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358" r:id="rId5"/>
    <p:sldId id="365" r:id="rId6"/>
    <p:sldId id="259" r:id="rId7"/>
    <p:sldId id="366" r:id="rId8"/>
    <p:sldId id="359" r:id="rId9"/>
    <p:sldId id="360" r:id="rId10"/>
    <p:sldId id="361" r:id="rId11"/>
    <p:sldId id="363" r:id="rId12"/>
    <p:sldId id="364" r:id="rId13"/>
    <p:sldId id="367" r:id="rId14"/>
    <p:sldId id="3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/>
    <p:restoredTop sz="94694"/>
  </p:normalViewPr>
  <p:slideViewPr>
    <p:cSldViewPr snapToGrid="0">
      <p:cViewPr varScale="1">
        <p:scale>
          <a:sx n="121" d="100"/>
          <a:sy n="121" d="100"/>
        </p:scale>
        <p:origin x="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2AD99-465A-BD99-A871-0F67D5BD4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A02EA7-4EA4-2B8B-269A-CA3D14EEA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DD593-E867-6377-A251-261593DB2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03479-EBF4-B7D1-6FD3-0C8313D86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7BF85-5933-0EF1-6571-F1B0D54A5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25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D7E98-F5DE-14EE-F04D-94B197B7B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DC17AB-82C0-1790-5371-B91F8AA26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C88DE-6073-5EB5-B1F4-DA4C07E60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1463B-5B6B-D247-4D29-67695A3E5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8A5F8-0462-88B8-F5D7-7F66FFDA8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64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B4391D-1E0D-B799-E10E-15E311EBD3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044D84-39CA-1496-C634-D1A94B753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A011A-3FCF-5DF4-DC59-5E9381B6C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3AB16-C9BB-09C2-F3FB-E330FAE6F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ACAC6-A12A-32B8-D386-ACED27E7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1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876E3-02E7-834F-B540-9EE6ABBB7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C91F2-CEF4-E67A-4A88-7EA9FC064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7A9D6-2899-5519-E2AA-21C9FB643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E9CB8-B84E-2C79-1D32-689DD04E3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061B4-7021-488D-19F4-6B2025238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84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167ED-3E17-8D51-E03B-8C47E959E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88443F-EF82-2030-2E33-88E7CD670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8CA9E-CA01-D8D9-66A0-7D495D236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2D9C7-168F-C353-3D87-78B16BED2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5FD1B-E1B9-83FA-21FA-609C7AF65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8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B15EA-8FE8-4492-92D5-F4B0E8867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FB55B-12C8-9636-ED06-E2C1DB0A2B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D36BA0-E456-F6BC-109E-DB3E373742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6DC9CD-5399-9CF3-DEDF-DBF815F77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7EB205-6DDE-51F5-3154-49063F9E5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ACCED1-DAD1-B2F6-97D4-45663EF5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15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3EC3E-E033-85D6-7F7F-FF768F9A2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A96EF-8D4F-C307-0649-30F3C4CD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352850-2687-ACBA-D4F7-E192EBAD5B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5222FD-82F4-ACC0-C1F7-F10FBD2399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640C56-3D7F-2954-CA8E-F638B2084F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2DF81-08E4-290D-3DB7-D41BDB181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C47CD7-559B-C441-F9F4-F1916290D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DBE107-C6F9-E8A2-954B-1261E4AF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82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194C9-825C-B0A8-45A1-E8E8A7DCC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A39ACF-B94E-3892-F323-5172DACB1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4FF369-8E90-1F43-42EF-B5AC357E3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175C36-1C99-3915-2C94-DB3D45B2E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7C0190-3C6A-1229-CF80-5DA3F51E8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B46D8E-C37C-7950-C7FC-7D896A566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F52D61-E5B1-B608-60E2-CA7C275B2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8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E8C50-978B-020D-7C58-8353BBD08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97E6D-E0B6-7C57-0AA6-5F08A4AD9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56FBA1-EE6D-8FEC-E2DE-740DABF6A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6D3FDB-BE11-B01F-D7B7-233742BA5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5C5448-FFB4-8FCB-45C6-C51345648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24E9BE-3691-E1A4-68D1-FCCDC1DAD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58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9EC5B-6F85-0B87-8170-9CC297158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FE5641-6023-0744-BB18-E090F1E05E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C6A07B-456F-A3D5-F910-ABF9C83751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253F07-CBDD-CE08-FB17-032CE5938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99D5B-6760-A6D0-0AFD-AE4C99710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91FB69-12C9-7231-EB22-12CFEAF64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06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1E59D8-C4EA-BC38-F5F7-CD456E999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FBAFB4-7E66-D90E-7C36-BF660EAEFC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C804B2-E04E-6729-9018-332ECE08B6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B0442D-FFE1-9141-965C-89461CB1C815}" type="datetimeFigureOut">
              <a:rPr lang="en-US" smtClean="0"/>
              <a:t>11/6/24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08F12-92C6-3D56-C72E-A3334F2E2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AF5CA-8233-A527-9FAC-87E1197E6E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2068E0-FA40-0C44-94BB-A848175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rustedci.org/framework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0544/contributions/5763397/attachments/2824319/4933213/WLCG_SOC_Hackathon_PeopleProcess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2429504013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10032-51C0-772F-12B4-344F39A750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Security Operations Workshop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178BC6-3A46-6F3F-575D-5E8E49639B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983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CB650-9153-BC05-9386-3F5A7D60B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BCFF0-72E1-3DC5-580C-6641F963C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7532077" cy="1460500"/>
          </a:xfrm>
        </p:spPr>
        <p:txBody>
          <a:bodyPr/>
          <a:lstStyle/>
          <a:p>
            <a:r>
              <a:rPr lang="en-US" sz="4800" spc="-150" dirty="0">
                <a:latin typeface="Arial" panose="020B0604020202020204" pitchFamily="34" charset="0"/>
                <a:cs typeface="Arial" panose="020B0604020202020204" pitchFamily="34" charset="0"/>
              </a:rPr>
              <a:t>Trusted CI Framework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44CE0-F2F2-E1D7-5278-46C0BE9BC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Trusted CI Framework</a:t>
            </a:r>
            <a:endParaRPr lang="en-US" dirty="0"/>
          </a:p>
          <a:p>
            <a:pPr lvl="1"/>
            <a:r>
              <a:rPr lang="en-US" dirty="0"/>
              <a:t>An approach to support </a:t>
            </a:r>
            <a:r>
              <a:rPr lang="en-US" dirty="0" err="1"/>
              <a:t>organisations</a:t>
            </a:r>
            <a:r>
              <a:rPr lang="en-US" dirty="0"/>
              <a:t> building cybersecurity </a:t>
            </a:r>
            <a:r>
              <a:rPr lang="en-US" dirty="0" err="1"/>
              <a:t>programmes</a:t>
            </a:r>
            <a:r>
              <a:rPr lang="en-US" dirty="0"/>
              <a:t> and strategic plans. Specifically agnostic of other cybersecurity frameworks and technology, this could be of interest for the DRI</a:t>
            </a:r>
          </a:p>
          <a:p>
            <a:pPr lvl="1"/>
            <a:r>
              <a:rPr lang="en-US" dirty="0"/>
              <a:t>Representation on Advisory Board by Dave Kelsey on behalf of the WISE Community</a:t>
            </a:r>
          </a:p>
          <a:p>
            <a:pPr lvl="2"/>
            <a:r>
              <a:rPr lang="en-US" dirty="0"/>
              <a:t>International involvement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4 pillars: Mission Alignment, Governance, Resources, and Controls</a:t>
            </a:r>
          </a:p>
          <a:p>
            <a:pPr lvl="1"/>
            <a:r>
              <a:rPr lang="en-US" dirty="0"/>
              <a:t>16 “Musts”: Concrete requirements for establishing a cybersecurity program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7118B5-16FA-5A41-1753-B15FF017FD2C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1952313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D6742-D517-25CE-76BC-2D025477E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A982B-1A55-2E2D-C0A3-E370B8563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7532077" cy="1460500"/>
          </a:xfrm>
        </p:spPr>
        <p:txBody>
          <a:bodyPr/>
          <a:lstStyle/>
          <a:p>
            <a:r>
              <a:rPr lang="en-US" sz="4800" spc="-150" dirty="0">
                <a:latin typeface="Arial" panose="020B0604020202020204" pitchFamily="34" charset="0"/>
                <a:cs typeface="Arial" panose="020B0604020202020204" pitchFamily="34" charset="0"/>
              </a:rPr>
              <a:t>NIST Cybersecurity Framework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7750-24A6-6538-D8FD-E85B9CDCB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GOVERN</a:t>
            </a:r>
          </a:p>
          <a:p>
            <a:endParaRPr lang="en-US" dirty="0"/>
          </a:p>
          <a:p>
            <a:r>
              <a:rPr lang="en-US" dirty="0"/>
              <a:t>IDENTIFY</a:t>
            </a:r>
          </a:p>
          <a:p>
            <a:endParaRPr lang="en-US" dirty="0"/>
          </a:p>
          <a:p>
            <a:r>
              <a:rPr lang="en-US" dirty="0"/>
              <a:t>PROTECT</a:t>
            </a:r>
          </a:p>
          <a:p>
            <a:endParaRPr lang="en-US" dirty="0"/>
          </a:p>
          <a:p>
            <a:r>
              <a:rPr lang="en-US" b="1" dirty="0"/>
              <a:t>DETECT</a:t>
            </a:r>
          </a:p>
          <a:p>
            <a:endParaRPr lang="en-US" dirty="0"/>
          </a:p>
          <a:p>
            <a:r>
              <a:rPr lang="en-US" dirty="0"/>
              <a:t>RESPOND</a:t>
            </a:r>
          </a:p>
          <a:p>
            <a:endParaRPr lang="en-US" dirty="0"/>
          </a:p>
          <a:p>
            <a:r>
              <a:rPr lang="en-US" dirty="0"/>
              <a:t>RECOVER</a:t>
            </a:r>
          </a:p>
        </p:txBody>
      </p:sp>
      <p:pic>
        <p:nvPicPr>
          <p:cNvPr id="6" name="Picture 5" descr="A circular diagram of a system&#10;&#10;Description automatically generated">
            <a:extLst>
              <a:ext uri="{FF2B5EF4-FFF2-40B4-BE49-F238E27FC236}">
                <a16:creationId xmlns:a16="http://schemas.microsoft.com/office/drawing/2014/main" id="{FEE98779-CA98-617B-978F-7D371ECB9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982" y="1825625"/>
            <a:ext cx="4380155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0FD148-5385-FDFB-627E-A94931B45FAB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1860297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7CC01-CC10-3E9F-D136-6237E9AE7E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8878C-12AE-EFFC-330C-D60795006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269164" cy="1460500"/>
          </a:xfrm>
        </p:spPr>
        <p:txBody>
          <a:bodyPr/>
          <a:lstStyle/>
          <a:p>
            <a:r>
              <a:rPr lang="en-US" dirty="0"/>
              <a:t>People, Process, Tools and Data</a:t>
            </a:r>
          </a:p>
        </p:txBody>
      </p:sp>
      <p:pic>
        <p:nvPicPr>
          <p:cNvPr id="10" name="Picture 9" descr="A diagram of a diagram&#10;&#10;Description automatically generated">
            <a:extLst>
              <a:ext uri="{FF2B5EF4-FFF2-40B4-BE49-F238E27FC236}">
                <a16:creationId xmlns:a16="http://schemas.microsoft.com/office/drawing/2014/main" id="{EE36EA3F-26A2-0F90-AD2D-9E7DD6126B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608" b="-7651"/>
          <a:stretch/>
        </p:blipFill>
        <p:spPr>
          <a:xfrm>
            <a:off x="1464178" y="1679500"/>
            <a:ext cx="9425353" cy="5040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FECF863-7CF4-A22B-E795-A54864172F75}"/>
              </a:ext>
            </a:extLst>
          </p:cNvPr>
          <p:cNvSpPr txBox="1"/>
          <p:nvPr/>
        </p:nvSpPr>
        <p:spPr>
          <a:xfrm>
            <a:off x="9296417" y="6350168"/>
            <a:ext cx="2957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Let’s talk People and Process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15E885-B43A-7CA3-F495-E8B50EA8B523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1351789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57A272-23BA-B537-3B75-81923A91E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D6483-638A-42EE-577C-7250A552C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269164" cy="1460500"/>
          </a:xfrm>
        </p:spPr>
        <p:txBody>
          <a:bodyPr/>
          <a:lstStyle/>
          <a:p>
            <a:r>
              <a:rPr lang="en-US" dirty="0"/>
              <a:t>SOC Model</a:t>
            </a:r>
          </a:p>
        </p:txBody>
      </p:sp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BF46BE00-29C0-ACCB-F8D9-358208F8F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138" y="1611864"/>
            <a:ext cx="8854899" cy="42733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60DFD3-83CA-3754-E354-F0FADDAA5433}"/>
              </a:ext>
            </a:extLst>
          </p:cNvPr>
          <p:cNvSpPr txBox="1"/>
          <p:nvPr/>
        </p:nvSpPr>
        <p:spPr>
          <a:xfrm>
            <a:off x="5097895" y="5867215"/>
            <a:ext cx="54043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Aptos" panose="020B0004020202020204" pitchFamily="34" charset="0"/>
                <a:hlinkClick r:id="rId3"/>
              </a:rPr>
              <a:t>Collaborative Operational Security: The future of Cybersecurity for Research and Education</a:t>
            </a:r>
            <a:endParaRPr lang="en-US" sz="1000" dirty="0"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919AF3-C373-A45A-AFFA-EFA65601A6BF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3389286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6666FB-D6F3-3106-64A7-0B6BF86F3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30A21-27FE-F1E3-26AE-BFAFC7CA9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269164" cy="1460500"/>
          </a:xfrm>
        </p:spPr>
        <p:txBody>
          <a:bodyPr/>
          <a:lstStyle/>
          <a:p>
            <a:r>
              <a:rPr lang="en-US" dirty="0"/>
              <a:t>Next: Software intros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13B304-DCA6-B955-E344-7AF28F0AC7B7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4544B45-FEE7-D860-B6C4-CF78E599E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Zeek</a:t>
            </a:r>
          </a:p>
          <a:p>
            <a:pPr lvl="1"/>
            <a:r>
              <a:rPr lang="en-US" dirty="0"/>
              <a:t>Fine grained network monitoring using deep packet inspection</a:t>
            </a:r>
          </a:p>
          <a:p>
            <a:r>
              <a:rPr lang="en-US" dirty="0"/>
              <a:t>MISP</a:t>
            </a:r>
          </a:p>
          <a:p>
            <a:pPr lvl="1"/>
            <a:r>
              <a:rPr lang="en-US" dirty="0"/>
              <a:t>Threat intelligence sharing platform</a:t>
            </a:r>
          </a:p>
          <a:p>
            <a:r>
              <a:rPr lang="en-US" dirty="0" err="1"/>
              <a:t>pDNSSOC</a:t>
            </a:r>
            <a:endParaRPr lang="en-US" dirty="0"/>
          </a:p>
          <a:p>
            <a:pPr lvl="1"/>
            <a:r>
              <a:rPr lang="en-US" dirty="0"/>
              <a:t>Lightweight SOC capability using a sensor in DNS infra coupled to threat intel source -&gt; alerting</a:t>
            </a:r>
          </a:p>
        </p:txBody>
      </p:sp>
    </p:spTree>
    <p:extLst>
      <p:ext uri="{BB962C8B-B14F-4D97-AF65-F5344CB8AC3E}">
        <p14:creationId xmlns:p14="http://schemas.microsoft.com/office/powerpoint/2010/main" val="265244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E99A7-DE20-3D5D-A630-6DC038C24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Operations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56429-80CB-03AE-8E51-5ADAC0C6C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Agenda for today</a:t>
            </a:r>
          </a:p>
          <a:p>
            <a:endParaRPr lang="en-US" dirty="0"/>
          </a:p>
          <a:p>
            <a:r>
              <a:rPr lang="en-US" dirty="0"/>
              <a:t>90 minutes now, 180 minutes this afternoon in the “hackathon” session</a:t>
            </a:r>
          </a:p>
          <a:p>
            <a:endParaRPr lang="en-US" dirty="0"/>
          </a:p>
          <a:p>
            <a:r>
              <a:rPr lang="en-US" dirty="0"/>
              <a:t>Morning [0900-1030]</a:t>
            </a:r>
          </a:p>
          <a:p>
            <a:pPr lvl="1"/>
            <a:r>
              <a:rPr lang="en-US" dirty="0"/>
              <a:t>impetus and drivers</a:t>
            </a:r>
          </a:p>
          <a:p>
            <a:pPr lvl="1"/>
            <a:r>
              <a:rPr lang="en-US" dirty="0"/>
              <a:t>mini intros to some key tools</a:t>
            </a:r>
          </a:p>
          <a:p>
            <a:pPr lvl="1"/>
            <a:r>
              <a:rPr lang="en-US" dirty="0"/>
              <a:t>status update from Chicago + discussion</a:t>
            </a: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2E225B-4556-84DD-9DFA-F71E8005C057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2990939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0D692-3515-0B2C-0893-9A5E2EC90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F4734-A4CF-C3BD-5C2D-DEE739215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Operations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D2AFF-E4C2-D956-B1B2-F15459A0B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Afternoon [1330-1500 + 1530-1700]</a:t>
            </a:r>
          </a:p>
          <a:p>
            <a:endParaRPr lang="en-US" dirty="0"/>
          </a:p>
          <a:p>
            <a:r>
              <a:rPr lang="en-US" dirty="0"/>
              <a:t>Technical topics decided on by the group</a:t>
            </a:r>
          </a:p>
          <a:p>
            <a:pPr lvl="1"/>
            <a:r>
              <a:rPr lang="en-US" dirty="0"/>
              <a:t>SNMP issues </a:t>
            </a:r>
          </a:p>
          <a:p>
            <a:pPr lvl="1"/>
            <a:r>
              <a:rPr lang="en-US" dirty="0"/>
              <a:t>Zeek alerting deep dive</a:t>
            </a:r>
          </a:p>
          <a:p>
            <a:pPr lvl="2"/>
            <a:r>
              <a:rPr lang="en-US" dirty="0"/>
              <a:t>Come out with *documented* code snippets!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Advanced Zeek usage + incident response</a:t>
            </a:r>
          </a:p>
          <a:p>
            <a:pPr lvl="1"/>
            <a:endParaRPr lang="en-US" dirty="0"/>
          </a:p>
          <a:p>
            <a:r>
              <a:rPr lang="en-US" dirty="0"/>
              <a:t>Try to identify other topics before lunch to help prep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F721AE-8283-9561-2DF8-D2CC0E26AFBC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3193813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6619-9DC9-0341-93E5-346EE7B33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scope of our work?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78597-D1B9-2345-B424-D24C6FF1C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3000"/>
              </a:spcBef>
            </a:pPr>
            <a:r>
              <a:rPr lang="en-US" dirty="0"/>
              <a:t>We must work together to improve the cybersecurity posture of our </a:t>
            </a:r>
            <a:r>
              <a:rPr lang="en-US" dirty="0" err="1"/>
              <a:t>organisations</a:t>
            </a:r>
            <a:r>
              <a:rPr lang="en-US" dirty="0"/>
              <a:t> and infrastructures. </a:t>
            </a:r>
          </a:p>
          <a:p>
            <a:pPr>
              <a:lnSpc>
                <a:spcPct val="110000"/>
              </a:lnSpc>
              <a:spcBef>
                <a:spcPts val="3000"/>
              </a:spcBef>
            </a:pPr>
            <a:r>
              <a:rPr lang="en-US" dirty="0"/>
              <a:t>Before focusing on operational security tools, pause to consider the full scope of the work to be done in this area </a:t>
            </a:r>
          </a:p>
          <a:p>
            <a:pPr>
              <a:lnSpc>
                <a:spcPct val="110000"/>
              </a:lnSpc>
              <a:spcBef>
                <a:spcPts val="3000"/>
              </a:spcBef>
            </a:pPr>
            <a:r>
              <a:rPr lang="en-US" dirty="0"/>
              <a:t>Must have clear picture of this scope, and then make a plan to execute.</a:t>
            </a:r>
          </a:p>
          <a:p>
            <a:pPr>
              <a:lnSpc>
                <a:spcPct val="110000"/>
              </a:lnSpc>
              <a:spcBef>
                <a:spcPts val="3000"/>
              </a:spcBef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4F60CA-475C-4733-55F5-5C86FCA2974B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2462843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E28E5-2226-85B7-557D-B137E69EB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A7B9C-B665-A073-C4B4-A95DB417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A8D85E-5F28-38EA-0418-6A7C1E62D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3E3B4ED-7B3E-6F3B-9D3E-CABBD88874C3}"/>
              </a:ext>
            </a:extLst>
          </p:cNvPr>
          <p:cNvSpPr/>
          <p:nvPr/>
        </p:nvSpPr>
        <p:spPr>
          <a:xfrm>
            <a:off x="2722179" y="3899338"/>
            <a:ext cx="1933904" cy="193390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Facilities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4484537-BCED-1B03-A315-8FEE646B4AB3}"/>
              </a:ext>
            </a:extLst>
          </p:cNvPr>
          <p:cNvSpPr/>
          <p:nvPr/>
        </p:nvSpPr>
        <p:spPr>
          <a:xfrm>
            <a:off x="6710855" y="3899338"/>
            <a:ext cx="1933904" cy="193390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Institutions/ </a:t>
            </a:r>
            <a:r>
              <a:rPr lang="en-US" sz="1400" dirty="0" err="1"/>
              <a:t>Organisations</a:t>
            </a:r>
            <a:endParaRPr lang="en-US" sz="14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3BAE92E-7942-885C-0725-B130012BE251}"/>
              </a:ext>
            </a:extLst>
          </p:cNvPr>
          <p:cNvSpPr/>
          <p:nvPr/>
        </p:nvSpPr>
        <p:spPr>
          <a:xfrm>
            <a:off x="4776951" y="1495096"/>
            <a:ext cx="1933904" cy="193390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Regional:</a:t>
            </a:r>
          </a:p>
          <a:p>
            <a:pPr algn="ctr"/>
            <a:r>
              <a:rPr lang="en-US" sz="1400" dirty="0"/>
              <a:t>Gov</a:t>
            </a:r>
          </a:p>
          <a:p>
            <a:pPr algn="ctr"/>
            <a:r>
              <a:rPr lang="en-US" sz="1400" dirty="0"/>
              <a:t>WLCG / OSG</a:t>
            </a:r>
          </a:p>
          <a:p>
            <a:pPr algn="ctr"/>
            <a:r>
              <a:rPr lang="en-US" sz="1400" dirty="0"/>
              <a:t>SAFER</a:t>
            </a:r>
          </a:p>
          <a:p>
            <a:pPr algn="ctr"/>
            <a:r>
              <a:rPr lang="en-US" sz="1400" dirty="0"/>
              <a:t>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A15503-1339-1C33-7845-1840E21B7897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57303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28925-A778-97CE-BBA7-2F533225F5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C361E-7E98-9442-A4D8-0A229A904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1C367-E19B-07A8-A98A-8BD90A212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is this work important?</a:t>
            </a:r>
          </a:p>
          <a:p>
            <a:endParaRPr lang="en-US" dirty="0"/>
          </a:p>
          <a:p>
            <a:r>
              <a:rPr lang="en-US" dirty="0"/>
              <a:t>Cyber Threat Intelligence (strategic + operational) is fundamental to help us defend as one</a:t>
            </a:r>
          </a:p>
          <a:p>
            <a:pPr lvl="1"/>
            <a:r>
              <a:rPr lang="en-US" dirty="0"/>
              <a:t>Strategic -&gt; Landscapes, long term risk analysis</a:t>
            </a:r>
          </a:p>
          <a:p>
            <a:pPr lvl="1"/>
            <a:r>
              <a:rPr lang="en-US" dirty="0"/>
              <a:t>Operational -&gt; o(real time) support for incident response + protection</a:t>
            </a:r>
          </a:p>
          <a:p>
            <a:pPr lvl="1"/>
            <a:endParaRPr lang="en-US" dirty="0"/>
          </a:p>
          <a:p>
            <a:r>
              <a:rPr lang="en-US" dirty="0"/>
              <a:t>Both as part of Protection + Response, must use intelligence effectively</a:t>
            </a:r>
          </a:p>
          <a:p>
            <a:pPr lvl="1"/>
            <a:r>
              <a:rPr lang="en-US" dirty="0"/>
              <a:t>How to do that might depend on the layer </a:t>
            </a: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66EC92-9967-8AD6-65A1-5E5473317523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1695734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77AEA-B574-85E7-CDD2-81739916F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C3A9A-6898-47D1-8814-ADC833FB6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227D5-38B2-4FBE-0118-AABC84F58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3000"/>
              </a:spcBef>
            </a:pPr>
            <a:r>
              <a:rPr lang="en-US" dirty="0"/>
              <a:t>Important when working in this area to consider</a:t>
            </a:r>
          </a:p>
          <a:p>
            <a:pPr lvl="1">
              <a:lnSpc>
                <a:spcPct val="110000"/>
              </a:lnSpc>
              <a:spcBef>
                <a:spcPts val="3000"/>
              </a:spcBef>
            </a:pPr>
            <a:r>
              <a:rPr lang="en-US" dirty="0"/>
              <a:t>What is important?</a:t>
            </a:r>
          </a:p>
          <a:p>
            <a:pPr lvl="1">
              <a:lnSpc>
                <a:spcPct val="110000"/>
              </a:lnSpc>
              <a:spcBef>
                <a:spcPts val="3000"/>
              </a:spcBef>
            </a:pPr>
            <a:r>
              <a:rPr lang="en-US" dirty="0"/>
              <a:t>Who is best able to take on a role?</a:t>
            </a:r>
          </a:p>
          <a:p>
            <a:pPr>
              <a:lnSpc>
                <a:spcPct val="110000"/>
              </a:lnSpc>
              <a:spcBef>
                <a:spcPts val="3000"/>
              </a:spcBef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D549C3-1362-C212-D91C-FCA5462849B5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3193482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D54CD8-F972-4D32-6150-BB4C7DEF9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5D203-3CCC-B09B-AA01-EA171250B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7532077" cy="1460500"/>
          </a:xfrm>
        </p:spPr>
        <p:txBody>
          <a:bodyPr/>
          <a:lstStyle/>
          <a:p>
            <a:r>
              <a:rPr lang="en-US" dirty="0"/>
              <a:t>Developing strategy and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6A588-90D2-88F1-50A3-45A01BB09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3000"/>
              </a:spcBef>
            </a:pPr>
            <a:r>
              <a:rPr lang="en-US" dirty="0"/>
              <a:t>Introduce two tools that could be of use in building a vision and strategic plan for an organization – or infrastructure</a:t>
            </a:r>
          </a:p>
          <a:p>
            <a:pPr>
              <a:lnSpc>
                <a:spcPct val="110000"/>
              </a:lnSpc>
              <a:spcBef>
                <a:spcPts val="3000"/>
              </a:spcBef>
            </a:pPr>
            <a:r>
              <a:rPr lang="en-US" dirty="0"/>
              <a:t>Trusted CI Framework</a:t>
            </a:r>
          </a:p>
          <a:p>
            <a:pPr>
              <a:lnSpc>
                <a:spcPct val="110000"/>
              </a:lnSpc>
              <a:spcBef>
                <a:spcPts val="3000"/>
              </a:spcBef>
            </a:pPr>
            <a:r>
              <a:rPr lang="en-US" dirty="0"/>
              <a:t>NIST Cybersecurity Framework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(as example; other frameworks exist!)</a:t>
            </a:r>
          </a:p>
          <a:p>
            <a:pPr>
              <a:lnSpc>
                <a:spcPct val="110000"/>
              </a:lnSpc>
              <a:spcBef>
                <a:spcPts val="3000"/>
              </a:spcBef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8B273D-DE52-A869-C9E3-EC817AA9AD52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1067026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289989-5B96-7396-FF87-3A4AD3A24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BC337-F676-9D35-40B2-E00B5A405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7532077" cy="1460500"/>
          </a:xfrm>
        </p:spPr>
        <p:txBody>
          <a:bodyPr/>
          <a:lstStyle/>
          <a:p>
            <a:r>
              <a:rPr lang="en-US" sz="4800" spc="-150" dirty="0">
                <a:latin typeface="Arial" panose="020B0604020202020204" pitchFamily="34" charset="0"/>
                <a:cs typeface="Arial" panose="020B0604020202020204" pitchFamily="34" charset="0"/>
              </a:rPr>
              <a:t>Trusted CI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BA75E-73A7-B453-F6EB-1E5F205B9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Trusted CI is the NSF Cybersecurity Center of Excellence</a:t>
            </a:r>
          </a:p>
          <a:p>
            <a:endParaRPr lang="en-US" dirty="0"/>
          </a:p>
          <a:p>
            <a:r>
              <a:rPr lang="en-US" dirty="0"/>
              <a:t>Cybersecurity experts with experience working with US science and engineering communities</a:t>
            </a:r>
          </a:p>
          <a:p>
            <a:endParaRPr lang="en-US" dirty="0"/>
          </a:p>
          <a:p>
            <a:r>
              <a:rPr lang="en-US" dirty="0"/>
              <a:t>The team draws from best operational practices and includes leaders in the research and development of new methodologies and high-quality implementations.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6D45BD-4B3F-7C6E-DE98-242D01D7AC31}"/>
              </a:ext>
            </a:extLst>
          </p:cNvPr>
          <p:cNvSpPr txBox="1"/>
          <p:nvPr/>
        </p:nvSpPr>
        <p:spPr>
          <a:xfrm>
            <a:off x="4192241" y="6581001"/>
            <a:ext cx="3354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 Operations Workshop,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HEPiX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Fall 2024</a:t>
            </a:r>
          </a:p>
        </p:txBody>
      </p:sp>
    </p:spTree>
    <p:extLst>
      <p:ext uri="{BB962C8B-B14F-4D97-AF65-F5344CB8AC3E}">
        <p14:creationId xmlns:p14="http://schemas.microsoft.com/office/powerpoint/2010/main" val="1907105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581</Words>
  <Application>Microsoft Macintosh PowerPoint</Application>
  <PresentationFormat>Widescreen</PresentationFormat>
  <Paragraphs>101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Aptos Display</vt:lpstr>
      <vt:lpstr>Arial</vt:lpstr>
      <vt:lpstr>Office Theme</vt:lpstr>
      <vt:lpstr>Security Operations Workshop</vt:lpstr>
      <vt:lpstr>Security Operations Workshop</vt:lpstr>
      <vt:lpstr>Security Operations Workshop</vt:lpstr>
      <vt:lpstr>What is the scope of our work?</vt:lpstr>
      <vt:lpstr>Scope</vt:lpstr>
      <vt:lpstr>Impetus</vt:lpstr>
      <vt:lpstr>Roles</vt:lpstr>
      <vt:lpstr>Developing strategy and plans</vt:lpstr>
      <vt:lpstr>Trusted CI</vt:lpstr>
      <vt:lpstr>Trusted CI Framework</vt:lpstr>
      <vt:lpstr>NIST Cybersecurity Framework</vt:lpstr>
      <vt:lpstr>People, Process, Tools and Data</vt:lpstr>
      <vt:lpstr>SOC Model</vt:lpstr>
      <vt:lpstr>Next: Software intros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Crooks, David (STFC,RAL,SC)</dc:creator>
  <cp:lastModifiedBy>Crooks, David (STFC,RAL,SC)</cp:lastModifiedBy>
  <cp:revision>3</cp:revision>
  <dcterms:created xsi:type="dcterms:W3CDTF">2024-11-06T10:08:54Z</dcterms:created>
  <dcterms:modified xsi:type="dcterms:W3CDTF">2024-11-06T14:14:26Z</dcterms:modified>
</cp:coreProperties>
</file>