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7" r:id="rId2"/>
    <p:sldId id="259" r:id="rId3"/>
    <p:sldId id="258" r:id="rId4"/>
    <p:sldId id="260" r:id="rId5"/>
    <p:sldId id="262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D9AE"/>
    <a:srgbClr val="A6B9EB"/>
    <a:srgbClr val="9DADD5"/>
    <a:srgbClr val="5284FF"/>
    <a:srgbClr val="35509A"/>
    <a:srgbClr val="123A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76"/>
    <p:restoredTop sz="93188"/>
  </p:normalViewPr>
  <p:slideViewPr>
    <p:cSldViewPr snapToGrid="0">
      <p:cViewPr>
        <p:scale>
          <a:sx n="125" d="100"/>
          <a:sy n="125" d="100"/>
        </p:scale>
        <p:origin x="584" y="144"/>
      </p:cViewPr>
      <p:guideLst/>
    </p:cSldViewPr>
  </p:slideViewPr>
  <p:outlineViewPr>
    <p:cViewPr>
      <p:scale>
        <a:sx n="33" d="100"/>
        <a:sy n="33" d="100"/>
      </p:scale>
      <p:origin x="0" y="-133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5" d="100"/>
        <a:sy n="15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5DC92A-1127-3D40-9695-EFB320F7564B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45F6B-DE6D-7D43-A773-338EB703A7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015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4937E38-94BC-574F-ABF0-A7A5F7CAB4DE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0EDA-1608-5346-9B84-AAF7F08AFC0A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EB3DB6B2-2EE8-0D56-7F65-D99973ED9C75}"/>
              </a:ext>
            </a:extLst>
          </p:cNvPr>
          <p:cNvSpPr txBox="1">
            <a:spLocks/>
          </p:cNvSpPr>
          <p:nvPr userDrawn="1"/>
        </p:nvSpPr>
        <p:spPr>
          <a:xfrm>
            <a:off x="1" y="0"/>
            <a:ext cx="9144000" cy="68103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89000">
                <a:srgbClr val="1D3B72"/>
              </a:gs>
              <a:gs pos="73000">
                <a:srgbClr val="13326C"/>
              </a:gs>
              <a:gs pos="100000">
                <a:schemeClr val="accent1">
                  <a:lumMod val="60000"/>
                </a:schemeClr>
              </a:gs>
            </a:gsLst>
            <a:lin ang="16200000" scaled="1"/>
            <a:tileRect/>
          </a:gradFill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0" i="0" dirty="0">
                <a:latin typeface="Bierstadt Display" panose="020B0004020202020204" pitchFamily="34" charset="0"/>
              </a:rPr>
              <a:t>Click to edit Master title style </a:t>
            </a:r>
            <a:endParaRPr lang="en-US" b="0" i="0" dirty="0">
              <a:latin typeface="Bierstadt Display" panose="020B0004020202020204" pitchFamily="34" charset="0"/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0A5580F-7C8C-3704-3EA9-2C07DD79C4C7}"/>
              </a:ext>
            </a:extLst>
          </p:cNvPr>
          <p:cNvSpPr txBox="1">
            <a:spLocks/>
          </p:cNvSpPr>
          <p:nvPr userDrawn="1"/>
        </p:nvSpPr>
        <p:spPr>
          <a:xfrm>
            <a:off x="628650" y="640772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18/11/22</a:t>
            </a:r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F82F18C-1BCA-B819-AD66-065B99A11262}"/>
              </a:ext>
            </a:extLst>
          </p:cNvPr>
          <p:cNvSpPr txBox="1">
            <a:spLocks/>
          </p:cNvSpPr>
          <p:nvPr userDrawn="1"/>
        </p:nvSpPr>
        <p:spPr>
          <a:xfrm>
            <a:off x="3028950" y="640772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ECFA Plenary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7713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6E49AFE-2996-E34A-2320-FB9CAFE13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3000"/>
          </a:blip>
          <a:stretch>
            <a:fillRect/>
          </a:stretch>
        </p:blipFill>
        <p:spPr>
          <a:xfrm>
            <a:off x="-14267" y="15845"/>
            <a:ext cx="9158266" cy="10001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1016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19795"/>
                </a:schemeClr>
              </a:gs>
              <a:gs pos="89000">
                <a:srgbClr val="1D3B72"/>
              </a:gs>
              <a:gs pos="63000">
                <a:srgbClr val="13326C">
                  <a:alpha val="79000"/>
                  <a:lumMod val="100000"/>
                </a:srgbClr>
              </a:gs>
              <a:gs pos="100000">
                <a:schemeClr val="accent1">
                  <a:lumMod val="60000"/>
                </a:schemeClr>
              </a:gs>
            </a:gsLst>
          </a:gradFill>
        </p:spPr>
        <p:txBody>
          <a:bodyPr>
            <a:normAutofit/>
          </a:bodyPr>
          <a:lstStyle>
            <a:lvl1pPr>
              <a:defRPr sz="4000" b="0" i="0">
                <a:latin typeface="Bierstadt Display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96804"/>
            <a:ext cx="7886700" cy="435133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  <a:latin typeface="Bierstadt Display" panose="020B0004020202020204" pitchFamily="34" charset="0"/>
              </a:defRPr>
            </a:lvl1pPr>
            <a:lvl2pPr>
              <a:defRPr>
                <a:solidFill>
                  <a:srgbClr val="002060"/>
                </a:solidFill>
                <a:latin typeface="Bierstadt Display" panose="020B0004020202020204" pitchFamily="34" charset="0"/>
              </a:defRPr>
            </a:lvl2pPr>
            <a:lvl3pPr>
              <a:defRPr>
                <a:solidFill>
                  <a:srgbClr val="002060"/>
                </a:solidFill>
                <a:latin typeface="Bierstadt Display" panose="020B0004020202020204" pitchFamily="34" charset="0"/>
              </a:defRPr>
            </a:lvl3pPr>
            <a:lvl4pPr>
              <a:defRPr>
                <a:solidFill>
                  <a:srgbClr val="002060"/>
                </a:solidFill>
                <a:latin typeface="Bierstadt Display" panose="020B0004020202020204" pitchFamily="34" charset="0"/>
              </a:defRPr>
            </a:lvl4pPr>
            <a:lvl5pPr>
              <a:defRPr>
                <a:solidFill>
                  <a:srgbClr val="002060"/>
                </a:solidFill>
                <a:latin typeface="Bierstadt Display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38CFB4C-66DC-D5E7-4AD3-C2E87AA47318}"/>
              </a:ext>
            </a:extLst>
          </p:cNvPr>
          <p:cNvSpPr txBox="1">
            <a:spLocks/>
          </p:cNvSpPr>
          <p:nvPr userDrawn="1"/>
        </p:nvSpPr>
        <p:spPr>
          <a:xfrm>
            <a:off x="765770" y="6419384"/>
            <a:ext cx="9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11/12/24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95AA4BA-F6B7-132E-95E4-56C364626207}"/>
              </a:ext>
            </a:extLst>
          </p:cNvPr>
          <p:cNvSpPr txBox="1">
            <a:spLocks/>
          </p:cNvSpPr>
          <p:nvPr userDrawn="1"/>
        </p:nvSpPr>
        <p:spPr>
          <a:xfrm>
            <a:off x="3087963" y="6428154"/>
            <a:ext cx="29879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Environmental Sustainability Workshop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F03201-640E-EB58-8243-54047BC269C7}"/>
              </a:ext>
            </a:extLst>
          </p:cNvPr>
          <p:cNvSpPr txBox="1"/>
          <p:nvPr userDrawn="1"/>
        </p:nvSpPr>
        <p:spPr>
          <a:xfrm>
            <a:off x="6350" y="6402399"/>
            <a:ext cx="6896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D. Britton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E76EE98-41AC-8046-224E-D26E27AC781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alphaModFix amt="6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9" y="6632892"/>
            <a:ext cx="576067" cy="171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75090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B2135BF-B2FC-5BAF-629E-70B316F0637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4266" y="6354501"/>
            <a:ext cx="9158266" cy="5091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FD1064-D32A-2165-0E54-83B4A4A0C35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972191" y="6371323"/>
            <a:ext cx="1905592" cy="51632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68103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89000">
                <a:srgbClr val="1D3B72"/>
              </a:gs>
              <a:gs pos="73000">
                <a:srgbClr val="13326C"/>
              </a:gs>
              <a:gs pos="100000">
                <a:schemeClr val="accent1">
                  <a:lumMod val="60000"/>
                </a:schemeClr>
              </a:gs>
            </a:gsLst>
            <a:lin ang="162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53331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18/11/22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ECGA Plenary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30EDA-1608-5346-9B84-AAF7F08AF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850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FF0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rgbClr val="00206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zenodo.org/records/1262328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zach.marshall@cern.ch" TargetMode="External"/><Relationship Id="rId2" Type="http://schemas.openxmlformats.org/officeDocument/2006/relationships/hyperlink" Target="https://www.luigia.ch/en/restaurant/Louise-Meyrin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5E854-3EFD-B76F-916D-5F8309A79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WLCG Environmental Sustainability Workshop</a:t>
            </a:r>
            <a:endParaRPr lang="en-GB" sz="16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92A2B19-3246-17B3-394F-C1ED7AD2A9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5529" y="2546978"/>
            <a:ext cx="6955972" cy="7563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5400" dirty="0">
                <a:latin typeface="Bierstadt Display" panose="020B0004020202020204" pitchFamily="34" charset="0"/>
              </a:rPr>
              <a:t>Welcome &amp; Introduction</a:t>
            </a:r>
            <a:endParaRPr lang="en-GB" sz="5000" dirty="0">
              <a:latin typeface="Bierstadt Display" panose="020B00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BF33E0-7C83-37D7-BAFE-BEBB58ECA11B}"/>
              </a:ext>
            </a:extLst>
          </p:cNvPr>
          <p:cNvSpPr txBox="1"/>
          <p:nvPr/>
        </p:nvSpPr>
        <p:spPr>
          <a:xfrm>
            <a:off x="346323" y="3594100"/>
            <a:ext cx="84513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dirty="0">
                <a:solidFill>
                  <a:srgbClr val="555555"/>
                </a:solidFill>
                <a:effectLst/>
                <a:latin typeface="Roboto Light" panose="02000000000000000000" pitchFamily="2" charset="0"/>
              </a:rPr>
              <a:t>David Britton (University of Glasgow (GB)), Markus Schulz (CERN), Simone Campana (CERN)</a:t>
            </a:r>
            <a:endParaRPr lang="en-GB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7DD6DE-1CC3-2DC3-A240-A701712B6BC4}"/>
              </a:ext>
            </a:extLst>
          </p:cNvPr>
          <p:cNvSpPr txBox="1"/>
          <p:nvPr/>
        </p:nvSpPr>
        <p:spPr>
          <a:xfrm>
            <a:off x="346323" y="5270500"/>
            <a:ext cx="8451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0" i="0" dirty="0">
                <a:solidFill>
                  <a:srgbClr val="555555"/>
                </a:solidFill>
                <a:effectLst/>
                <a:latin typeface="Roboto Light" panose="02000000000000000000" pitchFamily="2" charset="0"/>
              </a:rPr>
              <a:t>Thanks to: WLCG Environmental Sustainability Workshop Organising Group (David Britton, Simone Campana, Alessandro Di Girolamo, James Letts, Zach, Marshall, Cath Noble,, Markus, Schulz, and Mattias </a:t>
            </a:r>
            <a:r>
              <a:rPr lang="en-GB" sz="1600" b="0" i="0" dirty="0" err="1">
                <a:solidFill>
                  <a:srgbClr val="555555"/>
                </a:solidFill>
                <a:effectLst/>
                <a:latin typeface="Roboto Light" panose="02000000000000000000" pitchFamily="2" charset="0"/>
              </a:rPr>
              <a:t>Wadenstein</a:t>
            </a:r>
            <a:r>
              <a:rPr lang="en-GB" sz="1600" b="0" i="0" dirty="0">
                <a:solidFill>
                  <a:srgbClr val="555555"/>
                </a:solidFill>
                <a:effectLst/>
                <a:latin typeface="Roboto Light" panose="02000000000000000000" pitchFamily="2" charset="0"/>
              </a:rPr>
              <a:t>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714085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36FB9-6FBD-D64F-05C3-1AE81325A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Workshop 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E55E7-87D5-47C7-C0FD-2773AE0FAD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382" y="2188029"/>
            <a:ext cx="8145236" cy="3608456"/>
          </a:xfrm>
        </p:spPr>
        <p:txBody>
          <a:bodyPr/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2060"/>
                </a:solidFill>
                <a:effectLst/>
                <a:latin typeface="Bierstadt Display" panose="020B0004020202020204" pitchFamily="34" charset="0"/>
              </a:rPr>
              <a:t>Connect and disseminate the wide range of work that is going on in WLCG, HEP experiments, and the wider community.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2060"/>
                </a:solidFill>
                <a:effectLst/>
                <a:latin typeface="Bierstadt Display" panose="020B0004020202020204" pitchFamily="34" charset="0"/>
              </a:rPr>
              <a:t>Explore the active and practical steps that WLCG can take to encourage an increasingly sustainable global infrastructure.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2060"/>
                </a:solidFill>
                <a:effectLst/>
                <a:latin typeface="Bierstadt Display" panose="020B0004020202020204" pitchFamily="34" charset="0"/>
              </a:rPr>
              <a:t>Establish sustainability as a central concern in the evolution of WLCG, as described in the recent WLCG Strategy.</a:t>
            </a:r>
          </a:p>
          <a:p>
            <a:pPr>
              <a:spcAft>
                <a:spcPts val="1200"/>
              </a:spcAf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6689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9FDDE-396E-EA62-8CA4-89B6BF388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Workshop Structure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D3EB7E2-2F22-FA85-8B39-06601A20AF59}"/>
              </a:ext>
            </a:extLst>
          </p:cNvPr>
          <p:cNvSpPr txBox="1">
            <a:spLocks/>
          </p:cNvSpPr>
          <p:nvPr/>
        </p:nvSpPr>
        <p:spPr>
          <a:xfrm>
            <a:off x="269421" y="1785272"/>
            <a:ext cx="2767693" cy="1323439"/>
          </a:xfrm>
          <a:prstGeom prst="rect">
            <a:avLst/>
          </a:prstGeom>
          <a:solidFill>
            <a:schemeClr val="bg1"/>
          </a:solidFill>
          <a:effectLst>
            <a:outerShdw blurRad="177800" dist="381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Bierstadt Display" panose="020B00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Bierstadt Display" panose="020B00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Bierstadt Display" panose="020B00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Bierstadt Display" panose="020B00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Bierstadt Display" panose="020B00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/>
              <a:t>Wednesday</a:t>
            </a:r>
          </a:p>
          <a:p>
            <a:pPr lvl="1"/>
            <a:r>
              <a:rPr lang="en-GB" sz="2000" dirty="0"/>
              <a:t>Infrastructure</a:t>
            </a:r>
          </a:p>
          <a:p>
            <a:pPr lvl="1"/>
            <a:r>
              <a:rPr lang="en-GB" sz="2000" dirty="0"/>
              <a:t>Projects &amp; Reports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314922-0A2E-5E93-6A68-2E4E1D08F54D}"/>
              </a:ext>
            </a:extLst>
          </p:cNvPr>
          <p:cNvSpPr txBox="1"/>
          <p:nvPr/>
        </p:nvSpPr>
        <p:spPr>
          <a:xfrm>
            <a:off x="4180844" y="3125863"/>
            <a:ext cx="1789977" cy="707886"/>
          </a:xfrm>
          <a:prstGeom prst="rect">
            <a:avLst/>
          </a:prstGeom>
          <a:solidFill>
            <a:schemeClr val="bg1"/>
          </a:solidFill>
          <a:effectLst>
            <a:outerShdw blurRad="177800" dist="381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Bierstadt Display" panose="020B0004020202020204" pitchFamily="34" charset="0"/>
              </a:rPr>
              <a:t>Friday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Bierstadt Display" panose="020B0004020202020204" pitchFamily="34" charset="0"/>
              </a:rPr>
              <a:t>Discussions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47F826-774D-96A7-F887-D62A9BB9076F}"/>
              </a:ext>
            </a:extLst>
          </p:cNvPr>
          <p:cNvSpPr txBox="1"/>
          <p:nvPr/>
        </p:nvSpPr>
        <p:spPr>
          <a:xfrm>
            <a:off x="269421" y="4003310"/>
            <a:ext cx="2767693" cy="1323439"/>
          </a:xfrm>
          <a:prstGeom prst="rect">
            <a:avLst/>
          </a:prstGeom>
          <a:solidFill>
            <a:schemeClr val="bg1"/>
          </a:solidFill>
          <a:effectLst>
            <a:outerShdw blurRad="177800" dist="381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Bierstadt Display" panose="020B0004020202020204" pitchFamily="34" charset="0"/>
              </a:rPr>
              <a:t>Thursday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Bierstadt Display" panose="020B0004020202020204" pitchFamily="34" charset="0"/>
              </a:rPr>
              <a:t>Experiments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Bierstadt Display" panose="020B0004020202020204" pitchFamily="34" charset="0"/>
              </a:rPr>
              <a:t>Workloads &amp; Metrics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Bierstadt Display" panose="020B0004020202020204" pitchFamily="34" charset="0"/>
              </a:rPr>
              <a:t>Hardware &amp; Fabrics</a:t>
            </a:r>
          </a:p>
        </p:txBody>
      </p:sp>
      <p:cxnSp>
        <p:nvCxnSpPr>
          <p:cNvPr id="10" name="Elbow Connector 9">
            <a:extLst>
              <a:ext uri="{FF2B5EF4-FFF2-40B4-BE49-F238E27FC236}">
                <a16:creationId xmlns:a16="http://schemas.microsoft.com/office/drawing/2014/main" id="{42E4DD41-3012-05BF-3CA9-54391BA676DA}"/>
              </a:ext>
            </a:extLst>
          </p:cNvPr>
          <p:cNvCxnSpPr>
            <a:stCxn id="4" idx="3"/>
            <a:endCxn id="7" idx="1"/>
          </p:cNvCxnSpPr>
          <p:nvPr/>
        </p:nvCxnSpPr>
        <p:spPr>
          <a:xfrm>
            <a:off x="3037114" y="2446992"/>
            <a:ext cx="1143730" cy="1032814"/>
          </a:xfrm>
          <a:prstGeom prst="bentConnector3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3E38B3A5-CA4B-6423-9469-396A9B887508}"/>
              </a:ext>
            </a:extLst>
          </p:cNvPr>
          <p:cNvCxnSpPr>
            <a:cxnSpLocks/>
            <a:stCxn id="8" idx="3"/>
            <a:endCxn id="7" idx="1"/>
          </p:cNvCxnSpPr>
          <p:nvPr/>
        </p:nvCxnSpPr>
        <p:spPr>
          <a:xfrm flipV="1">
            <a:off x="3037114" y="3479806"/>
            <a:ext cx="1143730" cy="1185224"/>
          </a:xfrm>
          <a:prstGeom prst="bentConnector3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26C173E-AE89-0569-AEEF-F6E5900FC413}"/>
              </a:ext>
            </a:extLst>
          </p:cNvPr>
          <p:cNvCxnSpPr>
            <a:stCxn id="4" idx="2"/>
            <a:endCxn id="8" idx="0"/>
          </p:cNvCxnSpPr>
          <p:nvPr/>
        </p:nvCxnSpPr>
        <p:spPr>
          <a:xfrm>
            <a:off x="1653268" y="3108711"/>
            <a:ext cx="0" cy="894599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2430E34-A600-C84E-7D22-06051807BFF1}"/>
              </a:ext>
            </a:extLst>
          </p:cNvPr>
          <p:cNvSpPr txBox="1"/>
          <p:nvPr/>
        </p:nvSpPr>
        <p:spPr>
          <a:xfrm>
            <a:off x="6462939" y="1785272"/>
            <a:ext cx="276769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  <a:latin typeface="Bierstadt Display" panose="020B0004020202020204" pitchFamily="34" charset="0"/>
              </a:rPr>
              <a:t>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  <a:latin typeface="Bierstadt Display" panose="020B0004020202020204" pitchFamily="34" charset="0"/>
              </a:rPr>
              <a:t>What can WLCG do?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  <a:latin typeface="Bierstadt Display" panose="020B0004020202020204" pitchFamily="34" charset="0"/>
              </a:rPr>
              <a:t>What can WLCG encourage others to do?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  <a:latin typeface="Bierstadt Display" panose="020B0004020202020204" pitchFamily="34" charset="0"/>
              </a:rPr>
              <a:t>What can we measure?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  <a:latin typeface="Bierstadt Display" panose="020B0004020202020204" pitchFamily="34" charset="0"/>
              </a:rPr>
              <a:t>How do we monitor?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  <a:latin typeface="Bierstadt Display" panose="020B0004020202020204" pitchFamily="34" charset="0"/>
              </a:rPr>
              <a:t>What things are most important?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  <a:latin typeface="Bierstadt Display" panose="020B0004020202020204" pitchFamily="34" charset="0"/>
              </a:rPr>
              <a:t>Where does funding to the most good?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  <a:latin typeface="Bierstadt Display" panose="020B0004020202020204" pitchFamily="34" charset="0"/>
              </a:rPr>
              <a:t>What is our trajectory?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  <a:latin typeface="Bierstadt Display" panose="020B0004020202020204" pitchFamily="34" charset="0"/>
              </a:rPr>
              <a:t>Etc…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A894299-9608-FD2B-88B8-E2A7281173D5}"/>
              </a:ext>
            </a:extLst>
          </p:cNvPr>
          <p:cNvCxnSpPr>
            <a:stCxn id="7" idx="3"/>
          </p:cNvCxnSpPr>
          <p:nvPr/>
        </p:nvCxnSpPr>
        <p:spPr>
          <a:xfrm>
            <a:off x="5970821" y="3479806"/>
            <a:ext cx="446504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9418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EFB73-00F9-0630-B1BD-0A44A0C76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Background: Energy/Carbon Studies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B273E36-57C5-A76D-C6C3-51853F9FD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69" y="1686739"/>
            <a:ext cx="6389915" cy="3837080"/>
          </a:xfrm>
          <a:prstGeom prst="rect">
            <a:avLst/>
          </a:prstGeom>
          <a:effectLst>
            <a:outerShdw blurRad="177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E0B9000-2427-D836-7A53-079DA2934A24}"/>
              </a:ext>
            </a:extLst>
          </p:cNvPr>
          <p:cNvSpPr txBox="1"/>
          <p:nvPr/>
        </p:nvSpPr>
        <p:spPr>
          <a:xfrm>
            <a:off x="6902938" y="2285453"/>
            <a:ext cx="21539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Bierstadt Display" panose="020B0004020202020204" pitchFamily="34" charset="0"/>
              </a:rPr>
              <a:t>These studies need to be updated but offered the hope that things wouldn’t get worse.</a:t>
            </a:r>
          </a:p>
          <a:p>
            <a:endParaRPr lang="en-GB" dirty="0">
              <a:latin typeface="Bierstadt Display" panose="020B0004020202020204" pitchFamily="34" charset="0"/>
            </a:endParaRPr>
          </a:p>
          <a:p>
            <a:r>
              <a:rPr lang="en-GB" dirty="0">
                <a:latin typeface="Bierstadt Display" panose="020B0004020202020204" pitchFamily="34" charset="0"/>
              </a:rPr>
              <a:t>The challenge now, is how can we get significantly better?</a:t>
            </a:r>
          </a:p>
        </p:txBody>
      </p:sp>
    </p:spTree>
    <p:extLst>
      <p:ext uri="{BB962C8B-B14F-4D97-AF65-F5344CB8AC3E}">
        <p14:creationId xmlns:p14="http://schemas.microsoft.com/office/powerpoint/2010/main" val="346709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E4F6F-A25E-4DDE-F7AD-B873AEDC4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Background: Taxonomy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0DAA973-99CA-4692-0B2A-9B44DB52606C}"/>
              </a:ext>
            </a:extLst>
          </p:cNvPr>
          <p:cNvSpPr/>
          <p:nvPr/>
        </p:nvSpPr>
        <p:spPr bwMode="auto">
          <a:xfrm>
            <a:off x="4036902" y="1129708"/>
            <a:ext cx="1041936" cy="423361"/>
          </a:xfrm>
          <a:prstGeom prst="roundRect">
            <a:avLst/>
          </a:prstGeom>
          <a:solidFill>
            <a:srgbClr val="2B3D7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rebuchet MS" pitchFamily="-108" charset="0"/>
                <a:ea typeface="Arial" pitchFamily="-108" charset="0"/>
                <a:cs typeface="Arial" pitchFamily="-108" charset="0"/>
              </a:rPr>
              <a:t>NetZero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79B2998-7A94-9D58-147F-74B72633F577}"/>
              </a:ext>
            </a:extLst>
          </p:cNvPr>
          <p:cNvSpPr/>
          <p:nvPr/>
        </p:nvSpPr>
        <p:spPr bwMode="auto">
          <a:xfrm>
            <a:off x="2149089" y="2019982"/>
            <a:ext cx="1041936" cy="423361"/>
          </a:xfrm>
          <a:prstGeom prst="roundRect">
            <a:avLst/>
          </a:prstGeom>
          <a:solidFill>
            <a:srgbClr val="35509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rebuchet MS" pitchFamily="-108" charset="0"/>
                <a:ea typeface="Arial" pitchFamily="-108" charset="0"/>
                <a:cs typeface="Arial" pitchFamily="-108" charset="0"/>
              </a:rPr>
              <a:t>Reduce Scope-2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2D0B2062-3177-BB17-B68F-33765BC2D262}"/>
              </a:ext>
            </a:extLst>
          </p:cNvPr>
          <p:cNvSpPr/>
          <p:nvPr/>
        </p:nvSpPr>
        <p:spPr bwMode="auto">
          <a:xfrm>
            <a:off x="5919886" y="2019982"/>
            <a:ext cx="1041936" cy="423361"/>
          </a:xfrm>
          <a:prstGeom prst="roundRect">
            <a:avLst/>
          </a:prstGeom>
          <a:solidFill>
            <a:srgbClr val="35509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rebuchet MS" pitchFamily="-108" charset="0"/>
                <a:ea typeface="Arial" pitchFamily="-108" charset="0"/>
                <a:cs typeface="Arial" pitchFamily="-108" charset="0"/>
              </a:rPr>
              <a:t>Reduce Scope-3</a:t>
            </a:r>
          </a:p>
        </p:txBody>
      </p:sp>
      <p:cxnSp>
        <p:nvCxnSpPr>
          <p:cNvPr id="9" name="Elbow Connector 8">
            <a:extLst>
              <a:ext uri="{FF2B5EF4-FFF2-40B4-BE49-F238E27FC236}">
                <a16:creationId xmlns:a16="http://schemas.microsoft.com/office/drawing/2014/main" id="{65A22623-6771-A8EF-BACE-17BCB9475CE0}"/>
              </a:ext>
            </a:extLst>
          </p:cNvPr>
          <p:cNvCxnSpPr>
            <a:stCxn id="6" idx="2"/>
            <a:endCxn id="7" idx="0"/>
          </p:cNvCxnSpPr>
          <p:nvPr/>
        </p:nvCxnSpPr>
        <p:spPr bwMode="auto">
          <a:xfrm rot="5400000">
            <a:off x="3380508" y="842619"/>
            <a:ext cx="466913" cy="1887813"/>
          </a:xfrm>
          <a:prstGeom prst="bentConnector3">
            <a:avLst/>
          </a:prstGeom>
          <a:noFill/>
          <a:ln w="31750" cap="flat" cmpd="sng" algn="ctr">
            <a:solidFill>
              <a:srgbClr val="35509A"/>
            </a:solidFill>
            <a:prstDash val="solid"/>
            <a:round/>
            <a:headEnd type="triangle"/>
            <a:tailEnd type="none"/>
          </a:ln>
          <a:effectLst/>
        </p:spPr>
      </p:cxnSp>
      <p:cxnSp>
        <p:nvCxnSpPr>
          <p:cNvPr id="10" name="Elbow Connector 9">
            <a:extLst>
              <a:ext uri="{FF2B5EF4-FFF2-40B4-BE49-F238E27FC236}">
                <a16:creationId xmlns:a16="http://schemas.microsoft.com/office/drawing/2014/main" id="{BEFA9D0A-847C-692F-44D1-7356B447287E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5265906" y="845033"/>
            <a:ext cx="466913" cy="1882984"/>
          </a:xfrm>
          <a:prstGeom prst="bentConnector3">
            <a:avLst>
              <a:gd name="adj1" fmla="val 50000"/>
            </a:avLst>
          </a:prstGeom>
          <a:noFill/>
          <a:ln w="31750" cap="flat" cmpd="sng" algn="ctr">
            <a:solidFill>
              <a:srgbClr val="35509A"/>
            </a:solidFill>
            <a:prstDash val="solid"/>
            <a:round/>
            <a:headEnd type="triangle"/>
            <a:tailEnd type="none"/>
          </a:ln>
          <a:effectLst/>
        </p:spPr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61698E8-0708-73B7-C48D-EA74C53379C8}"/>
              </a:ext>
            </a:extLst>
          </p:cNvPr>
          <p:cNvGrpSpPr/>
          <p:nvPr/>
        </p:nvGrpSpPr>
        <p:grpSpPr>
          <a:xfrm>
            <a:off x="1392053" y="2438679"/>
            <a:ext cx="2529842" cy="1045915"/>
            <a:chOff x="1392053" y="2732601"/>
            <a:chExt cx="2529842" cy="1045915"/>
          </a:xfrm>
        </p:grpSpPr>
        <p:cxnSp>
          <p:nvCxnSpPr>
            <p:cNvPr id="12" name="Elbow Connector 11">
              <a:extLst>
                <a:ext uri="{FF2B5EF4-FFF2-40B4-BE49-F238E27FC236}">
                  <a16:creationId xmlns:a16="http://schemas.microsoft.com/office/drawing/2014/main" id="{A6C72BE3-F600-5A68-6F39-7EB47BFBA9DE}"/>
                </a:ext>
              </a:extLst>
            </p:cNvPr>
            <p:cNvCxnSpPr>
              <a:cxnSpLocks/>
              <a:endCxn id="13" idx="0"/>
            </p:cNvCxnSpPr>
            <p:nvPr/>
          </p:nvCxnSpPr>
          <p:spPr bwMode="auto">
            <a:xfrm rot="5400000">
              <a:off x="1980263" y="2665360"/>
              <a:ext cx="622553" cy="757036"/>
            </a:xfrm>
            <a:prstGeom prst="bentConnector3">
              <a:avLst>
                <a:gd name="adj1" fmla="val 50000"/>
              </a:avLst>
            </a:prstGeom>
            <a:noFill/>
            <a:ln w="31750" cap="flat" cmpd="sng" algn="ctr">
              <a:solidFill>
                <a:srgbClr val="35509A"/>
              </a:solidFill>
              <a:prstDash val="solid"/>
              <a:round/>
              <a:headEnd type="triangle"/>
              <a:tailEnd type="none"/>
            </a:ln>
            <a:effectLst/>
          </p:spPr>
        </p:cxn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B0DB3397-60F1-0FF4-65D1-0D5F44301485}"/>
                </a:ext>
              </a:extLst>
            </p:cNvPr>
            <p:cNvSpPr/>
            <p:nvPr/>
          </p:nvSpPr>
          <p:spPr bwMode="auto">
            <a:xfrm>
              <a:off x="1392053" y="3355155"/>
              <a:ext cx="1041936" cy="423361"/>
            </a:xfrm>
            <a:prstGeom prst="roundRect">
              <a:avLst/>
            </a:prstGeom>
            <a:solidFill>
              <a:srgbClr val="4A6BC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Trebuchet MS" pitchFamily="-108" charset="0"/>
                  <a:ea typeface="Arial" pitchFamily="-108" charset="0"/>
                  <a:cs typeface="Arial" pitchFamily="-108" charset="0"/>
                </a:rPr>
                <a:t>Reduce Power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9C3D8961-760A-683E-CE07-B88AA11A41C3}"/>
                </a:ext>
              </a:extLst>
            </p:cNvPr>
            <p:cNvSpPr/>
            <p:nvPr/>
          </p:nvSpPr>
          <p:spPr bwMode="auto">
            <a:xfrm>
              <a:off x="2879959" y="3355155"/>
              <a:ext cx="1041936" cy="423361"/>
            </a:xfrm>
            <a:prstGeom prst="roundRect">
              <a:avLst/>
            </a:prstGeom>
            <a:solidFill>
              <a:srgbClr val="4A6BC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Trebuchet MS" pitchFamily="-108" charset="0"/>
                  <a:ea typeface="Arial" pitchFamily="-108" charset="0"/>
                  <a:cs typeface="Arial" pitchFamily="-108" charset="0"/>
                </a:rPr>
                <a:t>Greener Power</a:t>
              </a:r>
            </a:p>
          </p:txBody>
        </p:sp>
        <p:cxnSp>
          <p:nvCxnSpPr>
            <p:cNvPr id="15" name="Elbow Connector 14">
              <a:extLst>
                <a:ext uri="{FF2B5EF4-FFF2-40B4-BE49-F238E27FC236}">
                  <a16:creationId xmlns:a16="http://schemas.microsoft.com/office/drawing/2014/main" id="{0B4D3427-5A46-97B5-DDB6-62E3469C2E8A}"/>
                </a:ext>
              </a:extLst>
            </p:cNvPr>
            <p:cNvCxnSpPr>
              <a:cxnSpLocks/>
              <a:endCxn id="14" idx="0"/>
            </p:cNvCxnSpPr>
            <p:nvPr/>
          </p:nvCxnSpPr>
          <p:spPr bwMode="auto">
            <a:xfrm rot="16200000" flipH="1">
              <a:off x="2724216" y="2678443"/>
              <a:ext cx="622553" cy="730870"/>
            </a:xfrm>
            <a:prstGeom prst="bentConnector3">
              <a:avLst>
                <a:gd name="adj1" fmla="val 50000"/>
              </a:avLst>
            </a:prstGeom>
            <a:noFill/>
            <a:ln w="31750" cap="flat" cmpd="sng" algn="ctr">
              <a:solidFill>
                <a:srgbClr val="35509A"/>
              </a:solidFill>
              <a:prstDash val="solid"/>
              <a:round/>
              <a:headEnd type="triangle"/>
              <a:tailEnd type="none"/>
            </a:ln>
            <a:effectLst/>
          </p:spPr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9795157-2D3B-24B5-1428-E40C6EA8B9C4}"/>
              </a:ext>
            </a:extLst>
          </p:cNvPr>
          <p:cNvGrpSpPr/>
          <p:nvPr/>
        </p:nvGrpSpPr>
        <p:grpSpPr>
          <a:xfrm>
            <a:off x="1503801" y="3480583"/>
            <a:ext cx="964086" cy="2073859"/>
            <a:chOff x="1503801" y="3774505"/>
            <a:chExt cx="964086" cy="2073859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BDE8BCA-682B-CC45-C97E-DFBC717E90A3}"/>
                </a:ext>
              </a:extLst>
            </p:cNvPr>
            <p:cNvGrpSpPr/>
            <p:nvPr/>
          </p:nvGrpSpPr>
          <p:grpSpPr>
            <a:xfrm>
              <a:off x="1503802" y="3774505"/>
              <a:ext cx="964085" cy="1990460"/>
              <a:chOff x="1063963" y="3778515"/>
              <a:chExt cx="964085" cy="1990460"/>
            </a:xfrm>
          </p:grpSpPr>
          <p:sp>
            <p:nvSpPr>
              <p:cNvPr id="19" name="Rounded Rectangle 18">
                <a:extLst>
                  <a:ext uri="{FF2B5EF4-FFF2-40B4-BE49-F238E27FC236}">
                    <a16:creationId xmlns:a16="http://schemas.microsoft.com/office/drawing/2014/main" id="{9042C8A6-8002-5E8B-F766-C1487596055A}"/>
                  </a:ext>
                </a:extLst>
              </p:cNvPr>
              <p:cNvSpPr/>
              <p:nvPr/>
            </p:nvSpPr>
            <p:spPr bwMode="auto">
              <a:xfrm>
                <a:off x="1217968" y="4703545"/>
                <a:ext cx="810080" cy="423361"/>
              </a:xfrm>
              <a:prstGeom prst="roundRect">
                <a:avLst/>
              </a:prstGeom>
              <a:solidFill>
                <a:srgbClr val="547EFE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050" b="0" dirty="0">
                    <a:solidFill>
                      <a:schemeClr val="bg1"/>
                    </a:solidFill>
                    <a:latin typeface="Trebuchet MS" pitchFamily="-108" charset="0"/>
                    <a:ea typeface="Arial" pitchFamily="-108" charset="0"/>
                    <a:cs typeface="Arial" pitchFamily="-108" charset="0"/>
                  </a:rPr>
                  <a:t>Hardware Choice</a:t>
                </a:r>
                <a:endParaRPr kumimoji="0" lang="en-GB" sz="105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Trebuchet MS" pitchFamily="-108" charset="0"/>
                  <a:ea typeface="Arial" pitchFamily="-108" charset="0"/>
                  <a:cs typeface="Arial" pitchFamily="-108" charset="0"/>
                </a:endParaRPr>
              </a:p>
            </p:txBody>
          </p:sp>
          <p:sp>
            <p:nvSpPr>
              <p:cNvPr id="20" name="Rounded Rectangle 19">
                <a:extLst>
                  <a:ext uri="{FF2B5EF4-FFF2-40B4-BE49-F238E27FC236}">
                    <a16:creationId xmlns:a16="http://schemas.microsoft.com/office/drawing/2014/main" id="{126B2F54-6FAE-305D-7B28-94BDF19B739B}"/>
                  </a:ext>
                </a:extLst>
              </p:cNvPr>
              <p:cNvSpPr/>
              <p:nvPr/>
            </p:nvSpPr>
            <p:spPr bwMode="auto">
              <a:xfrm>
                <a:off x="1217968" y="5345614"/>
                <a:ext cx="810080" cy="423361"/>
              </a:xfrm>
              <a:prstGeom prst="roundRect">
                <a:avLst/>
              </a:prstGeom>
              <a:solidFill>
                <a:srgbClr val="547EFE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50" b="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rebuchet MS" pitchFamily="-108" charset="0"/>
                    <a:ea typeface="Arial" pitchFamily="-108" charset="0"/>
                    <a:cs typeface="Arial" pitchFamily="-108" charset="0"/>
                  </a:rPr>
                  <a:t>Lower PUE</a:t>
                </a:r>
              </a:p>
            </p:txBody>
          </p:sp>
          <p:sp>
            <p:nvSpPr>
              <p:cNvPr id="21" name="Rounded Rectangle 20">
                <a:extLst>
                  <a:ext uri="{FF2B5EF4-FFF2-40B4-BE49-F238E27FC236}">
                    <a16:creationId xmlns:a16="http://schemas.microsoft.com/office/drawing/2014/main" id="{E1A8B024-BC36-3DA4-DC2C-E0B6426BA7C3}"/>
                  </a:ext>
                </a:extLst>
              </p:cNvPr>
              <p:cNvSpPr/>
              <p:nvPr/>
            </p:nvSpPr>
            <p:spPr bwMode="auto">
              <a:xfrm>
                <a:off x="1217968" y="4086069"/>
                <a:ext cx="810080" cy="423361"/>
              </a:xfrm>
              <a:prstGeom prst="roundRect">
                <a:avLst/>
              </a:prstGeom>
              <a:solidFill>
                <a:srgbClr val="547EFE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50" b="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rebuchet MS" pitchFamily="-108" charset="0"/>
                    <a:ea typeface="Arial" pitchFamily="-108" charset="0"/>
                    <a:cs typeface="Arial" pitchFamily="-108" charset="0"/>
                  </a:rPr>
                  <a:t>Newer Hardware</a:t>
                </a:r>
              </a:p>
            </p:txBody>
          </p:sp>
          <p:cxnSp>
            <p:nvCxnSpPr>
              <p:cNvPr id="22" name="Elbow Connector 21">
                <a:extLst>
                  <a:ext uri="{FF2B5EF4-FFF2-40B4-BE49-F238E27FC236}">
                    <a16:creationId xmlns:a16="http://schemas.microsoft.com/office/drawing/2014/main" id="{B2B3567F-FBEA-B5B7-4103-45A42CB9AC93}"/>
                  </a:ext>
                </a:extLst>
              </p:cNvPr>
              <p:cNvCxnSpPr>
                <a:cxnSpLocks/>
                <a:endCxn id="20" idx="1"/>
              </p:cNvCxnSpPr>
              <p:nvPr/>
            </p:nvCxnSpPr>
            <p:spPr bwMode="auto">
              <a:xfrm rot="16200000" flipH="1">
                <a:off x="251576" y="4590902"/>
                <a:ext cx="1778779" cy="154006"/>
              </a:xfrm>
              <a:prstGeom prst="bentConnector2">
                <a:avLst/>
              </a:prstGeom>
              <a:noFill/>
              <a:ln w="31750" cap="flat" cmpd="sng" algn="ctr">
                <a:solidFill>
                  <a:srgbClr val="35509A"/>
                </a:solidFill>
                <a:prstDash val="solid"/>
                <a:round/>
                <a:headEnd type="triangle"/>
                <a:tailEnd type="none"/>
              </a:ln>
              <a:effectLst/>
            </p:spPr>
          </p:cxnSp>
          <p:cxnSp>
            <p:nvCxnSpPr>
              <p:cNvPr id="23" name="Elbow Connector 22">
                <a:extLst>
                  <a:ext uri="{FF2B5EF4-FFF2-40B4-BE49-F238E27FC236}">
                    <a16:creationId xmlns:a16="http://schemas.microsoft.com/office/drawing/2014/main" id="{C50E83CE-281C-B1F7-D59E-6AA8A20B8733}"/>
                  </a:ext>
                </a:extLst>
              </p:cNvPr>
              <p:cNvCxnSpPr>
                <a:cxnSpLocks/>
                <a:endCxn id="19" idx="1"/>
              </p:cNvCxnSpPr>
              <p:nvPr/>
            </p:nvCxnSpPr>
            <p:spPr bwMode="auto">
              <a:xfrm rot="16200000" flipH="1">
                <a:off x="667337" y="4364595"/>
                <a:ext cx="947258" cy="154004"/>
              </a:xfrm>
              <a:prstGeom prst="bentConnector2">
                <a:avLst/>
              </a:prstGeom>
              <a:noFill/>
              <a:ln w="31750" cap="flat" cmpd="sng" algn="ctr">
                <a:solidFill>
                  <a:srgbClr val="35509A"/>
                </a:solidFill>
                <a:prstDash val="solid"/>
                <a:round/>
                <a:headEnd type="none"/>
                <a:tailEnd type="none"/>
              </a:ln>
              <a:effectLst/>
            </p:spPr>
          </p:cxnSp>
          <p:cxnSp>
            <p:nvCxnSpPr>
              <p:cNvPr id="24" name="Elbow Connector 23">
                <a:extLst>
                  <a:ext uri="{FF2B5EF4-FFF2-40B4-BE49-F238E27FC236}">
                    <a16:creationId xmlns:a16="http://schemas.microsoft.com/office/drawing/2014/main" id="{7ABC84DB-6437-7538-DED4-0370093AA30C}"/>
                  </a:ext>
                </a:extLst>
              </p:cNvPr>
              <p:cNvCxnSpPr>
                <a:cxnSpLocks/>
                <a:endCxn id="21" idx="1"/>
              </p:cNvCxnSpPr>
              <p:nvPr/>
            </p:nvCxnSpPr>
            <p:spPr bwMode="auto">
              <a:xfrm rot="16200000" flipH="1">
                <a:off x="1050579" y="4130360"/>
                <a:ext cx="180773" cy="154006"/>
              </a:xfrm>
              <a:prstGeom prst="bentConnector2">
                <a:avLst/>
              </a:prstGeom>
              <a:noFill/>
              <a:ln w="31750" cap="flat" cmpd="sng" algn="ctr">
                <a:solidFill>
                  <a:srgbClr val="35509A"/>
                </a:solidFill>
                <a:prstDash val="solid"/>
                <a:round/>
                <a:headEnd type="none"/>
                <a:tailEnd type="none"/>
              </a:ln>
              <a:effectLst/>
            </p:spPr>
          </p:cxnSp>
        </p:grp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FF35B5E-6AEF-70C8-8262-53501498A78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03801" y="5550449"/>
              <a:ext cx="0" cy="297915"/>
            </a:xfrm>
            <a:prstGeom prst="line">
              <a:avLst/>
            </a:prstGeom>
            <a:noFill/>
            <a:ln w="31750" cap="flat" cmpd="sng" algn="ctr">
              <a:solidFill>
                <a:srgbClr val="2B3D70"/>
              </a:solidFill>
              <a:prstDash val="sysDot"/>
              <a:round/>
              <a:headEnd type="none"/>
              <a:tailEnd type="none"/>
            </a:ln>
            <a:effectLst/>
          </p:spPr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F8C5FB2-FD63-DFFE-A168-8A2C32ADFEBE}"/>
              </a:ext>
            </a:extLst>
          </p:cNvPr>
          <p:cNvGrpSpPr/>
          <p:nvPr/>
        </p:nvGrpSpPr>
        <p:grpSpPr>
          <a:xfrm>
            <a:off x="2990913" y="3461104"/>
            <a:ext cx="996532" cy="1522614"/>
            <a:chOff x="2990913" y="3755026"/>
            <a:chExt cx="996532" cy="1522614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3B9FA61-A36E-F70E-0365-2CEC76DDAFF8}"/>
                </a:ext>
              </a:extLst>
            </p:cNvPr>
            <p:cNvGrpSpPr/>
            <p:nvPr/>
          </p:nvGrpSpPr>
          <p:grpSpPr>
            <a:xfrm>
              <a:off x="2990913" y="3755026"/>
              <a:ext cx="996532" cy="1360322"/>
              <a:chOff x="2551074" y="3759036"/>
              <a:chExt cx="996532" cy="1360322"/>
            </a:xfrm>
          </p:grpSpPr>
          <p:sp>
            <p:nvSpPr>
              <p:cNvPr id="28" name="Rounded Rectangle 27">
                <a:extLst>
                  <a:ext uri="{FF2B5EF4-FFF2-40B4-BE49-F238E27FC236}">
                    <a16:creationId xmlns:a16="http://schemas.microsoft.com/office/drawing/2014/main" id="{C744EE45-7E2E-4126-8366-56EDB5F5B1E3}"/>
                  </a:ext>
                </a:extLst>
              </p:cNvPr>
              <p:cNvSpPr/>
              <p:nvPr/>
            </p:nvSpPr>
            <p:spPr bwMode="auto">
              <a:xfrm>
                <a:off x="2737527" y="4086069"/>
                <a:ext cx="810079" cy="413216"/>
              </a:xfrm>
              <a:prstGeom prst="roundRect">
                <a:avLst/>
              </a:prstGeom>
              <a:solidFill>
                <a:srgbClr val="547EFE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50" b="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rebuchet MS" pitchFamily="-108" charset="0"/>
                    <a:ea typeface="Arial" pitchFamily="-108" charset="0"/>
                    <a:cs typeface="Arial" pitchFamily="-108" charset="0"/>
                  </a:rPr>
                  <a:t>Supply Choice</a:t>
                </a:r>
              </a:p>
            </p:txBody>
          </p:sp>
          <p:sp>
            <p:nvSpPr>
              <p:cNvPr id="29" name="Rounded Rectangle 28">
                <a:extLst>
                  <a:ext uri="{FF2B5EF4-FFF2-40B4-BE49-F238E27FC236}">
                    <a16:creationId xmlns:a16="http://schemas.microsoft.com/office/drawing/2014/main" id="{2B445E97-6A58-8762-7AC7-CBCAA95889B1}"/>
                  </a:ext>
                </a:extLst>
              </p:cNvPr>
              <p:cNvSpPr/>
              <p:nvPr/>
            </p:nvSpPr>
            <p:spPr bwMode="auto">
              <a:xfrm>
                <a:off x="2734246" y="4711245"/>
                <a:ext cx="810079" cy="408113"/>
              </a:xfrm>
              <a:prstGeom prst="roundRect">
                <a:avLst/>
              </a:prstGeom>
              <a:solidFill>
                <a:srgbClr val="547EFE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50" b="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rebuchet MS" pitchFamily="-108" charset="0"/>
                    <a:ea typeface="Arial" pitchFamily="-108" charset="0"/>
                    <a:cs typeface="Arial" pitchFamily="-108" charset="0"/>
                  </a:rPr>
                  <a:t>Usage Pattern</a:t>
                </a:r>
              </a:p>
            </p:txBody>
          </p:sp>
          <p:cxnSp>
            <p:nvCxnSpPr>
              <p:cNvPr id="30" name="Elbow Connector 29">
                <a:extLst>
                  <a:ext uri="{FF2B5EF4-FFF2-40B4-BE49-F238E27FC236}">
                    <a16:creationId xmlns:a16="http://schemas.microsoft.com/office/drawing/2014/main" id="{3EBAF807-815F-C857-A988-33E933B8D6D1}"/>
                  </a:ext>
                </a:extLst>
              </p:cNvPr>
              <p:cNvCxnSpPr>
                <a:cxnSpLocks/>
                <a:endCxn id="29" idx="1"/>
              </p:cNvCxnSpPr>
              <p:nvPr/>
            </p:nvCxnSpPr>
            <p:spPr bwMode="auto">
              <a:xfrm rot="16200000" flipH="1">
                <a:off x="2064527" y="4245583"/>
                <a:ext cx="1156266" cy="183172"/>
              </a:xfrm>
              <a:prstGeom prst="bentConnector2">
                <a:avLst/>
              </a:prstGeom>
              <a:noFill/>
              <a:ln w="31750" cap="flat" cmpd="sng" algn="ctr">
                <a:solidFill>
                  <a:srgbClr val="35509A"/>
                </a:solidFill>
                <a:prstDash val="solid"/>
                <a:round/>
                <a:headEnd type="triangle"/>
                <a:tailEnd type="none"/>
              </a:ln>
              <a:effectLst/>
            </p:spPr>
          </p:cxnSp>
          <p:cxnSp>
            <p:nvCxnSpPr>
              <p:cNvPr id="31" name="Elbow Connector 30">
                <a:extLst>
                  <a:ext uri="{FF2B5EF4-FFF2-40B4-BE49-F238E27FC236}">
                    <a16:creationId xmlns:a16="http://schemas.microsoft.com/office/drawing/2014/main" id="{FE16A6AF-E4F4-6B5E-DDFE-F2BF5C9E27B6}"/>
                  </a:ext>
                </a:extLst>
              </p:cNvPr>
              <p:cNvCxnSpPr>
                <a:cxnSpLocks/>
                <a:endCxn id="28" idx="1"/>
              </p:cNvCxnSpPr>
              <p:nvPr/>
            </p:nvCxnSpPr>
            <p:spPr bwMode="auto">
              <a:xfrm rot="16200000" flipH="1">
                <a:off x="2487138" y="4042287"/>
                <a:ext cx="314325" cy="186453"/>
              </a:xfrm>
              <a:prstGeom prst="bentConnector2">
                <a:avLst/>
              </a:prstGeom>
              <a:noFill/>
              <a:ln w="31750" cap="flat" cmpd="sng" algn="ctr">
                <a:solidFill>
                  <a:srgbClr val="35509A"/>
                </a:solidFill>
                <a:prstDash val="solid"/>
                <a:round/>
                <a:headEnd type="none"/>
                <a:tailEnd type="none"/>
              </a:ln>
              <a:effectLst/>
            </p:spPr>
          </p:cxnSp>
        </p:grp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AC3C530-BD38-1501-8E66-42B0339AE4C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90913" y="4937534"/>
              <a:ext cx="0" cy="340106"/>
            </a:xfrm>
            <a:prstGeom prst="line">
              <a:avLst/>
            </a:prstGeom>
            <a:noFill/>
            <a:ln w="31750" cap="flat" cmpd="sng" algn="ctr">
              <a:solidFill>
                <a:srgbClr val="2B3D70"/>
              </a:solidFill>
              <a:prstDash val="sysDot"/>
              <a:round/>
              <a:headEnd type="none"/>
              <a:tailEnd type="none"/>
            </a:ln>
            <a:effectLst/>
          </p:spPr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63FE7E1-60C1-34F3-CF3E-DA2230D10F1E}"/>
              </a:ext>
            </a:extLst>
          </p:cNvPr>
          <p:cNvGrpSpPr/>
          <p:nvPr/>
        </p:nvGrpSpPr>
        <p:grpSpPr>
          <a:xfrm>
            <a:off x="6023284" y="2440017"/>
            <a:ext cx="1186280" cy="1550741"/>
            <a:chOff x="6023284" y="2733939"/>
            <a:chExt cx="1186280" cy="1550741"/>
          </a:xfrm>
        </p:grpSpPr>
        <p:cxnSp>
          <p:nvCxnSpPr>
            <p:cNvPr id="33" name="Elbow Connector 32">
              <a:extLst>
                <a:ext uri="{FF2B5EF4-FFF2-40B4-BE49-F238E27FC236}">
                  <a16:creationId xmlns:a16="http://schemas.microsoft.com/office/drawing/2014/main" id="{8E59B79E-B34E-C8D5-8AF8-8A6D11956282}"/>
                </a:ext>
              </a:extLst>
            </p:cNvPr>
            <p:cNvCxnSpPr>
              <a:cxnSpLocks/>
              <a:endCxn id="36" idx="1"/>
            </p:cNvCxnSpPr>
            <p:nvPr/>
          </p:nvCxnSpPr>
          <p:spPr bwMode="auto">
            <a:xfrm rot="16200000" flipH="1">
              <a:off x="5529897" y="3228941"/>
              <a:ext cx="1207265" cy="217262"/>
            </a:xfrm>
            <a:prstGeom prst="bentConnector2">
              <a:avLst/>
            </a:prstGeom>
            <a:noFill/>
            <a:ln w="31750" cap="flat" cmpd="sng" algn="ctr">
              <a:solidFill>
                <a:srgbClr val="35509A"/>
              </a:solidFill>
              <a:prstDash val="solid"/>
              <a:round/>
              <a:headEnd type="triangle"/>
              <a:tailEnd type="none"/>
            </a:ln>
            <a:effectLst/>
          </p:spPr>
        </p:cxn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0C4450A0-60BE-D212-F610-4B3C80F552B1}"/>
                </a:ext>
              </a:extLst>
            </p:cNvPr>
            <p:cNvGrpSpPr/>
            <p:nvPr/>
          </p:nvGrpSpPr>
          <p:grpSpPr>
            <a:xfrm>
              <a:off x="6023284" y="2970375"/>
              <a:ext cx="1186280" cy="1314305"/>
              <a:chOff x="6023284" y="2970375"/>
              <a:chExt cx="1186280" cy="1314305"/>
            </a:xfrm>
          </p:grpSpPr>
          <p:sp>
            <p:nvSpPr>
              <p:cNvPr id="35" name="Rounded Rectangle 34">
                <a:extLst>
                  <a:ext uri="{FF2B5EF4-FFF2-40B4-BE49-F238E27FC236}">
                    <a16:creationId xmlns:a16="http://schemas.microsoft.com/office/drawing/2014/main" id="{DFB76ED4-A7C3-F07B-F0BF-58F56429D945}"/>
                  </a:ext>
                </a:extLst>
              </p:cNvPr>
              <p:cNvSpPr/>
              <p:nvPr/>
            </p:nvSpPr>
            <p:spPr bwMode="auto">
              <a:xfrm>
                <a:off x="6251760" y="3075603"/>
                <a:ext cx="957804" cy="413216"/>
              </a:xfrm>
              <a:prstGeom prst="roundRect">
                <a:avLst/>
              </a:prstGeom>
              <a:solidFill>
                <a:srgbClr val="547EFE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050" b="0" dirty="0">
                    <a:solidFill>
                      <a:schemeClr val="bg1"/>
                    </a:solidFill>
                    <a:latin typeface="Trebuchet MS" pitchFamily="-108" charset="0"/>
                    <a:ea typeface="Arial" pitchFamily="-108" charset="0"/>
                    <a:cs typeface="Arial" pitchFamily="-108" charset="0"/>
                  </a:rPr>
                  <a:t>Buy Lower Scope-3 HW</a:t>
                </a:r>
                <a:endParaRPr kumimoji="0" lang="en-GB" sz="105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Trebuchet MS" pitchFamily="-108" charset="0"/>
                  <a:ea typeface="Arial" pitchFamily="-108" charset="0"/>
                  <a:cs typeface="Arial" pitchFamily="-108" charset="0"/>
                </a:endParaRPr>
              </a:p>
            </p:txBody>
          </p:sp>
          <p:sp>
            <p:nvSpPr>
              <p:cNvPr id="36" name="Rounded Rectangle 35">
                <a:extLst>
                  <a:ext uri="{FF2B5EF4-FFF2-40B4-BE49-F238E27FC236}">
                    <a16:creationId xmlns:a16="http://schemas.microsoft.com/office/drawing/2014/main" id="{B386174F-1E93-E4DD-4D41-E550ABC7576D}"/>
                  </a:ext>
                </a:extLst>
              </p:cNvPr>
              <p:cNvSpPr/>
              <p:nvPr/>
            </p:nvSpPr>
            <p:spPr bwMode="auto">
              <a:xfrm>
                <a:off x="6242160" y="3734597"/>
                <a:ext cx="957804" cy="413216"/>
              </a:xfrm>
              <a:prstGeom prst="roundRect">
                <a:avLst/>
              </a:prstGeom>
              <a:solidFill>
                <a:srgbClr val="547EFE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50" b="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Trebuchet MS" pitchFamily="-108" charset="0"/>
                    <a:ea typeface="Arial" pitchFamily="-108" charset="0"/>
                    <a:cs typeface="Arial" pitchFamily="-108" charset="0"/>
                  </a:rPr>
                  <a:t>Hardware Lifetime</a:t>
                </a:r>
              </a:p>
            </p:txBody>
          </p:sp>
          <p:cxnSp>
            <p:nvCxnSpPr>
              <p:cNvPr id="37" name="Elbow Connector 36">
                <a:extLst>
                  <a:ext uri="{FF2B5EF4-FFF2-40B4-BE49-F238E27FC236}">
                    <a16:creationId xmlns:a16="http://schemas.microsoft.com/office/drawing/2014/main" id="{548C78BF-4222-51DB-44D0-34C25369ED02}"/>
                  </a:ext>
                </a:extLst>
              </p:cNvPr>
              <p:cNvCxnSpPr>
                <a:cxnSpLocks/>
                <a:endCxn id="35" idx="1"/>
              </p:cNvCxnSpPr>
              <p:nvPr/>
            </p:nvCxnSpPr>
            <p:spPr bwMode="auto">
              <a:xfrm rot="16200000" flipH="1">
                <a:off x="5981604" y="3012055"/>
                <a:ext cx="311836" cy="228476"/>
              </a:xfrm>
              <a:prstGeom prst="bentConnector2">
                <a:avLst/>
              </a:prstGeom>
              <a:noFill/>
              <a:ln w="31750" cap="flat" cmpd="sng" algn="ctr">
                <a:solidFill>
                  <a:srgbClr val="35509A"/>
                </a:solidFill>
                <a:prstDash val="solid"/>
                <a:round/>
                <a:headEnd type="none"/>
                <a:tailEnd type="none"/>
              </a:ln>
              <a:effectLst/>
            </p:spPr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30797CDF-0787-4062-578C-961F419C118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034163" y="3973402"/>
                <a:ext cx="0" cy="311278"/>
              </a:xfrm>
              <a:prstGeom prst="line">
                <a:avLst/>
              </a:prstGeom>
              <a:noFill/>
              <a:ln w="31750" cap="flat" cmpd="sng" algn="ctr">
                <a:solidFill>
                  <a:srgbClr val="2B3D70"/>
                </a:solidFill>
                <a:prstDash val="sysDot"/>
                <a:round/>
                <a:headEnd type="none"/>
                <a:tailEnd type="none"/>
              </a:ln>
              <a:effectLst/>
            </p:spPr>
          </p:cxnSp>
        </p:grp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D0FA500-82BD-1A57-1DC2-7406FDC827D3}"/>
              </a:ext>
            </a:extLst>
          </p:cNvPr>
          <p:cNvSpPr txBox="1"/>
          <p:nvPr/>
        </p:nvSpPr>
        <p:spPr>
          <a:xfrm rot="21061548">
            <a:off x="5208301" y="4638877"/>
            <a:ext cx="18177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dirty="0">
                <a:solidFill>
                  <a:srgbClr val="FF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Many of these things are not under direct </a:t>
            </a:r>
            <a:r>
              <a:rPr lang="en-GB" sz="1400" dirty="0">
                <a:solidFill>
                  <a:srgbClr val="FF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WLCG</a:t>
            </a:r>
            <a:r>
              <a:rPr lang="en-GB" sz="1400" b="0" dirty="0">
                <a:solidFill>
                  <a:srgbClr val="FF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control.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9001EAB-42EA-F142-CACD-BFAF5F771498}"/>
              </a:ext>
            </a:extLst>
          </p:cNvPr>
          <p:cNvSpPr txBox="1"/>
          <p:nvPr/>
        </p:nvSpPr>
        <p:spPr>
          <a:xfrm rot="21061548">
            <a:off x="7230583" y="4677895"/>
            <a:ext cx="16646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dirty="0">
                <a:solidFill>
                  <a:srgbClr val="FF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Many of these things are costly.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7708895-6A72-E57A-FC21-45EE61F7A053}"/>
              </a:ext>
            </a:extLst>
          </p:cNvPr>
          <p:cNvGrpSpPr/>
          <p:nvPr/>
        </p:nvGrpSpPr>
        <p:grpSpPr>
          <a:xfrm>
            <a:off x="1418230" y="5671897"/>
            <a:ext cx="6320447" cy="589435"/>
            <a:chOff x="1418230" y="6161767"/>
            <a:chExt cx="6320447" cy="589435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5CE6E1D-15F9-B378-85EB-A0F8400DB982}"/>
                </a:ext>
              </a:extLst>
            </p:cNvPr>
            <p:cNvGrpSpPr/>
            <p:nvPr/>
          </p:nvGrpSpPr>
          <p:grpSpPr>
            <a:xfrm>
              <a:off x="1418230" y="6161767"/>
              <a:ext cx="6320447" cy="413216"/>
              <a:chOff x="147730" y="6161767"/>
              <a:chExt cx="6320447" cy="413216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2319762B-22BB-85C3-DF0A-254DF0807CDE}"/>
                  </a:ext>
                </a:extLst>
              </p:cNvPr>
              <p:cNvGrpSpPr/>
              <p:nvPr/>
            </p:nvGrpSpPr>
            <p:grpSpPr>
              <a:xfrm>
                <a:off x="147730" y="6161767"/>
                <a:ext cx="5889514" cy="413216"/>
                <a:chOff x="147730" y="6027017"/>
                <a:chExt cx="5889514" cy="413216"/>
              </a:xfrm>
            </p:grpSpPr>
            <p:sp>
              <p:nvSpPr>
                <p:cNvPr id="46" name="Rounded Rectangle 45">
                  <a:extLst>
                    <a:ext uri="{FF2B5EF4-FFF2-40B4-BE49-F238E27FC236}">
                      <a16:creationId xmlns:a16="http://schemas.microsoft.com/office/drawing/2014/main" id="{C973277C-7D4C-BD52-B42C-DDE6A27BF7E2}"/>
                    </a:ext>
                  </a:extLst>
                </p:cNvPr>
                <p:cNvSpPr/>
                <p:nvPr/>
              </p:nvSpPr>
              <p:spPr bwMode="auto">
                <a:xfrm>
                  <a:off x="3106756" y="6027017"/>
                  <a:ext cx="957804" cy="413216"/>
                </a:xfrm>
                <a:prstGeom prst="roundRect">
                  <a:avLst/>
                </a:prstGeom>
                <a:solidFill>
                  <a:srgbClr val="008365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1050" b="0" i="0" u="none" strike="noStrike" cap="none" normalizeH="0" baseline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Trebuchet MS" pitchFamily="-108" charset="0"/>
                      <a:ea typeface="Arial" pitchFamily="-108" charset="0"/>
                      <a:cs typeface="Arial" pitchFamily="-108" charset="0"/>
                    </a:rPr>
                    <a:t>Carbon Inventory</a:t>
                  </a:r>
                </a:p>
              </p:txBody>
            </p:sp>
            <p:sp>
              <p:nvSpPr>
                <p:cNvPr id="47" name="Rounded Rectangle 46">
                  <a:extLst>
                    <a:ext uri="{FF2B5EF4-FFF2-40B4-BE49-F238E27FC236}">
                      <a16:creationId xmlns:a16="http://schemas.microsoft.com/office/drawing/2014/main" id="{7422E4F7-CDFF-4D04-43CB-074DEA42F927}"/>
                    </a:ext>
                  </a:extLst>
                </p:cNvPr>
                <p:cNvSpPr/>
                <p:nvPr/>
              </p:nvSpPr>
              <p:spPr bwMode="auto">
                <a:xfrm>
                  <a:off x="5079440" y="6027017"/>
                  <a:ext cx="957804" cy="413216"/>
                </a:xfrm>
                <a:prstGeom prst="roundRect">
                  <a:avLst/>
                </a:prstGeom>
                <a:solidFill>
                  <a:srgbClr val="008365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1050" b="0" i="0" u="none" strike="noStrike" cap="none" normalizeH="0" baseline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Trebuchet MS" pitchFamily="-108" charset="0"/>
                      <a:ea typeface="Arial" pitchFamily="-108" charset="0"/>
                      <a:cs typeface="Arial" pitchFamily="-108" charset="0"/>
                    </a:rPr>
                    <a:t>Carbon Allocation</a:t>
                  </a:r>
                </a:p>
              </p:txBody>
            </p:sp>
            <p:sp>
              <p:nvSpPr>
                <p:cNvPr id="48" name="Rounded Rectangle 47">
                  <a:extLst>
                    <a:ext uri="{FF2B5EF4-FFF2-40B4-BE49-F238E27FC236}">
                      <a16:creationId xmlns:a16="http://schemas.microsoft.com/office/drawing/2014/main" id="{9253138E-6484-95BD-AA32-5506045A51C7}"/>
                    </a:ext>
                  </a:extLst>
                </p:cNvPr>
                <p:cNvSpPr/>
                <p:nvPr/>
              </p:nvSpPr>
              <p:spPr bwMode="auto">
                <a:xfrm>
                  <a:off x="1134072" y="6027017"/>
                  <a:ext cx="957804" cy="413216"/>
                </a:xfrm>
                <a:prstGeom prst="roundRect">
                  <a:avLst/>
                </a:prstGeom>
                <a:solidFill>
                  <a:srgbClr val="008365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1050" b="0" i="0" u="none" strike="noStrike" cap="none" normalizeH="0" baseline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Trebuchet MS" pitchFamily="-108" charset="0"/>
                      <a:ea typeface="Arial" pitchFamily="-108" charset="0"/>
                      <a:cs typeface="Arial" pitchFamily="-108" charset="0"/>
                    </a:rPr>
                    <a:t>Measure Power Use</a:t>
                  </a:r>
                </a:p>
              </p:txBody>
            </p:sp>
            <p:sp>
              <p:nvSpPr>
                <p:cNvPr id="49" name="Rounded Rectangle 48">
                  <a:extLst>
                    <a:ext uri="{FF2B5EF4-FFF2-40B4-BE49-F238E27FC236}">
                      <a16:creationId xmlns:a16="http://schemas.microsoft.com/office/drawing/2014/main" id="{11935901-60DC-F9D6-6615-015EED1B07F0}"/>
                    </a:ext>
                  </a:extLst>
                </p:cNvPr>
                <p:cNvSpPr/>
                <p:nvPr/>
              </p:nvSpPr>
              <p:spPr bwMode="auto">
                <a:xfrm>
                  <a:off x="2120414" y="6027017"/>
                  <a:ext cx="957804" cy="413216"/>
                </a:xfrm>
                <a:prstGeom prst="roundRect">
                  <a:avLst/>
                </a:prstGeom>
                <a:solidFill>
                  <a:srgbClr val="008365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1050" b="0" i="0" u="none" strike="noStrike" cap="none" normalizeH="0" baseline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Trebuchet MS" pitchFamily="-108" charset="0"/>
                      <a:ea typeface="Arial" pitchFamily="-108" charset="0"/>
                      <a:cs typeface="Arial" pitchFamily="-108" charset="0"/>
                    </a:rPr>
                    <a:t>Life-Cycle Assessment</a:t>
                  </a:r>
                </a:p>
              </p:txBody>
            </p:sp>
            <p:sp>
              <p:nvSpPr>
                <p:cNvPr id="50" name="Rounded Rectangle 49">
                  <a:extLst>
                    <a:ext uri="{FF2B5EF4-FFF2-40B4-BE49-F238E27FC236}">
                      <a16:creationId xmlns:a16="http://schemas.microsoft.com/office/drawing/2014/main" id="{07CC1907-1500-EAFF-068E-43EFD2FB2DCD}"/>
                    </a:ext>
                  </a:extLst>
                </p:cNvPr>
                <p:cNvSpPr/>
                <p:nvPr/>
              </p:nvSpPr>
              <p:spPr bwMode="auto">
                <a:xfrm>
                  <a:off x="147730" y="6027017"/>
                  <a:ext cx="957804" cy="413216"/>
                </a:xfrm>
                <a:prstGeom prst="roundRect">
                  <a:avLst/>
                </a:prstGeom>
                <a:solidFill>
                  <a:srgbClr val="008365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1050" b="0" i="0" u="none" strike="noStrike" cap="none" normalizeH="0" baseline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Trebuchet MS" pitchFamily="-108" charset="0"/>
                      <a:ea typeface="Arial" pitchFamily="-108" charset="0"/>
                      <a:cs typeface="Arial" pitchFamily="-108" charset="0"/>
                    </a:rPr>
                    <a:t>Benchmark Hardware</a:t>
                  </a:r>
                </a:p>
              </p:txBody>
            </p:sp>
            <p:sp>
              <p:nvSpPr>
                <p:cNvPr id="51" name="Rounded Rectangle 50">
                  <a:extLst>
                    <a:ext uri="{FF2B5EF4-FFF2-40B4-BE49-F238E27FC236}">
                      <a16:creationId xmlns:a16="http://schemas.microsoft.com/office/drawing/2014/main" id="{36DB6050-28E9-9C22-6379-30F3D0F90480}"/>
                    </a:ext>
                  </a:extLst>
                </p:cNvPr>
                <p:cNvSpPr/>
                <p:nvPr/>
              </p:nvSpPr>
              <p:spPr bwMode="auto">
                <a:xfrm>
                  <a:off x="4093098" y="6027017"/>
                  <a:ext cx="957804" cy="413216"/>
                </a:xfrm>
                <a:prstGeom prst="roundRect">
                  <a:avLst/>
                </a:prstGeom>
                <a:solidFill>
                  <a:srgbClr val="008365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GB" sz="1050" b="0" i="0" u="none" strike="noStrike" cap="none" normalizeH="0" baseline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Trebuchet MS" pitchFamily="-108" charset="0"/>
                      <a:ea typeface="Arial" pitchFamily="-108" charset="0"/>
                      <a:cs typeface="Arial" pitchFamily="-108" charset="0"/>
                    </a:rPr>
                    <a:t>Carbon Model</a:t>
                  </a:r>
                </a:p>
              </p:txBody>
            </p:sp>
          </p:grp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82A09982-A9EA-1294-DDCB-7BC876BFB7F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112041" y="6371924"/>
                <a:ext cx="356136" cy="0"/>
              </a:xfrm>
              <a:prstGeom prst="line">
                <a:avLst/>
              </a:prstGeom>
              <a:noFill/>
              <a:ln w="31750" cap="flat" cmpd="sng" algn="ctr">
                <a:solidFill>
                  <a:srgbClr val="008365"/>
                </a:solidFill>
                <a:prstDash val="sysDot"/>
                <a:round/>
                <a:headEnd type="none"/>
                <a:tailEnd type="none"/>
              </a:ln>
              <a:effectLst/>
            </p:spPr>
          </p:cxnSp>
        </p:grpSp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1DCE3D00-118D-2903-4542-41A0B1FC424D}"/>
                </a:ext>
              </a:extLst>
            </p:cNvPr>
            <p:cNvSpPr/>
            <p:nvPr/>
          </p:nvSpPr>
          <p:spPr bwMode="auto">
            <a:xfrm>
              <a:off x="1418230" y="6574983"/>
              <a:ext cx="5889514" cy="176219"/>
            </a:xfrm>
            <a:prstGeom prst="roundRect">
              <a:avLst/>
            </a:prstGeom>
            <a:solidFill>
              <a:srgbClr val="14B688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Trebuchet MS" pitchFamily="-108" charset="0"/>
                  <a:ea typeface="Arial" pitchFamily="-108" charset="0"/>
                  <a:cs typeface="Arial" pitchFamily="-108" charset="0"/>
                </a:rPr>
                <a:t>Measure   +   Model   +   Monitor   </a:t>
              </a:r>
              <a:r>
                <a:rPr kumimoji="0" lang="en-GB" sz="1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Trebuchet MS" pitchFamily="-108" charset="0"/>
                  <a:ea typeface="Arial" pitchFamily="-108" charset="0"/>
                  <a:cs typeface="Arial" pitchFamily="-108" charset="0"/>
                  <a:sym typeface="Wingdings" pitchFamily="2" charset="2"/>
                </a:rPr>
                <a:t>   Moderate</a:t>
              </a:r>
              <a:endParaRPr kumimoji="0" lang="en-GB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rebuchet MS" pitchFamily="-108" charset="0"/>
                <a:ea typeface="Arial" pitchFamily="-108" charset="0"/>
                <a:cs typeface="Arial" pitchFamily="-108" charset="0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CCDC2FBA-5B7A-A608-8989-291241D056F8}"/>
              </a:ext>
            </a:extLst>
          </p:cNvPr>
          <p:cNvGrpSpPr/>
          <p:nvPr/>
        </p:nvGrpSpPr>
        <p:grpSpPr>
          <a:xfrm>
            <a:off x="2644575" y="1188988"/>
            <a:ext cx="3819078" cy="304800"/>
            <a:chOff x="2644575" y="1188988"/>
            <a:chExt cx="3819078" cy="304800"/>
          </a:xfrm>
        </p:grpSpPr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CFF1DE99-191E-A722-3C4E-9A06695036D1}"/>
                </a:ext>
              </a:extLst>
            </p:cNvPr>
            <p:cNvSpPr/>
            <p:nvPr/>
          </p:nvSpPr>
          <p:spPr bwMode="auto">
            <a:xfrm>
              <a:off x="2644575" y="1188988"/>
              <a:ext cx="1041936" cy="304800"/>
            </a:xfrm>
            <a:prstGeom prst="roundRect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Trebuchet MS" pitchFamily="-108" charset="0"/>
                  <a:ea typeface="Arial" pitchFamily="-108" charset="0"/>
                  <a:cs typeface="Arial" pitchFamily="-108" charset="0"/>
                </a:rPr>
                <a:t> Capture</a:t>
              </a:r>
            </a:p>
          </p:txBody>
        </p:sp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7F848B09-CB86-EFBD-4CF0-325F1DFF7C4D}"/>
                </a:ext>
              </a:extLst>
            </p:cNvPr>
            <p:cNvSpPr/>
            <p:nvPr/>
          </p:nvSpPr>
          <p:spPr bwMode="auto">
            <a:xfrm>
              <a:off x="5421717" y="1188988"/>
              <a:ext cx="1041936" cy="304800"/>
            </a:xfrm>
            <a:prstGeom prst="roundRect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Trebuchet MS" pitchFamily="-108" charset="0"/>
                  <a:ea typeface="Arial" pitchFamily="-108" charset="0"/>
                  <a:cs typeface="Arial" pitchFamily="-108" charset="0"/>
                </a:rPr>
                <a:t>Offset</a:t>
              </a:r>
            </a:p>
          </p:txBody>
        </p: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B4E14949-E41D-CEBA-59A5-EF416FA94FF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94023" y="1338120"/>
              <a:ext cx="342879" cy="6536"/>
            </a:xfrm>
            <a:prstGeom prst="straightConnector1">
              <a:avLst/>
            </a:prstGeom>
            <a:noFill/>
            <a:ln w="31750" cap="flat" cmpd="sng" algn="ctr">
              <a:solidFill>
                <a:srgbClr val="304580"/>
              </a:solidFill>
              <a:prstDash val="solid"/>
              <a:round/>
              <a:headEnd type="none"/>
              <a:tailEnd type="triangle"/>
            </a:ln>
            <a:effectLst/>
          </p:spPr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E663ADD2-16E1-9849-93E1-7C0B0409B39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078838" y="1338120"/>
              <a:ext cx="342879" cy="6536"/>
            </a:xfrm>
            <a:prstGeom prst="straightConnector1">
              <a:avLst/>
            </a:prstGeom>
            <a:noFill/>
            <a:ln w="31750" cap="flat" cmpd="sng" algn="ctr">
              <a:solidFill>
                <a:srgbClr val="304580"/>
              </a:solidFill>
              <a:prstDash val="solid"/>
              <a:round/>
              <a:headEnd type="triangle"/>
              <a:tailEnd type="none"/>
            </a:ln>
            <a:effectLst/>
          </p:spPr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BD56D00-F80A-0210-3D75-CFBD5A3CA8C7}"/>
              </a:ext>
            </a:extLst>
          </p:cNvPr>
          <p:cNvGrpSpPr/>
          <p:nvPr/>
        </p:nvGrpSpPr>
        <p:grpSpPr>
          <a:xfrm>
            <a:off x="3191025" y="2231662"/>
            <a:ext cx="2728861" cy="2597428"/>
            <a:chOff x="3191025" y="2074024"/>
            <a:chExt cx="2728861" cy="2597428"/>
          </a:xfrm>
        </p:grpSpPr>
        <p:sp>
          <p:nvSpPr>
            <p:cNvPr id="58" name="Rounded Rectangle 57">
              <a:extLst>
                <a:ext uri="{FF2B5EF4-FFF2-40B4-BE49-F238E27FC236}">
                  <a16:creationId xmlns:a16="http://schemas.microsoft.com/office/drawing/2014/main" id="{F5E8E8CB-A78F-D04F-9AD4-459866ACF0D1}"/>
                </a:ext>
              </a:extLst>
            </p:cNvPr>
            <p:cNvSpPr/>
            <p:nvPr/>
          </p:nvSpPr>
          <p:spPr bwMode="auto">
            <a:xfrm>
              <a:off x="4137167" y="2314679"/>
              <a:ext cx="863063" cy="423361"/>
            </a:xfrm>
            <a:prstGeom prst="roundRect">
              <a:avLst/>
            </a:prstGeom>
            <a:solidFill>
              <a:srgbClr val="BFD9A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Trebuchet MS" pitchFamily="-108" charset="0"/>
                  <a:ea typeface="Arial" pitchFamily="-108" charset="0"/>
                  <a:cs typeface="Arial" pitchFamily="-108" charset="0"/>
                </a:rPr>
                <a:t>Reduce Volume</a:t>
              </a:r>
            </a:p>
          </p:txBody>
        </p:sp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E6AE9D83-4E91-A477-ACA3-4F996DB3D3FC}"/>
                </a:ext>
              </a:extLst>
            </p:cNvPr>
            <p:cNvSpPr/>
            <p:nvPr/>
          </p:nvSpPr>
          <p:spPr bwMode="auto">
            <a:xfrm>
              <a:off x="4529242" y="3029997"/>
              <a:ext cx="859120" cy="332715"/>
            </a:xfrm>
            <a:prstGeom prst="roundRect">
              <a:avLst/>
            </a:prstGeom>
            <a:solidFill>
              <a:srgbClr val="A6B9E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200" b="0" dirty="0">
                  <a:solidFill>
                    <a:schemeClr val="bg1"/>
                  </a:solidFill>
                  <a:latin typeface="Trebuchet MS" pitchFamily="-108" charset="0"/>
                  <a:ea typeface="Arial" pitchFamily="-108" charset="0"/>
                  <a:cs typeface="Arial" pitchFamily="-108" charset="0"/>
                </a:rPr>
                <a:t>Software</a:t>
              </a:r>
              <a:endParaRPr kumimoji="0" lang="en-GB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rebuchet MS" pitchFamily="-108" charset="0"/>
                <a:ea typeface="Arial" pitchFamily="-108" charset="0"/>
                <a:cs typeface="Arial" pitchFamily="-108" charset="0"/>
              </a:endParaRPr>
            </a:p>
          </p:txBody>
        </p:sp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114DDFC9-7630-6C84-70B7-B193C50568EE}"/>
                </a:ext>
              </a:extLst>
            </p:cNvPr>
            <p:cNvSpPr/>
            <p:nvPr/>
          </p:nvSpPr>
          <p:spPr bwMode="auto">
            <a:xfrm>
              <a:off x="4524414" y="3574392"/>
              <a:ext cx="859120" cy="332715"/>
            </a:xfrm>
            <a:prstGeom prst="roundRect">
              <a:avLst/>
            </a:prstGeom>
            <a:solidFill>
              <a:srgbClr val="A6B9E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8000" tIns="45720" rIns="18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Trebuchet MS" pitchFamily="-108" charset="0"/>
                  <a:ea typeface="Arial" pitchFamily="-108" charset="0"/>
                  <a:cs typeface="Arial" pitchFamily="-108" charset="0"/>
                </a:rPr>
                <a:t>Techniques</a:t>
              </a:r>
            </a:p>
          </p:txBody>
        </p:sp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9C22F73A-7575-180F-A3C5-EA008E19823B}"/>
                </a:ext>
              </a:extLst>
            </p:cNvPr>
            <p:cNvSpPr/>
            <p:nvPr/>
          </p:nvSpPr>
          <p:spPr bwMode="auto">
            <a:xfrm>
              <a:off x="4522800" y="4153965"/>
              <a:ext cx="859120" cy="332715"/>
            </a:xfrm>
            <a:prstGeom prst="roundRect">
              <a:avLst/>
            </a:prstGeom>
            <a:solidFill>
              <a:srgbClr val="A6B9E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050" b="0" dirty="0">
                  <a:solidFill>
                    <a:schemeClr val="bg1"/>
                  </a:solidFill>
                  <a:latin typeface="Trebuchet MS" pitchFamily="-108" charset="0"/>
                  <a:ea typeface="Arial" pitchFamily="-108" charset="0"/>
                  <a:cs typeface="Arial" pitchFamily="-108" charset="0"/>
                </a:rPr>
                <a:t>Computing Models</a:t>
              </a:r>
              <a:endParaRPr kumimoji="0" lang="en-GB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rebuchet MS" pitchFamily="-108" charset="0"/>
                <a:ea typeface="Arial" pitchFamily="-108" charset="0"/>
                <a:cs typeface="Arial" pitchFamily="-108" charset="0"/>
              </a:endParaRPr>
            </a:p>
          </p:txBody>
        </p:sp>
        <p:cxnSp>
          <p:nvCxnSpPr>
            <p:cNvPr id="62" name="Elbow Connector 61">
              <a:extLst>
                <a:ext uri="{FF2B5EF4-FFF2-40B4-BE49-F238E27FC236}">
                  <a16:creationId xmlns:a16="http://schemas.microsoft.com/office/drawing/2014/main" id="{40007A63-C32C-6D84-9A67-7B8A32DCFC40}"/>
                </a:ext>
              </a:extLst>
            </p:cNvPr>
            <p:cNvCxnSpPr>
              <a:cxnSpLocks/>
              <a:endCxn id="61" idx="1"/>
            </p:cNvCxnSpPr>
            <p:nvPr/>
          </p:nvCxnSpPr>
          <p:spPr bwMode="auto">
            <a:xfrm rot="16200000" flipH="1">
              <a:off x="3678839" y="3476361"/>
              <a:ext cx="1586383" cy="101539"/>
            </a:xfrm>
            <a:prstGeom prst="bentConnector2">
              <a:avLst/>
            </a:prstGeom>
            <a:noFill/>
            <a:ln w="31750" cap="flat" cmpd="sng" algn="ctr">
              <a:solidFill>
                <a:srgbClr val="82A0FF"/>
              </a:solidFill>
              <a:prstDash val="solid"/>
              <a:round/>
              <a:headEnd type="arrow"/>
              <a:tailEnd type="none"/>
            </a:ln>
            <a:effectLst/>
          </p:spPr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800346AB-35A1-5623-BC4B-90DB6EDE898E}"/>
                </a:ext>
              </a:extLst>
            </p:cNvPr>
            <p:cNvCxnSpPr>
              <a:cxnSpLocks/>
              <a:endCxn id="60" idx="1"/>
            </p:cNvCxnSpPr>
            <p:nvPr/>
          </p:nvCxnSpPr>
          <p:spPr bwMode="auto">
            <a:xfrm>
              <a:off x="4421261" y="3740749"/>
              <a:ext cx="103153" cy="1"/>
            </a:xfrm>
            <a:prstGeom prst="line">
              <a:avLst/>
            </a:prstGeom>
            <a:noFill/>
            <a:ln w="31750" cap="flat" cmpd="sng" algn="ctr">
              <a:solidFill>
                <a:srgbClr val="82A0FF"/>
              </a:solidFill>
              <a:prstDash val="solid"/>
              <a:round/>
              <a:headEnd type="none"/>
              <a:tailEnd type="none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023B48C-67F4-426E-8121-D42799DE9301}"/>
                </a:ext>
              </a:extLst>
            </p:cNvPr>
            <p:cNvCxnSpPr>
              <a:cxnSpLocks/>
              <a:stCxn id="59" idx="1"/>
            </p:cNvCxnSpPr>
            <p:nvPr/>
          </p:nvCxnSpPr>
          <p:spPr bwMode="auto">
            <a:xfrm flipH="1">
              <a:off x="4421261" y="3196355"/>
              <a:ext cx="107981" cy="0"/>
            </a:xfrm>
            <a:prstGeom prst="line">
              <a:avLst/>
            </a:prstGeom>
            <a:noFill/>
            <a:ln w="31750" cap="flat" cmpd="sng" algn="ctr">
              <a:solidFill>
                <a:srgbClr val="82A0FF"/>
              </a:solidFill>
              <a:prstDash val="solid"/>
              <a:round/>
              <a:headEnd type="none"/>
              <a:tailEnd type="none"/>
            </a:ln>
            <a:effectLst/>
          </p:spPr>
        </p:cxnSp>
        <p:cxnSp>
          <p:nvCxnSpPr>
            <p:cNvPr id="65" name="Elbow Connector 64">
              <a:extLst>
                <a:ext uri="{FF2B5EF4-FFF2-40B4-BE49-F238E27FC236}">
                  <a16:creationId xmlns:a16="http://schemas.microsoft.com/office/drawing/2014/main" id="{4643BFC1-BEB0-B783-FB24-6C44DB7B9D98}"/>
                </a:ext>
              </a:extLst>
            </p:cNvPr>
            <p:cNvCxnSpPr>
              <a:cxnSpLocks/>
              <a:stCxn id="8" idx="1"/>
              <a:endCxn id="58" idx="3"/>
            </p:cNvCxnSpPr>
            <p:nvPr/>
          </p:nvCxnSpPr>
          <p:spPr bwMode="auto">
            <a:xfrm rot="10800000" flipV="1">
              <a:off x="5000230" y="2074024"/>
              <a:ext cx="919656" cy="452335"/>
            </a:xfrm>
            <a:prstGeom prst="bentConnector3">
              <a:avLst>
                <a:gd name="adj1" fmla="val 50000"/>
              </a:avLst>
            </a:prstGeom>
            <a:noFill/>
            <a:ln w="31750" cap="flat" cmpd="sng" algn="ctr">
              <a:solidFill>
                <a:srgbClr val="35509A"/>
              </a:solidFill>
              <a:prstDash val="solid"/>
              <a:round/>
              <a:headEnd type="triangle"/>
              <a:tailEnd type="none"/>
            </a:ln>
            <a:effectLst/>
          </p:spPr>
        </p:cxnSp>
        <p:cxnSp>
          <p:nvCxnSpPr>
            <p:cNvPr id="66" name="Elbow Connector 65">
              <a:extLst>
                <a:ext uri="{FF2B5EF4-FFF2-40B4-BE49-F238E27FC236}">
                  <a16:creationId xmlns:a16="http://schemas.microsoft.com/office/drawing/2014/main" id="{5B6211CF-4A67-760B-D522-9A2968F997CB}"/>
                </a:ext>
              </a:extLst>
            </p:cNvPr>
            <p:cNvCxnSpPr>
              <a:cxnSpLocks/>
              <a:stCxn id="7" idx="3"/>
              <a:endCxn id="58" idx="1"/>
            </p:cNvCxnSpPr>
            <p:nvPr/>
          </p:nvCxnSpPr>
          <p:spPr bwMode="auto">
            <a:xfrm>
              <a:off x="3191025" y="2074025"/>
              <a:ext cx="946142" cy="452335"/>
            </a:xfrm>
            <a:prstGeom prst="bentConnector3">
              <a:avLst>
                <a:gd name="adj1" fmla="val 50000"/>
              </a:avLst>
            </a:prstGeom>
            <a:noFill/>
            <a:ln w="31750" cap="flat" cmpd="sng" algn="ctr">
              <a:solidFill>
                <a:srgbClr val="35509A"/>
              </a:solidFill>
              <a:prstDash val="solid"/>
              <a:round/>
              <a:headEnd type="triangle"/>
              <a:tailEnd type="none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DFC3F6B-6F45-45E8-1193-332AD2FBB55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25843" y="4360174"/>
              <a:ext cx="0" cy="311278"/>
            </a:xfrm>
            <a:prstGeom prst="line">
              <a:avLst/>
            </a:prstGeom>
            <a:noFill/>
            <a:ln w="31750" cap="flat" cmpd="sng" algn="ctr">
              <a:solidFill>
                <a:srgbClr val="82A0FF"/>
              </a:solidFill>
              <a:prstDash val="sysDot"/>
              <a:round/>
              <a:headEnd type="none"/>
              <a:tailEnd type="none"/>
            </a:ln>
            <a:effectLst/>
          </p:spPr>
        </p:cxn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B306661D-1F68-040F-0773-0B95AEE6C008}"/>
              </a:ext>
            </a:extLst>
          </p:cNvPr>
          <p:cNvSpPr txBox="1"/>
          <p:nvPr/>
        </p:nvSpPr>
        <p:spPr>
          <a:xfrm rot="21061548">
            <a:off x="161035" y="1830458"/>
            <a:ext cx="16646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dirty="0">
                <a:solidFill>
                  <a:srgbClr val="FF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Scope-2: Indirect emission of CO</a:t>
            </a:r>
            <a:r>
              <a:rPr lang="en-GB" sz="1400" b="0" baseline="-25000" dirty="0">
                <a:solidFill>
                  <a:srgbClr val="FF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2</a:t>
            </a:r>
            <a:r>
              <a:rPr lang="en-GB" sz="1400" b="0" dirty="0">
                <a:solidFill>
                  <a:srgbClr val="FF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due to power used.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1F22ADF-E8EC-519F-C140-9A12CF946653}"/>
              </a:ext>
            </a:extLst>
          </p:cNvPr>
          <p:cNvSpPr txBox="1"/>
          <p:nvPr/>
        </p:nvSpPr>
        <p:spPr>
          <a:xfrm rot="21061548">
            <a:off x="7315396" y="1771054"/>
            <a:ext cx="1744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dirty="0">
                <a:solidFill>
                  <a:srgbClr val="FF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Scope-3: (Embodied) CO</a:t>
            </a:r>
            <a:r>
              <a:rPr lang="en-GB" sz="1400" b="0" baseline="-25000" dirty="0">
                <a:solidFill>
                  <a:srgbClr val="FF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2</a:t>
            </a:r>
            <a:r>
              <a:rPr lang="en-GB" sz="1400" b="0" dirty="0">
                <a:solidFill>
                  <a:srgbClr val="FF0000"/>
                </a:solidFill>
                <a:latin typeface="Ink Free" panose="020F0502020204030204" pitchFamily="34" charset="0"/>
                <a:cs typeface="Ink Free" panose="020F0502020204030204" pitchFamily="34" charset="0"/>
              </a:rPr>
              <a:t> emitted during the manufacture of hardware.  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B3DC86B7-F58A-1BBC-750B-F6A6123D5D4E}"/>
              </a:ext>
            </a:extLst>
          </p:cNvPr>
          <p:cNvSpPr/>
          <p:nvPr/>
        </p:nvSpPr>
        <p:spPr bwMode="auto">
          <a:xfrm>
            <a:off x="4036105" y="1867604"/>
            <a:ext cx="1041936" cy="423361"/>
          </a:xfrm>
          <a:prstGeom prst="roundRect">
            <a:avLst/>
          </a:prstGeom>
          <a:solidFill>
            <a:srgbClr val="5284FF">
              <a:alpha val="45975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rebuchet MS" pitchFamily="-108" charset="0"/>
                <a:ea typeface="Arial" pitchFamily="-108" charset="0"/>
                <a:cs typeface="Arial" pitchFamily="-108" charset="0"/>
              </a:rPr>
              <a:t>Reduce Scope-1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DBC884E4-96E3-4733-D554-60D55D39FE3F}"/>
              </a:ext>
            </a:extLst>
          </p:cNvPr>
          <p:cNvCxnSpPr/>
          <p:nvPr/>
        </p:nvCxnSpPr>
        <p:spPr>
          <a:xfrm>
            <a:off x="4557073" y="1786525"/>
            <a:ext cx="0" cy="104647"/>
          </a:xfrm>
          <a:prstGeom prst="line">
            <a:avLst/>
          </a:prstGeom>
          <a:ln w="28575">
            <a:solidFill>
              <a:srgbClr val="3550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E84E2004-C9AA-9911-8C3A-00D7FE69A80F}"/>
              </a:ext>
            </a:extLst>
          </p:cNvPr>
          <p:cNvSpPr txBox="1"/>
          <p:nvPr/>
        </p:nvSpPr>
        <p:spPr>
          <a:xfrm>
            <a:off x="4175985" y="2500341"/>
            <a:ext cx="791050" cy="215444"/>
          </a:xfrm>
          <a:prstGeom prst="rect">
            <a:avLst/>
          </a:prstGeom>
          <a:solidFill>
            <a:srgbClr val="BFD9AE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Trebuchet MS" panose="020B0703020202090204" pitchFamily="34" charset="0"/>
              </a:rPr>
              <a:t>Constrain</a:t>
            </a:r>
            <a:endParaRPr lang="en-GB" b="1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987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68" grpId="0"/>
      <p:bldP spid="69" grpId="0"/>
      <p:bldP spid="7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66383-AE3A-826A-3C36-48FE5F5D1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Background: WLCG Strategy/Actions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2BCB3-F4DC-52F4-EC18-F9D627D23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4" y="1253330"/>
            <a:ext cx="8505825" cy="5109369"/>
          </a:xfrm>
        </p:spPr>
        <p:txBody>
          <a:bodyPr>
            <a:normAutofit/>
          </a:bodyPr>
          <a:lstStyle/>
          <a:p>
            <a:r>
              <a:rPr lang="en-GB" sz="2000" i="1" dirty="0">
                <a:latin typeface="ArialMT"/>
              </a:rPr>
              <a:t>‘</a:t>
            </a:r>
            <a:r>
              <a:rPr lang="en-GB" sz="2000" i="1" dirty="0">
                <a:effectLst/>
                <a:latin typeface="ArialMT"/>
              </a:rPr>
              <a:t>Environmental sustainability is a strategic area of priority for many of the WLCG federations and funding agencies’</a:t>
            </a:r>
            <a:endParaRPr lang="en-GB" sz="2000" i="1" dirty="0">
              <a:latin typeface="ArialMT"/>
            </a:endParaRPr>
          </a:p>
          <a:p>
            <a:r>
              <a:rPr lang="en-GB" sz="2000" i="1" dirty="0">
                <a:latin typeface="ArialMT"/>
              </a:rPr>
              <a:t>‘Providing information, opportunity, and incentive to help collaborators reduce the carbon footprint of computing needs should be a priority for WLCG as it is a priority of its funding agencies and a demonstration of social responsibility.’ </a:t>
            </a:r>
          </a:p>
          <a:p>
            <a:r>
              <a:rPr lang="en-GB" sz="2000" i="1" dirty="0">
                <a:latin typeface="ArialMT"/>
              </a:rPr>
              <a:t>‘WLCG should elaborate a plan that covers the areas of software, computing models, facilities, and hardware lifecycle.’</a:t>
            </a:r>
          </a:p>
          <a:p>
            <a:r>
              <a:rPr lang="en-GB" sz="1800" b="1" dirty="0">
                <a:effectLst/>
                <a:latin typeface="Arial" panose="020B0604020202020204" pitchFamily="34" charset="0"/>
              </a:rPr>
              <a:t>[ENV-1] </a:t>
            </a:r>
            <a:r>
              <a:rPr lang="en-GB" sz="1800" dirty="0">
                <a:effectLst/>
                <a:latin typeface="ArialMT"/>
              </a:rPr>
              <a:t>WLCG to agree on metrics and provide a framework to collect information related to energy efficiency. </a:t>
            </a:r>
            <a:endParaRPr lang="en-GB" dirty="0"/>
          </a:p>
          <a:p>
            <a:r>
              <a:rPr lang="en-GB" sz="1800" b="1" dirty="0">
                <a:effectLst/>
                <a:latin typeface="Arial" panose="020B0604020202020204" pitchFamily="34" charset="0"/>
              </a:rPr>
              <a:t>[ENV-2] </a:t>
            </a:r>
            <a:r>
              <a:rPr lang="en-GB" sz="1800" dirty="0">
                <a:effectLst/>
                <a:latin typeface="ArialMT"/>
              </a:rPr>
              <a:t>WLCG to facilitate the use of more energy-efficient hardware where possible, depending on the readiness of the experiment software and the common libraries. </a:t>
            </a:r>
            <a:endParaRPr lang="en-GB" dirty="0"/>
          </a:p>
          <a:p>
            <a:r>
              <a:rPr lang="en-GB" sz="1800" b="1" dirty="0">
                <a:effectLst/>
                <a:latin typeface="Arial" panose="020B0604020202020204" pitchFamily="34" charset="0"/>
              </a:rPr>
              <a:t>[ENV-3] </a:t>
            </a:r>
            <a:r>
              <a:rPr lang="en-GB" sz="1800" dirty="0">
                <a:effectLst/>
                <a:latin typeface="ArialMT"/>
              </a:rPr>
              <a:t>WLCG to develop and promote a sustainability plan to improve energy efficiency and reduce carbon footprint, covering software, computing models, facilities, and hardware technology and lifecycle.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64825B-77B2-40A1-BBDF-E4100A83272E}"/>
              </a:ext>
            </a:extLst>
          </p:cNvPr>
          <p:cNvSpPr txBox="1"/>
          <p:nvPr/>
        </p:nvSpPr>
        <p:spPr>
          <a:xfrm>
            <a:off x="5816509" y="749300"/>
            <a:ext cx="33822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https://zenodo.org/records/12623280</a:t>
            </a:r>
            <a:endParaRPr lang="en-GB" sz="1600" dirty="0">
              <a:solidFill>
                <a:schemeClr val="bg1"/>
              </a:solidFill>
            </a:endParaRPr>
          </a:p>
          <a:p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538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BD3A8-1682-8BF5-087E-1E85C5EBD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Organisation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9E58A-5150-9932-C11E-B6F11712FE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7385" y="1892474"/>
            <a:ext cx="8210550" cy="3264317"/>
          </a:xfrm>
        </p:spPr>
        <p:txBody>
          <a:bodyPr/>
          <a:lstStyle/>
          <a:p>
            <a:r>
              <a:rPr lang="en-GB" dirty="0"/>
              <a:t>Coffee Breaks are just outside auditorium.</a:t>
            </a:r>
          </a:p>
          <a:p>
            <a:r>
              <a:rPr lang="en-GB" dirty="0"/>
              <a:t>Lunches not provided….</a:t>
            </a:r>
          </a:p>
          <a:p>
            <a:r>
              <a:rPr lang="en-GB" dirty="0"/>
              <a:t>… but coffee + croissants available before meeting on Thursday and Friday.</a:t>
            </a:r>
          </a:p>
          <a:p>
            <a:r>
              <a:rPr lang="en-GB" dirty="0"/>
              <a:t>Dinner (registration now closed) at 7pm Thursday at </a:t>
            </a:r>
            <a:r>
              <a:rPr lang="en-GB" dirty="0" err="1"/>
              <a:t>Luigia</a:t>
            </a:r>
            <a:r>
              <a:rPr lang="en-GB" dirty="0"/>
              <a:t> </a:t>
            </a:r>
            <a:r>
              <a:rPr lang="en-GB" sz="1800" dirty="0"/>
              <a:t>(</a:t>
            </a:r>
            <a:r>
              <a:rPr lang="en-GB" sz="1800" dirty="0">
                <a:hlinkClick r:id="rId2"/>
              </a:rPr>
              <a:t>https://www.luigia.ch/en/restaurant/Louise-Meyrin/</a:t>
            </a:r>
            <a:r>
              <a:rPr lang="en-GB" sz="1800" dirty="0"/>
              <a:t>)</a:t>
            </a:r>
          </a:p>
          <a:p>
            <a:r>
              <a:rPr lang="en-GB" dirty="0"/>
              <a:t>Underground ATLAS tour at 1pm and 2pm on Friday – sign up TODAY before 3pm by emailing </a:t>
            </a:r>
            <a:r>
              <a:rPr lang="en-GB" sz="1800" b="0" i="0" u="none" strike="noStrike" dirty="0">
                <a:solidFill>
                  <a:srgbClr val="0099CC"/>
                </a:solidFill>
                <a:effectLst/>
                <a:latin typeface="Roboto" panose="02000000000000000000" pitchFamily="2" charset="0"/>
                <a:hlinkClick r:id="rId3"/>
              </a:rPr>
              <a:t>zach.marshall@cern.ch</a:t>
            </a:r>
            <a:r>
              <a:rPr lang="en-GB" sz="1800" b="0" i="0" u="none" strike="noStrike" dirty="0">
                <a:solidFill>
                  <a:srgbClr val="0099CC"/>
                </a:solidFill>
                <a:effectLst/>
                <a:latin typeface="Roboto" panose="02000000000000000000" pitchFamily="2" charset="0"/>
                <a:hlinkClick r:id="rId3"/>
              </a:rPr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3831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9203</TotalTime>
  <Words>579</Words>
  <Application>Microsoft Macintosh PowerPoint</Application>
  <PresentationFormat>On-screen Show (4:3)</PresentationFormat>
  <Paragraphs>77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ArialMT</vt:lpstr>
      <vt:lpstr>Bierstadt Display</vt:lpstr>
      <vt:lpstr>Calibri</vt:lpstr>
      <vt:lpstr>Calibri Light</vt:lpstr>
      <vt:lpstr>Ink Free</vt:lpstr>
      <vt:lpstr>Roboto</vt:lpstr>
      <vt:lpstr>Roboto Light</vt:lpstr>
      <vt:lpstr>Trebuchet MS</vt:lpstr>
      <vt:lpstr>Office Theme</vt:lpstr>
      <vt:lpstr>WLCG Environmental Sustainability Workshop</vt:lpstr>
      <vt:lpstr>Workshop Purpose</vt:lpstr>
      <vt:lpstr>Workshop Structure</vt:lpstr>
      <vt:lpstr>Background: Energy/Carbon Studies</vt:lpstr>
      <vt:lpstr>Background: Taxonomy</vt:lpstr>
      <vt:lpstr>Background: WLCG Strategy/Actions</vt:lpstr>
      <vt:lpstr>Organisation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Britton</dc:creator>
  <cp:lastModifiedBy>David Britton</cp:lastModifiedBy>
  <cp:revision>112</cp:revision>
  <cp:lastPrinted>2022-11-16T22:21:47Z</cp:lastPrinted>
  <dcterms:created xsi:type="dcterms:W3CDTF">2022-11-12T11:27:07Z</dcterms:created>
  <dcterms:modified xsi:type="dcterms:W3CDTF">2024-12-10T20:43:02Z</dcterms:modified>
</cp:coreProperties>
</file>