
<file path=[Content_Types].xml><?xml version="1.0" encoding="utf-8"?>
<Types xmlns="http://schemas.openxmlformats.org/package/2006/content-types">
  <Default Extension="bin" ContentType="image/unknown"/>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54" r:id="rId2"/>
    <p:sldId id="272" r:id="rId3"/>
    <p:sldId id="334" r:id="rId4"/>
    <p:sldId id="358" r:id="rId5"/>
    <p:sldId id="368" r:id="rId6"/>
    <p:sldId id="369" r:id="rId7"/>
    <p:sldId id="370" r:id="rId8"/>
    <p:sldId id="359" r:id="rId9"/>
    <p:sldId id="374" r:id="rId10"/>
    <p:sldId id="365" r:id="rId11"/>
    <p:sldId id="373" r:id="rId12"/>
    <p:sldId id="372" r:id="rId13"/>
    <p:sldId id="366" r:id="rId14"/>
    <p:sldId id="367" r:id="rId15"/>
    <p:sldId id="263" r:id="rId16"/>
    <p:sldId id="299" r:id="rId17"/>
    <p:sldId id="306" r:id="rId18"/>
    <p:sldId id="309" r:id="rId19"/>
    <p:sldId id="310" r:id="rId20"/>
    <p:sldId id="337" r:id="rId21"/>
    <p:sldId id="335" r:id="rId22"/>
    <p:sldId id="343" r:id="rId23"/>
    <p:sldId id="360"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FF"/>
    <a:srgbClr val="003300"/>
    <a:srgbClr val="CC99FF"/>
    <a:srgbClr val="A195F9"/>
    <a:srgbClr val="FF3300"/>
    <a:srgbClr val="0066FF"/>
    <a:srgbClr val="CC00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7"/>
    <p:restoredTop sz="89956" autoAdjust="0"/>
  </p:normalViewPr>
  <p:slideViewPr>
    <p:cSldViewPr snapToGrid="0">
      <p:cViewPr varScale="1">
        <p:scale>
          <a:sx n="87" d="100"/>
          <a:sy n="87" d="100"/>
        </p:scale>
        <p:origin x="499"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284F82-26A2-48EC-AB0B-959CEF7D82B0}" type="datetimeFigureOut">
              <a:rPr lang="en-GB" smtClean="0"/>
              <a:t>12/12/2024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3BAF5E-7C9B-491F-9B9F-41567A7871F1}" type="slidenum">
              <a:rPr lang="en-GB" smtClean="0"/>
              <a:t>‹#›</a:t>
            </a:fld>
            <a:endParaRPr lang="en-GB"/>
          </a:p>
        </p:txBody>
      </p:sp>
    </p:spTree>
    <p:extLst>
      <p:ext uri="{BB962C8B-B14F-4D97-AF65-F5344CB8AC3E}">
        <p14:creationId xmlns:p14="http://schemas.microsoft.com/office/powerpoint/2010/main" val="3646458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indico.cern.ch/event/1433496/"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92D050"/>
                </a:solidFill>
                <a:latin typeface="Arial Rounded"/>
                <a:ea typeface="Arial Rounded"/>
                <a:cs typeface="Arial Rounded"/>
                <a:sym typeface="Arial Rounded"/>
              </a:rPr>
              <a:t>Watt Counts: ARM Compute &amp; Energy Accounting in the WLCG by Emanuele Simili (</a:t>
            </a:r>
            <a:r>
              <a:rPr lang="en-US" sz="1200" b="0" dirty="0" err="1">
                <a:solidFill>
                  <a:srgbClr val="92D050"/>
                </a:solidFill>
                <a:latin typeface="Arial Rounded"/>
                <a:ea typeface="Arial Rounded"/>
                <a:cs typeface="Arial Rounded"/>
                <a:sym typeface="Arial Rounded"/>
              </a:rPr>
              <a:t>ScotGrid</a:t>
            </a:r>
            <a:r>
              <a:rPr lang="en-US" sz="1200" b="0" dirty="0">
                <a:solidFill>
                  <a:srgbClr val="92D050"/>
                </a:solidFill>
                <a:latin typeface="Arial Rounded"/>
                <a:ea typeface="Arial Rounded"/>
                <a:cs typeface="Arial Rounded"/>
                <a:sym typeface="Arial Rounded"/>
              </a:rPr>
              <a:t> Glasgow), emanuele.simili@glasgow.ac.uk</a:t>
            </a:r>
            <a:endParaRPr lang="en-US" b="0" dirty="0"/>
          </a:p>
          <a:p>
            <a:endParaRPr lang="en-US" dirty="0"/>
          </a:p>
          <a:p>
            <a:r>
              <a:rPr lang="en-US" sz="1200" dirty="0">
                <a:latin typeface="Arial" panose="020B0604020202020204" pitchFamily="34" charset="0"/>
                <a:cs typeface="Arial" panose="020B0604020202020204" pitchFamily="34" charset="0"/>
              </a:rPr>
              <a:t> In the push for sustainable solutions in High Energy Physics (HEP) computing, our WLCG Tier2 site at </a:t>
            </a:r>
            <a:r>
              <a:rPr lang="en-US" sz="1200" dirty="0" err="1">
                <a:latin typeface="Arial" panose="020B0604020202020204" pitchFamily="34" charset="0"/>
                <a:cs typeface="Arial" panose="020B0604020202020204" pitchFamily="34" charset="0"/>
              </a:rPr>
              <a:t>ScotGrid</a:t>
            </a:r>
            <a:r>
              <a:rPr lang="en-US" sz="1200" dirty="0">
                <a:latin typeface="Arial" panose="020B0604020202020204" pitchFamily="34" charset="0"/>
                <a:cs typeface="Arial" panose="020B0604020202020204" pitchFamily="34" charset="0"/>
              </a:rPr>
              <a:t> Glasgow has adopted ARM-based servers, achieving full production integration with increasingly positive results. Today we run significant workloads on ARM, including ATLAS production tasks, and our findings indicate a measurable reduction in energy consumption compared to traditional x86 servers. This talk will present the energy savings achieved so far and an outlook for the near future.  </a:t>
            </a:r>
          </a:p>
          <a:p>
            <a:r>
              <a:rPr lang="en-US" sz="1200" dirty="0">
                <a:latin typeface="Arial" panose="020B0604020202020204" pitchFamily="34" charset="0"/>
                <a:cs typeface="Arial" panose="020B0604020202020204" pitchFamily="34" charset="0"/>
              </a:rPr>
              <a:t> We will also outline recent efforts to standardize power-efficiency metrics across HEP centers by developing a unified HEP-Score/Watt output format in collaboration with the </a:t>
            </a:r>
            <a:r>
              <a:rPr lang="en-US" sz="1200" dirty="0" err="1">
                <a:latin typeface="Arial" panose="020B0604020202020204" pitchFamily="34" charset="0"/>
                <a:cs typeface="Arial" panose="020B0604020202020204" pitchFamily="34" charset="0"/>
              </a:rPr>
              <a:t>HEPiX</a:t>
            </a:r>
            <a:r>
              <a:rPr lang="en-US" sz="1200" dirty="0">
                <a:latin typeface="Arial" panose="020B0604020202020204" pitchFamily="34" charset="0"/>
                <a:cs typeface="Arial" panose="020B0604020202020204" pitchFamily="34" charset="0"/>
              </a:rPr>
              <a:t> Benchmark Working Group, to facilitate consistent data aggregation and reporting on energy efficiency.</a:t>
            </a:r>
          </a:p>
          <a:p>
            <a:r>
              <a:rPr lang="en-US" sz="1200" dirty="0">
                <a:latin typeface="Arial" panose="020B0604020202020204" pitchFamily="34" charset="0"/>
                <a:cs typeface="Arial" panose="020B0604020202020204" pitchFamily="34" charset="0"/>
              </a:rPr>
              <a:t> Additionally, drawing inspiration from ATLAS </a:t>
            </a:r>
            <a:r>
              <a:rPr lang="en-US" sz="1200" dirty="0" err="1">
                <a:latin typeface="Arial" panose="020B0604020202020204" pitchFamily="34" charset="0"/>
                <a:cs typeface="Arial" panose="020B0604020202020204" pitchFamily="34" charset="0"/>
              </a:rPr>
              <a:t>PanDA</a:t>
            </a:r>
            <a:r>
              <a:rPr lang="en-US" sz="1200" dirty="0">
                <a:latin typeface="Arial" panose="020B0604020202020204" pitchFamily="34" charset="0"/>
                <a:cs typeface="Arial" panose="020B0604020202020204" pitchFamily="34" charset="0"/>
              </a:rPr>
              <a:t> CO2 reporting, we provide an example of power usage accounting at our site. Leveraging runtime data from Prometheus and power statistics, we calculate the energy consumption per Virtual Organization (VO), showing a potential approach to site-level CO2 accounting.</a:t>
            </a:r>
            <a:endParaRPr lang="en-GB"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A65CFA56-DF8D-4AFF-9953-9F009D79072F}" type="slidenum">
              <a:rPr lang="en-GB" smtClean="0"/>
              <a:t>1</a:t>
            </a:fld>
            <a:endParaRPr lang="en-GB"/>
          </a:p>
        </p:txBody>
      </p:sp>
    </p:spTree>
    <p:extLst>
      <p:ext uri="{BB962C8B-B14F-4D97-AF65-F5344CB8AC3E}">
        <p14:creationId xmlns:p14="http://schemas.microsoft.com/office/powerpoint/2010/main" val="2977150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CO2 accounting:  hard!</a:t>
            </a:r>
          </a:p>
          <a:p>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10</a:t>
            </a:fld>
            <a:endParaRPr lang="en-GB"/>
          </a:p>
        </p:txBody>
      </p:sp>
    </p:spTree>
    <p:extLst>
      <p:ext uri="{BB962C8B-B14F-4D97-AF65-F5344CB8AC3E}">
        <p14:creationId xmlns:p14="http://schemas.microsoft.com/office/powerpoint/2010/main" val="3801012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Power accounting:  easy!</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11</a:t>
            </a:fld>
            <a:endParaRPr lang="en-GB"/>
          </a:p>
        </p:txBody>
      </p:sp>
    </p:spTree>
    <p:extLst>
      <p:ext uri="{BB962C8B-B14F-4D97-AF65-F5344CB8AC3E}">
        <p14:creationId xmlns:p14="http://schemas.microsoft.com/office/powerpoint/2010/main" val="3662042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PoC (job slots)</a:t>
            </a:r>
          </a:p>
          <a:p>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12</a:t>
            </a:fld>
            <a:endParaRPr lang="en-GB"/>
          </a:p>
        </p:txBody>
      </p:sp>
    </p:spTree>
    <p:extLst>
      <p:ext uri="{BB962C8B-B14F-4D97-AF65-F5344CB8AC3E}">
        <p14:creationId xmlns:p14="http://schemas.microsoft.com/office/powerpoint/2010/main" val="19436016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PoC (kWh)</a:t>
            </a:r>
          </a:p>
          <a:p>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13</a:t>
            </a:fld>
            <a:endParaRPr lang="en-GB"/>
          </a:p>
        </p:txBody>
      </p:sp>
    </p:spTree>
    <p:extLst>
      <p:ext uri="{BB962C8B-B14F-4D97-AF65-F5344CB8AC3E}">
        <p14:creationId xmlns:p14="http://schemas.microsoft.com/office/powerpoint/2010/main" val="42059712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Issues &amp; solutions</a:t>
            </a:r>
          </a:p>
          <a:p>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14</a:t>
            </a:fld>
            <a:endParaRPr lang="en-GB"/>
          </a:p>
        </p:txBody>
      </p:sp>
    </p:spTree>
    <p:extLst>
      <p:ext uri="{BB962C8B-B14F-4D97-AF65-F5344CB8AC3E}">
        <p14:creationId xmlns:p14="http://schemas.microsoft.com/office/powerpoint/2010/main" val="2412629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outlook</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15</a:t>
            </a:fld>
            <a:endParaRPr lang="en-GB"/>
          </a:p>
        </p:txBody>
      </p:sp>
    </p:spTree>
    <p:extLst>
      <p:ext uri="{BB962C8B-B14F-4D97-AF65-F5344CB8AC3E}">
        <p14:creationId xmlns:p14="http://schemas.microsoft.com/office/powerpoint/2010/main" val="13419100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end</a:t>
            </a:r>
          </a:p>
        </p:txBody>
      </p:sp>
      <p:sp>
        <p:nvSpPr>
          <p:cNvPr id="4" name="Slide Number Placeholder 3"/>
          <p:cNvSpPr>
            <a:spLocks noGrp="1"/>
          </p:cNvSpPr>
          <p:nvPr>
            <p:ph type="sldNum" sz="quarter" idx="5"/>
          </p:nvPr>
        </p:nvSpPr>
        <p:spPr/>
        <p:txBody>
          <a:bodyPr/>
          <a:lstStyle/>
          <a:p>
            <a:fld id="{A65CFA56-DF8D-4AFF-9953-9F009D79072F}" type="slidenum">
              <a:rPr lang="en-GB" smtClean="0"/>
              <a:t>16</a:t>
            </a:fld>
            <a:endParaRPr lang="en-GB"/>
          </a:p>
        </p:txBody>
      </p:sp>
    </p:spTree>
    <p:extLst>
      <p:ext uri="{BB962C8B-B14F-4D97-AF65-F5344CB8AC3E}">
        <p14:creationId xmlns:p14="http://schemas.microsoft.com/office/powerpoint/2010/main" val="24194895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hardware currently available at Glasgow Tier2 (production &amp; testing)</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17</a:t>
            </a:fld>
            <a:endParaRPr lang="en-GB"/>
          </a:p>
        </p:txBody>
      </p:sp>
    </p:spTree>
    <p:extLst>
      <p:ext uri="{BB962C8B-B14F-4D97-AF65-F5344CB8AC3E}">
        <p14:creationId xmlns:p14="http://schemas.microsoft.com/office/powerpoint/2010/main" val="1786313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AmpereOne</a:t>
            </a:r>
            <a:r>
              <a:rPr lang="en-US" dirty="0"/>
              <a:t>:  https://amperecomputing.com/briefs/ampereone-family-product-brief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18</a:t>
            </a:fld>
            <a:endParaRPr lang="en-GB"/>
          </a:p>
        </p:txBody>
      </p:sp>
    </p:spTree>
    <p:extLst>
      <p:ext uri="{BB962C8B-B14F-4D97-AF65-F5344CB8AC3E}">
        <p14:creationId xmlns:p14="http://schemas.microsoft.com/office/powerpoint/2010/main" val="29641521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sng" dirty="0"/>
              <a:t>Wordy explanation/motivation:</a:t>
            </a:r>
            <a:br>
              <a:rPr lang="en-US" sz="1200" dirty="0"/>
            </a:br>
            <a:r>
              <a:rPr lang="en-US" sz="1200" dirty="0"/>
              <a:t>  Neither the Max nor the Average power is the best way of characterizing the performance. The Max can be exaggerated by significant 'spikes' that can momentarily be higher than the plateau; the average is suppressed by the low-power start-up phase that can extend to 20% of the run-time for the short jobs in the HEP-Score suite. Thus, using Max power will underestimate HEP-Score/Watt and using Average power will overestimate HEP-Score/Watt. Instead, we propose to use the average power calculated from the 75-95% </a:t>
            </a:r>
            <a:r>
              <a:rPr lang="en-US" sz="1200" dirty="0" err="1"/>
              <a:t>quaNtile</a:t>
            </a:r>
            <a:r>
              <a:rPr lang="en-US" sz="1200" dirty="0"/>
              <a:t>. The upper quartile eliminates most of the start-up phase that would be over-emphasized by short benchmarking jobs, while the cut of the highest 5% prevents power spikes to have any significant effect. </a:t>
            </a:r>
          </a:p>
          <a:p>
            <a:r>
              <a:rPr lang="en-US" sz="1200" dirty="0"/>
              <a:t>The result is relatively insensitive to the shape of the distribution and well fits the upper plateau in the power drain plots, while giving less importance to the start-up phase and to isolated spikes in power. It can be noted that the modal power itself (the mode of the power distribution, corresponding to the most common power-draw) is a good estimate for single workloads, but not for the combination of different workloads in the HEP-Score suite that can have different power draws.</a:t>
            </a:r>
            <a:endParaRPr lang="en-GB" sz="1200" dirty="0"/>
          </a:p>
        </p:txBody>
      </p:sp>
      <p:sp>
        <p:nvSpPr>
          <p:cNvPr id="4" name="Slide Number Placeholder 3"/>
          <p:cNvSpPr>
            <a:spLocks noGrp="1"/>
          </p:cNvSpPr>
          <p:nvPr>
            <p:ph type="sldNum" sz="quarter" idx="5"/>
          </p:nvPr>
        </p:nvSpPr>
        <p:spPr/>
        <p:txBody>
          <a:bodyPr/>
          <a:lstStyle/>
          <a:p>
            <a:fld id="{483BAF5E-7C9B-491F-9B9F-41567A7871F1}" type="slidenum">
              <a:rPr lang="en-GB" smtClean="0"/>
              <a:t>19</a:t>
            </a:fld>
            <a:endParaRPr lang="en-GB"/>
          </a:p>
        </p:txBody>
      </p:sp>
    </p:spTree>
    <p:extLst>
      <p:ext uri="{BB962C8B-B14F-4D97-AF65-F5344CB8AC3E}">
        <p14:creationId xmlns:p14="http://schemas.microsoft.com/office/powerpoint/2010/main" val="1018140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outline</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2</a:t>
            </a:fld>
            <a:endParaRPr lang="en-GB"/>
          </a:p>
        </p:txBody>
      </p:sp>
    </p:spTree>
    <p:extLst>
      <p:ext uri="{BB962C8B-B14F-4D97-AF65-F5344CB8AC3E}">
        <p14:creationId xmlns:p14="http://schemas.microsoft.com/office/powerpoint/2010/main" val="11648263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t>Ref. </a:t>
            </a:r>
          </a:p>
          <a:p>
            <a:r>
              <a:rPr lang="en-GB" dirty="0"/>
              <a:t>Kacper Kamil </a:t>
            </a:r>
            <a:r>
              <a:rPr lang="en-GB" dirty="0" err="1"/>
              <a:t>Kozik</a:t>
            </a:r>
            <a:r>
              <a:rPr lang="en-GB" dirty="0"/>
              <a:t> @</a:t>
            </a:r>
            <a:r>
              <a:rPr lang="en-US" sz="1200" b="0" dirty="0">
                <a:latin typeface="+mn-lt"/>
                <a:cs typeface="+mn-cs"/>
              </a:rPr>
              <a:t> </a:t>
            </a:r>
            <a:r>
              <a:rPr lang="en-US" b="1" dirty="0" err="1">
                <a:latin typeface="Arial" panose="020B0604020202020204" pitchFamily="34" charset="0"/>
                <a:cs typeface="Arial" panose="020B0604020202020204" pitchFamily="34" charset="0"/>
              </a:rPr>
              <a:t>HEPiX</a:t>
            </a:r>
            <a:r>
              <a:rPr lang="en-US" b="1" dirty="0">
                <a:latin typeface="Arial" panose="020B0604020202020204" pitchFamily="34" charset="0"/>
                <a:cs typeface="Arial" panose="020B0604020202020204" pitchFamily="34" charset="0"/>
              </a:rPr>
              <a:t> Benchmarking Working Groups</a:t>
            </a:r>
            <a:r>
              <a:rPr lang="en-US" b="0" dirty="0">
                <a:latin typeface="Arial" panose="020B0604020202020204" pitchFamily="34" charset="0"/>
                <a:cs typeface="Arial" panose="020B0604020202020204" pitchFamily="34" charset="0"/>
              </a:rPr>
              <a:t> meeting on </a:t>
            </a:r>
            <a:r>
              <a:rPr lang="en-US" dirty="0">
                <a:latin typeface="Arial" panose="020B0604020202020204" pitchFamily="34" charset="0"/>
                <a:cs typeface="Arial" panose="020B0604020202020204" pitchFamily="34" charset="0"/>
              </a:rPr>
              <a:t>Wednesday Aug 28, 2024, 5:00 PM </a:t>
            </a:r>
            <a:endParaRPr lang="en-US" b="1"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hlinkClick r:id="rId3"/>
              </a:rPr>
              <a:t>https://indico.cern.ch/event/1433496/</a:t>
            </a:r>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483BAF5E-7C9B-491F-9B9F-41567A7871F1}" type="slidenum">
              <a:rPr lang="en-GB" smtClean="0"/>
              <a:t>20</a:t>
            </a:fld>
            <a:endParaRPr lang="en-GB"/>
          </a:p>
        </p:txBody>
      </p:sp>
    </p:spTree>
    <p:extLst>
      <p:ext uri="{BB962C8B-B14F-4D97-AF65-F5344CB8AC3E}">
        <p14:creationId xmlns:p14="http://schemas.microsoft.com/office/powerpoint/2010/main" val="12895901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Calculation of Watt/Job still in progress …</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21</a:t>
            </a:fld>
            <a:endParaRPr lang="en-GB"/>
          </a:p>
        </p:txBody>
      </p:sp>
    </p:spTree>
    <p:extLst>
      <p:ext uri="{BB962C8B-B14F-4D97-AF65-F5344CB8AC3E}">
        <p14:creationId xmlns:p14="http://schemas.microsoft.com/office/powerpoint/2010/main" val="7467243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ScotGrid</a:t>
            </a:r>
            <a:r>
              <a:rPr lang="en-US" dirty="0"/>
              <a:t> Glasgow (compute)</a:t>
            </a:r>
            <a:endParaRPr lang="en-GB" dirty="0"/>
          </a:p>
        </p:txBody>
      </p:sp>
      <p:sp>
        <p:nvSpPr>
          <p:cNvPr id="4" name="Slide Number Placeholder 3"/>
          <p:cNvSpPr>
            <a:spLocks noGrp="1"/>
          </p:cNvSpPr>
          <p:nvPr>
            <p:ph type="sldNum" sz="quarter" idx="5"/>
          </p:nvPr>
        </p:nvSpPr>
        <p:spPr/>
        <p:txBody>
          <a:bodyPr/>
          <a:lstStyle/>
          <a:p>
            <a:fld id="{409B49E5-CFBC-47CE-8C9C-FE05C72BF30C}" type="slidenum">
              <a:rPr lang="en-GB" smtClean="0"/>
              <a:t>22</a:t>
            </a:fld>
            <a:endParaRPr lang="en-GB"/>
          </a:p>
        </p:txBody>
      </p:sp>
    </p:spTree>
    <p:extLst>
      <p:ext uri="{BB962C8B-B14F-4D97-AF65-F5344CB8AC3E}">
        <p14:creationId xmlns:p14="http://schemas.microsoft.com/office/powerpoint/2010/main" val="31381177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a:extLst>
            <a:ext uri="{FF2B5EF4-FFF2-40B4-BE49-F238E27FC236}">
              <a16:creationId xmlns:a16="http://schemas.microsoft.com/office/drawing/2014/main" id="{8DB70528-702E-0961-6044-FA1CD1C7055F}"/>
            </a:ext>
          </a:extLst>
        </p:cNvPr>
        <p:cNvGrpSpPr/>
        <p:nvPr/>
      </p:nvGrpSpPr>
      <p:grpSpPr>
        <a:xfrm>
          <a:off x="0" y="0"/>
          <a:ext cx="0" cy="0"/>
          <a:chOff x="0" y="0"/>
          <a:chExt cx="0" cy="0"/>
        </a:xfrm>
      </p:grpSpPr>
      <p:sp>
        <p:nvSpPr>
          <p:cNvPr id="170" name="Google Shape;170;p10:notes">
            <a:extLst>
              <a:ext uri="{FF2B5EF4-FFF2-40B4-BE49-F238E27FC236}">
                <a16:creationId xmlns:a16="http://schemas.microsoft.com/office/drawing/2014/main" id="{2D977884-A25D-163B-C4B6-3900BDDBBD2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p10:notes">
            <a:extLst>
              <a:ext uri="{FF2B5EF4-FFF2-40B4-BE49-F238E27FC236}">
                <a16:creationId xmlns:a16="http://schemas.microsoft.com/office/drawing/2014/main" id="{2C1D741D-579E-E9B0-6FCD-641FCFC7089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b="0" dirty="0">
                <a:solidFill>
                  <a:srgbClr val="0000FF"/>
                </a:solidFill>
                <a:latin typeface="Arial"/>
                <a:ea typeface="Arial"/>
                <a:cs typeface="Arial"/>
                <a:sym typeface="Arial"/>
              </a:rPr>
              <a:t>RISC-V will improve!</a:t>
            </a:r>
            <a:endParaRPr dirty="0"/>
          </a:p>
          <a:p>
            <a:pPr marL="171450" lvl="0" indent="-171450" algn="l" rtl="0">
              <a:spcBef>
                <a:spcPts val="0"/>
              </a:spcBef>
              <a:spcAft>
                <a:spcPts val="0"/>
              </a:spcAft>
              <a:buClr>
                <a:srgbClr val="0000FF"/>
              </a:buClr>
              <a:buSzPts val="1200"/>
              <a:buFont typeface="Arial"/>
              <a:buChar char="-"/>
            </a:pPr>
            <a:r>
              <a:rPr lang="en-US" sz="1200" b="0" dirty="0">
                <a:solidFill>
                  <a:srgbClr val="0000FF"/>
                </a:solidFill>
                <a:latin typeface="Arial"/>
                <a:ea typeface="Arial"/>
                <a:cs typeface="Arial"/>
                <a:sym typeface="Arial"/>
              </a:rPr>
              <a:t>Already comparable to a mid-range x86 from 2017</a:t>
            </a:r>
            <a:endParaRPr dirty="0"/>
          </a:p>
          <a:p>
            <a:pPr marL="171450" lvl="0" indent="-171450" algn="l" rtl="0">
              <a:spcBef>
                <a:spcPts val="0"/>
              </a:spcBef>
              <a:spcAft>
                <a:spcPts val="0"/>
              </a:spcAft>
              <a:buClr>
                <a:srgbClr val="0000FF"/>
              </a:buClr>
              <a:buSzPts val="1200"/>
              <a:buFont typeface="Arial"/>
              <a:buChar char="-"/>
            </a:pPr>
            <a:r>
              <a:rPr lang="en-US" sz="1200" b="0" dirty="0">
                <a:solidFill>
                  <a:srgbClr val="0000FF"/>
                </a:solidFill>
                <a:latin typeface="Arial"/>
                <a:ea typeface="Arial"/>
                <a:cs typeface="Arial"/>
                <a:sym typeface="Arial"/>
              </a:rPr>
              <a:t>Will soon become comparable with ARM</a:t>
            </a:r>
            <a:endParaRPr dirty="0"/>
          </a:p>
          <a:p>
            <a:pPr marL="171450" lvl="0" indent="-171450" algn="l" rtl="0">
              <a:spcBef>
                <a:spcPts val="0"/>
              </a:spcBef>
              <a:spcAft>
                <a:spcPts val="0"/>
              </a:spcAft>
              <a:buClr>
                <a:srgbClr val="0000FF"/>
              </a:buClr>
              <a:buSzPts val="1200"/>
              <a:buFont typeface="Arial"/>
              <a:buChar char="-"/>
            </a:pPr>
            <a:r>
              <a:rPr lang="en-US" sz="1200" b="0" dirty="0">
                <a:solidFill>
                  <a:srgbClr val="0000FF"/>
                </a:solidFill>
                <a:latin typeface="Arial"/>
                <a:ea typeface="Arial"/>
                <a:cs typeface="Arial"/>
                <a:sym typeface="Arial"/>
              </a:rPr>
              <a:t>We wish to have a test-suite ready to follow the evolution …</a:t>
            </a:r>
          </a:p>
          <a:p>
            <a:pPr marL="0" lvl="0" indent="0" algn="l" rtl="0">
              <a:spcBef>
                <a:spcPts val="0"/>
              </a:spcBef>
              <a:spcAft>
                <a:spcPts val="0"/>
              </a:spcAft>
              <a:buClr>
                <a:srgbClr val="0000FF"/>
              </a:buClr>
              <a:buSzPts val="1200"/>
              <a:buFont typeface="Arial"/>
              <a:buNone/>
            </a:pPr>
            <a:endParaRPr dirty="0"/>
          </a:p>
        </p:txBody>
      </p:sp>
      <p:sp>
        <p:nvSpPr>
          <p:cNvPr id="172" name="Google Shape;172;p10:notes">
            <a:extLst>
              <a:ext uri="{FF2B5EF4-FFF2-40B4-BE49-F238E27FC236}">
                <a16:creationId xmlns:a16="http://schemas.microsoft.com/office/drawing/2014/main" id="{43071B66-9417-7712-EBF2-9FF4B4A53D7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extLst>
      <p:ext uri="{BB962C8B-B14F-4D97-AF65-F5344CB8AC3E}">
        <p14:creationId xmlns:p14="http://schemas.microsoft.com/office/powerpoint/2010/main" val="2365994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far …</a:t>
            </a:r>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3</a:t>
            </a:fld>
            <a:endParaRPr lang="en-GB"/>
          </a:p>
        </p:txBody>
      </p:sp>
    </p:spTree>
    <p:extLst>
      <p:ext uri="{BB962C8B-B14F-4D97-AF65-F5344CB8AC3E}">
        <p14:creationId xmlns:p14="http://schemas.microsoft.com/office/powerpoint/2010/main" val="403558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18E992-2ACB-796B-BD8B-E6098546DE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44A961-6035-E11D-8508-A53F2DFD23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3828B9-DC8A-8639-B756-3C185173D302}"/>
              </a:ext>
            </a:extLst>
          </p:cNvPr>
          <p:cNvSpPr>
            <a:spLocks noGrp="1"/>
          </p:cNvSpPr>
          <p:nvPr>
            <p:ph type="body" idx="1"/>
          </p:nvPr>
        </p:nvSpPr>
        <p:spPr/>
        <p:txBody>
          <a:bodyPr/>
          <a:lstStyle/>
          <a:p>
            <a:r>
              <a:rPr lang="en-US" dirty="0"/>
              <a:t>HS23/Watt &amp; Frequency Scan</a:t>
            </a:r>
          </a:p>
          <a:p>
            <a:endParaRPr lang="en-GB" dirty="0"/>
          </a:p>
        </p:txBody>
      </p:sp>
      <p:sp>
        <p:nvSpPr>
          <p:cNvPr id="4" name="Slide Number Placeholder 3">
            <a:extLst>
              <a:ext uri="{FF2B5EF4-FFF2-40B4-BE49-F238E27FC236}">
                <a16:creationId xmlns:a16="http://schemas.microsoft.com/office/drawing/2014/main" id="{3B57D710-103A-ABA1-A1C0-EA2302EC21EC}"/>
              </a:ext>
            </a:extLst>
          </p:cNvPr>
          <p:cNvSpPr>
            <a:spLocks noGrp="1"/>
          </p:cNvSpPr>
          <p:nvPr>
            <p:ph type="sldNum" sz="quarter" idx="5"/>
          </p:nvPr>
        </p:nvSpPr>
        <p:spPr/>
        <p:txBody>
          <a:bodyPr/>
          <a:lstStyle/>
          <a:p>
            <a:fld id="{483BAF5E-7C9B-491F-9B9F-41567A7871F1}" type="slidenum">
              <a:rPr lang="en-GB" smtClean="0"/>
              <a:t>4</a:t>
            </a:fld>
            <a:endParaRPr lang="en-GB"/>
          </a:p>
        </p:txBody>
      </p:sp>
    </p:spTree>
    <p:extLst>
      <p:ext uri="{BB962C8B-B14F-4D97-AF65-F5344CB8AC3E}">
        <p14:creationId xmlns:p14="http://schemas.microsoft.com/office/powerpoint/2010/main" val="971866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61E8F7-A5B6-F9FD-9DAF-CC98BC10D8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23EC0D-994E-F8E4-E3D7-C29E0C8D5E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B8547F-D060-45D5-0405-82500FB3D99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TimeStamp</a:t>
            </a:r>
            <a:r>
              <a:rPr lang="en-US" dirty="0"/>
              <a:t>:  </a:t>
            </a:r>
            <a:r>
              <a:rPr lang="en-GB" b="0" dirty="0">
                <a:solidFill>
                  <a:srgbClr val="CE9178"/>
                </a:solidFill>
                <a:effectLst/>
                <a:latin typeface="Consolas" panose="020B0609020204030204" pitchFamily="49" charset="0"/>
              </a:rPr>
              <a:t>date +%F , %T</a:t>
            </a:r>
            <a:endParaRPr lang="en-US" dirty="0"/>
          </a:p>
          <a:p>
            <a:r>
              <a:rPr lang="en-US" dirty="0"/>
              <a:t>CPU:   </a:t>
            </a:r>
            <a:r>
              <a:rPr lang="en-GB" b="0" dirty="0">
                <a:solidFill>
                  <a:srgbClr val="CE9178"/>
                </a:solidFill>
                <a:effectLst/>
                <a:latin typeface="Consolas" panose="020B0609020204030204" pitchFamily="49" charset="0"/>
              </a:rPr>
              <a:t>top -bn1 </a:t>
            </a:r>
            <a:r>
              <a:rPr lang="en-GB" b="0" dirty="0">
                <a:solidFill>
                  <a:srgbClr val="D4D4D4"/>
                </a:solidFill>
                <a:effectLst/>
                <a:latin typeface="Consolas" panose="020B0609020204030204" pitchFamily="49" charset="0"/>
              </a:rPr>
              <a:t>|</a:t>
            </a:r>
            <a:r>
              <a:rPr lang="en-GB" b="0" dirty="0">
                <a:solidFill>
                  <a:srgbClr val="CE9178"/>
                </a:solidFill>
                <a:effectLst/>
                <a:latin typeface="Consolas" panose="020B0609020204030204" pitchFamily="49" charset="0"/>
              </a:rPr>
              <a:t> grep </a:t>
            </a:r>
            <a:r>
              <a:rPr lang="en-GB" b="0" dirty="0" err="1">
                <a:solidFill>
                  <a:srgbClr val="CE9178"/>
                </a:solidFill>
                <a:effectLst/>
                <a:latin typeface="Consolas" panose="020B0609020204030204" pitchFamily="49" charset="0"/>
              </a:rPr>
              <a:t>Cpu</a:t>
            </a:r>
            <a:r>
              <a:rPr lang="en-GB" b="0" dirty="0">
                <a:solidFill>
                  <a:srgbClr val="CE9178"/>
                </a:solidFill>
                <a:effectLst/>
                <a:latin typeface="Consolas" panose="020B0609020204030204" pitchFamily="49" charset="0"/>
              </a:rPr>
              <a:t>(s) </a:t>
            </a:r>
            <a:r>
              <a:rPr lang="en-GB" b="0" dirty="0">
                <a:solidFill>
                  <a:srgbClr val="D4D4D4"/>
                </a:solidFill>
                <a:effectLst/>
                <a:latin typeface="Consolas" panose="020B0609020204030204" pitchFamily="49" charset="0"/>
              </a:rPr>
              <a:t>|</a:t>
            </a:r>
            <a:r>
              <a:rPr lang="en-GB" b="0" dirty="0">
                <a:solidFill>
                  <a:srgbClr val="CE9178"/>
                </a:solidFill>
                <a:effectLst/>
                <a:latin typeface="Consolas" panose="020B0609020204030204" pitchFamily="49" charset="0"/>
              </a:rPr>
              <a:t> </a:t>
            </a:r>
            <a:r>
              <a:rPr lang="en-GB" b="0" dirty="0" err="1">
                <a:solidFill>
                  <a:srgbClr val="CE9178"/>
                </a:solidFill>
                <a:effectLst/>
                <a:latin typeface="Consolas" panose="020B0609020204030204" pitchFamily="49" charset="0"/>
              </a:rPr>
              <a:t>sed</a:t>
            </a:r>
            <a:r>
              <a:rPr lang="en-GB" b="0" dirty="0">
                <a:solidFill>
                  <a:srgbClr val="CE9178"/>
                </a:solidFill>
                <a:effectLst/>
                <a:latin typeface="Consolas" panose="020B0609020204030204" pitchFamily="49" charset="0"/>
              </a:rPr>
              <a:t> s/.*, *([0-9.]*)%* id.*/1/ </a:t>
            </a:r>
            <a:r>
              <a:rPr lang="en-GB" b="0" dirty="0">
                <a:solidFill>
                  <a:srgbClr val="D4D4D4"/>
                </a:solidFill>
                <a:effectLst/>
                <a:latin typeface="Consolas" panose="020B0609020204030204" pitchFamily="49" charset="0"/>
              </a:rPr>
              <a:t>|</a:t>
            </a:r>
            <a:r>
              <a:rPr lang="en-GB" b="0" dirty="0">
                <a:solidFill>
                  <a:srgbClr val="CE9178"/>
                </a:solidFill>
                <a:effectLst/>
                <a:latin typeface="Consolas" panose="020B0609020204030204" pitchFamily="49" charset="0"/>
              </a:rPr>
              <a:t> awk '{print 100 - $1}'</a:t>
            </a:r>
            <a:endParaRPr lang="en-GB" b="0" dirty="0">
              <a:solidFill>
                <a:srgbClr val="D4D4D4"/>
              </a:solidFill>
              <a:effectLst/>
              <a:latin typeface="Consolas" panose="020B060902020403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RAM:  </a:t>
            </a:r>
            <a:r>
              <a:rPr lang="en-GB" b="0" dirty="0">
                <a:solidFill>
                  <a:srgbClr val="CE9178"/>
                </a:solidFill>
                <a:effectLst/>
                <a:latin typeface="Consolas" panose="020B0609020204030204" pitchFamily="49" charset="0"/>
              </a:rPr>
              <a:t>free -t </a:t>
            </a:r>
            <a:r>
              <a:rPr lang="en-GB" b="0" dirty="0">
                <a:solidFill>
                  <a:srgbClr val="D4D4D4"/>
                </a:solidFill>
                <a:effectLst/>
                <a:latin typeface="Consolas" panose="020B0609020204030204" pitchFamily="49" charset="0"/>
              </a:rPr>
              <a:t>|</a:t>
            </a:r>
            <a:r>
              <a:rPr lang="en-GB" b="0" dirty="0">
                <a:solidFill>
                  <a:srgbClr val="CE9178"/>
                </a:solidFill>
                <a:effectLst/>
                <a:latin typeface="Consolas" panose="020B0609020204030204" pitchFamily="49" charset="0"/>
              </a:rPr>
              <a:t> awk 'FNR == 2 {</a:t>
            </a:r>
            <a:r>
              <a:rPr lang="en-GB" b="0" dirty="0" err="1">
                <a:solidFill>
                  <a:srgbClr val="CE9178"/>
                </a:solidFill>
                <a:effectLst/>
                <a:latin typeface="Consolas" panose="020B0609020204030204" pitchFamily="49" charset="0"/>
              </a:rPr>
              <a:t>printf</a:t>
            </a:r>
            <a:r>
              <a:rPr lang="en-GB" b="0" dirty="0">
                <a:solidFill>
                  <a:srgbClr val="CE9178"/>
                </a:solidFill>
                <a:effectLst/>
                <a:latin typeface="Consolas" panose="020B0609020204030204" pitchFamily="49" charset="0"/>
              </a:rPr>
              <a:t>(%.2f), $3/$2*100}’</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solidFill>
                  <a:srgbClr val="CE9178"/>
                </a:solidFill>
                <a:effectLst/>
                <a:latin typeface="Consolas" panose="020B0609020204030204" pitchFamily="49" charset="0"/>
              </a:rPr>
              <a:t>FREQUENCY:  </a:t>
            </a:r>
            <a:r>
              <a:rPr lang="en-US" b="0" dirty="0" err="1">
                <a:solidFill>
                  <a:srgbClr val="DCDCAA"/>
                </a:solidFill>
                <a:effectLst/>
                <a:latin typeface="Consolas" panose="020B0609020204030204" pitchFamily="49" charset="0"/>
              </a:rPr>
              <a:t>cpupower</a:t>
            </a:r>
            <a:r>
              <a:rPr lang="en-US" b="0" dirty="0">
                <a:solidFill>
                  <a:srgbClr val="CCCCCC"/>
                </a:solidFill>
                <a:effectLst/>
                <a:latin typeface="Consolas" panose="020B0609020204030204" pitchFamily="49" charset="0"/>
              </a:rPr>
              <a:t> </a:t>
            </a:r>
            <a:r>
              <a:rPr lang="en-US" b="0" dirty="0">
                <a:solidFill>
                  <a:srgbClr val="CE9178"/>
                </a:solidFill>
                <a:effectLst/>
                <a:latin typeface="Consolas" panose="020B0609020204030204" pitchFamily="49" charset="0"/>
              </a:rPr>
              <a:t>frequency-info</a:t>
            </a:r>
            <a:r>
              <a:rPr lang="en-US" b="0" dirty="0">
                <a:solidFill>
                  <a:srgbClr val="CCCCCC"/>
                </a:solidFill>
                <a:effectLst/>
                <a:latin typeface="Consolas" panose="020B0609020204030204" pitchFamily="49" charset="0"/>
              </a:rPr>
              <a:t> </a:t>
            </a:r>
            <a:r>
              <a:rPr lang="en-US" b="0" dirty="0">
                <a:solidFill>
                  <a:srgbClr val="569CD6"/>
                </a:solidFill>
                <a:effectLst/>
                <a:latin typeface="Consolas" panose="020B0609020204030204" pitchFamily="49" charset="0"/>
              </a:rPr>
              <a:t>-f</a:t>
            </a:r>
            <a:r>
              <a:rPr lang="en-US" b="0" dirty="0">
                <a:solidFill>
                  <a:srgbClr val="CCCCCC"/>
                </a:solidFill>
                <a:effectLst/>
                <a:latin typeface="Consolas" panose="020B0609020204030204" pitchFamily="49" charset="0"/>
              </a:rPr>
              <a:t> </a:t>
            </a:r>
            <a:r>
              <a:rPr lang="en-US" b="0" dirty="0">
                <a:solidFill>
                  <a:srgbClr val="D4D4D4"/>
                </a:solidFill>
                <a:effectLst/>
                <a:latin typeface="Consolas" panose="020B0609020204030204" pitchFamily="49" charset="0"/>
              </a:rPr>
              <a:t>|</a:t>
            </a:r>
            <a:r>
              <a:rPr lang="en-US" b="0" dirty="0">
                <a:solidFill>
                  <a:srgbClr val="CCCCCC"/>
                </a:solidFill>
                <a:effectLst/>
                <a:latin typeface="Consolas" panose="020B0609020204030204" pitchFamily="49" charset="0"/>
              </a:rPr>
              <a:t> </a:t>
            </a:r>
            <a:r>
              <a:rPr lang="en-US" b="0" dirty="0">
                <a:solidFill>
                  <a:srgbClr val="DCDCAA"/>
                </a:solidFill>
                <a:effectLst/>
                <a:latin typeface="Consolas" panose="020B0609020204030204" pitchFamily="49" charset="0"/>
              </a:rPr>
              <a:t>grep</a:t>
            </a:r>
            <a:r>
              <a:rPr lang="en-US" b="0" dirty="0">
                <a:solidFill>
                  <a:srgbClr val="CCCCCC"/>
                </a:solidFill>
                <a:effectLst/>
                <a:latin typeface="Consolas" panose="020B0609020204030204" pitchFamily="49" charset="0"/>
              </a:rPr>
              <a:t> </a:t>
            </a:r>
            <a:r>
              <a:rPr lang="en-US" b="0" dirty="0">
                <a:solidFill>
                  <a:srgbClr val="CE9178"/>
                </a:solidFill>
                <a:effectLst/>
                <a:latin typeface="Consolas" panose="020B0609020204030204" pitchFamily="49" charset="0"/>
              </a:rPr>
              <a:t>"current CPU frequency:"</a:t>
            </a:r>
            <a:r>
              <a:rPr lang="en-US" b="0" dirty="0">
                <a:solidFill>
                  <a:srgbClr val="CCCCCC"/>
                </a:solidFill>
                <a:effectLst/>
                <a:latin typeface="Consolas" panose="020B0609020204030204" pitchFamily="49" charset="0"/>
              </a:rPr>
              <a:t> </a:t>
            </a:r>
            <a:r>
              <a:rPr lang="en-US" b="0" dirty="0">
                <a:solidFill>
                  <a:srgbClr val="D4D4D4"/>
                </a:solidFill>
                <a:effectLst/>
                <a:latin typeface="Consolas" panose="020B0609020204030204" pitchFamily="49" charset="0"/>
              </a:rPr>
              <a:t>|</a:t>
            </a:r>
            <a:r>
              <a:rPr lang="en-US" b="0" dirty="0">
                <a:solidFill>
                  <a:srgbClr val="CCCCCC"/>
                </a:solidFill>
                <a:effectLst/>
                <a:latin typeface="Consolas" panose="020B0609020204030204" pitchFamily="49" charset="0"/>
              </a:rPr>
              <a:t> </a:t>
            </a:r>
            <a:r>
              <a:rPr lang="en-US" b="0" dirty="0">
                <a:solidFill>
                  <a:srgbClr val="DCDCAA"/>
                </a:solidFill>
                <a:effectLst/>
                <a:latin typeface="Consolas" panose="020B0609020204030204" pitchFamily="49" charset="0"/>
              </a:rPr>
              <a:t>awk</a:t>
            </a:r>
            <a:r>
              <a:rPr lang="en-US" b="0" dirty="0">
                <a:solidFill>
                  <a:srgbClr val="CCCCCC"/>
                </a:solidFill>
                <a:effectLst/>
                <a:latin typeface="Consolas" panose="020B0609020204030204" pitchFamily="49" charset="0"/>
              </a:rPr>
              <a:t> </a:t>
            </a:r>
            <a:r>
              <a:rPr lang="en-US" b="0" dirty="0">
                <a:solidFill>
                  <a:srgbClr val="CE9178"/>
                </a:solidFill>
                <a:effectLst/>
                <a:latin typeface="Consolas" panose="020B0609020204030204" pitchFamily="49" charset="0"/>
              </a:rPr>
              <a:t>'{print $4 / 1000000}'</a:t>
            </a:r>
            <a:endParaRPr lang="en-US" dirty="0"/>
          </a:p>
          <a:p>
            <a:r>
              <a:rPr lang="en-US" dirty="0"/>
              <a:t>GPU:  </a:t>
            </a:r>
            <a:r>
              <a:rPr lang="en-GB" b="0" dirty="0" err="1">
                <a:solidFill>
                  <a:srgbClr val="CE9178"/>
                </a:solidFill>
                <a:effectLst/>
                <a:latin typeface="Consolas" panose="020B0609020204030204" pitchFamily="49" charset="0"/>
              </a:rPr>
              <a:t>nvidia-smi</a:t>
            </a:r>
            <a:r>
              <a:rPr lang="en-GB" b="0" dirty="0">
                <a:solidFill>
                  <a:srgbClr val="CE9178"/>
                </a:solidFill>
                <a:effectLst/>
                <a:latin typeface="Consolas" panose="020B0609020204030204" pitchFamily="49" charset="0"/>
              </a:rPr>
              <a:t> --query-</a:t>
            </a:r>
            <a:r>
              <a:rPr lang="en-GB" b="0" dirty="0" err="1">
                <a:solidFill>
                  <a:srgbClr val="CE9178"/>
                </a:solidFill>
                <a:effectLst/>
                <a:latin typeface="Consolas" panose="020B0609020204030204" pitchFamily="49" charset="0"/>
              </a:rPr>
              <a:t>gpu</a:t>
            </a:r>
            <a:r>
              <a:rPr lang="en-GB" b="0" dirty="0">
                <a:solidFill>
                  <a:srgbClr val="CE9178"/>
                </a:solidFill>
                <a:effectLst/>
                <a:latin typeface="Consolas" panose="020B0609020204030204" pitchFamily="49" charset="0"/>
              </a:rPr>
              <a:t>=</a:t>
            </a:r>
            <a:r>
              <a:rPr lang="en-GB" b="0" dirty="0" err="1">
                <a:solidFill>
                  <a:srgbClr val="CE9178"/>
                </a:solidFill>
                <a:effectLst/>
                <a:latin typeface="Consolas" panose="020B0609020204030204" pitchFamily="49" charset="0"/>
              </a:rPr>
              <a:t>power.draw</a:t>
            </a:r>
            <a:r>
              <a:rPr lang="en-GB" b="0" dirty="0">
                <a:solidFill>
                  <a:srgbClr val="CE9178"/>
                </a:solidFill>
                <a:effectLst/>
                <a:latin typeface="Consolas" panose="020B0609020204030204" pitchFamily="49" charset="0"/>
              </a:rPr>
              <a:t> --format=</a:t>
            </a:r>
            <a:r>
              <a:rPr lang="en-GB" b="0" dirty="0" err="1">
                <a:solidFill>
                  <a:srgbClr val="CE9178"/>
                </a:solidFill>
                <a:effectLst/>
                <a:latin typeface="Consolas" panose="020B0609020204030204" pitchFamily="49" charset="0"/>
              </a:rPr>
              <a:t>csv,noheader,nounits</a:t>
            </a:r>
            <a:r>
              <a:rPr lang="en-GB" b="0" dirty="0">
                <a:solidFill>
                  <a:srgbClr val="CE9178"/>
                </a:solidFill>
                <a:effectLst/>
                <a:latin typeface="Consolas" panose="020B0609020204030204" pitchFamily="49" charset="0"/>
              </a:rPr>
              <a:t> </a:t>
            </a:r>
            <a:r>
              <a:rPr lang="en-GB" b="0" dirty="0">
                <a:solidFill>
                  <a:srgbClr val="D4D4D4"/>
                </a:solidFill>
                <a:effectLst/>
                <a:latin typeface="Consolas" panose="020B0609020204030204" pitchFamily="49" charset="0"/>
              </a:rPr>
              <a:t>|</a:t>
            </a:r>
            <a:r>
              <a:rPr lang="en-GB" b="0" dirty="0">
                <a:solidFill>
                  <a:srgbClr val="CE9178"/>
                </a:solidFill>
                <a:effectLst/>
                <a:latin typeface="Consolas" panose="020B0609020204030204" pitchFamily="49" charset="0"/>
              </a:rPr>
              <a:t> awk '{s+=$1} END {print s}’</a:t>
            </a:r>
            <a:endParaRPr lang="en-GB" b="0" dirty="0">
              <a:solidFill>
                <a:srgbClr val="D4D4D4"/>
              </a:solidFill>
              <a:effectLst/>
              <a:latin typeface="Consolas" panose="020B060902020403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Power (IPMI):  </a:t>
            </a:r>
            <a:r>
              <a:rPr lang="en-US" b="0" dirty="0" err="1">
                <a:solidFill>
                  <a:srgbClr val="CE9178"/>
                </a:solidFill>
                <a:effectLst/>
                <a:latin typeface="Consolas" panose="020B0609020204030204" pitchFamily="49" charset="0"/>
              </a:rPr>
              <a:t>ipmitool</a:t>
            </a:r>
            <a:r>
              <a:rPr lang="en-US" b="0" dirty="0">
                <a:solidFill>
                  <a:srgbClr val="CE9178"/>
                </a:solidFill>
                <a:effectLst/>
                <a:latin typeface="Consolas" panose="020B0609020204030204" pitchFamily="49" charset="0"/>
              </a:rPr>
              <a:t> </a:t>
            </a:r>
            <a:r>
              <a:rPr lang="en-US" b="0" dirty="0" err="1">
                <a:solidFill>
                  <a:srgbClr val="CE9178"/>
                </a:solidFill>
                <a:effectLst/>
                <a:latin typeface="Consolas" panose="020B0609020204030204" pitchFamily="49" charset="0"/>
              </a:rPr>
              <a:t>dcmi</a:t>
            </a:r>
            <a:r>
              <a:rPr lang="en-US" b="0" dirty="0">
                <a:solidFill>
                  <a:srgbClr val="CE9178"/>
                </a:solidFill>
                <a:effectLst/>
                <a:latin typeface="Consolas" panose="020B0609020204030204" pitchFamily="49" charset="0"/>
              </a:rPr>
              <a:t> power reading </a:t>
            </a:r>
            <a:r>
              <a:rPr lang="en-US" b="0" dirty="0">
                <a:solidFill>
                  <a:srgbClr val="D4D4D4"/>
                </a:solidFill>
                <a:effectLst/>
                <a:latin typeface="Consolas" panose="020B0609020204030204" pitchFamily="49" charset="0"/>
              </a:rPr>
              <a:t>|</a:t>
            </a:r>
            <a:r>
              <a:rPr lang="en-US" b="0" dirty="0">
                <a:solidFill>
                  <a:srgbClr val="CE9178"/>
                </a:solidFill>
                <a:effectLst/>
                <a:latin typeface="Consolas" panose="020B0609020204030204" pitchFamily="49" charset="0"/>
              </a:rPr>
              <a:t> grep Instantaneous power reading:</a:t>
            </a:r>
            <a:endParaRPr lang="en-US" b="0" dirty="0">
              <a:solidFill>
                <a:srgbClr val="D4D4D4"/>
              </a:solidFill>
              <a:effectLst/>
              <a:latin typeface="Consolas" panose="020B0609020204030204" pitchFamily="49" charset="0"/>
            </a:endParaRPr>
          </a:p>
          <a:p>
            <a:endParaRPr lang="en-GB" dirty="0"/>
          </a:p>
        </p:txBody>
      </p:sp>
      <p:sp>
        <p:nvSpPr>
          <p:cNvPr id="4" name="Slide Number Placeholder 3">
            <a:extLst>
              <a:ext uri="{FF2B5EF4-FFF2-40B4-BE49-F238E27FC236}">
                <a16:creationId xmlns:a16="http://schemas.microsoft.com/office/drawing/2014/main" id="{1CAD1966-471A-CA32-379C-224B1159FF03}"/>
              </a:ext>
            </a:extLst>
          </p:cNvPr>
          <p:cNvSpPr>
            <a:spLocks noGrp="1"/>
          </p:cNvSpPr>
          <p:nvPr>
            <p:ph type="sldNum" sz="quarter" idx="5"/>
          </p:nvPr>
        </p:nvSpPr>
        <p:spPr/>
        <p:txBody>
          <a:bodyPr/>
          <a:lstStyle/>
          <a:p>
            <a:fld id="{483BAF5E-7C9B-491F-9B9F-41567A7871F1}" type="slidenum">
              <a:rPr lang="en-GB" smtClean="0"/>
              <a:t>5</a:t>
            </a:fld>
            <a:endParaRPr lang="en-GB"/>
          </a:p>
        </p:txBody>
      </p:sp>
    </p:spTree>
    <p:extLst>
      <p:ext uri="{BB962C8B-B14F-4D97-AF65-F5344CB8AC3E}">
        <p14:creationId xmlns:p14="http://schemas.microsoft.com/office/powerpoint/2010/main" val="1515094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62AA39-2499-05B8-2BAF-D37E07DDF6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8523A3-9B2E-3432-ECB9-C298DFDA82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E7DB39-64FB-4AEA-494E-E6F09389670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the time being …</a:t>
            </a:r>
            <a:endParaRPr lang="en-US" b="0" dirty="0">
              <a:solidFill>
                <a:srgbClr val="D4D4D4"/>
              </a:solidFill>
              <a:effectLst/>
              <a:latin typeface="Consolas" panose="020B0609020204030204" pitchFamily="49" charset="0"/>
            </a:endParaRPr>
          </a:p>
          <a:p>
            <a:endParaRPr lang="en-GB" dirty="0"/>
          </a:p>
        </p:txBody>
      </p:sp>
      <p:sp>
        <p:nvSpPr>
          <p:cNvPr id="4" name="Slide Number Placeholder 3">
            <a:extLst>
              <a:ext uri="{FF2B5EF4-FFF2-40B4-BE49-F238E27FC236}">
                <a16:creationId xmlns:a16="http://schemas.microsoft.com/office/drawing/2014/main" id="{5BE0343F-1DCE-DD5D-B8E5-6F2A1A126E3A}"/>
              </a:ext>
            </a:extLst>
          </p:cNvPr>
          <p:cNvSpPr>
            <a:spLocks noGrp="1"/>
          </p:cNvSpPr>
          <p:nvPr>
            <p:ph type="sldNum" sz="quarter" idx="5"/>
          </p:nvPr>
        </p:nvSpPr>
        <p:spPr/>
        <p:txBody>
          <a:bodyPr/>
          <a:lstStyle/>
          <a:p>
            <a:fld id="{483BAF5E-7C9B-491F-9B9F-41567A7871F1}" type="slidenum">
              <a:rPr lang="en-GB" smtClean="0"/>
              <a:t>6</a:t>
            </a:fld>
            <a:endParaRPr lang="en-GB"/>
          </a:p>
        </p:txBody>
      </p:sp>
    </p:spTree>
    <p:extLst>
      <p:ext uri="{BB962C8B-B14F-4D97-AF65-F5344CB8AC3E}">
        <p14:creationId xmlns:p14="http://schemas.microsoft.com/office/powerpoint/2010/main" val="2730845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1C2D29-1DDA-E7E3-37D3-EA2FF16F74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E7C8B5-A4FB-14BF-5CBB-1F22F70B0E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8B23F3-C988-F510-9B1C-768EDE054B97}"/>
              </a:ext>
            </a:extLst>
          </p:cNvPr>
          <p:cNvSpPr>
            <a:spLocks noGrp="1"/>
          </p:cNvSpPr>
          <p:nvPr>
            <p:ph type="body" idx="1"/>
          </p:nvPr>
        </p:nvSpPr>
        <p:spPr/>
        <p:txBody>
          <a:bodyPr/>
          <a:lstStyle/>
          <a:p>
            <a:r>
              <a:rPr lang="en-US" dirty="0"/>
              <a:t>Still ironing out the detail, e.g. </a:t>
            </a:r>
            <a:r>
              <a:rPr lang="en-US" dirty="0" err="1"/>
              <a:t>Analyser</a:t>
            </a:r>
            <a:r>
              <a:rPr lang="en-US" dirty="0"/>
              <a:t> !</a:t>
            </a:r>
            <a:endParaRPr lang="en-GB" dirty="0"/>
          </a:p>
        </p:txBody>
      </p:sp>
      <p:sp>
        <p:nvSpPr>
          <p:cNvPr id="4" name="Slide Number Placeholder 3">
            <a:extLst>
              <a:ext uri="{FF2B5EF4-FFF2-40B4-BE49-F238E27FC236}">
                <a16:creationId xmlns:a16="http://schemas.microsoft.com/office/drawing/2014/main" id="{4569D5A4-918D-D2E7-3587-8321CA4F84EE}"/>
              </a:ext>
            </a:extLst>
          </p:cNvPr>
          <p:cNvSpPr>
            <a:spLocks noGrp="1"/>
          </p:cNvSpPr>
          <p:nvPr>
            <p:ph type="sldNum" sz="quarter" idx="5"/>
          </p:nvPr>
        </p:nvSpPr>
        <p:spPr/>
        <p:txBody>
          <a:bodyPr/>
          <a:lstStyle/>
          <a:p>
            <a:fld id="{483BAF5E-7C9B-491F-9B9F-41567A7871F1}" type="slidenum">
              <a:rPr lang="en-GB" smtClean="0"/>
              <a:t>7</a:t>
            </a:fld>
            <a:endParaRPr lang="en-GB"/>
          </a:p>
        </p:txBody>
      </p:sp>
    </p:spTree>
    <p:extLst>
      <p:ext uri="{BB962C8B-B14F-4D97-AF65-F5344CB8AC3E}">
        <p14:creationId xmlns:p14="http://schemas.microsoft.com/office/powerpoint/2010/main" val="3824439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latin typeface="Arial" panose="020B0604020202020204" pitchFamily="34" charset="0"/>
                <a:cs typeface="Arial" panose="020B0604020202020204" pitchFamily="34" charset="0"/>
              </a:rPr>
              <a:t>ScotGrid</a:t>
            </a:r>
            <a:r>
              <a:rPr lang="en-US" dirty="0">
                <a:latin typeface="Arial" panose="020B0604020202020204" pitchFamily="34" charset="0"/>
                <a:cs typeface="Arial" panose="020B0604020202020204" pitchFamily="34" charset="0"/>
              </a:rPr>
              <a:t> G</a:t>
            </a:r>
            <a:r>
              <a:rPr lang="en-GB" dirty="0" err="1">
                <a:latin typeface="Arial" panose="020B0604020202020204" pitchFamily="34" charset="0"/>
                <a:cs typeface="Arial" panose="020B0604020202020204" pitchFamily="34" charset="0"/>
              </a:rPr>
              <a:t>lasgow</a:t>
            </a:r>
            <a:r>
              <a:rPr lang="en-GB" dirty="0">
                <a:latin typeface="Arial" panose="020B0604020202020204" pitchFamily="34" charset="0"/>
                <a:cs typeface="Arial" panose="020B0604020202020204" pitchFamily="34" charset="0"/>
              </a:rPr>
              <a:t> </a:t>
            </a:r>
            <a:r>
              <a:rPr lang="en-US" sz="1200" b="0" dirty="0">
                <a:solidFill>
                  <a:srgbClr val="0000FF"/>
                </a:solidFill>
                <a:latin typeface="Arial" panose="020B0604020202020204" pitchFamily="34" charset="0"/>
                <a:cs typeface="Arial" panose="020B0604020202020204" pitchFamily="34" charset="0"/>
              </a:rPr>
              <a:t>Heterogeneous </a:t>
            </a:r>
            <a:r>
              <a:rPr lang="en-GB" dirty="0">
                <a:latin typeface="Arial" panose="020B0604020202020204" pitchFamily="34" charset="0"/>
                <a:cs typeface="Arial" panose="020B0604020202020204" pitchFamily="34" charset="0"/>
              </a:rPr>
              <a:t>Compute Cluster</a:t>
            </a: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483BAF5E-7C9B-491F-9B9F-41567A7871F1}" type="slidenum">
              <a:rPr lang="en-GB" smtClean="0"/>
              <a:t>8</a:t>
            </a:fld>
            <a:endParaRPr lang="en-GB"/>
          </a:p>
        </p:txBody>
      </p:sp>
    </p:spTree>
    <p:extLst>
      <p:ext uri="{BB962C8B-B14F-4D97-AF65-F5344CB8AC3E}">
        <p14:creationId xmlns:p14="http://schemas.microsoft.com/office/powerpoint/2010/main" val="114102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these numbers are to be considered “preliminary”, as I am just playing with a new script and did not verify/validate any of these results yet!</a:t>
            </a:r>
          </a:p>
          <a:p>
            <a:endParaRPr lang="en-GB" dirty="0"/>
          </a:p>
        </p:txBody>
      </p:sp>
      <p:sp>
        <p:nvSpPr>
          <p:cNvPr id="4" name="Slide Number Placeholder 3"/>
          <p:cNvSpPr>
            <a:spLocks noGrp="1"/>
          </p:cNvSpPr>
          <p:nvPr>
            <p:ph type="sldNum" sz="quarter" idx="5"/>
          </p:nvPr>
        </p:nvSpPr>
        <p:spPr/>
        <p:txBody>
          <a:bodyPr/>
          <a:lstStyle/>
          <a:p>
            <a:fld id="{483BAF5E-7C9B-491F-9B9F-41567A7871F1}" type="slidenum">
              <a:rPr lang="en-GB" smtClean="0"/>
              <a:t>9</a:t>
            </a:fld>
            <a:endParaRPr lang="en-GB"/>
          </a:p>
        </p:txBody>
      </p:sp>
    </p:spTree>
    <p:extLst>
      <p:ext uri="{BB962C8B-B14F-4D97-AF65-F5344CB8AC3E}">
        <p14:creationId xmlns:p14="http://schemas.microsoft.com/office/powerpoint/2010/main" val="3855992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BE6E6-A15A-D3A7-B6F7-DFB1AD037A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4554831-E3C6-6803-19D8-C4E8CF394F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6E3F69C-CAC8-86CD-767D-64CF371DD3CE}"/>
              </a:ext>
            </a:extLst>
          </p:cNvPr>
          <p:cNvSpPr>
            <a:spLocks noGrp="1"/>
          </p:cNvSpPr>
          <p:nvPr>
            <p:ph type="dt" sz="half" idx="10"/>
          </p:nvPr>
        </p:nvSpPr>
        <p:spPr/>
        <p:txBody>
          <a:bodyPr/>
          <a:lstStyle/>
          <a:p>
            <a:fld id="{9A5D7158-E651-41A1-A7FE-4A6EDF3BB4FE}" type="datetimeFigureOut">
              <a:rPr lang="en-GB" smtClean="0"/>
              <a:t>12/12/2024</a:t>
            </a:fld>
            <a:endParaRPr lang="en-GB"/>
          </a:p>
        </p:txBody>
      </p:sp>
      <p:sp>
        <p:nvSpPr>
          <p:cNvPr id="5" name="Footer Placeholder 4">
            <a:extLst>
              <a:ext uri="{FF2B5EF4-FFF2-40B4-BE49-F238E27FC236}">
                <a16:creationId xmlns:a16="http://schemas.microsoft.com/office/drawing/2014/main" id="{98FBC6FE-0DEF-DB2B-0ACA-F14A41E8CD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6F497B-6AC1-D4B4-23D0-56EF7F3F1A20}"/>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1372401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AB72-88AC-8335-B37D-2BA8302160A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B56B29-3D12-7985-09FF-A5D5225B61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4B7BCB-36B1-C5E6-A920-7901E5709CAC}"/>
              </a:ext>
            </a:extLst>
          </p:cNvPr>
          <p:cNvSpPr>
            <a:spLocks noGrp="1"/>
          </p:cNvSpPr>
          <p:nvPr>
            <p:ph type="dt" sz="half" idx="10"/>
          </p:nvPr>
        </p:nvSpPr>
        <p:spPr/>
        <p:txBody>
          <a:bodyPr/>
          <a:lstStyle/>
          <a:p>
            <a:fld id="{9A5D7158-E651-41A1-A7FE-4A6EDF3BB4FE}" type="datetimeFigureOut">
              <a:rPr lang="en-GB" smtClean="0"/>
              <a:t>12/12/2024</a:t>
            </a:fld>
            <a:endParaRPr lang="en-GB"/>
          </a:p>
        </p:txBody>
      </p:sp>
      <p:sp>
        <p:nvSpPr>
          <p:cNvPr id="5" name="Footer Placeholder 4">
            <a:extLst>
              <a:ext uri="{FF2B5EF4-FFF2-40B4-BE49-F238E27FC236}">
                <a16:creationId xmlns:a16="http://schemas.microsoft.com/office/drawing/2014/main" id="{E581F0BA-7AE5-DF9A-61A4-3DFB335346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72BDF7-5FCE-8D3B-33F0-8FCABA59913B}"/>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1131204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E6578C-A865-3831-E8C2-49B71C94A3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F05FA29-B564-33B7-DCF8-565F1A4C96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328D64-6F12-C6E7-C497-1040FF9DBC97}"/>
              </a:ext>
            </a:extLst>
          </p:cNvPr>
          <p:cNvSpPr>
            <a:spLocks noGrp="1"/>
          </p:cNvSpPr>
          <p:nvPr>
            <p:ph type="dt" sz="half" idx="10"/>
          </p:nvPr>
        </p:nvSpPr>
        <p:spPr/>
        <p:txBody>
          <a:bodyPr/>
          <a:lstStyle/>
          <a:p>
            <a:fld id="{9A5D7158-E651-41A1-A7FE-4A6EDF3BB4FE}" type="datetimeFigureOut">
              <a:rPr lang="en-GB" smtClean="0"/>
              <a:t>12/12/2024</a:t>
            </a:fld>
            <a:endParaRPr lang="en-GB"/>
          </a:p>
        </p:txBody>
      </p:sp>
      <p:sp>
        <p:nvSpPr>
          <p:cNvPr id="5" name="Footer Placeholder 4">
            <a:extLst>
              <a:ext uri="{FF2B5EF4-FFF2-40B4-BE49-F238E27FC236}">
                <a16:creationId xmlns:a16="http://schemas.microsoft.com/office/drawing/2014/main" id="{D527394B-A2A1-3946-A0D5-C9B25FBF13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3A41BA-F76D-8467-8A4A-4B3B15462E63}"/>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3304659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16F39-23AF-42BE-EF57-196AD33D954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DAE68C-4C5A-56A2-1D7E-7E3D934F31F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ED12707-F4FE-F96B-4832-E0AB8F318911}"/>
              </a:ext>
            </a:extLst>
          </p:cNvPr>
          <p:cNvSpPr>
            <a:spLocks noGrp="1"/>
          </p:cNvSpPr>
          <p:nvPr>
            <p:ph type="dt" sz="half" idx="10"/>
          </p:nvPr>
        </p:nvSpPr>
        <p:spPr/>
        <p:txBody>
          <a:bodyPr/>
          <a:lstStyle/>
          <a:p>
            <a:fld id="{9A5D7158-E651-41A1-A7FE-4A6EDF3BB4FE}" type="datetimeFigureOut">
              <a:rPr lang="en-GB" smtClean="0"/>
              <a:t>12/12/2024</a:t>
            </a:fld>
            <a:endParaRPr lang="en-GB"/>
          </a:p>
        </p:txBody>
      </p:sp>
      <p:sp>
        <p:nvSpPr>
          <p:cNvPr id="5" name="Footer Placeholder 4">
            <a:extLst>
              <a:ext uri="{FF2B5EF4-FFF2-40B4-BE49-F238E27FC236}">
                <a16:creationId xmlns:a16="http://schemas.microsoft.com/office/drawing/2014/main" id="{7D024147-9A8E-8F3B-A641-2E0523280C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BAF4EE-0B90-0A8D-778B-A8AB2F6F7893}"/>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4083090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AA448-E12C-DC47-089B-2295F2C7AB8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32A42ED-6FEE-0DF3-991B-A2405E5EC6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5493CF7-B655-FFE5-901E-0B10B58BB60F}"/>
              </a:ext>
            </a:extLst>
          </p:cNvPr>
          <p:cNvSpPr>
            <a:spLocks noGrp="1"/>
          </p:cNvSpPr>
          <p:nvPr>
            <p:ph type="dt" sz="half" idx="10"/>
          </p:nvPr>
        </p:nvSpPr>
        <p:spPr/>
        <p:txBody>
          <a:bodyPr/>
          <a:lstStyle/>
          <a:p>
            <a:fld id="{9A5D7158-E651-41A1-A7FE-4A6EDF3BB4FE}" type="datetimeFigureOut">
              <a:rPr lang="en-GB" smtClean="0"/>
              <a:t>12/12/2024</a:t>
            </a:fld>
            <a:endParaRPr lang="en-GB"/>
          </a:p>
        </p:txBody>
      </p:sp>
      <p:sp>
        <p:nvSpPr>
          <p:cNvPr id="5" name="Footer Placeholder 4">
            <a:extLst>
              <a:ext uri="{FF2B5EF4-FFF2-40B4-BE49-F238E27FC236}">
                <a16:creationId xmlns:a16="http://schemas.microsoft.com/office/drawing/2014/main" id="{3636A680-78AC-8D44-790F-3395F7928C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46D637-3218-383B-4809-6D22015E99CC}"/>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1749710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2F7EB-9E84-93B9-961D-8299C37ED53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B388B6-AC4B-743E-5D0C-B2C37D3ACDC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AFAE1A5-7CD5-EEAD-0015-0D4C75D1D06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716B732-9331-8330-4ADC-20F2152C2624}"/>
              </a:ext>
            </a:extLst>
          </p:cNvPr>
          <p:cNvSpPr>
            <a:spLocks noGrp="1"/>
          </p:cNvSpPr>
          <p:nvPr>
            <p:ph type="dt" sz="half" idx="10"/>
          </p:nvPr>
        </p:nvSpPr>
        <p:spPr/>
        <p:txBody>
          <a:bodyPr/>
          <a:lstStyle/>
          <a:p>
            <a:fld id="{9A5D7158-E651-41A1-A7FE-4A6EDF3BB4FE}" type="datetimeFigureOut">
              <a:rPr lang="en-GB" smtClean="0"/>
              <a:t>12/12/2024</a:t>
            </a:fld>
            <a:endParaRPr lang="en-GB"/>
          </a:p>
        </p:txBody>
      </p:sp>
      <p:sp>
        <p:nvSpPr>
          <p:cNvPr id="6" name="Footer Placeholder 5">
            <a:extLst>
              <a:ext uri="{FF2B5EF4-FFF2-40B4-BE49-F238E27FC236}">
                <a16:creationId xmlns:a16="http://schemas.microsoft.com/office/drawing/2014/main" id="{B3992E0B-ABD5-25D2-9711-A298EE8C36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51623E-E268-D7B1-6F14-6624D18B39DC}"/>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4218298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7380D-FBAA-66EB-C8E9-4B24395801E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A4E8405-96DA-07EF-2FBD-828DFC50D6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3E9A74-59A9-93CE-C19A-0EFA940E7C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A625572-0223-EBD1-09BC-5A6CD34E1C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E5B4EC-3C05-6A79-2F96-BBC031739A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F005BEB-AA94-61D5-284A-35B81BE02C7A}"/>
              </a:ext>
            </a:extLst>
          </p:cNvPr>
          <p:cNvSpPr>
            <a:spLocks noGrp="1"/>
          </p:cNvSpPr>
          <p:nvPr>
            <p:ph type="dt" sz="half" idx="10"/>
          </p:nvPr>
        </p:nvSpPr>
        <p:spPr/>
        <p:txBody>
          <a:bodyPr/>
          <a:lstStyle/>
          <a:p>
            <a:fld id="{9A5D7158-E651-41A1-A7FE-4A6EDF3BB4FE}" type="datetimeFigureOut">
              <a:rPr lang="en-GB" smtClean="0"/>
              <a:t>12/12/2024</a:t>
            </a:fld>
            <a:endParaRPr lang="en-GB"/>
          </a:p>
        </p:txBody>
      </p:sp>
      <p:sp>
        <p:nvSpPr>
          <p:cNvPr id="8" name="Footer Placeholder 7">
            <a:extLst>
              <a:ext uri="{FF2B5EF4-FFF2-40B4-BE49-F238E27FC236}">
                <a16:creationId xmlns:a16="http://schemas.microsoft.com/office/drawing/2014/main" id="{532758F7-33D7-822C-E2A7-CFCDFECF3E4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90E1F40-0945-2125-114E-28658F8111D2}"/>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2743228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4E0DD-3833-D880-209E-BFC877A0F4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B592156-2941-364E-8BAD-BB6F66611A55}"/>
              </a:ext>
            </a:extLst>
          </p:cNvPr>
          <p:cNvSpPr>
            <a:spLocks noGrp="1"/>
          </p:cNvSpPr>
          <p:nvPr>
            <p:ph type="dt" sz="half" idx="10"/>
          </p:nvPr>
        </p:nvSpPr>
        <p:spPr/>
        <p:txBody>
          <a:bodyPr/>
          <a:lstStyle/>
          <a:p>
            <a:fld id="{9A5D7158-E651-41A1-A7FE-4A6EDF3BB4FE}" type="datetimeFigureOut">
              <a:rPr lang="en-GB" smtClean="0"/>
              <a:t>12/12/2024</a:t>
            </a:fld>
            <a:endParaRPr lang="en-GB"/>
          </a:p>
        </p:txBody>
      </p:sp>
      <p:sp>
        <p:nvSpPr>
          <p:cNvPr id="4" name="Footer Placeholder 3">
            <a:extLst>
              <a:ext uri="{FF2B5EF4-FFF2-40B4-BE49-F238E27FC236}">
                <a16:creationId xmlns:a16="http://schemas.microsoft.com/office/drawing/2014/main" id="{C39B97A5-0A63-17E7-6AA6-7232B9BF495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BDFB6C6-30C0-EBBA-7051-AD4C718A50D8}"/>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2475196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BDE94C-16CA-93ED-E046-44FA8E905115}"/>
              </a:ext>
            </a:extLst>
          </p:cNvPr>
          <p:cNvSpPr>
            <a:spLocks noGrp="1"/>
          </p:cNvSpPr>
          <p:nvPr>
            <p:ph type="dt" sz="half" idx="10"/>
          </p:nvPr>
        </p:nvSpPr>
        <p:spPr/>
        <p:txBody>
          <a:bodyPr/>
          <a:lstStyle/>
          <a:p>
            <a:fld id="{9A5D7158-E651-41A1-A7FE-4A6EDF3BB4FE}" type="datetimeFigureOut">
              <a:rPr lang="en-GB" smtClean="0"/>
              <a:t>12/12/2024</a:t>
            </a:fld>
            <a:endParaRPr lang="en-GB"/>
          </a:p>
        </p:txBody>
      </p:sp>
      <p:sp>
        <p:nvSpPr>
          <p:cNvPr id="3" name="Footer Placeholder 2">
            <a:extLst>
              <a:ext uri="{FF2B5EF4-FFF2-40B4-BE49-F238E27FC236}">
                <a16:creationId xmlns:a16="http://schemas.microsoft.com/office/drawing/2014/main" id="{F714CC10-42C6-A373-F868-642DB8E49F2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23DF502-786E-45C9-6F7C-2DF92A891071}"/>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3209097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50273-6B2C-DD8B-C6E5-8D498C27D9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843E49A-8D55-E3DC-3D8B-5E75986182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44C082E-76DF-E485-A97D-F506299ADA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D93134-9E40-433D-64F7-F00D5EA1BD6D}"/>
              </a:ext>
            </a:extLst>
          </p:cNvPr>
          <p:cNvSpPr>
            <a:spLocks noGrp="1"/>
          </p:cNvSpPr>
          <p:nvPr>
            <p:ph type="dt" sz="half" idx="10"/>
          </p:nvPr>
        </p:nvSpPr>
        <p:spPr/>
        <p:txBody>
          <a:bodyPr/>
          <a:lstStyle/>
          <a:p>
            <a:fld id="{9A5D7158-E651-41A1-A7FE-4A6EDF3BB4FE}" type="datetimeFigureOut">
              <a:rPr lang="en-GB" smtClean="0"/>
              <a:t>12/12/2024</a:t>
            </a:fld>
            <a:endParaRPr lang="en-GB"/>
          </a:p>
        </p:txBody>
      </p:sp>
      <p:sp>
        <p:nvSpPr>
          <p:cNvPr id="6" name="Footer Placeholder 5">
            <a:extLst>
              <a:ext uri="{FF2B5EF4-FFF2-40B4-BE49-F238E27FC236}">
                <a16:creationId xmlns:a16="http://schemas.microsoft.com/office/drawing/2014/main" id="{56C7C052-064F-887B-B98A-11FBC0A1ED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097A71A-B9FF-B06B-723B-2A487AF3E773}"/>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3713717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6164A-0181-3E9D-2214-7082AC4CDD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F5B5417-35CE-24C4-9D26-73D430EC76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AB078EB-CC53-E51A-B410-3ABACAEFA9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249B77-B61C-5AF0-9543-140A376D7A59}"/>
              </a:ext>
            </a:extLst>
          </p:cNvPr>
          <p:cNvSpPr>
            <a:spLocks noGrp="1"/>
          </p:cNvSpPr>
          <p:nvPr>
            <p:ph type="dt" sz="half" idx="10"/>
          </p:nvPr>
        </p:nvSpPr>
        <p:spPr/>
        <p:txBody>
          <a:bodyPr/>
          <a:lstStyle/>
          <a:p>
            <a:fld id="{9A5D7158-E651-41A1-A7FE-4A6EDF3BB4FE}" type="datetimeFigureOut">
              <a:rPr lang="en-GB" smtClean="0"/>
              <a:t>12/12/2024</a:t>
            </a:fld>
            <a:endParaRPr lang="en-GB"/>
          </a:p>
        </p:txBody>
      </p:sp>
      <p:sp>
        <p:nvSpPr>
          <p:cNvPr id="6" name="Footer Placeholder 5">
            <a:extLst>
              <a:ext uri="{FF2B5EF4-FFF2-40B4-BE49-F238E27FC236}">
                <a16:creationId xmlns:a16="http://schemas.microsoft.com/office/drawing/2014/main" id="{06E52D06-7451-A9F5-9CE6-7FB2738137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85EA535-6012-AE52-F636-043641295F10}"/>
              </a:ext>
            </a:extLst>
          </p:cNvPr>
          <p:cNvSpPr>
            <a:spLocks noGrp="1"/>
          </p:cNvSpPr>
          <p:nvPr>
            <p:ph type="sldNum" sz="quarter" idx="12"/>
          </p:nvPr>
        </p:nvSpPr>
        <p:spPr/>
        <p:txBody>
          <a:bodyPr/>
          <a:lstStyle/>
          <a:p>
            <a:fld id="{871D04E8-4C12-45E7-902F-A92E903208F2}" type="slidenum">
              <a:rPr lang="en-GB" smtClean="0"/>
              <a:t>‹#›</a:t>
            </a:fld>
            <a:endParaRPr lang="en-GB"/>
          </a:p>
        </p:txBody>
      </p:sp>
    </p:spTree>
    <p:extLst>
      <p:ext uri="{BB962C8B-B14F-4D97-AF65-F5344CB8AC3E}">
        <p14:creationId xmlns:p14="http://schemas.microsoft.com/office/powerpoint/2010/main" val="2531370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FF96245-C28F-5FA0-A436-B470A7D36A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0CAA464-6E9F-FF18-BEA2-47BBF36E3D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C6B38D-8A75-4820-3A87-CEA14F53A4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5D7158-E651-41A1-A7FE-4A6EDF3BB4FE}" type="datetimeFigureOut">
              <a:rPr lang="en-GB" smtClean="0"/>
              <a:t>12/12/2024</a:t>
            </a:fld>
            <a:endParaRPr lang="en-GB"/>
          </a:p>
        </p:txBody>
      </p:sp>
      <p:sp>
        <p:nvSpPr>
          <p:cNvPr id="5" name="Footer Placeholder 4">
            <a:extLst>
              <a:ext uri="{FF2B5EF4-FFF2-40B4-BE49-F238E27FC236}">
                <a16:creationId xmlns:a16="http://schemas.microsoft.com/office/drawing/2014/main" id="{DCA1ED72-E546-8BEC-522B-C5747B8BE9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4F8FD71-2304-6AB7-53DB-4399DB5BAA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1D04E8-4C12-45E7-902F-A92E903208F2}" type="slidenum">
              <a:rPr lang="en-GB" smtClean="0"/>
              <a:t>‹#›</a:t>
            </a:fld>
            <a:endParaRPr lang="en-GB"/>
          </a:p>
        </p:txBody>
      </p:sp>
    </p:spTree>
    <p:extLst>
      <p:ext uri="{BB962C8B-B14F-4D97-AF65-F5344CB8AC3E}">
        <p14:creationId xmlns:p14="http://schemas.microsoft.com/office/powerpoint/2010/main" val="237698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eur03.safelinks.protection.outlook.com/?url=https%3A%2F%2Fpanda-wms.readthedocs.io%2Fen%2Flatest%2Fadvanced%2Fcarbon_footprint.html&amp;data=05%7C02%7CEmanuele.Simili%40glasgow.ac.uk%7C1d10157dfd83498c771408dd0d4ddbaf%7C6e725c29763a4f5081f22e254f0133c8%7C1%7C0%7C638681350228026236%7CUnknown%7CTWFpbGZsb3d8eyJFbXB0eU1hcGkiOnRydWUsIlYiOiIwLjAuMDAwMCIsIlAiOiJXaW4zMiIsIkFOIjoiTWFpbCIsIldUIjoyfQ%3D%3D%7C0%7C%7C%7C&amp;sdata=tBlmHLg5HPPBwqqn8KDzD3zXECmSRxcjDIlJP4Dj6O8%3D&amp;reserved=0" TargetMode="External"/><Relationship Id="rId7"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hyperlink" Target="https://app.electricitymaps.com/map" TargetMode="External"/><Relationship Id="rId4" Type="http://schemas.openxmlformats.org/officeDocument/2006/relationships/image" Target="../media/image27.emf"/></Relationships>
</file>

<file path=ppt/slides/_rels/slide1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microsoft.com/office/2007/relationships/hdphoto" Target="../media/hdphoto3.wdp"/><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hyperlink" Target="https://indico.cern.ch/event/1433496/"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4.emf"/><Relationship Id="rId7"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hyperlink" Target="https://www.european-processor-initiative.e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github.com/ipmitool/ipmitool" TargetMode="External"/><Relationship Id="rId5" Type="http://schemas.openxmlformats.org/officeDocument/2006/relationships/hyperlink" Target="https://gitlab.cern.ch/hep-benchmarks/hep-score" TargetMode="External"/><Relationship Id="rId4" Type="http://schemas.openxmlformats.org/officeDocument/2006/relationships/hyperlink" Target="https://gitlab.cern.ch/hep-benchmarks/hep-benchmark-suit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emf"/><Relationship Id="rId7" Type="http://schemas.openxmlformats.org/officeDocument/2006/relationships/image" Target="../media/image14.png"/><Relationship Id="rId12"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8.png"/><Relationship Id="rId5" Type="http://schemas.openxmlformats.org/officeDocument/2006/relationships/image" Target="../media/image12.png"/><Relationship Id="rId10" Type="http://schemas.openxmlformats.org/officeDocument/2006/relationships/image" Target="../media/image17.emf"/><Relationship Id="rId4" Type="http://schemas.openxmlformats.org/officeDocument/2006/relationships/image" Target="../media/image11.png"/><Relationship Id="rId9" Type="http://schemas.openxmlformats.org/officeDocument/2006/relationships/image" Target="../media/image16.jpg"/></Relationships>
</file>

<file path=ppt/slides/_rels/slide6.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image" Target="../media/image10.emf"/><Relationship Id="rId7" Type="http://schemas.openxmlformats.org/officeDocument/2006/relationships/image" Target="../media/image16.jpg"/><Relationship Id="rId12"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hyperlink" Target="https://www.ppe.gla.ac.uk/smartpro/" TargetMode="External"/><Relationship Id="rId5" Type="http://schemas.openxmlformats.org/officeDocument/2006/relationships/image" Target="../media/image15.png"/><Relationship Id="rId10" Type="http://schemas.openxmlformats.org/officeDocument/2006/relationships/image" Target="../media/image9.png"/><Relationship Id="rId4" Type="http://schemas.openxmlformats.org/officeDocument/2006/relationships/image" Target="../media/image14.png"/><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hyperlink" Target="https://indico.cern.ch/event/1433496/" TargetMode="External"/><Relationship Id="rId3" Type="http://schemas.openxmlformats.org/officeDocument/2006/relationships/image" Target="../media/image14.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7.emf"/><Relationship Id="rId4" Type="http://schemas.openxmlformats.org/officeDocument/2006/relationships/image" Target="../media/image15.png"/><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 descr="The University of Edinburgh The University of Glasgow The University of  Durham Status and Future Plans">
            <a:extLst>
              <a:ext uri="{FF2B5EF4-FFF2-40B4-BE49-F238E27FC236}">
                <a16:creationId xmlns:a16="http://schemas.microsoft.com/office/drawing/2014/main" id="{D05AF132-E336-44CB-8A22-2FAE1DB8BF5D}"/>
              </a:ext>
            </a:extLst>
          </p:cNvPr>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63317"/>
          <a:stretch/>
        </p:blipFill>
        <p:spPr bwMode="auto">
          <a:xfrm>
            <a:off x="47378" y="43460"/>
            <a:ext cx="751409" cy="76936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8E0A5C4-917B-42AF-B928-6BDA10FE76C9}"/>
              </a:ext>
            </a:extLst>
          </p:cNvPr>
          <p:cNvSpPr txBox="1"/>
          <p:nvPr/>
        </p:nvSpPr>
        <p:spPr>
          <a:xfrm>
            <a:off x="0" y="-2782"/>
            <a:ext cx="12192000" cy="1631216"/>
          </a:xfrm>
          <a:prstGeom prst="rect">
            <a:avLst/>
          </a:prstGeom>
          <a:noFill/>
        </p:spPr>
        <p:txBody>
          <a:bodyPr wrap="square" rtlCol="0">
            <a:spAutoFit/>
          </a:bodyPr>
          <a:lstStyle/>
          <a:p>
            <a:pPr algn="ctr"/>
            <a:r>
              <a:rPr lang="en-US" sz="5000" b="1" dirty="0">
                <a:solidFill>
                  <a:srgbClr val="0000CC"/>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Watt Counts: ARM Compute </a:t>
            </a:r>
          </a:p>
          <a:p>
            <a:pPr algn="ctr"/>
            <a:r>
              <a:rPr lang="en-US" sz="5000" b="1" dirty="0">
                <a:solidFill>
                  <a:srgbClr val="0000CC"/>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&amp; Energy Accounting in the WLCG</a:t>
            </a:r>
            <a:endParaRPr lang="en-US" sz="5000" b="1" dirty="0">
              <a:solidFill>
                <a:srgbClr val="0000FF"/>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67A04F8F-2E74-F60B-36E0-FD1D7D0D48FA}"/>
              </a:ext>
            </a:extLst>
          </p:cNvPr>
          <p:cNvSpPr txBox="1"/>
          <p:nvPr/>
        </p:nvSpPr>
        <p:spPr>
          <a:xfrm>
            <a:off x="-1" y="6211669"/>
            <a:ext cx="12192000" cy="646331"/>
          </a:xfrm>
          <a:prstGeom prst="rect">
            <a:avLst/>
          </a:prstGeom>
          <a:noFill/>
        </p:spPr>
        <p:txBody>
          <a:bodyPr wrap="square" rtlCol="0">
            <a:spAutoFit/>
          </a:bodyPr>
          <a:lstStyle/>
          <a:p>
            <a:r>
              <a:rPr lang="en-US" dirty="0">
                <a:ln w="3175">
                  <a:solidFill>
                    <a:srgbClr val="0000FF"/>
                  </a:solidFill>
                </a:ln>
                <a:latin typeface="Arial" panose="020B0604020202020204" pitchFamily="34" charset="0"/>
                <a:cs typeface="Arial" panose="020B0604020202020204" pitchFamily="34" charset="0"/>
              </a:rPr>
              <a:t>Emanuele Simili, Gordon Stewart, Samuel </a:t>
            </a:r>
            <a:r>
              <a:rPr lang="en-US" dirty="0" err="1">
                <a:ln w="3175">
                  <a:solidFill>
                    <a:srgbClr val="0000FF"/>
                  </a:solidFill>
                </a:ln>
                <a:latin typeface="Arial" panose="020B0604020202020204" pitchFamily="34" charset="0"/>
                <a:cs typeface="Arial" panose="020B0604020202020204" pitchFamily="34" charset="0"/>
              </a:rPr>
              <a:t>Skipsey</a:t>
            </a:r>
            <a:r>
              <a:rPr lang="en-US" dirty="0">
                <a:ln w="3175">
                  <a:solidFill>
                    <a:srgbClr val="0000FF"/>
                  </a:solidFill>
                </a:ln>
                <a:latin typeface="Arial" panose="020B0604020202020204" pitchFamily="34" charset="0"/>
                <a:cs typeface="Arial" panose="020B0604020202020204" pitchFamily="34" charset="0"/>
              </a:rPr>
              <a:t> Albert Borbely &amp; David Britton (</a:t>
            </a:r>
            <a:r>
              <a:rPr lang="en-US" b="1" dirty="0" err="1">
                <a:ln w="3175">
                  <a:solidFill>
                    <a:srgbClr val="0000FF"/>
                  </a:solidFill>
                </a:ln>
                <a:latin typeface="Arial" panose="020B0604020202020204" pitchFamily="34" charset="0"/>
                <a:cs typeface="Arial" panose="020B0604020202020204" pitchFamily="34" charset="0"/>
              </a:rPr>
              <a:t>ScotGrid</a:t>
            </a:r>
            <a:r>
              <a:rPr lang="en-US" b="1" dirty="0">
                <a:ln w="3175">
                  <a:solidFill>
                    <a:srgbClr val="0000FF"/>
                  </a:solidFill>
                </a:ln>
                <a:latin typeface="Arial" panose="020B0604020202020204" pitchFamily="34" charset="0"/>
                <a:cs typeface="Arial" panose="020B0604020202020204" pitchFamily="34" charset="0"/>
              </a:rPr>
              <a:t> Glasgow</a:t>
            </a:r>
            <a:r>
              <a:rPr lang="en-US" dirty="0">
                <a:ln w="3175">
                  <a:solidFill>
                    <a:srgbClr val="0000FF"/>
                  </a:solidFill>
                </a:ln>
                <a:latin typeface="Arial" panose="020B0604020202020204" pitchFamily="34" charset="0"/>
                <a:cs typeface="Arial" panose="020B0604020202020204" pitchFamily="34" charset="0"/>
              </a:rPr>
              <a:t>) </a:t>
            </a:r>
          </a:p>
          <a:p>
            <a:r>
              <a:rPr lang="en-US" dirty="0">
                <a:ln w="3175">
                  <a:solidFill>
                    <a:srgbClr val="0000FF"/>
                  </a:solidFill>
                </a:ln>
                <a:solidFill>
                  <a:schemeClr val="accent6">
                    <a:lumMod val="50000"/>
                  </a:schemeClr>
                </a:solidFill>
                <a:latin typeface="Arial" panose="020B0604020202020204" pitchFamily="34" charset="0"/>
                <a:cs typeface="Arial" panose="020B0604020202020204" pitchFamily="34" charset="0"/>
              </a:rPr>
              <a:t>WLCG Environmental Sustainability Workshop @ CERN - 12 December 2024</a:t>
            </a:r>
            <a:endParaRPr lang="en-GB" sz="2400" dirty="0">
              <a:ln w="3175">
                <a:solidFill>
                  <a:srgbClr val="0000FF"/>
                </a:solidFill>
              </a:ln>
              <a:solidFill>
                <a:schemeClr val="accent6">
                  <a:lumMod val="50000"/>
                </a:schemeClr>
              </a:solidFill>
              <a:latin typeface="Arial" panose="020B0604020202020204" pitchFamily="34" charset="0"/>
              <a:cs typeface="Arial" panose="020B0604020202020204" pitchFamily="34" charset="0"/>
            </a:endParaRPr>
          </a:p>
        </p:txBody>
      </p:sp>
      <p:pic>
        <p:nvPicPr>
          <p:cNvPr id="6" name="Google Shape;92;p1" descr="Green Energy Png Photos - Solar Panel Solar Energy Logo, Transparent Png ,  Transparent Png Image - PNGitem">
            <a:extLst>
              <a:ext uri="{FF2B5EF4-FFF2-40B4-BE49-F238E27FC236}">
                <a16:creationId xmlns:a16="http://schemas.microsoft.com/office/drawing/2014/main" id="{BD756469-872B-2B00-4D89-BC731DA607C9}"/>
              </a:ext>
            </a:extLst>
          </p:cNvPr>
          <p:cNvPicPr preferRelativeResize="0"/>
          <p:nvPr/>
        </p:nvPicPr>
        <p:blipFill rotWithShape="1">
          <a:blip r:embed="rId4">
            <a:alphaModFix/>
            <a:extLst>
              <a:ext uri="{BEBA8EAE-BF5A-486C-A8C5-ECC9F3942E4B}">
                <a14:imgProps xmlns:a14="http://schemas.microsoft.com/office/drawing/2010/main">
                  <a14:imgLayer r:embed="rId5">
                    <a14:imgEffect>
                      <a14:backgroundRemoval t="10000" b="90000" l="10000" r="90000"/>
                    </a14:imgEffect>
                  </a14:imgLayer>
                </a14:imgProps>
              </a:ext>
            </a:extLst>
          </a:blip>
          <a:srcRect/>
          <a:stretch/>
        </p:blipFill>
        <p:spPr>
          <a:xfrm>
            <a:off x="11342869" y="0"/>
            <a:ext cx="849130" cy="767254"/>
          </a:xfrm>
          <a:prstGeom prst="rect">
            <a:avLst/>
          </a:prstGeom>
          <a:noFill/>
          <a:ln>
            <a:noFill/>
          </a:ln>
        </p:spPr>
      </p:pic>
      <p:pic>
        <p:nvPicPr>
          <p:cNvPr id="7" name="Picture 6">
            <a:extLst>
              <a:ext uri="{FF2B5EF4-FFF2-40B4-BE49-F238E27FC236}">
                <a16:creationId xmlns:a16="http://schemas.microsoft.com/office/drawing/2014/main" id="{4AEDD506-8BFA-1E68-B9C3-DCF75C7F1012}"/>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t="8534" b="7498"/>
          <a:stretch/>
        </p:blipFill>
        <p:spPr>
          <a:xfrm>
            <a:off x="3522783" y="1828800"/>
            <a:ext cx="5146431" cy="4321314"/>
          </a:xfrm>
          <a:prstGeom prst="rect">
            <a:avLst/>
          </a:prstGeom>
        </p:spPr>
      </p:pic>
    </p:spTree>
    <p:extLst>
      <p:ext uri="{BB962C8B-B14F-4D97-AF65-F5344CB8AC3E}">
        <p14:creationId xmlns:p14="http://schemas.microsoft.com/office/powerpoint/2010/main" val="40166860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F459BC-5D2D-3986-1AE2-75F03C8D142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FAA4654-9746-9866-568C-9C27FE9D09A2}"/>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Toward a site-level CO</a:t>
            </a:r>
            <a:r>
              <a:rPr lang="en-US" sz="4000" b="1" baseline="-25000" dirty="0">
                <a:solidFill>
                  <a:srgbClr val="0000FF"/>
                </a:solidFill>
                <a:latin typeface="Arial" panose="020B0604020202020204" pitchFamily="34" charset="0"/>
                <a:cs typeface="Arial" panose="020B0604020202020204" pitchFamily="34" charset="0"/>
              </a:rPr>
              <a:t>2</a:t>
            </a:r>
            <a:r>
              <a:rPr lang="en-US" sz="4000" b="1" dirty="0">
                <a:solidFill>
                  <a:srgbClr val="0000FF"/>
                </a:solidFill>
                <a:latin typeface="Arial" panose="020B0604020202020204" pitchFamily="34" charset="0"/>
                <a:cs typeface="Arial" panose="020B0604020202020204" pitchFamily="34" charset="0"/>
              </a:rPr>
              <a:t> accounting?</a:t>
            </a:r>
            <a:endParaRPr lang="en-GB" sz="4000" b="1" dirty="0">
              <a:solidFill>
                <a:srgbClr val="0000FF"/>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10A8202C-230B-CBBA-7250-A22D6AD0CE44}"/>
              </a:ext>
            </a:extLst>
          </p:cNvPr>
          <p:cNvSpPr txBox="1"/>
          <p:nvPr/>
        </p:nvSpPr>
        <p:spPr>
          <a:xfrm>
            <a:off x="0" y="707886"/>
            <a:ext cx="12191999"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Fernando Barreiro </a:t>
            </a:r>
            <a:r>
              <a:rPr lang="en-US" dirty="0" err="1">
                <a:latin typeface="Arial" panose="020B0604020202020204" pitchFamily="34" charset="0"/>
                <a:cs typeface="Arial" panose="020B0604020202020204" pitchFamily="34" charset="0"/>
              </a:rPr>
              <a:t>Megino</a:t>
            </a:r>
            <a:r>
              <a:rPr lang="en-US" dirty="0">
                <a:latin typeface="Arial" panose="020B0604020202020204" pitchFamily="34" charset="0"/>
                <a:cs typeface="Arial" panose="020B0604020202020204" pitchFamily="34" charset="0"/>
              </a:rPr>
              <a:t> has implemented a rough CO</a:t>
            </a:r>
            <a:r>
              <a:rPr lang="en-US" baseline="-25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 calculator in </a:t>
            </a:r>
            <a:r>
              <a:rPr lang="en-US" b="1" dirty="0">
                <a:latin typeface="Arial" panose="020B0604020202020204" pitchFamily="34" charset="0"/>
                <a:cs typeface="Arial" panose="020B0604020202020204" pitchFamily="34" charset="0"/>
              </a:rPr>
              <a:t>ATLAS </a:t>
            </a:r>
            <a:r>
              <a:rPr lang="en-US" b="1" dirty="0" err="1">
                <a:latin typeface="Arial" panose="020B0604020202020204" pitchFamily="34" charset="0"/>
                <a:cs typeface="Arial" panose="020B0604020202020204" pitchFamily="34" charset="0"/>
              </a:rPr>
              <a:t>PanDA</a:t>
            </a:r>
            <a:r>
              <a:rPr lang="en-US" dirty="0">
                <a:latin typeface="Arial" panose="020B0604020202020204" pitchFamily="34" charset="0"/>
                <a:cs typeface="Arial" panose="020B0604020202020204" pitchFamily="34" charset="0"/>
              </a:rPr>
              <a:t>, based on the following formula:</a:t>
            </a:r>
            <a:r>
              <a:rPr lang="en-US" b="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t>
            </a:r>
            <a:r>
              <a:rPr lang="en-US" sz="1800" dirty="0">
                <a:effectLst/>
                <a:latin typeface="Aptos" panose="020B0004020202020204" pitchFamily="34" charset="0"/>
                <a:hlinkClick r:id="rId3" tooltip="Original URL: https://panda-wms.readthedocs.io/en/latest/advanced/carbon_footprint.html. Click or tap if you trust this link."/>
              </a:rPr>
              <a:t>https://panda-wms.readthedocs.io/en/latest/advanced/carbon_footprint.html</a:t>
            </a:r>
            <a:r>
              <a:rPr lang="en-US" dirty="0">
                <a:latin typeface="Arial" panose="020B0604020202020204" pitchFamily="34" charset="0"/>
                <a:cs typeface="Arial" panose="020B0604020202020204" pitchFamily="34" charset="0"/>
              </a:rPr>
              <a:t>) </a:t>
            </a:r>
          </a:p>
        </p:txBody>
      </p:sp>
      <p:pic>
        <p:nvPicPr>
          <p:cNvPr id="5" name="Picture 4">
            <a:extLst>
              <a:ext uri="{FF2B5EF4-FFF2-40B4-BE49-F238E27FC236}">
                <a16:creationId xmlns:a16="http://schemas.microsoft.com/office/drawing/2014/main" id="{1F35A9ED-4D03-569F-C016-39300CAAA0DC}"/>
              </a:ext>
            </a:extLst>
          </p:cNvPr>
          <p:cNvPicPr>
            <a:picLocks noChangeAspect="1"/>
          </p:cNvPicPr>
          <p:nvPr/>
        </p:nvPicPr>
        <p:blipFill>
          <a:blip r:embed="rId4"/>
          <a:stretch>
            <a:fillRect/>
          </a:stretch>
        </p:blipFill>
        <p:spPr>
          <a:xfrm>
            <a:off x="1567831" y="1383146"/>
            <a:ext cx="9084047" cy="825033"/>
          </a:xfrm>
          <a:prstGeom prst="rect">
            <a:avLst/>
          </a:prstGeom>
        </p:spPr>
      </p:pic>
      <p:sp>
        <p:nvSpPr>
          <p:cNvPr id="6" name="Google Shape;120;p17">
            <a:extLst>
              <a:ext uri="{FF2B5EF4-FFF2-40B4-BE49-F238E27FC236}">
                <a16:creationId xmlns:a16="http://schemas.microsoft.com/office/drawing/2014/main" id="{F0F43813-DB78-EFFA-C0C1-2C2F42FB433B}"/>
              </a:ext>
            </a:extLst>
          </p:cNvPr>
          <p:cNvSpPr txBox="1"/>
          <p:nvPr/>
        </p:nvSpPr>
        <p:spPr>
          <a:xfrm>
            <a:off x="4816347" y="2409999"/>
            <a:ext cx="2559303" cy="512100"/>
          </a:xfrm>
          <a:prstGeom prst="rect">
            <a:avLst/>
          </a:prstGeom>
          <a:noFill/>
          <a:ln>
            <a:noFill/>
          </a:ln>
        </p:spPr>
        <p:txBody>
          <a:bodyPr spcFirstLastPara="1" wrap="square" lIns="91425" tIns="91425" rIns="91425" bIns="91425" anchor="t" anchorCtr="0">
            <a:normAutofit fontScale="70000" lnSpcReduction="20000"/>
          </a:bodyPr>
          <a:lstStyle/>
          <a:p>
            <a:pPr marL="0" lvl="0" indent="0" algn="l" rtl="0">
              <a:spcBef>
                <a:spcPts val="0"/>
              </a:spcBef>
              <a:spcAft>
                <a:spcPts val="0"/>
              </a:spcAft>
              <a:buNone/>
            </a:pPr>
            <a:r>
              <a:rPr lang="en" dirty="0">
                <a:solidFill>
                  <a:srgbClr val="B7B7B7"/>
                </a:solidFill>
              </a:rPr>
              <a:t>How power hungry the CC/HW is</a:t>
            </a:r>
            <a:endParaRPr dirty="0">
              <a:solidFill>
                <a:srgbClr val="B7B7B7"/>
              </a:solidFill>
            </a:endParaRPr>
          </a:p>
          <a:p>
            <a:pPr marL="0" lvl="0" indent="0" algn="l" rtl="0">
              <a:spcBef>
                <a:spcPts val="0"/>
              </a:spcBef>
              <a:spcAft>
                <a:spcPts val="0"/>
              </a:spcAft>
              <a:buNone/>
            </a:pPr>
            <a:r>
              <a:rPr lang="en" dirty="0">
                <a:solidFill>
                  <a:srgbClr val="B7B7B7"/>
                </a:solidFill>
              </a:rPr>
              <a:t>(currently hardcoded to 10W)</a:t>
            </a:r>
            <a:endParaRPr dirty="0">
              <a:solidFill>
                <a:srgbClr val="B7B7B7"/>
              </a:solidFill>
            </a:endParaRPr>
          </a:p>
        </p:txBody>
      </p:sp>
      <p:sp>
        <p:nvSpPr>
          <p:cNvPr id="8" name="TextBox 7">
            <a:extLst>
              <a:ext uri="{FF2B5EF4-FFF2-40B4-BE49-F238E27FC236}">
                <a16:creationId xmlns:a16="http://schemas.microsoft.com/office/drawing/2014/main" id="{2127CB2A-9943-CF66-E944-6CB51200119E}"/>
              </a:ext>
            </a:extLst>
          </p:cNvPr>
          <p:cNvSpPr txBox="1"/>
          <p:nvPr/>
        </p:nvSpPr>
        <p:spPr>
          <a:xfrm>
            <a:off x="7910910" y="3045104"/>
            <a:ext cx="1532714" cy="369332"/>
          </a:xfrm>
          <a:prstGeom prst="rect">
            <a:avLst/>
          </a:prstGeom>
          <a:noFill/>
        </p:spPr>
        <p:txBody>
          <a:bodyPr wrap="square">
            <a:spAutoFit/>
          </a:bodyPr>
          <a:lstStyle/>
          <a:p>
            <a:r>
              <a:rPr lang="en-US" dirty="0">
                <a:solidFill>
                  <a:srgbClr val="FF0000"/>
                </a:solidFill>
                <a:latin typeface="Arial" panose="020B0604020202020204" pitchFamily="34" charset="0"/>
                <a:cs typeface="Arial" panose="020B0604020202020204" pitchFamily="34" charset="0"/>
              </a:rPr>
              <a:t>Very hard!</a:t>
            </a:r>
            <a:endParaRPr lang="en-GB" dirty="0">
              <a:solidFill>
                <a:srgbClr val="FF0000"/>
              </a:solidFill>
            </a:endParaRPr>
          </a:p>
        </p:txBody>
      </p:sp>
      <p:sp>
        <p:nvSpPr>
          <p:cNvPr id="3" name="TextBox 2">
            <a:extLst>
              <a:ext uri="{FF2B5EF4-FFF2-40B4-BE49-F238E27FC236}">
                <a16:creationId xmlns:a16="http://schemas.microsoft.com/office/drawing/2014/main" id="{D86E99DC-EB5C-84D7-A1CD-3DC83D54770C}"/>
              </a:ext>
            </a:extLst>
          </p:cNvPr>
          <p:cNvSpPr txBox="1"/>
          <p:nvPr/>
        </p:nvSpPr>
        <p:spPr>
          <a:xfrm>
            <a:off x="0" y="4828681"/>
            <a:ext cx="3492891"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This number comes straight out of any monitoring system (local Prometheus, ATLAS </a:t>
            </a:r>
            <a:r>
              <a:rPr lang="en-US" dirty="0" err="1">
                <a:latin typeface="Arial" panose="020B0604020202020204" pitchFamily="34" charset="0"/>
                <a:cs typeface="Arial" panose="020B0604020202020204" pitchFamily="34" charset="0"/>
              </a:rPr>
              <a:t>PanDA</a:t>
            </a:r>
            <a:r>
              <a:rPr lang="en-US" dirty="0">
                <a:latin typeface="Arial" panose="020B0604020202020204" pitchFamily="34" charset="0"/>
                <a:cs typeface="Arial" panose="020B0604020202020204" pitchFamily="34" charset="0"/>
              </a:rPr>
              <a:t>, …)</a:t>
            </a:r>
          </a:p>
        </p:txBody>
      </p:sp>
      <p:cxnSp>
        <p:nvCxnSpPr>
          <p:cNvPr id="7" name="Straight Arrow Connector 6">
            <a:extLst>
              <a:ext uri="{FF2B5EF4-FFF2-40B4-BE49-F238E27FC236}">
                <a16:creationId xmlns:a16="http://schemas.microsoft.com/office/drawing/2014/main" id="{AE2ABBC9-E936-A2CD-92DB-157571EF77E9}"/>
              </a:ext>
            </a:extLst>
          </p:cNvPr>
          <p:cNvCxnSpPr>
            <a:cxnSpLocks/>
          </p:cNvCxnSpPr>
          <p:nvPr/>
        </p:nvCxnSpPr>
        <p:spPr>
          <a:xfrm>
            <a:off x="2113808" y="2105148"/>
            <a:ext cx="0" cy="891675"/>
          </a:xfrm>
          <a:prstGeom prst="straightConnector1">
            <a:avLst/>
          </a:prstGeom>
          <a:ln w="381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545C0CD-10A9-5C2D-2862-067D5D2F8C7C}"/>
              </a:ext>
            </a:extLst>
          </p:cNvPr>
          <p:cNvSpPr txBox="1"/>
          <p:nvPr/>
        </p:nvSpPr>
        <p:spPr>
          <a:xfrm>
            <a:off x="3673990" y="2999440"/>
            <a:ext cx="2298794" cy="646331"/>
          </a:xfrm>
          <a:prstGeom prst="rect">
            <a:avLst/>
          </a:prstGeom>
          <a:noFill/>
        </p:spPr>
        <p:txBody>
          <a:bodyPr wrap="square">
            <a:spAutoFit/>
          </a:bodyPr>
          <a:lstStyle/>
          <a:p>
            <a:r>
              <a:rPr lang="en-US" dirty="0">
                <a:solidFill>
                  <a:srgbClr val="00B050"/>
                </a:solidFill>
                <a:latin typeface="Arial" panose="020B0604020202020204" pitchFamily="34" charset="0"/>
                <a:cs typeface="Arial" panose="020B0604020202020204" pitchFamily="34" charset="0"/>
              </a:rPr>
              <a:t>Easy to estimate (site specific)</a:t>
            </a:r>
            <a:endParaRPr lang="en-GB" dirty="0">
              <a:solidFill>
                <a:srgbClr val="FF0000"/>
              </a:solidFill>
            </a:endParaRPr>
          </a:p>
        </p:txBody>
      </p:sp>
      <p:sp>
        <p:nvSpPr>
          <p:cNvPr id="12" name="TextBox 11">
            <a:extLst>
              <a:ext uri="{FF2B5EF4-FFF2-40B4-BE49-F238E27FC236}">
                <a16:creationId xmlns:a16="http://schemas.microsoft.com/office/drawing/2014/main" id="{ED96F36E-2FA3-E96F-AE8A-501D76AC8F06}"/>
              </a:ext>
            </a:extLst>
          </p:cNvPr>
          <p:cNvSpPr txBox="1"/>
          <p:nvPr/>
        </p:nvSpPr>
        <p:spPr>
          <a:xfrm>
            <a:off x="1444743" y="2996823"/>
            <a:ext cx="1915336" cy="369332"/>
          </a:xfrm>
          <a:prstGeom prst="rect">
            <a:avLst/>
          </a:prstGeom>
          <a:noFill/>
        </p:spPr>
        <p:txBody>
          <a:bodyPr wrap="square">
            <a:spAutoFit/>
          </a:bodyPr>
          <a:lstStyle/>
          <a:p>
            <a:r>
              <a:rPr lang="en-US" dirty="0">
                <a:solidFill>
                  <a:srgbClr val="00B050"/>
                </a:solidFill>
                <a:latin typeface="Arial" panose="020B0604020202020204" pitchFamily="34" charset="0"/>
                <a:cs typeface="Arial" panose="020B0604020202020204" pitchFamily="34" charset="0"/>
              </a:rPr>
              <a:t>Easy number</a:t>
            </a:r>
            <a:endParaRPr lang="en-GB" dirty="0">
              <a:solidFill>
                <a:srgbClr val="00B050"/>
              </a:solidFill>
            </a:endParaRPr>
          </a:p>
        </p:txBody>
      </p:sp>
      <p:cxnSp>
        <p:nvCxnSpPr>
          <p:cNvPr id="13" name="Straight Arrow Connector 12">
            <a:extLst>
              <a:ext uri="{FF2B5EF4-FFF2-40B4-BE49-F238E27FC236}">
                <a16:creationId xmlns:a16="http://schemas.microsoft.com/office/drawing/2014/main" id="{BD5104FD-54DC-77AB-8CB1-64812F035C98}"/>
              </a:ext>
            </a:extLst>
          </p:cNvPr>
          <p:cNvCxnSpPr>
            <a:cxnSpLocks/>
          </p:cNvCxnSpPr>
          <p:nvPr/>
        </p:nvCxnSpPr>
        <p:spPr>
          <a:xfrm>
            <a:off x="4651449" y="2105147"/>
            <a:ext cx="0" cy="891675"/>
          </a:xfrm>
          <a:prstGeom prst="straightConnector1">
            <a:avLst/>
          </a:prstGeom>
          <a:ln w="381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4A1B2FD-CC88-5CC1-38BC-578C305B039C}"/>
              </a:ext>
            </a:extLst>
          </p:cNvPr>
          <p:cNvCxnSpPr>
            <a:cxnSpLocks/>
          </p:cNvCxnSpPr>
          <p:nvPr/>
        </p:nvCxnSpPr>
        <p:spPr>
          <a:xfrm>
            <a:off x="8565655" y="2105146"/>
            <a:ext cx="0" cy="891675"/>
          </a:xfrm>
          <a:prstGeom prst="straightConnector1">
            <a:avLst/>
          </a:prstGeom>
          <a:ln w="381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CA3CA3C-A542-63AC-E3B5-AEF3A5451406}"/>
              </a:ext>
            </a:extLst>
          </p:cNvPr>
          <p:cNvCxnSpPr>
            <a:cxnSpLocks/>
          </p:cNvCxnSpPr>
          <p:nvPr/>
        </p:nvCxnSpPr>
        <p:spPr>
          <a:xfrm>
            <a:off x="2113808" y="3745880"/>
            <a:ext cx="0" cy="891675"/>
          </a:xfrm>
          <a:prstGeom prst="straightConnector1">
            <a:avLst/>
          </a:prstGeom>
          <a:ln w="381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0559C87-6A5F-1BDE-4117-9A2CA953E626}"/>
              </a:ext>
            </a:extLst>
          </p:cNvPr>
          <p:cNvCxnSpPr>
            <a:cxnSpLocks/>
          </p:cNvCxnSpPr>
          <p:nvPr/>
        </p:nvCxnSpPr>
        <p:spPr>
          <a:xfrm>
            <a:off x="4651449" y="3745879"/>
            <a:ext cx="0" cy="891675"/>
          </a:xfrm>
          <a:prstGeom prst="straightConnector1">
            <a:avLst/>
          </a:prstGeom>
          <a:ln w="381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83DE79E-97DB-B861-49B2-B6068E6B5D92}"/>
              </a:ext>
            </a:extLst>
          </p:cNvPr>
          <p:cNvCxnSpPr>
            <a:cxnSpLocks/>
          </p:cNvCxnSpPr>
          <p:nvPr/>
        </p:nvCxnSpPr>
        <p:spPr>
          <a:xfrm>
            <a:off x="8565655" y="3745878"/>
            <a:ext cx="0" cy="2006133"/>
          </a:xfrm>
          <a:prstGeom prst="straightConnector1">
            <a:avLst/>
          </a:prstGeom>
          <a:ln w="381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7AC5D0D-A638-113F-18EB-8B5F06EED67E}"/>
              </a:ext>
            </a:extLst>
          </p:cNvPr>
          <p:cNvSpPr txBox="1"/>
          <p:nvPr/>
        </p:nvSpPr>
        <p:spPr>
          <a:xfrm>
            <a:off x="3811115" y="4828681"/>
            <a:ext cx="3830891"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ATLAS hardcoded this as </a:t>
            </a:r>
            <a:r>
              <a:rPr lang="en-US" b="1" dirty="0">
                <a:latin typeface="Arial" panose="020B0604020202020204" pitchFamily="34" charset="0"/>
                <a:cs typeface="Arial" panose="020B0604020202020204" pitchFamily="34" charset="0"/>
              </a:rPr>
              <a:t>10W</a:t>
            </a:r>
            <a:r>
              <a:rPr lang="en-US" dirty="0">
                <a:latin typeface="Arial" panose="020B0604020202020204" pitchFamily="34" charset="0"/>
                <a:cs typeface="Arial" panose="020B0604020202020204" pitchFamily="34" charset="0"/>
              </a:rPr>
              <a:t>, but </a:t>
            </a:r>
            <a:r>
              <a:rPr lang="en-US" u="sng" dirty="0">
                <a:latin typeface="Arial" panose="020B0604020202020204" pitchFamily="34" charset="0"/>
                <a:cs typeface="Arial" panose="020B0604020202020204" pitchFamily="34" charset="0"/>
              </a:rPr>
              <a:t>we can do better</a:t>
            </a:r>
            <a:r>
              <a:rPr lang="en-US" dirty="0">
                <a:latin typeface="Arial" panose="020B0604020202020204" pitchFamily="34" charset="0"/>
                <a:cs typeface="Arial" panose="020B0604020202020204" pitchFamily="34" charset="0"/>
              </a:rPr>
              <a:t> by looking at actual hardware at our site …</a:t>
            </a:r>
          </a:p>
        </p:txBody>
      </p:sp>
      <p:sp>
        <p:nvSpPr>
          <p:cNvPr id="19" name="TextBox 18">
            <a:extLst>
              <a:ext uri="{FF2B5EF4-FFF2-40B4-BE49-F238E27FC236}">
                <a16:creationId xmlns:a16="http://schemas.microsoft.com/office/drawing/2014/main" id="{3EBCB974-389E-82C2-7934-3FD2649D14EA}"/>
              </a:ext>
            </a:extLst>
          </p:cNvPr>
          <p:cNvSpPr txBox="1"/>
          <p:nvPr/>
        </p:nvSpPr>
        <p:spPr>
          <a:xfrm>
            <a:off x="925825" y="5934670"/>
            <a:ext cx="11229909"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Estimating the </a:t>
            </a:r>
            <a:r>
              <a:rPr lang="en-US" b="1" dirty="0">
                <a:latin typeface="Arial" panose="020B0604020202020204" pitchFamily="34" charset="0"/>
                <a:cs typeface="Arial" panose="020B0604020202020204" pitchFamily="34" charset="0"/>
              </a:rPr>
              <a:t>CO</a:t>
            </a:r>
            <a:r>
              <a:rPr lang="en-US" b="1" baseline="-25000" dirty="0">
                <a:latin typeface="Arial" panose="020B0604020202020204" pitchFamily="34" charset="0"/>
                <a:cs typeface="Arial" panose="020B0604020202020204" pitchFamily="34" charset="0"/>
              </a:rPr>
              <a:t>2</a:t>
            </a:r>
            <a:r>
              <a:rPr lang="en-US" b="1" dirty="0">
                <a:latin typeface="Arial" panose="020B0604020202020204" pitchFamily="34" charset="0"/>
                <a:cs typeface="Arial" panose="020B0604020202020204" pitchFamily="34" charset="0"/>
              </a:rPr>
              <a:t>/kWh</a:t>
            </a:r>
            <a:r>
              <a:rPr lang="en-US" dirty="0">
                <a:latin typeface="Arial" panose="020B0604020202020204" pitchFamily="34" charset="0"/>
                <a:cs typeface="Arial" panose="020B0604020202020204" pitchFamily="34" charset="0"/>
              </a:rPr>
              <a:t> is a complex issue, which depends on specific country, geographic area, electricity demand, time of the year, time of the day, … any power grid has a variable fraction of renewable vs. non-renewable power, and being able to track this in real time is complicated. </a:t>
            </a:r>
            <a:r>
              <a:rPr lang="en-US" u="sng" dirty="0">
                <a:latin typeface="Arial" panose="020B0604020202020204" pitchFamily="34" charset="0"/>
                <a:cs typeface="Arial" panose="020B0604020202020204" pitchFamily="34" charset="0"/>
              </a:rPr>
              <a:t>But, we don’t have to do it ourself !</a:t>
            </a:r>
          </a:p>
        </p:txBody>
      </p:sp>
      <p:sp>
        <p:nvSpPr>
          <p:cNvPr id="21" name="Google Shape;121;p17">
            <a:extLst>
              <a:ext uri="{FF2B5EF4-FFF2-40B4-BE49-F238E27FC236}">
                <a16:creationId xmlns:a16="http://schemas.microsoft.com/office/drawing/2014/main" id="{8D8F12C8-A5DA-9AD4-D32B-55EF5405F8FC}"/>
              </a:ext>
            </a:extLst>
          </p:cNvPr>
          <p:cNvSpPr txBox="1"/>
          <p:nvPr/>
        </p:nvSpPr>
        <p:spPr>
          <a:xfrm>
            <a:off x="8842883" y="2409999"/>
            <a:ext cx="2941200" cy="512100"/>
          </a:xfrm>
          <a:prstGeom prst="rect">
            <a:avLst/>
          </a:prstGeom>
          <a:noFill/>
          <a:ln>
            <a:noFill/>
          </a:ln>
        </p:spPr>
        <p:txBody>
          <a:bodyPr spcFirstLastPara="1" wrap="square" lIns="91425" tIns="91425" rIns="91425" bIns="91425" anchor="t" anchorCtr="0">
            <a:normAutofit fontScale="85000" lnSpcReduction="10000"/>
          </a:bodyPr>
          <a:lstStyle/>
          <a:p>
            <a:pPr marL="0" lvl="0" indent="0" algn="l" rtl="0">
              <a:spcBef>
                <a:spcPts val="0"/>
              </a:spcBef>
              <a:spcAft>
                <a:spcPts val="0"/>
              </a:spcAft>
              <a:buNone/>
            </a:pPr>
            <a:r>
              <a:rPr lang="en" dirty="0">
                <a:solidFill>
                  <a:srgbClr val="B7B7B7"/>
                </a:solidFill>
              </a:rPr>
              <a:t>How CO2 intense the local power is</a:t>
            </a:r>
            <a:endParaRPr dirty="0">
              <a:solidFill>
                <a:srgbClr val="B7B7B7"/>
              </a:solidFill>
            </a:endParaRPr>
          </a:p>
        </p:txBody>
      </p:sp>
      <p:sp>
        <p:nvSpPr>
          <p:cNvPr id="22" name="Google Shape;64;p14">
            <a:extLst>
              <a:ext uri="{FF2B5EF4-FFF2-40B4-BE49-F238E27FC236}">
                <a16:creationId xmlns:a16="http://schemas.microsoft.com/office/drawing/2014/main" id="{A2D50FF1-75E0-09CF-710D-5754E58DB8BC}"/>
              </a:ext>
            </a:extLst>
          </p:cNvPr>
          <p:cNvSpPr txBox="1"/>
          <p:nvPr/>
        </p:nvSpPr>
        <p:spPr>
          <a:xfrm>
            <a:off x="9333414" y="5388525"/>
            <a:ext cx="2808600" cy="251700"/>
          </a:xfrm>
          <a:prstGeom prst="rect">
            <a:avLst/>
          </a:prstGeom>
          <a:noFill/>
          <a:ln>
            <a:noFill/>
          </a:ln>
        </p:spPr>
        <p:txBody>
          <a:bodyPr spcFirstLastPara="1" wrap="square" lIns="91425" tIns="91425" rIns="91425" bIns="91425" anchor="t" anchorCtr="0">
            <a:noAutofit/>
          </a:bodyPr>
          <a:lstStyle/>
          <a:p>
            <a:pPr marL="0" lvl="0" indent="0" algn="l" rtl="0">
              <a:lnSpc>
                <a:spcPct val="80000"/>
              </a:lnSpc>
              <a:spcBef>
                <a:spcPts val="0"/>
              </a:spcBef>
              <a:spcAft>
                <a:spcPts val="0"/>
              </a:spcAft>
              <a:buSzPts val="440"/>
              <a:buNone/>
            </a:pPr>
            <a:r>
              <a:rPr lang="en" sz="950"/>
              <a:t>Image from </a:t>
            </a:r>
            <a:r>
              <a:rPr lang="en" sz="950" u="sng">
                <a:solidFill>
                  <a:schemeClr val="hlink"/>
                </a:solidFill>
                <a:hlinkClick r:id="rId5"/>
              </a:rPr>
              <a:t>https://app.electricitymaps.com/map</a:t>
            </a:r>
            <a:endParaRPr sz="950"/>
          </a:p>
        </p:txBody>
      </p:sp>
      <p:pic>
        <p:nvPicPr>
          <p:cNvPr id="23" name="Google Shape;66;p14">
            <a:extLst>
              <a:ext uri="{FF2B5EF4-FFF2-40B4-BE49-F238E27FC236}">
                <a16:creationId xmlns:a16="http://schemas.microsoft.com/office/drawing/2014/main" id="{CEAA7934-8337-07A6-4E41-531B1B2A68B6}"/>
              </a:ext>
            </a:extLst>
          </p:cNvPr>
          <p:cNvPicPr preferRelativeResize="0"/>
          <p:nvPr/>
        </p:nvPicPr>
        <p:blipFill>
          <a:blip r:embed="rId6">
            <a:alphaModFix/>
          </a:blip>
          <a:stretch>
            <a:fillRect/>
          </a:stretch>
        </p:blipFill>
        <p:spPr>
          <a:xfrm>
            <a:off x="9724214" y="3883875"/>
            <a:ext cx="1798924" cy="1558458"/>
          </a:xfrm>
          <a:prstGeom prst="rect">
            <a:avLst/>
          </a:prstGeom>
          <a:noFill/>
          <a:ln>
            <a:noFill/>
          </a:ln>
        </p:spPr>
      </p:pic>
      <p:pic>
        <p:nvPicPr>
          <p:cNvPr id="9" name="Google Shape;58;p13">
            <a:extLst>
              <a:ext uri="{FF2B5EF4-FFF2-40B4-BE49-F238E27FC236}">
                <a16:creationId xmlns:a16="http://schemas.microsoft.com/office/drawing/2014/main" id="{41F4CB6B-54B4-2412-CC7A-50F8658AF087}"/>
              </a:ext>
            </a:extLst>
          </p:cNvPr>
          <p:cNvPicPr preferRelativeResize="0"/>
          <p:nvPr/>
        </p:nvPicPr>
        <p:blipFill>
          <a:blip r:embed="rId7">
            <a:alphaModFix/>
          </a:blip>
          <a:stretch>
            <a:fillRect/>
          </a:stretch>
        </p:blipFill>
        <p:spPr>
          <a:xfrm>
            <a:off x="-475" y="1457315"/>
            <a:ext cx="926300" cy="845150"/>
          </a:xfrm>
          <a:prstGeom prst="rect">
            <a:avLst/>
          </a:prstGeom>
          <a:noFill/>
          <a:ln>
            <a:noFill/>
          </a:ln>
        </p:spPr>
      </p:pic>
    </p:spTree>
    <p:extLst>
      <p:ext uri="{BB962C8B-B14F-4D97-AF65-F5344CB8AC3E}">
        <p14:creationId xmlns:p14="http://schemas.microsoft.com/office/powerpoint/2010/main" val="1402828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9FBF50-208A-4541-9D1E-9FF4984ECB1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BBB016D-66D8-9CAD-73D4-13308C01C349}"/>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Toward a site-level Power accounting</a:t>
            </a:r>
            <a:endParaRPr lang="en-GB" sz="4000" b="1" dirty="0">
              <a:solidFill>
                <a:srgbClr val="0000FF"/>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201C539-E79D-70B9-AE65-D25C64F2BEB0}"/>
              </a:ext>
            </a:extLst>
          </p:cNvPr>
          <p:cNvSpPr txBox="1"/>
          <p:nvPr/>
        </p:nvSpPr>
        <p:spPr>
          <a:xfrm>
            <a:off x="0" y="707886"/>
            <a:ext cx="12191999" cy="597086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So … to avoid headaches and stick to hard data, we start from a straight power accounting.</a:t>
            </a:r>
          </a:p>
          <a:p>
            <a:r>
              <a:rPr lang="en-US" dirty="0">
                <a:latin typeface="Arial" panose="020B0604020202020204" pitchFamily="34" charset="0"/>
                <a:cs typeface="Arial" panose="020B0604020202020204" pitchFamily="34" charset="0"/>
              </a:rPr>
              <a:t>This can be done quite precisely at any WLCG site. Here our strategy:</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1)  Gather Metrics from local Prometheus:</a:t>
            </a:r>
          </a:p>
          <a:p>
            <a:r>
              <a:rPr lang="en-US" dirty="0">
                <a:latin typeface="Arial" panose="020B0604020202020204" pitchFamily="34" charset="0"/>
                <a:cs typeface="Arial" panose="020B0604020202020204" pitchFamily="34" charset="0"/>
              </a:rPr>
              <a:t>        Resource utilization by VO: 		</a:t>
            </a:r>
            <a:r>
              <a:rPr lang="en-US" dirty="0">
                <a:latin typeface="Consolas" panose="020B0609020204030204" pitchFamily="49" charset="0"/>
                <a:cs typeface="Arial" panose="020B0604020202020204" pitchFamily="34" charset="0"/>
              </a:rPr>
              <a:t>(count(</a:t>
            </a:r>
            <a:r>
              <a:rPr lang="en-US" dirty="0" err="1">
                <a:latin typeface="Consolas" panose="020B0609020204030204" pitchFamily="49" charset="0"/>
                <a:cs typeface="Arial" panose="020B0604020202020204" pitchFamily="34" charset="0"/>
              </a:rPr>
              <a:t>node_condor_cpu</a:t>
            </a:r>
            <a:r>
              <a:rPr lang="en-US" dirty="0">
                <a:latin typeface="Consolas" panose="020B0609020204030204" pitchFamily="49" charset="0"/>
                <a:cs typeface="Arial" panose="020B0604020202020204" pitchFamily="34" charset="0"/>
              </a:rPr>
              <a:t>{job="</a:t>
            </a:r>
            <a:r>
              <a:rPr lang="en-US" dirty="0" err="1">
                <a:latin typeface="Consolas" panose="020B0609020204030204" pitchFamily="49" charset="0"/>
                <a:cs typeface="Arial" panose="020B0604020202020204" pitchFamily="34" charset="0"/>
              </a:rPr>
              <a:t>workernodes</a:t>
            </a:r>
            <a:r>
              <a:rPr lang="en-US" dirty="0">
                <a:latin typeface="Consolas" panose="020B0609020204030204" pitchFamily="49" charset="0"/>
                <a:cs typeface="Arial" panose="020B0604020202020204" pitchFamily="34" charset="0"/>
              </a:rPr>
              <a:t>"}) by (</a:t>
            </a:r>
            <a:r>
              <a:rPr lang="en-US" dirty="0" err="1">
                <a:latin typeface="Consolas" panose="020B0609020204030204" pitchFamily="49" charset="0"/>
                <a:cs typeface="Arial" panose="020B0604020202020204" pitchFamily="34" charset="0"/>
              </a:rPr>
              <a:t>vo</a:t>
            </a:r>
            <a:r>
              <a:rPr lang="en-US" dirty="0">
                <a:latin typeface="Consolas" panose="020B0609020204030204" pitchFamily="49" charset="0"/>
                <a:cs typeface="Arial" panose="020B0604020202020204" pitchFamily="34" charset="0"/>
              </a:rPr>
              <a:t>))</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Cluster-wide power consumption: 	(</a:t>
            </a:r>
            <a:r>
              <a:rPr lang="en-US" dirty="0" err="1">
                <a:latin typeface="Consolas" panose="020B0609020204030204" pitchFamily="49" charset="0"/>
                <a:cs typeface="Arial" panose="020B0604020202020204" pitchFamily="34" charset="0"/>
              </a:rPr>
              <a:t>node_power_watts</a:t>
            </a:r>
            <a:r>
              <a:rPr lang="en-US" dirty="0">
                <a:latin typeface="Consolas" panose="020B0609020204030204" pitchFamily="49" charset="0"/>
                <a:cs typeface="Arial" panose="020B0604020202020204" pitchFamily="34" charset="0"/>
              </a:rPr>
              <a:t>{job="</a:t>
            </a:r>
            <a:r>
              <a:rPr lang="en-US" dirty="0" err="1">
                <a:latin typeface="Consolas" panose="020B0609020204030204" pitchFamily="49" charset="0"/>
                <a:cs typeface="Arial" panose="020B0604020202020204" pitchFamily="34" charset="0"/>
              </a:rPr>
              <a:t>workernodes</a:t>
            </a:r>
            <a:r>
              <a:rPr lang="en-US" dirty="0">
                <a:latin typeface="Consolas" panose="020B0609020204030204" pitchFamily="49" charset="0"/>
                <a:cs typeface="Arial" panose="020B0604020202020204" pitchFamily="34" charset="0"/>
              </a:rPr>
              <a:t>"})</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2)  Perform some Calculations:</a:t>
            </a:r>
          </a:p>
          <a:p>
            <a:r>
              <a:rPr lang="en-US" dirty="0">
                <a:latin typeface="Arial" panose="020B0604020202020204" pitchFamily="34" charset="0"/>
                <a:cs typeface="Arial" panose="020B0604020202020204" pitchFamily="34" charset="0"/>
              </a:rPr>
              <a:t>        Total Power = Active power + Idle power 	</a:t>
            </a:r>
          </a:p>
          <a:p>
            <a:r>
              <a:rPr lang="en-US" dirty="0">
                <a:latin typeface="Arial" panose="020B0604020202020204" pitchFamily="34" charset="0"/>
                <a:cs typeface="Arial" panose="020B0604020202020204" pitchFamily="34" charset="0"/>
              </a:rPr>
              <a:t>        VO-specific power = %_usage × Total Power</a:t>
            </a:r>
          </a:p>
          <a:p>
            <a:endParaRPr lang="en-US" sz="4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Optional: adjust for machine types and specific job efficiencies (for now we only split between </a:t>
            </a:r>
            <a:r>
              <a:rPr lang="en-US" b="1" dirty="0">
                <a:latin typeface="Arial" panose="020B0604020202020204" pitchFamily="34" charset="0"/>
                <a:cs typeface="Arial" panose="020B0604020202020204" pitchFamily="34" charset="0"/>
              </a:rPr>
              <a:t>ARM</a:t>
            </a:r>
            <a:r>
              <a:rPr lang="en-US" dirty="0">
                <a:latin typeface="Arial" panose="020B0604020202020204" pitchFamily="34" charset="0"/>
                <a:cs typeface="Arial" panose="020B0604020202020204" pitchFamily="34" charset="0"/>
              </a:rPr>
              <a:t> &amp; </a:t>
            </a:r>
            <a:r>
              <a:rPr lang="en-US" b="1" dirty="0">
                <a:latin typeface="Arial" panose="020B0604020202020204" pitchFamily="34" charset="0"/>
                <a:cs typeface="Arial" panose="020B0604020202020204" pitchFamily="34" charset="0"/>
              </a:rPr>
              <a:t>x86</a:t>
            </a:r>
            <a:r>
              <a:rPr lang="en-US" dirty="0">
                <a:latin typeface="Arial" panose="020B0604020202020204" pitchFamily="34" charset="0"/>
                <a:cs typeface="Arial" panose="020B0604020202020204" pitchFamily="34" charset="0"/>
              </a:rPr>
              <a: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3)  Generate Reports:</a:t>
            </a:r>
          </a:p>
          <a:p>
            <a:r>
              <a:rPr lang="en-US" dirty="0">
                <a:latin typeface="Arial" panose="020B0604020202020204" pitchFamily="34" charset="0"/>
                <a:cs typeface="Arial" panose="020B0604020202020204" pitchFamily="34" charset="0"/>
              </a:rPr>
              <a:t>        Produce tables or charts showing energy usage per VO.</a:t>
            </a: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solidFill>
                  <a:schemeClr val="tx1">
                    <a:lumMod val="50000"/>
                    <a:lumOff val="50000"/>
                  </a:schemeClr>
                </a:solidFill>
                <a:latin typeface="Arial" panose="020B0604020202020204" pitchFamily="34" charset="0"/>
                <a:cs typeface="Arial" panose="020B0604020202020204" pitchFamily="34" charset="0"/>
              </a:rPr>
              <a:t>4)  From Power to CO</a:t>
            </a:r>
            <a:r>
              <a:rPr lang="en-US" baseline="-25000" dirty="0">
                <a:solidFill>
                  <a:schemeClr val="tx1">
                    <a:lumMod val="50000"/>
                    <a:lumOff val="50000"/>
                  </a:schemeClr>
                </a:solidFill>
                <a:latin typeface="Arial" panose="020B0604020202020204" pitchFamily="34" charset="0"/>
                <a:cs typeface="Arial" panose="020B0604020202020204" pitchFamily="34" charset="0"/>
              </a:rPr>
              <a:t>2</a:t>
            </a:r>
            <a:r>
              <a:rPr lang="en-US" dirty="0">
                <a:solidFill>
                  <a:schemeClr val="tx1">
                    <a:lumMod val="50000"/>
                    <a:lumOff val="50000"/>
                  </a:schemeClr>
                </a:solidFill>
                <a:latin typeface="Arial" panose="020B0604020202020204" pitchFamily="34" charset="0"/>
                <a:cs typeface="Arial" panose="020B0604020202020204" pitchFamily="34" charset="0"/>
              </a:rPr>
              <a:t> usage can be as simple as multiplying by the country average CO2/kWh, or as complicated as </a:t>
            </a:r>
            <a:br>
              <a:rPr lang="en-US" dirty="0">
                <a:solidFill>
                  <a:schemeClr val="tx1">
                    <a:lumMod val="50000"/>
                    <a:lumOff val="50000"/>
                  </a:schemeClr>
                </a:solidFill>
                <a:latin typeface="Arial" panose="020B0604020202020204" pitchFamily="34" charset="0"/>
                <a:cs typeface="Arial" panose="020B0604020202020204" pitchFamily="34" charset="0"/>
              </a:rPr>
            </a:br>
            <a:r>
              <a:rPr lang="en-US" dirty="0">
                <a:solidFill>
                  <a:schemeClr val="tx1">
                    <a:lumMod val="50000"/>
                    <a:lumOff val="50000"/>
                  </a:schemeClr>
                </a:solidFill>
                <a:latin typeface="Arial" panose="020B0604020202020204" pitchFamily="34" charset="0"/>
                <a:cs typeface="Arial" panose="020B0604020202020204" pitchFamily="34" charset="0"/>
              </a:rPr>
              <a:t>     integrating the convolution of Power Usage * instantaneous local CO</a:t>
            </a:r>
            <a:r>
              <a:rPr lang="en-US" baseline="-25000" dirty="0">
                <a:solidFill>
                  <a:schemeClr val="tx1">
                    <a:lumMod val="50000"/>
                    <a:lumOff val="50000"/>
                  </a:schemeClr>
                </a:solidFill>
                <a:latin typeface="Arial" panose="020B0604020202020204" pitchFamily="34" charset="0"/>
                <a:cs typeface="Arial" panose="020B0604020202020204" pitchFamily="34" charset="0"/>
              </a:rPr>
              <a:t>2</a:t>
            </a:r>
            <a:r>
              <a:rPr lang="en-US" dirty="0">
                <a:solidFill>
                  <a:schemeClr val="tx1">
                    <a:lumMod val="50000"/>
                    <a:lumOff val="50000"/>
                  </a:schemeClr>
                </a:solidFill>
                <a:latin typeface="Arial" panose="020B0604020202020204" pitchFamily="34" charset="0"/>
                <a:cs typeface="Arial" panose="020B0604020202020204" pitchFamily="34" charset="0"/>
              </a:rPr>
              <a:t>/kWh during the sampled period: </a:t>
            </a:r>
          </a:p>
          <a:p>
            <a:endParaRPr lang="en-US"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D8B21F5E-D59C-AC33-F63C-7F577A456E57}"/>
              </a:ext>
            </a:extLst>
          </p:cNvPr>
          <p:cNvPicPr>
            <a:picLocks noChangeAspect="1"/>
          </p:cNvPicPr>
          <p:nvPr/>
        </p:nvPicPr>
        <p:blipFill>
          <a:blip r:embed="rId3"/>
          <a:srcRect l="64869" b="4"/>
          <a:stretch/>
        </p:blipFill>
        <p:spPr>
          <a:xfrm>
            <a:off x="10146323" y="6329152"/>
            <a:ext cx="2045676" cy="528828"/>
          </a:xfrm>
          <a:prstGeom prst="rect">
            <a:avLst/>
          </a:prstGeom>
        </p:spPr>
      </p:pic>
      <p:cxnSp>
        <p:nvCxnSpPr>
          <p:cNvPr id="7" name="Straight Arrow Connector 6">
            <a:extLst>
              <a:ext uri="{FF2B5EF4-FFF2-40B4-BE49-F238E27FC236}">
                <a16:creationId xmlns:a16="http://schemas.microsoft.com/office/drawing/2014/main" id="{E6EB2501-04E4-E35C-BCED-214B2ED39B9F}"/>
              </a:ext>
            </a:extLst>
          </p:cNvPr>
          <p:cNvCxnSpPr>
            <a:cxnSpLocks/>
          </p:cNvCxnSpPr>
          <p:nvPr/>
        </p:nvCxnSpPr>
        <p:spPr>
          <a:xfrm>
            <a:off x="301557" y="5260606"/>
            <a:ext cx="11549008" cy="0"/>
          </a:xfrm>
          <a:prstGeom prst="straightConnector1">
            <a:avLst/>
          </a:prstGeom>
          <a:ln w="381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48E6EF9-D916-4798-7B62-E2030971A636}"/>
              </a:ext>
            </a:extLst>
          </p:cNvPr>
          <p:cNvPicPr>
            <a:picLocks noChangeAspect="1"/>
          </p:cNvPicPr>
          <p:nvPr/>
        </p:nvPicPr>
        <p:blipFill>
          <a:blip r:embed="rId3"/>
          <a:srcRect l="52890" t="-1" r="34578" b="-14959"/>
          <a:stretch/>
        </p:blipFill>
        <p:spPr>
          <a:xfrm>
            <a:off x="7491046" y="6313261"/>
            <a:ext cx="729762" cy="607962"/>
          </a:xfrm>
          <a:prstGeom prst="rect">
            <a:avLst/>
          </a:prstGeom>
        </p:spPr>
      </p:pic>
      <p:pic>
        <p:nvPicPr>
          <p:cNvPr id="5" name="Picture 4">
            <a:extLst>
              <a:ext uri="{FF2B5EF4-FFF2-40B4-BE49-F238E27FC236}">
                <a16:creationId xmlns:a16="http://schemas.microsoft.com/office/drawing/2014/main" id="{9BF53D99-76D0-D991-94DA-E9B04E2B3EF5}"/>
              </a:ext>
            </a:extLst>
          </p:cNvPr>
          <p:cNvPicPr>
            <a:picLocks noChangeAspect="1"/>
          </p:cNvPicPr>
          <p:nvPr/>
        </p:nvPicPr>
        <p:blipFill>
          <a:blip r:embed="rId3"/>
          <a:srcRect l="22590" t="-3324" r="46455" b="3323"/>
          <a:stretch/>
        </p:blipFill>
        <p:spPr>
          <a:xfrm>
            <a:off x="8343901" y="6328465"/>
            <a:ext cx="1802422" cy="528850"/>
          </a:xfrm>
          <a:prstGeom prst="rect">
            <a:avLst/>
          </a:prstGeom>
        </p:spPr>
      </p:pic>
    </p:spTree>
    <p:extLst>
      <p:ext uri="{BB962C8B-B14F-4D97-AF65-F5344CB8AC3E}">
        <p14:creationId xmlns:p14="http://schemas.microsoft.com/office/powerpoint/2010/main" val="334728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6BF242-454A-B4D3-161D-5FE233EEFB7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533F7A9-E09B-EB7D-4C4B-EB7334C4CC4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Proof of Concept</a:t>
            </a:r>
            <a:endParaRPr lang="en-GB" sz="4000" b="1" dirty="0">
              <a:solidFill>
                <a:srgbClr val="0000FF"/>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502EC3F-CF92-F002-E3C5-E8FBB8C9EA70}"/>
              </a:ext>
            </a:extLst>
          </p:cNvPr>
          <p:cNvSpPr txBox="1"/>
          <p:nvPr/>
        </p:nvSpPr>
        <p:spPr>
          <a:xfrm>
            <a:off x="0" y="707886"/>
            <a:ext cx="12191999"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So far, I made a </a:t>
            </a:r>
            <a:r>
              <a:rPr lang="en-US" b="1" dirty="0">
                <a:latin typeface="Arial" panose="020B0604020202020204" pitchFamily="34" charset="0"/>
                <a:cs typeface="Arial" panose="020B0604020202020204" pitchFamily="34" charset="0"/>
              </a:rPr>
              <a:t>Python</a:t>
            </a:r>
            <a:r>
              <a:rPr lang="en-US" dirty="0">
                <a:latin typeface="Arial" panose="020B0604020202020204" pitchFamily="34" charset="0"/>
                <a:cs typeface="Arial" panose="020B0604020202020204" pitchFamily="34" charset="0"/>
              </a:rPr>
              <a:t> script that exports metrics from the </a:t>
            </a:r>
            <a:r>
              <a:rPr lang="en-US" b="1" dirty="0">
                <a:latin typeface="Arial" panose="020B0604020202020204" pitchFamily="34" charset="0"/>
                <a:cs typeface="Arial" panose="020B0604020202020204" pitchFamily="34" charset="0"/>
              </a:rPr>
              <a:t>Prometheus API</a:t>
            </a:r>
            <a:r>
              <a:rPr lang="en-US" dirty="0">
                <a:latin typeface="Arial" panose="020B0604020202020204" pitchFamily="34" charset="0"/>
                <a:cs typeface="Arial" panose="020B0604020202020204" pitchFamily="34" charset="0"/>
              </a:rPr>
              <a:t> and does some calculations.</a:t>
            </a:r>
          </a:p>
          <a:p>
            <a:r>
              <a:rPr lang="en-US" dirty="0">
                <a:latin typeface="Arial" panose="020B0604020202020204" pitchFamily="34" charset="0"/>
                <a:cs typeface="Arial" panose="020B0604020202020204" pitchFamily="34" charset="0"/>
              </a:rPr>
              <a:t>The first step is extracting Job-Slots occupancy by VO (and Architecture). See examples in 1 month period:</a:t>
            </a:r>
          </a:p>
        </p:txBody>
      </p:sp>
      <p:pic>
        <p:nvPicPr>
          <p:cNvPr id="6" name="Picture 5" descr="A graph with blue and orange lines&#10;&#10;Description automatically generated">
            <a:extLst>
              <a:ext uri="{FF2B5EF4-FFF2-40B4-BE49-F238E27FC236}">
                <a16:creationId xmlns:a16="http://schemas.microsoft.com/office/drawing/2014/main" id="{146D6FF1-0C7F-005D-5E39-8B56B14240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49843"/>
            <a:ext cx="4710776" cy="2826466"/>
          </a:xfrm>
          <a:prstGeom prst="rect">
            <a:avLst/>
          </a:prstGeom>
        </p:spPr>
      </p:pic>
      <p:pic>
        <p:nvPicPr>
          <p:cNvPr id="11" name="Picture 10" descr="A blue graph with numbers and a white background&#10;&#10;Description automatically generated">
            <a:extLst>
              <a:ext uri="{FF2B5EF4-FFF2-40B4-BE49-F238E27FC236}">
                <a16:creationId xmlns:a16="http://schemas.microsoft.com/office/drawing/2014/main" id="{78614897-1052-FE88-A978-5A92CDEF10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3575" y="1348883"/>
            <a:ext cx="4710776" cy="2826466"/>
          </a:xfrm>
          <a:prstGeom prst="rect">
            <a:avLst/>
          </a:prstGeom>
        </p:spPr>
      </p:pic>
      <p:pic>
        <p:nvPicPr>
          <p:cNvPr id="21" name="Picture 20" descr="A blue graph with numbers and a line&#10;&#10;Description automatically generated">
            <a:extLst>
              <a:ext uri="{FF2B5EF4-FFF2-40B4-BE49-F238E27FC236}">
                <a16:creationId xmlns:a16="http://schemas.microsoft.com/office/drawing/2014/main" id="{85D57E4B-0594-3DC0-E44E-4F68923E00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031535"/>
            <a:ext cx="4710776" cy="2826465"/>
          </a:xfrm>
          <a:prstGeom prst="rect">
            <a:avLst/>
          </a:prstGeom>
        </p:spPr>
      </p:pic>
      <p:pic>
        <p:nvPicPr>
          <p:cNvPr id="29" name="Picture 28" descr="A graph with numbers and a line&#10;&#10;Description automatically generated">
            <a:extLst>
              <a:ext uri="{FF2B5EF4-FFF2-40B4-BE49-F238E27FC236}">
                <a16:creationId xmlns:a16="http://schemas.microsoft.com/office/drawing/2014/main" id="{FC9BCE54-8C18-35FE-10AA-FE8BAA66EF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05050" y="4031534"/>
            <a:ext cx="4710775" cy="2826465"/>
          </a:xfrm>
          <a:prstGeom prst="rect">
            <a:avLst/>
          </a:prstGeom>
        </p:spPr>
      </p:pic>
      <p:sp>
        <p:nvSpPr>
          <p:cNvPr id="4" name="TextBox 3">
            <a:extLst>
              <a:ext uri="{FF2B5EF4-FFF2-40B4-BE49-F238E27FC236}">
                <a16:creationId xmlns:a16="http://schemas.microsoft.com/office/drawing/2014/main" id="{A0B23993-1A9F-E3A9-DB19-904E5B254089}"/>
              </a:ext>
            </a:extLst>
          </p:cNvPr>
          <p:cNvSpPr txBox="1"/>
          <p:nvPr/>
        </p:nvSpPr>
        <p:spPr>
          <a:xfrm rot="20139778">
            <a:off x="4178658" y="3705476"/>
            <a:ext cx="1421424" cy="369332"/>
          </a:xfrm>
          <a:prstGeom prst="rect">
            <a:avLst/>
          </a:prstGeom>
          <a:noFill/>
        </p:spPr>
        <p:txBody>
          <a:bodyPr wrap="square" rtlCol="0">
            <a:spAutoFit/>
          </a:bodyPr>
          <a:lstStyle/>
          <a:p>
            <a:r>
              <a:rPr lang="en-US" dirty="0">
                <a:solidFill>
                  <a:srgbClr val="FF0000"/>
                </a:solidFill>
                <a:latin typeface="Arial" panose="020B0604020202020204" pitchFamily="34" charset="0"/>
                <a:cs typeface="Arial" panose="020B0604020202020204" pitchFamily="34" charset="0"/>
              </a:rPr>
              <a:t>preliminary</a:t>
            </a:r>
          </a:p>
        </p:txBody>
      </p:sp>
    </p:spTree>
    <p:extLst>
      <p:ext uri="{BB962C8B-B14F-4D97-AF65-F5344CB8AC3E}">
        <p14:creationId xmlns:p14="http://schemas.microsoft.com/office/powerpoint/2010/main" val="229893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C4A989-119B-3535-5F5F-C23196C8E27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75169FD-C6CE-15B2-94BC-99D76FD25516}"/>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Proof of Concept (2)</a:t>
            </a:r>
            <a:endParaRPr lang="en-GB" sz="4000" b="1" dirty="0">
              <a:solidFill>
                <a:srgbClr val="0000FF"/>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AA1D648E-2176-F608-3B0C-8B00062354FB}"/>
              </a:ext>
            </a:extLst>
          </p:cNvPr>
          <p:cNvSpPr txBox="1"/>
          <p:nvPr/>
        </p:nvSpPr>
        <p:spPr>
          <a:xfrm>
            <a:off x="0" y="707886"/>
            <a:ext cx="12191999" cy="73866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With these numbers, we can then scale the power usage and assign it proportionally to VOs.</a:t>
            </a:r>
          </a:p>
          <a:p>
            <a:endParaRPr lang="en-US" sz="6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2 plots below show the proportional power usage by VO over 1 month period:</a:t>
            </a:r>
          </a:p>
        </p:txBody>
      </p:sp>
      <p:pic>
        <p:nvPicPr>
          <p:cNvPr id="5" name="Picture 4" descr="A graph of a graph&#10;&#10;Description automatically generated with medium confidence">
            <a:extLst>
              <a:ext uri="{FF2B5EF4-FFF2-40B4-BE49-F238E27FC236}">
                <a16:creationId xmlns:a16="http://schemas.microsoft.com/office/drawing/2014/main" id="{35E160FA-ABE9-E04B-95AD-152DFE175F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0314" y="1613492"/>
            <a:ext cx="6051689" cy="3631013"/>
          </a:xfrm>
          <a:prstGeom prst="rect">
            <a:avLst/>
          </a:prstGeom>
        </p:spPr>
      </p:pic>
      <p:pic>
        <p:nvPicPr>
          <p:cNvPr id="7" name="Picture 6" descr="A graph of a number of people&#10;&#10;Description automatically generated with medium confidence">
            <a:extLst>
              <a:ext uri="{FF2B5EF4-FFF2-40B4-BE49-F238E27FC236}">
                <a16:creationId xmlns:a16="http://schemas.microsoft.com/office/drawing/2014/main" id="{9C854BD0-77A8-4427-EE3A-0156B156F7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13492"/>
            <a:ext cx="6051688" cy="3631013"/>
          </a:xfrm>
          <a:prstGeom prst="rect">
            <a:avLst/>
          </a:prstGeom>
        </p:spPr>
      </p:pic>
      <p:sp>
        <p:nvSpPr>
          <p:cNvPr id="8" name="TextBox 7">
            <a:extLst>
              <a:ext uri="{FF2B5EF4-FFF2-40B4-BE49-F238E27FC236}">
                <a16:creationId xmlns:a16="http://schemas.microsoft.com/office/drawing/2014/main" id="{F7225801-2345-16D3-231C-CA790DCDE05F}"/>
              </a:ext>
            </a:extLst>
          </p:cNvPr>
          <p:cNvSpPr txBox="1"/>
          <p:nvPr/>
        </p:nvSpPr>
        <p:spPr>
          <a:xfrm>
            <a:off x="311709" y="5625016"/>
            <a:ext cx="2870689" cy="1061829"/>
          </a:xfrm>
          <a:prstGeom prst="rect">
            <a:avLst/>
          </a:prstGeom>
          <a:noFill/>
        </p:spPr>
        <p:txBody>
          <a:bodyPr wrap="square">
            <a:spAutoFit/>
          </a:bodyPr>
          <a:lstStyle/>
          <a:p>
            <a:r>
              <a:rPr lang="en-GB" sz="1050" dirty="0">
                <a:latin typeface="Arial" panose="020B0604020202020204" pitchFamily="34" charset="0"/>
                <a:cs typeface="Arial" panose="020B0604020202020204" pitchFamily="34" charset="0"/>
              </a:rPr>
              <a:t>VO ATLAS:</a:t>
            </a:r>
          </a:p>
          <a:p>
            <a:r>
              <a:rPr lang="en-GB" sz="1050" dirty="0">
                <a:latin typeface="Arial" panose="020B0604020202020204" pitchFamily="34" charset="0"/>
                <a:cs typeface="Arial" panose="020B0604020202020204" pitchFamily="34" charset="0"/>
              </a:rPr>
              <a:t>  ARM: 3760.25 kWh</a:t>
            </a:r>
          </a:p>
          <a:p>
            <a:r>
              <a:rPr lang="en-GB" sz="1050" dirty="0">
                <a:latin typeface="Arial" panose="020B0604020202020204" pitchFamily="34" charset="0"/>
                <a:cs typeface="Arial" panose="020B0604020202020204" pitchFamily="34" charset="0"/>
              </a:rPr>
              <a:t>  x86: 26086.83 kWh</a:t>
            </a:r>
          </a:p>
          <a:p>
            <a:r>
              <a:rPr lang="en-GB" sz="1050" dirty="0">
                <a:latin typeface="Arial" panose="020B0604020202020204" pitchFamily="34" charset="0"/>
                <a:cs typeface="Arial" panose="020B0604020202020204" pitchFamily="34" charset="0"/>
              </a:rPr>
              <a:t>VO </a:t>
            </a:r>
            <a:r>
              <a:rPr lang="en-GB" sz="1050" dirty="0" err="1">
                <a:latin typeface="Arial" panose="020B0604020202020204" pitchFamily="34" charset="0"/>
                <a:cs typeface="Arial" panose="020B0604020202020204" pitchFamily="34" charset="0"/>
              </a:rPr>
              <a:t>LHCb</a:t>
            </a:r>
            <a:r>
              <a:rPr lang="en-GB" sz="1050" dirty="0">
                <a:latin typeface="Arial" panose="020B0604020202020204" pitchFamily="34" charset="0"/>
                <a:cs typeface="Arial" panose="020B0604020202020204" pitchFamily="34" charset="0"/>
              </a:rPr>
              <a:t>:</a:t>
            </a:r>
          </a:p>
          <a:p>
            <a:r>
              <a:rPr lang="en-GB" sz="1050" dirty="0">
                <a:latin typeface="Arial" panose="020B0604020202020204" pitchFamily="34" charset="0"/>
                <a:cs typeface="Arial" panose="020B0604020202020204" pitchFamily="34" charset="0"/>
              </a:rPr>
              <a:t>  ARM: 3720.07 kWh</a:t>
            </a:r>
          </a:p>
          <a:p>
            <a:r>
              <a:rPr lang="en-GB" sz="1050" dirty="0">
                <a:latin typeface="Arial" panose="020B0604020202020204" pitchFamily="34" charset="0"/>
                <a:cs typeface="Arial" panose="020B0604020202020204" pitchFamily="34" charset="0"/>
              </a:rPr>
              <a:t>  x86: 25797.80 kWh</a:t>
            </a:r>
          </a:p>
        </p:txBody>
      </p:sp>
      <p:sp>
        <p:nvSpPr>
          <p:cNvPr id="4" name="TextBox 3">
            <a:extLst>
              <a:ext uri="{FF2B5EF4-FFF2-40B4-BE49-F238E27FC236}">
                <a16:creationId xmlns:a16="http://schemas.microsoft.com/office/drawing/2014/main" id="{FA69A2C1-761A-1781-B32C-2C6891FA6897}"/>
              </a:ext>
            </a:extLst>
          </p:cNvPr>
          <p:cNvSpPr txBox="1"/>
          <p:nvPr/>
        </p:nvSpPr>
        <p:spPr>
          <a:xfrm>
            <a:off x="1" y="5168517"/>
            <a:ext cx="12191999"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And these are integrated power usages (kWh) for a few sampled VOs over the same period:</a:t>
            </a:r>
          </a:p>
        </p:txBody>
      </p:sp>
      <p:sp>
        <p:nvSpPr>
          <p:cNvPr id="9" name="TextBox 8">
            <a:extLst>
              <a:ext uri="{FF2B5EF4-FFF2-40B4-BE49-F238E27FC236}">
                <a16:creationId xmlns:a16="http://schemas.microsoft.com/office/drawing/2014/main" id="{0443F411-6154-E7B0-3942-DC882147EBA6}"/>
              </a:ext>
            </a:extLst>
          </p:cNvPr>
          <p:cNvSpPr txBox="1"/>
          <p:nvPr/>
        </p:nvSpPr>
        <p:spPr>
          <a:xfrm>
            <a:off x="2820447" y="5625016"/>
            <a:ext cx="2870689" cy="1061829"/>
          </a:xfrm>
          <a:prstGeom prst="rect">
            <a:avLst/>
          </a:prstGeom>
          <a:noFill/>
        </p:spPr>
        <p:txBody>
          <a:bodyPr wrap="square">
            <a:spAutoFit/>
          </a:bodyPr>
          <a:lstStyle/>
          <a:p>
            <a:r>
              <a:rPr lang="en-GB" sz="1050" dirty="0">
                <a:latin typeface="Arial" panose="020B0604020202020204" pitchFamily="34" charset="0"/>
                <a:cs typeface="Arial" panose="020B0604020202020204" pitchFamily="34" charset="0"/>
              </a:rPr>
              <a:t>VO OPS:</a:t>
            </a:r>
          </a:p>
          <a:p>
            <a:r>
              <a:rPr lang="en-GB" sz="1050" dirty="0">
                <a:latin typeface="Arial" panose="020B0604020202020204" pitchFamily="34" charset="0"/>
                <a:cs typeface="Arial" panose="020B0604020202020204" pitchFamily="34" charset="0"/>
              </a:rPr>
              <a:t>  ARM: 2721.78 kWh</a:t>
            </a:r>
          </a:p>
          <a:p>
            <a:r>
              <a:rPr lang="en-GB" sz="1050" dirty="0">
                <a:latin typeface="Arial" panose="020B0604020202020204" pitchFamily="34" charset="0"/>
                <a:cs typeface="Arial" panose="020B0604020202020204" pitchFamily="34" charset="0"/>
              </a:rPr>
              <a:t>  x86: 25950.92 kWh</a:t>
            </a:r>
          </a:p>
          <a:p>
            <a:r>
              <a:rPr lang="en-GB" sz="1050" dirty="0">
                <a:latin typeface="Arial" panose="020B0604020202020204" pitchFamily="34" charset="0"/>
                <a:cs typeface="Arial" panose="020B0604020202020204" pitchFamily="34" charset="0"/>
              </a:rPr>
              <a:t>VO CLAS12:</a:t>
            </a:r>
          </a:p>
          <a:p>
            <a:r>
              <a:rPr lang="en-GB" sz="1050" dirty="0">
                <a:latin typeface="Arial" panose="020B0604020202020204" pitchFamily="34" charset="0"/>
                <a:cs typeface="Arial" panose="020B0604020202020204" pitchFamily="34" charset="0"/>
              </a:rPr>
              <a:t>  ARM: 0.00 kWh</a:t>
            </a:r>
          </a:p>
          <a:p>
            <a:r>
              <a:rPr lang="en-GB" sz="1050" dirty="0">
                <a:latin typeface="Arial" panose="020B0604020202020204" pitchFamily="34" charset="0"/>
                <a:cs typeface="Arial" panose="020B0604020202020204" pitchFamily="34" charset="0"/>
              </a:rPr>
              <a:t>  x86: 25628.82 kWh</a:t>
            </a:r>
          </a:p>
        </p:txBody>
      </p:sp>
      <p:sp>
        <p:nvSpPr>
          <p:cNvPr id="6" name="TextBox 5">
            <a:extLst>
              <a:ext uri="{FF2B5EF4-FFF2-40B4-BE49-F238E27FC236}">
                <a16:creationId xmlns:a16="http://schemas.microsoft.com/office/drawing/2014/main" id="{5A3CFE53-6466-EF53-2F89-9F07CDAA23D5}"/>
              </a:ext>
            </a:extLst>
          </p:cNvPr>
          <p:cNvSpPr txBox="1"/>
          <p:nvPr/>
        </p:nvSpPr>
        <p:spPr>
          <a:xfrm>
            <a:off x="5065521" y="5625016"/>
            <a:ext cx="2870689" cy="1061829"/>
          </a:xfrm>
          <a:prstGeom prst="rect">
            <a:avLst/>
          </a:prstGeom>
          <a:noFill/>
        </p:spPr>
        <p:txBody>
          <a:bodyPr wrap="square">
            <a:spAutoFit/>
          </a:bodyPr>
          <a:lstStyle/>
          <a:p>
            <a:r>
              <a:rPr lang="en-GB" sz="1050" dirty="0">
                <a:latin typeface="Arial" panose="020B0604020202020204" pitchFamily="34" charset="0"/>
                <a:cs typeface="Arial" panose="020B0604020202020204" pitchFamily="34" charset="0"/>
              </a:rPr>
              <a:t>VO CMS:</a:t>
            </a:r>
          </a:p>
          <a:p>
            <a:r>
              <a:rPr lang="en-GB" sz="1050" dirty="0">
                <a:latin typeface="Arial" panose="020B0604020202020204" pitchFamily="34" charset="0"/>
                <a:cs typeface="Arial" panose="020B0604020202020204" pitchFamily="34" charset="0"/>
              </a:rPr>
              <a:t>  ARM: 0.00 kWh</a:t>
            </a:r>
          </a:p>
          <a:p>
            <a:r>
              <a:rPr lang="en-GB" sz="1050" dirty="0">
                <a:latin typeface="Arial" panose="020B0604020202020204" pitchFamily="34" charset="0"/>
                <a:cs typeface="Arial" panose="020B0604020202020204" pitchFamily="34" charset="0"/>
              </a:rPr>
              <a:t>  x86: 24582.94 kWh</a:t>
            </a:r>
          </a:p>
          <a:p>
            <a:r>
              <a:rPr lang="en-GB" sz="1050" dirty="0">
                <a:latin typeface="Arial" panose="020B0604020202020204" pitchFamily="34" charset="0"/>
                <a:cs typeface="Arial" panose="020B0604020202020204" pitchFamily="34" charset="0"/>
              </a:rPr>
              <a:t>VO DTEAM:</a:t>
            </a:r>
          </a:p>
          <a:p>
            <a:r>
              <a:rPr lang="en-GB" sz="1050" dirty="0">
                <a:latin typeface="Arial" panose="020B0604020202020204" pitchFamily="34" charset="0"/>
                <a:cs typeface="Arial" panose="020B0604020202020204" pitchFamily="34" charset="0"/>
              </a:rPr>
              <a:t>  ARM: 0.00 kWh</a:t>
            </a:r>
          </a:p>
          <a:p>
            <a:r>
              <a:rPr lang="en-GB" sz="1050" dirty="0">
                <a:latin typeface="Arial" panose="020B0604020202020204" pitchFamily="34" charset="0"/>
                <a:cs typeface="Arial" panose="020B0604020202020204" pitchFamily="34" charset="0"/>
              </a:rPr>
              <a:t>  x86: 25812.16 kWh</a:t>
            </a:r>
          </a:p>
        </p:txBody>
      </p:sp>
      <p:sp>
        <p:nvSpPr>
          <p:cNvPr id="10" name="TextBox 9">
            <a:extLst>
              <a:ext uri="{FF2B5EF4-FFF2-40B4-BE49-F238E27FC236}">
                <a16:creationId xmlns:a16="http://schemas.microsoft.com/office/drawing/2014/main" id="{A17641E5-5407-1267-A1C1-12A9CA72872B}"/>
              </a:ext>
            </a:extLst>
          </p:cNvPr>
          <p:cNvSpPr txBox="1"/>
          <p:nvPr/>
        </p:nvSpPr>
        <p:spPr>
          <a:xfrm>
            <a:off x="7750106" y="5625016"/>
            <a:ext cx="2870689" cy="1061829"/>
          </a:xfrm>
          <a:prstGeom prst="rect">
            <a:avLst/>
          </a:prstGeom>
          <a:noFill/>
        </p:spPr>
        <p:txBody>
          <a:bodyPr wrap="square">
            <a:spAutoFit/>
          </a:bodyPr>
          <a:lstStyle/>
          <a:p>
            <a:r>
              <a:rPr lang="en-GB" sz="1050" dirty="0">
                <a:latin typeface="Arial" panose="020B0604020202020204" pitchFamily="34" charset="0"/>
                <a:cs typeface="Arial" panose="020B0604020202020204" pitchFamily="34" charset="0"/>
              </a:rPr>
              <a:t>VO EUCLID:</a:t>
            </a:r>
          </a:p>
          <a:p>
            <a:r>
              <a:rPr lang="en-GB" sz="1050" dirty="0">
                <a:latin typeface="Arial" panose="020B0604020202020204" pitchFamily="34" charset="0"/>
                <a:cs typeface="Arial" panose="020B0604020202020204" pitchFamily="34" charset="0"/>
              </a:rPr>
              <a:t>  ARM: 0.00 kWh</a:t>
            </a:r>
          </a:p>
          <a:p>
            <a:r>
              <a:rPr lang="en-GB" sz="1050" dirty="0">
                <a:latin typeface="Arial" panose="020B0604020202020204" pitchFamily="34" charset="0"/>
                <a:cs typeface="Arial" panose="020B0604020202020204" pitchFamily="34" charset="0"/>
              </a:rPr>
              <a:t>  x86: 10602.08 kWh</a:t>
            </a:r>
          </a:p>
          <a:p>
            <a:r>
              <a:rPr lang="en-GB" sz="1050" dirty="0">
                <a:latin typeface="Arial" panose="020B0604020202020204" pitchFamily="34" charset="0"/>
                <a:cs typeface="Arial" panose="020B0604020202020204" pitchFamily="34" charset="0"/>
              </a:rPr>
              <a:t>VO GLUEX:</a:t>
            </a:r>
          </a:p>
          <a:p>
            <a:r>
              <a:rPr lang="en-GB" sz="1050" dirty="0">
                <a:latin typeface="Arial" panose="020B0604020202020204" pitchFamily="34" charset="0"/>
                <a:cs typeface="Arial" panose="020B0604020202020204" pitchFamily="34" charset="0"/>
              </a:rPr>
              <a:t>  ARM: 0.00 kWh</a:t>
            </a:r>
          </a:p>
          <a:p>
            <a:r>
              <a:rPr lang="en-GB" sz="1050" dirty="0">
                <a:latin typeface="Arial" panose="020B0604020202020204" pitchFamily="34" charset="0"/>
                <a:cs typeface="Arial" panose="020B0604020202020204" pitchFamily="34" charset="0"/>
              </a:rPr>
              <a:t>  x86: 26231.67 kWh</a:t>
            </a:r>
          </a:p>
        </p:txBody>
      </p:sp>
      <p:sp>
        <p:nvSpPr>
          <p:cNvPr id="11" name="TextBox 10">
            <a:extLst>
              <a:ext uri="{FF2B5EF4-FFF2-40B4-BE49-F238E27FC236}">
                <a16:creationId xmlns:a16="http://schemas.microsoft.com/office/drawing/2014/main" id="{280FA34A-2552-89E5-478A-09DE21DBF5FC}"/>
              </a:ext>
            </a:extLst>
          </p:cNvPr>
          <p:cNvSpPr txBox="1"/>
          <p:nvPr/>
        </p:nvSpPr>
        <p:spPr>
          <a:xfrm rot="20139778">
            <a:off x="5385285" y="1692249"/>
            <a:ext cx="1421424" cy="369332"/>
          </a:xfrm>
          <a:prstGeom prst="rect">
            <a:avLst/>
          </a:prstGeom>
          <a:noFill/>
        </p:spPr>
        <p:txBody>
          <a:bodyPr wrap="square" rtlCol="0">
            <a:spAutoFit/>
          </a:bodyPr>
          <a:lstStyle/>
          <a:p>
            <a:r>
              <a:rPr lang="en-US" dirty="0">
                <a:solidFill>
                  <a:srgbClr val="FF0000"/>
                </a:solidFill>
                <a:latin typeface="Arial" panose="020B0604020202020204" pitchFamily="34" charset="0"/>
                <a:cs typeface="Arial" panose="020B0604020202020204" pitchFamily="34" charset="0"/>
              </a:rPr>
              <a:t>preliminary</a:t>
            </a:r>
          </a:p>
        </p:txBody>
      </p:sp>
      <p:sp>
        <p:nvSpPr>
          <p:cNvPr id="12" name="TextBox 11">
            <a:extLst>
              <a:ext uri="{FF2B5EF4-FFF2-40B4-BE49-F238E27FC236}">
                <a16:creationId xmlns:a16="http://schemas.microsoft.com/office/drawing/2014/main" id="{AA0AFBA8-7628-EE8D-118B-68B6FC7B6D4B}"/>
              </a:ext>
            </a:extLst>
          </p:cNvPr>
          <p:cNvSpPr txBox="1"/>
          <p:nvPr/>
        </p:nvSpPr>
        <p:spPr>
          <a:xfrm rot="20139778">
            <a:off x="10008126" y="5901492"/>
            <a:ext cx="1421424" cy="369332"/>
          </a:xfrm>
          <a:prstGeom prst="rect">
            <a:avLst/>
          </a:prstGeom>
          <a:noFill/>
        </p:spPr>
        <p:txBody>
          <a:bodyPr wrap="square" rtlCol="0">
            <a:spAutoFit/>
          </a:bodyPr>
          <a:lstStyle/>
          <a:p>
            <a:r>
              <a:rPr lang="en-US" dirty="0">
                <a:solidFill>
                  <a:srgbClr val="FF0000"/>
                </a:solidFill>
                <a:latin typeface="Arial" panose="020B0604020202020204" pitchFamily="34" charset="0"/>
                <a:cs typeface="Arial" panose="020B0604020202020204" pitchFamily="34" charset="0"/>
              </a:rPr>
              <a:t>preliminary</a:t>
            </a:r>
          </a:p>
        </p:txBody>
      </p:sp>
    </p:spTree>
    <p:extLst>
      <p:ext uri="{BB962C8B-B14F-4D97-AF65-F5344CB8AC3E}">
        <p14:creationId xmlns:p14="http://schemas.microsoft.com/office/powerpoint/2010/main" val="1117578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75808F-FAD9-B4B5-F4EC-ECFD6F9D4F1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65DEAD7-A7D2-7495-2ED5-30B2446F7A6C}"/>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Issue and possible solutions</a:t>
            </a:r>
            <a:endParaRPr lang="en-GB" sz="4000" b="1" dirty="0">
              <a:solidFill>
                <a:srgbClr val="0000FF"/>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63AEBC90-7090-48BD-1FF7-7BEAC31A30CA}"/>
              </a:ext>
            </a:extLst>
          </p:cNvPr>
          <p:cNvSpPr txBox="1"/>
          <p:nvPr/>
        </p:nvSpPr>
        <p:spPr>
          <a:xfrm>
            <a:off x="0" y="707886"/>
            <a:ext cx="12191999" cy="6278642"/>
          </a:xfrm>
          <a:prstGeom prst="rect">
            <a:avLst/>
          </a:prstGeom>
          <a:noFill/>
        </p:spPr>
        <p:txBody>
          <a:bodyPr wrap="square" rtlCol="0">
            <a:spAutoFit/>
          </a:bodyPr>
          <a:lstStyle/>
          <a:p>
            <a:r>
              <a:rPr lang="en-GB" sz="1600" kern="100" dirty="0">
                <a:effectLst/>
                <a:latin typeface="Arial" panose="020B0604020202020204" pitchFamily="34" charset="0"/>
                <a:ea typeface="Aptos" panose="020B0004020202020204" pitchFamily="34" charset="0"/>
                <a:cs typeface="Arial" panose="020B0604020202020204" pitchFamily="34" charset="0"/>
              </a:rPr>
              <a:t>The current strategy just calculates the proportional Power Distribution: use the % resource utilization by VO to allocate total power usage. For example: VO “</a:t>
            </a:r>
            <a:r>
              <a:rPr lang="en-GB" sz="1600" kern="100" dirty="0" err="1">
                <a:effectLst/>
                <a:latin typeface="Arial" panose="020B0604020202020204" pitchFamily="34" charset="0"/>
                <a:ea typeface="Aptos" panose="020B0004020202020204" pitchFamily="34" charset="0"/>
                <a:cs typeface="Arial" panose="020B0604020202020204" pitchFamily="34" charset="0"/>
              </a:rPr>
              <a:t>ScotGrid</a:t>
            </a:r>
            <a:r>
              <a:rPr lang="en-GB" sz="1600" kern="100" dirty="0">
                <a:effectLst/>
                <a:latin typeface="Arial" panose="020B0604020202020204" pitchFamily="34" charset="0"/>
                <a:ea typeface="Aptos" panose="020B0004020202020204" pitchFamily="34" charset="0"/>
                <a:cs typeface="Arial" panose="020B0604020202020204" pitchFamily="34" charset="0"/>
              </a:rPr>
              <a:t>” uses 30% of the cluster resources, so </a:t>
            </a:r>
            <a:r>
              <a:rPr lang="en-GB" sz="1600" kern="100" dirty="0" err="1">
                <a:effectLst/>
                <a:latin typeface="Arial" panose="020B0604020202020204" pitchFamily="34" charset="0"/>
                <a:ea typeface="Aptos" panose="020B0004020202020204" pitchFamily="34" charset="0"/>
                <a:cs typeface="Arial" panose="020B0604020202020204" pitchFamily="34" charset="0"/>
              </a:rPr>
              <a:t>ScotGrid</a:t>
            </a:r>
            <a:r>
              <a:rPr lang="en-GB" sz="1600" kern="100" dirty="0">
                <a:effectLst/>
                <a:latin typeface="Arial" panose="020B0604020202020204" pitchFamily="34" charset="0"/>
                <a:ea typeface="Aptos" panose="020B0004020202020204" pitchFamily="34" charset="0"/>
                <a:cs typeface="Arial" panose="020B0604020202020204" pitchFamily="34" charset="0"/>
              </a:rPr>
              <a:t> gets billed for 30% of the </a:t>
            </a:r>
            <a:r>
              <a:rPr lang="en-GB" sz="1600" kern="100" dirty="0">
                <a:latin typeface="Arial" panose="020B0604020202020204" pitchFamily="34" charset="0"/>
                <a:ea typeface="Aptos" panose="020B0004020202020204" pitchFamily="34" charset="0"/>
                <a:cs typeface="Arial" panose="020B0604020202020204" pitchFamily="34" charset="0"/>
              </a:rPr>
              <a:t>total </a:t>
            </a:r>
            <a:r>
              <a:rPr lang="en-GB" sz="1600" kern="100" dirty="0">
                <a:effectLst/>
                <a:latin typeface="Arial" panose="020B0604020202020204" pitchFamily="34" charset="0"/>
                <a:ea typeface="Aptos" panose="020B0004020202020204" pitchFamily="34" charset="0"/>
                <a:cs typeface="Arial" panose="020B0604020202020204" pitchFamily="34" charset="0"/>
              </a:rPr>
              <a:t>power (active + idle). </a:t>
            </a:r>
            <a:r>
              <a:rPr lang="en-GB" sz="1600" kern="100" dirty="0">
                <a:latin typeface="Arial" panose="020B0604020202020204" pitchFamily="34" charset="0"/>
                <a:ea typeface="Aptos" panose="020B0004020202020204" pitchFamily="34" charset="0"/>
                <a:cs typeface="Arial" panose="020B0604020202020204" pitchFamily="34" charset="0"/>
              </a:rPr>
              <a:t>This is an executive choice, but I am ready to hear your suggestions and criticism … for instance:</a:t>
            </a:r>
            <a:endParaRPr lang="en-GB" sz="1600" kern="100" dirty="0">
              <a:effectLst/>
              <a:latin typeface="Arial" panose="020B0604020202020204" pitchFamily="34" charset="0"/>
              <a:ea typeface="Aptos" panose="020B0004020202020204" pitchFamily="34" charset="0"/>
              <a:cs typeface="Arial" panose="020B0604020202020204" pitchFamily="34" charset="0"/>
            </a:endParaRPr>
          </a:p>
          <a:p>
            <a:endParaRPr lang="en-GB" sz="1600" kern="100" dirty="0">
              <a:latin typeface="Arial" panose="020B0604020202020204" pitchFamily="34" charset="0"/>
              <a:ea typeface="Aptos" panose="020B0004020202020204" pitchFamily="34" charset="0"/>
              <a:cs typeface="Arial" panose="020B0604020202020204" pitchFamily="34" charset="0"/>
            </a:endParaRPr>
          </a:p>
          <a:p>
            <a:r>
              <a:rPr lang="en-GB" sz="1600" kern="100" dirty="0">
                <a:effectLst/>
                <a:latin typeface="Arial" panose="020B0604020202020204" pitchFamily="34" charset="0"/>
                <a:ea typeface="Aptos" panose="020B0004020202020204" pitchFamily="34" charset="0"/>
                <a:cs typeface="Arial" panose="020B0604020202020204" pitchFamily="34" charset="0"/>
              </a:rPr>
              <a:t>1. </a:t>
            </a:r>
            <a:r>
              <a:rPr lang="en-GB" sz="1600" b="1" kern="100" dirty="0">
                <a:effectLst/>
                <a:latin typeface="Arial" panose="020B0604020202020204" pitchFamily="34" charset="0"/>
                <a:ea typeface="Aptos" panose="020B0004020202020204" pitchFamily="34" charset="0"/>
                <a:cs typeface="Arial" panose="020B0604020202020204" pitchFamily="34" charset="0"/>
              </a:rPr>
              <a:t>Idle Power Allocation</a:t>
            </a:r>
            <a:br>
              <a:rPr lang="en-GB" sz="1600" kern="100" dirty="0">
                <a:latin typeface="Arial" panose="020B0604020202020204" pitchFamily="34" charset="0"/>
                <a:ea typeface="Aptos" panose="020B0004020202020204" pitchFamily="34" charset="0"/>
                <a:cs typeface="Arial" panose="020B0604020202020204" pitchFamily="34" charset="0"/>
              </a:rPr>
            </a:br>
            <a:endParaRPr lang="en-GB" sz="600" kern="100" dirty="0">
              <a:effectLst/>
              <a:latin typeface="Arial" panose="020B0604020202020204" pitchFamily="34" charset="0"/>
              <a:ea typeface="Aptos" panose="020B0004020202020204" pitchFamily="34" charset="0"/>
              <a:cs typeface="Arial" panose="020B0604020202020204" pitchFamily="34" charset="0"/>
            </a:endParaRP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u="sng" kern="100" dirty="0">
                <a:effectLst/>
                <a:latin typeface="Arial" panose="020B0604020202020204" pitchFamily="34" charset="0"/>
                <a:ea typeface="Aptos" panose="020B0004020202020204" pitchFamily="34" charset="0"/>
                <a:cs typeface="Arial" panose="020B0604020202020204" pitchFamily="34" charset="0"/>
              </a:rPr>
              <a:t>Option A</a:t>
            </a:r>
            <a:r>
              <a:rPr lang="en-GB" sz="1600" kern="100" dirty="0">
                <a:effectLst/>
                <a:latin typeface="Arial" panose="020B0604020202020204" pitchFamily="34" charset="0"/>
                <a:ea typeface="Aptos" panose="020B0004020202020204" pitchFamily="34" charset="0"/>
                <a:cs typeface="Arial" panose="020B0604020202020204" pitchFamily="34" charset="0"/>
              </a:rPr>
              <a:t>: Divide idle power among all VOs (including inactive ones)</a:t>
            </a: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kern="100" dirty="0">
                <a:solidFill>
                  <a:srgbClr val="00B050"/>
                </a:solidFill>
                <a:effectLst/>
                <a:latin typeface="Arial" panose="020B0604020202020204" pitchFamily="34" charset="0"/>
                <a:ea typeface="Aptos" panose="020B0004020202020204" pitchFamily="34" charset="0"/>
                <a:cs typeface="Arial" panose="020B0604020202020204" pitchFamily="34" charset="0"/>
              </a:rPr>
              <a:t>Pros: </a:t>
            </a:r>
            <a:r>
              <a:rPr lang="en-GB" sz="1600" kern="100" dirty="0">
                <a:effectLst/>
                <a:latin typeface="Arial" panose="020B0604020202020204" pitchFamily="34" charset="0"/>
                <a:ea typeface="Aptos" panose="020B0004020202020204" pitchFamily="34" charset="0"/>
                <a:cs typeface="Arial" panose="020B0604020202020204" pitchFamily="34" charset="0"/>
              </a:rPr>
              <a:t>Simple and reflects the cost of having infrastructure ready for all VOs.</a:t>
            </a: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kern="100" dirty="0">
                <a:solidFill>
                  <a:srgbClr val="FF0000"/>
                </a:solidFill>
                <a:effectLst/>
                <a:latin typeface="Arial" panose="020B0604020202020204" pitchFamily="34" charset="0"/>
                <a:ea typeface="Aptos" panose="020B0004020202020204" pitchFamily="34" charset="0"/>
                <a:cs typeface="Arial" panose="020B0604020202020204" pitchFamily="34" charset="0"/>
              </a:rPr>
              <a:t>Cons:</a:t>
            </a:r>
            <a:r>
              <a:rPr lang="en-GB" sz="1600" kern="100" dirty="0">
                <a:effectLst/>
                <a:latin typeface="Arial" panose="020B0604020202020204" pitchFamily="34" charset="0"/>
                <a:ea typeface="Aptos" panose="020B0004020202020204" pitchFamily="34" charset="0"/>
                <a:cs typeface="Arial" panose="020B0604020202020204" pitchFamily="34" charset="0"/>
              </a:rPr>
              <a:t> Inactive VOs may complain about being "billed" for resources they didn’t use.</a:t>
            </a: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u="sng" kern="100" dirty="0">
                <a:effectLst/>
                <a:latin typeface="Arial" panose="020B0604020202020204" pitchFamily="34" charset="0"/>
                <a:ea typeface="Aptos" panose="020B0004020202020204" pitchFamily="34" charset="0"/>
                <a:cs typeface="Arial" panose="020B0604020202020204" pitchFamily="34" charset="0"/>
              </a:rPr>
              <a:t>Option B</a:t>
            </a:r>
            <a:r>
              <a:rPr lang="en-GB" sz="1600" kern="100" dirty="0">
                <a:effectLst/>
                <a:latin typeface="Arial" panose="020B0604020202020204" pitchFamily="34" charset="0"/>
                <a:ea typeface="Aptos" panose="020B0004020202020204" pitchFamily="34" charset="0"/>
                <a:cs typeface="Arial" panose="020B0604020202020204" pitchFamily="34" charset="0"/>
              </a:rPr>
              <a:t>: Divide idle power among active VOs only</a:t>
            </a: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kern="100" dirty="0">
                <a:solidFill>
                  <a:srgbClr val="00B050"/>
                </a:solidFill>
                <a:effectLst/>
                <a:latin typeface="Arial" panose="020B0604020202020204" pitchFamily="34" charset="0"/>
                <a:ea typeface="Aptos" panose="020B0004020202020204" pitchFamily="34" charset="0"/>
                <a:cs typeface="Arial" panose="020B0604020202020204" pitchFamily="34" charset="0"/>
              </a:rPr>
              <a:t>Pros: </a:t>
            </a:r>
            <a:r>
              <a:rPr lang="en-GB" sz="1600" kern="100" dirty="0">
                <a:effectLst/>
                <a:latin typeface="Arial" panose="020B0604020202020204" pitchFamily="34" charset="0"/>
                <a:ea typeface="Aptos" panose="020B0004020202020204" pitchFamily="34" charset="0"/>
                <a:cs typeface="Arial" panose="020B0604020202020204" pitchFamily="34" charset="0"/>
              </a:rPr>
              <a:t>Aligns cost with actual resource usage.</a:t>
            </a: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kern="100" dirty="0">
                <a:solidFill>
                  <a:srgbClr val="FF0000"/>
                </a:solidFill>
                <a:effectLst/>
                <a:latin typeface="Arial" panose="020B0604020202020204" pitchFamily="34" charset="0"/>
                <a:ea typeface="Aptos" panose="020B0004020202020204" pitchFamily="34" charset="0"/>
                <a:cs typeface="Arial" panose="020B0604020202020204" pitchFamily="34" charset="0"/>
              </a:rPr>
              <a:t>Cons:</a:t>
            </a:r>
            <a:r>
              <a:rPr lang="en-GB" sz="1600" kern="100" dirty="0">
                <a:effectLst/>
                <a:latin typeface="Arial" panose="020B0604020202020204" pitchFamily="34" charset="0"/>
                <a:ea typeface="Aptos" panose="020B0004020202020204" pitchFamily="34" charset="0"/>
                <a:cs typeface="Arial" panose="020B0604020202020204" pitchFamily="34" charset="0"/>
              </a:rPr>
              <a:t> Few active VOs at any time may bear a disproportionate share of the idle power cost, which could seem unfair.</a:t>
            </a:r>
          </a:p>
          <a:p>
            <a:endParaRPr lang="en-GB" sz="600" kern="100" dirty="0">
              <a:effectLst/>
              <a:latin typeface="Arial" panose="020B0604020202020204" pitchFamily="34" charset="0"/>
              <a:ea typeface="Aptos" panose="020B0004020202020204" pitchFamily="34" charset="0"/>
              <a:cs typeface="Arial" panose="020B0604020202020204" pitchFamily="34" charset="0"/>
            </a:endParaRPr>
          </a:p>
          <a:p>
            <a:r>
              <a:rPr lang="en-GB" sz="1600" kern="100" dirty="0">
                <a:effectLst/>
                <a:latin typeface="Arial" panose="020B0604020202020204" pitchFamily="34" charset="0"/>
                <a:ea typeface="Aptos" panose="020B0004020202020204" pitchFamily="34" charset="0"/>
                <a:cs typeface="Arial" panose="020B0604020202020204" pitchFamily="34" charset="0"/>
              </a:rPr>
              <a:t>Suggestion: Option A is better for fairness as all VOs benefit from having the cluster online.</a:t>
            </a:r>
          </a:p>
          <a:p>
            <a:r>
              <a:rPr lang="en-GB" sz="1600" kern="100" dirty="0">
                <a:latin typeface="Arial" panose="020B0604020202020204" pitchFamily="34" charset="0"/>
                <a:ea typeface="Aptos" panose="020B0004020202020204" pitchFamily="34" charset="0"/>
                <a:cs typeface="Arial" panose="020B0604020202020204" pitchFamily="34" charset="0"/>
              </a:rPr>
              <a:t>Rationale: if you rent a car and keep it parked in the drive-way, you may save on gas but you still pay for the rent!</a:t>
            </a:r>
            <a:endParaRPr lang="en-GB" sz="1600" kern="100" dirty="0">
              <a:effectLst/>
              <a:latin typeface="Arial" panose="020B0604020202020204" pitchFamily="34" charset="0"/>
              <a:ea typeface="Aptos" panose="020B0004020202020204" pitchFamily="34" charset="0"/>
              <a:cs typeface="Arial" panose="020B0604020202020204" pitchFamily="34" charset="0"/>
            </a:endParaRPr>
          </a:p>
          <a:p>
            <a:endParaRPr lang="en-GB" sz="1600" kern="100" dirty="0">
              <a:effectLst/>
              <a:latin typeface="Arial" panose="020B0604020202020204" pitchFamily="34" charset="0"/>
              <a:ea typeface="Aptos" panose="020B0004020202020204" pitchFamily="34" charset="0"/>
              <a:cs typeface="Arial" panose="020B0604020202020204" pitchFamily="34" charset="0"/>
            </a:endParaRPr>
          </a:p>
          <a:p>
            <a:r>
              <a:rPr lang="en-GB" sz="1600" kern="100" dirty="0">
                <a:effectLst/>
                <a:latin typeface="Arial" panose="020B0604020202020204" pitchFamily="34" charset="0"/>
                <a:ea typeface="Aptos" panose="020B0004020202020204" pitchFamily="34" charset="0"/>
                <a:cs typeface="Arial" panose="020B0604020202020204" pitchFamily="34" charset="0"/>
              </a:rPr>
              <a:t>2. </a:t>
            </a:r>
            <a:r>
              <a:rPr lang="en-GB" sz="1600" b="1" kern="100" dirty="0">
                <a:effectLst/>
                <a:latin typeface="Arial" panose="020B0604020202020204" pitchFamily="34" charset="0"/>
                <a:ea typeface="Aptos" panose="020B0004020202020204" pitchFamily="34" charset="0"/>
                <a:cs typeface="Arial" panose="020B0604020202020204" pitchFamily="34" charset="0"/>
              </a:rPr>
              <a:t>Accounting for Machine Types</a:t>
            </a:r>
            <a:br>
              <a:rPr lang="en-GB" sz="1600" kern="100" dirty="0">
                <a:effectLst/>
                <a:latin typeface="Arial" panose="020B0604020202020204" pitchFamily="34" charset="0"/>
                <a:ea typeface="Aptos" panose="020B0004020202020204" pitchFamily="34" charset="0"/>
                <a:cs typeface="Arial" panose="020B0604020202020204" pitchFamily="34" charset="0"/>
              </a:rPr>
            </a:br>
            <a:endParaRPr lang="en-GB" sz="600" kern="100" dirty="0">
              <a:effectLst/>
              <a:latin typeface="Arial" panose="020B0604020202020204" pitchFamily="34" charset="0"/>
              <a:ea typeface="Aptos" panose="020B0004020202020204" pitchFamily="34" charset="0"/>
              <a:cs typeface="Arial" panose="020B0604020202020204" pitchFamily="34" charset="0"/>
            </a:endParaRP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u="sng" kern="100" dirty="0">
                <a:effectLst/>
                <a:latin typeface="Arial" panose="020B0604020202020204" pitchFamily="34" charset="0"/>
                <a:ea typeface="Aptos" panose="020B0004020202020204" pitchFamily="34" charset="0"/>
                <a:cs typeface="Arial" panose="020B0604020202020204" pitchFamily="34" charset="0"/>
              </a:rPr>
              <a:t>Option A</a:t>
            </a:r>
            <a:r>
              <a:rPr lang="en-GB" sz="1600" kern="100" dirty="0">
                <a:effectLst/>
                <a:latin typeface="Arial" panose="020B0604020202020204" pitchFamily="34" charset="0"/>
                <a:ea typeface="Aptos" panose="020B0004020202020204" pitchFamily="34" charset="0"/>
                <a:cs typeface="Arial" panose="020B0604020202020204" pitchFamily="34" charset="0"/>
              </a:rPr>
              <a:t>: Track job distribution per machine type</a:t>
            </a: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kern="100" dirty="0">
                <a:solidFill>
                  <a:srgbClr val="00B050"/>
                </a:solidFill>
                <a:effectLst/>
                <a:latin typeface="Arial" panose="020B0604020202020204" pitchFamily="34" charset="0"/>
                <a:ea typeface="Aptos" panose="020B0004020202020204" pitchFamily="34" charset="0"/>
                <a:cs typeface="Arial" panose="020B0604020202020204" pitchFamily="34" charset="0"/>
              </a:rPr>
              <a:t>Pros: </a:t>
            </a:r>
            <a:r>
              <a:rPr lang="en-GB" sz="1600" kern="100" dirty="0">
                <a:effectLst/>
                <a:latin typeface="Arial" panose="020B0604020202020204" pitchFamily="34" charset="0"/>
                <a:ea typeface="Aptos" panose="020B0004020202020204" pitchFamily="34" charset="0"/>
                <a:cs typeface="Arial" panose="020B0604020202020204" pitchFamily="34" charset="0"/>
              </a:rPr>
              <a:t>Accurately reflects the true energy cost per VO.</a:t>
            </a: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kern="100" dirty="0">
                <a:solidFill>
                  <a:srgbClr val="FF0000"/>
                </a:solidFill>
                <a:effectLst/>
                <a:latin typeface="Arial" panose="020B0604020202020204" pitchFamily="34" charset="0"/>
                <a:ea typeface="Aptos" panose="020B0004020202020204" pitchFamily="34" charset="0"/>
                <a:cs typeface="Arial" panose="020B0604020202020204" pitchFamily="34" charset="0"/>
              </a:rPr>
              <a:t>Cons:</a:t>
            </a:r>
            <a:r>
              <a:rPr lang="en-GB" sz="1600" kern="100" dirty="0">
                <a:effectLst/>
                <a:latin typeface="Arial" panose="020B0604020202020204" pitchFamily="34" charset="0"/>
                <a:ea typeface="Aptos" panose="020B0004020202020204" pitchFamily="34" charset="0"/>
                <a:cs typeface="Arial" panose="020B0604020202020204" pitchFamily="34" charset="0"/>
              </a:rPr>
              <a:t> Adds complexity; might lead to disputes if a VO is often assigned to less efficient machines.</a:t>
            </a: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u="sng" kern="100" dirty="0">
                <a:effectLst/>
                <a:latin typeface="Arial" panose="020B0604020202020204" pitchFamily="34" charset="0"/>
                <a:ea typeface="Aptos" panose="020B0004020202020204" pitchFamily="34" charset="0"/>
                <a:cs typeface="Arial" panose="020B0604020202020204" pitchFamily="34" charset="0"/>
              </a:rPr>
              <a:t>Option B</a:t>
            </a:r>
            <a:r>
              <a:rPr lang="en-GB" sz="1600" kern="100" dirty="0">
                <a:effectLst/>
                <a:latin typeface="Arial" panose="020B0604020202020204" pitchFamily="34" charset="0"/>
                <a:ea typeface="Aptos" panose="020B0004020202020204" pitchFamily="34" charset="0"/>
                <a:cs typeface="Arial" panose="020B0604020202020204" pitchFamily="34" charset="0"/>
              </a:rPr>
              <a:t>: Average out hardware efficiency</a:t>
            </a: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kern="100" dirty="0">
                <a:solidFill>
                  <a:srgbClr val="00B050"/>
                </a:solidFill>
                <a:effectLst/>
                <a:latin typeface="Arial" panose="020B0604020202020204" pitchFamily="34" charset="0"/>
                <a:ea typeface="Aptos" panose="020B0004020202020204" pitchFamily="34" charset="0"/>
                <a:cs typeface="Arial" panose="020B0604020202020204" pitchFamily="34" charset="0"/>
              </a:rPr>
              <a:t>Pros: </a:t>
            </a:r>
            <a:r>
              <a:rPr lang="en-GB" sz="1600" kern="100" dirty="0">
                <a:effectLst/>
                <a:latin typeface="Arial" panose="020B0604020202020204" pitchFamily="34" charset="0"/>
                <a:ea typeface="Aptos" panose="020B0004020202020204" pitchFamily="34" charset="0"/>
                <a:cs typeface="Arial" panose="020B0604020202020204" pitchFamily="34" charset="0"/>
              </a:rPr>
              <a:t>Simple and less controversial. Treat the cluster as a "black box" delivering aggregated services.</a:t>
            </a:r>
          </a:p>
          <a:p>
            <a:r>
              <a:rPr lang="en-GB" sz="1600" kern="100" dirty="0">
                <a:effectLst/>
                <a:latin typeface="Arial" panose="020B0604020202020204" pitchFamily="34" charset="0"/>
                <a:ea typeface="Aptos" panose="020B0004020202020204" pitchFamily="34" charset="0"/>
                <a:cs typeface="Arial" panose="020B0604020202020204" pitchFamily="34" charset="0"/>
              </a:rPr>
              <a:t>        </a:t>
            </a:r>
            <a:r>
              <a:rPr lang="en-GB" sz="1600" kern="100" dirty="0">
                <a:solidFill>
                  <a:srgbClr val="FF0000"/>
                </a:solidFill>
                <a:effectLst/>
                <a:latin typeface="Arial" panose="020B0604020202020204" pitchFamily="34" charset="0"/>
                <a:ea typeface="Aptos" panose="020B0004020202020204" pitchFamily="34" charset="0"/>
                <a:cs typeface="Arial" panose="020B0604020202020204" pitchFamily="34" charset="0"/>
              </a:rPr>
              <a:t>Cons:</a:t>
            </a:r>
            <a:r>
              <a:rPr lang="en-GB" sz="1600" kern="100" dirty="0">
                <a:effectLst/>
                <a:latin typeface="Arial" panose="020B0604020202020204" pitchFamily="34" charset="0"/>
                <a:ea typeface="Aptos" panose="020B0004020202020204" pitchFamily="34" charset="0"/>
                <a:cs typeface="Arial" panose="020B0604020202020204" pitchFamily="34" charset="0"/>
              </a:rPr>
              <a:t> Loses granularity in reporting efficiency.</a:t>
            </a:r>
          </a:p>
          <a:p>
            <a:endParaRPr lang="en-GB" sz="600" kern="100" dirty="0">
              <a:latin typeface="Arial" panose="020B0604020202020204" pitchFamily="34" charset="0"/>
              <a:ea typeface="Aptos" panose="020B0004020202020204" pitchFamily="34" charset="0"/>
              <a:cs typeface="Arial" panose="020B0604020202020204" pitchFamily="34" charset="0"/>
            </a:endParaRPr>
          </a:p>
          <a:p>
            <a:r>
              <a:rPr lang="en-GB" sz="1600" kern="100" dirty="0">
                <a:effectLst/>
                <a:latin typeface="Arial" panose="020B0604020202020204" pitchFamily="34" charset="0"/>
                <a:ea typeface="Aptos" panose="020B0004020202020204" pitchFamily="34" charset="0"/>
                <a:cs typeface="Arial" panose="020B0604020202020204" pitchFamily="34" charset="0"/>
              </a:rPr>
              <a:t>Suggestion: </a:t>
            </a:r>
            <a:r>
              <a:rPr lang="en-GB" sz="1600" kern="100" dirty="0">
                <a:latin typeface="Arial" panose="020B0604020202020204" pitchFamily="34" charset="0"/>
                <a:ea typeface="Aptos" panose="020B0004020202020204" pitchFamily="34" charset="0"/>
                <a:cs typeface="Arial" panose="020B0604020202020204" pitchFamily="34" charset="0"/>
              </a:rPr>
              <a:t>O</a:t>
            </a:r>
            <a:r>
              <a:rPr lang="en-GB" sz="1600" kern="100" dirty="0">
                <a:effectLst/>
                <a:latin typeface="Arial" panose="020B0604020202020204" pitchFamily="34" charset="0"/>
                <a:ea typeface="Aptos" panose="020B0004020202020204" pitchFamily="34" charset="0"/>
                <a:cs typeface="Arial" panose="020B0604020202020204" pitchFamily="34" charset="0"/>
              </a:rPr>
              <a:t>ption B for simplicity. But we consider expanding it to include machine-specific efficiencies and PUE</a:t>
            </a:r>
          </a:p>
          <a:p>
            <a:r>
              <a:rPr lang="en-GB" sz="1600" kern="100" dirty="0">
                <a:latin typeface="Arial" panose="020B0604020202020204" pitchFamily="34" charset="0"/>
                <a:ea typeface="Aptos" panose="020B0004020202020204" pitchFamily="34" charset="0"/>
                <a:cs typeface="Arial" panose="020B0604020202020204" pitchFamily="34" charset="0"/>
              </a:rPr>
              <a:t>	    </a:t>
            </a:r>
            <a:r>
              <a:rPr lang="en-GB" sz="1600" kern="100" dirty="0">
                <a:effectLst/>
                <a:latin typeface="Arial" panose="020B0604020202020204" pitchFamily="34" charset="0"/>
                <a:ea typeface="Aptos" panose="020B0004020202020204" pitchFamily="34" charset="0"/>
                <a:cs typeface="Arial" panose="020B0604020202020204" pitchFamily="34" charset="0"/>
              </a:rPr>
              <a:t>(“bill” the site, which should push site level optimization?)</a:t>
            </a:r>
            <a:r>
              <a:rPr lang="en-GB" sz="1600" kern="100" dirty="0">
                <a:latin typeface="Arial" panose="020B0604020202020204" pitchFamily="34" charset="0"/>
                <a:ea typeface="Aptos" panose="020B0004020202020204" pitchFamily="34" charset="0"/>
                <a:cs typeface="Arial" panose="020B0604020202020204" pitchFamily="34" charset="0"/>
              </a:rPr>
              <a:t>.</a:t>
            </a:r>
            <a:endParaRPr lang="en-GB" sz="1600" kern="100" dirty="0">
              <a:effectLst/>
              <a:latin typeface="Arial" panose="020B06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22243720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99260BC-B0D5-2480-B7A4-46999A9143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 y="4334608"/>
            <a:ext cx="12191999" cy="2571510"/>
          </a:xfrm>
          <a:prstGeom prst="rect">
            <a:avLst/>
          </a:prstGeom>
        </p:spPr>
      </p:pic>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Conclusions &amp; Outlook</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4F841A7-54C1-F33C-006F-216F109710A6}"/>
              </a:ext>
            </a:extLst>
          </p:cNvPr>
          <p:cNvSpPr txBox="1"/>
          <p:nvPr/>
        </p:nvSpPr>
        <p:spPr>
          <a:xfrm>
            <a:off x="0" y="707886"/>
            <a:ext cx="12192000" cy="3477875"/>
          </a:xfrm>
          <a:prstGeom prst="rect">
            <a:avLst/>
          </a:prstGeom>
          <a:noFill/>
        </p:spPr>
        <p:txBody>
          <a:bodyPr wrap="square" rtlCol="0">
            <a:spAutoFit/>
          </a:bodyPr>
          <a:lstStyle/>
          <a:p>
            <a:pPr marL="457200" indent="-457200">
              <a:buFont typeface="Wingdings" panose="05000000000000000000" pitchFamily="2" charset="2"/>
              <a:buChar char="v"/>
            </a:pPr>
            <a:r>
              <a:rPr lang="en-US" sz="2000" dirty="0">
                <a:latin typeface="Arial" panose="020B0604020202020204" pitchFamily="34" charset="0"/>
                <a:cs typeface="Arial" panose="020B0604020202020204" pitchFamily="34" charset="0"/>
              </a:rPr>
              <a:t>Improving on the methodology and developing an automated Analysis framework: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energy measurement now integrated in </a:t>
            </a:r>
            <a:r>
              <a:rPr lang="en-US" sz="2000" b="1" dirty="0">
                <a:latin typeface="Arial" panose="020B0604020202020204" pitchFamily="34" charset="0"/>
                <a:cs typeface="Arial" panose="020B0604020202020204" pitchFamily="34" charset="0"/>
              </a:rPr>
              <a:t>HEP-Score</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HS23/Watt</a:t>
            </a:r>
            <a:r>
              <a:rPr lang="en-US" sz="2000" dirty="0">
                <a:latin typeface="Arial" panose="020B0604020202020204" pitchFamily="34" charset="0"/>
                <a:cs typeface="Arial" panose="020B0604020202020204" pitchFamily="34" charset="0"/>
              </a:rPr>
              <a:t> metric soon to be included in the </a:t>
            </a:r>
            <a:r>
              <a:rPr lang="en-US" sz="2000" b="1" dirty="0">
                <a:latin typeface="Arial" panose="020B0604020202020204" pitchFamily="34" charset="0"/>
                <a:cs typeface="Arial" panose="020B0604020202020204" pitchFamily="34" charset="0"/>
              </a:rPr>
              <a:t>HEP-Score DB</a:t>
            </a:r>
            <a:r>
              <a:rPr lang="en-US" sz="2000" dirty="0">
                <a:latin typeface="Arial" panose="020B0604020202020204" pitchFamily="34" charset="0"/>
                <a:cs typeface="Arial" panose="020B0604020202020204" pitchFamily="34" charset="0"/>
              </a:rPr>
              <a:t> (one stop shop for hardware rating!)</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(maybe) add the frequency dependence in the </a:t>
            </a:r>
            <a:r>
              <a:rPr lang="en-US" sz="2000" b="1" dirty="0">
                <a:latin typeface="Arial" panose="020B0604020202020204" pitchFamily="34" charset="0"/>
                <a:cs typeface="Arial" panose="020B0604020202020204" pitchFamily="34" charset="0"/>
              </a:rPr>
              <a:t>DB</a:t>
            </a:r>
            <a:r>
              <a:rPr lang="en-US" sz="2000" dirty="0">
                <a:latin typeface="Arial" panose="020B0604020202020204" pitchFamily="34" charset="0"/>
                <a:cs typeface="Arial" panose="020B0604020202020204" pitchFamily="34" charset="0"/>
              </a:rPr>
              <a:t> for better characterization of hardware?</a:t>
            </a:r>
          </a:p>
          <a:p>
            <a:endParaRPr lang="en-US" sz="1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v"/>
            </a:pPr>
            <a:r>
              <a:rPr lang="en-US" sz="2000" dirty="0">
                <a:latin typeface="Arial" panose="020B0604020202020204" pitchFamily="34" charset="0"/>
                <a:cs typeface="Arial" panose="020B0604020202020204" pitchFamily="34" charset="0"/>
              </a:rPr>
              <a:t>Implement a prototype for </a:t>
            </a:r>
            <a:r>
              <a:rPr lang="en-US" sz="2000" u="sng" dirty="0">
                <a:latin typeface="Arial" panose="020B0604020202020204" pitchFamily="34" charset="0"/>
                <a:cs typeface="Arial" panose="020B0604020202020204" pitchFamily="34" charset="0"/>
              </a:rPr>
              <a:t>WLCG global CO</a:t>
            </a:r>
            <a:r>
              <a:rPr lang="en-US" sz="2000" u="sng" baseline="-25000" dirty="0">
                <a:latin typeface="Arial" panose="020B0604020202020204" pitchFamily="34" charset="0"/>
                <a:cs typeface="Arial" panose="020B0604020202020204" pitchFamily="34" charset="0"/>
              </a:rPr>
              <a:t>2</a:t>
            </a:r>
            <a:r>
              <a:rPr lang="en-US" sz="2000" u="sng" dirty="0">
                <a:latin typeface="Arial" panose="020B0604020202020204" pitchFamily="34" charset="0"/>
                <a:cs typeface="Arial" panose="020B0604020202020204" pitchFamily="34" charset="0"/>
              </a:rPr>
              <a:t> accounting</a:t>
            </a:r>
            <a:r>
              <a:rPr lang="en-US" sz="2000" dirty="0">
                <a:latin typeface="Arial" panose="020B0604020202020204" pitchFamily="34" charset="0"/>
                <a:cs typeface="Arial" panose="020B0604020202020204" pitchFamily="34" charset="0"/>
              </a:rPr>
              <a:t> - possibly, not in isolation</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work harder on developing a robust Power Accounting strategy!</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iron out the details in collaboration with </a:t>
            </a:r>
            <a:r>
              <a:rPr lang="en-US" sz="2000" b="1" dirty="0">
                <a:latin typeface="Arial" panose="020B0604020202020204" pitchFamily="34" charset="0"/>
                <a:cs typeface="Arial" panose="020B0604020202020204" pitchFamily="34" charset="0"/>
              </a:rPr>
              <a:t>VOs</a:t>
            </a:r>
            <a:r>
              <a:rPr lang="en-US" sz="2000" dirty="0">
                <a:latin typeface="Arial" panose="020B0604020202020204" pitchFamily="34" charset="0"/>
                <a:cs typeface="Arial" panose="020B0604020202020204" pitchFamily="34" charset="0"/>
              </a:rPr>
              <a:t> &amp; </a:t>
            </a:r>
            <a:r>
              <a:rPr lang="en-US" sz="2000" b="1" dirty="0">
                <a:latin typeface="Arial" panose="020B0604020202020204" pitchFamily="34" charset="0"/>
                <a:cs typeface="Arial" panose="020B0604020202020204" pitchFamily="34" charset="0"/>
              </a:rPr>
              <a:t>WLCG sites</a:t>
            </a:r>
            <a:r>
              <a:rPr lang="en-US" sz="2000" dirty="0">
                <a:latin typeface="Arial" panose="020B0604020202020204" pitchFamily="34" charset="0"/>
                <a:cs typeface="Arial" panose="020B0604020202020204" pitchFamily="34" charset="0"/>
              </a:rPr>
              <a:t> (idle, PUE, hardware efficiency)</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talk to experts on Power grids to attach the CO</a:t>
            </a:r>
            <a:r>
              <a:rPr lang="en-US" sz="2000" baseline="-25000" dirty="0">
                <a:latin typeface="Arial" panose="020B0604020202020204" pitchFamily="34" charset="0"/>
                <a:cs typeface="Arial" panose="020B0604020202020204" pitchFamily="34" charset="0"/>
              </a:rPr>
              <a:t>2</a:t>
            </a:r>
            <a:r>
              <a:rPr lang="en-US" sz="2000" dirty="0">
                <a:latin typeface="Arial" panose="020B0604020202020204" pitchFamily="34" charset="0"/>
                <a:cs typeface="Arial" panose="020B0604020202020204" pitchFamily="34" charset="0"/>
              </a:rPr>
              <a:t> cost to power</a:t>
            </a:r>
          </a:p>
          <a:p>
            <a:endParaRPr lang="en-US" sz="1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v"/>
            </a:pPr>
            <a:r>
              <a:rPr lang="en-US" sz="2000" dirty="0">
                <a:latin typeface="Arial" panose="020B0604020202020204" pitchFamily="34" charset="0"/>
                <a:cs typeface="Arial" panose="020B0604020202020204" pitchFamily="34" charset="0"/>
              </a:rPr>
              <a:t>Keep looking at more energy efficient hardware solutions (x86, ARM, RISC-V, GPUs)</a:t>
            </a:r>
          </a:p>
          <a:p>
            <a:endParaRPr lang="en-US" sz="2000"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36397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 descr="The University of Edinburgh The University of Glasgow The University of  Durham Status and Future Plans">
            <a:extLst>
              <a:ext uri="{FF2B5EF4-FFF2-40B4-BE49-F238E27FC236}">
                <a16:creationId xmlns:a16="http://schemas.microsoft.com/office/drawing/2014/main" id="{D05AF132-E336-44CB-8A22-2FAE1DB8BF5D}"/>
              </a:ext>
            </a:extLst>
          </p:cNvPr>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63317"/>
          <a:stretch/>
        </p:blipFill>
        <p:spPr bwMode="auto">
          <a:xfrm>
            <a:off x="47378" y="43460"/>
            <a:ext cx="751409" cy="76936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8E0A5C4-917B-42AF-B928-6BDA10FE76C9}"/>
              </a:ext>
            </a:extLst>
          </p:cNvPr>
          <p:cNvSpPr txBox="1"/>
          <p:nvPr/>
        </p:nvSpPr>
        <p:spPr>
          <a:xfrm>
            <a:off x="0" y="32317"/>
            <a:ext cx="12191999" cy="923330"/>
          </a:xfrm>
          <a:prstGeom prst="rect">
            <a:avLst/>
          </a:prstGeom>
          <a:noFill/>
        </p:spPr>
        <p:txBody>
          <a:bodyPr wrap="square" rtlCol="0">
            <a:spAutoFit/>
          </a:bodyPr>
          <a:lstStyle/>
          <a:p>
            <a:pPr algn="ctr"/>
            <a:r>
              <a:rPr lang="en-US" sz="5400" b="1" dirty="0">
                <a:solidFill>
                  <a:srgbClr val="0000CC"/>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rPr>
              <a:t>end</a:t>
            </a:r>
            <a:endParaRPr lang="en-US" sz="4000" b="1" dirty="0">
              <a:solidFill>
                <a:srgbClr val="0000FF"/>
              </a:solidFill>
              <a:effectLst>
                <a:outerShdw blurRad="38100" dist="38100" dir="2700000" algn="tl">
                  <a:srgbClr val="000000">
                    <a:alpha val="43137"/>
                  </a:srgbClr>
                </a:outerShdw>
              </a:effectLst>
              <a:latin typeface="Arial Rounded MT Bold" panose="020F0704030504030204" pitchFamily="34" charset="0"/>
              <a:cs typeface="Arial" panose="020B0604020202020204" pitchFamily="34" charset="0"/>
            </a:endParaRPr>
          </a:p>
        </p:txBody>
      </p:sp>
      <p:pic>
        <p:nvPicPr>
          <p:cNvPr id="12" name="Google Shape;92;p1" descr="Green Energy Png Photos - Solar Panel Solar Energy Logo, Transparent Png ,  Transparent Png Image - PNGitem">
            <a:extLst>
              <a:ext uri="{FF2B5EF4-FFF2-40B4-BE49-F238E27FC236}">
                <a16:creationId xmlns:a16="http://schemas.microsoft.com/office/drawing/2014/main" id="{B5B4E413-2D7D-939A-46FC-8152E3244117}"/>
              </a:ext>
            </a:extLst>
          </p:cNvPr>
          <p:cNvPicPr preferRelativeResize="0"/>
          <p:nvPr/>
        </p:nvPicPr>
        <p:blipFill rotWithShape="1">
          <a:blip r:embed="rId4">
            <a:alphaModFix/>
            <a:extLst>
              <a:ext uri="{BEBA8EAE-BF5A-486C-A8C5-ECC9F3942E4B}">
                <a14:imgProps xmlns:a14="http://schemas.microsoft.com/office/drawing/2010/main">
                  <a14:imgLayer r:embed="rId5">
                    <a14:imgEffect>
                      <a14:backgroundRemoval t="10000" b="90000" l="10000" r="90000"/>
                    </a14:imgEffect>
                  </a14:imgLayer>
                </a14:imgProps>
              </a:ext>
            </a:extLst>
          </a:blip>
          <a:srcRect/>
          <a:stretch/>
        </p:blipFill>
        <p:spPr>
          <a:xfrm>
            <a:off x="11342869" y="0"/>
            <a:ext cx="849130" cy="767254"/>
          </a:xfrm>
          <a:prstGeom prst="rect">
            <a:avLst/>
          </a:prstGeom>
          <a:noFill/>
          <a:ln>
            <a:noFill/>
          </a:ln>
        </p:spPr>
      </p:pic>
      <p:pic>
        <p:nvPicPr>
          <p:cNvPr id="2" name="Picture 1">
            <a:extLst>
              <a:ext uri="{FF2B5EF4-FFF2-40B4-BE49-F238E27FC236}">
                <a16:creationId xmlns:a16="http://schemas.microsoft.com/office/drawing/2014/main" id="{434BAD3A-DD99-6228-C042-FD56A2955481}"/>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t="8534" b="7498"/>
          <a:stretch/>
        </p:blipFill>
        <p:spPr>
          <a:xfrm>
            <a:off x="2820864" y="894103"/>
            <a:ext cx="6550270" cy="5500078"/>
          </a:xfrm>
          <a:prstGeom prst="rect">
            <a:avLst/>
          </a:prstGeom>
        </p:spPr>
      </p:pic>
      <p:sp>
        <p:nvSpPr>
          <p:cNvPr id="3" name="TextBox 2">
            <a:extLst>
              <a:ext uri="{FF2B5EF4-FFF2-40B4-BE49-F238E27FC236}">
                <a16:creationId xmlns:a16="http://schemas.microsoft.com/office/drawing/2014/main" id="{4E18CFC7-87DA-4C3C-33BB-9F928D80A3C6}"/>
              </a:ext>
            </a:extLst>
          </p:cNvPr>
          <p:cNvSpPr txBox="1"/>
          <p:nvPr/>
        </p:nvSpPr>
        <p:spPr>
          <a:xfrm>
            <a:off x="-1" y="6211669"/>
            <a:ext cx="12192000" cy="646331"/>
          </a:xfrm>
          <a:prstGeom prst="rect">
            <a:avLst/>
          </a:prstGeom>
          <a:noFill/>
        </p:spPr>
        <p:txBody>
          <a:bodyPr wrap="square" rtlCol="0">
            <a:spAutoFit/>
          </a:bodyPr>
          <a:lstStyle/>
          <a:p>
            <a:r>
              <a:rPr lang="en-US" dirty="0">
                <a:ln w="3175">
                  <a:solidFill>
                    <a:srgbClr val="0000FF"/>
                  </a:solidFill>
                </a:ln>
                <a:latin typeface="Arial" panose="020B0604020202020204" pitchFamily="34" charset="0"/>
                <a:cs typeface="Arial" panose="020B0604020202020204" pitchFamily="34" charset="0"/>
              </a:rPr>
              <a:t>Emanuele Simili, Gordon Stewart, Samuel </a:t>
            </a:r>
            <a:r>
              <a:rPr lang="en-US" dirty="0" err="1">
                <a:ln w="3175">
                  <a:solidFill>
                    <a:srgbClr val="0000FF"/>
                  </a:solidFill>
                </a:ln>
                <a:latin typeface="Arial" panose="020B0604020202020204" pitchFamily="34" charset="0"/>
                <a:cs typeface="Arial" panose="020B0604020202020204" pitchFamily="34" charset="0"/>
              </a:rPr>
              <a:t>Skipsey</a:t>
            </a:r>
            <a:r>
              <a:rPr lang="en-US" dirty="0">
                <a:ln w="3175">
                  <a:solidFill>
                    <a:srgbClr val="0000FF"/>
                  </a:solidFill>
                </a:ln>
                <a:latin typeface="Arial" panose="020B0604020202020204" pitchFamily="34" charset="0"/>
                <a:cs typeface="Arial" panose="020B0604020202020204" pitchFamily="34" charset="0"/>
              </a:rPr>
              <a:t> Albert Borbely &amp; David Britton (</a:t>
            </a:r>
            <a:r>
              <a:rPr lang="en-US" b="1" dirty="0" err="1">
                <a:ln w="3175">
                  <a:solidFill>
                    <a:srgbClr val="0000FF"/>
                  </a:solidFill>
                </a:ln>
                <a:latin typeface="Arial" panose="020B0604020202020204" pitchFamily="34" charset="0"/>
                <a:cs typeface="Arial" panose="020B0604020202020204" pitchFamily="34" charset="0"/>
              </a:rPr>
              <a:t>ScotGrid</a:t>
            </a:r>
            <a:r>
              <a:rPr lang="en-US" b="1" dirty="0">
                <a:ln w="3175">
                  <a:solidFill>
                    <a:srgbClr val="0000FF"/>
                  </a:solidFill>
                </a:ln>
                <a:latin typeface="Arial" panose="020B0604020202020204" pitchFamily="34" charset="0"/>
                <a:cs typeface="Arial" panose="020B0604020202020204" pitchFamily="34" charset="0"/>
              </a:rPr>
              <a:t> Glasgow</a:t>
            </a:r>
            <a:r>
              <a:rPr lang="en-US" dirty="0">
                <a:ln w="3175">
                  <a:solidFill>
                    <a:srgbClr val="0000FF"/>
                  </a:solidFill>
                </a:ln>
                <a:latin typeface="Arial" panose="020B0604020202020204" pitchFamily="34" charset="0"/>
                <a:cs typeface="Arial" panose="020B0604020202020204" pitchFamily="34" charset="0"/>
              </a:rPr>
              <a:t>) </a:t>
            </a:r>
          </a:p>
          <a:p>
            <a:r>
              <a:rPr lang="en-US" dirty="0">
                <a:ln w="3175">
                  <a:solidFill>
                    <a:srgbClr val="0000FF"/>
                  </a:solidFill>
                </a:ln>
                <a:solidFill>
                  <a:schemeClr val="accent6">
                    <a:lumMod val="50000"/>
                  </a:schemeClr>
                </a:solidFill>
                <a:latin typeface="Arial" panose="020B0604020202020204" pitchFamily="34" charset="0"/>
                <a:cs typeface="Arial" panose="020B0604020202020204" pitchFamily="34" charset="0"/>
              </a:rPr>
              <a:t>WLCG Environmental Sustainability Workshop @ CERN - 12 December 2024</a:t>
            </a:r>
            <a:endParaRPr lang="en-GB" sz="2400" dirty="0">
              <a:ln w="3175">
                <a:solidFill>
                  <a:srgbClr val="0000FF"/>
                </a:solidFill>
              </a:ln>
              <a:solidFill>
                <a:schemeClr val="accent6">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5446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FF320D95-F47D-BC7E-C2B3-E570DD078D3A}"/>
              </a:ext>
            </a:extLst>
          </p:cNvPr>
          <p:cNvSpPr/>
          <p:nvPr/>
        </p:nvSpPr>
        <p:spPr>
          <a:xfrm>
            <a:off x="6334239" y="4189820"/>
            <a:ext cx="5873599" cy="266818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9" name="Rectangle 28">
            <a:extLst>
              <a:ext uri="{FF2B5EF4-FFF2-40B4-BE49-F238E27FC236}">
                <a16:creationId xmlns:a16="http://schemas.microsoft.com/office/drawing/2014/main" id="{4E4E5DAE-CC5B-366E-9FA4-20BE47FCE158}"/>
              </a:ext>
            </a:extLst>
          </p:cNvPr>
          <p:cNvSpPr/>
          <p:nvPr/>
        </p:nvSpPr>
        <p:spPr>
          <a:xfrm>
            <a:off x="-18952" y="4189820"/>
            <a:ext cx="6353192" cy="2668180"/>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9" name="Rectangle 8">
            <a:extLst>
              <a:ext uri="{FF2B5EF4-FFF2-40B4-BE49-F238E27FC236}">
                <a16:creationId xmlns:a16="http://schemas.microsoft.com/office/drawing/2014/main" id="{76A9F322-24F7-49CB-7128-8FABFDE08FB4}"/>
              </a:ext>
            </a:extLst>
          </p:cNvPr>
          <p:cNvSpPr/>
          <p:nvPr/>
        </p:nvSpPr>
        <p:spPr>
          <a:xfrm>
            <a:off x="6309360" y="707974"/>
            <a:ext cx="5873599" cy="291305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5" name="Rectangle 14">
            <a:extLst>
              <a:ext uri="{FF2B5EF4-FFF2-40B4-BE49-F238E27FC236}">
                <a16:creationId xmlns:a16="http://schemas.microsoft.com/office/drawing/2014/main" id="{ABF0DDCB-D64D-5848-E87A-5E87B3524245}"/>
              </a:ext>
            </a:extLst>
          </p:cNvPr>
          <p:cNvSpPr/>
          <p:nvPr/>
        </p:nvSpPr>
        <p:spPr>
          <a:xfrm>
            <a:off x="-18953" y="696929"/>
            <a:ext cx="6328313" cy="2924095"/>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16" name="Shape 136">
            <a:extLst>
              <a:ext uri="{FF2B5EF4-FFF2-40B4-BE49-F238E27FC236}">
                <a16:creationId xmlns:a16="http://schemas.microsoft.com/office/drawing/2014/main" id="{74D84E29-7937-3BE2-7191-FE06748C7381}"/>
              </a:ext>
            </a:extLst>
          </p:cNvPr>
          <p:cNvSpPr txBox="1">
            <a:spLocks/>
          </p:cNvSpPr>
          <p:nvPr/>
        </p:nvSpPr>
        <p:spPr>
          <a:xfrm>
            <a:off x="-6953" y="1698641"/>
            <a:ext cx="6318401" cy="1108070"/>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rgbClr val="00B050"/>
                </a:solidFill>
                <a:latin typeface="Arial" panose="020B0604020202020204" pitchFamily="34" charset="0"/>
                <a:cs typeface="Arial" panose="020B0604020202020204" pitchFamily="34" charset="0"/>
              </a:rPr>
              <a:t>2xAMD64ht:  Dual Socket AMD EPYC 7513 (DELL)</a:t>
            </a:r>
            <a:br>
              <a:rPr lang="en-US" sz="1400" b="1" dirty="0">
                <a:solidFill>
                  <a:srgbClr val="00B050"/>
                </a:solidFill>
                <a:latin typeface="Arial" panose="020B0604020202020204" pitchFamily="34" charset="0"/>
                <a:cs typeface="Arial" panose="020B0604020202020204" pitchFamily="34" charset="0"/>
              </a:rPr>
            </a:br>
            <a:br>
              <a:rPr lang="en-US" sz="100" dirty="0">
                <a:solidFill>
                  <a:srgbClr val="00B050"/>
                </a:solidFill>
                <a:latin typeface="Arial" panose="020B0604020202020204" pitchFamily="34" charset="0"/>
                <a:cs typeface="Arial" panose="020B0604020202020204" pitchFamily="34" charset="0"/>
              </a:rPr>
            </a:br>
            <a:r>
              <a:rPr lang="en-US" sz="1400" dirty="0">
                <a:solidFill>
                  <a:srgbClr val="00B050"/>
                </a:solidFill>
                <a:latin typeface="Arial" panose="020B0604020202020204" pitchFamily="34" charset="0"/>
                <a:cs typeface="Arial" panose="020B0604020202020204" pitchFamily="34" charset="0"/>
              </a:rPr>
              <a:t>  CPU:  2 * x86 AMD EPYC 7513 (Milano), 32C/64HT @ 2.6GHz (TDP 200W)</a:t>
            </a:r>
            <a:br>
              <a:rPr lang="en-US" sz="1400" dirty="0">
                <a:solidFill>
                  <a:srgbClr val="00B050"/>
                </a:solidFill>
                <a:latin typeface="Arial" panose="020B0604020202020204" pitchFamily="34" charset="0"/>
                <a:cs typeface="Arial" panose="020B0604020202020204" pitchFamily="34" charset="0"/>
              </a:rPr>
            </a:br>
            <a:r>
              <a:rPr lang="en-US" sz="1400" dirty="0">
                <a:solidFill>
                  <a:srgbClr val="00B050"/>
                </a:solidFill>
                <a:latin typeface="Arial" panose="020B0604020202020204" pitchFamily="34" charset="0"/>
                <a:cs typeface="Arial" panose="020B0604020202020204" pitchFamily="34" charset="0"/>
              </a:rPr>
              <a:t>  RAM:  512GB (16 x 32GB) DDR4 3200MT/s </a:t>
            </a:r>
            <a:r>
              <a:rPr lang="en-US" sz="1400" dirty="0">
                <a:solidFill>
                  <a:srgbClr val="00B050"/>
                </a:solidFill>
                <a:latin typeface="Arial" panose="020B0604020202020204" pitchFamily="34" charset="0"/>
                <a:cs typeface="Arial" panose="020B0604020202020204" pitchFamily="34" charset="0"/>
                <a:sym typeface="Wingdings" panose="05000000000000000000" pitchFamily="2" charset="2"/>
              </a:rPr>
              <a:t> 4 GB/core</a:t>
            </a:r>
            <a:br>
              <a:rPr lang="en-US" sz="1400" dirty="0">
                <a:solidFill>
                  <a:srgbClr val="00B050"/>
                </a:solidFill>
                <a:latin typeface="Arial" panose="020B0604020202020204" pitchFamily="34" charset="0"/>
                <a:cs typeface="Arial" panose="020B0604020202020204" pitchFamily="34" charset="0"/>
              </a:rPr>
            </a:br>
            <a:r>
              <a:rPr lang="en-US" sz="1400" dirty="0">
                <a:solidFill>
                  <a:srgbClr val="00B050"/>
                </a:solidFill>
                <a:latin typeface="Arial" panose="020B0604020202020204" pitchFamily="34" charset="0"/>
                <a:cs typeface="Arial" panose="020B0604020202020204" pitchFamily="34" charset="0"/>
              </a:rPr>
              <a:t>  HDD:  3.84TB SSD SATA Read Intensive</a:t>
            </a:r>
          </a:p>
        </p:txBody>
      </p:sp>
      <p:sp>
        <p:nvSpPr>
          <p:cNvPr id="5" name="TextBox 4">
            <a:extLst>
              <a:ext uri="{FF2B5EF4-FFF2-40B4-BE49-F238E27FC236}">
                <a16:creationId xmlns:a16="http://schemas.microsoft.com/office/drawing/2014/main" id="{C79BC98D-B392-01AF-BBAF-DD80DDC09A61}"/>
              </a:ext>
            </a:extLst>
          </p:cNvPr>
          <p:cNvSpPr txBox="1"/>
          <p:nvPr/>
        </p:nvSpPr>
        <p:spPr>
          <a:xfrm>
            <a:off x="-9041" y="-80994"/>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in-House (production)</a:t>
            </a:r>
            <a:endParaRPr lang="en-GB" sz="4000" b="1" dirty="0">
              <a:solidFill>
                <a:srgbClr val="0000FF"/>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2711668A-67F4-E6E2-B160-C35163728675}"/>
              </a:ext>
            </a:extLst>
          </p:cNvPr>
          <p:cNvSpPr txBox="1"/>
          <p:nvPr/>
        </p:nvSpPr>
        <p:spPr>
          <a:xfrm>
            <a:off x="5301650" y="1605260"/>
            <a:ext cx="964217" cy="2769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200" b="1" dirty="0">
                <a:solidFill>
                  <a:schemeClr val="bg2">
                    <a:lumMod val="50000"/>
                  </a:schemeClr>
                </a:solidFill>
                <a:latin typeface="Arial" panose="020B0604020202020204" pitchFamily="34" charset="0"/>
                <a:cs typeface="Arial" panose="020B0604020202020204" pitchFamily="34" charset="0"/>
              </a:rPr>
              <a:t>~ 5k cores</a:t>
            </a:r>
            <a:endParaRPr lang="en-GB" sz="1200" dirty="0">
              <a:solidFill>
                <a:schemeClr val="bg2">
                  <a:lumMod val="50000"/>
                </a:schemeClr>
              </a:solidFill>
            </a:endParaRPr>
          </a:p>
        </p:txBody>
      </p:sp>
      <p:sp>
        <p:nvSpPr>
          <p:cNvPr id="7" name="Shape 136">
            <a:extLst>
              <a:ext uri="{FF2B5EF4-FFF2-40B4-BE49-F238E27FC236}">
                <a16:creationId xmlns:a16="http://schemas.microsoft.com/office/drawing/2014/main" id="{55725977-491A-960B-7F6A-225586E1A3FA}"/>
              </a:ext>
            </a:extLst>
          </p:cNvPr>
          <p:cNvSpPr txBox="1">
            <a:spLocks/>
          </p:cNvSpPr>
          <p:nvPr/>
        </p:nvSpPr>
        <p:spPr>
          <a:xfrm>
            <a:off x="-18953" y="2698698"/>
            <a:ext cx="6346396" cy="1141104"/>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chemeClr val="accent6">
                    <a:lumMod val="50000"/>
                  </a:schemeClr>
                </a:solidFill>
                <a:latin typeface="Arial" panose="020B0604020202020204" pitchFamily="34" charset="0"/>
                <a:cs typeface="Arial" panose="020B0604020202020204" pitchFamily="34" charset="0"/>
              </a:rPr>
              <a:t>2xAMD64ht:  Dual Socket AMD EPYC 7452 (DELL)</a:t>
            </a:r>
            <a:br>
              <a:rPr lang="en-US" sz="1400" b="1" dirty="0">
                <a:solidFill>
                  <a:schemeClr val="accent6">
                    <a:lumMod val="50000"/>
                  </a:schemeClr>
                </a:solidFill>
                <a:latin typeface="Arial" panose="020B0604020202020204" pitchFamily="34" charset="0"/>
                <a:cs typeface="Arial" panose="020B0604020202020204" pitchFamily="34" charset="0"/>
              </a:rPr>
            </a:br>
            <a:br>
              <a:rPr lang="en-US" sz="100" dirty="0">
                <a:solidFill>
                  <a:schemeClr val="accent6">
                    <a:lumMod val="50000"/>
                  </a:schemeClr>
                </a:solidFill>
                <a:latin typeface="Arial" panose="020B0604020202020204" pitchFamily="34" charset="0"/>
                <a:cs typeface="Arial" panose="020B0604020202020204" pitchFamily="34" charset="0"/>
              </a:rPr>
            </a:br>
            <a:r>
              <a:rPr lang="en-US" sz="1400" dirty="0">
                <a:solidFill>
                  <a:schemeClr val="accent6">
                    <a:lumMod val="50000"/>
                  </a:schemeClr>
                </a:solidFill>
                <a:latin typeface="Arial" panose="020B0604020202020204" pitchFamily="34" charset="0"/>
                <a:cs typeface="Arial" panose="020B0604020202020204" pitchFamily="34" charset="0"/>
              </a:rPr>
              <a:t>  CPU:  2 * x86 AMD EPYC 7452 (Roma), 32C/64HT @ 2.35GHz (TDP 200W)</a:t>
            </a:r>
            <a:br>
              <a:rPr lang="en-US" sz="1400" dirty="0">
                <a:solidFill>
                  <a:schemeClr val="accent6">
                    <a:lumMod val="50000"/>
                  </a:schemeClr>
                </a:solidFill>
                <a:latin typeface="Arial" panose="020B0604020202020204" pitchFamily="34" charset="0"/>
                <a:cs typeface="Arial" panose="020B0604020202020204" pitchFamily="34" charset="0"/>
              </a:rPr>
            </a:br>
            <a:r>
              <a:rPr lang="en-US" sz="1400" dirty="0">
                <a:solidFill>
                  <a:schemeClr val="accent6">
                    <a:lumMod val="50000"/>
                  </a:schemeClr>
                </a:solidFill>
                <a:latin typeface="Arial" panose="020B0604020202020204" pitchFamily="34" charset="0"/>
                <a:cs typeface="Arial" panose="020B0604020202020204" pitchFamily="34" charset="0"/>
              </a:rPr>
              <a:t>  RAM:  512GB (16 x 32GB) DDR4 3200MT/s </a:t>
            </a:r>
            <a:r>
              <a:rPr lang="en-US" sz="1400" dirty="0">
                <a:solidFill>
                  <a:schemeClr val="accent6">
                    <a:lumMod val="50000"/>
                  </a:schemeClr>
                </a:solidFill>
                <a:latin typeface="Arial" panose="020B0604020202020204" pitchFamily="34" charset="0"/>
                <a:cs typeface="Arial" panose="020B0604020202020204" pitchFamily="34" charset="0"/>
                <a:sym typeface="Wingdings" panose="05000000000000000000" pitchFamily="2" charset="2"/>
              </a:rPr>
              <a:t> 4 GB/core</a:t>
            </a:r>
            <a:br>
              <a:rPr lang="en-US" sz="1400" dirty="0">
                <a:solidFill>
                  <a:schemeClr val="accent6">
                    <a:lumMod val="50000"/>
                  </a:schemeClr>
                </a:solidFill>
                <a:latin typeface="Arial" panose="020B0604020202020204" pitchFamily="34" charset="0"/>
                <a:cs typeface="Arial" panose="020B0604020202020204" pitchFamily="34" charset="0"/>
              </a:rPr>
            </a:br>
            <a:r>
              <a:rPr lang="en-US" sz="1400" dirty="0">
                <a:solidFill>
                  <a:schemeClr val="accent6">
                    <a:lumMod val="50000"/>
                  </a:schemeClr>
                </a:solidFill>
                <a:latin typeface="Arial" panose="020B0604020202020204" pitchFamily="34" charset="0"/>
                <a:cs typeface="Arial" panose="020B0604020202020204" pitchFamily="34" charset="0"/>
              </a:rPr>
              <a:t>  HDD:  3.84TB SSD SATA Read Intensive</a:t>
            </a:r>
          </a:p>
        </p:txBody>
      </p:sp>
      <p:sp>
        <p:nvSpPr>
          <p:cNvPr id="12" name="Shape 136">
            <a:extLst>
              <a:ext uri="{FF2B5EF4-FFF2-40B4-BE49-F238E27FC236}">
                <a16:creationId xmlns:a16="http://schemas.microsoft.com/office/drawing/2014/main" id="{C8B3EAF9-86F5-0079-6CF5-45FABABD2FC4}"/>
              </a:ext>
            </a:extLst>
          </p:cNvPr>
          <p:cNvSpPr txBox="1">
            <a:spLocks/>
          </p:cNvSpPr>
          <p:nvPr/>
        </p:nvSpPr>
        <p:spPr>
          <a:xfrm>
            <a:off x="-18953" y="757817"/>
            <a:ext cx="6474617" cy="1135973"/>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chemeClr val="tx1">
                    <a:lumMod val="65000"/>
                    <a:lumOff val="35000"/>
                  </a:schemeClr>
                </a:solidFill>
                <a:latin typeface="Arial" panose="020B0604020202020204" pitchFamily="34" charset="0"/>
                <a:cs typeface="Arial" panose="020B0604020202020204" pitchFamily="34" charset="0"/>
              </a:rPr>
              <a:t>2xIntel40ht:  </a:t>
            </a:r>
            <a:r>
              <a:rPr lang="it-IT" sz="1400" b="1" dirty="0">
                <a:solidFill>
                  <a:schemeClr val="tx1">
                    <a:lumMod val="65000"/>
                    <a:lumOff val="35000"/>
                  </a:schemeClr>
                </a:solidFill>
                <a:latin typeface="Arial" panose="020B0604020202020204" pitchFamily="34" charset="0"/>
                <a:cs typeface="Arial" panose="020B0604020202020204" pitchFamily="34" charset="0"/>
              </a:rPr>
              <a:t>Dual </a:t>
            </a:r>
            <a:r>
              <a:rPr lang="it-IT" sz="1400" b="1" dirty="0" err="1">
                <a:solidFill>
                  <a:schemeClr val="tx1">
                    <a:lumMod val="65000"/>
                    <a:lumOff val="35000"/>
                  </a:schemeClr>
                </a:solidFill>
                <a:latin typeface="Arial" panose="020B0604020202020204" pitchFamily="34" charset="0"/>
                <a:cs typeface="Arial" panose="020B0604020202020204" pitchFamily="34" charset="0"/>
              </a:rPr>
              <a:t>Socket</a:t>
            </a:r>
            <a:r>
              <a:rPr lang="it-IT" sz="1400" b="1" dirty="0">
                <a:solidFill>
                  <a:schemeClr val="tx1">
                    <a:lumMod val="65000"/>
                    <a:lumOff val="35000"/>
                  </a:schemeClr>
                </a:solidFill>
                <a:latin typeface="Arial" panose="020B0604020202020204" pitchFamily="34" charset="0"/>
                <a:cs typeface="Arial" panose="020B0604020202020204" pitchFamily="34" charset="0"/>
              </a:rPr>
              <a:t> Intel XEON E5-2630 v4</a:t>
            </a:r>
            <a:r>
              <a:rPr lang="en-US" sz="1400" b="1" dirty="0">
                <a:solidFill>
                  <a:schemeClr val="tx1">
                    <a:lumMod val="65000"/>
                    <a:lumOff val="35000"/>
                  </a:schemeClr>
                </a:solidFill>
                <a:latin typeface="Arial" panose="020B0604020202020204" pitchFamily="34" charset="0"/>
                <a:cs typeface="Arial" panose="020B0604020202020204" pitchFamily="34" charset="0"/>
              </a:rPr>
              <a:t> (HP)</a:t>
            </a:r>
            <a:br>
              <a:rPr lang="en-US" sz="1400" b="1" dirty="0">
                <a:solidFill>
                  <a:schemeClr val="tx1">
                    <a:lumMod val="65000"/>
                    <a:lumOff val="35000"/>
                  </a:schemeClr>
                </a:solidFill>
                <a:latin typeface="Arial" panose="020B0604020202020204" pitchFamily="34" charset="0"/>
                <a:cs typeface="Arial" panose="020B0604020202020204" pitchFamily="34" charset="0"/>
              </a:rPr>
            </a:br>
            <a:br>
              <a:rPr lang="en-US" sz="100" b="1" dirty="0">
                <a:solidFill>
                  <a:schemeClr val="tx1">
                    <a:lumMod val="65000"/>
                    <a:lumOff val="35000"/>
                  </a:schemeClr>
                </a:solidFill>
                <a:latin typeface="Arial" panose="020B0604020202020204" pitchFamily="34" charset="0"/>
                <a:cs typeface="Arial" panose="020B0604020202020204" pitchFamily="34" charset="0"/>
              </a:rPr>
            </a:br>
            <a:r>
              <a:rPr lang="en-US" sz="1400" dirty="0">
                <a:solidFill>
                  <a:schemeClr val="tx1">
                    <a:lumMod val="65000"/>
                    <a:lumOff val="35000"/>
                  </a:schemeClr>
                </a:solidFill>
                <a:latin typeface="Arial" panose="020B0604020202020204" pitchFamily="34" charset="0"/>
                <a:cs typeface="Arial" panose="020B0604020202020204" pitchFamily="34" charset="0"/>
              </a:rPr>
              <a:t>  CPU:  </a:t>
            </a:r>
            <a:r>
              <a:rPr lang="pt-BR" sz="1400" dirty="0">
                <a:solidFill>
                  <a:schemeClr val="tx1">
                    <a:lumMod val="65000"/>
                    <a:lumOff val="35000"/>
                  </a:schemeClr>
                </a:solidFill>
                <a:latin typeface="Arial" panose="020B0604020202020204" pitchFamily="34" charset="0"/>
                <a:cs typeface="Arial" panose="020B0604020202020204" pitchFamily="34" charset="0"/>
              </a:rPr>
              <a:t>2 * x86 Intel(R) Xeon(R) E5-2630 v4, 10C/20HT</a:t>
            </a:r>
            <a:r>
              <a:rPr lang="en-US" sz="1400" dirty="0">
                <a:solidFill>
                  <a:schemeClr val="tx1">
                    <a:lumMod val="65000"/>
                    <a:lumOff val="35000"/>
                  </a:schemeClr>
                </a:solidFill>
                <a:latin typeface="Arial" panose="020B0604020202020204" pitchFamily="34" charset="0"/>
                <a:cs typeface="Arial" panose="020B0604020202020204" pitchFamily="34" charset="0"/>
              </a:rPr>
              <a:t> @ 2.2GHz (TDP 85W)</a:t>
            </a:r>
            <a:br>
              <a:rPr lang="en-US" sz="1400" dirty="0">
                <a:solidFill>
                  <a:schemeClr val="tx1">
                    <a:lumMod val="65000"/>
                    <a:lumOff val="35000"/>
                  </a:schemeClr>
                </a:solidFill>
                <a:latin typeface="Arial" panose="020B0604020202020204" pitchFamily="34" charset="0"/>
                <a:cs typeface="Arial" panose="020B0604020202020204" pitchFamily="34" charset="0"/>
              </a:rPr>
            </a:br>
            <a:r>
              <a:rPr lang="en-US" sz="1400" dirty="0">
                <a:solidFill>
                  <a:schemeClr val="tx1">
                    <a:lumMod val="65000"/>
                    <a:lumOff val="35000"/>
                  </a:schemeClr>
                </a:solidFill>
                <a:latin typeface="Arial" panose="020B0604020202020204" pitchFamily="34" charset="0"/>
                <a:cs typeface="Arial" panose="020B0604020202020204" pitchFamily="34" charset="0"/>
              </a:rPr>
              <a:t>  RAM  160GB (4 x 32GB + 4 x 8GB) DDR4 2400 MHz </a:t>
            </a:r>
            <a:r>
              <a:rPr lang="en-US" sz="1400" dirty="0">
                <a:solidFill>
                  <a:schemeClr val="tx1">
                    <a:lumMod val="65000"/>
                    <a:lumOff val="35000"/>
                  </a:schemeClr>
                </a:solidFill>
                <a:latin typeface="Arial" panose="020B0604020202020204" pitchFamily="34" charset="0"/>
                <a:cs typeface="Arial" panose="020B0604020202020204" pitchFamily="34" charset="0"/>
                <a:sym typeface="Wingdings" panose="05000000000000000000" pitchFamily="2" charset="2"/>
              </a:rPr>
              <a:t> 4 GB/core</a:t>
            </a:r>
            <a:br>
              <a:rPr lang="en-US" sz="1400" dirty="0">
                <a:solidFill>
                  <a:schemeClr val="tx1">
                    <a:lumMod val="65000"/>
                    <a:lumOff val="35000"/>
                  </a:schemeClr>
                </a:solidFill>
                <a:latin typeface="Arial" panose="020B0604020202020204" pitchFamily="34" charset="0"/>
                <a:cs typeface="Arial" panose="020B0604020202020204" pitchFamily="34" charset="0"/>
              </a:rPr>
            </a:br>
            <a:r>
              <a:rPr lang="en-US" sz="1400" dirty="0">
                <a:solidFill>
                  <a:schemeClr val="tx1">
                    <a:lumMod val="65000"/>
                    <a:lumOff val="35000"/>
                  </a:schemeClr>
                </a:solidFill>
                <a:latin typeface="Arial" panose="020B0604020202020204" pitchFamily="34" charset="0"/>
                <a:cs typeface="Arial" panose="020B0604020202020204" pitchFamily="34" charset="0"/>
              </a:rPr>
              <a:t>  HDD:  2TB disk SATA @ ‎7200 RPM </a:t>
            </a:r>
            <a:endParaRPr lang="en-US" sz="1400"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7C64666-5FA8-D328-EB31-17D16F041D78}"/>
              </a:ext>
            </a:extLst>
          </p:cNvPr>
          <p:cNvSpPr txBox="1"/>
          <p:nvPr/>
        </p:nvSpPr>
        <p:spPr>
          <a:xfrm>
            <a:off x="5170745" y="2612672"/>
            <a:ext cx="1102897" cy="2769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200" b="1" dirty="0">
                <a:solidFill>
                  <a:schemeClr val="bg2">
                    <a:lumMod val="50000"/>
                  </a:schemeClr>
                </a:solidFill>
                <a:latin typeface="Arial" panose="020B0604020202020204" pitchFamily="34" charset="0"/>
                <a:cs typeface="Arial" panose="020B0604020202020204" pitchFamily="34" charset="0"/>
              </a:rPr>
              <a:t>~ 7.5k cores</a:t>
            </a:r>
            <a:endParaRPr lang="en-GB" sz="1200" dirty="0">
              <a:solidFill>
                <a:schemeClr val="bg2">
                  <a:lumMod val="50000"/>
                </a:schemeClr>
              </a:solidFill>
            </a:endParaRPr>
          </a:p>
        </p:txBody>
      </p:sp>
      <p:sp>
        <p:nvSpPr>
          <p:cNvPr id="18" name="TextBox 17">
            <a:extLst>
              <a:ext uri="{FF2B5EF4-FFF2-40B4-BE49-F238E27FC236}">
                <a16:creationId xmlns:a16="http://schemas.microsoft.com/office/drawing/2014/main" id="{2483411F-E673-0D53-6C74-82889517DE3E}"/>
              </a:ext>
            </a:extLst>
          </p:cNvPr>
          <p:cNvSpPr txBox="1"/>
          <p:nvPr/>
        </p:nvSpPr>
        <p:spPr>
          <a:xfrm>
            <a:off x="5167259" y="699763"/>
            <a:ext cx="1102896" cy="2769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200" b="1" dirty="0">
                <a:solidFill>
                  <a:schemeClr val="bg2">
                    <a:lumMod val="50000"/>
                  </a:schemeClr>
                </a:solidFill>
                <a:latin typeface="Arial" panose="020B0604020202020204" pitchFamily="34" charset="0"/>
                <a:cs typeface="Arial" panose="020B0604020202020204" pitchFamily="34" charset="0"/>
              </a:rPr>
              <a:t>~ 1.5k cores</a:t>
            </a:r>
            <a:endParaRPr lang="en-GB" sz="1200" dirty="0">
              <a:solidFill>
                <a:schemeClr val="bg2">
                  <a:lumMod val="50000"/>
                </a:schemeClr>
              </a:solidFill>
            </a:endParaRPr>
          </a:p>
        </p:txBody>
      </p:sp>
      <p:sp>
        <p:nvSpPr>
          <p:cNvPr id="24" name="Shape 136">
            <a:extLst>
              <a:ext uri="{FF2B5EF4-FFF2-40B4-BE49-F238E27FC236}">
                <a16:creationId xmlns:a16="http://schemas.microsoft.com/office/drawing/2014/main" id="{2ED0A572-BB59-F09F-9D3A-BFB5C871FA9C}"/>
              </a:ext>
            </a:extLst>
          </p:cNvPr>
          <p:cNvSpPr txBox="1">
            <a:spLocks/>
          </p:cNvSpPr>
          <p:nvPr/>
        </p:nvSpPr>
        <p:spPr>
          <a:xfrm>
            <a:off x="6334239" y="715319"/>
            <a:ext cx="6227729" cy="1134592"/>
          </a:xfrm>
          <a:prstGeom prst="rect">
            <a:avLst/>
          </a:prstGeom>
          <a:noFill/>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rgbClr val="FF00FF"/>
                </a:solidFill>
                <a:latin typeface="Arial" panose="020B0604020202020204" pitchFamily="34" charset="0"/>
                <a:cs typeface="Arial" panose="020B0604020202020204" pitchFamily="34" charset="0"/>
              </a:rPr>
              <a:t>2*ARM80c:  </a:t>
            </a:r>
            <a:r>
              <a:rPr lang="it-IT" sz="1400" b="1" dirty="0">
                <a:solidFill>
                  <a:srgbClr val="FF00FF"/>
                </a:solidFill>
                <a:latin typeface="Arial" panose="020B0604020202020204" pitchFamily="34" charset="0"/>
                <a:cs typeface="Arial" panose="020B0604020202020204" pitchFamily="34" charset="0"/>
              </a:rPr>
              <a:t>Dual </a:t>
            </a:r>
            <a:r>
              <a:rPr lang="it-IT" sz="1400" b="1" dirty="0" err="1">
                <a:solidFill>
                  <a:srgbClr val="FF00FF"/>
                </a:solidFill>
                <a:latin typeface="Arial" panose="020B0604020202020204" pitchFamily="34" charset="0"/>
                <a:cs typeface="Arial" panose="020B0604020202020204" pitchFamily="34" charset="0"/>
              </a:rPr>
              <a:t>Socket</a:t>
            </a:r>
            <a:r>
              <a:rPr lang="it-IT" sz="1400" b="1" dirty="0">
                <a:solidFill>
                  <a:srgbClr val="FF00FF"/>
                </a:solidFill>
                <a:latin typeface="Arial" panose="020B0604020202020204" pitchFamily="34" charset="0"/>
                <a:cs typeface="Arial" panose="020B0604020202020204" pitchFamily="34" charset="0"/>
              </a:rPr>
              <a:t> Ampere Altra Q80-30 (Ampere)</a:t>
            </a:r>
            <a:br>
              <a:rPr lang="it-IT" sz="1400" b="1" dirty="0">
                <a:solidFill>
                  <a:srgbClr val="FF00FF"/>
                </a:solidFill>
                <a:latin typeface="Arial" panose="020B0604020202020204" pitchFamily="34" charset="0"/>
                <a:cs typeface="Arial" panose="020B0604020202020204" pitchFamily="34" charset="0"/>
              </a:rPr>
            </a:br>
            <a:br>
              <a:rPr lang="en-US" sz="100" dirty="0">
                <a:solidFill>
                  <a:srgbClr val="FF00FF"/>
                </a:solidFill>
                <a:latin typeface="Arial" panose="020B0604020202020204" pitchFamily="34" charset="0"/>
                <a:cs typeface="Arial" panose="020B0604020202020204" pitchFamily="34" charset="0"/>
              </a:rPr>
            </a:br>
            <a:r>
              <a:rPr lang="en-US" sz="1400" dirty="0">
                <a:solidFill>
                  <a:srgbClr val="FF00FF"/>
                </a:solidFill>
                <a:latin typeface="Arial" panose="020B0604020202020204" pitchFamily="34" charset="0"/>
                <a:cs typeface="Arial" panose="020B0604020202020204" pitchFamily="34" charset="0"/>
              </a:rPr>
              <a:t>  CPU:  2 * ARM Ampere Q80-30, 80C @ 3GHz (TDP 210W)</a:t>
            </a:r>
            <a:br>
              <a:rPr lang="en-US" sz="1400" dirty="0">
                <a:solidFill>
                  <a:srgbClr val="FF00FF"/>
                </a:solidFill>
                <a:latin typeface="Arial" panose="020B0604020202020204" pitchFamily="34" charset="0"/>
                <a:cs typeface="Arial" panose="020B0604020202020204" pitchFamily="34" charset="0"/>
              </a:rPr>
            </a:br>
            <a:r>
              <a:rPr lang="en-US" sz="1400" dirty="0">
                <a:solidFill>
                  <a:srgbClr val="FF00FF"/>
                </a:solidFill>
                <a:latin typeface="Arial" panose="020B0604020202020204" pitchFamily="34" charset="0"/>
                <a:cs typeface="Arial" panose="020B0604020202020204" pitchFamily="34" charset="0"/>
              </a:rPr>
              <a:t>  RAM:  512GB (32 x 16GB or 16 x 32GB) DDR4 3200MT/s </a:t>
            </a:r>
            <a:r>
              <a:rPr lang="en-US" sz="1400" dirty="0">
                <a:solidFill>
                  <a:srgbClr val="FF00FF"/>
                </a:solidFill>
                <a:latin typeface="Arial" panose="020B0604020202020204" pitchFamily="34" charset="0"/>
                <a:cs typeface="Arial" panose="020B0604020202020204" pitchFamily="34" charset="0"/>
                <a:sym typeface="Wingdings" panose="05000000000000000000" pitchFamily="2" charset="2"/>
              </a:rPr>
              <a:t> 3.2 GB/core</a:t>
            </a:r>
            <a:br>
              <a:rPr lang="en-US" sz="1400" dirty="0">
                <a:solidFill>
                  <a:srgbClr val="FF00FF"/>
                </a:solidFill>
                <a:latin typeface="Arial" panose="020B0604020202020204" pitchFamily="34" charset="0"/>
                <a:cs typeface="Arial" panose="020B0604020202020204" pitchFamily="34" charset="0"/>
              </a:rPr>
            </a:br>
            <a:r>
              <a:rPr lang="en-US" sz="1400" dirty="0">
                <a:solidFill>
                  <a:srgbClr val="FF00FF"/>
                </a:solidFill>
                <a:latin typeface="Arial" panose="020B0604020202020204" pitchFamily="34" charset="0"/>
                <a:cs typeface="Arial" panose="020B0604020202020204" pitchFamily="34" charset="0"/>
              </a:rPr>
              <a:t>  HDD:  2 * 1TB </a:t>
            </a:r>
            <a:r>
              <a:rPr lang="en-US" sz="1400" dirty="0" err="1">
                <a:solidFill>
                  <a:srgbClr val="FF00FF"/>
                </a:solidFill>
                <a:latin typeface="Arial" panose="020B0604020202020204" pitchFamily="34" charset="0"/>
                <a:cs typeface="Arial" panose="020B0604020202020204" pitchFamily="34" charset="0"/>
              </a:rPr>
              <a:t>NVMe</a:t>
            </a:r>
            <a:endParaRPr lang="en-US" sz="1400" i="1" dirty="0">
              <a:solidFill>
                <a:srgbClr val="FF00FF"/>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7BA46FC8-D325-6BE3-1B9E-2469173E5E69}"/>
              </a:ext>
            </a:extLst>
          </p:cNvPr>
          <p:cNvSpPr txBox="1"/>
          <p:nvPr/>
        </p:nvSpPr>
        <p:spPr>
          <a:xfrm>
            <a:off x="11224307" y="703968"/>
            <a:ext cx="973639" cy="2769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200" b="1" dirty="0">
                <a:solidFill>
                  <a:schemeClr val="bg2">
                    <a:lumMod val="50000"/>
                  </a:schemeClr>
                </a:solidFill>
                <a:latin typeface="Arial" panose="020B0604020202020204" pitchFamily="34" charset="0"/>
                <a:cs typeface="Arial" panose="020B0604020202020204" pitchFamily="34" charset="0"/>
              </a:rPr>
              <a:t>~ 2k cores</a:t>
            </a:r>
            <a:endParaRPr lang="en-GB" sz="1200" dirty="0">
              <a:solidFill>
                <a:schemeClr val="bg2">
                  <a:lumMod val="50000"/>
                </a:schemeClr>
              </a:solidFill>
            </a:endParaRPr>
          </a:p>
        </p:txBody>
      </p:sp>
      <p:sp>
        <p:nvSpPr>
          <p:cNvPr id="2" name="Shape 136">
            <a:extLst>
              <a:ext uri="{FF2B5EF4-FFF2-40B4-BE49-F238E27FC236}">
                <a16:creationId xmlns:a16="http://schemas.microsoft.com/office/drawing/2014/main" id="{8328372E-F5A5-ACB5-727C-314EB0F14566}"/>
              </a:ext>
            </a:extLst>
          </p:cNvPr>
          <p:cNvSpPr txBox="1">
            <a:spLocks/>
          </p:cNvSpPr>
          <p:nvPr/>
        </p:nvSpPr>
        <p:spPr>
          <a:xfrm>
            <a:off x="6354941" y="1889381"/>
            <a:ext cx="5822979" cy="1099096"/>
          </a:xfrm>
          <a:prstGeom prst="rect">
            <a:avLst/>
          </a:prstGeom>
          <a:noFill/>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rgbClr val="C00000"/>
                </a:solidFill>
                <a:latin typeface="Arial" panose="020B0604020202020204" pitchFamily="34" charset="0"/>
                <a:cs typeface="Arial" panose="020B0604020202020204" pitchFamily="34" charset="0"/>
              </a:rPr>
              <a:t>ARM128c:  </a:t>
            </a:r>
            <a:r>
              <a:rPr lang="it-IT" sz="1400" b="1" dirty="0">
                <a:solidFill>
                  <a:srgbClr val="C00000"/>
                </a:solidFill>
                <a:latin typeface="Arial" panose="020B0604020202020204" pitchFamily="34" charset="0"/>
                <a:cs typeface="Arial" panose="020B0604020202020204" pitchFamily="34" charset="0"/>
              </a:rPr>
              <a:t>Single </a:t>
            </a:r>
            <a:r>
              <a:rPr lang="it-IT" sz="1400" b="1" dirty="0" err="1">
                <a:solidFill>
                  <a:srgbClr val="C00000"/>
                </a:solidFill>
                <a:latin typeface="Arial" panose="020B0604020202020204" pitchFamily="34" charset="0"/>
                <a:cs typeface="Arial" panose="020B0604020202020204" pitchFamily="34" charset="0"/>
              </a:rPr>
              <a:t>Socket</a:t>
            </a:r>
            <a:r>
              <a:rPr lang="it-IT" sz="1400" b="1" dirty="0">
                <a:solidFill>
                  <a:srgbClr val="C00000"/>
                </a:solidFill>
                <a:latin typeface="Arial" panose="020B0604020202020204" pitchFamily="34" charset="0"/>
                <a:cs typeface="Arial" panose="020B0604020202020204" pitchFamily="34" charset="0"/>
              </a:rPr>
              <a:t> Ampere Altra Max M128-30 (</a:t>
            </a:r>
            <a:r>
              <a:rPr lang="it-IT" sz="1400" b="1" dirty="0" err="1">
                <a:solidFill>
                  <a:srgbClr val="C00000"/>
                </a:solidFill>
                <a:latin typeface="Arial" panose="020B0604020202020204" pitchFamily="34" charset="0"/>
                <a:cs typeface="Arial" panose="020B0604020202020204" pitchFamily="34" charset="0"/>
              </a:rPr>
              <a:t>SuperMicro</a:t>
            </a:r>
            <a:r>
              <a:rPr lang="it-IT" sz="1400" b="1" dirty="0">
                <a:solidFill>
                  <a:srgbClr val="C00000"/>
                </a:solidFill>
                <a:latin typeface="Arial" panose="020B0604020202020204" pitchFamily="34" charset="0"/>
                <a:cs typeface="Arial" panose="020B0604020202020204" pitchFamily="34" charset="0"/>
              </a:rPr>
              <a:t>)</a:t>
            </a:r>
            <a:br>
              <a:rPr lang="it-IT" sz="1400" b="1" dirty="0">
                <a:solidFill>
                  <a:srgbClr val="C00000"/>
                </a:solidFill>
                <a:latin typeface="Arial" panose="020B0604020202020204" pitchFamily="34" charset="0"/>
                <a:cs typeface="Arial" panose="020B0604020202020204" pitchFamily="34" charset="0"/>
              </a:rPr>
            </a:br>
            <a:br>
              <a:rPr lang="en-US" sz="100" dirty="0">
                <a:solidFill>
                  <a:srgbClr val="C00000"/>
                </a:solidFill>
                <a:latin typeface="Arial" panose="020B0604020202020204" pitchFamily="34" charset="0"/>
                <a:cs typeface="Arial" panose="020B0604020202020204" pitchFamily="34" charset="0"/>
              </a:rPr>
            </a:br>
            <a:r>
              <a:rPr lang="en-US" sz="1400" dirty="0">
                <a:solidFill>
                  <a:srgbClr val="C00000"/>
                </a:solidFill>
                <a:latin typeface="Arial" panose="020B0604020202020204" pitchFamily="34" charset="0"/>
                <a:cs typeface="Arial" panose="020B0604020202020204" pitchFamily="34" charset="0"/>
              </a:rPr>
              <a:t>  CPU:  ARM Ampere M128-30, 128C @ 3GHz (TDP 250W)</a:t>
            </a:r>
            <a:br>
              <a:rPr lang="en-US" sz="1400" dirty="0">
                <a:solidFill>
                  <a:srgbClr val="C00000"/>
                </a:solidFill>
                <a:latin typeface="Arial" panose="020B0604020202020204" pitchFamily="34" charset="0"/>
                <a:cs typeface="Arial" panose="020B0604020202020204" pitchFamily="34" charset="0"/>
              </a:rPr>
            </a:br>
            <a:r>
              <a:rPr lang="en-US" sz="1400" dirty="0">
                <a:solidFill>
                  <a:srgbClr val="C00000"/>
                </a:solidFill>
                <a:latin typeface="Arial" panose="020B0604020202020204" pitchFamily="34" charset="0"/>
                <a:cs typeface="Arial" panose="020B0604020202020204" pitchFamily="34" charset="0"/>
              </a:rPr>
              <a:t>  RAM:  512GB (8 x 64 GB) DDR4 3200MHz </a:t>
            </a:r>
            <a:r>
              <a:rPr lang="en-US" sz="1400" dirty="0">
                <a:solidFill>
                  <a:srgbClr val="C00000"/>
                </a:solidFill>
                <a:latin typeface="Arial" panose="020B0604020202020204" pitchFamily="34" charset="0"/>
                <a:cs typeface="Arial" panose="020B0604020202020204" pitchFamily="34" charset="0"/>
                <a:sym typeface="Wingdings" panose="05000000000000000000" pitchFamily="2" charset="2"/>
              </a:rPr>
              <a:t></a:t>
            </a:r>
            <a:r>
              <a:rPr lang="en-US" sz="1400" dirty="0">
                <a:solidFill>
                  <a:srgbClr val="C00000"/>
                </a:solidFill>
                <a:latin typeface="Arial" panose="020B0604020202020204" pitchFamily="34" charset="0"/>
                <a:cs typeface="Arial" panose="020B0604020202020204" pitchFamily="34" charset="0"/>
              </a:rPr>
              <a:t> 4 GB/core</a:t>
            </a:r>
            <a:br>
              <a:rPr lang="en-US" sz="1400" dirty="0">
                <a:solidFill>
                  <a:srgbClr val="C00000"/>
                </a:solidFill>
                <a:latin typeface="Arial" panose="020B0604020202020204" pitchFamily="34" charset="0"/>
                <a:cs typeface="Arial" panose="020B0604020202020204" pitchFamily="34" charset="0"/>
              </a:rPr>
            </a:br>
            <a:r>
              <a:rPr lang="en-US" sz="1400" dirty="0">
                <a:solidFill>
                  <a:srgbClr val="C00000"/>
                </a:solidFill>
                <a:latin typeface="Arial" panose="020B0604020202020204" pitchFamily="34" charset="0"/>
                <a:cs typeface="Arial" panose="020B0604020202020204" pitchFamily="34" charset="0"/>
              </a:rPr>
              <a:t>  HDD:  8TB </a:t>
            </a:r>
            <a:r>
              <a:rPr lang="en-US" sz="1400" dirty="0" err="1">
                <a:solidFill>
                  <a:srgbClr val="C00000"/>
                </a:solidFill>
                <a:latin typeface="Arial" panose="020B0604020202020204" pitchFamily="34" charset="0"/>
                <a:cs typeface="Arial" panose="020B0604020202020204" pitchFamily="34" charset="0"/>
              </a:rPr>
              <a:t>NVMe</a:t>
            </a:r>
            <a:endParaRPr lang="en-US" sz="1400" i="1" dirty="0">
              <a:solidFill>
                <a:srgbClr val="C00000"/>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CCA6B0FC-5B7B-1542-81A8-12DD4DEA0E53}"/>
              </a:ext>
            </a:extLst>
          </p:cNvPr>
          <p:cNvSpPr txBox="1"/>
          <p:nvPr/>
        </p:nvSpPr>
        <p:spPr>
          <a:xfrm>
            <a:off x="11196641" y="2530882"/>
            <a:ext cx="973641" cy="2769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200" b="1" dirty="0">
                <a:solidFill>
                  <a:schemeClr val="bg2">
                    <a:lumMod val="50000"/>
                  </a:schemeClr>
                </a:solidFill>
                <a:latin typeface="Arial" panose="020B0604020202020204" pitchFamily="34" charset="0"/>
                <a:cs typeface="Arial" panose="020B0604020202020204" pitchFamily="34" charset="0"/>
              </a:rPr>
              <a:t>~ 2k cores</a:t>
            </a:r>
            <a:endParaRPr lang="en-GB" sz="1200" dirty="0">
              <a:solidFill>
                <a:schemeClr val="bg2">
                  <a:lumMod val="50000"/>
                </a:schemeClr>
              </a:solidFill>
            </a:endParaRPr>
          </a:p>
        </p:txBody>
      </p:sp>
      <p:pic>
        <p:nvPicPr>
          <p:cNvPr id="20" name="Graphic 19" descr="Processor outline">
            <a:extLst>
              <a:ext uri="{FF2B5EF4-FFF2-40B4-BE49-F238E27FC236}">
                <a16:creationId xmlns:a16="http://schemas.microsoft.com/office/drawing/2014/main" id="{CDA9248F-BB29-67F7-FCAD-398A8115A4C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52940" y="20060"/>
            <a:ext cx="517342" cy="517342"/>
          </a:xfrm>
          <a:prstGeom prst="rect">
            <a:avLst/>
          </a:prstGeom>
        </p:spPr>
      </p:pic>
      <p:sp>
        <p:nvSpPr>
          <p:cNvPr id="3" name="Shape 136">
            <a:extLst>
              <a:ext uri="{FF2B5EF4-FFF2-40B4-BE49-F238E27FC236}">
                <a16:creationId xmlns:a16="http://schemas.microsoft.com/office/drawing/2014/main" id="{391FF8F1-A88B-612D-4A05-83D463D8E241}"/>
              </a:ext>
            </a:extLst>
          </p:cNvPr>
          <p:cNvSpPr txBox="1">
            <a:spLocks/>
          </p:cNvSpPr>
          <p:nvPr/>
        </p:nvSpPr>
        <p:spPr>
          <a:xfrm>
            <a:off x="-18953" y="4264468"/>
            <a:ext cx="5441345" cy="978370"/>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chemeClr val="accent1">
                    <a:lumMod val="75000"/>
                  </a:schemeClr>
                </a:solidFill>
                <a:latin typeface="Arial" panose="020B0604020202020204" pitchFamily="34" charset="0"/>
                <a:cs typeface="Arial" panose="020B0604020202020204" pitchFamily="34" charset="0"/>
              </a:rPr>
              <a:t>AMD96ht:  Single AMD EPYC 7003 (GIGABYTE)</a:t>
            </a:r>
            <a:br>
              <a:rPr lang="en-US" sz="1400" b="1" dirty="0">
                <a:solidFill>
                  <a:schemeClr val="accent1">
                    <a:lumMod val="75000"/>
                  </a:schemeClr>
                </a:solidFill>
                <a:latin typeface="Arial" panose="020B0604020202020204" pitchFamily="34" charset="0"/>
                <a:cs typeface="Arial" panose="020B0604020202020204" pitchFamily="34" charset="0"/>
              </a:rPr>
            </a:br>
            <a:br>
              <a:rPr lang="en-US" sz="100" b="1" dirty="0">
                <a:solidFill>
                  <a:schemeClr val="accent1">
                    <a:lumMod val="75000"/>
                  </a:schemeClr>
                </a:solidFill>
                <a:latin typeface="Arial" panose="020B0604020202020204" pitchFamily="34" charset="0"/>
                <a:cs typeface="Arial" panose="020B0604020202020204" pitchFamily="34" charset="0"/>
              </a:rPr>
            </a:br>
            <a:r>
              <a:rPr lang="en-US" sz="1400" dirty="0">
                <a:solidFill>
                  <a:schemeClr val="accent1">
                    <a:lumMod val="75000"/>
                  </a:schemeClr>
                </a:solidFill>
                <a:latin typeface="Arial" panose="020B0604020202020204" pitchFamily="34" charset="0"/>
                <a:cs typeface="Arial" panose="020B0604020202020204" pitchFamily="34" charset="0"/>
              </a:rPr>
              <a:t>  CPU:  x86 AMD EPYC 7643, 48C/96HT @ 2.3GHz (TDP 225W)</a:t>
            </a:r>
            <a:br>
              <a:rPr lang="en-US" sz="1400" dirty="0">
                <a:solidFill>
                  <a:schemeClr val="accent1">
                    <a:lumMod val="75000"/>
                  </a:schemeClr>
                </a:solidFill>
                <a:latin typeface="Arial" panose="020B0604020202020204" pitchFamily="34" charset="0"/>
                <a:cs typeface="Arial" panose="020B0604020202020204" pitchFamily="34" charset="0"/>
              </a:rPr>
            </a:br>
            <a:r>
              <a:rPr lang="en-US" sz="1400" dirty="0">
                <a:solidFill>
                  <a:schemeClr val="accent1">
                    <a:lumMod val="75000"/>
                  </a:schemeClr>
                </a:solidFill>
                <a:latin typeface="Arial" panose="020B0604020202020204" pitchFamily="34" charset="0"/>
                <a:cs typeface="Arial" panose="020B0604020202020204" pitchFamily="34" charset="0"/>
              </a:rPr>
              <a:t>  RAM:  256GB (16 x 16GB) DDR4 3200MHz </a:t>
            </a:r>
            <a:r>
              <a:rPr lang="en-US" sz="14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 2.7 GB/core</a:t>
            </a:r>
            <a:br>
              <a:rPr lang="en-US" sz="1400" dirty="0">
                <a:solidFill>
                  <a:schemeClr val="accent1">
                    <a:lumMod val="75000"/>
                  </a:schemeClr>
                </a:solidFill>
                <a:latin typeface="Arial" panose="020B0604020202020204" pitchFamily="34" charset="0"/>
                <a:cs typeface="Arial" panose="020B0604020202020204" pitchFamily="34" charset="0"/>
              </a:rPr>
            </a:br>
            <a:r>
              <a:rPr lang="en-US" sz="1400" dirty="0">
                <a:solidFill>
                  <a:schemeClr val="accent1">
                    <a:lumMod val="75000"/>
                  </a:schemeClr>
                </a:solidFill>
                <a:latin typeface="Arial" panose="020B0604020202020204" pitchFamily="34" charset="0"/>
                <a:cs typeface="Arial" panose="020B0604020202020204" pitchFamily="34" charset="0"/>
              </a:rPr>
              <a:t>  HDD:  3.84TB SSD SATA</a:t>
            </a:r>
            <a:endParaRPr lang="en-US" sz="1400" i="1" dirty="0">
              <a:solidFill>
                <a:schemeClr val="accent1">
                  <a:lumMod val="75000"/>
                </a:schemeClr>
              </a:solidFill>
              <a:latin typeface="Arial" panose="020B0604020202020204" pitchFamily="34" charset="0"/>
              <a:cs typeface="Arial" panose="020B0604020202020204" pitchFamily="34" charset="0"/>
            </a:endParaRPr>
          </a:p>
        </p:txBody>
      </p:sp>
      <p:sp>
        <p:nvSpPr>
          <p:cNvPr id="4" name="Shape 136">
            <a:extLst>
              <a:ext uri="{FF2B5EF4-FFF2-40B4-BE49-F238E27FC236}">
                <a16:creationId xmlns:a16="http://schemas.microsoft.com/office/drawing/2014/main" id="{6CA077EC-05CD-0A83-211C-021BA52C2322}"/>
              </a:ext>
            </a:extLst>
          </p:cNvPr>
          <p:cNvSpPr txBox="1">
            <a:spLocks/>
          </p:cNvSpPr>
          <p:nvPr/>
        </p:nvSpPr>
        <p:spPr>
          <a:xfrm>
            <a:off x="6367871" y="5242838"/>
            <a:ext cx="5839968" cy="1017252"/>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chemeClr val="accent4">
                    <a:lumMod val="50000"/>
                  </a:schemeClr>
                </a:solidFill>
                <a:latin typeface="Arial" panose="020B0604020202020204" pitchFamily="34" charset="0"/>
                <a:cs typeface="Arial" panose="020B0604020202020204" pitchFamily="34" charset="0"/>
              </a:rPr>
              <a:t>Grace144c: Dual Socket* NVidia Grace (</a:t>
            </a:r>
            <a:r>
              <a:rPr lang="en-US" sz="1400" b="1" dirty="0" err="1">
                <a:solidFill>
                  <a:schemeClr val="accent4">
                    <a:lumMod val="50000"/>
                  </a:schemeClr>
                </a:solidFill>
                <a:latin typeface="Arial" panose="020B0604020202020204" pitchFamily="34" charset="0"/>
                <a:cs typeface="Arial" panose="020B0604020202020204" pitchFamily="34" charset="0"/>
              </a:rPr>
              <a:t>SuperMicro</a:t>
            </a:r>
            <a:r>
              <a:rPr lang="en-US" sz="1400" b="1" dirty="0">
                <a:solidFill>
                  <a:schemeClr val="accent4">
                    <a:lumMod val="50000"/>
                  </a:schemeClr>
                </a:solidFill>
                <a:latin typeface="Arial" panose="020B0604020202020204" pitchFamily="34" charset="0"/>
                <a:cs typeface="Arial" panose="020B0604020202020204" pitchFamily="34" charset="0"/>
              </a:rPr>
              <a:t>)</a:t>
            </a:r>
            <a:br>
              <a:rPr lang="en-US" sz="1400" b="1" dirty="0">
                <a:solidFill>
                  <a:schemeClr val="accent4">
                    <a:lumMod val="50000"/>
                  </a:schemeClr>
                </a:solidFill>
                <a:latin typeface="Arial" panose="020B0604020202020204" pitchFamily="34" charset="0"/>
                <a:cs typeface="Arial" panose="020B0604020202020204" pitchFamily="34" charset="0"/>
              </a:rPr>
            </a:br>
            <a:br>
              <a:rPr lang="en-US" sz="100" b="1" dirty="0">
                <a:solidFill>
                  <a:schemeClr val="accent4">
                    <a:lumMod val="50000"/>
                  </a:schemeClr>
                </a:solidFill>
                <a:latin typeface="Arial" panose="020B0604020202020204" pitchFamily="34" charset="0"/>
                <a:cs typeface="Arial" panose="020B0604020202020204" pitchFamily="34" charset="0"/>
              </a:rPr>
            </a:br>
            <a:r>
              <a:rPr lang="en-US" sz="1400" dirty="0">
                <a:solidFill>
                  <a:schemeClr val="accent4">
                    <a:lumMod val="50000"/>
                  </a:schemeClr>
                </a:solidFill>
                <a:latin typeface="Arial" panose="020B0604020202020204" pitchFamily="34" charset="0"/>
                <a:cs typeface="Arial" panose="020B0604020202020204" pitchFamily="34" charset="0"/>
              </a:rPr>
              <a:t>  CPU:  NVidia Grace 144-Core 480GB DDR5 @ 3.4GHz (TDP 500W)</a:t>
            </a:r>
            <a:br>
              <a:rPr lang="en-US" sz="1400" dirty="0">
                <a:solidFill>
                  <a:schemeClr val="accent4">
                    <a:lumMod val="50000"/>
                  </a:schemeClr>
                </a:solidFill>
                <a:latin typeface="Arial" panose="020B0604020202020204" pitchFamily="34" charset="0"/>
                <a:cs typeface="Arial" panose="020B0604020202020204" pitchFamily="34" charset="0"/>
              </a:rPr>
            </a:br>
            <a:r>
              <a:rPr lang="en-US" sz="1400" dirty="0">
                <a:solidFill>
                  <a:schemeClr val="accent4">
                    <a:lumMod val="50000"/>
                  </a:schemeClr>
                </a:solidFill>
                <a:latin typeface="Arial" panose="020B0604020202020204" pitchFamily="34" charset="0"/>
                <a:cs typeface="Arial" panose="020B0604020202020204" pitchFamily="34" charset="0"/>
              </a:rPr>
              <a:t>  RAM:  480GB (on chip) DDR5 4237MHz </a:t>
            </a:r>
            <a:r>
              <a:rPr lang="en-US" sz="1400" dirty="0">
                <a:solidFill>
                  <a:schemeClr val="accent4">
                    <a:lumMod val="50000"/>
                  </a:schemeClr>
                </a:solidFill>
                <a:latin typeface="Arial" panose="020B0604020202020204" pitchFamily="34" charset="0"/>
                <a:cs typeface="Arial" panose="020B0604020202020204" pitchFamily="34" charset="0"/>
                <a:sym typeface="Wingdings" panose="05000000000000000000" pitchFamily="2" charset="2"/>
              </a:rPr>
              <a:t> 3.3 GB/core</a:t>
            </a:r>
            <a:br>
              <a:rPr lang="en-US" sz="1400" dirty="0">
                <a:solidFill>
                  <a:schemeClr val="accent4">
                    <a:lumMod val="50000"/>
                  </a:schemeClr>
                </a:solidFill>
                <a:latin typeface="Arial" panose="020B0604020202020204" pitchFamily="34" charset="0"/>
                <a:cs typeface="Arial" panose="020B0604020202020204" pitchFamily="34" charset="0"/>
              </a:rPr>
            </a:br>
            <a:r>
              <a:rPr lang="en-US" sz="1400" dirty="0">
                <a:solidFill>
                  <a:schemeClr val="accent4">
                    <a:lumMod val="50000"/>
                  </a:schemeClr>
                </a:solidFill>
                <a:latin typeface="Arial" panose="020B0604020202020204" pitchFamily="34" charset="0"/>
                <a:cs typeface="Arial" panose="020B0604020202020204" pitchFamily="34" charset="0"/>
              </a:rPr>
              <a:t>  HDD:  1TB </a:t>
            </a:r>
            <a:r>
              <a:rPr lang="en-US" sz="1400" dirty="0" err="1">
                <a:solidFill>
                  <a:schemeClr val="accent4">
                    <a:lumMod val="50000"/>
                  </a:schemeClr>
                </a:solidFill>
                <a:latin typeface="Arial" panose="020B0604020202020204" pitchFamily="34" charset="0"/>
                <a:cs typeface="Arial" panose="020B0604020202020204" pitchFamily="34" charset="0"/>
              </a:rPr>
              <a:t>NVMe</a:t>
            </a:r>
            <a:r>
              <a:rPr lang="en-US" sz="1400" dirty="0">
                <a:solidFill>
                  <a:schemeClr val="accent4">
                    <a:lumMod val="50000"/>
                  </a:schemeClr>
                </a:solidFill>
                <a:latin typeface="Arial" panose="020B0604020202020204" pitchFamily="34" charset="0"/>
                <a:cs typeface="Arial" panose="020B0604020202020204" pitchFamily="34" charset="0"/>
              </a:rPr>
              <a:t> + 4TB </a:t>
            </a:r>
            <a:r>
              <a:rPr lang="en-US" sz="1400" dirty="0" err="1">
                <a:solidFill>
                  <a:schemeClr val="accent4">
                    <a:lumMod val="50000"/>
                  </a:schemeClr>
                </a:solidFill>
                <a:latin typeface="Arial" panose="020B0604020202020204" pitchFamily="34" charset="0"/>
                <a:cs typeface="Arial" panose="020B0604020202020204" pitchFamily="34" charset="0"/>
              </a:rPr>
              <a:t>NVMe</a:t>
            </a:r>
            <a:endParaRPr lang="en-US" sz="1400" i="1" dirty="0">
              <a:solidFill>
                <a:schemeClr val="accent4">
                  <a:lumMod val="50000"/>
                </a:schemeClr>
              </a:solidFill>
              <a:latin typeface="Arial" panose="020B0604020202020204" pitchFamily="34" charset="0"/>
              <a:cs typeface="Arial" panose="020B0604020202020204" pitchFamily="34" charset="0"/>
            </a:endParaRPr>
          </a:p>
        </p:txBody>
      </p:sp>
      <p:sp>
        <p:nvSpPr>
          <p:cNvPr id="11" name="Shape 136">
            <a:extLst>
              <a:ext uri="{FF2B5EF4-FFF2-40B4-BE49-F238E27FC236}">
                <a16:creationId xmlns:a16="http://schemas.microsoft.com/office/drawing/2014/main" id="{8BBC6C8C-9D9D-A0F7-8280-8669AF48C67E}"/>
              </a:ext>
            </a:extLst>
          </p:cNvPr>
          <p:cNvSpPr txBox="1">
            <a:spLocks/>
          </p:cNvSpPr>
          <p:nvPr/>
        </p:nvSpPr>
        <p:spPr>
          <a:xfrm>
            <a:off x="6334239" y="4296114"/>
            <a:ext cx="5873599" cy="1017252"/>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chemeClr val="accent2">
                    <a:lumMod val="75000"/>
                  </a:schemeClr>
                </a:solidFill>
                <a:latin typeface="Arial" panose="020B0604020202020204" pitchFamily="34" charset="0"/>
                <a:cs typeface="Arial" panose="020B0604020202020204" pitchFamily="34" charset="0"/>
              </a:rPr>
              <a:t>ARM80c:  </a:t>
            </a:r>
            <a:r>
              <a:rPr lang="it-IT" sz="1400" b="1" dirty="0">
                <a:solidFill>
                  <a:schemeClr val="accent2">
                    <a:lumMod val="75000"/>
                  </a:schemeClr>
                </a:solidFill>
                <a:latin typeface="Arial" panose="020B0604020202020204" pitchFamily="34" charset="0"/>
                <a:cs typeface="Arial" panose="020B0604020202020204" pitchFamily="34" charset="0"/>
              </a:rPr>
              <a:t>Single socket Ampere Altra Q80-30 (GIGABYTE)</a:t>
            </a:r>
            <a:br>
              <a:rPr lang="it-IT" sz="1400" b="1" dirty="0">
                <a:solidFill>
                  <a:schemeClr val="accent2">
                    <a:lumMod val="75000"/>
                  </a:schemeClr>
                </a:solidFill>
                <a:latin typeface="Arial" panose="020B0604020202020204" pitchFamily="34" charset="0"/>
                <a:cs typeface="Arial" panose="020B0604020202020204" pitchFamily="34" charset="0"/>
              </a:rPr>
            </a:br>
            <a:br>
              <a:rPr lang="en-US" sz="100" dirty="0">
                <a:solidFill>
                  <a:schemeClr val="accent2">
                    <a:lumMod val="75000"/>
                  </a:schemeClr>
                </a:solidFill>
                <a:latin typeface="Arial" panose="020B0604020202020204" pitchFamily="34" charset="0"/>
                <a:cs typeface="Arial" panose="020B0604020202020204" pitchFamily="34" charset="0"/>
              </a:rPr>
            </a:br>
            <a:r>
              <a:rPr lang="en-US" sz="1400" dirty="0">
                <a:solidFill>
                  <a:schemeClr val="accent2">
                    <a:lumMod val="75000"/>
                  </a:schemeClr>
                </a:solidFill>
                <a:latin typeface="Arial" panose="020B0604020202020204" pitchFamily="34" charset="0"/>
                <a:cs typeface="Arial" panose="020B0604020202020204" pitchFamily="34" charset="0"/>
              </a:rPr>
              <a:t>  CPU:  ARM Ampere Q80-30, 80C @ 3GHz (TDP 210W)</a:t>
            </a:r>
            <a:br>
              <a:rPr lang="en-US" sz="1400" dirty="0">
                <a:solidFill>
                  <a:schemeClr val="accent2">
                    <a:lumMod val="75000"/>
                  </a:schemeClr>
                </a:solidFill>
                <a:latin typeface="Arial" panose="020B0604020202020204" pitchFamily="34" charset="0"/>
                <a:cs typeface="Arial" panose="020B0604020202020204" pitchFamily="34" charset="0"/>
              </a:rPr>
            </a:br>
            <a:r>
              <a:rPr lang="en-US" sz="1400" dirty="0">
                <a:solidFill>
                  <a:schemeClr val="accent2">
                    <a:lumMod val="75000"/>
                  </a:schemeClr>
                </a:solidFill>
                <a:latin typeface="Arial" panose="020B0604020202020204" pitchFamily="34" charset="0"/>
                <a:cs typeface="Arial" panose="020B0604020202020204" pitchFamily="34" charset="0"/>
              </a:rPr>
              <a:t>  RAM:  256GB (16 x 16GB) DDR4 3200MHz </a:t>
            </a:r>
            <a:r>
              <a:rPr lang="en-US" sz="1400" dirty="0">
                <a:solidFill>
                  <a:schemeClr val="accent2">
                    <a:lumMod val="75000"/>
                  </a:schemeClr>
                </a:solidFill>
                <a:latin typeface="Arial" panose="020B0604020202020204" pitchFamily="34" charset="0"/>
                <a:cs typeface="Arial" panose="020B0604020202020204" pitchFamily="34" charset="0"/>
                <a:sym typeface="Wingdings" panose="05000000000000000000" pitchFamily="2" charset="2"/>
              </a:rPr>
              <a:t> 3.2 GB/core</a:t>
            </a:r>
            <a:br>
              <a:rPr lang="en-US" sz="1400" dirty="0">
                <a:solidFill>
                  <a:schemeClr val="accent2">
                    <a:lumMod val="75000"/>
                  </a:schemeClr>
                </a:solidFill>
                <a:latin typeface="Arial" panose="020B0604020202020204" pitchFamily="34" charset="0"/>
                <a:cs typeface="Arial" panose="020B0604020202020204" pitchFamily="34" charset="0"/>
              </a:rPr>
            </a:br>
            <a:r>
              <a:rPr lang="en-US" sz="1400" dirty="0">
                <a:solidFill>
                  <a:schemeClr val="accent2">
                    <a:lumMod val="75000"/>
                  </a:schemeClr>
                </a:solidFill>
                <a:latin typeface="Arial" panose="020B0604020202020204" pitchFamily="34" charset="0"/>
                <a:cs typeface="Arial" panose="020B0604020202020204" pitchFamily="34" charset="0"/>
              </a:rPr>
              <a:t>  HDD:  3.84TB SSD SATA</a:t>
            </a:r>
            <a:endParaRPr lang="en-US" sz="1400" i="1" dirty="0">
              <a:solidFill>
                <a:schemeClr val="accent2">
                  <a:lumMod val="75000"/>
                </a:schemeClr>
              </a:solidFill>
              <a:latin typeface="Arial" panose="020B0604020202020204" pitchFamily="34" charset="0"/>
              <a:cs typeface="Arial" panose="020B0604020202020204" pitchFamily="34" charset="0"/>
            </a:endParaRPr>
          </a:p>
        </p:txBody>
      </p:sp>
      <p:sp>
        <p:nvSpPr>
          <p:cNvPr id="28" name="Shape 136">
            <a:extLst>
              <a:ext uri="{FF2B5EF4-FFF2-40B4-BE49-F238E27FC236}">
                <a16:creationId xmlns:a16="http://schemas.microsoft.com/office/drawing/2014/main" id="{DA624AF5-F9DD-315A-01BA-A93C71A27629}"/>
              </a:ext>
            </a:extLst>
          </p:cNvPr>
          <p:cNvSpPr txBox="1">
            <a:spLocks/>
          </p:cNvSpPr>
          <p:nvPr/>
        </p:nvSpPr>
        <p:spPr>
          <a:xfrm>
            <a:off x="-18953" y="5184654"/>
            <a:ext cx="5578505" cy="1164195"/>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2xAMD48ht+GPU:  Dual Socket </a:t>
            </a:r>
            <a:r>
              <a:rPr lang="it-IT" sz="14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AMD EPYC 7443 </a:t>
            </a:r>
            <a:r>
              <a:rPr lang="en-US" sz="14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(DELL)</a:t>
            </a:r>
            <a:br>
              <a:rPr lang="en-US" sz="14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br>
              <a:rPr lang="en-US" sz="100" b="1"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14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CPU:  2* AMD EPYC 7443, 24C/48HT @ 2.3GHz (TDP 200W)</a:t>
            </a:r>
            <a:br>
              <a:rPr lang="en-US" sz="14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14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a:t>
            </a:r>
            <a:r>
              <a:rPr lang="pt-BR" sz="14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GPU:  2* NVIDIA A100 PCIe 80GB</a:t>
            </a:r>
            <a:r>
              <a:rPr lang="en-US" sz="14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(TDP 300W)</a:t>
            </a:r>
            <a:br>
              <a:rPr lang="en-US" sz="14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14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RAM:  256GB (16 x 16GB) DDR4 3200MHz </a:t>
            </a:r>
            <a:r>
              <a:rPr lang="en-US" sz="1400" dirty="0">
                <a:ln w="3175">
                  <a:solidFill>
                    <a:schemeClr val="accent2">
                      <a:lumMod val="50000"/>
                    </a:schemeClr>
                  </a:solidFill>
                </a:ln>
                <a:solidFill>
                  <a:srgbClr val="0066FF"/>
                </a:solidFill>
                <a:latin typeface="Arial" panose="020B0604020202020204" pitchFamily="34" charset="0"/>
                <a:cs typeface="Arial" panose="020B0604020202020204" pitchFamily="34" charset="0"/>
                <a:sym typeface="Wingdings" panose="05000000000000000000" pitchFamily="2" charset="2"/>
              </a:rPr>
              <a:t> 2.7 GB/core</a:t>
            </a:r>
            <a:br>
              <a:rPr lang="en-US" sz="14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br>
            <a:r>
              <a:rPr lang="en-US" sz="1400" dirty="0">
                <a:ln w="3175">
                  <a:solidFill>
                    <a:schemeClr val="accent2">
                      <a:lumMod val="50000"/>
                    </a:schemeClr>
                  </a:solidFill>
                </a:ln>
                <a:solidFill>
                  <a:srgbClr val="0066FF"/>
                </a:solidFill>
                <a:latin typeface="Arial" panose="020B0604020202020204" pitchFamily="34" charset="0"/>
                <a:cs typeface="Arial" panose="020B0604020202020204" pitchFamily="34" charset="0"/>
              </a:rPr>
              <a:t>  HDD:  480GB SSD SATA + 5TB SSD SCSI</a:t>
            </a:r>
            <a:endParaRPr lang="en-US" sz="1400" i="1" dirty="0">
              <a:ln w="3175">
                <a:solidFill>
                  <a:schemeClr val="accent2">
                    <a:lumMod val="50000"/>
                  </a:schemeClr>
                </a:solidFill>
              </a:ln>
              <a:solidFill>
                <a:srgbClr val="0066FF"/>
              </a:solidFill>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FDBF5623-769D-1406-AABD-93F219233FD6}"/>
              </a:ext>
            </a:extLst>
          </p:cNvPr>
          <p:cNvSpPr txBox="1"/>
          <p:nvPr/>
        </p:nvSpPr>
        <p:spPr>
          <a:xfrm>
            <a:off x="-280389" y="3515581"/>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in-House (testing)</a:t>
            </a:r>
            <a:endParaRPr lang="en-GB" sz="4000" b="1" dirty="0">
              <a:solidFill>
                <a:srgbClr val="0000FF"/>
              </a:solidFill>
              <a:latin typeface="Arial" panose="020B0604020202020204" pitchFamily="34" charset="0"/>
              <a:cs typeface="Arial" panose="020B0604020202020204" pitchFamily="34" charset="0"/>
            </a:endParaRPr>
          </a:p>
        </p:txBody>
      </p:sp>
      <p:pic>
        <p:nvPicPr>
          <p:cNvPr id="32" name="Graphic 31" descr="Processor with solid fill">
            <a:extLst>
              <a:ext uri="{FF2B5EF4-FFF2-40B4-BE49-F238E27FC236}">
                <a16:creationId xmlns:a16="http://schemas.microsoft.com/office/drawing/2014/main" id="{04F1611C-F5F4-E03C-B033-F57D1B89362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21290" y="3635543"/>
            <a:ext cx="538454" cy="538454"/>
          </a:xfrm>
          <a:prstGeom prst="rect">
            <a:avLst/>
          </a:prstGeom>
        </p:spPr>
      </p:pic>
      <p:pic>
        <p:nvPicPr>
          <p:cNvPr id="33" name="Graphic 32" descr="3d Glasses with solid fill">
            <a:extLst>
              <a:ext uri="{FF2B5EF4-FFF2-40B4-BE49-F238E27FC236}">
                <a16:creationId xmlns:a16="http://schemas.microsoft.com/office/drawing/2014/main" id="{24619D8F-BEFC-9774-B6A0-2DD3529BD44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559552" y="5184654"/>
            <a:ext cx="531720" cy="531720"/>
          </a:xfrm>
          <a:prstGeom prst="rect">
            <a:avLst/>
          </a:prstGeom>
        </p:spPr>
      </p:pic>
      <p:sp>
        <p:nvSpPr>
          <p:cNvPr id="8" name="TextBox 7">
            <a:extLst>
              <a:ext uri="{FF2B5EF4-FFF2-40B4-BE49-F238E27FC236}">
                <a16:creationId xmlns:a16="http://schemas.microsoft.com/office/drawing/2014/main" id="{0C966155-41FF-C9F6-BD9D-A327454F5AE2}"/>
              </a:ext>
            </a:extLst>
          </p:cNvPr>
          <p:cNvSpPr txBox="1"/>
          <p:nvPr/>
        </p:nvSpPr>
        <p:spPr>
          <a:xfrm>
            <a:off x="0" y="6439676"/>
            <a:ext cx="12192000"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And, we also have a </a:t>
            </a:r>
            <a:r>
              <a:rPr lang="en-US" sz="2000" b="1" dirty="0">
                <a:latin typeface="Arial" panose="020B0604020202020204" pitchFamily="34" charset="0"/>
                <a:cs typeface="Arial" panose="020B0604020202020204" pitchFamily="34" charset="0"/>
              </a:rPr>
              <a:t>RISC-V</a:t>
            </a:r>
            <a:r>
              <a:rPr lang="en-US" sz="2000" dirty="0">
                <a:latin typeface="Arial" panose="020B0604020202020204" pitchFamily="34" charset="0"/>
                <a:cs typeface="Arial" panose="020B0604020202020204" pitchFamily="34" charset="0"/>
              </a:rPr>
              <a:t> test box …</a:t>
            </a:r>
          </a:p>
        </p:txBody>
      </p:sp>
    </p:spTree>
    <p:extLst>
      <p:ext uri="{BB962C8B-B14F-4D97-AF65-F5344CB8AC3E}">
        <p14:creationId xmlns:p14="http://schemas.microsoft.com/office/powerpoint/2010/main" val="3819361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7D274A-E0AD-3501-37DB-5C51E6A9B1B9}"/>
              </a:ext>
            </a:extLst>
          </p:cNvPr>
          <p:cNvSpPr/>
          <p:nvPr/>
        </p:nvSpPr>
        <p:spPr>
          <a:xfrm>
            <a:off x="6473951" y="660665"/>
            <a:ext cx="5718373" cy="2754339"/>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9C0540C-8A0B-EF6D-778D-DBEE182D0606}"/>
              </a:ext>
            </a:extLst>
          </p:cNvPr>
          <p:cNvSpPr/>
          <p:nvPr/>
        </p:nvSpPr>
        <p:spPr>
          <a:xfrm>
            <a:off x="0" y="660668"/>
            <a:ext cx="6611112" cy="3500785"/>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Remote Testing</a:t>
            </a:r>
            <a:endParaRPr lang="en-GB" sz="4000" b="1" dirty="0">
              <a:solidFill>
                <a:srgbClr val="0000FF"/>
              </a:solidFill>
              <a:latin typeface="Arial" panose="020B0604020202020204" pitchFamily="34" charset="0"/>
              <a:cs typeface="Arial" panose="020B0604020202020204" pitchFamily="34" charset="0"/>
            </a:endParaRPr>
          </a:p>
        </p:txBody>
      </p:sp>
      <p:sp>
        <p:nvSpPr>
          <p:cNvPr id="3" name="Shape 136">
            <a:extLst>
              <a:ext uri="{FF2B5EF4-FFF2-40B4-BE49-F238E27FC236}">
                <a16:creationId xmlns:a16="http://schemas.microsoft.com/office/drawing/2014/main" id="{C3ECD2A8-43E0-1B72-C2D3-05EAD9DBCE53}"/>
              </a:ext>
            </a:extLst>
          </p:cNvPr>
          <p:cNvSpPr txBox="1">
            <a:spLocks/>
          </p:cNvSpPr>
          <p:nvPr/>
        </p:nvSpPr>
        <p:spPr>
          <a:xfrm>
            <a:off x="-3596" y="766478"/>
            <a:ext cx="6967728" cy="999674"/>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rgbClr val="7030A0"/>
                </a:solidFill>
                <a:latin typeface="Arial" panose="020B0604020202020204" pitchFamily="34" charset="0"/>
                <a:cs typeface="Arial" panose="020B0604020202020204" pitchFamily="34" charset="0"/>
              </a:rPr>
              <a:t>2*AMD256ht:  Dual Socket </a:t>
            </a:r>
            <a:r>
              <a:rPr lang="it-IT" sz="1400" b="1" dirty="0">
                <a:solidFill>
                  <a:srgbClr val="7030A0"/>
                </a:solidFill>
                <a:latin typeface="Arial" panose="020B0604020202020204" pitchFamily="34" charset="0"/>
                <a:cs typeface="Arial" panose="020B0604020202020204" pitchFamily="34" charset="0"/>
              </a:rPr>
              <a:t>AMD EPYC 9754 </a:t>
            </a:r>
            <a:r>
              <a:rPr lang="en-US" sz="1400" b="1" dirty="0">
                <a:solidFill>
                  <a:srgbClr val="7030A0"/>
                </a:solidFill>
                <a:latin typeface="Arial" panose="020B0604020202020204" pitchFamily="34" charset="0"/>
                <a:cs typeface="Arial" panose="020B0604020202020204" pitchFamily="34" charset="0"/>
              </a:rPr>
              <a:t>(</a:t>
            </a:r>
            <a:r>
              <a:rPr lang="en-US" sz="1400" b="1" dirty="0" err="1">
                <a:solidFill>
                  <a:srgbClr val="7030A0"/>
                </a:solidFill>
                <a:latin typeface="Arial" panose="020B0604020202020204" pitchFamily="34" charset="0"/>
                <a:cs typeface="Arial" panose="020B0604020202020204" pitchFamily="34" charset="0"/>
              </a:rPr>
              <a:t>SuperMicro</a:t>
            </a:r>
            <a:r>
              <a:rPr lang="en-US" sz="1400" b="1" dirty="0">
                <a:solidFill>
                  <a:srgbClr val="7030A0"/>
                </a:solidFill>
                <a:latin typeface="Arial" panose="020B0604020202020204" pitchFamily="34" charset="0"/>
                <a:cs typeface="Arial" panose="020B0604020202020204" pitchFamily="34" charset="0"/>
              </a:rPr>
              <a:t>)</a:t>
            </a:r>
            <a:br>
              <a:rPr lang="en-US" sz="1400" b="1" dirty="0">
                <a:solidFill>
                  <a:srgbClr val="7030A0"/>
                </a:solidFill>
                <a:latin typeface="Arial" panose="020B0604020202020204" pitchFamily="34" charset="0"/>
                <a:cs typeface="Arial" panose="020B0604020202020204" pitchFamily="34" charset="0"/>
              </a:rPr>
            </a:br>
            <a:br>
              <a:rPr lang="en-US" sz="100" dirty="0">
                <a:solidFill>
                  <a:srgbClr val="7030A0"/>
                </a:solidFill>
                <a:latin typeface="Arial" panose="020B0604020202020204" pitchFamily="34" charset="0"/>
                <a:cs typeface="Arial" panose="020B0604020202020204" pitchFamily="34" charset="0"/>
              </a:rPr>
            </a:br>
            <a:r>
              <a:rPr lang="en-US" sz="1400" dirty="0">
                <a:solidFill>
                  <a:srgbClr val="7030A0"/>
                </a:solidFill>
                <a:latin typeface="Arial" panose="020B0604020202020204" pitchFamily="34" charset="0"/>
                <a:cs typeface="Arial" panose="020B0604020202020204" pitchFamily="34" charset="0"/>
              </a:rPr>
              <a:t>  CPU:  2 * x86 AMD EPYC 9754 (Bergamo), 128C/256HT @ 3.1GHz (TDP 360W)</a:t>
            </a:r>
            <a:br>
              <a:rPr lang="en-US" sz="1400" dirty="0">
                <a:solidFill>
                  <a:srgbClr val="7030A0"/>
                </a:solidFill>
                <a:latin typeface="Arial" panose="020B0604020202020204" pitchFamily="34" charset="0"/>
                <a:cs typeface="Arial" panose="020B0604020202020204" pitchFamily="34" charset="0"/>
              </a:rPr>
            </a:br>
            <a:r>
              <a:rPr lang="en-US" sz="1400" dirty="0">
                <a:solidFill>
                  <a:srgbClr val="7030A0"/>
                </a:solidFill>
                <a:latin typeface="Arial" panose="020B0604020202020204" pitchFamily="34" charset="0"/>
                <a:cs typeface="Arial" panose="020B0604020202020204" pitchFamily="34" charset="0"/>
              </a:rPr>
              <a:t>  RAM:  1.536TB (24 x 64GB) DDR4 3200MHz </a:t>
            </a:r>
            <a:r>
              <a:rPr lang="en-US" sz="1400" dirty="0">
                <a:solidFill>
                  <a:srgbClr val="7030A0"/>
                </a:solidFill>
                <a:latin typeface="Arial" panose="020B0604020202020204" pitchFamily="34" charset="0"/>
                <a:cs typeface="Arial" panose="020B0604020202020204" pitchFamily="34" charset="0"/>
                <a:sym typeface="Wingdings" panose="05000000000000000000" pitchFamily="2" charset="2"/>
              </a:rPr>
              <a:t> </a:t>
            </a:r>
            <a:r>
              <a:rPr lang="en-US" sz="1400" dirty="0">
                <a:solidFill>
                  <a:srgbClr val="7030A0"/>
                </a:solidFill>
                <a:latin typeface="Arial" panose="020B0604020202020204" pitchFamily="34" charset="0"/>
                <a:cs typeface="Arial" panose="020B0604020202020204" pitchFamily="34" charset="0"/>
              </a:rPr>
              <a:t>3 GB/core</a:t>
            </a:r>
            <a:br>
              <a:rPr lang="en-US" sz="1400" dirty="0">
                <a:solidFill>
                  <a:srgbClr val="7030A0"/>
                </a:solidFill>
                <a:latin typeface="Arial" panose="020B0604020202020204" pitchFamily="34" charset="0"/>
                <a:cs typeface="Arial" panose="020B0604020202020204" pitchFamily="34" charset="0"/>
              </a:rPr>
            </a:br>
            <a:r>
              <a:rPr lang="en-US" sz="1400" dirty="0">
                <a:solidFill>
                  <a:srgbClr val="7030A0"/>
                </a:solidFill>
                <a:latin typeface="Arial" panose="020B0604020202020204" pitchFamily="34" charset="0"/>
                <a:cs typeface="Arial" panose="020B0604020202020204" pitchFamily="34" charset="0"/>
              </a:rPr>
              <a:t>  HDD:  512GB </a:t>
            </a:r>
            <a:r>
              <a:rPr lang="en-US" sz="1400" dirty="0" err="1">
                <a:solidFill>
                  <a:srgbClr val="7030A0"/>
                </a:solidFill>
                <a:latin typeface="Arial" panose="020B0604020202020204" pitchFamily="34" charset="0"/>
                <a:cs typeface="Arial" panose="020B0604020202020204" pitchFamily="34" charset="0"/>
              </a:rPr>
              <a:t>NVMe</a:t>
            </a:r>
            <a:r>
              <a:rPr lang="en-US" sz="1400" dirty="0">
                <a:solidFill>
                  <a:srgbClr val="7030A0"/>
                </a:solidFill>
                <a:latin typeface="Arial" panose="020B0604020202020204" pitchFamily="34" charset="0"/>
                <a:cs typeface="Arial" panose="020B0604020202020204" pitchFamily="34" charset="0"/>
              </a:rPr>
              <a:t> + 3.84TB SSD</a:t>
            </a:r>
          </a:p>
        </p:txBody>
      </p:sp>
      <p:sp>
        <p:nvSpPr>
          <p:cNvPr id="13" name="Shape 136">
            <a:extLst>
              <a:ext uri="{FF2B5EF4-FFF2-40B4-BE49-F238E27FC236}">
                <a16:creationId xmlns:a16="http://schemas.microsoft.com/office/drawing/2014/main" id="{0149D55D-F0B0-AB7D-4596-42BFD2E85797}"/>
              </a:ext>
            </a:extLst>
          </p:cNvPr>
          <p:cNvSpPr txBox="1">
            <a:spLocks/>
          </p:cNvSpPr>
          <p:nvPr/>
        </p:nvSpPr>
        <p:spPr>
          <a:xfrm>
            <a:off x="0" y="1780918"/>
            <a:ext cx="6473952" cy="898741"/>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chemeClr val="accent1">
                    <a:lumMod val="75000"/>
                  </a:schemeClr>
                </a:solidFill>
                <a:latin typeface="Arial" panose="020B0604020202020204" pitchFamily="34" charset="0"/>
                <a:cs typeface="Arial" panose="020B0604020202020204" pitchFamily="34" charset="0"/>
              </a:rPr>
              <a:t>AMD128ht:  Single Socket </a:t>
            </a:r>
            <a:r>
              <a:rPr lang="it-IT" sz="1400" b="1" dirty="0">
                <a:solidFill>
                  <a:schemeClr val="accent1">
                    <a:lumMod val="75000"/>
                  </a:schemeClr>
                </a:solidFill>
                <a:latin typeface="Arial" panose="020B0604020202020204" pitchFamily="34" charset="0"/>
                <a:cs typeface="Arial" panose="020B0604020202020204" pitchFamily="34" charset="0"/>
              </a:rPr>
              <a:t>AMD EPYC 8534P </a:t>
            </a:r>
            <a:r>
              <a:rPr lang="en-US" sz="1400" b="1" dirty="0">
                <a:solidFill>
                  <a:schemeClr val="accent1">
                    <a:lumMod val="75000"/>
                  </a:schemeClr>
                </a:solidFill>
                <a:latin typeface="Arial" panose="020B0604020202020204" pitchFamily="34" charset="0"/>
                <a:cs typeface="Arial" panose="020B0604020202020204" pitchFamily="34" charset="0"/>
              </a:rPr>
              <a:t>(</a:t>
            </a:r>
            <a:r>
              <a:rPr lang="en-US" sz="1400" b="1" dirty="0" err="1">
                <a:solidFill>
                  <a:schemeClr val="accent1">
                    <a:lumMod val="75000"/>
                  </a:schemeClr>
                </a:solidFill>
                <a:latin typeface="Arial" panose="020B0604020202020204" pitchFamily="34" charset="0"/>
                <a:cs typeface="Arial" panose="020B0604020202020204" pitchFamily="34" charset="0"/>
              </a:rPr>
              <a:t>SuperMicro</a:t>
            </a:r>
            <a:r>
              <a:rPr lang="en-US" sz="1400" b="1" dirty="0">
                <a:solidFill>
                  <a:schemeClr val="accent1">
                    <a:lumMod val="75000"/>
                  </a:schemeClr>
                </a:solidFill>
                <a:latin typeface="Arial" panose="020B0604020202020204" pitchFamily="34" charset="0"/>
                <a:cs typeface="Arial" panose="020B0604020202020204" pitchFamily="34" charset="0"/>
              </a:rPr>
              <a:t>)</a:t>
            </a:r>
            <a:br>
              <a:rPr lang="en-US" sz="1400" b="1" dirty="0">
                <a:solidFill>
                  <a:schemeClr val="accent1">
                    <a:lumMod val="75000"/>
                  </a:schemeClr>
                </a:solidFill>
                <a:latin typeface="Arial" panose="020B0604020202020204" pitchFamily="34" charset="0"/>
                <a:cs typeface="Arial" panose="020B0604020202020204" pitchFamily="34" charset="0"/>
              </a:rPr>
            </a:br>
            <a:br>
              <a:rPr lang="en-US" sz="100" dirty="0">
                <a:solidFill>
                  <a:schemeClr val="accent1">
                    <a:lumMod val="75000"/>
                  </a:schemeClr>
                </a:solidFill>
                <a:latin typeface="Arial" panose="020B0604020202020204" pitchFamily="34" charset="0"/>
                <a:cs typeface="Arial" panose="020B0604020202020204" pitchFamily="34" charset="0"/>
              </a:rPr>
            </a:br>
            <a:r>
              <a:rPr lang="en-US" sz="1400" dirty="0">
                <a:solidFill>
                  <a:schemeClr val="accent1">
                    <a:lumMod val="75000"/>
                  </a:schemeClr>
                </a:solidFill>
                <a:latin typeface="Arial" panose="020B0604020202020204" pitchFamily="34" charset="0"/>
                <a:cs typeface="Arial" panose="020B0604020202020204" pitchFamily="34" charset="0"/>
              </a:rPr>
              <a:t>  CPU:  AMD EPYC 8534P (Siena), 64C/128HT @ 3.1GHz (TDP 200W)</a:t>
            </a:r>
            <a:br>
              <a:rPr lang="en-US" sz="1400" dirty="0">
                <a:solidFill>
                  <a:schemeClr val="accent1">
                    <a:lumMod val="75000"/>
                  </a:schemeClr>
                </a:solidFill>
                <a:latin typeface="Arial" panose="020B0604020202020204" pitchFamily="34" charset="0"/>
                <a:cs typeface="Arial" panose="020B0604020202020204" pitchFamily="34" charset="0"/>
              </a:rPr>
            </a:br>
            <a:r>
              <a:rPr lang="en-US" sz="1400" dirty="0">
                <a:solidFill>
                  <a:schemeClr val="accent1">
                    <a:lumMod val="75000"/>
                  </a:schemeClr>
                </a:solidFill>
                <a:latin typeface="Arial" panose="020B0604020202020204" pitchFamily="34" charset="0"/>
                <a:cs typeface="Arial" panose="020B0604020202020204" pitchFamily="34" charset="0"/>
              </a:rPr>
              <a:t>  RAM:  576GB (6 x 96GB) DDR5 3200MT/s </a:t>
            </a:r>
            <a:r>
              <a:rPr lang="en-US" sz="14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 4.5</a:t>
            </a:r>
            <a:r>
              <a:rPr lang="en-US" sz="1400" dirty="0">
                <a:solidFill>
                  <a:schemeClr val="accent1">
                    <a:lumMod val="75000"/>
                  </a:schemeClr>
                </a:solidFill>
                <a:latin typeface="Arial" panose="020B0604020202020204" pitchFamily="34" charset="0"/>
                <a:cs typeface="Arial" panose="020B0604020202020204" pitchFamily="34" charset="0"/>
              </a:rPr>
              <a:t> GB/core</a:t>
            </a:r>
            <a:br>
              <a:rPr lang="en-US" sz="1400" dirty="0">
                <a:solidFill>
                  <a:schemeClr val="accent1">
                    <a:lumMod val="75000"/>
                  </a:schemeClr>
                </a:solidFill>
                <a:latin typeface="Arial" panose="020B0604020202020204" pitchFamily="34" charset="0"/>
                <a:cs typeface="Arial" panose="020B0604020202020204" pitchFamily="34" charset="0"/>
              </a:rPr>
            </a:br>
            <a:r>
              <a:rPr lang="en-US" sz="1400" dirty="0">
                <a:solidFill>
                  <a:schemeClr val="accent1">
                    <a:lumMod val="75000"/>
                  </a:schemeClr>
                </a:solidFill>
                <a:latin typeface="Arial" panose="020B0604020202020204" pitchFamily="34" charset="0"/>
                <a:cs typeface="Arial" panose="020B0604020202020204" pitchFamily="34" charset="0"/>
              </a:rPr>
              <a:t>  HDD:  1TB </a:t>
            </a:r>
            <a:r>
              <a:rPr lang="en-US" sz="1400" dirty="0" err="1">
                <a:solidFill>
                  <a:schemeClr val="accent1">
                    <a:lumMod val="75000"/>
                  </a:schemeClr>
                </a:solidFill>
                <a:latin typeface="Arial" panose="020B0604020202020204" pitchFamily="34" charset="0"/>
                <a:cs typeface="Arial" panose="020B0604020202020204" pitchFamily="34" charset="0"/>
              </a:rPr>
              <a:t>NVMe</a:t>
            </a:r>
            <a:r>
              <a:rPr lang="en-US" sz="1400" dirty="0">
                <a:solidFill>
                  <a:schemeClr val="accent1">
                    <a:lumMod val="75000"/>
                  </a:schemeClr>
                </a:solidFill>
                <a:latin typeface="Arial" panose="020B0604020202020204" pitchFamily="34" charset="0"/>
                <a:cs typeface="Arial" panose="020B0604020202020204" pitchFamily="34" charset="0"/>
              </a:rPr>
              <a:t> Storage</a:t>
            </a:r>
          </a:p>
        </p:txBody>
      </p:sp>
      <p:sp>
        <p:nvSpPr>
          <p:cNvPr id="11" name="Cloud 10">
            <a:extLst>
              <a:ext uri="{FF2B5EF4-FFF2-40B4-BE49-F238E27FC236}">
                <a16:creationId xmlns:a16="http://schemas.microsoft.com/office/drawing/2014/main" id="{3BD26D5F-41D4-E203-D554-98F52C233653}"/>
              </a:ext>
            </a:extLst>
          </p:cNvPr>
          <p:cNvSpPr/>
          <p:nvPr/>
        </p:nvSpPr>
        <p:spPr>
          <a:xfrm>
            <a:off x="5424841" y="1381982"/>
            <a:ext cx="1116375" cy="529964"/>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err="1">
                <a:solidFill>
                  <a:srgbClr val="002060"/>
                </a:solidFill>
              </a:rPr>
              <a:t>SuperMicro</a:t>
            </a:r>
            <a:endParaRPr lang="en-GB" sz="1400" dirty="0">
              <a:solidFill>
                <a:srgbClr val="002060"/>
              </a:solidFill>
            </a:endParaRPr>
          </a:p>
        </p:txBody>
      </p:sp>
      <p:sp>
        <p:nvSpPr>
          <p:cNvPr id="10" name="Cloud 9">
            <a:extLst>
              <a:ext uri="{FF2B5EF4-FFF2-40B4-BE49-F238E27FC236}">
                <a16:creationId xmlns:a16="http://schemas.microsoft.com/office/drawing/2014/main" id="{A8A46CB1-FFA9-9754-7238-32053A5D758F}"/>
              </a:ext>
            </a:extLst>
          </p:cNvPr>
          <p:cNvSpPr/>
          <p:nvPr/>
        </p:nvSpPr>
        <p:spPr>
          <a:xfrm>
            <a:off x="11068758" y="1446877"/>
            <a:ext cx="1116375" cy="529964"/>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2060"/>
                </a:solidFill>
              </a:rPr>
              <a:t>XMA</a:t>
            </a:r>
            <a:endParaRPr lang="en-GB" sz="1400" dirty="0">
              <a:solidFill>
                <a:srgbClr val="002060"/>
              </a:solidFill>
            </a:endParaRPr>
          </a:p>
        </p:txBody>
      </p:sp>
      <p:sp>
        <p:nvSpPr>
          <p:cNvPr id="12" name="Shape 136">
            <a:extLst>
              <a:ext uri="{FF2B5EF4-FFF2-40B4-BE49-F238E27FC236}">
                <a16:creationId xmlns:a16="http://schemas.microsoft.com/office/drawing/2014/main" id="{3818364B-1C5A-410F-8A83-1C2670304ACC}"/>
              </a:ext>
            </a:extLst>
          </p:cNvPr>
          <p:cNvSpPr txBox="1">
            <a:spLocks/>
          </p:cNvSpPr>
          <p:nvPr/>
        </p:nvSpPr>
        <p:spPr>
          <a:xfrm>
            <a:off x="6750902" y="805021"/>
            <a:ext cx="5434231" cy="992505"/>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rgbClr val="FF3300"/>
                </a:solidFill>
                <a:latin typeface="Arial" panose="020B0604020202020204" pitchFamily="34" charset="0"/>
                <a:cs typeface="Arial" panose="020B0604020202020204" pitchFamily="34" charset="0"/>
              </a:rPr>
              <a:t>ARM128c:  </a:t>
            </a:r>
            <a:r>
              <a:rPr lang="en-US" sz="1400" b="1" dirty="0">
                <a:solidFill>
                  <a:srgbClr val="FF0000"/>
                </a:solidFill>
                <a:latin typeface="Arial" panose="020B0604020202020204" pitchFamily="34" charset="0"/>
                <a:cs typeface="Arial" panose="020B0604020202020204" pitchFamily="34" charset="0"/>
              </a:rPr>
              <a:t>Single Socket Ampere </a:t>
            </a:r>
            <a:r>
              <a:rPr lang="en-US" sz="1400" b="1" dirty="0" err="1">
                <a:solidFill>
                  <a:srgbClr val="FF0000"/>
                </a:solidFill>
                <a:latin typeface="Arial" panose="020B0604020202020204" pitchFamily="34" charset="0"/>
                <a:cs typeface="Arial" panose="020B0604020202020204" pitchFamily="34" charset="0"/>
              </a:rPr>
              <a:t>Altra</a:t>
            </a:r>
            <a:r>
              <a:rPr lang="en-US" sz="1400" b="1" dirty="0">
                <a:solidFill>
                  <a:srgbClr val="FF0000"/>
                </a:solidFill>
                <a:latin typeface="Arial" panose="020B0604020202020204" pitchFamily="34" charset="0"/>
                <a:cs typeface="Arial" panose="020B0604020202020204" pitchFamily="34" charset="0"/>
              </a:rPr>
              <a:t> Max </a:t>
            </a:r>
            <a:r>
              <a:rPr lang="en-US" sz="1400" b="1" dirty="0">
                <a:solidFill>
                  <a:schemeClr val="tx1">
                    <a:lumMod val="50000"/>
                    <a:lumOff val="50000"/>
                  </a:schemeClr>
                </a:solidFill>
                <a:latin typeface="Arial" panose="020B0604020202020204" pitchFamily="34" charset="0"/>
                <a:cs typeface="Arial" panose="020B0604020202020204" pitchFamily="34" charset="0"/>
              </a:rPr>
              <a:t>M128-28</a:t>
            </a:r>
            <a:r>
              <a:rPr lang="en-US" sz="1400" b="1" dirty="0">
                <a:solidFill>
                  <a:srgbClr val="FF0000"/>
                </a:solidFill>
                <a:latin typeface="Arial" panose="020B0604020202020204" pitchFamily="34" charset="0"/>
                <a:cs typeface="Arial" panose="020B0604020202020204" pitchFamily="34" charset="0"/>
              </a:rPr>
              <a:t> (XMA)</a:t>
            </a:r>
            <a:br>
              <a:rPr lang="en-US" sz="1400" b="1" dirty="0">
                <a:solidFill>
                  <a:srgbClr val="FF0000"/>
                </a:solidFill>
                <a:latin typeface="Arial" panose="020B0604020202020204" pitchFamily="34" charset="0"/>
                <a:cs typeface="Arial" panose="020B0604020202020204" pitchFamily="34" charset="0"/>
              </a:rPr>
            </a:br>
            <a:br>
              <a:rPr lang="en-US" sz="200" dirty="0">
                <a:solidFill>
                  <a:srgbClr val="FF0000"/>
                </a:solidFill>
                <a:latin typeface="Arial" panose="020B0604020202020204" pitchFamily="34" charset="0"/>
                <a:cs typeface="Arial" panose="020B0604020202020204" pitchFamily="34" charset="0"/>
              </a:rPr>
            </a:br>
            <a:r>
              <a:rPr lang="en-US" sz="1400" dirty="0">
                <a:solidFill>
                  <a:srgbClr val="FF0000"/>
                </a:solidFill>
                <a:latin typeface="Arial" panose="020B0604020202020204" pitchFamily="34" charset="0"/>
                <a:cs typeface="Arial" panose="020B0604020202020204" pitchFamily="34" charset="0"/>
              </a:rPr>
              <a:t>  CPU:  ARM Ampere M128-28, 128C @ 2.8GHz (TDP 250W)</a:t>
            </a:r>
            <a:br>
              <a:rPr lang="en-US" sz="1400" dirty="0">
                <a:solidFill>
                  <a:srgbClr val="FF0000"/>
                </a:solidFill>
                <a:latin typeface="Arial" panose="020B0604020202020204" pitchFamily="34" charset="0"/>
                <a:cs typeface="Arial" panose="020B0604020202020204" pitchFamily="34" charset="0"/>
              </a:rPr>
            </a:br>
            <a:r>
              <a:rPr lang="en-US" sz="1400" dirty="0">
                <a:solidFill>
                  <a:srgbClr val="FF0000"/>
                </a:solidFill>
                <a:latin typeface="Arial" panose="020B0604020202020204" pitchFamily="34" charset="0"/>
                <a:cs typeface="Arial" panose="020B0604020202020204" pitchFamily="34" charset="0"/>
              </a:rPr>
              <a:t>  RAM:  512GB (8 x 64GB) DDR4 3200MHz </a:t>
            </a:r>
            <a:r>
              <a:rPr lang="en-US" sz="1400" dirty="0">
                <a:solidFill>
                  <a:srgbClr val="FF0000"/>
                </a:solidFill>
                <a:latin typeface="Arial" panose="020B0604020202020204" pitchFamily="34" charset="0"/>
                <a:cs typeface="Arial" panose="020B0604020202020204" pitchFamily="34" charset="0"/>
                <a:sym typeface="Wingdings" panose="05000000000000000000" pitchFamily="2" charset="2"/>
              </a:rPr>
              <a:t> 4</a:t>
            </a:r>
            <a:r>
              <a:rPr lang="en-US" sz="1400" dirty="0">
                <a:solidFill>
                  <a:srgbClr val="FF0000"/>
                </a:solidFill>
                <a:latin typeface="Arial" panose="020B0604020202020204" pitchFamily="34" charset="0"/>
                <a:cs typeface="Arial" panose="020B0604020202020204" pitchFamily="34" charset="0"/>
              </a:rPr>
              <a:t> GB/core</a:t>
            </a:r>
            <a:br>
              <a:rPr lang="en-US" sz="1400" dirty="0">
                <a:solidFill>
                  <a:srgbClr val="FF0000"/>
                </a:solidFill>
                <a:latin typeface="Arial" panose="020B0604020202020204" pitchFamily="34" charset="0"/>
                <a:cs typeface="Arial" panose="020B0604020202020204" pitchFamily="34" charset="0"/>
              </a:rPr>
            </a:br>
            <a:r>
              <a:rPr lang="en-US" sz="1400" dirty="0">
                <a:solidFill>
                  <a:srgbClr val="FF0000"/>
                </a:solidFill>
                <a:latin typeface="Arial" panose="020B0604020202020204" pitchFamily="34" charset="0"/>
                <a:cs typeface="Arial" panose="020B0604020202020204" pitchFamily="34" charset="0"/>
              </a:rPr>
              <a:t>  HDD:  1TB </a:t>
            </a:r>
            <a:r>
              <a:rPr lang="en-US" sz="1400" dirty="0" err="1">
                <a:solidFill>
                  <a:srgbClr val="FF0000"/>
                </a:solidFill>
                <a:latin typeface="Arial" panose="020B0604020202020204" pitchFamily="34" charset="0"/>
                <a:cs typeface="Arial" panose="020B0604020202020204" pitchFamily="34" charset="0"/>
              </a:rPr>
              <a:t>NVMe</a:t>
            </a:r>
            <a:r>
              <a:rPr lang="en-US" sz="1400" dirty="0">
                <a:solidFill>
                  <a:srgbClr val="FF0000"/>
                </a:solidFill>
                <a:latin typeface="Arial" panose="020B0604020202020204" pitchFamily="34" charset="0"/>
                <a:cs typeface="Arial" panose="020B0604020202020204" pitchFamily="34" charset="0"/>
              </a:rPr>
              <a:t> Storage</a:t>
            </a:r>
          </a:p>
        </p:txBody>
      </p:sp>
      <p:sp>
        <p:nvSpPr>
          <p:cNvPr id="2" name="TextBox 1">
            <a:extLst>
              <a:ext uri="{FF2B5EF4-FFF2-40B4-BE49-F238E27FC236}">
                <a16:creationId xmlns:a16="http://schemas.microsoft.com/office/drawing/2014/main" id="{25B4AF5A-8160-B0A1-D411-920EA8537749}"/>
              </a:ext>
            </a:extLst>
          </p:cNvPr>
          <p:cNvSpPr txBox="1"/>
          <p:nvPr/>
        </p:nvSpPr>
        <p:spPr>
          <a:xfrm>
            <a:off x="-6867" y="4332814"/>
            <a:ext cx="12192000" cy="1323439"/>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We have expressed our interest in testing new hardware to a few vendors, and from time to time we get remote access to new machines. We have also gathered data from other WLCG sites (</a:t>
            </a:r>
            <a:r>
              <a:rPr lang="en-US" sz="2000" b="1" dirty="0">
                <a:latin typeface="Arial" panose="020B0604020202020204" pitchFamily="34" charset="0"/>
                <a:cs typeface="Arial" panose="020B0604020202020204" pitchFamily="34" charset="0"/>
              </a:rPr>
              <a:t>RAL</a:t>
            </a:r>
            <a:r>
              <a:rPr lang="en-US" sz="2000" dirty="0">
                <a:latin typeface="Arial" panose="020B0604020202020204" pitchFamily="34" charset="0"/>
                <a:cs typeface="Arial" panose="020B0604020202020204" pitchFamily="34" charset="0"/>
              </a:rPr>
              <a:t>). </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But, our machine sample is negligible compared to what is available in the </a:t>
            </a:r>
            <a:r>
              <a:rPr lang="en-US" sz="2000" b="1" dirty="0">
                <a:latin typeface="Arial" panose="020B0604020202020204" pitchFamily="34" charset="0"/>
                <a:cs typeface="Arial" panose="020B0604020202020204" pitchFamily="34" charset="0"/>
              </a:rPr>
              <a:t>HEP-Score DB</a:t>
            </a:r>
            <a:r>
              <a:rPr lang="en-US" sz="2000" dirty="0">
                <a:latin typeface="Arial" panose="020B0604020202020204" pitchFamily="34" charset="0"/>
                <a:cs typeface="Arial" panose="020B0604020202020204" pitchFamily="34" charset="0"/>
              </a:rPr>
              <a:t> …</a:t>
            </a:r>
          </a:p>
        </p:txBody>
      </p:sp>
      <p:sp>
        <p:nvSpPr>
          <p:cNvPr id="7" name="Cloud 6">
            <a:extLst>
              <a:ext uri="{FF2B5EF4-FFF2-40B4-BE49-F238E27FC236}">
                <a16:creationId xmlns:a16="http://schemas.microsoft.com/office/drawing/2014/main" id="{040FD6F8-08D4-C1B8-AD14-426E1CE3CE4E}"/>
              </a:ext>
            </a:extLst>
          </p:cNvPr>
          <p:cNvSpPr/>
          <p:nvPr/>
        </p:nvSpPr>
        <p:spPr>
          <a:xfrm>
            <a:off x="5424841" y="3523247"/>
            <a:ext cx="1116375" cy="529964"/>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2060"/>
                </a:solidFill>
              </a:rPr>
              <a:t>@ RAL</a:t>
            </a:r>
            <a:endParaRPr lang="en-GB" sz="1400" dirty="0">
              <a:solidFill>
                <a:srgbClr val="002060"/>
              </a:solidFill>
            </a:endParaRPr>
          </a:p>
        </p:txBody>
      </p:sp>
      <p:sp>
        <p:nvSpPr>
          <p:cNvPr id="8" name="Shape 136">
            <a:extLst>
              <a:ext uri="{FF2B5EF4-FFF2-40B4-BE49-F238E27FC236}">
                <a16:creationId xmlns:a16="http://schemas.microsoft.com/office/drawing/2014/main" id="{789D85CA-A311-65B0-20B2-820D31035DBA}"/>
              </a:ext>
            </a:extLst>
          </p:cNvPr>
          <p:cNvSpPr txBox="1">
            <a:spLocks/>
          </p:cNvSpPr>
          <p:nvPr/>
        </p:nvSpPr>
        <p:spPr>
          <a:xfrm>
            <a:off x="0" y="3015389"/>
            <a:ext cx="6473952" cy="898741"/>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chemeClr val="accent1">
                    <a:lumMod val="75000"/>
                  </a:schemeClr>
                </a:solidFill>
                <a:latin typeface="Arial" panose="020B0604020202020204" pitchFamily="34" charset="0"/>
                <a:cs typeface="Arial" panose="020B0604020202020204" pitchFamily="34" charset="0"/>
              </a:rPr>
              <a:t>2xAMD192ht:  Dual Socket </a:t>
            </a:r>
            <a:r>
              <a:rPr lang="it-IT" sz="1400" b="1" dirty="0">
                <a:solidFill>
                  <a:schemeClr val="accent1">
                    <a:lumMod val="75000"/>
                  </a:schemeClr>
                </a:solidFill>
                <a:latin typeface="Arial" panose="020B0604020202020204" pitchFamily="34" charset="0"/>
                <a:cs typeface="Arial" panose="020B0604020202020204" pitchFamily="34" charset="0"/>
              </a:rPr>
              <a:t>AMD EPYC 9654 96-Core </a:t>
            </a:r>
            <a:r>
              <a:rPr lang="en-US" sz="1400" b="1" dirty="0">
                <a:solidFill>
                  <a:schemeClr val="accent1">
                    <a:lumMod val="75000"/>
                  </a:schemeClr>
                </a:solidFill>
                <a:latin typeface="Arial" panose="020B0604020202020204" pitchFamily="34" charset="0"/>
                <a:cs typeface="Arial" panose="020B0604020202020204" pitchFamily="34" charset="0"/>
              </a:rPr>
              <a:t>(…)</a:t>
            </a:r>
            <a:br>
              <a:rPr lang="en-US" sz="1400" b="1" dirty="0">
                <a:solidFill>
                  <a:schemeClr val="accent1">
                    <a:lumMod val="75000"/>
                  </a:schemeClr>
                </a:solidFill>
                <a:latin typeface="Arial" panose="020B0604020202020204" pitchFamily="34" charset="0"/>
                <a:cs typeface="Arial" panose="020B0604020202020204" pitchFamily="34" charset="0"/>
              </a:rPr>
            </a:br>
            <a:br>
              <a:rPr lang="en-US" sz="100" dirty="0">
                <a:solidFill>
                  <a:schemeClr val="accent1">
                    <a:lumMod val="75000"/>
                  </a:schemeClr>
                </a:solidFill>
                <a:latin typeface="Arial" panose="020B0604020202020204" pitchFamily="34" charset="0"/>
                <a:cs typeface="Arial" panose="020B0604020202020204" pitchFamily="34" charset="0"/>
              </a:rPr>
            </a:br>
            <a:r>
              <a:rPr lang="en-US" sz="1400" dirty="0">
                <a:solidFill>
                  <a:schemeClr val="accent1">
                    <a:lumMod val="75000"/>
                  </a:schemeClr>
                </a:solidFill>
                <a:latin typeface="Arial" panose="020B0604020202020204" pitchFamily="34" charset="0"/>
                <a:cs typeface="Arial" panose="020B0604020202020204" pitchFamily="34" charset="0"/>
              </a:rPr>
              <a:t>  CPU:  AMD EPYC 9654 (Genoa), 96C/184HT @ 3.7GHz (TDP 340W)</a:t>
            </a:r>
            <a:br>
              <a:rPr lang="en-US" sz="1400" dirty="0">
                <a:solidFill>
                  <a:schemeClr val="accent1">
                    <a:lumMod val="75000"/>
                  </a:schemeClr>
                </a:solidFill>
                <a:latin typeface="Arial" panose="020B0604020202020204" pitchFamily="34" charset="0"/>
                <a:cs typeface="Arial" panose="020B0604020202020204" pitchFamily="34" charset="0"/>
              </a:rPr>
            </a:br>
            <a:r>
              <a:rPr lang="en-US" sz="1400" dirty="0">
                <a:solidFill>
                  <a:schemeClr val="accent1">
                    <a:lumMod val="75000"/>
                  </a:schemeClr>
                </a:solidFill>
                <a:latin typeface="Arial" panose="020B0604020202020204" pitchFamily="34" charset="0"/>
                <a:cs typeface="Arial" panose="020B0604020202020204" pitchFamily="34" charset="0"/>
              </a:rPr>
              <a:t>  RAM:  1TB (…) </a:t>
            </a:r>
            <a:r>
              <a:rPr lang="en-US" sz="1400"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 5GB/core</a:t>
            </a:r>
            <a:br>
              <a:rPr lang="en-US" sz="1400" dirty="0">
                <a:solidFill>
                  <a:schemeClr val="accent1">
                    <a:lumMod val="75000"/>
                  </a:schemeClr>
                </a:solidFill>
                <a:latin typeface="Arial" panose="020B0604020202020204" pitchFamily="34" charset="0"/>
                <a:cs typeface="Arial" panose="020B0604020202020204" pitchFamily="34" charset="0"/>
              </a:rPr>
            </a:br>
            <a:r>
              <a:rPr lang="en-US" sz="1400" dirty="0">
                <a:solidFill>
                  <a:schemeClr val="accent1">
                    <a:lumMod val="75000"/>
                  </a:schemeClr>
                </a:solidFill>
                <a:latin typeface="Arial" panose="020B0604020202020204" pitchFamily="34" charset="0"/>
                <a:cs typeface="Arial" panose="020B0604020202020204" pitchFamily="34" charset="0"/>
              </a:rPr>
              <a:t>  HDD:  …</a:t>
            </a:r>
          </a:p>
        </p:txBody>
      </p:sp>
      <p:sp>
        <p:nvSpPr>
          <p:cNvPr id="9" name="Shape 136">
            <a:extLst>
              <a:ext uri="{FF2B5EF4-FFF2-40B4-BE49-F238E27FC236}">
                <a16:creationId xmlns:a16="http://schemas.microsoft.com/office/drawing/2014/main" id="{CAA34023-828C-ED25-B22D-33BC941CFA3C}"/>
              </a:ext>
            </a:extLst>
          </p:cNvPr>
          <p:cNvSpPr txBox="1">
            <a:spLocks/>
          </p:cNvSpPr>
          <p:nvPr/>
        </p:nvSpPr>
        <p:spPr>
          <a:xfrm>
            <a:off x="6684440" y="2078048"/>
            <a:ext cx="5434231" cy="992505"/>
          </a:xfrm>
          <a:prstGeom prst="rect">
            <a:avLst/>
          </a:prstGeom>
          <a:ln>
            <a:noFill/>
          </a:ln>
        </p:spPr>
        <p:txBody>
          <a:bodyPr vert="horz" lIns="91440" tIns="45720" rIns="91440" bIns="45720" rtlCol="0">
            <a:noAutofit/>
          </a:bodyPr>
          <a:lstStyle/>
          <a:p>
            <a:pPr marR="0" lvl="0" algn="l" defTabSz="914400" rtl="0" eaLnBrk="1" fontAlgn="auto" latinLnBrk="0" hangingPunct="1">
              <a:lnSpc>
                <a:spcPct val="90000"/>
              </a:lnSpc>
              <a:spcBef>
                <a:spcPts val="1800"/>
              </a:spcBef>
              <a:spcAft>
                <a:spcPts val="0"/>
              </a:spcAft>
              <a:buClrTx/>
              <a:buSzTx/>
              <a:tabLst/>
              <a:defRPr/>
            </a:pPr>
            <a:r>
              <a:rPr lang="en-US" sz="1400" b="1" dirty="0">
                <a:solidFill>
                  <a:srgbClr val="FF3300"/>
                </a:solidFill>
                <a:latin typeface="Arial" panose="020B0604020202020204" pitchFamily="34" charset="0"/>
                <a:cs typeface="Arial" panose="020B0604020202020204" pitchFamily="34" charset="0"/>
              </a:rPr>
              <a:t>ARM192c:  </a:t>
            </a:r>
            <a:r>
              <a:rPr lang="en-US" sz="1400" b="1" dirty="0">
                <a:solidFill>
                  <a:srgbClr val="FF0000"/>
                </a:solidFill>
                <a:latin typeface="Arial" panose="020B0604020202020204" pitchFamily="34" charset="0"/>
                <a:cs typeface="Arial" panose="020B0604020202020204" pitchFamily="34" charset="0"/>
              </a:rPr>
              <a:t>Single Socket </a:t>
            </a:r>
            <a:r>
              <a:rPr lang="en-US" sz="1400" b="1" dirty="0" err="1">
                <a:solidFill>
                  <a:srgbClr val="FF0000"/>
                </a:solidFill>
                <a:latin typeface="Arial" panose="020B0604020202020204" pitchFamily="34" charset="0"/>
                <a:cs typeface="Arial" panose="020B0604020202020204" pitchFamily="34" charset="0"/>
              </a:rPr>
              <a:t>AmpereOne</a:t>
            </a:r>
            <a:r>
              <a:rPr lang="en-US" sz="1400" b="1" dirty="0">
                <a:solidFill>
                  <a:srgbClr val="FF0000"/>
                </a:solidFill>
                <a:latin typeface="Arial" panose="020B0604020202020204" pitchFamily="34" charset="0"/>
                <a:cs typeface="Arial" panose="020B0604020202020204" pitchFamily="34" charset="0"/>
              </a:rPr>
              <a:t> A192-32x (</a:t>
            </a:r>
            <a:r>
              <a:rPr lang="en-US" sz="1400" b="1" dirty="0" err="1">
                <a:solidFill>
                  <a:srgbClr val="FF0000"/>
                </a:solidFill>
                <a:latin typeface="Arial" panose="020B0604020202020204" pitchFamily="34" charset="0"/>
                <a:cs typeface="Arial" panose="020B0604020202020204" pitchFamily="34" charset="0"/>
              </a:rPr>
              <a:t>SuperMicro</a:t>
            </a:r>
            <a:r>
              <a:rPr lang="en-US" sz="1400" b="1" dirty="0">
                <a:solidFill>
                  <a:srgbClr val="FF0000"/>
                </a:solidFill>
                <a:latin typeface="Arial" panose="020B0604020202020204" pitchFamily="34" charset="0"/>
                <a:cs typeface="Arial" panose="020B0604020202020204" pitchFamily="34" charset="0"/>
              </a:rPr>
              <a:t>)</a:t>
            </a:r>
            <a:br>
              <a:rPr lang="en-US" sz="1400" b="1" dirty="0">
                <a:solidFill>
                  <a:srgbClr val="FF0000"/>
                </a:solidFill>
                <a:latin typeface="Arial" panose="020B0604020202020204" pitchFamily="34" charset="0"/>
                <a:cs typeface="Arial" panose="020B0604020202020204" pitchFamily="34" charset="0"/>
              </a:rPr>
            </a:br>
            <a:br>
              <a:rPr lang="en-US" sz="200" dirty="0">
                <a:solidFill>
                  <a:srgbClr val="FF0000"/>
                </a:solidFill>
                <a:latin typeface="Arial" panose="020B0604020202020204" pitchFamily="34" charset="0"/>
                <a:cs typeface="Arial" panose="020B0604020202020204" pitchFamily="34" charset="0"/>
              </a:rPr>
            </a:br>
            <a:r>
              <a:rPr lang="en-US" sz="1400" dirty="0">
                <a:solidFill>
                  <a:srgbClr val="FF0000"/>
                </a:solidFill>
                <a:latin typeface="Arial" panose="020B0604020202020204" pitchFamily="34" charset="0"/>
                <a:cs typeface="Arial" panose="020B0604020202020204" pitchFamily="34" charset="0"/>
              </a:rPr>
              <a:t>  CPU:  ARM </a:t>
            </a:r>
            <a:r>
              <a:rPr lang="en-US" sz="1400" dirty="0" err="1">
                <a:solidFill>
                  <a:srgbClr val="FF0000"/>
                </a:solidFill>
                <a:latin typeface="Arial" panose="020B0604020202020204" pitchFamily="34" charset="0"/>
                <a:cs typeface="Arial" panose="020B0604020202020204" pitchFamily="34" charset="0"/>
              </a:rPr>
              <a:t>AmpereOne</a:t>
            </a:r>
            <a:r>
              <a:rPr lang="en-US" sz="1400" dirty="0">
                <a:solidFill>
                  <a:srgbClr val="FF0000"/>
                </a:solidFill>
                <a:latin typeface="Arial" panose="020B0604020202020204" pitchFamily="34" charset="0"/>
                <a:cs typeface="Arial" panose="020B0604020202020204" pitchFamily="34" charset="0"/>
              </a:rPr>
              <a:t> A192-32x, 192C @ 3.2GHz (TDP 350W)</a:t>
            </a:r>
            <a:br>
              <a:rPr lang="en-US" sz="1400" dirty="0">
                <a:solidFill>
                  <a:srgbClr val="FF0000"/>
                </a:solidFill>
                <a:latin typeface="Arial" panose="020B0604020202020204" pitchFamily="34" charset="0"/>
                <a:cs typeface="Arial" panose="020B0604020202020204" pitchFamily="34" charset="0"/>
              </a:rPr>
            </a:br>
            <a:r>
              <a:rPr lang="en-US" sz="1400" dirty="0">
                <a:solidFill>
                  <a:srgbClr val="FF0000"/>
                </a:solidFill>
                <a:latin typeface="Arial" panose="020B0604020202020204" pitchFamily="34" charset="0"/>
                <a:cs typeface="Arial" panose="020B0604020202020204" pitchFamily="34" charset="0"/>
              </a:rPr>
              <a:t>  RAM:  1Tb (…) </a:t>
            </a:r>
            <a:r>
              <a:rPr lang="en-US" sz="1400" dirty="0">
                <a:solidFill>
                  <a:srgbClr val="FF0000"/>
                </a:solidFill>
                <a:latin typeface="Arial" panose="020B0604020202020204" pitchFamily="34" charset="0"/>
                <a:cs typeface="Arial" panose="020B0604020202020204" pitchFamily="34" charset="0"/>
                <a:sym typeface="Wingdings" panose="05000000000000000000" pitchFamily="2" charset="2"/>
              </a:rPr>
              <a:t> 5</a:t>
            </a:r>
            <a:r>
              <a:rPr lang="en-US" sz="1400" dirty="0">
                <a:solidFill>
                  <a:srgbClr val="FF0000"/>
                </a:solidFill>
                <a:latin typeface="Arial" panose="020B0604020202020204" pitchFamily="34" charset="0"/>
                <a:cs typeface="Arial" panose="020B0604020202020204" pitchFamily="34" charset="0"/>
              </a:rPr>
              <a:t> GB/core</a:t>
            </a:r>
            <a:br>
              <a:rPr lang="en-US" sz="1400" dirty="0">
                <a:solidFill>
                  <a:srgbClr val="FF0000"/>
                </a:solidFill>
                <a:latin typeface="Arial" panose="020B0604020202020204" pitchFamily="34" charset="0"/>
                <a:cs typeface="Arial" panose="020B0604020202020204" pitchFamily="34" charset="0"/>
              </a:rPr>
            </a:br>
            <a:r>
              <a:rPr lang="en-US" sz="1400" dirty="0">
                <a:solidFill>
                  <a:srgbClr val="FF0000"/>
                </a:solidFill>
                <a:latin typeface="Arial" panose="020B0604020202020204" pitchFamily="34" charset="0"/>
                <a:cs typeface="Arial" panose="020B0604020202020204" pitchFamily="34" charset="0"/>
              </a:rPr>
              <a:t>  HDD:  1TB </a:t>
            </a:r>
            <a:r>
              <a:rPr lang="en-US" sz="1400" dirty="0" err="1">
                <a:solidFill>
                  <a:srgbClr val="FF0000"/>
                </a:solidFill>
                <a:latin typeface="Arial" panose="020B0604020202020204" pitchFamily="34" charset="0"/>
                <a:cs typeface="Arial" panose="020B0604020202020204" pitchFamily="34" charset="0"/>
              </a:rPr>
              <a:t>NVMe</a:t>
            </a:r>
            <a:r>
              <a:rPr lang="en-US" sz="1400" dirty="0">
                <a:solidFill>
                  <a:srgbClr val="FF0000"/>
                </a:solidFill>
                <a:latin typeface="Arial" panose="020B0604020202020204" pitchFamily="34" charset="0"/>
                <a:cs typeface="Arial" panose="020B0604020202020204" pitchFamily="34" charset="0"/>
              </a:rPr>
              <a:t> Storage</a:t>
            </a:r>
          </a:p>
        </p:txBody>
      </p:sp>
      <p:sp>
        <p:nvSpPr>
          <p:cNvPr id="14" name="Cloud 13">
            <a:extLst>
              <a:ext uri="{FF2B5EF4-FFF2-40B4-BE49-F238E27FC236}">
                <a16:creationId xmlns:a16="http://schemas.microsoft.com/office/drawing/2014/main" id="{6661925E-4082-33BB-F423-E98CF2281628}"/>
              </a:ext>
            </a:extLst>
          </p:cNvPr>
          <p:cNvSpPr/>
          <p:nvPr/>
        </p:nvSpPr>
        <p:spPr>
          <a:xfrm>
            <a:off x="10989193" y="2805571"/>
            <a:ext cx="1116375" cy="529964"/>
          </a:xfrm>
          <a:prstGeom prst="cloud">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err="1">
                <a:solidFill>
                  <a:srgbClr val="002060"/>
                </a:solidFill>
              </a:rPr>
              <a:t>SuperMicro</a:t>
            </a:r>
            <a:endParaRPr lang="en-GB" sz="1400" dirty="0">
              <a:solidFill>
                <a:srgbClr val="002060"/>
              </a:solidFill>
            </a:endParaRPr>
          </a:p>
        </p:txBody>
      </p:sp>
    </p:spTree>
    <p:extLst>
      <p:ext uri="{BB962C8B-B14F-4D97-AF65-F5344CB8AC3E}">
        <p14:creationId xmlns:p14="http://schemas.microsoft.com/office/powerpoint/2010/main" val="19140999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aph of power distribution&#10;&#10;Description automatically generated">
            <a:extLst>
              <a:ext uri="{FF2B5EF4-FFF2-40B4-BE49-F238E27FC236}">
                <a16:creationId xmlns:a16="http://schemas.microsoft.com/office/drawing/2014/main" id="{AB81B7C1-6492-AA1A-E267-3446C7AE02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77" y="1523362"/>
            <a:ext cx="10327262" cy="4354923"/>
          </a:xfrm>
          <a:prstGeom prst="rect">
            <a:avLst/>
          </a:prstGeom>
        </p:spPr>
      </p:pic>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What Watt</a:t>
            </a:r>
            <a:endParaRPr lang="en-GB" sz="4000" b="1" dirty="0">
              <a:solidFill>
                <a:srgbClr val="0000FF"/>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720B18-B82A-F533-D375-D8FFAF9D2BD5}"/>
              </a:ext>
            </a:extLst>
          </p:cNvPr>
          <p:cNvSpPr txBox="1"/>
          <p:nvPr/>
        </p:nvSpPr>
        <p:spPr>
          <a:xfrm>
            <a:off x="-18939" y="683187"/>
            <a:ext cx="12192001"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We wish to extract an accurate </a:t>
            </a:r>
            <a:r>
              <a:rPr lang="en-US" sz="2000" b="1" dirty="0">
                <a:latin typeface="Arial" panose="020B0604020202020204" pitchFamily="34" charset="0"/>
                <a:cs typeface="Arial" panose="020B0604020202020204" pitchFamily="34" charset="0"/>
              </a:rPr>
              <a:t>Figure of Merit </a:t>
            </a:r>
            <a:r>
              <a:rPr lang="en-US" sz="2000" dirty="0">
                <a:latin typeface="Arial" panose="020B0604020202020204" pitchFamily="34" charset="0"/>
                <a:cs typeface="Arial" panose="020B0604020202020204" pitchFamily="34" charset="0"/>
              </a:rPr>
              <a:t>(</a:t>
            </a:r>
            <a:r>
              <a:rPr lang="en-US" sz="2000" b="1" dirty="0" err="1">
                <a:latin typeface="Arial" panose="020B0604020202020204" pitchFamily="34" charset="0"/>
                <a:cs typeface="Arial" panose="020B0604020202020204" pitchFamily="34" charset="0"/>
              </a:rPr>
              <a:t>FoM</a:t>
            </a:r>
            <a:r>
              <a:rPr lang="en-US" sz="2000" dirty="0">
                <a:latin typeface="Arial" panose="020B0604020202020204" pitchFamily="34" charset="0"/>
                <a:cs typeface="Arial" panose="020B0604020202020204" pitchFamily="34" charset="0"/>
              </a:rPr>
              <a:t>) of power usage for a standard HEP workload from smaller </a:t>
            </a:r>
            <a:r>
              <a:rPr lang="en-US" sz="2000" b="1" dirty="0">
                <a:latin typeface="Arial" panose="020B0604020202020204" pitchFamily="34" charset="0"/>
                <a:cs typeface="Arial" panose="020B0604020202020204" pitchFamily="34" charset="0"/>
              </a:rPr>
              <a:t>HEP-Score</a:t>
            </a:r>
            <a:r>
              <a:rPr lang="en-US" sz="2000" dirty="0">
                <a:latin typeface="Arial" panose="020B0604020202020204" pitchFamily="34" charset="0"/>
                <a:cs typeface="Arial" panose="020B0604020202020204" pitchFamily="34" charset="0"/>
              </a:rPr>
              <a:t> containerized jobs, which is easy to implement and consistent across hardware. </a:t>
            </a:r>
          </a:p>
        </p:txBody>
      </p:sp>
      <p:sp>
        <p:nvSpPr>
          <p:cNvPr id="3" name="TextBox 2">
            <a:extLst>
              <a:ext uri="{FF2B5EF4-FFF2-40B4-BE49-F238E27FC236}">
                <a16:creationId xmlns:a16="http://schemas.microsoft.com/office/drawing/2014/main" id="{38ACBAC4-F214-7C04-7417-6CC86227B0A9}"/>
              </a:ext>
            </a:extLst>
          </p:cNvPr>
          <p:cNvSpPr txBox="1"/>
          <p:nvPr/>
        </p:nvSpPr>
        <p:spPr>
          <a:xfrm>
            <a:off x="9872283" y="3488544"/>
            <a:ext cx="2300779" cy="1938992"/>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We could fit this peak, but … the distribution is not gaussian and varies across hardware. </a:t>
            </a:r>
          </a:p>
        </p:txBody>
      </p:sp>
      <p:sp>
        <p:nvSpPr>
          <p:cNvPr id="5" name="Arrow: Up 4">
            <a:extLst>
              <a:ext uri="{FF2B5EF4-FFF2-40B4-BE49-F238E27FC236}">
                <a16:creationId xmlns:a16="http://schemas.microsoft.com/office/drawing/2014/main" id="{C7E16DAD-1C6E-6243-5EC4-B4C761228F64}"/>
              </a:ext>
            </a:extLst>
          </p:cNvPr>
          <p:cNvSpPr/>
          <p:nvPr/>
        </p:nvSpPr>
        <p:spPr>
          <a:xfrm>
            <a:off x="8463900" y="5591652"/>
            <a:ext cx="508627" cy="182629"/>
          </a:xfrm>
          <a:prstGeom prst="upArrow">
            <a:avLst>
              <a:gd name="adj1" fmla="val 25758"/>
              <a:gd name="adj2" fmla="val 55300"/>
            </a:avLst>
          </a:prstGeom>
          <a:solidFill>
            <a:srgbClr val="FF00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Up 6">
            <a:extLst>
              <a:ext uri="{FF2B5EF4-FFF2-40B4-BE49-F238E27FC236}">
                <a16:creationId xmlns:a16="http://schemas.microsoft.com/office/drawing/2014/main" id="{8DF9713D-5BA3-E326-96D9-E5A1BE3ADCA1}"/>
              </a:ext>
            </a:extLst>
          </p:cNvPr>
          <p:cNvSpPr/>
          <p:nvPr/>
        </p:nvSpPr>
        <p:spPr>
          <a:xfrm rot="16200000">
            <a:off x="4465384" y="2451057"/>
            <a:ext cx="508627" cy="216052"/>
          </a:xfrm>
          <a:prstGeom prst="upArrow">
            <a:avLst>
              <a:gd name="adj1" fmla="val 25758"/>
              <a:gd name="adj2" fmla="val 55300"/>
            </a:avLst>
          </a:prstGeom>
          <a:solidFill>
            <a:srgbClr val="FF00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3958078-84D9-DD85-ABA2-92711A20AE1E}"/>
              </a:ext>
            </a:extLst>
          </p:cNvPr>
          <p:cNvSpPr txBox="1"/>
          <p:nvPr/>
        </p:nvSpPr>
        <p:spPr>
          <a:xfrm>
            <a:off x="6457732" y="2155623"/>
            <a:ext cx="1438450" cy="338554"/>
          </a:xfrm>
          <a:prstGeom prst="rect">
            <a:avLst/>
          </a:prstGeom>
          <a:noFill/>
        </p:spPr>
        <p:txBody>
          <a:bodyPr wrap="square" rtlCol="0">
            <a:spAutoFit/>
          </a:bodyPr>
          <a:lstStyle/>
          <a:p>
            <a:r>
              <a:rPr lang="en-US" sz="1600" b="1" dirty="0">
                <a:solidFill>
                  <a:srgbClr val="00B050"/>
                </a:solidFill>
                <a:latin typeface="Arial" panose="020B0604020202020204" pitchFamily="34" charset="0"/>
                <a:cs typeface="Arial" panose="020B0604020202020204" pitchFamily="34" charset="0"/>
              </a:rPr>
              <a:t>2*Milano</a:t>
            </a:r>
            <a:endParaRPr lang="en-GB" sz="1600" b="1" dirty="0">
              <a:solidFill>
                <a:srgbClr val="00B050"/>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0A2A6D50-03D8-8784-D1D0-5D212BCE1F39}"/>
              </a:ext>
            </a:extLst>
          </p:cNvPr>
          <p:cNvSpPr txBox="1"/>
          <p:nvPr/>
        </p:nvSpPr>
        <p:spPr>
          <a:xfrm>
            <a:off x="2641613" y="5777639"/>
            <a:ext cx="5435911" cy="400110"/>
          </a:xfrm>
          <a:prstGeom prst="rect">
            <a:avLst/>
          </a:prstGeom>
          <a:noFill/>
        </p:spPr>
        <p:txBody>
          <a:bodyPr wrap="square">
            <a:spAutoFit/>
          </a:bodyPr>
          <a:lstStyle/>
          <a:p>
            <a:r>
              <a:rPr lang="en-US" sz="2000" dirty="0">
                <a:solidFill>
                  <a:srgbClr val="00B0F0"/>
                </a:solidFill>
                <a:latin typeface="Arial" panose="020B0604020202020204" pitchFamily="34" charset="0"/>
                <a:cs typeface="Arial" panose="020B0604020202020204" pitchFamily="34" charset="0"/>
              </a:rPr>
              <a:t>&lt;75-95%&gt; Blue line sits nicely in the plateau ! </a:t>
            </a:r>
          </a:p>
        </p:txBody>
      </p:sp>
      <p:sp>
        <p:nvSpPr>
          <p:cNvPr id="10" name="TextBox 9">
            <a:extLst>
              <a:ext uri="{FF2B5EF4-FFF2-40B4-BE49-F238E27FC236}">
                <a16:creationId xmlns:a16="http://schemas.microsoft.com/office/drawing/2014/main" id="{67B08294-18E6-A252-E9C2-75A28DA7835B}"/>
              </a:ext>
            </a:extLst>
          </p:cNvPr>
          <p:cNvSpPr txBox="1"/>
          <p:nvPr/>
        </p:nvSpPr>
        <p:spPr>
          <a:xfrm>
            <a:off x="-2" y="6150114"/>
            <a:ext cx="12192001" cy="707886"/>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By arranging the data in power order we can perform an upper qua</a:t>
            </a:r>
            <a:r>
              <a:rPr lang="en-US" sz="2000" u="sng" dirty="0">
                <a:latin typeface="Arial" panose="020B0604020202020204" pitchFamily="34" charset="0"/>
                <a:cs typeface="Arial" panose="020B0604020202020204" pitchFamily="34" charset="0"/>
              </a:rPr>
              <a:t>r</a:t>
            </a:r>
            <a:r>
              <a:rPr lang="en-US" sz="2000" dirty="0">
                <a:latin typeface="Arial" panose="020B0604020202020204" pitchFamily="34" charset="0"/>
                <a:cs typeface="Arial" panose="020B0604020202020204" pitchFamily="34" charset="0"/>
              </a:rPr>
              <a:t>tile average, but discard the top 5% of data to remove isolated peaks. This we call 75-95% qua</a:t>
            </a:r>
            <a:r>
              <a:rPr lang="en-US" sz="2000" u="sng" dirty="0">
                <a:latin typeface="Arial" panose="020B0604020202020204" pitchFamily="34" charset="0"/>
                <a:cs typeface="Arial" panose="020B0604020202020204" pitchFamily="34" charset="0"/>
              </a:rPr>
              <a:t>n</a:t>
            </a:r>
            <a:r>
              <a:rPr lang="en-US" sz="2000" dirty="0">
                <a:latin typeface="Arial" panose="020B0604020202020204" pitchFamily="34" charset="0"/>
                <a:cs typeface="Arial" panose="020B0604020202020204" pitchFamily="34" charset="0"/>
              </a:rPr>
              <a:t>tile average.</a:t>
            </a:r>
            <a:endParaRPr lang="en-GB" sz="2000" dirty="0">
              <a:latin typeface="Arial" panose="020B0604020202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D2C1CE4C-B8F4-0E00-476E-988893B8F9AB}"/>
              </a:ext>
            </a:extLst>
          </p:cNvPr>
          <p:cNvCxnSpPr>
            <a:cxnSpLocks/>
            <a:stCxn id="11" idx="0"/>
            <a:endCxn id="7" idx="2"/>
          </p:cNvCxnSpPr>
          <p:nvPr/>
        </p:nvCxnSpPr>
        <p:spPr>
          <a:xfrm flipH="1" flipV="1">
            <a:off x="4827724" y="2559083"/>
            <a:ext cx="531845" cy="3218556"/>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B488DDA-CD3C-1FD0-8C32-F6C36F691799}"/>
              </a:ext>
            </a:extLst>
          </p:cNvPr>
          <p:cNvCxnSpPr>
            <a:cxnSpLocks/>
            <a:endCxn id="3" idx="1"/>
          </p:cNvCxnSpPr>
          <p:nvPr/>
        </p:nvCxnSpPr>
        <p:spPr>
          <a:xfrm flipV="1">
            <a:off x="8704729" y="4458040"/>
            <a:ext cx="1167554" cy="969496"/>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9857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Outline</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6AB2A0A6-78A5-8FD4-9671-57A4C6934824}"/>
              </a:ext>
            </a:extLst>
          </p:cNvPr>
          <p:cNvSpPr txBox="1"/>
          <p:nvPr/>
        </p:nvSpPr>
        <p:spPr>
          <a:xfrm>
            <a:off x="0" y="746188"/>
            <a:ext cx="12192000" cy="4093428"/>
          </a:xfrm>
          <a:prstGeom prst="rect">
            <a:avLst/>
          </a:prstGeom>
          <a:noFill/>
        </p:spPr>
        <p:txBody>
          <a:bodyPr wrap="square" rtlCol="0">
            <a:spAutoFit/>
          </a:bodyPr>
          <a:lstStyle/>
          <a:p>
            <a:pPr marL="457200" indent="-457200">
              <a:buFont typeface="Wingdings" panose="05000000000000000000" pitchFamily="2" charset="2"/>
              <a:buChar char="Ø"/>
            </a:pPr>
            <a:r>
              <a:rPr lang="en-US" sz="2000" dirty="0">
                <a:latin typeface="Arial" panose="020B0604020202020204" pitchFamily="34" charset="0"/>
                <a:cs typeface="Arial" panose="020B0604020202020204" pitchFamily="34" charset="0"/>
              </a:rPr>
              <a:t>Performance per Watt (</a:t>
            </a:r>
            <a:r>
              <a:rPr lang="en-US" sz="2000" b="1" dirty="0">
                <a:latin typeface="Arial" panose="020B0604020202020204" pitchFamily="34" charset="0"/>
                <a:cs typeface="Arial" panose="020B0604020202020204" pitchFamily="34" charset="0"/>
              </a:rPr>
              <a:t>x86</a:t>
            </a:r>
            <a:r>
              <a:rPr lang="en-US" sz="2000" dirty="0">
                <a:latin typeface="Arial" panose="020B0604020202020204" pitchFamily="34" charset="0"/>
                <a:cs typeface="Arial" panose="020B0604020202020204" pitchFamily="34" charset="0"/>
              </a:rPr>
              <a:t> vs </a:t>
            </a:r>
            <a:r>
              <a:rPr lang="en-US" sz="2000" b="1" dirty="0">
                <a:latin typeface="Arial" panose="020B0604020202020204" pitchFamily="34" charset="0"/>
                <a:cs typeface="Arial" panose="020B0604020202020204" pitchFamily="34" charset="0"/>
              </a:rPr>
              <a:t>ARM</a:t>
            </a:r>
            <a:r>
              <a:rPr lang="en-US" sz="2000" dirty="0">
                <a:latin typeface="Arial" panose="020B0604020202020204" pitchFamily="34" charset="0"/>
                <a:cs typeface="Arial" panose="020B0604020202020204" pitchFamily="34" charset="0"/>
              </a:rPr>
              <a:t>)</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motivations &amp; methodology</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updated </a:t>
            </a:r>
            <a:r>
              <a:rPr lang="en-US" sz="2000" b="1" dirty="0">
                <a:latin typeface="Arial" panose="020B0604020202020204" pitchFamily="34" charset="0"/>
                <a:cs typeface="Arial" panose="020B0604020202020204" pitchFamily="34" charset="0"/>
              </a:rPr>
              <a:t>HS23/Watt</a:t>
            </a:r>
            <a:r>
              <a:rPr lang="en-US" sz="2000" dirty="0">
                <a:latin typeface="Arial" panose="020B0604020202020204" pitchFamily="34" charset="0"/>
                <a:cs typeface="Arial" panose="020B0604020202020204" pitchFamily="34" charset="0"/>
              </a:rPr>
              <a:t> and </a:t>
            </a:r>
            <a:r>
              <a:rPr lang="en-US" sz="2000" b="1" dirty="0">
                <a:latin typeface="Arial" panose="020B0604020202020204" pitchFamily="34" charset="0"/>
                <a:cs typeface="Arial" panose="020B0604020202020204" pitchFamily="34" charset="0"/>
              </a:rPr>
              <a:t>Frequency Scan</a:t>
            </a:r>
            <a:r>
              <a:rPr lang="en-US" sz="2000" dirty="0">
                <a:latin typeface="Arial" panose="020B0604020202020204" pitchFamily="34" charset="0"/>
                <a:cs typeface="Arial" panose="020B0604020202020204" pitchFamily="34" charset="0"/>
              </a:rPr>
              <a:t> results</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data processing improvements (thanks </a:t>
            </a:r>
            <a:r>
              <a:rPr lang="en-US" sz="2000" b="1" dirty="0">
                <a:latin typeface="Arial" panose="020B0604020202020204" pitchFamily="34" charset="0"/>
                <a:cs typeface="Arial" panose="020B0604020202020204" pitchFamily="34" charset="0"/>
              </a:rPr>
              <a:t>HEP-Score working group</a:t>
            </a:r>
            <a:r>
              <a:rPr lang="en-US" sz="2000" dirty="0">
                <a:latin typeface="Arial" panose="020B0604020202020204" pitchFamily="34" charset="0"/>
                <a:cs typeface="Arial" panose="020B0604020202020204" pitchFamily="34" charset="0"/>
              </a:rPr>
              <a:t>) </a:t>
            </a:r>
            <a:br>
              <a:rPr lang="en-US" sz="2000" b="1"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en-US" sz="2000" dirty="0">
                <a:latin typeface="Arial" panose="020B0604020202020204" pitchFamily="34" charset="0"/>
                <a:cs typeface="Arial" panose="020B0604020202020204" pitchFamily="34" charset="0"/>
              </a:rPr>
              <a:t>Heterogeneous Tier2 Cluster @ </a:t>
            </a:r>
            <a:r>
              <a:rPr lang="en-US" sz="2000" b="1" dirty="0" err="1">
                <a:latin typeface="Arial" panose="020B0604020202020204" pitchFamily="34" charset="0"/>
                <a:cs typeface="Arial" panose="020B0604020202020204" pitchFamily="34" charset="0"/>
              </a:rPr>
              <a:t>ScotGrid</a:t>
            </a:r>
            <a:r>
              <a:rPr lang="en-US" sz="2000" b="1" dirty="0">
                <a:latin typeface="Arial" panose="020B0604020202020204" pitchFamily="34" charset="0"/>
                <a:cs typeface="Arial" panose="020B0604020202020204" pitchFamily="34" charset="0"/>
              </a:rPr>
              <a:t> Glasgow</a:t>
            </a:r>
            <a:br>
              <a:rPr lang="en-US" sz="2000" dirty="0">
                <a:latin typeface="Arial" panose="020B0604020202020204" pitchFamily="34" charset="0"/>
                <a:cs typeface="Arial" panose="020B0604020202020204" pitchFamily="34" charset="0"/>
              </a:rPr>
            </a:b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configuration and dual queue management</a:t>
            </a:r>
            <a:b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ARM energy savings </a:t>
            </a:r>
            <a:b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endParaRPr lang="en-US"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en-US" sz="2000" dirty="0">
                <a:latin typeface="Arial" panose="020B0604020202020204" pitchFamily="34" charset="0"/>
                <a:cs typeface="Arial" panose="020B0604020202020204" pitchFamily="34" charset="0"/>
              </a:rPr>
              <a:t>Toward a WLCG global CO</a:t>
            </a:r>
            <a:r>
              <a:rPr lang="en-US" sz="2000" baseline="-25000" dirty="0">
                <a:latin typeface="Arial" panose="020B0604020202020204" pitchFamily="34" charset="0"/>
                <a:cs typeface="Arial" panose="020B0604020202020204" pitchFamily="34" charset="0"/>
              </a:rPr>
              <a:t>2</a:t>
            </a:r>
            <a:r>
              <a:rPr lang="en-US" sz="2000" dirty="0">
                <a:latin typeface="Arial" panose="020B0604020202020204" pitchFamily="34" charset="0"/>
                <a:cs typeface="Arial" panose="020B0604020202020204" pitchFamily="34" charset="0"/>
              </a:rPr>
              <a:t> accounting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what is currently measured (</a:t>
            </a:r>
            <a:r>
              <a:rPr lang="en-US" sz="2000" b="1" dirty="0">
                <a:latin typeface="Arial" panose="020B0604020202020204" pitchFamily="34" charset="0"/>
                <a:cs typeface="Arial" panose="020B0604020202020204" pitchFamily="34" charset="0"/>
              </a:rPr>
              <a:t>ATLAS </a:t>
            </a:r>
            <a:r>
              <a:rPr lang="en-US" sz="2000" b="1" dirty="0" err="1">
                <a:latin typeface="Arial" panose="020B0604020202020204" pitchFamily="34" charset="0"/>
                <a:cs typeface="Arial" panose="020B0604020202020204" pitchFamily="34" charset="0"/>
              </a:rPr>
              <a:t>PanDA</a:t>
            </a:r>
            <a:r>
              <a:rPr lang="en-US" sz="2000" dirty="0">
                <a:latin typeface="Arial" panose="020B0604020202020204" pitchFamily="34" charset="0"/>
                <a:cs typeface="Arial" panose="020B0604020202020204" pitchFamily="34" charset="0"/>
              </a:rPr>
              <a:t>)</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what we can measure more precisely (kWh)</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accounting strategy and Proof of Concept</a:t>
            </a:r>
            <a:endParaRPr lang="en-US" sz="2000" dirty="0">
              <a:solidFill>
                <a:srgbClr val="0000FF"/>
              </a:solidFill>
              <a:latin typeface="Arial" panose="020B0604020202020204" pitchFamily="34" charset="0"/>
              <a:cs typeface="Arial" panose="020B0604020202020204" pitchFamily="34" charset="0"/>
            </a:endParaRPr>
          </a:p>
        </p:txBody>
      </p:sp>
      <p:pic>
        <p:nvPicPr>
          <p:cNvPr id="4" name="Picture 3" descr="Two robots standing on a road&#10;&#10;Description automatically generated">
            <a:extLst>
              <a:ext uri="{FF2B5EF4-FFF2-40B4-BE49-F238E27FC236}">
                <a16:creationId xmlns:a16="http://schemas.microsoft.com/office/drawing/2014/main" id="{A91C0017-9C0D-EE6D-0E1D-3F57D9EF861B}"/>
              </a:ext>
            </a:extLst>
          </p:cNvPr>
          <p:cNvPicPr>
            <a:picLocks noChangeAspect="1"/>
          </p:cNvPicPr>
          <p:nvPr/>
        </p:nvPicPr>
        <p:blipFill>
          <a:blip r:embed="rId3">
            <a:extLst>
              <a:ext uri="{28A0092B-C50C-407E-A947-70E740481C1C}">
                <a14:useLocalDpi xmlns:a14="http://schemas.microsoft.com/office/drawing/2010/main" val="0"/>
              </a:ext>
            </a:extLst>
          </a:blip>
          <a:srcRect l="82422"/>
          <a:stretch/>
        </p:blipFill>
        <p:spPr>
          <a:xfrm flipH="1">
            <a:off x="9311054" y="1773469"/>
            <a:ext cx="2880946" cy="4728203"/>
          </a:xfrm>
          <a:prstGeom prst="rect">
            <a:avLst/>
          </a:prstGeom>
        </p:spPr>
      </p:pic>
      <p:pic>
        <p:nvPicPr>
          <p:cNvPr id="6" name="Picture 5">
            <a:extLst>
              <a:ext uri="{FF2B5EF4-FFF2-40B4-BE49-F238E27FC236}">
                <a16:creationId xmlns:a16="http://schemas.microsoft.com/office/drawing/2014/main" id="{0E6A9869-CFAA-050D-DD0A-021951D4ECB7}"/>
              </a:ext>
            </a:extLst>
          </p:cNvPr>
          <p:cNvPicPr>
            <a:picLocks noChangeAspect="1"/>
          </p:cNvPicPr>
          <p:nvPr/>
        </p:nvPicPr>
        <p:blipFill>
          <a:blip r:embed="rId4">
            <a:clrChange>
              <a:clrFrom>
                <a:srgbClr val="000000"/>
              </a:clrFrom>
              <a:clrTo>
                <a:srgbClr val="000000">
                  <a:alpha val="0"/>
                </a:srgbClr>
              </a:clrTo>
            </a:clrChang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rcRect t="53130"/>
          <a:stretch/>
        </p:blipFill>
        <p:spPr>
          <a:xfrm>
            <a:off x="-2" y="5491184"/>
            <a:ext cx="12192000" cy="1414934"/>
          </a:xfrm>
          <a:prstGeom prst="rect">
            <a:avLst/>
          </a:prstGeom>
        </p:spPr>
      </p:pic>
    </p:spTree>
    <p:extLst>
      <p:ext uri="{BB962C8B-B14F-4D97-AF65-F5344CB8AC3E}">
        <p14:creationId xmlns:p14="http://schemas.microsoft.com/office/powerpoint/2010/main" val="3813606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CBEDF9A3-A034-251E-A1D4-FEC11355877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What Watt (reprise)</a:t>
            </a:r>
            <a:endParaRPr lang="en-GB" sz="4000" b="1" dirty="0">
              <a:solidFill>
                <a:srgbClr val="0000FF"/>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720B18-B82A-F533-D375-D8FFAF9D2BD5}"/>
              </a:ext>
            </a:extLst>
          </p:cNvPr>
          <p:cNvSpPr txBox="1"/>
          <p:nvPr/>
        </p:nvSpPr>
        <p:spPr>
          <a:xfrm>
            <a:off x="-1" y="705679"/>
            <a:ext cx="12192001"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The </a:t>
            </a:r>
            <a:r>
              <a:rPr lang="en-US" sz="2000" b="1" dirty="0" err="1">
                <a:latin typeface="Arial" panose="020B0604020202020204" pitchFamily="34" charset="0"/>
                <a:cs typeface="Arial" panose="020B0604020202020204" pitchFamily="34" charset="0"/>
              </a:rPr>
              <a:t>HEPiX</a:t>
            </a:r>
            <a:r>
              <a:rPr lang="en-US" sz="2000" b="1" dirty="0">
                <a:latin typeface="Arial" panose="020B0604020202020204" pitchFamily="34" charset="0"/>
                <a:cs typeface="Arial" panose="020B0604020202020204" pitchFamily="34" charset="0"/>
              </a:rPr>
              <a:t> Benchmark Working Group</a:t>
            </a:r>
            <a:r>
              <a:rPr lang="en-US" sz="2000" dirty="0">
                <a:latin typeface="Arial" panose="020B0604020202020204" pitchFamily="34" charset="0"/>
                <a:cs typeface="Arial" panose="020B0604020202020204" pitchFamily="34" charset="0"/>
              </a:rPr>
              <a:t> has also studied various statistical proxies for power usage.</a:t>
            </a:r>
          </a:p>
          <a:p>
            <a:r>
              <a:rPr lang="en-US" sz="2000" dirty="0">
                <a:latin typeface="Arial" panose="020B0604020202020204" pitchFamily="34" charset="0"/>
                <a:cs typeface="Arial" panose="020B0604020202020204" pitchFamily="34" charset="0"/>
              </a:rPr>
              <a:t>In particular, see the presentation by Kacper Kamil </a:t>
            </a:r>
            <a:r>
              <a:rPr lang="en-US" sz="2000" dirty="0" err="1">
                <a:latin typeface="Arial" panose="020B0604020202020204" pitchFamily="34" charset="0"/>
                <a:cs typeface="Arial" panose="020B0604020202020204" pitchFamily="34" charset="0"/>
              </a:rPr>
              <a:t>Kozik</a:t>
            </a:r>
            <a:r>
              <a:rPr lang="en-US"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hlinkClick r:id="rId3"/>
              </a:rPr>
              <a:t>https://indico.cern.ch/event/1433496/</a:t>
            </a:r>
            <a:endParaRPr lang="en-US" sz="2000" dirty="0">
              <a:latin typeface="Arial" panose="020B0604020202020204" pitchFamily="34" charset="0"/>
              <a:cs typeface="Arial" panose="020B0604020202020204" pitchFamily="34" charset="0"/>
            </a:endParaRPr>
          </a:p>
        </p:txBody>
      </p:sp>
      <p:pic>
        <p:nvPicPr>
          <p:cNvPr id="10" name="Picture 9" descr="A graph of different machines&#10;&#10;Description automatically generated">
            <a:extLst>
              <a:ext uri="{FF2B5EF4-FFF2-40B4-BE49-F238E27FC236}">
                <a16:creationId xmlns:a16="http://schemas.microsoft.com/office/drawing/2014/main" id="{A404CC88-1337-785E-7807-975740AA23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386597"/>
            <a:ext cx="9694507" cy="5471403"/>
          </a:xfrm>
          <a:prstGeom prst="rect">
            <a:avLst/>
          </a:prstGeom>
        </p:spPr>
      </p:pic>
      <p:sp>
        <p:nvSpPr>
          <p:cNvPr id="4" name="TextBox 3">
            <a:extLst>
              <a:ext uri="{FF2B5EF4-FFF2-40B4-BE49-F238E27FC236}">
                <a16:creationId xmlns:a16="http://schemas.microsoft.com/office/drawing/2014/main" id="{76782B2B-C2A5-0B68-8E95-19C691C1D9FE}"/>
              </a:ext>
            </a:extLst>
          </p:cNvPr>
          <p:cNvSpPr txBox="1"/>
          <p:nvPr/>
        </p:nvSpPr>
        <p:spPr>
          <a:xfrm>
            <a:off x="9694506" y="1927140"/>
            <a:ext cx="2497494" cy="4093428"/>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The machines are the same from the previous slide, but labels are slightly different.</a:t>
            </a: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The “average power” is estimated by using different statistical proxies (metrics), see legend.</a:t>
            </a:r>
          </a:p>
        </p:txBody>
      </p:sp>
      <p:cxnSp>
        <p:nvCxnSpPr>
          <p:cNvPr id="2" name="Straight Connector 1">
            <a:extLst>
              <a:ext uri="{FF2B5EF4-FFF2-40B4-BE49-F238E27FC236}">
                <a16:creationId xmlns:a16="http://schemas.microsoft.com/office/drawing/2014/main" id="{0ECE9A98-1D7D-3EE3-D852-83AE8CD7023C}"/>
              </a:ext>
            </a:extLst>
          </p:cNvPr>
          <p:cNvCxnSpPr>
            <a:cxnSpLocks/>
          </p:cNvCxnSpPr>
          <p:nvPr/>
        </p:nvCxnSpPr>
        <p:spPr>
          <a:xfrm flipH="1" flipV="1">
            <a:off x="7752522" y="5068957"/>
            <a:ext cx="1941984" cy="402446"/>
          </a:xfrm>
          <a:prstGeom prst="line">
            <a:avLst/>
          </a:prstGeom>
          <a:ln>
            <a:solidFill>
              <a:schemeClr val="tx1">
                <a:lumMod val="50000"/>
                <a:lumOff val="50000"/>
              </a:schemeClr>
            </a:solidFill>
            <a:prstDash val="dash"/>
            <a:tailEnd type="stealth" w="lg" len="lg"/>
          </a:ln>
        </p:spPr>
        <p:style>
          <a:lnRef idx="1">
            <a:schemeClr val="accent1"/>
          </a:lnRef>
          <a:fillRef idx="0">
            <a:schemeClr val="accent1"/>
          </a:fillRef>
          <a:effectRef idx="0">
            <a:schemeClr val="accent1"/>
          </a:effectRef>
          <a:fontRef idx="minor">
            <a:schemeClr val="tx1"/>
          </a:fontRef>
        </p:style>
      </p:cxnSp>
      <p:sp>
        <p:nvSpPr>
          <p:cNvPr id="13" name="Right Brace 12">
            <a:extLst>
              <a:ext uri="{FF2B5EF4-FFF2-40B4-BE49-F238E27FC236}">
                <a16:creationId xmlns:a16="http://schemas.microsoft.com/office/drawing/2014/main" id="{7AB2D5E1-C3C8-5036-7B80-2851B370BF87}"/>
              </a:ext>
            </a:extLst>
          </p:cNvPr>
          <p:cNvSpPr/>
          <p:nvPr/>
        </p:nvSpPr>
        <p:spPr>
          <a:xfrm>
            <a:off x="7434470" y="4363279"/>
            <a:ext cx="258418" cy="1411356"/>
          </a:xfrm>
          <a:prstGeom prst="rightBrace">
            <a:avLst>
              <a:gd name="adj1" fmla="val 116026"/>
              <a:gd name="adj2" fmla="val 50000"/>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Right Brace 17">
            <a:extLst>
              <a:ext uri="{FF2B5EF4-FFF2-40B4-BE49-F238E27FC236}">
                <a16:creationId xmlns:a16="http://schemas.microsoft.com/office/drawing/2014/main" id="{41F0AA31-C01C-858C-242A-9B0E2932645C}"/>
              </a:ext>
            </a:extLst>
          </p:cNvPr>
          <p:cNvSpPr/>
          <p:nvPr/>
        </p:nvSpPr>
        <p:spPr>
          <a:xfrm>
            <a:off x="9004853" y="1789044"/>
            <a:ext cx="268356" cy="2484782"/>
          </a:xfrm>
          <a:prstGeom prst="rightBrace">
            <a:avLst>
              <a:gd name="adj1" fmla="val 116026"/>
              <a:gd name="adj2" fmla="val 50000"/>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2" name="Straight Connector 21">
            <a:extLst>
              <a:ext uri="{FF2B5EF4-FFF2-40B4-BE49-F238E27FC236}">
                <a16:creationId xmlns:a16="http://schemas.microsoft.com/office/drawing/2014/main" id="{2955713D-60DC-E45F-291A-ECC1516DAA00}"/>
              </a:ext>
            </a:extLst>
          </p:cNvPr>
          <p:cNvCxnSpPr>
            <a:cxnSpLocks/>
          </p:cNvCxnSpPr>
          <p:nvPr/>
        </p:nvCxnSpPr>
        <p:spPr>
          <a:xfrm flipH="1">
            <a:off x="9283147" y="3051967"/>
            <a:ext cx="421298" cy="0"/>
          </a:xfrm>
          <a:prstGeom prst="line">
            <a:avLst/>
          </a:prstGeom>
          <a:ln>
            <a:solidFill>
              <a:schemeClr val="tx1">
                <a:lumMod val="50000"/>
                <a:lumOff val="50000"/>
              </a:schemeClr>
            </a:solidFill>
            <a:prstDash val="dash"/>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43419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0EFE0D8-8A17-3A1A-6C84-23F844688943}"/>
              </a:ext>
            </a:extLst>
          </p:cNvPr>
          <p:cNvPicPr>
            <a:picLocks noChangeAspect="1"/>
          </p:cNvPicPr>
          <p:nvPr/>
        </p:nvPicPr>
        <p:blipFill>
          <a:blip r:embed="rId3"/>
          <a:stretch>
            <a:fillRect/>
          </a:stretch>
        </p:blipFill>
        <p:spPr>
          <a:xfrm>
            <a:off x="2433150" y="946150"/>
            <a:ext cx="9758850" cy="2503149"/>
          </a:xfrm>
          <a:prstGeom prst="rect">
            <a:avLst/>
          </a:prstGeom>
        </p:spPr>
      </p:pic>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more HS23/Watt</a:t>
            </a:r>
            <a:endParaRPr lang="en-GB" sz="4000" b="1" dirty="0">
              <a:solidFill>
                <a:srgbClr val="0000FF"/>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90EB686E-AE6C-B38D-0D80-72B7EB37005E}"/>
              </a:ext>
            </a:extLst>
          </p:cNvPr>
          <p:cNvSpPr txBox="1"/>
          <p:nvPr/>
        </p:nvSpPr>
        <p:spPr>
          <a:xfrm>
            <a:off x="12712" y="602956"/>
            <a:ext cx="12191999"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Using our </a:t>
            </a:r>
            <a:r>
              <a:rPr lang="en-US" sz="2000" b="1" dirty="0" err="1">
                <a:latin typeface="Arial" panose="020B0604020202020204" pitchFamily="34" charset="0"/>
                <a:cs typeface="Arial" panose="020B0604020202020204" pitchFamily="34" charset="0"/>
              </a:rPr>
              <a:t>FoM</a:t>
            </a:r>
            <a:r>
              <a:rPr lang="en-US" sz="2000" dirty="0">
                <a:latin typeface="Arial" panose="020B0604020202020204" pitchFamily="34" charset="0"/>
                <a:cs typeface="Arial" panose="020B0604020202020204" pitchFamily="34" charset="0"/>
              </a:rPr>
              <a:t>, we measure performance per watt as:   </a:t>
            </a:r>
            <a:r>
              <a:rPr lang="en-US" sz="2000" b="1" u="sng" dirty="0">
                <a:latin typeface="Arial" panose="020B0604020202020204" pitchFamily="34" charset="0"/>
                <a:cs typeface="Arial" panose="020B0604020202020204" pitchFamily="34" charset="0"/>
              </a:rPr>
              <a:t>HS23 / Power&lt;75-95%&gt;</a:t>
            </a:r>
            <a:endParaRPr lang="en-US" sz="2000" u="sng" dirty="0">
              <a:latin typeface="Arial" panose="020B0604020202020204" pitchFamily="34" charset="0"/>
              <a:cs typeface="Arial" panose="020B0604020202020204" pitchFamily="34" charset="0"/>
            </a:endParaRPr>
          </a:p>
        </p:txBody>
      </p:sp>
      <p:cxnSp>
        <p:nvCxnSpPr>
          <p:cNvPr id="6" name="Straight Arrow Connector 5">
            <a:extLst>
              <a:ext uri="{FF2B5EF4-FFF2-40B4-BE49-F238E27FC236}">
                <a16:creationId xmlns:a16="http://schemas.microsoft.com/office/drawing/2014/main" id="{D9E9D692-184D-D55B-3EA3-2FA529335DE7}"/>
              </a:ext>
            </a:extLst>
          </p:cNvPr>
          <p:cNvCxnSpPr>
            <a:cxnSpLocks/>
          </p:cNvCxnSpPr>
          <p:nvPr/>
        </p:nvCxnSpPr>
        <p:spPr>
          <a:xfrm>
            <a:off x="6275154" y="1536196"/>
            <a:ext cx="1273449" cy="0"/>
          </a:xfrm>
          <a:prstGeom prst="straightConnector1">
            <a:avLst/>
          </a:prstGeom>
          <a:ln w="12700">
            <a:solidFill>
              <a:srgbClr val="FF0000"/>
            </a:solidFill>
            <a:prstDash val="solid"/>
            <a:tailEnd type="none" w="lg"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64CE1A7-7D78-4932-BBAA-C34772EF7D6B}"/>
              </a:ext>
            </a:extLst>
          </p:cNvPr>
          <p:cNvSpPr txBox="1"/>
          <p:nvPr/>
        </p:nvSpPr>
        <p:spPr>
          <a:xfrm>
            <a:off x="10616412" y="449067"/>
            <a:ext cx="1461052" cy="307777"/>
          </a:xfrm>
          <a:prstGeom prst="rect">
            <a:avLst/>
          </a:prstGeom>
          <a:noFill/>
        </p:spPr>
        <p:txBody>
          <a:bodyPr wrap="square">
            <a:spAutoFit/>
          </a:bodyPr>
          <a:lstStyle/>
          <a:p>
            <a:r>
              <a:rPr lang="en-US" sz="1400" dirty="0">
                <a:solidFill>
                  <a:srgbClr val="FF0000"/>
                </a:solidFill>
                <a:latin typeface="Arial" panose="020B0604020202020204" pitchFamily="34" charset="0"/>
                <a:cs typeface="Arial" panose="020B0604020202020204" pitchFamily="34" charset="0"/>
              </a:rPr>
              <a:t>GPU not used</a:t>
            </a:r>
          </a:p>
        </p:txBody>
      </p:sp>
      <p:cxnSp>
        <p:nvCxnSpPr>
          <p:cNvPr id="17" name="Straight Connector 16">
            <a:extLst>
              <a:ext uri="{FF2B5EF4-FFF2-40B4-BE49-F238E27FC236}">
                <a16:creationId xmlns:a16="http://schemas.microsoft.com/office/drawing/2014/main" id="{14420205-F6C8-494E-4C05-612D80DC944A}"/>
              </a:ext>
            </a:extLst>
          </p:cNvPr>
          <p:cNvCxnSpPr>
            <a:cxnSpLocks/>
            <a:stCxn id="15" idx="1"/>
          </p:cNvCxnSpPr>
          <p:nvPr/>
        </p:nvCxnSpPr>
        <p:spPr>
          <a:xfrm flipH="1">
            <a:off x="7271238" y="602956"/>
            <a:ext cx="3345174" cy="93324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EBD5C354-5164-E5EC-C5CA-356F1F9148FC}"/>
              </a:ext>
            </a:extLst>
          </p:cNvPr>
          <p:cNvCxnSpPr>
            <a:cxnSpLocks/>
          </p:cNvCxnSpPr>
          <p:nvPr/>
        </p:nvCxnSpPr>
        <p:spPr>
          <a:xfrm>
            <a:off x="1185082" y="1069576"/>
            <a:ext cx="0" cy="1295555"/>
          </a:xfrm>
          <a:prstGeom prst="line">
            <a:avLst/>
          </a:prstGeom>
          <a:ln>
            <a:solidFill>
              <a:schemeClr val="tx1">
                <a:lumMod val="50000"/>
                <a:lumOff val="50000"/>
              </a:schemeClr>
            </a:solidFill>
            <a:prstDash val="dash"/>
            <a:tailEnd type="stealth" w="lg" len="lg"/>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993CAB8C-A540-ED77-D1A7-9300C4D7AA1A}"/>
              </a:ext>
            </a:extLst>
          </p:cNvPr>
          <p:cNvPicPr>
            <a:picLocks noChangeAspect="1"/>
          </p:cNvPicPr>
          <p:nvPr/>
        </p:nvPicPr>
        <p:blipFill>
          <a:blip r:embed="rId4"/>
          <a:stretch>
            <a:fillRect/>
          </a:stretch>
        </p:blipFill>
        <p:spPr>
          <a:xfrm>
            <a:off x="6435968" y="3445237"/>
            <a:ext cx="5768743" cy="3428673"/>
          </a:xfrm>
          <a:prstGeom prst="rect">
            <a:avLst/>
          </a:prstGeom>
        </p:spPr>
      </p:pic>
      <p:pic>
        <p:nvPicPr>
          <p:cNvPr id="18" name="Picture 17">
            <a:extLst>
              <a:ext uri="{FF2B5EF4-FFF2-40B4-BE49-F238E27FC236}">
                <a16:creationId xmlns:a16="http://schemas.microsoft.com/office/drawing/2014/main" id="{95EF3C40-949F-DAD8-049F-48815784F3EE}"/>
              </a:ext>
            </a:extLst>
          </p:cNvPr>
          <p:cNvPicPr>
            <a:picLocks noChangeAspect="1"/>
          </p:cNvPicPr>
          <p:nvPr/>
        </p:nvPicPr>
        <p:blipFill>
          <a:blip r:embed="rId5"/>
          <a:stretch>
            <a:fillRect/>
          </a:stretch>
        </p:blipFill>
        <p:spPr>
          <a:xfrm>
            <a:off x="2420437" y="3471614"/>
            <a:ext cx="4015531" cy="2206867"/>
          </a:xfrm>
          <a:prstGeom prst="rect">
            <a:avLst/>
          </a:prstGeom>
        </p:spPr>
      </p:pic>
      <p:pic>
        <p:nvPicPr>
          <p:cNvPr id="20" name="Picture 19">
            <a:extLst>
              <a:ext uri="{FF2B5EF4-FFF2-40B4-BE49-F238E27FC236}">
                <a16:creationId xmlns:a16="http://schemas.microsoft.com/office/drawing/2014/main" id="{C0193802-0379-365E-5904-C5C0DCF77CEB}"/>
              </a:ext>
            </a:extLst>
          </p:cNvPr>
          <p:cNvPicPr>
            <a:picLocks noChangeAspect="1"/>
          </p:cNvPicPr>
          <p:nvPr/>
        </p:nvPicPr>
        <p:blipFill>
          <a:blip r:embed="rId6"/>
          <a:stretch>
            <a:fillRect/>
          </a:stretch>
        </p:blipFill>
        <p:spPr>
          <a:xfrm>
            <a:off x="2409271" y="5097752"/>
            <a:ext cx="4026697" cy="1775170"/>
          </a:xfrm>
          <a:prstGeom prst="rect">
            <a:avLst/>
          </a:prstGeom>
        </p:spPr>
      </p:pic>
      <p:pic>
        <p:nvPicPr>
          <p:cNvPr id="26" name="Picture 25">
            <a:extLst>
              <a:ext uri="{FF2B5EF4-FFF2-40B4-BE49-F238E27FC236}">
                <a16:creationId xmlns:a16="http://schemas.microsoft.com/office/drawing/2014/main" id="{E90848AA-09BC-B410-A7F4-788382571D92}"/>
              </a:ext>
            </a:extLst>
          </p:cNvPr>
          <p:cNvPicPr>
            <a:picLocks noChangeAspect="1"/>
          </p:cNvPicPr>
          <p:nvPr/>
        </p:nvPicPr>
        <p:blipFill>
          <a:blip r:embed="rId7"/>
          <a:stretch>
            <a:fillRect/>
          </a:stretch>
        </p:blipFill>
        <p:spPr>
          <a:xfrm>
            <a:off x="12712" y="2497816"/>
            <a:ext cx="2321156" cy="1302800"/>
          </a:xfrm>
          <a:prstGeom prst="rect">
            <a:avLst/>
          </a:prstGeom>
        </p:spPr>
      </p:pic>
    </p:spTree>
    <p:extLst>
      <p:ext uri="{BB962C8B-B14F-4D97-AF65-F5344CB8AC3E}">
        <p14:creationId xmlns:p14="http://schemas.microsoft.com/office/powerpoint/2010/main" val="419733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535B4F-D6F7-8344-003A-B27AD7B62F00}"/>
              </a:ext>
            </a:extLst>
          </p:cNvPr>
          <p:cNvPicPr>
            <a:picLocks noChangeAspect="1"/>
          </p:cNvPicPr>
          <p:nvPr/>
        </p:nvPicPr>
        <p:blipFill rotWithShape="1">
          <a:blip r:embed="rId3">
            <a:extLst>
              <a:ext uri="{28A0092B-C50C-407E-A947-70E740481C1C}">
                <a14:useLocalDpi xmlns:a14="http://schemas.microsoft.com/office/drawing/2010/main" val="0"/>
              </a:ext>
            </a:extLst>
          </a:blip>
          <a:srcRect l="15616" t="41667" r="59609" b="47027"/>
          <a:stretch/>
        </p:blipFill>
        <p:spPr>
          <a:xfrm>
            <a:off x="7545934" y="5515939"/>
            <a:ext cx="4646066" cy="1280067"/>
          </a:xfrm>
          <a:prstGeom prst="rect">
            <a:avLst/>
          </a:prstGeom>
        </p:spPr>
      </p:pic>
      <p:sp>
        <p:nvSpPr>
          <p:cNvPr id="137" name="TextBox 136">
            <a:extLst>
              <a:ext uri="{FF2B5EF4-FFF2-40B4-BE49-F238E27FC236}">
                <a16:creationId xmlns:a16="http://schemas.microsoft.com/office/drawing/2014/main" id="{A1D4E56C-1797-3D85-C793-EE9EB3DEAF3B}"/>
              </a:ext>
            </a:extLst>
          </p:cNvPr>
          <p:cNvSpPr txBox="1"/>
          <p:nvPr/>
        </p:nvSpPr>
        <p:spPr>
          <a:xfrm>
            <a:off x="0" y="0"/>
            <a:ext cx="12192000" cy="707886"/>
          </a:xfrm>
          <a:prstGeom prst="rect">
            <a:avLst/>
          </a:prstGeom>
          <a:noFill/>
        </p:spPr>
        <p:txBody>
          <a:bodyPr wrap="square" rtlCol="0">
            <a:spAutoFit/>
          </a:bodyPr>
          <a:lstStyle/>
          <a:p>
            <a:pPr algn="ctr"/>
            <a:r>
              <a:rPr lang="en-US" sz="4000" b="1" dirty="0" err="1">
                <a:solidFill>
                  <a:srgbClr val="0000FF"/>
                </a:solidFill>
                <a:latin typeface="Arial" panose="020B0604020202020204" pitchFamily="34" charset="0"/>
                <a:cs typeface="Arial" panose="020B0604020202020204" pitchFamily="34" charset="0"/>
              </a:rPr>
              <a:t>ScotGrid</a:t>
            </a:r>
            <a:r>
              <a:rPr lang="en-US" sz="4000" b="1" dirty="0">
                <a:solidFill>
                  <a:srgbClr val="0000FF"/>
                </a:solidFill>
                <a:latin typeface="Arial" panose="020B0604020202020204" pitchFamily="34" charset="0"/>
                <a:cs typeface="Arial" panose="020B0604020202020204" pitchFamily="34" charset="0"/>
              </a:rPr>
              <a:t> Tier2 Cluster Overview</a:t>
            </a:r>
            <a:endParaRPr lang="en-GB" sz="4000" b="1" dirty="0">
              <a:solidFill>
                <a:srgbClr val="0000FF"/>
              </a:solidFill>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FF232D27-440A-4463-DD8A-DEAE77F27B7A}"/>
              </a:ext>
            </a:extLst>
          </p:cNvPr>
          <p:cNvGrpSpPr/>
          <p:nvPr/>
        </p:nvGrpSpPr>
        <p:grpSpPr>
          <a:xfrm>
            <a:off x="-772403" y="1005780"/>
            <a:ext cx="11573232" cy="5417421"/>
            <a:chOff x="-772403" y="1005780"/>
            <a:chExt cx="11573232" cy="5417421"/>
          </a:xfrm>
        </p:grpSpPr>
        <p:grpSp>
          <p:nvGrpSpPr>
            <p:cNvPr id="65" name="Group 64">
              <a:extLst>
                <a:ext uri="{FF2B5EF4-FFF2-40B4-BE49-F238E27FC236}">
                  <a16:creationId xmlns:a16="http://schemas.microsoft.com/office/drawing/2014/main" id="{018A1BDC-1B2B-4B70-9951-249B589A87E0}"/>
                </a:ext>
              </a:extLst>
            </p:cNvPr>
            <p:cNvGrpSpPr/>
            <p:nvPr/>
          </p:nvGrpSpPr>
          <p:grpSpPr>
            <a:xfrm>
              <a:off x="1516520" y="4388681"/>
              <a:ext cx="1708063" cy="795091"/>
              <a:chOff x="2560377" y="4786271"/>
              <a:chExt cx="1470839" cy="960550"/>
            </a:xfrm>
          </p:grpSpPr>
          <p:sp>
            <p:nvSpPr>
              <p:cNvPr id="61" name="Rectangle 60">
                <a:extLst>
                  <a:ext uri="{FF2B5EF4-FFF2-40B4-BE49-F238E27FC236}">
                    <a16:creationId xmlns:a16="http://schemas.microsoft.com/office/drawing/2014/main" id="{930AA32A-7461-4628-BA2C-605C57D5B0DA}"/>
                  </a:ext>
                </a:extLst>
              </p:cNvPr>
              <p:cNvSpPr/>
              <p:nvPr/>
            </p:nvSpPr>
            <p:spPr>
              <a:xfrm>
                <a:off x="2560378" y="4786271"/>
                <a:ext cx="1470837" cy="960550"/>
              </a:xfrm>
              <a:prstGeom prst="rect">
                <a:avLst/>
              </a:prstGeom>
              <a:solidFill>
                <a:schemeClr val="accent5">
                  <a:lumMod val="40000"/>
                  <a:lumOff val="6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anose="02070309020205020404" pitchFamily="49" charset="0"/>
                    <a:cs typeface="Courier New" panose="02070309020205020404" pitchFamily="49" charset="0"/>
                  </a:rPr>
                  <a:t>wn-x86-001</a:t>
                </a: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p:txBody>
          </p:sp>
          <p:sp>
            <p:nvSpPr>
              <p:cNvPr id="62" name="Rectangle 61">
                <a:extLst>
                  <a:ext uri="{FF2B5EF4-FFF2-40B4-BE49-F238E27FC236}">
                    <a16:creationId xmlns:a16="http://schemas.microsoft.com/office/drawing/2014/main" id="{D77FD8C2-2112-4BAB-B47A-D6EB6940B0E4}"/>
                  </a:ext>
                </a:extLst>
              </p:cNvPr>
              <p:cNvSpPr/>
              <p:nvPr/>
            </p:nvSpPr>
            <p:spPr>
              <a:xfrm>
                <a:off x="2560379" y="5502811"/>
                <a:ext cx="1470837" cy="244010"/>
              </a:xfrm>
              <a:prstGeom prst="rect">
                <a:avLst/>
              </a:prstGeom>
              <a:solidFill>
                <a:schemeClr val="bg2"/>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err="1">
                    <a:solidFill>
                      <a:srgbClr val="C00000"/>
                    </a:solidFill>
                    <a:latin typeface="Arial" panose="020B0604020202020204" pitchFamily="34" charset="0"/>
                    <a:cs typeface="Arial" panose="020B0604020202020204" pitchFamily="34" charset="0"/>
                  </a:rPr>
                  <a:t>startd</a:t>
                </a:r>
                <a:endParaRPr lang="en-GB" b="1" i="1" cap="small" dirty="0">
                  <a:solidFill>
                    <a:srgbClr val="C00000"/>
                  </a:solidFill>
                  <a:latin typeface="Arial" panose="020B0604020202020204" pitchFamily="34" charset="0"/>
                  <a:cs typeface="Arial" panose="020B0604020202020204" pitchFamily="34" charset="0"/>
                </a:endParaRPr>
              </a:p>
            </p:txBody>
          </p:sp>
          <p:sp>
            <p:nvSpPr>
              <p:cNvPr id="64" name="Rectangle 63">
                <a:extLst>
                  <a:ext uri="{FF2B5EF4-FFF2-40B4-BE49-F238E27FC236}">
                    <a16:creationId xmlns:a16="http://schemas.microsoft.com/office/drawing/2014/main" id="{A9A73493-12D1-47D3-A75D-0472B41CC650}"/>
                  </a:ext>
                </a:extLst>
              </p:cNvPr>
              <p:cNvSpPr/>
              <p:nvPr/>
            </p:nvSpPr>
            <p:spPr>
              <a:xfrm>
                <a:off x="2560377" y="5181599"/>
                <a:ext cx="1470837" cy="321057"/>
              </a:xfrm>
              <a:prstGeom prst="rect">
                <a:avLst/>
              </a:prstGeom>
              <a:solidFill>
                <a:schemeClr val="accent6">
                  <a:lumMod val="20000"/>
                  <a:lumOff val="80000"/>
                </a:schemeClr>
              </a:solid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err="1">
                    <a:solidFill>
                      <a:schemeClr val="accent6">
                        <a:lumMod val="50000"/>
                      </a:schemeClr>
                    </a:solidFill>
                    <a:latin typeface="Arial" panose="020B0604020202020204" pitchFamily="34" charset="0"/>
                    <a:cs typeface="Arial" panose="020B0604020202020204" pitchFamily="34" charset="0"/>
                  </a:rPr>
                  <a:t>cvmfs</a:t>
                </a:r>
                <a:endParaRPr lang="en-GB" b="1" i="1" cap="small" dirty="0">
                  <a:solidFill>
                    <a:schemeClr val="accent6">
                      <a:lumMod val="50000"/>
                    </a:schemeClr>
                  </a:solidFill>
                  <a:latin typeface="Arial" panose="020B0604020202020204" pitchFamily="34" charset="0"/>
                  <a:cs typeface="Arial" panose="020B0604020202020204" pitchFamily="34" charset="0"/>
                </a:endParaRPr>
              </a:p>
            </p:txBody>
          </p:sp>
        </p:grpSp>
        <p:grpSp>
          <p:nvGrpSpPr>
            <p:cNvPr id="70" name="Group 69">
              <a:extLst>
                <a:ext uri="{FF2B5EF4-FFF2-40B4-BE49-F238E27FC236}">
                  <a16:creationId xmlns:a16="http://schemas.microsoft.com/office/drawing/2014/main" id="{B645DFBC-E0C7-4973-935D-1D3B3AEB4E13}"/>
                </a:ext>
              </a:extLst>
            </p:cNvPr>
            <p:cNvGrpSpPr/>
            <p:nvPr/>
          </p:nvGrpSpPr>
          <p:grpSpPr>
            <a:xfrm>
              <a:off x="1121784" y="3358183"/>
              <a:ext cx="1708066" cy="752038"/>
              <a:chOff x="361506" y="425302"/>
              <a:chExt cx="999462" cy="1456507"/>
            </a:xfrm>
          </p:grpSpPr>
          <p:sp>
            <p:nvSpPr>
              <p:cNvPr id="71" name="Rectangle 70">
                <a:extLst>
                  <a:ext uri="{FF2B5EF4-FFF2-40B4-BE49-F238E27FC236}">
                    <a16:creationId xmlns:a16="http://schemas.microsoft.com/office/drawing/2014/main" id="{4737071C-36B2-447D-A97E-9BF1F449F4AE}"/>
                  </a:ext>
                </a:extLst>
              </p:cNvPr>
              <p:cNvSpPr/>
              <p:nvPr/>
            </p:nvSpPr>
            <p:spPr>
              <a:xfrm>
                <a:off x="361506" y="425302"/>
                <a:ext cx="999461" cy="1456507"/>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anose="02070309020205020404" pitchFamily="49" charset="0"/>
                    <a:cs typeface="Courier New" panose="02070309020205020404" pitchFamily="49" charset="0"/>
                  </a:rPr>
                  <a:t>HTC-manager</a:t>
                </a:r>
              </a:p>
              <a:p>
                <a:pPr algn="ct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p:txBody>
          </p:sp>
          <p:sp>
            <p:nvSpPr>
              <p:cNvPr id="72" name="Rectangle 71">
                <a:extLst>
                  <a:ext uri="{FF2B5EF4-FFF2-40B4-BE49-F238E27FC236}">
                    <a16:creationId xmlns:a16="http://schemas.microsoft.com/office/drawing/2014/main" id="{C2F60E21-2D09-44CA-A2C5-E19200F52D25}"/>
                  </a:ext>
                </a:extLst>
              </p:cNvPr>
              <p:cNvSpPr/>
              <p:nvPr/>
            </p:nvSpPr>
            <p:spPr>
              <a:xfrm>
                <a:off x="361507" y="945941"/>
                <a:ext cx="999461" cy="935868"/>
              </a:xfrm>
              <a:prstGeom prst="rect">
                <a:avLst/>
              </a:prstGeom>
              <a:solidFill>
                <a:schemeClr val="bg2"/>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a:solidFill>
                      <a:srgbClr val="C00000"/>
                    </a:solidFill>
                    <a:latin typeface="Arial" panose="020B0604020202020204" pitchFamily="34" charset="0"/>
                    <a:cs typeface="Arial" panose="020B0604020202020204" pitchFamily="34" charset="0"/>
                  </a:rPr>
                  <a:t>collector</a:t>
                </a:r>
              </a:p>
              <a:p>
                <a:pPr algn="ctr"/>
                <a:r>
                  <a:rPr lang="en-GB" b="1" i="1" cap="small" dirty="0">
                    <a:solidFill>
                      <a:srgbClr val="C00000"/>
                    </a:solidFill>
                    <a:latin typeface="Arial" panose="020B0604020202020204" pitchFamily="34" charset="0"/>
                    <a:cs typeface="Arial" panose="020B0604020202020204" pitchFamily="34" charset="0"/>
                  </a:rPr>
                  <a:t>negotiator</a:t>
                </a:r>
              </a:p>
            </p:txBody>
          </p:sp>
        </p:grpSp>
        <p:grpSp>
          <p:nvGrpSpPr>
            <p:cNvPr id="76" name="Group 75">
              <a:extLst>
                <a:ext uri="{FF2B5EF4-FFF2-40B4-BE49-F238E27FC236}">
                  <a16:creationId xmlns:a16="http://schemas.microsoft.com/office/drawing/2014/main" id="{68D9223F-BEA2-4069-9D11-4908E3799DE5}"/>
                </a:ext>
              </a:extLst>
            </p:cNvPr>
            <p:cNvGrpSpPr/>
            <p:nvPr/>
          </p:nvGrpSpPr>
          <p:grpSpPr>
            <a:xfrm>
              <a:off x="7634894" y="2451876"/>
              <a:ext cx="2607860" cy="1553779"/>
              <a:chOff x="3957493" y="3824357"/>
              <a:chExt cx="2607860" cy="1553779"/>
            </a:xfrm>
          </p:grpSpPr>
          <p:sp>
            <p:nvSpPr>
              <p:cNvPr id="73" name="Cloud 72">
                <a:extLst>
                  <a:ext uri="{FF2B5EF4-FFF2-40B4-BE49-F238E27FC236}">
                    <a16:creationId xmlns:a16="http://schemas.microsoft.com/office/drawing/2014/main" id="{FDB62BBA-6932-4A1C-8CFA-F2EE10E31734}"/>
                  </a:ext>
                </a:extLst>
              </p:cNvPr>
              <p:cNvSpPr/>
              <p:nvPr/>
            </p:nvSpPr>
            <p:spPr>
              <a:xfrm rot="11242630">
                <a:off x="3957493" y="3824357"/>
                <a:ext cx="2607860" cy="1553779"/>
              </a:xfrm>
              <a:prstGeom prst="cloud">
                <a:avLst/>
              </a:prstGeom>
              <a:solidFill>
                <a:srgbClr val="00F0E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4" name="TextBox 73">
                <a:extLst>
                  <a:ext uri="{FF2B5EF4-FFF2-40B4-BE49-F238E27FC236}">
                    <a16:creationId xmlns:a16="http://schemas.microsoft.com/office/drawing/2014/main" id="{DE194F47-13D7-46C2-AFB1-2AD36122DB82}"/>
                  </a:ext>
                </a:extLst>
              </p:cNvPr>
              <p:cNvSpPr txBox="1"/>
              <p:nvPr/>
            </p:nvSpPr>
            <p:spPr>
              <a:xfrm>
                <a:off x="4856806" y="4403178"/>
                <a:ext cx="999462" cy="461665"/>
              </a:xfrm>
              <a:prstGeom prst="rect">
                <a:avLst/>
              </a:prstGeom>
              <a:noFill/>
            </p:spPr>
            <p:txBody>
              <a:bodyPr wrap="square" rtlCol="0">
                <a:spAutoFit/>
              </a:bodyPr>
              <a:lstStyle/>
              <a:p>
                <a:r>
                  <a:rPr lang="en-US" sz="2400" dirty="0">
                    <a:solidFill>
                      <a:srgbClr val="0000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WAN</a:t>
                </a:r>
                <a:endParaRPr lang="en-GB" sz="2400" dirty="0">
                  <a:solidFill>
                    <a:srgbClr val="0000FF"/>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grpSp>
          <p:nvGrpSpPr>
            <p:cNvPr id="77" name="Group 76">
              <a:extLst>
                <a:ext uri="{FF2B5EF4-FFF2-40B4-BE49-F238E27FC236}">
                  <a16:creationId xmlns:a16="http://schemas.microsoft.com/office/drawing/2014/main" id="{057FB589-ABD1-45A8-B78D-ED7C23C9065B}"/>
                </a:ext>
              </a:extLst>
            </p:cNvPr>
            <p:cNvGrpSpPr/>
            <p:nvPr/>
          </p:nvGrpSpPr>
          <p:grpSpPr>
            <a:xfrm>
              <a:off x="4328900" y="4051698"/>
              <a:ext cx="1720711" cy="646481"/>
              <a:chOff x="361506" y="425302"/>
              <a:chExt cx="999462" cy="1456507"/>
            </a:xfrm>
          </p:grpSpPr>
          <p:sp>
            <p:nvSpPr>
              <p:cNvPr id="78" name="Rectangle 77">
                <a:extLst>
                  <a:ext uri="{FF2B5EF4-FFF2-40B4-BE49-F238E27FC236}">
                    <a16:creationId xmlns:a16="http://schemas.microsoft.com/office/drawing/2014/main" id="{C8AB5118-8235-4EA8-8624-2E8B5BFE0FF1}"/>
                  </a:ext>
                </a:extLst>
              </p:cNvPr>
              <p:cNvSpPr/>
              <p:nvPr/>
            </p:nvSpPr>
            <p:spPr>
              <a:xfrm>
                <a:off x="361506" y="425302"/>
                <a:ext cx="999461" cy="1456507"/>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anose="02070309020205020404" pitchFamily="49" charset="0"/>
                    <a:cs typeface="Courier New" panose="02070309020205020404" pitchFamily="49" charset="0"/>
                  </a:rPr>
                  <a:t>Scot-Squid</a:t>
                </a: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p:txBody>
          </p:sp>
          <p:sp>
            <p:nvSpPr>
              <p:cNvPr id="79" name="Rectangle 78">
                <a:extLst>
                  <a:ext uri="{FF2B5EF4-FFF2-40B4-BE49-F238E27FC236}">
                    <a16:creationId xmlns:a16="http://schemas.microsoft.com/office/drawing/2014/main" id="{7629768E-BD2C-4D3C-82B5-3D2E0483FAAA}"/>
                  </a:ext>
                </a:extLst>
              </p:cNvPr>
              <p:cNvSpPr/>
              <p:nvPr/>
            </p:nvSpPr>
            <p:spPr>
              <a:xfrm>
                <a:off x="361507" y="1260218"/>
                <a:ext cx="999461" cy="621591"/>
              </a:xfrm>
              <a:prstGeom prst="rect">
                <a:avLst/>
              </a:prstGeom>
              <a:solidFill>
                <a:schemeClr val="accent4">
                  <a:lumMod val="20000"/>
                  <a:lumOff val="80000"/>
                </a:schemeClr>
              </a:solid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a:solidFill>
                      <a:srgbClr val="7030A0"/>
                    </a:solidFill>
                    <a:latin typeface="Arial" panose="020B0604020202020204" pitchFamily="34" charset="0"/>
                    <a:cs typeface="Arial" panose="020B0604020202020204" pitchFamily="34" charset="0"/>
                  </a:rPr>
                  <a:t>squid</a:t>
                </a:r>
                <a:endParaRPr lang="en-GB" b="1" i="1" cap="small" dirty="0">
                  <a:solidFill>
                    <a:srgbClr val="7030A0"/>
                  </a:solidFill>
                  <a:latin typeface="Arial" panose="020B0604020202020204" pitchFamily="34" charset="0"/>
                  <a:cs typeface="Arial" panose="020B0604020202020204" pitchFamily="34" charset="0"/>
                </a:endParaRPr>
              </a:p>
            </p:txBody>
          </p:sp>
        </p:grpSp>
        <p:grpSp>
          <p:nvGrpSpPr>
            <p:cNvPr id="80" name="Group 79">
              <a:extLst>
                <a:ext uri="{FF2B5EF4-FFF2-40B4-BE49-F238E27FC236}">
                  <a16:creationId xmlns:a16="http://schemas.microsoft.com/office/drawing/2014/main" id="{4FBC261D-2AD6-4245-B866-D8B6DB4F9C49}"/>
                </a:ext>
              </a:extLst>
            </p:cNvPr>
            <p:cNvGrpSpPr/>
            <p:nvPr/>
          </p:nvGrpSpPr>
          <p:grpSpPr>
            <a:xfrm>
              <a:off x="4331257" y="3230610"/>
              <a:ext cx="1698956" cy="611756"/>
              <a:chOff x="361506" y="425302"/>
              <a:chExt cx="999462" cy="1456507"/>
            </a:xfrm>
          </p:grpSpPr>
          <p:sp>
            <p:nvSpPr>
              <p:cNvPr id="81" name="Rectangle 80">
                <a:extLst>
                  <a:ext uri="{FF2B5EF4-FFF2-40B4-BE49-F238E27FC236}">
                    <a16:creationId xmlns:a16="http://schemas.microsoft.com/office/drawing/2014/main" id="{4C57708C-9564-4C31-BCD7-3F0E154335CA}"/>
                  </a:ext>
                </a:extLst>
              </p:cNvPr>
              <p:cNvSpPr/>
              <p:nvPr/>
            </p:nvSpPr>
            <p:spPr>
              <a:xfrm>
                <a:off x="361506" y="425302"/>
                <a:ext cx="999461" cy="834916"/>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anose="02070309020205020404" pitchFamily="49" charset="0"/>
                    <a:cs typeface="Courier New" panose="02070309020205020404" pitchFamily="49" charset="0"/>
                  </a:rPr>
                  <a:t>Scot-Nat</a:t>
                </a:r>
                <a:endParaRPr lang="en-GB" b="1" dirty="0">
                  <a:solidFill>
                    <a:schemeClr val="tx1"/>
                  </a:solidFill>
                  <a:latin typeface="Arial" panose="020B0604020202020204" pitchFamily="34" charset="0"/>
                  <a:cs typeface="Arial" panose="020B0604020202020204" pitchFamily="34" charset="0"/>
                </a:endParaRPr>
              </a:p>
            </p:txBody>
          </p:sp>
          <p:sp>
            <p:nvSpPr>
              <p:cNvPr id="82" name="Rectangle 81">
                <a:extLst>
                  <a:ext uri="{FF2B5EF4-FFF2-40B4-BE49-F238E27FC236}">
                    <a16:creationId xmlns:a16="http://schemas.microsoft.com/office/drawing/2014/main" id="{41488C14-4550-44FA-B608-FC05C2FDD329}"/>
                  </a:ext>
                </a:extLst>
              </p:cNvPr>
              <p:cNvSpPr/>
              <p:nvPr/>
            </p:nvSpPr>
            <p:spPr>
              <a:xfrm>
                <a:off x="361507" y="1260218"/>
                <a:ext cx="999461" cy="621591"/>
              </a:xfrm>
              <a:prstGeom prst="rect">
                <a:avLst/>
              </a:prstGeom>
              <a:solidFill>
                <a:schemeClr val="tx2">
                  <a:lumMod val="20000"/>
                  <a:lumOff val="80000"/>
                </a:schemeClr>
              </a:solid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err="1">
                    <a:solidFill>
                      <a:srgbClr val="7030A0"/>
                    </a:solidFill>
                    <a:latin typeface="Arial" panose="020B0604020202020204" pitchFamily="34" charset="0"/>
                    <a:cs typeface="Arial" panose="020B0604020202020204" pitchFamily="34" charset="0"/>
                  </a:rPr>
                  <a:t>nat</a:t>
                </a:r>
                <a:endParaRPr lang="en-GB" b="1" i="1" cap="small" dirty="0">
                  <a:solidFill>
                    <a:srgbClr val="7030A0"/>
                  </a:solidFill>
                  <a:latin typeface="Arial" panose="020B0604020202020204" pitchFamily="34" charset="0"/>
                  <a:cs typeface="Arial" panose="020B0604020202020204" pitchFamily="34" charset="0"/>
                </a:endParaRPr>
              </a:p>
            </p:txBody>
          </p:sp>
        </p:grpSp>
        <p:sp>
          <p:nvSpPr>
            <p:cNvPr id="87" name="Cylinder 86">
              <a:extLst>
                <a:ext uri="{FF2B5EF4-FFF2-40B4-BE49-F238E27FC236}">
                  <a16:creationId xmlns:a16="http://schemas.microsoft.com/office/drawing/2014/main" id="{37754154-ED63-4871-9457-7B816C478F0D}"/>
                </a:ext>
              </a:extLst>
            </p:cNvPr>
            <p:cNvSpPr/>
            <p:nvPr/>
          </p:nvSpPr>
          <p:spPr>
            <a:xfrm>
              <a:off x="4342448" y="5030913"/>
              <a:ext cx="1707163" cy="1392285"/>
            </a:xfrm>
            <a:prstGeom prst="can">
              <a:avLst/>
            </a:prstGeom>
            <a:solidFill>
              <a:schemeClr val="accent6">
                <a:lumMod val="20000"/>
                <a:lumOff val="80000"/>
              </a:schemeClr>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anose="02070309020205020404" pitchFamily="49" charset="0"/>
                  <a:cs typeface="Courier New" panose="02070309020205020404" pitchFamily="49" charset="0"/>
                </a:rPr>
                <a:t>storage</a:t>
              </a:r>
            </a:p>
            <a:p>
              <a:pPr algn="ctr"/>
              <a:endParaRPr lang="en-GB" sz="1000" b="1" dirty="0">
                <a:solidFill>
                  <a:srgbClr val="0000FF"/>
                </a:solidFill>
                <a:latin typeface="Arial" panose="020B0604020202020204" pitchFamily="34" charset="0"/>
                <a:cs typeface="Arial" panose="020B0604020202020204" pitchFamily="34" charset="0"/>
              </a:endParaRPr>
            </a:p>
            <a:p>
              <a:pPr algn="ctr"/>
              <a:r>
                <a:rPr lang="en-US" b="1" cap="small" dirty="0">
                  <a:solidFill>
                    <a:srgbClr val="0000FF"/>
                  </a:solidFill>
                  <a:latin typeface="Arial" panose="020B0604020202020204" pitchFamily="34" charset="0"/>
                  <a:cs typeface="Arial" panose="020B0604020202020204" pitchFamily="34" charset="0"/>
                </a:rPr>
                <a:t>(</a:t>
              </a:r>
              <a:r>
                <a:rPr lang="en-US" b="1" cap="small" dirty="0" err="1">
                  <a:solidFill>
                    <a:srgbClr val="0000FF"/>
                  </a:solidFill>
                  <a:latin typeface="Arial" panose="020B0604020202020204" pitchFamily="34" charset="0"/>
                  <a:cs typeface="Arial" panose="020B0604020202020204" pitchFamily="34" charset="0"/>
                </a:rPr>
                <a:t>ceph</a:t>
              </a:r>
              <a:r>
                <a:rPr lang="en-US" b="1" cap="small" dirty="0">
                  <a:solidFill>
                    <a:srgbClr val="0000FF"/>
                  </a:solidFill>
                  <a:latin typeface="Arial" panose="020B0604020202020204" pitchFamily="34" charset="0"/>
                  <a:cs typeface="Arial" panose="020B0604020202020204" pitchFamily="34" charset="0"/>
                </a:rPr>
                <a:t>)</a:t>
              </a:r>
              <a:endParaRPr lang="en-GB" b="1" cap="small" dirty="0">
                <a:solidFill>
                  <a:srgbClr val="0000FF"/>
                </a:solidFill>
                <a:latin typeface="Arial" panose="020B0604020202020204" pitchFamily="34" charset="0"/>
                <a:cs typeface="Arial" panose="020B0604020202020204" pitchFamily="34" charset="0"/>
              </a:endParaRPr>
            </a:p>
          </p:txBody>
        </p:sp>
        <p:grpSp>
          <p:nvGrpSpPr>
            <p:cNvPr id="103" name="Group 102">
              <a:extLst>
                <a:ext uri="{FF2B5EF4-FFF2-40B4-BE49-F238E27FC236}">
                  <a16:creationId xmlns:a16="http://schemas.microsoft.com/office/drawing/2014/main" id="{71DCBE68-CB0F-4C37-A0DC-4A27BF1CDCB6}"/>
                </a:ext>
              </a:extLst>
            </p:cNvPr>
            <p:cNvGrpSpPr/>
            <p:nvPr/>
          </p:nvGrpSpPr>
          <p:grpSpPr>
            <a:xfrm>
              <a:off x="260682" y="1236267"/>
              <a:ext cx="739098" cy="5186933"/>
              <a:chOff x="101657" y="615362"/>
              <a:chExt cx="861103" cy="5864950"/>
            </a:xfrm>
          </p:grpSpPr>
          <p:sp>
            <p:nvSpPr>
              <p:cNvPr id="75" name="Left Brace 74">
                <a:extLst>
                  <a:ext uri="{FF2B5EF4-FFF2-40B4-BE49-F238E27FC236}">
                    <a16:creationId xmlns:a16="http://schemas.microsoft.com/office/drawing/2014/main" id="{3D70338D-7B74-4128-9336-146D2519BF67}"/>
                  </a:ext>
                </a:extLst>
              </p:cNvPr>
              <p:cNvSpPr/>
              <p:nvPr/>
            </p:nvSpPr>
            <p:spPr>
              <a:xfrm>
                <a:off x="611789" y="615362"/>
                <a:ext cx="350971" cy="5864950"/>
              </a:xfrm>
              <a:prstGeom prst="leftBrace">
                <a:avLst>
                  <a:gd name="adj1" fmla="val 333554"/>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9" name="TextBox 88">
                <a:extLst>
                  <a:ext uri="{FF2B5EF4-FFF2-40B4-BE49-F238E27FC236}">
                    <a16:creationId xmlns:a16="http://schemas.microsoft.com/office/drawing/2014/main" id="{BD262B09-DC34-4E3E-9A29-2F0E10E2334B}"/>
                  </a:ext>
                </a:extLst>
              </p:cNvPr>
              <p:cNvSpPr txBox="1"/>
              <p:nvPr/>
            </p:nvSpPr>
            <p:spPr>
              <a:xfrm rot="16200000">
                <a:off x="-657112" y="3577737"/>
                <a:ext cx="1886870" cy="369332"/>
              </a:xfrm>
              <a:prstGeom prst="rect">
                <a:avLst/>
              </a:prstGeom>
              <a:noFill/>
            </p:spPr>
            <p:txBody>
              <a:bodyPr wrap="square">
                <a:spAutoFit/>
              </a:bodyPr>
              <a:lstStyle/>
              <a:p>
                <a:pPr algn="ctr"/>
                <a:r>
                  <a:rPr lang="en-US" b="1" i="1" cap="small" dirty="0" err="1">
                    <a:solidFill>
                      <a:schemeClr val="tx1"/>
                    </a:solidFill>
                    <a:latin typeface="Arial" panose="020B0604020202020204" pitchFamily="34" charset="0"/>
                    <a:cs typeface="Arial" panose="020B0604020202020204" pitchFamily="34" charset="0"/>
                  </a:rPr>
                  <a:t>HTCondor</a:t>
                </a:r>
                <a:endParaRPr lang="en-GB" b="1" i="1" cap="small" dirty="0">
                  <a:solidFill>
                    <a:schemeClr val="tx1"/>
                  </a:solidFill>
                  <a:latin typeface="Arial" panose="020B0604020202020204" pitchFamily="34" charset="0"/>
                  <a:cs typeface="Arial" panose="020B0604020202020204" pitchFamily="34" charset="0"/>
                </a:endParaRPr>
              </a:p>
            </p:txBody>
          </p:sp>
        </p:grpSp>
        <p:cxnSp>
          <p:nvCxnSpPr>
            <p:cNvPr id="98" name="Straight Arrow Connector 97">
              <a:extLst>
                <a:ext uri="{FF2B5EF4-FFF2-40B4-BE49-F238E27FC236}">
                  <a16:creationId xmlns:a16="http://schemas.microsoft.com/office/drawing/2014/main" id="{06A03D5E-1654-4D36-94B1-1A3464C28F52}"/>
                </a:ext>
              </a:extLst>
            </p:cNvPr>
            <p:cNvCxnSpPr>
              <a:cxnSpLocks/>
            </p:cNvCxnSpPr>
            <p:nvPr/>
          </p:nvCxnSpPr>
          <p:spPr>
            <a:xfrm>
              <a:off x="3529424" y="3581288"/>
              <a:ext cx="665079" cy="0"/>
            </a:xfrm>
            <a:prstGeom prst="straightConnector1">
              <a:avLst/>
            </a:prstGeom>
            <a:ln w="31750">
              <a:solidFill>
                <a:srgbClr val="FF0000"/>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102" name="Rectangle 101">
              <a:extLst>
                <a:ext uri="{FF2B5EF4-FFF2-40B4-BE49-F238E27FC236}">
                  <a16:creationId xmlns:a16="http://schemas.microsoft.com/office/drawing/2014/main" id="{A73D5CB5-4312-460A-A041-3E07EF68BA06}"/>
                </a:ext>
              </a:extLst>
            </p:cNvPr>
            <p:cNvSpPr/>
            <p:nvPr/>
          </p:nvSpPr>
          <p:spPr>
            <a:xfrm>
              <a:off x="1042961" y="3009788"/>
              <a:ext cx="2334451" cy="3413413"/>
            </a:xfrm>
            <a:prstGeom prst="rect">
              <a:avLst/>
            </a:prstGeom>
            <a:noFill/>
            <a:ln w="2540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3" name="Arc 112">
              <a:extLst>
                <a:ext uri="{FF2B5EF4-FFF2-40B4-BE49-F238E27FC236}">
                  <a16:creationId xmlns:a16="http://schemas.microsoft.com/office/drawing/2014/main" id="{F09A9081-0F7C-469C-BED0-33435BA038D4}"/>
                </a:ext>
              </a:extLst>
            </p:cNvPr>
            <p:cNvSpPr/>
            <p:nvPr/>
          </p:nvSpPr>
          <p:spPr>
            <a:xfrm>
              <a:off x="-772403" y="1815091"/>
              <a:ext cx="9230956" cy="3970589"/>
            </a:xfrm>
            <a:prstGeom prst="arc">
              <a:avLst>
                <a:gd name="adj1" fmla="val 15483170"/>
                <a:gd name="adj2" fmla="val 20645823"/>
              </a:avLst>
            </a:prstGeom>
            <a:ln w="31750">
              <a:solidFill>
                <a:srgbClr val="7030A0"/>
              </a:solidFill>
              <a:prstDash val="solid"/>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3" name="Arc 122">
              <a:extLst>
                <a:ext uri="{FF2B5EF4-FFF2-40B4-BE49-F238E27FC236}">
                  <a16:creationId xmlns:a16="http://schemas.microsoft.com/office/drawing/2014/main" id="{D161FFB9-9760-462F-9FDB-26034927C36D}"/>
                </a:ext>
              </a:extLst>
            </p:cNvPr>
            <p:cNvSpPr/>
            <p:nvPr/>
          </p:nvSpPr>
          <p:spPr>
            <a:xfrm flipV="1">
              <a:off x="2414093" y="1364349"/>
              <a:ext cx="7865508" cy="2162333"/>
            </a:xfrm>
            <a:prstGeom prst="arc">
              <a:avLst>
                <a:gd name="adj1" fmla="val 15670265"/>
                <a:gd name="adj2" fmla="val 19144340"/>
              </a:avLst>
            </a:prstGeom>
            <a:ln w="31750">
              <a:solidFill>
                <a:srgbClr val="FF0000"/>
              </a:solidFill>
              <a:prstDash val="solid"/>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25" name="Arc 124">
              <a:extLst>
                <a:ext uri="{FF2B5EF4-FFF2-40B4-BE49-F238E27FC236}">
                  <a16:creationId xmlns:a16="http://schemas.microsoft.com/office/drawing/2014/main" id="{B0354879-3E10-4472-822F-104AC6048EBC}"/>
                </a:ext>
              </a:extLst>
            </p:cNvPr>
            <p:cNvSpPr/>
            <p:nvPr/>
          </p:nvSpPr>
          <p:spPr>
            <a:xfrm>
              <a:off x="1248084" y="1236266"/>
              <a:ext cx="7952260" cy="2363863"/>
            </a:xfrm>
            <a:prstGeom prst="arc">
              <a:avLst>
                <a:gd name="adj1" fmla="val 12727133"/>
                <a:gd name="adj2" fmla="val 21245220"/>
              </a:avLst>
            </a:prstGeom>
            <a:ln w="31750">
              <a:solidFill>
                <a:srgbClr val="0000FF"/>
              </a:solidFill>
              <a:prstDash val="sysDot"/>
              <a:headEnd type="stealth"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7" name="Arc 126">
              <a:extLst>
                <a:ext uri="{FF2B5EF4-FFF2-40B4-BE49-F238E27FC236}">
                  <a16:creationId xmlns:a16="http://schemas.microsoft.com/office/drawing/2014/main" id="{38581CA1-80F9-402B-9306-C5EADD5BD6BC}"/>
                </a:ext>
              </a:extLst>
            </p:cNvPr>
            <p:cNvSpPr/>
            <p:nvPr/>
          </p:nvSpPr>
          <p:spPr>
            <a:xfrm flipV="1">
              <a:off x="3433670" y="2425304"/>
              <a:ext cx="5577990" cy="3346488"/>
            </a:xfrm>
            <a:prstGeom prst="arc">
              <a:avLst>
                <a:gd name="adj1" fmla="val 16223686"/>
                <a:gd name="adj2" fmla="val 21524828"/>
              </a:avLst>
            </a:prstGeom>
            <a:ln w="31750">
              <a:solidFill>
                <a:srgbClr val="FF0000"/>
              </a:solidFill>
              <a:prstDash val="solid"/>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28" name="Straight Arrow Connector 127">
              <a:extLst>
                <a:ext uri="{FF2B5EF4-FFF2-40B4-BE49-F238E27FC236}">
                  <a16:creationId xmlns:a16="http://schemas.microsoft.com/office/drawing/2014/main" id="{D9A3AF3B-243A-44D0-9D40-4CEBA0B96042}"/>
                </a:ext>
              </a:extLst>
            </p:cNvPr>
            <p:cNvCxnSpPr>
              <a:cxnSpLocks/>
            </p:cNvCxnSpPr>
            <p:nvPr/>
          </p:nvCxnSpPr>
          <p:spPr>
            <a:xfrm>
              <a:off x="3456235" y="6117226"/>
              <a:ext cx="738268" cy="0"/>
            </a:xfrm>
            <a:prstGeom prst="straightConnector1">
              <a:avLst/>
            </a:prstGeom>
            <a:ln w="31750">
              <a:solidFill>
                <a:srgbClr val="FF0000"/>
              </a:solidFill>
              <a:prstDash val="sysDot"/>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30" name="TextBox 129">
              <a:extLst>
                <a:ext uri="{FF2B5EF4-FFF2-40B4-BE49-F238E27FC236}">
                  <a16:creationId xmlns:a16="http://schemas.microsoft.com/office/drawing/2014/main" id="{8AE13303-A847-4432-BAA4-641DA151DE2E}"/>
                </a:ext>
              </a:extLst>
            </p:cNvPr>
            <p:cNvSpPr txBox="1"/>
            <p:nvPr/>
          </p:nvSpPr>
          <p:spPr>
            <a:xfrm>
              <a:off x="2794618" y="2945702"/>
              <a:ext cx="661617" cy="400110"/>
            </a:xfrm>
            <a:prstGeom prst="rect">
              <a:avLst/>
            </a:prstGeom>
            <a:noFill/>
          </p:spPr>
          <p:txBody>
            <a:bodyPr wrap="square" rtlCol="0">
              <a:spAutoFit/>
            </a:bodyPr>
            <a:lstStyle/>
            <a:p>
              <a:r>
                <a:rPr lang="en-US" sz="2000" cap="small" dirty="0" err="1">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vpn</a:t>
              </a:r>
              <a:endParaRPr lang="en-GB" sz="2000" cap="small" dirty="0">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35" name="TextBox 134">
              <a:extLst>
                <a:ext uri="{FF2B5EF4-FFF2-40B4-BE49-F238E27FC236}">
                  <a16:creationId xmlns:a16="http://schemas.microsoft.com/office/drawing/2014/main" id="{B85FA0F2-1CC2-42C7-80E2-EA995688F314}"/>
                </a:ext>
              </a:extLst>
            </p:cNvPr>
            <p:cNvSpPr txBox="1"/>
            <p:nvPr/>
          </p:nvSpPr>
          <p:spPr>
            <a:xfrm>
              <a:off x="5786633" y="1454005"/>
              <a:ext cx="1785248" cy="338554"/>
            </a:xfrm>
            <a:prstGeom prst="rect">
              <a:avLst/>
            </a:prstGeom>
            <a:noFill/>
          </p:spPr>
          <p:txBody>
            <a:bodyPr wrap="square">
              <a:spAutoFit/>
            </a:bodyPr>
            <a:lstStyle/>
            <a:p>
              <a:pPr algn="ctr"/>
              <a:r>
                <a:rPr lang="en-US" sz="1600" i="1" dirty="0" err="1">
                  <a:solidFill>
                    <a:srgbClr val="002060"/>
                  </a:solidFill>
                  <a:latin typeface="Arial" panose="020B0604020202020204" pitchFamily="34" charset="0"/>
                  <a:cs typeface="Arial" panose="020B0604020202020204" pitchFamily="34" charset="0"/>
                </a:rPr>
                <a:t>AuthN</a:t>
              </a:r>
              <a:r>
                <a:rPr lang="en-US" sz="1600" i="1" dirty="0">
                  <a:solidFill>
                    <a:srgbClr val="002060"/>
                  </a:solidFill>
                  <a:latin typeface="Arial" panose="020B0604020202020204" pitchFamily="34" charset="0"/>
                  <a:cs typeface="Arial" panose="020B0604020202020204" pitchFamily="34" charset="0"/>
                </a:rPr>
                <a:t> / </a:t>
              </a:r>
              <a:r>
                <a:rPr lang="en-US" sz="1600" i="1" dirty="0" err="1">
                  <a:solidFill>
                    <a:srgbClr val="002060"/>
                  </a:solidFill>
                  <a:latin typeface="Arial" panose="020B0604020202020204" pitchFamily="34" charset="0"/>
                  <a:cs typeface="Arial" panose="020B0604020202020204" pitchFamily="34" charset="0"/>
                </a:rPr>
                <a:t>AuthZ</a:t>
              </a:r>
              <a:endParaRPr lang="en-GB" sz="1600" i="1" dirty="0">
                <a:solidFill>
                  <a:srgbClr val="002060"/>
                </a:solidFill>
                <a:latin typeface="Arial" panose="020B0604020202020204" pitchFamily="34" charset="0"/>
                <a:cs typeface="Arial" panose="020B0604020202020204" pitchFamily="34" charset="0"/>
              </a:endParaRPr>
            </a:p>
          </p:txBody>
        </p:sp>
        <p:sp>
          <p:nvSpPr>
            <p:cNvPr id="140" name="TextBox 139">
              <a:extLst>
                <a:ext uri="{FF2B5EF4-FFF2-40B4-BE49-F238E27FC236}">
                  <a16:creationId xmlns:a16="http://schemas.microsoft.com/office/drawing/2014/main" id="{D7B4742A-D7C3-47FC-9962-C5B86DC1934A}"/>
                </a:ext>
              </a:extLst>
            </p:cNvPr>
            <p:cNvSpPr txBox="1"/>
            <p:nvPr/>
          </p:nvSpPr>
          <p:spPr>
            <a:xfrm>
              <a:off x="7165848" y="4472622"/>
              <a:ext cx="812066" cy="338554"/>
            </a:xfrm>
            <a:prstGeom prst="rect">
              <a:avLst/>
            </a:prstGeom>
            <a:noFill/>
          </p:spPr>
          <p:txBody>
            <a:bodyPr wrap="square">
              <a:spAutoFit/>
            </a:bodyPr>
            <a:lstStyle/>
            <a:p>
              <a:pPr algn="ctr"/>
              <a:r>
                <a:rPr lang="en-US" sz="1600" i="1" dirty="0">
                  <a:solidFill>
                    <a:srgbClr val="C00000"/>
                  </a:solidFill>
                  <a:latin typeface="Arial" panose="020B0604020202020204" pitchFamily="34" charset="0"/>
                  <a:cs typeface="Arial" panose="020B0604020202020204" pitchFamily="34" charset="0"/>
                </a:rPr>
                <a:t>Traffic</a:t>
              </a:r>
              <a:endParaRPr lang="en-GB" sz="1600" i="1" dirty="0">
                <a:solidFill>
                  <a:srgbClr val="C00000"/>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1F2C2FFC-D1E3-4433-8A6A-78BC29008E12}"/>
                </a:ext>
              </a:extLst>
            </p:cNvPr>
            <p:cNvSpPr txBox="1"/>
            <p:nvPr/>
          </p:nvSpPr>
          <p:spPr>
            <a:xfrm>
              <a:off x="4617371" y="2069986"/>
              <a:ext cx="1652301" cy="338554"/>
            </a:xfrm>
            <a:prstGeom prst="rect">
              <a:avLst/>
            </a:prstGeom>
            <a:noFill/>
          </p:spPr>
          <p:txBody>
            <a:bodyPr wrap="square">
              <a:spAutoFit/>
            </a:bodyPr>
            <a:lstStyle/>
            <a:p>
              <a:pPr algn="ctr"/>
              <a:r>
                <a:rPr lang="en-US" sz="1600" i="1" dirty="0">
                  <a:solidFill>
                    <a:srgbClr val="002060"/>
                  </a:solidFill>
                  <a:latin typeface="Arial" panose="020B0604020202020204" pitchFamily="34" charset="0"/>
                  <a:cs typeface="Arial" panose="020B0604020202020204" pitchFamily="34" charset="0"/>
                </a:rPr>
                <a:t>Job requests</a:t>
              </a:r>
              <a:endParaRPr lang="en-GB" sz="1600" i="1" dirty="0">
                <a:solidFill>
                  <a:srgbClr val="002060"/>
                </a:solidFill>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5AE61CE6-C243-4D56-93C5-829B40CD6D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5867" y="3810441"/>
              <a:ext cx="542545" cy="505969"/>
            </a:xfrm>
            <a:prstGeom prst="rect">
              <a:avLst/>
            </a:prstGeom>
          </p:spPr>
        </p:pic>
        <p:pic>
          <p:nvPicPr>
            <p:cNvPr id="14" name="Picture 13">
              <a:extLst>
                <a:ext uri="{FF2B5EF4-FFF2-40B4-BE49-F238E27FC236}">
                  <a16:creationId xmlns:a16="http://schemas.microsoft.com/office/drawing/2014/main" id="{5EA86B37-80A4-4AFE-80FE-3CFB5F3DEC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5865" y="2960394"/>
              <a:ext cx="503321" cy="503321"/>
            </a:xfrm>
            <a:prstGeom prst="rect">
              <a:avLst/>
            </a:prstGeom>
          </p:spPr>
        </p:pic>
        <p:pic>
          <p:nvPicPr>
            <p:cNvPr id="16" name="Picture 15">
              <a:extLst>
                <a:ext uri="{FF2B5EF4-FFF2-40B4-BE49-F238E27FC236}">
                  <a16:creationId xmlns:a16="http://schemas.microsoft.com/office/drawing/2014/main" id="{5AC6B5FE-E5B0-4308-A362-E8FE5A9EE1EC}"/>
                </a:ext>
              </a:extLst>
            </p:cNvPr>
            <p:cNvPicPr>
              <a:picLocks noChangeAspect="1"/>
            </p:cNvPicPr>
            <p:nvPr/>
          </p:nvPicPr>
          <p:blipFill>
            <a:blip r:embed="rId6">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6059686" y="4993557"/>
              <a:ext cx="574899" cy="715118"/>
            </a:xfrm>
            <a:prstGeom prst="rect">
              <a:avLst/>
            </a:prstGeom>
          </p:spPr>
        </p:pic>
        <p:grpSp>
          <p:nvGrpSpPr>
            <p:cNvPr id="34" name="Group 33">
              <a:extLst>
                <a:ext uri="{FF2B5EF4-FFF2-40B4-BE49-F238E27FC236}">
                  <a16:creationId xmlns:a16="http://schemas.microsoft.com/office/drawing/2014/main" id="{8135433B-30DA-D25F-BFD2-2530790E3235}"/>
                </a:ext>
              </a:extLst>
            </p:cNvPr>
            <p:cNvGrpSpPr/>
            <p:nvPr/>
          </p:nvGrpSpPr>
          <p:grpSpPr>
            <a:xfrm>
              <a:off x="1516520" y="5524241"/>
              <a:ext cx="1708063" cy="795091"/>
              <a:chOff x="2560377" y="4786271"/>
              <a:chExt cx="1470839" cy="960550"/>
            </a:xfrm>
          </p:grpSpPr>
          <p:sp>
            <p:nvSpPr>
              <p:cNvPr id="36" name="Rectangle 35">
                <a:extLst>
                  <a:ext uri="{FF2B5EF4-FFF2-40B4-BE49-F238E27FC236}">
                    <a16:creationId xmlns:a16="http://schemas.microsoft.com/office/drawing/2014/main" id="{BE7F1DBB-8F5B-6158-3093-29D9F850E324}"/>
                  </a:ext>
                </a:extLst>
              </p:cNvPr>
              <p:cNvSpPr/>
              <p:nvPr/>
            </p:nvSpPr>
            <p:spPr>
              <a:xfrm>
                <a:off x="2560378" y="4786271"/>
                <a:ext cx="1470837" cy="960550"/>
              </a:xfrm>
              <a:prstGeom prst="rect">
                <a:avLst/>
              </a:prstGeom>
              <a:solidFill>
                <a:schemeClr val="accent2">
                  <a:lumMod val="40000"/>
                  <a:lumOff val="6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anose="02070309020205020404" pitchFamily="49" charset="0"/>
                    <a:cs typeface="Courier New" panose="02070309020205020404" pitchFamily="49" charset="0"/>
                  </a:rPr>
                  <a:t>wn-ARM-001</a:t>
                </a: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23DD8310-D78E-8C73-C5DA-4C5718879061}"/>
                  </a:ext>
                </a:extLst>
              </p:cNvPr>
              <p:cNvSpPr/>
              <p:nvPr/>
            </p:nvSpPr>
            <p:spPr>
              <a:xfrm>
                <a:off x="2560379" y="5502811"/>
                <a:ext cx="1470837" cy="244010"/>
              </a:xfrm>
              <a:prstGeom prst="rect">
                <a:avLst/>
              </a:prstGeom>
              <a:solidFill>
                <a:schemeClr val="bg2"/>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err="1">
                    <a:solidFill>
                      <a:srgbClr val="C00000"/>
                    </a:solidFill>
                    <a:latin typeface="Arial" panose="020B0604020202020204" pitchFamily="34" charset="0"/>
                    <a:cs typeface="Arial" panose="020B0604020202020204" pitchFamily="34" charset="0"/>
                  </a:rPr>
                  <a:t>startd</a:t>
                </a:r>
                <a:endParaRPr lang="en-GB" b="1" i="1" cap="small" dirty="0">
                  <a:solidFill>
                    <a:srgbClr val="C00000"/>
                  </a:solidFill>
                  <a:latin typeface="Arial" panose="020B0604020202020204" pitchFamily="34" charset="0"/>
                  <a:cs typeface="Arial" panose="020B0604020202020204" pitchFamily="34" charset="0"/>
                </a:endParaRPr>
              </a:p>
            </p:txBody>
          </p:sp>
          <p:sp>
            <p:nvSpPr>
              <p:cNvPr id="38" name="Rectangle 37">
                <a:extLst>
                  <a:ext uri="{FF2B5EF4-FFF2-40B4-BE49-F238E27FC236}">
                    <a16:creationId xmlns:a16="http://schemas.microsoft.com/office/drawing/2014/main" id="{7B4A55DC-3925-E363-1D45-DD659936F11D}"/>
                  </a:ext>
                </a:extLst>
              </p:cNvPr>
              <p:cNvSpPr/>
              <p:nvPr/>
            </p:nvSpPr>
            <p:spPr>
              <a:xfrm>
                <a:off x="2560377" y="5181599"/>
                <a:ext cx="1470837" cy="321057"/>
              </a:xfrm>
              <a:prstGeom prst="rect">
                <a:avLst/>
              </a:prstGeom>
              <a:solidFill>
                <a:schemeClr val="accent6">
                  <a:lumMod val="20000"/>
                  <a:lumOff val="80000"/>
                </a:schemeClr>
              </a:solid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err="1">
                    <a:solidFill>
                      <a:schemeClr val="accent6">
                        <a:lumMod val="50000"/>
                      </a:schemeClr>
                    </a:solidFill>
                    <a:latin typeface="Arial" panose="020B0604020202020204" pitchFamily="34" charset="0"/>
                    <a:cs typeface="Arial" panose="020B0604020202020204" pitchFamily="34" charset="0"/>
                  </a:rPr>
                  <a:t>cvmfs</a:t>
                </a:r>
                <a:endParaRPr lang="en-GB" b="1" i="1" cap="small" dirty="0">
                  <a:solidFill>
                    <a:schemeClr val="accent6">
                      <a:lumMod val="50000"/>
                    </a:schemeClr>
                  </a:solidFill>
                  <a:latin typeface="Arial" panose="020B0604020202020204" pitchFamily="34" charset="0"/>
                  <a:cs typeface="Arial" panose="020B0604020202020204" pitchFamily="34" charset="0"/>
                </a:endParaRPr>
              </a:p>
            </p:txBody>
          </p:sp>
        </p:grpSp>
        <p:grpSp>
          <p:nvGrpSpPr>
            <p:cNvPr id="86" name="Group 85">
              <a:extLst>
                <a:ext uri="{FF2B5EF4-FFF2-40B4-BE49-F238E27FC236}">
                  <a16:creationId xmlns:a16="http://schemas.microsoft.com/office/drawing/2014/main" id="{F839C69F-1E45-A073-D869-1CF306DAE8F5}"/>
                </a:ext>
              </a:extLst>
            </p:cNvPr>
            <p:cNvGrpSpPr/>
            <p:nvPr/>
          </p:nvGrpSpPr>
          <p:grpSpPr>
            <a:xfrm>
              <a:off x="1095686" y="1465592"/>
              <a:ext cx="2109504" cy="1264512"/>
              <a:chOff x="1364901" y="896133"/>
              <a:chExt cx="2109504" cy="1264512"/>
            </a:xfrm>
          </p:grpSpPr>
          <p:grpSp>
            <p:nvGrpSpPr>
              <p:cNvPr id="30" name="Group 29">
                <a:extLst>
                  <a:ext uri="{FF2B5EF4-FFF2-40B4-BE49-F238E27FC236}">
                    <a16:creationId xmlns:a16="http://schemas.microsoft.com/office/drawing/2014/main" id="{0D91F382-9557-1AFD-849D-A3C89F4DC2A5}"/>
                  </a:ext>
                </a:extLst>
              </p:cNvPr>
              <p:cNvGrpSpPr/>
              <p:nvPr/>
            </p:nvGrpSpPr>
            <p:grpSpPr>
              <a:xfrm>
                <a:off x="1364901" y="896133"/>
                <a:ext cx="1652304" cy="807312"/>
                <a:chOff x="3699261" y="1945603"/>
                <a:chExt cx="999462" cy="1286541"/>
              </a:xfrm>
            </p:grpSpPr>
            <p:sp>
              <p:nvSpPr>
                <p:cNvPr id="31" name="Rectangle 30">
                  <a:extLst>
                    <a:ext uri="{FF2B5EF4-FFF2-40B4-BE49-F238E27FC236}">
                      <a16:creationId xmlns:a16="http://schemas.microsoft.com/office/drawing/2014/main" id="{23031EAD-B9A3-3376-BFEA-A94BF4A804AB}"/>
                    </a:ext>
                  </a:extLst>
                </p:cNvPr>
                <p:cNvSpPr/>
                <p:nvPr/>
              </p:nvSpPr>
              <p:spPr>
                <a:xfrm>
                  <a:off x="3699261" y="1945603"/>
                  <a:ext cx="999461" cy="1286541"/>
                </a:xfrm>
                <a:prstGeom prst="rect">
                  <a:avLst/>
                </a:prstGeom>
                <a:solidFill>
                  <a:schemeClr val="accent4">
                    <a:lumMod val="20000"/>
                    <a:lumOff val="8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anose="02070309020205020404" pitchFamily="49" charset="0"/>
                      <a:cs typeface="Courier New" panose="02070309020205020404" pitchFamily="49" charset="0"/>
                    </a:rPr>
                    <a:t>Arc-ce04</a:t>
                  </a: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91FF3856-A270-81A4-FFCE-572AB5A0CF28}"/>
                    </a:ext>
                  </a:extLst>
                </p:cNvPr>
                <p:cNvSpPr/>
                <p:nvPr/>
              </p:nvSpPr>
              <p:spPr>
                <a:xfrm>
                  <a:off x="3699262" y="2927650"/>
                  <a:ext cx="999461" cy="304494"/>
                </a:xfrm>
                <a:prstGeom prst="rect">
                  <a:avLst/>
                </a:prstGeom>
                <a:solidFill>
                  <a:schemeClr val="bg2"/>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err="1">
                      <a:solidFill>
                        <a:srgbClr val="C00000"/>
                      </a:solidFill>
                      <a:latin typeface="Arial" panose="020B0604020202020204" pitchFamily="34" charset="0"/>
                      <a:cs typeface="Arial" panose="020B0604020202020204" pitchFamily="34" charset="0"/>
                    </a:rPr>
                    <a:t>schedd</a:t>
                  </a:r>
                  <a:endParaRPr lang="en-GB" b="1" i="1" cap="small" dirty="0">
                    <a:solidFill>
                      <a:srgbClr val="C00000"/>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8792F907-2DCD-7070-EC27-4643679F9375}"/>
                    </a:ext>
                  </a:extLst>
                </p:cNvPr>
                <p:cNvSpPr/>
                <p:nvPr/>
              </p:nvSpPr>
              <p:spPr>
                <a:xfrm>
                  <a:off x="3699261" y="2477386"/>
                  <a:ext cx="999461" cy="450264"/>
                </a:xfrm>
                <a:prstGeom prst="rect">
                  <a:avLst/>
                </a:prstGeom>
                <a:solidFill>
                  <a:schemeClr val="accent2">
                    <a:lumMod val="20000"/>
                    <a:lumOff val="80000"/>
                  </a:scheme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a:solidFill>
                        <a:srgbClr val="FF0000"/>
                      </a:solidFill>
                      <a:latin typeface="Arial" panose="020B0604020202020204" pitchFamily="34" charset="0"/>
                      <a:cs typeface="Arial" panose="020B0604020202020204" pitchFamily="34" charset="0"/>
                    </a:rPr>
                    <a:t>arc-</a:t>
                  </a:r>
                  <a:r>
                    <a:rPr lang="en-US" b="1" i="1" cap="small" dirty="0" err="1">
                      <a:solidFill>
                        <a:srgbClr val="FF0000"/>
                      </a:solidFill>
                      <a:latin typeface="Arial" panose="020B0604020202020204" pitchFamily="34" charset="0"/>
                      <a:cs typeface="Arial" panose="020B0604020202020204" pitchFamily="34" charset="0"/>
                    </a:rPr>
                    <a:t>ce</a:t>
                  </a:r>
                  <a:endParaRPr lang="en-GB" b="1" i="1" cap="small" dirty="0">
                    <a:solidFill>
                      <a:srgbClr val="FF0000"/>
                    </a:solidFill>
                    <a:latin typeface="Arial" panose="020B0604020202020204" pitchFamily="34" charset="0"/>
                    <a:cs typeface="Arial" panose="020B0604020202020204" pitchFamily="34" charset="0"/>
                  </a:endParaRPr>
                </a:p>
              </p:txBody>
            </p:sp>
          </p:grpSp>
          <p:grpSp>
            <p:nvGrpSpPr>
              <p:cNvPr id="39" name="Group 38">
                <a:extLst>
                  <a:ext uri="{FF2B5EF4-FFF2-40B4-BE49-F238E27FC236}">
                    <a16:creationId xmlns:a16="http://schemas.microsoft.com/office/drawing/2014/main" id="{93B78A28-E9D9-FA51-B4C8-B9E895C1345A}"/>
                  </a:ext>
                </a:extLst>
              </p:cNvPr>
              <p:cNvGrpSpPr/>
              <p:nvPr/>
            </p:nvGrpSpPr>
            <p:grpSpPr>
              <a:xfrm>
                <a:off x="1517301" y="1048533"/>
                <a:ext cx="1652304" cy="807312"/>
                <a:chOff x="3699261" y="1945603"/>
                <a:chExt cx="999462" cy="1286541"/>
              </a:xfrm>
            </p:grpSpPr>
            <p:sp>
              <p:nvSpPr>
                <p:cNvPr id="40" name="Rectangle 39">
                  <a:extLst>
                    <a:ext uri="{FF2B5EF4-FFF2-40B4-BE49-F238E27FC236}">
                      <a16:creationId xmlns:a16="http://schemas.microsoft.com/office/drawing/2014/main" id="{30044A7D-B4B9-E013-8879-422A58BB4F92}"/>
                    </a:ext>
                  </a:extLst>
                </p:cNvPr>
                <p:cNvSpPr/>
                <p:nvPr/>
              </p:nvSpPr>
              <p:spPr>
                <a:xfrm>
                  <a:off x="3699261" y="1945603"/>
                  <a:ext cx="999461" cy="1286541"/>
                </a:xfrm>
                <a:prstGeom prst="rect">
                  <a:avLst/>
                </a:prstGeom>
                <a:solidFill>
                  <a:schemeClr val="accent4">
                    <a:lumMod val="20000"/>
                    <a:lumOff val="8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anose="02070309020205020404" pitchFamily="49" charset="0"/>
                      <a:cs typeface="Courier New" panose="02070309020205020404" pitchFamily="49" charset="0"/>
                    </a:rPr>
                    <a:t>Arc-ce03</a:t>
                  </a: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p:txBody>
            </p:sp>
            <p:sp>
              <p:nvSpPr>
                <p:cNvPr id="54" name="Rectangle 53">
                  <a:extLst>
                    <a:ext uri="{FF2B5EF4-FFF2-40B4-BE49-F238E27FC236}">
                      <a16:creationId xmlns:a16="http://schemas.microsoft.com/office/drawing/2014/main" id="{B86968D9-E60A-A46B-C93A-18ADC45C2A92}"/>
                    </a:ext>
                  </a:extLst>
                </p:cNvPr>
                <p:cNvSpPr/>
                <p:nvPr/>
              </p:nvSpPr>
              <p:spPr>
                <a:xfrm>
                  <a:off x="3699262" y="2927650"/>
                  <a:ext cx="999461" cy="304494"/>
                </a:xfrm>
                <a:prstGeom prst="rect">
                  <a:avLst/>
                </a:prstGeom>
                <a:solidFill>
                  <a:schemeClr val="bg2"/>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err="1">
                      <a:solidFill>
                        <a:srgbClr val="C00000"/>
                      </a:solidFill>
                      <a:latin typeface="Arial" panose="020B0604020202020204" pitchFamily="34" charset="0"/>
                      <a:cs typeface="Arial" panose="020B0604020202020204" pitchFamily="34" charset="0"/>
                    </a:rPr>
                    <a:t>schedd</a:t>
                  </a:r>
                  <a:endParaRPr lang="en-GB" b="1" i="1" cap="small" dirty="0">
                    <a:solidFill>
                      <a:srgbClr val="C00000"/>
                    </a:solidFill>
                    <a:latin typeface="Arial" panose="020B0604020202020204" pitchFamily="34" charset="0"/>
                    <a:cs typeface="Arial" panose="020B0604020202020204" pitchFamily="34" charset="0"/>
                  </a:endParaRPr>
                </a:p>
              </p:txBody>
            </p:sp>
            <p:sp>
              <p:nvSpPr>
                <p:cNvPr id="55" name="Rectangle 54">
                  <a:extLst>
                    <a:ext uri="{FF2B5EF4-FFF2-40B4-BE49-F238E27FC236}">
                      <a16:creationId xmlns:a16="http://schemas.microsoft.com/office/drawing/2014/main" id="{99C6BD9F-A5F5-54DB-98FD-E54D4E2D67A7}"/>
                    </a:ext>
                  </a:extLst>
                </p:cNvPr>
                <p:cNvSpPr/>
                <p:nvPr/>
              </p:nvSpPr>
              <p:spPr>
                <a:xfrm>
                  <a:off x="3699261" y="2477386"/>
                  <a:ext cx="999461" cy="450264"/>
                </a:xfrm>
                <a:prstGeom prst="rect">
                  <a:avLst/>
                </a:prstGeom>
                <a:solidFill>
                  <a:schemeClr val="accent2">
                    <a:lumMod val="20000"/>
                    <a:lumOff val="80000"/>
                  </a:scheme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a:solidFill>
                        <a:srgbClr val="FF0000"/>
                      </a:solidFill>
                      <a:latin typeface="Arial" panose="020B0604020202020204" pitchFamily="34" charset="0"/>
                      <a:cs typeface="Arial" panose="020B0604020202020204" pitchFamily="34" charset="0"/>
                    </a:rPr>
                    <a:t>arc-</a:t>
                  </a:r>
                  <a:r>
                    <a:rPr lang="en-US" b="1" i="1" cap="small" dirty="0" err="1">
                      <a:solidFill>
                        <a:srgbClr val="FF0000"/>
                      </a:solidFill>
                      <a:latin typeface="Arial" panose="020B0604020202020204" pitchFamily="34" charset="0"/>
                      <a:cs typeface="Arial" panose="020B0604020202020204" pitchFamily="34" charset="0"/>
                    </a:rPr>
                    <a:t>ce</a:t>
                  </a:r>
                  <a:endParaRPr lang="en-GB" b="1" i="1" cap="small" dirty="0">
                    <a:solidFill>
                      <a:srgbClr val="FF0000"/>
                    </a:solidFill>
                    <a:latin typeface="Arial" panose="020B0604020202020204" pitchFamily="34" charset="0"/>
                    <a:cs typeface="Arial" panose="020B0604020202020204" pitchFamily="34" charset="0"/>
                  </a:endParaRPr>
                </a:p>
              </p:txBody>
            </p:sp>
          </p:grpSp>
          <p:grpSp>
            <p:nvGrpSpPr>
              <p:cNvPr id="56" name="Group 55">
                <a:extLst>
                  <a:ext uri="{FF2B5EF4-FFF2-40B4-BE49-F238E27FC236}">
                    <a16:creationId xmlns:a16="http://schemas.microsoft.com/office/drawing/2014/main" id="{D2E2F116-A863-EF76-686D-7CB47A604D92}"/>
                  </a:ext>
                </a:extLst>
              </p:cNvPr>
              <p:cNvGrpSpPr/>
              <p:nvPr/>
            </p:nvGrpSpPr>
            <p:grpSpPr>
              <a:xfrm>
                <a:off x="1669701" y="1200933"/>
                <a:ext cx="1652304" cy="807312"/>
                <a:chOff x="3699261" y="1945603"/>
                <a:chExt cx="999462" cy="1286541"/>
              </a:xfrm>
            </p:grpSpPr>
            <p:sp>
              <p:nvSpPr>
                <p:cNvPr id="57" name="Rectangle 56">
                  <a:extLst>
                    <a:ext uri="{FF2B5EF4-FFF2-40B4-BE49-F238E27FC236}">
                      <a16:creationId xmlns:a16="http://schemas.microsoft.com/office/drawing/2014/main" id="{CFA6ED90-E138-DAAA-48DB-EAA6E546B0A0}"/>
                    </a:ext>
                  </a:extLst>
                </p:cNvPr>
                <p:cNvSpPr/>
                <p:nvPr/>
              </p:nvSpPr>
              <p:spPr>
                <a:xfrm>
                  <a:off x="3699261" y="1945603"/>
                  <a:ext cx="999461" cy="1286541"/>
                </a:xfrm>
                <a:prstGeom prst="rect">
                  <a:avLst/>
                </a:prstGeom>
                <a:solidFill>
                  <a:schemeClr val="accent4">
                    <a:lumMod val="20000"/>
                    <a:lumOff val="8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anose="02070309020205020404" pitchFamily="49" charset="0"/>
                      <a:cs typeface="Courier New" panose="02070309020205020404" pitchFamily="49" charset="0"/>
                    </a:rPr>
                    <a:t>Arc-ce02</a:t>
                  </a: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p:txBody>
            </p:sp>
            <p:sp>
              <p:nvSpPr>
                <p:cNvPr id="58" name="Rectangle 57">
                  <a:extLst>
                    <a:ext uri="{FF2B5EF4-FFF2-40B4-BE49-F238E27FC236}">
                      <a16:creationId xmlns:a16="http://schemas.microsoft.com/office/drawing/2014/main" id="{5669E745-4F14-C652-05D5-45D773AF005B}"/>
                    </a:ext>
                  </a:extLst>
                </p:cNvPr>
                <p:cNvSpPr/>
                <p:nvPr/>
              </p:nvSpPr>
              <p:spPr>
                <a:xfrm>
                  <a:off x="3699262" y="2927650"/>
                  <a:ext cx="999461" cy="304494"/>
                </a:xfrm>
                <a:prstGeom prst="rect">
                  <a:avLst/>
                </a:prstGeom>
                <a:solidFill>
                  <a:schemeClr val="bg2"/>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err="1">
                      <a:solidFill>
                        <a:srgbClr val="C00000"/>
                      </a:solidFill>
                      <a:latin typeface="Arial" panose="020B0604020202020204" pitchFamily="34" charset="0"/>
                      <a:cs typeface="Arial" panose="020B0604020202020204" pitchFamily="34" charset="0"/>
                    </a:rPr>
                    <a:t>schedd</a:t>
                  </a:r>
                  <a:endParaRPr lang="en-GB" b="1" i="1" cap="small" dirty="0">
                    <a:solidFill>
                      <a:srgbClr val="C00000"/>
                    </a:solidFill>
                    <a:latin typeface="Arial" panose="020B0604020202020204" pitchFamily="34" charset="0"/>
                    <a:cs typeface="Arial" panose="020B0604020202020204" pitchFamily="34" charset="0"/>
                  </a:endParaRPr>
                </a:p>
              </p:txBody>
            </p:sp>
            <p:sp>
              <p:nvSpPr>
                <p:cNvPr id="60" name="Rectangle 59">
                  <a:extLst>
                    <a:ext uri="{FF2B5EF4-FFF2-40B4-BE49-F238E27FC236}">
                      <a16:creationId xmlns:a16="http://schemas.microsoft.com/office/drawing/2014/main" id="{704E6B54-B07E-B5F4-6DA6-315C86A9C42A}"/>
                    </a:ext>
                  </a:extLst>
                </p:cNvPr>
                <p:cNvSpPr/>
                <p:nvPr/>
              </p:nvSpPr>
              <p:spPr>
                <a:xfrm>
                  <a:off x="3699261" y="2477386"/>
                  <a:ext cx="999461" cy="450264"/>
                </a:xfrm>
                <a:prstGeom prst="rect">
                  <a:avLst/>
                </a:prstGeom>
                <a:solidFill>
                  <a:schemeClr val="accent2">
                    <a:lumMod val="20000"/>
                    <a:lumOff val="80000"/>
                  </a:scheme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a:solidFill>
                        <a:srgbClr val="FF0000"/>
                      </a:solidFill>
                      <a:latin typeface="Arial" panose="020B0604020202020204" pitchFamily="34" charset="0"/>
                      <a:cs typeface="Arial" panose="020B0604020202020204" pitchFamily="34" charset="0"/>
                    </a:rPr>
                    <a:t>arc-</a:t>
                  </a:r>
                  <a:r>
                    <a:rPr lang="en-US" b="1" i="1" cap="small" dirty="0" err="1">
                      <a:solidFill>
                        <a:srgbClr val="FF0000"/>
                      </a:solidFill>
                      <a:latin typeface="Arial" panose="020B0604020202020204" pitchFamily="34" charset="0"/>
                      <a:cs typeface="Arial" panose="020B0604020202020204" pitchFamily="34" charset="0"/>
                    </a:rPr>
                    <a:t>ce</a:t>
                  </a:r>
                  <a:endParaRPr lang="en-GB" b="1" i="1" cap="small" dirty="0">
                    <a:solidFill>
                      <a:srgbClr val="FF0000"/>
                    </a:solidFill>
                    <a:latin typeface="Arial" panose="020B0604020202020204" pitchFamily="34" charset="0"/>
                    <a:cs typeface="Arial" panose="020B0604020202020204" pitchFamily="34" charset="0"/>
                  </a:endParaRPr>
                </a:p>
              </p:txBody>
            </p:sp>
          </p:grpSp>
          <p:grpSp>
            <p:nvGrpSpPr>
              <p:cNvPr id="63" name="Group 62">
                <a:extLst>
                  <a:ext uri="{FF2B5EF4-FFF2-40B4-BE49-F238E27FC236}">
                    <a16:creationId xmlns:a16="http://schemas.microsoft.com/office/drawing/2014/main" id="{40CD41F3-E2BE-5C81-A059-DAED633BD5FE}"/>
                  </a:ext>
                </a:extLst>
              </p:cNvPr>
              <p:cNvGrpSpPr/>
              <p:nvPr/>
            </p:nvGrpSpPr>
            <p:grpSpPr>
              <a:xfrm>
                <a:off x="1822101" y="1353333"/>
                <a:ext cx="1652304" cy="807312"/>
                <a:chOff x="3699261" y="1945603"/>
                <a:chExt cx="999462" cy="1286541"/>
              </a:xfrm>
            </p:grpSpPr>
            <p:sp>
              <p:nvSpPr>
                <p:cNvPr id="83" name="Rectangle 82">
                  <a:extLst>
                    <a:ext uri="{FF2B5EF4-FFF2-40B4-BE49-F238E27FC236}">
                      <a16:creationId xmlns:a16="http://schemas.microsoft.com/office/drawing/2014/main" id="{83BA46FC-6EFF-3EF7-047A-BB5216DFEDC6}"/>
                    </a:ext>
                  </a:extLst>
                </p:cNvPr>
                <p:cNvSpPr/>
                <p:nvPr/>
              </p:nvSpPr>
              <p:spPr>
                <a:xfrm>
                  <a:off x="3699261" y="1945603"/>
                  <a:ext cx="999461" cy="1286541"/>
                </a:xfrm>
                <a:prstGeom prst="rect">
                  <a:avLst/>
                </a:prstGeom>
                <a:solidFill>
                  <a:schemeClr val="accent4">
                    <a:lumMod val="20000"/>
                    <a:lumOff val="8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ourier New" panose="02070309020205020404" pitchFamily="49" charset="0"/>
                      <a:cs typeface="Courier New" panose="02070309020205020404" pitchFamily="49" charset="0"/>
                    </a:rPr>
                    <a:t>Arc-ce01</a:t>
                  </a: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a:p>
                  <a:pPr algn="ctr"/>
                  <a:endParaRPr lang="en-GB" b="1" dirty="0">
                    <a:solidFill>
                      <a:schemeClr val="tx1"/>
                    </a:solidFill>
                    <a:latin typeface="Arial" panose="020B0604020202020204" pitchFamily="34" charset="0"/>
                    <a:cs typeface="Arial" panose="020B0604020202020204" pitchFamily="34" charset="0"/>
                  </a:endParaRPr>
                </a:p>
              </p:txBody>
            </p:sp>
            <p:sp>
              <p:nvSpPr>
                <p:cNvPr id="84" name="Rectangle 83">
                  <a:extLst>
                    <a:ext uri="{FF2B5EF4-FFF2-40B4-BE49-F238E27FC236}">
                      <a16:creationId xmlns:a16="http://schemas.microsoft.com/office/drawing/2014/main" id="{ABBE6D78-5959-02D9-21EE-1F971662FE66}"/>
                    </a:ext>
                  </a:extLst>
                </p:cNvPr>
                <p:cNvSpPr/>
                <p:nvPr/>
              </p:nvSpPr>
              <p:spPr>
                <a:xfrm>
                  <a:off x="3699262" y="2927650"/>
                  <a:ext cx="999461" cy="304494"/>
                </a:xfrm>
                <a:prstGeom prst="rect">
                  <a:avLst/>
                </a:prstGeom>
                <a:solidFill>
                  <a:schemeClr val="bg2"/>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err="1">
                      <a:solidFill>
                        <a:srgbClr val="C00000"/>
                      </a:solidFill>
                      <a:latin typeface="Arial" panose="020B0604020202020204" pitchFamily="34" charset="0"/>
                      <a:cs typeface="Arial" panose="020B0604020202020204" pitchFamily="34" charset="0"/>
                    </a:rPr>
                    <a:t>schedd</a:t>
                  </a:r>
                  <a:endParaRPr lang="en-GB" b="1" i="1" cap="small" dirty="0">
                    <a:solidFill>
                      <a:srgbClr val="C00000"/>
                    </a:solidFill>
                    <a:latin typeface="Arial" panose="020B0604020202020204" pitchFamily="34" charset="0"/>
                    <a:cs typeface="Arial" panose="020B0604020202020204" pitchFamily="34" charset="0"/>
                  </a:endParaRPr>
                </a:p>
              </p:txBody>
            </p:sp>
            <p:sp>
              <p:nvSpPr>
                <p:cNvPr id="85" name="Rectangle 84">
                  <a:extLst>
                    <a:ext uri="{FF2B5EF4-FFF2-40B4-BE49-F238E27FC236}">
                      <a16:creationId xmlns:a16="http://schemas.microsoft.com/office/drawing/2014/main" id="{FC2C7B8F-8C26-68A8-C59F-578B0ABAA7F5}"/>
                    </a:ext>
                  </a:extLst>
                </p:cNvPr>
                <p:cNvSpPr/>
                <p:nvPr/>
              </p:nvSpPr>
              <p:spPr>
                <a:xfrm>
                  <a:off x="3699261" y="2477386"/>
                  <a:ext cx="999461" cy="450264"/>
                </a:xfrm>
                <a:prstGeom prst="rect">
                  <a:avLst/>
                </a:prstGeom>
                <a:solidFill>
                  <a:schemeClr val="accent2">
                    <a:lumMod val="20000"/>
                    <a:lumOff val="80000"/>
                  </a:scheme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cap="small" dirty="0">
                      <a:solidFill>
                        <a:srgbClr val="FF0000"/>
                      </a:solidFill>
                      <a:latin typeface="Arial" panose="020B0604020202020204" pitchFamily="34" charset="0"/>
                      <a:cs typeface="Arial" panose="020B0604020202020204" pitchFamily="34" charset="0"/>
                    </a:rPr>
                    <a:t>arc-</a:t>
                  </a:r>
                  <a:r>
                    <a:rPr lang="en-US" b="1" i="1" cap="small" dirty="0" err="1">
                      <a:solidFill>
                        <a:srgbClr val="FF0000"/>
                      </a:solidFill>
                      <a:latin typeface="Arial" panose="020B0604020202020204" pitchFamily="34" charset="0"/>
                      <a:cs typeface="Arial" panose="020B0604020202020204" pitchFamily="34" charset="0"/>
                    </a:rPr>
                    <a:t>ce</a:t>
                  </a:r>
                  <a:endParaRPr lang="en-GB" b="1" i="1" cap="small" dirty="0">
                    <a:solidFill>
                      <a:srgbClr val="FF0000"/>
                    </a:solidFill>
                    <a:latin typeface="Arial" panose="020B0604020202020204" pitchFamily="34" charset="0"/>
                    <a:cs typeface="Arial" panose="020B0604020202020204" pitchFamily="34" charset="0"/>
                  </a:endParaRPr>
                </a:p>
              </p:txBody>
            </p:sp>
          </p:grpSp>
        </p:grpSp>
        <p:pic>
          <p:nvPicPr>
            <p:cNvPr id="90" name="Picture 89">
              <a:extLst>
                <a:ext uri="{FF2B5EF4-FFF2-40B4-BE49-F238E27FC236}">
                  <a16:creationId xmlns:a16="http://schemas.microsoft.com/office/drawing/2014/main" id="{1F068D5C-053A-43EB-984F-C8629BB8143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8292" y="2722876"/>
              <a:ext cx="439052" cy="573824"/>
            </a:xfrm>
            <a:prstGeom prst="rect">
              <a:avLst/>
            </a:prstGeom>
          </p:spPr>
        </p:pic>
        <p:cxnSp>
          <p:nvCxnSpPr>
            <p:cNvPr id="91" name="Straight Arrow Connector 90">
              <a:extLst>
                <a:ext uri="{FF2B5EF4-FFF2-40B4-BE49-F238E27FC236}">
                  <a16:creationId xmlns:a16="http://schemas.microsoft.com/office/drawing/2014/main" id="{6CFE3FE4-FEED-A2D5-0E4F-504925228424}"/>
                </a:ext>
              </a:extLst>
            </p:cNvPr>
            <p:cNvCxnSpPr>
              <a:cxnSpLocks/>
            </p:cNvCxnSpPr>
            <p:nvPr/>
          </p:nvCxnSpPr>
          <p:spPr>
            <a:xfrm>
              <a:off x="1912398" y="2821220"/>
              <a:ext cx="0" cy="444336"/>
            </a:xfrm>
            <a:prstGeom prst="straightConnector1">
              <a:avLst/>
            </a:prstGeom>
            <a:ln w="31750">
              <a:solidFill>
                <a:srgbClr val="7030A0"/>
              </a:solidFill>
              <a:prstDash val="sysDot"/>
              <a:tailEnd type="stealth" w="lg" len="lg"/>
            </a:ln>
          </p:spPr>
          <p:style>
            <a:lnRef idx="1">
              <a:schemeClr val="accent1"/>
            </a:lnRef>
            <a:fillRef idx="0">
              <a:schemeClr val="accent1"/>
            </a:fillRef>
            <a:effectRef idx="0">
              <a:schemeClr val="accent1"/>
            </a:effectRef>
            <a:fontRef idx="minor">
              <a:schemeClr val="tx1"/>
            </a:fontRef>
          </p:style>
        </p:cxnSp>
        <p:grpSp>
          <p:nvGrpSpPr>
            <p:cNvPr id="108" name="Group 107">
              <a:extLst>
                <a:ext uri="{FF2B5EF4-FFF2-40B4-BE49-F238E27FC236}">
                  <a16:creationId xmlns:a16="http://schemas.microsoft.com/office/drawing/2014/main" id="{58D8A87B-1231-FE99-46E6-03CF4E2C0330}"/>
                </a:ext>
              </a:extLst>
            </p:cNvPr>
            <p:cNvGrpSpPr/>
            <p:nvPr/>
          </p:nvGrpSpPr>
          <p:grpSpPr>
            <a:xfrm>
              <a:off x="1217487" y="4238780"/>
              <a:ext cx="299033" cy="1770153"/>
              <a:chOff x="1217487" y="4024770"/>
              <a:chExt cx="299033" cy="1770153"/>
            </a:xfrm>
          </p:grpSpPr>
          <p:cxnSp>
            <p:nvCxnSpPr>
              <p:cNvPr id="107" name="Straight Arrow Connector 106">
                <a:extLst>
                  <a:ext uri="{FF2B5EF4-FFF2-40B4-BE49-F238E27FC236}">
                    <a16:creationId xmlns:a16="http://schemas.microsoft.com/office/drawing/2014/main" id="{8FFC6AB1-23A9-4BCB-8E15-B80D702C2A5E}"/>
                  </a:ext>
                </a:extLst>
              </p:cNvPr>
              <p:cNvCxnSpPr>
                <a:cxnSpLocks/>
                <a:endCxn id="64" idx="1"/>
              </p:cNvCxnSpPr>
              <p:nvPr/>
            </p:nvCxnSpPr>
            <p:spPr>
              <a:xfrm>
                <a:off x="1230137" y="4848426"/>
                <a:ext cx="286383" cy="363"/>
              </a:xfrm>
              <a:prstGeom prst="straightConnector1">
                <a:avLst/>
              </a:prstGeom>
              <a:ln w="31750">
                <a:solidFill>
                  <a:schemeClr val="accent1"/>
                </a:solidFill>
                <a:prstDash val="sysDot"/>
                <a:tailEnd type="stealth" w="lg" len="lg"/>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C0F8AD6D-7AD5-D766-1E72-AFD8E17B62E0}"/>
                  </a:ext>
                </a:extLst>
              </p:cNvPr>
              <p:cNvCxnSpPr>
                <a:cxnSpLocks/>
              </p:cNvCxnSpPr>
              <p:nvPr/>
            </p:nvCxnSpPr>
            <p:spPr>
              <a:xfrm>
                <a:off x="1237196" y="4024770"/>
                <a:ext cx="0" cy="1770153"/>
              </a:xfrm>
              <a:prstGeom prst="straightConnector1">
                <a:avLst/>
              </a:prstGeom>
              <a:ln w="31750">
                <a:solidFill>
                  <a:srgbClr val="7030A0"/>
                </a:solidFill>
                <a:prstDash val="sysDot"/>
                <a:tailEnd type="none" w="lg" len="lg"/>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1C998B81-05A5-360C-C6C7-BC513A0F0007}"/>
                  </a:ext>
                </a:extLst>
              </p:cNvPr>
              <p:cNvCxnSpPr>
                <a:cxnSpLocks/>
              </p:cNvCxnSpPr>
              <p:nvPr/>
            </p:nvCxnSpPr>
            <p:spPr>
              <a:xfrm>
                <a:off x="1217487" y="5757918"/>
                <a:ext cx="286383" cy="363"/>
              </a:xfrm>
              <a:prstGeom prst="straightConnector1">
                <a:avLst/>
              </a:prstGeom>
              <a:ln w="31750">
                <a:solidFill>
                  <a:srgbClr val="FFC000"/>
                </a:solidFill>
                <a:prstDash val="sysDot"/>
                <a:tailEnd type="stealth" w="lg" len="lg"/>
              </a:ln>
            </p:spPr>
            <p:style>
              <a:lnRef idx="1">
                <a:schemeClr val="accent1"/>
              </a:lnRef>
              <a:fillRef idx="0">
                <a:schemeClr val="accent1"/>
              </a:fillRef>
              <a:effectRef idx="0">
                <a:schemeClr val="accent1"/>
              </a:effectRef>
              <a:fontRef idx="minor">
                <a:schemeClr val="tx1"/>
              </a:fontRef>
            </p:style>
          </p:cxnSp>
        </p:grpSp>
        <p:sp>
          <p:nvSpPr>
            <p:cNvPr id="120" name="Arc 119">
              <a:extLst>
                <a:ext uri="{FF2B5EF4-FFF2-40B4-BE49-F238E27FC236}">
                  <a16:creationId xmlns:a16="http://schemas.microsoft.com/office/drawing/2014/main" id="{BB38AB57-0D44-6D66-904C-7E8280C3FDE2}"/>
                </a:ext>
              </a:extLst>
            </p:cNvPr>
            <p:cNvSpPr/>
            <p:nvPr/>
          </p:nvSpPr>
          <p:spPr>
            <a:xfrm flipV="1">
              <a:off x="3605894" y="2229917"/>
              <a:ext cx="5458578" cy="2178668"/>
            </a:xfrm>
            <a:prstGeom prst="arc">
              <a:avLst>
                <a:gd name="adj1" fmla="val 15949210"/>
                <a:gd name="adj2" fmla="val 20213225"/>
              </a:avLst>
            </a:prstGeom>
            <a:ln w="31750">
              <a:solidFill>
                <a:srgbClr val="FF0000"/>
              </a:solidFill>
              <a:prstDash val="solid"/>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cxnSp>
          <p:nvCxnSpPr>
            <p:cNvPr id="129" name="Straight Arrow Connector 128">
              <a:extLst>
                <a:ext uri="{FF2B5EF4-FFF2-40B4-BE49-F238E27FC236}">
                  <a16:creationId xmlns:a16="http://schemas.microsoft.com/office/drawing/2014/main" id="{52B69CC3-CF39-7782-4310-0B2A6528AC86}"/>
                </a:ext>
              </a:extLst>
            </p:cNvPr>
            <p:cNvCxnSpPr>
              <a:cxnSpLocks/>
            </p:cNvCxnSpPr>
            <p:nvPr/>
          </p:nvCxnSpPr>
          <p:spPr>
            <a:xfrm>
              <a:off x="3529424" y="4408585"/>
              <a:ext cx="665079" cy="0"/>
            </a:xfrm>
            <a:prstGeom prst="straightConnector1">
              <a:avLst/>
            </a:prstGeom>
            <a:ln w="31750">
              <a:solidFill>
                <a:srgbClr val="FF0000"/>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133" name="Cloud 132">
              <a:extLst>
                <a:ext uri="{FF2B5EF4-FFF2-40B4-BE49-F238E27FC236}">
                  <a16:creationId xmlns:a16="http://schemas.microsoft.com/office/drawing/2014/main" id="{6D8922AD-30FC-C986-553B-D2B9CC5184E5}"/>
                </a:ext>
              </a:extLst>
            </p:cNvPr>
            <p:cNvSpPr/>
            <p:nvPr/>
          </p:nvSpPr>
          <p:spPr>
            <a:xfrm rot="10357370" flipH="1">
              <a:off x="8693834" y="1929490"/>
              <a:ext cx="1953177" cy="857424"/>
            </a:xfrm>
            <a:prstGeom prst="cloud">
              <a:avLst/>
            </a:prstGeom>
            <a:solidFill>
              <a:schemeClr val="accent3"/>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6" name="TextBox 135">
              <a:extLst>
                <a:ext uri="{FF2B5EF4-FFF2-40B4-BE49-F238E27FC236}">
                  <a16:creationId xmlns:a16="http://schemas.microsoft.com/office/drawing/2014/main" id="{F81B946A-78A4-C78B-E2F9-85562180A9C4}"/>
                </a:ext>
              </a:extLst>
            </p:cNvPr>
            <p:cNvSpPr txBox="1"/>
            <p:nvPr/>
          </p:nvSpPr>
          <p:spPr>
            <a:xfrm>
              <a:off x="8897341" y="2227815"/>
              <a:ext cx="1903488" cy="307777"/>
            </a:xfrm>
            <a:prstGeom prst="rect">
              <a:avLst/>
            </a:prstGeom>
            <a:noFill/>
          </p:spPr>
          <p:txBody>
            <a:bodyPr wrap="square">
              <a:spAutoFit/>
            </a:bodyPr>
            <a:lstStyle/>
            <a:p>
              <a:r>
                <a:rPr lang="en-US" sz="1400" b="1" dirty="0">
                  <a:solidFill>
                    <a:srgbClr val="002060"/>
                  </a:solidFill>
                  <a:latin typeface="Arial" panose="020B0604020202020204" pitchFamily="34" charset="0"/>
                  <a:cs typeface="Arial" panose="020B0604020202020204" pitchFamily="34" charset="0"/>
                </a:rPr>
                <a:t>Tokens, VOMS,</a:t>
              </a:r>
              <a:r>
                <a:rPr lang="en-GB" sz="1400" b="1" dirty="0">
                  <a:solidFill>
                    <a:srgbClr val="002060"/>
                  </a:solidFill>
                  <a:latin typeface="Arial" panose="020B0604020202020204" pitchFamily="34" charset="0"/>
                  <a:cs typeface="Arial" panose="020B0604020202020204" pitchFamily="34" charset="0"/>
                </a:rPr>
                <a:t> ...</a:t>
              </a:r>
              <a:endParaRPr lang="en-US" sz="1400" b="1" dirty="0">
                <a:solidFill>
                  <a:srgbClr val="002060"/>
                </a:solidFill>
                <a:latin typeface="Arial" panose="020B0604020202020204" pitchFamily="34" charset="0"/>
                <a:cs typeface="Arial" panose="020B0604020202020204" pitchFamily="34" charset="0"/>
              </a:endParaRPr>
            </a:p>
          </p:txBody>
        </p:sp>
        <p:sp>
          <p:nvSpPr>
            <p:cNvPr id="138" name="TextBox 137">
              <a:extLst>
                <a:ext uri="{FF2B5EF4-FFF2-40B4-BE49-F238E27FC236}">
                  <a16:creationId xmlns:a16="http://schemas.microsoft.com/office/drawing/2014/main" id="{38B1DBC1-29D0-F62C-0E19-3FB656C3EFFA}"/>
                </a:ext>
              </a:extLst>
            </p:cNvPr>
            <p:cNvSpPr txBox="1"/>
            <p:nvPr/>
          </p:nvSpPr>
          <p:spPr>
            <a:xfrm>
              <a:off x="1378819" y="1005780"/>
              <a:ext cx="1819829" cy="307777"/>
            </a:xfrm>
            <a:prstGeom prst="rect">
              <a:avLst/>
            </a:prstGeom>
            <a:noFill/>
          </p:spPr>
          <p:txBody>
            <a:bodyPr wrap="square" rtlCol="0">
              <a:spAutoFit/>
            </a:bodyPr>
            <a:lstStyle/>
            <a:p>
              <a:r>
                <a:rPr lang="en-US" sz="1400" dirty="0">
                  <a:solidFill>
                    <a:srgbClr val="FFC000"/>
                  </a:solidFill>
                  <a:latin typeface="Verdana" panose="020B0604030504040204" pitchFamily="34" charset="0"/>
                  <a:ea typeface="Verdana" panose="020B0604030504040204" pitchFamily="34" charset="0"/>
                </a:rPr>
                <a:t>VM-Hypervisor</a:t>
              </a:r>
              <a:endParaRPr lang="en-GB" sz="1400" dirty="0">
                <a:solidFill>
                  <a:srgbClr val="FFC000"/>
                </a:solidFill>
                <a:latin typeface="Verdana" panose="020B0604030504040204" pitchFamily="34" charset="0"/>
                <a:ea typeface="Verdana" panose="020B0604030504040204" pitchFamily="34" charset="0"/>
              </a:endParaRPr>
            </a:p>
          </p:txBody>
        </p:sp>
        <p:sp>
          <p:nvSpPr>
            <p:cNvPr id="139" name="Rectangle: Rounded Corners 138">
              <a:extLst>
                <a:ext uri="{FF2B5EF4-FFF2-40B4-BE49-F238E27FC236}">
                  <a16:creationId xmlns:a16="http://schemas.microsoft.com/office/drawing/2014/main" id="{5E310421-FB05-1A4A-3F14-6EB600882DF6}"/>
                </a:ext>
              </a:extLst>
            </p:cNvPr>
            <p:cNvSpPr/>
            <p:nvPr/>
          </p:nvSpPr>
          <p:spPr>
            <a:xfrm>
              <a:off x="960910" y="1286710"/>
              <a:ext cx="2489524" cy="2931137"/>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1" name="Picture 140">
              <a:extLst>
                <a:ext uri="{FF2B5EF4-FFF2-40B4-BE49-F238E27FC236}">
                  <a16:creationId xmlns:a16="http://schemas.microsoft.com/office/drawing/2014/main" id="{D7D116C7-7BEA-089E-9746-E9C2E9D581F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52784" y="1265777"/>
              <a:ext cx="340478" cy="450264"/>
            </a:xfrm>
            <a:prstGeom prst="rect">
              <a:avLst/>
            </a:prstGeom>
          </p:spPr>
        </p:pic>
        <p:cxnSp>
          <p:nvCxnSpPr>
            <p:cNvPr id="4" name="Straight Arrow Connector 3">
              <a:extLst>
                <a:ext uri="{FF2B5EF4-FFF2-40B4-BE49-F238E27FC236}">
                  <a16:creationId xmlns:a16="http://schemas.microsoft.com/office/drawing/2014/main" id="{C14E37EC-A62C-0E03-8F68-A13A14F53050}"/>
                </a:ext>
              </a:extLst>
            </p:cNvPr>
            <p:cNvCxnSpPr>
              <a:cxnSpLocks/>
            </p:cNvCxnSpPr>
            <p:nvPr/>
          </p:nvCxnSpPr>
          <p:spPr>
            <a:xfrm>
              <a:off x="3529424" y="4416174"/>
              <a:ext cx="0" cy="1592759"/>
            </a:xfrm>
            <a:prstGeom prst="straightConnector1">
              <a:avLst/>
            </a:prstGeom>
            <a:ln w="31750">
              <a:solidFill>
                <a:srgbClr val="FF0000"/>
              </a:solidFill>
              <a:prstDash val="sysDot"/>
              <a:tailEnd type="none"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0D70A005-9B26-954B-2E88-BD247120483E}"/>
                </a:ext>
              </a:extLst>
            </p:cNvPr>
            <p:cNvCxnSpPr>
              <a:cxnSpLocks/>
            </p:cNvCxnSpPr>
            <p:nvPr/>
          </p:nvCxnSpPr>
          <p:spPr>
            <a:xfrm flipH="1">
              <a:off x="3232660" y="4853864"/>
              <a:ext cx="296764" cy="0"/>
            </a:xfrm>
            <a:prstGeom prst="straightConnector1">
              <a:avLst/>
            </a:prstGeom>
            <a:ln w="31750">
              <a:solidFill>
                <a:srgbClr val="FF0000"/>
              </a:solidFill>
              <a:prstDash val="sysDot"/>
              <a:tailEnd type="non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3F43931-4586-03C7-0BEC-0FFF10C692AE}"/>
                </a:ext>
              </a:extLst>
            </p:cNvPr>
            <p:cNvCxnSpPr>
              <a:cxnSpLocks/>
            </p:cNvCxnSpPr>
            <p:nvPr/>
          </p:nvCxnSpPr>
          <p:spPr>
            <a:xfrm flipH="1">
              <a:off x="3229030" y="5978175"/>
              <a:ext cx="296764" cy="0"/>
            </a:xfrm>
            <a:prstGeom prst="straightConnector1">
              <a:avLst/>
            </a:prstGeom>
            <a:ln w="31750">
              <a:solidFill>
                <a:srgbClr val="FF0000"/>
              </a:solidFill>
              <a:prstDash val="sysDot"/>
              <a:tailEnd type="non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307806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3">
          <a:extLst>
            <a:ext uri="{FF2B5EF4-FFF2-40B4-BE49-F238E27FC236}">
              <a16:creationId xmlns:a16="http://schemas.microsoft.com/office/drawing/2014/main" id="{CA45563B-9630-F273-8730-F2ECC7239D1C}"/>
            </a:ext>
          </a:extLst>
        </p:cNvPr>
        <p:cNvGrpSpPr/>
        <p:nvPr/>
      </p:nvGrpSpPr>
      <p:grpSpPr>
        <a:xfrm>
          <a:off x="0" y="0"/>
          <a:ext cx="0" cy="0"/>
          <a:chOff x="0" y="0"/>
          <a:chExt cx="0" cy="0"/>
        </a:xfrm>
      </p:grpSpPr>
      <p:sp>
        <p:nvSpPr>
          <p:cNvPr id="179" name="Google Shape;179;p10">
            <a:extLst>
              <a:ext uri="{FF2B5EF4-FFF2-40B4-BE49-F238E27FC236}">
                <a16:creationId xmlns:a16="http://schemas.microsoft.com/office/drawing/2014/main" id="{0EE358D9-09D8-1CA2-8145-895777E0C618}"/>
              </a:ext>
            </a:extLst>
          </p:cNvPr>
          <p:cNvSpPr txBox="1"/>
          <p:nvPr/>
        </p:nvSpPr>
        <p:spPr>
          <a:xfrm>
            <a:off x="10083546" y="2063432"/>
            <a:ext cx="1861632" cy="400069"/>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None/>
            </a:pPr>
            <a:r>
              <a:rPr lang="en-US" sz="2000" b="1" dirty="0">
                <a:solidFill>
                  <a:schemeClr val="dk1"/>
                </a:solidFill>
              </a:rPr>
              <a:t>Milk-V Pioneer</a:t>
            </a:r>
            <a:endParaRPr sz="2000" dirty="0"/>
          </a:p>
        </p:txBody>
      </p:sp>
      <p:sp>
        <p:nvSpPr>
          <p:cNvPr id="181" name="Google Shape;181;p10">
            <a:extLst>
              <a:ext uri="{FF2B5EF4-FFF2-40B4-BE49-F238E27FC236}">
                <a16:creationId xmlns:a16="http://schemas.microsoft.com/office/drawing/2014/main" id="{0EC0BB0F-E767-2857-F5E0-A522792B79BD}"/>
              </a:ext>
            </a:extLst>
          </p:cNvPr>
          <p:cNvSpPr txBox="1"/>
          <p:nvPr/>
        </p:nvSpPr>
        <p:spPr>
          <a:xfrm>
            <a:off x="0" y="0"/>
            <a:ext cx="12192000"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000" b="1" dirty="0">
                <a:solidFill>
                  <a:srgbClr val="0000FF"/>
                </a:solidFill>
                <a:latin typeface="Arial"/>
                <a:ea typeface="Arial"/>
                <a:cs typeface="Arial"/>
                <a:sym typeface="Arial"/>
              </a:rPr>
              <a:t>Preliminary look at RISC-V</a:t>
            </a:r>
            <a:endParaRPr sz="4000" b="1" dirty="0">
              <a:solidFill>
                <a:srgbClr val="0000FF"/>
              </a:solidFill>
              <a:latin typeface="Arial"/>
              <a:ea typeface="Arial"/>
              <a:cs typeface="Arial"/>
              <a:sym typeface="Arial"/>
            </a:endParaRPr>
          </a:p>
        </p:txBody>
      </p:sp>
      <p:pic>
        <p:nvPicPr>
          <p:cNvPr id="2" name="Picture 1" descr="A close-up of a computer&#10;&#10;Description automatically generated">
            <a:extLst>
              <a:ext uri="{FF2B5EF4-FFF2-40B4-BE49-F238E27FC236}">
                <a16:creationId xmlns:a16="http://schemas.microsoft.com/office/drawing/2014/main" id="{F3472A1A-E3D5-AAB4-B21B-90A86DCC95F8}"/>
              </a:ext>
            </a:extLst>
          </p:cNvPr>
          <p:cNvPicPr>
            <a:picLocks noChangeAspect="1"/>
          </p:cNvPicPr>
          <p:nvPr/>
        </p:nvPicPr>
        <p:blipFill rotWithShape="1">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l="39559" t="18851" r="8835" b="21226"/>
          <a:stretch/>
        </p:blipFill>
        <p:spPr>
          <a:xfrm>
            <a:off x="9950009" y="389194"/>
            <a:ext cx="1995169" cy="1814211"/>
          </a:xfrm>
          <a:prstGeom prst="rect">
            <a:avLst/>
          </a:prstGeom>
        </p:spPr>
      </p:pic>
      <p:sp>
        <p:nvSpPr>
          <p:cNvPr id="5" name="Google Shape;226;p14">
            <a:extLst>
              <a:ext uri="{FF2B5EF4-FFF2-40B4-BE49-F238E27FC236}">
                <a16:creationId xmlns:a16="http://schemas.microsoft.com/office/drawing/2014/main" id="{31463FC5-AB0C-9B95-B83A-782030EF1926}"/>
              </a:ext>
            </a:extLst>
          </p:cNvPr>
          <p:cNvSpPr txBox="1"/>
          <p:nvPr/>
        </p:nvSpPr>
        <p:spPr>
          <a:xfrm>
            <a:off x="5539684" y="4437521"/>
            <a:ext cx="6652315" cy="230828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dirty="0">
                <a:solidFill>
                  <a:schemeClr val="dk1"/>
                </a:solidFill>
                <a:latin typeface="Arial" panose="020B0604020202020204" pitchFamily="34" charset="0"/>
                <a:cs typeface="Arial" panose="020B0604020202020204" pitchFamily="34" charset="0"/>
              </a:rPr>
              <a:t>Our results show that, at present, the </a:t>
            </a:r>
            <a:r>
              <a:rPr lang="en-US" b="1" dirty="0">
                <a:solidFill>
                  <a:schemeClr val="dk1"/>
                </a:solidFill>
                <a:latin typeface="Arial" panose="020B0604020202020204" pitchFamily="34" charset="0"/>
                <a:cs typeface="Arial" panose="020B0604020202020204" pitchFamily="34" charset="0"/>
              </a:rPr>
              <a:t>RISC-V</a:t>
            </a:r>
            <a:r>
              <a:rPr lang="en-US" dirty="0">
                <a:solidFill>
                  <a:schemeClr val="dk1"/>
                </a:solidFill>
                <a:latin typeface="Arial" panose="020B0604020202020204" pitchFamily="34" charset="0"/>
                <a:cs typeface="Arial" panose="020B0604020202020204" pitchFamily="34" charset="0"/>
              </a:rPr>
              <a:t> PC performs slightly better than a 2017 desktop, but the hardware is </a:t>
            </a:r>
            <a:r>
              <a:rPr lang="en-US" u="sng" dirty="0">
                <a:solidFill>
                  <a:schemeClr val="dk1"/>
                </a:solidFill>
                <a:latin typeface="Arial" panose="020B0604020202020204" pitchFamily="34" charset="0"/>
                <a:cs typeface="Arial" panose="020B0604020202020204" pitchFamily="34" charset="0"/>
              </a:rPr>
              <a:t>not mature enough</a:t>
            </a:r>
            <a:r>
              <a:rPr lang="en-US" dirty="0">
                <a:solidFill>
                  <a:schemeClr val="dk1"/>
                </a:solidFill>
                <a:latin typeface="Arial" panose="020B0604020202020204" pitchFamily="34" charset="0"/>
                <a:cs typeface="Arial" panose="020B0604020202020204" pitchFamily="34" charset="0"/>
              </a:rPr>
              <a:t> to compete with server grade </a:t>
            </a:r>
            <a:r>
              <a:rPr lang="en-US" b="1" dirty="0">
                <a:solidFill>
                  <a:schemeClr val="dk1"/>
                </a:solidFill>
                <a:latin typeface="Arial" panose="020B0604020202020204" pitchFamily="34" charset="0"/>
                <a:cs typeface="Arial" panose="020B0604020202020204" pitchFamily="34" charset="0"/>
              </a:rPr>
              <a:t>x86</a:t>
            </a:r>
            <a:r>
              <a:rPr lang="en-US" dirty="0">
                <a:solidFill>
                  <a:schemeClr val="dk1"/>
                </a:solidFill>
                <a:latin typeface="Arial" panose="020B0604020202020204" pitchFamily="34" charset="0"/>
                <a:cs typeface="Arial" panose="020B0604020202020204" pitchFamily="34" charset="0"/>
              </a:rPr>
              <a:t> and </a:t>
            </a:r>
            <a:r>
              <a:rPr lang="en-US" b="1" dirty="0">
                <a:solidFill>
                  <a:schemeClr val="dk1"/>
                </a:solidFill>
                <a:latin typeface="Arial" panose="020B0604020202020204" pitchFamily="34" charset="0"/>
                <a:cs typeface="Arial" panose="020B0604020202020204" pitchFamily="34" charset="0"/>
              </a:rPr>
              <a:t>ARM</a:t>
            </a:r>
            <a:r>
              <a:rPr lang="en-US" dirty="0">
                <a:solidFill>
                  <a:schemeClr val="dk1"/>
                </a:solidFill>
                <a:latin typeface="Arial" panose="020B0604020202020204" pitchFamily="34" charset="0"/>
                <a:cs typeface="Arial" panose="020B0604020202020204" pitchFamily="34" charset="0"/>
              </a:rPr>
              <a:t> CPUs (and there are currently no RISC-V server solutions).</a:t>
            </a:r>
          </a:p>
          <a:p>
            <a:pPr marL="0" marR="0" lvl="0" indent="0" algn="l" rtl="0">
              <a:spcBef>
                <a:spcPts val="0"/>
              </a:spcBef>
              <a:spcAft>
                <a:spcPts val="0"/>
              </a:spcAft>
              <a:buNone/>
            </a:pPr>
            <a:endParaRPr lang="en-US" dirty="0">
              <a:solidFill>
                <a:schemeClr val="dk1"/>
              </a:solidFill>
              <a:latin typeface="Arial" panose="020B0604020202020204" pitchFamily="34" charset="0"/>
              <a:cs typeface="Arial" panose="020B0604020202020204" pitchFamily="34" charset="0"/>
            </a:endParaRPr>
          </a:p>
          <a:p>
            <a:pPr marL="0" marR="0" lvl="0" indent="0" algn="l" rtl="0">
              <a:spcBef>
                <a:spcPts val="0"/>
              </a:spcBef>
              <a:spcAft>
                <a:spcPts val="0"/>
              </a:spcAft>
              <a:buNone/>
            </a:pPr>
            <a:r>
              <a:rPr lang="en-US" dirty="0">
                <a:solidFill>
                  <a:schemeClr val="dk1"/>
                </a:solidFill>
                <a:latin typeface="Arial" panose="020B0604020202020204" pitchFamily="34" charset="0"/>
                <a:cs typeface="Arial" panose="020B0604020202020204" pitchFamily="34" charset="0"/>
              </a:rPr>
              <a:t>With growing interest for the RISC-V architecture (e.g., </a:t>
            </a:r>
            <a:r>
              <a:rPr lang="en-US" b="1" dirty="0">
                <a:solidFill>
                  <a:schemeClr val="dk1"/>
                </a:solidFill>
                <a:latin typeface="Arial" panose="020B0604020202020204" pitchFamily="34" charset="0"/>
                <a:cs typeface="Arial" panose="020B0604020202020204" pitchFamily="34" charset="0"/>
              </a:rPr>
              <a:t>EPI</a:t>
            </a:r>
            <a:r>
              <a:rPr lang="en-US" dirty="0">
                <a:solidFill>
                  <a:schemeClr val="dk1"/>
                </a:solidFill>
                <a:latin typeface="Arial" panose="020B0604020202020204" pitchFamily="34" charset="0"/>
                <a:cs typeface="Arial" panose="020B0604020202020204" pitchFamily="34" charset="0"/>
              </a:rPr>
              <a:t> </a:t>
            </a:r>
            <a:r>
              <a:rPr lang="en-US" dirty="0">
                <a:solidFill>
                  <a:schemeClr val="dk1"/>
                </a:solidFill>
                <a:latin typeface="Arial" panose="020B0604020202020204" pitchFamily="34" charset="0"/>
                <a:cs typeface="Arial" panose="020B0604020202020204" pitchFamily="34" charset="0"/>
                <a:hlinkClick r:id="rId4"/>
              </a:rPr>
              <a:t>https://www.european-processor-initiative.eu/</a:t>
            </a:r>
            <a:r>
              <a:rPr lang="en-US" dirty="0">
                <a:solidFill>
                  <a:schemeClr val="dk1"/>
                </a:solidFill>
                <a:latin typeface="Arial" panose="020B0604020202020204" pitchFamily="34" charset="0"/>
                <a:cs typeface="Arial" panose="020B0604020202020204" pitchFamily="34" charset="0"/>
              </a:rPr>
              <a:t>), the landscape can rapidly evolve, and we want to be prepared!</a:t>
            </a:r>
            <a:endParaRPr sz="1600" dirty="0">
              <a:latin typeface="Arial" panose="020B0604020202020204" pitchFamily="34" charset="0"/>
              <a:cs typeface="Arial" panose="020B0604020202020204" pitchFamily="34" charset="0"/>
            </a:endParaRPr>
          </a:p>
        </p:txBody>
      </p:sp>
      <p:sp>
        <p:nvSpPr>
          <p:cNvPr id="6" name="Google Shape;226;p14">
            <a:extLst>
              <a:ext uri="{FF2B5EF4-FFF2-40B4-BE49-F238E27FC236}">
                <a16:creationId xmlns:a16="http://schemas.microsoft.com/office/drawing/2014/main" id="{37DB6E25-71FF-7DF9-C25E-62FCBA147A38}"/>
              </a:ext>
            </a:extLst>
          </p:cNvPr>
          <p:cNvSpPr txBox="1"/>
          <p:nvPr/>
        </p:nvSpPr>
        <p:spPr>
          <a:xfrm>
            <a:off x="0" y="690298"/>
            <a:ext cx="10083545" cy="13233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b="1" dirty="0">
                <a:solidFill>
                  <a:schemeClr val="dk1"/>
                </a:solidFill>
                <a:latin typeface="Arial" panose="020B0604020202020204" pitchFamily="34" charset="0"/>
                <a:ea typeface="Arial"/>
                <a:cs typeface="Arial" panose="020B0604020202020204" pitchFamily="34" charset="0"/>
                <a:sym typeface="Arial"/>
              </a:rPr>
              <a:t>RISC-V</a:t>
            </a:r>
            <a:r>
              <a:rPr lang="en-US" dirty="0">
                <a:solidFill>
                  <a:schemeClr val="dk1"/>
                </a:solidFill>
                <a:latin typeface="Arial" panose="020B0604020202020204" pitchFamily="34" charset="0"/>
                <a:ea typeface="Arial"/>
                <a:cs typeface="Arial" panose="020B0604020202020204" pitchFamily="34" charset="0"/>
                <a:sym typeface="Arial"/>
              </a:rPr>
              <a:t> is an open standard Instruction Set Architecture (</a:t>
            </a:r>
            <a:r>
              <a:rPr lang="en-US" b="1" dirty="0">
                <a:solidFill>
                  <a:schemeClr val="dk1"/>
                </a:solidFill>
                <a:latin typeface="Arial" panose="020B0604020202020204" pitchFamily="34" charset="0"/>
                <a:ea typeface="Arial"/>
                <a:cs typeface="Arial" panose="020B0604020202020204" pitchFamily="34" charset="0"/>
                <a:sym typeface="Arial"/>
              </a:rPr>
              <a:t>ISA</a:t>
            </a:r>
            <a:r>
              <a:rPr lang="en-US" dirty="0">
                <a:solidFill>
                  <a:schemeClr val="dk1"/>
                </a:solidFill>
                <a:latin typeface="Arial" panose="020B0604020202020204" pitchFamily="34" charset="0"/>
                <a:ea typeface="Arial"/>
                <a:cs typeface="Arial" panose="020B0604020202020204" pitchFamily="34" charset="0"/>
                <a:sym typeface="Arial"/>
              </a:rPr>
              <a:t>) based on established Reduced Instruction Set Computing principles, and offered under </a:t>
            </a:r>
            <a:r>
              <a:rPr lang="en-US" u="sng" dirty="0">
                <a:solidFill>
                  <a:schemeClr val="dk1"/>
                </a:solidFill>
                <a:latin typeface="Arial" panose="020B0604020202020204" pitchFamily="34" charset="0"/>
                <a:ea typeface="Arial"/>
                <a:cs typeface="Arial" panose="020B0604020202020204" pitchFamily="34" charset="0"/>
                <a:sym typeface="Arial"/>
              </a:rPr>
              <a:t>royalty-free open-source license</a:t>
            </a:r>
            <a:r>
              <a:rPr lang="en-US" dirty="0">
                <a:solidFill>
                  <a:schemeClr val="dk1"/>
                </a:solidFill>
                <a:latin typeface="Arial" panose="020B0604020202020204" pitchFamily="34" charset="0"/>
                <a:ea typeface="Arial"/>
                <a:cs typeface="Arial" panose="020B0604020202020204" pitchFamily="34" charset="0"/>
                <a:sym typeface="Arial"/>
              </a:rPr>
              <a:t>. </a:t>
            </a:r>
          </a:p>
          <a:p>
            <a:pPr marL="0" marR="0" lvl="0" indent="0" algn="l" rtl="0">
              <a:spcBef>
                <a:spcPts val="0"/>
              </a:spcBef>
              <a:spcAft>
                <a:spcPts val="0"/>
              </a:spcAft>
              <a:buNone/>
            </a:pPr>
            <a:r>
              <a:rPr lang="en-US" dirty="0">
                <a:solidFill>
                  <a:schemeClr val="dk1"/>
                </a:solidFill>
                <a:latin typeface="Arial" panose="020B0604020202020204" pitchFamily="34" charset="0"/>
                <a:ea typeface="Arial"/>
                <a:cs typeface="Arial" panose="020B0604020202020204" pitchFamily="34" charset="0"/>
                <a:sym typeface="Arial"/>
              </a:rPr>
              <a:t>Support for RISC-V was added to the Linux kernel in 2022, the 64-bit variant (riscv64) in 2023.</a:t>
            </a:r>
          </a:p>
          <a:p>
            <a:pPr marL="0" marR="0" lvl="0" indent="0" algn="l" rtl="0">
              <a:spcBef>
                <a:spcPts val="0"/>
              </a:spcBef>
              <a:spcAft>
                <a:spcPts val="0"/>
              </a:spcAft>
              <a:buNone/>
            </a:pPr>
            <a:endParaRPr lang="en-US" sz="400" dirty="0">
              <a:solidFill>
                <a:schemeClr val="dk1"/>
              </a:solidFill>
              <a:latin typeface="Arial" panose="020B0604020202020204" pitchFamily="34" charset="0"/>
              <a:ea typeface="Arial"/>
              <a:cs typeface="Arial" panose="020B0604020202020204" pitchFamily="34" charset="0"/>
              <a:sym typeface="Arial"/>
            </a:endParaRPr>
          </a:p>
          <a:p>
            <a:pPr marL="0" marR="0" lvl="0" indent="0" algn="l" rtl="0">
              <a:spcBef>
                <a:spcPts val="0"/>
              </a:spcBef>
              <a:spcAft>
                <a:spcPts val="0"/>
              </a:spcAft>
              <a:buNone/>
            </a:pPr>
            <a:endParaRPr lang="en-US" sz="400" dirty="0">
              <a:solidFill>
                <a:schemeClr val="dk1"/>
              </a:solidFill>
              <a:latin typeface="Arial" panose="020B0604020202020204" pitchFamily="34" charset="0"/>
              <a:ea typeface="Arial"/>
              <a:cs typeface="Arial" panose="020B0604020202020204" pitchFamily="34" charset="0"/>
              <a:sym typeface="Arial"/>
            </a:endParaRPr>
          </a:p>
          <a:p>
            <a:pPr marL="0" marR="0" lvl="0" indent="0" algn="l" rtl="0">
              <a:spcBef>
                <a:spcPts val="0"/>
              </a:spcBef>
              <a:spcAft>
                <a:spcPts val="0"/>
              </a:spcAft>
              <a:buNone/>
            </a:pPr>
            <a:r>
              <a:rPr lang="en-US" dirty="0">
                <a:solidFill>
                  <a:schemeClr val="dk1"/>
                </a:solidFill>
                <a:latin typeface="Arial" panose="020B0604020202020204" pitchFamily="34" charset="0"/>
                <a:ea typeface="Arial"/>
                <a:cs typeface="Arial" panose="020B0604020202020204" pitchFamily="34" charset="0"/>
                <a:sym typeface="Arial"/>
              </a:rPr>
              <a:t>We  recently acquired a fully integrated RISC-V desktop PC running Fedora 38 (for ~2.5k £) …</a:t>
            </a:r>
            <a:endParaRPr sz="1600" dirty="0">
              <a:latin typeface="Arial" panose="020B0604020202020204" pitchFamily="34" charset="0"/>
              <a:cs typeface="Arial" panose="020B0604020202020204" pitchFamily="34" charset="0"/>
            </a:endParaRPr>
          </a:p>
        </p:txBody>
      </p:sp>
      <p:sp>
        <p:nvSpPr>
          <p:cNvPr id="8" name="Google Shape;226;p14">
            <a:extLst>
              <a:ext uri="{FF2B5EF4-FFF2-40B4-BE49-F238E27FC236}">
                <a16:creationId xmlns:a16="http://schemas.microsoft.com/office/drawing/2014/main" id="{4AFBC0CE-BF2C-E664-6CDF-A4B75ABE67E0}"/>
              </a:ext>
            </a:extLst>
          </p:cNvPr>
          <p:cNvSpPr txBox="1"/>
          <p:nvPr/>
        </p:nvSpPr>
        <p:spPr>
          <a:xfrm>
            <a:off x="5539685" y="2592599"/>
            <a:ext cx="6652315" cy="16003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dirty="0">
                <a:solidFill>
                  <a:schemeClr val="dk1"/>
                </a:solidFill>
                <a:latin typeface="Arial" panose="020B0604020202020204" pitchFamily="34" charset="0"/>
                <a:ea typeface="Arial"/>
                <a:cs typeface="Arial" panose="020B0604020202020204" pitchFamily="34" charset="0"/>
                <a:sym typeface="Arial"/>
              </a:rPr>
              <a:t>We ran a </a:t>
            </a:r>
            <a:r>
              <a:rPr lang="en-US" b="1" dirty="0">
                <a:solidFill>
                  <a:schemeClr val="dk1"/>
                </a:solidFill>
                <a:latin typeface="Arial" panose="020B0604020202020204" pitchFamily="34" charset="0"/>
                <a:ea typeface="Arial"/>
                <a:cs typeface="Arial" panose="020B0604020202020204" pitchFamily="34" charset="0"/>
                <a:sym typeface="Arial"/>
              </a:rPr>
              <a:t>Geant4</a:t>
            </a:r>
            <a:r>
              <a:rPr lang="en-US" dirty="0">
                <a:solidFill>
                  <a:schemeClr val="dk1"/>
                </a:solidFill>
                <a:latin typeface="Arial" panose="020B0604020202020204" pitchFamily="34" charset="0"/>
                <a:ea typeface="Arial"/>
                <a:cs typeface="Arial" panose="020B0604020202020204" pitchFamily="34" charset="0"/>
                <a:sym typeface="Arial"/>
              </a:rPr>
              <a:t> full detector simulation as benchmark, and compared the RISC-V performance with 3 types of hardware (desktop i5 PC, AMD EPYC and ARM Ampere Q80 servers)</a:t>
            </a:r>
            <a:r>
              <a:rPr lang="en-US" dirty="0">
                <a:solidFill>
                  <a:schemeClr val="dk1"/>
                </a:solidFill>
                <a:latin typeface="Arial" panose="020B0604020202020204" pitchFamily="34" charset="0"/>
                <a:cs typeface="Arial" panose="020B0604020202020204" pitchFamily="34" charset="0"/>
              </a:rPr>
              <a:t>. </a:t>
            </a:r>
          </a:p>
          <a:p>
            <a:pPr marL="0" marR="0" lvl="0" indent="0" algn="l" rtl="0">
              <a:spcBef>
                <a:spcPts val="0"/>
              </a:spcBef>
              <a:spcAft>
                <a:spcPts val="0"/>
              </a:spcAft>
              <a:buNone/>
            </a:pPr>
            <a:endParaRPr lang="en-US" sz="400" dirty="0">
              <a:solidFill>
                <a:schemeClr val="dk1"/>
              </a:solidFill>
              <a:latin typeface="Arial" panose="020B0604020202020204" pitchFamily="34" charset="0"/>
              <a:cs typeface="Arial" panose="020B0604020202020204" pitchFamily="34" charset="0"/>
            </a:endParaRPr>
          </a:p>
          <a:p>
            <a:pPr marL="0" marR="0" lvl="0" indent="0" algn="l" rtl="0">
              <a:spcBef>
                <a:spcPts val="0"/>
              </a:spcBef>
              <a:spcAft>
                <a:spcPts val="0"/>
              </a:spcAft>
              <a:buNone/>
            </a:pPr>
            <a:endParaRPr lang="en-US" sz="400" dirty="0">
              <a:solidFill>
                <a:schemeClr val="dk1"/>
              </a:solidFill>
              <a:latin typeface="Arial" panose="020B0604020202020204" pitchFamily="34" charset="0"/>
              <a:cs typeface="Arial" panose="020B0604020202020204" pitchFamily="34" charset="0"/>
            </a:endParaRPr>
          </a:p>
          <a:p>
            <a:pPr marL="0" marR="0" lvl="0" indent="0" algn="l" rtl="0">
              <a:spcBef>
                <a:spcPts val="0"/>
              </a:spcBef>
              <a:spcAft>
                <a:spcPts val="0"/>
              </a:spcAft>
              <a:buNone/>
            </a:pPr>
            <a:r>
              <a:rPr lang="en-US" dirty="0">
                <a:solidFill>
                  <a:schemeClr val="dk1"/>
                </a:solidFill>
                <a:latin typeface="Arial" panose="020B0604020202020204" pitchFamily="34" charset="0"/>
                <a:cs typeface="Arial" panose="020B0604020202020204" pitchFamily="34" charset="0"/>
              </a:rPr>
              <a:t>We evaluated the performance as </a:t>
            </a:r>
            <a:r>
              <a:rPr lang="en-US" b="1" dirty="0">
                <a:solidFill>
                  <a:schemeClr val="dk1"/>
                </a:solidFill>
                <a:latin typeface="Arial" panose="020B0604020202020204" pitchFamily="34" charset="0"/>
                <a:cs typeface="Arial" panose="020B0604020202020204" pitchFamily="34" charset="0"/>
              </a:rPr>
              <a:t>Events/Second</a:t>
            </a:r>
            <a:r>
              <a:rPr lang="en-US" dirty="0">
                <a:solidFill>
                  <a:schemeClr val="dk1"/>
                </a:solidFill>
                <a:latin typeface="Arial" panose="020B0604020202020204" pitchFamily="34" charset="0"/>
                <a:cs typeface="Arial" panose="020B0604020202020204" pitchFamily="34" charset="0"/>
              </a:rPr>
              <a:t> and </a:t>
            </a:r>
            <a:r>
              <a:rPr lang="en-US" b="1" dirty="0">
                <a:solidFill>
                  <a:schemeClr val="dk1"/>
                </a:solidFill>
                <a:latin typeface="Arial" panose="020B0604020202020204" pitchFamily="34" charset="0"/>
                <a:cs typeface="Arial" panose="020B0604020202020204" pitchFamily="34" charset="0"/>
              </a:rPr>
              <a:t>Events/Sec/Watt</a:t>
            </a:r>
            <a:r>
              <a:rPr lang="en-US" dirty="0">
                <a:solidFill>
                  <a:schemeClr val="dk1"/>
                </a:solidFill>
                <a:latin typeface="Arial" panose="020B0604020202020204" pitchFamily="34" charset="0"/>
                <a:cs typeface="Arial" panose="020B0604020202020204" pitchFamily="34" charset="0"/>
              </a:rPr>
              <a:t>. (≈ </a:t>
            </a:r>
            <a:r>
              <a:rPr lang="en-US" b="1" dirty="0">
                <a:solidFill>
                  <a:schemeClr val="dk1"/>
                </a:solidFill>
                <a:latin typeface="Arial" panose="020B0604020202020204" pitchFamily="34" charset="0"/>
                <a:cs typeface="Arial" panose="020B0604020202020204" pitchFamily="34" charset="0"/>
              </a:rPr>
              <a:t>Events/Energy</a:t>
            </a:r>
            <a:r>
              <a:rPr lang="en-US" dirty="0">
                <a:solidFill>
                  <a:schemeClr val="dk1"/>
                </a:solidFill>
                <a:latin typeface="Arial" panose="020B0604020202020204" pitchFamily="34" charset="0"/>
                <a:cs typeface="Arial" panose="020B0604020202020204" pitchFamily="34" charset="0"/>
              </a:rPr>
              <a:t>).</a:t>
            </a:r>
          </a:p>
        </p:txBody>
      </p:sp>
      <p:pic>
        <p:nvPicPr>
          <p:cNvPr id="11" name="Picture 10">
            <a:extLst>
              <a:ext uri="{FF2B5EF4-FFF2-40B4-BE49-F238E27FC236}">
                <a16:creationId xmlns:a16="http://schemas.microsoft.com/office/drawing/2014/main" id="{BB52C87C-66CC-5360-866E-3F9B85975EAD}"/>
              </a:ext>
            </a:extLst>
          </p:cNvPr>
          <p:cNvPicPr>
            <a:picLocks noChangeAspect="1"/>
          </p:cNvPicPr>
          <p:nvPr/>
        </p:nvPicPr>
        <p:blipFill>
          <a:blip r:embed="rId5"/>
          <a:stretch>
            <a:fillRect/>
          </a:stretch>
        </p:blipFill>
        <p:spPr>
          <a:xfrm>
            <a:off x="-1" y="2045727"/>
            <a:ext cx="5403270" cy="2390872"/>
          </a:xfrm>
          <a:prstGeom prst="rect">
            <a:avLst/>
          </a:prstGeom>
        </p:spPr>
      </p:pic>
      <p:pic>
        <p:nvPicPr>
          <p:cNvPr id="12" name="Picture 11">
            <a:extLst>
              <a:ext uri="{FF2B5EF4-FFF2-40B4-BE49-F238E27FC236}">
                <a16:creationId xmlns:a16="http://schemas.microsoft.com/office/drawing/2014/main" id="{36F72988-45C8-672A-7CC5-29DE9DA96E81}"/>
              </a:ext>
            </a:extLst>
          </p:cNvPr>
          <p:cNvPicPr>
            <a:picLocks noChangeAspect="1"/>
          </p:cNvPicPr>
          <p:nvPr/>
        </p:nvPicPr>
        <p:blipFill>
          <a:blip r:embed="rId6"/>
          <a:stretch>
            <a:fillRect/>
          </a:stretch>
        </p:blipFill>
        <p:spPr>
          <a:xfrm>
            <a:off x="0" y="4436599"/>
            <a:ext cx="5428140" cy="2421401"/>
          </a:xfrm>
          <a:prstGeom prst="rect">
            <a:avLst/>
          </a:prstGeom>
        </p:spPr>
      </p:pic>
    </p:spTree>
    <p:extLst>
      <p:ext uri="{BB962C8B-B14F-4D97-AF65-F5344CB8AC3E}">
        <p14:creationId xmlns:p14="http://schemas.microsoft.com/office/powerpoint/2010/main" val="3837746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06E3A1-4855-9B7F-2590-96050F6C60AB}"/>
              </a:ext>
            </a:extLst>
          </p:cNvPr>
          <p:cNvSpPr txBox="1"/>
          <p:nvPr/>
        </p:nvSpPr>
        <p:spPr>
          <a:xfrm>
            <a:off x="0" y="758699"/>
            <a:ext cx="7664226" cy="2693045"/>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In 2021 we started investigating alternative architectures for Grid computing, starting with </a:t>
            </a:r>
            <a:r>
              <a:rPr lang="en-US" b="1" dirty="0">
                <a:latin typeface="Arial" panose="020B0604020202020204" pitchFamily="34" charset="0"/>
                <a:cs typeface="Arial" panose="020B0604020202020204" pitchFamily="34" charset="0"/>
              </a:rPr>
              <a:t>ARM</a:t>
            </a:r>
            <a:r>
              <a:rPr lang="en-US" dirty="0">
                <a:latin typeface="Arial" panose="020B0604020202020204" pitchFamily="34" charset="0"/>
                <a:cs typeface="Arial" panose="020B0604020202020204" pitchFamily="34" charset="0"/>
              </a:rPr>
              <a:t> chips …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Lot has happened since then: </a:t>
            </a:r>
          </a:p>
          <a:p>
            <a:endParaRPr lang="en-US" sz="700" dirty="0">
              <a:latin typeface="Arial" panose="020B0604020202020204" pitchFamily="34" charset="0"/>
              <a:cs typeface="Arial" panose="020B0604020202020204" pitchFamily="34" charset="0"/>
            </a:endParaRPr>
          </a:p>
          <a:p>
            <a:pPr marL="285750" indent="-285750">
              <a:buFontTx/>
              <a:buChar char="-"/>
            </a:pPr>
            <a:r>
              <a:rPr lang="en-US" dirty="0">
                <a:latin typeface="Arial" panose="020B0604020202020204" pitchFamily="34" charset="0"/>
                <a:cs typeface="Arial" panose="020B0604020202020204" pitchFamily="34" charset="0"/>
              </a:rPr>
              <a:t>most LHC experiments ported their software to ARM,</a:t>
            </a:r>
          </a:p>
          <a:p>
            <a:pPr marL="285750" indent="-285750">
              <a:buFontTx/>
              <a:buChar char="-"/>
            </a:pPr>
            <a:r>
              <a:rPr lang="en-US" dirty="0">
                <a:latin typeface="Arial" panose="020B0604020202020204" pitchFamily="34" charset="0"/>
                <a:cs typeface="Arial" panose="020B0604020202020204" pitchFamily="34" charset="0"/>
              </a:rPr>
              <a:t>physics validations had been performed, </a:t>
            </a:r>
          </a:p>
          <a:p>
            <a:pPr marL="285750" indent="-285750">
              <a:buFontTx/>
              <a:buChar char="-"/>
            </a:pPr>
            <a:r>
              <a:rPr lang="en-US" dirty="0">
                <a:latin typeface="Arial" panose="020B0604020202020204" pitchFamily="34" charset="0"/>
                <a:cs typeface="Arial" panose="020B0604020202020204" pitchFamily="34" charset="0"/>
              </a:rPr>
              <a:t>heterogeneous computing cluster set-up (x86 + ARM), </a:t>
            </a:r>
          </a:p>
          <a:p>
            <a:pPr marL="285750" indent="-285750">
              <a:buFontTx/>
              <a:buChar char="-"/>
            </a:pPr>
            <a:r>
              <a:rPr lang="en-US" dirty="0">
                <a:latin typeface="Arial" panose="020B0604020202020204" pitchFamily="34" charset="0"/>
                <a:cs typeface="Arial" panose="020B0604020202020204" pitchFamily="34" charset="0"/>
              </a:rPr>
              <a:t>HEP-Score collaboration and improved methodology,</a:t>
            </a:r>
          </a:p>
          <a:p>
            <a:pPr marL="285750" indent="-285750">
              <a:buFontTx/>
              <a:buChar char="-"/>
            </a:pPr>
            <a:r>
              <a:rPr lang="en-US" dirty="0">
                <a:latin typeface="Arial" panose="020B0604020202020204" pitchFamily="34" charset="0"/>
                <a:cs typeface="Arial" panose="020B0604020202020204" pitchFamily="34" charset="0"/>
              </a:rPr>
              <a:t>dissemination of results, …</a:t>
            </a:r>
          </a:p>
        </p:txBody>
      </p:sp>
      <p:sp>
        <p:nvSpPr>
          <p:cNvPr id="4" name="TextBox 3">
            <a:extLst>
              <a:ext uri="{FF2B5EF4-FFF2-40B4-BE49-F238E27FC236}">
                <a16:creationId xmlns:a16="http://schemas.microsoft.com/office/drawing/2014/main" id="{47CBD517-F37C-2D46-E431-86EBF9B0D297}"/>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Motivations &amp; Methodology</a:t>
            </a:r>
            <a:endParaRPr lang="en-GB" sz="4000" b="1" dirty="0">
              <a:solidFill>
                <a:srgbClr val="0000FF"/>
              </a:solidFill>
              <a:latin typeface="Arial" panose="020B0604020202020204" pitchFamily="34" charset="0"/>
              <a:cs typeface="Arial" panose="020B0604020202020204" pitchFamily="34" charset="0"/>
            </a:endParaRPr>
          </a:p>
        </p:txBody>
      </p:sp>
      <p:pic>
        <p:nvPicPr>
          <p:cNvPr id="2" name="Picture 1" descr="Green Energy Png Photos - Solar Panel Solar Energy Logo, Transparent Png ,  Transparent Png Image - PNGitem">
            <a:extLst>
              <a:ext uri="{FF2B5EF4-FFF2-40B4-BE49-F238E27FC236}">
                <a16:creationId xmlns:a16="http://schemas.microsoft.com/office/drawing/2014/main" id="{C9115433-002A-8219-012D-5DFE32FEE79D}"/>
              </a:ext>
            </a:extLst>
          </p:cNvPr>
          <p:cNvPicPr>
            <a:picLocks noChangeAspect="1" noChangeArrowheads="1"/>
          </p:cNvPicPr>
          <p:nvPr/>
        </p:nvPicPr>
        <p:blipFill>
          <a:blip r:embed="rId3">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1413454" y="1"/>
            <a:ext cx="849130" cy="76725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11947A9-8114-D5F0-1400-6CF9D1DB3A0E}"/>
              </a:ext>
            </a:extLst>
          </p:cNvPr>
          <p:cNvSpPr txBox="1"/>
          <p:nvPr/>
        </p:nvSpPr>
        <p:spPr>
          <a:xfrm>
            <a:off x="0" y="3837958"/>
            <a:ext cx="12192000" cy="2908489"/>
          </a:xfrm>
          <a:prstGeom prst="rect">
            <a:avLst/>
          </a:prstGeom>
          <a:noFill/>
        </p:spPr>
        <p:txBody>
          <a:bodyPr wrap="square">
            <a:spAutoFit/>
          </a:bodyPr>
          <a:lstStyle/>
          <a:p>
            <a:r>
              <a:rPr lang="en-US" sz="2000" u="sng" dirty="0">
                <a:latin typeface="Arial" panose="020B0604020202020204" pitchFamily="34" charset="0"/>
                <a:cs typeface="Arial" panose="020B0604020202020204" pitchFamily="34" charset="0"/>
              </a:rPr>
              <a:t>Methodology:</a:t>
            </a:r>
          </a:p>
          <a:p>
            <a:endParaRPr lang="en-US" sz="300" dirty="0">
              <a:latin typeface="Arial" panose="020B0604020202020204" pitchFamily="34" charset="0"/>
              <a:cs typeface="Arial" panose="020B0604020202020204" pitchFamily="34" charset="0"/>
            </a:endParaRPr>
          </a:p>
          <a:p>
            <a:endParaRPr lang="en-US" sz="3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As benchmark, we rely on the HEP-Score &amp; the HEP-Benchmarking Suite: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HEP-Suite</a:t>
            </a: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rPr>
              <a:t>https://gitlab.cern.ch/hep-benchmarks/hep-benchmark-suite</a:t>
            </a:r>
            <a:endPar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HEP-Score</a:t>
            </a: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5"/>
              </a:rPr>
              <a:t>https://gitlab.cern.ch/hep-benchmarks/hep-score</a:t>
            </a:r>
            <a:endPar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endParaRPr lang="en-US" sz="300" dirty="0">
              <a:latin typeface="Arial" panose="020B0604020202020204" pitchFamily="34" charset="0"/>
              <a:cs typeface="Arial" panose="020B0604020202020204" pitchFamily="34" charset="0"/>
            </a:endParaRPr>
          </a:p>
          <a:p>
            <a:endParaRPr lang="en-US" sz="3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As for collecting metrics, so far I have been using my own script to exports CPU, RAM, Frequency and Power usage (via </a:t>
            </a:r>
            <a:r>
              <a:rPr lang="en-US" b="1" dirty="0">
                <a:latin typeface="Arial" panose="020B0604020202020204" pitchFamily="34" charset="0"/>
                <a:cs typeface="Arial" panose="020B0604020202020204" pitchFamily="34" charset="0"/>
              </a:rPr>
              <a:t>IPMI tools: </a:t>
            </a:r>
            <a:r>
              <a:rPr lang="en-US" dirty="0">
                <a:latin typeface="Arial" panose="020B0604020202020204" pitchFamily="34" charset="0"/>
                <a:cs typeface="Arial" panose="020B0604020202020204" pitchFamily="34" charset="0"/>
                <a:hlinkClick r:id="rId6"/>
              </a:rPr>
              <a:t>https://github.com/ipmitool/ipmitool</a:t>
            </a:r>
            <a:r>
              <a:rPr lang="en-US" dirty="0">
                <a:latin typeface="Arial" panose="020B0604020202020204" pitchFamily="34" charset="0"/>
                <a:cs typeface="Arial" panose="020B0604020202020204" pitchFamily="34" charset="0"/>
              </a:rPr>
              <a:t>) into a CSV file … but now the HEP-Suite itself provides such metric exporters as plug-ins. </a:t>
            </a:r>
          </a:p>
          <a:p>
            <a:endParaRPr lang="en-US" sz="7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Results are then processed to generate plots, integrate the energy usage, and do some statistical calculations. </a:t>
            </a:r>
          </a:p>
          <a:p>
            <a:r>
              <a:rPr lang="en-US" dirty="0">
                <a:latin typeface="Arial" panose="020B0604020202020204" pitchFamily="34" charset="0"/>
                <a:cs typeface="Arial" panose="020B0604020202020204" pitchFamily="34" charset="0"/>
              </a:rPr>
              <a:t>The final output (</a:t>
            </a:r>
            <a:r>
              <a:rPr lang="en-US" b="1" dirty="0">
                <a:latin typeface="Arial" panose="020B0604020202020204" pitchFamily="34" charset="0"/>
                <a:cs typeface="Arial" panose="020B0604020202020204" pitchFamily="34" charset="0"/>
              </a:rPr>
              <a:t>HS23/Watt</a:t>
            </a:r>
            <a:r>
              <a:rPr lang="en-US" dirty="0">
                <a:latin typeface="Arial" panose="020B0604020202020204" pitchFamily="34" charset="0"/>
                <a:cs typeface="Arial" panose="020B0604020202020204" pitchFamily="34" charset="0"/>
              </a:rPr>
              <a:t>) enable us to compare various machine based on performance per unit power.</a:t>
            </a:r>
          </a:p>
        </p:txBody>
      </p:sp>
      <p:pic>
        <p:nvPicPr>
          <p:cNvPr id="8" name="Picture 7">
            <a:extLst>
              <a:ext uri="{FF2B5EF4-FFF2-40B4-BE49-F238E27FC236}">
                <a16:creationId xmlns:a16="http://schemas.microsoft.com/office/drawing/2014/main" id="{7189E0DE-34A4-76F5-5D70-A9D4913618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82829" y="962216"/>
            <a:ext cx="4560203" cy="3328704"/>
          </a:xfrm>
          <a:prstGeom prst="rect">
            <a:avLst/>
          </a:prstGeom>
        </p:spPr>
      </p:pic>
    </p:spTree>
    <p:extLst>
      <p:ext uri="{BB962C8B-B14F-4D97-AF65-F5344CB8AC3E}">
        <p14:creationId xmlns:p14="http://schemas.microsoft.com/office/powerpoint/2010/main" val="480918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DE5C61-FDC5-CF95-EF16-A4BD5AD8A3EE}"/>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4B57D22A-E363-DAD2-D40D-C45A127F19EC}"/>
              </a:ext>
            </a:extLst>
          </p:cNvPr>
          <p:cNvPicPr>
            <a:picLocks noChangeAspect="1"/>
          </p:cNvPicPr>
          <p:nvPr/>
        </p:nvPicPr>
        <p:blipFill>
          <a:blip r:embed="rId3"/>
          <a:srcRect l="2101" t="1857" r="2039" b="2993"/>
          <a:stretch/>
        </p:blipFill>
        <p:spPr>
          <a:xfrm>
            <a:off x="6221503" y="1437117"/>
            <a:ext cx="5921547" cy="3299015"/>
          </a:xfrm>
          <a:prstGeom prst="rect">
            <a:avLst/>
          </a:prstGeom>
        </p:spPr>
      </p:pic>
      <p:sp>
        <p:nvSpPr>
          <p:cNvPr id="5" name="TextBox 4">
            <a:extLst>
              <a:ext uri="{FF2B5EF4-FFF2-40B4-BE49-F238E27FC236}">
                <a16:creationId xmlns:a16="http://schemas.microsoft.com/office/drawing/2014/main" id="{51C5D49E-F90C-B38E-8996-DE341393E9CB}"/>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Performance/Watt (ARM vs. x86)</a:t>
            </a:r>
            <a:endParaRPr lang="en-GB" sz="4000" b="1" dirty="0">
              <a:solidFill>
                <a:srgbClr val="0000FF"/>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50D56D92-B4CF-7961-2365-2976E93B304D}"/>
              </a:ext>
            </a:extLst>
          </p:cNvPr>
          <p:cNvSpPr txBox="1"/>
          <p:nvPr/>
        </p:nvSpPr>
        <p:spPr>
          <a:xfrm>
            <a:off x="6761285" y="5417765"/>
            <a:ext cx="5443428" cy="1477328"/>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HEP-Score/Watt</a:t>
            </a:r>
            <a:r>
              <a:rPr lang="en-US" dirty="0">
                <a:latin typeface="Arial" panose="020B0604020202020204" pitchFamily="34" charset="0"/>
                <a:cs typeface="Arial" panose="020B0604020202020204" pitchFamily="34" charset="0"/>
              </a:rPr>
              <a:t> vs. </a:t>
            </a:r>
            <a:r>
              <a:rPr lang="en-US" b="1" dirty="0">
                <a:latin typeface="Arial" panose="020B0604020202020204" pitchFamily="34" charset="0"/>
                <a:cs typeface="Arial" panose="020B0604020202020204" pitchFamily="34" charset="0"/>
              </a:rPr>
              <a:t>CPU Frequency</a:t>
            </a:r>
            <a:r>
              <a:rPr lang="en-US" dirty="0">
                <a:latin typeface="Arial" panose="020B0604020202020204" pitchFamily="34" charset="0"/>
                <a:cs typeface="Arial" panose="020B0604020202020204" pitchFamily="34" charset="0"/>
              </a:rPr>
              <a:t> gives a more complete picture, and shows optimal performance per watt at mid frequency range. Also, </a:t>
            </a:r>
            <a:r>
              <a:rPr lang="en-US" b="1" dirty="0">
                <a:latin typeface="Arial" panose="020B0604020202020204" pitchFamily="34" charset="0"/>
                <a:cs typeface="Arial" panose="020B0604020202020204" pitchFamily="34" charset="0"/>
              </a:rPr>
              <a:t>ARM</a:t>
            </a:r>
            <a:r>
              <a:rPr lang="en-US" dirty="0">
                <a:latin typeface="Arial" panose="020B0604020202020204" pitchFamily="34" charset="0"/>
                <a:cs typeface="Arial" panose="020B0604020202020204" pitchFamily="34" charset="0"/>
              </a:rPr>
              <a:t> CPUs allow for a finer tuning of the clock speed to obtain a better </a:t>
            </a:r>
            <a:r>
              <a:rPr lang="en-US" b="1" dirty="0">
                <a:latin typeface="Arial" panose="020B0604020202020204" pitchFamily="34" charset="0"/>
                <a:cs typeface="Arial" panose="020B0604020202020204" pitchFamily="34" charset="0"/>
              </a:rPr>
              <a:t>HS23/Watt</a:t>
            </a:r>
            <a:r>
              <a:rPr lang="en-US" dirty="0">
                <a:latin typeface="Arial" panose="020B0604020202020204" pitchFamily="34" charset="0"/>
                <a:cs typeface="Arial" panose="020B0604020202020204" pitchFamily="34" charset="0"/>
              </a:rPr>
              <a:t> (for a slightly longer run-time).</a:t>
            </a:r>
          </a:p>
        </p:txBody>
      </p:sp>
      <p:sp>
        <p:nvSpPr>
          <p:cNvPr id="2" name="TextBox 1">
            <a:extLst>
              <a:ext uri="{FF2B5EF4-FFF2-40B4-BE49-F238E27FC236}">
                <a16:creationId xmlns:a16="http://schemas.microsoft.com/office/drawing/2014/main" id="{2BCBE8EF-9712-32AE-32BF-94A07DC50AA8}"/>
              </a:ext>
            </a:extLst>
          </p:cNvPr>
          <p:cNvSpPr txBox="1"/>
          <p:nvPr/>
        </p:nvSpPr>
        <p:spPr>
          <a:xfrm>
            <a:off x="12713" y="701571"/>
            <a:ext cx="12192000" cy="1661993"/>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To account for the shape of HEP-Score workloads, we calculate the </a:t>
            </a:r>
            <a:r>
              <a:rPr lang="en-US" b="1" dirty="0">
                <a:latin typeface="Arial" panose="020B0604020202020204" pitchFamily="34" charset="0"/>
                <a:cs typeface="Arial" panose="020B0604020202020204" pitchFamily="34" charset="0"/>
              </a:rPr>
              <a:t>Figure of Merit </a:t>
            </a:r>
            <a:r>
              <a:rPr lang="en-US" dirty="0">
                <a:latin typeface="Arial" panose="020B0604020202020204" pitchFamily="34" charset="0"/>
                <a:cs typeface="Arial" panose="020B0604020202020204" pitchFamily="34" charset="0"/>
              </a:rPr>
              <a:t>(</a:t>
            </a:r>
            <a:r>
              <a:rPr lang="en-US" b="1" dirty="0" err="1">
                <a:latin typeface="Arial" panose="020B0604020202020204" pitchFamily="34" charset="0"/>
                <a:cs typeface="Arial" panose="020B0604020202020204" pitchFamily="34" charset="0"/>
              </a:rPr>
              <a:t>FoM</a:t>
            </a:r>
            <a:r>
              <a:rPr lang="en-US" dirty="0">
                <a:latin typeface="Arial" panose="020B0604020202020204" pitchFamily="34" charset="0"/>
                <a:cs typeface="Arial" panose="020B0604020202020204" pitchFamily="34" charset="0"/>
              </a:rPr>
              <a:t>) as: </a:t>
            </a:r>
            <a:r>
              <a:rPr lang="en-US" b="1" dirty="0">
                <a:latin typeface="Arial" panose="020B0604020202020204" pitchFamily="34" charset="0"/>
                <a:cs typeface="Arial" panose="020B0604020202020204" pitchFamily="34" charset="0"/>
              </a:rPr>
              <a:t>HS23/Power&lt;75-95%&gt;</a:t>
            </a:r>
          </a:p>
          <a:p>
            <a:r>
              <a:rPr lang="en-US" dirty="0">
                <a:latin typeface="Arial" panose="020B0604020202020204" pitchFamily="34" charset="0"/>
                <a:cs typeface="Arial" panose="020B0604020202020204" pitchFamily="34" charset="0"/>
              </a:rPr>
              <a:t>And, finally, we can see how various machines compare against each other. </a:t>
            </a:r>
          </a:p>
          <a:p>
            <a:endParaRPr lang="en-US" sz="8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trend of power optimization has sparked a healthy competition </a:t>
            </a:r>
          </a:p>
          <a:p>
            <a:r>
              <a:rPr lang="en-US" dirty="0">
                <a:latin typeface="Arial" panose="020B0604020202020204" pitchFamily="34" charset="0"/>
                <a:cs typeface="Arial" panose="020B0604020202020204" pitchFamily="34" charset="0"/>
              </a:rPr>
              <a:t>between hardware manufacturers …</a:t>
            </a:r>
          </a:p>
          <a:p>
            <a:endParaRPr lang="en-US" sz="400" dirty="0">
              <a:latin typeface="Arial" panose="020B0604020202020204" pitchFamily="34" charset="0"/>
              <a:cs typeface="Arial" panose="020B0604020202020204" pitchFamily="34" charset="0"/>
            </a:endParaRPr>
          </a:p>
          <a:p>
            <a:r>
              <a:rPr lang="en-US" u="sng" dirty="0">
                <a:latin typeface="Arial" panose="020B0604020202020204" pitchFamily="34" charset="0"/>
                <a:cs typeface="Arial" panose="020B0604020202020204" pitchFamily="34" charset="0"/>
              </a:rPr>
              <a:t>New generation </a:t>
            </a:r>
            <a:r>
              <a:rPr lang="en-US" b="1" u="sng" dirty="0">
                <a:latin typeface="Arial" panose="020B0604020202020204" pitchFamily="34" charset="0"/>
                <a:cs typeface="Arial" panose="020B0604020202020204" pitchFamily="34" charset="0"/>
              </a:rPr>
              <a:t>x86</a:t>
            </a:r>
            <a:r>
              <a:rPr lang="en-US" u="sng" dirty="0">
                <a:latin typeface="Arial" panose="020B0604020202020204" pitchFamily="34" charset="0"/>
                <a:cs typeface="Arial" panose="020B0604020202020204" pitchFamily="34" charset="0"/>
              </a:rPr>
              <a:t> now match </a:t>
            </a:r>
            <a:r>
              <a:rPr lang="en-US" b="1" u="sng" dirty="0">
                <a:latin typeface="Arial" panose="020B0604020202020204" pitchFamily="34" charset="0"/>
                <a:cs typeface="Arial" panose="020B0604020202020204" pitchFamily="34" charset="0"/>
              </a:rPr>
              <a:t>ARM</a:t>
            </a:r>
            <a:r>
              <a:rPr lang="en-US" u="sng" dirty="0">
                <a:latin typeface="Arial" panose="020B0604020202020204" pitchFamily="34" charset="0"/>
                <a:cs typeface="Arial" panose="020B0604020202020204" pitchFamily="34" charset="0"/>
              </a:rPr>
              <a:t>s performance/watt!</a:t>
            </a:r>
          </a:p>
        </p:txBody>
      </p:sp>
      <p:cxnSp>
        <p:nvCxnSpPr>
          <p:cNvPr id="17" name="Straight Connector 16">
            <a:extLst>
              <a:ext uri="{FF2B5EF4-FFF2-40B4-BE49-F238E27FC236}">
                <a16:creationId xmlns:a16="http://schemas.microsoft.com/office/drawing/2014/main" id="{4D4555F3-1D1B-3B2A-85F4-783435A08D99}"/>
              </a:ext>
            </a:extLst>
          </p:cNvPr>
          <p:cNvCxnSpPr>
            <a:cxnSpLocks/>
          </p:cNvCxnSpPr>
          <p:nvPr/>
        </p:nvCxnSpPr>
        <p:spPr>
          <a:xfrm>
            <a:off x="6638192" y="1926808"/>
            <a:ext cx="5504858" cy="0"/>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74879D4-F14D-643A-9CCB-9D22283411A4}"/>
              </a:ext>
            </a:extLst>
          </p:cNvPr>
          <p:cNvPicPr>
            <a:picLocks noChangeAspect="1"/>
          </p:cNvPicPr>
          <p:nvPr/>
        </p:nvPicPr>
        <p:blipFill>
          <a:blip r:embed="rId4"/>
          <a:stretch>
            <a:fillRect/>
          </a:stretch>
        </p:blipFill>
        <p:spPr>
          <a:xfrm>
            <a:off x="12712" y="2573468"/>
            <a:ext cx="6477735" cy="4284534"/>
          </a:xfrm>
          <a:prstGeom prst="rect">
            <a:avLst/>
          </a:prstGeom>
        </p:spPr>
      </p:pic>
      <p:cxnSp>
        <p:nvCxnSpPr>
          <p:cNvPr id="13" name="Straight Arrow Connector 12">
            <a:extLst>
              <a:ext uri="{FF2B5EF4-FFF2-40B4-BE49-F238E27FC236}">
                <a16:creationId xmlns:a16="http://schemas.microsoft.com/office/drawing/2014/main" id="{7AC218F9-766C-11D0-DBDB-4132F7E966A6}"/>
              </a:ext>
            </a:extLst>
          </p:cNvPr>
          <p:cNvCxnSpPr>
            <a:cxnSpLocks/>
          </p:cNvCxnSpPr>
          <p:nvPr/>
        </p:nvCxnSpPr>
        <p:spPr>
          <a:xfrm>
            <a:off x="6761285" y="5417765"/>
            <a:ext cx="0" cy="1440235"/>
          </a:xfrm>
          <a:prstGeom prst="straightConnector1">
            <a:avLst/>
          </a:prstGeom>
          <a:ln w="25400">
            <a:solidFill>
              <a:schemeClr val="tx1">
                <a:lumMod val="50000"/>
                <a:lumOff val="50000"/>
              </a:schemeClr>
            </a:solidFill>
            <a:tailEnd type="none" w="lg" len="lg"/>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FB564DAF-D5DE-8BD9-AA9B-E122637BF92D}"/>
              </a:ext>
            </a:extLst>
          </p:cNvPr>
          <p:cNvGrpSpPr/>
          <p:nvPr/>
        </p:nvGrpSpPr>
        <p:grpSpPr>
          <a:xfrm>
            <a:off x="6490446" y="4582580"/>
            <a:ext cx="5701554" cy="817602"/>
            <a:chOff x="6490446" y="4600163"/>
            <a:chExt cx="5701554" cy="817602"/>
          </a:xfrm>
        </p:grpSpPr>
        <p:cxnSp>
          <p:nvCxnSpPr>
            <p:cNvPr id="3" name="Straight Arrow Connector 2">
              <a:extLst>
                <a:ext uri="{FF2B5EF4-FFF2-40B4-BE49-F238E27FC236}">
                  <a16:creationId xmlns:a16="http://schemas.microsoft.com/office/drawing/2014/main" id="{B9F94A80-00FD-D30E-B9E6-2EE04DD56CB3}"/>
                </a:ext>
              </a:extLst>
            </p:cNvPr>
            <p:cNvCxnSpPr>
              <a:cxnSpLocks/>
            </p:cNvCxnSpPr>
            <p:nvPr/>
          </p:nvCxnSpPr>
          <p:spPr>
            <a:xfrm flipH="1">
              <a:off x="6490447" y="5417765"/>
              <a:ext cx="5701553" cy="0"/>
            </a:xfrm>
            <a:prstGeom prst="straightConnector1">
              <a:avLst/>
            </a:prstGeom>
            <a:ln w="25400">
              <a:solidFill>
                <a:schemeClr val="tx1">
                  <a:lumMod val="50000"/>
                  <a:lumOff val="50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8" name="Right Brace 17">
              <a:extLst>
                <a:ext uri="{FF2B5EF4-FFF2-40B4-BE49-F238E27FC236}">
                  <a16:creationId xmlns:a16="http://schemas.microsoft.com/office/drawing/2014/main" id="{84751EA9-6BC0-213F-3208-22572E2C6011}"/>
                </a:ext>
              </a:extLst>
            </p:cNvPr>
            <p:cNvSpPr/>
            <p:nvPr/>
          </p:nvSpPr>
          <p:spPr>
            <a:xfrm rot="5400000">
              <a:off x="8054082" y="3036529"/>
              <a:ext cx="314222" cy="3441493"/>
            </a:xfrm>
            <a:prstGeom prst="rightBrace">
              <a:avLst>
                <a:gd name="adj1" fmla="val 120557"/>
                <a:gd name="adj2" fmla="val 50000"/>
              </a:avLst>
            </a:prstGeom>
            <a:ln w="25400">
              <a:solidFill>
                <a:srgbClr val="0070C0"/>
              </a:solidFill>
              <a:prstDash val="solid"/>
              <a:extLst>
                <a:ext uri="{C807C97D-BFC1-408E-A445-0C87EB9F89A2}">
                  <ask:lineSketchStyleProps xmlns:ask="http://schemas.microsoft.com/office/drawing/2018/sketchyshapes">
                    <ask:type>
                      <ask:lineSketchNone/>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 name="Right Brace 18">
              <a:extLst>
                <a:ext uri="{FF2B5EF4-FFF2-40B4-BE49-F238E27FC236}">
                  <a16:creationId xmlns:a16="http://schemas.microsoft.com/office/drawing/2014/main" id="{DE4401BF-71B9-1964-AB96-8CBCD6470EBE}"/>
                </a:ext>
              </a:extLst>
            </p:cNvPr>
            <p:cNvSpPr/>
            <p:nvPr/>
          </p:nvSpPr>
          <p:spPr>
            <a:xfrm rot="5400000">
              <a:off x="10951593" y="3668059"/>
              <a:ext cx="295590" cy="2159798"/>
            </a:xfrm>
            <a:prstGeom prst="rightBrace">
              <a:avLst>
                <a:gd name="adj1" fmla="val 116026"/>
                <a:gd name="adj2" fmla="val 50000"/>
              </a:avLst>
            </a:prstGeom>
            <a:ln w="25400">
              <a:solidFill>
                <a:schemeClr val="accent2">
                  <a:lumMod val="75000"/>
                </a:schemeClr>
              </a:solidFill>
              <a:prstDash val="solid"/>
              <a:extLst>
                <a:ext uri="{C807C97D-BFC1-408E-A445-0C87EB9F89A2}">
                  <ask:lineSketchStyleProps xmlns:ask="http://schemas.microsoft.com/office/drawing/2018/sketchyshapes">
                    <ask:type>
                      <ask:lineSketchNone/>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 name="TextBox 20">
              <a:extLst>
                <a:ext uri="{FF2B5EF4-FFF2-40B4-BE49-F238E27FC236}">
                  <a16:creationId xmlns:a16="http://schemas.microsoft.com/office/drawing/2014/main" id="{AD80E3FE-732A-2BFA-C586-65EDC2526E7C}"/>
                </a:ext>
              </a:extLst>
            </p:cNvPr>
            <p:cNvSpPr txBox="1"/>
            <p:nvPr/>
          </p:nvSpPr>
          <p:spPr>
            <a:xfrm>
              <a:off x="10853945" y="4914960"/>
              <a:ext cx="589742" cy="307777"/>
            </a:xfrm>
            <a:prstGeom prst="rect">
              <a:avLst/>
            </a:prstGeom>
            <a:noFill/>
          </p:spPr>
          <p:txBody>
            <a:bodyPr wrap="square">
              <a:spAutoFit/>
            </a:bodyPr>
            <a:lstStyle/>
            <a:p>
              <a:r>
                <a:rPr lang="en-GB" sz="1400" b="1" dirty="0">
                  <a:solidFill>
                    <a:schemeClr val="accent2">
                      <a:lumMod val="75000"/>
                    </a:schemeClr>
                  </a:solidFill>
                  <a:latin typeface="Arial" panose="020B0604020202020204" pitchFamily="34" charset="0"/>
                  <a:cs typeface="Arial" panose="020B0604020202020204" pitchFamily="34" charset="0"/>
                </a:rPr>
                <a:t>ARM</a:t>
              </a:r>
            </a:p>
          </p:txBody>
        </p:sp>
        <p:sp>
          <p:nvSpPr>
            <p:cNvPr id="22" name="TextBox 21">
              <a:extLst>
                <a:ext uri="{FF2B5EF4-FFF2-40B4-BE49-F238E27FC236}">
                  <a16:creationId xmlns:a16="http://schemas.microsoft.com/office/drawing/2014/main" id="{0B47B85E-7E2C-F9B1-20C8-0906C1997194}"/>
                </a:ext>
              </a:extLst>
            </p:cNvPr>
            <p:cNvSpPr txBox="1"/>
            <p:nvPr/>
          </p:nvSpPr>
          <p:spPr>
            <a:xfrm>
              <a:off x="7960097" y="4914387"/>
              <a:ext cx="589742" cy="307777"/>
            </a:xfrm>
            <a:prstGeom prst="rect">
              <a:avLst/>
            </a:prstGeom>
            <a:noFill/>
          </p:spPr>
          <p:txBody>
            <a:bodyPr wrap="square">
              <a:spAutoFit/>
            </a:bodyPr>
            <a:lstStyle/>
            <a:p>
              <a:r>
                <a:rPr lang="en-GB" sz="1400" b="1" dirty="0">
                  <a:solidFill>
                    <a:srgbClr val="0070C0"/>
                  </a:solidFill>
                  <a:latin typeface="Arial" panose="020B0604020202020204" pitchFamily="34" charset="0"/>
                  <a:cs typeface="Arial" panose="020B0604020202020204" pitchFamily="34" charset="0"/>
                </a:rPr>
                <a:t>x86</a:t>
              </a:r>
            </a:p>
          </p:txBody>
        </p:sp>
      </p:grpSp>
      <p:cxnSp>
        <p:nvCxnSpPr>
          <p:cNvPr id="10" name="Straight Arrow Connector 9">
            <a:extLst>
              <a:ext uri="{FF2B5EF4-FFF2-40B4-BE49-F238E27FC236}">
                <a16:creationId xmlns:a16="http://schemas.microsoft.com/office/drawing/2014/main" id="{7A9F092E-6C6B-39B1-0815-8FF554AECDA5}"/>
              </a:ext>
            </a:extLst>
          </p:cNvPr>
          <p:cNvCxnSpPr>
            <a:cxnSpLocks/>
          </p:cNvCxnSpPr>
          <p:nvPr/>
        </p:nvCxnSpPr>
        <p:spPr>
          <a:xfrm flipV="1">
            <a:off x="5970498" y="1926808"/>
            <a:ext cx="667694" cy="236100"/>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5195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ECC9B-D67E-BC60-0201-917A96EDFB65}"/>
            </a:ext>
          </a:extLst>
        </p:cNvPr>
        <p:cNvGrpSpPr/>
        <p:nvPr/>
      </p:nvGrpSpPr>
      <p:grpSpPr>
        <a:xfrm>
          <a:off x="0" y="0"/>
          <a:ext cx="0" cy="0"/>
          <a:chOff x="0" y="0"/>
          <a:chExt cx="0" cy="0"/>
        </a:xfrm>
      </p:grpSpPr>
      <p:cxnSp>
        <p:nvCxnSpPr>
          <p:cNvPr id="6" name="Straight Arrow Connector 5">
            <a:extLst>
              <a:ext uri="{FF2B5EF4-FFF2-40B4-BE49-F238E27FC236}">
                <a16:creationId xmlns:a16="http://schemas.microsoft.com/office/drawing/2014/main" id="{0E4E63EB-E817-1E9B-1AB1-1488DEC55ECE}"/>
              </a:ext>
            </a:extLst>
          </p:cNvPr>
          <p:cNvCxnSpPr>
            <a:cxnSpLocks/>
          </p:cNvCxnSpPr>
          <p:nvPr/>
        </p:nvCxnSpPr>
        <p:spPr>
          <a:xfrm flipV="1">
            <a:off x="1963011" y="1774117"/>
            <a:ext cx="1191907" cy="2240"/>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C314BF10-7987-583A-B4C8-7AA393009A18}"/>
              </a:ext>
            </a:extLst>
          </p:cNvPr>
          <p:cNvSpPr txBox="1"/>
          <p:nvPr/>
        </p:nvSpPr>
        <p:spPr>
          <a:xfrm>
            <a:off x="3455697" y="1882191"/>
            <a:ext cx="1599950" cy="830997"/>
          </a:xfrm>
          <a:prstGeom prst="rect">
            <a:avLst/>
          </a:prstGeom>
          <a:solidFill>
            <a:schemeClr val="tx1">
              <a:lumMod val="85000"/>
              <a:lumOff val="15000"/>
            </a:schemeClr>
          </a:solidFill>
        </p:spPr>
        <p:txBody>
          <a:bodyPr wrap="square">
            <a:spAutoFit/>
          </a:bodyPr>
          <a:lstStyle/>
          <a:p>
            <a:r>
              <a:rPr lang="en-GB" sz="600" b="0" dirty="0">
                <a:solidFill>
                  <a:srgbClr val="CE9178"/>
                </a:solidFill>
                <a:effectLst/>
                <a:latin typeface="Consolas" panose="020B0609020204030204" pitchFamily="49" charset="0"/>
              </a:rPr>
              <a:t>{</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date_yyyymmdd</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$DATE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time_hhmmss</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$TIME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cpu_usage_percent</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$CPUSE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memory_usage_gb</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$MEMUSE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cpu_frequency_ghz</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$FREQ</a:t>
            </a:r>
            <a:r>
              <a:rPr lang="en-GB" sz="600" b="0" dirty="0">
                <a:solidFill>
                  <a:srgbClr val="CE9178"/>
                </a:solidFill>
                <a:effectLst/>
                <a:latin typeface="Consolas" panose="020B0609020204030204" pitchFamily="49" charset="0"/>
              </a:rPr>
              <a:t>"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ipmi_power_watt</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$POWER</a:t>
            </a:r>
            <a:r>
              <a:rPr lang="en-GB" sz="600" b="0" dirty="0">
                <a:solidFill>
                  <a:srgbClr val="CE9178"/>
                </a:solidFill>
                <a:effectLst/>
                <a:latin typeface="Consolas" panose="020B0609020204030204" pitchFamily="49" charset="0"/>
              </a:rPr>
              <a:t>"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a:t>
            </a:r>
            <a:endParaRPr lang="en-GB" sz="600" b="0" dirty="0">
              <a:solidFill>
                <a:srgbClr val="CCCCCC"/>
              </a:solidFill>
              <a:effectLst/>
              <a:latin typeface="Consolas" panose="020B0609020204030204" pitchFamily="49" charset="0"/>
            </a:endParaRPr>
          </a:p>
        </p:txBody>
      </p:sp>
      <p:sp>
        <p:nvSpPr>
          <p:cNvPr id="5" name="TextBox 4">
            <a:extLst>
              <a:ext uri="{FF2B5EF4-FFF2-40B4-BE49-F238E27FC236}">
                <a16:creationId xmlns:a16="http://schemas.microsoft.com/office/drawing/2014/main" id="{1A610868-75B6-7125-DFF5-7BF55CF2DA3F}"/>
              </a:ext>
            </a:extLst>
          </p:cNvPr>
          <p:cNvSpPr txBox="1"/>
          <p:nvPr/>
        </p:nvSpPr>
        <p:spPr>
          <a:xfrm>
            <a:off x="1957308" y="1789865"/>
            <a:ext cx="1172116" cy="338554"/>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jdump.sh</a:t>
            </a:r>
            <a:endParaRPr lang="en-GB" sz="1600" dirty="0">
              <a:latin typeface="Courier New" panose="02070309020205020404" pitchFamily="49" charset="0"/>
              <a:cs typeface="Courier New" panose="02070309020205020404" pitchFamily="49" charset="0"/>
            </a:endParaRPr>
          </a:p>
        </p:txBody>
      </p:sp>
      <p:sp>
        <p:nvSpPr>
          <p:cNvPr id="9" name="TextBox 8">
            <a:extLst>
              <a:ext uri="{FF2B5EF4-FFF2-40B4-BE49-F238E27FC236}">
                <a16:creationId xmlns:a16="http://schemas.microsoft.com/office/drawing/2014/main" id="{AF424E87-3800-F9DF-CC1F-C3C69A77C910}"/>
              </a:ext>
            </a:extLst>
          </p:cNvPr>
          <p:cNvSpPr txBox="1"/>
          <p:nvPr/>
        </p:nvSpPr>
        <p:spPr>
          <a:xfrm>
            <a:off x="1847926" y="2028840"/>
            <a:ext cx="1539965"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t>
            </a:r>
            <a:r>
              <a:rPr lang="en-US" sz="1600" b="1" dirty="0">
                <a:latin typeface="Arial" panose="020B0604020202020204" pitchFamily="34" charset="0"/>
                <a:cs typeface="Arial" panose="020B0604020202020204" pitchFamily="34" charset="0"/>
              </a:rPr>
              <a:t>root</a:t>
            </a:r>
            <a:r>
              <a:rPr lang="en-US" sz="1600" dirty="0">
                <a:latin typeface="Arial" panose="020B0604020202020204" pitchFamily="34" charset="0"/>
                <a:cs typeface="Arial" panose="020B0604020202020204" pitchFamily="34" charset="0"/>
              </a:rPr>
              <a:t>’s script)</a:t>
            </a:r>
            <a:endParaRPr lang="en-GB" sz="16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7C70C68E-0084-CD3B-21AE-6E04F654B3F5}"/>
              </a:ext>
            </a:extLst>
          </p:cNvPr>
          <p:cNvSpPr txBox="1"/>
          <p:nvPr/>
        </p:nvSpPr>
        <p:spPr>
          <a:xfrm>
            <a:off x="3119121" y="1569379"/>
            <a:ext cx="2282635" cy="338554"/>
          </a:xfrm>
          <a:prstGeom prst="rect">
            <a:avLst/>
          </a:prstGeom>
          <a:noFill/>
        </p:spPr>
        <p:txBody>
          <a:bodyPr wrap="square">
            <a:spAutoFit/>
          </a:bodyPr>
          <a:lstStyle/>
          <a:p>
            <a:r>
              <a:rPr lang="en-GB" sz="1600" b="0" dirty="0">
                <a:solidFill>
                  <a:srgbClr val="7030A0"/>
                </a:solidFill>
                <a:effectLst/>
                <a:latin typeface="Consolas" panose="020B0609020204030204" pitchFamily="49" charset="0"/>
              </a:rPr>
              <a:t>/</a:t>
            </a:r>
            <a:r>
              <a:rPr lang="en-GB" sz="1600" b="0" dirty="0" err="1">
                <a:solidFill>
                  <a:srgbClr val="7030A0"/>
                </a:solidFill>
                <a:effectLst/>
                <a:latin typeface="Consolas" panose="020B0609020204030204" pitchFamily="49" charset="0"/>
              </a:rPr>
              <a:t>tmp</a:t>
            </a:r>
            <a:r>
              <a:rPr lang="en-GB" sz="1600" b="0" dirty="0">
                <a:solidFill>
                  <a:srgbClr val="7030A0"/>
                </a:solidFill>
                <a:effectLst/>
                <a:latin typeface="Consolas" panose="020B0609020204030204" pitchFamily="49" charset="0"/>
              </a:rPr>
              <a:t>/</a:t>
            </a:r>
            <a:r>
              <a:rPr lang="en-GB" sz="1600" b="0" dirty="0" err="1">
                <a:solidFill>
                  <a:srgbClr val="7030A0"/>
                </a:solidFill>
                <a:effectLst/>
                <a:latin typeface="Consolas" panose="020B0609020204030204" pitchFamily="49" charset="0"/>
              </a:rPr>
              <a:t>ipmidump.json</a:t>
            </a:r>
            <a:endParaRPr lang="en-GB" sz="1600" b="0" dirty="0">
              <a:solidFill>
                <a:srgbClr val="7030A0"/>
              </a:solidFill>
              <a:effectLst/>
              <a:latin typeface="Consolas" panose="020B0609020204030204" pitchFamily="49" charset="0"/>
            </a:endParaRPr>
          </a:p>
        </p:txBody>
      </p:sp>
      <p:cxnSp>
        <p:nvCxnSpPr>
          <p:cNvPr id="13" name="Straight Arrow Connector 12">
            <a:extLst>
              <a:ext uri="{FF2B5EF4-FFF2-40B4-BE49-F238E27FC236}">
                <a16:creationId xmlns:a16="http://schemas.microsoft.com/office/drawing/2014/main" id="{EF7EF11F-F098-5D0C-0026-3C24F2970AF0}"/>
              </a:ext>
            </a:extLst>
          </p:cNvPr>
          <p:cNvCxnSpPr>
            <a:cxnSpLocks/>
          </p:cNvCxnSpPr>
          <p:nvPr/>
        </p:nvCxnSpPr>
        <p:spPr>
          <a:xfrm flipV="1">
            <a:off x="5353118" y="1744492"/>
            <a:ext cx="1222006" cy="19484"/>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B0532F8-F457-AB18-5F85-C0D6DCA2B446}"/>
              </a:ext>
            </a:extLst>
          </p:cNvPr>
          <p:cNvSpPr txBox="1"/>
          <p:nvPr/>
        </p:nvSpPr>
        <p:spPr>
          <a:xfrm>
            <a:off x="5381921" y="1797175"/>
            <a:ext cx="1048685" cy="338554"/>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jget.sh</a:t>
            </a:r>
            <a:endParaRPr lang="en-GB" sz="1600" dirty="0">
              <a:latin typeface="Courier New" panose="02070309020205020404" pitchFamily="49" charset="0"/>
              <a:cs typeface="Courier New" panose="02070309020205020404" pitchFamily="49" charset="0"/>
            </a:endParaRPr>
          </a:p>
        </p:txBody>
      </p:sp>
      <p:sp>
        <p:nvSpPr>
          <p:cNvPr id="15" name="TextBox 14">
            <a:extLst>
              <a:ext uri="{FF2B5EF4-FFF2-40B4-BE49-F238E27FC236}">
                <a16:creationId xmlns:a16="http://schemas.microsoft.com/office/drawing/2014/main" id="{3D4D5AE3-9DBA-512C-03B1-A5A7365EF57C}"/>
              </a:ext>
            </a:extLst>
          </p:cNvPr>
          <p:cNvSpPr txBox="1"/>
          <p:nvPr/>
        </p:nvSpPr>
        <p:spPr>
          <a:xfrm>
            <a:off x="5278900" y="2034610"/>
            <a:ext cx="1871134"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t>
            </a:r>
            <a:r>
              <a:rPr lang="en-US" sz="1600" b="1" dirty="0">
                <a:latin typeface="Arial" panose="020B0604020202020204" pitchFamily="34" charset="0"/>
                <a:cs typeface="Arial" panose="020B0604020202020204" pitchFamily="34" charset="0"/>
              </a:rPr>
              <a:t>user</a:t>
            </a:r>
            <a:r>
              <a:rPr lang="en-US" sz="1600" dirty="0">
                <a:latin typeface="Arial" panose="020B0604020202020204" pitchFamily="34" charset="0"/>
                <a:cs typeface="Arial" panose="020B0604020202020204" pitchFamily="34" charset="0"/>
              </a:rPr>
              <a:t>’s script)</a:t>
            </a:r>
            <a:endParaRPr lang="en-GB" sz="16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20793ADA-7420-D6F9-9ADB-5CC77995C3D3}"/>
              </a:ext>
            </a:extLst>
          </p:cNvPr>
          <p:cNvSpPr txBox="1"/>
          <p:nvPr/>
        </p:nvSpPr>
        <p:spPr>
          <a:xfrm>
            <a:off x="6646753" y="1566178"/>
            <a:ext cx="2083588" cy="338554"/>
          </a:xfrm>
          <a:prstGeom prst="rect">
            <a:avLst/>
          </a:prstGeom>
          <a:noFill/>
        </p:spPr>
        <p:txBody>
          <a:bodyPr wrap="square">
            <a:spAutoFit/>
          </a:bodyPr>
          <a:lstStyle/>
          <a:p>
            <a:r>
              <a:rPr lang="en-GB" sz="1600" b="0" dirty="0">
                <a:solidFill>
                  <a:srgbClr val="7030A0"/>
                </a:solidFill>
                <a:effectLst/>
                <a:latin typeface="Consolas" panose="020B0609020204030204" pitchFamily="49" charset="0"/>
              </a:rPr>
              <a:t>ipmi_runtime.csv</a:t>
            </a:r>
          </a:p>
        </p:txBody>
      </p:sp>
      <p:pic>
        <p:nvPicPr>
          <p:cNvPr id="18" name="Picture 17">
            <a:extLst>
              <a:ext uri="{FF2B5EF4-FFF2-40B4-BE49-F238E27FC236}">
                <a16:creationId xmlns:a16="http://schemas.microsoft.com/office/drawing/2014/main" id="{F95B5BAD-7FDE-276C-D637-1291B42C2F7A}"/>
              </a:ext>
            </a:extLst>
          </p:cNvPr>
          <p:cNvPicPr>
            <a:picLocks noChangeAspect="1"/>
          </p:cNvPicPr>
          <p:nvPr/>
        </p:nvPicPr>
        <p:blipFill rotWithShape="1">
          <a:blip r:embed="rId3"/>
          <a:srcRect t="1" b="55577"/>
          <a:stretch/>
        </p:blipFill>
        <p:spPr>
          <a:xfrm>
            <a:off x="8809121" y="1068902"/>
            <a:ext cx="1393092" cy="1033345"/>
          </a:xfrm>
          <a:prstGeom prst="rect">
            <a:avLst/>
          </a:prstGeom>
        </p:spPr>
      </p:pic>
      <p:sp>
        <p:nvSpPr>
          <p:cNvPr id="20" name="TextBox 19">
            <a:extLst>
              <a:ext uri="{FF2B5EF4-FFF2-40B4-BE49-F238E27FC236}">
                <a16:creationId xmlns:a16="http://schemas.microsoft.com/office/drawing/2014/main" id="{FA17A83A-69C1-C1E2-9274-1E61181E8822}"/>
              </a:ext>
            </a:extLst>
          </p:cNvPr>
          <p:cNvSpPr txBox="1"/>
          <p:nvPr/>
        </p:nvSpPr>
        <p:spPr>
          <a:xfrm>
            <a:off x="10536132" y="5058124"/>
            <a:ext cx="1542410" cy="338554"/>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ipmi2root.C</a:t>
            </a:r>
            <a:endParaRPr lang="en-GB" sz="1600" dirty="0">
              <a:latin typeface="Courier New" panose="02070309020205020404" pitchFamily="49" charset="0"/>
              <a:cs typeface="Courier New" panose="02070309020205020404" pitchFamily="49" charset="0"/>
            </a:endParaRPr>
          </a:p>
        </p:txBody>
      </p:sp>
      <p:sp>
        <p:nvSpPr>
          <p:cNvPr id="2" name="TextBox 1">
            <a:extLst>
              <a:ext uri="{FF2B5EF4-FFF2-40B4-BE49-F238E27FC236}">
                <a16:creationId xmlns:a16="http://schemas.microsoft.com/office/drawing/2014/main" id="{A8692942-2963-3C5C-2C69-47125EB5550A}"/>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Data Processing (past)</a:t>
            </a:r>
            <a:endParaRPr lang="en-GB" sz="4000" b="1" dirty="0">
              <a:solidFill>
                <a:srgbClr val="0000FF"/>
              </a:solidFill>
              <a:latin typeface="Arial" panose="020B0604020202020204" pitchFamily="34" charset="0"/>
              <a:cs typeface="Arial" panose="020B0604020202020204" pitchFamily="34" charset="0"/>
            </a:endParaRPr>
          </a:p>
        </p:txBody>
      </p:sp>
      <p:pic>
        <p:nvPicPr>
          <p:cNvPr id="40" name="Picture 39" descr="A graph of power distribution&#10;&#10;Description automatically generated">
            <a:extLst>
              <a:ext uri="{FF2B5EF4-FFF2-40B4-BE49-F238E27FC236}">
                <a16:creationId xmlns:a16="http://schemas.microsoft.com/office/drawing/2014/main" id="{1F73588D-D616-D621-9831-184572D509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2272" y="5645501"/>
            <a:ext cx="2377425" cy="1002541"/>
          </a:xfrm>
          <a:prstGeom prst="rect">
            <a:avLst/>
          </a:prstGeom>
        </p:spPr>
      </p:pic>
      <p:pic>
        <p:nvPicPr>
          <p:cNvPr id="44" name="Picture 43">
            <a:extLst>
              <a:ext uri="{FF2B5EF4-FFF2-40B4-BE49-F238E27FC236}">
                <a16:creationId xmlns:a16="http://schemas.microsoft.com/office/drawing/2014/main" id="{D4D6FBA9-1F57-14A6-A4B2-B1DE5E62C833}"/>
              </a:ext>
            </a:extLst>
          </p:cNvPr>
          <p:cNvPicPr>
            <a:picLocks noChangeAspect="1"/>
          </p:cNvPicPr>
          <p:nvPr/>
        </p:nvPicPr>
        <p:blipFill>
          <a:blip r:embed="rId5">
            <a:extLst>
              <a:ext uri="{28A0092B-C50C-407E-A947-70E740481C1C}">
                <a14:useLocalDpi xmlns:a14="http://schemas.microsoft.com/office/drawing/2010/main" val="0"/>
              </a:ext>
            </a:extLst>
          </a:blip>
          <a:srcRect t="7300" r="51695" b="8322"/>
          <a:stretch/>
        </p:blipFill>
        <p:spPr>
          <a:xfrm>
            <a:off x="8052272" y="4759213"/>
            <a:ext cx="2457620" cy="778716"/>
          </a:xfrm>
          <a:prstGeom prst="rect">
            <a:avLst/>
          </a:prstGeom>
        </p:spPr>
      </p:pic>
      <p:sp>
        <p:nvSpPr>
          <p:cNvPr id="45" name="TextBox 44">
            <a:extLst>
              <a:ext uri="{FF2B5EF4-FFF2-40B4-BE49-F238E27FC236}">
                <a16:creationId xmlns:a16="http://schemas.microsoft.com/office/drawing/2014/main" id="{4992E9F9-A9B9-4C37-0130-4556FA044967}"/>
              </a:ext>
            </a:extLst>
          </p:cNvPr>
          <p:cNvSpPr txBox="1"/>
          <p:nvPr/>
        </p:nvSpPr>
        <p:spPr>
          <a:xfrm>
            <a:off x="0" y="758699"/>
            <a:ext cx="8492248" cy="400110"/>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This was the flow, from data collection to processing and visualization …</a:t>
            </a:r>
          </a:p>
        </p:txBody>
      </p:sp>
      <p:sp>
        <p:nvSpPr>
          <p:cNvPr id="47" name="TextBox 46">
            <a:extLst>
              <a:ext uri="{FF2B5EF4-FFF2-40B4-BE49-F238E27FC236}">
                <a16:creationId xmlns:a16="http://schemas.microsoft.com/office/drawing/2014/main" id="{D2D34F7C-7D06-BFAE-BDB3-1294724AA945}"/>
              </a:ext>
            </a:extLst>
          </p:cNvPr>
          <p:cNvSpPr txBox="1"/>
          <p:nvPr/>
        </p:nvSpPr>
        <p:spPr>
          <a:xfrm rot="20349363">
            <a:off x="4522443" y="2363303"/>
            <a:ext cx="674417" cy="261610"/>
          </a:xfrm>
          <a:prstGeom prst="rect">
            <a:avLst/>
          </a:prstGeom>
          <a:solidFill>
            <a:schemeClr val="accent1"/>
          </a:solidFill>
        </p:spPr>
        <p:txBody>
          <a:bodyPr wrap="square">
            <a:spAutoFit/>
          </a:bodyPr>
          <a:lstStyle/>
          <a:p>
            <a:r>
              <a:rPr lang="en-US" sz="1100" dirty="0">
                <a:solidFill>
                  <a:srgbClr val="FFFF00"/>
                </a:solidFill>
                <a:latin typeface="Arial" panose="020B0604020202020204" pitchFamily="34" charset="0"/>
                <a:cs typeface="Arial" panose="020B0604020202020204" pitchFamily="34" charset="0"/>
              </a:rPr>
              <a:t>volatile</a:t>
            </a:r>
            <a:endParaRPr lang="en-GB" sz="1100" dirty="0">
              <a:solidFill>
                <a:srgbClr val="FFFF00"/>
              </a:solidFill>
            </a:endParaRPr>
          </a:p>
        </p:txBody>
      </p:sp>
      <p:sp>
        <p:nvSpPr>
          <p:cNvPr id="48" name="TextBox 47">
            <a:extLst>
              <a:ext uri="{FF2B5EF4-FFF2-40B4-BE49-F238E27FC236}">
                <a16:creationId xmlns:a16="http://schemas.microsoft.com/office/drawing/2014/main" id="{B88F0CD3-2CEC-7A3E-F56C-98EE18A4EEAF}"/>
              </a:ext>
            </a:extLst>
          </p:cNvPr>
          <p:cNvSpPr txBox="1"/>
          <p:nvPr/>
        </p:nvSpPr>
        <p:spPr>
          <a:xfrm rot="19830940">
            <a:off x="9521321" y="1803853"/>
            <a:ext cx="814948" cy="261610"/>
          </a:xfrm>
          <a:prstGeom prst="rect">
            <a:avLst/>
          </a:prstGeom>
          <a:solidFill>
            <a:schemeClr val="accent1"/>
          </a:solidFill>
        </p:spPr>
        <p:txBody>
          <a:bodyPr wrap="square">
            <a:spAutoFit/>
          </a:bodyPr>
          <a:lstStyle/>
          <a:p>
            <a:r>
              <a:rPr lang="en-US" sz="1100" dirty="0">
                <a:solidFill>
                  <a:srgbClr val="FFFF00"/>
                </a:solidFill>
                <a:latin typeface="Arial" panose="020B0604020202020204" pitchFamily="34" charset="0"/>
                <a:cs typeface="Arial" panose="020B0604020202020204" pitchFamily="34" charset="0"/>
              </a:rPr>
              <a:t>persistent</a:t>
            </a:r>
            <a:endParaRPr lang="en-GB" sz="1100" dirty="0">
              <a:solidFill>
                <a:srgbClr val="FFFF00"/>
              </a:solidFill>
            </a:endParaRPr>
          </a:p>
        </p:txBody>
      </p:sp>
      <p:pic>
        <p:nvPicPr>
          <p:cNvPr id="62" name="Picture 61">
            <a:extLst>
              <a:ext uri="{FF2B5EF4-FFF2-40B4-BE49-F238E27FC236}">
                <a16:creationId xmlns:a16="http://schemas.microsoft.com/office/drawing/2014/main" id="{14C7CAD0-6DEF-3B4D-379A-BC571E9B23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83925" y="5487659"/>
            <a:ext cx="1325844" cy="778716"/>
          </a:xfrm>
          <a:prstGeom prst="rect">
            <a:avLst/>
          </a:prstGeom>
        </p:spPr>
      </p:pic>
      <p:pic>
        <p:nvPicPr>
          <p:cNvPr id="21" name="Picture 20" descr="A white arrow on a black background&#10;&#10;Description automatically generated">
            <a:extLst>
              <a:ext uri="{FF2B5EF4-FFF2-40B4-BE49-F238E27FC236}">
                <a16:creationId xmlns:a16="http://schemas.microsoft.com/office/drawing/2014/main" id="{E2DF3D43-B1B0-AE43-A9F9-105669E34AE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599" y="1693735"/>
            <a:ext cx="1776771" cy="1241821"/>
          </a:xfrm>
          <a:prstGeom prst="rect">
            <a:avLst/>
          </a:prstGeom>
        </p:spPr>
      </p:pic>
      <p:cxnSp>
        <p:nvCxnSpPr>
          <p:cNvPr id="24" name="Straight Arrow Connector 23">
            <a:extLst>
              <a:ext uri="{FF2B5EF4-FFF2-40B4-BE49-F238E27FC236}">
                <a16:creationId xmlns:a16="http://schemas.microsoft.com/office/drawing/2014/main" id="{B18091B5-E718-9E10-A558-5142A5ECD8EA}"/>
              </a:ext>
            </a:extLst>
          </p:cNvPr>
          <p:cNvCxnSpPr>
            <a:cxnSpLocks/>
          </p:cNvCxnSpPr>
          <p:nvPr/>
        </p:nvCxnSpPr>
        <p:spPr>
          <a:xfrm flipV="1">
            <a:off x="1957308" y="2833903"/>
            <a:ext cx="4617816" cy="6978"/>
          </a:xfrm>
          <a:prstGeom prst="straightConnector1">
            <a:avLst/>
          </a:prstGeom>
          <a:ln w="3810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CE6C478-C8F0-A444-0A9F-E491CE420E1E}"/>
              </a:ext>
            </a:extLst>
          </p:cNvPr>
          <p:cNvSpPr txBox="1"/>
          <p:nvPr/>
        </p:nvSpPr>
        <p:spPr>
          <a:xfrm>
            <a:off x="3292783" y="2892375"/>
            <a:ext cx="2036135" cy="338554"/>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run_HEPscore.sh</a:t>
            </a:r>
            <a:endParaRPr lang="en-GB" sz="1600" dirty="0">
              <a:latin typeface="Courier New" panose="02070309020205020404" pitchFamily="49" charset="0"/>
              <a:cs typeface="Courier New" panose="02070309020205020404" pitchFamily="49" charset="0"/>
            </a:endParaRPr>
          </a:p>
        </p:txBody>
      </p:sp>
      <p:sp>
        <p:nvSpPr>
          <p:cNvPr id="27" name="TextBox 26">
            <a:extLst>
              <a:ext uri="{FF2B5EF4-FFF2-40B4-BE49-F238E27FC236}">
                <a16:creationId xmlns:a16="http://schemas.microsoft.com/office/drawing/2014/main" id="{883FC25B-5B0D-4276-FD9F-B1BDCE34EADA}"/>
              </a:ext>
            </a:extLst>
          </p:cNvPr>
          <p:cNvSpPr txBox="1"/>
          <p:nvPr/>
        </p:nvSpPr>
        <p:spPr>
          <a:xfrm>
            <a:off x="6646753" y="2597002"/>
            <a:ext cx="2244328" cy="338554"/>
          </a:xfrm>
          <a:prstGeom prst="rect">
            <a:avLst/>
          </a:prstGeom>
          <a:noFill/>
        </p:spPr>
        <p:txBody>
          <a:bodyPr wrap="square">
            <a:spAutoFit/>
          </a:bodyPr>
          <a:lstStyle/>
          <a:p>
            <a:r>
              <a:rPr lang="en-GB" sz="1600" b="0" dirty="0" err="1">
                <a:solidFill>
                  <a:srgbClr val="7030A0"/>
                </a:solidFill>
                <a:effectLst/>
                <a:latin typeface="Consolas" panose="020B0609020204030204" pitchFamily="49" charset="0"/>
              </a:rPr>
              <a:t>bmkrun_report.json</a:t>
            </a:r>
            <a:endParaRPr lang="en-GB" sz="1600" b="0" dirty="0">
              <a:solidFill>
                <a:srgbClr val="7030A0"/>
              </a:solidFill>
              <a:effectLst/>
              <a:latin typeface="Consolas" panose="020B0609020204030204" pitchFamily="49" charset="0"/>
            </a:endParaRPr>
          </a:p>
        </p:txBody>
      </p:sp>
      <p:pic>
        <p:nvPicPr>
          <p:cNvPr id="38" name="Picture 37">
            <a:extLst>
              <a:ext uri="{FF2B5EF4-FFF2-40B4-BE49-F238E27FC236}">
                <a16:creationId xmlns:a16="http://schemas.microsoft.com/office/drawing/2014/main" id="{9E19F1F3-4246-AB74-57C7-F59059E0BB65}"/>
              </a:ext>
            </a:extLst>
          </p:cNvPr>
          <p:cNvPicPr>
            <a:picLocks noChangeAspect="1"/>
          </p:cNvPicPr>
          <p:nvPr/>
        </p:nvPicPr>
        <p:blipFill>
          <a:blip r:embed="rId8"/>
          <a:srcRect l="35647" t="43053" r="41355" b="13617"/>
          <a:stretch/>
        </p:blipFill>
        <p:spPr>
          <a:xfrm>
            <a:off x="8840598" y="2300365"/>
            <a:ext cx="1253703" cy="1328646"/>
          </a:xfrm>
          <a:prstGeom prst="rect">
            <a:avLst/>
          </a:prstGeom>
        </p:spPr>
      </p:pic>
      <p:sp>
        <p:nvSpPr>
          <p:cNvPr id="39" name="Arc 38">
            <a:extLst>
              <a:ext uri="{FF2B5EF4-FFF2-40B4-BE49-F238E27FC236}">
                <a16:creationId xmlns:a16="http://schemas.microsoft.com/office/drawing/2014/main" id="{4B4F74CD-3DFA-22FE-D923-9FB704E56302}"/>
              </a:ext>
            </a:extLst>
          </p:cNvPr>
          <p:cNvSpPr/>
          <p:nvPr/>
        </p:nvSpPr>
        <p:spPr>
          <a:xfrm>
            <a:off x="9156846" y="1692380"/>
            <a:ext cx="2758572" cy="3236110"/>
          </a:xfrm>
          <a:prstGeom prst="arc">
            <a:avLst>
              <a:gd name="adj1" fmla="val 16200000"/>
              <a:gd name="adj2" fmla="val 546332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41" name="TextBox 40">
            <a:extLst>
              <a:ext uri="{FF2B5EF4-FFF2-40B4-BE49-F238E27FC236}">
                <a16:creationId xmlns:a16="http://schemas.microsoft.com/office/drawing/2014/main" id="{EDDA7FAC-7DB3-4C12-0B00-5CB5C9AD5FB0}"/>
              </a:ext>
            </a:extLst>
          </p:cNvPr>
          <p:cNvSpPr txBox="1"/>
          <p:nvPr/>
        </p:nvSpPr>
        <p:spPr>
          <a:xfrm>
            <a:off x="3530622" y="3112674"/>
            <a:ext cx="1871134"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t>
            </a:r>
            <a:r>
              <a:rPr lang="en-US" sz="1600" b="1" dirty="0">
                <a:latin typeface="Arial" panose="020B0604020202020204" pitchFamily="34" charset="0"/>
                <a:cs typeface="Arial" panose="020B0604020202020204" pitchFamily="34" charset="0"/>
              </a:rPr>
              <a:t>user</a:t>
            </a:r>
            <a:r>
              <a:rPr lang="en-US" sz="1600" dirty="0">
                <a:latin typeface="Arial" panose="020B0604020202020204" pitchFamily="34" charset="0"/>
                <a:cs typeface="Arial" panose="020B0604020202020204" pitchFamily="34" charset="0"/>
              </a:rPr>
              <a:t>’s script)</a:t>
            </a:r>
            <a:endParaRPr lang="en-GB" sz="1600" dirty="0">
              <a:latin typeface="Arial" panose="020B0604020202020204" pitchFamily="34" charset="0"/>
              <a:cs typeface="Arial" panose="020B0604020202020204" pitchFamily="34" charset="0"/>
            </a:endParaRPr>
          </a:p>
        </p:txBody>
      </p:sp>
      <p:sp>
        <p:nvSpPr>
          <p:cNvPr id="46" name="Arc 45">
            <a:extLst>
              <a:ext uri="{FF2B5EF4-FFF2-40B4-BE49-F238E27FC236}">
                <a16:creationId xmlns:a16="http://schemas.microsoft.com/office/drawing/2014/main" id="{8620D739-E773-2732-9ED1-219B4C0C0257}"/>
              </a:ext>
            </a:extLst>
          </p:cNvPr>
          <p:cNvSpPr/>
          <p:nvPr/>
        </p:nvSpPr>
        <p:spPr>
          <a:xfrm>
            <a:off x="9505666" y="2790282"/>
            <a:ext cx="1579259" cy="1555739"/>
          </a:xfrm>
          <a:prstGeom prst="arc">
            <a:avLst>
              <a:gd name="adj1" fmla="val 16200000"/>
              <a:gd name="adj2" fmla="val 5540082"/>
            </a:avLst>
          </a:prstGeom>
          <a:ln w="38100">
            <a:solidFill>
              <a:srgbClr val="0000FF"/>
            </a:solidFill>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cxnSp>
        <p:nvCxnSpPr>
          <p:cNvPr id="52" name="Straight Arrow Connector 51">
            <a:extLst>
              <a:ext uri="{FF2B5EF4-FFF2-40B4-BE49-F238E27FC236}">
                <a16:creationId xmlns:a16="http://schemas.microsoft.com/office/drawing/2014/main" id="{1E0C166A-B1DA-9B35-D6E4-B9FE9136BD85}"/>
              </a:ext>
            </a:extLst>
          </p:cNvPr>
          <p:cNvCxnSpPr>
            <a:cxnSpLocks/>
          </p:cNvCxnSpPr>
          <p:nvPr/>
        </p:nvCxnSpPr>
        <p:spPr>
          <a:xfrm flipH="1">
            <a:off x="6821450" y="4346022"/>
            <a:ext cx="3492313" cy="0"/>
          </a:xfrm>
          <a:prstGeom prst="straightConnector1">
            <a:avLst/>
          </a:prstGeom>
          <a:ln w="3810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7B9D19A7-D2EA-F011-DB18-8FEF9F5860E9}"/>
              </a:ext>
            </a:extLst>
          </p:cNvPr>
          <p:cNvCxnSpPr>
            <a:cxnSpLocks/>
          </p:cNvCxnSpPr>
          <p:nvPr/>
        </p:nvCxnSpPr>
        <p:spPr>
          <a:xfrm flipH="1">
            <a:off x="6822234" y="5017931"/>
            <a:ext cx="1125264" cy="0"/>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408D8230-D78B-F45E-6111-8149DBD2D39B}"/>
              </a:ext>
            </a:extLst>
          </p:cNvPr>
          <p:cNvSpPr txBox="1"/>
          <p:nvPr/>
        </p:nvSpPr>
        <p:spPr>
          <a:xfrm>
            <a:off x="7094607" y="4512700"/>
            <a:ext cx="684803"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Excel</a:t>
            </a:r>
            <a:endParaRPr lang="en-GB" sz="1600" dirty="0">
              <a:latin typeface="Arial" panose="020B0604020202020204" pitchFamily="34" charset="0"/>
              <a:cs typeface="Arial" panose="020B0604020202020204" pitchFamily="34" charset="0"/>
            </a:endParaRPr>
          </a:p>
        </p:txBody>
      </p:sp>
      <p:grpSp>
        <p:nvGrpSpPr>
          <p:cNvPr id="60" name="Group 59">
            <a:extLst>
              <a:ext uri="{FF2B5EF4-FFF2-40B4-BE49-F238E27FC236}">
                <a16:creationId xmlns:a16="http://schemas.microsoft.com/office/drawing/2014/main" id="{EF5AE286-AA26-F60F-B1E9-5C9FC039E4F7}"/>
              </a:ext>
            </a:extLst>
          </p:cNvPr>
          <p:cNvGrpSpPr/>
          <p:nvPr/>
        </p:nvGrpSpPr>
        <p:grpSpPr>
          <a:xfrm>
            <a:off x="1965306" y="3800980"/>
            <a:ext cx="4506894" cy="1989348"/>
            <a:chOff x="1965306" y="3800980"/>
            <a:chExt cx="4506894" cy="1989348"/>
          </a:xfrm>
        </p:grpSpPr>
        <p:pic>
          <p:nvPicPr>
            <p:cNvPr id="17" name="Picture 16">
              <a:extLst>
                <a:ext uri="{FF2B5EF4-FFF2-40B4-BE49-F238E27FC236}">
                  <a16:creationId xmlns:a16="http://schemas.microsoft.com/office/drawing/2014/main" id="{851946E5-00F2-D79E-2B61-013E9E0B90EA}"/>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65306" y="4466437"/>
              <a:ext cx="939530" cy="585552"/>
            </a:xfrm>
            <a:prstGeom prst="rect">
              <a:avLst/>
            </a:prstGeom>
          </p:spPr>
        </p:pic>
        <p:pic>
          <p:nvPicPr>
            <p:cNvPr id="58" name="Picture 57">
              <a:extLst>
                <a:ext uri="{FF2B5EF4-FFF2-40B4-BE49-F238E27FC236}">
                  <a16:creationId xmlns:a16="http://schemas.microsoft.com/office/drawing/2014/main" id="{15718363-A58A-823A-9407-1E9349B82444}"/>
                </a:ext>
              </a:extLst>
            </p:cNvPr>
            <p:cNvPicPr>
              <a:picLocks noChangeAspect="1"/>
            </p:cNvPicPr>
            <p:nvPr/>
          </p:nvPicPr>
          <p:blipFill>
            <a:blip r:embed="rId10"/>
            <a:stretch>
              <a:fillRect/>
            </a:stretch>
          </p:blipFill>
          <p:spPr>
            <a:xfrm>
              <a:off x="2988493" y="3800980"/>
              <a:ext cx="3422052" cy="979195"/>
            </a:xfrm>
            <a:prstGeom prst="rect">
              <a:avLst/>
            </a:prstGeom>
          </p:spPr>
        </p:pic>
        <p:pic>
          <p:nvPicPr>
            <p:cNvPr id="42" name="Picture 41">
              <a:extLst>
                <a:ext uri="{FF2B5EF4-FFF2-40B4-BE49-F238E27FC236}">
                  <a16:creationId xmlns:a16="http://schemas.microsoft.com/office/drawing/2014/main" id="{2D6338AA-3E4F-2380-3EBC-278C39967322}"/>
                </a:ext>
              </a:extLst>
            </p:cNvPr>
            <p:cNvPicPr>
              <a:picLocks noChangeAspect="1"/>
            </p:cNvPicPr>
            <p:nvPr/>
          </p:nvPicPr>
          <p:blipFill>
            <a:blip r:embed="rId11"/>
            <a:srcRect l="2101" t="1857" r="2039" b="2993"/>
            <a:stretch/>
          </p:blipFill>
          <p:spPr>
            <a:xfrm>
              <a:off x="4664388" y="4783159"/>
              <a:ext cx="1807812" cy="1007169"/>
            </a:xfrm>
            <a:prstGeom prst="rect">
              <a:avLst/>
            </a:prstGeom>
          </p:spPr>
        </p:pic>
        <p:pic>
          <p:nvPicPr>
            <p:cNvPr id="43" name="Picture 42">
              <a:extLst>
                <a:ext uri="{FF2B5EF4-FFF2-40B4-BE49-F238E27FC236}">
                  <a16:creationId xmlns:a16="http://schemas.microsoft.com/office/drawing/2014/main" id="{BD727FE5-9015-20BD-6CE4-BD2BA8C673B8}"/>
                </a:ext>
              </a:extLst>
            </p:cNvPr>
            <p:cNvPicPr>
              <a:picLocks noChangeAspect="1"/>
            </p:cNvPicPr>
            <p:nvPr/>
          </p:nvPicPr>
          <p:blipFill>
            <a:blip r:embed="rId12"/>
            <a:stretch>
              <a:fillRect/>
            </a:stretch>
          </p:blipFill>
          <p:spPr>
            <a:xfrm>
              <a:off x="2988493" y="4778044"/>
              <a:ext cx="1592238" cy="1012284"/>
            </a:xfrm>
            <a:prstGeom prst="rect">
              <a:avLst/>
            </a:prstGeom>
          </p:spPr>
        </p:pic>
      </p:grpSp>
      <p:sp>
        <p:nvSpPr>
          <p:cNvPr id="61" name="TextBox 60">
            <a:extLst>
              <a:ext uri="{FF2B5EF4-FFF2-40B4-BE49-F238E27FC236}">
                <a16:creationId xmlns:a16="http://schemas.microsoft.com/office/drawing/2014/main" id="{DE8B36BC-C7D8-CECD-94EC-C55FFE14E38A}"/>
              </a:ext>
            </a:extLst>
          </p:cNvPr>
          <p:cNvSpPr txBox="1"/>
          <p:nvPr/>
        </p:nvSpPr>
        <p:spPr>
          <a:xfrm rot="19830940">
            <a:off x="9683336" y="3291360"/>
            <a:ext cx="814948" cy="261610"/>
          </a:xfrm>
          <a:prstGeom prst="rect">
            <a:avLst/>
          </a:prstGeom>
          <a:solidFill>
            <a:schemeClr val="accent1"/>
          </a:solidFill>
        </p:spPr>
        <p:txBody>
          <a:bodyPr wrap="square">
            <a:spAutoFit/>
          </a:bodyPr>
          <a:lstStyle/>
          <a:p>
            <a:r>
              <a:rPr lang="en-US" sz="1100" dirty="0">
                <a:solidFill>
                  <a:srgbClr val="FFFF00"/>
                </a:solidFill>
                <a:latin typeface="Arial" panose="020B0604020202020204" pitchFamily="34" charset="0"/>
                <a:cs typeface="Arial" panose="020B0604020202020204" pitchFamily="34" charset="0"/>
              </a:rPr>
              <a:t>persistent</a:t>
            </a:r>
            <a:endParaRPr lang="en-GB" sz="1100" dirty="0">
              <a:solidFill>
                <a:srgbClr val="FFFF00"/>
              </a:solidFill>
            </a:endParaRPr>
          </a:p>
        </p:txBody>
      </p:sp>
    </p:spTree>
    <p:extLst>
      <p:ext uri="{BB962C8B-B14F-4D97-AF65-F5344CB8AC3E}">
        <p14:creationId xmlns:p14="http://schemas.microsoft.com/office/powerpoint/2010/main" val="1838581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933FC-B0FC-7801-B5F3-41CB981BD772}"/>
            </a:ext>
          </a:extLst>
        </p:cNvPr>
        <p:cNvGrpSpPr/>
        <p:nvPr/>
      </p:nvGrpSpPr>
      <p:grpSpPr>
        <a:xfrm>
          <a:off x="0" y="0"/>
          <a:ext cx="0" cy="0"/>
          <a:chOff x="0" y="0"/>
          <a:chExt cx="0" cy="0"/>
        </a:xfrm>
      </p:grpSpPr>
      <p:cxnSp>
        <p:nvCxnSpPr>
          <p:cNvPr id="6" name="Straight Arrow Connector 5">
            <a:extLst>
              <a:ext uri="{FF2B5EF4-FFF2-40B4-BE49-F238E27FC236}">
                <a16:creationId xmlns:a16="http://schemas.microsoft.com/office/drawing/2014/main" id="{6DF25D48-B4DA-1D0B-DF8B-D61F7050EE3E}"/>
              </a:ext>
            </a:extLst>
          </p:cNvPr>
          <p:cNvCxnSpPr>
            <a:cxnSpLocks/>
          </p:cNvCxnSpPr>
          <p:nvPr/>
        </p:nvCxnSpPr>
        <p:spPr>
          <a:xfrm flipV="1">
            <a:off x="1963011" y="1774117"/>
            <a:ext cx="1191907" cy="2240"/>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9F5F205E-F813-9744-AC76-5E1F198A0D67}"/>
              </a:ext>
            </a:extLst>
          </p:cNvPr>
          <p:cNvSpPr txBox="1"/>
          <p:nvPr/>
        </p:nvSpPr>
        <p:spPr>
          <a:xfrm>
            <a:off x="3455697" y="1882191"/>
            <a:ext cx="1599950" cy="830997"/>
          </a:xfrm>
          <a:prstGeom prst="rect">
            <a:avLst/>
          </a:prstGeom>
          <a:solidFill>
            <a:schemeClr val="tx1">
              <a:lumMod val="85000"/>
              <a:lumOff val="15000"/>
            </a:schemeClr>
          </a:solidFill>
        </p:spPr>
        <p:txBody>
          <a:bodyPr wrap="square">
            <a:spAutoFit/>
          </a:bodyPr>
          <a:lstStyle/>
          <a:p>
            <a:r>
              <a:rPr lang="en-GB" sz="600" b="0" dirty="0">
                <a:solidFill>
                  <a:srgbClr val="CE9178"/>
                </a:solidFill>
                <a:effectLst/>
                <a:latin typeface="Consolas" panose="020B0609020204030204" pitchFamily="49" charset="0"/>
              </a:rPr>
              <a:t>{</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date_yyyymmdd</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$DATE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time_hhmmss</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$TIME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cpu_usage_percent</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$CPUSE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memory_usage_gb</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$MEMUSE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cpu_frequency_ghz</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$FREQ</a:t>
            </a:r>
            <a:r>
              <a:rPr lang="en-GB" sz="600" b="0" dirty="0">
                <a:solidFill>
                  <a:srgbClr val="CE9178"/>
                </a:solidFill>
                <a:effectLst/>
                <a:latin typeface="Consolas" panose="020B0609020204030204" pitchFamily="49" charset="0"/>
              </a:rPr>
              <a:t>"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ipmi_power_watt</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$POWER</a:t>
            </a:r>
            <a:r>
              <a:rPr lang="en-GB" sz="600" b="0" dirty="0">
                <a:solidFill>
                  <a:srgbClr val="CE9178"/>
                </a:solidFill>
                <a:effectLst/>
                <a:latin typeface="Consolas" panose="020B0609020204030204" pitchFamily="49" charset="0"/>
              </a:rPr>
              <a:t>"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a:t>
            </a:r>
            <a:endParaRPr lang="en-GB" sz="600" b="0" dirty="0">
              <a:solidFill>
                <a:srgbClr val="CCCCCC"/>
              </a:solidFill>
              <a:effectLst/>
              <a:latin typeface="Consolas" panose="020B0609020204030204" pitchFamily="49" charset="0"/>
            </a:endParaRPr>
          </a:p>
        </p:txBody>
      </p:sp>
      <p:sp>
        <p:nvSpPr>
          <p:cNvPr id="5" name="TextBox 4">
            <a:extLst>
              <a:ext uri="{FF2B5EF4-FFF2-40B4-BE49-F238E27FC236}">
                <a16:creationId xmlns:a16="http://schemas.microsoft.com/office/drawing/2014/main" id="{7480BD2F-E560-388D-2308-E62E48A9DB90}"/>
              </a:ext>
            </a:extLst>
          </p:cNvPr>
          <p:cNvSpPr txBox="1"/>
          <p:nvPr/>
        </p:nvSpPr>
        <p:spPr>
          <a:xfrm>
            <a:off x="1957308" y="1789865"/>
            <a:ext cx="1172116" cy="338554"/>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jdump.sh</a:t>
            </a:r>
            <a:endParaRPr lang="en-GB" sz="1600" dirty="0">
              <a:latin typeface="Courier New" panose="02070309020205020404" pitchFamily="49" charset="0"/>
              <a:cs typeface="Courier New" panose="02070309020205020404" pitchFamily="49" charset="0"/>
            </a:endParaRPr>
          </a:p>
        </p:txBody>
      </p:sp>
      <p:sp>
        <p:nvSpPr>
          <p:cNvPr id="9" name="TextBox 8">
            <a:extLst>
              <a:ext uri="{FF2B5EF4-FFF2-40B4-BE49-F238E27FC236}">
                <a16:creationId xmlns:a16="http://schemas.microsoft.com/office/drawing/2014/main" id="{D44960C4-C560-6318-B579-6F323B41F395}"/>
              </a:ext>
            </a:extLst>
          </p:cNvPr>
          <p:cNvSpPr txBox="1"/>
          <p:nvPr/>
        </p:nvSpPr>
        <p:spPr>
          <a:xfrm>
            <a:off x="1847926" y="2028840"/>
            <a:ext cx="1539965"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t>
            </a:r>
            <a:r>
              <a:rPr lang="en-US" sz="1600" b="1" dirty="0">
                <a:latin typeface="Arial" panose="020B0604020202020204" pitchFamily="34" charset="0"/>
                <a:cs typeface="Arial" panose="020B0604020202020204" pitchFamily="34" charset="0"/>
              </a:rPr>
              <a:t>root</a:t>
            </a:r>
            <a:r>
              <a:rPr lang="en-US" sz="1600" dirty="0">
                <a:latin typeface="Arial" panose="020B0604020202020204" pitchFamily="34" charset="0"/>
                <a:cs typeface="Arial" panose="020B0604020202020204" pitchFamily="34" charset="0"/>
              </a:rPr>
              <a:t>’s script)</a:t>
            </a:r>
            <a:endParaRPr lang="en-GB" sz="16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88CDA521-CFA0-DF72-C6B6-4B43B3438361}"/>
              </a:ext>
            </a:extLst>
          </p:cNvPr>
          <p:cNvSpPr txBox="1"/>
          <p:nvPr/>
        </p:nvSpPr>
        <p:spPr>
          <a:xfrm>
            <a:off x="3119121" y="1569379"/>
            <a:ext cx="2282635" cy="338554"/>
          </a:xfrm>
          <a:prstGeom prst="rect">
            <a:avLst/>
          </a:prstGeom>
          <a:noFill/>
        </p:spPr>
        <p:txBody>
          <a:bodyPr wrap="square">
            <a:spAutoFit/>
          </a:bodyPr>
          <a:lstStyle/>
          <a:p>
            <a:r>
              <a:rPr lang="en-GB" sz="1600" b="0" dirty="0">
                <a:solidFill>
                  <a:srgbClr val="7030A0"/>
                </a:solidFill>
                <a:effectLst/>
                <a:latin typeface="Consolas" panose="020B0609020204030204" pitchFamily="49" charset="0"/>
              </a:rPr>
              <a:t>/</a:t>
            </a:r>
            <a:r>
              <a:rPr lang="en-GB" sz="1600" b="0" dirty="0" err="1">
                <a:solidFill>
                  <a:srgbClr val="7030A0"/>
                </a:solidFill>
                <a:effectLst/>
                <a:latin typeface="Consolas" panose="020B0609020204030204" pitchFamily="49" charset="0"/>
              </a:rPr>
              <a:t>tmp</a:t>
            </a:r>
            <a:r>
              <a:rPr lang="en-GB" sz="1600" b="0" dirty="0">
                <a:solidFill>
                  <a:srgbClr val="7030A0"/>
                </a:solidFill>
                <a:effectLst/>
                <a:latin typeface="Consolas" panose="020B0609020204030204" pitchFamily="49" charset="0"/>
              </a:rPr>
              <a:t>/</a:t>
            </a:r>
            <a:r>
              <a:rPr lang="en-GB" sz="1600" b="0" dirty="0" err="1">
                <a:solidFill>
                  <a:srgbClr val="7030A0"/>
                </a:solidFill>
                <a:effectLst/>
                <a:latin typeface="Consolas" panose="020B0609020204030204" pitchFamily="49" charset="0"/>
              </a:rPr>
              <a:t>ipmidump.json</a:t>
            </a:r>
            <a:endParaRPr lang="en-GB" sz="1600" b="0" dirty="0">
              <a:solidFill>
                <a:srgbClr val="7030A0"/>
              </a:solidFill>
              <a:effectLst/>
              <a:latin typeface="Consolas" panose="020B0609020204030204" pitchFamily="49" charset="0"/>
            </a:endParaRPr>
          </a:p>
        </p:txBody>
      </p:sp>
      <p:cxnSp>
        <p:nvCxnSpPr>
          <p:cNvPr id="13" name="Straight Arrow Connector 12">
            <a:extLst>
              <a:ext uri="{FF2B5EF4-FFF2-40B4-BE49-F238E27FC236}">
                <a16:creationId xmlns:a16="http://schemas.microsoft.com/office/drawing/2014/main" id="{088E03A6-DD1F-98AA-6706-AABDFAF57E97}"/>
              </a:ext>
            </a:extLst>
          </p:cNvPr>
          <p:cNvCxnSpPr>
            <a:cxnSpLocks/>
          </p:cNvCxnSpPr>
          <p:nvPr/>
        </p:nvCxnSpPr>
        <p:spPr>
          <a:xfrm flipV="1">
            <a:off x="5353118" y="1744492"/>
            <a:ext cx="1222006" cy="19484"/>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92AF61E-02B5-BC9A-9F3E-0875446E63DE}"/>
              </a:ext>
            </a:extLst>
          </p:cNvPr>
          <p:cNvSpPr txBox="1"/>
          <p:nvPr/>
        </p:nvSpPr>
        <p:spPr>
          <a:xfrm>
            <a:off x="5381921" y="1797175"/>
            <a:ext cx="1048685" cy="338554"/>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jget.sh</a:t>
            </a:r>
            <a:endParaRPr lang="en-GB" sz="1600" dirty="0">
              <a:latin typeface="Courier New" panose="02070309020205020404" pitchFamily="49" charset="0"/>
              <a:cs typeface="Courier New" panose="02070309020205020404" pitchFamily="49" charset="0"/>
            </a:endParaRPr>
          </a:p>
        </p:txBody>
      </p:sp>
      <p:sp>
        <p:nvSpPr>
          <p:cNvPr id="15" name="TextBox 14">
            <a:extLst>
              <a:ext uri="{FF2B5EF4-FFF2-40B4-BE49-F238E27FC236}">
                <a16:creationId xmlns:a16="http://schemas.microsoft.com/office/drawing/2014/main" id="{AB4BC15A-BFF7-64E7-50E5-7B4AC214C8D7}"/>
              </a:ext>
            </a:extLst>
          </p:cNvPr>
          <p:cNvSpPr txBox="1"/>
          <p:nvPr/>
        </p:nvSpPr>
        <p:spPr>
          <a:xfrm>
            <a:off x="5278900" y="2034610"/>
            <a:ext cx="1871134"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t>
            </a:r>
            <a:r>
              <a:rPr lang="en-US" sz="1600" b="1" dirty="0">
                <a:latin typeface="Arial" panose="020B0604020202020204" pitchFamily="34" charset="0"/>
                <a:cs typeface="Arial" panose="020B0604020202020204" pitchFamily="34" charset="0"/>
              </a:rPr>
              <a:t>user</a:t>
            </a:r>
            <a:r>
              <a:rPr lang="en-US" sz="1600" dirty="0">
                <a:latin typeface="Arial" panose="020B0604020202020204" pitchFamily="34" charset="0"/>
                <a:cs typeface="Arial" panose="020B0604020202020204" pitchFamily="34" charset="0"/>
              </a:rPr>
              <a:t>’s script)</a:t>
            </a:r>
            <a:endParaRPr lang="en-GB" sz="16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7ABF51BA-4841-9241-337B-1A809310798F}"/>
              </a:ext>
            </a:extLst>
          </p:cNvPr>
          <p:cNvSpPr txBox="1"/>
          <p:nvPr/>
        </p:nvSpPr>
        <p:spPr>
          <a:xfrm>
            <a:off x="6646753" y="1566178"/>
            <a:ext cx="2083588" cy="338554"/>
          </a:xfrm>
          <a:prstGeom prst="rect">
            <a:avLst/>
          </a:prstGeom>
          <a:noFill/>
        </p:spPr>
        <p:txBody>
          <a:bodyPr wrap="square">
            <a:spAutoFit/>
          </a:bodyPr>
          <a:lstStyle/>
          <a:p>
            <a:r>
              <a:rPr lang="en-GB" sz="1600" b="0" dirty="0">
                <a:solidFill>
                  <a:srgbClr val="7030A0"/>
                </a:solidFill>
                <a:effectLst/>
                <a:latin typeface="Consolas" panose="020B0609020204030204" pitchFamily="49" charset="0"/>
              </a:rPr>
              <a:t>ipmi_runtime.csv</a:t>
            </a:r>
          </a:p>
        </p:txBody>
      </p:sp>
      <p:pic>
        <p:nvPicPr>
          <p:cNvPr id="18" name="Picture 17">
            <a:extLst>
              <a:ext uri="{FF2B5EF4-FFF2-40B4-BE49-F238E27FC236}">
                <a16:creationId xmlns:a16="http://schemas.microsoft.com/office/drawing/2014/main" id="{AFFE87E6-AEF9-0DC1-5F37-29837EE2C0CF}"/>
              </a:ext>
            </a:extLst>
          </p:cNvPr>
          <p:cNvPicPr>
            <a:picLocks noChangeAspect="1"/>
          </p:cNvPicPr>
          <p:nvPr/>
        </p:nvPicPr>
        <p:blipFill rotWithShape="1">
          <a:blip r:embed="rId3"/>
          <a:srcRect t="1" b="55577"/>
          <a:stretch/>
        </p:blipFill>
        <p:spPr>
          <a:xfrm>
            <a:off x="8809121" y="1068902"/>
            <a:ext cx="1393092" cy="1033345"/>
          </a:xfrm>
          <a:prstGeom prst="rect">
            <a:avLst/>
          </a:prstGeom>
        </p:spPr>
      </p:pic>
      <p:sp>
        <p:nvSpPr>
          <p:cNvPr id="20" name="TextBox 19">
            <a:extLst>
              <a:ext uri="{FF2B5EF4-FFF2-40B4-BE49-F238E27FC236}">
                <a16:creationId xmlns:a16="http://schemas.microsoft.com/office/drawing/2014/main" id="{03E5E8EB-3D5F-B2AF-525D-C7AD4E226FE3}"/>
              </a:ext>
            </a:extLst>
          </p:cNvPr>
          <p:cNvSpPr txBox="1"/>
          <p:nvPr/>
        </p:nvSpPr>
        <p:spPr>
          <a:xfrm>
            <a:off x="10594752" y="5070769"/>
            <a:ext cx="925253" cy="338554"/>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j2r.py</a:t>
            </a:r>
            <a:endParaRPr lang="en-GB" sz="1600" dirty="0">
              <a:latin typeface="Courier New" panose="02070309020205020404" pitchFamily="49" charset="0"/>
              <a:cs typeface="Courier New" panose="02070309020205020404" pitchFamily="49" charset="0"/>
            </a:endParaRPr>
          </a:p>
        </p:txBody>
      </p:sp>
      <p:sp>
        <p:nvSpPr>
          <p:cNvPr id="31" name="TextBox 30">
            <a:extLst>
              <a:ext uri="{FF2B5EF4-FFF2-40B4-BE49-F238E27FC236}">
                <a16:creationId xmlns:a16="http://schemas.microsoft.com/office/drawing/2014/main" id="{F25F9D49-C13A-E551-738D-7D2C4126DF64}"/>
              </a:ext>
            </a:extLst>
          </p:cNvPr>
          <p:cNvSpPr txBox="1"/>
          <p:nvPr/>
        </p:nvSpPr>
        <p:spPr>
          <a:xfrm>
            <a:off x="7111749" y="3840178"/>
            <a:ext cx="684803"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Excel</a:t>
            </a:r>
            <a:endParaRPr lang="en-GB" sz="16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E90621-4E88-E087-8D03-A4CC544088DD}"/>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Data Processing (present)</a:t>
            </a:r>
            <a:endParaRPr lang="en-GB" sz="4000" b="1" dirty="0">
              <a:solidFill>
                <a:srgbClr val="0000FF"/>
              </a:solidFill>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21B6B5C0-A2D1-24DA-9E64-22CAEEA74180}"/>
              </a:ext>
            </a:extLst>
          </p:cNvPr>
          <p:cNvSpPr txBox="1"/>
          <p:nvPr/>
        </p:nvSpPr>
        <p:spPr>
          <a:xfrm>
            <a:off x="0" y="758699"/>
            <a:ext cx="12192000" cy="400110"/>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In view of CHEP 2024 and to populate our web interface, I simplified the flow with a Python script …</a:t>
            </a:r>
          </a:p>
        </p:txBody>
      </p:sp>
      <p:sp>
        <p:nvSpPr>
          <p:cNvPr id="47" name="TextBox 46">
            <a:extLst>
              <a:ext uri="{FF2B5EF4-FFF2-40B4-BE49-F238E27FC236}">
                <a16:creationId xmlns:a16="http://schemas.microsoft.com/office/drawing/2014/main" id="{77463700-804B-5AB6-E180-7C25C4E5F14D}"/>
              </a:ext>
            </a:extLst>
          </p:cNvPr>
          <p:cNvSpPr txBox="1"/>
          <p:nvPr/>
        </p:nvSpPr>
        <p:spPr>
          <a:xfrm rot="20349363">
            <a:off x="4522443" y="2363303"/>
            <a:ext cx="674417" cy="261610"/>
          </a:xfrm>
          <a:prstGeom prst="rect">
            <a:avLst/>
          </a:prstGeom>
          <a:solidFill>
            <a:schemeClr val="accent1"/>
          </a:solidFill>
        </p:spPr>
        <p:txBody>
          <a:bodyPr wrap="square">
            <a:spAutoFit/>
          </a:bodyPr>
          <a:lstStyle/>
          <a:p>
            <a:r>
              <a:rPr lang="en-US" sz="1100" dirty="0">
                <a:solidFill>
                  <a:srgbClr val="FFFF00"/>
                </a:solidFill>
                <a:latin typeface="Arial" panose="020B0604020202020204" pitchFamily="34" charset="0"/>
                <a:cs typeface="Arial" panose="020B0604020202020204" pitchFamily="34" charset="0"/>
              </a:rPr>
              <a:t>volatile</a:t>
            </a:r>
            <a:endParaRPr lang="en-GB" sz="1100" dirty="0">
              <a:solidFill>
                <a:srgbClr val="FFFF00"/>
              </a:solidFill>
            </a:endParaRPr>
          </a:p>
        </p:txBody>
      </p:sp>
      <p:sp>
        <p:nvSpPr>
          <p:cNvPr id="48" name="TextBox 47">
            <a:extLst>
              <a:ext uri="{FF2B5EF4-FFF2-40B4-BE49-F238E27FC236}">
                <a16:creationId xmlns:a16="http://schemas.microsoft.com/office/drawing/2014/main" id="{92721454-5671-40A4-7E05-6522DCDD1220}"/>
              </a:ext>
            </a:extLst>
          </p:cNvPr>
          <p:cNvSpPr txBox="1"/>
          <p:nvPr/>
        </p:nvSpPr>
        <p:spPr>
          <a:xfrm rot="19830940">
            <a:off x="9521321" y="1803853"/>
            <a:ext cx="814948" cy="261610"/>
          </a:xfrm>
          <a:prstGeom prst="rect">
            <a:avLst/>
          </a:prstGeom>
          <a:solidFill>
            <a:schemeClr val="accent1"/>
          </a:solidFill>
        </p:spPr>
        <p:txBody>
          <a:bodyPr wrap="square">
            <a:spAutoFit/>
          </a:bodyPr>
          <a:lstStyle/>
          <a:p>
            <a:r>
              <a:rPr lang="en-US" sz="1100" dirty="0">
                <a:solidFill>
                  <a:srgbClr val="FFFF00"/>
                </a:solidFill>
                <a:latin typeface="Arial" panose="020B0604020202020204" pitchFamily="34" charset="0"/>
                <a:cs typeface="Arial" panose="020B0604020202020204" pitchFamily="34" charset="0"/>
              </a:rPr>
              <a:t>persistent</a:t>
            </a:r>
            <a:endParaRPr lang="en-GB" sz="1100" dirty="0">
              <a:solidFill>
                <a:srgbClr val="FFFF00"/>
              </a:solidFill>
            </a:endParaRPr>
          </a:p>
        </p:txBody>
      </p:sp>
      <p:pic>
        <p:nvPicPr>
          <p:cNvPr id="21" name="Picture 20" descr="A white arrow on a black background&#10;&#10;Description automatically generated">
            <a:extLst>
              <a:ext uri="{FF2B5EF4-FFF2-40B4-BE49-F238E27FC236}">
                <a16:creationId xmlns:a16="http://schemas.microsoft.com/office/drawing/2014/main" id="{F9B6256B-E937-9A77-E3C8-403999D714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599" y="1693735"/>
            <a:ext cx="1776771" cy="1241821"/>
          </a:xfrm>
          <a:prstGeom prst="rect">
            <a:avLst/>
          </a:prstGeom>
        </p:spPr>
      </p:pic>
      <p:cxnSp>
        <p:nvCxnSpPr>
          <p:cNvPr id="24" name="Straight Arrow Connector 23">
            <a:extLst>
              <a:ext uri="{FF2B5EF4-FFF2-40B4-BE49-F238E27FC236}">
                <a16:creationId xmlns:a16="http://schemas.microsoft.com/office/drawing/2014/main" id="{A1441F84-6994-9C5D-DFA5-DD7D38AA5E73}"/>
              </a:ext>
            </a:extLst>
          </p:cNvPr>
          <p:cNvCxnSpPr>
            <a:cxnSpLocks/>
          </p:cNvCxnSpPr>
          <p:nvPr/>
        </p:nvCxnSpPr>
        <p:spPr>
          <a:xfrm flipV="1">
            <a:off x="1957308" y="2833903"/>
            <a:ext cx="4617816" cy="6978"/>
          </a:xfrm>
          <a:prstGeom prst="straightConnector1">
            <a:avLst/>
          </a:prstGeom>
          <a:ln w="3810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FC5EC163-6494-A938-91D3-73BECEDB1B41}"/>
              </a:ext>
            </a:extLst>
          </p:cNvPr>
          <p:cNvSpPr txBox="1"/>
          <p:nvPr/>
        </p:nvSpPr>
        <p:spPr>
          <a:xfrm>
            <a:off x="3292783" y="2892375"/>
            <a:ext cx="2036135" cy="338554"/>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run_HEPscore.sh</a:t>
            </a:r>
            <a:endParaRPr lang="en-GB" sz="1600" dirty="0">
              <a:latin typeface="Courier New" panose="02070309020205020404" pitchFamily="49" charset="0"/>
              <a:cs typeface="Courier New" panose="02070309020205020404" pitchFamily="49" charset="0"/>
            </a:endParaRPr>
          </a:p>
        </p:txBody>
      </p:sp>
      <p:sp>
        <p:nvSpPr>
          <p:cNvPr id="27" name="TextBox 26">
            <a:extLst>
              <a:ext uri="{FF2B5EF4-FFF2-40B4-BE49-F238E27FC236}">
                <a16:creationId xmlns:a16="http://schemas.microsoft.com/office/drawing/2014/main" id="{ED90095E-54AF-7B59-0CD2-E99DB14CCB5A}"/>
              </a:ext>
            </a:extLst>
          </p:cNvPr>
          <p:cNvSpPr txBox="1"/>
          <p:nvPr/>
        </p:nvSpPr>
        <p:spPr>
          <a:xfrm>
            <a:off x="6646753" y="2597002"/>
            <a:ext cx="2244328" cy="338554"/>
          </a:xfrm>
          <a:prstGeom prst="rect">
            <a:avLst/>
          </a:prstGeom>
          <a:noFill/>
        </p:spPr>
        <p:txBody>
          <a:bodyPr wrap="square">
            <a:spAutoFit/>
          </a:bodyPr>
          <a:lstStyle/>
          <a:p>
            <a:r>
              <a:rPr lang="en-GB" sz="1600" b="0" dirty="0" err="1">
                <a:solidFill>
                  <a:srgbClr val="7030A0"/>
                </a:solidFill>
                <a:effectLst/>
                <a:latin typeface="Consolas" panose="020B0609020204030204" pitchFamily="49" charset="0"/>
              </a:rPr>
              <a:t>bmkrun_report.json</a:t>
            </a:r>
            <a:endParaRPr lang="en-GB" sz="1600" b="0" dirty="0">
              <a:solidFill>
                <a:srgbClr val="7030A0"/>
              </a:solidFill>
              <a:effectLst/>
              <a:latin typeface="Consolas" panose="020B0609020204030204" pitchFamily="49" charset="0"/>
            </a:endParaRPr>
          </a:p>
        </p:txBody>
      </p:sp>
      <p:pic>
        <p:nvPicPr>
          <p:cNvPr id="38" name="Picture 37">
            <a:extLst>
              <a:ext uri="{FF2B5EF4-FFF2-40B4-BE49-F238E27FC236}">
                <a16:creationId xmlns:a16="http://schemas.microsoft.com/office/drawing/2014/main" id="{88AFFC56-8080-42EE-64C6-B13E04BC79C0}"/>
              </a:ext>
            </a:extLst>
          </p:cNvPr>
          <p:cNvPicPr>
            <a:picLocks noChangeAspect="1"/>
          </p:cNvPicPr>
          <p:nvPr/>
        </p:nvPicPr>
        <p:blipFill>
          <a:blip r:embed="rId5"/>
          <a:srcRect l="35647" t="43053" r="41355" b="13617"/>
          <a:stretch/>
        </p:blipFill>
        <p:spPr>
          <a:xfrm>
            <a:off x="8840598" y="2300365"/>
            <a:ext cx="1253703" cy="1328646"/>
          </a:xfrm>
          <a:prstGeom prst="rect">
            <a:avLst/>
          </a:prstGeom>
        </p:spPr>
      </p:pic>
      <p:sp>
        <p:nvSpPr>
          <p:cNvPr id="39" name="Arc 38">
            <a:extLst>
              <a:ext uri="{FF2B5EF4-FFF2-40B4-BE49-F238E27FC236}">
                <a16:creationId xmlns:a16="http://schemas.microsoft.com/office/drawing/2014/main" id="{4BAB89ED-9031-F1C5-99B0-E706DE55DDF4}"/>
              </a:ext>
            </a:extLst>
          </p:cNvPr>
          <p:cNvSpPr/>
          <p:nvPr/>
        </p:nvSpPr>
        <p:spPr>
          <a:xfrm>
            <a:off x="8683103" y="1692380"/>
            <a:ext cx="3232315" cy="3236110"/>
          </a:xfrm>
          <a:prstGeom prst="arc">
            <a:avLst>
              <a:gd name="adj1" fmla="val 16200000"/>
              <a:gd name="adj2" fmla="val 546332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41" name="TextBox 40">
            <a:extLst>
              <a:ext uri="{FF2B5EF4-FFF2-40B4-BE49-F238E27FC236}">
                <a16:creationId xmlns:a16="http://schemas.microsoft.com/office/drawing/2014/main" id="{173C42AA-3229-CA8A-A6E7-353A54881D0C}"/>
              </a:ext>
            </a:extLst>
          </p:cNvPr>
          <p:cNvSpPr txBox="1"/>
          <p:nvPr/>
        </p:nvSpPr>
        <p:spPr>
          <a:xfrm>
            <a:off x="3530622" y="3112674"/>
            <a:ext cx="1871134"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t>
            </a:r>
            <a:r>
              <a:rPr lang="en-US" sz="1600" b="1" dirty="0">
                <a:latin typeface="Arial" panose="020B0604020202020204" pitchFamily="34" charset="0"/>
                <a:cs typeface="Arial" panose="020B0604020202020204" pitchFamily="34" charset="0"/>
              </a:rPr>
              <a:t>user</a:t>
            </a:r>
            <a:r>
              <a:rPr lang="en-US" sz="1600" dirty="0">
                <a:latin typeface="Arial" panose="020B0604020202020204" pitchFamily="34" charset="0"/>
                <a:cs typeface="Arial" panose="020B0604020202020204" pitchFamily="34" charset="0"/>
              </a:rPr>
              <a:t>’s script)</a:t>
            </a:r>
            <a:endParaRPr lang="en-GB" sz="1600" dirty="0">
              <a:latin typeface="Arial" panose="020B0604020202020204" pitchFamily="34" charset="0"/>
              <a:cs typeface="Arial" panose="020B0604020202020204" pitchFamily="34" charset="0"/>
            </a:endParaRPr>
          </a:p>
        </p:txBody>
      </p:sp>
      <p:sp>
        <p:nvSpPr>
          <p:cNvPr id="46" name="Arc 45">
            <a:extLst>
              <a:ext uri="{FF2B5EF4-FFF2-40B4-BE49-F238E27FC236}">
                <a16:creationId xmlns:a16="http://schemas.microsoft.com/office/drawing/2014/main" id="{A05E53C1-855C-1685-FE38-E993D47A7AF3}"/>
              </a:ext>
            </a:extLst>
          </p:cNvPr>
          <p:cNvSpPr/>
          <p:nvPr/>
        </p:nvSpPr>
        <p:spPr>
          <a:xfrm>
            <a:off x="9505667" y="2790283"/>
            <a:ext cx="1551712" cy="1550890"/>
          </a:xfrm>
          <a:prstGeom prst="arc">
            <a:avLst>
              <a:gd name="adj1" fmla="val 16200000"/>
              <a:gd name="adj2" fmla="val 5666130"/>
            </a:avLst>
          </a:prstGeom>
          <a:ln w="38100">
            <a:solidFill>
              <a:srgbClr val="0000FF"/>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cxnSp>
        <p:nvCxnSpPr>
          <p:cNvPr id="55" name="Straight Arrow Connector 54">
            <a:extLst>
              <a:ext uri="{FF2B5EF4-FFF2-40B4-BE49-F238E27FC236}">
                <a16:creationId xmlns:a16="http://schemas.microsoft.com/office/drawing/2014/main" id="{103EE4E0-08A4-C39A-651A-74ADC81BEE37}"/>
              </a:ext>
            </a:extLst>
          </p:cNvPr>
          <p:cNvCxnSpPr>
            <a:cxnSpLocks/>
          </p:cNvCxnSpPr>
          <p:nvPr/>
        </p:nvCxnSpPr>
        <p:spPr>
          <a:xfrm flipH="1" flipV="1">
            <a:off x="6681764" y="4114800"/>
            <a:ext cx="1352888" cy="531659"/>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CC60779-9275-D980-4860-0DE979C4E9D2}"/>
              </a:ext>
            </a:extLst>
          </p:cNvPr>
          <p:cNvSpPr txBox="1"/>
          <p:nvPr/>
        </p:nvSpPr>
        <p:spPr>
          <a:xfrm>
            <a:off x="8178802" y="4536092"/>
            <a:ext cx="1915592" cy="338554"/>
          </a:xfrm>
          <a:prstGeom prst="rect">
            <a:avLst/>
          </a:prstGeom>
          <a:noFill/>
        </p:spPr>
        <p:txBody>
          <a:bodyPr wrap="square">
            <a:spAutoFit/>
          </a:bodyPr>
          <a:lstStyle/>
          <a:p>
            <a:r>
              <a:rPr lang="en-GB" sz="1600" b="0" dirty="0" err="1">
                <a:solidFill>
                  <a:srgbClr val="7030A0"/>
                </a:solidFill>
                <a:effectLst/>
                <a:latin typeface="Consolas" panose="020B0609020204030204" pitchFamily="49" charset="0"/>
              </a:rPr>
              <a:t>pow_report.json</a:t>
            </a:r>
            <a:endParaRPr lang="en-GB" sz="1600" b="0" dirty="0">
              <a:solidFill>
                <a:srgbClr val="7030A0"/>
              </a:solidFill>
              <a:effectLst/>
              <a:latin typeface="Consolas" panose="020B0609020204030204" pitchFamily="49" charset="0"/>
            </a:endParaRPr>
          </a:p>
        </p:txBody>
      </p:sp>
      <p:pic>
        <p:nvPicPr>
          <p:cNvPr id="19" name="Picture 18">
            <a:extLst>
              <a:ext uri="{FF2B5EF4-FFF2-40B4-BE49-F238E27FC236}">
                <a16:creationId xmlns:a16="http://schemas.microsoft.com/office/drawing/2014/main" id="{B3E8C593-571F-92BA-DE52-6C008ED807E9}"/>
              </a:ext>
            </a:extLst>
          </p:cNvPr>
          <p:cNvPicPr>
            <a:picLocks noChangeAspect="1"/>
          </p:cNvPicPr>
          <p:nvPr/>
        </p:nvPicPr>
        <p:blipFill>
          <a:blip r:embed="rId6"/>
          <a:srcRect l="2873" t="11064" r="35646" b="6950"/>
          <a:stretch/>
        </p:blipFill>
        <p:spPr>
          <a:xfrm>
            <a:off x="4497969" y="5409323"/>
            <a:ext cx="2024076" cy="1429076"/>
          </a:xfrm>
          <a:prstGeom prst="rect">
            <a:avLst/>
          </a:prstGeom>
        </p:spPr>
      </p:pic>
      <p:cxnSp>
        <p:nvCxnSpPr>
          <p:cNvPr id="22" name="Straight Arrow Connector 21">
            <a:extLst>
              <a:ext uri="{FF2B5EF4-FFF2-40B4-BE49-F238E27FC236}">
                <a16:creationId xmlns:a16="http://schemas.microsoft.com/office/drawing/2014/main" id="{B33A16C3-8F28-06E1-9B6A-644123D0966A}"/>
              </a:ext>
            </a:extLst>
          </p:cNvPr>
          <p:cNvCxnSpPr>
            <a:cxnSpLocks/>
          </p:cNvCxnSpPr>
          <p:nvPr/>
        </p:nvCxnSpPr>
        <p:spPr>
          <a:xfrm flipH="1">
            <a:off x="6798231" y="4859298"/>
            <a:ext cx="1237942" cy="865048"/>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8723A1C-B965-5E1A-563D-D954F98D681D}"/>
              </a:ext>
            </a:extLst>
          </p:cNvPr>
          <p:cNvSpPr txBox="1"/>
          <p:nvPr/>
        </p:nvSpPr>
        <p:spPr>
          <a:xfrm>
            <a:off x="7161648" y="5388754"/>
            <a:ext cx="1254959"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Web-Import</a:t>
            </a:r>
            <a:endParaRPr lang="en-GB" sz="1600" dirty="0">
              <a:latin typeface="Arial" panose="020B0604020202020204" pitchFamily="34" charset="0"/>
              <a:cs typeface="Arial" panose="020B0604020202020204" pitchFamily="34" charset="0"/>
            </a:endParaRPr>
          </a:p>
        </p:txBody>
      </p:sp>
      <p:grpSp>
        <p:nvGrpSpPr>
          <p:cNvPr id="28" name="Group 27">
            <a:extLst>
              <a:ext uri="{FF2B5EF4-FFF2-40B4-BE49-F238E27FC236}">
                <a16:creationId xmlns:a16="http://schemas.microsoft.com/office/drawing/2014/main" id="{095B747E-DFBC-7809-1F6B-BD972158847A}"/>
              </a:ext>
            </a:extLst>
          </p:cNvPr>
          <p:cNvGrpSpPr/>
          <p:nvPr/>
        </p:nvGrpSpPr>
        <p:grpSpPr>
          <a:xfrm>
            <a:off x="2602996" y="3558172"/>
            <a:ext cx="3828291" cy="1644914"/>
            <a:chOff x="1965306" y="3800980"/>
            <a:chExt cx="4506894" cy="1989348"/>
          </a:xfrm>
        </p:grpSpPr>
        <p:pic>
          <p:nvPicPr>
            <p:cNvPr id="29" name="Picture 28">
              <a:extLst>
                <a:ext uri="{FF2B5EF4-FFF2-40B4-BE49-F238E27FC236}">
                  <a16:creationId xmlns:a16="http://schemas.microsoft.com/office/drawing/2014/main" id="{622ED76C-4815-95FA-ABEE-E80AB682FE98}"/>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65306" y="4466437"/>
              <a:ext cx="939530" cy="585552"/>
            </a:xfrm>
            <a:prstGeom prst="rect">
              <a:avLst/>
            </a:prstGeom>
          </p:spPr>
        </p:pic>
        <p:pic>
          <p:nvPicPr>
            <p:cNvPr id="30" name="Picture 29">
              <a:extLst>
                <a:ext uri="{FF2B5EF4-FFF2-40B4-BE49-F238E27FC236}">
                  <a16:creationId xmlns:a16="http://schemas.microsoft.com/office/drawing/2014/main" id="{A5C0C153-D645-B7CA-2284-0B0E63F50600}"/>
                </a:ext>
              </a:extLst>
            </p:cNvPr>
            <p:cNvPicPr>
              <a:picLocks noChangeAspect="1"/>
            </p:cNvPicPr>
            <p:nvPr/>
          </p:nvPicPr>
          <p:blipFill>
            <a:blip r:embed="rId8"/>
            <a:stretch>
              <a:fillRect/>
            </a:stretch>
          </p:blipFill>
          <p:spPr>
            <a:xfrm>
              <a:off x="2988493" y="3800980"/>
              <a:ext cx="3422052" cy="979195"/>
            </a:xfrm>
            <a:prstGeom prst="rect">
              <a:avLst/>
            </a:prstGeom>
          </p:spPr>
        </p:pic>
        <p:pic>
          <p:nvPicPr>
            <p:cNvPr id="32" name="Picture 31">
              <a:extLst>
                <a:ext uri="{FF2B5EF4-FFF2-40B4-BE49-F238E27FC236}">
                  <a16:creationId xmlns:a16="http://schemas.microsoft.com/office/drawing/2014/main" id="{9E0D5B42-D2B3-4DBA-B38C-E5365AA446BB}"/>
                </a:ext>
              </a:extLst>
            </p:cNvPr>
            <p:cNvPicPr>
              <a:picLocks noChangeAspect="1"/>
            </p:cNvPicPr>
            <p:nvPr/>
          </p:nvPicPr>
          <p:blipFill>
            <a:blip r:embed="rId9"/>
            <a:srcRect l="2101" t="1857" r="2039" b="2993"/>
            <a:stretch/>
          </p:blipFill>
          <p:spPr>
            <a:xfrm>
              <a:off x="4664388" y="4783159"/>
              <a:ext cx="1807812" cy="1007169"/>
            </a:xfrm>
            <a:prstGeom prst="rect">
              <a:avLst/>
            </a:prstGeom>
          </p:spPr>
        </p:pic>
        <p:pic>
          <p:nvPicPr>
            <p:cNvPr id="33" name="Picture 32">
              <a:extLst>
                <a:ext uri="{FF2B5EF4-FFF2-40B4-BE49-F238E27FC236}">
                  <a16:creationId xmlns:a16="http://schemas.microsoft.com/office/drawing/2014/main" id="{FE6BB7DA-7DFF-956F-E310-DABDA539929C}"/>
                </a:ext>
              </a:extLst>
            </p:cNvPr>
            <p:cNvPicPr>
              <a:picLocks noChangeAspect="1"/>
            </p:cNvPicPr>
            <p:nvPr/>
          </p:nvPicPr>
          <p:blipFill>
            <a:blip r:embed="rId10"/>
            <a:stretch>
              <a:fillRect/>
            </a:stretch>
          </p:blipFill>
          <p:spPr>
            <a:xfrm>
              <a:off x="2988493" y="4778044"/>
              <a:ext cx="1592238" cy="1012284"/>
            </a:xfrm>
            <a:prstGeom prst="rect">
              <a:avLst/>
            </a:prstGeom>
          </p:spPr>
        </p:pic>
      </p:grpSp>
      <p:sp>
        <p:nvSpPr>
          <p:cNvPr id="34" name="TextBox 33">
            <a:extLst>
              <a:ext uri="{FF2B5EF4-FFF2-40B4-BE49-F238E27FC236}">
                <a16:creationId xmlns:a16="http://schemas.microsoft.com/office/drawing/2014/main" id="{433C248A-A682-C333-CC0E-005340F1D484}"/>
              </a:ext>
            </a:extLst>
          </p:cNvPr>
          <p:cNvSpPr txBox="1"/>
          <p:nvPr/>
        </p:nvSpPr>
        <p:spPr>
          <a:xfrm>
            <a:off x="898591" y="5973831"/>
            <a:ext cx="3438634" cy="584775"/>
          </a:xfrm>
          <a:prstGeom prst="rect">
            <a:avLst/>
          </a:prstGeom>
          <a:noFill/>
        </p:spPr>
        <p:txBody>
          <a:bodyPr wrap="none" rtlCol="0">
            <a:spAutoFit/>
          </a:bodyPr>
          <a:lstStyle/>
          <a:p>
            <a:r>
              <a:rPr lang="en-US" sz="1600" dirty="0" err="1">
                <a:latin typeface="Arial" panose="020B0604020202020204" pitchFamily="34" charset="0"/>
                <a:cs typeface="Arial" panose="020B0604020202020204" pitchFamily="34" charset="0"/>
              </a:rPr>
              <a:t>SmartPro</a:t>
            </a:r>
            <a:r>
              <a:rPr lang="en-US" sz="1600" dirty="0">
                <a:latin typeface="Arial" panose="020B0604020202020204" pitchFamily="34" charset="0"/>
                <a:cs typeface="Arial" panose="020B0604020202020204" pitchFamily="34" charset="0"/>
              </a:rPr>
              <a:t> Web:</a:t>
            </a:r>
          </a:p>
          <a:p>
            <a:r>
              <a:rPr lang="en-US" sz="1600" dirty="0">
                <a:latin typeface="Arial" panose="020B0604020202020204" pitchFamily="34" charset="0"/>
                <a:cs typeface="Arial" panose="020B0604020202020204" pitchFamily="34" charset="0"/>
                <a:hlinkClick r:id="rId11"/>
              </a:rPr>
              <a:t>https://www.ppe.gla.ac.uk/smartpro/</a:t>
            </a:r>
            <a:endParaRPr lang="en-US" sz="1600"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4A89DCDE-816B-AE38-983F-BA2D4B22EEC1}"/>
              </a:ext>
            </a:extLst>
          </p:cNvPr>
          <p:cNvSpPr txBox="1"/>
          <p:nvPr/>
        </p:nvSpPr>
        <p:spPr>
          <a:xfrm rot="19830940">
            <a:off x="9671872" y="3339769"/>
            <a:ext cx="814948" cy="261610"/>
          </a:xfrm>
          <a:prstGeom prst="rect">
            <a:avLst/>
          </a:prstGeom>
          <a:solidFill>
            <a:schemeClr val="accent1"/>
          </a:solidFill>
        </p:spPr>
        <p:txBody>
          <a:bodyPr wrap="square">
            <a:spAutoFit/>
          </a:bodyPr>
          <a:lstStyle/>
          <a:p>
            <a:r>
              <a:rPr lang="en-US" sz="1100" dirty="0">
                <a:solidFill>
                  <a:srgbClr val="FFFF00"/>
                </a:solidFill>
                <a:latin typeface="Arial" panose="020B0604020202020204" pitchFamily="34" charset="0"/>
                <a:cs typeface="Arial" panose="020B0604020202020204" pitchFamily="34" charset="0"/>
              </a:rPr>
              <a:t>persistent</a:t>
            </a:r>
            <a:endParaRPr lang="en-GB" sz="1100" dirty="0">
              <a:solidFill>
                <a:srgbClr val="FFFF00"/>
              </a:solidFill>
            </a:endParaRPr>
          </a:p>
        </p:txBody>
      </p:sp>
      <p:pic>
        <p:nvPicPr>
          <p:cNvPr id="8" name="Picture 7" descr="A blue and yellow snake logo&#10;&#10;Description automatically generated">
            <a:extLst>
              <a:ext uri="{FF2B5EF4-FFF2-40B4-BE49-F238E27FC236}">
                <a16:creationId xmlns:a16="http://schemas.microsoft.com/office/drawing/2014/main" id="{C6803E26-42D4-6793-8C0F-2E64C4F35EF2}"/>
              </a:ext>
            </a:extLst>
          </p:cNvPr>
          <p:cNvPicPr>
            <a:picLocks noChangeAspect="1"/>
          </p:cNvPicPr>
          <p:nvPr/>
        </p:nvPicPr>
        <p:blipFill>
          <a:blip r:embed="rId12">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0731455" y="5541114"/>
            <a:ext cx="788550" cy="865433"/>
          </a:xfrm>
          <a:prstGeom prst="rect">
            <a:avLst/>
          </a:prstGeom>
        </p:spPr>
      </p:pic>
    </p:spTree>
    <p:extLst>
      <p:ext uri="{BB962C8B-B14F-4D97-AF65-F5344CB8AC3E}">
        <p14:creationId xmlns:p14="http://schemas.microsoft.com/office/powerpoint/2010/main" val="537920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49DA99-2B47-DF40-9B36-70F7DC162FF5}"/>
            </a:ext>
          </a:extLst>
        </p:cNvPr>
        <p:cNvGrpSpPr/>
        <p:nvPr/>
      </p:nvGrpSpPr>
      <p:grpSpPr>
        <a:xfrm>
          <a:off x="0" y="0"/>
          <a:ext cx="0" cy="0"/>
          <a:chOff x="0" y="0"/>
          <a:chExt cx="0" cy="0"/>
        </a:xfrm>
      </p:grpSpPr>
      <p:cxnSp>
        <p:nvCxnSpPr>
          <p:cNvPr id="6" name="Straight Arrow Connector 5">
            <a:extLst>
              <a:ext uri="{FF2B5EF4-FFF2-40B4-BE49-F238E27FC236}">
                <a16:creationId xmlns:a16="http://schemas.microsoft.com/office/drawing/2014/main" id="{2A17C9FE-118B-D627-9C7B-E3DF7EB69786}"/>
              </a:ext>
            </a:extLst>
          </p:cNvPr>
          <p:cNvCxnSpPr>
            <a:cxnSpLocks/>
          </p:cNvCxnSpPr>
          <p:nvPr/>
        </p:nvCxnSpPr>
        <p:spPr>
          <a:xfrm flipV="1">
            <a:off x="1963011" y="1774117"/>
            <a:ext cx="1191907" cy="2240"/>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D5E4B13-1577-41C5-AB8B-76FE4618E6A7}"/>
              </a:ext>
            </a:extLst>
          </p:cNvPr>
          <p:cNvSpPr txBox="1"/>
          <p:nvPr/>
        </p:nvSpPr>
        <p:spPr>
          <a:xfrm>
            <a:off x="3455697" y="1882191"/>
            <a:ext cx="1599950" cy="830997"/>
          </a:xfrm>
          <a:prstGeom prst="rect">
            <a:avLst/>
          </a:prstGeom>
          <a:solidFill>
            <a:schemeClr val="tx1">
              <a:lumMod val="85000"/>
              <a:lumOff val="15000"/>
            </a:schemeClr>
          </a:solidFill>
        </p:spPr>
        <p:txBody>
          <a:bodyPr wrap="square">
            <a:spAutoFit/>
          </a:bodyPr>
          <a:lstStyle/>
          <a:p>
            <a:r>
              <a:rPr lang="en-GB" sz="600" b="0" dirty="0">
                <a:solidFill>
                  <a:srgbClr val="CE9178"/>
                </a:solidFill>
                <a:effectLst/>
                <a:latin typeface="Consolas" panose="020B0609020204030204" pitchFamily="49" charset="0"/>
              </a:rPr>
              <a:t>{</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date_yyyymmdd</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$DATE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time_hhmmss</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$TIME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cpu_usage_percent</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$CPUSE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memory_usage_gb</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$MEMUSE</a:t>
            </a:r>
            <a:r>
              <a:rPr lang="en-GB" sz="600" b="0" dirty="0">
                <a:solidFill>
                  <a:srgbClr val="CE9178"/>
                </a:solidFill>
                <a:effectLst/>
                <a:latin typeface="Consolas" panose="020B0609020204030204" pitchFamily="49" charset="0"/>
              </a:rPr>
              <a:t>" ,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cpu_frequency_ghz</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$FREQ</a:t>
            </a:r>
            <a:r>
              <a:rPr lang="en-GB" sz="600" b="0" dirty="0">
                <a:solidFill>
                  <a:srgbClr val="CE9178"/>
                </a:solidFill>
                <a:effectLst/>
                <a:latin typeface="Consolas" panose="020B0609020204030204" pitchFamily="49" charset="0"/>
              </a:rPr>
              <a:t>"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  "</a:t>
            </a:r>
            <a:r>
              <a:rPr lang="en-GB" sz="600" b="0" dirty="0" err="1">
                <a:solidFill>
                  <a:srgbClr val="CE9178"/>
                </a:solidFill>
                <a:effectLst/>
                <a:latin typeface="Consolas" panose="020B0609020204030204" pitchFamily="49" charset="0"/>
              </a:rPr>
              <a:t>ipmi_power_watt</a:t>
            </a:r>
            <a:r>
              <a:rPr lang="en-GB" sz="600" b="0" dirty="0">
                <a:solidFill>
                  <a:srgbClr val="CE9178"/>
                </a:solidFill>
                <a:effectLst/>
                <a:latin typeface="Consolas" panose="020B0609020204030204" pitchFamily="49" charset="0"/>
              </a:rPr>
              <a:t>": "</a:t>
            </a:r>
            <a:r>
              <a:rPr lang="en-GB" sz="600" b="0" dirty="0">
                <a:solidFill>
                  <a:srgbClr val="9CDCFE"/>
                </a:solidFill>
                <a:effectLst/>
                <a:latin typeface="Consolas" panose="020B0609020204030204" pitchFamily="49" charset="0"/>
              </a:rPr>
              <a:t>$POWER</a:t>
            </a:r>
            <a:r>
              <a:rPr lang="en-GB" sz="600" b="0" dirty="0">
                <a:solidFill>
                  <a:srgbClr val="CE9178"/>
                </a:solidFill>
                <a:effectLst/>
                <a:latin typeface="Consolas" panose="020B0609020204030204" pitchFamily="49" charset="0"/>
              </a:rPr>
              <a:t>" </a:t>
            </a:r>
            <a:endParaRPr lang="en-GB" sz="600" b="0" dirty="0">
              <a:solidFill>
                <a:srgbClr val="CCCCCC"/>
              </a:solidFill>
              <a:effectLst/>
              <a:latin typeface="Consolas" panose="020B0609020204030204" pitchFamily="49" charset="0"/>
            </a:endParaRPr>
          </a:p>
          <a:p>
            <a:r>
              <a:rPr lang="en-GB" sz="600" b="0" dirty="0">
                <a:solidFill>
                  <a:srgbClr val="CE9178"/>
                </a:solidFill>
                <a:effectLst/>
                <a:latin typeface="Consolas" panose="020B0609020204030204" pitchFamily="49" charset="0"/>
              </a:rPr>
              <a:t>}</a:t>
            </a:r>
            <a:endParaRPr lang="en-GB" sz="600" b="0" dirty="0">
              <a:solidFill>
                <a:srgbClr val="CCCCCC"/>
              </a:solidFill>
              <a:effectLst/>
              <a:latin typeface="Consolas" panose="020B0609020204030204" pitchFamily="49" charset="0"/>
            </a:endParaRPr>
          </a:p>
        </p:txBody>
      </p:sp>
      <p:sp>
        <p:nvSpPr>
          <p:cNvPr id="5" name="TextBox 4">
            <a:extLst>
              <a:ext uri="{FF2B5EF4-FFF2-40B4-BE49-F238E27FC236}">
                <a16:creationId xmlns:a16="http://schemas.microsoft.com/office/drawing/2014/main" id="{3BBF9008-06AE-6EDE-1751-10F352E2D124}"/>
              </a:ext>
            </a:extLst>
          </p:cNvPr>
          <p:cNvSpPr txBox="1"/>
          <p:nvPr/>
        </p:nvSpPr>
        <p:spPr>
          <a:xfrm>
            <a:off x="1957308" y="1789865"/>
            <a:ext cx="1172116" cy="338554"/>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jdump.sh</a:t>
            </a:r>
            <a:endParaRPr lang="en-GB" sz="1600" dirty="0">
              <a:latin typeface="Courier New" panose="02070309020205020404" pitchFamily="49" charset="0"/>
              <a:cs typeface="Courier New" panose="02070309020205020404" pitchFamily="49" charset="0"/>
            </a:endParaRPr>
          </a:p>
        </p:txBody>
      </p:sp>
      <p:sp>
        <p:nvSpPr>
          <p:cNvPr id="9" name="TextBox 8">
            <a:extLst>
              <a:ext uri="{FF2B5EF4-FFF2-40B4-BE49-F238E27FC236}">
                <a16:creationId xmlns:a16="http://schemas.microsoft.com/office/drawing/2014/main" id="{89807B12-3BB2-8C60-8975-24E45968E49F}"/>
              </a:ext>
            </a:extLst>
          </p:cNvPr>
          <p:cNvSpPr txBox="1"/>
          <p:nvPr/>
        </p:nvSpPr>
        <p:spPr>
          <a:xfrm>
            <a:off x="1847926" y="2028840"/>
            <a:ext cx="1539965"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t>
            </a:r>
            <a:r>
              <a:rPr lang="en-US" sz="1600" b="1" dirty="0">
                <a:latin typeface="Arial" panose="020B0604020202020204" pitchFamily="34" charset="0"/>
                <a:cs typeface="Arial" panose="020B0604020202020204" pitchFamily="34" charset="0"/>
              </a:rPr>
              <a:t>root</a:t>
            </a:r>
            <a:r>
              <a:rPr lang="en-US" sz="1600" dirty="0">
                <a:latin typeface="Arial" panose="020B0604020202020204" pitchFamily="34" charset="0"/>
                <a:cs typeface="Arial" panose="020B0604020202020204" pitchFamily="34" charset="0"/>
              </a:rPr>
              <a:t>’s script)</a:t>
            </a:r>
            <a:endParaRPr lang="en-GB" sz="16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90627DC-691B-2274-FF66-A82BA41A0C05}"/>
              </a:ext>
            </a:extLst>
          </p:cNvPr>
          <p:cNvSpPr txBox="1"/>
          <p:nvPr/>
        </p:nvSpPr>
        <p:spPr>
          <a:xfrm>
            <a:off x="3119121" y="1569379"/>
            <a:ext cx="2282635" cy="338554"/>
          </a:xfrm>
          <a:prstGeom prst="rect">
            <a:avLst/>
          </a:prstGeom>
          <a:noFill/>
        </p:spPr>
        <p:txBody>
          <a:bodyPr wrap="square">
            <a:spAutoFit/>
          </a:bodyPr>
          <a:lstStyle/>
          <a:p>
            <a:r>
              <a:rPr lang="en-GB" sz="1600" b="0" dirty="0">
                <a:solidFill>
                  <a:srgbClr val="7030A0"/>
                </a:solidFill>
                <a:effectLst/>
                <a:latin typeface="Consolas" panose="020B0609020204030204" pitchFamily="49" charset="0"/>
              </a:rPr>
              <a:t>/</a:t>
            </a:r>
            <a:r>
              <a:rPr lang="en-GB" sz="1600" b="0" dirty="0" err="1">
                <a:solidFill>
                  <a:srgbClr val="7030A0"/>
                </a:solidFill>
                <a:effectLst/>
                <a:latin typeface="Consolas" panose="020B0609020204030204" pitchFamily="49" charset="0"/>
              </a:rPr>
              <a:t>tmp</a:t>
            </a:r>
            <a:r>
              <a:rPr lang="en-GB" sz="1600" b="0" dirty="0">
                <a:solidFill>
                  <a:srgbClr val="7030A0"/>
                </a:solidFill>
                <a:effectLst/>
                <a:latin typeface="Consolas" panose="020B0609020204030204" pitchFamily="49" charset="0"/>
              </a:rPr>
              <a:t>/</a:t>
            </a:r>
            <a:r>
              <a:rPr lang="en-GB" sz="1600" b="0" dirty="0" err="1">
                <a:solidFill>
                  <a:srgbClr val="7030A0"/>
                </a:solidFill>
                <a:effectLst/>
                <a:latin typeface="Consolas" panose="020B0609020204030204" pitchFamily="49" charset="0"/>
              </a:rPr>
              <a:t>ipmidump.json</a:t>
            </a:r>
            <a:endParaRPr lang="en-GB" sz="1600" b="0" dirty="0">
              <a:solidFill>
                <a:srgbClr val="7030A0"/>
              </a:solidFill>
              <a:effectLst/>
              <a:latin typeface="Consolas" panose="020B0609020204030204" pitchFamily="49" charset="0"/>
            </a:endParaRPr>
          </a:p>
        </p:txBody>
      </p:sp>
      <p:cxnSp>
        <p:nvCxnSpPr>
          <p:cNvPr id="13" name="Straight Arrow Connector 12">
            <a:extLst>
              <a:ext uri="{FF2B5EF4-FFF2-40B4-BE49-F238E27FC236}">
                <a16:creationId xmlns:a16="http://schemas.microsoft.com/office/drawing/2014/main" id="{213D15E7-84B9-7E39-9484-87A7869AEC1E}"/>
              </a:ext>
            </a:extLst>
          </p:cNvPr>
          <p:cNvCxnSpPr>
            <a:cxnSpLocks/>
          </p:cNvCxnSpPr>
          <p:nvPr/>
        </p:nvCxnSpPr>
        <p:spPr>
          <a:xfrm>
            <a:off x="5353118" y="1763976"/>
            <a:ext cx="1204748" cy="826931"/>
          </a:xfrm>
          <a:prstGeom prst="straightConnector1">
            <a:avLst/>
          </a:prstGeom>
          <a:ln w="381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102F16F-48B2-9D75-9664-2213EF06CD54}"/>
              </a:ext>
            </a:extLst>
          </p:cNvPr>
          <p:cNvSpPr txBox="1"/>
          <p:nvPr/>
        </p:nvSpPr>
        <p:spPr>
          <a:xfrm>
            <a:off x="9059031" y="4537806"/>
            <a:ext cx="2653290" cy="338554"/>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untitled_analyser.py</a:t>
            </a:r>
            <a:endParaRPr lang="en-GB" sz="1600" dirty="0">
              <a:latin typeface="Courier New" panose="02070309020205020404" pitchFamily="49" charset="0"/>
              <a:cs typeface="Courier New" panose="02070309020205020404" pitchFamily="49" charset="0"/>
            </a:endParaRPr>
          </a:p>
        </p:txBody>
      </p:sp>
      <p:sp>
        <p:nvSpPr>
          <p:cNvPr id="2" name="TextBox 1">
            <a:extLst>
              <a:ext uri="{FF2B5EF4-FFF2-40B4-BE49-F238E27FC236}">
                <a16:creationId xmlns:a16="http://schemas.microsoft.com/office/drawing/2014/main" id="{E6B03A3A-DE45-4EF3-6523-AF63B5833C47}"/>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Data Processing (future)</a:t>
            </a:r>
            <a:endParaRPr lang="en-GB" sz="4000" b="1" dirty="0">
              <a:solidFill>
                <a:srgbClr val="0000FF"/>
              </a:solidFill>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378DA115-C261-D424-8741-1032CFFAA904}"/>
              </a:ext>
            </a:extLst>
          </p:cNvPr>
          <p:cNvSpPr txBox="1"/>
          <p:nvPr/>
        </p:nvSpPr>
        <p:spPr>
          <a:xfrm>
            <a:off x="0" y="758699"/>
            <a:ext cx="12192000" cy="400110"/>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With the new HEP-Score plugins, the flow will simplify even further …</a:t>
            </a:r>
          </a:p>
        </p:txBody>
      </p:sp>
      <p:sp>
        <p:nvSpPr>
          <p:cNvPr id="47" name="TextBox 46">
            <a:extLst>
              <a:ext uri="{FF2B5EF4-FFF2-40B4-BE49-F238E27FC236}">
                <a16:creationId xmlns:a16="http://schemas.microsoft.com/office/drawing/2014/main" id="{34840773-FF3C-C96A-2F0D-1F48CEA7D02F}"/>
              </a:ext>
            </a:extLst>
          </p:cNvPr>
          <p:cNvSpPr txBox="1"/>
          <p:nvPr/>
        </p:nvSpPr>
        <p:spPr>
          <a:xfrm rot="20349363">
            <a:off x="4522443" y="2363303"/>
            <a:ext cx="674417" cy="261610"/>
          </a:xfrm>
          <a:prstGeom prst="rect">
            <a:avLst/>
          </a:prstGeom>
          <a:solidFill>
            <a:schemeClr val="accent1"/>
          </a:solidFill>
        </p:spPr>
        <p:txBody>
          <a:bodyPr wrap="square">
            <a:spAutoFit/>
          </a:bodyPr>
          <a:lstStyle/>
          <a:p>
            <a:r>
              <a:rPr lang="en-US" sz="1100" dirty="0">
                <a:solidFill>
                  <a:srgbClr val="FFFF00"/>
                </a:solidFill>
                <a:latin typeface="Arial" panose="020B0604020202020204" pitchFamily="34" charset="0"/>
                <a:cs typeface="Arial" panose="020B0604020202020204" pitchFamily="34" charset="0"/>
              </a:rPr>
              <a:t>volatile</a:t>
            </a:r>
            <a:endParaRPr lang="en-GB" sz="1100" dirty="0">
              <a:solidFill>
                <a:srgbClr val="FFFF00"/>
              </a:solidFill>
            </a:endParaRPr>
          </a:p>
        </p:txBody>
      </p:sp>
      <p:pic>
        <p:nvPicPr>
          <p:cNvPr id="21" name="Picture 20" descr="A white arrow on a black background&#10;&#10;Description automatically generated">
            <a:extLst>
              <a:ext uri="{FF2B5EF4-FFF2-40B4-BE49-F238E27FC236}">
                <a16:creationId xmlns:a16="http://schemas.microsoft.com/office/drawing/2014/main" id="{B6D57C33-3551-A75F-2626-E4E7F0C5A4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599" y="1693735"/>
            <a:ext cx="1776771" cy="1241821"/>
          </a:xfrm>
          <a:prstGeom prst="rect">
            <a:avLst/>
          </a:prstGeom>
        </p:spPr>
      </p:pic>
      <p:cxnSp>
        <p:nvCxnSpPr>
          <p:cNvPr id="24" name="Straight Arrow Connector 23">
            <a:extLst>
              <a:ext uri="{FF2B5EF4-FFF2-40B4-BE49-F238E27FC236}">
                <a16:creationId xmlns:a16="http://schemas.microsoft.com/office/drawing/2014/main" id="{ADEF15DB-4AB4-DA5D-FF70-B8BFC2CB6A4B}"/>
              </a:ext>
            </a:extLst>
          </p:cNvPr>
          <p:cNvCxnSpPr>
            <a:cxnSpLocks/>
          </p:cNvCxnSpPr>
          <p:nvPr/>
        </p:nvCxnSpPr>
        <p:spPr>
          <a:xfrm flipV="1">
            <a:off x="1957308" y="2833903"/>
            <a:ext cx="4617816" cy="6978"/>
          </a:xfrm>
          <a:prstGeom prst="straightConnector1">
            <a:avLst/>
          </a:prstGeom>
          <a:ln w="3810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6F174EB-50CC-37F6-86F4-9863059ACFAC}"/>
              </a:ext>
            </a:extLst>
          </p:cNvPr>
          <p:cNvSpPr txBox="1"/>
          <p:nvPr/>
        </p:nvSpPr>
        <p:spPr>
          <a:xfrm>
            <a:off x="3292783" y="2892375"/>
            <a:ext cx="2036135" cy="338554"/>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run_HEPscore.sh</a:t>
            </a:r>
            <a:endParaRPr lang="en-GB" sz="1600" dirty="0">
              <a:latin typeface="Courier New" panose="02070309020205020404" pitchFamily="49" charset="0"/>
              <a:cs typeface="Courier New" panose="02070309020205020404" pitchFamily="49" charset="0"/>
            </a:endParaRPr>
          </a:p>
        </p:txBody>
      </p:sp>
      <p:sp>
        <p:nvSpPr>
          <p:cNvPr id="27" name="TextBox 26">
            <a:extLst>
              <a:ext uri="{FF2B5EF4-FFF2-40B4-BE49-F238E27FC236}">
                <a16:creationId xmlns:a16="http://schemas.microsoft.com/office/drawing/2014/main" id="{1E1C62F7-996D-D6C9-9A4E-28629565C73A}"/>
              </a:ext>
            </a:extLst>
          </p:cNvPr>
          <p:cNvSpPr txBox="1"/>
          <p:nvPr/>
        </p:nvSpPr>
        <p:spPr>
          <a:xfrm>
            <a:off x="6646753" y="2597002"/>
            <a:ext cx="2244328" cy="338554"/>
          </a:xfrm>
          <a:prstGeom prst="rect">
            <a:avLst/>
          </a:prstGeom>
          <a:noFill/>
        </p:spPr>
        <p:txBody>
          <a:bodyPr wrap="square">
            <a:spAutoFit/>
          </a:bodyPr>
          <a:lstStyle/>
          <a:p>
            <a:r>
              <a:rPr lang="en-GB" sz="1600" b="0" dirty="0" err="1">
                <a:solidFill>
                  <a:srgbClr val="7030A0"/>
                </a:solidFill>
                <a:effectLst/>
                <a:latin typeface="Consolas" panose="020B0609020204030204" pitchFamily="49" charset="0"/>
              </a:rPr>
              <a:t>bmkrun_report.json</a:t>
            </a:r>
            <a:endParaRPr lang="en-GB" sz="1600" b="0" dirty="0">
              <a:solidFill>
                <a:srgbClr val="7030A0"/>
              </a:solidFill>
              <a:effectLst/>
              <a:latin typeface="Consolas" panose="020B0609020204030204" pitchFamily="49" charset="0"/>
            </a:endParaRPr>
          </a:p>
        </p:txBody>
      </p:sp>
      <p:pic>
        <p:nvPicPr>
          <p:cNvPr id="38" name="Picture 37">
            <a:extLst>
              <a:ext uri="{FF2B5EF4-FFF2-40B4-BE49-F238E27FC236}">
                <a16:creationId xmlns:a16="http://schemas.microsoft.com/office/drawing/2014/main" id="{A5B24370-139F-6B79-F814-3A259DE8F441}"/>
              </a:ext>
            </a:extLst>
          </p:cNvPr>
          <p:cNvPicPr>
            <a:picLocks noChangeAspect="1"/>
          </p:cNvPicPr>
          <p:nvPr/>
        </p:nvPicPr>
        <p:blipFill>
          <a:blip r:embed="rId4"/>
          <a:srcRect l="35647" t="43053" r="41355" b="13617"/>
          <a:stretch/>
        </p:blipFill>
        <p:spPr>
          <a:xfrm>
            <a:off x="8932473" y="1606910"/>
            <a:ext cx="1253703" cy="1328646"/>
          </a:xfrm>
          <a:prstGeom prst="rect">
            <a:avLst/>
          </a:prstGeom>
        </p:spPr>
      </p:pic>
      <p:sp>
        <p:nvSpPr>
          <p:cNvPr id="41" name="TextBox 40">
            <a:extLst>
              <a:ext uri="{FF2B5EF4-FFF2-40B4-BE49-F238E27FC236}">
                <a16:creationId xmlns:a16="http://schemas.microsoft.com/office/drawing/2014/main" id="{5C4F516C-C4B7-F160-DBD9-0D91B5D315C0}"/>
              </a:ext>
            </a:extLst>
          </p:cNvPr>
          <p:cNvSpPr txBox="1"/>
          <p:nvPr/>
        </p:nvSpPr>
        <p:spPr>
          <a:xfrm>
            <a:off x="3530622" y="3112674"/>
            <a:ext cx="1871134"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t>
            </a:r>
            <a:r>
              <a:rPr lang="en-US" sz="1600" b="1" dirty="0">
                <a:latin typeface="Arial" panose="020B0604020202020204" pitchFamily="34" charset="0"/>
                <a:cs typeface="Arial" panose="020B0604020202020204" pitchFamily="34" charset="0"/>
              </a:rPr>
              <a:t>user</a:t>
            </a:r>
            <a:r>
              <a:rPr lang="en-US" sz="1600" dirty="0">
                <a:latin typeface="Arial" panose="020B0604020202020204" pitchFamily="34" charset="0"/>
                <a:cs typeface="Arial" panose="020B0604020202020204" pitchFamily="34" charset="0"/>
              </a:rPr>
              <a:t>’s script)</a:t>
            </a:r>
            <a:endParaRPr lang="en-GB" sz="1600" dirty="0">
              <a:latin typeface="Arial" panose="020B0604020202020204" pitchFamily="34" charset="0"/>
              <a:cs typeface="Arial" panose="020B0604020202020204" pitchFamily="34" charset="0"/>
            </a:endParaRPr>
          </a:p>
        </p:txBody>
      </p:sp>
      <p:grpSp>
        <p:nvGrpSpPr>
          <p:cNvPr id="28" name="Group 27">
            <a:extLst>
              <a:ext uri="{FF2B5EF4-FFF2-40B4-BE49-F238E27FC236}">
                <a16:creationId xmlns:a16="http://schemas.microsoft.com/office/drawing/2014/main" id="{BDAD072F-AFFD-7277-D5C9-281E543768D1}"/>
              </a:ext>
            </a:extLst>
          </p:cNvPr>
          <p:cNvGrpSpPr/>
          <p:nvPr/>
        </p:nvGrpSpPr>
        <p:grpSpPr>
          <a:xfrm>
            <a:off x="5908364" y="3699561"/>
            <a:ext cx="2959165" cy="1644914"/>
            <a:chOff x="2988493" y="3800980"/>
            <a:chExt cx="3483707" cy="1989348"/>
          </a:xfrm>
        </p:grpSpPr>
        <p:pic>
          <p:nvPicPr>
            <p:cNvPr id="30" name="Picture 29">
              <a:extLst>
                <a:ext uri="{FF2B5EF4-FFF2-40B4-BE49-F238E27FC236}">
                  <a16:creationId xmlns:a16="http://schemas.microsoft.com/office/drawing/2014/main" id="{7E1511A5-C32D-56B4-FD56-84AB228B7A63}"/>
                </a:ext>
              </a:extLst>
            </p:cNvPr>
            <p:cNvPicPr>
              <a:picLocks noChangeAspect="1"/>
            </p:cNvPicPr>
            <p:nvPr/>
          </p:nvPicPr>
          <p:blipFill>
            <a:blip r:embed="rId5"/>
            <a:stretch>
              <a:fillRect/>
            </a:stretch>
          </p:blipFill>
          <p:spPr>
            <a:xfrm>
              <a:off x="2988493" y="3800980"/>
              <a:ext cx="3422052" cy="979195"/>
            </a:xfrm>
            <a:prstGeom prst="rect">
              <a:avLst/>
            </a:prstGeom>
          </p:spPr>
        </p:pic>
        <p:pic>
          <p:nvPicPr>
            <p:cNvPr id="32" name="Picture 31">
              <a:extLst>
                <a:ext uri="{FF2B5EF4-FFF2-40B4-BE49-F238E27FC236}">
                  <a16:creationId xmlns:a16="http://schemas.microsoft.com/office/drawing/2014/main" id="{E5F1FC69-4693-18C9-8188-28DD8933D486}"/>
                </a:ext>
              </a:extLst>
            </p:cNvPr>
            <p:cNvPicPr>
              <a:picLocks noChangeAspect="1"/>
            </p:cNvPicPr>
            <p:nvPr/>
          </p:nvPicPr>
          <p:blipFill>
            <a:blip r:embed="rId6"/>
            <a:srcRect l="2101" t="1857" r="2039" b="2993"/>
            <a:stretch/>
          </p:blipFill>
          <p:spPr>
            <a:xfrm>
              <a:off x="4664388" y="4783159"/>
              <a:ext cx="1807812" cy="1007169"/>
            </a:xfrm>
            <a:prstGeom prst="rect">
              <a:avLst/>
            </a:prstGeom>
          </p:spPr>
        </p:pic>
        <p:pic>
          <p:nvPicPr>
            <p:cNvPr id="33" name="Picture 32">
              <a:extLst>
                <a:ext uri="{FF2B5EF4-FFF2-40B4-BE49-F238E27FC236}">
                  <a16:creationId xmlns:a16="http://schemas.microsoft.com/office/drawing/2014/main" id="{A7A36C3A-1297-07B3-A5C5-ADBAB799E8EA}"/>
                </a:ext>
              </a:extLst>
            </p:cNvPr>
            <p:cNvPicPr>
              <a:picLocks noChangeAspect="1"/>
            </p:cNvPicPr>
            <p:nvPr/>
          </p:nvPicPr>
          <p:blipFill>
            <a:blip r:embed="rId7"/>
            <a:stretch>
              <a:fillRect/>
            </a:stretch>
          </p:blipFill>
          <p:spPr>
            <a:xfrm>
              <a:off x="2988493" y="4778044"/>
              <a:ext cx="1592238" cy="1012284"/>
            </a:xfrm>
            <a:prstGeom prst="rect">
              <a:avLst/>
            </a:prstGeom>
          </p:spPr>
        </p:pic>
      </p:grpSp>
      <p:sp>
        <p:nvSpPr>
          <p:cNvPr id="43" name="Arc 42">
            <a:extLst>
              <a:ext uri="{FF2B5EF4-FFF2-40B4-BE49-F238E27FC236}">
                <a16:creationId xmlns:a16="http://schemas.microsoft.com/office/drawing/2014/main" id="{EFE1A3E0-2E73-6C02-DB9B-BA2BD43EE735}"/>
              </a:ext>
            </a:extLst>
          </p:cNvPr>
          <p:cNvSpPr/>
          <p:nvPr/>
        </p:nvSpPr>
        <p:spPr>
          <a:xfrm>
            <a:off x="9505666" y="2251876"/>
            <a:ext cx="1760021" cy="2089297"/>
          </a:xfrm>
          <a:prstGeom prst="arc">
            <a:avLst>
              <a:gd name="adj1" fmla="val 16200000"/>
              <a:gd name="adj2" fmla="val 5316941"/>
            </a:avLst>
          </a:prstGeom>
          <a:ln w="38100">
            <a:solidFill>
              <a:srgbClr val="0000FF"/>
            </a:solidFill>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cxnSp>
        <p:nvCxnSpPr>
          <p:cNvPr id="44" name="Straight Arrow Connector 43">
            <a:extLst>
              <a:ext uri="{FF2B5EF4-FFF2-40B4-BE49-F238E27FC236}">
                <a16:creationId xmlns:a16="http://schemas.microsoft.com/office/drawing/2014/main" id="{85BC7174-30CC-F244-F44D-62445D4993BB}"/>
              </a:ext>
            </a:extLst>
          </p:cNvPr>
          <p:cNvCxnSpPr>
            <a:cxnSpLocks/>
          </p:cNvCxnSpPr>
          <p:nvPr/>
        </p:nvCxnSpPr>
        <p:spPr>
          <a:xfrm flipH="1">
            <a:off x="8932473" y="4341173"/>
            <a:ext cx="1512432" cy="0"/>
          </a:xfrm>
          <a:prstGeom prst="straightConnector1">
            <a:avLst/>
          </a:prstGeom>
          <a:ln w="3810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AECC26B6-F254-EFD6-4195-E154C57B33E6}"/>
              </a:ext>
            </a:extLst>
          </p:cNvPr>
          <p:cNvSpPr txBox="1"/>
          <p:nvPr/>
        </p:nvSpPr>
        <p:spPr>
          <a:xfrm rot="19830940">
            <a:off x="9656878" y="2646110"/>
            <a:ext cx="814948" cy="261610"/>
          </a:xfrm>
          <a:prstGeom prst="rect">
            <a:avLst/>
          </a:prstGeom>
          <a:solidFill>
            <a:schemeClr val="accent1"/>
          </a:solidFill>
        </p:spPr>
        <p:txBody>
          <a:bodyPr wrap="square">
            <a:spAutoFit/>
          </a:bodyPr>
          <a:lstStyle/>
          <a:p>
            <a:r>
              <a:rPr lang="en-US" sz="1100" dirty="0">
                <a:solidFill>
                  <a:srgbClr val="FFFF00"/>
                </a:solidFill>
                <a:latin typeface="Arial" panose="020B0604020202020204" pitchFamily="34" charset="0"/>
                <a:cs typeface="Arial" panose="020B0604020202020204" pitchFamily="34" charset="0"/>
              </a:rPr>
              <a:t>persistent</a:t>
            </a:r>
            <a:endParaRPr lang="en-GB" sz="1100" dirty="0">
              <a:solidFill>
                <a:srgbClr val="FFFF00"/>
              </a:solidFill>
            </a:endParaRPr>
          </a:p>
        </p:txBody>
      </p:sp>
      <p:sp>
        <p:nvSpPr>
          <p:cNvPr id="4" name="TextBox 3">
            <a:extLst>
              <a:ext uri="{FF2B5EF4-FFF2-40B4-BE49-F238E27FC236}">
                <a16:creationId xmlns:a16="http://schemas.microsoft.com/office/drawing/2014/main" id="{B3F47022-D4C3-94C9-AD57-6BD08AA6ADB5}"/>
              </a:ext>
            </a:extLst>
          </p:cNvPr>
          <p:cNvSpPr txBox="1"/>
          <p:nvPr/>
        </p:nvSpPr>
        <p:spPr>
          <a:xfrm>
            <a:off x="-1" y="3639158"/>
            <a:ext cx="5969978" cy="2369880"/>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In particular, the HEP-Score plugins produce a </a:t>
            </a:r>
          </a:p>
          <a:p>
            <a:r>
              <a:rPr lang="en-US" sz="2000" dirty="0">
                <a:latin typeface="Arial" panose="020B0604020202020204" pitchFamily="34" charset="0"/>
                <a:cs typeface="Arial" panose="020B0604020202020204" pitchFamily="34" charset="0"/>
              </a:rPr>
              <a:t>power report within the standard JSON output (</a:t>
            </a:r>
            <a:r>
              <a:rPr lang="en-GB" sz="2000" b="0" dirty="0" err="1">
                <a:effectLst/>
                <a:latin typeface="Consolas" panose="020B0609020204030204" pitchFamily="49" charset="0"/>
              </a:rPr>
              <a:t>bmkrun_report.json</a:t>
            </a:r>
            <a:r>
              <a:rPr lang="en-US" sz="2000" dirty="0">
                <a:latin typeface="Arial" panose="020B0604020202020204" pitchFamily="34" charset="0"/>
                <a:cs typeface="Arial" panose="020B0604020202020204" pitchFamily="34" charset="0"/>
              </a:rPr>
              <a:t>) …</a:t>
            </a:r>
          </a:p>
          <a:p>
            <a:endParaRPr lang="en-US" sz="8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The only thing left to do is divide the score by a sensitive </a:t>
            </a:r>
            <a:r>
              <a:rPr lang="en-US" sz="2000" b="1" dirty="0" err="1">
                <a:latin typeface="Arial" panose="020B0604020202020204" pitchFamily="34" charset="0"/>
                <a:cs typeface="Arial" panose="020B0604020202020204" pitchFamily="34" charset="0"/>
              </a:rPr>
              <a:t>F.o.M</a:t>
            </a:r>
            <a:r>
              <a:rPr lang="en-US" sz="2000" b="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(&lt;75-95%&gt; ≈ q75 ≈ q85 ≈ K-Mean) See study by </a:t>
            </a:r>
            <a:r>
              <a:rPr lang="en-US" sz="2000" i="1" dirty="0">
                <a:latin typeface="Arial" panose="020B0604020202020204" pitchFamily="34" charset="0"/>
                <a:cs typeface="Arial" panose="020B0604020202020204" pitchFamily="34" charset="0"/>
              </a:rPr>
              <a:t>Kacper Kamil Kozik</a:t>
            </a:r>
            <a:r>
              <a:rPr lang="en-US" sz="2000" dirty="0">
                <a:latin typeface="Arial" panose="020B0604020202020204" pitchFamily="34" charset="0"/>
                <a:cs typeface="Arial" panose="020B0604020202020204" pitchFamily="34" charset="0"/>
              </a:rPr>
              <a:t>:</a:t>
            </a:r>
          </a:p>
          <a:p>
            <a:pPr algn="r"/>
            <a:r>
              <a:rPr lang="en-US" dirty="0">
                <a:latin typeface="Arial" panose="020B0604020202020204" pitchFamily="34" charset="0"/>
                <a:cs typeface="Arial" panose="020B0604020202020204" pitchFamily="34" charset="0"/>
                <a:hlinkClick r:id="rId8"/>
              </a:rPr>
              <a:t>https://indico.cern.ch/event/1433496/</a:t>
            </a:r>
            <a:endParaRPr lang="en-US" sz="20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32252A1-B092-8796-871A-9D72EA02FD05}"/>
              </a:ext>
            </a:extLst>
          </p:cNvPr>
          <p:cNvSpPr txBox="1"/>
          <p:nvPr/>
        </p:nvSpPr>
        <p:spPr>
          <a:xfrm>
            <a:off x="-3716" y="6227683"/>
            <a:ext cx="12101931" cy="400110"/>
          </a:xfrm>
          <a:prstGeom prst="rect">
            <a:avLst/>
          </a:prstGeom>
          <a:noFill/>
        </p:spPr>
        <p:txBody>
          <a:bodyPr wrap="square">
            <a:spAutoFit/>
          </a:bodyPr>
          <a:lstStyle/>
          <a:p>
            <a:r>
              <a:rPr lang="en-US" sz="2000" dirty="0">
                <a:latin typeface="Arial" panose="020B0604020202020204" pitchFamily="34" charset="0"/>
                <a:cs typeface="Arial" panose="020B0604020202020204" pitchFamily="34" charset="0"/>
              </a:rPr>
              <a:t>And … add the power metric (and the </a:t>
            </a:r>
            <a:r>
              <a:rPr lang="en-US" sz="2000" b="1" dirty="0">
                <a:latin typeface="Arial" panose="020B0604020202020204" pitchFamily="34" charset="0"/>
                <a:cs typeface="Arial" panose="020B0604020202020204" pitchFamily="34" charset="0"/>
              </a:rPr>
              <a:t>HS23/Watt</a:t>
            </a:r>
            <a:r>
              <a:rPr lang="en-US" sz="2000" dirty="0">
                <a:latin typeface="Arial" panose="020B0604020202020204" pitchFamily="34" charset="0"/>
                <a:cs typeface="Arial" panose="020B0604020202020204" pitchFamily="34" charset="0"/>
              </a:rPr>
              <a:t>) to the </a:t>
            </a:r>
            <a:r>
              <a:rPr lang="en-US" sz="2000" b="1" dirty="0">
                <a:latin typeface="Arial" panose="020B0604020202020204" pitchFamily="34" charset="0"/>
                <a:cs typeface="Arial" panose="020B0604020202020204" pitchFamily="34" charset="0"/>
              </a:rPr>
              <a:t>HEP-Score DB</a:t>
            </a:r>
            <a:r>
              <a:rPr lang="en-US"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pic>
        <p:nvPicPr>
          <p:cNvPr id="8" name="Picture 7" descr="A blue and yellow snake logo&#10;&#10;Description automatically generated">
            <a:extLst>
              <a:ext uri="{FF2B5EF4-FFF2-40B4-BE49-F238E27FC236}">
                <a16:creationId xmlns:a16="http://schemas.microsoft.com/office/drawing/2014/main" id="{B28A691A-3BAC-BA2D-A09F-43995A87A06E}"/>
              </a:ext>
            </a:extLst>
          </p:cNvPr>
          <p:cNvPicPr>
            <a:picLocks noChangeAspect="1"/>
          </p:cNvPicPr>
          <p:nvPr/>
        </p:nvPicPr>
        <p:blipFill>
          <a:blip r:embed="rId9">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9991401" y="5075276"/>
            <a:ext cx="788550" cy="865433"/>
          </a:xfrm>
          <a:prstGeom prst="rect">
            <a:avLst/>
          </a:prstGeom>
        </p:spPr>
      </p:pic>
    </p:spTree>
    <p:extLst>
      <p:ext uri="{BB962C8B-B14F-4D97-AF65-F5344CB8AC3E}">
        <p14:creationId xmlns:p14="http://schemas.microsoft.com/office/powerpoint/2010/main" val="976057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1583CDD2-B7BC-ECEC-624F-A68E919D32FA}"/>
              </a:ext>
            </a:extLst>
          </p:cNvPr>
          <p:cNvSpPr/>
          <p:nvPr/>
        </p:nvSpPr>
        <p:spPr>
          <a:xfrm>
            <a:off x="1202729" y="1191771"/>
            <a:ext cx="3540475" cy="1842389"/>
          </a:xfrm>
          <a:prstGeom prst="roundRect">
            <a:avLst/>
          </a:prstGeom>
          <a:noFill/>
          <a:ln w="25400">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loud 3">
            <a:extLst>
              <a:ext uri="{FF2B5EF4-FFF2-40B4-BE49-F238E27FC236}">
                <a16:creationId xmlns:a16="http://schemas.microsoft.com/office/drawing/2014/main" id="{B9A961CB-CAB4-F8BD-DDE0-7C9E4514DD99}"/>
              </a:ext>
            </a:extLst>
          </p:cNvPr>
          <p:cNvSpPr/>
          <p:nvPr/>
        </p:nvSpPr>
        <p:spPr>
          <a:xfrm rot="11095062">
            <a:off x="70012" y="1190050"/>
            <a:ext cx="841074" cy="438644"/>
          </a:xfrm>
          <a:prstGeom prst="cloud">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C79BC98D-B392-01AF-BBAF-DD80DDC09A61}"/>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Heterogeneous Compute Cluster @ </a:t>
            </a:r>
            <a:r>
              <a:rPr lang="en-US" sz="4000" b="1" dirty="0" err="1">
                <a:solidFill>
                  <a:srgbClr val="0000FF"/>
                </a:solidFill>
                <a:latin typeface="Arial" panose="020B0604020202020204" pitchFamily="34" charset="0"/>
                <a:cs typeface="Arial" panose="020B0604020202020204" pitchFamily="34" charset="0"/>
              </a:rPr>
              <a:t>ScotGrid</a:t>
            </a:r>
            <a:endParaRPr lang="en-GB" sz="4000" b="1" dirty="0">
              <a:solidFill>
                <a:srgbClr val="0000FF"/>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122D554C-F93A-4606-D8D4-10A80FBF874D}"/>
              </a:ext>
            </a:extLst>
          </p:cNvPr>
          <p:cNvSpPr txBox="1"/>
          <p:nvPr/>
        </p:nvSpPr>
        <p:spPr>
          <a:xfrm>
            <a:off x="5275299" y="1870142"/>
            <a:ext cx="1624829" cy="369332"/>
          </a:xfrm>
          <a:prstGeom prst="rect">
            <a:avLst/>
          </a:prstGeom>
          <a:solidFill>
            <a:schemeClr val="accent4">
              <a:lumMod val="20000"/>
              <a:lumOff val="80000"/>
            </a:schemeClr>
          </a:solidFill>
          <a:ln w="19050">
            <a:solidFill>
              <a:schemeClr val="tx1"/>
            </a:solidFill>
          </a:ln>
        </p:spPr>
        <p:txBody>
          <a:bodyPr wrap="square">
            <a:spAutoFit/>
          </a:bodyPr>
          <a:lstStyle/>
          <a:p>
            <a:pPr algn="ctr"/>
            <a:r>
              <a:rPr lang="en-GB" sz="1800" i="0" u="none" strike="noStrike" baseline="0" dirty="0">
                <a:solidFill>
                  <a:srgbClr val="000000"/>
                </a:solidFill>
                <a:latin typeface="Arial" panose="020B0604020202020204" pitchFamily="34" charset="0"/>
                <a:cs typeface="Arial" panose="020B0604020202020204" pitchFamily="34" charset="0"/>
              </a:rPr>
              <a:t>Job manage</a:t>
            </a:r>
            <a:r>
              <a:rPr lang="en-GB" dirty="0">
                <a:solidFill>
                  <a:srgbClr val="000000"/>
                </a:solidFill>
                <a:latin typeface="Arial" panose="020B0604020202020204" pitchFamily="34" charset="0"/>
                <a:cs typeface="Arial" panose="020B0604020202020204" pitchFamily="34" charset="0"/>
              </a:rPr>
              <a:t>r</a:t>
            </a:r>
            <a:r>
              <a:rPr lang="en-GB" sz="1800" i="0" u="none" strike="noStrike" baseline="0" dirty="0">
                <a:solidFill>
                  <a:srgbClr val="000000"/>
                </a:solidFill>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CD246CE4-C525-EA12-9E52-7866755D385E}"/>
              </a:ext>
            </a:extLst>
          </p:cNvPr>
          <p:cNvSpPr txBox="1"/>
          <p:nvPr/>
        </p:nvSpPr>
        <p:spPr>
          <a:xfrm>
            <a:off x="1242599" y="1244378"/>
            <a:ext cx="3489937" cy="338554"/>
          </a:xfrm>
          <a:prstGeom prst="rect">
            <a:avLst/>
          </a:prstGeom>
          <a:noFill/>
        </p:spPr>
        <p:txBody>
          <a:bodyPr wrap="square">
            <a:spAutoFit/>
          </a:bodyPr>
          <a:lstStyle/>
          <a:p>
            <a:r>
              <a:rPr lang="en-GB" sz="1600" b="1" dirty="0">
                <a:latin typeface="Arial" panose="020B0604020202020204" pitchFamily="34" charset="0"/>
                <a:cs typeface="Arial" panose="020B0604020202020204" pitchFamily="34" charset="0"/>
              </a:rPr>
              <a:t>UKI-SCOTGRID-GLASGOW_CEPH</a:t>
            </a:r>
          </a:p>
        </p:txBody>
      </p:sp>
      <p:sp>
        <p:nvSpPr>
          <p:cNvPr id="28" name="TextBox 27">
            <a:extLst>
              <a:ext uri="{FF2B5EF4-FFF2-40B4-BE49-F238E27FC236}">
                <a16:creationId xmlns:a16="http://schemas.microsoft.com/office/drawing/2014/main" id="{CFA18E4D-F574-4341-7AE1-C17F58A221E1}"/>
              </a:ext>
            </a:extLst>
          </p:cNvPr>
          <p:cNvSpPr txBox="1"/>
          <p:nvPr/>
        </p:nvSpPr>
        <p:spPr>
          <a:xfrm>
            <a:off x="1362500" y="1589318"/>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latin typeface="Arial" panose="020B0604020202020204" pitchFamily="34" charset="0"/>
                <a:cs typeface="Arial" panose="020B0604020202020204" pitchFamily="34" charset="0"/>
              </a:rPr>
              <a:t>ce01.gla.scotgrid.ac.uk</a:t>
            </a:r>
          </a:p>
        </p:txBody>
      </p:sp>
      <p:sp>
        <p:nvSpPr>
          <p:cNvPr id="29" name="TextBox 28">
            <a:extLst>
              <a:ext uri="{FF2B5EF4-FFF2-40B4-BE49-F238E27FC236}">
                <a16:creationId xmlns:a16="http://schemas.microsoft.com/office/drawing/2014/main" id="{FB18B4E2-7AA9-968F-0EA6-0B55E3A45192}"/>
              </a:ext>
            </a:extLst>
          </p:cNvPr>
          <p:cNvSpPr txBox="1"/>
          <p:nvPr/>
        </p:nvSpPr>
        <p:spPr>
          <a:xfrm>
            <a:off x="1524628" y="1901779"/>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latin typeface="Arial" panose="020B0604020202020204" pitchFamily="34" charset="0"/>
                <a:cs typeface="Arial" panose="020B0604020202020204" pitchFamily="34" charset="0"/>
              </a:rPr>
              <a:t>ce02.gla.scotgrid.ac.uk</a:t>
            </a:r>
          </a:p>
        </p:txBody>
      </p:sp>
      <p:sp>
        <p:nvSpPr>
          <p:cNvPr id="30" name="TextBox 29">
            <a:extLst>
              <a:ext uri="{FF2B5EF4-FFF2-40B4-BE49-F238E27FC236}">
                <a16:creationId xmlns:a16="http://schemas.microsoft.com/office/drawing/2014/main" id="{10C05EC3-441B-9304-2732-599400F81A85}"/>
              </a:ext>
            </a:extLst>
          </p:cNvPr>
          <p:cNvSpPr txBox="1"/>
          <p:nvPr/>
        </p:nvSpPr>
        <p:spPr>
          <a:xfrm>
            <a:off x="1743541" y="2219622"/>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latin typeface="Arial" panose="020B0604020202020204" pitchFamily="34" charset="0"/>
                <a:cs typeface="Arial" panose="020B0604020202020204" pitchFamily="34" charset="0"/>
              </a:rPr>
              <a:t>ce03.gla.scotgrid.ac.uk</a:t>
            </a:r>
          </a:p>
        </p:txBody>
      </p:sp>
      <p:sp>
        <p:nvSpPr>
          <p:cNvPr id="31" name="TextBox 30">
            <a:extLst>
              <a:ext uri="{FF2B5EF4-FFF2-40B4-BE49-F238E27FC236}">
                <a16:creationId xmlns:a16="http://schemas.microsoft.com/office/drawing/2014/main" id="{412AD657-AA1F-1BEA-B9FF-F299EE8004C3}"/>
              </a:ext>
            </a:extLst>
          </p:cNvPr>
          <p:cNvSpPr txBox="1"/>
          <p:nvPr/>
        </p:nvSpPr>
        <p:spPr>
          <a:xfrm>
            <a:off x="1956209" y="2532083"/>
            <a:ext cx="2585543" cy="369332"/>
          </a:xfrm>
          <a:prstGeom prst="rect">
            <a:avLst/>
          </a:prstGeom>
          <a:solidFill>
            <a:schemeClr val="accent6">
              <a:lumMod val="20000"/>
              <a:lumOff val="80000"/>
            </a:schemeClr>
          </a:solidFill>
          <a:ln w="19050">
            <a:solidFill>
              <a:schemeClr val="tx1"/>
            </a:solidFill>
          </a:ln>
        </p:spPr>
        <p:txBody>
          <a:bodyPr wrap="square">
            <a:spAutoFit/>
          </a:bodyPr>
          <a:lstStyle/>
          <a:p>
            <a:r>
              <a:rPr lang="en-GB" dirty="0">
                <a:latin typeface="Arial" panose="020B0604020202020204" pitchFamily="34" charset="0"/>
                <a:cs typeface="Arial" panose="020B0604020202020204" pitchFamily="34" charset="0"/>
              </a:rPr>
              <a:t>ce04.gla.scotgrid.ac.uk</a:t>
            </a:r>
          </a:p>
        </p:txBody>
      </p:sp>
      <p:cxnSp>
        <p:nvCxnSpPr>
          <p:cNvPr id="33" name="Straight Arrow Connector 32">
            <a:extLst>
              <a:ext uri="{FF2B5EF4-FFF2-40B4-BE49-F238E27FC236}">
                <a16:creationId xmlns:a16="http://schemas.microsoft.com/office/drawing/2014/main" id="{2C66946B-91C2-5359-1430-3C482416E29B}"/>
              </a:ext>
            </a:extLst>
          </p:cNvPr>
          <p:cNvCxnSpPr>
            <a:cxnSpLocks/>
            <a:endCxn id="9" idx="1"/>
          </p:cNvCxnSpPr>
          <p:nvPr/>
        </p:nvCxnSpPr>
        <p:spPr>
          <a:xfrm flipV="1">
            <a:off x="4416051" y="2054808"/>
            <a:ext cx="859248" cy="10290"/>
          </a:xfrm>
          <a:prstGeom prst="straightConnector1">
            <a:avLst/>
          </a:prstGeom>
          <a:ln w="38100" cmpd="dbl">
            <a:solidFill>
              <a:srgbClr val="7030A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FFF12023-9628-FE88-8688-51FB11F0E756}"/>
              </a:ext>
            </a:extLst>
          </p:cNvPr>
          <p:cNvCxnSpPr>
            <a:cxnSpLocks/>
            <a:stCxn id="9" idx="3"/>
          </p:cNvCxnSpPr>
          <p:nvPr/>
        </p:nvCxnSpPr>
        <p:spPr>
          <a:xfrm flipV="1">
            <a:off x="6900128" y="1527877"/>
            <a:ext cx="2185736" cy="526931"/>
          </a:xfrm>
          <a:prstGeom prst="straightConnector1">
            <a:avLst/>
          </a:prstGeom>
          <a:ln w="19050">
            <a:solidFill>
              <a:srgbClr val="0066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513E8C8-9FDF-D278-538C-3125BF9695A1}"/>
              </a:ext>
            </a:extLst>
          </p:cNvPr>
          <p:cNvCxnSpPr>
            <a:cxnSpLocks/>
            <a:stCxn id="9" idx="3"/>
          </p:cNvCxnSpPr>
          <p:nvPr/>
        </p:nvCxnSpPr>
        <p:spPr>
          <a:xfrm>
            <a:off x="6900128" y="2054808"/>
            <a:ext cx="2137878" cy="508474"/>
          </a:xfrm>
          <a:prstGeom prst="straightConnector1">
            <a:avLst/>
          </a:prstGeom>
          <a:ln w="19050">
            <a:solidFill>
              <a:srgbClr val="FF3300"/>
            </a:solidFill>
            <a:tailEnd type="stealth" w="lg" len="lg"/>
          </a:ln>
        </p:spPr>
        <p:style>
          <a:lnRef idx="1">
            <a:schemeClr val="accent1"/>
          </a:lnRef>
          <a:fillRef idx="0">
            <a:schemeClr val="accent1"/>
          </a:fillRef>
          <a:effectRef idx="0">
            <a:schemeClr val="accent1"/>
          </a:effectRef>
          <a:fontRef idx="minor">
            <a:schemeClr val="tx1"/>
          </a:fontRef>
        </p:style>
      </p:cxnSp>
      <p:sp>
        <p:nvSpPr>
          <p:cNvPr id="50" name="Arc 49">
            <a:extLst>
              <a:ext uri="{FF2B5EF4-FFF2-40B4-BE49-F238E27FC236}">
                <a16:creationId xmlns:a16="http://schemas.microsoft.com/office/drawing/2014/main" id="{EE4092A6-C305-11E0-A28B-100278AFF560}"/>
              </a:ext>
            </a:extLst>
          </p:cNvPr>
          <p:cNvSpPr/>
          <p:nvPr/>
        </p:nvSpPr>
        <p:spPr>
          <a:xfrm rot="5400000" flipV="1">
            <a:off x="-909133" y="-263224"/>
            <a:ext cx="4256924" cy="1615525"/>
          </a:xfrm>
          <a:prstGeom prst="arc">
            <a:avLst>
              <a:gd name="adj1" fmla="val 19504494"/>
              <a:gd name="adj2" fmla="val 0"/>
            </a:avLst>
          </a:prstGeom>
          <a:ln w="19050">
            <a:solidFill>
              <a:srgbClr val="7030A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1" name="TextBox 50">
            <a:extLst>
              <a:ext uri="{FF2B5EF4-FFF2-40B4-BE49-F238E27FC236}">
                <a16:creationId xmlns:a16="http://schemas.microsoft.com/office/drawing/2014/main" id="{32C6A1C5-EBCF-5273-2E87-2EC04CD1C7CF}"/>
              </a:ext>
            </a:extLst>
          </p:cNvPr>
          <p:cNvSpPr txBox="1"/>
          <p:nvPr/>
        </p:nvSpPr>
        <p:spPr>
          <a:xfrm>
            <a:off x="197758" y="1260846"/>
            <a:ext cx="847999" cy="276999"/>
          </a:xfrm>
          <a:prstGeom prst="rect">
            <a:avLst/>
          </a:prstGeom>
          <a:noFill/>
        </p:spPr>
        <p:txBody>
          <a:bodyPr wrap="square">
            <a:spAutoFit/>
          </a:bodyPr>
          <a:lstStyle/>
          <a:p>
            <a:r>
              <a:rPr lang="en-GB" sz="1200" b="1" dirty="0">
                <a:solidFill>
                  <a:srgbClr val="0000FF"/>
                </a:solidFill>
                <a:latin typeface="Arial" panose="020B0604020202020204" pitchFamily="34" charset="0"/>
                <a:cs typeface="Arial" panose="020B0604020202020204" pitchFamily="34" charset="0"/>
              </a:rPr>
              <a:t>WLCG</a:t>
            </a:r>
          </a:p>
        </p:txBody>
      </p:sp>
      <p:sp>
        <p:nvSpPr>
          <p:cNvPr id="52" name="TextBox 51">
            <a:extLst>
              <a:ext uri="{FF2B5EF4-FFF2-40B4-BE49-F238E27FC236}">
                <a16:creationId xmlns:a16="http://schemas.microsoft.com/office/drawing/2014/main" id="{5B9BEAD8-E8F9-EE59-A1F7-3FEAD78B4A0F}"/>
              </a:ext>
            </a:extLst>
          </p:cNvPr>
          <p:cNvSpPr txBox="1"/>
          <p:nvPr/>
        </p:nvSpPr>
        <p:spPr>
          <a:xfrm>
            <a:off x="7400534" y="1424741"/>
            <a:ext cx="1060263" cy="307777"/>
          </a:xfrm>
          <a:prstGeom prst="rect">
            <a:avLst/>
          </a:prstGeom>
          <a:noFill/>
        </p:spPr>
        <p:txBody>
          <a:bodyPr wrap="square">
            <a:spAutoFit/>
          </a:bodyPr>
          <a:lstStyle/>
          <a:p>
            <a:r>
              <a:rPr lang="en-GB" sz="1400" dirty="0">
                <a:latin typeface="Arial" panose="020B0604020202020204" pitchFamily="34" charset="0"/>
                <a:cs typeface="Arial" panose="020B0604020202020204" pitchFamily="34" charset="0"/>
              </a:rPr>
              <a:t>x86 queue</a:t>
            </a:r>
          </a:p>
        </p:txBody>
      </p:sp>
      <p:sp>
        <p:nvSpPr>
          <p:cNvPr id="53" name="TextBox 52">
            <a:extLst>
              <a:ext uri="{FF2B5EF4-FFF2-40B4-BE49-F238E27FC236}">
                <a16:creationId xmlns:a16="http://schemas.microsoft.com/office/drawing/2014/main" id="{A49D1CA3-D829-D369-3200-8519E4AECA0E}"/>
              </a:ext>
            </a:extLst>
          </p:cNvPr>
          <p:cNvSpPr txBox="1"/>
          <p:nvPr/>
        </p:nvSpPr>
        <p:spPr>
          <a:xfrm>
            <a:off x="7416123" y="2400689"/>
            <a:ext cx="1153340" cy="307777"/>
          </a:xfrm>
          <a:prstGeom prst="rect">
            <a:avLst/>
          </a:prstGeom>
          <a:noFill/>
        </p:spPr>
        <p:txBody>
          <a:bodyPr wrap="square">
            <a:spAutoFit/>
          </a:bodyPr>
          <a:lstStyle/>
          <a:p>
            <a:r>
              <a:rPr lang="en-GB" sz="1400" dirty="0">
                <a:latin typeface="Arial" panose="020B0604020202020204" pitchFamily="34" charset="0"/>
                <a:cs typeface="Arial" panose="020B0604020202020204" pitchFamily="34" charset="0"/>
              </a:rPr>
              <a:t>ARM queue</a:t>
            </a:r>
          </a:p>
        </p:txBody>
      </p:sp>
      <p:grpSp>
        <p:nvGrpSpPr>
          <p:cNvPr id="2" name="Group 1">
            <a:extLst>
              <a:ext uri="{FF2B5EF4-FFF2-40B4-BE49-F238E27FC236}">
                <a16:creationId xmlns:a16="http://schemas.microsoft.com/office/drawing/2014/main" id="{05E2A9E8-AB85-16B2-A9EE-3F3FB9D61F87}"/>
              </a:ext>
            </a:extLst>
          </p:cNvPr>
          <p:cNvGrpSpPr/>
          <p:nvPr/>
        </p:nvGrpSpPr>
        <p:grpSpPr>
          <a:xfrm>
            <a:off x="9107028" y="1013339"/>
            <a:ext cx="2059001" cy="1102060"/>
            <a:chOff x="9202500" y="986932"/>
            <a:chExt cx="2059001" cy="1102060"/>
          </a:xfrm>
        </p:grpSpPr>
        <p:sp>
          <p:nvSpPr>
            <p:cNvPr id="10" name="TextBox 9">
              <a:extLst>
                <a:ext uri="{FF2B5EF4-FFF2-40B4-BE49-F238E27FC236}">
                  <a16:creationId xmlns:a16="http://schemas.microsoft.com/office/drawing/2014/main" id="{E24BD50A-0A85-AB5C-5379-FBA7F6770651}"/>
                </a:ext>
              </a:extLst>
            </p:cNvPr>
            <p:cNvSpPr txBox="1"/>
            <p:nvPr/>
          </p:nvSpPr>
          <p:spPr>
            <a:xfrm>
              <a:off x="9588215" y="1296924"/>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6B4F0E6E-83B3-4376-D624-DB6F46292F23}"/>
                </a:ext>
              </a:extLst>
            </p:cNvPr>
            <p:cNvSpPr txBox="1"/>
            <p:nvPr/>
          </p:nvSpPr>
          <p:spPr>
            <a:xfrm>
              <a:off x="9545755" y="1337908"/>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BFD75DAB-9400-5250-9315-F0630905B531}"/>
                </a:ext>
              </a:extLst>
            </p:cNvPr>
            <p:cNvSpPr txBox="1"/>
            <p:nvPr/>
          </p:nvSpPr>
          <p:spPr>
            <a:xfrm>
              <a:off x="9503295" y="1378892"/>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974C29D6-27A5-3440-DF10-4E8F42602845}"/>
                </a:ext>
              </a:extLst>
            </p:cNvPr>
            <p:cNvSpPr txBox="1"/>
            <p:nvPr/>
          </p:nvSpPr>
          <p:spPr>
            <a:xfrm>
              <a:off x="9462768" y="1430546"/>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DEDFFC58-D88D-ED7B-61D0-F8026AE9B587}"/>
                </a:ext>
              </a:extLst>
            </p:cNvPr>
            <p:cNvSpPr txBox="1"/>
            <p:nvPr/>
          </p:nvSpPr>
          <p:spPr>
            <a:xfrm>
              <a:off x="9413535" y="1482408"/>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B35CCDA4-6203-B162-378C-4E78AA4FD786}"/>
                </a:ext>
              </a:extLst>
            </p:cNvPr>
            <p:cNvSpPr txBox="1"/>
            <p:nvPr/>
          </p:nvSpPr>
          <p:spPr>
            <a:xfrm>
              <a:off x="9364302" y="1545856"/>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889C9F3E-7EF0-642F-8A0C-048B904171BA}"/>
                </a:ext>
              </a:extLst>
            </p:cNvPr>
            <p:cNvSpPr txBox="1"/>
            <p:nvPr/>
          </p:nvSpPr>
          <p:spPr>
            <a:xfrm>
              <a:off x="9310368" y="1601771"/>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C40F6E8C-A5F4-5CC5-6512-DB98EC9C95FA}"/>
                </a:ext>
              </a:extLst>
            </p:cNvPr>
            <p:cNvSpPr txBox="1"/>
            <p:nvPr/>
          </p:nvSpPr>
          <p:spPr>
            <a:xfrm>
              <a:off x="9256434" y="1674708"/>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48A024BD-8608-C42F-FDD3-AC44C8E9D7C5}"/>
                </a:ext>
              </a:extLst>
            </p:cNvPr>
            <p:cNvSpPr txBox="1"/>
            <p:nvPr/>
          </p:nvSpPr>
          <p:spPr>
            <a:xfrm>
              <a:off x="9202500" y="1719660"/>
              <a:ext cx="999320" cy="369332"/>
            </a:xfrm>
            <a:prstGeom prst="rect">
              <a:avLst/>
            </a:prstGeom>
            <a:solidFill>
              <a:schemeClr val="accent1">
                <a:lumMod val="20000"/>
                <a:lumOff val="80000"/>
              </a:schemeClr>
            </a:solidFill>
            <a:ln w="19050">
              <a:solidFill>
                <a:schemeClr val="tx1"/>
              </a:solidFill>
            </a:ln>
          </p:spPr>
          <p:txBody>
            <a:bodyPr wrap="square">
              <a:spAutoFit/>
            </a:bodyPr>
            <a:lstStyle/>
            <a:p>
              <a:r>
                <a:rPr lang="en-GB" sz="1800" i="0" u="none" strike="noStrike" baseline="0" dirty="0">
                  <a:solidFill>
                    <a:srgbClr val="000000"/>
                  </a:solidFill>
                  <a:latin typeface="Arial" panose="020B0604020202020204" pitchFamily="34" charset="0"/>
                  <a:cs typeface="Arial" panose="020B0604020202020204" pitchFamily="34" charset="0"/>
                </a:rPr>
                <a:t>wn_x86</a:t>
              </a:r>
              <a:endParaRPr lang="en-GB" dirty="0">
                <a:latin typeface="Arial" panose="020B060402020202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D6C2F9A9-9360-4129-56EC-0777EA695D65}"/>
                </a:ext>
              </a:extLst>
            </p:cNvPr>
            <p:cNvSpPr txBox="1"/>
            <p:nvPr/>
          </p:nvSpPr>
          <p:spPr>
            <a:xfrm>
              <a:off x="9485022" y="986932"/>
              <a:ext cx="1776479" cy="369332"/>
            </a:xfrm>
            <a:prstGeom prst="rect">
              <a:avLst/>
            </a:prstGeom>
            <a:noFill/>
          </p:spPr>
          <p:txBody>
            <a:bodyPr wrap="square">
              <a:spAutoFit/>
            </a:bodyPr>
            <a:lstStyle/>
            <a:p>
              <a:r>
                <a:rPr lang="en-GB" dirty="0">
                  <a:solidFill>
                    <a:schemeClr val="accent1"/>
                  </a:solidFill>
                  <a:latin typeface="Arial" panose="020B0604020202020204" pitchFamily="34" charset="0"/>
                  <a:cs typeface="Arial" panose="020B0604020202020204" pitchFamily="34" charset="0"/>
                </a:rPr>
                <a:t>~15k cores (</a:t>
              </a:r>
              <a:r>
                <a:rPr lang="en-GB" dirty="0" err="1">
                  <a:solidFill>
                    <a:schemeClr val="accent1"/>
                  </a:solidFill>
                  <a:latin typeface="Arial" panose="020B0604020202020204" pitchFamily="34" charset="0"/>
                  <a:cs typeface="Arial" panose="020B0604020202020204" pitchFamily="34" charset="0"/>
                </a:rPr>
                <a:t>ht</a:t>
              </a:r>
              <a:r>
                <a:rPr lang="en-GB" dirty="0">
                  <a:solidFill>
                    <a:schemeClr val="accent1"/>
                  </a:solidFill>
                  <a:latin typeface="Arial" panose="020B0604020202020204" pitchFamily="34" charset="0"/>
                  <a:cs typeface="Arial" panose="020B0604020202020204" pitchFamily="34" charset="0"/>
                </a:rPr>
                <a:t>)</a:t>
              </a:r>
            </a:p>
          </p:txBody>
        </p:sp>
      </p:grpSp>
      <p:grpSp>
        <p:nvGrpSpPr>
          <p:cNvPr id="3" name="Group 2">
            <a:extLst>
              <a:ext uri="{FF2B5EF4-FFF2-40B4-BE49-F238E27FC236}">
                <a16:creationId xmlns:a16="http://schemas.microsoft.com/office/drawing/2014/main" id="{CE5479B4-F739-111E-C86E-19ED76C3B3BD}"/>
              </a:ext>
            </a:extLst>
          </p:cNvPr>
          <p:cNvGrpSpPr/>
          <p:nvPr/>
        </p:nvGrpSpPr>
        <p:grpSpPr>
          <a:xfrm>
            <a:off x="9107028" y="2110155"/>
            <a:ext cx="1845015" cy="1020580"/>
            <a:chOff x="9218718" y="2178143"/>
            <a:chExt cx="1845015" cy="1020580"/>
          </a:xfrm>
        </p:grpSpPr>
        <p:sp>
          <p:nvSpPr>
            <p:cNvPr id="11" name="TextBox 10">
              <a:extLst>
                <a:ext uri="{FF2B5EF4-FFF2-40B4-BE49-F238E27FC236}">
                  <a16:creationId xmlns:a16="http://schemas.microsoft.com/office/drawing/2014/main" id="{752CB2DE-2C14-1EE5-6263-5C973E4092F6}"/>
                </a:ext>
              </a:extLst>
            </p:cNvPr>
            <p:cNvSpPr txBox="1"/>
            <p:nvPr/>
          </p:nvSpPr>
          <p:spPr>
            <a:xfrm>
              <a:off x="9655378" y="2489069"/>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566339F5-019A-91EC-2DEB-5D3F88E51A15}"/>
                </a:ext>
              </a:extLst>
            </p:cNvPr>
            <p:cNvSpPr txBox="1"/>
            <p:nvPr/>
          </p:nvSpPr>
          <p:spPr>
            <a:xfrm>
              <a:off x="9578309" y="2545479"/>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3AB64EC0-AD7F-76A5-3474-390A685BE310}"/>
                </a:ext>
              </a:extLst>
            </p:cNvPr>
            <p:cNvSpPr txBox="1"/>
            <p:nvPr/>
          </p:nvSpPr>
          <p:spPr>
            <a:xfrm>
              <a:off x="9501240" y="2597341"/>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95B3EC2B-361E-1EE3-E8E0-9D5A70375694}"/>
                </a:ext>
              </a:extLst>
            </p:cNvPr>
            <p:cNvSpPr txBox="1"/>
            <p:nvPr/>
          </p:nvSpPr>
          <p:spPr>
            <a:xfrm>
              <a:off x="9422303" y="2661247"/>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ECC52EE7-E257-E378-5B8F-EE0C594EB651}"/>
                </a:ext>
              </a:extLst>
            </p:cNvPr>
            <p:cNvSpPr txBox="1"/>
            <p:nvPr/>
          </p:nvSpPr>
          <p:spPr>
            <a:xfrm>
              <a:off x="9357711" y="2720925"/>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D061F0AE-C209-4D03-40BC-53FE1FBCCAA5}"/>
                </a:ext>
              </a:extLst>
            </p:cNvPr>
            <p:cNvSpPr txBox="1"/>
            <p:nvPr/>
          </p:nvSpPr>
          <p:spPr>
            <a:xfrm>
              <a:off x="9283050" y="2765485"/>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CA4C54B4-B8E6-7B94-CA82-CFFB847F64AD}"/>
                </a:ext>
              </a:extLst>
            </p:cNvPr>
            <p:cNvSpPr txBox="1"/>
            <p:nvPr/>
          </p:nvSpPr>
          <p:spPr>
            <a:xfrm>
              <a:off x="9218718" y="2829391"/>
              <a:ext cx="1116441" cy="369332"/>
            </a:xfrm>
            <a:prstGeom prst="rect">
              <a:avLst/>
            </a:prstGeom>
            <a:solidFill>
              <a:schemeClr val="accent2">
                <a:lumMod val="20000"/>
                <a:lumOff val="80000"/>
              </a:schemeClr>
            </a:solidFill>
            <a:ln w="19050">
              <a:solidFill>
                <a:schemeClr val="tx1"/>
              </a:solidFill>
            </a:ln>
          </p:spPr>
          <p:txBody>
            <a:bodyPr wrap="square">
              <a:spAutoFit/>
            </a:bodyPr>
            <a:lstStyle/>
            <a:p>
              <a:r>
                <a:rPr lang="en-GB" sz="1800" i="0" u="none" strike="noStrike" baseline="0" dirty="0" err="1">
                  <a:solidFill>
                    <a:srgbClr val="000000"/>
                  </a:solidFill>
                  <a:latin typeface="Arial" panose="020B0604020202020204" pitchFamily="34" charset="0"/>
                  <a:cs typeface="Arial" panose="020B0604020202020204" pitchFamily="34" charset="0"/>
                </a:rPr>
                <a:t>wn_ARM</a:t>
              </a:r>
              <a:endParaRPr lang="en-GB" dirty="0">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920556CA-5892-678A-274D-CA19E3943E4B}"/>
                </a:ext>
              </a:extLst>
            </p:cNvPr>
            <p:cNvSpPr txBox="1"/>
            <p:nvPr/>
          </p:nvSpPr>
          <p:spPr>
            <a:xfrm>
              <a:off x="9563816" y="2178143"/>
              <a:ext cx="1499917" cy="369332"/>
            </a:xfrm>
            <a:prstGeom prst="rect">
              <a:avLst/>
            </a:prstGeom>
            <a:noFill/>
          </p:spPr>
          <p:txBody>
            <a:bodyPr wrap="square">
              <a:spAutoFit/>
            </a:bodyPr>
            <a:lstStyle/>
            <a:p>
              <a:r>
                <a:rPr lang="en-GB" dirty="0">
                  <a:solidFill>
                    <a:schemeClr val="accent2">
                      <a:lumMod val="75000"/>
                    </a:schemeClr>
                  </a:solidFill>
                  <a:latin typeface="Arial" panose="020B0604020202020204" pitchFamily="34" charset="0"/>
                  <a:cs typeface="Arial" panose="020B0604020202020204" pitchFamily="34" charset="0"/>
                </a:rPr>
                <a:t>~4k cores</a:t>
              </a:r>
            </a:p>
          </p:txBody>
        </p:sp>
      </p:grpSp>
      <p:pic>
        <p:nvPicPr>
          <p:cNvPr id="57" name="Picture 56">
            <a:extLst>
              <a:ext uri="{FF2B5EF4-FFF2-40B4-BE49-F238E27FC236}">
                <a16:creationId xmlns:a16="http://schemas.microsoft.com/office/drawing/2014/main" id="{F2996AD3-22AF-5553-9C11-160E7958D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8471" y="2533518"/>
            <a:ext cx="340478" cy="450264"/>
          </a:xfrm>
          <a:prstGeom prst="rect">
            <a:avLst/>
          </a:prstGeom>
        </p:spPr>
      </p:pic>
      <p:sp>
        <p:nvSpPr>
          <p:cNvPr id="63" name="TextBox 62">
            <a:extLst>
              <a:ext uri="{FF2B5EF4-FFF2-40B4-BE49-F238E27FC236}">
                <a16:creationId xmlns:a16="http://schemas.microsoft.com/office/drawing/2014/main" id="{B5F4A10D-E89D-1A8F-C92A-DDFA6CCE8AC2}"/>
              </a:ext>
            </a:extLst>
          </p:cNvPr>
          <p:cNvSpPr txBox="1"/>
          <p:nvPr/>
        </p:nvSpPr>
        <p:spPr>
          <a:xfrm>
            <a:off x="-16872" y="691690"/>
            <a:ext cx="12200255"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The </a:t>
            </a:r>
            <a:r>
              <a:rPr lang="en-US" b="1" dirty="0" err="1">
                <a:latin typeface="Arial" panose="020B0604020202020204" pitchFamily="34" charset="0"/>
                <a:cs typeface="Arial" panose="020B0604020202020204" pitchFamily="34" charset="0"/>
              </a:rPr>
              <a:t>ScotGrid</a:t>
            </a:r>
            <a:r>
              <a:rPr lang="en-US" b="1" dirty="0">
                <a:latin typeface="Arial" panose="020B0604020202020204" pitchFamily="34" charset="0"/>
                <a:cs typeface="Arial" panose="020B0604020202020204" pitchFamily="34" charset="0"/>
              </a:rPr>
              <a:t> Glasgow</a:t>
            </a:r>
            <a:r>
              <a:rPr lang="en-US" dirty="0">
                <a:latin typeface="Arial" panose="020B0604020202020204" pitchFamily="34" charset="0"/>
                <a:cs typeface="Arial" panose="020B0604020202020204" pitchFamily="34" charset="0"/>
              </a:rPr>
              <a:t> Tier2 cluster provides </a:t>
            </a:r>
            <a:r>
              <a:rPr lang="en-US" b="1" dirty="0">
                <a:latin typeface="Arial" panose="020B0604020202020204" pitchFamily="34" charset="0"/>
                <a:cs typeface="Arial" panose="020B0604020202020204" pitchFamily="34" charset="0"/>
              </a:rPr>
              <a:t>ARM</a:t>
            </a:r>
            <a:r>
              <a:rPr lang="en-US" dirty="0">
                <a:latin typeface="Arial" panose="020B0604020202020204" pitchFamily="34" charset="0"/>
                <a:cs typeface="Arial" panose="020B0604020202020204" pitchFamily="34" charset="0"/>
              </a:rPr>
              <a:t> resources to the WLCG via standard job submission endpoints.</a:t>
            </a:r>
          </a:p>
        </p:txBody>
      </p:sp>
      <p:pic>
        <p:nvPicPr>
          <p:cNvPr id="32" name="Picture 31">
            <a:extLst>
              <a:ext uri="{FF2B5EF4-FFF2-40B4-BE49-F238E27FC236}">
                <a16:creationId xmlns:a16="http://schemas.microsoft.com/office/drawing/2014/main" id="{924A13FB-11C9-D4A2-CCD7-D63C53C867BB}"/>
              </a:ext>
            </a:extLst>
          </p:cNvPr>
          <p:cNvPicPr>
            <a:picLocks noChangeAspect="1"/>
          </p:cNvPicPr>
          <p:nvPr/>
        </p:nvPicPr>
        <p:blipFill>
          <a:blip r:embed="rId4">
            <a:extLst>
              <a:ext uri="{28A0092B-C50C-407E-A947-70E740481C1C}">
                <a14:useLocalDpi xmlns:a14="http://schemas.microsoft.com/office/drawing/2010/main" val="0"/>
              </a:ext>
            </a:extLst>
          </a:blip>
          <a:srcRect t="-512" b="2048"/>
          <a:stretch/>
        </p:blipFill>
        <p:spPr>
          <a:xfrm>
            <a:off x="8616" y="3354992"/>
            <a:ext cx="2704768" cy="3505164"/>
          </a:xfrm>
          <a:prstGeom prst="rect">
            <a:avLst/>
          </a:prstGeom>
        </p:spPr>
      </p:pic>
      <p:pic>
        <p:nvPicPr>
          <p:cNvPr id="38" name="Picture 37">
            <a:extLst>
              <a:ext uri="{FF2B5EF4-FFF2-40B4-BE49-F238E27FC236}">
                <a16:creationId xmlns:a16="http://schemas.microsoft.com/office/drawing/2014/main" id="{839CC6A5-905F-46C3-6EC8-188277B15B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14601" y="1559158"/>
            <a:ext cx="1146224" cy="270914"/>
          </a:xfrm>
          <a:prstGeom prst="rect">
            <a:avLst/>
          </a:prstGeom>
        </p:spPr>
      </p:pic>
      <p:pic>
        <p:nvPicPr>
          <p:cNvPr id="47" name="Picture 46">
            <a:extLst>
              <a:ext uri="{FF2B5EF4-FFF2-40B4-BE49-F238E27FC236}">
                <a16:creationId xmlns:a16="http://schemas.microsoft.com/office/drawing/2014/main" id="{F27DAB83-5312-F5F0-1E2D-168AF9763D1A}"/>
              </a:ext>
            </a:extLst>
          </p:cNvPr>
          <p:cNvPicPr>
            <a:picLocks noChangeAspect="1"/>
          </p:cNvPicPr>
          <p:nvPr/>
        </p:nvPicPr>
        <p:blipFill>
          <a:blip r:embed="rId4">
            <a:extLst>
              <a:ext uri="{28A0092B-C50C-407E-A947-70E740481C1C}">
                <a14:useLocalDpi xmlns:a14="http://schemas.microsoft.com/office/drawing/2010/main" val="0"/>
              </a:ext>
            </a:extLst>
          </a:blip>
          <a:srcRect l="57885" t="41109" r="30127" b="55211"/>
          <a:stretch/>
        </p:blipFill>
        <p:spPr>
          <a:xfrm>
            <a:off x="2834018" y="3821035"/>
            <a:ext cx="1909186" cy="771434"/>
          </a:xfrm>
          <a:prstGeom prst="rect">
            <a:avLst/>
          </a:prstGeom>
        </p:spPr>
      </p:pic>
      <p:sp>
        <p:nvSpPr>
          <p:cNvPr id="48" name="TextBox 47">
            <a:extLst>
              <a:ext uri="{FF2B5EF4-FFF2-40B4-BE49-F238E27FC236}">
                <a16:creationId xmlns:a16="http://schemas.microsoft.com/office/drawing/2014/main" id="{CFBD7EA6-CF1E-CBEB-9898-9EB8F217FE8B}"/>
              </a:ext>
            </a:extLst>
          </p:cNvPr>
          <p:cNvSpPr txBox="1"/>
          <p:nvPr/>
        </p:nvSpPr>
        <p:spPr>
          <a:xfrm>
            <a:off x="4743204" y="3768672"/>
            <a:ext cx="6001802"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At present, </a:t>
            </a:r>
            <a:r>
              <a:rPr lang="en-US" b="1" dirty="0">
                <a:latin typeface="Arial" panose="020B0604020202020204" pitchFamily="34" charset="0"/>
                <a:cs typeface="Arial" panose="020B0604020202020204" pitchFamily="34" charset="0"/>
              </a:rPr>
              <a:t>ARM</a:t>
            </a:r>
            <a:r>
              <a:rPr lang="en-US" dirty="0">
                <a:latin typeface="Arial" panose="020B0604020202020204" pitchFamily="34" charset="0"/>
                <a:cs typeface="Arial" panose="020B0604020202020204" pitchFamily="34" charset="0"/>
              </a:rPr>
              <a:t> resources are mainly used by the </a:t>
            </a:r>
            <a:r>
              <a:rPr lang="en-US" b="1" dirty="0">
                <a:latin typeface="Arial" panose="020B0604020202020204" pitchFamily="34" charset="0"/>
                <a:cs typeface="Arial" panose="020B0604020202020204" pitchFamily="34" charset="0"/>
              </a:rPr>
              <a:t>ATLAS collaboration</a:t>
            </a:r>
            <a:r>
              <a:rPr lang="en-US" dirty="0">
                <a:latin typeface="Arial" panose="020B0604020202020204" pitchFamily="34" charset="0"/>
                <a:cs typeface="Arial" panose="020B0604020202020204" pitchFamily="34" charset="0"/>
              </a:rPr>
              <a:t>, after they have successfully completed a physics validation campaign on our cluster.</a:t>
            </a:r>
          </a:p>
        </p:txBody>
      </p:sp>
      <p:sp>
        <p:nvSpPr>
          <p:cNvPr id="62" name="TextBox 61">
            <a:extLst>
              <a:ext uri="{FF2B5EF4-FFF2-40B4-BE49-F238E27FC236}">
                <a16:creationId xmlns:a16="http://schemas.microsoft.com/office/drawing/2014/main" id="{D0BA1CDA-B913-2F13-7934-F329F5BE2D9B}"/>
              </a:ext>
            </a:extLst>
          </p:cNvPr>
          <p:cNvSpPr txBox="1"/>
          <p:nvPr/>
        </p:nvSpPr>
        <p:spPr>
          <a:xfrm>
            <a:off x="6455163" y="4884612"/>
            <a:ext cx="3593615" cy="1754326"/>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We monitor power usage at machine level, and by combining it with job runtime information, we aim to set up a </a:t>
            </a:r>
            <a:r>
              <a:rPr lang="en-US" b="1" dirty="0">
                <a:latin typeface="Arial" panose="020B0604020202020204" pitchFamily="34" charset="0"/>
                <a:cs typeface="Arial" panose="020B0604020202020204" pitchFamily="34" charset="0"/>
              </a:rPr>
              <a:t>CO</a:t>
            </a:r>
            <a:r>
              <a:rPr lang="en-US" b="1" baseline="-25000" dirty="0">
                <a:latin typeface="Arial" panose="020B0604020202020204" pitchFamily="34" charset="0"/>
                <a:cs typeface="Arial" panose="020B0604020202020204" pitchFamily="34" charset="0"/>
              </a:rPr>
              <a:t>2</a:t>
            </a:r>
            <a:r>
              <a:rPr lang="en-US" b="1" dirty="0">
                <a:latin typeface="Arial" panose="020B0604020202020204" pitchFamily="34" charset="0"/>
                <a:cs typeface="Arial" panose="020B0604020202020204" pitchFamily="34" charset="0"/>
              </a:rPr>
              <a:t> accounting system</a:t>
            </a:r>
            <a:r>
              <a:rPr lang="en-US" dirty="0">
                <a:latin typeface="Arial" panose="020B0604020202020204" pitchFamily="34" charset="0"/>
                <a:cs typeface="Arial" panose="020B0604020202020204" pitchFamily="34" charset="0"/>
              </a:rPr>
              <a:t> for Virtual Organizations (VOs) within the WLCG ...</a:t>
            </a:r>
          </a:p>
        </p:txBody>
      </p:sp>
      <p:sp>
        <p:nvSpPr>
          <p:cNvPr id="6" name="TextBox 5">
            <a:extLst>
              <a:ext uri="{FF2B5EF4-FFF2-40B4-BE49-F238E27FC236}">
                <a16:creationId xmlns:a16="http://schemas.microsoft.com/office/drawing/2014/main" id="{89EFDE35-622F-FB3C-A94C-92BEED149A92}"/>
              </a:ext>
            </a:extLst>
          </p:cNvPr>
          <p:cNvSpPr txBox="1"/>
          <p:nvPr/>
        </p:nvSpPr>
        <p:spPr>
          <a:xfrm>
            <a:off x="181549" y="2086445"/>
            <a:ext cx="607807" cy="307777"/>
          </a:xfrm>
          <a:prstGeom prst="rect">
            <a:avLst/>
          </a:prstGeom>
          <a:noFill/>
        </p:spPr>
        <p:txBody>
          <a:bodyPr wrap="square">
            <a:spAutoFit/>
          </a:bodyPr>
          <a:lstStyle/>
          <a:p>
            <a:r>
              <a:rPr lang="en-GB" sz="1400" dirty="0">
                <a:latin typeface="Arial" panose="020B0604020202020204" pitchFamily="34" charset="0"/>
                <a:cs typeface="Arial" panose="020B0604020202020204" pitchFamily="34" charset="0"/>
              </a:rPr>
              <a:t>jobs</a:t>
            </a:r>
          </a:p>
        </p:txBody>
      </p:sp>
      <p:pic>
        <p:nvPicPr>
          <p:cNvPr id="35" name="Picture 34">
            <a:extLst>
              <a:ext uri="{FF2B5EF4-FFF2-40B4-BE49-F238E27FC236}">
                <a16:creationId xmlns:a16="http://schemas.microsoft.com/office/drawing/2014/main" id="{6B8D1E0F-D2FA-1368-DB9A-418620A6F36C}"/>
              </a:ext>
            </a:extLst>
          </p:cNvPr>
          <p:cNvPicPr>
            <a:picLocks noChangeAspect="1"/>
          </p:cNvPicPr>
          <p:nvPr/>
        </p:nvPicPr>
        <p:blipFill>
          <a:blip r:embed="rId6">
            <a:extLst>
              <a:ext uri="{28A0092B-C50C-407E-A947-70E740481C1C}">
                <a14:useLocalDpi xmlns:a14="http://schemas.microsoft.com/office/drawing/2010/main" val="0"/>
              </a:ext>
            </a:extLst>
          </a:blip>
          <a:srcRect l="2477" t="19894" r="2920" b="14557"/>
          <a:stretch/>
        </p:blipFill>
        <p:spPr>
          <a:xfrm>
            <a:off x="2817398" y="4902949"/>
            <a:ext cx="3533751" cy="1860271"/>
          </a:xfrm>
          <a:prstGeom prst="rect">
            <a:avLst/>
          </a:prstGeom>
        </p:spPr>
      </p:pic>
      <p:pic>
        <p:nvPicPr>
          <p:cNvPr id="37" name="Picture 36">
            <a:extLst>
              <a:ext uri="{FF2B5EF4-FFF2-40B4-BE49-F238E27FC236}">
                <a16:creationId xmlns:a16="http://schemas.microsoft.com/office/drawing/2014/main" id="{B60D2C47-65C0-9DB0-AF7B-AC8551AD5674}"/>
              </a:ext>
            </a:extLst>
          </p:cNvPr>
          <p:cNvPicPr>
            <a:picLocks noChangeAspect="1"/>
          </p:cNvPicPr>
          <p:nvPr/>
        </p:nvPicPr>
        <p:blipFill>
          <a:blip r:embed="rId7">
            <a:extLst>
              <a:ext uri="{28A0092B-C50C-407E-A947-70E740481C1C}">
                <a14:useLocalDpi xmlns:a14="http://schemas.microsoft.com/office/drawing/2010/main" val="0"/>
              </a:ext>
            </a:extLst>
          </a:blip>
          <a:srcRect l="32382" t="27779" r="32581" b="4290"/>
          <a:stretch/>
        </p:blipFill>
        <p:spPr>
          <a:xfrm>
            <a:off x="10130560" y="4865135"/>
            <a:ext cx="1936901" cy="1871126"/>
          </a:xfrm>
          <a:prstGeom prst="rect">
            <a:avLst/>
          </a:prstGeom>
        </p:spPr>
      </p:pic>
      <p:pic>
        <p:nvPicPr>
          <p:cNvPr id="43" name="Picture 42">
            <a:extLst>
              <a:ext uri="{FF2B5EF4-FFF2-40B4-BE49-F238E27FC236}">
                <a16:creationId xmlns:a16="http://schemas.microsoft.com/office/drawing/2014/main" id="{A5FC1EC1-7ABC-8771-B3FA-5EF9AF5C72B7}"/>
              </a:ext>
            </a:extLst>
          </p:cNvPr>
          <p:cNvPicPr>
            <a:picLocks noChangeAspect="1"/>
          </p:cNvPicPr>
          <p:nvPr/>
        </p:nvPicPr>
        <p:blipFill>
          <a:blip r:embed="rId8">
            <a:extLst>
              <a:ext uri="{28A0092B-C50C-407E-A947-70E740481C1C}">
                <a14:useLocalDpi xmlns:a14="http://schemas.microsoft.com/office/drawing/2010/main" val="0"/>
              </a:ext>
            </a:extLst>
          </a:blip>
          <a:srcRect l="11223" t="36966" r="12189" b="37407"/>
          <a:stretch/>
        </p:blipFill>
        <p:spPr>
          <a:xfrm>
            <a:off x="705812" y="3269139"/>
            <a:ext cx="1119696" cy="281207"/>
          </a:xfrm>
          <a:prstGeom prst="rect">
            <a:avLst/>
          </a:prstGeom>
        </p:spPr>
      </p:pic>
      <p:cxnSp>
        <p:nvCxnSpPr>
          <p:cNvPr id="8" name="Straight Arrow Connector 7">
            <a:extLst>
              <a:ext uri="{FF2B5EF4-FFF2-40B4-BE49-F238E27FC236}">
                <a16:creationId xmlns:a16="http://schemas.microsoft.com/office/drawing/2014/main" id="{2AD4E903-64BF-F2A7-8A8D-03640F9FE575}"/>
              </a:ext>
            </a:extLst>
          </p:cNvPr>
          <p:cNvCxnSpPr>
            <a:cxnSpLocks/>
            <a:endCxn id="35" idx="1"/>
          </p:cNvCxnSpPr>
          <p:nvPr/>
        </p:nvCxnSpPr>
        <p:spPr>
          <a:xfrm>
            <a:off x="800783" y="5179126"/>
            <a:ext cx="2016615" cy="653959"/>
          </a:xfrm>
          <a:prstGeom prst="straightConnector1">
            <a:avLst/>
          </a:prstGeom>
          <a:ln w="19050">
            <a:solidFill>
              <a:srgbClr val="FF33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EF27473D-9262-5B5C-83C1-70EF659D85EC}"/>
              </a:ext>
            </a:extLst>
          </p:cNvPr>
          <p:cNvCxnSpPr>
            <a:cxnSpLocks/>
            <a:endCxn id="47" idx="1"/>
          </p:cNvCxnSpPr>
          <p:nvPr/>
        </p:nvCxnSpPr>
        <p:spPr>
          <a:xfrm flipV="1">
            <a:off x="1761175" y="4206752"/>
            <a:ext cx="1072843" cy="595010"/>
          </a:xfrm>
          <a:prstGeom prst="straightConnector1">
            <a:avLst/>
          </a:prstGeom>
          <a:ln w="19050">
            <a:solidFill>
              <a:srgbClr val="FF3300"/>
            </a:solidFill>
            <a:tailEnd type="stealth" w="lg" len="lg"/>
          </a:ln>
        </p:spPr>
        <p:style>
          <a:lnRef idx="1">
            <a:schemeClr val="accent1"/>
          </a:lnRef>
          <a:fillRef idx="0">
            <a:schemeClr val="accent1"/>
          </a:fillRef>
          <a:effectRef idx="0">
            <a:schemeClr val="accent1"/>
          </a:effectRef>
          <a:fontRef idx="minor">
            <a:schemeClr val="tx1"/>
          </a:fontRef>
        </p:style>
      </p:cxnSp>
      <p:pic>
        <p:nvPicPr>
          <p:cNvPr id="40" name="Picture 39">
            <a:extLst>
              <a:ext uri="{FF2B5EF4-FFF2-40B4-BE49-F238E27FC236}">
                <a16:creationId xmlns:a16="http://schemas.microsoft.com/office/drawing/2014/main" id="{9D70B8EE-61EB-F207-3DC4-E27CA2A87A7A}"/>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r="7741"/>
          <a:stretch/>
        </p:blipFill>
        <p:spPr>
          <a:xfrm>
            <a:off x="10505991" y="3752642"/>
            <a:ext cx="1600323" cy="976376"/>
          </a:xfrm>
          <a:prstGeom prst="rect">
            <a:avLst/>
          </a:prstGeom>
        </p:spPr>
      </p:pic>
      <p:sp>
        <p:nvSpPr>
          <p:cNvPr id="58" name="TextBox 57">
            <a:extLst>
              <a:ext uri="{FF2B5EF4-FFF2-40B4-BE49-F238E27FC236}">
                <a16:creationId xmlns:a16="http://schemas.microsoft.com/office/drawing/2014/main" id="{1CC3BE89-3E65-8D4F-B1C2-CC2AC096F348}"/>
              </a:ext>
            </a:extLst>
          </p:cNvPr>
          <p:cNvSpPr txBox="1"/>
          <p:nvPr/>
        </p:nvSpPr>
        <p:spPr>
          <a:xfrm>
            <a:off x="2817398" y="3307392"/>
            <a:ext cx="9365985"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Our monitoring system provides real-time view of the cluster via a </a:t>
            </a:r>
            <a:r>
              <a:rPr lang="en-US" b="1" dirty="0">
                <a:latin typeface="Arial" panose="020B0604020202020204" pitchFamily="34" charset="0"/>
                <a:cs typeface="Arial" panose="020B0604020202020204" pitchFamily="34" charset="0"/>
              </a:rPr>
              <a:t>Grafana</a:t>
            </a:r>
            <a:r>
              <a:rPr lang="en-US" dirty="0">
                <a:latin typeface="Arial" panose="020B0604020202020204" pitchFamily="34" charset="0"/>
                <a:cs typeface="Arial" panose="020B0604020202020204" pitchFamily="34" charset="0"/>
              </a:rPr>
              <a:t> dashboard.</a:t>
            </a:r>
          </a:p>
        </p:txBody>
      </p:sp>
    </p:spTree>
    <p:extLst>
      <p:ext uri="{BB962C8B-B14F-4D97-AF65-F5344CB8AC3E}">
        <p14:creationId xmlns:p14="http://schemas.microsoft.com/office/powerpoint/2010/main" val="1586115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531AAD-CD29-334A-9F19-BFE0989AE9B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4E2B85A-37AB-D5D9-824B-060197645AC3}"/>
              </a:ext>
            </a:extLst>
          </p:cNvPr>
          <p:cNvSpPr txBox="1"/>
          <p:nvPr/>
        </p:nvSpPr>
        <p:spPr>
          <a:xfrm>
            <a:off x="0" y="0"/>
            <a:ext cx="12192000" cy="707886"/>
          </a:xfrm>
          <a:prstGeom prst="rect">
            <a:avLst/>
          </a:prstGeom>
          <a:noFill/>
        </p:spPr>
        <p:txBody>
          <a:bodyPr wrap="square" rtlCol="0">
            <a:spAutoFit/>
          </a:bodyPr>
          <a:lstStyle/>
          <a:p>
            <a:pPr algn="ctr"/>
            <a:r>
              <a:rPr lang="en-US" sz="4000" b="1" dirty="0">
                <a:solidFill>
                  <a:srgbClr val="0000FF"/>
                </a:solidFill>
                <a:latin typeface="Arial" panose="020B0604020202020204" pitchFamily="34" charset="0"/>
                <a:cs typeface="Arial" panose="020B0604020202020204" pitchFamily="34" charset="0"/>
              </a:rPr>
              <a:t>ARM energy savings</a:t>
            </a:r>
            <a:endParaRPr lang="en-GB" sz="4000" b="1" dirty="0">
              <a:solidFill>
                <a:srgbClr val="0000FF"/>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17446FCA-E826-0707-0C08-33B17B079FD6}"/>
              </a:ext>
            </a:extLst>
          </p:cNvPr>
          <p:cNvSpPr txBox="1"/>
          <p:nvPr/>
        </p:nvSpPr>
        <p:spPr>
          <a:xfrm>
            <a:off x="0" y="707886"/>
            <a:ext cx="12191999" cy="1754326"/>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Calculating energy savings at our site is a little tricky, because ARM resources are provided as an extra (</a:t>
            </a:r>
            <a:r>
              <a:rPr lang="en-US" dirty="0" err="1">
                <a:latin typeface="Arial" panose="020B0604020202020204" pitchFamily="34" charset="0"/>
                <a:cs typeface="Arial" panose="020B0604020202020204" pitchFamily="34" charset="0"/>
              </a:rPr>
              <a:t>overpledged</a:t>
            </a:r>
            <a:r>
              <a:rPr lang="en-US" dirty="0">
                <a:latin typeface="Arial" panose="020B0604020202020204" pitchFamily="34" charset="0"/>
                <a:cs typeface="Arial" panose="020B0604020202020204" pitchFamily="34" charset="0"/>
              </a:rPr>
              <a:t>): we are offering ARM computing resources to whoever can use them (especially, ATLAS).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But, if we compare the power usage of our latest ARMs machines (</a:t>
            </a:r>
            <a:r>
              <a:rPr lang="en-US" b="1" dirty="0">
                <a:latin typeface="Arial" panose="020B0604020202020204" pitchFamily="34" charset="0"/>
                <a:cs typeface="Arial" panose="020B0604020202020204" pitchFamily="34" charset="0"/>
              </a:rPr>
              <a:t>Ampere </a:t>
            </a:r>
            <a:r>
              <a:rPr lang="en-US" b="1" dirty="0" err="1">
                <a:latin typeface="Arial" panose="020B0604020202020204" pitchFamily="34" charset="0"/>
                <a:cs typeface="Arial" panose="020B0604020202020204" pitchFamily="34" charset="0"/>
              </a:rPr>
              <a:t>AltraMax</a:t>
            </a:r>
            <a:r>
              <a:rPr lang="en-US" dirty="0">
                <a:latin typeface="Arial" panose="020B0604020202020204" pitchFamily="34" charset="0"/>
                <a:cs typeface="Arial" panose="020B0604020202020204" pitchFamily="34" charset="0"/>
              </a:rPr>
              <a:t>) with the power that would have been used to run the same jobs on our older x86 infrastructure (</a:t>
            </a:r>
            <a:r>
              <a:rPr lang="en-US" b="1" dirty="0">
                <a:latin typeface="Arial" panose="020B0604020202020204" pitchFamily="34" charset="0"/>
                <a:cs typeface="Arial" panose="020B0604020202020204" pitchFamily="34" charset="0"/>
              </a:rPr>
              <a:t>AMD EPYC Milan</a:t>
            </a:r>
            <a:r>
              <a:rPr lang="en-US" dirty="0">
                <a:latin typeface="Arial" panose="020B0604020202020204" pitchFamily="34" charset="0"/>
                <a:cs typeface="Arial" panose="020B0604020202020204" pitchFamily="34" charset="0"/>
              </a:rPr>
              <a:t>), and scale by the number of jobs each VO has been running:</a:t>
            </a:r>
          </a:p>
        </p:txBody>
      </p:sp>
      <p:sp>
        <p:nvSpPr>
          <p:cNvPr id="3" name="TextBox 2">
            <a:extLst>
              <a:ext uri="{FF2B5EF4-FFF2-40B4-BE49-F238E27FC236}">
                <a16:creationId xmlns:a16="http://schemas.microsoft.com/office/drawing/2014/main" id="{0735D827-F8A5-4244-2DEE-1170EABCEB4E}"/>
              </a:ext>
            </a:extLst>
          </p:cNvPr>
          <p:cNvSpPr txBox="1"/>
          <p:nvPr/>
        </p:nvSpPr>
        <p:spPr>
          <a:xfrm>
            <a:off x="660286" y="4257665"/>
            <a:ext cx="2617935" cy="184665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VO </a:t>
            </a:r>
            <a:r>
              <a:rPr lang="en-US" b="1" dirty="0">
                <a:latin typeface="Arial" panose="020B0604020202020204" pitchFamily="34" charset="0"/>
                <a:cs typeface="Arial" panose="020B0604020202020204" pitchFamily="34" charset="0"/>
              </a:rPr>
              <a:t>ATLAS</a:t>
            </a:r>
            <a:r>
              <a:rPr lang="en-US" dirty="0">
                <a:latin typeface="Arial" panose="020B0604020202020204" pitchFamily="34" charset="0"/>
                <a:cs typeface="Arial" panose="020B0604020202020204" pitchFamily="34" charset="0"/>
              </a:rPr>
              <a:t>:</a:t>
            </a:r>
          </a:p>
          <a:p>
            <a:r>
              <a:rPr lang="en-US" dirty="0">
                <a:latin typeface="Arial" panose="020B0604020202020204" pitchFamily="34" charset="0"/>
                <a:cs typeface="Arial" panose="020B0604020202020204" pitchFamily="34" charset="0"/>
              </a:rPr>
              <a:t>  ARM: 3760.25 kWh</a:t>
            </a:r>
          </a:p>
          <a:p>
            <a:r>
              <a:rPr lang="en-US" dirty="0">
                <a:latin typeface="Arial" panose="020B0604020202020204" pitchFamily="34" charset="0"/>
                <a:cs typeface="Arial" panose="020B0604020202020204" pitchFamily="34" charset="0"/>
              </a:rPr>
              <a:t>  x86: 26086.83 kWh</a:t>
            </a:r>
          </a:p>
          <a:p>
            <a:endParaRPr lang="en-US" sz="6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VO </a:t>
            </a:r>
            <a:r>
              <a:rPr lang="en-US" b="1" dirty="0" err="1">
                <a:latin typeface="Arial" panose="020B0604020202020204" pitchFamily="34" charset="0"/>
                <a:cs typeface="Arial" panose="020B0604020202020204" pitchFamily="34" charset="0"/>
              </a:rPr>
              <a:t>LHCb</a:t>
            </a:r>
            <a:r>
              <a:rPr lang="en-US" dirty="0">
                <a:latin typeface="Arial" panose="020B0604020202020204" pitchFamily="34" charset="0"/>
                <a:cs typeface="Arial" panose="020B0604020202020204" pitchFamily="34" charset="0"/>
              </a:rPr>
              <a:t>:</a:t>
            </a:r>
          </a:p>
          <a:p>
            <a:r>
              <a:rPr lang="en-US" dirty="0">
                <a:latin typeface="Arial" panose="020B0604020202020204" pitchFamily="34" charset="0"/>
                <a:cs typeface="Arial" panose="020B0604020202020204" pitchFamily="34" charset="0"/>
              </a:rPr>
              <a:t>  ARM: 3720.07 kWh</a:t>
            </a:r>
          </a:p>
          <a:p>
            <a:r>
              <a:rPr lang="en-US" dirty="0">
                <a:latin typeface="Arial" panose="020B0604020202020204" pitchFamily="34" charset="0"/>
                <a:cs typeface="Arial" panose="020B0604020202020204" pitchFamily="34" charset="0"/>
              </a:rPr>
              <a:t>  x86: 25797.80 kWh </a:t>
            </a:r>
          </a:p>
        </p:txBody>
      </p:sp>
      <p:sp>
        <p:nvSpPr>
          <p:cNvPr id="5" name="TextBox 4">
            <a:extLst>
              <a:ext uri="{FF2B5EF4-FFF2-40B4-BE49-F238E27FC236}">
                <a16:creationId xmlns:a16="http://schemas.microsoft.com/office/drawing/2014/main" id="{616DCF1A-C7BC-146A-BF21-064450F00D01}"/>
              </a:ext>
            </a:extLst>
          </p:cNvPr>
          <p:cNvSpPr txBox="1"/>
          <p:nvPr/>
        </p:nvSpPr>
        <p:spPr>
          <a:xfrm>
            <a:off x="1" y="6218010"/>
            <a:ext cx="12191999"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Note:  all this was developed during the last week, using the existing monitoring infrastructure and a couple of hand-crafted scripts to export and process Prometheus data. Numbers may not be accurate!</a:t>
            </a:r>
          </a:p>
        </p:txBody>
      </p:sp>
      <p:sp>
        <p:nvSpPr>
          <p:cNvPr id="6" name="TextBox 5">
            <a:extLst>
              <a:ext uri="{FF2B5EF4-FFF2-40B4-BE49-F238E27FC236}">
                <a16:creationId xmlns:a16="http://schemas.microsoft.com/office/drawing/2014/main" id="{04FE3B1B-9AA6-84A3-0BAA-0551038928DA}"/>
              </a:ext>
            </a:extLst>
          </p:cNvPr>
          <p:cNvSpPr txBox="1"/>
          <p:nvPr/>
        </p:nvSpPr>
        <p:spPr>
          <a:xfrm>
            <a:off x="346003" y="2761527"/>
            <a:ext cx="11302769"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Power Saved = </a:t>
            </a:r>
            <a:r>
              <a:rPr lang="en-US" dirty="0" err="1">
                <a:latin typeface="Arial" panose="020B0604020202020204" pitchFamily="34" charset="0"/>
                <a:cs typeface="Arial" panose="020B0604020202020204" pitchFamily="34" charset="0"/>
              </a:rPr>
              <a:t>n_cores</a:t>
            </a:r>
            <a:r>
              <a:rPr lang="en-US" dirty="0">
                <a:latin typeface="Arial" panose="020B0604020202020204" pitchFamily="34" charset="0"/>
                <a:cs typeface="Arial" panose="020B0604020202020204" pitchFamily="34" charset="0"/>
              </a:rPr>
              <a:t> * (Power/core</a:t>
            </a:r>
            <a:r>
              <a:rPr lang="en-US" baseline="-25000" dirty="0">
                <a:latin typeface="Arial" panose="020B0604020202020204" pitchFamily="34" charset="0"/>
                <a:cs typeface="Arial" panose="020B0604020202020204" pitchFamily="34" charset="0"/>
              </a:rPr>
              <a:t>x86</a:t>
            </a:r>
            <a:r>
              <a:rPr lang="en-US" dirty="0">
                <a:latin typeface="Arial" panose="020B0604020202020204" pitchFamily="34" charset="0"/>
                <a:cs typeface="Arial" panose="020B0604020202020204" pitchFamily="34" charset="0"/>
              </a:rPr>
              <a:t> – Power/</a:t>
            </a:r>
            <a:r>
              <a:rPr lang="en-US" dirty="0" err="1">
                <a:latin typeface="Arial" panose="020B0604020202020204" pitchFamily="34" charset="0"/>
                <a:cs typeface="Arial" panose="020B0604020202020204" pitchFamily="34" charset="0"/>
              </a:rPr>
              <a:t>core</a:t>
            </a:r>
            <a:r>
              <a:rPr lang="en-US" baseline="-25000" dirty="0" err="1">
                <a:latin typeface="Arial" panose="020B0604020202020204" pitchFamily="34" charset="0"/>
                <a:cs typeface="Arial" panose="020B0604020202020204" pitchFamily="34" charset="0"/>
              </a:rPr>
              <a:t>ARM</a:t>
            </a:r>
            <a:r>
              <a:rPr lang="en-US" dirty="0">
                <a:latin typeface="Arial" panose="020B0604020202020204" pitchFamily="34" charset="0"/>
                <a:cs typeface="Arial" panose="020B0604020202020204" pitchFamily="34" charset="0"/>
              </a:rPr>
              <a:t>) ≈ </a:t>
            </a:r>
            <a:r>
              <a:rPr lang="en-US" dirty="0" err="1">
                <a:latin typeface="Arial" panose="020B0604020202020204" pitchFamily="34" charset="0"/>
                <a:cs typeface="Arial" panose="020B0604020202020204" pitchFamily="34" charset="0"/>
              </a:rPr>
              <a:t>Power</a:t>
            </a:r>
            <a:r>
              <a:rPr lang="en-US" baseline="-25000" dirty="0" err="1">
                <a:latin typeface="Arial" panose="020B0604020202020204" pitchFamily="34" charset="0"/>
                <a:cs typeface="Arial" panose="020B0604020202020204" pitchFamily="34" charset="0"/>
              </a:rPr>
              <a:t>ARM</a:t>
            </a:r>
            <a:r>
              <a:rPr lang="en-US" dirty="0">
                <a:latin typeface="Arial" panose="020B0604020202020204" pitchFamily="34" charset="0"/>
                <a:cs typeface="Arial" panose="020B0604020202020204" pitchFamily="34" charset="0"/>
              </a:rPr>
              <a:t> * </a:t>
            </a:r>
            <a:r>
              <a:rPr lang="el-GR" dirty="0">
                <a:latin typeface="Arial" panose="020B0604020202020204" pitchFamily="34" charset="0"/>
                <a:cs typeface="Arial" panose="020B0604020202020204" pitchFamily="34" charset="0"/>
              </a:rPr>
              <a:t>Δ</a:t>
            </a:r>
            <a:r>
              <a:rPr lang="en-US" baseline="-25000" dirty="0">
                <a:latin typeface="Arial" panose="020B0604020202020204" pitchFamily="34" charset="0"/>
                <a:cs typeface="Arial" panose="020B0604020202020204" pitchFamily="34" charset="0"/>
              </a:rPr>
              <a:t>HS23/W </a:t>
            </a:r>
            <a:r>
              <a:rPr lang="en-US" dirty="0">
                <a:latin typeface="Arial" panose="020B0604020202020204" pitchFamily="34" charset="0"/>
                <a:cs typeface="Arial" panose="020B0604020202020204" pitchFamily="34" charset="0"/>
              </a:rPr>
              <a:t>(</a:t>
            </a:r>
            <a:r>
              <a:rPr lang="en-US" dirty="0" err="1">
                <a:latin typeface="Arial" panose="020B0604020202020204" pitchFamily="34" charset="0"/>
                <a:cs typeface="Arial" panose="020B0604020202020204" pitchFamily="34" charset="0"/>
              </a:rPr>
              <a:t>AltraMax</a:t>
            </a:r>
            <a:r>
              <a:rPr lang="en-US" dirty="0">
                <a:latin typeface="Arial" panose="020B0604020202020204" pitchFamily="34" charset="0"/>
                <a:cs typeface="Arial" panose="020B0604020202020204" pitchFamily="34" charset="0"/>
              </a:rPr>
              <a:t> – AMD Milan)</a:t>
            </a:r>
          </a:p>
        </p:txBody>
      </p:sp>
      <p:sp>
        <p:nvSpPr>
          <p:cNvPr id="7" name="TextBox 6">
            <a:extLst>
              <a:ext uri="{FF2B5EF4-FFF2-40B4-BE49-F238E27FC236}">
                <a16:creationId xmlns:a16="http://schemas.microsoft.com/office/drawing/2014/main" id="{4E81F30C-1A2B-6092-05B0-44026EF2B05A}"/>
              </a:ext>
            </a:extLst>
          </p:cNvPr>
          <p:cNvSpPr txBox="1"/>
          <p:nvPr/>
        </p:nvSpPr>
        <p:spPr>
          <a:xfrm>
            <a:off x="1" y="3460997"/>
            <a:ext cx="12191999"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For example:  ATLAS has been running a stable enough chunk of jobs on ARM last month, with an average usage 2k cores utilization …</a:t>
            </a:r>
          </a:p>
        </p:txBody>
      </p:sp>
      <p:sp>
        <p:nvSpPr>
          <p:cNvPr id="8" name="TextBox 7">
            <a:extLst>
              <a:ext uri="{FF2B5EF4-FFF2-40B4-BE49-F238E27FC236}">
                <a16:creationId xmlns:a16="http://schemas.microsoft.com/office/drawing/2014/main" id="{60F6F1C5-71DF-DA36-62C5-51C5055570BA}"/>
              </a:ext>
            </a:extLst>
          </p:cNvPr>
          <p:cNvSpPr txBox="1"/>
          <p:nvPr/>
        </p:nvSpPr>
        <p:spPr>
          <a:xfrm>
            <a:off x="4679386" y="4437466"/>
            <a:ext cx="5522259" cy="1477328"/>
          </a:xfrm>
          <a:prstGeom prst="rect">
            <a:avLst/>
          </a:prstGeom>
          <a:noFill/>
        </p:spPr>
        <p:txBody>
          <a:bodyPr wrap="square" rtlCol="0">
            <a:spAutoFit/>
          </a:bodyPr>
          <a:lstStyle/>
          <a:p>
            <a:r>
              <a:rPr lang="en-US" dirty="0" err="1">
                <a:latin typeface="Arial" panose="020B0604020202020204" pitchFamily="34" charset="0"/>
                <a:cs typeface="Arial" panose="020B0604020202020204" pitchFamily="34" charset="0"/>
              </a:rPr>
              <a:t>Savings</a:t>
            </a:r>
            <a:r>
              <a:rPr lang="en-US" b="1" baseline="-25000" dirty="0" err="1">
                <a:latin typeface="Arial" panose="020B0604020202020204" pitchFamily="34" charset="0"/>
                <a:cs typeface="Arial" panose="020B0604020202020204" pitchFamily="34" charset="0"/>
              </a:rPr>
              <a:t>ATLAS</a:t>
            </a:r>
            <a:r>
              <a:rPr lang="en-US" dirty="0">
                <a:latin typeface="Arial" panose="020B0604020202020204" pitchFamily="34" charset="0"/>
                <a:cs typeface="Arial" panose="020B0604020202020204" pitchFamily="34" charset="0"/>
              </a:rPr>
              <a:t> = 3760 kWh * 0.2 = 752 kWh</a:t>
            </a: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err="1">
                <a:latin typeface="Arial" panose="020B0604020202020204" pitchFamily="34" charset="0"/>
                <a:cs typeface="Arial" panose="020B0604020202020204" pitchFamily="34" charset="0"/>
              </a:rPr>
              <a:t>Saving</a:t>
            </a:r>
            <a:r>
              <a:rPr lang="en-US" b="1" baseline="-25000" dirty="0" err="1">
                <a:latin typeface="Arial" panose="020B0604020202020204" pitchFamily="34" charset="0"/>
                <a:cs typeface="Arial" panose="020B0604020202020204" pitchFamily="34" charset="0"/>
              </a:rPr>
              <a:t>LHCb</a:t>
            </a:r>
            <a:r>
              <a:rPr lang="en-US" dirty="0">
                <a:latin typeface="Arial" panose="020B0604020202020204" pitchFamily="34" charset="0"/>
                <a:cs typeface="Arial" panose="020B0604020202020204" pitchFamily="34" charset="0"/>
              </a:rPr>
              <a:t> = 3720 kWh * 0.2 = 744 kWh</a:t>
            </a:r>
          </a:p>
        </p:txBody>
      </p:sp>
      <p:sp>
        <p:nvSpPr>
          <p:cNvPr id="11" name="Arrow: Right 10">
            <a:extLst>
              <a:ext uri="{FF2B5EF4-FFF2-40B4-BE49-F238E27FC236}">
                <a16:creationId xmlns:a16="http://schemas.microsoft.com/office/drawing/2014/main" id="{9F4B0E6C-7E6A-FBDE-4AA5-8B6CEE9D50BA}"/>
              </a:ext>
            </a:extLst>
          </p:cNvPr>
          <p:cNvSpPr/>
          <p:nvPr/>
        </p:nvSpPr>
        <p:spPr>
          <a:xfrm>
            <a:off x="3424518" y="4523372"/>
            <a:ext cx="802514" cy="340659"/>
          </a:xfrm>
          <a:prstGeom prst="right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0983C028-52AB-0F21-9393-BB4410F35D52}"/>
              </a:ext>
            </a:extLst>
          </p:cNvPr>
          <p:cNvSpPr/>
          <p:nvPr/>
        </p:nvSpPr>
        <p:spPr>
          <a:xfrm>
            <a:off x="3424518" y="5597094"/>
            <a:ext cx="802514" cy="340659"/>
          </a:xfrm>
          <a:prstGeom prst="right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FEB769D-6132-1B9D-FFEF-082543D333C2}"/>
              </a:ext>
            </a:extLst>
          </p:cNvPr>
          <p:cNvSpPr txBox="1"/>
          <p:nvPr/>
        </p:nvSpPr>
        <p:spPr>
          <a:xfrm rot="20139778">
            <a:off x="9490932" y="4921447"/>
            <a:ext cx="1421424" cy="369332"/>
          </a:xfrm>
          <a:prstGeom prst="rect">
            <a:avLst/>
          </a:prstGeom>
          <a:noFill/>
        </p:spPr>
        <p:txBody>
          <a:bodyPr wrap="square" rtlCol="0">
            <a:spAutoFit/>
          </a:bodyPr>
          <a:lstStyle/>
          <a:p>
            <a:r>
              <a:rPr lang="en-US" dirty="0">
                <a:solidFill>
                  <a:srgbClr val="FF0000"/>
                </a:solidFill>
                <a:latin typeface="Arial" panose="020B0604020202020204" pitchFamily="34" charset="0"/>
                <a:cs typeface="Arial" panose="020B0604020202020204" pitchFamily="34" charset="0"/>
              </a:rPr>
              <a:t>preliminary</a:t>
            </a:r>
          </a:p>
        </p:txBody>
      </p:sp>
    </p:spTree>
    <p:extLst>
      <p:ext uri="{BB962C8B-B14F-4D97-AF65-F5344CB8AC3E}">
        <p14:creationId xmlns:p14="http://schemas.microsoft.com/office/powerpoint/2010/main" val="36654743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4620</Words>
  <Application>Microsoft Office PowerPoint</Application>
  <PresentationFormat>Widescreen</PresentationFormat>
  <Paragraphs>430</Paragraphs>
  <Slides>23</Slides>
  <Notes>23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23</vt:i4>
      </vt:variant>
    </vt:vector>
  </HeadingPairs>
  <TitlesOfParts>
    <vt:vector size="34" baseType="lpstr">
      <vt:lpstr>Aptos</vt:lpstr>
      <vt:lpstr>Arial</vt:lpstr>
      <vt:lpstr>Arial Rounded</vt:lpstr>
      <vt:lpstr>Arial Rounded MT Bold</vt:lpstr>
      <vt:lpstr>Calibri</vt:lpstr>
      <vt:lpstr>Calibri Light</vt:lpstr>
      <vt:lpstr>Consolas</vt:lpstr>
      <vt:lpstr>Courier New</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Emanuele</dc:creator>
  <cp:lastModifiedBy>Emanuele Simili</cp:lastModifiedBy>
  <cp:revision>270</cp:revision>
  <dcterms:created xsi:type="dcterms:W3CDTF">2023-06-20T08:02:44Z</dcterms:created>
  <dcterms:modified xsi:type="dcterms:W3CDTF">2024-12-12T14:33:04Z</dcterms:modified>
</cp:coreProperties>
</file>