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01" r:id="rId2"/>
    <p:sldId id="30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F89708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09" autoAdjust="0"/>
    <p:restoredTop sz="94686"/>
  </p:normalViewPr>
  <p:slideViewPr>
    <p:cSldViewPr snapToGrid="0" snapToObjects="1">
      <p:cViewPr varScale="1">
        <p:scale>
          <a:sx n="142" d="100"/>
          <a:sy n="142" d="100"/>
        </p:scale>
        <p:origin x="1464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92728F-6BEE-4080-BB70-7E11D6143E5F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2BAC265-3598-4351-98A1-DAE785FF3B5E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AEA587-9408-4051-9F3D-C09D96C3CA39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330042B-864B-4CE0-B8EE-52CF1442DD09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BE7EAA4-AE4F-48AB-BCB7-81BF4F586663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DFFE22E-08CB-48BD-84B9-46BFCCD727DD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D30AA44-FFAA-4DE2-8586-20350F26AA1F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F43F9CE-B8EB-4ED0-BF45-FCDE3A524C73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A606-E2B7-46FE-8EA1-3DB142D4C92F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379-F72F-44F5-88A4-36794AD3A703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6BAD-D0F8-464A-86FB-FC51BA815DCE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9D-16C7-4CFC-B4D0-13C108B6745B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57EA-1A69-4D6C-87A7-A9E70747EB49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D23-EBD3-43CA-A96B-94554DFE15E2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B556-58CC-417C-98FA-D099296E36E6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C904-E3FF-4FCB-B454-EB1DABBB74CE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B6A1-4B45-4E40-A30A-1AB1ACDE17B7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7104-2D39-46EE-A518-2E4281051C03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BA9E21E-D9FE-4425-BEDA-FAE5069C29C8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hyperlink" Target="https://cernbox.cern.ch/s/AVNErt0oGZNlDPJ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CE3357-A22E-F383-8238-C60F5B0E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16293" cy="4608512"/>
          </a:xfrm>
        </p:spPr>
        <p:txBody>
          <a:bodyPr/>
          <a:lstStyle/>
          <a:p>
            <a:r>
              <a:rPr lang="en-US" dirty="0"/>
              <a:t>Inspired from existing collaborative workshops like Climate </a:t>
            </a:r>
            <a:r>
              <a:rPr lang="en-US" dirty="0" err="1"/>
              <a:t>Fresk</a:t>
            </a:r>
            <a:endParaRPr lang="en-US" dirty="0"/>
          </a:p>
          <a:p>
            <a:r>
              <a:rPr lang="en-US" dirty="0"/>
              <a:t>Focus on IT, in particular the IT services managed by the IT-CD group at CERN</a:t>
            </a:r>
          </a:p>
          <a:p>
            <a:pPr lvl="1"/>
            <a:r>
              <a:rPr lang="en-US" dirty="0"/>
              <a:t>IT-CD operates, maintains and supports scientific computing services including the WLCG Tier-0  </a:t>
            </a:r>
          </a:p>
          <a:p>
            <a:r>
              <a:rPr lang="en-US" dirty="0"/>
              <a:t>3h workshop with 36 IT-CD participants (October 2024)</a:t>
            </a:r>
          </a:p>
          <a:p>
            <a:pPr lvl="1"/>
            <a:r>
              <a:rPr lang="en-US" dirty="0"/>
              <a:t>To learn climate change basics and impact of digital technologies</a:t>
            </a:r>
          </a:p>
          <a:p>
            <a:pPr lvl="1"/>
            <a:r>
              <a:rPr lang="en-US" dirty="0"/>
              <a:t>Identify and develop mitigation strategies in a collaborative way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9FA68D-82A7-2EAA-BEAC-8F4A15BFC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Raising awareness on IT’s Environmental Impact</a:t>
            </a:r>
            <a:br>
              <a:rPr lang="en-GB" sz="3600" dirty="0"/>
            </a:br>
            <a:r>
              <a:rPr lang="en-GB" sz="2800" dirty="0"/>
              <a:t>Experiences from a Collaborative Workshop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DA5C1-DE91-31D3-FCBB-E783837A6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D23-EBD3-43CA-A96B-94554DFE15E2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AA8A2-5E9E-D7E7-F771-0769B06DB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4BD63-D054-EF8C-F923-BFF533B6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 descr="A group of people working on a table&#10;&#10;Description automatically generated">
            <a:extLst>
              <a:ext uri="{FF2B5EF4-FFF2-40B4-BE49-F238E27FC236}">
                <a16:creationId xmlns:a16="http://schemas.microsoft.com/office/drawing/2014/main" id="{C214FA1A-4D6E-7A58-B9E2-0E0738B03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159313" y="2935881"/>
            <a:ext cx="3855945" cy="2570630"/>
          </a:xfrm>
          <a:prstGeom prst="rect">
            <a:avLst/>
          </a:prstGeom>
        </p:spPr>
      </p:pic>
      <p:pic>
        <p:nvPicPr>
          <p:cNvPr id="18" name="Picture 17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063508F-3784-0D6B-9544-E1DE6E6C8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926511" y="2010834"/>
            <a:ext cx="3429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895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CE3357-A22E-F383-8238-C60F5B0E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94517" cy="4608512"/>
          </a:xfrm>
        </p:spPr>
        <p:txBody>
          <a:bodyPr/>
          <a:lstStyle/>
          <a:p>
            <a:r>
              <a:rPr lang="en-US" dirty="0"/>
              <a:t>24 cards describing IT strategies to reduce carbon footprint</a:t>
            </a:r>
          </a:p>
          <a:p>
            <a:r>
              <a:rPr lang="en-US" dirty="0"/>
              <a:t>Final report available with all the details</a:t>
            </a:r>
          </a:p>
          <a:p>
            <a:r>
              <a:rPr lang="en-US" dirty="0"/>
              <a:t>Overall positive experience</a:t>
            </a:r>
          </a:p>
          <a:p>
            <a:pPr lvl="1"/>
            <a:r>
              <a:rPr lang="en-US" dirty="0"/>
              <a:t>Excellent teamwork and participation</a:t>
            </a:r>
          </a:p>
          <a:p>
            <a:pPr lvl="1"/>
            <a:r>
              <a:rPr lang="en-US" dirty="0"/>
              <a:t>Identified some improvements on workshop material and structure after survey results</a:t>
            </a:r>
          </a:p>
          <a:p>
            <a:r>
              <a:rPr lang="en-US" dirty="0"/>
              <a:t>Interest from other groups in IT</a:t>
            </a:r>
          </a:p>
          <a:p>
            <a:r>
              <a:rPr lang="en-US" dirty="0"/>
              <a:t>In line with CERN and IT Sustainability strategy so it’s relevant and meaningful 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9FA68D-82A7-2EAA-BEAC-8F4A15BFC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Raising awareness on IT’s Environmental Impact</a:t>
            </a:r>
            <a:br>
              <a:rPr lang="en-GB" sz="3600" dirty="0"/>
            </a:br>
            <a:r>
              <a:rPr lang="en-GB" sz="2800" dirty="0"/>
              <a:t>Experiences from a Collaborative Workshop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DA5C1-DE91-31D3-FCBB-E783837A6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D23-EBD3-43CA-A96B-94554DFE15E2}" type="datetime1">
              <a:rPr lang="en-US" smtClean="0"/>
              <a:t>12/6/2024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AA8A2-5E9E-D7E7-F771-0769B06DB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WLCG Workshop on Environmental Sustainability - December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4BD63-D054-EF8C-F923-BFF533B6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" name="Picture 19" descr="A group of people in a room&#10;&#10;Description automatically generated">
            <a:extLst>
              <a:ext uri="{FF2B5EF4-FFF2-40B4-BE49-F238E27FC236}">
                <a16:creationId xmlns:a16="http://schemas.microsoft.com/office/drawing/2014/main" id="{125B143A-4079-F61A-435D-12F6F2480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506" y="3275630"/>
            <a:ext cx="2884263" cy="1922842"/>
          </a:xfrm>
          <a:prstGeom prst="rect">
            <a:avLst/>
          </a:prstGeom>
        </p:spPr>
      </p:pic>
      <p:pic>
        <p:nvPicPr>
          <p:cNvPr id="8" name="Picture 7" descr="A white and black document with black text&#10;&#10;Description automatically generated">
            <a:extLst>
              <a:ext uri="{FF2B5EF4-FFF2-40B4-BE49-F238E27FC236}">
                <a16:creationId xmlns:a16="http://schemas.microsoft.com/office/drawing/2014/main" id="{7F7FB302-CC63-7A1C-EA6B-2470CE089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2785" y="3266068"/>
            <a:ext cx="2161226" cy="22214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50DD78-7001-7EF0-DA74-6139DCB84639}"/>
              </a:ext>
            </a:extLst>
          </p:cNvPr>
          <p:cNvSpPr txBox="1"/>
          <p:nvPr/>
        </p:nvSpPr>
        <p:spPr>
          <a:xfrm>
            <a:off x="7701745" y="5592412"/>
            <a:ext cx="425269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Final report: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https://cernbox.cern.ch/s/AVNErt0oGZNlDPJ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dirty="0"/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699953A5-2549-5F22-F105-5E8C1F8C8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2045" y="1548038"/>
            <a:ext cx="4816755" cy="143477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5277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B558F21B-D245-42EC-A545-FDD70896722C}" vid="{B657D21E-E3F9-4C9B-B7C2-3854EDD897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7575</TotalTime>
  <Words>177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Raising awareness on IT’s Environmental Impact Experiences from a Collaborative Workshop</vt:lpstr>
      <vt:lpstr>Raising awareness on IT’s Environmental Impact Experiences from a Collaborative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Maria Alandes Pradillo</cp:lastModifiedBy>
  <cp:revision>245</cp:revision>
  <dcterms:created xsi:type="dcterms:W3CDTF">2020-12-17T08:49:41Z</dcterms:created>
  <dcterms:modified xsi:type="dcterms:W3CDTF">2024-12-06T15:31:39Z</dcterms:modified>
</cp:coreProperties>
</file>