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8.png" ContentType="image/png"/>
  <Override PartName="/ppt/media/image9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3240" y="6400800"/>
            <a:ext cx="12186000" cy="4543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6334200"/>
            <a:ext cx="12186000" cy="61200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6480" y="6480000"/>
            <a:ext cx="12189240" cy="37512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  <p:pic>
        <p:nvPicPr>
          <p:cNvPr id="5" name="Grafik 7" descr="Grafik 7"/>
          <p:cNvPicPr/>
          <p:nvPr/>
        </p:nvPicPr>
        <p:blipFill>
          <a:blip r:embed="rId2"/>
          <a:stretch/>
        </p:blipFill>
        <p:spPr>
          <a:xfrm>
            <a:off x="0" y="-67320"/>
            <a:ext cx="12343680" cy="6943320"/>
          </a:xfrm>
          <a:prstGeom prst="rect">
            <a:avLst/>
          </a:prstGeom>
          <a:ln w="1260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6_2" descr=""/>
          <p:cNvPicPr/>
          <p:nvPr/>
        </p:nvPicPr>
        <p:blipFill>
          <a:blip r:embed="rId2"/>
          <a:stretch/>
        </p:blipFill>
        <p:spPr>
          <a:xfrm>
            <a:off x="50400" y="6518880"/>
            <a:ext cx="309600" cy="309600"/>
          </a:xfrm>
          <a:prstGeom prst="rect">
            <a:avLst/>
          </a:prstGeom>
          <a:ln>
            <a:noFill/>
          </a:ln>
        </p:spPr>
      </p:pic>
      <p:sp>
        <p:nvSpPr>
          <p:cNvPr id="43" name="CustomShape 1"/>
          <p:cNvSpPr/>
          <p:nvPr/>
        </p:nvSpPr>
        <p:spPr>
          <a:xfrm>
            <a:off x="1116000" y="6431040"/>
            <a:ext cx="2806920" cy="47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spcAft>
                <a:spcPts val="283"/>
              </a:spcAft>
            </a:pP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L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S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W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G</a:t>
            </a:r>
            <a:endParaRPr b="0" lang="en-GB" sz="8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283"/>
              </a:spcAft>
            </a:pP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1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0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 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S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e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p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 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2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0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2</a:t>
            </a: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4</a:t>
            </a:r>
            <a:endParaRPr b="0" lang="en-GB" sz="8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3528000" y="6431040"/>
            <a:ext cx="5544000" cy="47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de-AT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Jacqueline keintzel</a:t>
            </a:r>
            <a:endParaRPr b="0" lang="en-GB" sz="800" spc="-1" strike="noStrike">
              <a:latin typeface="Arial"/>
            </a:endParaRPr>
          </a:p>
        </p:txBody>
      </p:sp>
      <p:sp>
        <p:nvSpPr>
          <p:cNvPr id="45" name="CustomShape 3"/>
          <p:cNvSpPr/>
          <p:nvPr/>
        </p:nvSpPr>
        <p:spPr>
          <a:xfrm>
            <a:off x="9864360" y="6495840"/>
            <a:ext cx="1308600" cy="3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537787E1-3F24-4DF6-A3DB-41C325E2F655}" type="slidenum">
              <a:rPr b="0" lang="en-US" sz="800" spc="-1" strike="noStrike">
                <a:solidFill>
                  <a:srgbClr val="ffffff"/>
                </a:solidFill>
                <a:latin typeface="Calibri"/>
                <a:ea typeface="Calibri"/>
              </a:rPr>
              <a:t>&lt;number&gt;</a:t>
            </a:fld>
            <a:endParaRPr b="0" lang="en-GB" sz="800" spc="-1" strike="noStrike"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91440" indent="-88200">
              <a:spcBef>
                <a:spcPts val="1417"/>
              </a:spcBef>
              <a:buClr>
                <a:srgbClr val="27304e"/>
              </a:buClr>
              <a:buFont typeface="Arial"/>
              <a:buChar char="•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 hidden="1"/>
          <p:cNvSpPr/>
          <p:nvPr/>
        </p:nvSpPr>
        <p:spPr>
          <a:xfrm>
            <a:off x="3240" y="6400800"/>
            <a:ext cx="12186000" cy="4543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2" hidden="1"/>
          <p:cNvSpPr/>
          <p:nvPr/>
        </p:nvSpPr>
        <p:spPr>
          <a:xfrm>
            <a:off x="0" y="6334200"/>
            <a:ext cx="12186000" cy="61200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3"/>
          <p:cNvSpPr/>
          <p:nvPr/>
        </p:nvSpPr>
        <p:spPr>
          <a:xfrm>
            <a:off x="6480" y="6480720"/>
            <a:ext cx="12189240" cy="3751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4"/>
          <p:cNvSpPr/>
          <p:nvPr/>
        </p:nvSpPr>
        <p:spPr>
          <a:xfrm>
            <a:off x="0" y="6449400"/>
            <a:ext cx="12189240" cy="35280"/>
          </a:xfrm>
          <a:prstGeom prst="rect">
            <a:avLst/>
          </a:prstGeom>
          <a:solidFill>
            <a:srgbClr val="3a5475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90" name="Line 7"/>
          <p:cNvSpPr/>
          <p:nvPr/>
        </p:nvSpPr>
        <p:spPr>
          <a:xfrm>
            <a:off x="7830000" y="2232000"/>
            <a:ext cx="0" cy="3931920"/>
          </a:xfrm>
          <a:prstGeom prst="line">
            <a:avLst/>
          </a:prstGeom>
          <a:ln w="12600">
            <a:solidFill>
              <a:srgbClr val="7f7f7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Line 8"/>
          <p:cNvSpPr/>
          <p:nvPr/>
        </p:nvSpPr>
        <p:spPr>
          <a:xfrm flipH="1">
            <a:off x="288000" y="4716000"/>
            <a:ext cx="11520000" cy="0"/>
          </a:xfrm>
          <a:prstGeom prst="line">
            <a:avLst/>
          </a:prstGeom>
          <a:ln w="12600">
            <a:solidFill>
              <a:srgbClr val="7f7f7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 hidden="1"/>
          <p:cNvSpPr/>
          <p:nvPr/>
        </p:nvSpPr>
        <p:spPr>
          <a:xfrm>
            <a:off x="3240" y="6400800"/>
            <a:ext cx="12186000" cy="4543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2" hidden="1"/>
          <p:cNvSpPr/>
          <p:nvPr/>
        </p:nvSpPr>
        <p:spPr>
          <a:xfrm>
            <a:off x="0" y="6334200"/>
            <a:ext cx="12186000" cy="61200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3"/>
          <p:cNvSpPr/>
          <p:nvPr/>
        </p:nvSpPr>
        <p:spPr>
          <a:xfrm>
            <a:off x="-720" y="6480000"/>
            <a:ext cx="12222000" cy="399960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0" name="" descr=""/>
          <p:cNvPicPr/>
          <p:nvPr/>
        </p:nvPicPr>
        <p:blipFill>
          <a:blip r:embed="rId1"/>
          <a:srcRect l="0" t="0" r="0" b="2156"/>
          <a:stretch/>
        </p:blipFill>
        <p:spPr>
          <a:xfrm>
            <a:off x="7652880" y="77040"/>
            <a:ext cx="4155120" cy="6546600"/>
          </a:xfrm>
          <a:prstGeom prst="rect">
            <a:avLst/>
          </a:prstGeom>
          <a:ln>
            <a:noFill/>
          </a:ln>
        </p:spPr>
      </p:pic>
      <p:pic>
        <p:nvPicPr>
          <p:cNvPr id="171" name="" descr=""/>
          <p:cNvPicPr/>
          <p:nvPr/>
        </p:nvPicPr>
        <p:blipFill>
          <a:blip r:embed="rId2"/>
          <a:stretch/>
        </p:blipFill>
        <p:spPr>
          <a:xfrm>
            <a:off x="131040" y="144000"/>
            <a:ext cx="5628960" cy="1314000"/>
          </a:xfrm>
          <a:prstGeom prst="rect">
            <a:avLst/>
          </a:prstGeom>
          <a:ln>
            <a:noFill/>
          </a:ln>
        </p:spPr>
      </p:pic>
      <p:pic>
        <p:nvPicPr>
          <p:cNvPr id="172" name="" descr=""/>
          <p:cNvPicPr/>
          <p:nvPr/>
        </p:nvPicPr>
        <p:blipFill>
          <a:blip r:embed="rId3"/>
          <a:stretch/>
        </p:blipFill>
        <p:spPr>
          <a:xfrm>
            <a:off x="288000" y="1904400"/>
            <a:ext cx="2520000" cy="4431600"/>
          </a:xfrm>
          <a:prstGeom prst="rect">
            <a:avLst/>
          </a:prstGeom>
          <a:ln>
            <a:noFill/>
          </a:ln>
        </p:spPr>
      </p:pic>
      <p:pic>
        <p:nvPicPr>
          <p:cNvPr id="173" name="" descr=""/>
          <p:cNvPicPr/>
          <p:nvPr/>
        </p:nvPicPr>
        <p:blipFill>
          <a:blip r:embed="rId4"/>
          <a:srcRect l="0" t="0" r="0" b="30669"/>
          <a:stretch/>
        </p:blipFill>
        <p:spPr>
          <a:xfrm>
            <a:off x="2808000" y="3804120"/>
            <a:ext cx="2117520" cy="2603880"/>
          </a:xfrm>
          <a:prstGeom prst="rect">
            <a:avLst/>
          </a:prstGeom>
          <a:ln>
            <a:noFill/>
          </a:ln>
        </p:spPr>
      </p:pic>
      <p:pic>
        <p:nvPicPr>
          <p:cNvPr id="174" name="" descr=""/>
          <p:cNvPicPr/>
          <p:nvPr/>
        </p:nvPicPr>
        <p:blipFill>
          <a:blip r:embed="rId5"/>
          <a:stretch/>
        </p:blipFill>
        <p:spPr>
          <a:xfrm>
            <a:off x="2916000" y="1728000"/>
            <a:ext cx="4467240" cy="1635480"/>
          </a:xfrm>
          <a:prstGeom prst="rect">
            <a:avLst/>
          </a:prstGeom>
          <a:ln>
            <a:noFill/>
          </a:ln>
        </p:spPr>
      </p:pic>
      <p:pic>
        <p:nvPicPr>
          <p:cNvPr id="175" name="" descr=""/>
          <p:cNvPicPr/>
          <p:nvPr/>
        </p:nvPicPr>
        <p:blipFill>
          <a:blip r:embed="rId6"/>
          <a:srcRect l="0" t="73135" r="0" b="1936"/>
          <a:stretch/>
        </p:blipFill>
        <p:spPr>
          <a:xfrm>
            <a:off x="5184000" y="3960360"/>
            <a:ext cx="2117520" cy="935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Experience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429840" y="1294200"/>
            <a:ext cx="10946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Secondment at SuperKEKB from 03/02/2024 - 17/02/2024 and 18/05/2024 - 01/06/2024 in WP1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Goal: Optics measurements at various machine conditions including with and without crab-waist transformation, commissioning experience, hands-on control room experience 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Summary: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Many optics measurements taken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Ongoing analysis, many things to learn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Excellent training from local experts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179" name="" descr=""/>
          <p:cNvPicPr/>
          <p:nvPr/>
        </p:nvPicPr>
        <p:blipFill>
          <a:blip r:embed="rId1"/>
          <a:srcRect l="0" t="9474" r="0" b="0"/>
          <a:stretch/>
        </p:blipFill>
        <p:spPr>
          <a:xfrm>
            <a:off x="1080000" y="4392000"/>
            <a:ext cx="3240000" cy="2199600"/>
          </a:xfrm>
          <a:prstGeom prst="rect">
            <a:avLst/>
          </a:prstGeom>
          <a:ln>
            <a:noFill/>
          </a:ln>
        </p:spPr>
      </p:pic>
      <p:pic>
        <p:nvPicPr>
          <p:cNvPr id="180" name="" descr=""/>
          <p:cNvPicPr/>
          <p:nvPr/>
        </p:nvPicPr>
        <p:blipFill>
          <a:blip r:embed="rId2"/>
          <a:stretch/>
        </p:blipFill>
        <p:spPr>
          <a:xfrm>
            <a:off x="5436000" y="2651040"/>
            <a:ext cx="4932000" cy="1992960"/>
          </a:xfrm>
          <a:prstGeom prst="rect">
            <a:avLst/>
          </a:prstGeom>
          <a:ln>
            <a:noFill/>
          </a:ln>
        </p:spPr>
      </p:pic>
      <p:pic>
        <p:nvPicPr>
          <p:cNvPr id="181" name="" descr=""/>
          <p:cNvPicPr/>
          <p:nvPr/>
        </p:nvPicPr>
        <p:blipFill>
          <a:blip r:embed="rId3"/>
          <a:stretch/>
        </p:blipFill>
        <p:spPr>
          <a:xfrm>
            <a:off x="5418000" y="4716000"/>
            <a:ext cx="4914000" cy="2016000"/>
          </a:xfrm>
          <a:prstGeom prst="rect">
            <a:avLst/>
          </a:prstGeom>
          <a:ln>
            <a:noFill/>
          </a:ln>
        </p:spPr>
      </p:pic>
      <p:sp>
        <p:nvSpPr>
          <p:cNvPr id="182" name="TextShape 4"/>
          <p:cNvSpPr txBox="1"/>
          <p:nvPr/>
        </p:nvSpPr>
        <p:spPr>
          <a:xfrm>
            <a:off x="8712000" y="2304000"/>
            <a:ext cx="3600000" cy="51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465a4"/>
                </a:solidFill>
                <a:latin typeface="Arial"/>
              </a:rPr>
              <a:t>Amplitude detuning measurements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183" name="TextShape 5"/>
          <p:cNvSpPr txBox="1"/>
          <p:nvPr/>
        </p:nvSpPr>
        <p:spPr>
          <a:xfrm>
            <a:off x="10332000" y="2772360"/>
            <a:ext cx="1908000" cy="937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465a4"/>
                </a:solidFill>
                <a:latin typeface="Arial"/>
              </a:rPr>
              <a:t>0% CW</a:t>
            </a:r>
            <a:endParaRPr b="0" lang="en-GB" sz="1500" spc="-1" strike="noStrike">
              <a:latin typeface="Arial"/>
            </a:endParaRPr>
          </a:p>
          <a:p>
            <a:endParaRPr b="0" lang="en-GB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465a4"/>
                </a:solidFill>
                <a:latin typeface="Arial"/>
              </a:rPr>
              <a:t>dQy/d2Jy = (138</a:t>
            </a:r>
            <a:r>
              <a:rPr b="0" lang="en-GB" sz="1500" spc="-1" strike="noStrike">
                <a:solidFill>
                  <a:srgbClr val="3465a4"/>
                </a:solidFill>
                <a:latin typeface="Arial"/>
                <a:ea typeface="Arial"/>
              </a:rPr>
              <a:t>±30</a:t>
            </a:r>
            <a:r>
              <a:rPr b="0" lang="en-GB" sz="1500" spc="-1" strike="noStrike">
                <a:solidFill>
                  <a:srgbClr val="3465a4"/>
                </a:solidFill>
                <a:latin typeface="Arial"/>
                <a:ea typeface="Arial"/>
              </a:rPr>
              <a:t>) x 10</a:t>
            </a:r>
            <a:r>
              <a:rPr b="0" lang="en-GB" sz="1500" spc="-1" strike="noStrike" baseline="33000">
                <a:solidFill>
                  <a:srgbClr val="3465a4"/>
                </a:solidFill>
                <a:latin typeface="Arial"/>
                <a:ea typeface="Arial"/>
              </a:rPr>
              <a:t>3</a:t>
            </a:r>
            <a:r>
              <a:rPr b="0" lang="en-GB" sz="1500" spc="-1" strike="noStrike">
                <a:solidFill>
                  <a:srgbClr val="3465a4"/>
                </a:solidFill>
                <a:latin typeface="Arial"/>
                <a:ea typeface="Arial"/>
              </a:rPr>
              <a:t> m</a:t>
            </a:r>
            <a:r>
              <a:rPr b="0" lang="en-GB" sz="1500" spc="-1" strike="noStrike" baseline="33000">
                <a:solidFill>
                  <a:srgbClr val="3465a4"/>
                </a:solidFill>
                <a:latin typeface="Arial"/>
                <a:ea typeface="Arial"/>
              </a:rPr>
              <a:t>-1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184" name="TextShape 6"/>
          <p:cNvSpPr txBox="1"/>
          <p:nvPr/>
        </p:nvSpPr>
        <p:spPr>
          <a:xfrm>
            <a:off x="10368000" y="4860720"/>
            <a:ext cx="1908000" cy="937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465a4"/>
                </a:solidFill>
                <a:latin typeface="Arial"/>
              </a:rPr>
              <a:t>40% CW</a:t>
            </a:r>
            <a:endParaRPr b="0" lang="en-GB" sz="1500" spc="-1" strike="noStrike">
              <a:latin typeface="Arial"/>
            </a:endParaRPr>
          </a:p>
          <a:p>
            <a:endParaRPr b="0" lang="en-GB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465a4"/>
                </a:solidFill>
                <a:latin typeface="Arial"/>
              </a:rPr>
              <a:t>dQy/d2Jy = (82</a:t>
            </a:r>
            <a:r>
              <a:rPr b="0" lang="en-GB" sz="1500" spc="-1" strike="noStrike">
                <a:solidFill>
                  <a:srgbClr val="3465a4"/>
                </a:solidFill>
                <a:latin typeface="Arial"/>
                <a:ea typeface="Arial"/>
              </a:rPr>
              <a:t>±13</a:t>
            </a:r>
            <a:r>
              <a:rPr b="0" lang="en-GB" sz="1500" spc="-1" strike="noStrike">
                <a:solidFill>
                  <a:srgbClr val="3465a4"/>
                </a:solidFill>
                <a:latin typeface="Arial"/>
                <a:ea typeface="Arial"/>
              </a:rPr>
              <a:t>) x 10</a:t>
            </a:r>
            <a:r>
              <a:rPr b="0" lang="en-GB" sz="1500" spc="-1" strike="noStrike" baseline="33000">
                <a:solidFill>
                  <a:srgbClr val="3465a4"/>
                </a:solidFill>
                <a:latin typeface="Arial"/>
                <a:ea typeface="Arial"/>
              </a:rPr>
              <a:t>3</a:t>
            </a:r>
            <a:r>
              <a:rPr b="0" lang="en-GB" sz="1500" spc="-1" strike="noStrike">
                <a:solidFill>
                  <a:srgbClr val="3465a4"/>
                </a:solidFill>
                <a:latin typeface="Arial"/>
                <a:ea typeface="Arial"/>
              </a:rPr>
              <a:t> m</a:t>
            </a:r>
            <a:r>
              <a:rPr b="0" lang="en-GB" sz="1500" spc="-1" strike="noStrike" baseline="33000">
                <a:solidFill>
                  <a:srgbClr val="3465a4"/>
                </a:solidFill>
                <a:latin typeface="Arial"/>
                <a:ea typeface="Arial"/>
              </a:rPr>
              <a:t>-1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185" name="TextShape 7"/>
          <p:cNvSpPr txBox="1"/>
          <p:nvPr/>
        </p:nvSpPr>
        <p:spPr>
          <a:xfrm>
            <a:off x="8136000" y="3816360"/>
            <a:ext cx="3600000" cy="51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465a4"/>
                </a:solidFill>
                <a:latin typeface="Arial"/>
              </a:rPr>
              <a:t>Preliminary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186" name="TextShape 8"/>
          <p:cNvSpPr txBox="1"/>
          <p:nvPr/>
        </p:nvSpPr>
        <p:spPr>
          <a:xfrm>
            <a:off x="8136000" y="6048720"/>
            <a:ext cx="3600000" cy="51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465a4"/>
                </a:solidFill>
                <a:latin typeface="Arial"/>
              </a:rPr>
              <a:t>Preliminary</a:t>
            </a:r>
            <a:endParaRPr b="0" lang="en-GB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24749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2019-09-09T07:55:30Z</dcterms:created>
  <dc:creator>Jacqueline Keintzel</dc:creator>
  <dc:description/>
  <dc:language>en-GB</dc:language>
  <cp:lastModifiedBy/>
  <dcterms:modified xsi:type="dcterms:W3CDTF">2024-09-11T10:36:20Z</dcterms:modified>
  <cp:revision>1648</cp:revision>
  <dc:subject/>
  <dc:title>PowerPoint Presentation</dc:title>
</cp:coreProperties>
</file>