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6"/>
  </p:notesMasterIdLst>
  <p:sldIdLst>
    <p:sldId id="346" r:id="rId4"/>
    <p:sldId id="325" r:id="rId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BAFA"/>
    <a:srgbClr val="0F124A"/>
    <a:srgbClr val="DFDFDF"/>
    <a:srgbClr val="F6FDA3"/>
    <a:srgbClr val="D4BEF7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67" autoAdjust="0"/>
    <p:restoredTop sz="94712" autoAdjust="0"/>
  </p:normalViewPr>
  <p:slideViewPr>
    <p:cSldViewPr>
      <p:cViewPr varScale="1">
        <p:scale>
          <a:sx n="279" d="100"/>
          <a:sy n="279" d="100"/>
        </p:scale>
        <p:origin x="216" y="50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09.09.24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7" name="Textfeld 8">
            <a:extLst>
              <a:ext uri="{FF2B5EF4-FFF2-40B4-BE49-F238E27FC236}">
                <a16:creationId xmlns:a16="http://schemas.microsoft.com/office/drawing/2014/main" id="{A7D001A5-F521-64C0-F63E-C45175D5BE67}"/>
              </a:ext>
            </a:extLst>
          </p:cNvPr>
          <p:cNvSpPr txBox="1"/>
          <p:nvPr userDrawn="1"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" name="Textfeld 1">
            <a:extLst>
              <a:ext uri="{FF2B5EF4-FFF2-40B4-BE49-F238E27FC236}">
                <a16:creationId xmlns:a16="http://schemas.microsoft.com/office/drawing/2014/main" id="{E227E7F7-0EDA-739E-0C75-DD68E0A0A1C8}"/>
              </a:ext>
            </a:extLst>
          </p:cNvPr>
          <p:cNvSpPr txBox="1"/>
          <p:nvPr userDrawn="1"/>
        </p:nvSpPr>
        <p:spPr>
          <a:xfrm>
            <a:off x="683568" y="97423"/>
            <a:ext cx="2664296" cy="1676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16/04/2024		LAF Section Meeting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8677867-7B12-888A-FC8C-E344C80136F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1" name="Picture 10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0B4766E-7248-C59D-28E9-DA75C4738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DD84444-4A37-AEC7-B6BE-2D577DB44F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3" name="Picture 12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064B8B6E-247A-FE70-3D73-92E9BD7626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  <p:sp>
        <p:nvSpPr>
          <p:cNvPr id="4" name="Textfeld 8">
            <a:extLst>
              <a:ext uri="{FF2B5EF4-FFF2-40B4-BE49-F238E27FC236}">
                <a16:creationId xmlns:a16="http://schemas.microsoft.com/office/drawing/2014/main" id="{9EC59AA8-5987-9C06-E8CD-ADC1F69D55B0}"/>
              </a:ext>
            </a:extLst>
          </p:cNvPr>
          <p:cNvSpPr txBox="1"/>
          <p:nvPr userDrawn="1"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John P T Salvesen</a:t>
            </a:r>
            <a:endParaRPr lang="de-AT" sz="900" dirty="0">
              <a:solidFill>
                <a:schemeClr val="tx2"/>
              </a:solidFill>
            </a:endParaRP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219E6441-AE57-4B5C-6559-076A4C9BE832}"/>
              </a:ext>
            </a:extLst>
          </p:cNvPr>
          <p:cNvSpPr txBox="1"/>
          <p:nvPr userDrawn="1"/>
        </p:nvSpPr>
        <p:spPr>
          <a:xfrm>
            <a:off x="683568" y="97423"/>
            <a:ext cx="2664296" cy="1676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16/04/2024		LAF Section Meeting</a:t>
            </a:r>
            <a:endParaRPr lang="de-AT" sz="900" dirty="0">
              <a:solidFill>
                <a:schemeClr val="tx2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241FE31-A3F3-B78D-F553-CE2DBBD4B56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8" name="Picture 7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9D1F371-06FF-E7B9-A4E6-2AFC010C0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48B571A-93E5-6EC6-89E8-09A8DD8130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1" name="Picture 10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890F27C8-625C-745F-4A30-12506B8E0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4" name="Textfeld 8">
            <a:extLst>
              <a:ext uri="{FF2B5EF4-FFF2-40B4-BE49-F238E27FC236}">
                <a16:creationId xmlns:a16="http://schemas.microsoft.com/office/drawing/2014/main" id="{2DA4E298-287E-1448-381A-9FF7B1B3EC33}"/>
              </a:ext>
            </a:extLst>
          </p:cNvPr>
          <p:cNvSpPr txBox="1"/>
          <p:nvPr userDrawn="1"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5774630E-D859-7C81-3F64-C70CA7DAA835}"/>
              </a:ext>
            </a:extLst>
          </p:cNvPr>
          <p:cNvSpPr txBox="1"/>
          <p:nvPr userDrawn="1"/>
        </p:nvSpPr>
        <p:spPr>
          <a:xfrm>
            <a:off x="683567" y="97423"/>
            <a:ext cx="3036856" cy="1676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09/07/2024		LAPP Collaboration Meeting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0CAD60-DD87-6050-C380-D3DC58B8E0F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8" name="Picture 7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B3A9B8E8-0E8E-D8EB-9FB0-F91BE5220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4E159B5-6760-E93D-04D0-A07E5B3223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1" name="Picture 10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58383256-EC21-73E6-10F4-EDBC290A2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  <p:sp>
        <p:nvSpPr>
          <p:cNvPr id="3" name="Textfeld 8">
            <a:extLst>
              <a:ext uri="{FF2B5EF4-FFF2-40B4-BE49-F238E27FC236}">
                <a16:creationId xmlns:a16="http://schemas.microsoft.com/office/drawing/2014/main" id="{E98F47A4-C02A-C656-61FB-35102B4A302E}"/>
              </a:ext>
            </a:extLst>
          </p:cNvPr>
          <p:cNvSpPr txBox="1"/>
          <p:nvPr userDrawn="1"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A8A393A7-6084-462C-31B6-0B68F695135C}"/>
              </a:ext>
            </a:extLst>
          </p:cNvPr>
          <p:cNvSpPr txBox="1"/>
          <p:nvPr userDrawn="1"/>
        </p:nvSpPr>
        <p:spPr>
          <a:xfrm>
            <a:off x="683568" y="97423"/>
            <a:ext cx="2664296" cy="1676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16/04/2024		LAF Section Meeting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7098FC5-8BFE-6BA0-E33C-D3CDC72886D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7" name="Picture 6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299E79CA-5CF0-9862-9BDC-32B8B231F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DC625EB-0A31-D154-74C5-3DF57B3F1B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2F2E8D3D-809F-B3AF-8BAA-447DADC58D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pic>
        <p:nvPicPr>
          <p:cNvPr id="4" name="Grafik 16">
            <a:extLst>
              <a:ext uri="{FF2B5EF4-FFF2-40B4-BE49-F238E27FC236}">
                <a16:creationId xmlns:a16="http://schemas.microsoft.com/office/drawing/2014/main" id="{EA80B872-D547-5D90-B08D-D48A8173F2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5" name="Textfeld 8">
            <a:extLst>
              <a:ext uri="{FF2B5EF4-FFF2-40B4-BE49-F238E27FC236}">
                <a16:creationId xmlns:a16="http://schemas.microsoft.com/office/drawing/2014/main" id="{79D18AED-F164-C2FF-4F3E-677BA6161561}"/>
              </a:ext>
            </a:extLst>
          </p:cNvPr>
          <p:cNvSpPr txBox="1"/>
          <p:nvPr userDrawn="1"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D01C4DDF-A4D8-FC26-3882-59CC7121A9E5}"/>
              </a:ext>
            </a:extLst>
          </p:cNvPr>
          <p:cNvSpPr txBox="1"/>
          <p:nvPr userDrawn="1"/>
        </p:nvSpPr>
        <p:spPr>
          <a:xfrm>
            <a:off x="683568" y="97423"/>
            <a:ext cx="2664296" cy="1676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16/04/2024		LAF Section Meeting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1040008-EEF2-1411-817D-2CDEFA865D0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8" name="Picture 7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0C2F3001-1ECA-9FE8-12CF-C2BA5EC79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E1C286E-F0CD-C169-EB8C-02C367D286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0" name="Picture 9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138592A6-FBA4-2C8E-68EF-8F7C6F4A48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fik 16">
            <a:extLst>
              <a:ext uri="{FF2B5EF4-FFF2-40B4-BE49-F238E27FC236}">
                <a16:creationId xmlns:a16="http://schemas.microsoft.com/office/drawing/2014/main" id="{6D321672-36C0-D5E3-460D-43CEF3E4718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5" name="Textfeld 8">
            <a:extLst>
              <a:ext uri="{FF2B5EF4-FFF2-40B4-BE49-F238E27FC236}">
                <a16:creationId xmlns:a16="http://schemas.microsoft.com/office/drawing/2014/main" id="{50C25165-7192-73B0-941E-86676DDE27F9}"/>
              </a:ext>
            </a:extLst>
          </p:cNvPr>
          <p:cNvSpPr txBox="1"/>
          <p:nvPr userDrawn="1"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EA4DCC17-C563-6D5B-A3D9-9C7E49DCC884}"/>
              </a:ext>
            </a:extLst>
          </p:cNvPr>
          <p:cNvSpPr txBox="1"/>
          <p:nvPr userDrawn="1"/>
        </p:nvSpPr>
        <p:spPr>
          <a:xfrm>
            <a:off x="683568" y="97423"/>
            <a:ext cx="2664296" cy="1676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16/04/2024		LAF Section Meeting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0F02589-6776-DBCC-3F12-1849A8095BE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9" name="Picture 8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97EB20DA-EFDC-A058-FE40-D9CCAA8A5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B575932-1110-11E7-9811-F973DBB0EB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1" name="Picture 10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5D408923-6CA0-5630-7128-F002B33DDD4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5" name="Foliennummernplatzhalter 2">
            <a:extLst>
              <a:ext uri="{FF2B5EF4-FFF2-40B4-BE49-F238E27FC236}">
                <a16:creationId xmlns:a16="http://schemas.microsoft.com/office/drawing/2014/main" id="{C0804407-8AA4-E8DE-A2BB-CCAD57DC7F00}"/>
              </a:ext>
            </a:extLst>
          </p:cNvPr>
          <p:cNvSpPr txBox="1">
            <a:spLocks/>
          </p:cNvSpPr>
          <p:nvPr userDrawn="1"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AT" dirty="0"/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B4C2C6C8-AC2B-A747-132F-266A4AAF9688}"/>
              </a:ext>
            </a:extLst>
          </p:cNvPr>
          <p:cNvSpPr txBox="1"/>
          <p:nvPr userDrawn="1"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John P T Salvesen</a:t>
            </a:r>
            <a:endParaRPr lang="de-AT" sz="900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1DDF18A-8FB9-8A4B-26E1-79F866808EE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88224" y="47458"/>
            <a:ext cx="1813997" cy="270000"/>
            <a:chOff x="1913353" y="1913655"/>
            <a:chExt cx="9674652" cy="1440000"/>
          </a:xfrm>
        </p:grpSpPr>
        <p:pic>
          <p:nvPicPr>
            <p:cNvPr id="10" name="Picture 9" descr="A blue and white logo&#10;&#10;Description automatically generated with low confidence">
              <a:extLst>
                <a:ext uri="{FF2B5EF4-FFF2-40B4-BE49-F238E27FC236}">
                  <a16:creationId xmlns:a16="http://schemas.microsoft.com/office/drawing/2014/main" id="{3631F97B-1A20-E425-744A-47A3CA844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148005" y="1913655"/>
              <a:ext cx="1440000" cy="1440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E1779A6-E7F6-3113-59D5-71E63DB538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r="36210"/>
            <a:stretch/>
          </p:blipFill>
          <p:spPr>
            <a:xfrm>
              <a:off x="6547200" y="1913655"/>
              <a:ext cx="3600805" cy="1440000"/>
            </a:xfrm>
            <a:prstGeom prst="rect">
              <a:avLst/>
            </a:prstGeom>
          </p:spPr>
        </p:pic>
        <p:pic>
          <p:nvPicPr>
            <p:cNvPr id="12" name="Picture 11" descr="A blue background with white text&#10;&#10;Description automatically generated with low confidence">
              <a:extLst>
                <a:ext uri="{FF2B5EF4-FFF2-40B4-BE49-F238E27FC236}">
                  <a16:creationId xmlns:a16="http://schemas.microsoft.com/office/drawing/2014/main" id="{8752FC9F-BAA5-698E-FEC0-B152F9305F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913353" y="1913655"/>
              <a:ext cx="4633847" cy="1440000"/>
            </a:xfrm>
            <a:prstGeom prst="rect">
              <a:avLst/>
            </a:prstGeom>
          </p:spPr>
        </p:pic>
      </p:grpSp>
      <p:sp>
        <p:nvSpPr>
          <p:cNvPr id="14" name="Textfeld 1">
            <a:extLst>
              <a:ext uri="{FF2B5EF4-FFF2-40B4-BE49-F238E27FC236}">
                <a16:creationId xmlns:a16="http://schemas.microsoft.com/office/drawing/2014/main" id="{D1AF582B-68D2-E199-8F75-1204D90E2799}"/>
              </a:ext>
            </a:extLst>
          </p:cNvPr>
          <p:cNvSpPr txBox="1"/>
          <p:nvPr userDrawn="1"/>
        </p:nvSpPr>
        <p:spPr>
          <a:xfrm>
            <a:off x="683567" y="97423"/>
            <a:ext cx="3036856" cy="1676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12/09/2024		EAJADE MTR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396F80-8A57-9E1B-1CF0-48DE71905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23C121E-B1AB-CB4E-04CE-9B334AB4DED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64088" y="483518"/>
            <a:ext cx="3640342" cy="34563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400" dirty="0"/>
              <a:t>Thesis Aim:</a:t>
            </a:r>
          </a:p>
          <a:p>
            <a:pPr algn="ctr">
              <a:lnSpc>
                <a:spcPct val="150000"/>
              </a:lnSpc>
            </a:pPr>
            <a:r>
              <a:rPr lang="en-US" b="1" i="1" dirty="0"/>
              <a:t>Design of an Interaction Point Collision Feedback System for FCC-</a:t>
            </a:r>
            <a:r>
              <a:rPr lang="en-US" b="1" i="1" dirty="0" err="1"/>
              <a:t>ee</a:t>
            </a:r>
            <a:endParaRPr lang="en-US" b="1" i="1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/>
          </a:p>
          <a:p>
            <a:pPr>
              <a:lnSpc>
                <a:spcPct val="150000"/>
              </a:lnSpc>
            </a:pPr>
            <a:r>
              <a:rPr lang="en-US" sz="1400" dirty="0"/>
              <a:t>Studies:</a:t>
            </a:r>
          </a:p>
          <a:p>
            <a:pPr marL="414450" lvl="1" indent="-171450">
              <a:lnSpc>
                <a:spcPct val="150000"/>
              </a:lnSpc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IP feedback system requirements</a:t>
            </a:r>
          </a:p>
          <a:p>
            <a:pPr marL="414450" lvl="1" indent="-171450">
              <a:lnSpc>
                <a:spcPct val="150000"/>
              </a:lnSpc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IP feedback input signals</a:t>
            </a:r>
          </a:p>
          <a:p>
            <a:pPr marL="414450" lvl="1" indent="-171450">
              <a:lnSpc>
                <a:spcPct val="150000"/>
              </a:lnSpc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IP feedback hardware</a:t>
            </a:r>
          </a:p>
          <a:p>
            <a:pPr marL="414450" lvl="1" indent="-171450">
              <a:lnSpc>
                <a:spcPct val="150000"/>
              </a:lnSpc>
            </a:pPr>
            <a:r>
              <a:rPr lang="en-US" b="1" dirty="0"/>
              <a:t>Analyze IP feedback performance of SuperKEKB</a:t>
            </a:r>
          </a:p>
          <a:p>
            <a:pPr marL="414450" lvl="1" indent="-171450">
              <a:lnSpc>
                <a:spcPct val="150000"/>
              </a:lnSpc>
            </a:pPr>
            <a:r>
              <a:rPr lang="en-US" b="1" dirty="0"/>
              <a:t>Model IP feedback of SuperKEKB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39839D-54FC-BA56-68C4-C67CA90ED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35" y="466542"/>
            <a:ext cx="4561248" cy="481782"/>
          </a:xfrm>
        </p:spPr>
        <p:txBody>
          <a:bodyPr/>
          <a:lstStyle/>
          <a:p>
            <a:r>
              <a:rPr lang="en-US" sz="2400" dirty="0"/>
              <a:t>John Salvesen (Jack) </a:t>
            </a:r>
            <a:r>
              <a:rPr lang="en-US" sz="1200" dirty="0"/>
              <a:t>[</a:t>
            </a:r>
            <a:r>
              <a:rPr lang="en-GB" sz="1200" b="0" dirty="0"/>
              <a:t>Irish/Scottish</a:t>
            </a:r>
            <a:r>
              <a:rPr lang="en-US" sz="1200" dirty="0"/>
              <a:t>]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BDA8FE03-12FD-97EC-E2ED-B1B9D0CDD9BB}"/>
              </a:ext>
            </a:extLst>
          </p:cNvPr>
          <p:cNvSpPr txBox="1">
            <a:spLocks/>
          </p:cNvSpPr>
          <p:nvPr/>
        </p:nvSpPr>
        <p:spPr>
          <a:xfrm>
            <a:off x="107504" y="915566"/>
            <a:ext cx="4320000" cy="222508"/>
          </a:xfrm>
          <a:prstGeom prst="rect">
            <a:avLst/>
          </a:prstGeom>
        </p:spPr>
        <p:txBody>
          <a:bodyPr vert="horz" lIns="34290" tIns="17145" rIns="34290" bIns="17145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200" dirty="0">
                <a:solidFill>
                  <a:schemeClr val="tx2"/>
                </a:solidFill>
              </a:rPr>
              <a:t>Who Am I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CEF521FD-76FA-9878-172B-1B06AFBD120D}"/>
              </a:ext>
            </a:extLst>
          </p:cNvPr>
          <p:cNvCxnSpPr>
            <a:cxnSpLocks/>
          </p:cNvCxnSpPr>
          <p:nvPr/>
        </p:nvCxnSpPr>
        <p:spPr>
          <a:xfrm>
            <a:off x="35496" y="3939902"/>
            <a:ext cx="432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948BA22B-DC33-4705-E0F1-2914C23DE9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7504" y="1206817"/>
            <a:ext cx="4320000" cy="27026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b="0" dirty="0"/>
              <a:t>Doctoral Student </a:t>
            </a:r>
            <a:r>
              <a:rPr lang="en-GB" dirty="0"/>
              <a:t>at CERN:</a:t>
            </a:r>
            <a:r>
              <a:rPr lang="en-GB" b="0" dirty="0"/>
              <a:t> BE-ABP-LAF</a:t>
            </a:r>
          </a:p>
          <a:p>
            <a:pPr>
              <a:lnSpc>
                <a:spcPct val="150000"/>
              </a:lnSpc>
            </a:pPr>
            <a:r>
              <a:rPr lang="en-GB" dirty="0"/>
              <a:t>DPhil Candidate at University of Oxford</a:t>
            </a:r>
          </a:p>
          <a:p>
            <a:pPr>
              <a:lnSpc>
                <a:spcPct val="150000"/>
              </a:lnSpc>
            </a:pPr>
            <a:endParaRPr lang="en-GB" b="0" dirty="0"/>
          </a:p>
          <a:p>
            <a:pPr>
              <a:lnSpc>
                <a:spcPct val="150000"/>
              </a:lnSpc>
            </a:pPr>
            <a:r>
              <a:rPr lang="en-GB" dirty="0"/>
              <a:t>CERN Supervisor: Frank Zimmermann</a:t>
            </a:r>
          </a:p>
          <a:p>
            <a:pPr>
              <a:lnSpc>
                <a:spcPct val="150000"/>
              </a:lnSpc>
            </a:pPr>
            <a:r>
              <a:rPr lang="en-GB" b="0" dirty="0"/>
              <a:t>University Supervisor: Phil Burrows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US" i="1" dirty="0"/>
              <a:t>Project within FCCIS </a:t>
            </a:r>
            <a:r>
              <a:rPr lang="en-GB" i="1" u="none" strike="noStrike" dirty="0">
                <a:effectLst/>
              </a:rPr>
              <a:t>Task 2.3:</a:t>
            </a:r>
          </a:p>
          <a:p>
            <a:pPr>
              <a:lnSpc>
                <a:spcPct val="150000"/>
              </a:lnSpc>
            </a:pPr>
            <a:r>
              <a:rPr lang="en-GB" sz="1000" i="1" dirty="0"/>
              <a:t>	</a:t>
            </a:r>
            <a:r>
              <a:rPr lang="en-GB" sz="1000" i="1" u="none" strike="noStrike" dirty="0">
                <a:effectLst/>
              </a:rPr>
              <a:t>“Interaction region and machine detector interface design”</a:t>
            </a:r>
            <a:endParaRPr lang="en-US" i="1" dirty="0"/>
          </a:p>
          <a:p>
            <a:pPr>
              <a:lnSpc>
                <a:spcPct val="150000"/>
              </a:lnSpc>
            </a:pPr>
            <a:r>
              <a:rPr lang="en-GB" b="0" dirty="0"/>
              <a:t>Under EAJADE Work package 3:</a:t>
            </a:r>
          </a:p>
          <a:p>
            <a:pPr>
              <a:lnSpc>
                <a:spcPct val="150000"/>
              </a:lnSpc>
            </a:pPr>
            <a:r>
              <a:rPr lang="en-GB" sz="1000" i="1" dirty="0"/>
              <a:t>	“</a:t>
            </a:r>
            <a:r>
              <a:rPr lang="en-GB" sz="1000" b="0" i="1" dirty="0"/>
              <a:t>Special technologies, devices and systems performance”</a:t>
            </a:r>
            <a:endParaRPr lang="en-GB" i="1" dirty="0"/>
          </a:p>
        </p:txBody>
      </p:sp>
      <p:cxnSp>
        <p:nvCxnSpPr>
          <p:cNvPr id="4" name="Gerader Verbinder 9">
            <a:extLst>
              <a:ext uri="{FF2B5EF4-FFF2-40B4-BE49-F238E27FC236}">
                <a16:creationId xmlns:a16="http://schemas.microsoft.com/office/drawing/2014/main" id="{92733847-FC2D-20C0-4C2F-1BFBF75C7F87}"/>
              </a:ext>
            </a:extLst>
          </p:cNvPr>
          <p:cNvCxnSpPr>
            <a:cxnSpLocks/>
          </p:cNvCxnSpPr>
          <p:nvPr/>
        </p:nvCxnSpPr>
        <p:spPr>
          <a:xfrm>
            <a:off x="107504" y="1205975"/>
            <a:ext cx="4320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E9836B-5D83-5E16-9186-2DA831A8B0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E3AF19-ADB5-8AEF-8733-9C0AA66F74DF}"/>
              </a:ext>
            </a:extLst>
          </p:cNvPr>
          <p:cNvSpPr txBox="1"/>
          <p:nvPr/>
        </p:nvSpPr>
        <p:spPr>
          <a:xfrm>
            <a:off x="54611" y="3977347"/>
            <a:ext cx="9034779" cy="1166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dirty="0"/>
              <a:t>Thesis Goal</a:t>
            </a:r>
          </a:p>
          <a:p>
            <a:pPr>
              <a:lnSpc>
                <a:spcPct val="150000"/>
              </a:lnSpc>
            </a:pPr>
            <a:r>
              <a:rPr lang="en-GB" sz="1200" i="1" dirty="0"/>
              <a:t>Develop a realistic, self-consistent, model of the FCC-</a:t>
            </a:r>
            <a:r>
              <a:rPr lang="en-GB" sz="1200" i="1" dirty="0" err="1"/>
              <a:t>ee</a:t>
            </a:r>
            <a:r>
              <a:rPr lang="en-GB" sz="1200" i="1" dirty="0"/>
              <a:t> IP collision feedback system</a:t>
            </a:r>
          </a:p>
          <a:p>
            <a:pPr>
              <a:lnSpc>
                <a:spcPct val="150000"/>
              </a:lnSpc>
            </a:pPr>
            <a:r>
              <a:rPr lang="en-GB" sz="1200" dirty="0"/>
              <a:t>Based on input signals from BPMs, luminosity and other potential sources. Including realistic hardware considerations (correctors, processing). Using this model, study the luminosity performance in the presence of magnet vibrations.</a:t>
            </a:r>
          </a:p>
        </p:txBody>
      </p:sp>
      <p:pic>
        <p:nvPicPr>
          <p:cNvPr id="12" name="Picture 11" descr="A person wearing a hard hat&#10;&#10;Description automatically generated">
            <a:extLst>
              <a:ext uri="{FF2B5EF4-FFF2-40B4-BE49-F238E27FC236}">
                <a16:creationId xmlns:a16="http://schemas.microsoft.com/office/drawing/2014/main" id="{CDA88E3E-7865-4134-99A7-86E4209A1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34" b="21683"/>
          <a:stretch/>
        </p:blipFill>
        <p:spPr>
          <a:xfrm>
            <a:off x="3077504" y="1234058"/>
            <a:ext cx="126466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450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69672"/>
            <a:ext cx="4921288" cy="3706333"/>
          </a:xfrm>
        </p:spPr>
        <p:txBody>
          <a:bodyPr/>
          <a:lstStyle/>
          <a:p>
            <a:pPr marL="285750" indent="-285750">
              <a:lnSpc>
                <a:spcPct val="150000"/>
              </a:lnSpc>
            </a:pPr>
            <a:r>
              <a:rPr lang="en-GB" b="1" dirty="0"/>
              <a:t>Machine Studies</a:t>
            </a:r>
          </a:p>
          <a:p>
            <a:pPr marL="528750" lvl="1" indent="-285750">
              <a:lnSpc>
                <a:spcPct val="150000"/>
              </a:lnSpc>
            </a:pPr>
            <a:r>
              <a:rPr lang="en-GB" dirty="0"/>
              <a:t>Dedicated MD: Investigating drift of ‘IP feedback target’ with beam current</a:t>
            </a:r>
          </a:p>
          <a:p>
            <a:pPr marL="528750" lvl="1" indent="-285750">
              <a:lnSpc>
                <a:spcPct val="150000"/>
              </a:lnSpc>
            </a:pPr>
            <a:r>
              <a:rPr lang="en-GB" dirty="0"/>
              <a:t>Follow up studies on historical data ongoing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 marL="285750" indent="-285750">
              <a:lnSpc>
                <a:spcPct val="150000"/>
              </a:lnSpc>
            </a:pPr>
            <a:r>
              <a:rPr lang="en-GB" b="1" dirty="0"/>
              <a:t>Simulation</a:t>
            </a:r>
          </a:p>
          <a:p>
            <a:pPr marL="528750" lvl="1" indent="-285750">
              <a:lnSpc>
                <a:spcPct val="150000"/>
              </a:lnSpc>
            </a:pPr>
            <a:r>
              <a:rPr lang="en-GB" dirty="0"/>
              <a:t>SuperKEKB Optics Modelling with Xsuite</a:t>
            </a:r>
          </a:p>
          <a:p>
            <a:pPr marL="771750" lvl="2" indent="-285750">
              <a:lnSpc>
                <a:spcPct val="150000"/>
              </a:lnSpc>
            </a:pPr>
            <a:r>
              <a:rPr lang="en-GB" dirty="0"/>
              <a:t>Optics models for LER and HER in development</a:t>
            </a:r>
          </a:p>
          <a:p>
            <a:pPr marL="528750" lvl="1" indent="-285750">
              <a:lnSpc>
                <a:spcPct val="150000"/>
              </a:lnSpc>
            </a:pPr>
            <a:r>
              <a:rPr lang="en-GB" dirty="0"/>
              <a:t>Simulation Meetings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b="1" dirty="0"/>
              <a:t>Operational Aspects</a:t>
            </a:r>
          </a:p>
          <a:p>
            <a:pPr marL="528750" lvl="1" indent="-285750">
              <a:lnSpc>
                <a:spcPct val="150000"/>
              </a:lnSpc>
            </a:pPr>
            <a:r>
              <a:rPr lang="en-GB" dirty="0"/>
              <a:t>Tour of interaction regions and IP Feedback system hardware</a:t>
            </a:r>
          </a:p>
          <a:p>
            <a:pPr marL="528750" lvl="1" indent="-285750">
              <a:lnSpc>
                <a:spcPct val="150000"/>
              </a:lnSpc>
            </a:pPr>
            <a:r>
              <a:rPr lang="en-GB" dirty="0"/>
              <a:t>Participation in IP feedback tuning</a:t>
            </a:r>
          </a:p>
          <a:p>
            <a:pPr marL="528750" lvl="1" indent="-285750">
              <a:lnSpc>
                <a:spcPct val="150000"/>
              </a:lnSpc>
            </a:pPr>
            <a:r>
              <a:rPr lang="en-GB" dirty="0"/>
              <a:t>Tour of Oxford FONT feedback system at ATF2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418646"/>
            <a:ext cx="8263350" cy="451997"/>
          </a:xfrm>
        </p:spPr>
        <p:txBody>
          <a:bodyPr/>
          <a:lstStyle/>
          <a:p>
            <a:r>
              <a:rPr lang="en-US" dirty="0"/>
              <a:t>SuperKEKB Studies</a:t>
            </a:r>
            <a:br>
              <a:rPr lang="en-US" dirty="0"/>
            </a:br>
            <a:r>
              <a:rPr lang="en-US" sz="1800" dirty="0"/>
              <a:t>(May-June 2024)</a:t>
            </a:r>
          </a:p>
        </p:txBody>
      </p:sp>
      <p:pic>
        <p:nvPicPr>
          <p:cNvPr id="3" name="Picture 2" descr="JAI Seminar: The SuperKEKB Accelerator | John Adams Institute for  Accelerator Science">
            <a:extLst>
              <a:ext uri="{FF2B5EF4-FFF2-40B4-BE49-F238E27FC236}">
                <a16:creationId xmlns:a16="http://schemas.microsoft.com/office/drawing/2014/main" id="{41EE4F05-40C7-4558-8D6A-3CFD5B109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11510"/>
            <a:ext cx="218623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7D581F-9FED-39E3-711D-05D75CB0CA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pic>
        <p:nvPicPr>
          <p:cNvPr id="5" name="Picture 4" descr="A graph with blue and pink dots&#10;&#10;Description automatically generated">
            <a:extLst>
              <a:ext uri="{FF2B5EF4-FFF2-40B4-BE49-F238E27FC236}">
                <a16:creationId xmlns:a16="http://schemas.microsoft.com/office/drawing/2014/main" id="{2BE13FD0-299C-CBA7-59F1-0AC9507862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9" t="13203" b="6788"/>
          <a:stretch/>
        </p:blipFill>
        <p:spPr>
          <a:xfrm>
            <a:off x="5337530" y="2839244"/>
            <a:ext cx="3806470" cy="2304256"/>
          </a:xfrm>
          <a:prstGeom prst="rect">
            <a:avLst/>
          </a:prstGeom>
        </p:spPr>
      </p:pic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A81AF9AD-E52B-EBC8-5081-7ACA3C0AA9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" t="79799" r="34578" b="3402"/>
          <a:stretch/>
        </p:blipFill>
        <p:spPr>
          <a:xfrm>
            <a:off x="5901085" y="1669856"/>
            <a:ext cx="3240000" cy="111085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437639A-325E-6DCE-2DC4-14532C8E7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132" y="489392"/>
            <a:ext cx="2755124" cy="930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431105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9750</TotalTime>
  <Words>232</Words>
  <Application>Microsoft Macintosh PowerPoint</Application>
  <PresentationFormat>On-screen Show (16:9)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Introslides</vt:lpstr>
      <vt:lpstr>Titleslides, Conclusion</vt:lpstr>
      <vt:lpstr>Content Slides - Deep Blue</vt:lpstr>
      <vt:lpstr>John Salvesen (Jack) [Irish/Scottish]</vt:lpstr>
      <vt:lpstr>SuperKEKB Studies (May-June 2024)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Jack Salvesen</cp:lastModifiedBy>
  <cp:revision>345</cp:revision>
  <dcterms:created xsi:type="dcterms:W3CDTF">2020-10-27T09:23:42Z</dcterms:created>
  <dcterms:modified xsi:type="dcterms:W3CDTF">2024-09-09T12:22:24Z</dcterms:modified>
</cp:coreProperties>
</file>