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50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183981-82EE-3F3A-1DF0-6A8A83323C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A16E4A-BA53-D4CC-E4D7-E3BE06D9EF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2F1F25-702B-EDF2-5E1B-5FD591D7D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D5AE0F-BF8B-7943-E9DF-E75B0A59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6CB2A4-71A2-825B-493B-9542ECAA4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7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B1FC88-A6C9-B9FB-824B-4F516D396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EDD8DAC-E959-C0A8-1138-9302B4FEB4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53A087-CED3-3FEA-6C8B-EC742DF02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5ABAE5-C6B3-E17B-C840-A3E0C55BD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362BE3-3898-541D-4F48-03E171812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2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A7BD8C6-D889-41CB-9796-77FA7F1A88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1F32E1B-2A5B-66E6-7B1A-53B17EEDB9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237F64-252C-CAF2-9CE4-D3340C547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538A6B-5098-C97E-A6E7-077E13B50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F4736F-9EAE-303F-FF09-71190B537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1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936310-5968-C16E-191A-03310F16D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E4F600-C362-85F1-29C5-B6B2BAA49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CD9BFF-44AD-6A13-1214-2CC48B407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717526-448F-F482-844A-A959F28FD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F20650-DB90-F368-46D5-3A6828E45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1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8850BE-8446-3573-04CC-823BD3840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227AFF-5B48-BCF9-A513-97C8A8A62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C1BC2B-684E-4ED2-9E08-04DD9665A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EE4247-DBD8-FE73-EDDE-B47083485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25B756-17C7-13E0-8134-E1AB885AE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98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891059-D7D5-0A34-9556-ECA014297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99DC7B-CFBD-CA1F-3AE9-D99109B6C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897306C-DB10-3337-6382-91EB88F31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98B8E78-BFD2-F1C5-9C28-2F40A138C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1C1244-6F8F-FD26-2FBB-222F7396D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788A02-00FC-C61C-7B13-85992D28C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2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67593D-BD98-A463-8E68-DFA7E5FE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068BA5-225C-55D2-0D2F-400287C00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9C02BF4-96F9-952A-49A0-1907DDE8A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85385A0-6096-9511-B458-47D981521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DD22CE-2229-63D3-CF5E-52E8172509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D01148E-8901-AF1C-8C6A-64AD49001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227B094-7E34-E1E8-3774-6C88691D2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0BB336-CC22-3BA4-4702-D08E25ED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06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D2A6A-322B-E58C-F33B-0B1162C8C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EF393C6-78E0-25EA-0710-FFB4DB265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681BC3-3281-0683-9296-29ABE4585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D49C62-932D-A5C9-068F-CDB910976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916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3A9BA7C-9FA3-1F90-31D1-5E6985415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46F44C9-57D3-3133-AB4F-67B613392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8917875-9C14-A3E4-B61F-7C0674974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8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FBEE32-79AD-8728-51BE-BFA9067E4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480186-445A-EFA3-877D-0337A65B0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3C8965-6FB5-450E-3D53-2A6BA2CE5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6DC850C-7386-4D51-E161-20C2E4331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167B62-1AD6-D8E3-DE38-BE22E1DD0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C279E8-E51E-B640-DBA6-EE9949E58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87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35DFC-2A95-F551-DDB8-9D82C10D5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F207E81-F4FB-D1B6-590C-0CCF8448B0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469C27-EDAB-8967-8C95-C20DEA01B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C26B056-BC21-4203-DE2B-43D3D080F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28B464-A4EA-0CD9-C0B8-D7D75451A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0CEEC5-1F15-23AA-E5B1-BD9FE5176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5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0E5BB2F-DF43-9B1C-34F0-A8D36E402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A4055B-1637-24E5-78FC-4E381CF57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E7EB16-DC1C-7A5A-B183-EDA6C7585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E787A2-F546-408B-A88C-664F9FAA7C4D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2FA362-23BA-F908-46DE-23FFC2A72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07F20F-0F14-34B3-B2C2-E6C09F0F8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CF7A93-8A58-49EA-AA95-B11B8CA403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9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EEA8CE-1D67-A06D-B171-A8229AEB6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4548"/>
          </a:xfrm>
        </p:spPr>
        <p:txBody>
          <a:bodyPr/>
          <a:lstStyle/>
          <a:p>
            <a:r>
              <a:rPr lang="en-US" dirty="0"/>
              <a:t>Victor </a:t>
            </a:r>
            <a:r>
              <a:rPr lang="en-US"/>
              <a:t>Schwan (Secondee</a:t>
            </a:r>
            <a:r>
              <a:rPr lang="en-US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136E8C-E1D1-9E9F-5A8A-103C33D63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763" y="1542553"/>
            <a:ext cx="9350734" cy="4634410"/>
          </a:xfrm>
        </p:spPr>
        <p:txBody>
          <a:bodyPr>
            <a:normAutofit/>
          </a:bodyPr>
          <a:lstStyle/>
          <a:p>
            <a:r>
              <a:rPr lang="en-US" sz="2000" dirty="0"/>
              <a:t>03/2024 - present</a:t>
            </a:r>
            <a:r>
              <a:rPr lang="en-US" sz="2000" b="1" dirty="0"/>
              <a:t>: Doctoral Researcher at DESY &amp; University of Hamburg, Germany</a:t>
            </a:r>
          </a:p>
          <a:p>
            <a:pPr lvl="1"/>
            <a:r>
              <a:rPr lang="en-US" sz="1600" dirty="0"/>
              <a:t>Topic: </a:t>
            </a:r>
            <a:r>
              <a:rPr lang="en-US" sz="1600" i="1" dirty="0"/>
              <a:t>Design of the Interaction Region for the ILD Detector Concept at the </a:t>
            </a:r>
            <a:r>
              <a:rPr lang="en-US" sz="1600" i="1" dirty="0" err="1"/>
              <a:t>FCCee</a:t>
            </a:r>
            <a:endParaRPr lang="en-US" sz="1600" i="1" dirty="0"/>
          </a:p>
          <a:p>
            <a:r>
              <a:rPr lang="en-US" sz="2000" dirty="0"/>
              <a:t>10/2021 - 11/2023: </a:t>
            </a:r>
            <a:r>
              <a:rPr lang="en-US" sz="2000" b="1" dirty="0"/>
              <a:t>M. Sc. Physics, RWTH Aachen University, Germany</a:t>
            </a:r>
          </a:p>
          <a:p>
            <a:pPr lvl="1"/>
            <a:r>
              <a:rPr lang="en-US" sz="1600" dirty="0"/>
              <a:t>Thesis title: </a:t>
            </a:r>
            <a:r>
              <a:rPr lang="en-US" sz="1600" i="1" dirty="0"/>
              <a:t>Deep Learning Driven Measurement of Single Top Quark and Top Quark Pair Associated Higgs Boson Production at the CMS Experiment</a:t>
            </a:r>
          </a:p>
          <a:p>
            <a:r>
              <a:rPr lang="en-US" sz="2000" dirty="0"/>
              <a:t>01/2020 - 09/2023: </a:t>
            </a:r>
            <a:r>
              <a:rPr lang="en-US" sz="2000" b="1" dirty="0"/>
              <a:t>Certificate International of RWTH Aachen University</a:t>
            </a:r>
          </a:p>
          <a:p>
            <a:pPr lvl="1"/>
            <a:r>
              <a:rPr lang="en-US" sz="1600" dirty="0"/>
              <a:t>Distinguishing exceptional dedication to intercultural competence</a:t>
            </a:r>
            <a:endParaRPr lang="en-US" sz="2000" dirty="0"/>
          </a:p>
          <a:p>
            <a:r>
              <a:rPr lang="en-US" sz="2000" dirty="0"/>
              <a:t>08/2021 - 06/2022: </a:t>
            </a:r>
            <a:r>
              <a:rPr lang="en-US" sz="2000" b="1" dirty="0"/>
              <a:t>ERASMUS+ year abroad, Chalmers University of Technology, Gothenburg, Sweden</a:t>
            </a:r>
          </a:p>
          <a:p>
            <a:r>
              <a:rPr lang="en-US" sz="2000" dirty="0"/>
              <a:t>10/2017 - 10/2021: </a:t>
            </a:r>
            <a:r>
              <a:rPr lang="en-US" sz="2000" b="1" dirty="0"/>
              <a:t>B. Sc. Physics, RWTH Aachen University, Germany</a:t>
            </a:r>
          </a:p>
          <a:p>
            <a:pPr lvl="1"/>
            <a:r>
              <a:rPr lang="en-US" sz="1600" dirty="0"/>
              <a:t>Thesis title: </a:t>
            </a:r>
            <a:r>
              <a:rPr lang="en-US" sz="1600" i="1" dirty="0"/>
              <a:t>Data Augmentation Strategies for Deep Learning based Di-Higgs Classification at the CMS Experiment</a:t>
            </a:r>
          </a:p>
        </p:txBody>
      </p:sp>
      <p:pic>
        <p:nvPicPr>
          <p:cNvPr id="5" name="Grafik 4" descr="Ein Bild, das Menschliches Gesicht, Person, Kleidung, Lächeln enthält.&#10;&#10;Automatisch generierte Beschreibung">
            <a:extLst>
              <a:ext uri="{FF2B5EF4-FFF2-40B4-BE49-F238E27FC236}">
                <a16:creationId xmlns:a16="http://schemas.microsoft.com/office/drawing/2014/main" id="{CD3BE9FE-E6E8-55FB-586D-6E634B55A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157" y="110766"/>
            <a:ext cx="1988576" cy="265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184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13B4D2-972A-A4CB-F5B2-EE413AD44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1668"/>
          </a:xfrm>
        </p:spPr>
        <p:txBody>
          <a:bodyPr/>
          <a:lstStyle/>
          <a:p>
            <a:r>
              <a:rPr lang="en-US" dirty="0"/>
              <a:t>Secondment Overview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77D641-A87B-3667-B666-7481E9BA4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569" y="1264258"/>
            <a:ext cx="10672875" cy="5112688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09/2024 -10/2024: </a:t>
            </a:r>
            <a:r>
              <a:rPr lang="en-US" sz="2000" b="1" dirty="0"/>
              <a:t>Energy Frontier Group, Institute of Particle and Nuclear Studies, KEK, Japan</a:t>
            </a:r>
          </a:p>
          <a:p>
            <a:r>
              <a:rPr lang="en-US" sz="2000" dirty="0"/>
              <a:t>Local scientific contact: Daniel Jeans</a:t>
            </a:r>
          </a:p>
          <a:p>
            <a:r>
              <a:rPr lang="en-US" sz="2000" b="1" dirty="0"/>
              <a:t>Planned research program:</a:t>
            </a:r>
          </a:p>
          <a:p>
            <a:pPr lvl="1"/>
            <a:r>
              <a:rPr lang="en-US" sz="1800" dirty="0"/>
              <a:t>Adaption of the machine-detector-interface of the International Large</a:t>
            </a:r>
          </a:p>
          <a:p>
            <a:pPr marL="457200" lvl="1" indent="0">
              <a:buNone/>
            </a:pPr>
            <a:r>
              <a:rPr lang="en-US" sz="1800" dirty="0"/>
              <a:t> Detector concept for future circular colliders</a:t>
            </a:r>
          </a:p>
          <a:p>
            <a:pPr lvl="1"/>
            <a:r>
              <a:rPr lang="en-US" sz="1800" dirty="0"/>
              <a:t>Interaction region design, studies of its impact on instrumentation and</a:t>
            </a:r>
          </a:p>
          <a:p>
            <a:pPr marL="457200" lvl="1" indent="0">
              <a:buNone/>
            </a:pPr>
            <a:r>
              <a:rPr lang="en-US" sz="1800" dirty="0"/>
              <a:t> luminosity</a:t>
            </a:r>
          </a:p>
          <a:p>
            <a:pPr lvl="1"/>
            <a:r>
              <a:rPr lang="en-US" sz="1800" dirty="0"/>
              <a:t>Studies on machine backgrounds caused by </a:t>
            </a:r>
          </a:p>
          <a:p>
            <a:pPr marL="457200" lvl="1" indent="0">
              <a:buNone/>
            </a:pPr>
            <a:r>
              <a:rPr lang="en-US" sz="1800" dirty="0"/>
              <a:t>machine-detector-interface</a:t>
            </a:r>
          </a:p>
          <a:p>
            <a:r>
              <a:rPr lang="en-US" sz="2000" b="1" dirty="0"/>
              <a:t>Training objectives:</a:t>
            </a:r>
          </a:p>
          <a:p>
            <a:pPr lvl="1"/>
            <a:r>
              <a:rPr lang="en-US" sz="1800" dirty="0"/>
              <a:t>Familiarization with tools for detector studies and accelerator </a:t>
            </a:r>
          </a:p>
          <a:p>
            <a:pPr marL="457200" lvl="1" indent="0">
              <a:buNone/>
            </a:pPr>
            <a:r>
              <a:rPr lang="en-US" sz="1800" dirty="0"/>
              <a:t>background studies</a:t>
            </a:r>
          </a:p>
          <a:p>
            <a:pPr lvl="1"/>
            <a:r>
              <a:rPr lang="en-US" sz="1800" dirty="0"/>
              <a:t>Seminar talk at KEK</a:t>
            </a:r>
          </a:p>
          <a:p>
            <a:pPr lvl="1"/>
            <a:r>
              <a:rPr lang="en-US" sz="1800" dirty="0"/>
              <a:t>Practical experience in the international and intercultural research environment</a:t>
            </a:r>
          </a:p>
          <a:p>
            <a:r>
              <a:rPr lang="en-US" sz="2000" b="1" dirty="0"/>
              <a:t>Impact on overall project</a:t>
            </a:r>
            <a:r>
              <a:rPr lang="en-US" sz="2200" b="1" dirty="0"/>
              <a:t>:</a:t>
            </a:r>
          </a:p>
          <a:p>
            <a:pPr lvl="1"/>
            <a:r>
              <a:rPr lang="en-US" sz="1800" dirty="0"/>
              <a:t>Acceleration of efforts to design an ILD model for future circular colliders enabling comparison with deployment at future linear colliders</a:t>
            </a:r>
          </a:p>
          <a:p>
            <a:r>
              <a:rPr lang="en-US" sz="2000" b="1" dirty="0"/>
              <a:t>Impact on career:</a:t>
            </a:r>
          </a:p>
          <a:p>
            <a:pPr lvl="1"/>
            <a:r>
              <a:rPr lang="en-US" sz="1600" dirty="0"/>
              <a:t>Continuation and deepening of intercultural competence and hands-on experience in an international research environment</a:t>
            </a:r>
          </a:p>
          <a:p>
            <a:endParaRPr lang="en-US" sz="2400" dirty="0"/>
          </a:p>
        </p:txBody>
      </p:sp>
      <p:pic>
        <p:nvPicPr>
          <p:cNvPr id="5" name="Grafik 4" descr="Ein Bild, das Grafiken, Grafikdesign, Schrift, Logo enthält.&#10;&#10;Automatisch generierte Beschreibung">
            <a:extLst>
              <a:ext uri="{FF2B5EF4-FFF2-40B4-BE49-F238E27FC236}">
                <a16:creationId xmlns:a16="http://schemas.microsoft.com/office/drawing/2014/main" id="{1E107654-8ADA-D173-9BFD-3620A6A23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958" y="0"/>
            <a:ext cx="1304041" cy="1305573"/>
          </a:xfrm>
          <a:prstGeom prst="rect">
            <a:avLst/>
          </a:prstGeom>
        </p:spPr>
      </p:pic>
      <p:pic>
        <p:nvPicPr>
          <p:cNvPr id="7" name="Grafik 6" descr="Ein Bild, das Kreis, Grafiken, Schrift, Grafikdesign enthält.&#10;&#10;Automatisch generierte Beschreibung">
            <a:extLst>
              <a:ext uri="{FF2B5EF4-FFF2-40B4-BE49-F238E27FC236}">
                <a16:creationId xmlns:a16="http://schemas.microsoft.com/office/drawing/2014/main" id="{81680779-2DE5-304F-8DC9-46C16E247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806" y="35765"/>
            <a:ext cx="1184761" cy="1184761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09230F24-F723-B0E3-F2E0-91D8A8FCF5FC}"/>
              </a:ext>
            </a:extLst>
          </p:cNvPr>
          <p:cNvSpPr/>
          <p:nvPr/>
        </p:nvSpPr>
        <p:spPr>
          <a:xfrm>
            <a:off x="9757651" y="487817"/>
            <a:ext cx="819223" cy="329938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fik 10" descr="Ein Bild, das Screenshot, Grafiken, Kreis, Diagramm enthält.&#10;&#10;Automatisch generierte Beschreibung">
            <a:extLst>
              <a:ext uri="{FF2B5EF4-FFF2-40B4-BE49-F238E27FC236}">
                <a16:creationId xmlns:a16="http://schemas.microsoft.com/office/drawing/2014/main" id="{CD5120BB-C09B-FA01-43C8-4B8F6D2F85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618" y="1506155"/>
            <a:ext cx="4872382" cy="293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6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Microsoft Office PowerPoint</Application>
  <PresentationFormat>Breitbild</PresentationFormat>
  <Paragraphs>29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</vt:lpstr>
      <vt:lpstr>Victor Schwan (Secondee)</vt:lpstr>
      <vt:lpstr>Secondment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Victor Schwan</dc:creator>
  <cp:lastModifiedBy>Victor Schwan</cp:lastModifiedBy>
  <cp:revision>14</cp:revision>
  <dcterms:created xsi:type="dcterms:W3CDTF">2024-08-20T09:26:16Z</dcterms:created>
  <dcterms:modified xsi:type="dcterms:W3CDTF">2024-08-27T17:54:30Z</dcterms:modified>
</cp:coreProperties>
</file>