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2" r:id="rId2"/>
    <p:sldMasterId id="2147483654" r:id="rId3"/>
    <p:sldMasterId id="2147483656" r:id="rId4"/>
    <p:sldMasterId id="2147483658" r:id="rId5"/>
    <p:sldMasterId id="2147483660" r:id="rId6"/>
    <p:sldMasterId id="2147483662" r:id="rId7"/>
  </p:sldMasterIdLst>
  <p:notesMasterIdLst>
    <p:notesMasterId r:id="rId33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82" r:id="rId27"/>
    <p:sldId id="283" r:id="rId28"/>
    <p:sldId id="277" r:id="rId29"/>
    <p:sldId id="279" r:id="rId30"/>
    <p:sldId id="280" r:id="rId31"/>
    <p:sldId id="281" r:id="rId32"/>
  </p:sldIdLst>
  <p:sldSz cx="13004800" cy="73152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6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3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14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u="none" strike="noStrike" dirty="0">
                <a:solidFill>
                  <a:schemeClr val="dk1"/>
                </a:solidFill>
                <a:uFillTx/>
                <a:latin typeface="Calibri"/>
              </a:rPr>
              <a:t>Fai clic per </a:t>
            </a:r>
            <a:r>
              <a:rPr lang="fr-FR" sz="1800" b="0" u="none" strike="noStrike" dirty="0" err="1">
                <a:solidFill>
                  <a:schemeClr val="dk1"/>
                </a:solidFill>
                <a:uFillTx/>
                <a:latin typeface="Calibri"/>
              </a:rPr>
              <a:t>spostare</a:t>
            </a:r>
            <a:r>
              <a:rPr lang="fr-FR" sz="1800" b="0" u="none" strike="noStrike" dirty="0">
                <a:solidFill>
                  <a:schemeClr val="dk1"/>
                </a:solidFill>
                <a:uFillTx/>
                <a:latin typeface="Calibri"/>
              </a:rPr>
              <a:t> la </a:t>
            </a:r>
            <a:r>
              <a:rPr lang="fr-FR" sz="1800" b="0" u="none" strike="noStrike" dirty="0" err="1">
                <a:solidFill>
                  <a:schemeClr val="dk1"/>
                </a:solidFill>
                <a:uFillTx/>
                <a:latin typeface="Calibri"/>
              </a:rPr>
              <a:t>diapositiva</a:t>
            </a:r>
            <a:endParaRPr lang="fr-FR" sz="18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it-IT" sz="2000" b="0" u="none" strike="noStrike">
                <a:solidFill>
                  <a:srgbClr val="000000"/>
                </a:solidFill>
                <a:uFillTx/>
                <a:latin typeface="Arial"/>
              </a:rPr>
              <a:t>Fai clic per modificare il formato delle note</a:t>
            </a:r>
          </a:p>
        </p:txBody>
      </p:sp>
      <p:sp>
        <p:nvSpPr>
          <p:cNvPr id="4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&lt;intestazione&gt;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&lt;data/ora&gt;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&lt;piè di pagina&gt;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ADB2F0E8-E5F7-45E4-82DC-12C8E627D754}" type="slidenum"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‹N°›</a:t>
            </a:fld>
            <a:endParaRPr lang="it-IT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endParaRPr lang="it-IT" sz="1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sldNum" idx="10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fr-FR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C6F93F5-24AF-4F05-805F-D712FCEC2EEB}" type="slidenum">
              <a:rPr lang="fr-FR" sz="1200" b="0" u="none" strike="noStrike">
                <a:solidFill>
                  <a:srgbClr val="000000"/>
                </a:solidFill>
                <a:uFillTx/>
                <a:latin typeface="Times New Roman"/>
              </a:rPr>
              <a:t>6</a:t>
            </a:fld>
            <a:endParaRPr lang="it-IT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sldNum" idx="11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fr-FR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BACC7B2-6A51-4704-8E48-C73D8A524283}" type="slidenum">
              <a:rPr lang="fr-FR" sz="1200" b="0" u="none" strike="noStrike">
                <a:solidFill>
                  <a:srgbClr val="000000"/>
                </a:solidFill>
                <a:uFillTx/>
                <a:latin typeface="Times New Roman"/>
              </a:rPr>
              <a:t>11</a:t>
            </a:fld>
            <a:endParaRPr lang="it-IT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pPr indent="0" algn="r">
              <a:buNone/>
            </a:pPr>
            <a:fld id="{ADB2F0E8-E5F7-45E4-82DC-12C8E627D754}" type="slidenum">
              <a:rPr lang="it-IT" sz="1400" b="0" u="none" strike="noStrike" smtClean="0">
                <a:solidFill>
                  <a:srgbClr val="000000"/>
                </a:solidFill>
                <a:uFillTx/>
                <a:latin typeface="Times New Roman"/>
              </a:rPr>
              <a:t>14</a:t>
            </a:fld>
            <a:endParaRPr lang="it-IT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19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omm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rr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rafico ba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rafico Tor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arr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to multimed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/>
          <p:nvPr/>
        </p:nvSpPr>
        <p:spPr>
          <a:xfrm>
            <a:off x="-26280" y="3906000"/>
            <a:ext cx="12027600" cy="267588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5" name="Immagine 1"/>
          <p:cNvPicPr/>
          <p:nvPr/>
        </p:nvPicPr>
        <p:blipFill>
          <a:blip r:embed="rId3"/>
          <a:srcRect t="21891" b="24500"/>
          <a:stretch/>
        </p:blipFill>
        <p:spPr>
          <a:xfrm>
            <a:off x="4450320" y="505440"/>
            <a:ext cx="4102560" cy="1034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dt" idx="1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/>
          <p:cNvSpPr/>
          <p:nvPr/>
        </p:nvSpPr>
        <p:spPr>
          <a:xfrm>
            <a:off x="12368880" y="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grpSp>
        <p:nvGrpSpPr>
          <p:cNvPr id="10" name="Group 2"/>
          <p:cNvGrpSpPr/>
          <p:nvPr/>
        </p:nvGrpSpPr>
        <p:grpSpPr>
          <a:xfrm>
            <a:off x="0" y="0"/>
            <a:ext cx="5216400" cy="7313400"/>
            <a:chOff x="0" y="0"/>
            <a:chExt cx="5216400" cy="7313400"/>
          </a:xfrm>
        </p:grpSpPr>
        <p:pic>
          <p:nvPicPr>
            <p:cNvPr id="11" name="Picture 3"/>
            <p:cNvPicPr/>
            <p:nvPr/>
          </p:nvPicPr>
          <p:blipFill>
            <a:blip r:embed="rId3"/>
            <a:srcRect t="9551" b="9551"/>
            <a:stretch/>
          </p:blipFill>
          <p:spPr>
            <a:xfrm>
              <a:off x="0" y="0"/>
              <a:ext cx="5216400" cy="2373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" name="Picture 4"/>
            <p:cNvPicPr/>
            <p:nvPr/>
          </p:nvPicPr>
          <p:blipFill>
            <a:blip r:embed="rId4"/>
            <a:srcRect l="733" r="733"/>
            <a:stretch/>
          </p:blipFill>
          <p:spPr>
            <a:xfrm>
              <a:off x="0" y="2470320"/>
              <a:ext cx="5216400" cy="2373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" name="Picture 5"/>
            <p:cNvPicPr/>
            <p:nvPr/>
          </p:nvPicPr>
          <p:blipFill>
            <a:blip r:embed="rId5"/>
            <a:srcRect t="16463" b="16463"/>
            <a:stretch/>
          </p:blipFill>
          <p:spPr>
            <a:xfrm>
              <a:off x="0" y="4940280"/>
              <a:ext cx="5216400" cy="237312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14" name="Immagine 10"/>
          <p:cNvPicPr/>
          <p:nvPr/>
        </p:nvPicPr>
        <p:blipFill>
          <a:blip r:embed="rId6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2"/>
          <p:cNvSpPr/>
          <p:nvPr/>
        </p:nvSpPr>
        <p:spPr>
          <a:xfrm>
            <a:off x="0" y="-108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18" name="Immagine 6"/>
          <p:cNvPicPr/>
          <p:nvPr/>
        </p:nvPicPr>
        <p:blipFill>
          <a:blip r:embed="rId3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dt" idx="2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20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2"/>
          <p:cNvSpPr/>
          <p:nvPr/>
        </p:nvSpPr>
        <p:spPr>
          <a:xfrm>
            <a:off x="0" y="-108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23" name="Immagine 9"/>
          <p:cNvPicPr/>
          <p:nvPr/>
        </p:nvPicPr>
        <p:blipFill>
          <a:blip r:embed="rId3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dt" idx="3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&lt;data/ora&gt;</a:t>
            </a:r>
          </a:p>
        </p:txBody>
      </p:sp>
      <p:sp>
        <p:nvSpPr>
          <p:cNvPr id="25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2"/>
          <p:cNvSpPr/>
          <p:nvPr/>
        </p:nvSpPr>
        <p:spPr>
          <a:xfrm>
            <a:off x="12368880" y="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28" name="Immagine 6"/>
          <p:cNvPicPr/>
          <p:nvPr/>
        </p:nvPicPr>
        <p:blipFill>
          <a:blip r:embed="rId3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dt" idx="4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&lt;data/ora&gt;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2"/>
          <p:cNvSpPr/>
          <p:nvPr/>
        </p:nvSpPr>
        <p:spPr>
          <a:xfrm>
            <a:off x="12368880" y="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33" name="Immagine 6"/>
          <p:cNvPicPr/>
          <p:nvPr/>
        </p:nvPicPr>
        <p:blipFill>
          <a:blip r:embed="rId3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" name="PlaceHolder 1"/>
          <p:cNvSpPr>
            <a:spLocks noGrp="1"/>
          </p:cNvSpPr>
          <p:nvPr>
            <p:ph type="dt" idx="5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&lt;data/ora&gt;</a:t>
            </a:r>
          </a:p>
        </p:txBody>
      </p:sp>
      <p:sp>
        <p:nvSpPr>
          <p:cNvPr id="35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utoShape 2"/>
          <p:cNvSpPr/>
          <p:nvPr/>
        </p:nvSpPr>
        <p:spPr>
          <a:xfrm>
            <a:off x="0" y="-1080"/>
            <a:ext cx="660600" cy="7313400"/>
          </a:xfrm>
          <a:prstGeom prst="rect">
            <a:avLst/>
          </a:prstGeom>
          <a:solidFill>
            <a:srgbClr val="1A366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1800" b="0" u="none" strike="noStrike" dirty="0">
              <a:solidFill>
                <a:srgbClr val="FFFFFF"/>
              </a:solidFill>
              <a:uFillTx/>
              <a:latin typeface="Overpass"/>
            </a:endParaRPr>
          </a:p>
        </p:txBody>
      </p:sp>
      <p:pic>
        <p:nvPicPr>
          <p:cNvPr id="38" name="Immagine 6"/>
          <p:cNvPicPr/>
          <p:nvPr/>
        </p:nvPicPr>
        <p:blipFill>
          <a:blip r:embed="rId3"/>
          <a:srcRect t="21888" r="7330" b="37836"/>
          <a:stretch/>
        </p:blipFill>
        <p:spPr>
          <a:xfrm>
            <a:off x="9742680" y="6565320"/>
            <a:ext cx="2001600" cy="40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dt" idx="6"/>
          </p:nvPr>
        </p:nvSpPr>
        <p:spPr>
          <a:xfrm>
            <a:off x="1606680" y="6648840"/>
            <a:ext cx="2842920" cy="25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buNone/>
              <a:defRPr lang="it-IT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&lt;data/ora&gt;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650160" y="291600"/>
            <a:ext cx="11703600" cy="1221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 titolo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50160" y="1711440"/>
            <a:ext cx="11703600" cy="42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u="none" strike="noStrike">
                <a:solidFill>
                  <a:schemeClr val="dk1"/>
                </a:solidFill>
                <a:uFillTx/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/>
                </a:solidFill>
                <a:uFillTx/>
                <a:latin typeface="Calibri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uFillTx/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/>
          </p:nvPr>
        </p:nvSpPr>
        <p:spPr>
          <a:xfrm>
            <a:off x="63720" y="4005000"/>
            <a:ext cx="11646000" cy="789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961"/>
              </a:spcBef>
              <a:buNone/>
              <a:tabLst>
                <a:tab pos="0" algn="l"/>
              </a:tabLst>
            </a:pPr>
            <a:r>
              <a:rPr lang="en-US" sz="3600" b="1" u="none" strike="noStrike" dirty="0">
                <a:solidFill>
                  <a:schemeClr val="lt1"/>
                </a:solidFill>
                <a:uFillTx/>
                <a:latin typeface="Overpass Bold"/>
              </a:rPr>
              <a:t>Explorative energy deposition studies in the superconducting dipole magnet of the carbon ion</a:t>
            </a:r>
            <a:r>
              <a:rPr lang="en-US" sz="4800" b="1" u="none" strike="noStrike" dirty="0">
                <a:solidFill>
                  <a:schemeClr val="lt1"/>
                </a:solidFill>
                <a:uFillTx/>
                <a:latin typeface="Overpass Bold"/>
              </a:rPr>
              <a:t> </a:t>
            </a:r>
            <a:r>
              <a:rPr lang="en-US" sz="3600" b="1" u="none" strike="noStrike" dirty="0">
                <a:solidFill>
                  <a:schemeClr val="lt1"/>
                </a:solidFill>
                <a:uFillTx/>
                <a:latin typeface="Overpass Bold"/>
              </a:rPr>
              <a:t>gantry for CNAO</a:t>
            </a:r>
            <a:endParaRPr lang="fr-FR" sz="36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91800" y="6133320"/>
            <a:ext cx="7294320" cy="397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1600" b="1" u="none" strike="noStrike" dirty="0">
                <a:solidFill>
                  <a:schemeClr val="lt1"/>
                </a:solidFill>
                <a:uFillTx/>
                <a:latin typeface="Overpass Bold"/>
              </a:rPr>
              <a:t>G.  Tosetti – A. Mereghetti – M. G. Pullia</a:t>
            </a:r>
            <a:endParaRPr lang="fr-FR" sz="16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50" name="Immagine 123" descr="01_Polimi_centrato_COL_positivo.eps"/>
          <p:cNvPicPr/>
          <p:nvPr/>
        </p:nvPicPr>
        <p:blipFill>
          <a:blip r:embed="rId2"/>
          <a:srcRect t="12069" b="11109"/>
          <a:stretch/>
        </p:blipFill>
        <p:spPr>
          <a:xfrm>
            <a:off x="7131940" y="1738172"/>
            <a:ext cx="3272400" cy="1957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" name="Picture 6" descr="HITRIplus - Heavy Ion Therapy Research Integration"/>
          <p:cNvPicPr/>
          <p:nvPr/>
        </p:nvPicPr>
        <p:blipFill>
          <a:blip r:embed="rId3"/>
          <a:srcRect t="28134" b="29519"/>
          <a:stretch/>
        </p:blipFill>
        <p:spPr>
          <a:xfrm>
            <a:off x="8967149" y="406892"/>
            <a:ext cx="3146760" cy="1331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" name="Image 66"/>
          <p:cNvPicPr/>
          <p:nvPr/>
        </p:nvPicPr>
        <p:blipFill>
          <a:blip r:embed="rId4"/>
          <a:stretch/>
        </p:blipFill>
        <p:spPr>
          <a:xfrm>
            <a:off x="602102" y="283952"/>
            <a:ext cx="3634560" cy="1577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6" name="Picture 2" descr="RADSUM - Topical Workshop on RADiation effects in ...">
            <a:extLst>
              <a:ext uri="{FF2B5EF4-FFF2-40B4-BE49-F238E27FC236}">
                <a16:creationId xmlns:a16="http://schemas.microsoft.com/office/drawing/2014/main" id="{8D4777BA-B056-42B9-BD10-6F494E4A2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142" y="2052436"/>
            <a:ext cx="27146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1"/>
          <p:cNvSpPr/>
          <p:nvPr/>
        </p:nvSpPr>
        <p:spPr>
          <a:xfrm>
            <a:off x="12597840" y="688824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2" name="Rectangle 102"/>
          <p:cNvSpPr/>
          <p:nvPr/>
        </p:nvSpPr>
        <p:spPr>
          <a:xfrm>
            <a:off x="12322800" y="688824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dirty="0">
                <a:solidFill>
                  <a:srgbClr val="FFFFFF"/>
                </a:solidFill>
                <a:latin typeface="Times New Roman"/>
              </a:rPr>
              <a:t>6</a:t>
            </a: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3" name="Rectangle 103"/>
          <p:cNvSpPr/>
          <p:nvPr/>
        </p:nvSpPr>
        <p:spPr>
          <a:xfrm>
            <a:off x="674280" y="5620320"/>
            <a:ext cx="10875600" cy="150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Longitudinal profiles of peak energy deposition in a thick target of homogeneous material for protons at maximum and C-ions at minimum energy.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04" name="Image 104"/>
          <p:cNvPicPr/>
          <p:nvPr/>
        </p:nvPicPr>
        <p:blipFill>
          <a:blip r:embed="rId2"/>
          <a:stretch/>
        </p:blipFill>
        <p:spPr>
          <a:xfrm>
            <a:off x="21240" y="758520"/>
            <a:ext cx="6010200" cy="4777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6" name="Segnaposto testo 9"/>
          <p:cNvSpPr/>
          <p:nvPr/>
        </p:nvSpPr>
        <p:spPr>
          <a:xfrm>
            <a:off x="1069200" y="13860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homogeneous materials II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327434-DD8E-40AF-B1B5-24BFE920468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112080" y="758521"/>
            <a:ext cx="6010199" cy="4777199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7"/>
          <p:cNvSpPr/>
          <p:nvPr/>
        </p:nvSpPr>
        <p:spPr>
          <a:xfrm>
            <a:off x="22104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8" name="Rectangle 108"/>
          <p:cNvSpPr/>
          <p:nvPr/>
        </p:nvSpPr>
        <p:spPr>
          <a:xfrm>
            <a:off x="-54000" y="688896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dirty="0">
                <a:solidFill>
                  <a:srgbClr val="FFFFFF"/>
                </a:solidFill>
                <a:latin typeface="Times New Roman"/>
              </a:rPr>
              <a:t>7</a:t>
            </a: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109" name="Tableau 109"/>
          <p:cNvGraphicFramePr/>
          <p:nvPr/>
        </p:nvGraphicFramePr>
        <p:xfrm>
          <a:off x="2157840" y="2423880"/>
          <a:ext cx="9488880" cy="2431440"/>
        </p:xfrm>
        <a:graphic>
          <a:graphicData uri="http://schemas.openxmlformats.org/drawingml/2006/table">
            <a:tbl>
              <a:tblPr/>
              <a:tblGrid>
                <a:gridCol w="1896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1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292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Material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C-ions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Protons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20">
                <a:tc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Overpass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115 MeV/u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400 MeV/u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62 MeV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230 MeV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92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Copper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2560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685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1952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224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92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Strand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2368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602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1632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166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0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Nb-Ti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1984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480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1344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104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68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Cable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1768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339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1184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18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91</a:t>
                      </a:r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0" name="Rectangle 110"/>
          <p:cNvSpPr/>
          <p:nvPr/>
        </p:nvSpPr>
        <p:spPr>
          <a:xfrm>
            <a:off x="913680" y="4976281"/>
            <a:ext cx="11848680" cy="115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  <a:ea typeface="Microsoft YaHei"/>
              </a:rPr>
              <a:t>Maximum values of energy deposition before quenching, given in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mJ/cm</a:t>
            </a:r>
            <a:r>
              <a:rPr lang="it-IT" sz="2400" b="1" u="none" strike="noStrike" baseline="30000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3</a:t>
            </a: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  <a:ea typeface="Microsoft YaHei"/>
              </a:rPr>
              <a:t>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Considering a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conservative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quench limit 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of energy density (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10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mJ/cm</a:t>
            </a:r>
            <a:r>
              <a:rPr lang="it-IT" sz="2400" b="0" u="none" strike="noStrike" baseline="30000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3 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strand enthalpy at max current)</a:t>
            </a: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  <a:ea typeface="Microsoft YaHei"/>
              </a:rPr>
              <a:t> is exceeded in all the simulated cases.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1" name="Segnaposto testo 8"/>
          <p:cNvSpPr/>
          <p:nvPr/>
        </p:nvSpPr>
        <p:spPr>
          <a:xfrm>
            <a:off x="1654560" y="12312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homogeneous materials III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2" name="CasellaDiTesto 3"/>
          <p:cNvSpPr/>
          <p:nvPr/>
        </p:nvSpPr>
        <p:spPr>
          <a:xfrm>
            <a:off x="842400" y="877680"/>
            <a:ext cx="1199124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it-IT" sz="2400" b="0" u="none" strike="noStrike">
                <a:solidFill>
                  <a:schemeClr val="dk1"/>
                </a:solidFill>
                <a:uFillTx/>
                <a:latin typeface="Overpass"/>
              </a:rPr>
              <a:t>Assuming </a:t>
            </a:r>
            <a:r>
              <a:rPr lang="en-US" sz="240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a nominal full beam extraction</a:t>
            </a:r>
            <a:r>
              <a:rPr lang="it-IT" sz="2400" b="0" u="none" strike="noStrike">
                <a:solidFill>
                  <a:schemeClr val="dk1"/>
                </a:solidFill>
                <a:uFillTx/>
                <a:latin typeface="Overpass"/>
              </a:rPr>
              <a:t> 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400" b="1" u="none" strike="noStrike">
                <a:solidFill>
                  <a:schemeClr val="dk1"/>
                </a:solidFill>
                <a:uFillTx/>
                <a:latin typeface="Overpass"/>
              </a:rPr>
              <a:t>4 E8</a:t>
            </a:r>
            <a:r>
              <a:rPr lang="it-IT" sz="2400" b="0" u="none" strike="noStrike">
                <a:solidFill>
                  <a:schemeClr val="dk1"/>
                </a:solidFill>
                <a:uFillTx/>
                <a:latin typeface="Overpass"/>
              </a:rPr>
              <a:t> C-ions extracted in 1s;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400" b="1" u="none" strike="noStrike">
                <a:solidFill>
                  <a:schemeClr val="dk1"/>
                </a:solidFill>
                <a:uFillTx/>
                <a:latin typeface="Overpass"/>
              </a:rPr>
              <a:t>1 E10 </a:t>
            </a:r>
            <a:r>
              <a:rPr lang="it-IT" sz="2400" b="0" u="none" strike="noStrike">
                <a:solidFill>
                  <a:schemeClr val="dk1"/>
                </a:solidFill>
                <a:uFillTx/>
                <a:latin typeface="Overpass"/>
              </a:rPr>
              <a:t>protons extracted in 1s;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3"/>
          <p:cNvSpPr/>
          <p:nvPr/>
        </p:nvSpPr>
        <p:spPr>
          <a:xfrm>
            <a:off x="12597840" y="688824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4" name="Rectangle 114"/>
          <p:cNvSpPr/>
          <p:nvPr/>
        </p:nvSpPr>
        <p:spPr>
          <a:xfrm>
            <a:off x="12322800" y="688824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dirty="0">
                <a:solidFill>
                  <a:srgbClr val="FFFFFF"/>
                </a:solidFill>
                <a:latin typeface="Times New Roman"/>
              </a:rPr>
              <a:t>8</a:t>
            </a: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15" name="Image 115"/>
          <p:cNvPicPr/>
          <p:nvPr/>
        </p:nvPicPr>
        <p:blipFill>
          <a:blip r:embed="rId2"/>
          <a:stretch/>
        </p:blipFill>
        <p:spPr>
          <a:xfrm>
            <a:off x="0" y="358189"/>
            <a:ext cx="7686360" cy="6022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6" name="Rectangle 116"/>
          <p:cNvSpPr/>
          <p:nvPr/>
        </p:nvSpPr>
        <p:spPr>
          <a:xfrm>
            <a:off x="7012440" y="1028880"/>
            <a:ext cx="5484240" cy="48297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800" b="0" u="none" strike="noStrike" dirty="0">
                <a:solidFill>
                  <a:srgbClr val="FFFFFF">
                    <a:alpha val="1000"/>
                  </a:srgbClr>
                </a:solidFill>
                <a:uFillTx/>
                <a:latin typeface="Calibri"/>
              </a:rPr>
              <a:t> 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7" name="Segnaposto testo 3"/>
          <p:cNvSpPr/>
          <p:nvPr/>
        </p:nvSpPr>
        <p:spPr>
          <a:xfrm>
            <a:off x="1016280" y="18036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homogeneous materials IV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8"/>
          <p:cNvSpPr/>
          <p:nvPr/>
        </p:nvSpPr>
        <p:spPr>
          <a:xfrm>
            <a:off x="22680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9" name="Rectangle 119"/>
          <p:cNvSpPr/>
          <p:nvPr/>
        </p:nvSpPr>
        <p:spPr>
          <a:xfrm>
            <a:off x="-115200" y="688896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dirty="0">
                <a:solidFill>
                  <a:srgbClr val="FFFFFF"/>
                </a:solidFill>
                <a:latin typeface="Times New Roman"/>
              </a:rPr>
              <a:t> 9</a:t>
            </a: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20" name="Image 120"/>
          <p:cNvPicPr/>
          <p:nvPr/>
        </p:nvPicPr>
        <p:blipFill>
          <a:blip r:embed="rId2"/>
          <a:stretch/>
        </p:blipFill>
        <p:spPr>
          <a:xfrm>
            <a:off x="8033400" y="1000800"/>
            <a:ext cx="3679200" cy="3031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1" name="Segnaposto testo 5"/>
          <p:cNvSpPr/>
          <p:nvPr/>
        </p:nvSpPr>
        <p:spPr>
          <a:xfrm>
            <a:off x="1461600" y="1080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 I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22" name="Image 122"/>
          <p:cNvPicPr/>
          <p:nvPr/>
        </p:nvPicPr>
        <p:blipFill>
          <a:blip r:embed="rId3"/>
          <a:srcRect l="58818"/>
          <a:stretch/>
        </p:blipFill>
        <p:spPr>
          <a:xfrm>
            <a:off x="3718800" y="1747080"/>
            <a:ext cx="3108240" cy="2284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3" name="Connecteur droit 123"/>
          <p:cNvSpPr/>
          <p:nvPr/>
        </p:nvSpPr>
        <p:spPr>
          <a:xfrm flipV="1">
            <a:off x="1852560" y="2812320"/>
            <a:ext cx="1466640" cy="936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5640" rIns="90000" bIns="-35640" anchor="ctr">
            <a:noAutofit/>
          </a:bodyPr>
          <a:lstStyle/>
          <a:p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124" name="Connecteur droit 124"/>
          <p:cNvSpPr/>
          <p:nvPr/>
        </p:nvSpPr>
        <p:spPr>
          <a:xfrm flipH="1" flipV="1">
            <a:off x="1852560" y="1520640"/>
            <a:ext cx="720" cy="130104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125" name="Rectangle 125"/>
          <p:cNvSpPr/>
          <p:nvPr/>
        </p:nvSpPr>
        <p:spPr>
          <a:xfrm>
            <a:off x="1440720" y="1552680"/>
            <a:ext cx="274320" cy="7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x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6" name="Rectangle 126"/>
          <p:cNvSpPr/>
          <p:nvPr/>
        </p:nvSpPr>
        <p:spPr>
          <a:xfrm>
            <a:off x="2953080" y="2924280"/>
            <a:ext cx="274320" cy="7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z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7" name="CasellaDiTesto 23"/>
          <p:cNvSpPr/>
          <p:nvPr/>
        </p:nvSpPr>
        <p:spPr>
          <a:xfrm>
            <a:off x="1177920" y="682200"/>
            <a:ext cx="11641320" cy="7314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The beam hits the dipole at different angles on the horizontal mid-plane. 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Two geometries are implemented: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</a:rPr>
              <a:t>straight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 and curved.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Simulation of </a:t>
            </a:r>
            <a:r>
              <a:rPr lang="en-GB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C-ions beam at 115 MeV/u</a:t>
            </a: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, carried </a:t>
            </a:r>
            <a:r>
              <a:rPr lang="en-GB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without magnetic field</a:t>
            </a: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Cases with the </a:t>
            </a:r>
            <a:r>
              <a:rPr lang="en-GB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vacuum chamber </a:t>
            </a: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(2 mm of Stainless Steel).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Aim: endep dependency on impact angle 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1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8" name="ZoneTexte 128"/>
          <p:cNvSpPr/>
          <p:nvPr/>
        </p:nvSpPr>
        <p:spPr>
          <a:xfrm>
            <a:off x="1140840" y="6051240"/>
            <a:ext cx="5758560" cy="14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  <a:ea typeface="Microsoft YaHei"/>
              </a:rPr>
              <a:t>Scoring mesh characteristics: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1F497D"/>
              </a:buClr>
              <a:buSzPct val="45000"/>
              <a:buFont typeface="Wingdings" charset="2"/>
              <a:buChar char="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  <a:ea typeface="Microsoft YaHei"/>
              </a:rPr>
              <a:t>Longitudinal: 50 μm;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1F497D"/>
              </a:buClr>
              <a:buSzPct val="45000"/>
              <a:buFont typeface="Wingdings" charset="2"/>
              <a:buChar char="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  <a:ea typeface="Microsoft YaHei"/>
              </a:rPr>
              <a:t>Radial: 230 μm;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1F497D"/>
              </a:buClr>
              <a:buSzPct val="45000"/>
              <a:buFont typeface="Wingdings" charset="2"/>
              <a:buChar char="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  <a:ea typeface="Microsoft YaHei"/>
              </a:rPr>
              <a:t>Azimuthal: bear mid thick edge (480 μm).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9"/>
          <p:cNvSpPr/>
          <p:nvPr/>
        </p:nvSpPr>
        <p:spPr>
          <a:xfrm>
            <a:off x="946800" y="1005480"/>
            <a:ext cx="10632960" cy="283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0" name="Rectangle 130"/>
          <p:cNvSpPr/>
          <p:nvPr/>
        </p:nvSpPr>
        <p:spPr>
          <a:xfrm>
            <a:off x="12632040" y="688824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1" name="Rectangle 131"/>
          <p:cNvSpPr/>
          <p:nvPr/>
        </p:nvSpPr>
        <p:spPr>
          <a:xfrm>
            <a:off x="12250800" y="688824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10/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32" name="Immagine 8"/>
          <p:cNvPicPr/>
          <p:nvPr/>
        </p:nvPicPr>
        <p:blipFill>
          <a:blip r:embed="rId3"/>
          <a:stretch/>
        </p:blipFill>
        <p:spPr>
          <a:xfrm rot="6155400">
            <a:off x="-71280" y="1763280"/>
            <a:ext cx="2561040" cy="1903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3" name="Immagine 12"/>
          <p:cNvPicPr/>
          <p:nvPr/>
        </p:nvPicPr>
        <p:blipFill>
          <a:blip r:embed="rId4"/>
          <a:srcRect l="7139" t="15162" r="32822" b="10837"/>
          <a:stretch/>
        </p:blipFill>
        <p:spPr>
          <a:xfrm rot="327000">
            <a:off x="4268520" y="2832840"/>
            <a:ext cx="1476000" cy="701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4" name="CasellaDiTesto 4"/>
          <p:cNvSpPr/>
          <p:nvPr/>
        </p:nvSpPr>
        <p:spPr>
          <a:xfrm>
            <a:off x="979920" y="792360"/>
            <a:ext cx="4568760" cy="102348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it-IT" sz="1800" b="0" u="none" strike="noStrike">
                <a:solidFill>
                  <a:srgbClr val="FFFFFF">
                    <a:alpha val="1000"/>
                  </a:srgbClr>
                </a:solidFill>
                <a:uFillTx/>
                <a:latin typeface="Calibri"/>
              </a:rPr>
              <a:t> 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5" name="Rettangolo 1"/>
          <p:cNvSpPr/>
          <p:nvPr/>
        </p:nvSpPr>
        <p:spPr>
          <a:xfrm>
            <a:off x="2072880" y="2270520"/>
            <a:ext cx="4314240" cy="1452960"/>
          </a:xfrm>
          <a:prstGeom prst="rect">
            <a:avLst/>
          </a:prstGeom>
          <a:noFill/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36" name="Rettangolo 2"/>
          <p:cNvSpPr/>
          <p:nvPr/>
        </p:nvSpPr>
        <p:spPr>
          <a:xfrm>
            <a:off x="2225520" y="2423160"/>
            <a:ext cx="4024080" cy="1143360"/>
          </a:xfrm>
          <a:prstGeom prst="rect">
            <a:avLst/>
          </a:prstGeom>
          <a:noFill/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37" name="Connecteur droit 137"/>
          <p:cNvSpPr/>
          <p:nvPr/>
        </p:nvSpPr>
        <p:spPr>
          <a:xfrm>
            <a:off x="2225520" y="3381840"/>
            <a:ext cx="4025520" cy="360"/>
          </a:xfrm>
          <a:prstGeom prst="line">
            <a:avLst/>
          </a:prstGeom>
          <a:ln w="36000">
            <a:solidFill>
              <a:srgbClr val="1F497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138" name="Rectangle 138"/>
          <p:cNvSpPr/>
          <p:nvPr/>
        </p:nvSpPr>
        <p:spPr>
          <a:xfrm>
            <a:off x="2021760" y="2118240"/>
            <a:ext cx="223920" cy="1699560"/>
          </a:xfrm>
          <a:prstGeom prst="rect">
            <a:avLst/>
          </a:prstGeom>
          <a:solidFill>
            <a:schemeClr val="lt1">
              <a:lumOff val="0"/>
            </a:schemeClr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cxnSp>
        <p:nvCxnSpPr>
          <p:cNvPr id="139" name="Connettore diritto 1"/>
          <p:cNvCxnSpPr>
            <a:stCxn id="137" idx="0"/>
          </p:cNvCxnSpPr>
          <p:nvPr/>
        </p:nvCxnSpPr>
        <p:spPr>
          <a:xfrm flipH="1" flipV="1">
            <a:off x="597600" y="2572200"/>
            <a:ext cx="3641040" cy="810000"/>
          </a:xfrm>
          <a:prstGeom prst="straightConnector1">
            <a:avLst/>
          </a:prstGeom>
          <a:ln w="38100">
            <a:solidFill>
              <a:srgbClr val="000000"/>
            </a:solidFill>
            <a:round/>
          </a:ln>
        </p:spPr>
      </p:cxnSp>
      <p:sp>
        <p:nvSpPr>
          <p:cNvPr id="140" name="Rectangle 140"/>
          <p:cNvSpPr/>
          <p:nvPr/>
        </p:nvSpPr>
        <p:spPr>
          <a:xfrm>
            <a:off x="6943680" y="1423080"/>
            <a:ext cx="4753800" cy="221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Angle at which </a:t>
            </a:r>
            <a:r>
              <a:rPr lang="en-GB" sz="2400" b="1" u="none" strike="noStrike" dirty="0">
                <a:solidFill>
                  <a:srgbClr val="000000"/>
                </a:solidFill>
                <a:uFillTx/>
                <a:latin typeface="Overpass"/>
              </a:rPr>
              <a:t>the primary particles </a:t>
            </a: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are </a:t>
            </a:r>
            <a:r>
              <a:rPr lang="en-GB" sz="2400" b="1" u="none" strike="noStrike" dirty="0">
                <a:solidFill>
                  <a:srgbClr val="000000"/>
                </a:solidFill>
                <a:uFillTx/>
                <a:latin typeface="Overpass"/>
              </a:rPr>
              <a:t>fully stopped </a:t>
            </a: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inside a single layer of each composing magnet material with a given thickness.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141" name="Tableau 141"/>
          <p:cNvGraphicFramePr/>
          <p:nvPr/>
        </p:nvGraphicFramePr>
        <p:xfrm>
          <a:off x="380880" y="4115160"/>
          <a:ext cx="11338200" cy="1828800"/>
        </p:xfrm>
        <a:graphic>
          <a:graphicData uri="http://schemas.openxmlformats.org/drawingml/2006/table">
            <a:tbl>
              <a:tblPr/>
              <a:tblGrid>
                <a:gridCol w="188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732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Material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Thickness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C-ions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Protons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320">
                <a:tc>
                  <a:txBody>
                    <a:bodyPr/>
                    <a:lstStyle/>
                    <a:p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Overpass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mm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115 MeV/u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400 MeV/u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62 MeV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230 MeV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Strand 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9.1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-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176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-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141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Stainless steel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2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340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42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318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rgbClr val="000000"/>
                          </a:solidFill>
                          <a:uFillTx/>
                          <a:latin typeface="Overpass"/>
                        </a:rPr>
                        <a:t>33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36000" marR="36000" anchor="ctr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2" name="CasellaDiTesto 51"/>
          <p:cNvSpPr/>
          <p:nvPr/>
        </p:nvSpPr>
        <p:spPr>
          <a:xfrm>
            <a:off x="3629240" y="5968365"/>
            <a:ext cx="574632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Angles are expressed in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</a:rPr>
              <a:t>mrad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Rectangle 143"/>
          <p:cNvSpPr/>
          <p:nvPr/>
        </p:nvSpPr>
        <p:spPr>
          <a:xfrm>
            <a:off x="6197400" y="2194560"/>
            <a:ext cx="230400" cy="1605240"/>
          </a:xfrm>
          <a:prstGeom prst="rect">
            <a:avLst/>
          </a:prstGeom>
          <a:solidFill>
            <a:schemeClr val="lt1">
              <a:lumOff val="0"/>
            </a:schemeClr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144" name="Segnaposto testo 2"/>
          <p:cNvSpPr/>
          <p:nvPr/>
        </p:nvSpPr>
        <p:spPr>
          <a:xfrm>
            <a:off x="987480" y="10152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 II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Image 145"/>
          <p:cNvPicPr/>
          <p:nvPr/>
        </p:nvPicPr>
        <p:blipFill>
          <a:blip r:embed="rId2"/>
          <a:stretch/>
        </p:blipFill>
        <p:spPr>
          <a:xfrm>
            <a:off x="709380" y="1257090"/>
            <a:ext cx="5925240" cy="4500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6" name="Image 146"/>
          <p:cNvPicPr/>
          <p:nvPr/>
        </p:nvPicPr>
        <p:blipFill>
          <a:blip r:embed="rId3"/>
          <a:srcRect l="3755" t="5983" r="4348" b="-1427"/>
          <a:stretch/>
        </p:blipFill>
        <p:spPr>
          <a:xfrm>
            <a:off x="6678720" y="794520"/>
            <a:ext cx="6249600" cy="4802716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7" name="Rectangle 147"/>
          <p:cNvSpPr/>
          <p:nvPr/>
        </p:nvSpPr>
        <p:spPr>
          <a:xfrm>
            <a:off x="1696320" y="5757450"/>
            <a:ext cx="10713240" cy="108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The quench occurs at higher impact angles or probably does not occur when the pipe is considered.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8" name="Rectangle 148"/>
          <p:cNvSpPr/>
          <p:nvPr/>
        </p:nvSpPr>
        <p:spPr>
          <a:xfrm>
            <a:off x="252360" y="692208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9" name="Rectangle 149"/>
          <p:cNvSpPr/>
          <p:nvPr/>
        </p:nvSpPr>
        <p:spPr>
          <a:xfrm>
            <a:off x="-128880" y="692208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11/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0" name="Segnaposto testo 6"/>
          <p:cNvSpPr/>
          <p:nvPr/>
        </p:nvSpPr>
        <p:spPr>
          <a:xfrm>
            <a:off x="1166400" y="64084"/>
            <a:ext cx="1124280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geometry: straight magnet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151" name="Connecteur droit 2"/>
          <p:cNvCxnSpPr/>
          <p:nvPr/>
        </p:nvCxnSpPr>
        <p:spPr>
          <a:xfrm>
            <a:off x="2582496" y="1481638"/>
            <a:ext cx="360" cy="3581640"/>
          </a:xfrm>
          <a:prstGeom prst="straightConnector1">
            <a:avLst/>
          </a:prstGeom>
          <a:ln w="12700">
            <a:solidFill>
              <a:srgbClr val="0000FF"/>
            </a:solidFill>
            <a:round/>
          </a:ln>
        </p:spPr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44447C8D-184E-41BC-B59D-910B846170D8}"/>
              </a:ext>
            </a:extLst>
          </p:cNvPr>
          <p:cNvSpPr txBox="1"/>
          <p:nvPr/>
        </p:nvSpPr>
        <p:spPr>
          <a:xfrm>
            <a:off x="599017" y="795551"/>
            <a:ext cx="6616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240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C-ions beam at 115 MeV/u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egnaposto testo 7"/>
          <p:cNvSpPr/>
          <p:nvPr/>
        </p:nvSpPr>
        <p:spPr>
          <a:xfrm>
            <a:off x="1008000" y="25920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endParaRPr lang="it-IT" sz="2800" b="1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890280" y="5573880"/>
            <a:ext cx="10599120" cy="34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The </a:t>
            </a:r>
            <a:r>
              <a:rPr lang="it-IT" sz="2400" b="0" u="none" strike="noStrike">
                <a:solidFill>
                  <a:schemeClr val="dk1"/>
                </a:solidFill>
                <a:uFillTx/>
                <a:latin typeface="Overpass"/>
              </a:rPr>
              <a:t>beam impacts 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on the left and right side are separately evaluated (</a:t>
            </a:r>
            <a:r>
              <a:rPr lang="en-GB" sz="2400" dirty="0">
                <a:solidFill>
                  <a:schemeClr val="dk1"/>
                </a:solidFill>
                <a:latin typeface="Overpass"/>
                <a:ea typeface="Microsoft YaHei"/>
              </a:rPr>
              <a:t>c</a:t>
            </a:r>
            <a:r>
              <a:rPr lang="en-GB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ases without the </a:t>
            </a:r>
            <a:r>
              <a:rPr lang="en-GB" sz="240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vacuum chamber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).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54" name="Image 153"/>
          <p:cNvPicPr/>
          <p:nvPr/>
        </p:nvPicPr>
        <p:blipFill>
          <a:blip r:embed="rId2"/>
          <a:srcRect r="-2055"/>
          <a:stretch/>
        </p:blipFill>
        <p:spPr>
          <a:xfrm>
            <a:off x="102960" y="1276200"/>
            <a:ext cx="5393160" cy="396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5" name="Rectangle 154"/>
          <p:cNvSpPr/>
          <p:nvPr/>
        </p:nvSpPr>
        <p:spPr>
          <a:xfrm>
            <a:off x="12632040" y="688860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12250800" y="688860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12/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7" name="ZoneTexte 156"/>
          <p:cNvSpPr/>
          <p:nvPr/>
        </p:nvSpPr>
        <p:spPr>
          <a:xfrm>
            <a:off x="1656360" y="2184480"/>
            <a:ext cx="771480" cy="28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Arial"/>
              </a:rPr>
              <a:t>Left</a:t>
            </a:r>
          </a:p>
        </p:txBody>
      </p:sp>
      <p:sp>
        <p:nvSpPr>
          <p:cNvPr id="158" name="ZoneTexte 157"/>
          <p:cNvSpPr/>
          <p:nvPr/>
        </p:nvSpPr>
        <p:spPr>
          <a:xfrm>
            <a:off x="3678120" y="4632840"/>
            <a:ext cx="771480" cy="28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1400" b="0" u="none" strike="noStrike">
                <a:solidFill>
                  <a:srgbClr val="000000"/>
                </a:solidFill>
                <a:uFillTx/>
                <a:latin typeface="Arial"/>
              </a:rPr>
              <a:t>Right</a:t>
            </a:r>
          </a:p>
        </p:txBody>
      </p:sp>
      <p:pic>
        <p:nvPicPr>
          <p:cNvPr id="159" name="Image 158"/>
          <p:cNvPicPr/>
          <p:nvPr/>
        </p:nvPicPr>
        <p:blipFill>
          <a:blip r:embed="rId3"/>
          <a:srcRect l="1818"/>
          <a:stretch/>
        </p:blipFill>
        <p:spPr>
          <a:xfrm>
            <a:off x="5466240" y="1010160"/>
            <a:ext cx="6733080" cy="4356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0" name="Segnaposto testo 6"/>
          <p:cNvSpPr/>
          <p:nvPr/>
        </p:nvSpPr>
        <p:spPr>
          <a:xfrm>
            <a:off x="568440" y="130680"/>
            <a:ext cx="1124280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geometry: curved magnet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 160"/>
          <p:cNvPicPr/>
          <p:nvPr/>
        </p:nvPicPr>
        <p:blipFill>
          <a:blip r:embed="rId2"/>
          <a:stretch/>
        </p:blipFill>
        <p:spPr>
          <a:xfrm>
            <a:off x="657720" y="632520"/>
            <a:ext cx="7683480" cy="5762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2" name="Rectangle 161"/>
          <p:cNvSpPr/>
          <p:nvPr/>
        </p:nvSpPr>
        <p:spPr>
          <a:xfrm>
            <a:off x="7875360" y="2060640"/>
            <a:ext cx="4959360" cy="207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Simulation results for the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curved geometry are consistent with those obtained for the straight geometry.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273600" y="691632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-107640" y="691632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13/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5" name="ZoneTexte 1"/>
          <p:cNvSpPr/>
          <p:nvPr/>
        </p:nvSpPr>
        <p:spPr>
          <a:xfrm>
            <a:off x="7789680" y="1203120"/>
            <a:ext cx="4862160" cy="16995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800" b="0" u="none" strike="noStrike" dirty="0">
                <a:solidFill>
                  <a:srgbClr val="FFFFFF">
                    <a:alpha val="1000"/>
                  </a:srgbClr>
                </a:solidFill>
                <a:uFillTx/>
                <a:latin typeface="Calibri"/>
              </a:rPr>
              <a:t> 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6" name="Segnaposto testo 6"/>
          <p:cNvSpPr/>
          <p:nvPr/>
        </p:nvSpPr>
        <p:spPr>
          <a:xfrm>
            <a:off x="1103760" y="146880"/>
            <a:ext cx="1124280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geometry: comparison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magine 11"/>
          <p:cNvPicPr/>
          <p:nvPr/>
        </p:nvPicPr>
        <p:blipFill>
          <a:blip r:embed="rId2"/>
          <a:srcRect l="44160" t="7690" b="4907"/>
          <a:stretch/>
        </p:blipFill>
        <p:spPr>
          <a:xfrm>
            <a:off x="6764400" y="52345"/>
            <a:ext cx="5329440" cy="356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9" name="Immagine 13"/>
          <p:cNvPicPr/>
          <p:nvPr/>
        </p:nvPicPr>
        <p:blipFill>
          <a:blip r:embed="rId2"/>
          <a:srcRect r="56069"/>
          <a:stretch/>
        </p:blipFill>
        <p:spPr>
          <a:xfrm>
            <a:off x="4641480" y="3450240"/>
            <a:ext cx="3973680" cy="3863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7" name="CasellaDiTesto 6"/>
          <p:cNvSpPr/>
          <p:nvPr/>
        </p:nvSpPr>
        <p:spPr>
          <a:xfrm>
            <a:off x="197280" y="425880"/>
            <a:ext cx="5058720" cy="52923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it-IT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Introduction and overview of Gantry design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Energy deposition: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 homogeneous material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 straight and curved magnet geometry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dk2"/>
                </a:solidFill>
                <a:uFillTx/>
                <a:latin typeface="Overpass"/>
              </a:rPr>
              <a:t>Conclusions and Outlooks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asellaDiTesto 7"/>
          <p:cNvSpPr/>
          <p:nvPr/>
        </p:nvSpPr>
        <p:spPr>
          <a:xfrm>
            <a:off x="842040" y="755462"/>
            <a:ext cx="12342960" cy="63464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Motivations for the studies </a:t>
            </a:r>
          </a:p>
          <a:p>
            <a:pPr defTabSz="457200">
              <a:lnSpc>
                <a:spcPct val="100000"/>
              </a:lnSpc>
              <a:buClr>
                <a:srgbClr val="1F497D"/>
              </a:buClr>
            </a:pPr>
            <a:endParaRPr lang="en-US" sz="2250" b="0" u="none" strike="noStrike" dirty="0">
              <a:solidFill>
                <a:schemeClr val="dk1"/>
              </a:solidFill>
              <a:highlight>
                <a:srgbClr val="FFFFFF"/>
              </a:highlight>
              <a:uFillTx/>
              <a:latin typeface="Overpass"/>
            </a:endParaRPr>
          </a:p>
          <a:p>
            <a:pPr marL="800100" lvl="1" indent="-342900" defTabSz="45720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it-IT" sz="2250" b="0" u="none" strike="noStrike" dirty="0">
                <a:solidFill>
                  <a:srgbClr val="000000"/>
                </a:solidFill>
                <a:highlight>
                  <a:srgbClr val="FFFFFF"/>
                </a:highlight>
                <a:uFillTx/>
                <a:latin typeface="Overpass"/>
              </a:rPr>
              <a:t>Can CNAO beams losses induce quenching?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800280" lvl="1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250" b="0" u="none" strike="noStrike" dirty="0">
                <a:solidFill>
                  <a:srgbClr val="000000"/>
                </a:solidFill>
                <a:highlight>
                  <a:srgbClr val="FFFFFF"/>
                </a:highlight>
                <a:uFillTx/>
                <a:latin typeface="Overpass"/>
              </a:rPr>
              <a:t>Should mitigation be considered (protection devices or reduce the beam intensity)?</a:t>
            </a:r>
            <a:endParaRPr lang="it-IT" sz="2250" dirty="0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marL="800280" lvl="1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endParaRPr lang="it-IT" sz="2250" b="0" u="none" strike="noStrike" dirty="0">
              <a:solidFill>
                <a:srgbClr val="000000"/>
              </a:solidFill>
              <a:highlight>
                <a:srgbClr val="FFFFFF"/>
              </a:highlight>
              <a:uFillTx/>
              <a:latin typeface="Arial"/>
            </a:endParaRPr>
          </a:p>
          <a:p>
            <a:pPr marL="343080" indent="-343080" defTabSz="457200">
              <a:buClr>
                <a:srgbClr val="1F497D"/>
              </a:buClr>
              <a:buFont typeface="Wingdings" panose="05000000000000000000" pitchFamily="2" charset="2"/>
              <a:buChar char="q"/>
            </a:pPr>
            <a:r>
              <a:rPr lang="it-IT" sz="2250" b="0" u="none" strike="noStrike" dirty="0">
                <a:solidFill>
                  <a:srgbClr val="000000"/>
                </a:solidFill>
                <a:highlight>
                  <a:srgbClr val="FFFFFF"/>
                </a:highlight>
                <a:uFillTx/>
                <a:latin typeface="Overpass"/>
              </a:rPr>
              <a:t>Montecarlo simulation with FLUKA</a:t>
            </a:r>
          </a:p>
          <a:p>
            <a:pPr defTabSz="457200">
              <a:buClr>
                <a:srgbClr val="1F497D"/>
              </a:buClr>
            </a:pPr>
            <a:endParaRPr lang="it-IT" sz="2250" b="0" u="none" strike="noStrike" dirty="0">
              <a:solidFill>
                <a:srgbClr val="000000"/>
              </a:solidFill>
              <a:highlight>
                <a:srgbClr val="FFFFFF"/>
              </a:highlight>
              <a:uFillTx/>
              <a:latin typeface="Overpass"/>
            </a:endParaRPr>
          </a:p>
          <a:p>
            <a:pPr marL="800280" lvl="1" indent="-343080" defTabSz="45720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it-IT" sz="2250" b="0" u="none" strike="noStrike" dirty="0">
                <a:solidFill>
                  <a:schemeClr val="dk1"/>
                </a:solidFill>
                <a:uFillTx/>
                <a:latin typeface="Overpass"/>
              </a:rPr>
              <a:t>not based on operational beam losses at CNAO.</a:t>
            </a:r>
            <a:endParaRPr lang="it-IT" sz="2250" b="0" u="none" strike="noStrike" dirty="0">
              <a:solidFill>
                <a:srgbClr val="000000"/>
              </a:solidFill>
              <a:highlight>
                <a:srgbClr val="FFFFFF"/>
              </a:highlight>
              <a:uFillTx/>
              <a:latin typeface="Overpass"/>
            </a:endParaRPr>
          </a:p>
          <a:p>
            <a:pPr marL="800280" lvl="1" indent="-343080" defTabSz="45720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it-IT" sz="2250" b="0" u="none" strike="noStrike" dirty="0">
                <a:solidFill>
                  <a:srgbClr val="000000"/>
                </a:solidFill>
                <a:highlight>
                  <a:srgbClr val="FFFFFF"/>
                </a:highlight>
                <a:uFillTx/>
                <a:latin typeface="Overpass"/>
              </a:rPr>
              <a:t>Adiabatic assumption.</a:t>
            </a:r>
          </a:p>
          <a:p>
            <a:pPr marL="800280" lvl="1" indent="-343080" defTabSz="45720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it-IT" sz="2250" b="0" u="none" strike="noStrike" dirty="0">
                <a:solidFill>
                  <a:srgbClr val="000000"/>
                </a:solidFill>
                <a:highlight>
                  <a:srgbClr val="FFFFFF"/>
                </a:highlight>
                <a:uFillTx/>
                <a:latin typeface="Overpass"/>
              </a:rPr>
              <a:t>no magnetic field. 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defTabSz="457200">
              <a:lnSpc>
                <a:spcPct val="100000"/>
              </a:lnSpc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Homogeneous material</a:t>
            </a:r>
          </a:p>
          <a:p>
            <a:pPr defTabSz="457200">
              <a:lnSpc>
                <a:spcPct val="100000"/>
              </a:lnSpc>
              <a:buClr>
                <a:srgbClr val="1F497D"/>
              </a:buClr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The particles at minimum energy present the most concerning results.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Spot size is comparable to the beam sizes of the gantry optics studies.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The spot size is a ruling factor.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defTabSz="457200">
              <a:lnSpc>
                <a:spcPct val="100000"/>
              </a:lnSpc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1" name="Rectangle 169"/>
          <p:cNvSpPr/>
          <p:nvPr/>
        </p:nvSpPr>
        <p:spPr>
          <a:xfrm>
            <a:off x="27324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2" name="Rectangle 170"/>
          <p:cNvSpPr/>
          <p:nvPr/>
        </p:nvSpPr>
        <p:spPr>
          <a:xfrm>
            <a:off x="-108000" y="688896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14/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3" name="Segnaposto testo 1"/>
          <p:cNvSpPr/>
          <p:nvPr/>
        </p:nvSpPr>
        <p:spPr>
          <a:xfrm>
            <a:off x="1187280" y="2376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it-IT" sz="3600" b="1" u="none" strike="noStrike" dirty="0">
                <a:solidFill>
                  <a:srgbClr val="1A3661"/>
                </a:solidFill>
                <a:uFillTx/>
                <a:latin typeface="Arial"/>
              </a:rPr>
              <a:t>Conclusions and Outlooks I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magine 9"/>
          <p:cNvPicPr/>
          <p:nvPr/>
        </p:nvPicPr>
        <p:blipFill>
          <a:blip r:embed="rId2"/>
          <a:srcRect l="44160" t="7690" b="4907"/>
          <a:stretch/>
        </p:blipFill>
        <p:spPr>
          <a:xfrm>
            <a:off x="7505640" y="107640"/>
            <a:ext cx="5329440" cy="356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" name="Immagine 5"/>
          <p:cNvPicPr/>
          <p:nvPr/>
        </p:nvPicPr>
        <p:blipFill>
          <a:blip r:embed="rId2"/>
          <a:srcRect r="56069"/>
          <a:stretch/>
        </p:blipFill>
        <p:spPr>
          <a:xfrm>
            <a:off x="5511960" y="3449880"/>
            <a:ext cx="3973680" cy="3863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" name="CasellaDiTesto 11"/>
          <p:cNvSpPr/>
          <p:nvPr/>
        </p:nvSpPr>
        <p:spPr>
          <a:xfrm>
            <a:off x="997560" y="331200"/>
            <a:ext cx="5058720" cy="52923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it-IT" sz="2600" b="0" u="none" strike="noStrike" dirty="0">
                <a:solidFill>
                  <a:srgbClr val="1A3661"/>
                </a:solidFill>
                <a:uFillTx/>
                <a:latin typeface="Overpass"/>
              </a:rPr>
              <a:t>Introduction and overview of Gantry design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rgbClr val="1A3661"/>
                </a:solidFill>
                <a:uFillTx/>
                <a:latin typeface="Overpass"/>
              </a:rPr>
              <a:t>Energy deposition: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rgbClr val="1A3661"/>
                </a:solidFill>
                <a:uFillTx/>
                <a:latin typeface="Overpass"/>
              </a:rPr>
              <a:t>in homogeneous material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rgbClr val="1A3661"/>
                </a:solidFill>
                <a:uFillTx/>
                <a:latin typeface="Overpass"/>
              </a:rPr>
              <a:t>in straight and curved magnet geometry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rgbClr val="1A3661"/>
                </a:solidFill>
                <a:uFillTx/>
                <a:latin typeface="Overpass"/>
              </a:rPr>
              <a:t>Conclusions and Outlooks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asellaDiTesto 7"/>
          <p:cNvSpPr/>
          <p:nvPr/>
        </p:nvSpPr>
        <p:spPr>
          <a:xfrm>
            <a:off x="730260" y="1571367"/>
            <a:ext cx="12342960" cy="42689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25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</a:rPr>
              <a:t>Considering the SIG magnet cross section </a:t>
            </a:r>
          </a:p>
          <a:p>
            <a:pPr defTabSz="457200">
              <a:lnSpc>
                <a:spcPct val="100000"/>
              </a:lnSpc>
              <a:buClr>
                <a:srgbClr val="1F497D"/>
              </a:buClr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The inclusion of a vacuum chamber has led to a significant improvement in the results.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Impact angle is a ruling factor.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defTabSz="457200">
              <a:lnSpc>
                <a:spcPct val="100000"/>
              </a:lnSpc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Outlooks</a:t>
            </a:r>
          </a:p>
          <a:p>
            <a:pPr defTabSz="457200">
              <a:lnSpc>
                <a:spcPct val="100000"/>
              </a:lnSpc>
              <a:buClr>
                <a:srgbClr val="1F497D"/>
              </a:buClr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800280" lvl="1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Studies on more realistic upstream line impact condition.</a:t>
            </a:r>
          </a:p>
          <a:p>
            <a:pPr marL="800280" lvl="1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dirty="0">
                <a:solidFill>
                  <a:srgbClr val="000000"/>
                </a:solidFill>
                <a:latin typeface="Overpass"/>
              </a:rPr>
              <a:t>Technical design of a </a:t>
            </a: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vacuum chamber.</a:t>
            </a:r>
          </a:p>
          <a:p>
            <a:pPr marL="800280" lvl="1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250" dirty="0">
                <a:solidFill>
                  <a:srgbClr val="000000"/>
                </a:solidFill>
                <a:latin typeface="Overpass"/>
              </a:rPr>
              <a:t>Simulation of the entire </a:t>
            </a:r>
            <a:r>
              <a:rPr lang="en-US" sz="2250" b="0" u="none" strike="noStrike" dirty="0">
                <a:solidFill>
                  <a:srgbClr val="000000"/>
                </a:solidFill>
                <a:uFillTx/>
                <a:latin typeface="Overpass"/>
              </a:rPr>
              <a:t>gantry geometry.</a:t>
            </a: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defTabSz="457200">
              <a:lnSpc>
                <a:spcPct val="100000"/>
              </a:lnSpc>
            </a:pPr>
            <a:endParaRPr lang="it-IT" sz="225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1" name="Rectangle 169"/>
          <p:cNvSpPr/>
          <p:nvPr/>
        </p:nvSpPr>
        <p:spPr>
          <a:xfrm>
            <a:off x="27324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2" name="Rectangle 170"/>
          <p:cNvSpPr/>
          <p:nvPr/>
        </p:nvSpPr>
        <p:spPr>
          <a:xfrm>
            <a:off x="-108000" y="6888960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14/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3" name="Segnaposto testo 1"/>
          <p:cNvSpPr/>
          <p:nvPr/>
        </p:nvSpPr>
        <p:spPr>
          <a:xfrm>
            <a:off x="1187280" y="2376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it-IT" sz="3600" b="1" u="none" strike="noStrike" dirty="0">
                <a:solidFill>
                  <a:srgbClr val="1A3661"/>
                </a:solidFill>
                <a:uFillTx/>
                <a:latin typeface="Arial"/>
              </a:rPr>
              <a:t>Conclusions and Outlooks II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Rectangle 169">
            <a:extLst>
              <a:ext uri="{FF2B5EF4-FFF2-40B4-BE49-F238E27FC236}">
                <a16:creationId xmlns:a16="http://schemas.microsoft.com/office/drawing/2014/main" id="{C0A81705-813C-454F-B0D6-E29FC6291A74}"/>
              </a:ext>
            </a:extLst>
          </p:cNvPr>
          <p:cNvSpPr/>
          <p:nvPr/>
        </p:nvSpPr>
        <p:spPr>
          <a:xfrm>
            <a:off x="12616200" y="6924538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" name="Rectangle 170">
            <a:extLst>
              <a:ext uri="{FF2B5EF4-FFF2-40B4-BE49-F238E27FC236}">
                <a16:creationId xmlns:a16="http://schemas.microsoft.com/office/drawing/2014/main" id="{862A66B3-5D7E-4F10-B467-B23EA6FEEA9A}"/>
              </a:ext>
            </a:extLst>
          </p:cNvPr>
          <p:cNvSpPr/>
          <p:nvPr/>
        </p:nvSpPr>
        <p:spPr>
          <a:xfrm>
            <a:off x="12253433" y="6924538"/>
            <a:ext cx="56880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264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ZoneTexte 1"/>
          <p:cNvSpPr/>
          <p:nvPr/>
        </p:nvSpPr>
        <p:spPr>
          <a:xfrm>
            <a:off x="723960" y="4486320"/>
            <a:ext cx="9391320" cy="134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6" name="PlaceHolder 1"/>
          <p:cNvSpPr/>
          <p:nvPr/>
        </p:nvSpPr>
        <p:spPr>
          <a:xfrm>
            <a:off x="91800" y="4609080"/>
            <a:ext cx="11646000" cy="78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28600" algn="ctr" defTabSz="914400">
              <a:lnSpc>
                <a:spcPct val="100000"/>
              </a:lnSpc>
              <a:spcBef>
                <a:spcPts val="961"/>
              </a:spcBef>
              <a:tabLst>
                <a:tab pos="0" algn="l"/>
              </a:tabLst>
            </a:pPr>
            <a:r>
              <a:rPr lang="it-IT" sz="6000" b="1" u="none" strike="noStrike" dirty="0">
                <a:solidFill>
                  <a:schemeClr val="bg1"/>
                </a:solidFill>
                <a:uFillTx/>
                <a:latin typeface="Overpass"/>
              </a:rPr>
              <a:t>Thanks for your attention!</a:t>
            </a:r>
          </a:p>
        </p:txBody>
      </p:sp>
      <p:pic>
        <p:nvPicPr>
          <p:cNvPr id="7" name="Immagine 123" descr="01_Polimi_centrato_COL_positivo.eps">
            <a:extLst>
              <a:ext uri="{FF2B5EF4-FFF2-40B4-BE49-F238E27FC236}">
                <a16:creationId xmlns:a16="http://schemas.microsoft.com/office/drawing/2014/main" id="{5F3A5D87-13E7-4F34-9344-CD732246CF7E}"/>
              </a:ext>
            </a:extLst>
          </p:cNvPr>
          <p:cNvPicPr/>
          <p:nvPr/>
        </p:nvPicPr>
        <p:blipFill>
          <a:blip r:embed="rId2"/>
          <a:srcRect t="12069" b="11109"/>
          <a:stretch/>
        </p:blipFill>
        <p:spPr>
          <a:xfrm>
            <a:off x="7131940" y="1738172"/>
            <a:ext cx="3272400" cy="1957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Picture 6" descr="HITRIplus - Heavy Ion Therapy Research Integration">
            <a:extLst>
              <a:ext uri="{FF2B5EF4-FFF2-40B4-BE49-F238E27FC236}">
                <a16:creationId xmlns:a16="http://schemas.microsoft.com/office/drawing/2014/main" id="{D5AC6C15-24EB-4A4C-A62C-0018E1F76CA1}"/>
              </a:ext>
            </a:extLst>
          </p:cNvPr>
          <p:cNvPicPr/>
          <p:nvPr/>
        </p:nvPicPr>
        <p:blipFill>
          <a:blip r:embed="rId3"/>
          <a:srcRect t="28134" b="29519"/>
          <a:stretch/>
        </p:blipFill>
        <p:spPr>
          <a:xfrm>
            <a:off x="8967149" y="406892"/>
            <a:ext cx="3146760" cy="1331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Image 66">
            <a:extLst>
              <a:ext uri="{FF2B5EF4-FFF2-40B4-BE49-F238E27FC236}">
                <a16:creationId xmlns:a16="http://schemas.microsoft.com/office/drawing/2014/main" id="{0FCEB9E7-5B87-4834-BD8D-93A835B48C6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02102" y="283952"/>
            <a:ext cx="3634560" cy="1577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Picture 2" descr="RADSUM - Topical Workshop on RADiation effects in ...">
            <a:extLst>
              <a:ext uri="{FF2B5EF4-FFF2-40B4-BE49-F238E27FC236}">
                <a16:creationId xmlns:a16="http://schemas.microsoft.com/office/drawing/2014/main" id="{D1D39A98-6DFE-4201-98C5-961F5FCCF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142" y="2052436"/>
            <a:ext cx="27146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568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ZoneTexte 1"/>
          <p:cNvSpPr/>
          <p:nvPr/>
        </p:nvSpPr>
        <p:spPr>
          <a:xfrm>
            <a:off x="723960" y="4486320"/>
            <a:ext cx="9391320" cy="134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6" name="PlaceHolder 1"/>
          <p:cNvSpPr/>
          <p:nvPr/>
        </p:nvSpPr>
        <p:spPr>
          <a:xfrm>
            <a:off x="63720" y="4005000"/>
            <a:ext cx="11646000" cy="78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28600" defTabSz="914400">
              <a:lnSpc>
                <a:spcPct val="100000"/>
              </a:lnSpc>
              <a:spcBef>
                <a:spcPts val="9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chemeClr val="lt1"/>
                </a:solidFill>
                <a:uFillTx/>
                <a:latin typeface="Overpass Bold"/>
              </a:rPr>
              <a:t>Explorative energy deposition studies in the superconducting dipole magnet of the carbon ion</a:t>
            </a:r>
            <a:r>
              <a:rPr lang="en-US" sz="4800" b="1" u="none" strike="noStrike" dirty="0">
                <a:solidFill>
                  <a:schemeClr val="lt1"/>
                </a:solidFill>
                <a:uFillTx/>
                <a:latin typeface="Overpass Bold"/>
              </a:rPr>
              <a:t> </a:t>
            </a:r>
            <a:r>
              <a:rPr lang="en-US" sz="3600" b="1" u="none" strike="noStrike" dirty="0">
                <a:solidFill>
                  <a:schemeClr val="lt1"/>
                </a:solidFill>
                <a:uFillTx/>
                <a:latin typeface="Overpass Bold"/>
              </a:rPr>
              <a:t>gantry for CNAO  BACKUP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7" name="PlaceHolder 2"/>
          <p:cNvSpPr/>
          <p:nvPr/>
        </p:nvSpPr>
        <p:spPr>
          <a:xfrm>
            <a:off x="91800" y="6133320"/>
            <a:ext cx="7294320" cy="39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28600" defTabSz="914400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en-US" sz="1600" b="0" u="none" strike="noStrike" dirty="0">
                <a:solidFill>
                  <a:schemeClr val="lt1"/>
                </a:solidFill>
                <a:uFillTx/>
                <a:latin typeface="Overpass Bold"/>
              </a:rPr>
              <a:t>G.  Tosetti – A. Mereghetti – M. G. Pullia</a:t>
            </a:r>
            <a:endParaRPr lang="it-IT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" name="Immagine 123" descr="01_Polimi_centrato_COL_positivo.eps">
            <a:extLst>
              <a:ext uri="{FF2B5EF4-FFF2-40B4-BE49-F238E27FC236}">
                <a16:creationId xmlns:a16="http://schemas.microsoft.com/office/drawing/2014/main" id="{AB2A5ECC-8A46-441B-BC5E-2A60DC29BD4E}"/>
              </a:ext>
            </a:extLst>
          </p:cNvPr>
          <p:cNvPicPr/>
          <p:nvPr/>
        </p:nvPicPr>
        <p:blipFill>
          <a:blip r:embed="rId2"/>
          <a:srcRect t="12069" b="11109"/>
          <a:stretch/>
        </p:blipFill>
        <p:spPr>
          <a:xfrm>
            <a:off x="7131940" y="1738172"/>
            <a:ext cx="3272400" cy="1957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Picture 6" descr="HITRIplus - Heavy Ion Therapy Research Integration">
            <a:extLst>
              <a:ext uri="{FF2B5EF4-FFF2-40B4-BE49-F238E27FC236}">
                <a16:creationId xmlns:a16="http://schemas.microsoft.com/office/drawing/2014/main" id="{65274080-54E7-4427-B523-C4D14298D92B}"/>
              </a:ext>
            </a:extLst>
          </p:cNvPr>
          <p:cNvPicPr/>
          <p:nvPr/>
        </p:nvPicPr>
        <p:blipFill>
          <a:blip r:embed="rId3"/>
          <a:srcRect t="28134" b="29519"/>
          <a:stretch/>
        </p:blipFill>
        <p:spPr>
          <a:xfrm>
            <a:off x="8967149" y="406892"/>
            <a:ext cx="3146760" cy="1331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Image 66">
            <a:extLst>
              <a:ext uri="{FF2B5EF4-FFF2-40B4-BE49-F238E27FC236}">
                <a16:creationId xmlns:a16="http://schemas.microsoft.com/office/drawing/2014/main" id="{06AB5C43-6D60-4922-B7BC-0F8B069F847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02102" y="283952"/>
            <a:ext cx="3634560" cy="1577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" name="Picture 2" descr="RADSUM - Topical Workshop on RADiation effects in ...">
            <a:extLst>
              <a:ext uri="{FF2B5EF4-FFF2-40B4-BE49-F238E27FC236}">
                <a16:creationId xmlns:a16="http://schemas.microsoft.com/office/drawing/2014/main" id="{CAC92442-1604-4794-AC6D-F0259A55E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142" y="2052436"/>
            <a:ext cx="27146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egnaposto testo 10"/>
          <p:cNvSpPr/>
          <p:nvPr/>
        </p:nvSpPr>
        <p:spPr>
          <a:xfrm>
            <a:off x="904353" y="19712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 : Backup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82" name="Image 181"/>
          <p:cNvPicPr/>
          <p:nvPr/>
        </p:nvPicPr>
        <p:blipFill>
          <a:blip r:embed="rId2"/>
          <a:stretch/>
        </p:blipFill>
        <p:spPr>
          <a:xfrm>
            <a:off x="85763" y="696080"/>
            <a:ext cx="6194964" cy="4891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" name="Rectangle 103">
            <a:extLst>
              <a:ext uri="{FF2B5EF4-FFF2-40B4-BE49-F238E27FC236}">
                <a16:creationId xmlns:a16="http://schemas.microsoft.com/office/drawing/2014/main" id="{86395415-ADA5-4177-960F-3FD9D4C8E8DC}"/>
              </a:ext>
            </a:extLst>
          </p:cNvPr>
          <p:cNvSpPr/>
          <p:nvPr/>
        </p:nvSpPr>
        <p:spPr>
          <a:xfrm>
            <a:off x="599887" y="5820832"/>
            <a:ext cx="10875600" cy="150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Longitudinal profiles of peak energy deposition in a thick target of homogeneous material for protons minimum and C-ions at maximum energy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" name="Image 105">
            <a:extLst>
              <a:ext uri="{FF2B5EF4-FFF2-40B4-BE49-F238E27FC236}">
                <a16:creationId xmlns:a16="http://schemas.microsoft.com/office/drawing/2014/main" id="{9B8545E6-D80D-498F-910F-8E6C8E3EEE1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280727" y="696080"/>
            <a:ext cx="6062760" cy="48913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 175"/>
          <p:cNvPicPr/>
          <p:nvPr/>
        </p:nvPicPr>
        <p:blipFill>
          <a:blip r:embed="rId2"/>
          <a:stretch/>
        </p:blipFill>
        <p:spPr>
          <a:xfrm>
            <a:off x="987480" y="600480"/>
            <a:ext cx="5699160" cy="4889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Image 176"/>
          <p:cNvPicPr/>
          <p:nvPr/>
        </p:nvPicPr>
        <p:blipFill>
          <a:blip r:embed="rId3"/>
          <a:stretch/>
        </p:blipFill>
        <p:spPr>
          <a:xfrm>
            <a:off x="6588613" y="572769"/>
            <a:ext cx="5945131" cy="4889881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6" name="Segnaposto testo 2"/>
          <p:cNvSpPr/>
          <p:nvPr/>
        </p:nvSpPr>
        <p:spPr>
          <a:xfrm>
            <a:off x="987480" y="10152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 : Backup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Rectangle 103">
            <a:extLst>
              <a:ext uri="{FF2B5EF4-FFF2-40B4-BE49-F238E27FC236}">
                <a16:creationId xmlns:a16="http://schemas.microsoft.com/office/drawing/2014/main" id="{5A4A3343-927F-472A-84DE-C268A51A7759}"/>
              </a:ext>
            </a:extLst>
          </p:cNvPr>
          <p:cNvSpPr/>
          <p:nvPr/>
        </p:nvSpPr>
        <p:spPr>
          <a:xfrm>
            <a:off x="1064600" y="5629949"/>
            <a:ext cx="10875600" cy="150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Longitudinal profiles of peak energy deposition in a thick target of homogeneous material for protons and C-ions at minimum energy, with different </a:t>
            </a:r>
            <a:r>
              <a:rPr lang="el-GR" sz="2400" b="0" u="none" strike="noStrike" dirty="0">
                <a:solidFill>
                  <a:srgbClr val="000000"/>
                </a:solidFill>
                <a:uFillTx/>
                <a:latin typeface="Tisa Offc Serif Pro" panose="02010504030101020102" pitchFamily="2" charset="0"/>
              </a:rPr>
              <a:t>σ</a:t>
            </a:r>
            <a:r>
              <a:rPr lang="it-IT" sz="2400" b="0" u="none" strike="noStrike" dirty="0">
                <a:solidFill>
                  <a:srgbClr val="000000"/>
                </a:solidFill>
                <a:uFillTx/>
                <a:latin typeface="Tisa Offc Serif Pro" panose="02010504030101020102" pitchFamily="2" charset="0"/>
              </a:rPr>
              <a:t> on the x and y axis but same area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Immagine 68"/>
          <p:cNvPicPr/>
          <p:nvPr/>
        </p:nvPicPr>
        <p:blipFill>
          <a:blip r:embed="rId2"/>
          <a:stretch/>
        </p:blipFill>
        <p:spPr>
          <a:xfrm rot="6300000">
            <a:off x="417600" y="3408120"/>
            <a:ext cx="2561040" cy="190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8" name="Rettangolo 69"/>
          <p:cNvSpPr/>
          <p:nvPr/>
        </p:nvSpPr>
        <p:spPr>
          <a:xfrm>
            <a:off x="2570400" y="3876840"/>
            <a:ext cx="4314240" cy="1452960"/>
          </a:xfrm>
          <a:prstGeom prst="rect">
            <a:avLst/>
          </a:prstGeom>
          <a:noFill/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89" name="Rettangolo 70"/>
          <p:cNvSpPr/>
          <p:nvPr/>
        </p:nvSpPr>
        <p:spPr>
          <a:xfrm>
            <a:off x="2723040" y="4029480"/>
            <a:ext cx="4024080" cy="1143360"/>
          </a:xfrm>
          <a:prstGeom prst="rect">
            <a:avLst/>
          </a:prstGeom>
          <a:noFill/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90" name="Rectangle 180"/>
          <p:cNvSpPr/>
          <p:nvPr/>
        </p:nvSpPr>
        <p:spPr>
          <a:xfrm>
            <a:off x="2525400" y="3773160"/>
            <a:ext cx="230400" cy="1605240"/>
          </a:xfrm>
          <a:prstGeom prst="rect">
            <a:avLst/>
          </a:prstGeom>
          <a:solidFill>
            <a:schemeClr val="lt1">
              <a:lumOff val="0"/>
            </a:schemeClr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191" name="CasellaDiTesto 16"/>
          <p:cNvSpPr/>
          <p:nvPr/>
        </p:nvSpPr>
        <p:spPr>
          <a:xfrm>
            <a:off x="161640" y="2045160"/>
            <a:ext cx="5165280" cy="9241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it-IT" sz="1800" b="0" u="none" strike="noStrike">
                <a:solidFill>
                  <a:srgbClr val="FFFFFF">
                    <a:alpha val="1000"/>
                  </a:srgbClr>
                </a:solidFill>
                <a:uFillTx/>
                <a:latin typeface="Calibri"/>
              </a:rPr>
              <a:t> 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2" name="Rectangle 182"/>
          <p:cNvSpPr/>
          <p:nvPr/>
        </p:nvSpPr>
        <p:spPr>
          <a:xfrm>
            <a:off x="2525400" y="3773160"/>
            <a:ext cx="230400" cy="1605240"/>
          </a:xfrm>
          <a:prstGeom prst="rect">
            <a:avLst/>
          </a:prstGeom>
          <a:solidFill>
            <a:schemeClr val="lt1">
              <a:lumOff val="0"/>
            </a:schemeClr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cxnSp>
        <p:nvCxnSpPr>
          <p:cNvPr id="193" name="Connettore diritto 80"/>
          <p:cNvCxnSpPr>
            <a:stCxn id="189" idx="2"/>
          </p:cNvCxnSpPr>
          <p:nvPr/>
        </p:nvCxnSpPr>
        <p:spPr>
          <a:xfrm flipH="1" flipV="1">
            <a:off x="1084680" y="4202640"/>
            <a:ext cx="3650760" cy="970560"/>
          </a:xfrm>
          <a:prstGeom prst="straightConnector1">
            <a:avLst/>
          </a:prstGeom>
          <a:ln w="38100">
            <a:solidFill>
              <a:srgbClr val="000000"/>
            </a:solidFill>
            <a:round/>
          </a:ln>
        </p:spPr>
      </p:cxnSp>
      <p:cxnSp>
        <p:nvCxnSpPr>
          <p:cNvPr id="194" name="Connettore diritto 81"/>
          <p:cNvCxnSpPr/>
          <p:nvPr/>
        </p:nvCxnSpPr>
        <p:spPr>
          <a:xfrm flipH="1" flipV="1">
            <a:off x="921960" y="4729680"/>
            <a:ext cx="1837080" cy="434520"/>
          </a:xfrm>
          <a:prstGeom prst="straightConnector1">
            <a:avLst/>
          </a:prstGeom>
          <a:ln w="38100">
            <a:solidFill>
              <a:srgbClr val="000000"/>
            </a:solidFill>
            <a:round/>
          </a:ln>
        </p:spPr>
      </p:cxnSp>
      <p:cxnSp>
        <p:nvCxnSpPr>
          <p:cNvPr id="195" name="Connettore diritto 82"/>
          <p:cNvCxnSpPr/>
          <p:nvPr/>
        </p:nvCxnSpPr>
        <p:spPr>
          <a:xfrm flipH="1" flipV="1">
            <a:off x="1208880" y="3719160"/>
            <a:ext cx="5523840" cy="1465920"/>
          </a:xfrm>
          <a:prstGeom prst="straightConnector1">
            <a:avLst/>
          </a:prstGeom>
          <a:ln w="38100">
            <a:solidFill>
              <a:srgbClr val="000000"/>
            </a:solidFill>
            <a:round/>
          </a:ln>
        </p:spPr>
      </p:cxnSp>
      <p:cxnSp>
        <p:nvCxnSpPr>
          <p:cNvPr id="196" name="Connettore curvo 90"/>
          <p:cNvCxnSpPr/>
          <p:nvPr/>
        </p:nvCxnSpPr>
        <p:spPr>
          <a:xfrm rot="5400000">
            <a:off x="3728160" y="5064480"/>
            <a:ext cx="237960" cy="15120"/>
          </a:xfrm>
          <a:prstGeom prst="curvedConnector3">
            <a:avLst>
              <a:gd name="adj1" fmla="val -11212"/>
            </a:avLst>
          </a:prstGeom>
          <a:ln w="0">
            <a:solidFill>
              <a:srgbClr val="000000"/>
            </a:solidFill>
          </a:ln>
        </p:spPr>
      </p:cxnSp>
      <p:sp>
        <p:nvSpPr>
          <p:cNvPr id="197" name="CasellaDiTesto 91"/>
          <p:cNvSpPr/>
          <p:nvPr/>
        </p:nvSpPr>
        <p:spPr>
          <a:xfrm>
            <a:off x="3228120" y="4836960"/>
            <a:ext cx="405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l-GR" sz="1800" b="0" u="none" strike="noStrike">
                <a:solidFill>
                  <a:schemeClr val="dk1"/>
                </a:solidFill>
                <a:uFillTx/>
                <a:latin typeface="Calibri"/>
              </a:rPr>
              <a:t>θ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8" name="Rectangle 188"/>
          <p:cNvSpPr/>
          <p:nvPr/>
        </p:nvSpPr>
        <p:spPr>
          <a:xfrm>
            <a:off x="7431120" y="2975760"/>
            <a:ext cx="4762440" cy="186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Angle  such that the entire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2400" b="0" u="none" strike="noStrike" dirty="0">
                <a:solidFill>
                  <a:srgbClr val="000000"/>
                </a:solidFill>
                <a:uFillTx/>
                <a:latin typeface="Overpass"/>
              </a:rPr>
              <a:t>beam hits the magnet illuminating the entire length. 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9" name="Rectangle 189"/>
          <p:cNvSpPr/>
          <p:nvPr/>
        </p:nvSpPr>
        <p:spPr>
          <a:xfrm>
            <a:off x="6730920" y="3876840"/>
            <a:ext cx="230400" cy="1605240"/>
          </a:xfrm>
          <a:prstGeom prst="rect">
            <a:avLst/>
          </a:prstGeom>
          <a:solidFill>
            <a:schemeClr val="lt1">
              <a:lumOff val="0"/>
            </a:schemeClr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GB" sz="2400" b="0" u="none" strike="noStrike" dirty="0">
              <a:solidFill>
                <a:srgbClr val="000000"/>
              </a:solidFill>
              <a:uFillTx/>
              <a:latin typeface="Overpass"/>
            </a:endParaRPr>
          </a:p>
        </p:txBody>
      </p:sp>
      <p:sp>
        <p:nvSpPr>
          <p:cNvPr id="200" name="Segnaposto testo 2"/>
          <p:cNvSpPr/>
          <p:nvPr/>
        </p:nvSpPr>
        <p:spPr>
          <a:xfrm>
            <a:off x="987480" y="101520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magnet geometry: Backup </a:t>
            </a:r>
            <a:endParaRPr lang="it-IT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magine 2"/>
          <p:cNvPicPr/>
          <p:nvPr/>
        </p:nvPicPr>
        <p:blipFill>
          <a:blip r:embed="rId2"/>
          <a:srcRect l="44160" t="7690" b="4907"/>
          <a:stretch/>
        </p:blipFill>
        <p:spPr>
          <a:xfrm>
            <a:off x="7505640" y="42986"/>
            <a:ext cx="5329440" cy="356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" name="Immagine 3"/>
          <p:cNvPicPr/>
          <p:nvPr/>
        </p:nvPicPr>
        <p:blipFill>
          <a:blip r:embed="rId2"/>
          <a:srcRect r="56069"/>
          <a:stretch/>
        </p:blipFill>
        <p:spPr>
          <a:xfrm>
            <a:off x="5511960" y="3449880"/>
            <a:ext cx="3973680" cy="3863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" name="CasellaDiTesto 1"/>
          <p:cNvSpPr/>
          <p:nvPr/>
        </p:nvSpPr>
        <p:spPr>
          <a:xfrm>
            <a:off x="997560" y="331200"/>
            <a:ext cx="5058720" cy="52923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it-IT" sz="2600" b="0" u="none" strike="noStrike" dirty="0">
                <a:solidFill>
                  <a:schemeClr val="dk2"/>
                </a:solidFill>
                <a:uFillTx/>
                <a:latin typeface="Overpass"/>
              </a:rPr>
              <a:t>Introduction and overview of Gantry design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Energy deposition: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 homogeneous material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 straight and curved magnet geometry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Conclusions and Outlooks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/>
          </p:nvPr>
        </p:nvSpPr>
        <p:spPr>
          <a:xfrm>
            <a:off x="5638680" y="1842840"/>
            <a:ext cx="6105600" cy="3273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85840"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The National Center for Oncological Hadrontheray (CNAO) is a hadrontherapy center located in Pavia, Italy. In the center, proton and carbon-ion beams are used to treat radio-resistant tumors.  Beams </a:t>
            </a:r>
            <a:r>
              <a:rPr lang="en-US" sz="2400" dirty="0">
                <a:solidFill>
                  <a:schemeClr val="dk1"/>
                </a:solidFill>
                <a:latin typeface="Overpass"/>
              </a:rPr>
              <a:t>are 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accelerated </a:t>
            </a:r>
            <a:r>
              <a:rPr lang="en-US" sz="2400" dirty="0">
                <a:solidFill>
                  <a:schemeClr val="dk1"/>
                </a:solidFill>
                <a:latin typeface="Overpass"/>
              </a:rPr>
              <a:t>by a 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synchrotron.</a:t>
            </a: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  <a:p>
            <a:pPr marL="285840"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</a:t>
            </a: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SzPct val="100017"/>
              <a:buBlip>
                <a:blip r:embed="rId2"/>
              </a:buBlip>
              <a:tabLst>
                <a:tab pos="0" algn="l"/>
              </a:tabLst>
            </a:pP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HITRIplus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</a:t>
            </a:r>
            <a:r>
              <a:rPr lang="en-US" sz="240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and </a:t>
            </a:r>
            <a:r>
              <a:rPr lang="en-US" sz="2400" b="1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EuroSIG</a:t>
            </a:r>
            <a:r>
              <a:rPr lang="en-US" sz="240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 projects: a</a:t>
            </a:r>
            <a:r>
              <a:rPr lang="en-US" sz="2400" b="1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 Carbon–ion gantry </a:t>
            </a:r>
            <a:r>
              <a:rPr lang="en-US" sz="240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is being designed for CNAO, based on </a:t>
            </a:r>
            <a:r>
              <a:rPr lang="en-US" sz="2400" b="1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superconducting magnet </a:t>
            </a:r>
            <a:r>
              <a:rPr lang="en-US" sz="2400" b="0" u="none" strike="noStrike" dirty="0">
                <a:solidFill>
                  <a:schemeClr val="dk1"/>
                </a:solidFill>
                <a:highlight>
                  <a:srgbClr val="FFFFFF"/>
                </a:highlight>
                <a:uFillTx/>
                <a:latin typeface="Overpass"/>
                <a:ea typeface="Microsoft YaHei"/>
              </a:rPr>
              <a:t>technology.</a:t>
            </a: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638680" y="237240"/>
            <a:ext cx="6105600" cy="862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algn="ctr" defTabSz="91440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1A3661"/>
                </a:solidFill>
                <a:uFillTx/>
                <a:latin typeface="Overpass Bold"/>
              </a:rPr>
              <a:t>Introduction: CNAO</a:t>
            </a:r>
            <a:endParaRPr lang="fr-FR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Rectangle 75"/>
          <p:cNvSpPr/>
          <p:nvPr/>
        </p:nvSpPr>
        <p:spPr>
          <a:xfrm>
            <a:off x="12597480" y="688788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Rectangle 76"/>
          <p:cNvSpPr/>
          <p:nvPr/>
        </p:nvSpPr>
        <p:spPr>
          <a:xfrm>
            <a:off x="12322440" y="688788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1/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 4"/>
          <p:cNvPicPr/>
          <p:nvPr/>
        </p:nvPicPr>
        <p:blipFill>
          <a:blip r:embed="rId2"/>
          <a:stretch/>
        </p:blipFill>
        <p:spPr>
          <a:xfrm>
            <a:off x="6807240" y="1101960"/>
            <a:ext cx="6197400" cy="5283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4" name="Rectangle 80"/>
          <p:cNvSpPr/>
          <p:nvPr/>
        </p:nvSpPr>
        <p:spPr>
          <a:xfrm>
            <a:off x="1155600" y="5385240"/>
            <a:ext cx="10031400" cy="12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>
                <a:solidFill>
                  <a:srgbClr val="000000"/>
                </a:solidFill>
                <a:uFillTx/>
                <a:latin typeface="Overpass"/>
              </a:rPr>
              <a:t> 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" name="Rectangle 81"/>
          <p:cNvSpPr/>
          <p:nvPr/>
        </p:nvSpPr>
        <p:spPr>
          <a:xfrm>
            <a:off x="202320" y="688788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6" name="Rectangle 82"/>
          <p:cNvSpPr/>
          <p:nvPr/>
        </p:nvSpPr>
        <p:spPr>
          <a:xfrm>
            <a:off x="-72720" y="688788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2/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7" name="PlaceHolder 2"/>
          <p:cNvSpPr/>
          <p:nvPr/>
        </p:nvSpPr>
        <p:spPr>
          <a:xfrm>
            <a:off x="3449520" y="56520"/>
            <a:ext cx="6105600" cy="86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28600"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Introduction: hadrontherapy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68" name="Tableau 2"/>
          <p:cNvGraphicFramePr/>
          <p:nvPr/>
        </p:nvGraphicFramePr>
        <p:xfrm>
          <a:off x="1503360" y="3300480"/>
          <a:ext cx="4479840" cy="2103120"/>
        </p:xfrm>
        <a:graphic>
          <a:graphicData uri="http://schemas.openxmlformats.org/drawingml/2006/table">
            <a:tbl>
              <a:tblPr/>
              <a:tblGrid>
                <a:gridCol w="1119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9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9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320"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C-ions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Protons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8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62 MeV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228 MeV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115 MeV/u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400 MeV/u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30 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mm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320 mm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30 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mm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it-IT" sz="2400" b="0" u="none" strike="noStrike">
                          <a:solidFill>
                            <a:schemeClr val="dk1"/>
                          </a:solidFill>
                          <a:uFillTx/>
                          <a:latin typeface="Overpass"/>
                        </a:rPr>
                        <a:t>270 mm</a:t>
                      </a:r>
                      <a:endParaRPr lang="it-IT" sz="24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9" name="ZoneTexte 2"/>
          <p:cNvSpPr/>
          <p:nvPr/>
        </p:nvSpPr>
        <p:spPr>
          <a:xfrm>
            <a:off x="1354320" y="5589720"/>
            <a:ext cx="487080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Range of particle in water (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extreme beam energies treatment available  at CNAO)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" name="ZoneTexte 14"/>
          <p:cNvSpPr/>
          <p:nvPr/>
        </p:nvSpPr>
        <p:spPr>
          <a:xfrm>
            <a:off x="1290960" y="854640"/>
            <a:ext cx="5241240" cy="301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Hadrontherapy is an advanced cancer treatment method.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It achieves precisely the targeting and killing of tumor cells while minimizing damage to surrounding healthy tissues, thanks to a range of particle energy.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/>
          </p:nvPr>
        </p:nvSpPr>
        <p:spPr>
          <a:xfrm>
            <a:off x="443880" y="1742760"/>
            <a:ext cx="3747960" cy="1510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0" defTabSz="914400">
              <a:lnSpc>
                <a:spcPct val="100000"/>
              </a:lnSpc>
              <a:spcBef>
                <a:spcPts val="1417"/>
              </a:spcBef>
              <a:buNone/>
              <a:tabLst>
                <a:tab pos="0" algn="l"/>
              </a:tabLst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The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</a:rPr>
              <a:t>conceptual design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features scanning magnets positioned downstream of the final bending section, with superconducting dipole magnets generating a 4 T magnetic field.</a:t>
            </a:r>
            <a:endParaRPr lang="fr-FR" sz="2400" b="0" u="none" strike="noStrike" dirty="0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701640" y="312840"/>
            <a:ext cx="10731240" cy="429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0" algn="ctr" defTabSz="91440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1A3661"/>
                </a:solidFill>
                <a:uFillTx/>
                <a:latin typeface="Overpass Bold"/>
              </a:rPr>
              <a:t>Introduction: overview of the gantry design</a:t>
            </a:r>
            <a:endParaRPr lang="fr-FR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73" name="Immagine 10"/>
          <p:cNvPicPr/>
          <p:nvPr/>
        </p:nvPicPr>
        <p:blipFill>
          <a:blip r:embed="rId3"/>
          <a:stretch/>
        </p:blipFill>
        <p:spPr>
          <a:xfrm>
            <a:off x="4438440" y="855000"/>
            <a:ext cx="7669440" cy="4545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Rectangle 80"/>
          <p:cNvSpPr/>
          <p:nvPr/>
        </p:nvSpPr>
        <p:spPr>
          <a:xfrm>
            <a:off x="-416160" y="5280480"/>
            <a:ext cx="10031400" cy="12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2400" b="0" u="none" strike="noStrike">
                <a:solidFill>
                  <a:srgbClr val="000000"/>
                </a:solidFill>
                <a:uFillTx/>
                <a:latin typeface="Overpass"/>
              </a:rPr>
              <a:t> 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Rectangle 81"/>
          <p:cNvSpPr/>
          <p:nvPr/>
        </p:nvSpPr>
        <p:spPr>
          <a:xfrm>
            <a:off x="1263240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" name="Rectangle 82"/>
          <p:cNvSpPr/>
          <p:nvPr/>
        </p:nvSpPr>
        <p:spPr>
          <a:xfrm>
            <a:off x="12357360" y="688896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3/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" name="ZoneTexte 1"/>
          <p:cNvSpPr/>
          <p:nvPr/>
        </p:nvSpPr>
        <p:spPr>
          <a:xfrm>
            <a:off x="701640" y="5702948"/>
            <a:ext cx="1140624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Some technical aspects </a:t>
            </a:r>
            <a:r>
              <a:rPr lang="it-IT" sz="2400" dirty="0">
                <a:solidFill>
                  <a:schemeClr val="dk1"/>
                </a:solidFill>
                <a:latin typeface="Overpass"/>
              </a:rPr>
              <a:t>are still under study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,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as the optimal indirect cooling </a:t>
            </a:r>
            <a:r>
              <a:rPr lang="en-US" sz="2400" dirty="0">
                <a:solidFill>
                  <a:schemeClr val="dk1"/>
                </a:solidFill>
                <a:latin typeface="Overpass"/>
              </a:rPr>
              <a:t>scheme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and the configuration of the beam pipe.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FN – International Year of Basic Sciences for Development">
            <a:extLst>
              <a:ext uri="{FF2B5EF4-FFF2-40B4-BE49-F238E27FC236}">
                <a16:creationId xmlns:a16="http://schemas.microsoft.com/office/drawing/2014/main" id="{922B1F00-2BC0-49F8-95E0-B7B787CCE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81"/>
          <a:stretch/>
        </p:blipFill>
        <p:spPr bwMode="auto">
          <a:xfrm>
            <a:off x="7320916" y="5942029"/>
            <a:ext cx="2219766" cy="137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magine 4" descr="Immagine che contiene cerchio, Blu elettrico, schermata, design&#10;&#10;Descrizione generata automaticamente"/>
          <p:cNvPicPr/>
          <p:nvPr/>
        </p:nvPicPr>
        <p:blipFill>
          <a:blip r:embed="rId3"/>
          <a:stretch/>
        </p:blipFill>
        <p:spPr>
          <a:xfrm>
            <a:off x="8174182" y="214920"/>
            <a:ext cx="4617888" cy="359046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" name="Rectangle 92"/>
          <p:cNvSpPr/>
          <p:nvPr/>
        </p:nvSpPr>
        <p:spPr>
          <a:xfrm>
            <a:off x="19620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0" name="Rectangle 93"/>
          <p:cNvSpPr/>
          <p:nvPr/>
        </p:nvSpPr>
        <p:spPr>
          <a:xfrm>
            <a:off x="-78840" y="688896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>
                <a:solidFill>
                  <a:srgbClr val="FFFFFF"/>
                </a:solidFill>
                <a:uFillTx/>
                <a:latin typeface="Times New Roman"/>
              </a:rPr>
              <a:t>4/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2"/>
          <p:cNvSpPr/>
          <p:nvPr/>
        </p:nvSpPr>
        <p:spPr>
          <a:xfrm>
            <a:off x="1229040" y="0"/>
            <a:ext cx="10962720" cy="42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28600"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Introduction: overview of the SIG demonstrator design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2" name="Immagine 6"/>
          <p:cNvPicPr/>
          <p:nvPr/>
        </p:nvPicPr>
        <p:blipFill>
          <a:blip r:embed="rId4"/>
          <a:srcRect l="44160" t="7690" b="4907"/>
          <a:stretch/>
        </p:blipFill>
        <p:spPr>
          <a:xfrm>
            <a:off x="1436760" y="3987000"/>
            <a:ext cx="5273640" cy="332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ZoneTexte 2"/>
          <p:cNvSpPr/>
          <p:nvPr/>
        </p:nvSpPr>
        <p:spPr>
          <a:xfrm>
            <a:off x="1436760" y="855172"/>
            <a:ext cx="7063474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The development of superconducting magnet technology is a significant challenge. Nowadays, 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</a:rPr>
              <a:t>INFN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</a:rPr>
              <a:t>LASA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is assembling a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</a:rPr>
              <a:t>cos-theta dipole </a:t>
            </a:r>
            <a:r>
              <a:rPr lang="en-US" sz="2400" dirty="0">
                <a:solidFill>
                  <a:schemeClr val="dk1"/>
                </a:solidFill>
                <a:latin typeface="Overpass"/>
              </a:rPr>
              <a:t>with: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 </a:t>
            </a:r>
            <a:endParaRPr lang="en-US" sz="2400" dirty="0">
              <a:solidFill>
                <a:schemeClr val="dk1"/>
              </a:solidFill>
              <a:latin typeface="Overpass"/>
            </a:endParaRPr>
          </a:p>
          <a:p>
            <a:pPr marL="342900" indent="-342900" defTabSz="914400">
              <a:lnSpc>
                <a:spcPct val="100000"/>
              </a:lnSpc>
              <a:buClr>
                <a:srgbClr val="1A3661"/>
              </a:buClr>
              <a:buFont typeface="Wingdings" panose="05000000000000000000" pitchFamily="2" charset="2"/>
              <a:buChar char="§"/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4 T central field </a:t>
            </a:r>
          </a:p>
          <a:p>
            <a:pPr marL="342900" indent="-342900" defTabSz="914400">
              <a:lnSpc>
                <a:spcPct val="100000"/>
              </a:lnSpc>
              <a:buClr>
                <a:srgbClr val="1A3661"/>
              </a:buClr>
              <a:buFont typeface="Wingdings" panose="05000000000000000000" pitchFamily="2" charset="2"/>
              <a:buChar char="§"/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80 mm aperture</a:t>
            </a:r>
          </a:p>
          <a:p>
            <a:pPr marL="342900" indent="-342900" defTabSz="914400">
              <a:lnSpc>
                <a:spcPct val="100000"/>
              </a:lnSpc>
              <a:buClr>
                <a:srgbClr val="1A3661"/>
              </a:buClr>
              <a:buFont typeface="Wingdings" panose="05000000000000000000" pitchFamily="2" charset="2"/>
              <a:buChar char="§"/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curvature radius of 1.65 m</a:t>
            </a:r>
          </a:p>
          <a:p>
            <a:pPr marL="342900" indent="-342900" defTabSz="914400">
              <a:lnSpc>
                <a:spcPct val="100000"/>
              </a:lnSpc>
              <a:buClr>
                <a:srgbClr val="1A3661"/>
              </a:buClr>
              <a:buFont typeface="Wingdings" panose="05000000000000000000" pitchFamily="2" charset="2"/>
              <a:buChar char="§"/>
            </a:pP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</a:rPr>
              <a:t>angular sector of 30° </a:t>
            </a:r>
          </a:p>
          <a:p>
            <a:pPr marL="342900" indent="-342900" defTabSz="914400">
              <a:lnSpc>
                <a:spcPct val="100000"/>
              </a:lnSpc>
              <a:buClr>
                <a:srgbClr val="1A3661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Overpass"/>
              </a:rPr>
              <a:t>Field ramp rate 0.15-0.4 T/s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128123B5-DEEC-40FF-BDA1-E675B03EE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248667"/>
              </p:ext>
            </p:extLst>
          </p:nvPr>
        </p:nvGraphicFramePr>
        <p:xfrm>
          <a:off x="6428510" y="3808429"/>
          <a:ext cx="6363560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673">
                  <a:extLst>
                    <a:ext uri="{9D8B030D-6E8A-4147-A177-3AD203B41FA5}">
                      <a16:colId xmlns:a16="http://schemas.microsoft.com/office/drawing/2014/main" val="3593792010"/>
                    </a:ext>
                  </a:extLst>
                </a:gridCol>
                <a:gridCol w="2585887">
                  <a:extLst>
                    <a:ext uri="{9D8B030D-6E8A-4147-A177-3AD203B41FA5}">
                      <a16:colId xmlns:a16="http://schemas.microsoft.com/office/drawing/2014/main" val="314033820"/>
                    </a:ext>
                  </a:extLst>
                </a:gridCol>
              </a:tblGrid>
              <a:tr h="393123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Current [A]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2770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12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Operetional temperature[K]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5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254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Superconductor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Niobium-Titanium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35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Cable type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Rutherford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167197"/>
                  </a:ext>
                </a:extLst>
              </a:tr>
              <a:tr h="244820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Twist pitch [mm]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200" dirty="0">
                          <a:latin typeface="Overpass"/>
                        </a:rPr>
                        <a:t>66</a:t>
                      </a:r>
                      <a:endParaRPr lang="fr-FR" sz="2200" dirty="0">
                        <a:latin typeface="Overpas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4715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magine 6"/>
          <p:cNvPicPr/>
          <p:nvPr/>
        </p:nvPicPr>
        <p:blipFill>
          <a:blip r:embed="rId2"/>
          <a:srcRect l="44160" t="7690" b="4907"/>
          <a:stretch/>
        </p:blipFill>
        <p:spPr>
          <a:xfrm>
            <a:off x="7564680" y="89280"/>
            <a:ext cx="5329440" cy="3562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3" name="Immagine 7"/>
          <p:cNvPicPr/>
          <p:nvPr/>
        </p:nvPicPr>
        <p:blipFill>
          <a:blip r:embed="rId2"/>
          <a:srcRect r="56069"/>
          <a:stretch/>
        </p:blipFill>
        <p:spPr>
          <a:xfrm>
            <a:off x="5440121" y="3451320"/>
            <a:ext cx="3973680" cy="3863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1" name="CasellaDiTesto 2"/>
          <p:cNvSpPr/>
          <p:nvPr/>
        </p:nvSpPr>
        <p:spPr>
          <a:xfrm>
            <a:off x="997560" y="425880"/>
            <a:ext cx="5058720" cy="52923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it-IT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Introduction and overview of Gantry design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dk2"/>
                </a:solidFill>
                <a:uFillTx/>
                <a:latin typeface="Overpass"/>
              </a:rPr>
              <a:t>Energy deposition: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dk2"/>
                </a:solidFill>
                <a:uFillTx/>
                <a:latin typeface="Overpass"/>
              </a:rPr>
              <a:t>in homogeneous material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en-US" sz="2600" b="0" u="none" strike="noStrike" dirty="0">
                <a:solidFill>
                  <a:schemeClr val="dk2"/>
                </a:solidFill>
                <a:uFillTx/>
                <a:latin typeface="Overpass"/>
              </a:rPr>
              <a:t>in straight and curved magnet geometry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"/>
            </a:pPr>
            <a:r>
              <a:rPr lang="en-US" sz="2600" b="0" u="none" strike="noStrike" dirty="0">
                <a:solidFill>
                  <a:schemeClr val="lt1">
                    <a:lumMod val="75000"/>
                  </a:schemeClr>
                </a:solidFill>
                <a:uFillTx/>
                <a:latin typeface="Overpass"/>
              </a:rPr>
              <a:t>Conclusions and Outlooks</a:t>
            </a:r>
            <a:endParaRPr lang="it-IT" sz="2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4"/>
          <p:cNvSpPr/>
          <p:nvPr/>
        </p:nvSpPr>
        <p:spPr>
          <a:xfrm>
            <a:off x="221400" y="6888960"/>
            <a:ext cx="91404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15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" name="Rectangle 95"/>
          <p:cNvSpPr/>
          <p:nvPr/>
        </p:nvSpPr>
        <p:spPr>
          <a:xfrm>
            <a:off x="-53640" y="6888960"/>
            <a:ext cx="416520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it-IT" sz="2400" dirty="0">
                <a:solidFill>
                  <a:srgbClr val="FFFFFF"/>
                </a:solidFill>
                <a:latin typeface="Times New Roman"/>
              </a:rPr>
              <a:t>5</a:t>
            </a:r>
            <a:r>
              <a:rPr lang="it-IT" sz="2400" b="0" u="none" strike="noStrike" dirty="0">
                <a:solidFill>
                  <a:srgbClr val="FFFFFF"/>
                </a:solidFill>
                <a:uFillTx/>
                <a:latin typeface="Times New Roman"/>
              </a:rPr>
              <a:t>/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6" name="CasellaDiTesto 42"/>
          <p:cNvSpPr/>
          <p:nvPr/>
        </p:nvSpPr>
        <p:spPr>
          <a:xfrm>
            <a:off x="1104120" y="823320"/>
            <a:ext cx="11485440" cy="38867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Full Beam impact on a cylindrical target made of an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</a:rPr>
              <a:t>homogeneus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 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</a:rPr>
              <a:t>material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: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</a:rPr>
              <a:t>each material composing the dipole was considered.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with extreme beam energies treatment available  at CNAO ( beams of C-ions at 400 and 115 MeV/u and proton at 230 and 62 MeV ).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Monochromatic Gaussian beam.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380"/>
              </a:spcBef>
              <a:tabLst>
                <a:tab pos="0" algn="l"/>
              </a:tabLst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The energy deposition  is 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estimated by means of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Monte Carlo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simulations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, using the </a:t>
            </a:r>
            <a:r>
              <a:rPr lang="en-US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FLUKA</a:t>
            </a:r>
            <a:r>
              <a:rPr lang="en-US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code</a:t>
            </a: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. The thermodinamic of the quench is not considered</a:t>
            </a:r>
            <a:r>
              <a:rPr lang="it-IT" sz="2400" dirty="0">
                <a:solidFill>
                  <a:schemeClr val="dk1"/>
                </a:solidFill>
                <a:latin typeface="Overpass"/>
                <a:ea typeface="Microsoft YaHei"/>
              </a:rPr>
              <a:t> (</a:t>
            </a:r>
            <a:r>
              <a:rPr lang="it-IT" sz="2400" b="1" dirty="0">
                <a:solidFill>
                  <a:schemeClr val="dk1"/>
                </a:solidFill>
                <a:latin typeface="Overpass"/>
                <a:ea typeface="Microsoft YaHei"/>
              </a:rPr>
              <a:t>adiabatic assumption</a:t>
            </a:r>
            <a:r>
              <a:rPr lang="it-IT" sz="2400" dirty="0">
                <a:solidFill>
                  <a:schemeClr val="dk1"/>
                </a:solidFill>
                <a:latin typeface="Overpass"/>
                <a:ea typeface="Microsoft YaHei"/>
              </a:rPr>
              <a:t>).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380"/>
              </a:spcBef>
              <a:tabLst>
                <a:tab pos="0" algn="l"/>
              </a:tabLst>
            </a:pP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pos="0" algn="l"/>
              </a:tabLst>
            </a:pPr>
            <a:r>
              <a:rPr lang="it-IT" sz="2400" b="0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Aim: very</a:t>
            </a:r>
            <a:r>
              <a:rPr lang="it-IT" sz="2400" b="1" u="none" strike="noStrike" dirty="0">
                <a:solidFill>
                  <a:schemeClr val="dk1"/>
                </a:solidFill>
                <a:uFillTx/>
                <a:latin typeface="Overpass"/>
                <a:ea typeface="Microsoft YaHei"/>
              </a:rPr>
              <a:t> conservative assessment</a:t>
            </a:r>
            <a:endParaRPr lang="it-IT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7" name="Segnaposto testo 4"/>
          <p:cNvSpPr/>
          <p:nvPr/>
        </p:nvSpPr>
        <p:spPr>
          <a:xfrm>
            <a:off x="1845360" y="85534"/>
            <a:ext cx="1073124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3600" b="1" u="none" strike="noStrike" dirty="0">
                <a:solidFill>
                  <a:srgbClr val="1A3661"/>
                </a:solidFill>
                <a:uFillTx/>
                <a:latin typeface="Overpass Bold"/>
              </a:rPr>
              <a:t>Energy deposition in homogeneous materials I</a:t>
            </a:r>
            <a:endParaRPr lang="it-IT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" name="Memoria ad accesso diretto 4"/>
          <p:cNvSpPr/>
          <p:nvPr/>
        </p:nvSpPr>
        <p:spPr>
          <a:xfrm>
            <a:off x="6342120" y="4441975"/>
            <a:ext cx="2029320" cy="2715120"/>
          </a:xfrm>
          <a:prstGeom prst="flowChartMagneticDrum">
            <a:avLst/>
          </a:prstGeom>
          <a:noFill/>
          <a:ln w="38100">
            <a:solidFill>
              <a:srgbClr val="0070C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lt1"/>
              </a:solidFill>
              <a:uFillTx/>
              <a:latin typeface="Calibri"/>
            </a:endParaRPr>
          </a:p>
        </p:txBody>
      </p:sp>
      <p:cxnSp>
        <p:nvCxnSpPr>
          <p:cNvPr id="99" name="Connettore 2 2"/>
          <p:cNvCxnSpPr/>
          <p:nvPr/>
        </p:nvCxnSpPr>
        <p:spPr>
          <a:xfrm flipH="1">
            <a:off x="8094451" y="5796110"/>
            <a:ext cx="898200" cy="2160"/>
          </a:xfrm>
          <a:prstGeom prst="straightConnector1">
            <a:avLst/>
          </a:prstGeom>
          <a:ln w="38100">
            <a:solidFill>
              <a:srgbClr val="FF0000"/>
            </a:solidFill>
            <a:round/>
            <a:tailEnd type="triangle" w="med" len="med"/>
          </a:ln>
        </p:spPr>
      </p:cxnSp>
      <p:sp>
        <p:nvSpPr>
          <p:cNvPr id="100" name="CasellaDiTesto 44"/>
          <p:cNvSpPr/>
          <p:nvPr/>
        </p:nvSpPr>
        <p:spPr>
          <a:xfrm>
            <a:off x="1135800" y="4600080"/>
            <a:ext cx="12150360" cy="283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</a:rPr>
              <a:t>Scoring mesh characteristics: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</a:rPr>
              <a:t>Cylindrical mesh;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</a:rPr>
              <a:t>Longitudinal step: 50 μm ;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</a:rPr>
              <a:t>Radial step: 300 μm;</a:t>
            </a: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1F497D"/>
              </a:buClr>
              <a:buFont typeface="Wingdings" charset="2"/>
              <a:buChar char=""/>
            </a:pPr>
            <a:r>
              <a:rPr lang="it-IT" sz="1800" b="0" u="none" strike="noStrike">
                <a:solidFill>
                  <a:schemeClr val="dk1"/>
                </a:solidFill>
                <a:uFillTx/>
                <a:latin typeface="Overpass"/>
              </a:rPr>
              <a:t>Only one azimuthal angle</a:t>
            </a:r>
            <a:r>
              <a:rPr lang="it-IT" sz="2400" b="0" u="none" strike="noStrike">
                <a:solidFill>
                  <a:schemeClr val="dk1"/>
                </a:solidFill>
                <a:uFillTx/>
                <a:latin typeface="Calibri"/>
              </a:rPr>
              <a:t>.</a:t>
            </a:r>
            <a:endParaRPr lang="it-IT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it-IT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Presentazione CNA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presentazione CNAO_v2</Template>
  <TotalTime>8124</TotalTime>
  <Words>1197</Words>
  <Application>Microsoft Office PowerPoint</Application>
  <PresentationFormat>Personnalisé</PresentationFormat>
  <Paragraphs>283</Paragraphs>
  <Slides>25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25</vt:i4>
      </vt:variant>
    </vt:vector>
  </HeadingPairs>
  <TitlesOfParts>
    <vt:vector size="40" baseType="lpstr">
      <vt:lpstr>Arial</vt:lpstr>
      <vt:lpstr>Calibri</vt:lpstr>
      <vt:lpstr>Overpass</vt:lpstr>
      <vt:lpstr>Overpass Bold</vt:lpstr>
      <vt:lpstr>Symbol</vt:lpstr>
      <vt:lpstr>Times New Roman</vt:lpstr>
      <vt:lpstr>Tisa Offc Serif Pro</vt:lpstr>
      <vt:lpstr>Wingdings</vt:lpstr>
      <vt:lpstr>Presentazione CNAO</vt:lpstr>
      <vt:lpstr>Presentazione CNAO</vt:lpstr>
      <vt:lpstr>Presentazione CNAO</vt:lpstr>
      <vt:lpstr>Presentazione CNAO</vt:lpstr>
      <vt:lpstr>Presentazione CNAO</vt:lpstr>
      <vt:lpstr>Presentazione CNAO</vt:lpstr>
      <vt:lpstr>Presentazione CNAO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Gaglianone Maria Teresa</dc:creator>
  <dc:description/>
  <cp:lastModifiedBy>giulia tosetti</cp:lastModifiedBy>
  <cp:revision>99</cp:revision>
  <cp:lastPrinted>2025-01-17T09:52:21Z</cp:lastPrinted>
  <dcterms:created xsi:type="dcterms:W3CDTF">2022-12-29T15:51:11Z</dcterms:created>
  <dcterms:modified xsi:type="dcterms:W3CDTF">2025-01-17T13:03:06Z</dcterms:modified>
  <dc:identifier>DAFWI0WWEns</dc:identifier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Personnalisé</vt:lpwstr>
  </property>
  <property fmtid="{D5CDD505-2E9C-101B-9397-08002B2CF9AE}" pid="4" name="Slides">
    <vt:i4>25</vt:i4>
  </property>
</Properties>
</file>