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70" r:id="rId3"/>
    <p:sldId id="609" r:id="rId4"/>
    <p:sldId id="611" r:id="rId5"/>
    <p:sldId id="319" r:id="rId6"/>
    <p:sldId id="371" r:id="rId7"/>
    <p:sldId id="478" r:id="rId8"/>
    <p:sldId id="404" r:id="rId9"/>
    <p:sldId id="395" r:id="rId10"/>
    <p:sldId id="449" r:id="rId11"/>
    <p:sldId id="380" r:id="rId12"/>
    <p:sldId id="369" r:id="rId13"/>
    <p:sldId id="471" r:id="rId14"/>
    <p:sldId id="610" r:id="rId15"/>
    <p:sldId id="4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FF33CC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4581" autoAdjust="0"/>
  </p:normalViewPr>
  <p:slideViewPr>
    <p:cSldViewPr snapToGrid="0" snapToObjects="1">
      <p:cViewPr varScale="1">
        <p:scale>
          <a:sx n="117" d="100"/>
          <a:sy n="117" d="100"/>
        </p:scale>
        <p:origin x="45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16-Jan-25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15-Jan-25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3F7341-8D90-4E81-9048-41E4D57B51A9}" type="slidenum">
              <a:rPr lang="en-GB"/>
              <a:pPr/>
              <a:t>5</a:t>
            </a:fld>
            <a:endParaRPr lang="en-GB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56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AAC6E-C780-43F9-AD7A-7DB8980BE282}" type="slidenum">
              <a:rPr lang="en-GB"/>
              <a:pPr/>
              <a:t>6</a:t>
            </a:fld>
            <a:endParaRPr lang="en-GB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33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21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392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AAC6E-C780-43F9-AD7A-7DB8980BE282}" type="slidenum">
              <a:rPr lang="en-GB"/>
              <a:pPr/>
              <a:t>12</a:t>
            </a:fld>
            <a:endParaRPr lang="en-GB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271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AAC6E-C780-43F9-AD7A-7DB8980BE282}" type="slidenum">
              <a:rPr lang="en-GB"/>
              <a:pPr/>
              <a:t>13</a:t>
            </a:fld>
            <a:endParaRPr lang="en-GB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502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445CD-F357-36C4-14C0-2A4663A4F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720A428-1774-A011-B764-ED6B3C1718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FCF794-BE15-4D7F-8FC9-F8F68270E654}" type="slidenum">
              <a:rPr lang="en-GB"/>
              <a:pPr/>
              <a:t>14</a:t>
            </a:fld>
            <a:endParaRPr lang="en-GB"/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69762CCB-A4B1-C8F5-199B-61CDDE1AC4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F0C7AFE2-2B63-9552-FE86-B57D53426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23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6488A6-37CF-417B-BAC7-9C6613538F68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C43925-D8E3-48F8-B3D4-69DAE6F5A54E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06A4B-6FB9-4BFC-9FC7-423C5D83043F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8142B12-21A3-446B-8FD5-68C6B1AAF8B0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4F13A0C-426C-48AB-9A5A-C40A59EC33C7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EA5E524-2221-4E8F-83C4-D95B579A64EE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80AE7D9-7AE5-4BA4-886B-9FA37A0517F1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912F25-8FE5-4E73-9FE0-38F50B1CB180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57F-10B2-454D-9DC8-E97C72A2CFC7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EC99-771A-4AD1-BBA7-A365796495F2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319C-B74C-4A1F-9C2A-543DF5140480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8AF7-1394-49E1-AD83-66AD085522C2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BF97-A1B1-42F1-920F-C0E6B76AADAD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07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794A-A562-41EA-ADDA-593D7FDEEF3C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F2A3-39E4-432A-9394-C702AEC7EF1A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6DEF-0734-4895-A5CC-84CA74036121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E181A-C056-4BE8-812F-CCF8804A15D9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E354-1C6C-485F-B310-E67CE944EA04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EFE2-AB56-43DA-B68F-EA2AC4C60E9A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4A4ECE3-DD72-4590-921D-AB071D0B1E62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TE/CRG-CL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9.png"/><Relationship Id="rId4" Type="http://schemas.openxmlformats.org/officeDocument/2006/relationships/hyperlink" Target="https://bluefors.com/products/pulse-tube-cryocoolers/pt450/#download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9114" y="959044"/>
            <a:ext cx="9728886" cy="2143386"/>
          </a:xfrm>
        </p:spPr>
        <p:txBody>
          <a:bodyPr>
            <a:noAutofit/>
          </a:bodyPr>
          <a:lstStyle/>
          <a:p>
            <a:r>
              <a:rPr lang="en-GB" sz="4800" dirty="0"/>
              <a:t>Cryogenic cooling options for radiation testing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438" y="4867001"/>
            <a:ext cx="9144000" cy="246221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i="1" dirty="0"/>
              <a:t>Torsten Koettig, Aleksandra Onufrena, Maria Chioteli</a:t>
            </a:r>
            <a:endParaRPr lang="en-GB" sz="16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FE31-0DFB-437E-88F4-8CF6D6DC8E4A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TE/CRG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21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3FC2838-34E4-2C7F-1B58-7BB550E62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12966" y="1186035"/>
            <a:ext cx="3766981" cy="293000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03640-295F-5E29-11FB-3BACCA5AAF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C044B-DE61-4CC9-8EBE-1D6A4CA39144}" type="datetime1">
              <a:rPr lang="en-GB" smtClean="0"/>
              <a:t>15/01/2025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96EB-BBF3-EEAE-7F0C-19824FFFC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D4C09-5E70-ECBD-AFE8-851458C63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2EFD899-BCB9-7338-1683-20A67B4CFC9E}"/>
              </a:ext>
            </a:extLst>
          </p:cNvPr>
          <p:cNvGrpSpPr/>
          <p:nvPr/>
        </p:nvGrpSpPr>
        <p:grpSpPr>
          <a:xfrm>
            <a:off x="4947746" y="4794060"/>
            <a:ext cx="1501935" cy="1007613"/>
            <a:chOff x="7261947" y="347098"/>
            <a:chExt cx="1126451" cy="75571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BC7DF57-CFC5-AAB8-31AC-9DE2668748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43" t="48001" b="9406"/>
            <a:stretch/>
          </p:blipFill>
          <p:spPr bwMode="auto">
            <a:xfrm>
              <a:off x="7261947" y="347098"/>
              <a:ext cx="1126451" cy="755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Graphic 34" descr="Lights On with solid fill">
              <a:extLst>
                <a:ext uri="{FF2B5EF4-FFF2-40B4-BE49-F238E27FC236}">
                  <a16:creationId xmlns:a16="http://schemas.microsoft.com/office/drawing/2014/main" id="{E1AA24AA-8B27-7BD7-A711-CEC8B08A4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16099" y="562061"/>
              <a:ext cx="371641" cy="371641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39C12FF-F54C-FE6C-C343-F0B777CE2207}"/>
              </a:ext>
            </a:extLst>
          </p:cNvPr>
          <p:cNvSpPr txBox="1"/>
          <p:nvPr/>
        </p:nvSpPr>
        <p:spPr>
          <a:xfrm>
            <a:off x="2672743" y="892345"/>
            <a:ext cx="1882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5"/>
                </a:solidFill>
                <a:latin typeface="Söhne"/>
              </a:rPr>
              <a:t>Supply temperature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B388866-D070-F478-52EE-FD72840E46D7}"/>
              </a:ext>
            </a:extLst>
          </p:cNvPr>
          <p:cNvSpPr txBox="1"/>
          <p:nvPr/>
        </p:nvSpPr>
        <p:spPr>
          <a:xfrm>
            <a:off x="7473053" y="883011"/>
            <a:ext cx="17900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5"/>
                </a:solidFill>
                <a:latin typeface="Söhne"/>
              </a:rPr>
              <a:t>Cavity temperature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E5B32-AA85-F7DB-9A72-E57847A6B02D}"/>
              </a:ext>
            </a:extLst>
          </p:cNvPr>
          <p:cNvSpPr txBox="1"/>
          <p:nvPr/>
        </p:nvSpPr>
        <p:spPr>
          <a:xfrm>
            <a:off x="2150414" y="4448203"/>
            <a:ext cx="4930044" cy="7278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 algn="just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sz="1467" dirty="0">
                <a:solidFill>
                  <a:srgbClr val="9E756C"/>
                </a:solidFill>
              </a:rPr>
              <a:t>Additional halogen lamp to mimic uniform </a:t>
            </a:r>
            <a:r>
              <a:rPr lang="en-GB" sz="1467" dirty="0">
                <a:solidFill>
                  <a:srgbClr val="9E756C"/>
                </a:solidFill>
              </a:rPr>
              <a:t>heating as expected from RF loads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62D01E5-FFF5-597F-B682-2E56CA94E40E}"/>
              </a:ext>
            </a:extLst>
          </p:cNvPr>
          <p:cNvSpPr txBox="1">
            <a:spLocks/>
          </p:cNvSpPr>
          <p:nvPr/>
        </p:nvSpPr>
        <p:spPr>
          <a:xfrm>
            <a:off x="452977" y="1"/>
            <a:ext cx="9752380" cy="7417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Heat load introduction to the cavity </a:t>
            </a:r>
            <a:endParaRPr lang="en-GB" sz="3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5F2640-BA23-7487-0ACE-427155E717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818826" y="1179751"/>
            <a:ext cx="3766983" cy="2950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548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389" y="166316"/>
            <a:ext cx="11221453" cy="519130"/>
          </a:xfrm>
        </p:spPr>
        <p:txBody>
          <a:bodyPr/>
          <a:lstStyle/>
          <a:p>
            <a:r>
              <a:rPr lang="en-US" dirty="0"/>
              <a:t>Remote cooling loops with boosted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22 July 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3140" y="6356350"/>
            <a:ext cx="3355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T.Koettig  ICEC Short Course Cryocooler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4010" y="787367"/>
            <a:ext cx="3039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Subcooled 4 bar cooling loop 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6679B7-8F5C-E3B9-EB41-F670C9F9ABDC}"/>
              </a:ext>
            </a:extLst>
          </p:cNvPr>
          <p:cNvGrpSpPr/>
          <p:nvPr/>
        </p:nvGrpSpPr>
        <p:grpSpPr>
          <a:xfrm>
            <a:off x="1289982" y="1234094"/>
            <a:ext cx="2991022" cy="4936850"/>
            <a:chOff x="320263" y="1351654"/>
            <a:chExt cx="2991022" cy="555591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2197" t="3609" r="-2197" b="-651"/>
            <a:stretch/>
          </p:blipFill>
          <p:spPr>
            <a:xfrm>
              <a:off x="320263" y="1351654"/>
              <a:ext cx="2991022" cy="5555912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3CBA9B8-3FA4-EDA0-892E-D35DAB0720E6}"/>
                </a:ext>
              </a:extLst>
            </p:cNvPr>
            <p:cNvSpPr/>
            <p:nvPr/>
          </p:nvSpPr>
          <p:spPr>
            <a:xfrm>
              <a:off x="1870056" y="1676399"/>
              <a:ext cx="476787" cy="296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625BD2-3F15-1F5D-FA8B-02566ED59042}"/>
                </a:ext>
              </a:extLst>
            </p:cNvPr>
            <p:cNvSpPr txBox="1"/>
            <p:nvPr/>
          </p:nvSpPr>
          <p:spPr>
            <a:xfrm>
              <a:off x="1801313" y="1622044"/>
              <a:ext cx="614271" cy="415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2 stage </a:t>
              </a:r>
            </a:p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CC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5E7DA5E-1631-FE78-9C56-359882F0C1A1}"/>
              </a:ext>
            </a:extLst>
          </p:cNvPr>
          <p:cNvGrpSpPr/>
          <p:nvPr/>
        </p:nvGrpSpPr>
        <p:grpSpPr>
          <a:xfrm>
            <a:off x="5386976" y="798434"/>
            <a:ext cx="5157665" cy="5305589"/>
            <a:chOff x="3989322" y="1161808"/>
            <a:chExt cx="5157665" cy="5305589"/>
          </a:xfrm>
        </p:grpSpPr>
        <p:grpSp>
          <p:nvGrpSpPr>
            <p:cNvPr id="9" name="Group 8"/>
            <p:cNvGrpSpPr/>
            <p:nvPr/>
          </p:nvGrpSpPr>
          <p:grpSpPr>
            <a:xfrm>
              <a:off x="3989322" y="1161808"/>
              <a:ext cx="5157665" cy="5305589"/>
              <a:chOff x="6598934" y="1149896"/>
              <a:chExt cx="5157665" cy="5305589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/>
              <a:srcRect b="1299"/>
              <a:stretch/>
            </p:blipFill>
            <p:spPr>
              <a:xfrm>
                <a:off x="6598934" y="1371827"/>
                <a:ext cx="5157665" cy="508365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0020300" y="4670854"/>
                <a:ext cx="5129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3-4 x</a:t>
                </a:r>
                <a:endParaRPr lang="en-GB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180239" y="1149896"/>
                <a:ext cx="39754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Subcooled 4 bar cooling loop – high Q </a:t>
                </a:r>
                <a:endParaRPr lang="en-GB" dirty="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31D1BC-42A9-51A4-B1B3-9F0D0EE2482A}"/>
                </a:ext>
              </a:extLst>
            </p:cNvPr>
            <p:cNvSpPr/>
            <p:nvPr/>
          </p:nvSpPr>
          <p:spPr>
            <a:xfrm>
              <a:off x="7336760" y="2588084"/>
              <a:ext cx="449179" cy="296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B1EF8A-EB2C-6A5C-6A20-A10AD93C261E}"/>
                </a:ext>
              </a:extLst>
            </p:cNvPr>
            <p:cNvSpPr txBox="1"/>
            <p:nvPr/>
          </p:nvSpPr>
          <p:spPr>
            <a:xfrm>
              <a:off x="7273175" y="2532652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2 stage </a:t>
              </a:r>
            </a:p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CC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F642DD2-4E67-9016-E530-573F8A16DA75}"/>
                </a:ext>
              </a:extLst>
            </p:cNvPr>
            <p:cNvSpPr/>
            <p:nvPr/>
          </p:nvSpPr>
          <p:spPr>
            <a:xfrm>
              <a:off x="4538543" y="2550781"/>
              <a:ext cx="543886" cy="296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6CAC20-9743-8064-3F03-DA90ADBF69BE}"/>
                </a:ext>
              </a:extLst>
            </p:cNvPr>
            <p:cNvSpPr txBox="1"/>
            <p:nvPr/>
          </p:nvSpPr>
          <p:spPr>
            <a:xfrm>
              <a:off x="4503350" y="2514504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2 stage </a:t>
              </a:r>
            </a:p>
            <a:p>
              <a:pPr algn="ctr"/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CC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73D3980-8AF7-16A6-8742-556A5CD25140}"/>
                </a:ext>
              </a:extLst>
            </p:cNvPr>
            <p:cNvSpPr/>
            <p:nvPr/>
          </p:nvSpPr>
          <p:spPr>
            <a:xfrm>
              <a:off x="6534339" y="2001821"/>
              <a:ext cx="543886" cy="296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3BEC23B-3B34-1AC9-F4BD-87BBF1802806}"/>
              </a:ext>
            </a:extLst>
          </p:cNvPr>
          <p:cNvSpPr txBox="1"/>
          <p:nvPr/>
        </p:nvSpPr>
        <p:spPr>
          <a:xfrm>
            <a:off x="10315578" y="1430614"/>
            <a:ext cx="186274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Circulation pump and compressor outside radiation zone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49AF5A-EE87-FC96-0004-1E6BD695BF1A}"/>
              </a:ext>
            </a:extLst>
          </p:cNvPr>
          <p:cNvCxnSpPr>
            <a:cxnSpLocks/>
          </p:cNvCxnSpPr>
          <p:nvPr/>
        </p:nvCxnSpPr>
        <p:spPr>
          <a:xfrm flipH="1">
            <a:off x="8474797" y="1621326"/>
            <a:ext cx="1767159" cy="313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72C7F05-70B5-EE99-9808-5C589F018B93}"/>
              </a:ext>
            </a:extLst>
          </p:cNvPr>
          <p:cNvCxnSpPr>
            <a:stCxn id="17" idx="3"/>
          </p:cNvCxnSpPr>
          <p:nvPr/>
        </p:nvCxnSpPr>
        <p:spPr>
          <a:xfrm>
            <a:off x="9285100" y="2353944"/>
            <a:ext cx="447811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23727B9-7AB3-B9AD-FC5A-B50989D5ED85}"/>
              </a:ext>
            </a:extLst>
          </p:cNvPr>
          <p:cNvCxnSpPr>
            <a:cxnSpLocks/>
          </p:cNvCxnSpPr>
          <p:nvPr/>
        </p:nvCxnSpPr>
        <p:spPr>
          <a:xfrm flipH="1">
            <a:off x="9284018" y="2245478"/>
            <a:ext cx="410926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0AD3C43-58BA-EE17-3F24-3D5352376E95}"/>
              </a:ext>
            </a:extLst>
          </p:cNvPr>
          <p:cNvSpPr/>
          <p:nvPr/>
        </p:nvSpPr>
        <p:spPr>
          <a:xfrm>
            <a:off x="9731829" y="2093982"/>
            <a:ext cx="374041" cy="387480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520DDE7-4BC6-9DAC-32E6-28BECAA60683}"/>
              </a:ext>
            </a:extLst>
          </p:cNvPr>
          <p:cNvSpPr/>
          <p:nvPr/>
        </p:nvSpPr>
        <p:spPr>
          <a:xfrm>
            <a:off x="9772392" y="2148406"/>
            <a:ext cx="284668" cy="29677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C03D9B2-0A7A-67BF-DE3F-90422A80E086}"/>
              </a:ext>
            </a:extLst>
          </p:cNvPr>
          <p:cNvCxnSpPr>
            <a:cxnSpLocks/>
            <a:stCxn id="33" idx="2"/>
            <a:endCxn id="33" idx="7"/>
          </p:cNvCxnSpPr>
          <p:nvPr/>
        </p:nvCxnSpPr>
        <p:spPr>
          <a:xfrm flipV="1">
            <a:off x="9772392" y="2191868"/>
            <a:ext cx="242979" cy="104928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0E4D00C-F8F6-6684-3321-9E41CB7C2B41}"/>
              </a:ext>
            </a:extLst>
          </p:cNvPr>
          <p:cNvCxnSpPr>
            <a:cxnSpLocks/>
            <a:endCxn id="33" idx="5"/>
          </p:cNvCxnSpPr>
          <p:nvPr/>
        </p:nvCxnSpPr>
        <p:spPr>
          <a:xfrm>
            <a:off x="9770278" y="2296796"/>
            <a:ext cx="245093" cy="104927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3976684-3B9B-1105-D70D-3E727BDC7E8A}"/>
              </a:ext>
            </a:extLst>
          </p:cNvPr>
          <p:cNvCxnSpPr>
            <a:cxnSpLocks/>
          </p:cNvCxnSpPr>
          <p:nvPr/>
        </p:nvCxnSpPr>
        <p:spPr>
          <a:xfrm flipH="1">
            <a:off x="9943728" y="1629416"/>
            <a:ext cx="298227" cy="40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E7E6AF9-8E0C-3A0E-1970-7A32046D0499}"/>
              </a:ext>
            </a:extLst>
          </p:cNvPr>
          <p:cNvSpPr/>
          <p:nvPr/>
        </p:nvSpPr>
        <p:spPr>
          <a:xfrm>
            <a:off x="4070528" y="4715734"/>
            <a:ext cx="763461" cy="11675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D78899-56B9-96AE-6D82-5472A673612C}"/>
              </a:ext>
            </a:extLst>
          </p:cNvPr>
          <p:cNvSpPr txBox="1"/>
          <p:nvPr/>
        </p:nvSpPr>
        <p:spPr>
          <a:xfrm>
            <a:off x="4178266" y="4963886"/>
            <a:ext cx="6130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03030"/>
                </a:solidFill>
              </a:rPr>
              <a:t>Rad. zone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4CBBE8A-087D-52E9-E65A-9168BE7B5B05}"/>
              </a:ext>
            </a:extLst>
          </p:cNvPr>
          <p:cNvSpPr/>
          <p:nvPr/>
        </p:nvSpPr>
        <p:spPr>
          <a:xfrm>
            <a:off x="10544641" y="4934086"/>
            <a:ext cx="763461" cy="11675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E1ABEC-9041-B39F-F7D7-5DA817A26276}"/>
              </a:ext>
            </a:extLst>
          </p:cNvPr>
          <p:cNvSpPr txBox="1"/>
          <p:nvPr/>
        </p:nvSpPr>
        <p:spPr>
          <a:xfrm>
            <a:off x="10652379" y="5182238"/>
            <a:ext cx="6130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03030"/>
                </a:solidFill>
              </a:rPr>
              <a:t>Rad. zone</a:t>
            </a:r>
          </a:p>
        </p:txBody>
      </p:sp>
    </p:spTree>
    <p:extLst>
      <p:ext uri="{BB962C8B-B14F-4D97-AF65-F5344CB8AC3E}">
        <p14:creationId xmlns:p14="http://schemas.microsoft.com/office/powerpoint/2010/main" val="1878731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1AD2D9-F8A3-587B-48BA-5B4667ACD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834" y="1007134"/>
            <a:ext cx="4496307" cy="4654725"/>
          </a:xfrm>
          <a:prstGeom prst="rect">
            <a:avLst/>
          </a:prstGeom>
        </p:spPr>
      </p:pic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1893229" y="260649"/>
            <a:ext cx="75312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Latest developments (high cooling power at 4.2 K)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22 July 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23140" y="6356350"/>
            <a:ext cx="3355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T.Koettig  ICEC Short Course Cryocooler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07336" y="5719959"/>
            <a:ext cx="753122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Source: Bluefors, </a:t>
            </a:r>
            <a:r>
              <a:rPr lang="en-GB" sz="1100" dirty="0" err="1">
                <a:solidFill>
                  <a:schemeClr val="accent6">
                    <a:lumMod val="50000"/>
                  </a:schemeClr>
                </a:solidFill>
              </a:rPr>
              <a:t>Cryomech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, Two-stage pulse tube refrigerator, P</a:t>
            </a:r>
            <a:r>
              <a:rPr lang="en-GB" sz="1100" baseline="-25000" dirty="0">
                <a:solidFill>
                  <a:schemeClr val="accent6">
                    <a:lumMod val="50000"/>
                  </a:schemeClr>
                </a:solidFill>
              </a:rPr>
              <a:t>el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=25-27 k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  (50 or 60 Hz)</a:t>
            </a:r>
          </a:p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https://bluefors.com/products/pulse-tube-cryocoolers/pt450/#downloads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, photo courtesy Bluefors.</a:t>
            </a:r>
          </a:p>
        </p:txBody>
      </p:sp>
      <p:sp>
        <p:nvSpPr>
          <p:cNvPr id="20" name="Oval 19"/>
          <p:cNvSpPr/>
          <p:nvPr/>
        </p:nvSpPr>
        <p:spPr>
          <a:xfrm>
            <a:off x="4427070" y="3730838"/>
            <a:ext cx="138749" cy="1428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992411-3162-4A3A-3C5C-79FD63FCF4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5325" y="930292"/>
            <a:ext cx="1809133" cy="44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3954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1893229" y="260649"/>
            <a:ext cx="75312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Latest developments (high cooling power at 4.2 K)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22 July 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23140" y="6356350"/>
            <a:ext cx="3355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T.Koettig  ICEC Short Course Cryocooler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400" y="5981418"/>
            <a:ext cx="536107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350" dirty="0">
                <a:solidFill>
                  <a:srgbClr val="002060"/>
                </a:solidFill>
              </a:rPr>
              <a:t>Source: Introduction of GM – JT cooling system, A. Euler, Sumitomo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14587" y="4137231"/>
            <a:ext cx="345583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7030A0"/>
                </a:solidFill>
              </a:rPr>
              <a:t>&gt; 9 W @ 4.2 K cooling power at the CIF</a:t>
            </a:r>
          </a:p>
          <a:p>
            <a:pPr algn="l"/>
            <a:endParaRPr lang="en-US" sz="1400" dirty="0">
              <a:solidFill>
                <a:srgbClr val="7030A0"/>
              </a:solidFill>
            </a:endParaRPr>
          </a:p>
          <a:p>
            <a:pPr algn="l"/>
            <a:r>
              <a:rPr lang="en-US" sz="1400" dirty="0">
                <a:solidFill>
                  <a:srgbClr val="7030A0"/>
                </a:solidFill>
              </a:rPr>
              <a:t>Now also as open ”loop” system available!</a:t>
            </a:r>
            <a:endParaRPr lang="en-GB" sz="1400" dirty="0">
              <a:solidFill>
                <a:srgbClr val="7030A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619144-0F80-7DC5-2CF2-1E07B8ED6017}"/>
              </a:ext>
            </a:extLst>
          </p:cNvPr>
          <p:cNvGrpSpPr/>
          <p:nvPr/>
        </p:nvGrpSpPr>
        <p:grpSpPr>
          <a:xfrm>
            <a:off x="285015" y="894195"/>
            <a:ext cx="5979983" cy="2935822"/>
            <a:chOff x="183710" y="807823"/>
            <a:chExt cx="5597841" cy="268935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710" y="807823"/>
              <a:ext cx="5597841" cy="268935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7831C48-F780-F6A9-C27B-29AFB5C0C763}"/>
                </a:ext>
              </a:extLst>
            </p:cNvPr>
            <p:cNvSpPr/>
            <p:nvPr/>
          </p:nvSpPr>
          <p:spPr>
            <a:xfrm>
              <a:off x="4605145" y="2141622"/>
              <a:ext cx="865214" cy="633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Possible add. shield cooler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988B71F-157C-F6F2-B646-E4B47E290D09}"/>
                </a:ext>
              </a:extLst>
            </p:cNvPr>
            <p:cNvSpPr/>
            <p:nvPr/>
          </p:nvSpPr>
          <p:spPr>
            <a:xfrm>
              <a:off x="183710" y="3168316"/>
              <a:ext cx="2375006" cy="324000"/>
            </a:xfrm>
            <a:prstGeom prst="rect">
              <a:avLst/>
            </a:prstGeom>
            <a:solidFill>
              <a:srgbClr val="EBEEF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9391" y="2717532"/>
            <a:ext cx="5477576" cy="34857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0CE4DB-CB9B-50EF-9376-37286B0358B1}"/>
              </a:ext>
            </a:extLst>
          </p:cNvPr>
          <p:cNvSpPr txBox="1"/>
          <p:nvPr/>
        </p:nvSpPr>
        <p:spPr>
          <a:xfrm>
            <a:off x="6962115" y="1367073"/>
            <a:ext cx="1457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GM-JT cooler </a:t>
            </a:r>
          </a:p>
        </p:txBody>
      </p:sp>
    </p:spTree>
    <p:extLst>
      <p:ext uri="{BB962C8B-B14F-4D97-AF65-F5344CB8AC3E}">
        <p14:creationId xmlns:p14="http://schemas.microsoft.com/office/powerpoint/2010/main" val="27163658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2515A-CA95-93EF-92AD-C4E3574CB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>
            <a:extLst>
              <a:ext uri="{FF2B5EF4-FFF2-40B4-BE49-F238E27FC236}">
                <a16:creationId xmlns:a16="http://schemas.microsoft.com/office/drawing/2014/main" id="{9A9DDF56-504E-73FD-20B6-491A52DF2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8213" y="193637"/>
            <a:ext cx="269817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600" b="1" dirty="0">
                <a:latin typeface="+mj-lt"/>
                <a:ea typeface="+mj-ea"/>
                <a:cs typeface="+mj-cs"/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0BB6C6-853B-2028-5827-FC8A68F039B8}"/>
              </a:ext>
            </a:extLst>
          </p:cNvPr>
          <p:cNvSpPr txBox="1"/>
          <p:nvPr/>
        </p:nvSpPr>
        <p:spPr>
          <a:xfrm>
            <a:off x="1006668" y="1154374"/>
            <a:ext cx="101786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Testing radiation hardness of materials at low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LHe cryostats vs. cryocoolers based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Cooling performance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Pushing the frontier of cryocooler performance =&gt; add. J-T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Remote cooling circuits to reduce the amount of materials exposed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New applications for R&amp;D and stand-alone cryostats</a:t>
            </a:r>
          </a:p>
          <a:p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A6BA9-5629-CF50-31DD-A38985F2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July 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AA4B02-7765-3AF2-3DAC-A1648237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T.Koettig  ICEC Short Course Cryocooler Applications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81F22-C2F1-7C28-339E-BB56127E6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8860" y="6300787"/>
            <a:ext cx="359296" cy="476250"/>
          </a:xfrm>
        </p:spPr>
        <p:txBody>
          <a:bodyPr/>
          <a:lstStyle/>
          <a:p>
            <a:fld id="{0610CDCB-5039-4A26-88ED-5C9C1A2BF46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89143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5C559B-2110-A8A6-A9B7-DD80EDB8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8AF7-1394-49E1-AD83-66AD085522C2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30EB67-F4F9-F973-A4DF-5F848E86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7A2CE-12E0-F388-A23D-8980AF37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13CCAF-513A-93D7-0531-BA515FE8D782}"/>
              </a:ext>
            </a:extLst>
          </p:cNvPr>
          <p:cNvSpPr txBox="1"/>
          <p:nvPr/>
        </p:nvSpPr>
        <p:spPr>
          <a:xfrm>
            <a:off x="3337517" y="2837393"/>
            <a:ext cx="509915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77602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35210" y="1459986"/>
            <a:ext cx="10751463" cy="270451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Cooling option comparison T ≥ 4.2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Cryocooler based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Remote cooling loops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2801-ECE3-4D57-92D7-5FE15B02E792}" type="datetime1">
              <a:rPr lang="en-US" smtClean="0"/>
              <a:t>15-Jan-25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96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411D9-2171-B81C-8A9E-96EB65AA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579" y="137407"/>
            <a:ext cx="10262507" cy="519130"/>
          </a:xfrm>
        </p:spPr>
        <p:txBody>
          <a:bodyPr/>
          <a:lstStyle/>
          <a:p>
            <a:r>
              <a:rPr lang="en-US" dirty="0"/>
              <a:t>Cooling options/influence on cryostat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420D4-B56A-7F70-980C-1B03C02A59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45A28-3DF0-4151-9B4E-A385056EEDBC}" type="datetime1">
              <a:rPr lang="de-DE" smtClean="0"/>
              <a:pPr/>
              <a:t>16.01.2025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DBA7F-8FE6-64AE-3B33-B8966610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66DBC-CA31-6BB7-CDF7-F4242C21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63A5696-3CA8-28A9-C80C-892005DF3D4C}"/>
              </a:ext>
            </a:extLst>
          </p:cNvPr>
          <p:cNvGrpSpPr/>
          <p:nvPr/>
        </p:nvGrpSpPr>
        <p:grpSpPr>
          <a:xfrm>
            <a:off x="4190168" y="1398747"/>
            <a:ext cx="1668161" cy="2874583"/>
            <a:chOff x="4933429" y="879126"/>
            <a:chExt cx="2224215" cy="383277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9FE746-138D-ED72-14F4-77C0DACB3AA0}"/>
                </a:ext>
              </a:extLst>
            </p:cNvPr>
            <p:cNvSpPr txBox="1"/>
            <p:nvPr/>
          </p:nvSpPr>
          <p:spPr>
            <a:xfrm>
              <a:off x="4933429" y="3757795"/>
              <a:ext cx="2224215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Forced flow or natural circulation,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1E0367C-EC2A-EFB5-6E92-016B09135F7E}"/>
                </a:ext>
              </a:extLst>
            </p:cNvPr>
            <p:cNvGrpSpPr/>
            <p:nvPr/>
          </p:nvGrpSpPr>
          <p:grpSpPr>
            <a:xfrm>
              <a:off x="5167446" y="879126"/>
              <a:ext cx="1624176" cy="2878671"/>
              <a:chOff x="5812055" y="853070"/>
              <a:chExt cx="1624176" cy="287867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089E05BD-78F0-2597-225E-090E3FAC6F92}"/>
                  </a:ext>
                </a:extLst>
              </p:cNvPr>
              <p:cNvGrpSpPr/>
              <p:nvPr/>
            </p:nvGrpSpPr>
            <p:grpSpPr>
              <a:xfrm>
                <a:off x="5879758" y="995034"/>
                <a:ext cx="1392195" cy="2736707"/>
                <a:chOff x="3917090" y="995034"/>
                <a:chExt cx="1392195" cy="2736707"/>
              </a:xfrm>
            </p:grpSpPr>
            <p:sp>
              <p:nvSpPr>
                <p:cNvPr id="58" name="Cylinder 57">
                  <a:extLst>
                    <a:ext uri="{FF2B5EF4-FFF2-40B4-BE49-F238E27FC236}">
                      <a16:creationId xmlns:a16="http://schemas.microsoft.com/office/drawing/2014/main" id="{58F75368-DD43-503C-DB5C-9EEDA6865A1C}"/>
                    </a:ext>
                  </a:extLst>
                </p:cNvPr>
                <p:cNvSpPr/>
                <p:nvPr/>
              </p:nvSpPr>
              <p:spPr>
                <a:xfrm>
                  <a:off x="3917090" y="1219200"/>
                  <a:ext cx="1392195" cy="2512541"/>
                </a:xfrm>
                <a:prstGeom prst="can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1" name="Cylinder 60">
                  <a:extLst>
                    <a:ext uri="{FF2B5EF4-FFF2-40B4-BE49-F238E27FC236}">
                      <a16:creationId xmlns:a16="http://schemas.microsoft.com/office/drawing/2014/main" id="{2AFB056F-A2F9-492A-0F50-1F3225771576}"/>
                    </a:ext>
                  </a:extLst>
                </p:cNvPr>
                <p:cNvSpPr/>
                <p:nvPr/>
              </p:nvSpPr>
              <p:spPr>
                <a:xfrm>
                  <a:off x="4028301" y="1292310"/>
                  <a:ext cx="1169772" cy="2366319"/>
                </a:xfrm>
                <a:prstGeom prst="can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2" name="Cylinder 61">
                  <a:extLst>
                    <a:ext uri="{FF2B5EF4-FFF2-40B4-BE49-F238E27FC236}">
                      <a16:creationId xmlns:a16="http://schemas.microsoft.com/office/drawing/2014/main" id="{021C9B43-D5A1-54CE-ADBE-7D5EBA5C2E8D}"/>
                    </a:ext>
                  </a:extLst>
                </p:cNvPr>
                <p:cNvSpPr/>
                <p:nvPr/>
              </p:nvSpPr>
              <p:spPr>
                <a:xfrm>
                  <a:off x="4306329" y="2605216"/>
                  <a:ext cx="609599" cy="892774"/>
                </a:xfrm>
                <a:prstGeom prst="ca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B9888516-53E1-683D-B8D2-9BF8DFBFA55D}"/>
                    </a:ext>
                  </a:extLst>
                </p:cNvPr>
                <p:cNvCxnSpPr/>
                <p:nvPr/>
              </p:nvCxnSpPr>
              <p:spPr>
                <a:xfrm flipV="1">
                  <a:off x="4411360" y="1408670"/>
                  <a:ext cx="0" cy="1296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ECE6E36D-3B98-5EFE-8FC2-5408307589E0}"/>
                    </a:ext>
                  </a:extLst>
                </p:cNvPr>
                <p:cNvCxnSpPr/>
                <p:nvPr/>
              </p:nvCxnSpPr>
              <p:spPr>
                <a:xfrm flipV="1">
                  <a:off x="4802658" y="1408670"/>
                  <a:ext cx="0" cy="1296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65" name="Arrow: Right 64">
                  <a:extLst>
                    <a:ext uri="{FF2B5EF4-FFF2-40B4-BE49-F238E27FC236}">
                      <a16:creationId xmlns:a16="http://schemas.microsoft.com/office/drawing/2014/main" id="{39A03E54-D31A-6399-C227-39322036D05A}"/>
                    </a:ext>
                  </a:extLst>
                </p:cNvPr>
                <p:cNvSpPr/>
                <p:nvPr/>
              </p:nvSpPr>
              <p:spPr>
                <a:xfrm rot="5400000">
                  <a:off x="4388704" y="1060937"/>
                  <a:ext cx="255373" cy="123568"/>
                </a:xfrm>
                <a:prstGeom prst="rightArrow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8" name="Cylinder 77">
                  <a:extLst>
                    <a:ext uri="{FF2B5EF4-FFF2-40B4-BE49-F238E27FC236}">
                      <a16:creationId xmlns:a16="http://schemas.microsoft.com/office/drawing/2014/main" id="{DF9CB961-90D4-00B9-286B-0C1580B4C47A}"/>
                    </a:ext>
                  </a:extLst>
                </p:cNvPr>
                <p:cNvSpPr/>
                <p:nvPr/>
              </p:nvSpPr>
              <p:spPr>
                <a:xfrm>
                  <a:off x="4476756" y="1318661"/>
                  <a:ext cx="79271" cy="1369956"/>
                </a:xfrm>
                <a:prstGeom prst="ca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32" name="Cylinder 31">
                <a:extLst>
                  <a:ext uri="{FF2B5EF4-FFF2-40B4-BE49-F238E27FC236}">
                    <a16:creationId xmlns:a16="http://schemas.microsoft.com/office/drawing/2014/main" id="{79EEDD83-E89A-A99C-9CFB-8B7C46DB4873}"/>
                  </a:ext>
                </a:extLst>
              </p:cNvPr>
              <p:cNvSpPr/>
              <p:nvPr/>
            </p:nvSpPr>
            <p:spPr>
              <a:xfrm>
                <a:off x="6601827" y="1651545"/>
                <a:ext cx="73390" cy="1030344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4" name="Arrow: Right 33">
                <a:extLst>
                  <a:ext uri="{FF2B5EF4-FFF2-40B4-BE49-F238E27FC236}">
                    <a16:creationId xmlns:a16="http://schemas.microsoft.com/office/drawing/2014/main" id="{EC3130DD-B267-0D93-058E-9BDB9C59C016}"/>
                  </a:ext>
                </a:extLst>
              </p:cNvPr>
              <p:cNvSpPr/>
              <p:nvPr/>
            </p:nvSpPr>
            <p:spPr>
              <a:xfrm rot="16200000">
                <a:off x="6560265" y="918973"/>
                <a:ext cx="255373" cy="123568"/>
              </a:xfrm>
              <a:prstGeom prst="rightArrow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846EDF7B-37BB-1823-3EE0-2096C5422FAE}"/>
                  </a:ext>
                </a:extLst>
              </p:cNvPr>
              <p:cNvSpPr/>
              <p:nvPr/>
            </p:nvSpPr>
            <p:spPr>
              <a:xfrm>
                <a:off x="6299034" y="1366768"/>
                <a:ext cx="819022" cy="284777"/>
              </a:xfrm>
              <a:prstGeom prst="arc">
                <a:avLst>
                  <a:gd name="adj1" fmla="val 15811655"/>
                  <a:gd name="adj2" fmla="val 7762729"/>
                </a:avLst>
              </a:prstGeom>
              <a:noFill/>
              <a:ln w="381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Cylinder 35">
                <a:extLst>
                  <a:ext uri="{FF2B5EF4-FFF2-40B4-BE49-F238E27FC236}">
                    <a16:creationId xmlns:a16="http://schemas.microsoft.com/office/drawing/2014/main" id="{44D11DCF-ABD1-BEF6-8DE8-9AD7336312EE}"/>
                  </a:ext>
                </a:extLst>
              </p:cNvPr>
              <p:cNvSpPr/>
              <p:nvPr/>
            </p:nvSpPr>
            <p:spPr>
              <a:xfrm>
                <a:off x="6651255" y="1135714"/>
                <a:ext cx="73390" cy="256590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CA6EA57-154C-3DC2-4954-B12E28F1ACD5}"/>
                  </a:ext>
                </a:extLst>
              </p:cNvPr>
              <p:cNvGrpSpPr/>
              <p:nvPr/>
            </p:nvGrpSpPr>
            <p:grpSpPr>
              <a:xfrm>
                <a:off x="5812055" y="1223679"/>
                <a:ext cx="1624176" cy="2114392"/>
                <a:chOff x="5812055" y="1223679"/>
                <a:chExt cx="1624176" cy="2114392"/>
              </a:xfrm>
            </p:grpSpPr>
            <p:sp>
              <p:nvSpPr>
                <p:cNvPr id="40" name="Arc 39">
                  <a:extLst>
                    <a:ext uri="{FF2B5EF4-FFF2-40B4-BE49-F238E27FC236}">
                      <a16:creationId xmlns:a16="http://schemas.microsoft.com/office/drawing/2014/main" id="{0ACA820E-77B5-52E4-D24A-6A2A6C120D62}"/>
                    </a:ext>
                  </a:extLst>
                </p:cNvPr>
                <p:cNvSpPr/>
                <p:nvPr/>
              </p:nvSpPr>
              <p:spPr>
                <a:xfrm rot="6742431">
                  <a:off x="5756224" y="1279510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8" name="Arc 47">
                  <a:extLst>
                    <a:ext uri="{FF2B5EF4-FFF2-40B4-BE49-F238E27FC236}">
                      <a16:creationId xmlns:a16="http://schemas.microsoft.com/office/drawing/2014/main" id="{AE1F7794-AEF2-7470-7DCE-23D5D22B192C}"/>
                    </a:ext>
                  </a:extLst>
                </p:cNvPr>
                <p:cNvSpPr/>
                <p:nvPr/>
              </p:nvSpPr>
              <p:spPr>
                <a:xfrm rot="6742431">
                  <a:off x="5768066" y="1499615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EA252BD9-2504-0884-7E7C-3748A9F0F190}"/>
                    </a:ext>
                  </a:extLst>
                </p:cNvPr>
                <p:cNvSpPr/>
                <p:nvPr/>
              </p:nvSpPr>
              <p:spPr>
                <a:xfrm rot="6742431">
                  <a:off x="5772699" y="1674538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A84646C-055E-CBEF-27D4-C63A16EE05F4}"/>
              </a:ext>
            </a:extLst>
          </p:cNvPr>
          <p:cNvGrpSpPr/>
          <p:nvPr/>
        </p:nvGrpSpPr>
        <p:grpSpPr>
          <a:xfrm>
            <a:off x="414159" y="1607572"/>
            <a:ext cx="1668161" cy="2391793"/>
            <a:chOff x="899985" y="1211207"/>
            <a:chExt cx="2224215" cy="318905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E5A9861-9965-B46B-6870-7E0C2C99EA3B}"/>
                </a:ext>
              </a:extLst>
            </p:cNvPr>
            <p:cNvGrpSpPr/>
            <p:nvPr/>
          </p:nvGrpSpPr>
          <p:grpSpPr>
            <a:xfrm>
              <a:off x="899985" y="1219200"/>
              <a:ext cx="2224215" cy="3181064"/>
              <a:chOff x="899985" y="1219200"/>
              <a:chExt cx="2224215" cy="3181064"/>
            </a:xfrm>
          </p:grpSpPr>
          <p:sp>
            <p:nvSpPr>
              <p:cNvPr id="129" name="Cylinder 128">
                <a:extLst>
                  <a:ext uri="{FF2B5EF4-FFF2-40B4-BE49-F238E27FC236}">
                    <a16:creationId xmlns:a16="http://schemas.microsoft.com/office/drawing/2014/main" id="{0C688BAA-5DF0-D2B0-2707-C79FF1979F63}"/>
                  </a:ext>
                </a:extLst>
              </p:cNvPr>
              <p:cNvSpPr/>
              <p:nvPr/>
            </p:nvSpPr>
            <p:spPr>
              <a:xfrm>
                <a:off x="1429265" y="2117124"/>
                <a:ext cx="1169772" cy="1541505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1" name="Cylinder 130">
                <a:extLst>
                  <a:ext uri="{FF2B5EF4-FFF2-40B4-BE49-F238E27FC236}">
                    <a16:creationId xmlns:a16="http://schemas.microsoft.com/office/drawing/2014/main" id="{190DC48D-D4A8-FE46-7A80-312F95EC1737}"/>
                  </a:ext>
                </a:extLst>
              </p:cNvPr>
              <p:cNvSpPr/>
              <p:nvPr/>
            </p:nvSpPr>
            <p:spPr>
              <a:xfrm>
                <a:off x="1318054" y="1219200"/>
                <a:ext cx="1392195" cy="2512541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2" name="Cylinder 131">
                <a:extLst>
                  <a:ext uri="{FF2B5EF4-FFF2-40B4-BE49-F238E27FC236}">
                    <a16:creationId xmlns:a16="http://schemas.microsoft.com/office/drawing/2014/main" id="{44908783-D3D5-326F-04E5-6634E4866CFB}"/>
                  </a:ext>
                </a:extLst>
              </p:cNvPr>
              <p:cNvSpPr/>
              <p:nvPr/>
            </p:nvSpPr>
            <p:spPr>
              <a:xfrm>
                <a:off x="1429265" y="1292310"/>
                <a:ext cx="1169772" cy="2366319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3" name="Cylinder 132">
                <a:extLst>
                  <a:ext uri="{FF2B5EF4-FFF2-40B4-BE49-F238E27FC236}">
                    <a16:creationId xmlns:a16="http://schemas.microsoft.com/office/drawing/2014/main" id="{B901F854-6739-3960-E1AB-59C308246F60}"/>
                  </a:ext>
                </a:extLst>
              </p:cNvPr>
              <p:cNvSpPr/>
              <p:nvPr/>
            </p:nvSpPr>
            <p:spPr>
              <a:xfrm>
                <a:off x="1707293" y="2605216"/>
                <a:ext cx="609599" cy="892774"/>
              </a:xfrm>
              <a:prstGeom prst="ca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D4509E00-319D-89B8-86BD-482719EAECE4}"/>
                  </a:ext>
                </a:extLst>
              </p:cNvPr>
              <p:cNvCxnSpPr/>
              <p:nvPr/>
            </p:nvCxnSpPr>
            <p:spPr>
              <a:xfrm flipV="1">
                <a:off x="1795848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5E433BD8-D0E8-3D48-5286-BFDECF20B03A}"/>
                  </a:ext>
                </a:extLst>
              </p:cNvPr>
              <p:cNvCxnSpPr/>
              <p:nvPr/>
            </p:nvCxnSpPr>
            <p:spPr>
              <a:xfrm flipV="1">
                <a:off x="2203622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42" name="Arrow: Right 141">
                <a:extLst>
                  <a:ext uri="{FF2B5EF4-FFF2-40B4-BE49-F238E27FC236}">
                    <a16:creationId xmlns:a16="http://schemas.microsoft.com/office/drawing/2014/main" id="{0DC99CC3-9E3A-7633-5DF8-2718185AB224}"/>
                  </a:ext>
                </a:extLst>
              </p:cNvPr>
              <p:cNvSpPr/>
              <p:nvPr/>
            </p:nvSpPr>
            <p:spPr>
              <a:xfrm rot="16200000">
                <a:off x="1898822" y="1672794"/>
                <a:ext cx="255373" cy="123568"/>
              </a:xfrm>
              <a:prstGeom prst="rightArrow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FA72CFB9-730C-FAC6-6D6C-EF9C013C7137}"/>
                  </a:ext>
                </a:extLst>
              </p:cNvPr>
              <p:cNvSpPr txBox="1"/>
              <p:nvPr/>
            </p:nvSpPr>
            <p:spPr>
              <a:xfrm>
                <a:off x="899985" y="3723156"/>
                <a:ext cx="2224215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Bath cooling, 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direct liquid contact</a:t>
                </a:r>
              </a:p>
            </p:txBody>
          </p:sp>
          <p:sp>
            <p:nvSpPr>
              <p:cNvPr id="144" name="Cloud 143">
                <a:extLst>
                  <a:ext uri="{FF2B5EF4-FFF2-40B4-BE49-F238E27FC236}">
                    <a16:creationId xmlns:a16="http://schemas.microsoft.com/office/drawing/2014/main" id="{84BFE1A5-919D-E26D-3A28-480E9E6EC09C}"/>
                  </a:ext>
                </a:extLst>
              </p:cNvPr>
              <p:cNvSpPr/>
              <p:nvPr/>
            </p:nvSpPr>
            <p:spPr>
              <a:xfrm>
                <a:off x="1940012" y="1926709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5" name="Cloud 144">
                <a:extLst>
                  <a:ext uri="{FF2B5EF4-FFF2-40B4-BE49-F238E27FC236}">
                    <a16:creationId xmlns:a16="http://schemas.microsoft.com/office/drawing/2014/main" id="{DF66F4CB-CB08-6DEC-5294-4FE1572DEE46}"/>
                  </a:ext>
                </a:extLst>
              </p:cNvPr>
              <p:cNvSpPr/>
              <p:nvPr/>
            </p:nvSpPr>
            <p:spPr>
              <a:xfrm>
                <a:off x="1886465" y="2168780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6" name="Cloud 145">
                <a:extLst>
                  <a:ext uri="{FF2B5EF4-FFF2-40B4-BE49-F238E27FC236}">
                    <a16:creationId xmlns:a16="http://schemas.microsoft.com/office/drawing/2014/main" id="{80DF0065-5877-F308-60F4-D087FF166164}"/>
                  </a:ext>
                </a:extLst>
              </p:cNvPr>
              <p:cNvSpPr/>
              <p:nvPr/>
            </p:nvSpPr>
            <p:spPr>
              <a:xfrm>
                <a:off x="2244813" y="2058729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72" name="Cloud 171">
                <a:extLst>
                  <a:ext uri="{FF2B5EF4-FFF2-40B4-BE49-F238E27FC236}">
                    <a16:creationId xmlns:a16="http://schemas.microsoft.com/office/drawing/2014/main" id="{50C39F8C-2982-0252-C941-FE965A7076D2}"/>
                  </a:ext>
                </a:extLst>
              </p:cNvPr>
              <p:cNvSpPr/>
              <p:nvPr/>
            </p:nvSpPr>
            <p:spPr>
              <a:xfrm>
                <a:off x="1579605" y="2021917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ED3D52C-039D-9657-B6E2-0B4DF0DC979E}"/>
                </a:ext>
              </a:extLst>
            </p:cNvPr>
            <p:cNvGrpSpPr/>
            <p:nvPr/>
          </p:nvGrpSpPr>
          <p:grpSpPr>
            <a:xfrm>
              <a:off x="1253783" y="1211207"/>
              <a:ext cx="1624176" cy="2114392"/>
              <a:chOff x="5812055" y="1223679"/>
              <a:chExt cx="1624176" cy="2114392"/>
            </a:xfrm>
          </p:grpSpPr>
          <p:sp>
            <p:nvSpPr>
              <p:cNvPr id="123" name="Arc 122">
                <a:extLst>
                  <a:ext uri="{FF2B5EF4-FFF2-40B4-BE49-F238E27FC236}">
                    <a16:creationId xmlns:a16="http://schemas.microsoft.com/office/drawing/2014/main" id="{7DB7E3AB-FE54-3E99-F3D0-A12A9CB08B90}"/>
                  </a:ext>
                </a:extLst>
              </p:cNvPr>
              <p:cNvSpPr/>
              <p:nvPr/>
            </p:nvSpPr>
            <p:spPr>
              <a:xfrm rot="6742431">
                <a:off x="5756224" y="1279510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4" name="Arc 123">
                <a:extLst>
                  <a:ext uri="{FF2B5EF4-FFF2-40B4-BE49-F238E27FC236}">
                    <a16:creationId xmlns:a16="http://schemas.microsoft.com/office/drawing/2014/main" id="{D2DE8054-2185-4EE0-F1CB-B18778769A76}"/>
                  </a:ext>
                </a:extLst>
              </p:cNvPr>
              <p:cNvSpPr/>
              <p:nvPr/>
            </p:nvSpPr>
            <p:spPr>
              <a:xfrm rot="6742431">
                <a:off x="5768066" y="1499615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5" name="Arc 124">
                <a:extLst>
                  <a:ext uri="{FF2B5EF4-FFF2-40B4-BE49-F238E27FC236}">
                    <a16:creationId xmlns:a16="http://schemas.microsoft.com/office/drawing/2014/main" id="{DF796820-8D54-FA72-9ACD-5BAAB0A76840}"/>
                  </a:ext>
                </a:extLst>
              </p:cNvPr>
              <p:cNvSpPr/>
              <p:nvPr/>
            </p:nvSpPr>
            <p:spPr>
              <a:xfrm rot="6742431">
                <a:off x="5772699" y="1674538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9F5CA30-5660-F93F-E4D6-F1834C27D51A}"/>
              </a:ext>
            </a:extLst>
          </p:cNvPr>
          <p:cNvGrpSpPr/>
          <p:nvPr/>
        </p:nvGrpSpPr>
        <p:grpSpPr>
          <a:xfrm>
            <a:off x="6594128" y="1093002"/>
            <a:ext cx="1668161" cy="3070014"/>
            <a:chOff x="6908636" y="471467"/>
            <a:chExt cx="2224215" cy="4093352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D62AFC0-492E-78E4-7990-70EFE2DFA033}"/>
                </a:ext>
              </a:extLst>
            </p:cNvPr>
            <p:cNvSpPr txBox="1"/>
            <p:nvPr/>
          </p:nvSpPr>
          <p:spPr>
            <a:xfrm>
              <a:off x="6908636" y="3887711"/>
              <a:ext cx="222421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Cryocooler,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A651C214-CCC1-F2A4-4922-0AF86366F9D3}"/>
                </a:ext>
              </a:extLst>
            </p:cNvPr>
            <p:cNvGrpSpPr/>
            <p:nvPr/>
          </p:nvGrpSpPr>
          <p:grpSpPr>
            <a:xfrm>
              <a:off x="7210355" y="471467"/>
              <a:ext cx="1624176" cy="3328384"/>
              <a:chOff x="10503051" y="502525"/>
              <a:chExt cx="1624176" cy="3328384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FDE08B9E-6758-84D0-5E29-C61750FBD9C6}"/>
                  </a:ext>
                </a:extLst>
              </p:cNvPr>
              <p:cNvGrpSpPr/>
              <p:nvPr/>
            </p:nvGrpSpPr>
            <p:grpSpPr>
              <a:xfrm>
                <a:off x="10572045" y="502525"/>
                <a:ext cx="1392195" cy="3328384"/>
                <a:chOff x="6281351" y="403357"/>
                <a:chExt cx="1392195" cy="3328384"/>
              </a:xfrm>
            </p:grpSpPr>
            <p:cxnSp>
              <p:nvCxnSpPr>
                <p:cNvPr id="193" name="Connector: Curved 192">
                  <a:extLst>
                    <a:ext uri="{FF2B5EF4-FFF2-40B4-BE49-F238E27FC236}">
                      <a16:creationId xmlns:a16="http://schemas.microsoft.com/office/drawing/2014/main" id="{C3FF6D21-63C0-B2B8-F07D-750019D51A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7175891" y="1607177"/>
                  <a:ext cx="405256" cy="344947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97" name="Cylinder 196">
                  <a:extLst>
                    <a:ext uri="{FF2B5EF4-FFF2-40B4-BE49-F238E27FC236}">
                      <a16:creationId xmlns:a16="http://schemas.microsoft.com/office/drawing/2014/main" id="{51DD2C37-7578-93C7-AE1A-2B611CA42369}"/>
                    </a:ext>
                  </a:extLst>
                </p:cNvPr>
                <p:cNvSpPr/>
                <p:nvPr/>
              </p:nvSpPr>
              <p:spPr>
                <a:xfrm>
                  <a:off x="6779744" y="2190398"/>
                  <a:ext cx="333629" cy="129033"/>
                </a:xfrm>
                <a:prstGeom prst="can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9" name="Cylinder 198">
                  <a:extLst>
                    <a:ext uri="{FF2B5EF4-FFF2-40B4-BE49-F238E27FC236}">
                      <a16:creationId xmlns:a16="http://schemas.microsoft.com/office/drawing/2014/main" id="{A7D1FDF8-006A-34AD-5366-677AF6983ED9}"/>
                    </a:ext>
                  </a:extLst>
                </p:cNvPr>
                <p:cNvSpPr/>
                <p:nvPr/>
              </p:nvSpPr>
              <p:spPr>
                <a:xfrm>
                  <a:off x="6812695" y="1648891"/>
                  <a:ext cx="124405" cy="57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0" name="Cylinder 199">
                  <a:extLst>
                    <a:ext uri="{FF2B5EF4-FFF2-40B4-BE49-F238E27FC236}">
                      <a16:creationId xmlns:a16="http://schemas.microsoft.com/office/drawing/2014/main" id="{92AE0850-EE54-5747-4F90-C200C7EF936B}"/>
                    </a:ext>
                  </a:extLst>
                </p:cNvPr>
                <p:cNvSpPr/>
                <p:nvPr/>
              </p:nvSpPr>
              <p:spPr>
                <a:xfrm>
                  <a:off x="7018639" y="1648890"/>
                  <a:ext cx="62203" cy="57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1" name="Cylinder 200">
                  <a:extLst>
                    <a:ext uri="{FF2B5EF4-FFF2-40B4-BE49-F238E27FC236}">
                      <a16:creationId xmlns:a16="http://schemas.microsoft.com/office/drawing/2014/main" id="{8E5AE387-1205-2112-3F16-ED02F5E9C8E0}"/>
                    </a:ext>
                  </a:extLst>
                </p:cNvPr>
                <p:cNvSpPr/>
                <p:nvPr/>
              </p:nvSpPr>
              <p:spPr>
                <a:xfrm>
                  <a:off x="6734436" y="1448090"/>
                  <a:ext cx="486026" cy="257867"/>
                </a:xfrm>
                <a:prstGeom prst="can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2" name="Cylinder 201">
                  <a:extLst>
                    <a:ext uri="{FF2B5EF4-FFF2-40B4-BE49-F238E27FC236}">
                      <a16:creationId xmlns:a16="http://schemas.microsoft.com/office/drawing/2014/main" id="{F821CF89-3A08-DA60-CEE8-798E1A5F2F19}"/>
                    </a:ext>
                  </a:extLst>
                </p:cNvPr>
                <p:cNvSpPr/>
                <p:nvPr/>
              </p:nvSpPr>
              <p:spPr>
                <a:xfrm>
                  <a:off x="6796217" y="794315"/>
                  <a:ext cx="181232" cy="75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7" name="Cylinder 206">
                  <a:extLst>
                    <a:ext uri="{FF2B5EF4-FFF2-40B4-BE49-F238E27FC236}">
                      <a16:creationId xmlns:a16="http://schemas.microsoft.com/office/drawing/2014/main" id="{4DF4D769-CDCD-54FA-B73D-BFDDAB4D91A8}"/>
                    </a:ext>
                  </a:extLst>
                </p:cNvPr>
                <p:cNvSpPr/>
                <p:nvPr/>
              </p:nvSpPr>
              <p:spPr>
                <a:xfrm>
                  <a:off x="7002161" y="794314"/>
                  <a:ext cx="90616" cy="75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1" name="Cylinder 210">
                  <a:extLst>
                    <a:ext uri="{FF2B5EF4-FFF2-40B4-BE49-F238E27FC236}">
                      <a16:creationId xmlns:a16="http://schemas.microsoft.com/office/drawing/2014/main" id="{845377AF-51C3-FD4F-A01B-18C051809398}"/>
                    </a:ext>
                  </a:extLst>
                </p:cNvPr>
                <p:cNvSpPr/>
                <p:nvPr/>
              </p:nvSpPr>
              <p:spPr>
                <a:xfrm>
                  <a:off x="6281351" y="794314"/>
                  <a:ext cx="1392195" cy="2937427"/>
                </a:xfrm>
                <a:prstGeom prst="can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2" name="Cylinder 211">
                  <a:extLst>
                    <a:ext uri="{FF2B5EF4-FFF2-40B4-BE49-F238E27FC236}">
                      <a16:creationId xmlns:a16="http://schemas.microsoft.com/office/drawing/2014/main" id="{D285F87A-55BE-0E99-0FEE-DE5E9E3B36B9}"/>
                    </a:ext>
                  </a:extLst>
                </p:cNvPr>
                <p:cNvSpPr/>
                <p:nvPr/>
              </p:nvSpPr>
              <p:spPr>
                <a:xfrm>
                  <a:off x="6392562" y="1292310"/>
                  <a:ext cx="1169772" cy="2366319"/>
                </a:xfrm>
                <a:prstGeom prst="can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3" name="Cylinder 212">
                  <a:extLst>
                    <a:ext uri="{FF2B5EF4-FFF2-40B4-BE49-F238E27FC236}">
                      <a16:creationId xmlns:a16="http://schemas.microsoft.com/office/drawing/2014/main" id="{885ABB15-056C-6340-F1C2-09810567069F}"/>
                    </a:ext>
                  </a:extLst>
                </p:cNvPr>
                <p:cNvSpPr/>
                <p:nvPr/>
              </p:nvSpPr>
              <p:spPr>
                <a:xfrm>
                  <a:off x="6670590" y="2605216"/>
                  <a:ext cx="609599" cy="892775"/>
                </a:xfrm>
                <a:prstGeom prst="ca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C110418C-8CED-9287-D615-76217BE85D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01479" y="1021490"/>
                  <a:ext cx="0" cy="1620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453E3444-7353-F01A-33BE-BC9A8966366B}"/>
                    </a:ext>
                  </a:extLst>
                </p:cNvPr>
                <p:cNvCxnSpPr/>
                <p:nvPr/>
              </p:nvCxnSpPr>
              <p:spPr>
                <a:xfrm flipV="1">
                  <a:off x="7249299" y="1021490"/>
                  <a:ext cx="0" cy="1620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8" name="Connector: Curved 217">
                  <a:extLst>
                    <a:ext uri="{FF2B5EF4-FFF2-40B4-BE49-F238E27FC236}">
                      <a16:creationId xmlns:a16="http://schemas.microsoft.com/office/drawing/2014/main" id="{B2713615-4494-5EA5-2DD2-0F6E51A62FEE}"/>
                    </a:ext>
                  </a:extLst>
                </p:cNvPr>
                <p:cNvCxnSpPr>
                  <a:cxnSpLocks/>
                  <a:endCxn id="213" idx="1"/>
                </p:cNvCxnSpPr>
                <p:nvPr/>
              </p:nvCxnSpPr>
              <p:spPr>
                <a:xfrm rot="16200000" flipH="1">
                  <a:off x="6765109" y="2394935"/>
                  <a:ext cx="282576" cy="137986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9" name="Connector: Curved 218">
                  <a:extLst>
                    <a:ext uri="{FF2B5EF4-FFF2-40B4-BE49-F238E27FC236}">
                      <a16:creationId xmlns:a16="http://schemas.microsoft.com/office/drawing/2014/main" id="{7C92E00A-FF30-CA1E-69BC-E491FD2B3F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881458" y="2394935"/>
                  <a:ext cx="282576" cy="137986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1" name="Connector: Curved 220">
                  <a:extLst>
                    <a:ext uri="{FF2B5EF4-FFF2-40B4-BE49-F238E27FC236}">
                      <a16:creationId xmlns:a16="http://schemas.microsoft.com/office/drawing/2014/main" id="{07DFFB1E-0145-4DCF-6536-D3A813844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830604" y="2401733"/>
                  <a:ext cx="282576" cy="137985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22" name="Cylinder 221">
                  <a:extLst>
                    <a:ext uri="{FF2B5EF4-FFF2-40B4-BE49-F238E27FC236}">
                      <a16:creationId xmlns:a16="http://schemas.microsoft.com/office/drawing/2014/main" id="{8472B874-2F98-DE52-7343-27BC7F33DAFA}"/>
                    </a:ext>
                  </a:extLst>
                </p:cNvPr>
                <p:cNvSpPr/>
                <p:nvPr/>
              </p:nvSpPr>
              <p:spPr>
                <a:xfrm>
                  <a:off x="6660301" y="403357"/>
                  <a:ext cx="609589" cy="560292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5456DE17-F11C-2EA3-68C1-2EE4EDBDBD00}"/>
                  </a:ext>
                </a:extLst>
              </p:cNvPr>
              <p:cNvGrpSpPr/>
              <p:nvPr/>
            </p:nvGrpSpPr>
            <p:grpSpPr>
              <a:xfrm>
                <a:off x="10503051" y="1323780"/>
                <a:ext cx="1624176" cy="2114392"/>
                <a:chOff x="5812055" y="1223679"/>
                <a:chExt cx="1624176" cy="2114392"/>
              </a:xfrm>
            </p:grpSpPr>
            <p:sp>
              <p:nvSpPr>
                <p:cNvPr id="186" name="Arc 185">
                  <a:extLst>
                    <a:ext uri="{FF2B5EF4-FFF2-40B4-BE49-F238E27FC236}">
                      <a16:creationId xmlns:a16="http://schemas.microsoft.com/office/drawing/2014/main" id="{7FFF5AA6-6626-97C1-BD2B-F8C474ABBC37}"/>
                    </a:ext>
                  </a:extLst>
                </p:cNvPr>
                <p:cNvSpPr/>
                <p:nvPr/>
              </p:nvSpPr>
              <p:spPr>
                <a:xfrm rot="6742431">
                  <a:off x="5756224" y="1279510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0" name="Arc 189">
                  <a:extLst>
                    <a:ext uri="{FF2B5EF4-FFF2-40B4-BE49-F238E27FC236}">
                      <a16:creationId xmlns:a16="http://schemas.microsoft.com/office/drawing/2014/main" id="{2F5433FE-F397-BC41-73DB-6B4DF1344DEE}"/>
                    </a:ext>
                  </a:extLst>
                </p:cNvPr>
                <p:cNvSpPr/>
                <p:nvPr/>
              </p:nvSpPr>
              <p:spPr>
                <a:xfrm rot="6742431">
                  <a:off x="5768066" y="1499615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2" name="Arc 191">
                  <a:extLst>
                    <a:ext uri="{FF2B5EF4-FFF2-40B4-BE49-F238E27FC236}">
                      <a16:creationId xmlns:a16="http://schemas.microsoft.com/office/drawing/2014/main" id="{0A28B39E-9906-9E93-0AB1-16167974415C}"/>
                    </a:ext>
                  </a:extLst>
                </p:cNvPr>
                <p:cNvSpPr/>
                <p:nvPr/>
              </p:nvSpPr>
              <p:spPr>
                <a:xfrm rot="6742431">
                  <a:off x="5772699" y="1674538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2833D7B7-EEAD-B563-1EA8-97154A218C3C}"/>
              </a:ext>
            </a:extLst>
          </p:cNvPr>
          <p:cNvGrpSpPr/>
          <p:nvPr/>
        </p:nvGrpSpPr>
        <p:grpSpPr>
          <a:xfrm>
            <a:off x="10306125" y="1091044"/>
            <a:ext cx="1668161" cy="3054775"/>
            <a:chOff x="9967785" y="468897"/>
            <a:chExt cx="2224215" cy="4073033"/>
          </a:xfrm>
        </p:grpSpPr>
        <p:sp>
          <p:nvSpPr>
            <p:cNvPr id="225" name="Cylinder 224">
              <a:extLst>
                <a:ext uri="{FF2B5EF4-FFF2-40B4-BE49-F238E27FC236}">
                  <a16:creationId xmlns:a16="http://schemas.microsoft.com/office/drawing/2014/main" id="{F87E1EFA-8177-5A1E-B087-38A1EC76EE89}"/>
                </a:ext>
              </a:extLst>
            </p:cNvPr>
            <p:cNvSpPr/>
            <p:nvPr/>
          </p:nvSpPr>
          <p:spPr>
            <a:xfrm rot="3729408">
              <a:off x="11101881" y="2290720"/>
              <a:ext cx="66388" cy="14400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Cylinder 225">
              <a:extLst>
                <a:ext uri="{FF2B5EF4-FFF2-40B4-BE49-F238E27FC236}">
                  <a16:creationId xmlns:a16="http://schemas.microsoft.com/office/drawing/2014/main" id="{02516E52-1E96-7330-311F-B65D3D8ED658}"/>
                </a:ext>
              </a:extLst>
            </p:cNvPr>
            <p:cNvSpPr/>
            <p:nvPr/>
          </p:nvSpPr>
          <p:spPr>
            <a:xfrm rot="3729408">
              <a:off x="11097150" y="2131705"/>
              <a:ext cx="66388" cy="14400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196514FE-03EA-648D-6B80-148627CBD4C6}"/>
                </a:ext>
              </a:extLst>
            </p:cNvPr>
            <p:cNvGrpSpPr/>
            <p:nvPr/>
          </p:nvGrpSpPr>
          <p:grpSpPr>
            <a:xfrm>
              <a:off x="9967785" y="468897"/>
              <a:ext cx="2224215" cy="4073033"/>
              <a:chOff x="8854474" y="488211"/>
              <a:chExt cx="2224215" cy="4073033"/>
            </a:xfrm>
          </p:grpSpPr>
          <p:sp>
            <p:nvSpPr>
              <p:cNvPr id="236" name="Cylinder 235">
                <a:extLst>
                  <a:ext uri="{FF2B5EF4-FFF2-40B4-BE49-F238E27FC236}">
                    <a16:creationId xmlns:a16="http://schemas.microsoft.com/office/drawing/2014/main" id="{F050F887-891B-352A-D88D-0430F4F20B37}"/>
                  </a:ext>
                </a:extLst>
              </p:cNvPr>
              <p:cNvSpPr/>
              <p:nvPr/>
            </p:nvSpPr>
            <p:spPr>
              <a:xfrm>
                <a:off x="10046110" y="2323000"/>
                <a:ext cx="72000" cy="648000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066075A6-3125-8A6D-D1F4-3C1E3AA155FC}"/>
                  </a:ext>
                </a:extLst>
              </p:cNvPr>
              <p:cNvGrpSpPr/>
              <p:nvPr/>
            </p:nvGrpSpPr>
            <p:grpSpPr>
              <a:xfrm>
                <a:off x="8958477" y="488211"/>
                <a:ext cx="1712426" cy="3328384"/>
                <a:chOff x="10503051" y="502525"/>
                <a:chExt cx="1712426" cy="3328384"/>
              </a:xfrm>
            </p:grpSpPr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72BC198C-6D24-C0C5-8554-1F2FCA014701}"/>
                    </a:ext>
                  </a:extLst>
                </p:cNvPr>
                <p:cNvGrpSpPr/>
                <p:nvPr/>
              </p:nvGrpSpPr>
              <p:grpSpPr>
                <a:xfrm>
                  <a:off x="10646187" y="502525"/>
                  <a:ext cx="1569290" cy="3328384"/>
                  <a:chOff x="6355493" y="403357"/>
                  <a:chExt cx="1569290" cy="3328384"/>
                </a:xfrm>
              </p:grpSpPr>
              <p:cxnSp>
                <p:nvCxnSpPr>
                  <p:cNvPr id="252" name="Straight Connector 251">
                    <a:extLst>
                      <a:ext uri="{FF2B5EF4-FFF2-40B4-BE49-F238E27FC236}">
                        <a16:creationId xmlns:a16="http://schemas.microsoft.com/office/drawing/2014/main" id="{12D079CB-740C-6AD1-67B1-A870D6FA92A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133967" y="963824"/>
                    <a:ext cx="0" cy="1656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53" name="Connector: Curved 252">
                    <a:extLst>
                      <a:ext uri="{FF2B5EF4-FFF2-40B4-BE49-F238E27FC236}">
                        <a16:creationId xmlns:a16="http://schemas.microsoft.com/office/drawing/2014/main" id="{60C34E97-0F5C-0025-1F80-CF3E03063E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6349030" y="1692478"/>
                    <a:ext cx="470709" cy="172321"/>
                  </a:xfrm>
                  <a:prstGeom prst="curvedConnector3">
                    <a:avLst>
                      <a:gd name="adj1" fmla="val 50000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54" name="Cylinder 253">
                    <a:extLst>
                      <a:ext uri="{FF2B5EF4-FFF2-40B4-BE49-F238E27FC236}">
                        <a16:creationId xmlns:a16="http://schemas.microsoft.com/office/drawing/2014/main" id="{BAA0B3CF-D4D9-F50E-48DA-F3A3CD709B53}"/>
                      </a:ext>
                    </a:extLst>
                  </p:cNvPr>
                  <p:cNvSpPr/>
                  <p:nvPr/>
                </p:nvSpPr>
                <p:spPr>
                  <a:xfrm>
                    <a:off x="6779744" y="2190398"/>
                    <a:ext cx="333629" cy="12903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5" name="Cylinder 254">
                    <a:extLst>
                      <a:ext uri="{FF2B5EF4-FFF2-40B4-BE49-F238E27FC236}">
                        <a16:creationId xmlns:a16="http://schemas.microsoft.com/office/drawing/2014/main" id="{F1F4FE5D-3254-6FA1-063B-8B554ECA586D}"/>
                      </a:ext>
                    </a:extLst>
                  </p:cNvPr>
                  <p:cNvSpPr/>
                  <p:nvPr/>
                </p:nvSpPr>
                <p:spPr>
                  <a:xfrm>
                    <a:off x="6812695" y="1648891"/>
                    <a:ext cx="124405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6" name="Cylinder 255">
                    <a:extLst>
                      <a:ext uri="{FF2B5EF4-FFF2-40B4-BE49-F238E27FC236}">
                        <a16:creationId xmlns:a16="http://schemas.microsoft.com/office/drawing/2014/main" id="{54EE0D48-A1A5-3AEF-6436-CA10785CC4C7}"/>
                      </a:ext>
                    </a:extLst>
                  </p:cNvPr>
                  <p:cNvSpPr/>
                  <p:nvPr/>
                </p:nvSpPr>
                <p:spPr>
                  <a:xfrm>
                    <a:off x="7018639" y="1648890"/>
                    <a:ext cx="62203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7" name="Cylinder 256">
                    <a:extLst>
                      <a:ext uri="{FF2B5EF4-FFF2-40B4-BE49-F238E27FC236}">
                        <a16:creationId xmlns:a16="http://schemas.microsoft.com/office/drawing/2014/main" id="{FEA425DD-30BA-0219-B60B-40DA6B849F64}"/>
                      </a:ext>
                    </a:extLst>
                  </p:cNvPr>
                  <p:cNvSpPr/>
                  <p:nvPr/>
                </p:nvSpPr>
                <p:spPr>
                  <a:xfrm>
                    <a:off x="6734436" y="1448090"/>
                    <a:ext cx="486026" cy="257867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8" name="Cylinder 257">
                    <a:extLst>
                      <a:ext uri="{FF2B5EF4-FFF2-40B4-BE49-F238E27FC236}">
                        <a16:creationId xmlns:a16="http://schemas.microsoft.com/office/drawing/2014/main" id="{CC3071E0-912E-E981-4EC9-7BB92FB0628B}"/>
                      </a:ext>
                    </a:extLst>
                  </p:cNvPr>
                  <p:cNvSpPr/>
                  <p:nvPr/>
                </p:nvSpPr>
                <p:spPr>
                  <a:xfrm>
                    <a:off x="6796217" y="794315"/>
                    <a:ext cx="181232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9" name="Cylinder 258">
                    <a:extLst>
                      <a:ext uri="{FF2B5EF4-FFF2-40B4-BE49-F238E27FC236}">
                        <a16:creationId xmlns:a16="http://schemas.microsoft.com/office/drawing/2014/main" id="{97F6B07E-428E-AD8C-76C5-5C7A3C40CAB4}"/>
                      </a:ext>
                    </a:extLst>
                  </p:cNvPr>
                  <p:cNvSpPr/>
                  <p:nvPr/>
                </p:nvSpPr>
                <p:spPr>
                  <a:xfrm>
                    <a:off x="7002161" y="794314"/>
                    <a:ext cx="90616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0" name="Cylinder 259">
                    <a:extLst>
                      <a:ext uri="{FF2B5EF4-FFF2-40B4-BE49-F238E27FC236}">
                        <a16:creationId xmlns:a16="http://schemas.microsoft.com/office/drawing/2014/main" id="{DE6D8B75-9E76-7C09-93C8-1218A12C7BBF}"/>
                      </a:ext>
                    </a:extLst>
                  </p:cNvPr>
                  <p:cNvSpPr/>
                  <p:nvPr/>
                </p:nvSpPr>
                <p:spPr>
                  <a:xfrm>
                    <a:off x="6355493" y="794314"/>
                    <a:ext cx="1569290" cy="2937427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1" name="Cylinder 260">
                    <a:extLst>
                      <a:ext uri="{FF2B5EF4-FFF2-40B4-BE49-F238E27FC236}">
                        <a16:creationId xmlns:a16="http://schemas.microsoft.com/office/drawing/2014/main" id="{86D2E772-1E64-4B8E-2996-859271826653}"/>
                      </a:ext>
                    </a:extLst>
                  </p:cNvPr>
                  <p:cNvSpPr/>
                  <p:nvPr/>
                </p:nvSpPr>
                <p:spPr>
                  <a:xfrm>
                    <a:off x="6466702" y="1292310"/>
                    <a:ext cx="1339970" cy="2366319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2" name="Cylinder 261">
                    <a:extLst>
                      <a:ext uri="{FF2B5EF4-FFF2-40B4-BE49-F238E27FC236}">
                        <a16:creationId xmlns:a16="http://schemas.microsoft.com/office/drawing/2014/main" id="{D8DD4730-4BC1-E779-ACB1-50E9BEA0EE23}"/>
                      </a:ext>
                    </a:extLst>
                  </p:cNvPr>
                  <p:cNvSpPr/>
                  <p:nvPr/>
                </p:nvSpPr>
                <p:spPr>
                  <a:xfrm>
                    <a:off x="6670590" y="2605216"/>
                    <a:ext cx="609599" cy="892774"/>
                  </a:xfrm>
                  <a:prstGeom prst="ca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263" name="Straight Connector 262">
                    <a:extLst>
                      <a:ext uri="{FF2B5EF4-FFF2-40B4-BE49-F238E27FC236}">
                        <a16:creationId xmlns:a16="http://schemas.microsoft.com/office/drawing/2014/main" id="{24E1714D-76BF-AFBD-CA94-B11E57E816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01479" y="1021490"/>
                    <a:ext cx="0" cy="1620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64" name="Cylinder 263">
                    <a:extLst>
                      <a:ext uri="{FF2B5EF4-FFF2-40B4-BE49-F238E27FC236}">
                        <a16:creationId xmlns:a16="http://schemas.microsoft.com/office/drawing/2014/main" id="{254F72C8-B04C-6A75-728A-26B0B9C2675B}"/>
                      </a:ext>
                    </a:extLst>
                  </p:cNvPr>
                  <p:cNvSpPr/>
                  <p:nvPr/>
                </p:nvSpPr>
                <p:spPr>
                  <a:xfrm>
                    <a:off x="6660301" y="403357"/>
                    <a:ext cx="609589" cy="560292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A5B488B0-5697-B126-9BDF-60607E3F0345}"/>
                    </a:ext>
                  </a:extLst>
                </p:cNvPr>
                <p:cNvGrpSpPr/>
                <p:nvPr/>
              </p:nvGrpSpPr>
              <p:grpSpPr>
                <a:xfrm>
                  <a:off x="10503051" y="1323780"/>
                  <a:ext cx="1624176" cy="2114392"/>
                  <a:chOff x="5812055" y="1223679"/>
                  <a:chExt cx="1624176" cy="2114392"/>
                </a:xfrm>
              </p:grpSpPr>
              <p:sp>
                <p:nvSpPr>
                  <p:cNvPr id="249" name="Arc 248">
                    <a:extLst>
                      <a:ext uri="{FF2B5EF4-FFF2-40B4-BE49-F238E27FC236}">
                        <a16:creationId xmlns:a16="http://schemas.microsoft.com/office/drawing/2014/main" id="{0B3D631C-473D-6754-1303-83F882DDA896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56224" y="1279510"/>
                    <a:ext cx="1719364" cy="1607701"/>
                  </a:xfrm>
                  <a:prstGeom prst="arc">
                    <a:avLst>
                      <a:gd name="adj1" fmla="val 18799382"/>
                      <a:gd name="adj2" fmla="val 0"/>
                    </a:avLst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0" name="Arc 249">
                    <a:extLst>
                      <a:ext uri="{FF2B5EF4-FFF2-40B4-BE49-F238E27FC236}">
                        <a16:creationId xmlns:a16="http://schemas.microsoft.com/office/drawing/2014/main" id="{8C872D8A-CF74-D4C1-25C6-E5E3888E1DDA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68066" y="1499615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1" name="Arc 250">
                    <a:extLst>
                      <a:ext uri="{FF2B5EF4-FFF2-40B4-BE49-F238E27FC236}">
                        <a16:creationId xmlns:a16="http://schemas.microsoft.com/office/drawing/2014/main" id="{8F1F0DA0-968C-239C-1B7D-263084C2248E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72699" y="1674538"/>
                    <a:ext cx="1719364" cy="1607701"/>
                  </a:xfrm>
                  <a:prstGeom prst="arc">
                    <a:avLst>
                      <a:gd name="adj1" fmla="val 17991820"/>
                      <a:gd name="adj2" fmla="val 0"/>
                    </a:avLst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238" name="Cylinder 237">
                <a:extLst>
                  <a:ext uri="{FF2B5EF4-FFF2-40B4-BE49-F238E27FC236}">
                    <a16:creationId xmlns:a16="http://schemas.microsoft.com/office/drawing/2014/main" id="{1E22F7DB-76FE-C5F1-2DE6-34FDF9DB3BCF}"/>
                  </a:ext>
                </a:extLst>
              </p:cNvPr>
              <p:cNvSpPr/>
              <p:nvPr/>
            </p:nvSpPr>
            <p:spPr>
              <a:xfrm>
                <a:off x="10220661" y="869696"/>
                <a:ext cx="72000" cy="2340000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39" name="Cylinder 238">
                <a:extLst>
                  <a:ext uri="{FF2B5EF4-FFF2-40B4-BE49-F238E27FC236}">
                    <a16:creationId xmlns:a16="http://schemas.microsoft.com/office/drawing/2014/main" id="{72641AFA-A170-D03E-058E-900C6402E1AE}"/>
                  </a:ext>
                </a:extLst>
              </p:cNvPr>
              <p:cNvSpPr/>
              <p:nvPr/>
            </p:nvSpPr>
            <p:spPr>
              <a:xfrm>
                <a:off x="10050565" y="853026"/>
                <a:ext cx="66388" cy="804067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0" name="Cylinder 239">
                <a:extLst>
                  <a:ext uri="{FF2B5EF4-FFF2-40B4-BE49-F238E27FC236}">
                    <a16:creationId xmlns:a16="http://schemas.microsoft.com/office/drawing/2014/main" id="{555B8D60-1E55-C0EC-46DD-62254029D47B}"/>
                  </a:ext>
                </a:extLst>
              </p:cNvPr>
              <p:cNvSpPr/>
              <p:nvPr/>
            </p:nvSpPr>
            <p:spPr>
              <a:xfrm>
                <a:off x="10049078" y="1773743"/>
                <a:ext cx="66388" cy="432000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1" name="Cylinder 240">
                <a:extLst>
                  <a:ext uri="{FF2B5EF4-FFF2-40B4-BE49-F238E27FC236}">
                    <a16:creationId xmlns:a16="http://schemas.microsoft.com/office/drawing/2014/main" id="{729BEFFA-6849-3FFA-B275-8860513C2D23}"/>
                  </a:ext>
                </a:extLst>
              </p:cNvPr>
              <p:cNvSpPr/>
              <p:nvPr/>
            </p:nvSpPr>
            <p:spPr>
              <a:xfrm>
                <a:off x="10000886" y="1627000"/>
                <a:ext cx="73390" cy="180000"/>
              </a:xfrm>
              <a:prstGeom prst="can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2" name="Cylinder 241">
                <a:extLst>
                  <a:ext uri="{FF2B5EF4-FFF2-40B4-BE49-F238E27FC236}">
                    <a16:creationId xmlns:a16="http://schemas.microsoft.com/office/drawing/2014/main" id="{9B99D17A-EB48-254A-3674-F320A53C327E}"/>
                  </a:ext>
                </a:extLst>
              </p:cNvPr>
              <p:cNvSpPr/>
              <p:nvPr/>
            </p:nvSpPr>
            <p:spPr>
              <a:xfrm>
                <a:off x="9939970" y="2224527"/>
                <a:ext cx="73390" cy="180000"/>
              </a:xfrm>
              <a:prstGeom prst="can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243FC8C2-E5DF-4263-E4B3-D47D3EFFCAC4}"/>
                  </a:ext>
                </a:extLst>
              </p:cNvPr>
              <p:cNvCxnSpPr>
                <a:stCxn id="249" idx="2"/>
                <a:endCxn id="251" idx="2"/>
              </p:cNvCxnSpPr>
              <p:nvPr/>
            </p:nvCxnSpPr>
            <p:spPr>
              <a:xfrm>
                <a:off x="9435091" y="2964112"/>
                <a:ext cx="16475" cy="395028"/>
              </a:xfrm>
              <a:prstGeom prst="line">
                <a:avLst/>
              </a:prstGeom>
              <a:noFill/>
              <a:ln w="571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A900D9D2-09A6-D3CA-A9F7-4889640B06B4}"/>
                  </a:ext>
                </a:extLst>
              </p:cNvPr>
              <p:cNvSpPr/>
              <p:nvPr/>
            </p:nvSpPr>
            <p:spPr>
              <a:xfrm>
                <a:off x="10035376" y="593260"/>
                <a:ext cx="288000" cy="288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5" name="Right Triangle 244">
                <a:extLst>
                  <a:ext uri="{FF2B5EF4-FFF2-40B4-BE49-F238E27FC236}">
                    <a16:creationId xmlns:a16="http://schemas.microsoft.com/office/drawing/2014/main" id="{427CCA31-D605-00E2-699E-55B53386D714}"/>
                  </a:ext>
                </a:extLst>
              </p:cNvPr>
              <p:cNvSpPr/>
              <p:nvPr/>
            </p:nvSpPr>
            <p:spPr>
              <a:xfrm rot="2583273">
                <a:off x="10114129" y="648999"/>
                <a:ext cx="180000" cy="180000"/>
              </a:xfrm>
              <a:prstGeom prst="rtTriangle">
                <a:avLst/>
              </a:prstGeom>
              <a:solidFill>
                <a:srgbClr val="B7DDFF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08AC7591-F213-AE37-97F4-8963D8B177B6}"/>
                  </a:ext>
                </a:extLst>
              </p:cNvPr>
              <p:cNvSpPr txBox="1"/>
              <p:nvPr/>
            </p:nvSpPr>
            <p:spPr>
              <a:xfrm>
                <a:off x="8854474" y="3884136"/>
                <a:ext cx="2224215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Cryocooler,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remote cooling</a:t>
                </a:r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AE5104E-AE84-3548-3A44-29C05B996F64}"/>
              </a:ext>
            </a:extLst>
          </p:cNvPr>
          <p:cNvGrpSpPr/>
          <p:nvPr/>
        </p:nvGrpSpPr>
        <p:grpSpPr>
          <a:xfrm>
            <a:off x="2157370" y="1613192"/>
            <a:ext cx="1668161" cy="2653701"/>
            <a:chOff x="2854412" y="1165052"/>
            <a:chExt cx="2224215" cy="353826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7ED3DC54-FA68-C6C4-242A-36980BDF42ED}"/>
                </a:ext>
              </a:extLst>
            </p:cNvPr>
            <p:cNvSpPr txBox="1"/>
            <p:nvPr/>
          </p:nvSpPr>
          <p:spPr>
            <a:xfrm>
              <a:off x="2854412" y="3749212"/>
              <a:ext cx="2224215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Phase separator as cooling source,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DECD738F-809E-2CBB-5186-613182029FCC}"/>
                </a:ext>
              </a:extLst>
            </p:cNvPr>
            <p:cNvGrpSpPr/>
            <p:nvPr/>
          </p:nvGrpSpPr>
          <p:grpSpPr>
            <a:xfrm>
              <a:off x="3272481" y="1165052"/>
              <a:ext cx="1392195" cy="2592745"/>
              <a:chOff x="3917090" y="1138996"/>
              <a:chExt cx="1392195" cy="2592745"/>
            </a:xfrm>
          </p:grpSpPr>
          <p:sp>
            <p:nvSpPr>
              <p:cNvPr id="273" name="Cylinder 272">
                <a:extLst>
                  <a:ext uri="{FF2B5EF4-FFF2-40B4-BE49-F238E27FC236}">
                    <a16:creationId xmlns:a16="http://schemas.microsoft.com/office/drawing/2014/main" id="{E3A89187-EB3C-0C63-73CF-9E37142094BD}"/>
                  </a:ext>
                </a:extLst>
              </p:cNvPr>
              <p:cNvSpPr/>
              <p:nvPr/>
            </p:nvSpPr>
            <p:spPr>
              <a:xfrm>
                <a:off x="4306339" y="1715095"/>
                <a:ext cx="609589" cy="599818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4" name="Cylinder 273">
                <a:extLst>
                  <a:ext uri="{FF2B5EF4-FFF2-40B4-BE49-F238E27FC236}">
                    <a16:creationId xmlns:a16="http://schemas.microsoft.com/office/drawing/2014/main" id="{04153DFC-26DA-F6DF-F95B-72C378101651}"/>
                  </a:ext>
                </a:extLst>
              </p:cNvPr>
              <p:cNvSpPr/>
              <p:nvPr/>
            </p:nvSpPr>
            <p:spPr>
              <a:xfrm>
                <a:off x="3917090" y="1219200"/>
                <a:ext cx="1392195" cy="2512541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5" name="Cylinder 274">
                <a:extLst>
                  <a:ext uri="{FF2B5EF4-FFF2-40B4-BE49-F238E27FC236}">
                    <a16:creationId xmlns:a16="http://schemas.microsoft.com/office/drawing/2014/main" id="{85E95AC7-2873-746B-9D40-0759A0A38E5E}"/>
                  </a:ext>
                </a:extLst>
              </p:cNvPr>
              <p:cNvSpPr/>
              <p:nvPr/>
            </p:nvSpPr>
            <p:spPr>
              <a:xfrm>
                <a:off x="4028301" y="1292310"/>
                <a:ext cx="1169772" cy="2366319"/>
              </a:xfrm>
              <a:prstGeom prst="can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6" name="Cylinder 275">
                <a:extLst>
                  <a:ext uri="{FF2B5EF4-FFF2-40B4-BE49-F238E27FC236}">
                    <a16:creationId xmlns:a16="http://schemas.microsoft.com/office/drawing/2014/main" id="{974B48B4-F2BB-FD9D-33BD-C722DA1D0B43}"/>
                  </a:ext>
                </a:extLst>
              </p:cNvPr>
              <p:cNvSpPr/>
              <p:nvPr/>
            </p:nvSpPr>
            <p:spPr>
              <a:xfrm>
                <a:off x="4306329" y="2605216"/>
                <a:ext cx="609599" cy="892774"/>
              </a:xfrm>
              <a:prstGeom prst="ca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437F9AF3-534B-D265-0F78-F902CB33B2A8}"/>
                  </a:ext>
                </a:extLst>
              </p:cNvPr>
              <p:cNvCxnSpPr/>
              <p:nvPr/>
            </p:nvCxnSpPr>
            <p:spPr>
              <a:xfrm flipV="1">
                <a:off x="4411360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D18A5E38-8AE5-B8A7-4D6C-C47B788109E8}"/>
                  </a:ext>
                </a:extLst>
              </p:cNvPr>
              <p:cNvCxnSpPr/>
              <p:nvPr/>
            </p:nvCxnSpPr>
            <p:spPr>
              <a:xfrm flipV="1">
                <a:off x="4802658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79" name="Arrow: Right 278">
                <a:extLst>
                  <a:ext uri="{FF2B5EF4-FFF2-40B4-BE49-F238E27FC236}">
                    <a16:creationId xmlns:a16="http://schemas.microsoft.com/office/drawing/2014/main" id="{40239AD9-AD34-41B8-D0FC-F66C2A4C7028}"/>
                  </a:ext>
                </a:extLst>
              </p:cNvPr>
              <p:cNvSpPr/>
              <p:nvPr/>
            </p:nvSpPr>
            <p:spPr>
              <a:xfrm rot="18807633">
                <a:off x="4791482" y="1607745"/>
                <a:ext cx="255373" cy="123568"/>
              </a:xfrm>
              <a:prstGeom prst="rightArrow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80" name="Connector: Curved 279">
                <a:extLst>
                  <a:ext uri="{FF2B5EF4-FFF2-40B4-BE49-F238E27FC236}">
                    <a16:creationId xmlns:a16="http://schemas.microsoft.com/office/drawing/2014/main" id="{80BA15C0-21F7-B851-735E-79B1224075B0}"/>
                  </a:ext>
                </a:extLst>
              </p:cNvPr>
              <p:cNvCxnSpPr>
                <a:cxnSpLocks/>
                <a:endCxn id="276" idx="1"/>
              </p:cNvCxnSpPr>
              <p:nvPr/>
            </p:nvCxnSpPr>
            <p:spPr>
              <a:xfrm rot="16200000" flipH="1">
                <a:off x="4400848" y="2394935"/>
                <a:ext cx="282576" cy="137986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1" name="Connector: Curved 280">
                <a:extLst>
                  <a:ext uri="{FF2B5EF4-FFF2-40B4-BE49-F238E27FC236}">
                    <a16:creationId xmlns:a16="http://schemas.microsoft.com/office/drawing/2014/main" id="{5A5F74A6-970A-2C49-2715-30288C7229D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17197" y="2394935"/>
                <a:ext cx="282576" cy="137986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2" name="Connector: Curved 281">
                <a:extLst>
                  <a:ext uri="{FF2B5EF4-FFF2-40B4-BE49-F238E27FC236}">
                    <a16:creationId xmlns:a16="http://schemas.microsoft.com/office/drawing/2014/main" id="{CBA1BCA5-1900-6E2D-FDE8-29028F4884B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466344" y="2401733"/>
                <a:ext cx="282576" cy="137985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83" name="Arrow: Right 282">
                <a:extLst>
                  <a:ext uri="{FF2B5EF4-FFF2-40B4-BE49-F238E27FC236}">
                    <a16:creationId xmlns:a16="http://schemas.microsoft.com/office/drawing/2014/main" id="{B40398C2-AC96-4A79-C2B9-C260F0D4A6A2}"/>
                  </a:ext>
                </a:extLst>
              </p:cNvPr>
              <p:cNvSpPr/>
              <p:nvPr/>
            </p:nvSpPr>
            <p:spPr>
              <a:xfrm rot="18807633">
                <a:off x="4013015" y="1204899"/>
                <a:ext cx="255373" cy="123568"/>
              </a:xfrm>
              <a:prstGeom prst="rightArrow">
                <a:avLst/>
              </a:pr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C4DD5522-E526-E4BA-012F-E448FE6DFE25}"/>
                </a:ext>
              </a:extLst>
            </p:cNvPr>
            <p:cNvGrpSpPr/>
            <p:nvPr/>
          </p:nvGrpSpPr>
          <p:grpSpPr>
            <a:xfrm>
              <a:off x="3209890" y="1258426"/>
              <a:ext cx="1624176" cy="2114392"/>
              <a:chOff x="5812055" y="1223679"/>
              <a:chExt cx="1624176" cy="2114392"/>
            </a:xfrm>
          </p:grpSpPr>
          <p:sp>
            <p:nvSpPr>
              <p:cNvPr id="270" name="Arc 269">
                <a:extLst>
                  <a:ext uri="{FF2B5EF4-FFF2-40B4-BE49-F238E27FC236}">
                    <a16:creationId xmlns:a16="http://schemas.microsoft.com/office/drawing/2014/main" id="{CE0228AD-3B11-0B2D-0915-E409836D551D}"/>
                  </a:ext>
                </a:extLst>
              </p:cNvPr>
              <p:cNvSpPr/>
              <p:nvPr/>
            </p:nvSpPr>
            <p:spPr>
              <a:xfrm rot="6742431">
                <a:off x="5756224" y="1279510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1" name="Arc 270">
                <a:extLst>
                  <a:ext uri="{FF2B5EF4-FFF2-40B4-BE49-F238E27FC236}">
                    <a16:creationId xmlns:a16="http://schemas.microsoft.com/office/drawing/2014/main" id="{3CE6367E-DFAE-D692-3CA2-8F06421407B7}"/>
                  </a:ext>
                </a:extLst>
              </p:cNvPr>
              <p:cNvSpPr/>
              <p:nvPr/>
            </p:nvSpPr>
            <p:spPr>
              <a:xfrm rot="6742431">
                <a:off x="5768066" y="1499615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2" name="Arc 271">
                <a:extLst>
                  <a:ext uri="{FF2B5EF4-FFF2-40B4-BE49-F238E27FC236}">
                    <a16:creationId xmlns:a16="http://schemas.microsoft.com/office/drawing/2014/main" id="{233B831D-24FE-B4F1-A8C5-329A95564C38}"/>
                  </a:ext>
                </a:extLst>
              </p:cNvPr>
              <p:cNvSpPr/>
              <p:nvPr/>
            </p:nvSpPr>
            <p:spPr>
              <a:xfrm rot="6742431">
                <a:off x="5772699" y="1674538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69" name="Arrow: Right 268">
              <a:extLst>
                <a:ext uri="{FF2B5EF4-FFF2-40B4-BE49-F238E27FC236}">
                  <a16:creationId xmlns:a16="http://schemas.microsoft.com/office/drawing/2014/main" id="{E93A127C-4F69-7FAE-D2F7-2A526E2537B5}"/>
                </a:ext>
              </a:extLst>
            </p:cNvPr>
            <p:cNvSpPr/>
            <p:nvPr/>
          </p:nvSpPr>
          <p:spPr>
            <a:xfrm rot="5400000">
              <a:off x="3660511" y="1444010"/>
              <a:ext cx="424955" cy="113546"/>
            </a:xfrm>
            <a:prstGeom prst="rightArrow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312696-F84E-97C0-8E1A-15834D1A7684}"/>
              </a:ext>
            </a:extLst>
          </p:cNvPr>
          <p:cNvGrpSpPr/>
          <p:nvPr/>
        </p:nvGrpSpPr>
        <p:grpSpPr>
          <a:xfrm>
            <a:off x="8497883" y="1095902"/>
            <a:ext cx="1668161" cy="3277764"/>
            <a:chOff x="7461021" y="957110"/>
            <a:chExt cx="1668161" cy="3277764"/>
          </a:xfrm>
        </p:grpSpPr>
        <p:sp>
          <p:nvSpPr>
            <p:cNvPr id="12" name="Cylinder 11">
              <a:extLst>
                <a:ext uri="{FF2B5EF4-FFF2-40B4-BE49-F238E27FC236}">
                  <a16:creationId xmlns:a16="http://schemas.microsoft.com/office/drawing/2014/main" id="{671B1CE2-231C-0F34-5727-B11B3E516AFB}"/>
                </a:ext>
              </a:extLst>
            </p:cNvPr>
            <p:cNvSpPr/>
            <p:nvPr/>
          </p:nvSpPr>
          <p:spPr>
            <a:xfrm>
              <a:off x="7913817" y="2260051"/>
              <a:ext cx="671389" cy="502230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Cylinder 26">
              <a:extLst>
                <a:ext uri="{FF2B5EF4-FFF2-40B4-BE49-F238E27FC236}">
                  <a16:creationId xmlns:a16="http://schemas.microsoft.com/office/drawing/2014/main" id="{0C6A344F-B665-82AE-0482-C7B7FAF5F5B2}"/>
                </a:ext>
              </a:extLst>
            </p:cNvPr>
            <p:cNvSpPr/>
            <p:nvPr/>
          </p:nvSpPr>
          <p:spPr>
            <a:xfrm>
              <a:off x="7912059" y="2585553"/>
              <a:ext cx="671389" cy="77857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B1D13F5A-D006-0AE4-1E26-E800F4E315BE}"/>
                </a:ext>
              </a:extLst>
            </p:cNvPr>
            <p:cNvGrpSpPr/>
            <p:nvPr/>
          </p:nvGrpSpPr>
          <p:grpSpPr>
            <a:xfrm>
              <a:off x="8114760" y="2361812"/>
              <a:ext cx="250222" cy="281891"/>
              <a:chOff x="7363307" y="5017973"/>
              <a:chExt cx="333629" cy="375855"/>
            </a:xfrm>
          </p:grpSpPr>
          <p:sp>
            <p:nvSpPr>
              <p:cNvPr id="285" name="Cylinder 284">
                <a:extLst>
                  <a:ext uri="{FF2B5EF4-FFF2-40B4-BE49-F238E27FC236}">
                    <a16:creationId xmlns:a16="http://schemas.microsoft.com/office/drawing/2014/main" id="{3830D619-8D1B-D247-DA37-77AC0CBD24B6}"/>
                  </a:ext>
                </a:extLst>
              </p:cNvPr>
              <p:cNvSpPr/>
              <p:nvPr/>
            </p:nvSpPr>
            <p:spPr>
              <a:xfrm>
                <a:off x="7363307" y="5017973"/>
                <a:ext cx="333629" cy="129033"/>
              </a:xfrm>
              <a:prstGeom prst="can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286" name="Cylinder 285">
                <a:extLst>
                  <a:ext uri="{FF2B5EF4-FFF2-40B4-BE49-F238E27FC236}">
                    <a16:creationId xmlns:a16="http://schemas.microsoft.com/office/drawing/2014/main" id="{6FA4F5DB-8670-7C6D-EAA2-17751216FFD1}"/>
                  </a:ext>
                </a:extLst>
              </p:cNvPr>
              <p:cNvSpPr/>
              <p:nvPr/>
            </p:nvSpPr>
            <p:spPr>
              <a:xfrm>
                <a:off x="7379783" y="5129134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7" name="Cylinder 286">
                <a:extLst>
                  <a:ext uri="{FF2B5EF4-FFF2-40B4-BE49-F238E27FC236}">
                    <a16:creationId xmlns:a16="http://schemas.microsoft.com/office/drawing/2014/main" id="{07B185F0-B91C-E806-9B97-E55658A913A2}"/>
                  </a:ext>
                </a:extLst>
              </p:cNvPr>
              <p:cNvSpPr/>
              <p:nvPr/>
            </p:nvSpPr>
            <p:spPr>
              <a:xfrm>
                <a:off x="7459385" y="5135550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8" name="Cylinder 287">
                <a:extLst>
                  <a:ext uri="{FF2B5EF4-FFF2-40B4-BE49-F238E27FC236}">
                    <a16:creationId xmlns:a16="http://schemas.microsoft.com/office/drawing/2014/main" id="{E28EC951-5BBA-7938-D0C0-83CACC075A69}"/>
                  </a:ext>
                </a:extLst>
              </p:cNvPr>
              <p:cNvSpPr/>
              <p:nvPr/>
            </p:nvSpPr>
            <p:spPr>
              <a:xfrm>
                <a:off x="7547225" y="5137238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9" name="Cylinder 288">
                <a:extLst>
                  <a:ext uri="{FF2B5EF4-FFF2-40B4-BE49-F238E27FC236}">
                    <a16:creationId xmlns:a16="http://schemas.microsoft.com/office/drawing/2014/main" id="{C4B7DD72-B43A-2897-421D-3E2B3F981CE5}"/>
                  </a:ext>
                </a:extLst>
              </p:cNvPr>
              <p:cNvSpPr/>
              <p:nvPr/>
            </p:nvSpPr>
            <p:spPr>
              <a:xfrm>
                <a:off x="7632942" y="5129134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CCCAB811-318E-E849-5472-CADD34E8D4C0}"/>
                </a:ext>
              </a:extLst>
            </p:cNvPr>
            <p:cNvGrpSpPr/>
            <p:nvPr/>
          </p:nvGrpSpPr>
          <p:grpSpPr>
            <a:xfrm>
              <a:off x="7461021" y="957110"/>
              <a:ext cx="1668161" cy="3277764"/>
              <a:chOff x="6908636" y="471467"/>
              <a:chExt cx="2224215" cy="4370352"/>
            </a:xfrm>
          </p:grpSpPr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4CC62BDD-6C78-5D63-BABF-B9CDB0CC930E}"/>
                  </a:ext>
                </a:extLst>
              </p:cNvPr>
              <p:cNvSpPr txBox="1"/>
              <p:nvPr/>
            </p:nvSpPr>
            <p:spPr>
              <a:xfrm>
                <a:off x="6908636" y="3887711"/>
                <a:ext cx="2224215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Cryocooler,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ZBO, Vapor condensation</a:t>
                </a:r>
              </a:p>
            </p:txBody>
          </p:sp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7B796B46-7D1A-59B6-DE73-3F57D503C24D}"/>
                  </a:ext>
                </a:extLst>
              </p:cNvPr>
              <p:cNvGrpSpPr/>
              <p:nvPr/>
            </p:nvGrpSpPr>
            <p:grpSpPr>
              <a:xfrm>
                <a:off x="7210355" y="471467"/>
                <a:ext cx="1624176" cy="3328384"/>
                <a:chOff x="10503051" y="502525"/>
                <a:chExt cx="1624176" cy="3328384"/>
              </a:xfrm>
            </p:grpSpPr>
            <p:grpSp>
              <p:nvGrpSpPr>
                <p:cNvPr id="293" name="Group 292">
                  <a:extLst>
                    <a:ext uri="{FF2B5EF4-FFF2-40B4-BE49-F238E27FC236}">
                      <a16:creationId xmlns:a16="http://schemas.microsoft.com/office/drawing/2014/main" id="{796763FC-5FCC-9B7F-4143-ED6484FABEF4}"/>
                    </a:ext>
                  </a:extLst>
                </p:cNvPr>
                <p:cNvGrpSpPr/>
                <p:nvPr/>
              </p:nvGrpSpPr>
              <p:grpSpPr>
                <a:xfrm>
                  <a:off x="10572045" y="502525"/>
                  <a:ext cx="1392195" cy="3328384"/>
                  <a:chOff x="6281351" y="403357"/>
                  <a:chExt cx="1392195" cy="3328384"/>
                </a:xfrm>
              </p:grpSpPr>
              <p:cxnSp>
                <p:nvCxnSpPr>
                  <p:cNvPr id="298" name="Connector: Curved 297">
                    <a:extLst>
                      <a:ext uri="{FF2B5EF4-FFF2-40B4-BE49-F238E27FC236}">
                        <a16:creationId xmlns:a16="http://schemas.microsoft.com/office/drawing/2014/main" id="{3755F319-E42D-1F45-4DA0-2A4D3275E7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7175891" y="1607177"/>
                    <a:ext cx="405256" cy="344947"/>
                  </a:xfrm>
                  <a:prstGeom prst="curvedConnector3">
                    <a:avLst>
                      <a:gd name="adj1" fmla="val 50000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99" name="Cylinder 298">
                    <a:extLst>
                      <a:ext uri="{FF2B5EF4-FFF2-40B4-BE49-F238E27FC236}">
                        <a16:creationId xmlns:a16="http://schemas.microsoft.com/office/drawing/2014/main" id="{509EFFB4-FF03-531D-32C6-5A2EF780F23B}"/>
                      </a:ext>
                    </a:extLst>
                  </p:cNvPr>
                  <p:cNvSpPr/>
                  <p:nvPr/>
                </p:nvSpPr>
                <p:spPr>
                  <a:xfrm>
                    <a:off x="6779744" y="2190398"/>
                    <a:ext cx="333629" cy="12903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0" name="Cylinder 299">
                    <a:extLst>
                      <a:ext uri="{FF2B5EF4-FFF2-40B4-BE49-F238E27FC236}">
                        <a16:creationId xmlns:a16="http://schemas.microsoft.com/office/drawing/2014/main" id="{0BB05978-D793-CA4D-2B53-1D19B6DA4B5A}"/>
                      </a:ext>
                    </a:extLst>
                  </p:cNvPr>
                  <p:cNvSpPr/>
                  <p:nvPr/>
                </p:nvSpPr>
                <p:spPr>
                  <a:xfrm>
                    <a:off x="6812695" y="1648891"/>
                    <a:ext cx="124405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1" name="Cylinder 300">
                    <a:extLst>
                      <a:ext uri="{FF2B5EF4-FFF2-40B4-BE49-F238E27FC236}">
                        <a16:creationId xmlns:a16="http://schemas.microsoft.com/office/drawing/2014/main" id="{DDFAD726-7791-78CB-0DD2-E00F0AA1688A}"/>
                      </a:ext>
                    </a:extLst>
                  </p:cNvPr>
                  <p:cNvSpPr/>
                  <p:nvPr/>
                </p:nvSpPr>
                <p:spPr>
                  <a:xfrm>
                    <a:off x="7018639" y="1648890"/>
                    <a:ext cx="62203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2" name="Cylinder 301">
                    <a:extLst>
                      <a:ext uri="{FF2B5EF4-FFF2-40B4-BE49-F238E27FC236}">
                        <a16:creationId xmlns:a16="http://schemas.microsoft.com/office/drawing/2014/main" id="{8B9AB2D8-00D6-2E05-1B59-A3DD2FDA6774}"/>
                      </a:ext>
                    </a:extLst>
                  </p:cNvPr>
                  <p:cNvSpPr/>
                  <p:nvPr/>
                </p:nvSpPr>
                <p:spPr>
                  <a:xfrm>
                    <a:off x="6734436" y="1448090"/>
                    <a:ext cx="486026" cy="257867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3" name="Cylinder 302">
                    <a:extLst>
                      <a:ext uri="{FF2B5EF4-FFF2-40B4-BE49-F238E27FC236}">
                        <a16:creationId xmlns:a16="http://schemas.microsoft.com/office/drawing/2014/main" id="{365EB2B3-42BC-2D70-82A5-F542E5ED87DB}"/>
                      </a:ext>
                    </a:extLst>
                  </p:cNvPr>
                  <p:cNvSpPr/>
                  <p:nvPr/>
                </p:nvSpPr>
                <p:spPr>
                  <a:xfrm>
                    <a:off x="6796217" y="794315"/>
                    <a:ext cx="181232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4" name="Cylinder 303">
                    <a:extLst>
                      <a:ext uri="{FF2B5EF4-FFF2-40B4-BE49-F238E27FC236}">
                        <a16:creationId xmlns:a16="http://schemas.microsoft.com/office/drawing/2014/main" id="{86EB9D13-7B90-F8F6-2518-860A7DD59C2B}"/>
                      </a:ext>
                    </a:extLst>
                  </p:cNvPr>
                  <p:cNvSpPr/>
                  <p:nvPr/>
                </p:nvSpPr>
                <p:spPr>
                  <a:xfrm>
                    <a:off x="7002161" y="794314"/>
                    <a:ext cx="90616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5" name="Cylinder 304">
                    <a:extLst>
                      <a:ext uri="{FF2B5EF4-FFF2-40B4-BE49-F238E27FC236}">
                        <a16:creationId xmlns:a16="http://schemas.microsoft.com/office/drawing/2014/main" id="{421F443F-A834-DC45-986A-C19D0F29E895}"/>
                      </a:ext>
                    </a:extLst>
                  </p:cNvPr>
                  <p:cNvSpPr/>
                  <p:nvPr/>
                </p:nvSpPr>
                <p:spPr>
                  <a:xfrm>
                    <a:off x="6281351" y="794314"/>
                    <a:ext cx="1392195" cy="2937427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6" name="Cylinder 305">
                    <a:extLst>
                      <a:ext uri="{FF2B5EF4-FFF2-40B4-BE49-F238E27FC236}">
                        <a16:creationId xmlns:a16="http://schemas.microsoft.com/office/drawing/2014/main" id="{DE566012-699F-1B1A-8996-ECD4EA9F5715}"/>
                      </a:ext>
                    </a:extLst>
                  </p:cNvPr>
                  <p:cNvSpPr/>
                  <p:nvPr/>
                </p:nvSpPr>
                <p:spPr>
                  <a:xfrm>
                    <a:off x="6392562" y="1292310"/>
                    <a:ext cx="1169772" cy="2366319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7" name="Cylinder 306">
                    <a:extLst>
                      <a:ext uri="{FF2B5EF4-FFF2-40B4-BE49-F238E27FC236}">
                        <a16:creationId xmlns:a16="http://schemas.microsoft.com/office/drawing/2014/main" id="{65E46E6E-AFAC-EED0-E7F6-C8BC4A29A19B}"/>
                      </a:ext>
                    </a:extLst>
                  </p:cNvPr>
                  <p:cNvSpPr/>
                  <p:nvPr/>
                </p:nvSpPr>
                <p:spPr>
                  <a:xfrm>
                    <a:off x="6662352" y="2670840"/>
                    <a:ext cx="609599" cy="827150"/>
                  </a:xfrm>
                  <a:prstGeom prst="ca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8" name="Straight Connector 307">
                    <a:extLst>
                      <a:ext uri="{FF2B5EF4-FFF2-40B4-BE49-F238E27FC236}">
                        <a16:creationId xmlns:a16="http://schemas.microsoft.com/office/drawing/2014/main" id="{009E9FDF-32D9-4C78-0577-CB697B5024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08498" y="1003785"/>
                    <a:ext cx="0" cy="1188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09" name="Cylinder 308">
                    <a:extLst>
                      <a:ext uri="{FF2B5EF4-FFF2-40B4-BE49-F238E27FC236}">
                        <a16:creationId xmlns:a16="http://schemas.microsoft.com/office/drawing/2014/main" id="{62E736E0-A920-5868-DAB5-94AC5573BE22}"/>
                      </a:ext>
                    </a:extLst>
                  </p:cNvPr>
                  <p:cNvSpPr/>
                  <p:nvPr/>
                </p:nvSpPr>
                <p:spPr>
                  <a:xfrm>
                    <a:off x="6660301" y="403357"/>
                    <a:ext cx="609589" cy="560292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94" name="Group 293">
                  <a:extLst>
                    <a:ext uri="{FF2B5EF4-FFF2-40B4-BE49-F238E27FC236}">
                      <a16:creationId xmlns:a16="http://schemas.microsoft.com/office/drawing/2014/main" id="{7471E7D0-DC68-0BFD-1311-EBD59067574C}"/>
                    </a:ext>
                  </a:extLst>
                </p:cNvPr>
                <p:cNvGrpSpPr/>
                <p:nvPr/>
              </p:nvGrpSpPr>
              <p:grpSpPr>
                <a:xfrm>
                  <a:off x="10503051" y="1323780"/>
                  <a:ext cx="1624176" cy="2114392"/>
                  <a:chOff x="5812055" y="1223679"/>
                  <a:chExt cx="1624176" cy="2114392"/>
                </a:xfrm>
              </p:grpSpPr>
              <p:sp>
                <p:nvSpPr>
                  <p:cNvPr id="295" name="Arc 294">
                    <a:extLst>
                      <a:ext uri="{FF2B5EF4-FFF2-40B4-BE49-F238E27FC236}">
                        <a16:creationId xmlns:a16="http://schemas.microsoft.com/office/drawing/2014/main" id="{B846A375-80F6-B781-5CE4-B87309235004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56224" y="1279510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96" name="Arc 295">
                    <a:extLst>
                      <a:ext uri="{FF2B5EF4-FFF2-40B4-BE49-F238E27FC236}">
                        <a16:creationId xmlns:a16="http://schemas.microsoft.com/office/drawing/2014/main" id="{1B200F7E-60F6-395F-B77B-2BF3CDE91B98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68066" y="1491524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97" name="Arc 296">
                    <a:extLst>
                      <a:ext uri="{FF2B5EF4-FFF2-40B4-BE49-F238E27FC236}">
                        <a16:creationId xmlns:a16="http://schemas.microsoft.com/office/drawing/2014/main" id="{059F39B2-0A40-0900-726D-794744CB9127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72699" y="1674538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  <p:sp>
          <p:nvSpPr>
            <p:cNvPr id="310" name="Cylinder 309">
              <a:extLst>
                <a:ext uri="{FF2B5EF4-FFF2-40B4-BE49-F238E27FC236}">
                  <a16:creationId xmlns:a16="http://schemas.microsoft.com/office/drawing/2014/main" id="{58550DC7-6B1B-7452-4C73-F3AACB485D14}"/>
                </a:ext>
              </a:extLst>
            </p:cNvPr>
            <p:cNvSpPr/>
            <p:nvPr/>
          </p:nvSpPr>
          <p:spPr>
            <a:xfrm>
              <a:off x="7945442" y="1414550"/>
              <a:ext cx="40500" cy="891000"/>
            </a:xfrm>
            <a:prstGeom prst="can">
              <a:avLst/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1" name="Arrow: Left-Right 310">
              <a:extLst>
                <a:ext uri="{FF2B5EF4-FFF2-40B4-BE49-F238E27FC236}">
                  <a16:creationId xmlns:a16="http://schemas.microsoft.com/office/drawing/2014/main" id="{60388574-57EA-34AE-1205-DD0BF2482E36}"/>
                </a:ext>
              </a:extLst>
            </p:cNvPr>
            <p:cNvSpPr/>
            <p:nvPr/>
          </p:nvSpPr>
          <p:spPr>
            <a:xfrm rot="16200000">
              <a:off x="7859334" y="1244305"/>
              <a:ext cx="200804" cy="55527"/>
            </a:xfrm>
            <a:prstGeom prst="left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E6CB983-4DC8-92FC-293F-991B085B8E29}"/>
              </a:ext>
            </a:extLst>
          </p:cNvPr>
          <p:cNvSpPr txBox="1"/>
          <p:nvPr/>
        </p:nvSpPr>
        <p:spPr>
          <a:xfrm>
            <a:off x="1983303" y="792202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LHe based options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42CF24-A323-BFCA-3114-4A992F240399}"/>
              </a:ext>
            </a:extLst>
          </p:cNvPr>
          <p:cNvSpPr txBox="1"/>
          <p:nvPr/>
        </p:nvSpPr>
        <p:spPr>
          <a:xfrm>
            <a:off x="7971338" y="749208"/>
            <a:ext cx="26161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Cryocooler based options</a:t>
            </a:r>
          </a:p>
        </p:txBody>
      </p:sp>
    </p:spTree>
    <p:extLst>
      <p:ext uri="{BB962C8B-B14F-4D97-AF65-F5344CB8AC3E}">
        <p14:creationId xmlns:p14="http://schemas.microsoft.com/office/powerpoint/2010/main" val="293133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CCCB0-87B4-936C-CA64-7F39B96BD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F7F98-966F-214F-2E5D-B368CA767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579" y="137407"/>
            <a:ext cx="10262507" cy="519130"/>
          </a:xfrm>
        </p:spPr>
        <p:txBody>
          <a:bodyPr/>
          <a:lstStyle/>
          <a:p>
            <a:r>
              <a:rPr lang="en-US" dirty="0"/>
              <a:t>Cooling options/influence on cryostat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08B74-B839-B14C-78E5-FA0316D9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45A28-3DF0-4151-9B4E-A385056EEDBC}" type="datetime1">
              <a:rPr lang="de-DE" smtClean="0"/>
              <a:pPr/>
              <a:t>16.01.2025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FAFCF-E49C-43BD-5D41-C81BA3B72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608B6-710A-50CF-6D6A-98BA1166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A27C180-9A0F-0C0C-B010-64B642A606FB}"/>
              </a:ext>
            </a:extLst>
          </p:cNvPr>
          <p:cNvGrpSpPr/>
          <p:nvPr/>
        </p:nvGrpSpPr>
        <p:grpSpPr>
          <a:xfrm>
            <a:off x="4190168" y="1398747"/>
            <a:ext cx="1668161" cy="2874583"/>
            <a:chOff x="4933429" y="879126"/>
            <a:chExt cx="2224215" cy="383277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0375E13-B446-5D2E-F9A6-D1E652CC4BA5}"/>
                </a:ext>
              </a:extLst>
            </p:cNvPr>
            <p:cNvSpPr txBox="1"/>
            <p:nvPr/>
          </p:nvSpPr>
          <p:spPr>
            <a:xfrm>
              <a:off x="4933429" y="3757795"/>
              <a:ext cx="2224215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Forced flow or natural circulation,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4F10AB9-A9DB-E1CB-980D-F9B439FD054C}"/>
                </a:ext>
              </a:extLst>
            </p:cNvPr>
            <p:cNvGrpSpPr/>
            <p:nvPr/>
          </p:nvGrpSpPr>
          <p:grpSpPr>
            <a:xfrm>
              <a:off x="5167446" y="879126"/>
              <a:ext cx="1624176" cy="2878671"/>
              <a:chOff x="5812055" y="853070"/>
              <a:chExt cx="1624176" cy="287867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F3FE685-904F-0294-04AE-3AE52E04557B}"/>
                  </a:ext>
                </a:extLst>
              </p:cNvPr>
              <p:cNvGrpSpPr/>
              <p:nvPr/>
            </p:nvGrpSpPr>
            <p:grpSpPr>
              <a:xfrm>
                <a:off x="5879758" y="995034"/>
                <a:ext cx="1392195" cy="2736707"/>
                <a:chOff x="3917090" y="995034"/>
                <a:chExt cx="1392195" cy="2736707"/>
              </a:xfrm>
            </p:grpSpPr>
            <p:sp>
              <p:nvSpPr>
                <p:cNvPr id="58" name="Cylinder 57">
                  <a:extLst>
                    <a:ext uri="{FF2B5EF4-FFF2-40B4-BE49-F238E27FC236}">
                      <a16:creationId xmlns:a16="http://schemas.microsoft.com/office/drawing/2014/main" id="{D865625C-80DB-ACF2-DA57-8B6B29FDFFE0}"/>
                    </a:ext>
                  </a:extLst>
                </p:cNvPr>
                <p:cNvSpPr/>
                <p:nvPr/>
              </p:nvSpPr>
              <p:spPr>
                <a:xfrm>
                  <a:off x="3917090" y="1219200"/>
                  <a:ext cx="1392195" cy="2512541"/>
                </a:xfrm>
                <a:prstGeom prst="can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1" name="Cylinder 60">
                  <a:extLst>
                    <a:ext uri="{FF2B5EF4-FFF2-40B4-BE49-F238E27FC236}">
                      <a16:creationId xmlns:a16="http://schemas.microsoft.com/office/drawing/2014/main" id="{701DA3D7-08E9-05EF-D389-B94661F1841E}"/>
                    </a:ext>
                  </a:extLst>
                </p:cNvPr>
                <p:cNvSpPr/>
                <p:nvPr/>
              </p:nvSpPr>
              <p:spPr>
                <a:xfrm>
                  <a:off x="4028301" y="1292310"/>
                  <a:ext cx="1169772" cy="2366319"/>
                </a:xfrm>
                <a:prstGeom prst="can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2" name="Cylinder 61">
                  <a:extLst>
                    <a:ext uri="{FF2B5EF4-FFF2-40B4-BE49-F238E27FC236}">
                      <a16:creationId xmlns:a16="http://schemas.microsoft.com/office/drawing/2014/main" id="{8F1A2749-2AA0-5E82-D82A-B6700E2D9405}"/>
                    </a:ext>
                  </a:extLst>
                </p:cNvPr>
                <p:cNvSpPr/>
                <p:nvPr/>
              </p:nvSpPr>
              <p:spPr>
                <a:xfrm>
                  <a:off x="4306329" y="2605216"/>
                  <a:ext cx="609599" cy="892774"/>
                </a:xfrm>
                <a:prstGeom prst="ca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49A1154-A458-5530-853A-79E79915D130}"/>
                    </a:ext>
                  </a:extLst>
                </p:cNvPr>
                <p:cNvCxnSpPr/>
                <p:nvPr/>
              </p:nvCxnSpPr>
              <p:spPr>
                <a:xfrm flipV="1">
                  <a:off x="4411360" y="1408670"/>
                  <a:ext cx="0" cy="1296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9BC0135-5273-29B3-6FA1-8C2B491D125D}"/>
                    </a:ext>
                  </a:extLst>
                </p:cNvPr>
                <p:cNvCxnSpPr/>
                <p:nvPr/>
              </p:nvCxnSpPr>
              <p:spPr>
                <a:xfrm flipV="1">
                  <a:off x="4802658" y="1408670"/>
                  <a:ext cx="0" cy="1296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65" name="Arrow: Right 64">
                  <a:extLst>
                    <a:ext uri="{FF2B5EF4-FFF2-40B4-BE49-F238E27FC236}">
                      <a16:creationId xmlns:a16="http://schemas.microsoft.com/office/drawing/2014/main" id="{36C6E2B8-BADC-2515-1831-1BFB2FA86BA8}"/>
                    </a:ext>
                  </a:extLst>
                </p:cNvPr>
                <p:cNvSpPr/>
                <p:nvPr/>
              </p:nvSpPr>
              <p:spPr>
                <a:xfrm rot="5400000">
                  <a:off x="4388704" y="1060937"/>
                  <a:ext cx="255373" cy="123568"/>
                </a:xfrm>
                <a:prstGeom prst="rightArrow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8" name="Cylinder 77">
                  <a:extLst>
                    <a:ext uri="{FF2B5EF4-FFF2-40B4-BE49-F238E27FC236}">
                      <a16:creationId xmlns:a16="http://schemas.microsoft.com/office/drawing/2014/main" id="{FB4E39AF-A578-1C1E-5EB0-904468BF9792}"/>
                    </a:ext>
                  </a:extLst>
                </p:cNvPr>
                <p:cNvSpPr/>
                <p:nvPr/>
              </p:nvSpPr>
              <p:spPr>
                <a:xfrm>
                  <a:off x="4476756" y="1318661"/>
                  <a:ext cx="79271" cy="1369956"/>
                </a:xfrm>
                <a:prstGeom prst="ca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32" name="Cylinder 31">
                <a:extLst>
                  <a:ext uri="{FF2B5EF4-FFF2-40B4-BE49-F238E27FC236}">
                    <a16:creationId xmlns:a16="http://schemas.microsoft.com/office/drawing/2014/main" id="{2416BF93-F441-2927-F01D-405FFAFDEE6C}"/>
                  </a:ext>
                </a:extLst>
              </p:cNvPr>
              <p:cNvSpPr/>
              <p:nvPr/>
            </p:nvSpPr>
            <p:spPr>
              <a:xfrm>
                <a:off x="6601827" y="1651545"/>
                <a:ext cx="73390" cy="1030344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4" name="Arrow: Right 33">
                <a:extLst>
                  <a:ext uri="{FF2B5EF4-FFF2-40B4-BE49-F238E27FC236}">
                    <a16:creationId xmlns:a16="http://schemas.microsoft.com/office/drawing/2014/main" id="{CD993C75-9D07-8A90-0536-6D0F6CA82B9E}"/>
                  </a:ext>
                </a:extLst>
              </p:cNvPr>
              <p:cNvSpPr/>
              <p:nvPr/>
            </p:nvSpPr>
            <p:spPr>
              <a:xfrm rot="16200000">
                <a:off x="6560265" y="918973"/>
                <a:ext cx="255373" cy="123568"/>
              </a:xfrm>
              <a:prstGeom prst="rightArrow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20D819B8-48EB-4848-96D0-F213B63E9FF9}"/>
                  </a:ext>
                </a:extLst>
              </p:cNvPr>
              <p:cNvSpPr/>
              <p:nvPr/>
            </p:nvSpPr>
            <p:spPr>
              <a:xfrm>
                <a:off x="6299034" y="1366768"/>
                <a:ext cx="819022" cy="284777"/>
              </a:xfrm>
              <a:prstGeom prst="arc">
                <a:avLst>
                  <a:gd name="adj1" fmla="val 15811655"/>
                  <a:gd name="adj2" fmla="val 7762729"/>
                </a:avLst>
              </a:prstGeom>
              <a:noFill/>
              <a:ln w="38100" cap="flat" cmpd="sng" algn="ctr">
                <a:solidFill>
                  <a:srgbClr val="4472C4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Cylinder 35">
                <a:extLst>
                  <a:ext uri="{FF2B5EF4-FFF2-40B4-BE49-F238E27FC236}">
                    <a16:creationId xmlns:a16="http://schemas.microsoft.com/office/drawing/2014/main" id="{3BD700C5-9C20-92A5-05A4-B62A376FB140}"/>
                  </a:ext>
                </a:extLst>
              </p:cNvPr>
              <p:cNvSpPr/>
              <p:nvPr/>
            </p:nvSpPr>
            <p:spPr>
              <a:xfrm>
                <a:off x="6651255" y="1135714"/>
                <a:ext cx="73390" cy="256590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765FA05-799A-9C47-C0B2-AD6C4876C2BF}"/>
                  </a:ext>
                </a:extLst>
              </p:cNvPr>
              <p:cNvGrpSpPr/>
              <p:nvPr/>
            </p:nvGrpSpPr>
            <p:grpSpPr>
              <a:xfrm>
                <a:off x="5812055" y="1223679"/>
                <a:ext cx="1624176" cy="2114392"/>
                <a:chOff x="5812055" y="1223679"/>
                <a:chExt cx="1624176" cy="2114392"/>
              </a:xfrm>
            </p:grpSpPr>
            <p:sp>
              <p:nvSpPr>
                <p:cNvPr id="40" name="Arc 39">
                  <a:extLst>
                    <a:ext uri="{FF2B5EF4-FFF2-40B4-BE49-F238E27FC236}">
                      <a16:creationId xmlns:a16="http://schemas.microsoft.com/office/drawing/2014/main" id="{16E98D5B-4458-CBAF-6555-04FD5C544EDF}"/>
                    </a:ext>
                  </a:extLst>
                </p:cNvPr>
                <p:cNvSpPr/>
                <p:nvPr/>
              </p:nvSpPr>
              <p:spPr>
                <a:xfrm rot="6742431">
                  <a:off x="5756224" y="1279510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8" name="Arc 47">
                  <a:extLst>
                    <a:ext uri="{FF2B5EF4-FFF2-40B4-BE49-F238E27FC236}">
                      <a16:creationId xmlns:a16="http://schemas.microsoft.com/office/drawing/2014/main" id="{89ED9D99-74C3-A1F3-E1FC-C1F8C63EC0B5}"/>
                    </a:ext>
                  </a:extLst>
                </p:cNvPr>
                <p:cNvSpPr/>
                <p:nvPr/>
              </p:nvSpPr>
              <p:spPr>
                <a:xfrm rot="6742431">
                  <a:off x="5768066" y="1499615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2A6800ED-3F98-5883-CA41-212FD9469BE0}"/>
                    </a:ext>
                  </a:extLst>
                </p:cNvPr>
                <p:cNvSpPr/>
                <p:nvPr/>
              </p:nvSpPr>
              <p:spPr>
                <a:xfrm rot="6742431">
                  <a:off x="5772699" y="1674538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3B7642A-63D2-81C7-D1A4-08D5888E05CD}"/>
              </a:ext>
            </a:extLst>
          </p:cNvPr>
          <p:cNvGrpSpPr/>
          <p:nvPr/>
        </p:nvGrpSpPr>
        <p:grpSpPr>
          <a:xfrm>
            <a:off x="414159" y="1607572"/>
            <a:ext cx="1668161" cy="2391793"/>
            <a:chOff x="899985" y="1211207"/>
            <a:chExt cx="2224215" cy="318905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CCE4ECAC-9F61-685A-550D-CDFB06A38D17}"/>
                </a:ext>
              </a:extLst>
            </p:cNvPr>
            <p:cNvGrpSpPr/>
            <p:nvPr/>
          </p:nvGrpSpPr>
          <p:grpSpPr>
            <a:xfrm>
              <a:off x="899985" y="1219200"/>
              <a:ext cx="2224215" cy="3181064"/>
              <a:chOff x="899985" y="1219200"/>
              <a:chExt cx="2224215" cy="3181064"/>
            </a:xfrm>
          </p:grpSpPr>
          <p:sp>
            <p:nvSpPr>
              <p:cNvPr id="129" name="Cylinder 128">
                <a:extLst>
                  <a:ext uri="{FF2B5EF4-FFF2-40B4-BE49-F238E27FC236}">
                    <a16:creationId xmlns:a16="http://schemas.microsoft.com/office/drawing/2014/main" id="{53E20BAD-C457-B505-7058-CF4485FBFDEC}"/>
                  </a:ext>
                </a:extLst>
              </p:cNvPr>
              <p:cNvSpPr/>
              <p:nvPr/>
            </p:nvSpPr>
            <p:spPr>
              <a:xfrm>
                <a:off x="1429265" y="2117124"/>
                <a:ext cx="1169772" cy="1541505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1" name="Cylinder 130">
                <a:extLst>
                  <a:ext uri="{FF2B5EF4-FFF2-40B4-BE49-F238E27FC236}">
                    <a16:creationId xmlns:a16="http://schemas.microsoft.com/office/drawing/2014/main" id="{6210D4DC-994C-9CBF-2CAA-84DAB2689F04}"/>
                  </a:ext>
                </a:extLst>
              </p:cNvPr>
              <p:cNvSpPr/>
              <p:nvPr/>
            </p:nvSpPr>
            <p:spPr>
              <a:xfrm>
                <a:off x="1318054" y="1219200"/>
                <a:ext cx="1392195" cy="2512541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2" name="Cylinder 131">
                <a:extLst>
                  <a:ext uri="{FF2B5EF4-FFF2-40B4-BE49-F238E27FC236}">
                    <a16:creationId xmlns:a16="http://schemas.microsoft.com/office/drawing/2014/main" id="{22C9C346-816E-F951-710D-7ECE3C065C3F}"/>
                  </a:ext>
                </a:extLst>
              </p:cNvPr>
              <p:cNvSpPr/>
              <p:nvPr/>
            </p:nvSpPr>
            <p:spPr>
              <a:xfrm>
                <a:off x="1429265" y="1292310"/>
                <a:ext cx="1169772" cy="2366319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33" name="Cylinder 132">
                <a:extLst>
                  <a:ext uri="{FF2B5EF4-FFF2-40B4-BE49-F238E27FC236}">
                    <a16:creationId xmlns:a16="http://schemas.microsoft.com/office/drawing/2014/main" id="{A490A5CB-38E3-05FB-6B9E-92E1DD4BD4A5}"/>
                  </a:ext>
                </a:extLst>
              </p:cNvPr>
              <p:cNvSpPr/>
              <p:nvPr/>
            </p:nvSpPr>
            <p:spPr>
              <a:xfrm>
                <a:off x="1707293" y="2605216"/>
                <a:ext cx="609599" cy="892774"/>
              </a:xfrm>
              <a:prstGeom prst="ca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D19BC306-7239-D5E5-3F56-8857265382FE}"/>
                  </a:ext>
                </a:extLst>
              </p:cNvPr>
              <p:cNvCxnSpPr/>
              <p:nvPr/>
            </p:nvCxnSpPr>
            <p:spPr>
              <a:xfrm flipV="1">
                <a:off x="1795848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9DA23AEB-8BE0-6EE0-E900-AE6ECAA9FB1A}"/>
                  </a:ext>
                </a:extLst>
              </p:cNvPr>
              <p:cNvCxnSpPr/>
              <p:nvPr/>
            </p:nvCxnSpPr>
            <p:spPr>
              <a:xfrm flipV="1">
                <a:off x="2203622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42" name="Arrow: Right 141">
                <a:extLst>
                  <a:ext uri="{FF2B5EF4-FFF2-40B4-BE49-F238E27FC236}">
                    <a16:creationId xmlns:a16="http://schemas.microsoft.com/office/drawing/2014/main" id="{572C5B86-19B1-932B-1640-7D9DB505E213}"/>
                  </a:ext>
                </a:extLst>
              </p:cNvPr>
              <p:cNvSpPr/>
              <p:nvPr/>
            </p:nvSpPr>
            <p:spPr>
              <a:xfrm rot="16200000">
                <a:off x="1898822" y="1672794"/>
                <a:ext cx="255373" cy="123568"/>
              </a:xfrm>
              <a:prstGeom prst="rightArrow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926C3469-BCFD-44CE-D8A8-9889A55DAB07}"/>
                  </a:ext>
                </a:extLst>
              </p:cNvPr>
              <p:cNvSpPr txBox="1"/>
              <p:nvPr/>
            </p:nvSpPr>
            <p:spPr>
              <a:xfrm>
                <a:off x="899985" y="3723156"/>
                <a:ext cx="2224215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Bath cooling, 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direct liquid contact</a:t>
                </a:r>
              </a:p>
            </p:txBody>
          </p:sp>
          <p:sp>
            <p:nvSpPr>
              <p:cNvPr id="144" name="Cloud 143">
                <a:extLst>
                  <a:ext uri="{FF2B5EF4-FFF2-40B4-BE49-F238E27FC236}">
                    <a16:creationId xmlns:a16="http://schemas.microsoft.com/office/drawing/2014/main" id="{E107071E-1DC9-B7F2-E89B-B48AC8486901}"/>
                  </a:ext>
                </a:extLst>
              </p:cNvPr>
              <p:cNvSpPr/>
              <p:nvPr/>
            </p:nvSpPr>
            <p:spPr>
              <a:xfrm>
                <a:off x="1940012" y="1926709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5" name="Cloud 144">
                <a:extLst>
                  <a:ext uri="{FF2B5EF4-FFF2-40B4-BE49-F238E27FC236}">
                    <a16:creationId xmlns:a16="http://schemas.microsoft.com/office/drawing/2014/main" id="{CDF383E8-9843-EEF5-245F-8414689016E0}"/>
                  </a:ext>
                </a:extLst>
              </p:cNvPr>
              <p:cNvSpPr/>
              <p:nvPr/>
            </p:nvSpPr>
            <p:spPr>
              <a:xfrm>
                <a:off x="1886465" y="2168780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6" name="Cloud 145">
                <a:extLst>
                  <a:ext uri="{FF2B5EF4-FFF2-40B4-BE49-F238E27FC236}">
                    <a16:creationId xmlns:a16="http://schemas.microsoft.com/office/drawing/2014/main" id="{B4BAB780-F19D-5C0D-3AA8-610F3C48AE67}"/>
                  </a:ext>
                </a:extLst>
              </p:cNvPr>
              <p:cNvSpPr/>
              <p:nvPr/>
            </p:nvSpPr>
            <p:spPr>
              <a:xfrm>
                <a:off x="2244813" y="2058729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72" name="Cloud 171">
                <a:extLst>
                  <a:ext uri="{FF2B5EF4-FFF2-40B4-BE49-F238E27FC236}">
                    <a16:creationId xmlns:a16="http://schemas.microsoft.com/office/drawing/2014/main" id="{82B88CFB-9A51-E663-8676-76325AA5CDB4}"/>
                  </a:ext>
                </a:extLst>
              </p:cNvPr>
              <p:cNvSpPr/>
              <p:nvPr/>
            </p:nvSpPr>
            <p:spPr>
              <a:xfrm>
                <a:off x="1579605" y="2021917"/>
                <a:ext cx="181233" cy="153860"/>
              </a:xfrm>
              <a:prstGeom prst="cloud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31C90863-4C4A-2966-DB25-187D4DB4572E}"/>
                </a:ext>
              </a:extLst>
            </p:cNvPr>
            <p:cNvGrpSpPr/>
            <p:nvPr/>
          </p:nvGrpSpPr>
          <p:grpSpPr>
            <a:xfrm>
              <a:off x="1253783" y="1211207"/>
              <a:ext cx="1624176" cy="2114392"/>
              <a:chOff x="5812055" y="1223679"/>
              <a:chExt cx="1624176" cy="2114392"/>
            </a:xfrm>
          </p:grpSpPr>
          <p:sp>
            <p:nvSpPr>
              <p:cNvPr id="123" name="Arc 122">
                <a:extLst>
                  <a:ext uri="{FF2B5EF4-FFF2-40B4-BE49-F238E27FC236}">
                    <a16:creationId xmlns:a16="http://schemas.microsoft.com/office/drawing/2014/main" id="{B725BECC-F02A-B1E4-E235-529BE39C8952}"/>
                  </a:ext>
                </a:extLst>
              </p:cNvPr>
              <p:cNvSpPr/>
              <p:nvPr/>
            </p:nvSpPr>
            <p:spPr>
              <a:xfrm rot="6742431">
                <a:off x="5756224" y="1279510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4" name="Arc 123">
                <a:extLst>
                  <a:ext uri="{FF2B5EF4-FFF2-40B4-BE49-F238E27FC236}">
                    <a16:creationId xmlns:a16="http://schemas.microsoft.com/office/drawing/2014/main" id="{C3683B3F-87D9-4ED8-3D96-6AB813775A07}"/>
                  </a:ext>
                </a:extLst>
              </p:cNvPr>
              <p:cNvSpPr/>
              <p:nvPr/>
            </p:nvSpPr>
            <p:spPr>
              <a:xfrm rot="6742431">
                <a:off x="5768066" y="1499615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5" name="Arc 124">
                <a:extLst>
                  <a:ext uri="{FF2B5EF4-FFF2-40B4-BE49-F238E27FC236}">
                    <a16:creationId xmlns:a16="http://schemas.microsoft.com/office/drawing/2014/main" id="{5339A3AD-EC7A-71D7-9DD5-3009B0652675}"/>
                  </a:ext>
                </a:extLst>
              </p:cNvPr>
              <p:cNvSpPr/>
              <p:nvPr/>
            </p:nvSpPr>
            <p:spPr>
              <a:xfrm rot="6742431">
                <a:off x="5772699" y="1674538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2B17F5C-97B3-AC89-DF94-26FB12805BF2}"/>
              </a:ext>
            </a:extLst>
          </p:cNvPr>
          <p:cNvGrpSpPr/>
          <p:nvPr/>
        </p:nvGrpSpPr>
        <p:grpSpPr>
          <a:xfrm>
            <a:off x="6594128" y="1093002"/>
            <a:ext cx="1668161" cy="3070014"/>
            <a:chOff x="6908636" y="471467"/>
            <a:chExt cx="2224215" cy="4093352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84267B2-2BE7-F8C4-0339-EF6D4BF963B6}"/>
                </a:ext>
              </a:extLst>
            </p:cNvPr>
            <p:cNvSpPr txBox="1"/>
            <p:nvPr/>
          </p:nvSpPr>
          <p:spPr>
            <a:xfrm>
              <a:off x="6908636" y="3887711"/>
              <a:ext cx="222421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Cryocooler,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54981BA7-B332-64FC-F2E9-0570E93B8038}"/>
                </a:ext>
              </a:extLst>
            </p:cNvPr>
            <p:cNvGrpSpPr/>
            <p:nvPr/>
          </p:nvGrpSpPr>
          <p:grpSpPr>
            <a:xfrm>
              <a:off x="7210355" y="471467"/>
              <a:ext cx="1624176" cy="3328384"/>
              <a:chOff x="10503051" y="502525"/>
              <a:chExt cx="1624176" cy="3328384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7A8FE66D-0F5A-4085-DF06-58BE56E7F1C5}"/>
                  </a:ext>
                </a:extLst>
              </p:cNvPr>
              <p:cNvGrpSpPr/>
              <p:nvPr/>
            </p:nvGrpSpPr>
            <p:grpSpPr>
              <a:xfrm>
                <a:off x="10572045" y="502525"/>
                <a:ext cx="1392195" cy="3328384"/>
                <a:chOff x="6281351" y="403357"/>
                <a:chExt cx="1392195" cy="3328384"/>
              </a:xfrm>
            </p:grpSpPr>
            <p:cxnSp>
              <p:nvCxnSpPr>
                <p:cNvPr id="193" name="Connector: Curved 192">
                  <a:extLst>
                    <a:ext uri="{FF2B5EF4-FFF2-40B4-BE49-F238E27FC236}">
                      <a16:creationId xmlns:a16="http://schemas.microsoft.com/office/drawing/2014/main" id="{388099F2-6675-62BB-0975-A68CCBDDEA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7175891" y="1607177"/>
                  <a:ext cx="405256" cy="344947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97" name="Cylinder 196">
                  <a:extLst>
                    <a:ext uri="{FF2B5EF4-FFF2-40B4-BE49-F238E27FC236}">
                      <a16:creationId xmlns:a16="http://schemas.microsoft.com/office/drawing/2014/main" id="{7DD81C9A-4C8F-697A-2F2B-4C599C83873C}"/>
                    </a:ext>
                  </a:extLst>
                </p:cNvPr>
                <p:cNvSpPr/>
                <p:nvPr/>
              </p:nvSpPr>
              <p:spPr>
                <a:xfrm>
                  <a:off x="6779744" y="2190398"/>
                  <a:ext cx="333629" cy="129033"/>
                </a:xfrm>
                <a:prstGeom prst="can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9" name="Cylinder 198">
                  <a:extLst>
                    <a:ext uri="{FF2B5EF4-FFF2-40B4-BE49-F238E27FC236}">
                      <a16:creationId xmlns:a16="http://schemas.microsoft.com/office/drawing/2014/main" id="{13FB7E48-FE88-75B6-0B03-F629D69A6886}"/>
                    </a:ext>
                  </a:extLst>
                </p:cNvPr>
                <p:cNvSpPr/>
                <p:nvPr/>
              </p:nvSpPr>
              <p:spPr>
                <a:xfrm>
                  <a:off x="6812695" y="1648891"/>
                  <a:ext cx="124405" cy="57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0" name="Cylinder 199">
                  <a:extLst>
                    <a:ext uri="{FF2B5EF4-FFF2-40B4-BE49-F238E27FC236}">
                      <a16:creationId xmlns:a16="http://schemas.microsoft.com/office/drawing/2014/main" id="{40DB1C96-94BE-3DFE-5D1F-FCCEF0A02B30}"/>
                    </a:ext>
                  </a:extLst>
                </p:cNvPr>
                <p:cNvSpPr/>
                <p:nvPr/>
              </p:nvSpPr>
              <p:spPr>
                <a:xfrm>
                  <a:off x="7018639" y="1648890"/>
                  <a:ext cx="62203" cy="57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1" name="Cylinder 200">
                  <a:extLst>
                    <a:ext uri="{FF2B5EF4-FFF2-40B4-BE49-F238E27FC236}">
                      <a16:creationId xmlns:a16="http://schemas.microsoft.com/office/drawing/2014/main" id="{434B675B-DEBD-5155-184F-6C182C2CD398}"/>
                    </a:ext>
                  </a:extLst>
                </p:cNvPr>
                <p:cNvSpPr/>
                <p:nvPr/>
              </p:nvSpPr>
              <p:spPr>
                <a:xfrm>
                  <a:off x="6734436" y="1448090"/>
                  <a:ext cx="486026" cy="257867"/>
                </a:xfrm>
                <a:prstGeom prst="can">
                  <a:avLst>
                    <a:gd name="adj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2" name="Cylinder 201">
                  <a:extLst>
                    <a:ext uri="{FF2B5EF4-FFF2-40B4-BE49-F238E27FC236}">
                      <a16:creationId xmlns:a16="http://schemas.microsoft.com/office/drawing/2014/main" id="{ED8417EB-058E-31B0-B183-698D6A5C4AC3}"/>
                    </a:ext>
                  </a:extLst>
                </p:cNvPr>
                <p:cNvSpPr/>
                <p:nvPr/>
              </p:nvSpPr>
              <p:spPr>
                <a:xfrm>
                  <a:off x="6796217" y="794315"/>
                  <a:ext cx="181232" cy="75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7" name="Cylinder 206">
                  <a:extLst>
                    <a:ext uri="{FF2B5EF4-FFF2-40B4-BE49-F238E27FC236}">
                      <a16:creationId xmlns:a16="http://schemas.microsoft.com/office/drawing/2014/main" id="{BDB65D10-A4B3-9F6A-C919-9E651C39EFAE}"/>
                    </a:ext>
                  </a:extLst>
                </p:cNvPr>
                <p:cNvSpPr/>
                <p:nvPr/>
              </p:nvSpPr>
              <p:spPr>
                <a:xfrm>
                  <a:off x="7002161" y="794314"/>
                  <a:ext cx="90616" cy="756000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1" name="Cylinder 210">
                  <a:extLst>
                    <a:ext uri="{FF2B5EF4-FFF2-40B4-BE49-F238E27FC236}">
                      <a16:creationId xmlns:a16="http://schemas.microsoft.com/office/drawing/2014/main" id="{180C2ABE-77D5-CA6A-F276-28AA950F53BB}"/>
                    </a:ext>
                  </a:extLst>
                </p:cNvPr>
                <p:cNvSpPr/>
                <p:nvPr/>
              </p:nvSpPr>
              <p:spPr>
                <a:xfrm>
                  <a:off x="6281351" y="794314"/>
                  <a:ext cx="1392195" cy="2937427"/>
                </a:xfrm>
                <a:prstGeom prst="can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2" name="Cylinder 211">
                  <a:extLst>
                    <a:ext uri="{FF2B5EF4-FFF2-40B4-BE49-F238E27FC236}">
                      <a16:creationId xmlns:a16="http://schemas.microsoft.com/office/drawing/2014/main" id="{D55E0085-6951-C66E-354C-8B7F18026201}"/>
                    </a:ext>
                  </a:extLst>
                </p:cNvPr>
                <p:cNvSpPr/>
                <p:nvPr/>
              </p:nvSpPr>
              <p:spPr>
                <a:xfrm>
                  <a:off x="6392562" y="1292310"/>
                  <a:ext cx="1169772" cy="2366319"/>
                </a:xfrm>
                <a:prstGeom prst="can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3" name="Cylinder 212">
                  <a:extLst>
                    <a:ext uri="{FF2B5EF4-FFF2-40B4-BE49-F238E27FC236}">
                      <a16:creationId xmlns:a16="http://schemas.microsoft.com/office/drawing/2014/main" id="{9E5E7F9D-7923-255A-1113-E7975FE37ABD}"/>
                    </a:ext>
                  </a:extLst>
                </p:cNvPr>
                <p:cNvSpPr/>
                <p:nvPr/>
              </p:nvSpPr>
              <p:spPr>
                <a:xfrm>
                  <a:off x="6670590" y="2605216"/>
                  <a:ext cx="609599" cy="892775"/>
                </a:xfrm>
                <a:prstGeom prst="ca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B5D2A440-2D63-79BF-AF5C-4F525FB880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01479" y="1021490"/>
                  <a:ext cx="0" cy="1620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45B3814E-6DA3-B377-3738-E7646CF36581}"/>
                    </a:ext>
                  </a:extLst>
                </p:cNvPr>
                <p:cNvCxnSpPr/>
                <p:nvPr/>
              </p:nvCxnSpPr>
              <p:spPr>
                <a:xfrm flipV="1">
                  <a:off x="7249299" y="1021490"/>
                  <a:ext cx="0" cy="1620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8" name="Connector: Curved 217">
                  <a:extLst>
                    <a:ext uri="{FF2B5EF4-FFF2-40B4-BE49-F238E27FC236}">
                      <a16:creationId xmlns:a16="http://schemas.microsoft.com/office/drawing/2014/main" id="{C2A6C6F3-E57F-1FC4-3CCA-39D9D7FCC24E}"/>
                    </a:ext>
                  </a:extLst>
                </p:cNvPr>
                <p:cNvCxnSpPr>
                  <a:cxnSpLocks/>
                  <a:endCxn id="213" idx="1"/>
                </p:cNvCxnSpPr>
                <p:nvPr/>
              </p:nvCxnSpPr>
              <p:spPr>
                <a:xfrm rot="16200000" flipH="1">
                  <a:off x="6765109" y="2394935"/>
                  <a:ext cx="282576" cy="137986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9" name="Connector: Curved 218">
                  <a:extLst>
                    <a:ext uri="{FF2B5EF4-FFF2-40B4-BE49-F238E27FC236}">
                      <a16:creationId xmlns:a16="http://schemas.microsoft.com/office/drawing/2014/main" id="{B844CF7E-FB14-666B-89D0-F83798FF43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881458" y="2394935"/>
                  <a:ext cx="282576" cy="137986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1" name="Connector: Curved 220">
                  <a:extLst>
                    <a:ext uri="{FF2B5EF4-FFF2-40B4-BE49-F238E27FC236}">
                      <a16:creationId xmlns:a16="http://schemas.microsoft.com/office/drawing/2014/main" id="{8F3B3512-DE54-E01A-81C0-BC95B99D3B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830604" y="2401733"/>
                  <a:ext cx="282576" cy="137985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22" name="Cylinder 221">
                  <a:extLst>
                    <a:ext uri="{FF2B5EF4-FFF2-40B4-BE49-F238E27FC236}">
                      <a16:creationId xmlns:a16="http://schemas.microsoft.com/office/drawing/2014/main" id="{31BEF538-9651-11F4-BE9C-B6CDAABDBDEB}"/>
                    </a:ext>
                  </a:extLst>
                </p:cNvPr>
                <p:cNvSpPr/>
                <p:nvPr/>
              </p:nvSpPr>
              <p:spPr>
                <a:xfrm>
                  <a:off x="6660301" y="403357"/>
                  <a:ext cx="609589" cy="560292"/>
                </a:xfrm>
                <a:prstGeom prst="can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srgbClr val="FF0000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7304BEFD-6809-B38B-79A9-BE382610F64C}"/>
                  </a:ext>
                </a:extLst>
              </p:cNvPr>
              <p:cNvGrpSpPr/>
              <p:nvPr/>
            </p:nvGrpSpPr>
            <p:grpSpPr>
              <a:xfrm>
                <a:off x="10503051" y="1323780"/>
                <a:ext cx="1624176" cy="2114392"/>
                <a:chOff x="5812055" y="1223679"/>
                <a:chExt cx="1624176" cy="2114392"/>
              </a:xfrm>
            </p:grpSpPr>
            <p:sp>
              <p:nvSpPr>
                <p:cNvPr id="186" name="Arc 185">
                  <a:extLst>
                    <a:ext uri="{FF2B5EF4-FFF2-40B4-BE49-F238E27FC236}">
                      <a16:creationId xmlns:a16="http://schemas.microsoft.com/office/drawing/2014/main" id="{5CFA9267-F062-3132-E05A-991CA6EFC33D}"/>
                    </a:ext>
                  </a:extLst>
                </p:cNvPr>
                <p:cNvSpPr/>
                <p:nvPr/>
              </p:nvSpPr>
              <p:spPr>
                <a:xfrm rot="6742431">
                  <a:off x="5756224" y="1279510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0" name="Arc 189">
                  <a:extLst>
                    <a:ext uri="{FF2B5EF4-FFF2-40B4-BE49-F238E27FC236}">
                      <a16:creationId xmlns:a16="http://schemas.microsoft.com/office/drawing/2014/main" id="{D5C7036E-0BFE-19C9-6950-560EA01BF357}"/>
                    </a:ext>
                  </a:extLst>
                </p:cNvPr>
                <p:cNvSpPr/>
                <p:nvPr/>
              </p:nvSpPr>
              <p:spPr>
                <a:xfrm rot="6742431">
                  <a:off x="5768066" y="1499615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2" name="Arc 191">
                  <a:extLst>
                    <a:ext uri="{FF2B5EF4-FFF2-40B4-BE49-F238E27FC236}">
                      <a16:creationId xmlns:a16="http://schemas.microsoft.com/office/drawing/2014/main" id="{49DF5160-F184-10AF-5BD7-5A40DC2686BF}"/>
                    </a:ext>
                  </a:extLst>
                </p:cNvPr>
                <p:cNvSpPr/>
                <p:nvPr/>
              </p:nvSpPr>
              <p:spPr>
                <a:xfrm rot="6742431">
                  <a:off x="5772699" y="1674538"/>
                  <a:ext cx="1719364" cy="1607701"/>
                </a:xfrm>
                <a:prstGeom prst="arc">
                  <a:avLst>
                    <a:gd name="adj1" fmla="val 19271705"/>
                    <a:gd name="adj2" fmla="val 0"/>
                  </a:avLst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2C3DAFC2-2E72-77A1-271D-492656984EB9}"/>
              </a:ext>
            </a:extLst>
          </p:cNvPr>
          <p:cNvGrpSpPr/>
          <p:nvPr/>
        </p:nvGrpSpPr>
        <p:grpSpPr>
          <a:xfrm>
            <a:off x="10306125" y="1091044"/>
            <a:ext cx="1668161" cy="3054775"/>
            <a:chOff x="9967785" y="468897"/>
            <a:chExt cx="2224215" cy="4073033"/>
          </a:xfrm>
        </p:grpSpPr>
        <p:sp>
          <p:nvSpPr>
            <p:cNvPr id="225" name="Cylinder 224">
              <a:extLst>
                <a:ext uri="{FF2B5EF4-FFF2-40B4-BE49-F238E27FC236}">
                  <a16:creationId xmlns:a16="http://schemas.microsoft.com/office/drawing/2014/main" id="{AA5050FA-1C41-06F5-A358-3934D1ED7C88}"/>
                </a:ext>
              </a:extLst>
            </p:cNvPr>
            <p:cNvSpPr/>
            <p:nvPr/>
          </p:nvSpPr>
          <p:spPr>
            <a:xfrm rot="3729408">
              <a:off x="11101881" y="2290720"/>
              <a:ext cx="66388" cy="14400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Cylinder 225">
              <a:extLst>
                <a:ext uri="{FF2B5EF4-FFF2-40B4-BE49-F238E27FC236}">
                  <a16:creationId xmlns:a16="http://schemas.microsoft.com/office/drawing/2014/main" id="{AC84934A-3B3B-0B0A-D9DC-BC64FEE89CE7}"/>
                </a:ext>
              </a:extLst>
            </p:cNvPr>
            <p:cNvSpPr/>
            <p:nvPr/>
          </p:nvSpPr>
          <p:spPr>
            <a:xfrm rot="3729408">
              <a:off x="11097150" y="2131705"/>
              <a:ext cx="66388" cy="14400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054E2D50-A004-FD01-B602-BB916D5A91CF}"/>
                </a:ext>
              </a:extLst>
            </p:cNvPr>
            <p:cNvGrpSpPr/>
            <p:nvPr/>
          </p:nvGrpSpPr>
          <p:grpSpPr>
            <a:xfrm>
              <a:off x="9967785" y="468897"/>
              <a:ext cx="2224215" cy="4073033"/>
              <a:chOff x="8854474" y="488211"/>
              <a:chExt cx="2224215" cy="4073033"/>
            </a:xfrm>
          </p:grpSpPr>
          <p:sp>
            <p:nvSpPr>
              <p:cNvPr id="236" name="Cylinder 235">
                <a:extLst>
                  <a:ext uri="{FF2B5EF4-FFF2-40B4-BE49-F238E27FC236}">
                    <a16:creationId xmlns:a16="http://schemas.microsoft.com/office/drawing/2014/main" id="{0A868D52-117B-972B-B759-057158D15D37}"/>
                  </a:ext>
                </a:extLst>
              </p:cNvPr>
              <p:cNvSpPr/>
              <p:nvPr/>
            </p:nvSpPr>
            <p:spPr>
              <a:xfrm>
                <a:off x="10046110" y="2323000"/>
                <a:ext cx="72000" cy="648000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9ABDFEB8-F55F-C7A9-E405-92891A2795E1}"/>
                  </a:ext>
                </a:extLst>
              </p:cNvPr>
              <p:cNvGrpSpPr/>
              <p:nvPr/>
            </p:nvGrpSpPr>
            <p:grpSpPr>
              <a:xfrm>
                <a:off x="8958477" y="488211"/>
                <a:ext cx="1712426" cy="3328384"/>
                <a:chOff x="10503051" y="502525"/>
                <a:chExt cx="1712426" cy="3328384"/>
              </a:xfrm>
            </p:grpSpPr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FB2F0157-8718-1213-1423-5ABBC285BCF0}"/>
                    </a:ext>
                  </a:extLst>
                </p:cNvPr>
                <p:cNvGrpSpPr/>
                <p:nvPr/>
              </p:nvGrpSpPr>
              <p:grpSpPr>
                <a:xfrm>
                  <a:off x="10646187" y="502525"/>
                  <a:ext cx="1569290" cy="3328384"/>
                  <a:chOff x="6355493" y="403357"/>
                  <a:chExt cx="1569290" cy="3328384"/>
                </a:xfrm>
              </p:grpSpPr>
              <p:cxnSp>
                <p:nvCxnSpPr>
                  <p:cNvPr id="252" name="Straight Connector 251">
                    <a:extLst>
                      <a:ext uri="{FF2B5EF4-FFF2-40B4-BE49-F238E27FC236}">
                        <a16:creationId xmlns:a16="http://schemas.microsoft.com/office/drawing/2014/main" id="{2C7689A8-1DE2-9914-DD2A-4B1565A1625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133967" y="963824"/>
                    <a:ext cx="0" cy="1656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53" name="Connector: Curved 252">
                    <a:extLst>
                      <a:ext uri="{FF2B5EF4-FFF2-40B4-BE49-F238E27FC236}">
                        <a16:creationId xmlns:a16="http://schemas.microsoft.com/office/drawing/2014/main" id="{A66E6E9A-5171-9E5A-C258-19D05E74BC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6349030" y="1692478"/>
                    <a:ext cx="470709" cy="172321"/>
                  </a:xfrm>
                  <a:prstGeom prst="curvedConnector3">
                    <a:avLst>
                      <a:gd name="adj1" fmla="val 50000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54" name="Cylinder 253">
                    <a:extLst>
                      <a:ext uri="{FF2B5EF4-FFF2-40B4-BE49-F238E27FC236}">
                        <a16:creationId xmlns:a16="http://schemas.microsoft.com/office/drawing/2014/main" id="{551F3422-9244-EBD0-5DDE-4C25D0808AA2}"/>
                      </a:ext>
                    </a:extLst>
                  </p:cNvPr>
                  <p:cNvSpPr/>
                  <p:nvPr/>
                </p:nvSpPr>
                <p:spPr>
                  <a:xfrm>
                    <a:off x="6779744" y="2190398"/>
                    <a:ext cx="333629" cy="12903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5" name="Cylinder 254">
                    <a:extLst>
                      <a:ext uri="{FF2B5EF4-FFF2-40B4-BE49-F238E27FC236}">
                        <a16:creationId xmlns:a16="http://schemas.microsoft.com/office/drawing/2014/main" id="{11218ED5-5707-4274-2A36-1EEE5E7E555A}"/>
                      </a:ext>
                    </a:extLst>
                  </p:cNvPr>
                  <p:cNvSpPr/>
                  <p:nvPr/>
                </p:nvSpPr>
                <p:spPr>
                  <a:xfrm>
                    <a:off x="6812695" y="1648891"/>
                    <a:ext cx="124405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6" name="Cylinder 255">
                    <a:extLst>
                      <a:ext uri="{FF2B5EF4-FFF2-40B4-BE49-F238E27FC236}">
                        <a16:creationId xmlns:a16="http://schemas.microsoft.com/office/drawing/2014/main" id="{6AFAE5F2-5424-9828-260E-E6CB04634D76}"/>
                      </a:ext>
                    </a:extLst>
                  </p:cNvPr>
                  <p:cNvSpPr/>
                  <p:nvPr/>
                </p:nvSpPr>
                <p:spPr>
                  <a:xfrm>
                    <a:off x="7018639" y="1648890"/>
                    <a:ext cx="62203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7" name="Cylinder 256">
                    <a:extLst>
                      <a:ext uri="{FF2B5EF4-FFF2-40B4-BE49-F238E27FC236}">
                        <a16:creationId xmlns:a16="http://schemas.microsoft.com/office/drawing/2014/main" id="{087BD42F-81AF-DA30-E7C1-99157DF1E406}"/>
                      </a:ext>
                    </a:extLst>
                  </p:cNvPr>
                  <p:cNvSpPr/>
                  <p:nvPr/>
                </p:nvSpPr>
                <p:spPr>
                  <a:xfrm>
                    <a:off x="6734436" y="1448090"/>
                    <a:ext cx="486026" cy="257867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8" name="Cylinder 257">
                    <a:extLst>
                      <a:ext uri="{FF2B5EF4-FFF2-40B4-BE49-F238E27FC236}">
                        <a16:creationId xmlns:a16="http://schemas.microsoft.com/office/drawing/2014/main" id="{3262CF0F-53C6-B8A5-FDEC-48586F6AE723}"/>
                      </a:ext>
                    </a:extLst>
                  </p:cNvPr>
                  <p:cNvSpPr/>
                  <p:nvPr/>
                </p:nvSpPr>
                <p:spPr>
                  <a:xfrm>
                    <a:off x="6796217" y="794315"/>
                    <a:ext cx="181232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9" name="Cylinder 258">
                    <a:extLst>
                      <a:ext uri="{FF2B5EF4-FFF2-40B4-BE49-F238E27FC236}">
                        <a16:creationId xmlns:a16="http://schemas.microsoft.com/office/drawing/2014/main" id="{56B16C5F-F2E5-E4F6-9FCE-D207DAC49626}"/>
                      </a:ext>
                    </a:extLst>
                  </p:cNvPr>
                  <p:cNvSpPr/>
                  <p:nvPr/>
                </p:nvSpPr>
                <p:spPr>
                  <a:xfrm>
                    <a:off x="7002161" y="794314"/>
                    <a:ext cx="90616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0" name="Cylinder 259">
                    <a:extLst>
                      <a:ext uri="{FF2B5EF4-FFF2-40B4-BE49-F238E27FC236}">
                        <a16:creationId xmlns:a16="http://schemas.microsoft.com/office/drawing/2014/main" id="{63F0DA5D-B4F2-3913-77BD-FE90CE94419C}"/>
                      </a:ext>
                    </a:extLst>
                  </p:cNvPr>
                  <p:cNvSpPr/>
                  <p:nvPr/>
                </p:nvSpPr>
                <p:spPr>
                  <a:xfrm>
                    <a:off x="6355493" y="794314"/>
                    <a:ext cx="1569290" cy="2937427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1" name="Cylinder 260">
                    <a:extLst>
                      <a:ext uri="{FF2B5EF4-FFF2-40B4-BE49-F238E27FC236}">
                        <a16:creationId xmlns:a16="http://schemas.microsoft.com/office/drawing/2014/main" id="{18F449EF-0ED3-2DC7-C00F-232D85D6F063}"/>
                      </a:ext>
                    </a:extLst>
                  </p:cNvPr>
                  <p:cNvSpPr/>
                  <p:nvPr/>
                </p:nvSpPr>
                <p:spPr>
                  <a:xfrm>
                    <a:off x="6466702" y="1292310"/>
                    <a:ext cx="1339970" cy="2366319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2" name="Cylinder 261">
                    <a:extLst>
                      <a:ext uri="{FF2B5EF4-FFF2-40B4-BE49-F238E27FC236}">
                        <a16:creationId xmlns:a16="http://schemas.microsoft.com/office/drawing/2014/main" id="{0858E6A1-001A-1DE6-496B-0C0765920F27}"/>
                      </a:ext>
                    </a:extLst>
                  </p:cNvPr>
                  <p:cNvSpPr/>
                  <p:nvPr/>
                </p:nvSpPr>
                <p:spPr>
                  <a:xfrm>
                    <a:off x="6670590" y="2605216"/>
                    <a:ext cx="609599" cy="892774"/>
                  </a:xfrm>
                  <a:prstGeom prst="ca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263" name="Straight Connector 262">
                    <a:extLst>
                      <a:ext uri="{FF2B5EF4-FFF2-40B4-BE49-F238E27FC236}">
                        <a16:creationId xmlns:a16="http://schemas.microsoft.com/office/drawing/2014/main" id="{1D556B25-8045-0B74-A36C-77E1707A0C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01479" y="1021490"/>
                    <a:ext cx="0" cy="1620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64" name="Cylinder 263">
                    <a:extLst>
                      <a:ext uri="{FF2B5EF4-FFF2-40B4-BE49-F238E27FC236}">
                        <a16:creationId xmlns:a16="http://schemas.microsoft.com/office/drawing/2014/main" id="{DD5FBD7F-0BAB-DAEF-D251-38989787A809}"/>
                      </a:ext>
                    </a:extLst>
                  </p:cNvPr>
                  <p:cNvSpPr/>
                  <p:nvPr/>
                </p:nvSpPr>
                <p:spPr>
                  <a:xfrm>
                    <a:off x="6660301" y="403357"/>
                    <a:ext cx="609589" cy="560292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CFE93ED3-7882-615A-5FF6-2F9F3D99E5CA}"/>
                    </a:ext>
                  </a:extLst>
                </p:cNvPr>
                <p:cNvGrpSpPr/>
                <p:nvPr/>
              </p:nvGrpSpPr>
              <p:grpSpPr>
                <a:xfrm>
                  <a:off x="10503051" y="1323780"/>
                  <a:ext cx="1624176" cy="2114392"/>
                  <a:chOff x="5812055" y="1223679"/>
                  <a:chExt cx="1624176" cy="2114392"/>
                </a:xfrm>
              </p:grpSpPr>
              <p:sp>
                <p:nvSpPr>
                  <p:cNvPr id="249" name="Arc 248">
                    <a:extLst>
                      <a:ext uri="{FF2B5EF4-FFF2-40B4-BE49-F238E27FC236}">
                        <a16:creationId xmlns:a16="http://schemas.microsoft.com/office/drawing/2014/main" id="{41195A65-3269-B2A1-1677-496597F3DFC9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56224" y="1279510"/>
                    <a:ext cx="1719364" cy="1607701"/>
                  </a:xfrm>
                  <a:prstGeom prst="arc">
                    <a:avLst>
                      <a:gd name="adj1" fmla="val 18799382"/>
                      <a:gd name="adj2" fmla="val 0"/>
                    </a:avLst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0" name="Arc 249">
                    <a:extLst>
                      <a:ext uri="{FF2B5EF4-FFF2-40B4-BE49-F238E27FC236}">
                        <a16:creationId xmlns:a16="http://schemas.microsoft.com/office/drawing/2014/main" id="{F0741A28-CED7-1200-B869-533AC68CE27C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68066" y="1499615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51" name="Arc 250">
                    <a:extLst>
                      <a:ext uri="{FF2B5EF4-FFF2-40B4-BE49-F238E27FC236}">
                        <a16:creationId xmlns:a16="http://schemas.microsoft.com/office/drawing/2014/main" id="{A6703694-3BE1-7CF5-8AAC-A61E82D1F1FC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72699" y="1674538"/>
                    <a:ext cx="1719364" cy="1607701"/>
                  </a:xfrm>
                  <a:prstGeom prst="arc">
                    <a:avLst>
                      <a:gd name="adj1" fmla="val 17991820"/>
                      <a:gd name="adj2" fmla="val 0"/>
                    </a:avLst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238" name="Cylinder 237">
                <a:extLst>
                  <a:ext uri="{FF2B5EF4-FFF2-40B4-BE49-F238E27FC236}">
                    <a16:creationId xmlns:a16="http://schemas.microsoft.com/office/drawing/2014/main" id="{CEC54633-1F2B-425E-0324-E83F80AE8A77}"/>
                  </a:ext>
                </a:extLst>
              </p:cNvPr>
              <p:cNvSpPr/>
              <p:nvPr/>
            </p:nvSpPr>
            <p:spPr>
              <a:xfrm>
                <a:off x="10220661" y="869696"/>
                <a:ext cx="72000" cy="2340000"/>
              </a:xfrm>
              <a:prstGeom prst="can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39" name="Cylinder 238">
                <a:extLst>
                  <a:ext uri="{FF2B5EF4-FFF2-40B4-BE49-F238E27FC236}">
                    <a16:creationId xmlns:a16="http://schemas.microsoft.com/office/drawing/2014/main" id="{C319B72C-5C02-D5FD-8809-630DE1361B55}"/>
                  </a:ext>
                </a:extLst>
              </p:cNvPr>
              <p:cNvSpPr/>
              <p:nvPr/>
            </p:nvSpPr>
            <p:spPr>
              <a:xfrm>
                <a:off x="10050565" y="853026"/>
                <a:ext cx="66388" cy="804067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0" name="Cylinder 239">
                <a:extLst>
                  <a:ext uri="{FF2B5EF4-FFF2-40B4-BE49-F238E27FC236}">
                    <a16:creationId xmlns:a16="http://schemas.microsoft.com/office/drawing/2014/main" id="{2E1C3C65-E53F-AEF3-D55B-7F1D5758AACB}"/>
                  </a:ext>
                </a:extLst>
              </p:cNvPr>
              <p:cNvSpPr/>
              <p:nvPr/>
            </p:nvSpPr>
            <p:spPr>
              <a:xfrm>
                <a:off x="10049078" y="1773743"/>
                <a:ext cx="66388" cy="432000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1" name="Cylinder 240">
                <a:extLst>
                  <a:ext uri="{FF2B5EF4-FFF2-40B4-BE49-F238E27FC236}">
                    <a16:creationId xmlns:a16="http://schemas.microsoft.com/office/drawing/2014/main" id="{D3E70EDC-8BBE-606E-5028-CC34F2194137}"/>
                  </a:ext>
                </a:extLst>
              </p:cNvPr>
              <p:cNvSpPr/>
              <p:nvPr/>
            </p:nvSpPr>
            <p:spPr>
              <a:xfrm>
                <a:off x="10000886" y="1627000"/>
                <a:ext cx="73390" cy="180000"/>
              </a:xfrm>
              <a:prstGeom prst="can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2" name="Cylinder 241">
                <a:extLst>
                  <a:ext uri="{FF2B5EF4-FFF2-40B4-BE49-F238E27FC236}">
                    <a16:creationId xmlns:a16="http://schemas.microsoft.com/office/drawing/2014/main" id="{CC51D167-77E5-5FD1-F076-5F357D0AC2B2}"/>
                  </a:ext>
                </a:extLst>
              </p:cNvPr>
              <p:cNvSpPr/>
              <p:nvPr/>
            </p:nvSpPr>
            <p:spPr>
              <a:xfrm>
                <a:off x="9939970" y="2224527"/>
                <a:ext cx="73390" cy="180000"/>
              </a:xfrm>
              <a:prstGeom prst="can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F0A96E95-F356-F482-7506-2E7E7DF49043}"/>
                  </a:ext>
                </a:extLst>
              </p:cNvPr>
              <p:cNvCxnSpPr>
                <a:stCxn id="249" idx="2"/>
                <a:endCxn id="251" idx="2"/>
              </p:cNvCxnSpPr>
              <p:nvPr/>
            </p:nvCxnSpPr>
            <p:spPr>
              <a:xfrm>
                <a:off x="9435091" y="2964112"/>
                <a:ext cx="16475" cy="395028"/>
              </a:xfrm>
              <a:prstGeom prst="line">
                <a:avLst/>
              </a:prstGeom>
              <a:noFill/>
              <a:ln w="571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2902A2A0-0C46-7549-B89E-96D26C8DCA3D}"/>
                  </a:ext>
                </a:extLst>
              </p:cNvPr>
              <p:cNvSpPr/>
              <p:nvPr/>
            </p:nvSpPr>
            <p:spPr>
              <a:xfrm>
                <a:off x="10035376" y="593260"/>
                <a:ext cx="288000" cy="2880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5" name="Right Triangle 244">
                <a:extLst>
                  <a:ext uri="{FF2B5EF4-FFF2-40B4-BE49-F238E27FC236}">
                    <a16:creationId xmlns:a16="http://schemas.microsoft.com/office/drawing/2014/main" id="{FAD89878-1663-6F2E-6121-5DBC6C6B1194}"/>
                  </a:ext>
                </a:extLst>
              </p:cNvPr>
              <p:cNvSpPr/>
              <p:nvPr/>
            </p:nvSpPr>
            <p:spPr>
              <a:xfrm rot="2583273">
                <a:off x="10114129" y="648999"/>
                <a:ext cx="180000" cy="180000"/>
              </a:xfrm>
              <a:prstGeom prst="rtTriangle">
                <a:avLst/>
              </a:prstGeom>
              <a:solidFill>
                <a:srgbClr val="B7DDFF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9E73B237-068B-E726-F273-1A545D39C387}"/>
                  </a:ext>
                </a:extLst>
              </p:cNvPr>
              <p:cNvSpPr txBox="1"/>
              <p:nvPr/>
            </p:nvSpPr>
            <p:spPr>
              <a:xfrm>
                <a:off x="8854474" y="3884136"/>
                <a:ext cx="2224215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Cryocooler,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remote cooling</a:t>
                </a:r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C8402C42-70A8-3495-BC9D-3ABEA5865556}"/>
              </a:ext>
            </a:extLst>
          </p:cNvPr>
          <p:cNvGrpSpPr/>
          <p:nvPr/>
        </p:nvGrpSpPr>
        <p:grpSpPr>
          <a:xfrm>
            <a:off x="2157370" y="1613192"/>
            <a:ext cx="1668161" cy="2653701"/>
            <a:chOff x="2854412" y="1165052"/>
            <a:chExt cx="2224215" cy="353826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FB9C154F-02F0-A4A2-E596-94BF1166B6E4}"/>
                </a:ext>
              </a:extLst>
            </p:cNvPr>
            <p:cNvSpPr txBox="1"/>
            <p:nvPr/>
          </p:nvSpPr>
          <p:spPr>
            <a:xfrm>
              <a:off x="2854412" y="3749212"/>
              <a:ext cx="2224215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Phase separator as cooling source,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prstClr val="black"/>
                  </a:solidFill>
                  <a:latin typeface="Calibri" panose="020F0502020204030204"/>
                </a:rPr>
                <a:t>conduction cooling</a:t>
              </a: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1E3ECA9C-858F-5DC0-1D23-49223A4E7040}"/>
                </a:ext>
              </a:extLst>
            </p:cNvPr>
            <p:cNvGrpSpPr/>
            <p:nvPr/>
          </p:nvGrpSpPr>
          <p:grpSpPr>
            <a:xfrm>
              <a:off x="3272481" y="1165052"/>
              <a:ext cx="1392195" cy="2592745"/>
              <a:chOff x="3917090" y="1138996"/>
              <a:chExt cx="1392195" cy="2592745"/>
            </a:xfrm>
          </p:grpSpPr>
          <p:sp>
            <p:nvSpPr>
              <p:cNvPr id="273" name="Cylinder 272">
                <a:extLst>
                  <a:ext uri="{FF2B5EF4-FFF2-40B4-BE49-F238E27FC236}">
                    <a16:creationId xmlns:a16="http://schemas.microsoft.com/office/drawing/2014/main" id="{F93DE726-F559-8FE7-82DF-01962FC71910}"/>
                  </a:ext>
                </a:extLst>
              </p:cNvPr>
              <p:cNvSpPr/>
              <p:nvPr/>
            </p:nvSpPr>
            <p:spPr>
              <a:xfrm>
                <a:off x="4306339" y="1715095"/>
                <a:ext cx="609589" cy="599818"/>
              </a:xfrm>
              <a:prstGeom prst="can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4" name="Cylinder 273">
                <a:extLst>
                  <a:ext uri="{FF2B5EF4-FFF2-40B4-BE49-F238E27FC236}">
                    <a16:creationId xmlns:a16="http://schemas.microsoft.com/office/drawing/2014/main" id="{FA9F63A4-9D96-974A-B41F-38AF7011B1C0}"/>
                  </a:ext>
                </a:extLst>
              </p:cNvPr>
              <p:cNvSpPr/>
              <p:nvPr/>
            </p:nvSpPr>
            <p:spPr>
              <a:xfrm>
                <a:off x="3917090" y="1219200"/>
                <a:ext cx="1392195" cy="2512541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5" name="Cylinder 274">
                <a:extLst>
                  <a:ext uri="{FF2B5EF4-FFF2-40B4-BE49-F238E27FC236}">
                    <a16:creationId xmlns:a16="http://schemas.microsoft.com/office/drawing/2014/main" id="{0D2906AD-A99A-A0EC-CB75-288603045E56}"/>
                  </a:ext>
                </a:extLst>
              </p:cNvPr>
              <p:cNvSpPr/>
              <p:nvPr/>
            </p:nvSpPr>
            <p:spPr>
              <a:xfrm>
                <a:off x="4028301" y="1292310"/>
                <a:ext cx="1169772" cy="2366319"/>
              </a:xfrm>
              <a:prstGeom prst="can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6" name="Cylinder 275">
                <a:extLst>
                  <a:ext uri="{FF2B5EF4-FFF2-40B4-BE49-F238E27FC236}">
                    <a16:creationId xmlns:a16="http://schemas.microsoft.com/office/drawing/2014/main" id="{F8A7BDD4-33B0-72FD-1222-8078D91CF5F0}"/>
                  </a:ext>
                </a:extLst>
              </p:cNvPr>
              <p:cNvSpPr/>
              <p:nvPr/>
            </p:nvSpPr>
            <p:spPr>
              <a:xfrm>
                <a:off x="4306329" y="2605216"/>
                <a:ext cx="609599" cy="892774"/>
              </a:xfrm>
              <a:prstGeom prst="ca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E0B8E428-5C2B-E8C2-2D22-45A16DBA4D5B}"/>
                  </a:ext>
                </a:extLst>
              </p:cNvPr>
              <p:cNvCxnSpPr/>
              <p:nvPr/>
            </p:nvCxnSpPr>
            <p:spPr>
              <a:xfrm flipV="1">
                <a:off x="4411360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79B18710-2ACA-7CFC-DD0F-804B078C5D26}"/>
                  </a:ext>
                </a:extLst>
              </p:cNvPr>
              <p:cNvCxnSpPr/>
              <p:nvPr/>
            </p:nvCxnSpPr>
            <p:spPr>
              <a:xfrm flipV="1">
                <a:off x="4802658" y="1408670"/>
                <a:ext cx="0" cy="129600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79" name="Arrow: Right 278">
                <a:extLst>
                  <a:ext uri="{FF2B5EF4-FFF2-40B4-BE49-F238E27FC236}">
                    <a16:creationId xmlns:a16="http://schemas.microsoft.com/office/drawing/2014/main" id="{788DB5FC-0748-D3E7-3B1E-AC47EC079447}"/>
                  </a:ext>
                </a:extLst>
              </p:cNvPr>
              <p:cNvSpPr/>
              <p:nvPr/>
            </p:nvSpPr>
            <p:spPr>
              <a:xfrm rot="18807633">
                <a:off x="4791482" y="1607745"/>
                <a:ext cx="255373" cy="123568"/>
              </a:xfrm>
              <a:prstGeom prst="rightArrow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80" name="Connector: Curved 279">
                <a:extLst>
                  <a:ext uri="{FF2B5EF4-FFF2-40B4-BE49-F238E27FC236}">
                    <a16:creationId xmlns:a16="http://schemas.microsoft.com/office/drawing/2014/main" id="{34AFB819-83B0-9859-A756-9AF5FA25138B}"/>
                  </a:ext>
                </a:extLst>
              </p:cNvPr>
              <p:cNvCxnSpPr>
                <a:cxnSpLocks/>
                <a:endCxn id="276" idx="1"/>
              </p:cNvCxnSpPr>
              <p:nvPr/>
            </p:nvCxnSpPr>
            <p:spPr>
              <a:xfrm rot="16200000" flipH="1">
                <a:off x="4400848" y="2394935"/>
                <a:ext cx="282576" cy="137986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1" name="Connector: Curved 280">
                <a:extLst>
                  <a:ext uri="{FF2B5EF4-FFF2-40B4-BE49-F238E27FC236}">
                    <a16:creationId xmlns:a16="http://schemas.microsoft.com/office/drawing/2014/main" id="{B193EDA6-5D1E-1626-BF30-1300B4EBAD9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17197" y="2394935"/>
                <a:ext cx="282576" cy="137986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2" name="Connector: Curved 281">
                <a:extLst>
                  <a:ext uri="{FF2B5EF4-FFF2-40B4-BE49-F238E27FC236}">
                    <a16:creationId xmlns:a16="http://schemas.microsoft.com/office/drawing/2014/main" id="{25E206D8-E697-A62C-5639-49590A6F8D8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466344" y="2401733"/>
                <a:ext cx="282576" cy="137985"/>
              </a:xfrm>
              <a:prstGeom prst="curvedConnector3">
                <a:avLst>
                  <a:gd name="adj1" fmla="val 50000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83" name="Arrow: Right 282">
                <a:extLst>
                  <a:ext uri="{FF2B5EF4-FFF2-40B4-BE49-F238E27FC236}">
                    <a16:creationId xmlns:a16="http://schemas.microsoft.com/office/drawing/2014/main" id="{EF29BB45-E805-977C-1CC7-E8E02C32599F}"/>
                  </a:ext>
                </a:extLst>
              </p:cNvPr>
              <p:cNvSpPr/>
              <p:nvPr/>
            </p:nvSpPr>
            <p:spPr>
              <a:xfrm rot="18807633">
                <a:off x="4013015" y="1204899"/>
                <a:ext cx="255373" cy="123568"/>
              </a:xfrm>
              <a:prstGeom prst="rightArrow">
                <a:avLst/>
              </a:pr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7BD7438F-3A8D-7161-5D84-EBA48DAF24A4}"/>
                </a:ext>
              </a:extLst>
            </p:cNvPr>
            <p:cNvGrpSpPr/>
            <p:nvPr/>
          </p:nvGrpSpPr>
          <p:grpSpPr>
            <a:xfrm>
              <a:off x="3209890" y="1258426"/>
              <a:ext cx="1624176" cy="2114392"/>
              <a:chOff x="5812055" y="1223679"/>
              <a:chExt cx="1624176" cy="2114392"/>
            </a:xfrm>
          </p:grpSpPr>
          <p:sp>
            <p:nvSpPr>
              <p:cNvPr id="270" name="Arc 269">
                <a:extLst>
                  <a:ext uri="{FF2B5EF4-FFF2-40B4-BE49-F238E27FC236}">
                    <a16:creationId xmlns:a16="http://schemas.microsoft.com/office/drawing/2014/main" id="{6BC99153-6FCD-ABDE-BFB0-FA102ADB991D}"/>
                  </a:ext>
                </a:extLst>
              </p:cNvPr>
              <p:cNvSpPr/>
              <p:nvPr/>
            </p:nvSpPr>
            <p:spPr>
              <a:xfrm rot="6742431">
                <a:off x="5756224" y="1279510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1" name="Arc 270">
                <a:extLst>
                  <a:ext uri="{FF2B5EF4-FFF2-40B4-BE49-F238E27FC236}">
                    <a16:creationId xmlns:a16="http://schemas.microsoft.com/office/drawing/2014/main" id="{9E34C8FC-DA52-3E15-FF60-A7B69B95780B}"/>
                  </a:ext>
                </a:extLst>
              </p:cNvPr>
              <p:cNvSpPr/>
              <p:nvPr/>
            </p:nvSpPr>
            <p:spPr>
              <a:xfrm rot="6742431">
                <a:off x="5768066" y="1499615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2" name="Arc 271">
                <a:extLst>
                  <a:ext uri="{FF2B5EF4-FFF2-40B4-BE49-F238E27FC236}">
                    <a16:creationId xmlns:a16="http://schemas.microsoft.com/office/drawing/2014/main" id="{2C12691B-E890-B15C-1D64-3D2A8B5285F0}"/>
                  </a:ext>
                </a:extLst>
              </p:cNvPr>
              <p:cNvSpPr/>
              <p:nvPr/>
            </p:nvSpPr>
            <p:spPr>
              <a:xfrm rot="6742431">
                <a:off x="5772699" y="1674538"/>
                <a:ext cx="1719364" cy="1607701"/>
              </a:xfrm>
              <a:prstGeom prst="arc">
                <a:avLst>
                  <a:gd name="adj1" fmla="val 19271705"/>
                  <a:gd name="adj2" fmla="val 0"/>
                </a:avLst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69" name="Arrow: Right 268">
              <a:extLst>
                <a:ext uri="{FF2B5EF4-FFF2-40B4-BE49-F238E27FC236}">
                  <a16:creationId xmlns:a16="http://schemas.microsoft.com/office/drawing/2014/main" id="{864BBFD3-947E-7C52-D67E-1D5838C8A124}"/>
                </a:ext>
              </a:extLst>
            </p:cNvPr>
            <p:cNvSpPr/>
            <p:nvPr/>
          </p:nvSpPr>
          <p:spPr>
            <a:xfrm rot="5400000">
              <a:off x="3660511" y="1444010"/>
              <a:ext cx="424955" cy="113546"/>
            </a:xfrm>
            <a:prstGeom prst="rightArrow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A8E7F92-ABBA-7DB1-F93C-89F7A5DBF45C}"/>
              </a:ext>
            </a:extLst>
          </p:cNvPr>
          <p:cNvGrpSpPr/>
          <p:nvPr/>
        </p:nvGrpSpPr>
        <p:grpSpPr>
          <a:xfrm>
            <a:off x="8497883" y="1095902"/>
            <a:ext cx="1668161" cy="3277764"/>
            <a:chOff x="7461021" y="957110"/>
            <a:chExt cx="1668161" cy="3277764"/>
          </a:xfrm>
        </p:grpSpPr>
        <p:sp>
          <p:nvSpPr>
            <p:cNvPr id="12" name="Cylinder 11">
              <a:extLst>
                <a:ext uri="{FF2B5EF4-FFF2-40B4-BE49-F238E27FC236}">
                  <a16:creationId xmlns:a16="http://schemas.microsoft.com/office/drawing/2014/main" id="{43F99753-5F48-98C5-2B64-CF137DAEB6E6}"/>
                </a:ext>
              </a:extLst>
            </p:cNvPr>
            <p:cNvSpPr/>
            <p:nvPr/>
          </p:nvSpPr>
          <p:spPr>
            <a:xfrm>
              <a:off x="7913817" y="2260051"/>
              <a:ext cx="671389" cy="502230"/>
            </a:xfrm>
            <a:prstGeom prst="can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Cylinder 26">
              <a:extLst>
                <a:ext uri="{FF2B5EF4-FFF2-40B4-BE49-F238E27FC236}">
                  <a16:creationId xmlns:a16="http://schemas.microsoft.com/office/drawing/2014/main" id="{47416623-3F38-0BA7-75F8-32025ED4BF00}"/>
                </a:ext>
              </a:extLst>
            </p:cNvPr>
            <p:cNvSpPr/>
            <p:nvPr/>
          </p:nvSpPr>
          <p:spPr>
            <a:xfrm>
              <a:off x="7912059" y="2585553"/>
              <a:ext cx="671389" cy="778570"/>
            </a:xfrm>
            <a:prstGeom prst="can">
              <a:avLst/>
            </a:prstGeom>
            <a:solidFill>
              <a:srgbClr val="00B0F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53367017-14A5-A8E0-204E-37A22CE55827}"/>
                </a:ext>
              </a:extLst>
            </p:cNvPr>
            <p:cNvGrpSpPr/>
            <p:nvPr/>
          </p:nvGrpSpPr>
          <p:grpSpPr>
            <a:xfrm>
              <a:off x="8114760" y="2361812"/>
              <a:ext cx="250222" cy="281891"/>
              <a:chOff x="7363307" y="5017973"/>
              <a:chExt cx="333629" cy="375855"/>
            </a:xfrm>
          </p:grpSpPr>
          <p:sp>
            <p:nvSpPr>
              <p:cNvPr id="285" name="Cylinder 284">
                <a:extLst>
                  <a:ext uri="{FF2B5EF4-FFF2-40B4-BE49-F238E27FC236}">
                    <a16:creationId xmlns:a16="http://schemas.microsoft.com/office/drawing/2014/main" id="{4ED4FF56-7D17-93BD-44B3-81D7134EB455}"/>
                  </a:ext>
                </a:extLst>
              </p:cNvPr>
              <p:cNvSpPr/>
              <p:nvPr/>
            </p:nvSpPr>
            <p:spPr>
              <a:xfrm>
                <a:off x="7363307" y="5017973"/>
                <a:ext cx="333629" cy="129033"/>
              </a:xfrm>
              <a:prstGeom prst="can">
                <a:avLst>
                  <a:gd name="adj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286" name="Cylinder 285">
                <a:extLst>
                  <a:ext uri="{FF2B5EF4-FFF2-40B4-BE49-F238E27FC236}">
                    <a16:creationId xmlns:a16="http://schemas.microsoft.com/office/drawing/2014/main" id="{94C5C548-281A-3296-5363-2141DC3A41B6}"/>
                  </a:ext>
                </a:extLst>
              </p:cNvPr>
              <p:cNvSpPr/>
              <p:nvPr/>
            </p:nvSpPr>
            <p:spPr>
              <a:xfrm>
                <a:off x="7379783" y="5129134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7" name="Cylinder 286">
                <a:extLst>
                  <a:ext uri="{FF2B5EF4-FFF2-40B4-BE49-F238E27FC236}">
                    <a16:creationId xmlns:a16="http://schemas.microsoft.com/office/drawing/2014/main" id="{0EC8B582-8198-610E-2736-016DF5B6D50F}"/>
                  </a:ext>
                </a:extLst>
              </p:cNvPr>
              <p:cNvSpPr/>
              <p:nvPr/>
            </p:nvSpPr>
            <p:spPr>
              <a:xfrm>
                <a:off x="7459385" y="5135550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8" name="Cylinder 287">
                <a:extLst>
                  <a:ext uri="{FF2B5EF4-FFF2-40B4-BE49-F238E27FC236}">
                    <a16:creationId xmlns:a16="http://schemas.microsoft.com/office/drawing/2014/main" id="{EEF75DA1-C4D8-4A59-BB0D-CAC69AA19F2B}"/>
                  </a:ext>
                </a:extLst>
              </p:cNvPr>
              <p:cNvSpPr/>
              <p:nvPr/>
            </p:nvSpPr>
            <p:spPr>
              <a:xfrm>
                <a:off x="7547225" y="5137238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9" name="Cylinder 288">
                <a:extLst>
                  <a:ext uri="{FF2B5EF4-FFF2-40B4-BE49-F238E27FC236}">
                    <a16:creationId xmlns:a16="http://schemas.microsoft.com/office/drawing/2014/main" id="{A4DF74E7-9544-37F6-5966-A2C45AADE3BB}"/>
                  </a:ext>
                </a:extLst>
              </p:cNvPr>
              <p:cNvSpPr/>
              <p:nvPr/>
            </p:nvSpPr>
            <p:spPr>
              <a:xfrm>
                <a:off x="7632942" y="5129134"/>
                <a:ext cx="45719" cy="256590"/>
              </a:xfrm>
              <a:prstGeom prst="can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4A74AFFF-965D-2CA3-BCB0-157C12960901}"/>
                </a:ext>
              </a:extLst>
            </p:cNvPr>
            <p:cNvGrpSpPr/>
            <p:nvPr/>
          </p:nvGrpSpPr>
          <p:grpSpPr>
            <a:xfrm>
              <a:off x="7461021" y="957110"/>
              <a:ext cx="1668161" cy="3277764"/>
              <a:chOff x="6908636" y="471467"/>
              <a:chExt cx="2224215" cy="4370352"/>
            </a:xfrm>
          </p:grpSpPr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D7BCF45B-0277-DEE4-69B6-C83CDDD906B9}"/>
                  </a:ext>
                </a:extLst>
              </p:cNvPr>
              <p:cNvSpPr txBox="1"/>
              <p:nvPr/>
            </p:nvSpPr>
            <p:spPr>
              <a:xfrm>
                <a:off x="6908636" y="3887711"/>
                <a:ext cx="2224215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Cryocooler,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ZBO, Vapor condensation</a:t>
                </a:r>
              </a:p>
            </p:txBody>
          </p:sp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12364E00-E235-115C-BE4D-47CA2221E061}"/>
                  </a:ext>
                </a:extLst>
              </p:cNvPr>
              <p:cNvGrpSpPr/>
              <p:nvPr/>
            </p:nvGrpSpPr>
            <p:grpSpPr>
              <a:xfrm>
                <a:off x="7210355" y="471467"/>
                <a:ext cx="1624176" cy="3328384"/>
                <a:chOff x="10503051" y="502525"/>
                <a:chExt cx="1624176" cy="3328384"/>
              </a:xfrm>
            </p:grpSpPr>
            <p:grpSp>
              <p:nvGrpSpPr>
                <p:cNvPr id="293" name="Group 292">
                  <a:extLst>
                    <a:ext uri="{FF2B5EF4-FFF2-40B4-BE49-F238E27FC236}">
                      <a16:creationId xmlns:a16="http://schemas.microsoft.com/office/drawing/2014/main" id="{5FABF609-38AB-8928-F17F-4BA6A6411EF4}"/>
                    </a:ext>
                  </a:extLst>
                </p:cNvPr>
                <p:cNvGrpSpPr/>
                <p:nvPr/>
              </p:nvGrpSpPr>
              <p:grpSpPr>
                <a:xfrm>
                  <a:off x="10572045" y="502525"/>
                  <a:ext cx="1392195" cy="3328384"/>
                  <a:chOff x="6281351" y="403357"/>
                  <a:chExt cx="1392195" cy="3328384"/>
                </a:xfrm>
              </p:grpSpPr>
              <p:cxnSp>
                <p:nvCxnSpPr>
                  <p:cNvPr id="298" name="Connector: Curved 297">
                    <a:extLst>
                      <a:ext uri="{FF2B5EF4-FFF2-40B4-BE49-F238E27FC236}">
                        <a16:creationId xmlns:a16="http://schemas.microsoft.com/office/drawing/2014/main" id="{38EE5429-C283-CFB6-0D24-410569EDBA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7175891" y="1607177"/>
                    <a:ext cx="405256" cy="344947"/>
                  </a:xfrm>
                  <a:prstGeom prst="curvedConnector3">
                    <a:avLst>
                      <a:gd name="adj1" fmla="val 50000"/>
                    </a:avLst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99" name="Cylinder 298">
                    <a:extLst>
                      <a:ext uri="{FF2B5EF4-FFF2-40B4-BE49-F238E27FC236}">
                        <a16:creationId xmlns:a16="http://schemas.microsoft.com/office/drawing/2014/main" id="{DE6503ED-8A5B-8A7B-B053-F600CB97C9E9}"/>
                      </a:ext>
                    </a:extLst>
                  </p:cNvPr>
                  <p:cNvSpPr/>
                  <p:nvPr/>
                </p:nvSpPr>
                <p:spPr>
                  <a:xfrm>
                    <a:off x="6779744" y="2190398"/>
                    <a:ext cx="333629" cy="12903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0" name="Cylinder 299">
                    <a:extLst>
                      <a:ext uri="{FF2B5EF4-FFF2-40B4-BE49-F238E27FC236}">
                        <a16:creationId xmlns:a16="http://schemas.microsoft.com/office/drawing/2014/main" id="{6809DB51-5A11-6752-F513-D281E732C842}"/>
                      </a:ext>
                    </a:extLst>
                  </p:cNvPr>
                  <p:cNvSpPr/>
                  <p:nvPr/>
                </p:nvSpPr>
                <p:spPr>
                  <a:xfrm>
                    <a:off x="6812695" y="1648891"/>
                    <a:ext cx="124405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1" name="Cylinder 300">
                    <a:extLst>
                      <a:ext uri="{FF2B5EF4-FFF2-40B4-BE49-F238E27FC236}">
                        <a16:creationId xmlns:a16="http://schemas.microsoft.com/office/drawing/2014/main" id="{20997950-2012-3AF7-1475-9B09128C6CD4}"/>
                      </a:ext>
                    </a:extLst>
                  </p:cNvPr>
                  <p:cNvSpPr/>
                  <p:nvPr/>
                </p:nvSpPr>
                <p:spPr>
                  <a:xfrm>
                    <a:off x="7018639" y="1648890"/>
                    <a:ext cx="62203" cy="57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2" name="Cylinder 301">
                    <a:extLst>
                      <a:ext uri="{FF2B5EF4-FFF2-40B4-BE49-F238E27FC236}">
                        <a16:creationId xmlns:a16="http://schemas.microsoft.com/office/drawing/2014/main" id="{5D3DE3F6-E257-758B-5177-20C39D51B1AE}"/>
                      </a:ext>
                    </a:extLst>
                  </p:cNvPr>
                  <p:cNvSpPr/>
                  <p:nvPr/>
                </p:nvSpPr>
                <p:spPr>
                  <a:xfrm>
                    <a:off x="6734436" y="1448090"/>
                    <a:ext cx="486026" cy="257867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3" name="Cylinder 302">
                    <a:extLst>
                      <a:ext uri="{FF2B5EF4-FFF2-40B4-BE49-F238E27FC236}">
                        <a16:creationId xmlns:a16="http://schemas.microsoft.com/office/drawing/2014/main" id="{BD596F44-2757-F8A5-C007-38E639AA9E06}"/>
                      </a:ext>
                    </a:extLst>
                  </p:cNvPr>
                  <p:cNvSpPr/>
                  <p:nvPr/>
                </p:nvSpPr>
                <p:spPr>
                  <a:xfrm>
                    <a:off x="6796217" y="794315"/>
                    <a:ext cx="181232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4" name="Cylinder 303">
                    <a:extLst>
                      <a:ext uri="{FF2B5EF4-FFF2-40B4-BE49-F238E27FC236}">
                        <a16:creationId xmlns:a16="http://schemas.microsoft.com/office/drawing/2014/main" id="{A813EF3C-0EE8-509C-E1C5-97A8D7B8819C}"/>
                      </a:ext>
                    </a:extLst>
                  </p:cNvPr>
                  <p:cNvSpPr/>
                  <p:nvPr/>
                </p:nvSpPr>
                <p:spPr>
                  <a:xfrm>
                    <a:off x="7002161" y="794314"/>
                    <a:ext cx="90616" cy="756000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5" name="Cylinder 304">
                    <a:extLst>
                      <a:ext uri="{FF2B5EF4-FFF2-40B4-BE49-F238E27FC236}">
                        <a16:creationId xmlns:a16="http://schemas.microsoft.com/office/drawing/2014/main" id="{B3DD556C-BFD5-33C3-5EA3-9CF2BB2CF3B2}"/>
                      </a:ext>
                    </a:extLst>
                  </p:cNvPr>
                  <p:cNvSpPr/>
                  <p:nvPr/>
                </p:nvSpPr>
                <p:spPr>
                  <a:xfrm>
                    <a:off x="6281351" y="794314"/>
                    <a:ext cx="1392195" cy="2937427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6" name="Cylinder 305">
                    <a:extLst>
                      <a:ext uri="{FF2B5EF4-FFF2-40B4-BE49-F238E27FC236}">
                        <a16:creationId xmlns:a16="http://schemas.microsoft.com/office/drawing/2014/main" id="{DB7E1905-7BE7-0EFE-3104-A8818F77A252}"/>
                      </a:ext>
                    </a:extLst>
                  </p:cNvPr>
                  <p:cNvSpPr/>
                  <p:nvPr/>
                </p:nvSpPr>
                <p:spPr>
                  <a:xfrm>
                    <a:off x="6392562" y="1292310"/>
                    <a:ext cx="1169772" cy="2366319"/>
                  </a:xfrm>
                  <a:prstGeom prst="can">
                    <a:avLst/>
                  </a:prstGeom>
                  <a:noFill/>
                  <a:ln w="127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7" name="Cylinder 306">
                    <a:extLst>
                      <a:ext uri="{FF2B5EF4-FFF2-40B4-BE49-F238E27FC236}">
                        <a16:creationId xmlns:a16="http://schemas.microsoft.com/office/drawing/2014/main" id="{DC702DCD-F018-6F4F-75A8-86DA217BCB40}"/>
                      </a:ext>
                    </a:extLst>
                  </p:cNvPr>
                  <p:cNvSpPr/>
                  <p:nvPr/>
                </p:nvSpPr>
                <p:spPr>
                  <a:xfrm>
                    <a:off x="6662352" y="2670840"/>
                    <a:ext cx="609599" cy="827150"/>
                  </a:xfrm>
                  <a:prstGeom prst="ca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8" name="Straight Connector 307">
                    <a:extLst>
                      <a:ext uri="{FF2B5EF4-FFF2-40B4-BE49-F238E27FC236}">
                        <a16:creationId xmlns:a16="http://schemas.microsoft.com/office/drawing/2014/main" id="{7D4BA13D-7B0F-BE02-A3B1-88EA88E6A3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08498" y="1003785"/>
                    <a:ext cx="0" cy="118800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09" name="Cylinder 308">
                    <a:extLst>
                      <a:ext uri="{FF2B5EF4-FFF2-40B4-BE49-F238E27FC236}">
                        <a16:creationId xmlns:a16="http://schemas.microsoft.com/office/drawing/2014/main" id="{1FAE84B8-EDA7-834A-906B-93898713CC5E}"/>
                      </a:ext>
                    </a:extLst>
                  </p:cNvPr>
                  <p:cNvSpPr/>
                  <p:nvPr/>
                </p:nvSpPr>
                <p:spPr>
                  <a:xfrm>
                    <a:off x="6660301" y="403357"/>
                    <a:ext cx="609589" cy="560292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rgbClr val="FF0000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94" name="Group 293">
                  <a:extLst>
                    <a:ext uri="{FF2B5EF4-FFF2-40B4-BE49-F238E27FC236}">
                      <a16:creationId xmlns:a16="http://schemas.microsoft.com/office/drawing/2014/main" id="{DEE7D757-9448-4AE9-7906-E69998D13E2E}"/>
                    </a:ext>
                  </a:extLst>
                </p:cNvPr>
                <p:cNvGrpSpPr/>
                <p:nvPr/>
              </p:nvGrpSpPr>
              <p:grpSpPr>
                <a:xfrm>
                  <a:off x="10503051" y="1323780"/>
                  <a:ext cx="1624176" cy="2114392"/>
                  <a:chOff x="5812055" y="1223679"/>
                  <a:chExt cx="1624176" cy="2114392"/>
                </a:xfrm>
              </p:grpSpPr>
              <p:sp>
                <p:nvSpPr>
                  <p:cNvPr id="295" name="Arc 294">
                    <a:extLst>
                      <a:ext uri="{FF2B5EF4-FFF2-40B4-BE49-F238E27FC236}">
                        <a16:creationId xmlns:a16="http://schemas.microsoft.com/office/drawing/2014/main" id="{2BF4778C-B00B-2AF6-329A-AB28EF7DA622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56224" y="1279510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96" name="Arc 295">
                    <a:extLst>
                      <a:ext uri="{FF2B5EF4-FFF2-40B4-BE49-F238E27FC236}">
                        <a16:creationId xmlns:a16="http://schemas.microsoft.com/office/drawing/2014/main" id="{E67C9258-5E9C-4EEE-36B6-59CE2058460F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68066" y="1491524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97" name="Arc 296">
                    <a:extLst>
                      <a:ext uri="{FF2B5EF4-FFF2-40B4-BE49-F238E27FC236}">
                        <a16:creationId xmlns:a16="http://schemas.microsoft.com/office/drawing/2014/main" id="{4167EE2F-3386-AA26-AED2-897A8811BD3C}"/>
                      </a:ext>
                    </a:extLst>
                  </p:cNvPr>
                  <p:cNvSpPr/>
                  <p:nvPr/>
                </p:nvSpPr>
                <p:spPr>
                  <a:xfrm rot="6742431">
                    <a:off x="5772699" y="1674538"/>
                    <a:ext cx="1719364" cy="1607701"/>
                  </a:xfrm>
                  <a:prstGeom prst="arc">
                    <a:avLst>
                      <a:gd name="adj1" fmla="val 19271705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  <p:sp>
          <p:nvSpPr>
            <p:cNvPr id="310" name="Cylinder 309">
              <a:extLst>
                <a:ext uri="{FF2B5EF4-FFF2-40B4-BE49-F238E27FC236}">
                  <a16:creationId xmlns:a16="http://schemas.microsoft.com/office/drawing/2014/main" id="{DB15E353-49F9-CC5A-AA44-FAEAC9F30F87}"/>
                </a:ext>
              </a:extLst>
            </p:cNvPr>
            <p:cNvSpPr/>
            <p:nvPr/>
          </p:nvSpPr>
          <p:spPr>
            <a:xfrm>
              <a:off x="7945442" y="1414550"/>
              <a:ext cx="40500" cy="891000"/>
            </a:xfrm>
            <a:prstGeom prst="can">
              <a:avLst/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1" name="Arrow: Left-Right 310">
              <a:extLst>
                <a:ext uri="{FF2B5EF4-FFF2-40B4-BE49-F238E27FC236}">
                  <a16:creationId xmlns:a16="http://schemas.microsoft.com/office/drawing/2014/main" id="{DF0A0699-621E-3367-E105-BCD2BEBBC41F}"/>
                </a:ext>
              </a:extLst>
            </p:cNvPr>
            <p:cNvSpPr/>
            <p:nvPr/>
          </p:nvSpPr>
          <p:spPr>
            <a:xfrm rot="16200000">
              <a:off x="7859334" y="1244305"/>
              <a:ext cx="200804" cy="55527"/>
            </a:xfrm>
            <a:prstGeom prst="left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0BA2AA4C-27D5-9DD8-410C-D0CC1273C3B9}"/>
              </a:ext>
            </a:extLst>
          </p:cNvPr>
          <p:cNvGrpSpPr/>
          <p:nvPr/>
        </p:nvGrpSpPr>
        <p:grpSpPr>
          <a:xfrm>
            <a:off x="1198540" y="4959039"/>
            <a:ext cx="4994447" cy="1044146"/>
            <a:chOff x="421274" y="5075571"/>
            <a:chExt cx="6659263" cy="1392195"/>
          </a:xfrm>
        </p:grpSpPr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0D39E578-CE2E-ABAD-C2E8-A38C81AEC98C}"/>
                </a:ext>
              </a:extLst>
            </p:cNvPr>
            <p:cNvGrpSpPr/>
            <p:nvPr/>
          </p:nvGrpSpPr>
          <p:grpSpPr>
            <a:xfrm rot="5400000">
              <a:off x="3228952" y="2616181"/>
              <a:ext cx="1392195" cy="6310975"/>
              <a:chOff x="1504619" y="-2582794"/>
              <a:chExt cx="1392195" cy="6310975"/>
            </a:xfrm>
          </p:grpSpPr>
          <p:sp>
            <p:nvSpPr>
              <p:cNvPr id="325" name="Cylinder 324">
                <a:extLst>
                  <a:ext uri="{FF2B5EF4-FFF2-40B4-BE49-F238E27FC236}">
                    <a16:creationId xmlns:a16="http://schemas.microsoft.com/office/drawing/2014/main" id="{DBD74294-5F79-89A6-F6A6-3A81A00FA7F6}"/>
                  </a:ext>
                </a:extLst>
              </p:cNvPr>
              <p:cNvSpPr/>
              <p:nvPr/>
            </p:nvSpPr>
            <p:spPr>
              <a:xfrm>
                <a:off x="1802399" y="1120714"/>
                <a:ext cx="796638" cy="2537916"/>
              </a:xfrm>
              <a:prstGeom prst="can">
                <a:avLst/>
              </a:prstGeom>
              <a:gradFill flip="none" rotWithShape="1">
                <a:gsLst>
                  <a:gs pos="37000">
                    <a:srgbClr val="0082B8"/>
                  </a:gs>
                  <a:gs pos="0">
                    <a:srgbClr val="00B0F0">
                      <a:shade val="30000"/>
                      <a:satMod val="115000"/>
                    </a:srgbClr>
                  </a:gs>
                  <a:gs pos="64000">
                    <a:srgbClr val="00B0F0">
                      <a:shade val="67500"/>
                      <a:satMod val="115000"/>
                    </a:srgbClr>
                  </a:gs>
                  <a:gs pos="100000">
                    <a:srgbClr val="4472C4">
                      <a:lumMod val="20000"/>
                      <a:lumOff val="80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6" name="Cylinder 325">
                <a:extLst>
                  <a:ext uri="{FF2B5EF4-FFF2-40B4-BE49-F238E27FC236}">
                    <a16:creationId xmlns:a16="http://schemas.microsoft.com/office/drawing/2014/main" id="{E084A050-9A26-303B-07F9-CB6837AB894A}"/>
                  </a:ext>
                </a:extLst>
              </p:cNvPr>
              <p:cNvSpPr/>
              <p:nvPr/>
            </p:nvSpPr>
            <p:spPr>
              <a:xfrm>
                <a:off x="1504619" y="1215640"/>
                <a:ext cx="1392195" cy="2512541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7" name="Cylinder 326">
                <a:extLst>
                  <a:ext uri="{FF2B5EF4-FFF2-40B4-BE49-F238E27FC236}">
                    <a16:creationId xmlns:a16="http://schemas.microsoft.com/office/drawing/2014/main" id="{7A59F75D-BAFF-AA11-9704-35B70045804B}"/>
                  </a:ext>
                </a:extLst>
              </p:cNvPr>
              <p:cNvSpPr/>
              <p:nvPr/>
            </p:nvSpPr>
            <p:spPr>
              <a:xfrm>
                <a:off x="1802399" y="976264"/>
                <a:ext cx="796638" cy="2682365"/>
              </a:xfrm>
              <a:prstGeom prst="can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C61D0F97-85AD-4A13-FF93-8C9BD24CD6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507745" y="2417162"/>
                <a:ext cx="280391" cy="272251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30" name="Arrow: Right 329">
                <a:extLst>
                  <a:ext uri="{FF2B5EF4-FFF2-40B4-BE49-F238E27FC236}">
                    <a16:creationId xmlns:a16="http://schemas.microsoft.com/office/drawing/2014/main" id="{17BF95F2-73AD-48CA-F057-C5D5AB8A9976}"/>
                  </a:ext>
                </a:extLst>
              </p:cNvPr>
              <p:cNvSpPr/>
              <p:nvPr/>
            </p:nvSpPr>
            <p:spPr>
              <a:xfrm rot="16200000">
                <a:off x="2080317" y="599316"/>
                <a:ext cx="255373" cy="123568"/>
              </a:xfrm>
              <a:prstGeom prst="rightArrow">
                <a:avLst/>
              </a:prstGeom>
              <a:solidFill>
                <a:schemeClr val="tx1">
                  <a:lumMod val="75000"/>
                </a:schemeClr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EDFAFA7A-E554-DAB3-C29C-5D93BAFE4BF4}"/>
                  </a:ext>
                </a:extLst>
              </p:cNvPr>
              <p:cNvSpPr txBox="1"/>
              <p:nvPr/>
            </p:nvSpPr>
            <p:spPr>
              <a:xfrm rot="16200000">
                <a:off x="657782" y="-1511042"/>
                <a:ext cx="3097611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Liquid transfer lines, return gas active shield cooling</a:t>
                </a:r>
              </a:p>
              <a:p>
                <a:pPr algn="ctr" defTabSz="685800">
                  <a:defRPr/>
                </a:pPr>
                <a:r>
                  <a:rPr lang="en-US" sz="1350" kern="0" dirty="0">
                    <a:solidFill>
                      <a:prstClr val="black"/>
                    </a:solidFill>
                    <a:latin typeface="Calibri" panose="020F0502020204030204"/>
                  </a:rPr>
                  <a:t>double vacuum insulated</a:t>
                </a:r>
              </a:p>
            </p:txBody>
          </p:sp>
        </p:grpSp>
        <p:sp>
          <p:nvSpPr>
            <p:cNvPr id="314" name="Cylinder 313">
              <a:extLst>
                <a:ext uri="{FF2B5EF4-FFF2-40B4-BE49-F238E27FC236}">
                  <a16:creationId xmlns:a16="http://schemas.microsoft.com/office/drawing/2014/main" id="{B4E5F9FE-6775-C082-511D-E322036090FA}"/>
                </a:ext>
              </a:extLst>
            </p:cNvPr>
            <p:cNvSpPr/>
            <p:nvPr/>
          </p:nvSpPr>
          <p:spPr>
            <a:xfrm rot="5400000">
              <a:off x="2020687" y="4400849"/>
              <a:ext cx="368692" cy="2736000"/>
            </a:xfrm>
            <a:prstGeom prst="can">
              <a:avLst/>
            </a:prstGeom>
            <a:solidFill>
              <a:schemeClr val="bg1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6" name="Arrow: Right 315">
              <a:extLst>
                <a:ext uri="{FF2B5EF4-FFF2-40B4-BE49-F238E27FC236}">
                  <a16:creationId xmlns:a16="http://schemas.microsoft.com/office/drawing/2014/main" id="{55CE1671-236B-2ECD-4BC7-DCF8874F0EA4}"/>
                </a:ext>
              </a:extLst>
            </p:cNvPr>
            <p:cNvSpPr/>
            <p:nvPr/>
          </p:nvSpPr>
          <p:spPr>
            <a:xfrm>
              <a:off x="421274" y="5722464"/>
              <a:ext cx="255373" cy="123568"/>
            </a:xfrm>
            <a:prstGeom prst="rightArrow">
              <a:avLst/>
            </a:prstGeom>
            <a:solidFill>
              <a:schemeClr val="tx1">
                <a:lumMod val="75000"/>
              </a:scheme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E3D7F568-A5E5-8A4A-924F-64AE577C69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0895" y="6187267"/>
              <a:ext cx="303095" cy="270271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104FD4BC-65C9-34D4-8B72-D1C2E45EED68}"/>
                </a:ext>
              </a:extLst>
            </p:cNvPr>
            <p:cNvCxnSpPr/>
            <p:nvPr/>
          </p:nvCxnSpPr>
          <p:spPr>
            <a:xfrm>
              <a:off x="1201881" y="5296630"/>
              <a:ext cx="63431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DCC56816-2243-BDF3-05BB-33909E3686D2}"/>
                </a:ext>
              </a:extLst>
            </p:cNvPr>
            <p:cNvCxnSpPr/>
            <p:nvPr/>
          </p:nvCxnSpPr>
          <p:spPr>
            <a:xfrm>
              <a:off x="1037487" y="5234846"/>
              <a:ext cx="63431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073B22DC-00E7-1F08-B5A2-0AD8F2240441}"/>
                </a:ext>
              </a:extLst>
            </p:cNvPr>
            <p:cNvCxnSpPr/>
            <p:nvPr/>
          </p:nvCxnSpPr>
          <p:spPr>
            <a:xfrm>
              <a:off x="942689" y="5173062"/>
              <a:ext cx="63431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7CF0492F-9A34-6C85-FA46-80696DF61791}"/>
                </a:ext>
              </a:extLst>
            </p:cNvPr>
            <p:cNvGrpSpPr/>
            <p:nvPr/>
          </p:nvGrpSpPr>
          <p:grpSpPr>
            <a:xfrm rot="10800000">
              <a:off x="947875" y="6212079"/>
              <a:ext cx="856381" cy="123567"/>
              <a:chOff x="5504039" y="5942851"/>
              <a:chExt cx="856381" cy="123567"/>
            </a:xfrm>
          </p:grpSpPr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787CFDEE-AC26-A932-C80F-4B3C18A24C6C}"/>
                  </a:ext>
                </a:extLst>
              </p:cNvPr>
              <p:cNvCxnSpPr/>
              <p:nvPr/>
            </p:nvCxnSpPr>
            <p:spPr>
              <a:xfrm>
                <a:off x="5504039" y="6066418"/>
                <a:ext cx="63431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C365018B-EBFE-3D25-5D57-DA03DAE11809}"/>
                  </a:ext>
                </a:extLst>
              </p:cNvPr>
              <p:cNvCxnSpPr/>
              <p:nvPr/>
            </p:nvCxnSpPr>
            <p:spPr>
              <a:xfrm>
                <a:off x="5607012" y="6004634"/>
                <a:ext cx="63431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43C63A1E-20DF-67BE-744E-37A3D475A826}"/>
                  </a:ext>
                </a:extLst>
              </p:cNvPr>
              <p:cNvCxnSpPr/>
              <p:nvPr/>
            </p:nvCxnSpPr>
            <p:spPr>
              <a:xfrm>
                <a:off x="5726107" y="5942851"/>
                <a:ext cx="63431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EF9272-62F7-26A3-94B1-D818CAECE9A3}"/>
              </a:ext>
            </a:extLst>
          </p:cNvPr>
          <p:cNvCxnSpPr/>
          <p:nvPr/>
        </p:nvCxnSpPr>
        <p:spPr>
          <a:xfrm>
            <a:off x="2484600" y="5095047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E96A7F-FA95-369A-2920-DA337607592C}"/>
              </a:ext>
            </a:extLst>
          </p:cNvPr>
          <p:cNvCxnSpPr/>
          <p:nvPr/>
        </p:nvCxnSpPr>
        <p:spPr>
          <a:xfrm>
            <a:off x="2434954" y="5032083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F94E114-001A-B787-8214-CFF78944A064}"/>
              </a:ext>
            </a:extLst>
          </p:cNvPr>
          <p:cNvCxnSpPr/>
          <p:nvPr/>
        </p:nvCxnSpPr>
        <p:spPr>
          <a:xfrm>
            <a:off x="2372752" y="5439230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E8870F-C0F2-DCA1-7F65-7BF38A65585B}"/>
              </a:ext>
            </a:extLst>
          </p:cNvPr>
          <p:cNvCxnSpPr/>
          <p:nvPr/>
        </p:nvCxnSpPr>
        <p:spPr>
          <a:xfrm rot="10800000">
            <a:off x="2535172" y="5809548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ED9FDB-3B1A-1D70-4012-0F40AC8BBD34}"/>
              </a:ext>
            </a:extLst>
          </p:cNvPr>
          <p:cNvCxnSpPr/>
          <p:nvPr/>
        </p:nvCxnSpPr>
        <p:spPr>
          <a:xfrm rot="10800000">
            <a:off x="2457942" y="5855886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2863D7-EB63-C28D-FA21-894A83FBDA03}"/>
              </a:ext>
            </a:extLst>
          </p:cNvPr>
          <p:cNvCxnSpPr/>
          <p:nvPr/>
        </p:nvCxnSpPr>
        <p:spPr>
          <a:xfrm rot="10800000">
            <a:off x="2368621" y="5902223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5" name="Cylinder 14">
            <a:extLst>
              <a:ext uri="{FF2B5EF4-FFF2-40B4-BE49-F238E27FC236}">
                <a16:creationId xmlns:a16="http://schemas.microsoft.com/office/drawing/2014/main" id="{6EAD77A8-C554-CDE6-AB75-FED62385E481}"/>
              </a:ext>
            </a:extLst>
          </p:cNvPr>
          <p:cNvSpPr/>
          <p:nvPr/>
        </p:nvSpPr>
        <p:spPr>
          <a:xfrm rot="5400000">
            <a:off x="2482951" y="4459392"/>
            <a:ext cx="115845" cy="2052000"/>
          </a:xfrm>
          <a:prstGeom prst="can">
            <a:avLst/>
          </a:prstGeom>
          <a:solidFill>
            <a:srgbClr val="00206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AD7DDF7-ED4A-84CE-88EB-59C478813960}"/>
              </a:ext>
            </a:extLst>
          </p:cNvPr>
          <p:cNvSpPr/>
          <p:nvPr/>
        </p:nvSpPr>
        <p:spPr>
          <a:xfrm rot="10800000">
            <a:off x="3545751" y="5196085"/>
            <a:ext cx="191530" cy="92676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B80FEAD-3BFC-659F-F510-3E4C73524B08}"/>
              </a:ext>
            </a:extLst>
          </p:cNvPr>
          <p:cNvSpPr/>
          <p:nvPr/>
        </p:nvSpPr>
        <p:spPr>
          <a:xfrm rot="10800000">
            <a:off x="1079991" y="5200055"/>
            <a:ext cx="191530" cy="92676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B6FA28-439A-0539-F474-4E0358E8D593}"/>
              </a:ext>
            </a:extLst>
          </p:cNvPr>
          <p:cNvSpPr txBox="1"/>
          <p:nvPr/>
        </p:nvSpPr>
        <p:spPr>
          <a:xfrm>
            <a:off x="182473" y="5124239"/>
            <a:ext cx="84478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Gas return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A4B5FC-48E1-73FC-92B8-2B3086F6527C}"/>
              </a:ext>
            </a:extLst>
          </p:cNvPr>
          <p:cNvSpPr txBox="1"/>
          <p:nvPr/>
        </p:nvSpPr>
        <p:spPr>
          <a:xfrm>
            <a:off x="1983303" y="792202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LHe based options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12C7AB-1B5A-3FFB-E59B-77C8EFB994CC}"/>
              </a:ext>
            </a:extLst>
          </p:cNvPr>
          <p:cNvSpPr txBox="1"/>
          <p:nvPr/>
        </p:nvSpPr>
        <p:spPr>
          <a:xfrm>
            <a:off x="7971338" y="749208"/>
            <a:ext cx="26161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Cryocooler based 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AA5C01-1C98-AF6A-7DBD-FA947A5F55A1}"/>
              </a:ext>
            </a:extLst>
          </p:cNvPr>
          <p:cNvSpPr txBox="1"/>
          <p:nvPr/>
        </p:nvSpPr>
        <p:spPr>
          <a:xfrm>
            <a:off x="163179" y="5376197"/>
            <a:ext cx="89607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LHe supply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05E565-0DFE-1394-B33E-60D7742F111A}"/>
              </a:ext>
            </a:extLst>
          </p:cNvPr>
          <p:cNvSpPr txBox="1"/>
          <p:nvPr/>
        </p:nvSpPr>
        <p:spPr>
          <a:xfrm>
            <a:off x="6757321" y="4888860"/>
            <a:ext cx="523642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He gas lines to the cryocooler, its materials are close to the irradiation region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Possible activation of all internal materials (rare earth alloys)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Radiation hardness of seals?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Reduced lifetime?</a:t>
            </a:r>
          </a:p>
          <a:p>
            <a:pPr algn="l"/>
            <a:r>
              <a:rPr lang="en-US" sz="1400" dirty="0">
                <a:solidFill>
                  <a:srgbClr val="C00000"/>
                </a:solidFill>
              </a:rPr>
              <a:t>=&gt; Pulse tube cryocoolers with He cooling remote circuits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1D8CDC-0451-2D8F-282C-E40FE4371FC6}"/>
              </a:ext>
            </a:extLst>
          </p:cNvPr>
          <p:cNvSpPr txBox="1"/>
          <p:nvPr/>
        </p:nvSpPr>
        <p:spPr>
          <a:xfrm>
            <a:off x="1164818" y="4542899"/>
            <a:ext cx="38215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LHe transfer lines in the zone for refill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2DDA33-B419-1C24-BAE7-907986BB9796}"/>
              </a:ext>
            </a:extLst>
          </p:cNvPr>
          <p:cNvSpPr txBox="1"/>
          <p:nvPr/>
        </p:nvSpPr>
        <p:spPr>
          <a:xfrm>
            <a:off x="7648253" y="4557701"/>
            <a:ext cx="34111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Cryocooler stand-alone operation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D243EF9-A085-CF1C-5F74-580630834B0C}"/>
              </a:ext>
            </a:extLst>
          </p:cNvPr>
          <p:cNvCxnSpPr/>
          <p:nvPr/>
        </p:nvCxnSpPr>
        <p:spPr>
          <a:xfrm rot="10800000">
            <a:off x="2570899" y="5148536"/>
            <a:ext cx="4757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22980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182" y="932472"/>
            <a:ext cx="7283743" cy="5241991"/>
          </a:xfrm>
          <a:prstGeom prst="rect">
            <a:avLst/>
          </a:prstGeom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042204" y="98762"/>
            <a:ext cx="790472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3600" b="1" dirty="0">
                <a:latin typeface="+mj-lt"/>
                <a:ea typeface="+mj-ea"/>
                <a:cs typeface="+mj-cs"/>
              </a:rPr>
              <a:t>Cryocooler performance overview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22 July 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23140" y="6356350"/>
            <a:ext cx="3355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T.Koettig  ICEC Short Course Cryocooler Applications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4190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671EE797-1EB0-3BC2-F6AB-3B0EE525D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35" y="587642"/>
            <a:ext cx="11091569" cy="5732089"/>
          </a:xfrm>
          <a:prstGeom prst="rect">
            <a:avLst/>
          </a:prstGeom>
        </p:spPr>
      </p:pic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1558250" y="156555"/>
            <a:ext cx="8186857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sz="3600" b="1" dirty="0">
                <a:latin typeface="+mj-lt"/>
                <a:ea typeface="+mj-ea"/>
                <a:cs typeface="+mj-cs"/>
              </a:rPr>
              <a:t>Cryocooler vs. liquid/vapour cooling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22 July 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23140" y="6356350"/>
            <a:ext cx="3355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T.Koettig  ICEC Short Course Cryocooler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668916" y="1189530"/>
            <a:ext cx="9629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Status    Aug. 2024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83155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C1649D-BB9A-FF21-F413-3A8F41C18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July 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6EF93F-E595-F543-7040-CB13A5AE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T.Koettig  ICEC Short Course Cryocooler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BF8B3-6CE0-F9E2-191E-A57A63D4B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2112" y="6305048"/>
            <a:ext cx="2133600" cy="476250"/>
          </a:xfrm>
        </p:spPr>
        <p:txBody>
          <a:bodyPr/>
          <a:lstStyle/>
          <a:p>
            <a:fld id="{0610CDCB-5039-4A26-88ED-5C9C1A2BF46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FDD56C-0F8D-8EE1-CCFF-056E7027B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828" y="916625"/>
            <a:ext cx="8200344" cy="5091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74B44B-8027-4BBC-2707-2F87AAD22900}"/>
              </a:ext>
            </a:extLst>
          </p:cNvPr>
          <p:cNvSpPr txBox="1"/>
          <p:nvPr/>
        </p:nvSpPr>
        <p:spPr>
          <a:xfrm>
            <a:off x="1015122" y="136525"/>
            <a:ext cx="10161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Remote cooling circuits =&gt; cryocooler based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9830F8-A635-2561-407B-9990C87A053C}"/>
              </a:ext>
            </a:extLst>
          </p:cNvPr>
          <p:cNvSpPr txBox="1"/>
          <p:nvPr/>
        </p:nvSpPr>
        <p:spPr>
          <a:xfrm>
            <a:off x="10352285" y="4816928"/>
            <a:ext cx="164918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Gain distance of 1-2 m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AAC624F9-79C5-F5BF-17AB-AE33702026A3}"/>
              </a:ext>
            </a:extLst>
          </p:cNvPr>
          <p:cNvSpPr/>
          <p:nvPr/>
        </p:nvSpPr>
        <p:spPr>
          <a:xfrm rot="1498234">
            <a:off x="9731829" y="4318907"/>
            <a:ext cx="359228" cy="1110343"/>
          </a:xfrm>
          <a:prstGeom prst="rightBrace">
            <a:avLst>
              <a:gd name="adj1" fmla="val 2261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9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CD05F0-E922-C896-4737-C0417C71E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538" y="2289146"/>
            <a:ext cx="5301635" cy="3747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88" y="694217"/>
            <a:ext cx="6300741" cy="559057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64CAF6-F962-4D56-91EF-DE8C6385E3A2}" type="datetime1">
              <a:rPr lang="en-GB" smtClean="0"/>
              <a:t>15/01/2025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78979" y="18540"/>
            <a:ext cx="10969139" cy="675677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RF cavity cooling in a remote way</a:t>
            </a:r>
            <a:endParaRPr lang="en-GB" sz="36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75A486-50D1-2885-B78A-47BC424F3B4F}"/>
              </a:ext>
            </a:extLst>
          </p:cNvPr>
          <p:cNvSpPr/>
          <p:nvPr/>
        </p:nvSpPr>
        <p:spPr>
          <a:xfrm>
            <a:off x="8334279" y="353624"/>
            <a:ext cx="28195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>
                <a:solidFill>
                  <a:srgbClr val="002060"/>
                </a:solidFill>
              </a:rPr>
              <a:t>Possible fluid conditions</a:t>
            </a:r>
          </a:p>
          <a:p>
            <a:endParaRPr lang="en-US" sz="1400" i="1" u="sng" dirty="0">
              <a:solidFill>
                <a:srgbClr val="002060"/>
              </a:solidFill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LHe two–phase flow to 6 K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SC He @ 3 bara, 4.5 - 6 K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GHe    @ 10 bara, 4.5 - 6 K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GHe    @ 20 bara, 4.5 - 6 K</a:t>
            </a:r>
          </a:p>
          <a:p>
            <a:endParaRPr lang="en-US" sz="1400" dirty="0">
              <a:solidFill>
                <a:srgbClr val="002060"/>
              </a:solidFill>
            </a:endParaRPr>
          </a:p>
          <a:p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15510A-6D0C-AEC7-A754-EEE586C4CE12}"/>
              </a:ext>
            </a:extLst>
          </p:cNvPr>
          <p:cNvSpPr txBox="1"/>
          <p:nvPr/>
        </p:nvSpPr>
        <p:spPr>
          <a:xfrm>
            <a:off x="8334279" y="2289146"/>
            <a:ext cx="1980055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accent6">
                    <a:lumMod val="75000"/>
                  </a:schemeClr>
                </a:solidFill>
              </a:rPr>
              <a:t>    1.8  2.5  4    5    6              8 K</a:t>
            </a:r>
            <a:endParaRPr lang="en-GB" sz="933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50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071870-64D5-DFAE-9D68-8A53415E8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July 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EC8F85-0C6D-1BE2-A0D2-60578261E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T.Koettig  ICEC Short Course Cryocooler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E2229C-94A8-4BD0-97D0-2FC37F5F7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23710" y="6300787"/>
            <a:ext cx="2133600" cy="476250"/>
          </a:xfrm>
        </p:spPr>
        <p:txBody>
          <a:bodyPr/>
          <a:lstStyle/>
          <a:p>
            <a:fld id="{0610CDCB-5039-4A26-88ED-5C9C1A2BF46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5482E88-170A-022B-A050-7C31D9190CE5}"/>
              </a:ext>
            </a:extLst>
          </p:cNvPr>
          <p:cNvSpPr txBox="1">
            <a:spLocks/>
          </p:cNvSpPr>
          <p:nvPr/>
        </p:nvSpPr>
        <p:spPr>
          <a:xfrm>
            <a:off x="612321" y="107161"/>
            <a:ext cx="11438165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Remote cooling loop RF cavity cooling </a:t>
            </a:r>
            <a:endParaRPr lang="en-GB" sz="3600" b="1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C51575D-813A-168B-4B80-5BD26FA3A817}"/>
              </a:ext>
            </a:extLst>
          </p:cNvPr>
          <p:cNvSpPr txBox="1">
            <a:spLocks/>
          </p:cNvSpPr>
          <p:nvPr/>
        </p:nvSpPr>
        <p:spPr>
          <a:xfrm>
            <a:off x="1449998" y="1023758"/>
            <a:ext cx="8998588" cy="556287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/>
              <a:t>Optimum capillary fluid conditions – numerical code</a:t>
            </a:r>
            <a:endParaRPr lang="en-GB" b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89F7E7-711F-2125-2A46-59AC978B7D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4001" y="1580044"/>
            <a:ext cx="4220729" cy="42101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FCDE63-4DE0-74B5-CD1D-2246EBBCBE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13597" y="1580045"/>
            <a:ext cx="4221352" cy="42107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E3F4E53-04D2-B2C6-C456-882C3D81DD4F}"/>
              </a:ext>
            </a:extLst>
          </p:cNvPr>
          <p:cNvSpPr/>
          <p:nvPr/>
        </p:nvSpPr>
        <p:spPr>
          <a:xfrm>
            <a:off x="7997500" y="3272416"/>
            <a:ext cx="1923855" cy="465194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Similar heat transfer of TPF and Sup. crit. 3 bar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C0BFFE-508A-612D-2F79-1E43B732D354}"/>
              </a:ext>
            </a:extLst>
          </p:cNvPr>
          <p:cNvCxnSpPr>
            <a:cxnSpLocks/>
          </p:cNvCxnSpPr>
          <p:nvPr/>
        </p:nvCxnSpPr>
        <p:spPr>
          <a:xfrm flipH="1">
            <a:off x="7997500" y="3737610"/>
            <a:ext cx="452423" cy="105774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49F1E76-11C8-5037-7BC3-F8919D700FDF}"/>
              </a:ext>
            </a:extLst>
          </p:cNvPr>
          <p:cNvSpPr/>
          <p:nvPr/>
        </p:nvSpPr>
        <p:spPr>
          <a:xfrm>
            <a:off x="4115063" y="3598729"/>
            <a:ext cx="1728452" cy="465194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Quite higher pressure drop of TPF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107BACC-DDC8-6EAF-899C-BB371577F96D}"/>
              </a:ext>
            </a:extLst>
          </p:cNvPr>
          <p:cNvCxnSpPr>
            <a:cxnSpLocks/>
          </p:cNvCxnSpPr>
          <p:nvPr/>
        </p:nvCxnSpPr>
        <p:spPr>
          <a:xfrm flipH="1">
            <a:off x="3618913" y="3753341"/>
            <a:ext cx="496150" cy="114523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362BA91-2BE2-915C-9C09-7BD917DFF687}"/>
              </a:ext>
            </a:extLst>
          </p:cNvPr>
          <p:cNvCxnSpPr>
            <a:cxnSpLocks/>
          </p:cNvCxnSpPr>
          <p:nvPr/>
        </p:nvCxnSpPr>
        <p:spPr>
          <a:xfrm flipH="1" flipV="1">
            <a:off x="3742079" y="3553311"/>
            <a:ext cx="351931" cy="20003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40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Cryogenics_review_2020_12_9</Template>
  <TotalTime>2841</TotalTime>
  <Words>673</Words>
  <Application>Microsoft Office PowerPoint</Application>
  <PresentationFormat>Widescreen</PresentationFormat>
  <Paragraphs>153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Söhne</vt:lpstr>
      <vt:lpstr>Wingdings</vt:lpstr>
      <vt:lpstr>Office Theme</vt:lpstr>
      <vt:lpstr>Cryogenic cooling options for radiation testing</vt:lpstr>
      <vt:lpstr>Content</vt:lpstr>
      <vt:lpstr>Cooling options/influence on cryostat design</vt:lpstr>
      <vt:lpstr>Cooling options/influence on cryostat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Remote cooling loops with boosted performance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Van Weelderen</dc:creator>
  <cp:lastModifiedBy>Torsten Koettig</cp:lastModifiedBy>
  <cp:revision>591</cp:revision>
  <dcterms:created xsi:type="dcterms:W3CDTF">2020-11-27T08:59:20Z</dcterms:created>
  <dcterms:modified xsi:type="dcterms:W3CDTF">2025-01-16T06:41:10Z</dcterms:modified>
</cp:coreProperties>
</file>