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03" r:id="rId3"/>
    <p:sldId id="314" r:id="rId4"/>
    <p:sldId id="474" r:id="rId5"/>
    <p:sldId id="439" r:id="rId6"/>
    <p:sldId id="1645" r:id="rId7"/>
    <p:sldId id="1646" r:id="rId8"/>
    <p:sldId id="1665" r:id="rId9"/>
    <p:sldId id="1680" r:id="rId10"/>
    <p:sldId id="342" r:id="rId11"/>
    <p:sldId id="1677" r:id="rId12"/>
    <p:sldId id="1660" r:id="rId13"/>
    <p:sldId id="1648" r:id="rId14"/>
    <p:sldId id="438" r:id="rId15"/>
    <p:sldId id="1652" r:id="rId16"/>
    <p:sldId id="1658" r:id="rId17"/>
    <p:sldId id="1672" r:id="rId18"/>
    <p:sldId id="1673" r:id="rId19"/>
    <p:sldId id="1666" r:id="rId20"/>
    <p:sldId id="1667" r:id="rId21"/>
    <p:sldId id="1678" r:id="rId22"/>
    <p:sldId id="1650" r:id="rId23"/>
    <p:sldId id="1676" r:id="rId24"/>
    <p:sldId id="1647" r:id="rId25"/>
    <p:sldId id="306" r:id="rId26"/>
    <p:sldId id="313" r:id="rId27"/>
    <p:sldId id="307" r:id="rId28"/>
    <p:sldId id="288" r:id="rId29"/>
    <p:sldId id="1642" r:id="rId30"/>
    <p:sldId id="320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E74BA84-4227-49ED-A1C3-54DF670F814C}">
          <p14:sldIdLst>
            <p14:sldId id="259"/>
            <p14:sldId id="303"/>
            <p14:sldId id="314"/>
            <p14:sldId id="474"/>
            <p14:sldId id="439"/>
            <p14:sldId id="1645"/>
            <p14:sldId id="1646"/>
            <p14:sldId id="1665"/>
            <p14:sldId id="1680"/>
            <p14:sldId id="342"/>
            <p14:sldId id="1677"/>
            <p14:sldId id="1660"/>
            <p14:sldId id="1648"/>
            <p14:sldId id="438"/>
            <p14:sldId id="1652"/>
            <p14:sldId id="1658"/>
            <p14:sldId id="1672"/>
            <p14:sldId id="1673"/>
            <p14:sldId id="1666"/>
            <p14:sldId id="1667"/>
            <p14:sldId id="1678"/>
            <p14:sldId id="1650"/>
            <p14:sldId id="1676"/>
            <p14:sldId id="1647"/>
            <p14:sldId id="306"/>
            <p14:sldId id="313"/>
            <p14:sldId id="307"/>
            <p14:sldId id="288"/>
            <p14:sldId id="1642"/>
            <p14:sldId id="32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D6A"/>
    <a:srgbClr val="0033A0"/>
    <a:srgbClr val="CCD6EC"/>
    <a:srgbClr val="D44A5F"/>
    <a:srgbClr val="FA0202"/>
    <a:srgbClr val="8C9079"/>
    <a:srgbClr val="A3B5DD"/>
    <a:srgbClr val="335CB3"/>
    <a:srgbClr val="DE7075"/>
    <a:srgbClr val="C24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79217" autoAdjust="0"/>
  </p:normalViewPr>
  <p:slideViewPr>
    <p:cSldViewPr snapToObjects="1">
      <p:cViewPr varScale="1">
        <p:scale>
          <a:sx n="94" d="100"/>
          <a:sy n="94" d="100"/>
        </p:scale>
        <p:origin x="1038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06-Dec-24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06-Dec-24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7462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6900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6646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8053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98464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8160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841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5163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F2DEE244-368A-D707-6097-BE42210D02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435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0548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80370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382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4212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2180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304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9746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099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928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6138D211-7D6D-7D4E-C09E-CBE1E4FB1D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740E307A-ABE7-9983-7046-085E9B00D8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76180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740E307A-ABE7-9983-7046-085E9B00D8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7760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453" y="757111"/>
            <a:ext cx="11376024" cy="46085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815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C431A-056D-4A83-AFED-71F323DFB120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329658-983F-4EA5-8D6C-CA6F3135FE6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0656" y="0"/>
            <a:ext cx="2371836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956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  <p:sldLayoutId id="2147483680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microsoft.com/office/2007/relationships/media" Target="../media/media2.mp4"/><Relationship Id="rId7" Type="http://schemas.openxmlformats.org/officeDocument/2006/relationships/image" Target="../media/image2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29.png"/><Relationship Id="rId4" Type="http://schemas.openxmlformats.org/officeDocument/2006/relationships/video" Target="../media/media2.mp4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jpg"/><Relationship Id="rId7" Type="http://schemas.openxmlformats.org/officeDocument/2006/relationships/image" Target="../media/image3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3.emf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microsoft.com/office/2007/relationships/hdphoto" Target="../media/hdphoto4.wdp"/><Relationship Id="rId3" Type="http://schemas.openxmlformats.org/officeDocument/2006/relationships/image" Target="../media/image40.jpg"/><Relationship Id="rId7" Type="http://schemas.openxmlformats.org/officeDocument/2006/relationships/image" Target="../media/image44.jpg"/><Relationship Id="rId12" Type="http://schemas.openxmlformats.org/officeDocument/2006/relationships/image" Target="../media/image47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3.jpg"/><Relationship Id="rId11" Type="http://schemas.microsoft.com/office/2007/relationships/hdphoto" Target="../media/hdphoto3.wdp"/><Relationship Id="rId5" Type="http://schemas.openxmlformats.org/officeDocument/2006/relationships/image" Target="../media/image42.jpg"/><Relationship Id="rId10" Type="http://schemas.openxmlformats.org/officeDocument/2006/relationships/image" Target="../media/image46.png"/><Relationship Id="rId4" Type="http://schemas.openxmlformats.org/officeDocument/2006/relationships/image" Target="../media/image41.png"/><Relationship Id="rId9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7" Type="http://schemas.openxmlformats.org/officeDocument/2006/relationships/image" Target="../media/image5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51.png"/><Relationship Id="rId5" Type="http://schemas.openxmlformats.org/officeDocument/2006/relationships/image" Target="../media/image50.jp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55.emf"/><Relationship Id="rId5" Type="http://schemas.openxmlformats.org/officeDocument/2006/relationships/image" Target="../media/image33.emf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59.png"/><Relationship Id="rId5" Type="http://schemas.openxmlformats.org/officeDocument/2006/relationships/image" Target="../media/image58.jpg"/><Relationship Id="rId4" Type="http://schemas.openxmlformats.org/officeDocument/2006/relationships/image" Target="../media/image5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go.caltech.edu/page/what-is-interferometer" TargetMode="External"/><Relationship Id="rId2" Type="http://schemas.openxmlformats.org/officeDocument/2006/relationships/hyperlink" Target="https://www.ligo.caltech.edu/video/ligo20160615v1" TargetMode="Externa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5.png"/><Relationship Id="rId5" Type="http://schemas.openxmlformats.org/officeDocument/2006/relationships/image" Target="../media/image8.png"/><Relationship Id="rId4" Type="http://schemas.openxmlformats.org/officeDocument/2006/relationships/image" Target="../media/image7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8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microsoft.com/office/2007/relationships/hdphoto" Target="../media/hdphoto1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12.png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555413" cy="2153265"/>
          </a:xfrm>
        </p:spPr>
        <p:txBody>
          <a:bodyPr/>
          <a:lstStyle/>
          <a:p>
            <a:pPr algn="ctr"/>
            <a:r>
              <a:rPr lang="en-GB" sz="4800" dirty="0"/>
              <a:t>EN-MME contribution to the ET project: the vacuum system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Anité Pérez – EN-MME-MM</a:t>
            </a:r>
          </a:p>
          <a:p>
            <a:pPr algn="l"/>
            <a:r>
              <a:rPr lang="en-US" sz="1800" dirty="0"/>
              <a:t>2024-12-06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316854"/>
            <a:ext cx="12189398" cy="665163"/>
          </a:xfrm>
        </p:spPr>
        <p:txBody>
          <a:bodyPr/>
          <a:lstStyle/>
          <a:p>
            <a:pPr lvl="2"/>
            <a:r>
              <a:rPr lang="en-GB" sz="1800" dirty="0">
                <a:solidFill>
                  <a:schemeClr val="tx1"/>
                </a:solidFill>
              </a:rPr>
              <a:t>In ET, the space required for the supporting structure shall be minimized allowing welding and future inspections</a:t>
            </a:r>
          </a:p>
          <a:p>
            <a:pPr lvl="2"/>
            <a:r>
              <a:rPr lang="en-GB" sz="1800" dirty="0">
                <a:solidFill>
                  <a:schemeClr val="tx1"/>
                </a:solidFill>
              </a:rPr>
              <a:t>Vacuum chamber position is adjustable within +/- 20 mm in both directions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1BFF42C-AAE9-51B4-E39E-CC042EE5E70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623" y="2160573"/>
            <a:ext cx="1974577" cy="3253883"/>
          </a:xfrm>
          <a:prstGeom prst="rect">
            <a:avLst/>
          </a:prstGeom>
        </p:spPr>
      </p:pic>
      <p:sp>
        <p:nvSpPr>
          <p:cNvPr id="15" name="Title 5">
            <a:extLst>
              <a:ext uri="{FF2B5EF4-FFF2-40B4-BE49-F238E27FC236}">
                <a16:creationId xmlns:a16="http://schemas.microsoft.com/office/drawing/2014/main" id="{14B76830-7B36-E64A-79A6-C0752AFEF77F}"/>
              </a:ext>
            </a:extLst>
          </p:cNvPr>
          <p:cNvSpPr txBox="1">
            <a:spLocks/>
          </p:cNvSpPr>
          <p:nvPr/>
        </p:nvSpPr>
        <p:spPr>
          <a:xfrm>
            <a:off x="187394" y="293166"/>
            <a:ext cx="5070406" cy="5863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EN-MME contribution:</a:t>
            </a:r>
            <a:endParaRPr lang="en-GB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6E575BB8-224A-EC20-6FEE-9FF6CD1B98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0583" y="2325714"/>
            <a:ext cx="4495800" cy="307396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4D040AA-62CC-3C23-8D6A-ADEB7197772F}"/>
              </a:ext>
            </a:extLst>
          </p:cNvPr>
          <p:cNvSpPr txBox="1"/>
          <p:nvPr/>
        </p:nvSpPr>
        <p:spPr>
          <a:xfrm>
            <a:off x="180372" y="5543269"/>
            <a:ext cx="495845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i="1" dirty="0"/>
              <a:t>Light supports based on standard beams with additional leg</a:t>
            </a:r>
          </a:p>
          <a:p>
            <a:pPr algn="ctr"/>
            <a:r>
              <a:rPr lang="en-GB" sz="1400" i="1" dirty="0"/>
              <a:t>Vacuum chambers suspended by cables (high strength synthetic ropes)</a:t>
            </a:r>
          </a:p>
        </p:txBody>
      </p:sp>
      <p:pic>
        <p:nvPicPr>
          <p:cNvPr id="31" name="Picture 30" descr="A drawing of a machine&#10;&#10;Description automatically generated">
            <a:extLst>
              <a:ext uri="{FF2B5EF4-FFF2-40B4-BE49-F238E27FC236}">
                <a16:creationId xmlns:a16="http://schemas.microsoft.com/office/drawing/2014/main" id="{06D8EE29-97A0-033E-92D0-071502607D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684" y="2303637"/>
            <a:ext cx="2267387" cy="1824743"/>
          </a:xfrm>
          <a:prstGeom prst="roundRect">
            <a:avLst>
              <a:gd name="adj" fmla="val 5441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Picture 33" descr="A drawing of a metal object&#10;&#10;Description automatically generated with medium confidence">
            <a:extLst>
              <a:ext uri="{FF2B5EF4-FFF2-40B4-BE49-F238E27FC236}">
                <a16:creationId xmlns:a16="http://schemas.microsoft.com/office/drawing/2014/main" id="{2C57351D-AC09-5A53-B22B-DBF27F67715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1222" b="33817"/>
          <a:stretch/>
        </p:blipFill>
        <p:spPr>
          <a:xfrm>
            <a:off x="9753600" y="4303180"/>
            <a:ext cx="2267387" cy="1784422"/>
          </a:xfrm>
          <a:prstGeom prst="roundRect">
            <a:avLst>
              <a:gd name="adj" fmla="val 5441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042F2BD3-1643-123D-387C-3CB34E2B3752}"/>
              </a:ext>
            </a:extLst>
          </p:cNvPr>
          <p:cNvSpPr txBox="1"/>
          <p:nvPr/>
        </p:nvSpPr>
        <p:spPr>
          <a:xfrm>
            <a:off x="5308684" y="5543269"/>
            <a:ext cx="4267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i="1" dirty="0"/>
              <a:t>The insulated vacuum chambers lies on the cradle</a:t>
            </a:r>
          </a:p>
          <a:p>
            <a:pPr algn="ctr"/>
            <a:r>
              <a:rPr lang="en-GB" sz="1400" i="1" dirty="0"/>
              <a:t>Conceptual design of dampers  </a:t>
            </a:r>
          </a:p>
        </p:txBody>
      </p:sp>
      <p:pic>
        <p:nvPicPr>
          <p:cNvPr id="43" name="image40.png">
            <a:extLst>
              <a:ext uri="{FF2B5EF4-FFF2-40B4-BE49-F238E27FC236}">
                <a16:creationId xmlns:a16="http://schemas.microsoft.com/office/drawing/2014/main" id="{E93A19C2-B445-4462-04FD-512ED070DD21}"/>
              </a:ext>
            </a:extLst>
          </p:cNvPr>
          <p:cNvPicPr/>
          <p:nvPr/>
        </p:nvPicPr>
        <p:blipFill>
          <a:blip r:embed="rId7"/>
          <a:srcRect l="12567" t="4562" r="14030" b="10663"/>
          <a:stretch>
            <a:fillRect/>
          </a:stretch>
        </p:blipFill>
        <p:spPr>
          <a:xfrm>
            <a:off x="270297" y="2405236"/>
            <a:ext cx="3116675" cy="2600739"/>
          </a:xfrm>
          <a:prstGeom prst="rect">
            <a:avLst/>
          </a:prstGeom>
          <a:ln/>
        </p:spPr>
      </p:pic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75CF032-66D2-0B99-2FBF-1A7387CD9FC0}"/>
              </a:ext>
            </a:extLst>
          </p:cNvPr>
          <p:cNvCxnSpPr/>
          <p:nvPr/>
        </p:nvCxnSpPr>
        <p:spPr>
          <a:xfrm>
            <a:off x="1447800" y="3048000"/>
            <a:ext cx="762000" cy="0"/>
          </a:xfrm>
          <a:prstGeom prst="straightConnector1">
            <a:avLst/>
          </a:prstGeom>
          <a:ln>
            <a:solidFill>
              <a:schemeClr val="bg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892B9766-1DA8-A51B-2869-E36E9EF07576}"/>
              </a:ext>
            </a:extLst>
          </p:cNvPr>
          <p:cNvSpPr txBox="1"/>
          <p:nvPr/>
        </p:nvSpPr>
        <p:spPr>
          <a:xfrm>
            <a:off x="1571352" y="2771382"/>
            <a:ext cx="51456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i="1" dirty="0">
                <a:solidFill>
                  <a:schemeClr val="bg1"/>
                </a:solidFill>
              </a:rPr>
              <a:t>1.7 m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9C71F332-A739-3E0B-0171-F123646EB121}"/>
              </a:ext>
            </a:extLst>
          </p:cNvPr>
          <p:cNvCxnSpPr/>
          <p:nvPr/>
        </p:nvCxnSpPr>
        <p:spPr>
          <a:xfrm>
            <a:off x="8739905" y="5946493"/>
            <a:ext cx="10058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DB4563FA-D023-6733-A4E2-A716C74DD12C}"/>
              </a:ext>
            </a:extLst>
          </p:cNvPr>
          <p:cNvCxnSpPr>
            <a:cxnSpLocks/>
          </p:cNvCxnSpPr>
          <p:nvPr/>
        </p:nvCxnSpPr>
        <p:spPr>
          <a:xfrm flipV="1">
            <a:off x="9132983" y="4128380"/>
            <a:ext cx="620617" cy="14237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22A86953-3154-32D6-56D3-D3C3703F6F9D}"/>
              </a:ext>
            </a:extLst>
          </p:cNvPr>
          <p:cNvSpPr txBox="1"/>
          <p:nvPr/>
        </p:nvSpPr>
        <p:spPr>
          <a:xfrm>
            <a:off x="187393" y="909897"/>
            <a:ext cx="118335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Design and manufacturing drawings for beampipes and supports of pilot sector </a:t>
            </a:r>
            <a:r>
              <a:rPr lang="en-GB" b="1" dirty="0">
                <a:solidFill>
                  <a:schemeClr val="tx1">
                    <a:lumMod val="40000"/>
                    <a:lumOff val="60000"/>
                  </a:schemeClr>
                </a:solidFill>
                <a:sym typeface="Wingdings" panose="05000000000000000000" pitchFamily="2" charset="2"/>
              </a:rPr>
              <a:t> Applicable for ET</a:t>
            </a:r>
            <a:endParaRPr lang="en-GB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75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5" name="Title 5">
            <a:extLst>
              <a:ext uri="{FF2B5EF4-FFF2-40B4-BE49-F238E27FC236}">
                <a16:creationId xmlns:a16="http://schemas.microsoft.com/office/drawing/2014/main" id="{14B76830-7B36-E64A-79A6-C0752AFEF77F}"/>
              </a:ext>
            </a:extLst>
          </p:cNvPr>
          <p:cNvSpPr txBox="1">
            <a:spLocks/>
          </p:cNvSpPr>
          <p:nvPr/>
        </p:nvSpPr>
        <p:spPr>
          <a:xfrm>
            <a:off x="187394" y="293166"/>
            <a:ext cx="5070406" cy="5863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EN-MME contribution: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4D040AA-62CC-3C23-8D6A-ADEB7197772F}"/>
              </a:ext>
            </a:extLst>
          </p:cNvPr>
          <p:cNvSpPr txBox="1"/>
          <p:nvPr/>
        </p:nvSpPr>
        <p:spPr>
          <a:xfrm>
            <a:off x="607321" y="4839306"/>
            <a:ext cx="11838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i="1" dirty="0"/>
              <a:t>Stresses</a:t>
            </a:r>
          </a:p>
        </p:txBody>
      </p:sp>
      <p:pic>
        <p:nvPicPr>
          <p:cNvPr id="3" name="frameB1">
            <a:hlinkClick r:id="" action="ppaction://media"/>
            <a:extLst>
              <a:ext uri="{FF2B5EF4-FFF2-40B4-BE49-F238E27FC236}">
                <a16:creationId xmlns:a16="http://schemas.microsoft.com/office/drawing/2014/main" id="{15A1A7E8-D450-4688-CEDE-24A61CAB83B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43873" t="7144" r="36636" b="23714"/>
          <a:stretch/>
        </p:blipFill>
        <p:spPr>
          <a:xfrm>
            <a:off x="2590800" y="1769427"/>
            <a:ext cx="1723223" cy="3028692"/>
          </a:xfrm>
          <a:prstGeom prst="rect">
            <a:avLst/>
          </a:prstGeom>
        </p:spPr>
      </p:pic>
      <p:pic>
        <p:nvPicPr>
          <p:cNvPr id="7" name="frameB2">
            <a:hlinkClick r:id="" action="ppaction://media"/>
            <a:extLst>
              <a:ext uri="{FF2B5EF4-FFF2-40B4-BE49-F238E27FC236}">
                <a16:creationId xmlns:a16="http://schemas.microsoft.com/office/drawing/2014/main" id="{D925B82A-E443-E301-07D5-F6B4EAAEBDAC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42016" t="7445" r="42037" b="18645"/>
          <a:stretch/>
        </p:blipFill>
        <p:spPr>
          <a:xfrm>
            <a:off x="4527405" y="1769427"/>
            <a:ext cx="1401727" cy="32187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BAB59EC-A710-AC77-9E9F-D95F785315E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200" y="1524000"/>
            <a:ext cx="2246068" cy="31477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1B92F0A-CE2E-65DC-7991-A885B9DB17CF}"/>
              </a:ext>
            </a:extLst>
          </p:cNvPr>
          <p:cNvSpPr txBox="1"/>
          <p:nvPr/>
        </p:nvSpPr>
        <p:spPr>
          <a:xfrm>
            <a:off x="3577926" y="4840356"/>
            <a:ext cx="15904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 err="1"/>
              <a:t>Eigenbuckling</a:t>
            </a:r>
            <a:endParaRPr lang="en-GB" sz="1400" i="1" dirty="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C15BFD4B-E415-8D89-C125-A9E33F602F9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92705" y="2440738"/>
            <a:ext cx="5923095" cy="2740862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FD4716D-1DC5-3CA0-D7DE-60D95D8EF3BB}"/>
              </a:ext>
            </a:extLst>
          </p:cNvPr>
          <p:cNvSpPr txBox="1"/>
          <p:nvPr/>
        </p:nvSpPr>
        <p:spPr>
          <a:xfrm>
            <a:off x="304800" y="1040316"/>
            <a:ext cx="111778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Finite element studies to optimize the supports dimensions and their positioning </a:t>
            </a:r>
          </a:p>
        </p:txBody>
      </p:sp>
    </p:spTree>
    <p:extLst>
      <p:ext uri="{BB962C8B-B14F-4D97-AF65-F5344CB8AC3E}">
        <p14:creationId xmlns:p14="http://schemas.microsoft.com/office/powerpoint/2010/main" val="297239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96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96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23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>
                <p:cTn id="24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5" name="Title 5">
            <a:extLst>
              <a:ext uri="{FF2B5EF4-FFF2-40B4-BE49-F238E27FC236}">
                <a16:creationId xmlns:a16="http://schemas.microsoft.com/office/drawing/2014/main" id="{14B76830-7B36-E64A-79A6-C0752AFEF77F}"/>
              </a:ext>
            </a:extLst>
          </p:cNvPr>
          <p:cNvSpPr txBox="1">
            <a:spLocks/>
          </p:cNvSpPr>
          <p:nvPr/>
        </p:nvSpPr>
        <p:spPr>
          <a:xfrm>
            <a:off x="187394" y="293166"/>
            <a:ext cx="5070406" cy="5863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EN-MME contribution:</a:t>
            </a:r>
            <a:endParaRPr lang="en-GB" dirty="0"/>
          </a:p>
        </p:txBody>
      </p:sp>
      <p:pic>
        <p:nvPicPr>
          <p:cNvPr id="3" name="Picture 2" descr="A drawing of a large machine&#10;&#10;Description automatically generated">
            <a:extLst>
              <a:ext uri="{FF2B5EF4-FFF2-40B4-BE49-F238E27FC236}">
                <a16:creationId xmlns:a16="http://schemas.microsoft.com/office/drawing/2014/main" id="{963D72D8-4A28-AD66-6DEE-0B968E04DA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622" y="2949949"/>
            <a:ext cx="3783261" cy="271540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3104E5B-098A-7241-E43B-29A69E76B9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38" y="4613207"/>
            <a:ext cx="1549329" cy="163519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886D030-551D-D54A-3865-E3ECB132F3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63" y="3179740"/>
            <a:ext cx="1739880" cy="136106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B0797DE-87DA-5218-EB4B-80FDC5C1516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191" t="12522" r="653" b="15419"/>
          <a:stretch/>
        </p:blipFill>
        <p:spPr>
          <a:xfrm>
            <a:off x="323491" y="1561923"/>
            <a:ext cx="5924910" cy="1483276"/>
          </a:xfrm>
          <a:prstGeom prst="roundRect">
            <a:avLst>
              <a:gd name="adj" fmla="val 5441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31D14FAB-7F96-78D7-048A-8CF27BD231B0}"/>
              </a:ext>
            </a:extLst>
          </p:cNvPr>
          <p:cNvSpPr txBox="1"/>
          <p:nvPr/>
        </p:nvSpPr>
        <p:spPr>
          <a:xfrm>
            <a:off x="152400" y="1093737"/>
            <a:ext cx="71786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Design of complementary parts, prototypes and supports</a:t>
            </a: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F6983885-DF99-7F38-EBDB-D24F427376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51687" y="4187741"/>
            <a:ext cx="2692113" cy="2060757"/>
          </a:xfrm>
          <a:prstGeom prst="rect">
            <a:avLst/>
          </a:prstGeom>
        </p:spPr>
      </p:pic>
      <p:grpSp>
        <p:nvGrpSpPr>
          <p:cNvPr id="73" name="Group 72">
            <a:extLst>
              <a:ext uri="{FF2B5EF4-FFF2-40B4-BE49-F238E27FC236}">
                <a16:creationId xmlns:a16="http://schemas.microsoft.com/office/drawing/2014/main" id="{D563D7EB-39A7-6D13-2EAB-C5A29A27C5F4}"/>
              </a:ext>
            </a:extLst>
          </p:cNvPr>
          <p:cNvGrpSpPr/>
          <p:nvPr/>
        </p:nvGrpSpPr>
        <p:grpSpPr>
          <a:xfrm>
            <a:off x="6358530" y="609600"/>
            <a:ext cx="6073694" cy="5581749"/>
            <a:chOff x="6358530" y="609600"/>
            <a:chExt cx="6073694" cy="5581749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629A83D-A580-7BF5-7A53-D0FB618E2040}"/>
                </a:ext>
              </a:extLst>
            </p:cNvPr>
            <p:cNvSpPr txBox="1"/>
            <p:nvPr/>
          </p:nvSpPr>
          <p:spPr>
            <a:xfrm>
              <a:off x="6358530" y="609600"/>
              <a:ext cx="583347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b="1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Finite element analysis for end caps end supports</a:t>
              </a:r>
            </a:p>
          </p:txBody>
        </p:sp>
        <p:pic>
          <p:nvPicPr>
            <p:cNvPr id="61" name="Picture 2">
              <a:extLst>
                <a:ext uri="{FF2B5EF4-FFF2-40B4-BE49-F238E27FC236}">
                  <a16:creationId xmlns:a16="http://schemas.microsoft.com/office/drawing/2014/main" id="{B12D8F07-D089-92D3-BB64-28A35DA4BA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6638" y="1066800"/>
              <a:ext cx="3288867" cy="1608745"/>
            </a:xfrm>
            <a:prstGeom prst="roundRect">
              <a:avLst>
                <a:gd name="adj" fmla="val 544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" name="Picture 1">
              <a:extLst>
                <a:ext uri="{FF2B5EF4-FFF2-40B4-BE49-F238E27FC236}">
                  <a16:creationId xmlns:a16="http://schemas.microsoft.com/office/drawing/2014/main" id="{44A3EC3B-5C13-5F28-2265-4175DCA5AC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67319" y="2364086"/>
              <a:ext cx="3491442" cy="1608745"/>
            </a:xfrm>
            <a:prstGeom prst="roundRect">
              <a:avLst>
                <a:gd name="adj" fmla="val 544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A6EA571-2650-FE38-D9CC-B876C0B0348F}"/>
                </a:ext>
              </a:extLst>
            </p:cNvPr>
            <p:cNvSpPr txBox="1"/>
            <p:nvPr/>
          </p:nvSpPr>
          <p:spPr>
            <a:xfrm>
              <a:off x="9925994" y="1655728"/>
              <a:ext cx="196810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ctr">
                <a:defRPr sz="1200"/>
              </a:lvl1pPr>
            </a:lstStyle>
            <a:p>
              <a:r>
                <a:rPr lang="en-US" sz="1400" i="1" dirty="0"/>
                <a:t>Von Mises stresses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44BF5AC-4840-2F7E-68A3-F698D96EB894}"/>
                </a:ext>
              </a:extLst>
            </p:cNvPr>
            <p:cNvSpPr txBox="1"/>
            <p:nvPr/>
          </p:nvSpPr>
          <p:spPr>
            <a:xfrm>
              <a:off x="6913979" y="3150310"/>
              <a:ext cx="160630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ctr">
                <a:defRPr sz="1200"/>
              </a:lvl1pPr>
            </a:lstStyle>
            <a:p>
              <a:r>
                <a:rPr lang="en-US" sz="1400" i="1" dirty="0"/>
                <a:t>Buckling mode</a:t>
              </a:r>
            </a:p>
          </p:txBody>
        </p:sp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CD706602-4E27-2ED0-F453-4623E99D80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b="3288"/>
            <a:stretch/>
          </p:blipFill>
          <p:spPr>
            <a:xfrm>
              <a:off x="7940287" y="4331702"/>
              <a:ext cx="3161680" cy="1859647"/>
            </a:xfrm>
            <a:prstGeom prst="rect">
              <a:avLst/>
            </a:prstGeom>
          </p:spPr>
        </p:pic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FD7CBA26-7E2D-EF41-A534-DDAC18934D64}"/>
                </a:ext>
              </a:extLst>
            </p:cNvPr>
            <p:cNvSpPr txBox="1"/>
            <p:nvPr/>
          </p:nvSpPr>
          <p:spPr>
            <a:xfrm>
              <a:off x="10464122" y="4649372"/>
              <a:ext cx="196810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ctr">
                <a:defRPr sz="1200"/>
              </a:lvl1pPr>
            </a:lstStyle>
            <a:p>
              <a:r>
                <a:rPr lang="en-US" sz="1400" i="1" dirty="0"/>
                <a:t>Plastic strain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6320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20F92-1259-A8AA-C511-B9259CFD7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41001F-29AF-E7A8-8FEF-912332989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D5688-FC0C-6CDE-88C7-1101306D1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8C37499F-0D0F-AEB2-ABF7-68D01D6637C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887872" y="1494599"/>
            <a:ext cx="6712123" cy="4170221"/>
          </a:xfrm>
          <a:prstGeom prst="rect">
            <a:avLst/>
          </a:prstGeom>
        </p:spPr>
      </p:pic>
      <p:sp>
        <p:nvSpPr>
          <p:cNvPr id="41" name="Right Brace 40">
            <a:extLst>
              <a:ext uri="{FF2B5EF4-FFF2-40B4-BE49-F238E27FC236}">
                <a16:creationId xmlns:a16="http://schemas.microsoft.com/office/drawing/2014/main" id="{A4FDC279-0520-8310-4E61-4823A37B1948}"/>
              </a:ext>
            </a:extLst>
          </p:cNvPr>
          <p:cNvSpPr/>
          <p:nvPr/>
        </p:nvSpPr>
        <p:spPr>
          <a:xfrm rot="10800000">
            <a:off x="2165532" y="1907389"/>
            <a:ext cx="234908" cy="640253"/>
          </a:xfrm>
          <a:prstGeom prst="rightBrace">
            <a:avLst>
              <a:gd name="adj1" fmla="val 21699"/>
              <a:gd name="adj2" fmla="val 49378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" name="Right Brace 41">
            <a:extLst>
              <a:ext uri="{FF2B5EF4-FFF2-40B4-BE49-F238E27FC236}">
                <a16:creationId xmlns:a16="http://schemas.microsoft.com/office/drawing/2014/main" id="{7A6A8D7B-7AC4-DC06-823D-9AC90FCC411A}"/>
              </a:ext>
            </a:extLst>
          </p:cNvPr>
          <p:cNvSpPr/>
          <p:nvPr/>
        </p:nvSpPr>
        <p:spPr>
          <a:xfrm rot="10800000">
            <a:off x="1930624" y="2668685"/>
            <a:ext cx="234908" cy="1554921"/>
          </a:xfrm>
          <a:prstGeom prst="rightBrace">
            <a:avLst>
              <a:gd name="adj1" fmla="val 44406"/>
              <a:gd name="adj2" fmla="val 49378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Right Brace 42">
            <a:extLst>
              <a:ext uri="{FF2B5EF4-FFF2-40B4-BE49-F238E27FC236}">
                <a16:creationId xmlns:a16="http://schemas.microsoft.com/office/drawing/2014/main" id="{C672E74E-9962-936F-1C0F-DBD9ECCA96CF}"/>
              </a:ext>
            </a:extLst>
          </p:cNvPr>
          <p:cNvSpPr/>
          <p:nvPr/>
        </p:nvSpPr>
        <p:spPr>
          <a:xfrm rot="10800000">
            <a:off x="1695716" y="4303266"/>
            <a:ext cx="234908" cy="777092"/>
          </a:xfrm>
          <a:prstGeom prst="rightBrace">
            <a:avLst>
              <a:gd name="adj1" fmla="val 44406"/>
              <a:gd name="adj2" fmla="val 49378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Content Placeholder 7">
            <a:extLst>
              <a:ext uri="{FF2B5EF4-FFF2-40B4-BE49-F238E27FC236}">
                <a16:creationId xmlns:a16="http://schemas.microsoft.com/office/drawing/2014/main" id="{C5313463-6E8C-1B7A-3F1E-798EB121822F}"/>
              </a:ext>
            </a:extLst>
          </p:cNvPr>
          <p:cNvSpPr txBox="1">
            <a:spLocks/>
          </p:cNvSpPr>
          <p:nvPr/>
        </p:nvSpPr>
        <p:spPr>
          <a:xfrm>
            <a:off x="952457" y="2147592"/>
            <a:ext cx="1301527" cy="16864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/>
                </a:solidFill>
              </a:rPr>
              <a:t>Ferritic </a:t>
            </a:r>
            <a:r>
              <a:rPr lang="en-US" sz="1400" dirty="0" err="1">
                <a:solidFill>
                  <a:schemeClr val="tx1"/>
                </a:solidFill>
              </a:rPr>
              <a:t>StSt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5" name="Content Placeholder 7">
            <a:extLst>
              <a:ext uri="{FF2B5EF4-FFF2-40B4-BE49-F238E27FC236}">
                <a16:creationId xmlns:a16="http://schemas.microsoft.com/office/drawing/2014/main" id="{30D65F84-4223-DDC7-4139-6B634AD0F4FB}"/>
              </a:ext>
            </a:extLst>
          </p:cNvPr>
          <p:cNvSpPr txBox="1">
            <a:spLocks/>
          </p:cNvSpPr>
          <p:nvPr/>
        </p:nvSpPr>
        <p:spPr>
          <a:xfrm>
            <a:off x="952457" y="3351634"/>
            <a:ext cx="1301527" cy="16864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/>
                </a:solidFill>
              </a:rPr>
              <a:t>Mild steel</a:t>
            </a:r>
          </a:p>
        </p:txBody>
      </p:sp>
      <p:sp>
        <p:nvSpPr>
          <p:cNvPr id="46" name="Content Placeholder 7">
            <a:extLst>
              <a:ext uri="{FF2B5EF4-FFF2-40B4-BE49-F238E27FC236}">
                <a16:creationId xmlns:a16="http://schemas.microsoft.com/office/drawing/2014/main" id="{CAF82107-5115-C71B-C78D-C842ADDC8865}"/>
              </a:ext>
            </a:extLst>
          </p:cNvPr>
          <p:cNvSpPr txBox="1">
            <a:spLocks/>
          </p:cNvSpPr>
          <p:nvPr/>
        </p:nvSpPr>
        <p:spPr>
          <a:xfrm>
            <a:off x="0" y="4576558"/>
            <a:ext cx="1917900" cy="27519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chemeClr val="tx1"/>
                </a:solidFill>
              </a:rPr>
              <a:t>Austenitic </a:t>
            </a:r>
            <a:r>
              <a:rPr lang="en-US" sz="1400" dirty="0" err="1">
                <a:solidFill>
                  <a:schemeClr val="tx1"/>
                </a:solidFill>
              </a:rPr>
              <a:t>StSt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7" name="Content Placeholder 7">
            <a:extLst>
              <a:ext uri="{FF2B5EF4-FFF2-40B4-BE49-F238E27FC236}">
                <a16:creationId xmlns:a16="http://schemas.microsoft.com/office/drawing/2014/main" id="{5BC47B36-5EE2-7D37-474D-997F9B1C9C64}"/>
              </a:ext>
            </a:extLst>
          </p:cNvPr>
          <p:cNvSpPr txBox="1">
            <a:spLocks/>
          </p:cNvSpPr>
          <p:nvPr/>
        </p:nvSpPr>
        <p:spPr bwMode="auto">
          <a:xfrm>
            <a:off x="3822071" y="5682026"/>
            <a:ext cx="4537178" cy="2447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200" b="0" dirty="0">
                <a:solidFill>
                  <a:schemeClr val="tx1"/>
                </a:solidFill>
              </a:rPr>
              <a:t>Measurement error: ±40%; Detection limit: 50% of background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241CA9B-DC0E-DE40-6219-F4E70DA55230}"/>
              </a:ext>
            </a:extLst>
          </p:cNvPr>
          <p:cNvSpPr txBox="1"/>
          <p:nvPr/>
        </p:nvSpPr>
        <p:spPr>
          <a:xfrm>
            <a:off x="4108684" y="5918007"/>
            <a:ext cx="24871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i="1" dirty="0"/>
              <a:t>Courtesy of C. Scarcia</a:t>
            </a:r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3F02547E-110E-18AC-9D99-E19EE361E10B}"/>
              </a:ext>
            </a:extLst>
          </p:cNvPr>
          <p:cNvSpPr txBox="1">
            <a:spLocks/>
          </p:cNvSpPr>
          <p:nvPr/>
        </p:nvSpPr>
        <p:spPr>
          <a:xfrm>
            <a:off x="187393" y="293166"/>
            <a:ext cx="5164875" cy="5863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EN-MME contribution: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53C993-3D4A-A411-5CF2-9FD3688B763E}"/>
              </a:ext>
            </a:extLst>
          </p:cNvPr>
          <p:cNvSpPr txBox="1"/>
          <p:nvPr/>
        </p:nvSpPr>
        <p:spPr>
          <a:xfrm>
            <a:off x="205662" y="864525"/>
            <a:ext cx="117577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Select alternative materials with low H</a:t>
            </a:r>
            <a:r>
              <a:rPr lang="en-GB" b="1" baseline="-250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2</a:t>
            </a:r>
            <a:r>
              <a:rPr lang="en-GB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content/outgassing rate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3E40072-1E7C-9DBD-BCA6-685CCD10EC0D}"/>
              </a:ext>
            </a:extLst>
          </p:cNvPr>
          <p:cNvGrpSpPr/>
          <p:nvPr/>
        </p:nvGrpSpPr>
        <p:grpSpPr>
          <a:xfrm>
            <a:off x="8476016" y="1385748"/>
            <a:ext cx="3835771" cy="4846209"/>
            <a:chOff x="-180" y="1432949"/>
            <a:chExt cx="3835771" cy="4846209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C6BE994-C1B8-7F13-F968-A7C14FD04D35}"/>
                </a:ext>
              </a:extLst>
            </p:cNvPr>
            <p:cNvSpPr txBox="1"/>
            <p:nvPr/>
          </p:nvSpPr>
          <p:spPr>
            <a:xfrm>
              <a:off x="29663" y="2782473"/>
              <a:ext cx="3805928" cy="20313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/>
                <a:t>Vacuum properties</a:t>
              </a:r>
            </a:p>
            <a:p>
              <a:pPr algn="ctr"/>
              <a:r>
                <a:rPr lang="en-GB" dirty="0"/>
                <a:t>+</a:t>
              </a:r>
            </a:p>
            <a:p>
              <a:pPr algn="ctr"/>
              <a:r>
                <a:rPr lang="en-GB" dirty="0"/>
                <a:t>Availability and lower cost </a:t>
              </a:r>
            </a:p>
            <a:p>
              <a:pPr algn="ctr"/>
              <a:r>
                <a:rPr lang="en-GB" dirty="0"/>
                <a:t>+</a:t>
              </a:r>
            </a:p>
            <a:p>
              <a:pPr algn="ctr"/>
              <a:r>
                <a:rPr lang="en-GB" dirty="0"/>
                <a:t>Formability and weldability </a:t>
              </a:r>
            </a:p>
            <a:p>
              <a:pPr algn="ctr"/>
              <a:r>
                <a:rPr lang="en-GB" dirty="0"/>
                <a:t>+</a:t>
              </a:r>
            </a:p>
            <a:p>
              <a:pPr algn="ctr"/>
              <a:r>
                <a:rPr lang="en-GB" dirty="0"/>
                <a:t>Corrosion resistance </a:t>
              </a:r>
            </a:p>
          </p:txBody>
        </p:sp>
        <p:sp>
          <p:nvSpPr>
            <p:cNvPr id="3" name="Arrow: Down 2">
              <a:extLst>
                <a:ext uri="{FF2B5EF4-FFF2-40B4-BE49-F238E27FC236}">
                  <a16:creationId xmlns:a16="http://schemas.microsoft.com/office/drawing/2014/main" id="{DDD072B1-0F05-F9A7-712D-809779427F25}"/>
                </a:ext>
              </a:extLst>
            </p:cNvPr>
            <p:cNvSpPr/>
            <p:nvPr/>
          </p:nvSpPr>
          <p:spPr>
            <a:xfrm>
              <a:off x="1718526" y="4950643"/>
              <a:ext cx="402863" cy="327936"/>
            </a:xfrm>
            <a:prstGeom prst="downArrow">
              <a:avLst/>
            </a:prstGeom>
            <a:solidFill>
              <a:srgbClr val="335CB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FAD3609-1B0E-329A-7930-C000DE0815E1}"/>
                </a:ext>
              </a:extLst>
            </p:cNvPr>
            <p:cNvSpPr txBox="1"/>
            <p:nvPr/>
          </p:nvSpPr>
          <p:spPr>
            <a:xfrm>
              <a:off x="14795" y="5355828"/>
              <a:ext cx="380592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b="1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Ferritic </a:t>
              </a:r>
              <a:r>
                <a:rPr lang="en-GB" b="1" dirty="0" err="1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StSt</a:t>
              </a:r>
              <a:r>
                <a:rPr lang="en-GB" b="1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 AISI 441</a:t>
              </a:r>
            </a:p>
            <a:p>
              <a:pPr algn="ctr"/>
              <a:r>
                <a:rPr lang="en-GB" b="1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Low C, iron-chromium alloy</a:t>
              </a:r>
            </a:p>
            <a:p>
              <a:pPr algn="ctr"/>
              <a:r>
                <a:rPr lang="en-GB" b="1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With addition of Ti and Nb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677FF8D-C61E-A1BD-E03A-63FB875914CD}"/>
                </a:ext>
              </a:extLst>
            </p:cNvPr>
            <p:cNvSpPr txBox="1"/>
            <p:nvPr/>
          </p:nvSpPr>
          <p:spPr>
            <a:xfrm>
              <a:off x="-180" y="1432949"/>
              <a:ext cx="380592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The native H</a:t>
              </a:r>
              <a:r>
                <a:rPr lang="en-US" baseline="-25000" dirty="0"/>
                <a:t>2</a:t>
              </a:r>
              <a:r>
                <a:rPr lang="en-US" dirty="0"/>
                <a:t> content of ferritic grades is comparable to that of vacuum-fired austenitic </a:t>
              </a:r>
              <a:r>
                <a:rPr lang="en-US" dirty="0" err="1"/>
                <a:t>StSt</a:t>
              </a:r>
              <a:r>
                <a:rPr lang="en-US" dirty="0"/>
                <a:t>​ </a:t>
              </a:r>
            </a:p>
          </p:txBody>
        </p:sp>
        <p:sp>
          <p:nvSpPr>
            <p:cNvPr id="15" name="Arrow: Down 14">
              <a:extLst>
                <a:ext uri="{FF2B5EF4-FFF2-40B4-BE49-F238E27FC236}">
                  <a16:creationId xmlns:a16="http://schemas.microsoft.com/office/drawing/2014/main" id="{CDF2355D-723D-A064-07DC-5CE4D281B935}"/>
                </a:ext>
              </a:extLst>
            </p:cNvPr>
            <p:cNvSpPr/>
            <p:nvPr/>
          </p:nvSpPr>
          <p:spPr>
            <a:xfrm>
              <a:off x="1731195" y="2462649"/>
              <a:ext cx="402863" cy="327936"/>
            </a:xfrm>
            <a:prstGeom prst="downArrow">
              <a:avLst/>
            </a:prstGeom>
            <a:solidFill>
              <a:srgbClr val="335CB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64856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00D315-1325-FFBB-7EAD-E260C7940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D86B80-93F5-8F2A-14A3-B9D55B138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7457EC-0900-FA15-753C-AFE2C180D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749CFD-6822-01CB-90EC-DD51205BC7E8}"/>
              </a:ext>
            </a:extLst>
          </p:cNvPr>
          <p:cNvSpPr txBox="1"/>
          <p:nvPr/>
        </p:nvSpPr>
        <p:spPr>
          <a:xfrm>
            <a:off x="4340649" y="1354267"/>
            <a:ext cx="34342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Mechanical testing</a:t>
            </a:r>
            <a:endParaRPr lang="en-GB" b="1" dirty="0"/>
          </a:p>
        </p:txBody>
      </p:sp>
      <p:pic>
        <p:nvPicPr>
          <p:cNvPr id="17" name="Picture 16" descr="A screenshot of a computer&#10;&#10;Description automatically generated">
            <a:extLst>
              <a:ext uri="{FF2B5EF4-FFF2-40B4-BE49-F238E27FC236}">
                <a16:creationId xmlns:a16="http://schemas.microsoft.com/office/drawing/2014/main" id="{8A076D5C-7F14-A216-274D-76E15FAB2B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2109" y="1709228"/>
            <a:ext cx="3021600" cy="2160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C9D798A-7693-FB1C-F500-0D10C7B42068}"/>
              </a:ext>
            </a:extLst>
          </p:cNvPr>
          <p:cNvSpPr txBox="1"/>
          <p:nvPr/>
        </p:nvSpPr>
        <p:spPr>
          <a:xfrm>
            <a:off x="4532220" y="3838754"/>
            <a:ext cx="295170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Tensile testing with DIC</a:t>
            </a:r>
            <a:endParaRPr lang="en-GB" sz="1400" i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9" name="Picture 18" descr="A close up of a machine&#10;&#10;Description automatically generated">
            <a:extLst>
              <a:ext uri="{FF2B5EF4-FFF2-40B4-BE49-F238E27FC236}">
                <a16:creationId xmlns:a16="http://schemas.microsoft.com/office/drawing/2014/main" id="{C390EBE6-A8A1-F854-3C11-F8ED32DE0F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4036" y="4240038"/>
            <a:ext cx="1360002" cy="102000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15C6CEC-B5D0-8F54-DFBA-6390914CC1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768" y="4236448"/>
            <a:ext cx="2460959" cy="1800000"/>
          </a:xfrm>
          <a:prstGeom prst="rect">
            <a:avLst/>
          </a:prstGeom>
          <a:noFill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A6314D7-B9CF-648B-D2EB-79262B9EA2CC}"/>
              </a:ext>
            </a:extLst>
          </p:cNvPr>
          <p:cNvSpPr txBox="1"/>
          <p:nvPr/>
        </p:nvSpPr>
        <p:spPr>
          <a:xfrm>
            <a:off x="167036" y="1354267"/>
            <a:ext cx="34189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Non-destructive testing</a:t>
            </a:r>
            <a:endParaRPr lang="en-GB" b="1" dirty="0"/>
          </a:p>
        </p:txBody>
      </p:sp>
      <p:pic>
        <p:nvPicPr>
          <p:cNvPr id="20" name="Picture 19" descr="A metal box on a wood surface">
            <a:extLst>
              <a:ext uri="{FF2B5EF4-FFF2-40B4-BE49-F238E27FC236}">
                <a16:creationId xmlns:a16="http://schemas.microsoft.com/office/drawing/2014/main" id="{92A451E5-4360-CA1F-8F16-B4E44EDA135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857" t="9168" r="28349" b="21000"/>
          <a:stretch/>
        </p:blipFill>
        <p:spPr>
          <a:xfrm>
            <a:off x="1887025" y="1709228"/>
            <a:ext cx="1454710" cy="900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31741F1-D8C0-DF9F-77AE-2AB445B6FA5D}"/>
              </a:ext>
            </a:extLst>
          </p:cNvPr>
          <p:cNvSpPr txBox="1"/>
          <p:nvPr/>
        </p:nvSpPr>
        <p:spPr>
          <a:xfrm>
            <a:off x="3003486" y="2358149"/>
            <a:ext cx="262892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/>
              <a:t>110°</a:t>
            </a:r>
            <a:endParaRPr lang="en-GB" sz="1000" dirty="0"/>
          </a:p>
        </p:txBody>
      </p:sp>
      <p:pic>
        <p:nvPicPr>
          <p:cNvPr id="22" name="Picture 21" descr="A piece of metal on a wood surface&#10;&#10;Description automatically generated">
            <a:extLst>
              <a:ext uri="{FF2B5EF4-FFF2-40B4-BE49-F238E27FC236}">
                <a16:creationId xmlns:a16="http://schemas.microsoft.com/office/drawing/2014/main" id="{BBE4EFE6-8A9D-2067-5AD7-A98F2C36066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0550" t="15001" r="38450" b="19667"/>
          <a:stretch/>
        </p:blipFill>
        <p:spPr>
          <a:xfrm>
            <a:off x="2452643" y="2731145"/>
            <a:ext cx="771429" cy="1080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0697E78-D0CB-96D1-232F-260638034982}"/>
              </a:ext>
            </a:extLst>
          </p:cNvPr>
          <p:cNvSpPr txBox="1"/>
          <p:nvPr/>
        </p:nvSpPr>
        <p:spPr>
          <a:xfrm>
            <a:off x="2921257" y="3623445"/>
            <a:ext cx="262892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sz="1000" dirty="0"/>
              <a:t>180°</a:t>
            </a:r>
            <a:endParaRPr lang="en-GB" sz="1000" dirty="0"/>
          </a:p>
        </p:txBody>
      </p:sp>
      <p:pic>
        <p:nvPicPr>
          <p:cNvPr id="27" name="Picture 26" descr="A blue ice cube with a blue light&#10;&#10;Description automatically generated">
            <a:extLst>
              <a:ext uri="{FF2B5EF4-FFF2-40B4-BE49-F238E27FC236}">
                <a16:creationId xmlns:a16="http://schemas.microsoft.com/office/drawing/2014/main" id="{00F3B98E-A283-DE1A-D3B8-A273BF48699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3326" r="18485"/>
          <a:stretch/>
        </p:blipFill>
        <p:spPr>
          <a:xfrm rot="5400000">
            <a:off x="39214" y="2005951"/>
            <a:ext cx="1984582" cy="1309677"/>
          </a:xfrm>
          <a:prstGeom prst="rect">
            <a:avLst/>
          </a:prstGeom>
        </p:spPr>
      </p:pic>
      <p:pic>
        <p:nvPicPr>
          <p:cNvPr id="29" name="Picture 28" descr="A black and white screen shot of a television&#10;&#10;Description automatically generated">
            <a:extLst>
              <a:ext uri="{FF2B5EF4-FFF2-40B4-BE49-F238E27FC236}">
                <a16:creationId xmlns:a16="http://schemas.microsoft.com/office/drawing/2014/main" id="{82A6CB6F-D0D0-0F81-0237-3C475D00963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t="27598" b="29689"/>
          <a:stretch/>
        </p:blipFill>
        <p:spPr>
          <a:xfrm>
            <a:off x="167036" y="4509063"/>
            <a:ext cx="3599781" cy="116568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F308102-8F96-4D2A-2892-5088D34CA72E}"/>
              </a:ext>
            </a:extLst>
          </p:cNvPr>
          <p:cNvSpPr txBox="1"/>
          <p:nvPr/>
        </p:nvSpPr>
        <p:spPr>
          <a:xfrm>
            <a:off x="544086" y="5792230"/>
            <a:ext cx="295170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Radiography testing</a:t>
            </a:r>
            <a:endParaRPr lang="en-GB" sz="1400" i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23B6342-EE76-1915-402B-C23F72E6EB74}"/>
              </a:ext>
            </a:extLst>
          </p:cNvPr>
          <p:cNvSpPr txBox="1"/>
          <p:nvPr/>
        </p:nvSpPr>
        <p:spPr>
          <a:xfrm>
            <a:off x="453922" y="3838754"/>
            <a:ext cx="313203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1400" i="1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Dye penetrant testing after flexural test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4C42FC-BA62-C6D4-7FA8-A2AAC1A652E0}"/>
              </a:ext>
            </a:extLst>
          </p:cNvPr>
          <p:cNvSpPr txBox="1"/>
          <p:nvPr/>
        </p:nvSpPr>
        <p:spPr>
          <a:xfrm>
            <a:off x="8529571" y="1354267"/>
            <a:ext cx="29301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Metallurgical analysis</a:t>
            </a:r>
            <a:endParaRPr lang="en-GB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CA4C63-7A17-AA36-CB50-0E59039D01BD}"/>
              </a:ext>
            </a:extLst>
          </p:cNvPr>
          <p:cNvSpPr txBox="1"/>
          <p:nvPr/>
        </p:nvSpPr>
        <p:spPr>
          <a:xfrm>
            <a:off x="8277250" y="6032956"/>
            <a:ext cx="354329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Optical microscopy on weld’s cross sections  </a:t>
            </a:r>
            <a:endParaRPr lang="en-GB" sz="1400" i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6DF5BFB-EA78-CCD3-7EE6-ED9C9B2AEE6E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rcRect t="9778"/>
          <a:stretch/>
        </p:blipFill>
        <p:spPr>
          <a:xfrm>
            <a:off x="8529572" y="1674119"/>
            <a:ext cx="2944222" cy="198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D5D8260-8AE2-41FC-2951-DD13A54E745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540458" y="3729375"/>
            <a:ext cx="2933335" cy="2194488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A9C4A220-4910-A98D-4816-7F6D1033AE1E}"/>
              </a:ext>
            </a:extLst>
          </p:cNvPr>
          <p:cNvSpPr txBox="1"/>
          <p:nvPr/>
        </p:nvSpPr>
        <p:spPr>
          <a:xfrm>
            <a:off x="9151104" y="3306105"/>
            <a:ext cx="16347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i="1" dirty="0">
                <a:solidFill>
                  <a:schemeClr val="bg1"/>
                </a:solidFill>
              </a:rPr>
              <a:t>TIG welding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12FD61C-8BE8-283F-D996-A06D95762CE2}"/>
              </a:ext>
            </a:extLst>
          </p:cNvPr>
          <p:cNvSpPr txBox="1"/>
          <p:nvPr/>
        </p:nvSpPr>
        <p:spPr>
          <a:xfrm>
            <a:off x="9151104" y="5636622"/>
            <a:ext cx="16347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i="1" dirty="0">
                <a:solidFill>
                  <a:schemeClr val="bg1"/>
                </a:solidFill>
              </a:rPr>
              <a:t>Laser welding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1F20192-2DA3-2422-68B4-A16F71D143CD}"/>
              </a:ext>
            </a:extLst>
          </p:cNvPr>
          <p:cNvSpPr txBox="1"/>
          <p:nvPr/>
        </p:nvSpPr>
        <p:spPr>
          <a:xfrm>
            <a:off x="4644442" y="6032956"/>
            <a:ext cx="295170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Flexural testing</a:t>
            </a:r>
            <a:endParaRPr lang="en-GB" sz="1400" i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7" name="Title 5">
            <a:extLst>
              <a:ext uri="{FF2B5EF4-FFF2-40B4-BE49-F238E27FC236}">
                <a16:creationId xmlns:a16="http://schemas.microsoft.com/office/drawing/2014/main" id="{08D22638-054D-DF41-0CCB-2D6D4D1DD255}"/>
              </a:ext>
            </a:extLst>
          </p:cNvPr>
          <p:cNvSpPr txBox="1">
            <a:spLocks/>
          </p:cNvSpPr>
          <p:nvPr/>
        </p:nvSpPr>
        <p:spPr>
          <a:xfrm>
            <a:off x="187393" y="293166"/>
            <a:ext cx="5164875" cy="5863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EN-MME contribution: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01BBA19-D7E9-5316-B357-CAC229B76E04}"/>
              </a:ext>
            </a:extLst>
          </p:cNvPr>
          <p:cNvSpPr txBox="1"/>
          <p:nvPr/>
        </p:nvSpPr>
        <p:spPr>
          <a:xfrm>
            <a:off x="205662" y="864525"/>
            <a:ext cx="117577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Welding testing and qualification for UHV applications</a:t>
            </a:r>
          </a:p>
        </p:txBody>
      </p:sp>
    </p:spTree>
    <p:extLst>
      <p:ext uri="{BB962C8B-B14F-4D97-AF65-F5344CB8AC3E}">
        <p14:creationId xmlns:p14="http://schemas.microsoft.com/office/powerpoint/2010/main" val="140403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20F92-1259-A8AA-C511-B9259CFD7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41001F-29AF-E7A8-8FEF-912332989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D5688-FC0C-6CDE-88C7-1101306D1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8FCC05CD-FAF0-E9A2-1134-CE18DA608297}"/>
              </a:ext>
            </a:extLst>
          </p:cNvPr>
          <p:cNvSpPr txBox="1">
            <a:spLocks/>
          </p:cNvSpPr>
          <p:nvPr/>
        </p:nvSpPr>
        <p:spPr>
          <a:xfrm>
            <a:off x="187394" y="293166"/>
            <a:ext cx="5222806" cy="5863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EN-MME contribution:</a:t>
            </a:r>
            <a:endParaRPr lang="en-GB" dirty="0"/>
          </a:p>
        </p:txBody>
      </p:sp>
      <p:pic>
        <p:nvPicPr>
          <p:cNvPr id="2" name="Picture 1" descr="A close-up of a machine&#10;&#10;Description automatically generated">
            <a:extLst>
              <a:ext uri="{FF2B5EF4-FFF2-40B4-BE49-F238E27FC236}">
                <a16:creationId xmlns:a16="http://schemas.microsoft.com/office/drawing/2014/main" id="{3F854D35-7452-DA9A-3EFB-F0DD5BE3274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7490"/>
          <a:stretch/>
        </p:blipFill>
        <p:spPr>
          <a:xfrm>
            <a:off x="6934200" y="920486"/>
            <a:ext cx="4267200" cy="2594651"/>
          </a:xfrm>
          <a:prstGeom prst="roundRect">
            <a:avLst>
              <a:gd name="adj" fmla="val 5441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02D1D8D-3BB0-F645-75A1-F287DCD4E2B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04" r="8299"/>
          <a:stretch/>
        </p:blipFill>
        <p:spPr>
          <a:xfrm>
            <a:off x="5795441" y="3661952"/>
            <a:ext cx="3973549" cy="2416099"/>
          </a:xfrm>
          <a:prstGeom prst="roundRect">
            <a:avLst>
              <a:gd name="adj" fmla="val 5441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A large metal tube in a room&#10;&#10;Description automatically generated">
            <a:extLst>
              <a:ext uri="{FF2B5EF4-FFF2-40B4-BE49-F238E27FC236}">
                <a16:creationId xmlns:a16="http://schemas.microsoft.com/office/drawing/2014/main" id="{369A0E38-9ED8-1D09-23C5-6BBCB382E30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95" r="7222"/>
          <a:stretch/>
        </p:blipFill>
        <p:spPr>
          <a:xfrm rot="5400000">
            <a:off x="9793226" y="3850927"/>
            <a:ext cx="2416101" cy="2038154"/>
          </a:xfrm>
          <a:prstGeom prst="roundRect">
            <a:avLst>
              <a:gd name="adj" fmla="val 5441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1" name="Arrow: Down 30">
            <a:extLst>
              <a:ext uri="{FF2B5EF4-FFF2-40B4-BE49-F238E27FC236}">
                <a16:creationId xmlns:a16="http://schemas.microsoft.com/office/drawing/2014/main" id="{03EF3CFE-F733-6F65-FCBC-3DF4D649BFD6}"/>
              </a:ext>
            </a:extLst>
          </p:cNvPr>
          <p:cNvSpPr/>
          <p:nvPr/>
        </p:nvSpPr>
        <p:spPr>
          <a:xfrm>
            <a:off x="1330643" y="4867218"/>
            <a:ext cx="402863" cy="327936"/>
          </a:xfrm>
          <a:prstGeom prst="downArrow">
            <a:avLst/>
          </a:prstGeom>
          <a:solidFill>
            <a:srgbClr val="335C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7AE80BC7-2769-E055-8342-B499A044A17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0930" t="3402" r="3552" b="47088"/>
          <a:stretch/>
        </p:blipFill>
        <p:spPr>
          <a:xfrm>
            <a:off x="341589" y="1863745"/>
            <a:ext cx="2375552" cy="1828800"/>
          </a:xfrm>
          <a:prstGeom prst="roundRect">
            <a:avLst>
              <a:gd name="adj" fmla="val 5441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9B91A707-A089-9563-C9DA-4219C46CD3D2}"/>
              </a:ext>
            </a:extLst>
          </p:cNvPr>
          <p:cNvSpPr txBox="1"/>
          <p:nvPr/>
        </p:nvSpPr>
        <p:spPr>
          <a:xfrm>
            <a:off x="5955343" y="541298"/>
            <a:ext cx="622491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Annular corrugation performed at CERN</a:t>
            </a:r>
          </a:p>
        </p:txBody>
      </p:sp>
      <p:sp>
        <p:nvSpPr>
          <p:cNvPr id="42" name="Content Placeholder 1">
            <a:extLst>
              <a:ext uri="{FF2B5EF4-FFF2-40B4-BE49-F238E27FC236}">
                <a16:creationId xmlns:a16="http://schemas.microsoft.com/office/drawing/2014/main" id="{4C3A9EE1-7024-62AF-FFD0-97D33CA1A81E}"/>
              </a:ext>
            </a:extLst>
          </p:cNvPr>
          <p:cNvSpPr txBox="1">
            <a:spLocks/>
          </p:cNvSpPr>
          <p:nvPr/>
        </p:nvSpPr>
        <p:spPr>
          <a:xfrm>
            <a:off x="533400" y="1493072"/>
            <a:ext cx="5545853" cy="45408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dirty="0">
                <a:solidFill>
                  <a:schemeClr val="tx1"/>
                </a:solidFill>
              </a:rPr>
              <a:t>Two technical solutions:</a:t>
            </a:r>
            <a:endParaRPr lang="en-US" sz="7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20358FB-7ADD-6FDE-360F-119EBDEFC00D}"/>
              </a:ext>
            </a:extLst>
          </p:cNvPr>
          <p:cNvSpPr txBox="1"/>
          <p:nvPr/>
        </p:nvSpPr>
        <p:spPr>
          <a:xfrm>
            <a:off x="341588" y="765473"/>
            <a:ext cx="57544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Define </a:t>
            </a:r>
            <a:r>
              <a:rPr lang="en-GB" sz="18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fabrication and welding procedures </a:t>
            </a:r>
            <a:r>
              <a:rPr lang="en-GB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applicable to the pilot sector and </a:t>
            </a:r>
            <a:r>
              <a:rPr lang="en-GB" sz="18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ET beampipes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D35EEBA-BFF9-AF6A-89F1-BF90D1115B0D}"/>
              </a:ext>
            </a:extLst>
          </p:cNvPr>
          <p:cNvSpPr txBox="1"/>
          <p:nvPr/>
        </p:nvSpPr>
        <p:spPr>
          <a:xfrm>
            <a:off x="82430" y="3790616"/>
            <a:ext cx="2899289" cy="215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/>
              <a:t>Corrugated pipes</a:t>
            </a:r>
          </a:p>
          <a:p>
            <a:pPr algn="ctr"/>
            <a:r>
              <a:rPr lang="en-GB" sz="1600" b="1" dirty="0"/>
              <a:t>Thin walls (≤ 2 mm)</a:t>
            </a:r>
          </a:p>
          <a:p>
            <a:pPr algn="ctr"/>
            <a:r>
              <a:rPr lang="en-US" sz="1600" dirty="0"/>
              <a:t>Longitudinal welding</a:t>
            </a:r>
          </a:p>
          <a:p>
            <a:pPr algn="ctr"/>
            <a:r>
              <a:rPr lang="en-GB" sz="1600" dirty="0"/>
              <a:t>Corrugation after welding</a:t>
            </a:r>
          </a:p>
          <a:p>
            <a:pPr algn="ctr"/>
            <a:endParaRPr lang="en-GB" sz="1600" dirty="0"/>
          </a:p>
          <a:p>
            <a:pPr algn="ctr"/>
            <a:endParaRPr lang="en-GB" sz="1600" dirty="0"/>
          </a:p>
          <a:p>
            <a:pPr algn="ctr"/>
            <a:r>
              <a:rPr lang="en-GB" sz="20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Prototypes</a:t>
            </a:r>
          </a:p>
          <a:p>
            <a:pPr algn="ctr"/>
            <a:endParaRPr lang="en-GB" sz="2400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524EA29-47B5-F8C7-E721-B06F5E514504}"/>
              </a:ext>
            </a:extLst>
          </p:cNvPr>
          <p:cNvSpPr txBox="1"/>
          <p:nvPr/>
        </p:nvSpPr>
        <p:spPr>
          <a:xfrm rot="16200000">
            <a:off x="-1005054" y="2750707"/>
            <a:ext cx="24871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i="1" dirty="0"/>
              <a:t>Courtesy of C. Garion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ABF37A-CABA-478C-B4BF-95D4107EA676}"/>
              </a:ext>
            </a:extLst>
          </p:cNvPr>
          <p:cNvSpPr txBox="1"/>
          <p:nvPr/>
        </p:nvSpPr>
        <p:spPr>
          <a:xfrm>
            <a:off x="3187837" y="3804966"/>
            <a:ext cx="2554738" cy="17851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/>
              <a:t>Smooth pipes</a:t>
            </a:r>
          </a:p>
          <a:p>
            <a:pPr algn="ctr"/>
            <a:r>
              <a:rPr lang="en-GB" sz="1600" b="1" dirty="0"/>
              <a:t>4 mm thick </a:t>
            </a:r>
          </a:p>
          <a:p>
            <a:pPr algn="ctr"/>
            <a:r>
              <a:rPr lang="en-US" sz="1600" dirty="0"/>
              <a:t>Longitudinal welding</a:t>
            </a:r>
          </a:p>
          <a:p>
            <a:pPr algn="ctr"/>
            <a:r>
              <a:rPr lang="en-GB" sz="1600" dirty="0"/>
              <a:t>Reinforced by stiffeners</a:t>
            </a:r>
          </a:p>
          <a:p>
            <a:pPr algn="ctr"/>
            <a:endParaRPr lang="en-GB" sz="1600" b="1" dirty="0"/>
          </a:p>
          <a:p>
            <a:pPr algn="ctr"/>
            <a:endParaRPr lang="en-GB" sz="1600" b="1" dirty="0"/>
          </a:p>
          <a:p>
            <a:pPr algn="ctr"/>
            <a:r>
              <a:rPr lang="en-GB" sz="20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Pilot Sector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B5B5C4-954D-0D1B-B2FF-8B698F7C1D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40529" y="2339316"/>
            <a:ext cx="3238724" cy="1353230"/>
          </a:xfrm>
          <a:prstGeom prst="roundRect">
            <a:avLst>
              <a:gd name="adj" fmla="val 5441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Arrow: Down 9">
            <a:extLst>
              <a:ext uri="{FF2B5EF4-FFF2-40B4-BE49-F238E27FC236}">
                <a16:creationId xmlns:a16="http://schemas.microsoft.com/office/drawing/2014/main" id="{42BCFBB1-A002-7E0C-87BD-C353673DF776}"/>
              </a:ext>
            </a:extLst>
          </p:cNvPr>
          <p:cNvSpPr/>
          <p:nvPr/>
        </p:nvSpPr>
        <p:spPr>
          <a:xfrm>
            <a:off x="4263774" y="4881568"/>
            <a:ext cx="402863" cy="327936"/>
          </a:xfrm>
          <a:prstGeom prst="downArrow">
            <a:avLst/>
          </a:prstGeom>
          <a:solidFill>
            <a:srgbClr val="335C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7367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20F92-1259-A8AA-C511-B9259CFD7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41001F-29AF-E7A8-8FEF-912332989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D5688-FC0C-6CDE-88C7-1101306D1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8FCC05CD-FAF0-E9A2-1134-CE18DA608297}"/>
              </a:ext>
            </a:extLst>
          </p:cNvPr>
          <p:cNvSpPr txBox="1">
            <a:spLocks/>
          </p:cNvSpPr>
          <p:nvPr/>
        </p:nvSpPr>
        <p:spPr>
          <a:xfrm>
            <a:off x="187394" y="293166"/>
            <a:ext cx="5222806" cy="5863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EN-MME contribution:</a:t>
            </a:r>
            <a:endParaRPr lang="en-GB" dirty="0"/>
          </a:p>
        </p:txBody>
      </p:sp>
      <p:pic>
        <p:nvPicPr>
          <p:cNvPr id="2" name="Picture 1" descr="A close-up of a white and black surface&#10;&#10;Description automatically generated">
            <a:extLst>
              <a:ext uri="{FF2B5EF4-FFF2-40B4-BE49-F238E27FC236}">
                <a16:creationId xmlns:a16="http://schemas.microsoft.com/office/drawing/2014/main" id="{B0FB3021-AEA9-E408-AD79-853DA5D4F9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6410" y="2494861"/>
            <a:ext cx="4021763" cy="2440106"/>
          </a:xfrm>
          <a:prstGeom prst="roundRect">
            <a:avLst>
              <a:gd name="adj" fmla="val 5441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B434484-87D8-5E21-7EFC-F956D3ECD3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604" y="5530702"/>
            <a:ext cx="5412050" cy="6842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70EAAA2-6A2B-9A39-6E5A-6EF967E2665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6568" t="50732" r="24041" b="15419"/>
          <a:stretch/>
        </p:blipFill>
        <p:spPr>
          <a:xfrm>
            <a:off x="6852351" y="887820"/>
            <a:ext cx="5118556" cy="1469345"/>
          </a:xfrm>
          <a:prstGeom prst="roundRect">
            <a:avLst>
              <a:gd name="adj" fmla="val 5441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Arrow: Down 16">
            <a:extLst>
              <a:ext uri="{FF2B5EF4-FFF2-40B4-BE49-F238E27FC236}">
                <a16:creationId xmlns:a16="http://schemas.microsoft.com/office/drawing/2014/main" id="{BE180A87-E193-B432-7A11-EFFF8584555D}"/>
              </a:ext>
            </a:extLst>
          </p:cNvPr>
          <p:cNvSpPr/>
          <p:nvPr/>
        </p:nvSpPr>
        <p:spPr>
          <a:xfrm rot="19690354">
            <a:off x="7570572" y="920549"/>
            <a:ext cx="402863" cy="327936"/>
          </a:xfrm>
          <a:prstGeom prst="downArrow">
            <a:avLst/>
          </a:prstGeom>
          <a:solidFill>
            <a:srgbClr val="335C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BF2C44C-E1BE-18CC-FE22-05E2D2C9C180}"/>
              </a:ext>
            </a:extLst>
          </p:cNvPr>
          <p:cNvSpPr txBox="1"/>
          <p:nvPr/>
        </p:nvSpPr>
        <p:spPr>
          <a:xfrm>
            <a:off x="6852350" y="5084804"/>
            <a:ext cx="52653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Sleeves testing for pilot sector sections connection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74AAECB-CF32-5FD8-D0D8-DF8832355A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62188" y="1600200"/>
            <a:ext cx="2939692" cy="3334767"/>
          </a:xfrm>
          <a:prstGeom prst="roundRect">
            <a:avLst>
              <a:gd name="adj" fmla="val 5441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789F9DC-495E-04F9-D291-2BD4282E214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7337"/>
          <a:stretch/>
        </p:blipFill>
        <p:spPr>
          <a:xfrm rot="5400000">
            <a:off x="23558" y="1797737"/>
            <a:ext cx="3334766" cy="2939693"/>
          </a:xfrm>
          <a:prstGeom prst="roundRect">
            <a:avLst>
              <a:gd name="adj" fmla="val 5441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7CDFC67-7598-3296-B046-63C4F5733DC4}"/>
              </a:ext>
            </a:extLst>
          </p:cNvPr>
          <p:cNvSpPr txBox="1"/>
          <p:nvPr/>
        </p:nvSpPr>
        <p:spPr>
          <a:xfrm>
            <a:off x="187394" y="5002410"/>
            <a:ext cx="297339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Mock-up manufacturing</a:t>
            </a:r>
          </a:p>
          <a:p>
            <a:pPr algn="ctr"/>
            <a:r>
              <a:rPr lang="en-GB" dirty="0"/>
              <a:t>and assembly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EC159D7-AA80-A6DC-E986-D3FDE7E7BFF4}"/>
              </a:ext>
            </a:extLst>
          </p:cNvPr>
          <p:cNvSpPr txBox="1"/>
          <p:nvPr/>
        </p:nvSpPr>
        <p:spPr>
          <a:xfrm>
            <a:off x="3633092" y="5002410"/>
            <a:ext cx="286878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End caps and pumping modules for pilot sector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32660A1-BAA9-E19B-4E17-44FCB49B62EA}"/>
              </a:ext>
            </a:extLst>
          </p:cNvPr>
          <p:cNvSpPr txBox="1"/>
          <p:nvPr/>
        </p:nvSpPr>
        <p:spPr>
          <a:xfrm>
            <a:off x="221094" y="1066800"/>
            <a:ext cx="62807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Manufacture of prototypes, pilot sector components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6A03E20-0A97-DD2E-DF14-2277A0F47D7A}"/>
              </a:ext>
            </a:extLst>
          </p:cNvPr>
          <p:cNvSpPr txBox="1"/>
          <p:nvPr/>
        </p:nvSpPr>
        <p:spPr>
          <a:xfrm>
            <a:off x="6852351" y="152400"/>
            <a:ext cx="51185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Propose and test innovative solutions for pipe’s connection (also applicable for ET)</a:t>
            </a:r>
          </a:p>
        </p:txBody>
      </p:sp>
      <p:sp>
        <p:nvSpPr>
          <p:cNvPr id="32" name="Arrow: Down 31">
            <a:extLst>
              <a:ext uri="{FF2B5EF4-FFF2-40B4-BE49-F238E27FC236}">
                <a16:creationId xmlns:a16="http://schemas.microsoft.com/office/drawing/2014/main" id="{7F9208BF-3574-52B3-22F7-2F91B07E9C0C}"/>
              </a:ext>
            </a:extLst>
          </p:cNvPr>
          <p:cNvSpPr/>
          <p:nvPr/>
        </p:nvSpPr>
        <p:spPr>
          <a:xfrm rot="19690354">
            <a:off x="10989127" y="920548"/>
            <a:ext cx="402863" cy="327936"/>
          </a:xfrm>
          <a:prstGeom prst="downArrow">
            <a:avLst/>
          </a:prstGeom>
          <a:solidFill>
            <a:srgbClr val="335C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4382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20F92-1259-A8AA-C511-B9259CFD7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41001F-29AF-E7A8-8FEF-912332989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D5688-FC0C-6CDE-88C7-1101306D1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52BCFA4C-BF15-B06E-9B65-12802ACD9670}"/>
              </a:ext>
            </a:extLst>
          </p:cNvPr>
          <p:cNvSpPr txBox="1">
            <a:spLocks/>
          </p:cNvSpPr>
          <p:nvPr/>
        </p:nvSpPr>
        <p:spPr>
          <a:xfrm>
            <a:off x="187394" y="293166"/>
            <a:ext cx="5146606" cy="5863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EN-MME contribution:</a:t>
            </a:r>
            <a:endParaRPr lang="en-GB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D53E033-525B-BFE7-BE77-6C95A2A44B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9558" y="3501809"/>
            <a:ext cx="3505199" cy="2683155"/>
          </a:xfrm>
          <a:prstGeom prst="roundRect">
            <a:avLst>
              <a:gd name="adj" fmla="val 5441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32B410B-04A7-0DE5-B472-E2A908829C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7045" y="1629060"/>
            <a:ext cx="3505199" cy="1785747"/>
          </a:xfrm>
          <a:prstGeom prst="roundRect">
            <a:avLst>
              <a:gd name="adj" fmla="val 5441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DCF2ECB0-A6C7-D104-6ECE-07A713394E41}"/>
              </a:ext>
            </a:extLst>
          </p:cNvPr>
          <p:cNvSpPr txBox="1">
            <a:spLocks/>
          </p:cNvSpPr>
          <p:nvPr/>
        </p:nvSpPr>
        <p:spPr>
          <a:xfrm>
            <a:off x="302288" y="990600"/>
            <a:ext cx="11584912" cy="3486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Sub-contracting the manufacturing of main support system, beampipes and complementary structures </a:t>
            </a:r>
            <a:endParaRPr lang="en-US" sz="700" dirty="0">
              <a:solidFill>
                <a:schemeClr val="tx1">
                  <a:lumMod val="40000"/>
                  <a:lumOff val="6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2" name="image42.jpg">
            <a:extLst>
              <a:ext uri="{FF2B5EF4-FFF2-40B4-BE49-F238E27FC236}">
                <a16:creationId xmlns:a16="http://schemas.microsoft.com/office/drawing/2014/main" id="{B653BD40-220F-5732-1D77-902A7E8E6CEA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302288" y="1629060"/>
            <a:ext cx="2716491" cy="4555904"/>
          </a:xfrm>
          <a:prstGeom prst="roundRect">
            <a:avLst>
              <a:gd name="adj" fmla="val 5441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4" name="Arrow: Down 43">
            <a:extLst>
              <a:ext uri="{FF2B5EF4-FFF2-40B4-BE49-F238E27FC236}">
                <a16:creationId xmlns:a16="http://schemas.microsoft.com/office/drawing/2014/main" id="{F18D3678-051E-3A9F-347F-2B8A573E1578}"/>
              </a:ext>
            </a:extLst>
          </p:cNvPr>
          <p:cNvSpPr/>
          <p:nvPr/>
        </p:nvSpPr>
        <p:spPr>
          <a:xfrm rot="19690354">
            <a:off x="3245740" y="5158415"/>
            <a:ext cx="402863" cy="327936"/>
          </a:xfrm>
          <a:prstGeom prst="downArrow">
            <a:avLst/>
          </a:prstGeom>
          <a:solidFill>
            <a:srgbClr val="335C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Arrow: Down 44">
            <a:extLst>
              <a:ext uri="{FF2B5EF4-FFF2-40B4-BE49-F238E27FC236}">
                <a16:creationId xmlns:a16="http://schemas.microsoft.com/office/drawing/2014/main" id="{8073AFAF-48D6-57A4-6F65-E07C696ADB2E}"/>
              </a:ext>
            </a:extLst>
          </p:cNvPr>
          <p:cNvSpPr/>
          <p:nvPr/>
        </p:nvSpPr>
        <p:spPr>
          <a:xfrm rot="2183118">
            <a:off x="6116799" y="1660220"/>
            <a:ext cx="402863" cy="327936"/>
          </a:xfrm>
          <a:prstGeom prst="downArrow">
            <a:avLst/>
          </a:prstGeom>
          <a:solidFill>
            <a:srgbClr val="335C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0E4B6EA-F53E-B82F-7F39-23749A2A36E4}"/>
              </a:ext>
            </a:extLst>
          </p:cNvPr>
          <p:cNvSpPr txBox="1"/>
          <p:nvPr/>
        </p:nvSpPr>
        <p:spPr>
          <a:xfrm>
            <a:off x="9220200" y="3780644"/>
            <a:ext cx="2899289" cy="24006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/>
              <a:t>Corrugated pipes</a:t>
            </a:r>
          </a:p>
          <a:p>
            <a:pPr algn="ctr"/>
            <a:r>
              <a:rPr lang="en-GB" sz="1600" b="1" dirty="0"/>
              <a:t>Thin walls (≤ 2 mm)</a:t>
            </a:r>
          </a:p>
          <a:p>
            <a:pPr algn="ctr"/>
            <a:r>
              <a:rPr lang="en-US" sz="1600" dirty="0"/>
              <a:t>Spiral welding + helicoidal corrugation simultaneously</a:t>
            </a:r>
          </a:p>
          <a:p>
            <a:pPr algn="ctr"/>
            <a:endParaRPr lang="en-GB" sz="1600" dirty="0"/>
          </a:p>
          <a:p>
            <a:pPr algn="ctr"/>
            <a:endParaRPr lang="en-GB" sz="1600" dirty="0"/>
          </a:p>
          <a:p>
            <a:pPr algn="ctr"/>
            <a:r>
              <a:rPr lang="en-GB" sz="20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Pilot Sector</a:t>
            </a:r>
          </a:p>
          <a:p>
            <a:pPr algn="ctr"/>
            <a:r>
              <a:rPr lang="en-GB" sz="20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(externalized)</a:t>
            </a:r>
          </a:p>
          <a:p>
            <a:pPr algn="ctr"/>
            <a:r>
              <a:rPr lang="en-GB" sz="2000" b="1" dirty="0">
                <a:solidFill>
                  <a:srgbClr val="D44A5F"/>
                </a:solidFill>
              </a:rPr>
              <a:t>Development needed!</a:t>
            </a:r>
            <a:endParaRPr lang="en-GB" sz="20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C964D918-FF5B-A0E5-518F-3D7EE8E7F5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37861" y="1856495"/>
            <a:ext cx="1876426" cy="18288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2" name="Arrow: Down 51">
            <a:extLst>
              <a:ext uri="{FF2B5EF4-FFF2-40B4-BE49-F238E27FC236}">
                <a16:creationId xmlns:a16="http://schemas.microsoft.com/office/drawing/2014/main" id="{F95F1EA3-DB61-483F-4F25-850582DEF575}"/>
              </a:ext>
            </a:extLst>
          </p:cNvPr>
          <p:cNvSpPr/>
          <p:nvPr/>
        </p:nvSpPr>
        <p:spPr>
          <a:xfrm>
            <a:off x="10474643" y="4855495"/>
            <a:ext cx="402863" cy="327936"/>
          </a:xfrm>
          <a:prstGeom prst="downArrow">
            <a:avLst/>
          </a:prstGeom>
          <a:solidFill>
            <a:srgbClr val="335C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Content Placeholder 1">
            <a:extLst>
              <a:ext uri="{FF2B5EF4-FFF2-40B4-BE49-F238E27FC236}">
                <a16:creationId xmlns:a16="http://schemas.microsoft.com/office/drawing/2014/main" id="{FF3A6222-DB01-9AE1-A057-41A58BB96D50}"/>
              </a:ext>
            </a:extLst>
          </p:cNvPr>
          <p:cNvSpPr txBox="1">
            <a:spLocks/>
          </p:cNvSpPr>
          <p:nvPr/>
        </p:nvSpPr>
        <p:spPr>
          <a:xfrm>
            <a:off x="9454090" y="1493604"/>
            <a:ext cx="2433110" cy="2943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dirty="0">
                <a:solidFill>
                  <a:schemeClr val="tx1"/>
                </a:solidFill>
              </a:rPr>
              <a:t>Innovative solution: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96BB7008-EC7D-1720-951C-BDA8E4232571}"/>
              </a:ext>
            </a:extLst>
          </p:cNvPr>
          <p:cNvSpPr/>
          <p:nvPr/>
        </p:nvSpPr>
        <p:spPr>
          <a:xfrm rot="17666384">
            <a:off x="425460" y="1840168"/>
            <a:ext cx="402863" cy="327936"/>
          </a:xfrm>
          <a:prstGeom prst="downArrow">
            <a:avLst/>
          </a:prstGeom>
          <a:solidFill>
            <a:srgbClr val="335C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6A51417-7868-3A0C-DB1E-CA3E215FA7F8}"/>
              </a:ext>
            </a:extLst>
          </p:cNvPr>
          <p:cNvGrpSpPr/>
          <p:nvPr/>
        </p:nvGrpSpPr>
        <p:grpSpPr>
          <a:xfrm>
            <a:off x="6781800" y="1505526"/>
            <a:ext cx="2554738" cy="4540827"/>
            <a:chOff x="6781800" y="1505526"/>
            <a:chExt cx="2554738" cy="4540827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2707452-A3CA-AA18-8033-6D2F7C6DBF0D}"/>
                </a:ext>
              </a:extLst>
            </p:cNvPr>
            <p:cNvGrpSpPr/>
            <p:nvPr/>
          </p:nvGrpSpPr>
          <p:grpSpPr>
            <a:xfrm>
              <a:off x="6781800" y="1505526"/>
              <a:ext cx="2554738" cy="4540827"/>
              <a:chOff x="6781800" y="1505526"/>
              <a:chExt cx="2554738" cy="4540827"/>
            </a:xfrm>
          </p:grpSpPr>
          <p:sp>
            <p:nvSpPr>
              <p:cNvPr id="48" name="Content Placeholder 1">
                <a:extLst>
                  <a:ext uri="{FF2B5EF4-FFF2-40B4-BE49-F238E27FC236}">
                    <a16:creationId xmlns:a16="http://schemas.microsoft.com/office/drawing/2014/main" id="{490609CC-84B3-1368-15BF-5944D6003E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76848" y="1505526"/>
                <a:ext cx="2102348" cy="4540827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GB" sz="1800" dirty="0">
                    <a:solidFill>
                      <a:schemeClr val="tx1"/>
                    </a:solidFill>
                  </a:rPr>
                  <a:t>Primary solution:</a:t>
                </a:r>
                <a:endParaRPr lang="en-US" sz="7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0F5EDEAE-F473-49FB-2334-2F09C4A728A5}"/>
                  </a:ext>
                </a:extLst>
              </p:cNvPr>
              <p:cNvGrpSpPr/>
              <p:nvPr/>
            </p:nvGrpSpPr>
            <p:grpSpPr>
              <a:xfrm>
                <a:off x="6781800" y="3773688"/>
                <a:ext cx="2554738" cy="2092881"/>
                <a:chOff x="9592553" y="3770066"/>
                <a:chExt cx="2554738" cy="2092881"/>
              </a:xfrm>
            </p:grpSpPr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84777260-F585-C091-8D92-517FAA7D4EC1}"/>
                    </a:ext>
                  </a:extLst>
                </p:cNvPr>
                <p:cNvSpPr txBox="1"/>
                <p:nvPr/>
              </p:nvSpPr>
              <p:spPr>
                <a:xfrm>
                  <a:off x="9592553" y="3770066"/>
                  <a:ext cx="2554738" cy="209288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600" b="1" dirty="0"/>
                    <a:t>Smooth pipes</a:t>
                  </a:r>
                </a:p>
                <a:p>
                  <a:pPr algn="ctr"/>
                  <a:r>
                    <a:rPr lang="en-GB" sz="1600" b="1" dirty="0"/>
                    <a:t>4 mm thick </a:t>
                  </a:r>
                </a:p>
                <a:p>
                  <a:pPr algn="ctr"/>
                  <a:r>
                    <a:rPr lang="en-US" sz="1600" dirty="0"/>
                    <a:t>Longitudinal welding</a:t>
                  </a:r>
                </a:p>
                <a:p>
                  <a:pPr algn="ctr"/>
                  <a:r>
                    <a:rPr lang="en-GB" sz="1600" dirty="0"/>
                    <a:t>Reinforced by stiffeners</a:t>
                  </a:r>
                </a:p>
                <a:p>
                  <a:pPr algn="ctr"/>
                  <a:endParaRPr lang="en-GB" sz="1600" b="1" dirty="0"/>
                </a:p>
                <a:p>
                  <a:pPr algn="ctr"/>
                  <a:endParaRPr lang="en-GB" sz="1600" b="1" dirty="0"/>
                </a:p>
                <a:p>
                  <a:pPr algn="ctr"/>
                  <a:r>
                    <a:rPr lang="en-GB" sz="2000" b="1" dirty="0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</a:rPr>
                    <a:t>Pilot Sector</a:t>
                  </a:r>
                </a:p>
                <a:p>
                  <a:pPr algn="ctr"/>
                  <a:r>
                    <a:rPr lang="en-GB" sz="2000" b="1" dirty="0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</a:rPr>
                    <a:t>(externalized)</a:t>
                  </a:r>
                </a:p>
              </p:txBody>
            </p:sp>
            <p:sp>
              <p:nvSpPr>
                <p:cNvPr id="51" name="Arrow: Down 50">
                  <a:extLst>
                    <a:ext uri="{FF2B5EF4-FFF2-40B4-BE49-F238E27FC236}">
                      <a16:creationId xmlns:a16="http://schemas.microsoft.com/office/drawing/2014/main" id="{5D0B42E0-C853-906D-DC1B-E6DBCE62927C}"/>
                    </a:ext>
                  </a:extLst>
                </p:cNvPr>
                <p:cNvSpPr/>
                <p:nvPr/>
              </p:nvSpPr>
              <p:spPr>
                <a:xfrm>
                  <a:off x="10632805" y="4869845"/>
                  <a:ext cx="402863" cy="327936"/>
                </a:xfrm>
                <a:prstGeom prst="downArrow">
                  <a:avLst/>
                </a:prstGeom>
                <a:solidFill>
                  <a:srgbClr val="335CB3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CEB83F3-F5D1-FE5F-F28B-53581A0B480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24297" y="1852778"/>
              <a:ext cx="1869743" cy="1828800"/>
            </a:xfrm>
            <a:prstGeom prst="rect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697423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2" grpId="0" animBg="1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20F92-1259-A8AA-C511-B9259CFD7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41001F-29AF-E7A8-8FEF-912332989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D5688-FC0C-6CDE-88C7-1101306D1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3EB570-CD3B-BA9B-B420-7670CBE997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919" t="19508" r="4930" b="13644"/>
          <a:stretch/>
        </p:blipFill>
        <p:spPr>
          <a:xfrm>
            <a:off x="323503" y="3833976"/>
            <a:ext cx="6488386" cy="24331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34D30CA-7C18-8440-C664-AD3D97AEFF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328" b="23785"/>
          <a:stretch/>
        </p:blipFill>
        <p:spPr>
          <a:xfrm rot="21034003">
            <a:off x="504299" y="1240519"/>
            <a:ext cx="3173071" cy="2468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itle 5">
            <a:extLst>
              <a:ext uri="{FF2B5EF4-FFF2-40B4-BE49-F238E27FC236}">
                <a16:creationId xmlns:a16="http://schemas.microsoft.com/office/drawing/2014/main" id="{52BCFA4C-BF15-B06E-9B65-12802ACD9670}"/>
              </a:ext>
            </a:extLst>
          </p:cNvPr>
          <p:cNvSpPr txBox="1">
            <a:spLocks/>
          </p:cNvSpPr>
          <p:nvPr/>
        </p:nvSpPr>
        <p:spPr>
          <a:xfrm>
            <a:off x="187394" y="293166"/>
            <a:ext cx="5146606" cy="5863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EN-MME contribution: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78D046-F0B5-5184-2FC8-FBDF44FC5A6C}"/>
              </a:ext>
            </a:extLst>
          </p:cNvPr>
          <p:cNvSpPr txBox="1"/>
          <p:nvPr/>
        </p:nvSpPr>
        <p:spPr>
          <a:xfrm>
            <a:off x="4138876" y="1438213"/>
            <a:ext cx="267301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Redaction of technical specifications for the price enquiries and market survey processes</a:t>
            </a:r>
          </a:p>
          <a:p>
            <a:pPr algn="ctr"/>
            <a:endParaRPr lang="en-GB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GB" sz="18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Close follow-up of the production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CFC123D2-877C-DCA8-4A70-F577B1523E9A}"/>
              </a:ext>
            </a:extLst>
          </p:cNvPr>
          <p:cNvSpPr txBox="1">
            <a:spLocks/>
          </p:cNvSpPr>
          <p:nvPr/>
        </p:nvSpPr>
        <p:spPr>
          <a:xfrm>
            <a:off x="302288" y="990600"/>
            <a:ext cx="11584912" cy="3486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Sub-contracting the manufacturing of main support system, beampipes and complementary structures </a:t>
            </a:r>
            <a:endParaRPr lang="en-US" sz="700" dirty="0">
              <a:solidFill>
                <a:schemeClr val="tx1">
                  <a:lumMod val="40000"/>
                  <a:lumOff val="6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E299C4-6706-6FCC-5FC6-3C37DB32A50A}"/>
              </a:ext>
            </a:extLst>
          </p:cNvPr>
          <p:cNvSpPr txBox="1"/>
          <p:nvPr/>
        </p:nvSpPr>
        <p:spPr>
          <a:xfrm>
            <a:off x="9220200" y="3780644"/>
            <a:ext cx="2899289" cy="24006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/>
              <a:t>Corrugated pipes</a:t>
            </a:r>
          </a:p>
          <a:p>
            <a:pPr algn="ctr"/>
            <a:r>
              <a:rPr lang="en-GB" sz="1600" b="1" dirty="0"/>
              <a:t>Thin walls (≤ 2 mm)</a:t>
            </a:r>
          </a:p>
          <a:p>
            <a:pPr algn="ctr"/>
            <a:r>
              <a:rPr lang="en-US" sz="1600" dirty="0"/>
              <a:t>Spiral welding + helicoidal corrugation simultaneously</a:t>
            </a:r>
          </a:p>
          <a:p>
            <a:pPr algn="ctr"/>
            <a:endParaRPr lang="en-GB" sz="1600" dirty="0"/>
          </a:p>
          <a:p>
            <a:pPr algn="ctr"/>
            <a:endParaRPr lang="en-GB" sz="1600" dirty="0"/>
          </a:p>
          <a:p>
            <a:pPr algn="ctr"/>
            <a:r>
              <a:rPr lang="en-GB" sz="20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Pilot Sector</a:t>
            </a:r>
          </a:p>
          <a:p>
            <a:pPr algn="ctr"/>
            <a:r>
              <a:rPr lang="en-GB" sz="20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(externalized)</a:t>
            </a:r>
          </a:p>
          <a:p>
            <a:pPr algn="ctr"/>
            <a:r>
              <a:rPr lang="en-GB" sz="2000" b="1" dirty="0">
                <a:solidFill>
                  <a:srgbClr val="D44A5F"/>
                </a:solidFill>
              </a:rPr>
              <a:t>Development needed!</a:t>
            </a:r>
            <a:endParaRPr lang="en-GB" sz="20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65E4F8-7CB3-E381-1D0B-D7E43FC20B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37861" y="1856495"/>
            <a:ext cx="1876426" cy="18288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Arrow: Down 12">
            <a:extLst>
              <a:ext uri="{FF2B5EF4-FFF2-40B4-BE49-F238E27FC236}">
                <a16:creationId xmlns:a16="http://schemas.microsoft.com/office/drawing/2014/main" id="{B91759E0-9C0E-8A65-D34F-1137391FF24E}"/>
              </a:ext>
            </a:extLst>
          </p:cNvPr>
          <p:cNvSpPr/>
          <p:nvPr/>
        </p:nvSpPr>
        <p:spPr>
          <a:xfrm>
            <a:off x="10474643" y="4855495"/>
            <a:ext cx="402863" cy="327936"/>
          </a:xfrm>
          <a:prstGeom prst="downArrow">
            <a:avLst/>
          </a:prstGeom>
          <a:solidFill>
            <a:srgbClr val="335C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79DC969B-B442-38BC-DA35-7652D8B0CA02}"/>
              </a:ext>
            </a:extLst>
          </p:cNvPr>
          <p:cNvSpPr txBox="1">
            <a:spLocks/>
          </p:cNvSpPr>
          <p:nvPr/>
        </p:nvSpPr>
        <p:spPr>
          <a:xfrm>
            <a:off x="9454090" y="1493604"/>
            <a:ext cx="2433110" cy="2943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dirty="0">
                <a:solidFill>
                  <a:schemeClr val="tx1"/>
                </a:solidFill>
              </a:rPr>
              <a:t>Innovative solution:</a:t>
            </a:r>
            <a:endParaRPr lang="en-US" sz="1800" dirty="0">
              <a:solidFill>
                <a:schemeClr val="tx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B81BAB8-933F-61F4-087C-FDD6E7741912}"/>
              </a:ext>
            </a:extLst>
          </p:cNvPr>
          <p:cNvGrpSpPr/>
          <p:nvPr/>
        </p:nvGrpSpPr>
        <p:grpSpPr>
          <a:xfrm>
            <a:off x="6781800" y="1505526"/>
            <a:ext cx="2554738" cy="4540827"/>
            <a:chOff x="6781800" y="1505526"/>
            <a:chExt cx="2554738" cy="4540827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037E3B0-6EBE-F9D6-71F3-AF4A1A7A9ED3}"/>
                </a:ext>
              </a:extLst>
            </p:cNvPr>
            <p:cNvGrpSpPr/>
            <p:nvPr/>
          </p:nvGrpSpPr>
          <p:grpSpPr>
            <a:xfrm>
              <a:off x="6781800" y="1505526"/>
              <a:ext cx="2554738" cy="4540827"/>
              <a:chOff x="6781800" y="1505526"/>
              <a:chExt cx="2554738" cy="4540827"/>
            </a:xfrm>
          </p:grpSpPr>
          <p:sp>
            <p:nvSpPr>
              <p:cNvPr id="18" name="Content Placeholder 1">
                <a:extLst>
                  <a:ext uri="{FF2B5EF4-FFF2-40B4-BE49-F238E27FC236}">
                    <a16:creationId xmlns:a16="http://schemas.microsoft.com/office/drawing/2014/main" id="{B04A2E62-AF58-7A6A-2E52-DAFC7B9EBE7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76848" y="1505526"/>
                <a:ext cx="2102348" cy="4540827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GB" sz="1800" dirty="0">
                    <a:solidFill>
                      <a:schemeClr val="tx1"/>
                    </a:solidFill>
                  </a:rPr>
                  <a:t>Primary solution:</a:t>
                </a:r>
                <a:endParaRPr lang="en-US" sz="7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0EB06D44-ABE8-EF86-04AD-032F87FE3196}"/>
                  </a:ext>
                </a:extLst>
              </p:cNvPr>
              <p:cNvGrpSpPr/>
              <p:nvPr/>
            </p:nvGrpSpPr>
            <p:grpSpPr>
              <a:xfrm>
                <a:off x="6781800" y="3773688"/>
                <a:ext cx="2554738" cy="2092881"/>
                <a:chOff x="9592553" y="3770066"/>
                <a:chExt cx="2554738" cy="2092881"/>
              </a:xfrm>
            </p:grpSpPr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5A5CBC41-8611-2165-B43E-C9A859B31036}"/>
                    </a:ext>
                  </a:extLst>
                </p:cNvPr>
                <p:cNvSpPr txBox="1"/>
                <p:nvPr/>
              </p:nvSpPr>
              <p:spPr>
                <a:xfrm>
                  <a:off x="9592553" y="3770066"/>
                  <a:ext cx="2554738" cy="209288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600" b="1" dirty="0"/>
                    <a:t>Smooth pipes</a:t>
                  </a:r>
                </a:p>
                <a:p>
                  <a:pPr algn="ctr"/>
                  <a:r>
                    <a:rPr lang="en-GB" sz="1600" b="1" dirty="0"/>
                    <a:t>4 mm thick </a:t>
                  </a:r>
                </a:p>
                <a:p>
                  <a:pPr algn="ctr"/>
                  <a:r>
                    <a:rPr lang="en-US" sz="1600" dirty="0"/>
                    <a:t>Longitudinal welding</a:t>
                  </a:r>
                </a:p>
                <a:p>
                  <a:pPr algn="ctr"/>
                  <a:r>
                    <a:rPr lang="en-GB" sz="1600" dirty="0"/>
                    <a:t>Reinforced by stiffeners</a:t>
                  </a:r>
                </a:p>
                <a:p>
                  <a:pPr algn="ctr"/>
                  <a:endParaRPr lang="en-GB" sz="1600" b="1" dirty="0"/>
                </a:p>
                <a:p>
                  <a:pPr algn="ctr"/>
                  <a:endParaRPr lang="en-GB" sz="1600" b="1" dirty="0"/>
                </a:p>
                <a:p>
                  <a:pPr algn="ctr"/>
                  <a:r>
                    <a:rPr lang="en-GB" sz="2000" b="1" dirty="0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</a:rPr>
                    <a:t>Pilot Sector</a:t>
                  </a:r>
                </a:p>
                <a:p>
                  <a:pPr algn="ctr"/>
                  <a:r>
                    <a:rPr lang="en-GB" sz="2000" b="1" dirty="0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</a:rPr>
                    <a:t>(externalized)</a:t>
                  </a:r>
                </a:p>
              </p:txBody>
            </p:sp>
            <p:sp>
              <p:nvSpPr>
                <p:cNvPr id="21" name="Arrow: Down 20">
                  <a:extLst>
                    <a:ext uri="{FF2B5EF4-FFF2-40B4-BE49-F238E27FC236}">
                      <a16:creationId xmlns:a16="http://schemas.microsoft.com/office/drawing/2014/main" id="{04537670-8855-342A-EB9A-009F71F59DBF}"/>
                    </a:ext>
                  </a:extLst>
                </p:cNvPr>
                <p:cNvSpPr/>
                <p:nvPr/>
              </p:nvSpPr>
              <p:spPr>
                <a:xfrm>
                  <a:off x="10632805" y="4869845"/>
                  <a:ext cx="402863" cy="327936"/>
                </a:xfrm>
                <a:prstGeom prst="downArrow">
                  <a:avLst/>
                </a:prstGeom>
                <a:solidFill>
                  <a:srgbClr val="335CB3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E618C09-2576-9CFF-1815-C57FB8B3F30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24297" y="1852778"/>
              <a:ext cx="1869743" cy="1828800"/>
            </a:xfrm>
            <a:prstGeom prst="rect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1813789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5DD136-62AD-D5BE-4DD2-8DE183CAD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88C56-D3AF-4945-B6C0-CDF65A7E9EB3}" type="datetime1">
              <a:rPr lang="en-US" smtClean="0"/>
              <a:t>06-Dec-24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D25543-A18D-3EB0-E372-D6A249271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098356-A4D5-4977-2213-428305C91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0047697-4BCB-9B8C-A202-88314D7E8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6334"/>
          </a:xfrm>
        </p:spPr>
        <p:txBody>
          <a:bodyPr/>
          <a:lstStyle/>
          <a:p>
            <a:r>
              <a:rPr lang="en-GB" dirty="0"/>
              <a:t>Summary and perspectives</a:t>
            </a:r>
          </a:p>
        </p:txBody>
      </p:sp>
      <p:pic>
        <p:nvPicPr>
          <p:cNvPr id="49" name="Picture 48" descr="A long line of pipes on a stand&#10;&#10;Description automatically generated with medium confidence">
            <a:extLst>
              <a:ext uri="{FF2B5EF4-FFF2-40B4-BE49-F238E27FC236}">
                <a16:creationId xmlns:a16="http://schemas.microsoft.com/office/drawing/2014/main" id="{D6ED1868-350E-AAB5-F61D-DDA0CF0EA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434" y="1066800"/>
            <a:ext cx="2526211" cy="2357069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D3D4D9BD-36E6-71AC-FE5C-E3DA3B5145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5898738" y="1074825"/>
            <a:ext cx="2979622" cy="2374763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74958380-D501-8342-4AA3-B2D77F037AD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30"/>
          <a:stretch/>
        </p:blipFill>
        <p:spPr>
          <a:xfrm>
            <a:off x="2971800" y="1068823"/>
            <a:ext cx="2670135" cy="2318632"/>
          </a:xfrm>
          <a:prstGeom prst="roundRect">
            <a:avLst>
              <a:gd name="adj" fmla="val 5441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6B120A43-E5FF-BFC4-C209-50E0AC9056A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5675" t="10716" r="15989" b="4167"/>
          <a:stretch/>
        </p:blipFill>
        <p:spPr>
          <a:xfrm>
            <a:off x="9070149" y="1073044"/>
            <a:ext cx="2782360" cy="2318634"/>
          </a:xfrm>
          <a:prstGeom prst="roundRect">
            <a:avLst>
              <a:gd name="adj" fmla="val 5441"/>
            </a:avLst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EAF975F6-9F1D-D464-23D4-155CFAB2F3C2}"/>
              </a:ext>
            </a:extLst>
          </p:cNvPr>
          <p:cNvSpPr txBox="1"/>
          <p:nvPr/>
        </p:nvSpPr>
        <p:spPr>
          <a:xfrm>
            <a:off x="8959259" y="3442309"/>
            <a:ext cx="300414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Sub-contracting pilot sector structural support and 1</a:t>
            </a:r>
            <a:r>
              <a:rPr lang="en-GB" baseline="300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st</a:t>
            </a:r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beamline in ferritic </a:t>
            </a:r>
            <a:r>
              <a:rPr lang="en-GB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StSt</a:t>
            </a:r>
            <a:endParaRPr lang="en-GB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9E493DE-D344-8757-8A89-6DEDD512C205}"/>
              </a:ext>
            </a:extLst>
          </p:cNvPr>
          <p:cNvSpPr txBox="1"/>
          <p:nvPr/>
        </p:nvSpPr>
        <p:spPr>
          <a:xfrm>
            <a:off x="50359" y="3442309"/>
            <a:ext cx="278236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Design, simulations and manufacturing drawings for supports and  components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8F9FBB0-0B90-2A29-D270-6BADCF10B4AB}"/>
              </a:ext>
            </a:extLst>
          </p:cNvPr>
          <p:cNvSpPr txBox="1"/>
          <p:nvPr/>
        </p:nvSpPr>
        <p:spPr>
          <a:xfrm>
            <a:off x="2971800" y="3442309"/>
            <a:ext cx="26701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Selection and testing of alternative material (ferritic </a:t>
            </a:r>
            <a:r>
              <a:rPr lang="en-GB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StSt</a:t>
            </a:r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AISI 441)</a:t>
            </a:r>
          </a:p>
          <a:p>
            <a:pPr algn="ctr"/>
            <a:endParaRPr lang="en-GB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F227ED8-A85B-7896-B9DF-A090C6D36A49}"/>
              </a:ext>
            </a:extLst>
          </p:cNvPr>
          <p:cNvSpPr txBox="1"/>
          <p:nvPr/>
        </p:nvSpPr>
        <p:spPr>
          <a:xfrm>
            <a:off x="5943099" y="3442309"/>
            <a:ext cx="289090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GB" dirty="0"/>
              <a:t>Manufacturing parts, welding procedures compatible with UHV </a:t>
            </a:r>
          </a:p>
        </p:txBody>
      </p:sp>
      <p:sp>
        <p:nvSpPr>
          <p:cNvPr id="72" name="Arrow: Down 71">
            <a:extLst>
              <a:ext uri="{FF2B5EF4-FFF2-40B4-BE49-F238E27FC236}">
                <a16:creationId xmlns:a16="http://schemas.microsoft.com/office/drawing/2014/main" id="{A92C8C7D-C800-11F4-3E86-2E1C12CB0D82}"/>
              </a:ext>
            </a:extLst>
          </p:cNvPr>
          <p:cNvSpPr/>
          <p:nvPr/>
        </p:nvSpPr>
        <p:spPr>
          <a:xfrm>
            <a:off x="4057830" y="4393480"/>
            <a:ext cx="402863" cy="327936"/>
          </a:xfrm>
          <a:prstGeom prst="downArrow">
            <a:avLst/>
          </a:prstGeom>
          <a:solidFill>
            <a:srgbClr val="335C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D6CD0FD-D71A-C990-239A-D88521B51BA2}"/>
              </a:ext>
            </a:extLst>
          </p:cNvPr>
          <p:cNvSpPr txBox="1"/>
          <p:nvPr/>
        </p:nvSpPr>
        <p:spPr>
          <a:xfrm>
            <a:off x="2756793" y="4794382"/>
            <a:ext cx="30041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FF6D6A"/>
                </a:solidFill>
              </a:rPr>
              <a:t>Corrosion studies</a:t>
            </a:r>
          </a:p>
        </p:txBody>
      </p:sp>
      <p:sp>
        <p:nvSpPr>
          <p:cNvPr id="74" name="Arrow: Down 73">
            <a:extLst>
              <a:ext uri="{FF2B5EF4-FFF2-40B4-BE49-F238E27FC236}">
                <a16:creationId xmlns:a16="http://schemas.microsoft.com/office/drawing/2014/main" id="{E254E97F-C264-1531-DB01-4F23AB5256F7}"/>
              </a:ext>
            </a:extLst>
          </p:cNvPr>
          <p:cNvSpPr/>
          <p:nvPr/>
        </p:nvSpPr>
        <p:spPr>
          <a:xfrm>
            <a:off x="10165112" y="4393480"/>
            <a:ext cx="402863" cy="327936"/>
          </a:xfrm>
          <a:prstGeom prst="downArrow">
            <a:avLst/>
          </a:prstGeom>
          <a:solidFill>
            <a:srgbClr val="335C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C91A28F-6095-3A0A-C981-33CB7FED3F33}"/>
              </a:ext>
            </a:extLst>
          </p:cNvPr>
          <p:cNvSpPr txBox="1"/>
          <p:nvPr/>
        </p:nvSpPr>
        <p:spPr>
          <a:xfrm>
            <a:off x="8599449" y="4792848"/>
            <a:ext cx="3581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FF6D6A"/>
                </a:solidFill>
                <a:sym typeface="Wingdings" panose="05000000000000000000" pitchFamily="2" charset="2"/>
              </a:rPr>
              <a:t>2</a:t>
            </a:r>
            <a:r>
              <a:rPr lang="en-GB" baseline="30000" dirty="0">
                <a:solidFill>
                  <a:srgbClr val="FF6D6A"/>
                </a:solidFill>
                <a:sym typeface="Wingdings" panose="05000000000000000000" pitchFamily="2" charset="2"/>
              </a:rPr>
              <a:t>nd</a:t>
            </a:r>
            <a:r>
              <a:rPr lang="en-GB" dirty="0">
                <a:solidFill>
                  <a:srgbClr val="FF6D6A"/>
                </a:solidFill>
                <a:sym typeface="Wingdings" panose="05000000000000000000" pitchFamily="2" charset="2"/>
              </a:rPr>
              <a:t> beamline</a:t>
            </a:r>
            <a:endParaRPr lang="en-GB" dirty="0">
              <a:solidFill>
                <a:srgbClr val="FF6D6A"/>
              </a:solidFill>
            </a:endParaRPr>
          </a:p>
        </p:txBody>
      </p:sp>
      <p:sp>
        <p:nvSpPr>
          <p:cNvPr id="76" name="Arrow: Down 75">
            <a:extLst>
              <a:ext uri="{FF2B5EF4-FFF2-40B4-BE49-F238E27FC236}">
                <a16:creationId xmlns:a16="http://schemas.microsoft.com/office/drawing/2014/main" id="{63F2E777-5C28-5196-CE93-2C3FB89E22EE}"/>
              </a:ext>
            </a:extLst>
          </p:cNvPr>
          <p:cNvSpPr/>
          <p:nvPr/>
        </p:nvSpPr>
        <p:spPr>
          <a:xfrm>
            <a:off x="7164115" y="4393480"/>
            <a:ext cx="402863" cy="327936"/>
          </a:xfrm>
          <a:prstGeom prst="downArrow">
            <a:avLst/>
          </a:prstGeom>
          <a:solidFill>
            <a:srgbClr val="335C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BD23572-3053-9E58-264D-CC70597072A3}"/>
              </a:ext>
            </a:extLst>
          </p:cNvPr>
          <p:cNvSpPr txBox="1"/>
          <p:nvPr/>
        </p:nvSpPr>
        <p:spPr>
          <a:xfrm>
            <a:off x="5780049" y="4789780"/>
            <a:ext cx="31755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FF6D6A"/>
                </a:solidFill>
                <a:sym typeface="Wingdings" panose="05000000000000000000" pitchFamily="2" charset="2"/>
              </a:rPr>
              <a:t>Dust control studies</a:t>
            </a:r>
            <a:endParaRPr lang="en-GB" dirty="0">
              <a:solidFill>
                <a:srgbClr val="FF6D6A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CF3D36-4A98-2D17-22BD-1B52CB53F0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36805" y="5144347"/>
            <a:ext cx="1247775" cy="10191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98EFEA-73AC-C502-A676-988B500698C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92203" y="5178877"/>
            <a:ext cx="1946686" cy="88273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AB7625-1BCE-8CCA-BA5C-4F00E5D1DBDA}"/>
              </a:ext>
            </a:extLst>
          </p:cNvPr>
          <p:cNvSpPr txBox="1"/>
          <p:nvPr/>
        </p:nvSpPr>
        <p:spPr>
          <a:xfrm>
            <a:off x="79309" y="4953612"/>
            <a:ext cx="2797279" cy="1107996"/>
          </a:xfrm>
          <a:prstGeom prst="rect">
            <a:avLst/>
          </a:prstGeom>
          <a:solidFill>
            <a:srgbClr val="FF6D6A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2025: </a:t>
            </a:r>
          </a:p>
          <a:p>
            <a:r>
              <a:rPr lang="en-GB" dirty="0"/>
              <a:t>Finalize the installation and testing of the pilot sector at CERN + TDR</a:t>
            </a:r>
          </a:p>
        </p:txBody>
      </p:sp>
    </p:spTree>
    <p:extLst>
      <p:ext uri="{BB962C8B-B14F-4D97-AF65-F5344CB8AC3E}">
        <p14:creationId xmlns:p14="http://schemas.microsoft.com/office/powerpoint/2010/main" val="2362707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592263"/>
            <a:ext cx="11174413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Einstein Telescope (ET)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ET Vacuum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EN-MME contribution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Summary and perspectives</a:t>
            </a:r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Outline</a:t>
            </a:r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1D83E3-9FC3-AA45-DA2D-1AF65EB73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695D55-A0C4-D504-199C-1F4763D36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2047F9-7356-E64F-9B8A-40BB8C44A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2" descr="28 Questions to Ask Your Boss in Your One-on-Ones">
            <a:extLst>
              <a:ext uri="{FF2B5EF4-FFF2-40B4-BE49-F238E27FC236}">
                <a16:creationId xmlns:a16="http://schemas.microsoft.com/office/drawing/2014/main" id="{512363D5-E15E-C8E7-9BC2-9A75C2F787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6" t="9630" r="246" b="8947"/>
          <a:stretch/>
        </p:blipFill>
        <p:spPr bwMode="auto">
          <a:xfrm>
            <a:off x="407989" y="990600"/>
            <a:ext cx="11376024" cy="521017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D7F318CA-D340-46A3-F5A1-0C690B7E5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4922434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CB4856-D3F9-20E3-A13A-0AC8E8670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11631611" cy="4608512"/>
          </a:xfrm>
        </p:spPr>
        <p:txBody>
          <a:bodyPr/>
          <a:lstStyle/>
          <a:p>
            <a:pPr marL="0" indent="0">
              <a:buNone/>
            </a:pPr>
            <a:r>
              <a:rPr lang="en-GB" sz="1800" b="0" dirty="0">
                <a:solidFill>
                  <a:schemeClr val="tx1"/>
                </a:solidFill>
              </a:rPr>
              <a:t>[1] </a:t>
            </a:r>
            <a:r>
              <a:rPr lang="en-GB" sz="1800" b="0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Video | Ripples in Spacetime Pond | LIGO Lab | Caltech</a:t>
            </a:r>
            <a:endParaRPr lang="en-GB" sz="18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1800" b="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[2] What is an Interferometer? | LIGO Lab | Caltech</a:t>
            </a:r>
            <a:endParaRPr lang="en-GB" sz="18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1800" b="0" dirty="0">
                <a:solidFill>
                  <a:schemeClr val="tx1"/>
                </a:solidFill>
              </a:rPr>
              <a:t>[3] ET collaboration, Einstein Telescope preliminary cost book, 2020</a:t>
            </a:r>
          </a:p>
          <a:p>
            <a:pPr marL="0" indent="0">
              <a:buNone/>
            </a:pPr>
            <a:r>
              <a:rPr lang="en-GB" sz="1800" b="0" dirty="0">
                <a:solidFill>
                  <a:schemeClr val="tx1"/>
                </a:solidFill>
              </a:rPr>
              <a:t>[4] ET Science Team, Einstein gravitational wave Telescope conceptual design study, 2011</a:t>
            </a:r>
          </a:p>
          <a:p>
            <a:pPr marL="0" indent="0">
              <a:buNone/>
            </a:pPr>
            <a:r>
              <a:rPr lang="en-GB" sz="1800" b="0" dirty="0">
                <a:solidFill>
                  <a:schemeClr val="tx1"/>
                </a:solidFill>
              </a:rPr>
              <a:t>[5] Ultra high vacuum beam pipe of the Einstein Telescope project: Challenges and perspectives. A. Grado et al. Journal of Vacuum Science &amp; Technology (2023)</a:t>
            </a:r>
          </a:p>
          <a:p>
            <a:pPr marL="0" indent="0">
              <a:buNone/>
            </a:pPr>
            <a:r>
              <a:rPr lang="en-GB" sz="1800" b="0" dirty="0">
                <a:solidFill>
                  <a:schemeClr val="tx1"/>
                </a:solidFill>
              </a:rPr>
              <a:t>[6] Outgassing properties of vacuum materials for particle accelerators. P. Chiggiato</a:t>
            </a:r>
          </a:p>
          <a:p>
            <a:pPr marL="0" indent="0">
              <a:buNone/>
            </a:pPr>
            <a:r>
              <a:rPr lang="en-GB" sz="1800" b="0" dirty="0">
                <a:solidFill>
                  <a:schemeClr val="tx1"/>
                </a:solidFill>
              </a:rPr>
              <a:t>[7] Vacuum for Accelerators: Introduction to Materials and Properties. S. Sgobba</a:t>
            </a:r>
          </a:p>
          <a:p>
            <a:pPr marL="0" indent="0">
              <a:buNone/>
            </a:pPr>
            <a:r>
              <a:rPr lang="en-US" sz="18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ptos" panose="020B0004020202020204" pitchFamily="34" charset="0"/>
              </a:rPr>
              <a:t>[8] Study of selected mild steels for application in vacuum systems of future gravitational wave detectors. C. Scarcia et al. </a:t>
            </a:r>
            <a:r>
              <a:rPr lang="en-GB" sz="1800" b="0" dirty="0">
                <a:solidFill>
                  <a:schemeClr val="tx1"/>
                </a:solidFill>
              </a:rPr>
              <a:t> Journal of Vacuum Science &amp; Technology (2024)</a:t>
            </a:r>
          </a:p>
          <a:p>
            <a:pPr marL="0" indent="0">
              <a:buNone/>
            </a:pPr>
            <a:r>
              <a:rPr lang="en-US" sz="18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endParaRPr lang="en-GB" sz="18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DA0CFA-3CE8-BD8F-5358-EBEA8CE08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3438DF-B214-D327-8E82-13EA564AE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BCEDDB-DA80-8A77-99D7-6EFC33923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E074DEA-72DD-EF72-7F18-62BF2CEF5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27963875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20F92-1259-A8AA-C511-B9259CFD7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41001F-29AF-E7A8-8FEF-912332989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D5688-FC0C-6CDE-88C7-1101306D1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3F02547E-110E-18AC-9D99-E19EE361E10B}"/>
              </a:ext>
            </a:extLst>
          </p:cNvPr>
          <p:cNvSpPr txBox="1">
            <a:spLocks/>
          </p:cNvSpPr>
          <p:nvPr/>
        </p:nvSpPr>
        <p:spPr>
          <a:xfrm>
            <a:off x="187393" y="293166"/>
            <a:ext cx="5164875" cy="5863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EN-MME contribution:</a:t>
            </a:r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EA537D3-0D71-837A-A6D8-8F77CD2C610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0749"/>
          <a:stretch/>
        </p:blipFill>
        <p:spPr>
          <a:xfrm>
            <a:off x="708400" y="1437545"/>
            <a:ext cx="4122859" cy="229625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C5BBE45-5DB7-9E90-45EB-DBC88848EB01}"/>
              </a:ext>
            </a:extLst>
          </p:cNvPr>
          <p:cNvSpPr txBox="1"/>
          <p:nvPr/>
        </p:nvSpPr>
        <p:spPr>
          <a:xfrm>
            <a:off x="779494" y="4415991"/>
            <a:ext cx="356390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Air bake-out 410°C </a:t>
            </a:r>
          </a:p>
          <a:p>
            <a:r>
              <a:rPr lang="en-GB" dirty="0"/>
              <a:t>on finished tubes (15 m long)</a:t>
            </a:r>
          </a:p>
          <a:p>
            <a:r>
              <a:rPr lang="en-GB" b="1" dirty="0"/>
              <a:t>5 days cycle </a:t>
            </a:r>
            <a:r>
              <a:rPr lang="en-GB" dirty="0"/>
              <a:t>in electrical furnace</a:t>
            </a:r>
          </a:p>
          <a:p>
            <a:endParaRPr lang="en-GB" dirty="0"/>
          </a:p>
          <a:p>
            <a:endParaRPr lang="en-GB" dirty="0"/>
          </a:p>
          <a:p>
            <a:r>
              <a:rPr lang="en-GB" sz="1800" b="1" dirty="0">
                <a:solidFill>
                  <a:srgbClr val="D44A5F"/>
                </a:solidFill>
              </a:rPr>
              <a:t>Production Bottleneck!</a:t>
            </a:r>
            <a:endParaRPr lang="en-GB" b="1" dirty="0">
              <a:solidFill>
                <a:srgbClr val="D44A5F"/>
              </a:solidFill>
            </a:endParaRPr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4A676EB6-A078-C7A9-EEDE-D7E4BAC58495}"/>
              </a:ext>
            </a:extLst>
          </p:cNvPr>
          <p:cNvSpPr/>
          <p:nvPr/>
        </p:nvSpPr>
        <p:spPr>
          <a:xfrm>
            <a:off x="1811381" y="5416101"/>
            <a:ext cx="402863" cy="327936"/>
          </a:xfrm>
          <a:prstGeom prst="downArrow">
            <a:avLst/>
          </a:prstGeom>
          <a:solidFill>
            <a:srgbClr val="335C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A530AC0E-A9AD-9A48-43C9-BDA14BD74A6C}"/>
              </a:ext>
            </a:extLst>
          </p:cNvPr>
          <p:cNvSpPr txBox="1">
            <a:spLocks/>
          </p:cNvSpPr>
          <p:nvPr/>
        </p:nvSpPr>
        <p:spPr>
          <a:xfrm>
            <a:off x="5198265" y="1676400"/>
            <a:ext cx="6765135" cy="466229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Austenitic </a:t>
            </a:r>
            <a:r>
              <a:rPr lang="en-GB" sz="1800" b="0" dirty="0" err="1">
                <a:solidFill>
                  <a:schemeClr val="tx1"/>
                </a:solidFill>
              </a:rPr>
              <a:t>StSt</a:t>
            </a:r>
            <a:r>
              <a:rPr lang="en-GB" sz="1800" b="0" dirty="0">
                <a:solidFill>
                  <a:schemeClr val="tx1"/>
                </a:solidFill>
              </a:rPr>
              <a:t>, specifically </a:t>
            </a:r>
            <a:r>
              <a:rPr lang="en-GB" sz="1800" dirty="0">
                <a:solidFill>
                  <a:schemeClr val="tx1"/>
                </a:solidFill>
              </a:rPr>
              <a:t>AISI 304L</a:t>
            </a:r>
            <a:r>
              <a:rPr lang="en-GB" sz="1800" b="0" dirty="0">
                <a:solidFill>
                  <a:schemeClr val="tx1"/>
                </a:solidFill>
              </a:rPr>
              <a:t>, are a standard material for UHV applications in scientific equipment. To reduce H</a:t>
            </a:r>
            <a:r>
              <a:rPr lang="en-GB" sz="1800" b="0" baseline="-25000" dirty="0">
                <a:solidFill>
                  <a:schemeClr val="tx1"/>
                </a:solidFill>
              </a:rPr>
              <a:t>2</a:t>
            </a:r>
            <a:r>
              <a:rPr lang="en-GB" sz="1800" b="0" dirty="0">
                <a:solidFill>
                  <a:schemeClr val="tx1"/>
                </a:solidFill>
              </a:rPr>
              <a:t> outgassing at RT to acceptable levels </a:t>
            </a:r>
            <a:r>
              <a:rPr lang="en-GB" sz="1800" dirty="0">
                <a:solidFill>
                  <a:schemeClr val="tx1"/>
                </a:solidFill>
              </a:rPr>
              <a:t>high-temperature treatments (firing) </a:t>
            </a:r>
            <a:r>
              <a:rPr lang="en-GB" sz="1800" b="0" dirty="0">
                <a:solidFill>
                  <a:schemeClr val="tx1"/>
                </a:solidFill>
              </a:rPr>
              <a:t>are needed [6, 7]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The methods applied to reduce the H</a:t>
            </a:r>
            <a:r>
              <a:rPr lang="en-GB" sz="1800" b="0" baseline="-25000" dirty="0">
                <a:solidFill>
                  <a:schemeClr val="tx1"/>
                </a:solidFill>
              </a:rPr>
              <a:t>2</a:t>
            </a:r>
            <a:r>
              <a:rPr lang="en-GB" sz="1800" b="0" dirty="0">
                <a:solidFill>
                  <a:schemeClr val="tx1"/>
                </a:solidFill>
              </a:rPr>
              <a:t> outgassing in current GWD include </a:t>
            </a:r>
            <a:r>
              <a:rPr lang="en-GB" sz="1800" dirty="0">
                <a:solidFill>
                  <a:schemeClr val="tx1"/>
                </a:solidFill>
              </a:rPr>
              <a:t>ex-situ heating </a:t>
            </a:r>
            <a:r>
              <a:rPr lang="en-GB" sz="1800" b="0" dirty="0">
                <a:solidFill>
                  <a:schemeClr val="tx1"/>
                </a:solidFill>
              </a:rPr>
              <a:t>at high temperatures in a vacuum or air furnace (vacuum or air firing) and </a:t>
            </a:r>
            <a:r>
              <a:rPr lang="en-GB" sz="1800" dirty="0">
                <a:solidFill>
                  <a:schemeClr val="tx1"/>
                </a:solidFill>
              </a:rPr>
              <a:t>in-situ bakeout </a:t>
            </a:r>
            <a:r>
              <a:rPr lang="en-GB" sz="1800" b="0" dirty="0">
                <a:solidFill>
                  <a:schemeClr val="tx1"/>
                </a:solidFill>
              </a:rPr>
              <a:t>at medium temperatures [5]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1"/>
              </a:solidFill>
            </a:endParaRP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en-US" sz="7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Arrow: Down 31">
            <a:extLst>
              <a:ext uri="{FF2B5EF4-FFF2-40B4-BE49-F238E27FC236}">
                <a16:creationId xmlns:a16="http://schemas.microsoft.com/office/drawing/2014/main" id="{EB44D044-EC5B-AC35-B0DE-90C60843DDD0}"/>
              </a:ext>
            </a:extLst>
          </p:cNvPr>
          <p:cNvSpPr/>
          <p:nvPr/>
        </p:nvSpPr>
        <p:spPr>
          <a:xfrm>
            <a:off x="1811382" y="3977805"/>
            <a:ext cx="402863" cy="327936"/>
          </a:xfrm>
          <a:prstGeom prst="downArrow">
            <a:avLst/>
          </a:prstGeom>
          <a:solidFill>
            <a:srgbClr val="335C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77881D-8193-FA04-E3CE-EB47C232C7F3}"/>
              </a:ext>
            </a:extLst>
          </p:cNvPr>
          <p:cNvSpPr txBox="1"/>
          <p:nvPr/>
        </p:nvSpPr>
        <p:spPr>
          <a:xfrm>
            <a:off x="612083" y="3635469"/>
            <a:ext cx="45132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dirty="0">
                <a:solidFill>
                  <a:schemeClr val="tx1"/>
                </a:solidFill>
              </a:rPr>
              <a:t>(used in Virgo [5], LIGO and ET baseline)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09BC71B-2A37-7C60-FCAC-2531B2F82C84}"/>
              </a:ext>
            </a:extLst>
          </p:cNvPr>
          <p:cNvCxnSpPr/>
          <p:nvPr/>
        </p:nvCxnSpPr>
        <p:spPr>
          <a:xfrm>
            <a:off x="1738494" y="3983654"/>
            <a:ext cx="548640" cy="0"/>
          </a:xfrm>
          <a:prstGeom prst="line">
            <a:avLst/>
          </a:prstGeom>
          <a:ln w="38100">
            <a:solidFill>
              <a:srgbClr val="335C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91A94E5-B91E-3697-EBB9-A2421C14DEA4}"/>
              </a:ext>
            </a:extLst>
          </p:cNvPr>
          <p:cNvSpPr txBox="1"/>
          <p:nvPr/>
        </p:nvSpPr>
        <p:spPr>
          <a:xfrm>
            <a:off x="205662" y="864525"/>
            <a:ext cx="117577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Select alternative materials with low H</a:t>
            </a:r>
            <a:r>
              <a:rPr lang="en-GB" b="1" baseline="-250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2</a:t>
            </a:r>
            <a:r>
              <a:rPr lang="en-GB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content/outgassing rate</a:t>
            </a:r>
          </a:p>
        </p:txBody>
      </p:sp>
    </p:spTree>
    <p:extLst>
      <p:ext uri="{BB962C8B-B14F-4D97-AF65-F5344CB8AC3E}">
        <p14:creationId xmlns:p14="http://schemas.microsoft.com/office/powerpoint/2010/main" val="2742360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 animBg="1"/>
      <p:bldP spid="3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20F92-1259-A8AA-C511-B9259CFD7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41001F-29AF-E7A8-8FEF-912332989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D5688-FC0C-6CDE-88C7-1101306D1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3F02547E-110E-18AC-9D99-E19EE361E10B}"/>
              </a:ext>
            </a:extLst>
          </p:cNvPr>
          <p:cNvSpPr txBox="1">
            <a:spLocks/>
          </p:cNvSpPr>
          <p:nvPr/>
        </p:nvSpPr>
        <p:spPr>
          <a:xfrm>
            <a:off x="187393" y="293166"/>
            <a:ext cx="5164875" cy="5863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EN-MME contribution:</a:t>
            </a:r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EA537D3-0D71-837A-A6D8-8F77CD2C610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283"/>
          <a:stretch/>
        </p:blipFill>
        <p:spPr>
          <a:xfrm>
            <a:off x="708400" y="1437545"/>
            <a:ext cx="4122859" cy="45559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38871BE-E758-F73B-211D-06B47802ECAF}"/>
              </a:ext>
            </a:extLst>
          </p:cNvPr>
          <p:cNvSpPr txBox="1"/>
          <p:nvPr/>
        </p:nvSpPr>
        <p:spPr>
          <a:xfrm>
            <a:off x="205662" y="864525"/>
            <a:ext cx="117577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Select alternative materials with low H</a:t>
            </a:r>
            <a:r>
              <a:rPr lang="en-GB" b="1" baseline="-250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2</a:t>
            </a:r>
            <a:r>
              <a:rPr lang="en-GB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content/outgassing rate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66B74179-D072-29D0-B119-651E6FCFF274}"/>
              </a:ext>
            </a:extLst>
          </p:cNvPr>
          <p:cNvSpPr txBox="1">
            <a:spLocks/>
          </p:cNvSpPr>
          <p:nvPr/>
        </p:nvSpPr>
        <p:spPr>
          <a:xfrm>
            <a:off x="5198265" y="1676400"/>
            <a:ext cx="6765135" cy="466229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Austenitic </a:t>
            </a:r>
            <a:r>
              <a:rPr lang="en-GB" sz="1800" b="0" dirty="0" err="1">
                <a:solidFill>
                  <a:schemeClr val="tx1"/>
                </a:solidFill>
              </a:rPr>
              <a:t>StSt</a:t>
            </a:r>
            <a:r>
              <a:rPr lang="en-GB" sz="1800" b="0" dirty="0">
                <a:solidFill>
                  <a:schemeClr val="tx1"/>
                </a:solidFill>
              </a:rPr>
              <a:t>, specifically </a:t>
            </a:r>
            <a:r>
              <a:rPr lang="en-GB" sz="1800" dirty="0">
                <a:solidFill>
                  <a:schemeClr val="tx1"/>
                </a:solidFill>
              </a:rPr>
              <a:t>AISI 304L</a:t>
            </a:r>
            <a:r>
              <a:rPr lang="en-GB" sz="1800" b="0" dirty="0">
                <a:solidFill>
                  <a:schemeClr val="tx1"/>
                </a:solidFill>
              </a:rPr>
              <a:t>, are a standard material for UHV applications in scientific equipment. To reduce H</a:t>
            </a:r>
            <a:r>
              <a:rPr lang="en-GB" sz="1800" b="0" baseline="-25000" dirty="0">
                <a:solidFill>
                  <a:schemeClr val="tx1"/>
                </a:solidFill>
              </a:rPr>
              <a:t>2</a:t>
            </a:r>
            <a:r>
              <a:rPr lang="en-GB" sz="1800" b="0" dirty="0">
                <a:solidFill>
                  <a:schemeClr val="tx1"/>
                </a:solidFill>
              </a:rPr>
              <a:t> outgassing at RT to acceptable levels </a:t>
            </a:r>
            <a:r>
              <a:rPr lang="en-GB" sz="1800" dirty="0">
                <a:solidFill>
                  <a:schemeClr val="tx1"/>
                </a:solidFill>
              </a:rPr>
              <a:t>high-temperature treatments (firing) </a:t>
            </a:r>
            <a:r>
              <a:rPr lang="en-GB" sz="1800" b="0" dirty="0">
                <a:solidFill>
                  <a:schemeClr val="tx1"/>
                </a:solidFill>
              </a:rPr>
              <a:t>are needed [6, 7]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The methods applied to reduce the H</a:t>
            </a:r>
            <a:r>
              <a:rPr lang="en-GB" sz="1800" b="0" baseline="-25000" dirty="0">
                <a:solidFill>
                  <a:schemeClr val="tx1"/>
                </a:solidFill>
              </a:rPr>
              <a:t>2</a:t>
            </a:r>
            <a:r>
              <a:rPr lang="en-GB" sz="1800" b="0" dirty="0">
                <a:solidFill>
                  <a:schemeClr val="tx1"/>
                </a:solidFill>
              </a:rPr>
              <a:t> outgassing in current GWD include </a:t>
            </a:r>
            <a:r>
              <a:rPr lang="en-GB" sz="1800" dirty="0">
                <a:solidFill>
                  <a:schemeClr val="tx1"/>
                </a:solidFill>
              </a:rPr>
              <a:t>ex-situ heating </a:t>
            </a:r>
            <a:r>
              <a:rPr lang="en-GB" sz="1800" b="0" dirty="0">
                <a:solidFill>
                  <a:schemeClr val="tx1"/>
                </a:solidFill>
              </a:rPr>
              <a:t>at high temperatures in a vacuum or air furnace (vacuum or air firing) and </a:t>
            </a:r>
            <a:r>
              <a:rPr lang="en-GB" sz="1800" dirty="0">
                <a:solidFill>
                  <a:schemeClr val="tx1"/>
                </a:solidFill>
              </a:rPr>
              <a:t>in-situ bakeout </a:t>
            </a:r>
            <a:r>
              <a:rPr lang="en-GB" sz="1800" b="0" dirty="0">
                <a:solidFill>
                  <a:schemeClr val="tx1"/>
                </a:solidFill>
              </a:rPr>
              <a:t>at medium temperatures [5]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Ferritic - bcc - structures </a:t>
            </a:r>
            <a:r>
              <a:rPr lang="en-GB" sz="1800" b="0" dirty="0">
                <a:solidFill>
                  <a:schemeClr val="tx1"/>
                </a:solidFill>
              </a:rPr>
              <a:t>present lower residual H</a:t>
            </a:r>
            <a:r>
              <a:rPr lang="en-GB" sz="1800" b="0" baseline="-25000" dirty="0">
                <a:solidFill>
                  <a:schemeClr val="tx1"/>
                </a:solidFill>
              </a:rPr>
              <a:t>2</a:t>
            </a:r>
            <a:r>
              <a:rPr lang="en-GB" sz="1800" b="0" dirty="0">
                <a:solidFill>
                  <a:schemeClr val="tx1"/>
                </a:solidFill>
              </a:rPr>
              <a:t> and higher diffusivity compared to the</a:t>
            </a:r>
            <a:r>
              <a:rPr lang="en-GB" sz="1800" dirty="0">
                <a:solidFill>
                  <a:schemeClr val="tx1"/>
                </a:solidFill>
              </a:rPr>
              <a:t> close-packed </a:t>
            </a:r>
            <a:r>
              <a:rPr lang="en-GB" sz="1800" dirty="0" err="1">
                <a:solidFill>
                  <a:schemeClr val="tx1"/>
                </a:solidFill>
              </a:rPr>
              <a:t>fcc</a:t>
            </a:r>
            <a:r>
              <a:rPr lang="en-GB" sz="1800" dirty="0">
                <a:solidFill>
                  <a:schemeClr val="tx1"/>
                </a:solidFill>
              </a:rPr>
              <a:t> </a:t>
            </a:r>
            <a:r>
              <a:rPr lang="en-GB" sz="1800" b="0" dirty="0">
                <a:solidFill>
                  <a:schemeClr val="tx1"/>
                </a:solidFill>
              </a:rPr>
              <a:t>resulting in a faster degassing at lower temperatures (≤ 150°C) [8]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1"/>
              </a:solidFill>
            </a:endParaRP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en-US" sz="7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3828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5DD136-62AD-D5BE-4DD2-8DE183CAD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D25543-A18D-3EB0-E372-D6A249271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098356-A4D5-4977-2213-428305C91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DAB72E-850F-7B68-FBEB-A0E2D9AF4B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5372" y="1192573"/>
            <a:ext cx="4497530" cy="20256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B8E059E-5A72-8DA0-9A96-7BFDF3580643}"/>
              </a:ext>
            </a:extLst>
          </p:cNvPr>
          <p:cNvSpPr txBox="1"/>
          <p:nvPr/>
        </p:nvSpPr>
        <p:spPr>
          <a:xfrm>
            <a:off x="7545372" y="599109"/>
            <a:ext cx="44975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i="0" dirty="0">
                <a:solidFill>
                  <a:srgbClr val="303030"/>
                </a:solidFill>
                <a:effectLst/>
                <a:latin typeface="ff-meta-serif-web-pro"/>
              </a:rPr>
              <a:t>Beampipes for Gravitational Wave </a:t>
            </a:r>
            <a:r>
              <a:rPr lang="en-GB" sz="1600" b="1" dirty="0">
                <a:solidFill>
                  <a:srgbClr val="303030"/>
                </a:solidFill>
                <a:latin typeface="ff-meta-serif-web-pro"/>
              </a:rPr>
              <a:t>Telescopes </a:t>
            </a:r>
            <a:r>
              <a:rPr lang="en-GB" sz="1600" b="1" i="0" dirty="0">
                <a:solidFill>
                  <a:srgbClr val="303030"/>
                </a:solidFill>
                <a:effectLst/>
                <a:latin typeface="ff-meta-serif-web-pro"/>
              </a:rPr>
              <a:t>Workshop (CERN, March 2023)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46244C0-5899-EC0C-EF4A-79C65DB4E66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13" t="35116" r="50986" b="21451"/>
          <a:stretch/>
        </p:blipFill>
        <p:spPr>
          <a:xfrm>
            <a:off x="7545372" y="3803007"/>
            <a:ext cx="4486100" cy="21163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D79649C-BF19-2882-2E77-B2E9C564478C}"/>
              </a:ext>
            </a:extLst>
          </p:cNvPr>
          <p:cNvSpPr txBox="1"/>
          <p:nvPr/>
        </p:nvSpPr>
        <p:spPr>
          <a:xfrm>
            <a:off x="7545372" y="3218232"/>
            <a:ext cx="46741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303030"/>
                </a:solidFill>
                <a:latin typeface="ff-meta-serif-web-pro"/>
              </a:rPr>
              <a:t>ET Civil Engineering Workshop </a:t>
            </a:r>
          </a:p>
          <a:p>
            <a:pPr algn="ctr"/>
            <a:r>
              <a:rPr lang="en-GB" sz="1600" b="1" i="0" dirty="0">
                <a:solidFill>
                  <a:srgbClr val="303030"/>
                </a:solidFill>
                <a:effectLst/>
                <a:latin typeface="ff-meta-serif-web-pro"/>
              </a:rPr>
              <a:t>(CERN, April 2024)</a:t>
            </a: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FD82CBB0-F21E-D788-F424-3B540A8B6F8F}"/>
              </a:ext>
            </a:extLst>
          </p:cNvPr>
          <p:cNvSpPr txBox="1">
            <a:spLocks/>
          </p:cNvSpPr>
          <p:nvPr/>
        </p:nvSpPr>
        <p:spPr>
          <a:xfrm>
            <a:off x="295884" y="1371600"/>
            <a:ext cx="7095516" cy="45075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800" dirty="0">
                <a:solidFill>
                  <a:schemeClr val="tx1"/>
                </a:solidFill>
              </a:rPr>
              <a:t>Vacuum system: </a:t>
            </a:r>
            <a:r>
              <a:rPr lang="en-GB" sz="1800" b="0" dirty="0">
                <a:solidFill>
                  <a:schemeClr val="tx1"/>
                </a:solidFill>
              </a:rPr>
              <a:t>MoU in 2022 between CERN, INFN, </a:t>
            </a:r>
            <a:r>
              <a:rPr lang="en-GB" sz="1800" b="0" dirty="0" err="1">
                <a:solidFill>
                  <a:schemeClr val="tx1"/>
                </a:solidFill>
              </a:rPr>
              <a:t>Nikhef</a:t>
            </a:r>
            <a:r>
              <a:rPr lang="en-GB" sz="1800" b="0" dirty="0">
                <a:solidFill>
                  <a:schemeClr val="tx1"/>
                </a:solidFill>
              </a:rPr>
              <a:t> and IFAE </a:t>
            </a:r>
            <a:r>
              <a:rPr lang="en-GB" sz="1800" b="0" dirty="0">
                <a:solidFill>
                  <a:schemeClr val="tx1"/>
                </a:solidFill>
                <a:sym typeface="Wingdings" panose="05000000000000000000" pitchFamily="2" charset="2"/>
              </a:rPr>
              <a:t> D</a:t>
            </a:r>
            <a:r>
              <a:rPr lang="en-GB" sz="1800" b="0" dirty="0">
                <a:solidFill>
                  <a:schemeClr val="tx1"/>
                </a:solidFill>
              </a:rPr>
              <a:t>edicated activity ongoing and sharing the knowledge with </a:t>
            </a:r>
            <a:r>
              <a:rPr lang="en-GB" sz="1800" dirty="0">
                <a:solidFill>
                  <a:schemeClr val="tx1"/>
                </a:solidFill>
              </a:rPr>
              <a:t>Cosmic Explorer</a:t>
            </a:r>
            <a:endParaRPr lang="en-GB" sz="1500" dirty="0">
              <a:solidFill>
                <a:schemeClr val="tx1"/>
              </a:solidFill>
            </a:endParaRPr>
          </a:p>
          <a:p>
            <a:pPr algn="just"/>
            <a:r>
              <a:rPr lang="en-GB" sz="1800" dirty="0">
                <a:solidFill>
                  <a:schemeClr val="tx1"/>
                </a:solidFill>
              </a:rPr>
              <a:t>Civil engineering: </a:t>
            </a:r>
            <a:r>
              <a:rPr lang="en-GB" sz="1800" b="0" dirty="0">
                <a:solidFill>
                  <a:schemeClr val="tx1"/>
                </a:solidFill>
              </a:rPr>
              <a:t>MoU in 2023. CERN will provide consultancy and technical support towards the creation of the </a:t>
            </a:r>
            <a:r>
              <a:rPr lang="en-GB" sz="1800" dirty="0">
                <a:solidFill>
                  <a:schemeClr val="tx1"/>
                </a:solidFill>
              </a:rPr>
              <a:t>TDR for the civil engineering and technical infrastructure for 2026</a:t>
            </a:r>
          </a:p>
          <a:p>
            <a:pPr marL="0" indent="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US" sz="1800" b="0" dirty="0">
              <a:solidFill>
                <a:schemeClr val="tx1"/>
              </a:solidFill>
            </a:endParaRP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en-US" sz="7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5">
            <a:extLst>
              <a:ext uri="{FF2B5EF4-FFF2-40B4-BE49-F238E27FC236}">
                <a16:creationId xmlns:a16="http://schemas.microsoft.com/office/drawing/2014/main" id="{AB4ACF26-12FA-DADB-0135-1A7315A73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6334"/>
          </a:xfrm>
        </p:spPr>
        <p:txBody>
          <a:bodyPr/>
          <a:lstStyle/>
          <a:p>
            <a:r>
              <a:rPr lang="en-US" dirty="0"/>
              <a:t>Broader CERN involvement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1804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5DD136-62AD-D5BE-4DD2-8DE183CAD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D25543-A18D-3EB0-E372-D6A249271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098356-A4D5-4977-2213-428305C91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0047697-4BCB-9B8C-A202-88314D7E8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6334"/>
          </a:xfrm>
        </p:spPr>
        <p:txBody>
          <a:bodyPr/>
          <a:lstStyle/>
          <a:p>
            <a:r>
              <a:rPr lang="en-US" dirty="0"/>
              <a:t>Broader CERN involvement</a:t>
            </a:r>
            <a:endParaRPr lang="en-GB" dirty="0"/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EFE0D4AB-E3FD-1B66-2358-0E93CF41E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884" y="1371600"/>
            <a:ext cx="7095516" cy="4507546"/>
          </a:xfrm>
        </p:spPr>
        <p:txBody>
          <a:bodyPr/>
          <a:lstStyle/>
          <a:p>
            <a:pPr algn="just"/>
            <a:r>
              <a:rPr lang="en-GB" sz="1800" dirty="0">
                <a:solidFill>
                  <a:schemeClr val="tx1"/>
                </a:solidFill>
              </a:rPr>
              <a:t>Vacuum system: </a:t>
            </a:r>
            <a:r>
              <a:rPr lang="en-GB" sz="1800" b="0" dirty="0">
                <a:solidFill>
                  <a:schemeClr val="tx1"/>
                </a:solidFill>
              </a:rPr>
              <a:t>MoU in 2022 between CERN, INFN, </a:t>
            </a:r>
            <a:r>
              <a:rPr lang="en-GB" sz="1800" b="0" dirty="0" err="1">
                <a:solidFill>
                  <a:schemeClr val="tx1"/>
                </a:solidFill>
              </a:rPr>
              <a:t>Nikhef</a:t>
            </a:r>
            <a:r>
              <a:rPr lang="en-GB" sz="1800" b="0" dirty="0">
                <a:solidFill>
                  <a:schemeClr val="tx1"/>
                </a:solidFill>
              </a:rPr>
              <a:t> and IFAE </a:t>
            </a:r>
            <a:r>
              <a:rPr lang="en-GB" sz="1800" b="0" dirty="0">
                <a:solidFill>
                  <a:schemeClr val="tx1"/>
                </a:solidFill>
                <a:sym typeface="Wingdings" panose="05000000000000000000" pitchFamily="2" charset="2"/>
              </a:rPr>
              <a:t> D</a:t>
            </a:r>
            <a:r>
              <a:rPr lang="en-GB" sz="1800" b="0" dirty="0">
                <a:solidFill>
                  <a:schemeClr val="tx1"/>
                </a:solidFill>
              </a:rPr>
              <a:t>edicated activity ongoing and sharing the knowledge with </a:t>
            </a:r>
            <a:r>
              <a:rPr lang="en-GB" sz="1800" dirty="0">
                <a:solidFill>
                  <a:schemeClr val="tx1"/>
                </a:solidFill>
              </a:rPr>
              <a:t>Cosmic Explorer</a:t>
            </a:r>
            <a:endParaRPr lang="en-GB" sz="1500" dirty="0">
              <a:solidFill>
                <a:schemeClr val="tx1"/>
              </a:solidFill>
            </a:endParaRPr>
          </a:p>
          <a:p>
            <a:pPr algn="just"/>
            <a:r>
              <a:rPr lang="en-GB" sz="1800" dirty="0">
                <a:solidFill>
                  <a:schemeClr val="tx1"/>
                </a:solidFill>
              </a:rPr>
              <a:t>Civil engineering: </a:t>
            </a:r>
            <a:r>
              <a:rPr lang="en-GB" sz="1800" b="0" dirty="0">
                <a:solidFill>
                  <a:schemeClr val="tx1"/>
                </a:solidFill>
              </a:rPr>
              <a:t>MoU in 2023. CERN will provide consultancy and technical support towards the creation of the </a:t>
            </a:r>
            <a:r>
              <a:rPr lang="en-GB" sz="1800" dirty="0">
                <a:solidFill>
                  <a:schemeClr val="tx1"/>
                </a:solidFill>
              </a:rPr>
              <a:t>TDR for the civil engineering and technical infrastructure for 2026</a:t>
            </a:r>
          </a:p>
          <a:p>
            <a:pPr algn="just"/>
            <a:r>
              <a:rPr lang="en-GB" sz="1800" dirty="0">
                <a:solidFill>
                  <a:schemeClr val="tx1"/>
                </a:solidFill>
              </a:rPr>
              <a:t>Document management: </a:t>
            </a:r>
            <a:r>
              <a:rPr lang="en-GB" sz="1800" b="0" dirty="0">
                <a:solidFill>
                  <a:schemeClr val="tx1"/>
                </a:solidFill>
              </a:rPr>
              <a:t>Project management required specific tools (</a:t>
            </a:r>
            <a:r>
              <a:rPr lang="en-GB" sz="1800" b="0" dirty="0" err="1">
                <a:solidFill>
                  <a:schemeClr val="tx1"/>
                </a:solidFill>
              </a:rPr>
              <a:t>i</a:t>
            </a:r>
            <a:r>
              <a:rPr lang="en-GB" sz="1800" b="0" dirty="0">
                <a:solidFill>
                  <a:schemeClr val="tx1"/>
                </a:solidFill>
              </a:rPr>
              <a:t>. e. EDMS) and CERN is providing support for a pilot study</a:t>
            </a:r>
          </a:p>
          <a:p>
            <a:pPr algn="just"/>
            <a:r>
              <a:rPr lang="en-GB" sz="1800" dirty="0">
                <a:solidFill>
                  <a:schemeClr val="tx1"/>
                </a:solidFill>
              </a:rPr>
              <a:t>Engineering support: </a:t>
            </a:r>
            <a:r>
              <a:rPr lang="en-GB" sz="1800" b="0" dirty="0">
                <a:solidFill>
                  <a:schemeClr val="tx1"/>
                </a:solidFill>
              </a:rPr>
              <a:t>Discussions are ongoing for a dedicated support for the design of the technical infrastructure</a:t>
            </a:r>
          </a:p>
          <a:p>
            <a:pPr algn="just"/>
            <a:r>
              <a:rPr lang="en-GB" sz="1800" dirty="0">
                <a:solidFill>
                  <a:schemeClr val="tx1"/>
                </a:solidFill>
              </a:rPr>
              <a:t>Other subjects </a:t>
            </a:r>
            <a:r>
              <a:rPr lang="en-GB" sz="1800" b="0" dirty="0">
                <a:solidFill>
                  <a:schemeClr val="tx1"/>
                </a:solidFill>
              </a:rPr>
              <a:t>related to occupational health and safety, integration, planning, support for costing, cryogenic infrastructure, survey…</a:t>
            </a:r>
          </a:p>
          <a:p>
            <a:pPr algn="just"/>
            <a:endParaRPr lang="en-GB" sz="1800" b="0" dirty="0">
              <a:solidFill>
                <a:schemeClr val="tx1"/>
              </a:solidFill>
            </a:endParaRPr>
          </a:p>
          <a:p>
            <a:pPr marL="0" marR="0" indent="0" algn="just">
              <a:spcBef>
                <a:spcPts val="600"/>
              </a:spcBef>
              <a:spcAft>
                <a:spcPts val="0"/>
              </a:spcAft>
              <a:buNone/>
            </a:pPr>
            <a:endParaRPr lang="en-US" sz="1800" b="0" dirty="0">
              <a:solidFill>
                <a:schemeClr val="tx1"/>
              </a:solidFill>
            </a:endParaRPr>
          </a:p>
          <a:p>
            <a:pPr marR="0" algn="just">
              <a:spcBef>
                <a:spcPts val="600"/>
              </a:spcBef>
              <a:spcAft>
                <a:spcPts val="0"/>
              </a:spcAft>
            </a:pPr>
            <a:endParaRPr lang="en-US" sz="7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F6BF121-309C-CD06-A12E-B4CD24814A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4794" y="1219200"/>
            <a:ext cx="4172406" cy="40957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66407A9-1C24-511E-B58E-91F29C4A1CED}"/>
              </a:ext>
            </a:extLst>
          </p:cNvPr>
          <p:cNvSpPr txBox="1"/>
          <p:nvPr/>
        </p:nvSpPr>
        <p:spPr>
          <a:xfrm>
            <a:off x="9955977" y="5358798"/>
            <a:ext cx="191077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i="1" dirty="0"/>
              <a:t>Dimensions comparison</a:t>
            </a:r>
          </a:p>
        </p:txBody>
      </p:sp>
    </p:spTree>
    <p:extLst>
      <p:ext uri="{BB962C8B-B14F-4D97-AF65-F5344CB8AC3E}">
        <p14:creationId xmlns:p14="http://schemas.microsoft.com/office/powerpoint/2010/main" val="1267778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the Einstein Telescope?</a:t>
            </a:r>
            <a:br>
              <a:rPr lang="en-US" dirty="0"/>
            </a:br>
            <a:endParaRPr lang="fr-F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D396A8-33DD-816F-D639-6927013BEC86}"/>
              </a:ext>
            </a:extLst>
          </p:cNvPr>
          <p:cNvSpPr txBox="1"/>
          <p:nvPr/>
        </p:nvSpPr>
        <p:spPr>
          <a:xfrm>
            <a:off x="3010392" y="1156848"/>
            <a:ext cx="59935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Next generation of GW detectors</a:t>
            </a:r>
          </a:p>
        </p:txBody>
      </p:sp>
      <p:pic>
        <p:nvPicPr>
          <p:cNvPr id="1028" name="Picture 4" descr="Plans Unveiled for Einstein Observatory to Study Gravity Ripples from Black  Holes | Space">
            <a:extLst>
              <a:ext uri="{FF2B5EF4-FFF2-40B4-BE49-F238E27FC236}">
                <a16:creationId xmlns:a16="http://schemas.microsoft.com/office/drawing/2014/main" id="{343300FA-4D20-0DD3-AD23-857EC18D9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05" y="1613024"/>
            <a:ext cx="5624957" cy="356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020A947-3728-9CA0-A31D-AE734549503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212"/>
          <a:stretch/>
        </p:blipFill>
        <p:spPr>
          <a:xfrm>
            <a:off x="6096000" y="1613024"/>
            <a:ext cx="5882640" cy="35661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2032F4D-3E4A-01FA-2CD9-47288C5E1F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96" y="1678816"/>
            <a:ext cx="2394857" cy="738620"/>
          </a:xfrm>
          <a:prstGeom prst="rect">
            <a:avLst/>
          </a:prstGeom>
        </p:spPr>
      </p:pic>
      <p:pic>
        <p:nvPicPr>
          <p:cNvPr id="2050" name="Picture 2" descr="Update from Cosmic Explorer">
            <a:extLst>
              <a:ext uri="{FF2B5EF4-FFF2-40B4-BE49-F238E27FC236}">
                <a16:creationId xmlns:a16="http://schemas.microsoft.com/office/drawing/2014/main" id="{248D213D-6609-781B-89BC-40D551F191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9167" y="1671335"/>
            <a:ext cx="1310406" cy="74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D5A40EE-0A50-E7E0-D4BF-C96D56136771}"/>
              </a:ext>
            </a:extLst>
          </p:cNvPr>
          <p:cNvSpPr txBox="1"/>
          <p:nvPr/>
        </p:nvSpPr>
        <p:spPr>
          <a:xfrm>
            <a:off x="1503218" y="4535269"/>
            <a:ext cx="43976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≥ 10 km each arm</a:t>
            </a:r>
          </a:p>
          <a:p>
            <a:pPr algn="r"/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Triangular (or L-Shaped) Underground</a:t>
            </a:r>
            <a:endParaRPr lang="en-GB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FF53403-B2F4-EB8E-1D6A-319EAAE9C2DB}"/>
              </a:ext>
            </a:extLst>
          </p:cNvPr>
          <p:cNvSpPr txBox="1"/>
          <p:nvPr/>
        </p:nvSpPr>
        <p:spPr>
          <a:xfrm>
            <a:off x="7940049" y="4535269"/>
            <a:ext cx="40233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 – 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40km and 20 km </a:t>
            </a:r>
          </a:p>
          <a:p>
            <a:pPr algn="r"/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L-shaped surface observatory</a:t>
            </a:r>
            <a:endParaRPr lang="en-GB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A43002-84C8-7F3E-B9DF-D8A28A457433}"/>
              </a:ext>
            </a:extLst>
          </p:cNvPr>
          <p:cNvSpPr txBox="1"/>
          <p:nvPr/>
        </p:nvSpPr>
        <p:spPr>
          <a:xfrm>
            <a:off x="303605" y="5266028"/>
            <a:ext cx="116750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Current detectors observe about one signal  per week. </a:t>
            </a:r>
          </a:p>
          <a:p>
            <a:r>
              <a:rPr lang="en-GB" dirty="0"/>
              <a:t>Next generation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100.000 to 1.000.000 binary black holes mergers per year! And many other new sources!</a:t>
            </a:r>
          </a:p>
          <a:p>
            <a:endParaRPr lang="en-GB" b="0" i="0" dirty="0">
              <a:solidFill>
                <a:srgbClr val="333333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7121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Let’s push the Universe exploration!</a:t>
            </a:r>
            <a:endParaRPr lang="fr-FR" dirty="0"/>
          </a:p>
        </p:txBody>
      </p:sp>
      <p:pic>
        <p:nvPicPr>
          <p:cNvPr id="15" name="nasa_hubble.jpg" descr="nasa_hubble.jpg">
            <a:extLst>
              <a:ext uri="{FF2B5EF4-FFF2-40B4-BE49-F238E27FC236}">
                <a16:creationId xmlns:a16="http://schemas.microsoft.com/office/drawing/2014/main" id="{BFE16062-002A-44C2-02B4-97DC510D514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215"/>
          <a:stretch>
            <a:fillRect/>
          </a:stretch>
        </p:blipFill>
        <p:spPr>
          <a:xfrm>
            <a:off x="425021" y="1220510"/>
            <a:ext cx="11107635" cy="472648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" name="Group">
            <a:extLst>
              <a:ext uri="{FF2B5EF4-FFF2-40B4-BE49-F238E27FC236}">
                <a16:creationId xmlns:a16="http://schemas.microsoft.com/office/drawing/2014/main" id="{FA061DE8-A208-0471-B182-8BD123F4A1B4}"/>
              </a:ext>
            </a:extLst>
          </p:cNvPr>
          <p:cNvGrpSpPr/>
          <p:nvPr/>
        </p:nvGrpSpPr>
        <p:grpSpPr>
          <a:xfrm>
            <a:off x="990601" y="2334895"/>
            <a:ext cx="8738081" cy="2565942"/>
            <a:chOff x="-431113" y="-311062"/>
            <a:chExt cx="20044365" cy="6628113"/>
          </a:xfrm>
        </p:grpSpPr>
        <p:sp>
          <p:nvSpPr>
            <p:cNvPr id="17" name="Einstein Telescope">
              <a:extLst>
                <a:ext uri="{FF2B5EF4-FFF2-40B4-BE49-F238E27FC236}">
                  <a16:creationId xmlns:a16="http://schemas.microsoft.com/office/drawing/2014/main" id="{5FE27EAC-4809-9CB8-5F84-843301EB421A}"/>
                </a:ext>
              </a:extLst>
            </p:cNvPr>
            <p:cNvSpPr/>
            <p:nvPr/>
          </p:nvSpPr>
          <p:spPr>
            <a:xfrm>
              <a:off x="-431113" y="3513670"/>
              <a:ext cx="19920289" cy="1953958"/>
            </a:xfrm>
            <a:prstGeom prst="rightArrow">
              <a:avLst>
                <a:gd name="adj1" fmla="val 59056"/>
                <a:gd name="adj2" fmla="val 52887"/>
              </a:avLst>
            </a:prstGeom>
            <a:gradFill flip="none" rotWithShape="1">
              <a:gsLst>
                <a:gs pos="0">
                  <a:schemeClr val="accent4">
                    <a:hueOff val="-1081314"/>
                    <a:satOff val="4338"/>
                    <a:lumOff val="-8931"/>
                  </a:schemeClr>
                </a:gs>
                <a:gs pos="100000">
                  <a:srgbClr val="FA2A32"/>
                </a:gs>
              </a:gsLst>
              <a:lin ang="21552176" scaled="0"/>
            </a:gra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l" defTabSz="825500">
                <a:defRPr sz="3600" b="0">
                  <a:solidFill>
                    <a:srgbClr val="FFFFFF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marL="0" marR="0" lvl="0" indent="0" algn="l" defTabSz="30956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35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SemiBold"/>
                  <a:ea typeface="Open Sans SemiBold"/>
                  <a:cs typeface="Open Sans SemiBold"/>
                  <a:sym typeface="Open Sans SemiBold"/>
                </a:rPr>
                <a:t>Einstein Telescope</a:t>
              </a:r>
            </a:p>
          </p:txBody>
        </p:sp>
        <p:sp>
          <p:nvSpPr>
            <p:cNvPr id="18" name="Line">
              <a:extLst>
                <a:ext uri="{FF2B5EF4-FFF2-40B4-BE49-F238E27FC236}">
                  <a16:creationId xmlns:a16="http://schemas.microsoft.com/office/drawing/2014/main" id="{3F897796-F41B-0F88-C99E-C81626561943}"/>
                </a:ext>
              </a:extLst>
            </p:cNvPr>
            <p:cNvSpPr/>
            <p:nvPr/>
          </p:nvSpPr>
          <p:spPr>
            <a:xfrm flipH="1" flipV="1">
              <a:off x="19613252" y="-311062"/>
              <a:ext cx="0" cy="6628113"/>
            </a:xfrm>
            <a:prstGeom prst="line">
              <a:avLst/>
            </a:prstGeom>
            <a:noFill/>
            <a:ln w="101600" cap="flat">
              <a:solidFill>
                <a:srgbClr val="FE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ctr" defTabSz="30956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6000" b="0">
                  <a:latin typeface="Open Sans Regular"/>
                  <a:ea typeface="Open Sans Regular"/>
                  <a:cs typeface="Open Sans Regular"/>
                  <a:sym typeface="Open Sans Regular"/>
                </a:defRPr>
              </a:pPr>
              <a:endParaRPr kumimoji="0" sz="22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Regular"/>
                <a:ea typeface="Open Sans Regular"/>
                <a:cs typeface="Open Sans Regular"/>
                <a:sym typeface="Open Sans Regular"/>
              </a:endParaRPr>
            </a:p>
          </p:txBody>
        </p:sp>
      </p:grpSp>
      <p:grpSp>
        <p:nvGrpSpPr>
          <p:cNvPr id="20" name="Group">
            <a:extLst>
              <a:ext uri="{FF2B5EF4-FFF2-40B4-BE49-F238E27FC236}">
                <a16:creationId xmlns:a16="http://schemas.microsoft.com/office/drawing/2014/main" id="{9944F62A-B276-BA86-1F72-E0C287A03A1E}"/>
              </a:ext>
            </a:extLst>
          </p:cNvPr>
          <p:cNvGrpSpPr/>
          <p:nvPr/>
        </p:nvGrpSpPr>
        <p:grpSpPr>
          <a:xfrm>
            <a:off x="990601" y="2334895"/>
            <a:ext cx="2676618" cy="2565941"/>
            <a:chOff x="-453326" y="-311063"/>
            <a:chExt cx="6456283" cy="6628111"/>
          </a:xfrm>
        </p:grpSpPr>
        <p:sp>
          <p:nvSpPr>
            <p:cNvPr id="21" name="Current observatories">
              <a:extLst>
                <a:ext uri="{FF2B5EF4-FFF2-40B4-BE49-F238E27FC236}">
                  <a16:creationId xmlns:a16="http://schemas.microsoft.com/office/drawing/2014/main" id="{8F5320BA-2621-8174-6685-84E50B7DEA8B}"/>
                </a:ext>
              </a:extLst>
            </p:cNvPr>
            <p:cNvSpPr/>
            <p:nvPr/>
          </p:nvSpPr>
          <p:spPr>
            <a:xfrm>
              <a:off x="-453326" y="99827"/>
              <a:ext cx="6374855" cy="1953958"/>
            </a:xfrm>
            <a:prstGeom prst="rightArrow">
              <a:avLst>
                <a:gd name="adj1" fmla="val 59056"/>
                <a:gd name="adj2" fmla="val 52887"/>
              </a:avLst>
            </a:prstGeom>
            <a:gradFill flip="none" rotWithShape="1">
              <a:gsLst>
                <a:gs pos="0">
                  <a:schemeClr val="accent4">
                    <a:hueOff val="-1081314"/>
                    <a:satOff val="4338"/>
                    <a:lumOff val="-8931"/>
                  </a:schemeClr>
                </a:gs>
                <a:gs pos="100000">
                  <a:srgbClr val="FA2A32"/>
                </a:gs>
              </a:gsLst>
              <a:lin ang="21552176" scaled="0"/>
            </a:gra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l" defTabSz="825500">
                <a:defRPr sz="3600" b="0">
                  <a:solidFill>
                    <a:srgbClr val="FFFFFF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marL="0" marR="0" lvl="0" indent="0" algn="l" defTabSz="30956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35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SemiBold"/>
                  <a:ea typeface="Open Sans SemiBold"/>
                  <a:cs typeface="Open Sans SemiBold"/>
                  <a:sym typeface="Open Sans SemiBold"/>
                </a:rPr>
                <a:t>Current observatories</a:t>
              </a:r>
            </a:p>
          </p:txBody>
        </p:sp>
        <p:sp>
          <p:nvSpPr>
            <p:cNvPr id="22" name="Line">
              <a:extLst>
                <a:ext uri="{FF2B5EF4-FFF2-40B4-BE49-F238E27FC236}">
                  <a16:creationId xmlns:a16="http://schemas.microsoft.com/office/drawing/2014/main" id="{294D1270-19C0-21B1-7D88-A8EDF9C88578}"/>
                </a:ext>
              </a:extLst>
            </p:cNvPr>
            <p:cNvSpPr/>
            <p:nvPr/>
          </p:nvSpPr>
          <p:spPr>
            <a:xfrm flipV="1">
              <a:off x="5968835" y="-311063"/>
              <a:ext cx="34122" cy="6628111"/>
            </a:xfrm>
            <a:prstGeom prst="line">
              <a:avLst/>
            </a:prstGeom>
            <a:noFill/>
            <a:ln w="101600" cap="flat">
              <a:solidFill>
                <a:srgbClr val="FF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ctr" defTabSz="30956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6000" b="0">
                  <a:latin typeface="Open Sans Regular"/>
                  <a:ea typeface="Open Sans Regular"/>
                  <a:cs typeface="Open Sans Regular"/>
                  <a:sym typeface="Open Sans Regular"/>
                </a:defRPr>
              </a:pPr>
              <a:endParaRPr kumimoji="0" sz="22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Regular"/>
                <a:ea typeface="Open Sans Regular"/>
                <a:cs typeface="Open Sans Regular"/>
                <a:sym typeface="Open Sans Regular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7A378D4-DE42-0BF8-79C4-EE889191490E}"/>
              </a:ext>
            </a:extLst>
          </p:cNvPr>
          <p:cNvSpPr txBox="1"/>
          <p:nvPr/>
        </p:nvSpPr>
        <p:spPr>
          <a:xfrm rot="16200000">
            <a:off x="-1027061" y="4611103"/>
            <a:ext cx="24871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i="1" dirty="0"/>
              <a:t>Courtesy of P. Werneke</a:t>
            </a:r>
          </a:p>
        </p:txBody>
      </p:sp>
    </p:spTree>
    <p:extLst>
      <p:ext uri="{BB962C8B-B14F-4D97-AF65-F5344CB8AC3E}">
        <p14:creationId xmlns:p14="http://schemas.microsoft.com/office/powerpoint/2010/main" val="23702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A1D8CB1-C76A-434F-A0EB-4BBF82E8D9B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7143" y="0"/>
            <a:ext cx="2394857" cy="7386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8E589-3183-402A-B08B-0FE46DEA3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C431A-056D-4A83-AFED-71F323DFB120}" type="slidenum">
              <a:rPr lang="nl-NL" smtClean="0"/>
              <a:t>29</a:t>
            </a:fld>
            <a:endParaRPr lang="nl-NL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8F21CAD-D36B-4B1B-BDDC-987A7020A733}"/>
              </a:ext>
            </a:extLst>
          </p:cNvPr>
          <p:cNvSpPr txBox="1">
            <a:spLocks/>
          </p:cNvSpPr>
          <p:nvPr/>
        </p:nvSpPr>
        <p:spPr>
          <a:xfrm>
            <a:off x="3505200" y="624145"/>
            <a:ext cx="8087096" cy="7386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rgbClr val="328E79"/>
                </a:solidFill>
              </a:rPr>
              <a:t>From current detectors to …</a:t>
            </a:r>
            <a:endParaRPr lang="nl-NL" sz="2800" b="1" dirty="0">
              <a:solidFill>
                <a:srgbClr val="328E79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C6C715C-6911-4F93-BD4F-D0AD0554DC65}"/>
              </a:ext>
            </a:extLst>
          </p:cNvPr>
          <p:cNvGrpSpPr/>
          <p:nvPr/>
        </p:nvGrpSpPr>
        <p:grpSpPr>
          <a:xfrm>
            <a:off x="366666" y="4474446"/>
            <a:ext cx="2600308" cy="1725392"/>
            <a:chOff x="485420" y="3989421"/>
            <a:chExt cx="2600308" cy="1725392"/>
          </a:xfrm>
        </p:grpSpPr>
        <p:pic>
          <p:nvPicPr>
            <p:cNvPr id="7" name="Picture 6" descr="Picture 6">
              <a:extLst>
                <a:ext uri="{FF2B5EF4-FFF2-40B4-BE49-F238E27FC236}">
                  <a16:creationId xmlns:a16="http://schemas.microsoft.com/office/drawing/2014/main" id="{0B48B0AB-D4EB-4A05-A1B2-39A6CC864C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5420" y="3989421"/>
              <a:ext cx="2600308" cy="1725392"/>
            </a:xfrm>
            <a:prstGeom prst="rect">
              <a:avLst/>
            </a:prstGeom>
            <a:ln w="50800">
              <a:solidFill>
                <a:srgbClr val="A6A6A6"/>
              </a:solidFill>
            </a:ln>
          </p:spPr>
        </p:pic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25C9C629-7A85-4521-A6D8-1124086A09BB}"/>
                </a:ext>
              </a:extLst>
            </p:cNvPr>
            <p:cNvSpPr txBox="1"/>
            <p:nvPr/>
          </p:nvSpPr>
          <p:spPr>
            <a:xfrm>
              <a:off x="524496" y="5481340"/>
              <a:ext cx="1415452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 defTabSz="1828800">
                <a:spcBef>
                  <a:spcPts val="1200"/>
                </a:spcBef>
                <a:defRPr sz="2800">
                  <a:solidFill>
                    <a:srgbClr val="DAE3F3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defTabSz="914400" hangingPunct="0">
                <a:spcBef>
                  <a:spcPts val="600"/>
                </a:spcBef>
              </a:pPr>
              <a:r>
                <a:rPr sz="1400" b="1" kern="0" dirty="0"/>
                <a:t>LIGO, Hanford, WA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9992FAA-96A4-4011-BE9D-72D128ECD394}"/>
              </a:ext>
            </a:extLst>
          </p:cNvPr>
          <p:cNvGrpSpPr/>
          <p:nvPr/>
        </p:nvGrpSpPr>
        <p:grpSpPr>
          <a:xfrm>
            <a:off x="366667" y="2613285"/>
            <a:ext cx="2600307" cy="1720406"/>
            <a:chOff x="485421" y="2128260"/>
            <a:chExt cx="2600307" cy="1720406"/>
          </a:xfrm>
        </p:grpSpPr>
        <p:pic>
          <p:nvPicPr>
            <p:cNvPr id="11" name="Picture 7" descr="Picture 7">
              <a:extLst>
                <a:ext uri="{FF2B5EF4-FFF2-40B4-BE49-F238E27FC236}">
                  <a16:creationId xmlns:a16="http://schemas.microsoft.com/office/drawing/2014/main" id="{B66DCC48-9CE1-4770-8DA4-511F4518FE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5421" y="2128260"/>
              <a:ext cx="2600307" cy="1720406"/>
            </a:xfrm>
            <a:prstGeom prst="rect">
              <a:avLst/>
            </a:prstGeom>
            <a:ln w="50800">
              <a:solidFill>
                <a:srgbClr val="A6A6A6"/>
              </a:solidFill>
            </a:ln>
          </p:spPr>
        </p:pic>
        <p:sp>
          <p:nvSpPr>
            <p:cNvPr id="12" name="TextBox 10">
              <a:extLst>
                <a:ext uri="{FF2B5EF4-FFF2-40B4-BE49-F238E27FC236}">
                  <a16:creationId xmlns:a16="http://schemas.microsoft.com/office/drawing/2014/main" id="{929AEEAB-C2A5-4DD8-983A-2CA5B727F698}"/>
                </a:ext>
              </a:extLst>
            </p:cNvPr>
            <p:cNvSpPr txBox="1"/>
            <p:nvPr/>
          </p:nvSpPr>
          <p:spPr>
            <a:xfrm>
              <a:off x="532170" y="3570778"/>
              <a:ext cx="1474763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 defTabSz="1828800">
                <a:spcBef>
                  <a:spcPts val="1200"/>
                </a:spcBef>
                <a:defRPr sz="2800">
                  <a:solidFill>
                    <a:srgbClr val="DAE3F3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defTabSz="914400" hangingPunct="0">
                <a:spcBef>
                  <a:spcPts val="600"/>
                </a:spcBef>
              </a:pPr>
              <a:r>
                <a:rPr sz="1400" b="1" kern="0"/>
                <a:t>LIGO, Livingston, LA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9751AD0-E254-4C3C-A108-5B197D80E373}"/>
              </a:ext>
            </a:extLst>
          </p:cNvPr>
          <p:cNvGrpSpPr/>
          <p:nvPr/>
        </p:nvGrpSpPr>
        <p:grpSpPr>
          <a:xfrm>
            <a:off x="366667" y="737889"/>
            <a:ext cx="2600307" cy="1733539"/>
            <a:chOff x="485421" y="252864"/>
            <a:chExt cx="2600307" cy="1733539"/>
          </a:xfrm>
        </p:grpSpPr>
        <p:pic>
          <p:nvPicPr>
            <p:cNvPr id="15" name="Picture 8" descr="Picture 8">
              <a:extLst>
                <a:ext uri="{FF2B5EF4-FFF2-40B4-BE49-F238E27FC236}">
                  <a16:creationId xmlns:a16="http://schemas.microsoft.com/office/drawing/2014/main" id="{16B66455-67FC-40D4-B96C-03E23AA6AD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5421" y="252864"/>
              <a:ext cx="2600307" cy="1733539"/>
            </a:xfrm>
            <a:prstGeom prst="rect">
              <a:avLst/>
            </a:prstGeom>
            <a:ln w="50800">
              <a:solidFill>
                <a:srgbClr val="A6A6A6"/>
              </a:solidFill>
            </a:ln>
          </p:spPr>
        </p:pic>
        <p:sp>
          <p:nvSpPr>
            <p:cNvPr id="16" name="TextBox 11">
              <a:extLst>
                <a:ext uri="{FF2B5EF4-FFF2-40B4-BE49-F238E27FC236}">
                  <a16:creationId xmlns:a16="http://schemas.microsoft.com/office/drawing/2014/main" id="{0FB48C25-D7A6-4942-A15B-9B93EF125C81}"/>
                </a:ext>
              </a:extLst>
            </p:cNvPr>
            <p:cNvSpPr txBox="1"/>
            <p:nvPr/>
          </p:nvSpPr>
          <p:spPr>
            <a:xfrm>
              <a:off x="559388" y="1752930"/>
              <a:ext cx="1457130" cy="2154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 defTabSz="1828800">
                <a:spcBef>
                  <a:spcPts val="1200"/>
                </a:spcBef>
                <a:defRPr sz="2800">
                  <a:solidFill>
                    <a:srgbClr val="DAE3F3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defTabSz="914400" hangingPunct="0">
                <a:spcBef>
                  <a:spcPts val="600"/>
                </a:spcBef>
              </a:pPr>
              <a:r>
                <a:rPr sz="1400" b="1" kern="0" dirty="0"/>
                <a:t>Virgo, Cascina, Italy</a:t>
              </a:r>
            </a:p>
          </p:txBody>
        </p:sp>
      </p:grpSp>
      <p:sp>
        <p:nvSpPr>
          <p:cNvPr id="2" name="Arrow: Right 1">
            <a:extLst>
              <a:ext uri="{FF2B5EF4-FFF2-40B4-BE49-F238E27FC236}">
                <a16:creationId xmlns:a16="http://schemas.microsoft.com/office/drawing/2014/main" id="{11F1F291-C86F-4B17-8357-42E3F59926E5}"/>
              </a:ext>
            </a:extLst>
          </p:cNvPr>
          <p:cNvSpPr/>
          <p:nvPr/>
        </p:nvSpPr>
        <p:spPr>
          <a:xfrm>
            <a:off x="3357723" y="3008258"/>
            <a:ext cx="978408" cy="930459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8A511FF-25CC-4076-B37E-CAF19B25D14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556" y="1352666"/>
            <a:ext cx="6136395" cy="4613699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B800F8-F928-CEE8-75C1-31D757D03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nl-NL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3E92DC93-282B-E2AB-C2E7-93F0D4774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9437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Einstein Telescope (ET)</a:t>
            </a:r>
            <a:br>
              <a:rPr lang="en-US" dirty="0"/>
            </a:br>
            <a:endParaRPr lang="fr-F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D396A8-33DD-816F-D639-6927013BEC86}"/>
              </a:ext>
            </a:extLst>
          </p:cNvPr>
          <p:cNvSpPr txBox="1"/>
          <p:nvPr/>
        </p:nvSpPr>
        <p:spPr>
          <a:xfrm>
            <a:off x="303605" y="1156848"/>
            <a:ext cx="56249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Next generation of GW detectors</a:t>
            </a:r>
          </a:p>
        </p:txBody>
      </p:sp>
      <p:pic>
        <p:nvPicPr>
          <p:cNvPr id="1028" name="Picture 4" descr="Plans Unveiled for Einstein Observatory to Study Gravity Ripples from Black  Holes | Space">
            <a:extLst>
              <a:ext uri="{FF2B5EF4-FFF2-40B4-BE49-F238E27FC236}">
                <a16:creationId xmlns:a16="http://schemas.microsoft.com/office/drawing/2014/main" id="{343300FA-4D20-0DD3-AD23-857EC18D9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05" y="1613024"/>
            <a:ext cx="5624957" cy="356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2032F4D-3E4A-01FA-2CD9-47288C5E1F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96" y="1678816"/>
            <a:ext cx="2394857" cy="7386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6977C2-615E-1F5B-2316-48A5004D4EE6}"/>
              </a:ext>
            </a:extLst>
          </p:cNvPr>
          <p:cNvSpPr txBox="1"/>
          <p:nvPr/>
        </p:nvSpPr>
        <p:spPr>
          <a:xfrm>
            <a:off x="6118654" y="3031671"/>
            <a:ext cx="5936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Underground </a:t>
            </a:r>
            <a:r>
              <a:rPr lang="en-US" dirty="0"/>
              <a:t>Infrastructure: </a:t>
            </a:r>
            <a:r>
              <a:rPr lang="en-US" b="1" dirty="0"/>
              <a:t>200 – 300 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Probably largest </a:t>
            </a:r>
            <a:r>
              <a:rPr lang="en-US" b="1" dirty="0"/>
              <a:t>UHV system </a:t>
            </a:r>
            <a:r>
              <a:rPr lang="en-US" dirty="0"/>
              <a:t>ever built: </a:t>
            </a:r>
            <a:r>
              <a:rPr lang="en-US" b="1" dirty="0"/>
              <a:t>120 km!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C168330-B2A2-3908-5B94-0A0DF5E85D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610982" y="905645"/>
            <a:ext cx="2173030" cy="2052452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F0EF880F-2052-B655-0BA1-AAF0B32AF900}"/>
              </a:ext>
            </a:extLst>
          </p:cNvPr>
          <p:cNvGrpSpPr/>
          <p:nvPr/>
        </p:nvGrpSpPr>
        <p:grpSpPr>
          <a:xfrm>
            <a:off x="7067389" y="830265"/>
            <a:ext cx="1939578" cy="1770784"/>
            <a:chOff x="6932194" y="830265"/>
            <a:chExt cx="2135606" cy="206744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8F8B094-CC7C-775D-85C3-4A1E7EAEF91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r="55701" b="11899"/>
            <a:stretch/>
          </p:blipFill>
          <p:spPr>
            <a:xfrm>
              <a:off x="6932194" y="830265"/>
              <a:ext cx="2135606" cy="2067440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946951A-50FE-B894-1205-4C1F0CA96C4E}"/>
                </a:ext>
              </a:extLst>
            </p:cNvPr>
            <p:cNvSpPr/>
            <p:nvPr/>
          </p:nvSpPr>
          <p:spPr>
            <a:xfrm>
              <a:off x="8382000" y="830265"/>
              <a:ext cx="685800" cy="7827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BF2DBF2-6B21-3395-1585-9BCC894EDCCD}"/>
              </a:ext>
            </a:extLst>
          </p:cNvPr>
          <p:cNvSpPr txBox="1"/>
          <p:nvPr/>
        </p:nvSpPr>
        <p:spPr>
          <a:xfrm>
            <a:off x="7467600" y="2587439"/>
            <a:ext cx="10816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ff-meta-serif-web-pro"/>
              </a:rPr>
              <a:t>Triangle</a:t>
            </a:r>
            <a:endParaRPr lang="en-GB" i="0" dirty="0">
              <a:effectLst/>
              <a:latin typeface="ff-meta-serif-web-pro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092B59E-EB4D-7978-1D1A-8CEDF459F144}"/>
              </a:ext>
            </a:extLst>
          </p:cNvPr>
          <p:cNvSpPr txBox="1"/>
          <p:nvPr/>
        </p:nvSpPr>
        <p:spPr>
          <a:xfrm>
            <a:off x="1503218" y="4535269"/>
            <a:ext cx="43976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≥ 10 km each arm</a:t>
            </a:r>
          </a:p>
          <a:p>
            <a:pPr algn="r"/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Triangular (or L-Shaped) Underground</a:t>
            </a:r>
            <a:endParaRPr lang="en-GB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569CCE-68AA-880C-1294-F5798D67B6D5}"/>
              </a:ext>
            </a:extLst>
          </p:cNvPr>
          <p:cNvSpPr txBox="1"/>
          <p:nvPr/>
        </p:nvSpPr>
        <p:spPr>
          <a:xfrm>
            <a:off x="7051515" y="460931"/>
            <a:ext cx="42260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ET concept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3BD777-6892-D73C-B492-9338F829FF6E}"/>
              </a:ext>
            </a:extLst>
          </p:cNvPr>
          <p:cNvSpPr txBox="1"/>
          <p:nvPr/>
        </p:nvSpPr>
        <p:spPr>
          <a:xfrm>
            <a:off x="303605" y="5266028"/>
            <a:ext cx="116750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Current detectors observe about one signal  per week. </a:t>
            </a:r>
          </a:p>
          <a:p>
            <a:r>
              <a:rPr lang="en-GB" dirty="0"/>
              <a:t>Next generation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100.000 to 1.000.000 binary black holes mergers per year! And many other new sources!</a:t>
            </a:r>
          </a:p>
          <a:p>
            <a:endParaRPr lang="en-GB" b="0" i="0" dirty="0">
              <a:solidFill>
                <a:srgbClr val="333333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1905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67443D-F311-4E10-9A30-5027165A6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CAA63A-75C2-4112-96AA-19C1330FD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6F7A2-E9E4-4F84-8211-038A69726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98A27B45-B6C1-C210-1061-A8BAC27D5BE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8013"/>
          <a:stretch/>
        </p:blipFill>
        <p:spPr>
          <a:xfrm>
            <a:off x="2947346" y="373593"/>
            <a:ext cx="7796854" cy="5785266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C4F43554-8CAD-F8DC-B72E-820455544365}"/>
              </a:ext>
            </a:extLst>
          </p:cNvPr>
          <p:cNvSpPr txBox="1"/>
          <p:nvPr/>
        </p:nvSpPr>
        <p:spPr>
          <a:xfrm>
            <a:off x="9803658" y="5853106"/>
            <a:ext cx="188108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/>
              <a:t>Courtesy: A. </a:t>
            </a:r>
            <a:r>
              <a:rPr lang="en-US" sz="1200" dirty="0" err="1"/>
              <a:t>Pasqualetti</a:t>
            </a:r>
            <a:endParaRPr lang="en-GB" sz="1200" dirty="0"/>
          </a:p>
        </p:txBody>
      </p:sp>
      <p:sp>
        <p:nvSpPr>
          <p:cNvPr id="34" name="Title 5">
            <a:extLst>
              <a:ext uri="{FF2B5EF4-FFF2-40B4-BE49-F238E27FC236}">
                <a16:creationId xmlns:a16="http://schemas.microsoft.com/office/drawing/2014/main" id="{63BED3E9-18E1-D640-7FE5-E7BC921FA5D8}"/>
              </a:ext>
            </a:extLst>
          </p:cNvPr>
          <p:cNvSpPr txBox="1">
            <a:spLocks/>
          </p:cNvSpPr>
          <p:nvPr/>
        </p:nvSpPr>
        <p:spPr>
          <a:xfrm>
            <a:off x="407989" y="373593"/>
            <a:ext cx="6069012" cy="5863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Virgo Pipes</a:t>
            </a:r>
          </a:p>
        </p:txBody>
      </p:sp>
    </p:spTree>
    <p:extLst>
      <p:ext uri="{BB962C8B-B14F-4D97-AF65-F5344CB8AC3E}">
        <p14:creationId xmlns:p14="http://schemas.microsoft.com/office/powerpoint/2010/main" val="2550316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E33EF9C6-4E02-E56E-B019-29EED44110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9648" y="3816001"/>
            <a:ext cx="1889288" cy="2084268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FD2F2E6-35FC-2CA2-8930-C317DF9B1789}"/>
              </a:ext>
            </a:extLst>
          </p:cNvPr>
          <p:cNvCxnSpPr>
            <a:cxnSpLocks/>
          </p:cNvCxnSpPr>
          <p:nvPr/>
        </p:nvCxnSpPr>
        <p:spPr>
          <a:xfrm>
            <a:off x="10934292" y="2087515"/>
            <a:ext cx="0" cy="24688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1B8D42E-005F-3863-7F21-9B8C2F3D1E53}"/>
              </a:ext>
            </a:extLst>
          </p:cNvPr>
          <p:cNvSpPr txBox="1"/>
          <p:nvPr/>
        </p:nvSpPr>
        <p:spPr>
          <a:xfrm>
            <a:off x="9626992" y="2586682"/>
            <a:ext cx="2235708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GB" b="1" dirty="0">
                <a:latin typeface="ff-meta-serif-web-pro"/>
              </a:rPr>
              <a:t>2L misaligned of 45°</a:t>
            </a:r>
          </a:p>
          <a:p>
            <a:pPr algn="r"/>
            <a:endParaRPr lang="en-GB" i="0" dirty="0">
              <a:effectLst/>
              <a:latin typeface="ff-meta-serif-web-pro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0BABB84-587D-EE67-3C3E-10E27CB0E9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600" y="3816001"/>
            <a:ext cx="2575477" cy="2085818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881152C-BBB1-D301-29FC-2E4F69C7C1EE}"/>
              </a:ext>
            </a:extLst>
          </p:cNvPr>
          <p:cNvCxnSpPr>
            <a:cxnSpLocks/>
          </p:cNvCxnSpPr>
          <p:nvPr/>
        </p:nvCxnSpPr>
        <p:spPr>
          <a:xfrm flipH="1">
            <a:off x="8229600" y="2528448"/>
            <a:ext cx="1383921" cy="22754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Einstein Telescope (ET)</a:t>
            </a:r>
            <a:br>
              <a:rPr lang="en-US" dirty="0"/>
            </a:br>
            <a:endParaRPr lang="fr-FR" dirty="0"/>
          </a:p>
        </p:txBody>
      </p:sp>
      <p:pic>
        <p:nvPicPr>
          <p:cNvPr id="1028" name="Picture 4" descr="Plans Unveiled for Einstein Observatory to Study Gravity Ripples from Black  Holes | Space">
            <a:extLst>
              <a:ext uri="{FF2B5EF4-FFF2-40B4-BE49-F238E27FC236}">
                <a16:creationId xmlns:a16="http://schemas.microsoft.com/office/drawing/2014/main" id="{343300FA-4D20-0DD3-AD23-857EC18D9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05" y="1613024"/>
            <a:ext cx="5624957" cy="356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2032F4D-3E4A-01FA-2CD9-47288C5E1F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96" y="1678816"/>
            <a:ext cx="2394857" cy="7386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6977C2-615E-1F5B-2316-48A5004D4EE6}"/>
              </a:ext>
            </a:extLst>
          </p:cNvPr>
          <p:cNvSpPr txBox="1"/>
          <p:nvPr/>
        </p:nvSpPr>
        <p:spPr>
          <a:xfrm>
            <a:off x="6118654" y="3024808"/>
            <a:ext cx="593667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Two locations </a:t>
            </a:r>
            <a:r>
              <a:rPr lang="en-US" dirty="0"/>
              <a:t>presented their candidature (</a:t>
            </a:r>
            <a:r>
              <a:rPr lang="en-US" b="1" dirty="0"/>
              <a:t>NL</a:t>
            </a:r>
            <a:r>
              <a:rPr lang="en-US" dirty="0"/>
              <a:t> &amp; </a:t>
            </a:r>
            <a:r>
              <a:rPr lang="en-US" b="1" dirty="0"/>
              <a:t>IT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Saxony (</a:t>
            </a:r>
            <a:r>
              <a:rPr lang="en-US" b="1" dirty="0"/>
              <a:t>DE</a:t>
            </a:r>
            <a:r>
              <a:rPr lang="en-US" dirty="0"/>
              <a:t>) is very present in ET and </a:t>
            </a:r>
            <a:r>
              <a:rPr lang="en-US" dirty="0" err="1"/>
              <a:t>ETpathfinders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272E44D-D59C-1ACC-3A96-F23937491189}"/>
              </a:ext>
            </a:extLst>
          </p:cNvPr>
          <p:cNvGrpSpPr/>
          <p:nvPr/>
        </p:nvGrpSpPr>
        <p:grpSpPr>
          <a:xfrm>
            <a:off x="7067389" y="830265"/>
            <a:ext cx="1939578" cy="1770784"/>
            <a:chOff x="6932194" y="830265"/>
            <a:chExt cx="2135606" cy="206744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80B79DC-4841-5C05-A652-12BB89BAC55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r="55701" b="11899"/>
            <a:stretch/>
          </p:blipFill>
          <p:spPr>
            <a:xfrm>
              <a:off x="6932194" y="830265"/>
              <a:ext cx="2135606" cy="2067440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1941A4-F82E-8D1D-91AC-2261CA3AF0C4}"/>
                </a:ext>
              </a:extLst>
            </p:cNvPr>
            <p:cNvSpPr/>
            <p:nvPr/>
          </p:nvSpPr>
          <p:spPr>
            <a:xfrm>
              <a:off x="8382000" y="830265"/>
              <a:ext cx="685800" cy="7827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BF096012-2948-C105-5E0A-9BB3A46C76A5}"/>
              </a:ext>
            </a:extLst>
          </p:cNvPr>
          <p:cNvSpPr txBox="1"/>
          <p:nvPr/>
        </p:nvSpPr>
        <p:spPr>
          <a:xfrm>
            <a:off x="7467600" y="2587439"/>
            <a:ext cx="10816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ff-meta-serif-web-pro"/>
              </a:rPr>
              <a:t>Triangle</a:t>
            </a:r>
            <a:endParaRPr lang="en-GB" i="0" dirty="0">
              <a:effectLst/>
              <a:latin typeface="ff-meta-serif-web-pro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F099BB6-B670-39CA-FBCE-F050F4EE7DFD}"/>
              </a:ext>
            </a:extLst>
          </p:cNvPr>
          <p:cNvSpPr txBox="1"/>
          <p:nvPr/>
        </p:nvSpPr>
        <p:spPr>
          <a:xfrm>
            <a:off x="1503218" y="4535269"/>
            <a:ext cx="43976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≥ 10 km each arm</a:t>
            </a:r>
          </a:p>
          <a:p>
            <a:pPr algn="r"/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Triangular (or L-Shaped) Underground</a:t>
            </a:r>
            <a:endParaRPr lang="en-GB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2CBD73-5450-9F4F-6073-BCDB655FAD56}"/>
              </a:ext>
            </a:extLst>
          </p:cNvPr>
          <p:cNvSpPr txBox="1"/>
          <p:nvPr/>
        </p:nvSpPr>
        <p:spPr>
          <a:xfrm>
            <a:off x="7395421" y="5906631"/>
            <a:ext cx="13465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Limburg (NL)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D51043F-278E-3FA7-1001-FF8AE39DE3B3}"/>
              </a:ext>
            </a:extLst>
          </p:cNvPr>
          <p:cNvSpPr txBox="1"/>
          <p:nvPr/>
        </p:nvSpPr>
        <p:spPr>
          <a:xfrm>
            <a:off x="10174785" y="5906631"/>
            <a:ext cx="12695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Sardinia (IT)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08E7A6-65C9-33D5-F005-0221A90B36E7}"/>
              </a:ext>
            </a:extLst>
          </p:cNvPr>
          <p:cNvSpPr txBox="1"/>
          <p:nvPr/>
        </p:nvSpPr>
        <p:spPr>
          <a:xfrm>
            <a:off x="303605" y="1156848"/>
            <a:ext cx="56249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Next generation of GW detectors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E8CD31-5C8D-52B3-DEA5-237131D6062B}"/>
              </a:ext>
            </a:extLst>
          </p:cNvPr>
          <p:cNvSpPr txBox="1"/>
          <p:nvPr/>
        </p:nvSpPr>
        <p:spPr>
          <a:xfrm>
            <a:off x="7051515" y="460931"/>
            <a:ext cx="42260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ET concept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DB45E4F-A4A6-9A87-6CDA-4DC1997A0ADB}"/>
              </a:ext>
            </a:extLst>
          </p:cNvPr>
          <p:cNvSpPr txBox="1"/>
          <p:nvPr/>
        </p:nvSpPr>
        <p:spPr>
          <a:xfrm rot="18898359">
            <a:off x="11092536" y="1351705"/>
            <a:ext cx="51135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rgbClr val="000000"/>
                </a:solidFill>
                <a:latin typeface="ff-meta-serif-web-pro"/>
                <a:cs typeface="Calibri Light"/>
              </a:rPr>
              <a:t>15 km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478D6FA-F872-6819-C01C-2C1D0B8FD37C}"/>
              </a:ext>
            </a:extLst>
          </p:cNvPr>
          <p:cNvGrpSpPr/>
          <p:nvPr/>
        </p:nvGrpSpPr>
        <p:grpSpPr>
          <a:xfrm>
            <a:off x="9372600" y="571245"/>
            <a:ext cx="2367405" cy="1957203"/>
            <a:chOff x="9372600" y="571245"/>
            <a:chExt cx="2367405" cy="1957203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6955432-CA4D-AA3F-2EFB-7809724FA627}"/>
                </a:ext>
              </a:extLst>
            </p:cNvPr>
            <p:cNvGrpSpPr/>
            <p:nvPr/>
          </p:nvGrpSpPr>
          <p:grpSpPr>
            <a:xfrm>
              <a:off x="9372600" y="1150486"/>
              <a:ext cx="1371600" cy="1377962"/>
              <a:chOff x="9372600" y="1150486"/>
              <a:chExt cx="1371600" cy="1377962"/>
            </a:xfrm>
          </p:grpSpPr>
          <p:sp>
            <p:nvSpPr>
              <p:cNvPr id="14" name="L-Shape 13">
                <a:extLst>
                  <a:ext uri="{FF2B5EF4-FFF2-40B4-BE49-F238E27FC236}">
                    <a16:creationId xmlns:a16="http://schemas.microsoft.com/office/drawing/2014/main" id="{2252E935-AB32-C902-2876-D60CEDB3AAE8}"/>
                  </a:ext>
                </a:extLst>
              </p:cNvPr>
              <p:cNvSpPr/>
              <p:nvPr/>
            </p:nvSpPr>
            <p:spPr>
              <a:xfrm>
                <a:off x="9372600" y="1156848"/>
                <a:ext cx="1371600" cy="1371600"/>
              </a:xfrm>
              <a:prstGeom prst="corner">
                <a:avLst>
                  <a:gd name="adj1" fmla="val 3579"/>
                  <a:gd name="adj2" fmla="val 4128"/>
                </a:avLst>
              </a:prstGeom>
              <a:solidFill>
                <a:srgbClr val="FA0202"/>
              </a:solidFill>
              <a:ln>
                <a:noFill/>
              </a:ln>
              <a:effectLst>
                <a:glow rad="63500">
                  <a:schemeClr val="accent3">
                    <a:lumMod val="60000"/>
                    <a:lumOff val="40000"/>
                    <a:alpha val="60000"/>
                  </a:schemeClr>
                </a:glo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" name="L-Shape 16">
                <a:extLst>
                  <a:ext uri="{FF2B5EF4-FFF2-40B4-BE49-F238E27FC236}">
                    <a16:creationId xmlns:a16="http://schemas.microsoft.com/office/drawing/2014/main" id="{8D8D392E-D739-83AA-850A-E28B2D8F9FC7}"/>
                  </a:ext>
                </a:extLst>
              </p:cNvPr>
              <p:cNvSpPr/>
              <p:nvPr/>
            </p:nvSpPr>
            <p:spPr>
              <a:xfrm>
                <a:off x="9484971" y="1150486"/>
                <a:ext cx="1259229" cy="1275092"/>
              </a:xfrm>
              <a:prstGeom prst="corner">
                <a:avLst>
                  <a:gd name="adj1" fmla="val 5146"/>
                  <a:gd name="adj2" fmla="val 4762"/>
                </a:avLst>
              </a:pr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tx1">
                    <a:lumMod val="40000"/>
                    <a:lumOff val="60000"/>
                    <a:alpha val="60000"/>
                  </a:schemeClr>
                </a:glo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F62AF7B-E7D2-536F-51EC-BD98EF9C3A46}"/>
                </a:ext>
              </a:extLst>
            </p:cNvPr>
            <p:cNvGrpSpPr/>
            <p:nvPr/>
          </p:nvGrpSpPr>
          <p:grpSpPr>
            <a:xfrm rot="18836013">
              <a:off x="10365224" y="568064"/>
              <a:ext cx="1371600" cy="1377962"/>
              <a:chOff x="9372600" y="1150486"/>
              <a:chExt cx="1371600" cy="1377962"/>
            </a:xfrm>
          </p:grpSpPr>
          <p:sp>
            <p:nvSpPr>
              <p:cNvPr id="26" name="L-Shape 25">
                <a:extLst>
                  <a:ext uri="{FF2B5EF4-FFF2-40B4-BE49-F238E27FC236}">
                    <a16:creationId xmlns:a16="http://schemas.microsoft.com/office/drawing/2014/main" id="{8E694B0C-01D5-83CE-58FF-8E0AECB328BC}"/>
                  </a:ext>
                </a:extLst>
              </p:cNvPr>
              <p:cNvSpPr/>
              <p:nvPr/>
            </p:nvSpPr>
            <p:spPr>
              <a:xfrm>
                <a:off x="9372600" y="1156848"/>
                <a:ext cx="1371600" cy="1371600"/>
              </a:xfrm>
              <a:prstGeom prst="corner">
                <a:avLst>
                  <a:gd name="adj1" fmla="val 3579"/>
                  <a:gd name="adj2" fmla="val 4128"/>
                </a:avLst>
              </a:prstGeom>
              <a:solidFill>
                <a:srgbClr val="FA0202"/>
              </a:solidFill>
              <a:ln>
                <a:noFill/>
              </a:ln>
              <a:effectLst>
                <a:glow rad="63500">
                  <a:schemeClr val="accent3">
                    <a:lumMod val="60000"/>
                    <a:lumOff val="40000"/>
                    <a:alpha val="60000"/>
                  </a:schemeClr>
                </a:glo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2" name="L-Shape 31">
                <a:extLst>
                  <a:ext uri="{FF2B5EF4-FFF2-40B4-BE49-F238E27FC236}">
                    <a16:creationId xmlns:a16="http://schemas.microsoft.com/office/drawing/2014/main" id="{679538B4-51AF-3691-85A1-446639731AE5}"/>
                  </a:ext>
                </a:extLst>
              </p:cNvPr>
              <p:cNvSpPr/>
              <p:nvPr/>
            </p:nvSpPr>
            <p:spPr>
              <a:xfrm>
                <a:off x="9484971" y="1150486"/>
                <a:ext cx="1259229" cy="1275092"/>
              </a:xfrm>
              <a:prstGeom prst="corner">
                <a:avLst>
                  <a:gd name="adj1" fmla="val 5146"/>
                  <a:gd name="adj2" fmla="val 4762"/>
                </a:avLst>
              </a:pr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tx1">
                    <a:lumMod val="40000"/>
                    <a:lumOff val="60000"/>
                    <a:alpha val="60000"/>
                  </a:schemeClr>
                </a:glo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16DC9517-346F-BCC4-D6A6-D5ABD7BF696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610982" y="905645"/>
            <a:ext cx="2173030" cy="205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700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67443D-F311-4E10-9A30-5027165A6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CAA63A-75C2-4112-96AA-19C1330FD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6F7A2-E9E4-4F84-8211-038A69726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4" name="Title 5">
            <a:extLst>
              <a:ext uri="{FF2B5EF4-FFF2-40B4-BE49-F238E27FC236}">
                <a16:creationId xmlns:a16="http://schemas.microsoft.com/office/drawing/2014/main" id="{63BED3E9-18E1-D640-7FE5-E7BC921FA5D8}"/>
              </a:ext>
            </a:extLst>
          </p:cNvPr>
          <p:cNvSpPr txBox="1">
            <a:spLocks/>
          </p:cNvSpPr>
          <p:nvPr/>
        </p:nvSpPr>
        <p:spPr>
          <a:xfrm>
            <a:off x="407989" y="373593"/>
            <a:ext cx="6069012" cy="5863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ET vacuum system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9FDAD26-BC95-35BA-A052-4D0B1F4BA6B4}"/>
              </a:ext>
            </a:extLst>
          </p:cNvPr>
          <p:cNvGrpSpPr/>
          <p:nvPr/>
        </p:nvGrpSpPr>
        <p:grpSpPr>
          <a:xfrm>
            <a:off x="185109" y="3887924"/>
            <a:ext cx="8268241" cy="2214930"/>
            <a:chOff x="391781" y="3992164"/>
            <a:chExt cx="8268241" cy="221493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174F27B-531E-D39C-84B9-3FA14A3B5EA3}"/>
                </a:ext>
              </a:extLst>
            </p:cNvPr>
            <p:cNvSpPr txBox="1"/>
            <p:nvPr/>
          </p:nvSpPr>
          <p:spPr>
            <a:xfrm>
              <a:off x="391781" y="4259997"/>
              <a:ext cx="3167691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/>
                <a:t>If VIRGO vacuum system costs are scaled to ET dimensions</a:t>
              </a:r>
              <a:r>
                <a:rPr lang="en-GB" sz="1600" baseline="30000" dirty="0"/>
                <a:t> </a:t>
              </a:r>
              <a:endParaRPr lang="en-GB" sz="1600" dirty="0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598C3F2-4144-DFC7-9EEC-3EDF2FF48ED8}"/>
                </a:ext>
              </a:extLst>
            </p:cNvPr>
            <p:cNvGrpSpPr/>
            <p:nvPr/>
          </p:nvGrpSpPr>
          <p:grpSpPr>
            <a:xfrm>
              <a:off x="3265853" y="3992164"/>
              <a:ext cx="2144347" cy="2107165"/>
              <a:chOff x="6940536" y="1823064"/>
              <a:chExt cx="2710886" cy="2716506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941950C6-BFAE-F849-0A8C-3237F8A8200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1847" t="8796" r="19131" b="2197"/>
              <a:stretch/>
            </p:blipFill>
            <p:spPr>
              <a:xfrm>
                <a:off x="6940536" y="1823064"/>
                <a:ext cx="2710886" cy="2716506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80E9EC7-38F8-54B8-A5DC-BEC302DA9C51}"/>
                  </a:ext>
                </a:extLst>
              </p:cNvPr>
              <p:cNvSpPr txBox="1"/>
              <p:nvPr/>
            </p:nvSpPr>
            <p:spPr>
              <a:xfrm>
                <a:off x="7202551" y="2853522"/>
                <a:ext cx="1957989" cy="736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2000" b="1" dirty="0">
                    <a:solidFill>
                      <a:schemeClr val="bg2">
                        <a:lumMod val="10000"/>
                      </a:schemeClr>
                    </a:solidFill>
                  </a:rPr>
                  <a:t>ET total</a:t>
                </a:r>
              </a:p>
              <a:p>
                <a:pPr algn="ctr"/>
                <a:r>
                  <a:rPr lang="en-GB" sz="2000" b="1" dirty="0">
                    <a:solidFill>
                      <a:schemeClr val="bg2">
                        <a:lumMod val="10000"/>
                      </a:schemeClr>
                    </a:solidFill>
                  </a:rPr>
                  <a:t>budget</a:t>
                </a:r>
                <a:endParaRPr lang="en-GB" sz="2400" b="1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 algn="ctr"/>
                <a:endParaRPr lang="en-GB" sz="200" b="1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0B2996B9-5C60-CF1E-68A1-E811892D5123}"/>
                </a:ext>
              </a:extLst>
            </p:cNvPr>
            <p:cNvGrpSpPr/>
            <p:nvPr/>
          </p:nvGrpSpPr>
          <p:grpSpPr>
            <a:xfrm>
              <a:off x="5397898" y="4134359"/>
              <a:ext cx="3262124" cy="2072735"/>
              <a:chOff x="9227072" y="1997317"/>
              <a:chExt cx="3582713" cy="236216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C6D5C547-E524-65A3-290B-22390CF0E3E0}"/>
                  </a:ext>
                </a:extLst>
              </p:cNvPr>
              <p:cNvGrpSpPr/>
              <p:nvPr/>
            </p:nvGrpSpPr>
            <p:grpSpPr>
              <a:xfrm>
                <a:off x="9314342" y="1997317"/>
                <a:ext cx="3495443" cy="210452"/>
                <a:chOff x="4735689" y="2044473"/>
                <a:chExt cx="3754141" cy="210452"/>
              </a:xfrm>
            </p:grpSpPr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66834228-46EA-34DA-6C3A-FA0372CC62EE}"/>
                    </a:ext>
                  </a:extLst>
                </p:cNvPr>
                <p:cNvSpPr/>
                <p:nvPr/>
              </p:nvSpPr>
              <p:spPr>
                <a:xfrm>
                  <a:off x="4735689" y="2083126"/>
                  <a:ext cx="127487" cy="138136"/>
                </a:xfrm>
                <a:prstGeom prst="rect">
                  <a:avLst/>
                </a:prstGeom>
                <a:solidFill>
                  <a:srgbClr val="1F77B4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/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DC0DBAD3-732E-24CA-16EC-B631A2380822}"/>
                    </a:ext>
                  </a:extLst>
                </p:cNvPr>
                <p:cNvSpPr txBox="1"/>
                <p:nvPr/>
              </p:nvSpPr>
              <p:spPr>
                <a:xfrm>
                  <a:off x="4939990" y="2044473"/>
                  <a:ext cx="3549840" cy="21045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GB" sz="1200" dirty="0">
                      <a:solidFill>
                        <a:schemeClr val="bg2">
                          <a:lumMod val="10000"/>
                        </a:schemeClr>
                      </a:solidFill>
                    </a:rPr>
                    <a:t>Civil engineering &amp; services (54%)</a:t>
                  </a:r>
                </a:p>
              </p:txBody>
            </p: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4C81B7E8-9903-193D-92D5-75D1E5ABCF80}"/>
                  </a:ext>
                </a:extLst>
              </p:cNvPr>
              <p:cNvGrpSpPr/>
              <p:nvPr/>
            </p:nvGrpSpPr>
            <p:grpSpPr>
              <a:xfrm>
                <a:off x="9315898" y="2328057"/>
                <a:ext cx="2964737" cy="184666"/>
                <a:chOff x="4723631" y="2393293"/>
                <a:chExt cx="2964737" cy="184666"/>
              </a:xfrm>
            </p:grpSpPr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89CCCACE-1348-37AE-1CB1-640A45EC6ECF}"/>
                    </a:ext>
                  </a:extLst>
                </p:cNvPr>
                <p:cNvSpPr/>
                <p:nvPr/>
              </p:nvSpPr>
              <p:spPr>
                <a:xfrm>
                  <a:off x="4723631" y="2431947"/>
                  <a:ext cx="127487" cy="138136"/>
                </a:xfrm>
                <a:prstGeom prst="rect">
                  <a:avLst/>
                </a:prstGeom>
                <a:solidFill>
                  <a:srgbClr val="FF7F0E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/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E109B071-B2EA-2B2B-DF43-F0AC4F34E08D}"/>
                    </a:ext>
                  </a:extLst>
                </p:cNvPr>
                <p:cNvSpPr txBox="1"/>
                <p:nvPr/>
              </p:nvSpPr>
              <p:spPr>
                <a:xfrm>
                  <a:off x="4927932" y="2393293"/>
                  <a:ext cx="2760436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GB" sz="1200" b="1" dirty="0">
                      <a:solidFill>
                        <a:schemeClr val="bg2">
                          <a:lumMod val="10000"/>
                        </a:schemeClr>
                      </a:solidFill>
                    </a:rPr>
                    <a:t>Vacuum system* (33%)</a:t>
                  </a:r>
                </a:p>
              </p:txBody>
            </p: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588E31EC-21E0-8D3B-7EC4-8BEEE38D7F34}"/>
                  </a:ext>
                </a:extLst>
              </p:cNvPr>
              <p:cNvGrpSpPr/>
              <p:nvPr/>
            </p:nvGrpSpPr>
            <p:grpSpPr>
              <a:xfrm>
                <a:off x="9314343" y="2661017"/>
                <a:ext cx="2964737" cy="184666"/>
                <a:chOff x="4735689" y="3044803"/>
                <a:chExt cx="2964737" cy="184666"/>
              </a:xfrm>
            </p:grpSpPr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F83174DC-3CAB-382A-8DF5-6248013E13C3}"/>
                    </a:ext>
                  </a:extLst>
                </p:cNvPr>
                <p:cNvSpPr/>
                <p:nvPr/>
              </p:nvSpPr>
              <p:spPr>
                <a:xfrm>
                  <a:off x="4735689" y="3083457"/>
                  <a:ext cx="127487" cy="138136"/>
                </a:xfrm>
                <a:prstGeom prst="rect">
                  <a:avLst/>
                </a:prstGeom>
                <a:solidFill>
                  <a:srgbClr val="2CA0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/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1E92FA16-68A6-F91D-F921-B00CEB28A42B}"/>
                    </a:ext>
                  </a:extLst>
                </p:cNvPr>
                <p:cNvSpPr txBox="1"/>
                <p:nvPr/>
              </p:nvSpPr>
              <p:spPr>
                <a:xfrm>
                  <a:off x="4939990" y="3044803"/>
                  <a:ext cx="2760436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GB" sz="1200" dirty="0">
                      <a:solidFill>
                        <a:schemeClr val="bg2">
                          <a:lumMod val="10000"/>
                        </a:schemeClr>
                      </a:solidFill>
                    </a:rPr>
                    <a:t>Optics and lasers (7%)</a:t>
                  </a:r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D0038202-9998-0BA6-7D54-EF652C63C1D4}"/>
                  </a:ext>
                </a:extLst>
              </p:cNvPr>
              <p:cNvGrpSpPr/>
              <p:nvPr/>
            </p:nvGrpSpPr>
            <p:grpSpPr>
              <a:xfrm>
                <a:off x="9314343" y="2991758"/>
                <a:ext cx="2964737" cy="184666"/>
                <a:chOff x="4735689" y="3548264"/>
                <a:chExt cx="2964737" cy="184666"/>
              </a:xfrm>
            </p:grpSpPr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EE10BF6A-1E12-827B-7641-C514D9382452}"/>
                    </a:ext>
                  </a:extLst>
                </p:cNvPr>
                <p:cNvSpPr/>
                <p:nvPr/>
              </p:nvSpPr>
              <p:spPr>
                <a:xfrm>
                  <a:off x="4735689" y="3586918"/>
                  <a:ext cx="127487" cy="138136"/>
                </a:xfrm>
                <a:prstGeom prst="rect">
                  <a:avLst/>
                </a:prstGeom>
                <a:solidFill>
                  <a:srgbClr val="D62728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/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0EF405C0-9592-5C01-DB54-EA2BA22278C7}"/>
                    </a:ext>
                  </a:extLst>
                </p:cNvPr>
                <p:cNvSpPr txBox="1"/>
                <p:nvPr/>
              </p:nvSpPr>
              <p:spPr>
                <a:xfrm>
                  <a:off x="4939990" y="3548264"/>
                  <a:ext cx="2760436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GB" sz="1200" dirty="0">
                      <a:solidFill>
                        <a:schemeClr val="bg2">
                          <a:lumMod val="10000"/>
                        </a:schemeClr>
                      </a:solidFill>
                    </a:rPr>
                    <a:t>Suspension system (3%)</a:t>
                  </a:r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C9A770CA-6625-0DC0-CFB8-A8C8D94ACBE6}"/>
                  </a:ext>
                </a:extLst>
              </p:cNvPr>
              <p:cNvGrpSpPr/>
              <p:nvPr/>
            </p:nvGrpSpPr>
            <p:grpSpPr>
              <a:xfrm>
                <a:off x="9314343" y="3322499"/>
                <a:ext cx="2964737" cy="184666"/>
                <a:chOff x="4735689" y="4047563"/>
                <a:chExt cx="2964737" cy="184666"/>
              </a:xfrm>
            </p:grpSpPr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90F7C828-FE7C-8FF3-FABA-82BCCDB5AC40}"/>
                    </a:ext>
                  </a:extLst>
                </p:cNvPr>
                <p:cNvSpPr/>
                <p:nvPr/>
              </p:nvSpPr>
              <p:spPr>
                <a:xfrm>
                  <a:off x="4735689" y="4084935"/>
                  <a:ext cx="127487" cy="138136"/>
                </a:xfrm>
                <a:prstGeom prst="rect">
                  <a:avLst/>
                </a:prstGeom>
                <a:solidFill>
                  <a:srgbClr val="9467BD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/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52A1ACFC-E265-BAA2-2C41-91317F68B000}"/>
                    </a:ext>
                  </a:extLst>
                </p:cNvPr>
                <p:cNvSpPr txBox="1"/>
                <p:nvPr/>
              </p:nvSpPr>
              <p:spPr>
                <a:xfrm>
                  <a:off x="4939990" y="4047563"/>
                  <a:ext cx="2760436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GB" sz="1200" dirty="0">
                      <a:solidFill>
                        <a:schemeClr val="bg2">
                          <a:lumMod val="10000"/>
                        </a:schemeClr>
                      </a:solidFill>
                    </a:rPr>
                    <a:t>Cryogenics (3%)</a:t>
                  </a:r>
                </a:p>
              </p:txBody>
            </p: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00316D3E-5D81-1150-A08C-CD27720520E0}"/>
                  </a:ext>
                </a:extLst>
              </p:cNvPr>
              <p:cNvGrpSpPr/>
              <p:nvPr/>
            </p:nvGrpSpPr>
            <p:grpSpPr>
              <a:xfrm>
                <a:off x="9314343" y="3657446"/>
                <a:ext cx="2964736" cy="184666"/>
                <a:chOff x="4735690" y="4538973"/>
                <a:chExt cx="2964736" cy="184666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3774E74E-C5C2-78C0-7A9E-4AC73994C120}"/>
                    </a:ext>
                  </a:extLst>
                </p:cNvPr>
                <p:cNvSpPr/>
                <p:nvPr/>
              </p:nvSpPr>
              <p:spPr>
                <a:xfrm>
                  <a:off x="4735690" y="4577627"/>
                  <a:ext cx="127487" cy="138136"/>
                </a:xfrm>
                <a:prstGeom prst="rect">
                  <a:avLst/>
                </a:prstGeom>
                <a:solidFill>
                  <a:srgbClr val="8C564B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/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48FE7BC7-C106-16CC-D878-3FE7B5F08DD4}"/>
                    </a:ext>
                  </a:extLst>
                </p:cNvPr>
                <p:cNvSpPr txBox="1"/>
                <p:nvPr/>
              </p:nvSpPr>
              <p:spPr>
                <a:xfrm>
                  <a:off x="4939990" y="4538973"/>
                  <a:ext cx="2760436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GB" sz="1200" dirty="0">
                      <a:solidFill>
                        <a:schemeClr val="bg2">
                          <a:lumMod val="10000"/>
                        </a:schemeClr>
                      </a:solidFill>
                    </a:rPr>
                    <a:t>Installation (1%)</a:t>
                  </a:r>
                </a:p>
              </p:txBody>
            </p:sp>
          </p:grp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0D1DE92-04EE-7251-0CD5-7336A88FA60D}"/>
                  </a:ext>
                </a:extLst>
              </p:cNvPr>
              <p:cNvSpPr txBox="1"/>
              <p:nvPr/>
            </p:nvSpPr>
            <p:spPr bwMode="auto">
              <a:xfrm>
                <a:off x="9227072" y="3974764"/>
                <a:ext cx="2760435" cy="3847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solidFill>
                      <a:schemeClr val="bg2">
                        <a:lumMod val="10000"/>
                      </a:schemeClr>
                    </a:solidFill>
                  </a:rPr>
                  <a:t>*including towers</a:t>
                </a:r>
              </a:p>
              <a:p>
                <a:r>
                  <a:rPr lang="en-US" sz="800" dirty="0">
                    <a:solidFill>
                      <a:schemeClr val="bg2">
                        <a:lumMod val="10000"/>
                      </a:schemeClr>
                    </a:solidFill>
                  </a:rPr>
                  <a:t> (~&lt;10% of the vacuum system budget</a:t>
                </a:r>
                <a:r>
                  <a:rPr lang="en-US" sz="800" baseline="30000" dirty="0">
                    <a:solidFill>
                      <a:schemeClr val="bg2">
                        <a:lumMod val="10000"/>
                      </a:schemeClr>
                    </a:solidFill>
                  </a:rPr>
                  <a:t>2</a:t>
                </a:r>
                <a:r>
                  <a:rPr lang="en-US" sz="800" dirty="0">
                    <a:solidFill>
                      <a:schemeClr val="bg2">
                        <a:lumMod val="10000"/>
                      </a:schemeClr>
                    </a:solidFill>
                  </a:rPr>
                  <a:t>)</a:t>
                </a:r>
                <a:endParaRPr lang="en-GB" sz="105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A29374A-12C1-DA37-D1E4-0EDDAB057D4E}"/>
                </a:ext>
              </a:extLst>
            </p:cNvPr>
            <p:cNvSpPr txBox="1"/>
            <p:nvPr/>
          </p:nvSpPr>
          <p:spPr>
            <a:xfrm>
              <a:off x="1036998" y="5220056"/>
              <a:ext cx="1620342" cy="677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FF7F0E"/>
                  </a:solidFill>
                </a:rPr>
                <a:t>~ 440 M€ </a:t>
              </a:r>
            </a:p>
            <a:p>
              <a:pPr algn="ctr"/>
              <a:r>
                <a:rPr lang="en-US" sz="1600" b="1" dirty="0">
                  <a:solidFill>
                    <a:srgbClr val="FF7F0E"/>
                  </a:solidFill>
                </a:rPr>
                <a:t>(estimated) [3, 4]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8F82759-53E7-12C8-9F99-6CABE0FE77CF}"/>
              </a:ext>
            </a:extLst>
          </p:cNvPr>
          <p:cNvSpPr txBox="1"/>
          <p:nvPr/>
        </p:nvSpPr>
        <p:spPr>
          <a:xfrm>
            <a:off x="457200" y="3103602"/>
            <a:ext cx="277002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Conceptual Design? </a:t>
            </a:r>
          </a:p>
          <a:p>
            <a:pPr algn="ctr"/>
            <a:r>
              <a:rPr lang="en-GB" b="1" dirty="0"/>
              <a:t>Cost estimation?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E2ECAD1-674B-695B-B7F6-50B7CF4196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1452" y="0"/>
            <a:ext cx="4370549" cy="6281033"/>
          </a:xfrm>
        </p:spPr>
        <p:txBody>
          <a:bodyPr/>
          <a:lstStyle/>
          <a:p>
            <a:pPr algn="ctr"/>
            <a:endParaRPr lang="en-US" sz="2400" u="sng" dirty="0"/>
          </a:p>
          <a:p>
            <a:pPr algn="ctr"/>
            <a:endParaRPr lang="en-US" sz="2400" u="sng" dirty="0"/>
          </a:p>
          <a:p>
            <a:pPr algn="ctr"/>
            <a:endParaRPr lang="en-US" sz="2400" u="sng" dirty="0"/>
          </a:p>
          <a:p>
            <a:pPr algn="ctr"/>
            <a:endParaRPr lang="en-US" sz="2400" u="sng" dirty="0"/>
          </a:p>
          <a:p>
            <a:pPr algn="ctr"/>
            <a:endParaRPr lang="en-US" sz="2400" u="sng" dirty="0"/>
          </a:p>
          <a:p>
            <a:pPr algn="ctr"/>
            <a:r>
              <a:rPr lang="en-US" sz="2400" u="sng" dirty="0"/>
              <a:t>Objectives:</a:t>
            </a:r>
          </a:p>
          <a:p>
            <a:pPr lvl="1"/>
            <a:r>
              <a:rPr lang="en-GB" sz="1800" dirty="0"/>
              <a:t>To design and test </a:t>
            </a:r>
            <a:r>
              <a:rPr lang="en-GB" sz="1800" b="1" dirty="0"/>
              <a:t>technical solutions</a:t>
            </a:r>
            <a:r>
              <a:rPr lang="en-GB" sz="1800" dirty="0"/>
              <a:t> that fulfil the ET requirements and </a:t>
            </a:r>
            <a:r>
              <a:rPr lang="en-GB" sz="1800" b="1" dirty="0"/>
              <a:t>cost effective</a:t>
            </a:r>
          </a:p>
          <a:p>
            <a:pPr lvl="1"/>
            <a:r>
              <a:rPr lang="en-GB" sz="1800" dirty="0"/>
              <a:t>To manufacture, assemble and test a </a:t>
            </a:r>
            <a:r>
              <a:rPr lang="en-GB" sz="1800" b="1" dirty="0"/>
              <a:t>pilot sector </a:t>
            </a:r>
            <a:r>
              <a:rPr lang="en-GB" sz="1800" dirty="0"/>
              <a:t>(in TT4)</a:t>
            </a:r>
          </a:p>
          <a:p>
            <a:pPr lvl="1"/>
            <a:r>
              <a:rPr lang="en-GB" sz="1800" dirty="0"/>
              <a:t>To write the </a:t>
            </a:r>
            <a:r>
              <a:rPr lang="en-GB" sz="1800" b="1" dirty="0"/>
              <a:t>TDR</a:t>
            </a:r>
            <a:r>
              <a:rPr lang="en-GB" sz="1800" dirty="0"/>
              <a:t>, including cost estimations</a:t>
            </a:r>
          </a:p>
          <a:p>
            <a:pPr marL="0" lvl="1" indent="0">
              <a:buNone/>
            </a:pPr>
            <a:endParaRPr lang="en-GB" sz="1800" dirty="0"/>
          </a:p>
        </p:txBody>
      </p:sp>
      <p:sp>
        <p:nvSpPr>
          <p:cNvPr id="59" name="Arrow: Down 58">
            <a:extLst>
              <a:ext uri="{FF2B5EF4-FFF2-40B4-BE49-F238E27FC236}">
                <a16:creationId xmlns:a16="http://schemas.microsoft.com/office/drawing/2014/main" id="{C5C7FF5A-4DD3-39A7-2164-647A5955C910}"/>
              </a:ext>
            </a:extLst>
          </p:cNvPr>
          <p:cNvSpPr/>
          <p:nvPr/>
        </p:nvSpPr>
        <p:spPr>
          <a:xfrm>
            <a:off x="1524000" y="3786864"/>
            <a:ext cx="402863" cy="327936"/>
          </a:xfrm>
          <a:prstGeom prst="downArrow">
            <a:avLst/>
          </a:prstGeom>
          <a:solidFill>
            <a:srgbClr val="335C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Arrow: Down 59">
            <a:extLst>
              <a:ext uri="{FF2B5EF4-FFF2-40B4-BE49-F238E27FC236}">
                <a16:creationId xmlns:a16="http://schemas.microsoft.com/office/drawing/2014/main" id="{F54DA61E-1E17-B5BD-748E-FE55781638BC}"/>
              </a:ext>
            </a:extLst>
          </p:cNvPr>
          <p:cNvSpPr/>
          <p:nvPr/>
        </p:nvSpPr>
        <p:spPr>
          <a:xfrm>
            <a:off x="1524000" y="4701264"/>
            <a:ext cx="402863" cy="327936"/>
          </a:xfrm>
          <a:prstGeom prst="downArrow">
            <a:avLst/>
          </a:prstGeom>
          <a:solidFill>
            <a:srgbClr val="335C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4C2F405B-2B55-F49D-8CB6-3C3AC4FC74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5444" y="1135285"/>
            <a:ext cx="2481051" cy="1836578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D2317B12-A120-2069-DE84-2A0A8B6C18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9872" y="2591403"/>
            <a:ext cx="1356392" cy="344369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B65DCEEF-88D3-7AD8-CBD6-A3196CA4C1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989" y="1133590"/>
            <a:ext cx="3978236" cy="18365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EC8AC9C-0A9A-C73D-E111-69770B1880E4}"/>
              </a:ext>
            </a:extLst>
          </p:cNvPr>
          <p:cNvSpPr txBox="1"/>
          <p:nvPr/>
        </p:nvSpPr>
        <p:spPr>
          <a:xfrm>
            <a:off x="8457370" y="158928"/>
            <a:ext cx="343890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</a:rPr>
              <a:t>MoU in 2022 between CERN, INFN, </a:t>
            </a:r>
            <a:r>
              <a:rPr lang="en-GB" sz="2000" b="1" dirty="0" err="1">
                <a:solidFill>
                  <a:schemeClr val="bg1"/>
                </a:solidFill>
              </a:rPr>
              <a:t>Nikhef</a:t>
            </a:r>
            <a:r>
              <a:rPr lang="en-GB" sz="2000" b="1" dirty="0">
                <a:solidFill>
                  <a:schemeClr val="bg1"/>
                </a:solidFill>
              </a:rPr>
              <a:t> and since 2023 also IFAE </a:t>
            </a:r>
            <a:endParaRPr lang="en-US" sz="2000" b="1" dirty="0">
              <a:solidFill>
                <a:schemeClr val="bg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DF53913-DD8D-9010-B2DE-B96273E529FA}"/>
              </a:ext>
            </a:extLst>
          </p:cNvPr>
          <p:cNvGrpSpPr/>
          <p:nvPr/>
        </p:nvGrpSpPr>
        <p:grpSpPr>
          <a:xfrm>
            <a:off x="111422" y="3429000"/>
            <a:ext cx="7710030" cy="2828379"/>
            <a:chOff x="91326" y="6901401"/>
            <a:chExt cx="7915990" cy="2928233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927A82C-B551-3989-FAA5-7201D819DDA1}"/>
                </a:ext>
              </a:extLst>
            </p:cNvPr>
            <p:cNvSpPr/>
            <p:nvPr/>
          </p:nvSpPr>
          <p:spPr>
            <a:xfrm>
              <a:off x="91326" y="6901401"/>
              <a:ext cx="7915990" cy="29282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1520A39B-AC9E-C5F7-9176-F290F1212AD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1326" y="7311793"/>
              <a:ext cx="7783916" cy="1931649"/>
            </a:xfrm>
            <a:prstGeom prst="rect">
              <a:avLst/>
            </a:prstGeom>
          </p:spPr>
        </p:pic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CA3399D7-3C06-58F0-C012-4A754767ED33}"/>
              </a:ext>
            </a:extLst>
          </p:cNvPr>
          <p:cNvSpPr txBox="1"/>
          <p:nvPr/>
        </p:nvSpPr>
        <p:spPr>
          <a:xfrm>
            <a:off x="111422" y="3392552"/>
            <a:ext cx="790967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Pilot sector at CERN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9E9AFFE-1B20-E42F-3D3E-40D4EFE03231}"/>
              </a:ext>
            </a:extLst>
          </p:cNvPr>
          <p:cNvSpPr txBox="1"/>
          <p:nvPr/>
        </p:nvSpPr>
        <p:spPr>
          <a:xfrm>
            <a:off x="8086216" y="1591270"/>
            <a:ext cx="410578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i="1" dirty="0">
                <a:solidFill>
                  <a:schemeClr val="bg1"/>
                </a:solidFill>
              </a:rPr>
              <a:t>Are there cost-effective alternatives (material, design, manufacturing, post-processing treatments) to achieve the needed vacuum performance?</a:t>
            </a:r>
            <a:endParaRPr lang="en-GB" i="1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6108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uiExpand="1" build="allAtOnce" animBg="1"/>
      <p:bldP spid="59" grpId="0" animBg="1"/>
      <p:bldP spid="60" grpId="0" animBg="1"/>
      <p:bldP spid="10" grpId="0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FB08E46E-D703-81F2-ACF8-7F12A469EE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1452" y="0"/>
            <a:ext cx="4370548" cy="6281033"/>
          </a:xfrm>
        </p:spPr>
        <p:txBody>
          <a:bodyPr/>
          <a:lstStyle/>
          <a:p>
            <a:pPr algn="ctr"/>
            <a:r>
              <a:rPr lang="en-US" sz="2400" u="sng" dirty="0"/>
              <a:t>Objectives:</a:t>
            </a:r>
          </a:p>
          <a:p>
            <a:pPr lvl="1"/>
            <a:r>
              <a:rPr lang="en-GB" sz="1800" dirty="0"/>
              <a:t>To design and test </a:t>
            </a:r>
            <a:r>
              <a:rPr lang="en-GB" sz="1800" b="1" dirty="0"/>
              <a:t>technical solutions</a:t>
            </a:r>
            <a:r>
              <a:rPr lang="en-GB" sz="1800" dirty="0"/>
              <a:t> that fulfil the ET requirements and </a:t>
            </a:r>
            <a:r>
              <a:rPr lang="en-GB" sz="1800" b="1" dirty="0"/>
              <a:t>cost effective</a:t>
            </a:r>
          </a:p>
          <a:p>
            <a:pPr lvl="1"/>
            <a:r>
              <a:rPr lang="en-GB" sz="1800" dirty="0"/>
              <a:t>To manufacture, assemble and test a </a:t>
            </a:r>
            <a:r>
              <a:rPr lang="en-GB" sz="1800" b="1" dirty="0"/>
              <a:t>pilot sector </a:t>
            </a:r>
            <a:r>
              <a:rPr lang="en-GB" sz="1800" dirty="0"/>
              <a:t>(in TT4)</a:t>
            </a:r>
          </a:p>
          <a:p>
            <a:pPr lvl="1"/>
            <a:r>
              <a:rPr lang="en-GB" sz="1800" dirty="0"/>
              <a:t>To write the </a:t>
            </a:r>
            <a:r>
              <a:rPr lang="en-GB" sz="1800" b="1" dirty="0"/>
              <a:t>TDR</a:t>
            </a:r>
            <a:r>
              <a:rPr lang="en-GB" sz="1800" dirty="0"/>
              <a:t>, including cost estimations</a:t>
            </a:r>
          </a:p>
          <a:p>
            <a:pPr marL="0" lvl="1" indent="0">
              <a:buNone/>
            </a:pPr>
            <a:endParaRPr lang="en-GB" sz="1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67443D-F311-4E10-9A30-5027165A6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CAA63A-75C2-4112-96AA-19C1330FD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6F7A2-E9E4-4F84-8211-038A69726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4" name="Title 5">
            <a:extLst>
              <a:ext uri="{FF2B5EF4-FFF2-40B4-BE49-F238E27FC236}">
                <a16:creationId xmlns:a16="http://schemas.microsoft.com/office/drawing/2014/main" id="{63BED3E9-18E1-D640-7FE5-E7BC921FA5D8}"/>
              </a:ext>
            </a:extLst>
          </p:cNvPr>
          <p:cNvSpPr txBox="1">
            <a:spLocks/>
          </p:cNvSpPr>
          <p:nvPr/>
        </p:nvSpPr>
        <p:spPr>
          <a:xfrm>
            <a:off x="407989" y="373593"/>
            <a:ext cx="6069012" cy="5863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ET vacuum system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BB18E73-B276-0A4D-5E93-354C9E9E6E2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" b="21296"/>
          <a:stretch/>
        </p:blipFill>
        <p:spPr>
          <a:xfrm>
            <a:off x="582019" y="3581400"/>
            <a:ext cx="6660214" cy="2291879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75735C8-A6C4-4CBF-3739-27B463C97E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5444" y="1135285"/>
            <a:ext cx="2481051" cy="183657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6F5CE24-C35C-C0E5-C24F-EB91C8C40D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9872" y="2591403"/>
            <a:ext cx="1356392" cy="34436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AEF4F16-BB57-420F-8BCF-D57BDD6459FC}"/>
              </a:ext>
            </a:extLst>
          </p:cNvPr>
          <p:cNvSpPr txBox="1"/>
          <p:nvPr/>
        </p:nvSpPr>
        <p:spPr>
          <a:xfrm>
            <a:off x="407989" y="3249492"/>
            <a:ext cx="70082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Baseline based on VIRGO vacuum pipes [5]: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5C2D961-A986-BA85-2E64-46D527E45F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989" y="1133590"/>
            <a:ext cx="3978236" cy="18365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AFFE16-E734-F53C-7427-8BD26859689C}"/>
              </a:ext>
            </a:extLst>
          </p:cNvPr>
          <p:cNvSpPr txBox="1"/>
          <p:nvPr/>
        </p:nvSpPr>
        <p:spPr>
          <a:xfrm>
            <a:off x="990600" y="4672950"/>
            <a:ext cx="51054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AISI-304L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4-mm-thick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Ø1.2 m x 15-meter-long 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Pipes reinforced with stiffeners &amp; air-fired</a:t>
            </a:r>
          </a:p>
        </p:txBody>
      </p:sp>
    </p:spTree>
    <p:extLst>
      <p:ext uri="{BB962C8B-B14F-4D97-AF65-F5344CB8AC3E}">
        <p14:creationId xmlns:p14="http://schemas.microsoft.com/office/powerpoint/2010/main" val="11994469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FB08E46E-D703-81F2-ACF8-7F12A469EE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1452" y="0"/>
            <a:ext cx="4370548" cy="6281033"/>
          </a:xfrm>
        </p:spPr>
        <p:txBody>
          <a:bodyPr/>
          <a:lstStyle/>
          <a:p>
            <a:pPr algn="ctr"/>
            <a:r>
              <a:rPr lang="en-US" sz="2400" u="sng" dirty="0"/>
              <a:t>Objectives:</a:t>
            </a:r>
          </a:p>
          <a:p>
            <a:pPr lvl="1"/>
            <a:r>
              <a:rPr lang="en-GB" sz="1800" dirty="0"/>
              <a:t>To design and test </a:t>
            </a:r>
            <a:r>
              <a:rPr lang="en-GB" sz="1800" b="1" dirty="0"/>
              <a:t>technical solutions</a:t>
            </a:r>
            <a:r>
              <a:rPr lang="en-GB" sz="1800" dirty="0"/>
              <a:t> that fulfil the ET requirements and </a:t>
            </a:r>
            <a:r>
              <a:rPr lang="en-GB" sz="1800" b="1" dirty="0"/>
              <a:t>cost effective</a:t>
            </a:r>
          </a:p>
          <a:p>
            <a:pPr lvl="1"/>
            <a:r>
              <a:rPr lang="en-GB" sz="1800" dirty="0"/>
              <a:t>To manufacture, assemble and test a </a:t>
            </a:r>
            <a:r>
              <a:rPr lang="en-GB" sz="1800" b="1" dirty="0"/>
              <a:t>pilot sector </a:t>
            </a:r>
            <a:r>
              <a:rPr lang="en-GB" sz="1800" dirty="0"/>
              <a:t>(in TT4)</a:t>
            </a:r>
          </a:p>
          <a:p>
            <a:pPr lvl="1"/>
            <a:r>
              <a:rPr lang="en-GB" sz="1800" dirty="0"/>
              <a:t>To write the </a:t>
            </a:r>
            <a:r>
              <a:rPr lang="en-GB" sz="1800" b="1" dirty="0"/>
              <a:t>TDR</a:t>
            </a:r>
            <a:r>
              <a:rPr lang="en-GB" sz="1800" dirty="0"/>
              <a:t>, including cost estimations</a:t>
            </a:r>
          </a:p>
          <a:p>
            <a:pPr algn="ctr"/>
            <a:r>
              <a:rPr lang="en-US" sz="2400" u="sng" dirty="0"/>
              <a:t>Main requirements in ET:</a:t>
            </a:r>
          </a:p>
          <a:p>
            <a:pPr lvl="1"/>
            <a:r>
              <a:rPr lang="en-GB" sz="1800" dirty="0"/>
              <a:t>Beampipes of </a:t>
            </a:r>
            <a:r>
              <a:rPr lang="en-GB" sz="1800" b="1" dirty="0"/>
              <a:t>Ø1 m x 120 km</a:t>
            </a:r>
          </a:p>
          <a:p>
            <a:pPr lvl="1"/>
            <a:r>
              <a:rPr lang="en-GB" sz="1800" b="1" dirty="0"/>
              <a:t>UHV</a:t>
            </a:r>
            <a:r>
              <a:rPr lang="en-GB" sz="1800" dirty="0"/>
              <a:t> (H</a:t>
            </a:r>
            <a:r>
              <a:rPr lang="en-GB" sz="1800" baseline="-25000" dirty="0"/>
              <a:t>2 </a:t>
            </a:r>
            <a:r>
              <a:rPr lang="en-GB" sz="1800" dirty="0"/>
              <a:t>partial pressure 10</a:t>
            </a:r>
            <a:r>
              <a:rPr lang="en-GB" sz="1800" baseline="30000" dirty="0"/>
              <a:t>-10 </a:t>
            </a:r>
            <a:r>
              <a:rPr lang="en-GB" sz="1800" dirty="0"/>
              <a:t>mbar)</a:t>
            </a:r>
          </a:p>
          <a:p>
            <a:pPr lvl="1"/>
            <a:r>
              <a:rPr lang="en-GB" sz="1800" dirty="0">
                <a:sym typeface="Wingdings" panose="05000000000000000000" pitchFamily="2" charset="2"/>
              </a:rPr>
              <a:t>Fast production  and easy to handle in an </a:t>
            </a:r>
            <a:r>
              <a:rPr lang="en-GB" sz="1800" b="1" dirty="0">
                <a:sym typeface="Wingdings" panose="05000000000000000000" pitchFamily="2" charset="2"/>
              </a:rPr>
              <a:t>underground facility</a:t>
            </a:r>
          </a:p>
          <a:p>
            <a:pPr lvl="1"/>
            <a:r>
              <a:rPr lang="en-GB" sz="1800" b="1" dirty="0"/>
              <a:t>Supports</a:t>
            </a:r>
            <a:r>
              <a:rPr lang="en-GB" sz="1800" dirty="0"/>
              <a:t> capable of holding, aligning and dumping the pipes</a:t>
            </a:r>
          </a:p>
          <a:p>
            <a:pPr lvl="1"/>
            <a:r>
              <a:rPr lang="en-GB" sz="1800" dirty="0"/>
              <a:t>Lifetime </a:t>
            </a:r>
            <a:r>
              <a:rPr lang="en-GB" sz="1800" b="1" dirty="0"/>
              <a:t>50 years</a:t>
            </a:r>
          </a:p>
          <a:p>
            <a:pPr marL="0" lvl="1" indent="0">
              <a:buNone/>
            </a:pPr>
            <a:endParaRPr lang="en-GB" sz="1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67443D-F311-4E10-9A30-5027165A6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CAA63A-75C2-4112-96AA-19C1330FD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6F7A2-E9E4-4F84-8211-038A69726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4" name="Title 5">
            <a:extLst>
              <a:ext uri="{FF2B5EF4-FFF2-40B4-BE49-F238E27FC236}">
                <a16:creationId xmlns:a16="http://schemas.microsoft.com/office/drawing/2014/main" id="{63BED3E9-18E1-D640-7FE5-E7BC921FA5D8}"/>
              </a:ext>
            </a:extLst>
          </p:cNvPr>
          <p:cNvSpPr txBox="1">
            <a:spLocks/>
          </p:cNvSpPr>
          <p:nvPr/>
        </p:nvSpPr>
        <p:spPr>
          <a:xfrm>
            <a:off x="407989" y="373593"/>
            <a:ext cx="6069012" cy="5863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ET vacuum system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A75735C8-A6C4-4CBF-3739-27B463C97E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5444" y="1135285"/>
            <a:ext cx="2481051" cy="183657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6F5CE24-C35C-C0E5-C24F-EB91C8C40D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9872" y="2591403"/>
            <a:ext cx="1356392" cy="3443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C2D961-A986-BA85-2E64-46D527E45F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989" y="1133590"/>
            <a:ext cx="3978236" cy="18365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27E624-7807-FC45-7048-1F9638AD649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" b="21296"/>
          <a:stretch/>
        </p:blipFill>
        <p:spPr>
          <a:xfrm>
            <a:off x="582019" y="3581400"/>
            <a:ext cx="6660214" cy="22918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1EBD57-9943-7AFE-E03A-C10715953AE8}"/>
              </a:ext>
            </a:extLst>
          </p:cNvPr>
          <p:cNvSpPr txBox="1"/>
          <p:nvPr/>
        </p:nvSpPr>
        <p:spPr>
          <a:xfrm>
            <a:off x="990600" y="4672950"/>
            <a:ext cx="51054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AISI-304L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4-mm-thick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Ø1.2 m x 15-meter-long 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Pipes reinforced with stiffeners &amp; air-fired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971829-3862-DAF7-A560-C539697A9158}"/>
              </a:ext>
            </a:extLst>
          </p:cNvPr>
          <p:cNvSpPr txBox="1"/>
          <p:nvPr/>
        </p:nvSpPr>
        <p:spPr>
          <a:xfrm>
            <a:off x="407989" y="3249492"/>
            <a:ext cx="70082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Baseline based on VIRGO vacuum pipes [5]:</a:t>
            </a:r>
          </a:p>
        </p:txBody>
      </p:sp>
    </p:spTree>
    <p:extLst>
      <p:ext uri="{BB962C8B-B14F-4D97-AF65-F5344CB8AC3E}">
        <p14:creationId xmlns:p14="http://schemas.microsoft.com/office/powerpoint/2010/main" val="480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67443D-F311-4E10-9A30-5027165A6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CAA63A-75C2-4112-96AA-19C1330FD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6F7A2-E9E4-4F84-8211-038A69726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4" name="Title 5">
            <a:extLst>
              <a:ext uri="{FF2B5EF4-FFF2-40B4-BE49-F238E27FC236}">
                <a16:creationId xmlns:a16="http://schemas.microsoft.com/office/drawing/2014/main" id="{63BED3E9-18E1-D640-7FE5-E7BC921FA5D8}"/>
              </a:ext>
            </a:extLst>
          </p:cNvPr>
          <p:cNvSpPr txBox="1">
            <a:spLocks/>
          </p:cNvSpPr>
          <p:nvPr/>
        </p:nvSpPr>
        <p:spPr>
          <a:xfrm>
            <a:off x="407989" y="373593"/>
            <a:ext cx="6069012" cy="5863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ET vacuum system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9194399-9E9E-2D95-AA6F-C8DE1E758BFA}"/>
              </a:ext>
            </a:extLst>
          </p:cNvPr>
          <p:cNvSpPr txBox="1"/>
          <p:nvPr/>
        </p:nvSpPr>
        <p:spPr>
          <a:xfrm>
            <a:off x="5355501" y="4398648"/>
            <a:ext cx="2243000" cy="553998"/>
          </a:xfrm>
          <a:prstGeom prst="rect">
            <a:avLst/>
          </a:prstGeom>
          <a:solidFill>
            <a:srgbClr val="FF6D6A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Interdepartmental collaboration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30A62FB-B0F3-492B-6519-2A634E9F57D4}"/>
              </a:ext>
            </a:extLst>
          </p:cNvPr>
          <p:cNvSpPr txBox="1"/>
          <p:nvPr/>
        </p:nvSpPr>
        <p:spPr>
          <a:xfrm>
            <a:off x="3765360" y="5359878"/>
            <a:ext cx="46132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Project leader: Paolo Chiggiato (</a:t>
            </a:r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TE-VSC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algn="ctr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Deputy: Anité Pérez (</a:t>
            </a:r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EN-MME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)</a:t>
            </a:r>
            <a:endParaRPr lang="en-GB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0" name="Content Placeholder 6">
            <a:extLst>
              <a:ext uri="{FF2B5EF4-FFF2-40B4-BE49-F238E27FC236}">
                <a16:creationId xmlns:a16="http://schemas.microsoft.com/office/drawing/2014/main" id="{751ECB46-5D8A-DD99-E8C8-F3D51A8CE9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1452" y="0"/>
            <a:ext cx="4370548" cy="6281033"/>
          </a:xfrm>
        </p:spPr>
        <p:txBody>
          <a:bodyPr/>
          <a:lstStyle/>
          <a:p>
            <a:pPr algn="ctr"/>
            <a:r>
              <a:rPr lang="en-US" sz="2400" u="sng" dirty="0"/>
              <a:t>Objectives:</a:t>
            </a:r>
          </a:p>
          <a:p>
            <a:pPr lvl="1"/>
            <a:r>
              <a:rPr lang="en-GB" sz="1800" dirty="0"/>
              <a:t>To design and test </a:t>
            </a:r>
            <a:r>
              <a:rPr lang="en-GB" sz="1800" b="1" dirty="0"/>
              <a:t>technical solutions</a:t>
            </a:r>
            <a:r>
              <a:rPr lang="en-GB" sz="1800" dirty="0"/>
              <a:t> that fulfil the ET requirements and </a:t>
            </a:r>
            <a:r>
              <a:rPr lang="en-GB" sz="1800" b="1" dirty="0"/>
              <a:t>cost effective</a:t>
            </a:r>
          </a:p>
          <a:p>
            <a:pPr lvl="1"/>
            <a:r>
              <a:rPr lang="en-GB" sz="1800" dirty="0"/>
              <a:t>To manufacture, assemble and test a </a:t>
            </a:r>
            <a:r>
              <a:rPr lang="en-GB" sz="1800" b="1" dirty="0"/>
              <a:t>pilot sector </a:t>
            </a:r>
            <a:r>
              <a:rPr lang="en-GB" sz="1800" dirty="0"/>
              <a:t>(in TT4)</a:t>
            </a:r>
          </a:p>
          <a:p>
            <a:pPr lvl="1"/>
            <a:r>
              <a:rPr lang="en-GB" sz="1800" dirty="0"/>
              <a:t>To write the </a:t>
            </a:r>
            <a:r>
              <a:rPr lang="en-GB" sz="1800" b="1" dirty="0"/>
              <a:t>TDR</a:t>
            </a:r>
            <a:r>
              <a:rPr lang="en-GB" sz="1800" dirty="0"/>
              <a:t>, including cost estimations</a:t>
            </a:r>
          </a:p>
          <a:p>
            <a:pPr algn="ctr"/>
            <a:r>
              <a:rPr lang="en-US" sz="2400" u="sng" dirty="0"/>
              <a:t>Main requirements in ET:</a:t>
            </a:r>
          </a:p>
          <a:p>
            <a:pPr lvl="1"/>
            <a:r>
              <a:rPr lang="en-GB" sz="1800" dirty="0"/>
              <a:t>Beampipes of </a:t>
            </a:r>
            <a:r>
              <a:rPr lang="en-GB" sz="1800" b="1" dirty="0"/>
              <a:t>Ø1 m x 120 km</a:t>
            </a:r>
          </a:p>
          <a:p>
            <a:pPr lvl="1"/>
            <a:r>
              <a:rPr lang="en-GB" sz="1800" b="1" dirty="0"/>
              <a:t>UHV</a:t>
            </a:r>
            <a:r>
              <a:rPr lang="en-GB" sz="1800" dirty="0"/>
              <a:t> (H</a:t>
            </a:r>
            <a:r>
              <a:rPr lang="en-GB" sz="1800" baseline="-25000" dirty="0"/>
              <a:t>2 </a:t>
            </a:r>
            <a:r>
              <a:rPr lang="en-GB" sz="1800" dirty="0"/>
              <a:t>partial pressure 10</a:t>
            </a:r>
            <a:r>
              <a:rPr lang="en-GB" sz="1800" baseline="30000" dirty="0"/>
              <a:t>-10 </a:t>
            </a:r>
            <a:r>
              <a:rPr lang="en-GB" sz="1800" dirty="0"/>
              <a:t>mbar)</a:t>
            </a:r>
          </a:p>
          <a:p>
            <a:pPr lvl="1"/>
            <a:r>
              <a:rPr lang="en-GB" sz="1800" dirty="0">
                <a:sym typeface="Wingdings" panose="05000000000000000000" pitchFamily="2" charset="2"/>
              </a:rPr>
              <a:t>Fast production  and easy to handle in an </a:t>
            </a:r>
            <a:r>
              <a:rPr lang="en-GB" sz="1800" b="1" dirty="0">
                <a:sym typeface="Wingdings" panose="05000000000000000000" pitchFamily="2" charset="2"/>
              </a:rPr>
              <a:t>underground facility</a:t>
            </a:r>
          </a:p>
          <a:p>
            <a:pPr lvl="1"/>
            <a:r>
              <a:rPr lang="en-GB" sz="1800" b="1" dirty="0"/>
              <a:t>Supports</a:t>
            </a:r>
            <a:r>
              <a:rPr lang="en-GB" sz="1800" dirty="0"/>
              <a:t> capable of holding, aligning and dumping the pipes</a:t>
            </a:r>
          </a:p>
          <a:p>
            <a:pPr lvl="1"/>
            <a:r>
              <a:rPr lang="en-GB" sz="1800" dirty="0"/>
              <a:t>Lifetime </a:t>
            </a:r>
            <a:r>
              <a:rPr lang="en-GB" sz="1800" b="1" dirty="0"/>
              <a:t>50 years</a:t>
            </a:r>
          </a:p>
          <a:p>
            <a:pPr marL="0" lvl="1" indent="0">
              <a:buNone/>
            </a:pPr>
            <a:endParaRPr lang="en-GB" sz="1600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5708CBC-E21E-E2D4-E962-C9A74CC8802D}"/>
              </a:ext>
            </a:extLst>
          </p:cNvPr>
          <p:cNvSpPr/>
          <p:nvPr/>
        </p:nvSpPr>
        <p:spPr>
          <a:xfrm>
            <a:off x="2694320" y="4358438"/>
            <a:ext cx="2077789" cy="640080"/>
          </a:xfrm>
          <a:prstGeom prst="roundRect">
            <a:avLst>
              <a:gd name="adj" fmla="val 21134"/>
            </a:avLst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600" b="1" dirty="0"/>
              <a:t>ET vacuum team @ CERN</a:t>
            </a:r>
            <a:endParaRPr lang="en-GB" sz="16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924FDF-5654-F640-9CAD-D2B159CA680B}"/>
              </a:ext>
            </a:extLst>
          </p:cNvPr>
          <p:cNvSpPr txBox="1"/>
          <p:nvPr/>
        </p:nvSpPr>
        <p:spPr>
          <a:xfrm>
            <a:off x="72596" y="5099412"/>
            <a:ext cx="418666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Monthly updates on activities:</a:t>
            </a:r>
          </a:p>
          <a:p>
            <a:pPr algn="ctr"/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ETC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: Aniello Grado, Nick Van Remortel</a:t>
            </a:r>
          </a:p>
          <a:p>
            <a:pPr algn="ctr"/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ETO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: Patrick Werneke, Fernando Ferroni (Giovanni Bisoffi), Andreas Freise, Mario Martinez</a:t>
            </a:r>
          </a:p>
          <a:p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312E1B-7975-D6D6-281D-2840F7285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607" y="1363582"/>
            <a:ext cx="5669394" cy="2633496"/>
          </a:xfrm>
          <a:prstGeom prst="rect">
            <a:avLst/>
          </a:prstGeom>
        </p:spPr>
      </p:pic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F187B27B-25E5-C1A0-8B6B-E6C6FD757D2F}"/>
              </a:ext>
            </a:extLst>
          </p:cNvPr>
          <p:cNvCxnSpPr/>
          <p:nvPr/>
        </p:nvCxnSpPr>
        <p:spPr>
          <a:xfrm rot="16200000" flipV="1">
            <a:off x="2743884" y="3818548"/>
            <a:ext cx="582278" cy="448888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00FCE8DD-B8FE-1DC0-B8C0-E49672BA7B01}"/>
              </a:ext>
            </a:extLst>
          </p:cNvPr>
          <p:cNvCxnSpPr>
            <a:stCxn id="2" idx="0"/>
          </p:cNvCxnSpPr>
          <p:nvPr/>
        </p:nvCxnSpPr>
        <p:spPr>
          <a:xfrm rot="16200000" flipV="1">
            <a:off x="2848958" y="3474181"/>
            <a:ext cx="1294766" cy="473748"/>
          </a:xfrm>
          <a:prstGeom prst="bentConnector3">
            <a:avLst>
              <a:gd name="adj1" fmla="val 99657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A78F4C86-BE51-C948-1C7A-9440B690C8E2}"/>
              </a:ext>
            </a:extLst>
          </p:cNvPr>
          <p:cNvSpPr/>
          <p:nvPr/>
        </p:nvSpPr>
        <p:spPr>
          <a:xfrm rot="10800000">
            <a:off x="3701067" y="4284371"/>
            <a:ext cx="64293" cy="61914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68BDF15F-81B6-E2E9-71E3-19D98065A00A}"/>
              </a:ext>
            </a:extLst>
          </p:cNvPr>
          <p:cNvCxnSpPr>
            <a:cxnSpLocks/>
            <a:stCxn id="12" idx="3"/>
          </p:cNvCxnSpPr>
          <p:nvPr/>
        </p:nvCxnSpPr>
        <p:spPr>
          <a:xfrm rot="5400000" flipH="1" flipV="1">
            <a:off x="4143876" y="4003692"/>
            <a:ext cx="316346" cy="257172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1752E396-B7AB-F5F5-FC14-BA2617ADD86F}"/>
              </a:ext>
            </a:extLst>
          </p:cNvPr>
          <p:cNvSpPr/>
          <p:nvPr/>
        </p:nvSpPr>
        <p:spPr>
          <a:xfrm rot="10800000">
            <a:off x="4141317" y="4290451"/>
            <a:ext cx="64293" cy="61914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C4FE1122-E616-2749-7B5F-37045ABC0172}"/>
              </a:ext>
            </a:extLst>
          </p:cNvPr>
          <p:cNvSpPr/>
          <p:nvPr/>
        </p:nvSpPr>
        <p:spPr>
          <a:xfrm>
            <a:off x="4892031" y="4497828"/>
            <a:ext cx="365769" cy="3613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179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67443D-F311-4E10-9A30-5027165A6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CAA63A-75C2-4112-96AA-19C1330FD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Anité Pérez | EN-MME Contribution to the ET Project: The vacuum system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6F7A2-E9E4-4F84-8211-038A69726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4" name="Title 5">
            <a:extLst>
              <a:ext uri="{FF2B5EF4-FFF2-40B4-BE49-F238E27FC236}">
                <a16:creationId xmlns:a16="http://schemas.microsoft.com/office/drawing/2014/main" id="{63BED3E9-18E1-D640-7FE5-E7BC921FA5D8}"/>
              </a:ext>
            </a:extLst>
          </p:cNvPr>
          <p:cNvSpPr txBox="1">
            <a:spLocks/>
          </p:cNvSpPr>
          <p:nvPr/>
        </p:nvSpPr>
        <p:spPr>
          <a:xfrm>
            <a:off x="407989" y="373593"/>
            <a:ext cx="6069012" cy="5863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ET vacuum system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29E10F0-265B-C51B-3DC6-55E9E7388C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947" y="1676400"/>
            <a:ext cx="6939570" cy="3652119"/>
          </a:xfrm>
          <a:prstGeom prst="rect">
            <a:avLst/>
          </a:prstGeom>
        </p:spPr>
      </p:pic>
      <p:sp>
        <p:nvSpPr>
          <p:cNvPr id="40" name="Content Placeholder 6">
            <a:extLst>
              <a:ext uri="{FF2B5EF4-FFF2-40B4-BE49-F238E27FC236}">
                <a16:creationId xmlns:a16="http://schemas.microsoft.com/office/drawing/2014/main" id="{751ECB46-5D8A-DD99-E8C8-F3D51A8CE9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1452" y="0"/>
            <a:ext cx="4370548" cy="6281033"/>
          </a:xfrm>
        </p:spPr>
        <p:txBody>
          <a:bodyPr/>
          <a:lstStyle/>
          <a:p>
            <a:pPr algn="ctr"/>
            <a:r>
              <a:rPr lang="en-US" sz="2400" u="sng" dirty="0"/>
              <a:t>Objectives:</a:t>
            </a:r>
          </a:p>
          <a:p>
            <a:pPr lvl="1"/>
            <a:r>
              <a:rPr lang="en-GB" sz="1800" dirty="0"/>
              <a:t>To design and test </a:t>
            </a:r>
            <a:r>
              <a:rPr lang="en-GB" sz="1800" b="1" dirty="0"/>
              <a:t>technical solutions</a:t>
            </a:r>
            <a:r>
              <a:rPr lang="en-GB" sz="1800" dirty="0"/>
              <a:t> that fulfil the ET requirements and </a:t>
            </a:r>
            <a:r>
              <a:rPr lang="en-GB" sz="1800" b="1" dirty="0"/>
              <a:t>cost effective</a:t>
            </a:r>
          </a:p>
          <a:p>
            <a:pPr lvl="1"/>
            <a:r>
              <a:rPr lang="en-GB" sz="1800" dirty="0"/>
              <a:t>To manufacture, assemble and test a </a:t>
            </a:r>
            <a:r>
              <a:rPr lang="en-GB" sz="1800" b="1" dirty="0"/>
              <a:t>pilot sector </a:t>
            </a:r>
            <a:r>
              <a:rPr lang="en-GB" sz="1800" dirty="0"/>
              <a:t>(in TT4)</a:t>
            </a:r>
          </a:p>
          <a:p>
            <a:pPr lvl="1"/>
            <a:r>
              <a:rPr lang="en-GB" sz="1800" dirty="0"/>
              <a:t>To write the </a:t>
            </a:r>
            <a:r>
              <a:rPr lang="en-GB" sz="1800" b="1" dirty="0"/>
              <a:t>TDR</a:t>
            </a:r>
            <a:r>
              <a:rPr lang="en-GB" sz="1800" dirty="0"/>
              <a:t>, including cost estimations</a:t>
            </a:r>
          </a:p>
          <a:p>
            <a:pPr algn="ctr"/>
            <a:r>
              <a:rPr lang="en-US" sz="2400" u="sng" dirty="0"/>
              <a:t>EN-MME activity:</a:t>
            </a:r>
          </a:p>
          <a:p>
            <a:pPr lvl="1"/>
            <a:r>
              <a:rPr lang="en-GB" sz="1800" dirty="0"/>
              <a:t>Design office</a:t>
            </a:r>
          </a:p>
          <a:p>
            <a:pPr lvl="1"/>
            <a:r>
              <a:rPr lang="en-GB" sz="1800" dirty="0">
                <a:sym typeface="Wingdings" panose="05000000000000000000" pitchFamily="2" charset="2"/>
              </a:rPr>
              <a:t>Materials, metrology and NDT</a:t>
            </a:r>
            <a:endParaRPr lang="en-GB" sz="1600" dirty="0"/>
          </a:p>
          <a:p>
            <a:pPr lvl="1"/>
            <a:r>
              <a:rPr lang="en-GB" sz="1800" dirty="0"/>
              <a:t>Mechanical workshop</a:t>
            </a:r>
          </a:p>
          <a:p>
            <a:pPr lvl="1"/>
            <a:r>
              <a:rPr lang="en-GB" sz="1800" dirty="0"/>
              <a:t>Assembly and metal forming</a:t>
            </a:r>
          </a:p>
          <a:p>
            <a:pPr lvl="1"/>
            <a:r>
              <a:rPr lang="en-GB" sz="1800" dirty="0"/>
              <a:t>Technical subcontracting service</a:t>
            </a:r>
          </a:p>
          <a:p>
            <a:pPr marL="0" lvl="1" indent="0">
              <a:buNone/>
            </a:pPr>
            <a:endParaRPr lang="en-GB" sz="16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05533CB-346F-1109-6C34-066DCEBAD321}"/>
              </a:ext>
            </a:extLst>
          </p:cNvPr>
          <p:cNvSpPr/>
          <p:nvPr/>
        </p:nvSpPr>
        <p:spPr>
          <a:xfrm>
            <a:off x="377509" y="1596095"/>
            <a:ext cx="3566160" cy="1849633"/>
          </a:xfrm>
          <a:prstGeom prst="rect">
            <a:avLst/>
          </a:prstGeom>
          <a:noFill/>
          <a:ln w="38100">
            <a:solidFill>
              <a:srgbClr val="FF6D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402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17604</TotalTime>
  <Words>2370</Words>
  <Application>Microsoft Office PowerPoint</Application>
  <PresentationFormat>Widescreen</PresentationFormat>
  <Paragraphs>405</Paragraphs>
  <Slides>30</Slides>
  <Notes>26</Notes>
  <HiddenSlides>1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ff-meta-serif-web-pro</vt:lpstr>
      <vt:lpstr>Open Sans</vt:lpstr>
      <vt:lpstr>Open Sans Regular</vt:lpstr>
      <vt:lpstr>Open Sans SemiBold</vt:lpstr>
      <vt:lpstr>Times New Roman</vt:lpstr>
      <vt:lpstr>Wingdings</vt:lpstr>
      <vt:lpstr>Office Theme</vt:lpstr>
      <vt:lpstr>EN-MME contribution to the ET project: the vacuum system</vt:lpstr>
      <vt:lpstr>Outline</vt:lpstr>
      <vt:lpstr>Einstein Telescope (ET) </vt:lpstr>
      <vt:lpstr>Einstein Telescope (ET)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and perspectives</vt:lpstr>
      <vt:lpstr>Thanks for your attention!</vt:lpstr>
      <vt:lpstr>References</vt:lpstr>
      <vt:lpstr>PowerPoint Presentation</vt:lpstr>
      <vt:lpstr>PowerPoint Presentation</vt:lpstr>
      <vt:lpstr>Broader CERN involvement</vt:lpstr>
      <vt:lpstr>Broader CERN involvement</vt:lpstr>
      <vt:lpstr>What’s the Einstein Telescope? </vt:lpstr>
      <vt:lpstr>Let’s push the Universe exploration!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Ana Teresa Perez Fontenla</dc:creator>
  <cp:lastModifiedBy>Ana Teresa Perez Fontenla</cp:lastModifiedBy>
  <cp:revision>240</cp:revision>
  <cp:lastPrinted>2020-01-30T13:49:18Z</cp:lastPrinted>
  <dcterms:created xsi:type="dcterms:W3CDTF">2024-10-16T12:15:46Z</dcterms:created>
  <dcterms:modified xsi:type="dcterms:W3CDTF">2024-12-06T12:49:00Z</dcterms:modified>
</cp:coreProperties>
</file>