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960" r:id="rId3"/>
    <p:sldId id="965" r:id="rId4"/>
    <p:sldId id="933" r:id="rId5"/>
    <p:sldId id="930" r:id="rId6"/>
    <p:sldId id="963" r:id="rId7"/>
    <p:sldId id="964" r:id="rId8"/>
    <p:sldId id="932" r:id="rId9"/>
    <p:sldId id="958" r:id="rId10"/>
    <p:sldId id="957" r:id="rId11"/>
    <p:sldId id="953" r:id="rId12"/>
    <p:sldId id="951" r:id="rId13"/>
    <p:sldId id="966" r:id="rId14"/>
    <p:sldId id="950" r:id="rId15"/>
    <p:sldId id="959" r:id="rId16"/>
    <p:sldId id="956" r:id="rId17"/>
    <p:sldId id="952" r:id="rId18"/>
    <p:sldId id="968" r:id="rId19"/>
    <p:sldId id="967" r:id="rId20"/>
    <p:sldId id="954" r:id="rId21"/>
    <p:sldId id="93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523B"/>
    <a:srgbClr val="CCFFCC"/>
    <a:srgbClr val="00FF0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67" autoAdjust="0"/>
    <p:restoredTop sz="94842" autoAdjust="0"/>
  </p:normalViewPr>
  <p:slideViewPr>
    <p:cSldViewPr snapToObjects="1">
      <p:cViewPr>
        <p:scale>
          <a:sx n="139" d="100"/>
          <a:sy n="139" d="100"/>
        </p:scale>
        <p:origin x="354" y="120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2.xml"/><Relationship Id="rId13" Type="http://schemas.openxmlformats.org/officeDocument/2006/relationships/slide" Target="slides/slide21.xml"/><Relationship Id="rId3" Type="http://schemas.openxmlformats.org/officeDocument/2006/relationships/slide" Target="slides/slide5.xml"/><Relationship Id="rId7" Type="http://schemas.openxmlformats.org/officeDocument/2006/relationships/slide" Target="slides/slide11.xml"/><Relationship Id="rId12" Type="http://schemas.openxmlformats.org/officeDocument/2006/relationships/slide" Target="slides/slide20.xml"/><Relationship Id="rId2" Type="http://schemas.openxmlformats.org/officeDocument/2006/relationships/slide" Target="slides/slide4.xml"/><Relationship Id="rId1" Type="http://schemas.openxmlformats.org/officeDocument/2006/relationships/slide" Target="slides/slide1.xml"/><Relationship Id="rId6" Type="http://schemas.openxmlformats.org/officeDocument/2006/relationships/slide" Target="slides/slide10.xml"/><Relationship Id="rId11" Type="http://schemas.openxmlformats.org/officeDocument/2006/relationships/slide" Target="slides/slide17.xml"/><Relationship Id="rId5" Type="http://schemas.openxmlformats.org/officeDocument/2006/relationships/slide" Target="slides/slide9.xml"/><Relationship Id="rId10" Type="http://schemas.openxmlformats.org/officeDocument/2006/relationships/slide" Target="slides/slide16.xml"/><Relationship Id="rId4" Type="http://schemas.openxmlformats.org/officeDocument/2006/relationships/slide" Target="slides/slide8.xml"/><Relationship Id="rId9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447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84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548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31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45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95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93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46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29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317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9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8FCB1399-DACB-792F-B295-0DAEEAEA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October 2024</a:t>
            </a:r>
            <a:endParaRPr lang="en-GB" noProof="0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66E26A7-2CC4-DD40-0F63-4F061C2AB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159D341A-C826-99FE-E347-A7B7BEB49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3498527-A275-CF60-49EC-DD5497D82B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 October 2024</a:t>
            </a:r>
            <a:endParaRPr lang="en-GB" noProof="0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60DA0322-4A1F-E3A9-0F80-90B867BDB9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789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0">
                <a:solidFill>
                  <a:schemeClr val="tx1"/>
                </a:solidFill>
              </a:defRPr>
            </a:lvl1pPr>
          </a:lstStyle>
          <a:p>
            <a:r>
              <a:rPr lang="en-US"/>
              <a:t>3 October 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0">
                <a:solidFill>
                  <a:schemeClr val="tx1"/>
                </a:solidFill>
              </a:defRPr>
            </a:lvl1pPr>
          </a:lstStyle>
          <a:p>
            <a:r>
              <a:rPr lang="en-GB"/>
              <a:t>Julien Dular et al. | Models and Simulations in TE-MPE-PE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Espace réservé du titre 8">
            <a:extLst>
              <a:ext uri="{FF2B5EF4-FFF2-40B4-BE49-F238E27FC236}">
                <a16:creationId xmlns:a16="http://schemas.microsoft.com/office/drawing/2014/main" id="{7CF48E8C-E2DA-6333-2DA2-B39C80FEB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363" y="90477"/>
            <a:ext cx="11695968" cy="64368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64278C8-04F7-5A81-8A65-CA4710CE18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0363" y="822204"/>
            <a:ext cx="11695968" cy="53631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061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86702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 October 2024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789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B80398-B378-F1B3-E466-52B173005C6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378349"/>
            <a:ext cx="1040607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55" r:id="rId5"/>
    <p:sldLayoutId id="2147483667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gif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gif"/><Relationship Id="rId4" Type="http://schemas.openxmlformats.org/officeDocument/2006/relationships/image" Target="../media/image45.svg"/><Relationship Id="rId9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13" Type="http://schemas.openxmlformats.org/officeDocument/2006/relationships/image" Target="../media/image59.jpeg"/><Relationship Id="rId18" Type="http://schemas.openxmlformats.org/officeDocument/2006/relationships/image" Target="../media/image64.png"/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12" Type="http://schemas.openxmlformats.org/officeDocument/2006/relationships/image" Target="../media/image50.png"/><Relationship Id="rId17" Type="http://schemas.openxmlformats.org/officeDocument/2006/relationships/image" Target="../media/image6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2.sv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11" Type="http://schemas.openxmlformats.org/officeDocument/2006/relationships/image" Target="../media/image58.svg"/><Relationship Id="rId5" Type="http://schemas.openxmlformats.org/officeDocument/2006/relationships/image" Target="../media/image53.png"/><Relationship Id="rId15" Type="http://schemas.openxmlformats.org/officeDocument/2006/relationships/image" Target="../media/image61.png"/><Relationship Id="rId10" Type="http://schemas.openxmlformats.org/officeDocument/2006/relationships/image" Target="../media/image57.png"/><Relationship Id="rId19" Type="http://schemas.openxmlformats.org/officeDocument/2006/relationships/image" Target="../media/image32.png"/><Relationship Id="rId4" Type="http://schemas.openxmlformats.org/officeDocument/2006/relationships/image" Target="../media/image52.emf"/><Relationship Id="rId9" Type="http://schemas.openxmlformats.org/officeDocument/2006/relationships/image" Target="../media/image56.png"/><Relationship Id="rId1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png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hyperlink" Target="https://doi.org/10.1109/TASC.2024.3355358" TargetMode="External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0.png"/><Relationship Id="rId12" Type="http://schemas.openxmlformats.org/officeDocument/2006/relationships/hyperlink" Target="https://doi.org/10.1109/TASC.2023.3338142" TargetMode="Externa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1.png"/><Relationship Id="rId11" Type="http://schemas.openxmlformats.org/officeDocument/2006/relationships/image" Target="../media/image65.png"/><Relationship Id="rId5" Type="http://schemas.openxmlformats.org/officeDocument/2006/relationships/image" Target="../media/image69.png"/><Relationship Id="rId10" Type="http://schemas.openxmlformats.org/officeDocument/2006/relationships/image" Target="../media/image71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70.png"/><Relationship Id="rId14" Type="http://schemas.openxmlformats.org/officeDocument/2006/relationships/image" Target="../media/image7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svg"/><Relationship Id="rId11" Type="http://schemas.openxmlformats.org/officeDocument/2006/relationships/image" Target="../media/image24.sv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22.png"/><Relationship Id="rId14" Type="http://schemas.openxmlformats.org/officeDocument/2006/relationships/image" Target="../media/image27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88/1361-6668/acbeea" TargetMode="External"/><Relationship Id="rId3" Type="http://schemas.openxmlformats.org/officeDocument/2006/relationships/image" Target="../media/image28.png"/><Relationship Id="rId7" Type="http://schemas.openxmlformats.org/officeDocument/2006/relationships/image" Target="../media/image3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10" Type="http://schemas.openxmlformats.org/officeDocument/2006/relationships/image" Target="../media/image32.png"/><Relationship Id="rId4" Type="http://schemas.openxmlformats.org/officeDocument/2006/relationships/image" Target="../media/image29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00400"/>
            <a:ext cx="11376025" cy="1142999"/>
          </a:xfrm>
        </p:spPr>
        <p:txBody>
          <a:bodyPr/>
          <a:lstStyle/>
          <a:p>
            <a:pPr algn="l"/>
            <a:r>
              <a:rPr lang="en-GB" sz="4000" kern="0" dirty="0">
                <a:latin typeface="Calibri" panose="020F0502020204030204" pitchFamily="34" charset="0"/>
                <a:ea typeface="Calibri" panose="020F0502020204030204" pitchFamily="34" charset="0"/>
              </a:rPr>
              <a:t>Modelling Activities in TE-MPE-PE:</a:t>
            </a:r>
            <a:br>
              <a:rPr lang="en-GB" sz="4000" kern="0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3200" kern="0" dirty="0">
                <a:latin typeface="Calibri" panose="020F0502020204030204" pitchFamily="34" charset="0"/>
                <a:ea typeface="Calibri" panose="020F0502020204030204" pitchFamily="34" charset="0"/>
              </a:rPr>
              <a:t>FE Models, Transients in SC Magnets, and Quench Protection</a:t>
            </a:r>
            <a:endParaRPr lang="en-GB" sz="3200" kern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621161"/>
            <a:ext cx="11376026" cy="1855839"/>
          </a:xfrm>
        </p:spPr>
        <p:txBody>
          <a:bodyPr/>
          <a:lstStyle/>
          <a:p>
            <a:pPr algn="l"/>
            <a:r>
              <a:rPr lang="en-US" sz="1600" dirty="0"/>
              <a:t>Julien Dular, on behalf of the TE-MPE-PE section members</a:t>
            </a:r>
          </a:p>
          <a:p>
            <a:pPr algn="l"/>
            <a:r>
              <a:rPr lang="en-US" sz="1600" dirty="0"/>
              <a:t>CERN, Switzerland</a:t>
            </a:r>
          </a:p>
          <a:p>
            <a:pPr algn="l"/>
            <a:r>
              <a:rPr lang="en-US" sz="1600" dirty="0"/>
              <a:t>6</a:t>
            </a:r>
            <a:r>
              <a:rPr lang="en-US" sz="1600" baseline="30000" dirty="0"/>
              <a:t>th</a:t>
            </a:r>
            <a:r>
              <a:rPr lang="en-US" sz="1600" dirty="0"/>
              <a:t> </a:t>
            </a:r>
            <a:r>
              <a:rPr lang="en-GB" sz="1600" dirty="0"/>
              <a:t>December</a:t>
            </a:r>
            <a:r>
              <a:rPr lang="en-US" sz="1600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6" descr="Diagram of a diagram of a diagram of a diagram of a diagram of a diagram of a diagram of a diagram of a diagram of a diagram of a diagram of a diagram of a diagram of a&#10;&#10;Description automatically generated">
            <a:extLst>
              <a:ext uri="{FF2B5EF4-FFF2-40B4-BE49-F238E27FC236}">
                <a16:creationId xmlns:a16="http://schemas.microsoft.com/office/drawing/2014/main" id="{F5317DE3-B31C-DD78-470D-6D4CB5284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1219200"/>
            <a:ext cx="4705444" cy="21589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809E60-E400-03F7-1858-3BE847F26D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7" t="3818"/>
          <a:stretch/>
        </p:blipFill>
        <p:spPr>
          <a:xfrm>
            <a:off x="3276600" y="3853641"/>
            <a:ext cx="3287683" cy="1404159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9FA32FBE-7061-9F0F-154D-1A663DD66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No Insulation HTS </a:t>
            </a:r>
            <a:r>
              <a:rPr lang="fr-BE" dirty="0" err="1"/>
              <a:t>Coil</a:t>
            </a:r>
            <a:r>
              <a:rPr lang="fr-BE" dirty="0"/>
              <a:t> – 3D FE Model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7DB8EFF-9F7A-280D-CAEB-4A473AD57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45A4A5-698F-4CB3-B498-F69A9936C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CB1D3E3-6D8F-7BFE-4234-C4494D264401}"/>
              </a:ext>
            </a:extLst>
          </p:cNvPr>
          <p:cNvSpPr txBox="1"/>
          <p:nvPr/>
        </p:nvSpPr>
        <p:spPr>
          <a:xfrm>
            <a:off x="2019021" y="6427910"/>
            <a:ext cx="4480522" cy="27699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fr-BE" sz="1200" dirty="0" err="1">
                <a:sym typeface="Wingdings" panose="05000000000000000000" pitchFamily="2" charset="2"/>
              </a:rPr>
              <a:t>Courtesy</a:t>
            </a:r>
            <a:r>
              <a:rPr lang="fr-BE" sz="1200" dirty="0">
                <a:sym typeface="Wingdings" panose="05000000000000000000" pitchFamily="2" charset="2"/>
              </a:rPr>
              <a:t> of Erik Schnaubelt, Sina </a:t>
            </a:r>
            <a:r>
              <a:rPr lang="fr-BE" sz="1200" dirty="0" err="1">
                <a:sym typeface="Wingdings" panose="05000000000000000000" pitchFamily="2" charset="2"/>
              </a:rPr>
              <a:t>Atalay</a:t>
            </a:r>
            <a:r>
              <a:rPr lang="fr-BE" sz="1200" dirty="0">
                <a:sym typeface="Wingdings" panose="05000000000000000000" pitchFamily="2" charset="2"/>
              </a:rPr>
              <a:t> and Mariusz Wozniak</a:t>
            </a:r>
            <a:endParaRPr lang="en-US" sz="1200" dirty="0">
              <a:sym typeface="Wingdings" panose="05000000000000000000" pitchFamily="2" charset="2"/>
            </a:endParaRPr>
          </a:p>
        </p:txBody>
      </p:sp>
      <p:pic>
        <p:nvPicPr>
          <p:cNvPr id="7" name="Graphic 4">
            <a:extLst>
              <a:ext uri="{FF2B5EF4-FFF2-40B4-BE49-F238E27FC236}">
                <a16:creationId xmlns:a16="http://schemas.microsoft.com/office/drawing/2014/main" id="{29665E89-B435-FDED-F48D-98BD03C32C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3920" y="287803"/>
            <a:ext cx="656295" cy="996222"/>
          </a:xfrm>
          <a:prstGeom prst="rect">
            <a:avLst/>
          </a:prstGeom>
        </p:spPr>
      </p:pic>
      <p:pic>
        <p:nvPicPr>
          <p:cNvPr id="12" name="Picture 9" descr="A colorful explosion of a computer&#10;&#10;Description automatically generated with medium confidence">
            <a:extLst>
              <a:ext uri="{FF2B5EF4-FFF2-40B4-BE49-F238E27FC236}">
                <a16:creationId xmlns:a16="http://schemas.microsoft.com/office/drawing/2014/main" id="{486BF789-4872-793B-2D46-9094149CEF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4400" y="3713452"/>
            <a:ext cx="3428796" cy="2481762"/>
          </a:xfrm>
          <a:prstGeom prst="rect">
            <a:avLst/>
          </a:prstGeom>
        </p:spPr>
      </p:pic>
      <p:sp>
        <p:nvSpPr>
          <p:cNvPr id="15" name="TextBox 10">
            <a:extLst>
              <a:ext uri="{FF2B5EF4-FFF2-40B4-BE49-F238E27FC236}">
                <a16:creationId xmlns:a16="http://schemas.microsoft.com/office/drawing/2014/main" id="{F2512482-CF0D-ED45-3FE6-239EBBFC2929}"/>
              </a:ext>
            </a:extLst>
          </p:cNvPr>
          <p:cNvSpPr txBox="1"/>
          <p:nvPr/>
        </p:nvSpPr>
        <p:spPr>
          <a:xfrm>
            <a:off x="5457499" y="3742401"/>
            <a:ext cx="301031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DE" sz="1000" b="0" dirty="0">
                <a:solidFill>
                  <a:srgbClr val="7030A0"/>
                </a:solidFill>
              </a:rPr>
              <a:t>E. Schnaubelt </a:t>
            </a:r>
            <a:r>
              <a:rPr lang="en-GB" sz="1000" b="0" dirty="0">
                <a:solidFill>
                  <a:srgbClr val="7030A0"/>
                </a:solidFill>
              </a:rPr>
              <a:t>et al., "Magneto-Thermal Thin Shell Approximation for 3D Finite Element Analysis of No-Insulation Coils," </a:t>
            </a:r>
            <a:r>
              <a:rPr lang="en-DE" sz="1000" b="0" dirty="0">
                <a:solidFill>
                  <a:srgbClr val="7030A0"/>
                </a:solidFill>
              </a:rPr>
              <a:t>IEEE TAS (2024)</a:t>
            </a:r>
            <a:endParaRPr lang="en-DE" sz="1000" dirty="0">
              <a:solidFill>
                <a:srgbClr val="7030A0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19ED78B-65C1-AD72-CEB1-E5E3E6702CC0}"/>
              </a:ext>
            </a:extLst>
          </p:cNvPr>
          <p:cNvSpPr txBox="1"/>
          <p:nvPr/>
        </p:nvSpPr>
        <p:spPr>
          <a:xfrm>
            <a:off x="459005" y="1178853"/>
            <a:ext cx="6076191" cy="2308324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fr-BE" b="1" dirty="0">
                <a:sym typeface="Wingdings" panose="05000000000000000000" pitchFamily="2" charset="2"/>
              </a:rPr>
              <a:t>3D </a:t>
            </a:r>
            <a:r>
              <a:rPr lang="fr-BE" b="1" dirty="0" err="1">
                <a:sym typeface="Wingdings" panose="05000000000000000000" pitchFamily="2" charset="2"/>
              </a:rPr>
              <a:t>magneto</a:t>
            </a:r>
            <a:r>
              <a:rPr lang="fr-BE" b="1" dirty="0">
                <a:sym typeface="Wingdings" panose="05000000000000000000" pitchFamily="2" charset="2"/>
              </a:rPr>
              <a:t>-thermal</a:t>
            </a:r>
            <a:r>
              <a:rPr lang="fr-BE" dirty="0">
                <a:sym typeface="Wingdings" panose="05000000000000000000" pitchFamily="2" charset="2"/>
              </a:rPr>
              <a:t> model in </a:t>
            </a:r>
            <a:r>
              <a:rPr lang="fr-BE" dirty="0" err="1">
                <a:sym typeface="Wingdings" panose="05000000000000000000" pitchFamily="2" charset="2"/>
              </a:rPr>
              <a:t>FiQuS</a:t>
            </a:r>
            <a:r>
              <a:rPr lang="fr-BE" dirty="0">
                <a:sym typeface="Wingdings" panose="05000000000000000000" pitchFamily="2" charset="2"/>
              </a:rPr>
              <a:t>/</a:t>
            </a:r>
            <a:r>
              <a:rPr lang="fr-BE" dirty="0" err="1">
                <a:sym typeface="Wingdings" panose="05000000000000000000" pitchFamily="2" charset="2"/>
              </a:rPr>
              <a:t>GetDP</a:t>
            </a:r>
            <a:r>
              <a:rPr lang="fr-BE" dirty="0">
                <a:sym typeface="Wingdings" panose="05000000000000000000" pitchFamily="2" charset="2"/>
              </a:rPr>
              <a:t>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fr-BE" b="1" dirty="0" err="1">
                <a:sym typeface="Wingdings" panose="05000000000000000000" pitchFamily="2" charset="2"/>
              </a:rPr>
              <a:t>Homogenization</a:t>
            </a:r>
            <a:r>
              <a:rPr lang="fr-BE" dirty="0">
                <a:sym typeface="Wingdings" panose="05000000000000000000" pitchFamily="2" charset="2"/>
              </a:rPr>
              <a:t> of the HTS </a:t>
            </a:r>
            <a:r>
              <a:rPr lang="fr-BE" dirty="0" err="1">
                <a:sym typeface="Wingdings" panose="05000000000000000000" pitchFamily="2" charset="2"/>
              </a:rPr>
              <a:t>coated</a:t>
            </a:r>
            <a:r>
              <a:rPr lang="fr-BE" dirty="0">
                <a:sym typeface="Wingdings" panose="05000000000000000000" pitchFamily="2" charset="2"/>
              </a:rPr>
              <a:t> </a:t>
            </a:r>
            <a:r>
              <a:rPr lang="fr-BE" dirty="0" err="1">
                <a:sym typeface="Wingdings" panose="05000000000000000000" pitchFamily="2" charset="2"/>
              </a:rPr>
              <a:t>conductor</a:t>
            </a:r>
            <a:r>
              <a:rPr lang="fr-BE" dirty="0">
                <a:sym typeface="Wingdings" panose="05000000000000000000" pitchFamily="2" charset="2"/>
              </a:rPr>
              <a:t> (CC):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BE" dirty="0">
                <a:sym typeface="Wingdings" panose="05000000000000000000" pitchFamily="2" charset="2"/>
              </a:rPr>
              <a:t>Power </a:t>
            </a:r>
            <a:r>
              <a:rPr lang="fr-BE" dirty="0" err="1">
                <a:sym typeface="Wingdings" panose="05000000000000000000" pitchFamily="2" charset="2"/>
              </a:rPr>
              <a:t>law</a:t>
            </a:r>
            <a:r>
              <a:rPr lang="fr-BE" dirty="0">
                <a:sym typeface="Wingdings" panose="05000000000000000000" pitchFamily="2" charset="2"/>
              </a:rPr>
              <a:t> </a:t>
            </a:r>
            <a:r>
              <a:rPr lang="fr-BE" dirty="0" err="1">
                <a:sym typeface="Wingdings" panose="05000000000000000000" pitchFamily="2" charset="2"/>
              </a:rPr>
              <a:t>with</a:t>
            </a:r>
            <a:r>
              <a:rPr lang="fr-BE" dirty="0">
                <a:sym typeface="Wingdings" panose="05000000000000000000" pitchFamily="2" charset="2"/>
              </a:rPr>
              <a:t> angle </a:t>
            </a:r>
            <a:r>
              <a:rPr lang="fr-BE" dirty="0" err="1">
                <a:sym typeface="Wingdings" panose="05000000000000000000" pitchFamily="2" charset="2"/>
              </a:rPr>
              <a:t>dependency</a:t>
            </a:r>
            <a:r>
              <a:rPr lang="fr-BE" dirty="0">
                <a:sym typeface="Wingdings" panose="05000000000000000000" pitchFamily="2" charset="2"/>
              </a:rPr>
              <a:t> for HTS.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Anisotropic</a:t>
            </a:r>
            <a:r>
              <a:rPr lang="fr-BE" dirty="0">
                <a:sym typeface="Wingdings" panose="05000000000000000000" pitchFamily="2" charset="2"/>
              </a:rPr>
              <a:t> </a:t>
            </a:r>
            <a:r>
              <a:rPr lang="fr-BE" dirty="0" err="1">
                <a:sym typeface="Wingdings" panose="05000000000000000000" pitchFamily="2" charset="2"/>
              </a:rPr>
              <a:t>homogenization</a:t>
            </a:r>
            <a:r>
              <a:rPr lang="fr-BE" dirty="0">
                <a:sym typeface="Wingdings" panose="05000000000000000000" pitchFamily="2" charset="2"/>
              </a:rPr>
              <a:t>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fr-BE" dirty="0" err="1">
                <a:sym typeface="Wingdings" panose="05000000000000000000" pitchFamily="2" charset="2"/>
              </a:rPr>
              <a:t>Thin</a:t>
            </a:r>
            <a:r>
              <a:rPr lang="fr-BE" dirty="0">
                <a:sym typeface="Wingdings" panose="05000000000000000000" pitchFamily="2" charset="2"/>
              </a:rPr>
              <a:t>-Shell Approximation (</a:t>
            </a:r>
            <a:r>
              <a:rPr lang="fr-BE" b="1" dirty="0">
                <a:sym typeface="Wingdings" panose="05000000000000000000" pitchFamily="2" charset="2"/>
              </a:rPr>
              <a:t>TSA</a:t>
            </a:r>
            <a:r>
              <a:rPr lang="fr-BE" dirty="0">
                <a:sym typeface="Wingdings" panose="05000000000000000000" pitchFamily="2" charset="2"/>
              </a:rPr>
              <a:t>) for the </a:t>
            </a:r>
            <a:r>
              <a:rPr lang="fr-BE" dirty="0" err="1">
                <a:sym typeface="Wingdings" panose="05000000000000000000" pitchFamily="2" charset="2"/>
              </a:rPr>
              <a:t>turn</a:t>
            </a:r>
            <a:r>
              <a:rPr lang="fr-BE" dirty="0">
                <a:sym typeface="Wingdings" panose="05000000000000000000" pitchFamily="2" charset="2"/>
              </a:rPr>
              <a:t>-to-</a:t>
            </a:r>
            <a:r>
              <a:rPr lang="fr-BE" dirty="0" err="1">
                <a:sym typeface="Wingdings" panose="05000000000000000000" pitchFamily="2" charset="2"/>
              </a:rPr>
              <a:t>turn</a:t>
            </a:r>
            <a:r>
              <a:rPr lang="fr-BE" dirty="0">
                <a:sym typeface="Wingdings" panose="05000000000000000000" pitchFamily="2" charset="2"/>
              </a:rPr>
              <a:t> contact layer (T2TCL): </a:t>
            </a:r>
            <a:r>
              <a:rPr lang="fr-BE" dirty="0" err="1">
                <a:sym typeface="Wingdings" panose="05000000000000000000" pitchFamily="2" charset="2"/>
              </a:rPr>
              <a:t>both</a:t>
            </a:r>
            <a:r>
              <a:rPr lang="fr-BE" dirty="0">
                <a:sym typeface="Wingdings" panose="05000000000000000000" pitchFamily="2" charset="2"/>
              </a:rPr>
              <a:t> thermal and </a:t>
            </a:r>
            <a:r>
              <a:rPr lang="fr-BE" dirty="0" err="1">
                <a:sym typeface="Wingdings" panose="05000000000000000000" pitchFamily="2" charset="2"/>
              </a:rPr>
              <a:t>magnetic</a:t>
            </a:r>
            <a:r>
              <a:rPr lang="fr-BE" dirty="0">
                <a:sym typeface="Wingdings" panose="05000000000000000000" pitchFamily="2" charset="2"/>
              </a:rPr>
              <a:t>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fr-BE" b="1" dirty="0">
                <a:sym typeface="Wingdings" panose="05000000000000000000" pitchFamily="2" charset="2"/>
              </a:rPr>
              <a:t>HPC</a:t>
            </a:r>
            <a:r>
              <a:rPr lang="fr-BE" dirty="0">
                <a:sym typeface="Wingdings" panose="05000000000000000000" pitchFamily="2" charset="2"/>
              </a:rPr>
              <a:t> and </a:t>
            </a:r>
            <a:r>
              <a:rPr lang="fr-BE" b="1" dirty="0" err="1">
                <a:sym typeface="Wingdings" panose="05000000000000000000" pitchFamily="2" charset="2"/>
              </a:rPr>
              <a:t>parallelization</a:t>
            </a:r>
            <a:r>
              <a:rPr lang="fr-BE" b="1" dirty="0">
                <a:sym typeface="Wingdings" panose="05000000000000000000" pitchFamily="2" charset="2"/>
              </a:rPr>
              <a:t> </a:t>
            </a:r>
            <a:r>
              <a:rPr lang="fr-BE" dirty="0">
                <a:sym typeface="Wingdings" panose="05000000000000000000" pitchFamily="2" charset="2"/>
              </a:rPr>
              <a:t>efforts </a:t>
            </a:r>
            <a:r>
              <a:rPr lang="fr-BE" dirty="0" err="1">
                <a:sym typeface="Wingdings" panose="05000000000000000000" pitchFamily="2" charset="2"/>
              </a:rPr>
              <a:t>with</a:t>
            </a:r>
            <a:r>
              <a:rPr lang="fr-BE" dirty="0">
                <a:sym typeface="Wingdings" panose="05000000000000000000" pitchFamily="2" charset="2"/>
              </a:rPr>
              <a:t> </a:t>
            </a:r>
            <a:r>
              <a:rPr lang="fr-BE" dirty="0" err="1">
                <a:sym typeface="Wingdings" panose="05000000000000000000" pitchFamily="2" charset="2"/>
              </a:rPr>
              <a:t>benefits</a:t>
            </a:r>
            <a:r>
              <a:rPr lang="fr-BE" dirty="0">
                <a:sym typeface="Wingdings" panose="05000000000000000000" pitchFamily="2" charset="2"/>
              </a:rPr>
              <a:t> for all </a:t>
            </a:r>
            <a:r>
              <a:rPr lang="fr-BE" dirty="0" err="1">
                <a:sym typeface="Wingdings" panose="05000000000000000000" pitchFamily="2" charset="2"/>
              </a:rPr>
              <a:t>FiQuS</a:t>
            </a:r>
            <a:r>
              <a:rPr lang="fr-BE" dirty="0">
                <a:sym typeface="Wingdings" panose="05000000000000000000" pitchFamily="2" charset="2"/>
              </a:rPr>
              <a:t> </a:t>
            </a:r>
            <a:r>
              <a:rPr lang="fr-BE" dirty="0" err="1">
                <a:sym typeface="Wingdings" panose="05000000000000000000" pitchFamily="2" charset="2"/>
              </a:rPr>
              <a:t>models</a:t>
            </a:r>
            <a:r>
              <a:rPr lang="fr-BE" dirty="0">
                <a:sym typeface="Wingdings" panose="05000000000000000000" pitchFamily="2" charset="2"/>
              </a:rPr>
              <a:t> (</a:t>
            </a:r>
            <a:r>
              <a:rPr lang="fr-BE" dirty="0" err="1">
                <a:sym typeface="Wingdings" panose="05000000000000000000" pitchFamily="2" charset="2"/>
              </a:rPr>
              <a:t>parallelization</a:t>
            </a:r>
            <a:r>
              <a:rPr lang="fr-BE" dirty="0">
                <a:sym typeface="Wingdings" panose="05000000000000000000" pitchFamily="2" charset="2"/>
              </a:rPr>
              <a:t> in time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fr-BE" dirty="0">
                <a:sym typeface="Wingdings" panose="05000000000000000000" pitchFamily="2" charset="2"/>
              </a:rPr>
              <a:t>MPI </a:t>
            </a:r>
            <a:r>
              <a:rPr lang="fr-BE" dirty="0" err="1">
                <a:sym typeface="Wingdings" panose="05000000000000000000" pitchFamily="2" charset="2"/>
              </a:rPr>
              <a:t>with</a:t>
            </a:r>
            <a:r>
              <a:rPr lang="fr-BE" dirty="0">
                <a:sym typeface="Wingdings" panose="05000000000000000000" pitchFamily="2" charset="2"/>
              </a:rPr>
              <a:t> </a:t>
            </a:r>
            <a:r>
              <a:rPr lang="fr-BE" dirty="0" err="1">
                <a:sym typeface="Wingdings" panose="05000000000000000000" pitchFamily="2" charset="2"/>
              </a:rPr>
              <a:t>PETSc</a:t>
            </a:r>
            <a:r>
              <a:rPr lang="fr-BE" dirty="0">
                <a:sym typeface="Wingdings" panose="05000000000000000000" pitchFamily="2" charset="2"/>
              </a:rPr>
              <a:t>).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9C34944-D15C-0D00-9938-05CC1BD6A4B1}"/>
              </a:ext>
            </a:extLst>
          </p:cNvPr>
          <p:cNvSpPr txBox="1"/>
          <p:nvPr/>
        </p:nvSpPr>
        <p:spPr>
          <a:xfrm>
            <a:off x="4120546" y="5530820"/>
            <a:ext cx="3428796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000" i="1" dirty="0">
                <a:solidFill>
                  <a:srgbClr val="7030A0"/>
                </a:solidFill>
              </a:rPr>
              <a:t>E. Schnaubelt et al.</a:t>
            </a:r>
            <a:r>
              <a:rPr lang="en-GB" sz="1000" dirty="0">
                <a:solidFill>
                  <a:srgbClr val="7030A0"/>
                </a:solidFill>
              </a:rPr>
              <a:t>, </a:t>
            </a:r>
            <a:r>
              <a:rPr lang="en-DE" sz="1000" dirty="0">
                <a:solidFill>
                  <a:srgbClr val="7030A0"/>
                </a:solidFill>
              </a:rPr>
              <a:t> “</a:t>
            </a:r>
            <a:r>
              <a:rPr lang="en-GB" sz="1000" dirty="0">
                <a:solidFill>
                  <a:srgbClr val="7030A0"/>
                </a:solidFill>
              </a:rPr>
              <a:t>Parallel-in-Time Integration of Transient</a:t>
            </a:r>
            <a:r>
              <a:rPr lang="en-DE" sz="1000" dirty="0">
                <a:solidFill>
                  <a:srgbClr val="7030A0"/>
                </a:solidFill>
              </a:rPr>
              <a:t> </a:t>
            </a:r>
            <a:r>
              <a:rPr lang="en-GB" sz="1000" dirty="0">
                <a:solidFill>
                  <a:srgbClr val="7030A0"/>
                </a:solidFill>
              </a:rPr>
              <a:t>Phenomena in No-Insulation Superconducting</a:t>
            </a:r>
            <a:r>
              <a:rPr lang="en-DE" sz="1000" dirty="0">
                <a:solidFill>
                  <a:srgbClr val="7030A0"/>
                </a:solidFill>
              </a:rPr>
              <a:t> </a:t>
            </a:r>
            <a:r>
              <a:rPr lang="en-GB" sz="1000" dirty="0">
                <a:solidFill>
                  <a:srgbClr val="7030A0"/>
                </a:solidFill>
              </a:rPr>
              <a:t>Coils Using </a:t>
            </a:r>
            <a:r>
              <a:rPr lang="en-GB" sz="1000" dirty="0" err="1">
                <a:solidFill>
                  <a:srgbClr val="7030A0"/>
                </a:solidFill>
              </a:rPr>
              <a:t>Pararea</a:t>
            </a:r>
            <a:r>
              <a:rPr lang="en-DE" sz="1000" dirty="0">
                <a:solidFill>
                  <a:srgbClr val="7030A0"/>
                </a:solidFill>
              </a:rPr>
              <a:t>l”, </a:t>
            </a:r>
            <a:r>
              <a:rPr lang="en-GB" sz="1000" dirty="0">
                <a:solidFill>
                  <a:srgbClr val="7030A0"/>
                </a:solidFill>
              </a:rPr>
              <a:t> SCEE’24 proceedings</a:t>
            </a:r>
            <a:endParaRPr lang="en-DE" sz="1000" dirty="0">
              <a:solidFill>
                <a:srgbClr val="7030A0"/>
              </a:solidFill>
            </a:endParaRPr>
          </a:p>
        </p:txBody>
      </p:sp>
      <p:pic>
        <p:nvPicPr>
          <p:cNvPr id="22" name="Picture 6" descr="A diagram of a circular object with different colored lines&#10;&#10;Description automatically generated">
            <a:extLst>
              <a:ext uri="{FF2B5EF4-FFF2-40B4-BE49-F238E27FC236}">
                <a16:creationId xmlns:a16="http://schemas.microsoft.com/office/drawing/2014/main" id="{47FA6345-9AB9-19AB-BC47-CFB53A4628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713" y="3756033"/>
            <a:ext cx="2354514" cy="243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992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4" descr="A blue circular object with black lines&#10;&#10;Description automatically generated">
            <a:extLst>
              <a:ext uri="{FF2B5EF4-FFF2-40B4-BE49-F238E27FC236}">
                <a16:creationId xmlns:a16="http://schemas.microsoft.com/office/drawing/2014/main" id="{5D6158F9-08F3-85A2-289E-0F702A3E43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402" y="4055401"/>
            <a:ext cx="3763198" cy="2116799"/>
          </a:xfrm>
          <a:prstGeom prst="rect">
            <a:avLst/>
          </a:prstGeom>
        </p:spPr>
      </p:pic>
      <p:grpSp>
        <p:nvGrpSpPr>
          <p:cNvPr id="46" name="Groupe 45">
            <a:extLst>
              <a:ext uri="{FF2B5EF4-FFF2-40B4-BE49-F238E27FC236}">
                <a16:creationId xmlns:a16="http://schemas.microsoft.com/office/drawing/2014/main" id="{1601ABC1-7CDA-8415-C400-433DDE1DCC45}"/>
              </a:ext>
            </a:extLst>
          </p:cNvPr>
          <p:cNvGrpSpPr/>
          <p:nvPr/>
        </p:nvGrpSpPr>
        <p:grpSpPr>
          <a:xfrm>
            <a:off x="8308525" y="4186101"/>
            <a:ext cx="3496142" cy="1966580"/>
            <a:chOff x="5420884" y="2245801"/>
            <a:chExt cx="6408349" cy="3604696"/>
          </a:xfrm>
        </p:grpSpPr>
        <p:pic>
          <p:nvPicPr>
            <p:cNvPr id="24" name="Picture 10">
              <a:extLst>
                <a:ext uri="{FF2B5EF4-FFF2-40B4-BE49-F238E27FC236}">
                  <a16:creationId xmlns:a16="http://schemas.microsoft.com/office/drawing/2014/main" id="{D804CED3-AB8B-6C95-5862-F99335152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20884" y="2245801"/>
              <a:ext cx="6408349" cy="3604696"/>
            </a:xfrm>
            <a:prstGeom prst="rect">
              <a:avLst/>
            </a:prstGeom>
            <a:ln w="38100">
              <a:noFill/>
            </a:ln>
          </p:spPr>
        </p:pic>
        <p:cxnSp>
          <p:nvCxnSpPr>
            <p:cNvPr id="25" name="Straight Arrow Connector 13">
              <a:extLst>
                <a:ext uri="{FF2B5EF4-FFF2-40B4-BE49-F238E27FC236}">
                  <a16:creationId xmlns:a16="http://schemas.microsoft.com/office/drawing/2014/main" id="{0DFB8DD7-2E93-D196-5212-37A575DC69A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19655" y="4744863"/>
              <a:ext cx="833718" cy="385482"/>
            </a:xfrm>
            <a:prstGeom prst="straightConnector1">
              <a:avLst/>
            </a:prstGeom>
            <a:ln w="57150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16">
              <a:extLst>
                <a:ext uri="{FF2B5EF4-FFF2-40B4-BE49-F238E27FC236}">
                  <a16:creationId xmlns:a16="http://schemas.microsoft.com/office/drawing/2014/main" id="{DBC64E8B-CC7A-C244-543B-4B96488D06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19655" y="4035490"/>
              <a:ext cx="833718" cy="385482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17">
              <a:extLst>
                <a:ext uri="{FF2B5EF4-FFF2-40B4-BE49-F238E27FC236}">
                  <a16:creationId xmlns:a16="http://schemas.microsoft.com/office/drawing/2014/main" id="{1D7B25CA-8D72-99B6-EF72-DEDF142CFB6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19655" y="3312433"/>
              <a:ext cx="833718" cy="38548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18">
              <a:extLst>
                <a:ext uri="{FF2B5EF4-FFF2-40B4-BE49-F238E27FC236}">
                  <a16:creationId xmlns:a16="http://schemas.microsoft.com/office/drawing/2014/main" id="{5473F7B4-82D5-0408-137F-FF00AB2441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19655" y="2634902"/>
              <a:ext cx="833718" cy="385482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19">
              <a:extLst>
                <a:ext uri="{FF2B5EF4-FFF2-40B4-BE49-F238E27FC236}">
                  <a16:creationId xmlns:a16="http://schemas.microsoft.com/office/drawing/2014/main" id="{5137EF0C-9BCD-0A1B-5A2E-133F9E07A9BD}"/>
                </a:ext>
              </a:extLst>
            </p:cNvPr>
            <p:cNvSpPr txBox="1"/>
            <p:nvPr/>
          </p:nvSpPr>
          <p:spPr>
            <a:xfrm>
              <a:off x="8217461" y="2626232"/>
              <a:ext cx="209975" cy="282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rgbClr val="00B0F0"/>
                  </a:solidFill>
                </a:rPr>
                <a:t>J</a:t>
              </a:r>
              <a:r>
                <a:rPr lang="en-US" sz="1000" baseline="-25000" dirty="0">
                  <a:solidFill>
                    <a:srgbClr val="00B0F0"/>
                  </a:solidFill>
                </a:rPr>
                <a:t>4</a:t>
              </a:r>
              <a:endParaRPr lang="en-GB" sz="1000" dirty="0">
                <a:solidFill>
                  <a:srgbClr val="00B0F0"/>
                </a:solidFill>
              </a:endParaRPr>
            </a:p>
          </p:txBody>
        </p:sp>
        <p:sp>
          <p:nvSpPr>
            <p:cNvPr id="30" name="TextBox 20">
              <a:extLst>
                <a:ext uri="{FF2B5EF4-FFF2-40B4-BE49-F238E27FC236}">
                  <a16:creationId xmlns:a16="http://schemas.microsoft.com/office/drawing/2014/main" id="{AD88D458-ED93-BC3C-7E87-5F3209626E29}"/>
                </a:ext>
              </a:extLst>
            </p:cNvPr>
            <p:cNvSpPr txBox="1"/>
            <p:nvPr/>
          </p:nvSpPr>
          <p:spPr>
            <a:xfrm>
              <a:off x="8217461" y="3317764"/>
              <a:ext cx="209975" cy="282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rgbClr val="FF0000"/>
                  </a:solidFill>
                </a:rPr>
                <a:t>J</a:t>
              </a:r>
              <a:r>
                <a:rPr lang="en-US" sz="1000" baseline="-25000" dirty="0">
                  <a:solidFill>
                    <a:srgbClr val="FF0000"/>
                  </a:solidFill>
                </a:rPr>
                <a:t>3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21">
              <a:extLst>
                <a:ext uri="{FF2B5EF4-FFF2-40B4-BE49-F238E27FC236}">
                  <a16:creationId xmlns:a16="http://schemas.microsoft.com/office/drawing/2014/main" id="{FDCB5BD5-72BA-8634-535D-B31DC26B46FB}"/>
                </a:ext>
              </a:extLst>
            </p:cNvPr>
            <p:cNvSpPr txBox="1"/>
            <p:nvPr/>
          </p:nvSpPr>
          <p:spPr>
            <a:xfrm>
              <a:off x="8217461" y="4028351"/>
              <a:ext cx="209975" cy="282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rgbClr val="00B050"/>
                  </a:solidFill>
                </a:rPr>
                <a:t>J</a:t>
              </a:r>
              <a:r>
                <a:rPr lang="en-US" sz="1000" baseline="-25000" dirty="0">
                  <a:solidFill>
                    <a:srgbClr val="00B050"/>
                  </a:solidFill>
                </a:rPr>
                <a:t>2</a:t>
              </a:r>
              <a:endParaRPr lang="en-GB" sz="1000" dirty="0">
                <a:solidFill>
                  <a:srgbClr val="00B050"/>
                </a:solidFill>
              </a:endParaRPr>
            </a:p>
          </p:txBody>
        </p:sp>
        <p:sp>
          <p:nvSpPr>
            <p:cNvPr id="32" name="TextBox 22">
              <a:extLst>
                <a:ext uri="{FF2B5EF4-FFF2-40B4-BE49-F238E27FC236}">
                  <a16:creationId xmlns:a16="http://schemas.microsoft.com/office/drawing/2014/main" id="{C9A0FE35-5683-3EF5-5F9D-78DB6E872BA7}"/>
                </a:ext>
              </a:extLst>
            </p:cNvPr>
            <p:cNvSpPr txBox="1"/>
            <p:nvPr/>
          </p:nvSpPr>
          <p:spPr>
            <a:xfrm>
              <a:off x="8217461" y="4751493"/>
              <a:ext cx="209975" cy="282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J</a:t>
              </a:r>
              <a:r>
                <a:rPr lang="en-US" sz="1000" baseline="-250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1</a:t>
              </a:r>
              <a:endParaRPr lang="en-GB" sz="10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33" name="Straight Arrow Connector 1">
              <a:extLst>
                <a:ext uri="{FF2B5EF4-FFF2-40B4-BE49-F238E27FC236}">
                  <a16:creationId xmlns:a16="http://schemas.microsoft.com/office/drawing/2014/main" id="{90663C8C-A1C7-2A99-B75A-3D79EA870E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74772" y="3879704"/>
              <a:ext cx="0" cy="606091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">
              <a:extLst>
                <a:ext uri="{FF2B5EF4-FFF2-40B4-BE49-F238E27FC236}">
                  <a16:creationId xmlns:a16="http://schemas.microsoft.com/office/drawing/2014/main" id="{37AA67D1-84B3-F0C0-D5CE-F2DA29A38F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74772" y="3124437"/>
              <a:ext cx="0" cy="606091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6">
              <a:extLst>
                <a:ext uri="{FF2B5EF4-FFF2-40B4-BE49-F238E27FC236}">
                  <a16:creationId xmlns:a16="http://schemas.microsoft.com/office/drawing/2014/main" id="{B9D1E422-3911-EBE5-0386-710AA276F6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74772" y="2371814"/>
              <a:ext cx="0" cy="606091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8">
              <a:extLst>
                <a:ext uri="{FF2B5EF4-FFF2-40B4-BE49-F238E27FC236}">
                  <a16:creationId xmlns:a16="http://schemas.microsoft.com/office/drawing/2014/main" id="{1D99D0C1-C991-2C0F-E7CB-022B2FCEEF2F}"/>
                </a:ext>
              </a:extLst>
            </p:cNvPr>
            <p:cNvSpPr txBox="1"/>
            <p:nvPr/>
          </p:nvSpPr>
          <p:spPr>
            <a:xfrm>
              <a:off x="6399195" y="4031892"/>
              <a:ext cx="443727" cy="282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3"/>
                  </a:solidFill>
                </a:rPr>
                <a:t>J</a:t>
              </a:r>
              <a:r>
                <a:rPr lang="en-US" sz="1000" baseline="-25000" dirty="0">
                  <a:solidFill>
                    <a:schemeClr val="accent3"/>
                  </a:solidFill>
                </a:rPr>
                <a:t>z12</a:t>
              </a:r>
              <a:endParaRPr lang="en-GB" sz="1000" dirty="0">
                <a:solidFill>
                  <a:schemeClr val="accent3"/>
                </a:solidFill>
              </a:endParaRPr>
            </a:p>
          </p:txBody>
        </p:sp>
        <p:sp>
          <p:nvSpPr>
            <p:cNvPr id="37" name="TextBox 11">
              <a:extLst>
                <a:ext uri="{FF2B5EF4-FFF2-40B4-BE49-F238E27FC236}">
                  <a16:creationId xmlns:a16="http://schemas.microsoft.com/office/drawing/2014/main" id="{4929B71D-0382-C049-F454-3DE95A7DF09F}"/>
                </a:ext>
              </a:extLst>
            </p:cNvPr>
            <p:cNvSpPr txBox="1"/>
            <p:nvPr/>
          </p:nvSpPr>
          <p:spPr>
            <a:xfrm>
              <a:off x="6399193" y="3288983"/>
              <a:ext cx="443727" cy="282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6"/>
                  </a:solidFill>
                </a:rPr>
                <a:t>J</a:t>
              </a:r>
              <a:r>
                <a:rPr lang="en-US" sz="1000" baseline="-25000" dirty="0">
                  <a:solidFill>
                    <a:schemeClr val="accent6"/>
                  </a:solidFill>
                </a:rPr>
                <a:t>z23</a:t>
              </a:r>
              <a:endParaRPr lang="en-GB" sz="1000" dirty="0">
                <a:solidFill>
                  <a:schemeClr val="accent6"/>
                </a:solidFill>
              </a:endParaRPr>
            </a:p>
          </p:txBody>
        </p:sp>
        <p:sp>
          <p:nvSpPr>
            <p:cNvPr id="38" name="TextBox 12">
              <a:extLst>
                <a:ext uri="{FF2B5EF4-FFF2-40B4-BE49-F238E27FC236}">
                  <a16:creationId xmlns:a16="http://schemas.microsoft.com/office/drawing/2014/main" id="{A03877F6-662F-5DDA-16F2-CF9FCBB50FCB}"/>
                </a:ext>
              </a:extLst>
            </p:cNvPr>
            <p:cNvSpPr txBox="1"/>
            <p:nvPr/>
          </p:nvSpPr>
          <p:spPr>
            <a:xfrm>
              <a:off x="6396666" y="2551146"/>
              <a:ext cx="443727" cy="282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>
                  <a:solidFill>
                    <a:schemeClr val="accent5"/>
                  </a:solidFill>
                </a:rPr>
                <a:t>J</a:t>
              </a:r>
              <a:r>
                <a:rPr lang="en-US" sz="1000" baseline="-25000" dirty="0">
                  <a:solidFill>
                    <a:schemeClr val="accent5"/>
                  </a:solidFill>
                </a:rPr>
                <a:t>z34</a:t>
              </a:r>
              <a:endParaRPr lang="en-GB" sz="1000" dirty="0">
                <a:solidFill>
                  <a:schemeClr val="accent5"/>
                </a:solidFill>
              </a:endParaRPr>
            </a:p>
          </p:txBody>
        </p:sp>
      </p:grpSp>
      <p:pic>
        <p:nvPicPr>
          <p:cNvPr id="9" name="Picture 11" descr="A diagram of a cooling system&#10;&#10;Description automatically generated">
            <a:extLst>
              <a:ext uri="{FF2B5EF4-FFF2-40B4-BE49-F238E27FC236}">
                <a16:creationId xmlns:a16="http://schemas.microsoft.com/office/drawing/2014/main" id="{C84C6AA4-DD67-C661-2E72-185F625AB6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4507" y="2065711"/>
            <a:ext cx="4973864" cy="1193268"/>
          </a:xfrm>
          <a:prstGeom prst="rect">
            <a:avLst/>
          </a:prstGeom>
        </p:spPr>
      </p:pic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38E5226A-47F9-0696-769C-527FB1738131}"/>
              </a:ext>
            </a:extLst>
          </p:cNvPr>
          <p:cNvCxnSpPr>
            <a:cxnSpLocks/>
          </p:cNvCxnSpPr>
          <p:nvPr/>
        </p:nvCxnSpPr>
        <p:spPr>
          <a:xfrm flipV="1">
            <a:off x="7405686" y="1224627"/>
            <a:ext cx="2605330" cy="115986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9C81B80-542F-B122-92E9-FF5343ED0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19200"/>
            <a:ext cx="8341166" cy="149330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0" dirty="0" err="1">
                <a:solidFill>
                  <a:schemeClr val="tx1"/>
                </a:solidFill>
              </a:rPr>
              <a:t>Modelling</a:t>
            </a:r>
            <a:r>
              <a:rPr lang="fr-BE" sz="2000" b="0" dirty="0">
                <a:solidFill>
                  <a:schemeClr val="tx1"/>
                </a:solidFill>
              </a:rPr>
              <a:t> of the </a:t>
            </a:r>
            <a:r>
              <a:rPr lang="fr-BE" sz="2000" dirty="0">
                <a:solidFill>
                  <a:schemeClr val="tx1"/>
                </a:solidFill>
              </a:rPr>
              <a:t>40 T Final </a:t>
            </a:r>
            <a:r>
              <a:rPr lang="fr-BE" sz="2000" dirty="0" err="1">
                <a:solidFill>
                  <a:schemeClr val="tx1"/>
                </a:solidFill>
              </a:rPr>
              <a:t>Cooling</a:t>
            </a:r>
            <a:r>
              <a:rPr lang="fr-BE" sz="2000" dirty="0">
                <a:solidFill>
                  <a:schemeClr val="tx1"/>
                </a:solidFill>
              </a:rPr>
              <a:t> </a:t>
            </a:r>
            <a:r>
              <a:rPr lang="fr-BE" sz="2000" dirty="0" err="1">
                <a:solidFill>
                  <a:schemeClr val="tx1"/>
                </a:solidFill>
              </a:rPr>
              <a:t>Solenoid</a:t>
            </a:r>
            <a:r>
              <a:rPr lang="fr-BE" sz="2000" dirty="0">
                <a:solidFill>
                  <a:schemeClr val="tx1"/>
                </a:solidFill>
              </a:rPr>
              <a:t> </a:t>
            </a:r>
            <a:r>
              <a:rPr lang="fr-BE" sz="2000" b="0" dirty="0">
                <a:solidFill>
                  <a:schemeClr val="tx1"/>
                </a:solidFill>
              </a:rPr>
              <a:t>of the Muon </a:t>
            </a:r>
            <a:r>
              <a:rPr lang="fr-BE" sz="2000" b="0" dirty="0" err="1">
                <a:solidFill>
                  <a:schemeClr val="tx1"/>
                </a:solidFill>
              </a:rPr>
              <a:t>Collider</a:t>
            </a:r>
            <a:r>
              <a:rPr lang="fr-BE" sz="2000" b="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0" dirty="0" err="1">
                <a:solidFill>
                  <a:schemeClr val="tx1"/>
                </a:solidFill>
              </a:rPr>
              <a:t>Iterative</a:t>
            </a:r>
            <a:r>
              <a:rPr lang="fr-BE" sz="2000" b="0" dirty="0">
                <a:solidFill>
                  <a:schemeClr val="tx1"/>
                </a:solidFill>
              </a:rPr>
              <a:t> </a:t>
            </a:r>
            <a:r>
              <a:rPr lang="fr-BE" sz="2000" b="0" dirty="0" err="1">
                <a:solidFill>
                  <a:schemeClr val="tx1"/>
                </a:solidFill>
              </a:rPr>
              <a:t>scheme</a:t>
            </a:r>
            <a:r>
              <a:rPr lang="fr-BE" sz="2000" b="0" dirty="0">
                <a:solidFill>
                  <a:schemeClr val="tx1"/>
                </a:solidFill>
              </a:rPr>
              <a:t>: </a:t>
            </a:r>
            <a:r>
              <a:rPr lang="fr-BE" sz="2000" dirty="0">
                <a:solidFill>
                  <a:schemeClr val="tx1"/>
                </a:solidFill>
              </a:rPr>
              <a:t>3D FE </a:t>
            </a:r>
            <a:r>
              <a:rPr lang="fr-BE" sz="2000" b="0" dirty="0" err="1">
                <a:solidFill>
                  <a:schemeClr val="tx1"/>
                </a:solidFill>
              </a:rPr>
              <a:t>magnetic</a:t>
            </a:r>
            <a:br>
              <a:rPr lang="fr-BE" sz="2000" b="0" dirty="0">
                <a:solidFill>
                  <a:schemeClr val="tx1"/>
                </a:solidFill>
              </a:rPr>
            </a:br>
            <a:r>
              <a:rPr lang="fr-BE" sz="2000" b="0" dirty="0" err="1">
                <a:solidFill>
                  <a:schemeClr val="tx1"/>
                </a:solidFill>
              </a:rPr>
              <a:t>coupled</a:t>
            </a:r>
            <a:r>
              <a:rPr lang="fr-BE" sz="2000" b="0" dirty="0">
                <a:solidFill>
                  <a:schemeClr val="tx1"/>
                </a:solidFill>
              </a:rPr>
              <a:t> </a:t>
            </a:r>
            <a:r>
              <a:rPr lang="fr-BE" sz="2000" b="0" dirty="0" err="1">
                <a:solidFill>
                  <a:schemeClr val="tx1"/>
                </a:solidFill>
              </a:rPr>
              <a:t>with</a:t>
            </a:r>
            <a:r>
              <a:rPr lang="fr-BE" sz="2000" b="0" dirty="0">
                <a:solidFill>
                  <a:schemeClr val="tx1"/>
                </a:solidFill>
              </a:rPr>
              <a:t> </a:t>
            </a:r>
            <a:r>
              <a:rPr lang="fr-BE" sz="2000" dirty="0">
                <a:solidFill>
                  <a:schemeClr val="tx1"/>
                </a:solidFill>
              </a:rPr>
              <a:t>1D+2D FD </a:t>
            </a:r>
            <a:r>
              <a:rPr lang="fr-BE" sz="2000" b="0" dirty="0" err="1">
                <a:solidFill>
                  <a:schemeClr val="tx1"/>
                </a:solidFill>
              </a:rPr>
              <a:t>electric</a:t>
            </a:r>
            <a:r>
              <a:rPr lang="fr-BE" sz="2000" b="0" dirty="0">
                <a:solidFill>
                  <a:schemeClr val="tx1"/>
                </a:solidFill>
              </a:rPr>
              <a:t>.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9E764E5-9E38-FC2F-9DC2-3A6A95ECA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No Insulation HTS </a:t>
            </a:r>
            <a:r>
              <a:rPr lang="fr-BE" dirty="0" err="1"/>
              <a:t>Coil</a:t>
            </a:r>
            <a:r>
              <a:rPr lang="fr-BE" dirty="0"/>
              <a:t> – 3D+2D FE Model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CF8ECE-EEA9-9C83-BA9E-5066E1973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55AC87-CE76-26A9-58BD-D2B38E506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 dirty="0"/>
              <a:t>Julien Dular et al. | Models and Simulations in TE-MPE-PE</a:t>
            </a:r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4B0388E-4590-7254-1583-17520FD055C6}"/>
              </a:ext>
            </a:extLst>
          </p:cNvPr>
          <p:cNvSpPr txBox="1"/>
          <p:nvPr/>
        </p:nvSpPr>
        <p:spPr>
          <a:xfrm>
            <a:off x="2446111" y="6427910"/>
            <a:ext cx="3626314" cy="27699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fr-BE" sz="1200" dirty="0" err="1">
                <a:sym typeface="Wingdings" panose="05000000000000000000" pitchFamily="2" charset="2"/>
              </a:rPr>
              <a:t>Courtesy</a:t>
            </a:r>
            <a:r>
              <a:rPr lang="fr-BE" sz="1200" dirty="0">
                <a:sym typeface="Wingdings" panose="05000000000000000000" pitchFamily="2" charset="2"/>
              </a:rPr>
              <a:t> of Davide </a:t>
            </a:r>
            <a:r>
              <a:rPr lang="fr-BE" sz="1200" dirty="0" err="1">
                <a:sym typeface="Wingdings" panose="05000000000000000000" pitchFamily="2" charset="2"/>
              </a:rPr>
              <a:t>Rinaldoni</a:t>
            </a:r>
            <a:r>
              <a:rPr lang="fr-BE" sz="1200" dirty="0">
                <a:sym typeface="Wingdings" panose="05000000000000000000" pitchFamily="2" charset="2"/>
              </a:rPr>
              <a:t> and Bernardo Bordini</a:t>
            </a:r>
            <a:endParaRPr lang="en-US" sz="1200" dirty="0">
              <a:sym typeface="Wingdings" panose="05000000000000000000" pitchFamily="2" charset="2"/>
            </a:endParaRPr>
          </a:p>
        </p:txBody>
      </p:sp>
      <p:pic>
        <p:nvPicPr>
          <p:cNvPr id="8" name="Picture 2" descr="COMSOL">
            <a:extLst>
              <a:ext uri="{FF2B5EF4-FFF2-40B4-BE49-F238E27FC236}">
                <a16:creationId xmlns:a16="http://schemas.microsoft.com/office/drawing/2014/main" id="{B484160F-EA75-E2E4-CE60-EDAD92DCC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6410" y="567536"/>
            <a:ext cx="12382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9CFFA03E-B6FC-F2D3-D052-79B6F36AD7AD}"/>
              </a:ext>
            </a:extLst>
          </p:cNvPr>
          <p:cNvGrpSpPr/>
          <p:nvPr/>
        </p:nvGrpSpPr>
        <p:grpSpPr>
          <a:xfrm>
            <a:off x="10011016" y="1224627"/>
            <a:ext cx="1777784" cy="2845994"/>
            <a:chOff x="8912225" y="148098"/>
            <a:chExt cx="2587809" cy="414273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439FE4F-EE7C-F438-C05F-3FEC81B575D3}"/>
                </a:ext>
              </a:extLst>
            </p:cNvPr>
            <p:cNvSpPr/>
            <p:nvPr/>
          </p:nvSpPr>
          <p:spPr>
            <a:xfrm>
              <a:off x="8912225" y="148098"/>
              <a:ext cx="2587809" cy="4125148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5" descr="A diagram of a magnetic field modulus&#10;&#10;Description automatically generated">
              <a:extLst>
                <a:ext uri="{FF2B5EF4-FFF2-40B4-BE49-F238E27FC236}">
                  <a16:creationId xmlns:a16="http://schemas.microsoft.com/office/drawing/2014/main" id="{948A1E1D-F2F2-4FCE-1A33-1759F281F9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78573" y="173983"/>
              <a:ext cx="2455115" cy="3859312"/>
            </a:xfrm>
            <a:prstGeom prst="rect">
              <a:avLst/>
            </a:prstGeom>
          </p:spPr>
        </p:pic>
        <p:sp>
          <p:nvSpPr>
            <p:cNvPr id="11" name="TextBox 26">
              <a:extLst>
                <a:ext uri="{FF2B5EF4-FFF2-40B4-BE49-F238E27FC236}">
                  <a16:creationId xmlns:a16="http://schemas.microsoft.com/office/drawing/2014/main" id="{7CC90B48-4F44-9054-2AE0-DB44267F8F9B}"/>
                </a:ext>
              </a:extLst>
            </p:cNvPr>
            <p:cNvSpPr txBox="1"/>
            <p:nvPr/>
          </p:nvSpPr>
          <p:spPr>
            <a:xfrm>
              <a:off x="9249604" y="3932426"/>
              <a:ext cx="2131932" cy="3584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/>
                <a:t>Bordini et al. (2024)</a:t>
              </a:r>
              <a:endParaRPr lang="en-GB" sz="1050" dirty="0"/>
            </a:p>
          </p:txBody>
        </p:sp>
      </p:grpSp>
      <p:sp>
        <p:nvSpPr>
          <p:cNvPr id="13" name="TextBox 28">
            <a:extLst>
              <a:ext uri="{FF2B5EF4-FFF2-40B4-BE49-F238E27FC236}">
                <a16:creationId xmlns:a16="http://schemas.microsoft.com/office/drawing/2014/main" id="{58B217C4-572F-E68B-BC4D-709C375EA010}"/>
              </a:ext>
            </a:extLst>
          </p:cNvPr>
          <p:cNvSpPr txBox="1"/>
          <p:nvPr/>
        </p:nvSpPr>
        <p:spPr>
          <a:xfrm>
            <a:off x="6185933" y="3258979"/>
            <a:ext cx="22946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7030A0"/>
                </a:solidFill>
              </a:rPr>
              <a:t>US Muon Accelerator Program</a:t>
            </a:r>
            <a:endParaRPr lang="en-GB" sz="1050" dirty="0">
              <a:solidFill>
                <a:srgbClr val="7030A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3DF3DB-EE26-122E-1364-552099AD7DD5}"/>
              </a:ext>
            </a:extLst>
          </p:cNvPr>
          <p:cNvSpPr/>
          <p:nvPr/>
        </p:nvSpPr>
        <p:spPr>
          <a:xfrm>
            <a:off x="7405686" y="2384496"/>
            <a:ext cx="222763" cy="29240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1507344B-F8BD-8662-8618-C24E2EA7EE96}"/>
              </a:ext>
            </a:extLst>
          </p:cNvPr>
          <p:cNvCxnSpPr>
            <a:cxnSpLocks/>
          </p:cNvCxnSpPr>
          <p:nvPr/>
        </p:nvCxnSpPr>
        <p:spPr>
          <a:xfrm>
            <a:off x="7405686" y="2676901"/>
            <a:ext cx="2605330" cy="138163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47" name="Picture 14" descr="A drawing of a cylinder&#10;&#10;Description automatically generated">
            <a:extLst>
              <a:ext uri="{FF2B5EF4-FFF2-40B4-BE49-F238E27FC236}">
                <a16:creationId xmlns:a16="http://schemas.microsoft.com/office/drawing/2014/main" id="{A3582D43-720A-9B16-27B0-0679A34B1AC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0281" r="13214"/>
          <a:stretch/>
        </p:blipFill>
        <p:spPr>
          <a:xfrm>
            <a:off x="598591" y="2668051"/>
            <a:ext cx="1643990" cy="1390487"/>
          </a:xfrm>
          <a:prstGeom prst="rect">
            <a:avLst/>
          </a:prstGeom>
        </p:spPr>
      </p:pic>
      <p:pic>
        <p:nvPicPr>
          <p:cNvPr id="48" name="Picture 18" descr="A graph of a graph with a line&#10;&#10;Description automatically generated">
            <a:extLst>
              <a:ext uri="{FF2B5EF4-FFF2-40B4-BE49-F238E27FC236}">
                <a16:creationId xmlns:a16="http://schemas.microsoft.com/office/drawing/2014/main" id="{F4BC2444-DF1C-A1DE-DBEC-AE7BC038C2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1162" y="2895472"/>
            <a:ext cx="1896987" cy="1067055"/>
          </a:xfrm>
          <a:prstGeom prst="rect">
            <a:avLst/>
          </a:prstGeom>
        </p:spPr>
      </p:pic>
      <p:sp>
        <p:nvSpPr>
          <p:cNvPr id="54" name="TextBox 28">
            <a:extLst>
              <a:ext uri="{FF2B5EF4-FFF2-40B4-BE49-F238E27FC236}">
                <a16:creationId xmlns:a16="http://schemas.microsoft.com/office/drawing/2014/main" id="{C04A5D95-FED3-189C-465C-56AC0DF85A2E}"/>
              </a:ext>
            </a:extLst>
          </p:cNvPr>
          <p:cNvSpPr txBox="1"/>
          <p:nvPr/>
        </p:nvSpPr>
        <p:spPr>
          <a:xfrm>
            <a:off x="2603124" y="4070483"/>
            <a:ext cx="18969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7030A0"/>
                </a:solidFill>
              </a:rPr>
              <a:t>1D/2D: Longitudinal, turn-to-turn and screening currents</a:t>
            </a:r>
            <a:endParaRPr lang="en-GB" sz="1050" dirty="0">
              <a:solidFill>
                <a:srgbClr val="7030A0"/>
              </a:solidFill>
            </a:endParaRPr>
          </a:p>
        </p:txBody>
      </p:sp>
      <p:sp>
        <p:nvSpPr>
          <p:cNvPr id="55" name="TextBox 28">
            <a:extLst>
              <a:ext uri="{FF2B5EF4-FFF2-40B4-BE49-F238E27FC236}">
                <a16:creationId xmlns:a16="http://schemas.microsoft.com/office/drawing/2014/main" id="{6FB388E3-DC1D-0C59-E800-29890D5D8D7D}"/>
              </a:ext>
            </a:extLst>
          </p:cNvPr>
          <p:cNvSpPr txBox="1"/>
          <p:nvPr/>
        </p:nvSpPr>
        <p:spPr>
          <a:xfrm>
            <a:off x="659096" y="4058538"/>
            <a:ext cx="15928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7030A0"/>
                </a:solidFill>
              </a:rPr>
              <a:t>3D: Computes </a:t>
            </a:r>
            <a:r>
              <a:rPr lang="en-GB" sz="1000" dirty="0" err="1">
                <a:solidFill>
                  <a:srgbClr val="7030A0"/>
                </a:solidFill>
              </a:rPr>
              <a:t>m.v.p.</a:t>
            </a:r>
            <a:r>
              <a:rPr lang="en-GB" sz="1000" dirty="0">
                <a:solidFill>
                  <a:srgbClr val="7030A0"/>
                </a:solidFill>
              </a:rPr>
              <a:t> based on current density</a:t>
            </a:r>
            <a:endParaRPr lang="en-GB" sz="1050" dirty="0">
              <a:solidFill>
                <a:srgbClr val="7030A0"/>
              </a:solidFill>
            </a:endParaRPr>
          </a:p>
        </p:txBody>
      </p:sp>
      <p:sp>
        <p:nvSpPr>
          <p:cNvPr id="57" name="Espace réservé du contenu 1">
            <a:extLst>
              <a:ext uri="{FF2B5EF4-FFF2-40B4-BE49-F238E27FC236}">
                <a16:creationId xmlns:a16="http://schemas.microsoft.com/office/drawing/2014/main" id="{D98930C2-2887-9F2A-D156-6C8412A5F687}"/>
              </a:ext>
            </a:extLst>
          </p:cNvPr>
          <p:cNvSpPr txBox="1">
            <a:spLocks/>
          </p:cNvSpPr>
          <p:nvPr/>
        </p:nvSpPr>
        <p:spPr>
          <a:xfrm>
            <a:off x="407988" y="4663873"/>
            <a:ext cx="4092122" cy="12032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0" dirty="0">
                <a:solidFill>
                  <a:schemeClr val="tx1"/>
                </a:solidFill>
              </a:rPr>
              <a:t>Model in </a:t>
            </a:r>
            <a:r>
              <a:rPr lang="fr-BE" sz="2000" dirty="0" err="1">
                <a:solidFill>
                  <a:schemeClr val="tx1"/>
                </a:solidFill>
              </a:rPr>
              <a:t>Comsol</a:t>
            </a:r>
            <a:r>
              <a:rPr lang="fr-BE" sz="2000" b="0" dirty="0">
                <a:solidFill>
                  <a:schemeClr val="tx1"/>
                </a:solidFill>
              </a:rPr>
              <a:t> </a:t>
            </a:r>
            <a:r>
              <a:rPr lang="fr-BE" sz="2000" dirty="0" err="1">
                <a:solidFill>
                  <a:schemeClr val="tx1"/>
                </a:solidFill>
              </a:rPr>
              <a:t>Multiphysics</a:t>
            </a:r>
            <a:r>
              <a:rPr lang="fr-BE" sz="2000" b="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0" dirty="0">
                <a:solidFill>
                  <a:schemeClr val="tx1"/>
                </a:solidFill>
              </a:rPr>
              <a:t>Work in </a:t>
            </a:r>
            <a:r>
              <a:rPr lang="fr-BE" sz="2000" b="0" dirty="0" err="1">
                <a:solidFill>
                  <a:schemeClr val="tx1"/>
                </a:solidFill>
              </a:rPr>
              <a:t>progress</a:t>
            </a:r>
            <a:r>
              <a:rPr lang="fr-BE" sz="2000" b="0" dirty="0">
                <a:solidFill>
                  <a:schemeClr val="tx1"/>
                </a:solidFill>
              </a:rPr>
              <a:t> </a:t>
            </a:r>
            <a:r>
              <a:rPr lang="fr-BE" sz="2000" b="0" dirty="0" err="1">
                <a:solidFill>
                  <a:schemeClr val="tx1"/>
                </a:solidFill>
              </a:rPr>
              <a:t>with</a:t>
            </a:r>
            <a:r>
              <a:rPr lang="fr-BE" sz="2000" b="0" dirty="0">
                <a:solidFill>
                  <a:schemeClr val="tx1"/>
                </a:solidFill>
              </a:rPr>
              <a:t> the T-A </a:t>
            </a:r>
            <a:r>
              <a:rPr lang="fr-BE" sz="2000" b="0" dirty="0" err="1">
                <a:solidFill>
                  <a:schemeClr val="tx1"/>
                </a:solidFill>
              </a:rPr>
              <a:t>homogeneous</a:t>
            </a:r>
            <a:r>
              <a:rPr lang="fr-BE" sz="2000" b="0" dirty="0">
                <a:solidFill>
                  <a:schemeClr val="tx1"/>
                </a:solidFill>
              </a:rPr>
              <a:t> formulation.</a:t>
            </a:r>
            <a:endParaRPr lang="en-US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770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>
            <a:extLst>
              <a:ext uri="{FF2B5EF4-FFF2-40B4-BE49-F238E27FC236}">
                <a16:creationId xmlns:a16="http://schemas.microsoft.com/office/drawing/2014/main" id="{5FDD8F89-9378-69CF-B0E6-59906BB8D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934" y="3715874"/>
            <a:ext cx="6101466" cy="2532526"/>
          </a:xfrm>
          <a:prstGeom prst="rect">
            <a:avLst/>
          </a:prstGeom>
        </p:spPr>
      </p:pic>
      <p:pic>
        <p:nvPicPr>
          <p:cNvPr id="15" name="Graphic 5">
            <a:extLst>
              <a:ext uri="{FF2B5EF4-FFF2-40B4-BE49-F238E27FC236}">
                <a16:creationId xmlns:a16="http://schemas.microsoft.com/office/drawing/2014/main" id="{A15E6F58-0D50-3C9F-DD22-4FCB05D3FD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7771" y="1828800"/>
            <a:ext cx="4549139" cy="1464153"/>
          </a:xfrm>
          <a:prstGeom prst="rect">
            <a:avLst/>
          </a:prstGeom>
        </p:spPr>
      </p:pic>
      <p:pic>
        <p:nvPicPr>
          <p:cNvPr id="12" name="Picture 10" descr="A computer screen shot of a blue background&#10;&#10;Description automatically generated">
            <a:extLst>
              <a:ext uri="{FF2B5EF4-FFF2-40B4-BE49-F238E27FC236}">
                <a16:creationId xmlns:a16="http://schemas.microsoft.com/office/drawing/2014/main" id="{15C3DBB6-C6CD-ED92-C872-13AACCE49D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918" r="12894"/>
          <a:stretch/>
        </p:blipFill>
        <p:spPr>
          <a:xfrm>
            <a:off x="7691268" y="752344"/>
            <a:ext cx="4294717" cy="2894467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1C8104D7-4BE6-2853-DF64-708DD744D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No Insulation HTS </a:t>
            </a:r>
            <a:r>
              <a:rPr lang="fr-BE" dirty="0" err="1"/>
              <a:t>Coil</a:t>
            </a:r>
            <a:r>
              <a:rPr lang="fr-BE" dirty="0"/>
              <a:t> – 2D/3D Network Model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0E0C12-1ADE-D51E-FA3A-06ED5D6CB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D982EC-F92B-E357-85E6-0612FA224B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62084E7-37AF-56EA-4038-E253984721C5}"/>
              </a:ext>
            </a:extLst>
          </p:cNvPr>
          <p:cNvSpPr txBox="1"/>
          <p:nvPr/>
        </p:nvSpPr>
        <p:spPr>
          <a:xfrm>
            <a:off x="2722341" y="6427910"/>
            <a:ext cx="3073855" cy="27699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fr-BE" sz="1200" dirty="0" err="1">
                <a:sym typeface="Wingdings" panose="05000000000000000000" pitchFamily="2" charset="2"/>
              </a:rPr>
              <a:t>Courtesy</a:t>
            </a:r>
            <a:r>
              <a:rPr lang="fr-BE" sz="1200" dirty="0">
                <a:sym typeface="Wingdings" panose="05000000000000000000" pitchFamily="2" charset="2"/>
              </a:rPr>
              <a:t> of Tim Mulder and Leon </a:t>
            </a:r>
            <a:r>
              <a:rPr lang="fr-BE" sz="1200" dirty="0" err="1">
                <a:sym typeface="Wingdings" panose="05000000000000000000" pitchFamily="2" charset="2"/>
              </a:rPr>
              <a:t>Teichrob</a:t>
            </a:r>
            <a:endParaRPr lang="en-US" sz="1200" dirty="0">
              <a:sym typeface="Wingdings" panose="05000000000000000000" pitchFamily="2" charset="2"/>
            </a:endParaRPr>
          </a:p>
        </p:txBody>
      </p:sp>
      <p:pic>
        <p:nvPicPr>
          <p:cNvPr id="10" name="Picture 11" descr="A wireframe of a white object with blue circles around it&#10;&#10;Description automatically generated">
            <a:extLst>
              <a:ext uri="{FF2B5EF4-FFF2-40B4-BE49-F238E27FC236}">
                <a16:creationId xmlns:a16="http://schemas.microsoft.com/office/drawing/2014/main" id="{C4C30023-AA7D-5E6B-7230-5C67417CB22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</a:blip>
          <a:srcRect l="16017" t="24762" r="11419" b="26165"/>
          <a:stretch/>
        </p:blipFill>
        <p:spPr>
          <a:xfrm>
            <a:off x="7962900" y="3894023"/>
            <a:ext cx="4023085" cy="2278177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</p:pic>
      <p:sp>
        <p:nvSpPr>
          <p:cNvPr id="11" name="TextBox 12">
            <a:extLst>
              <a:ext uri="{FF2B5EF4-FFF2-40B4-BE49-F238E27FC236}">
                <a16:creationId xmlns:a16="http://schemas.microsoft.com/office/drawing/2014/main" id="{C9C82385-B8C3-7A1E-F1E9-87CF17D6692E}"/>
              </a:ext>
            </a:extLst>
          </p:cNvPr>
          <p:cNvSpPr txBox="1"/>
          <p:nvPr/>
        </p:nvSpPr>
        <p:spPr>
          <a:xfrm>
            <a:off x="8709960" y="5864423"/>
            <a:ext cx="2720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3D version is under development</a:t>
            </a:r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B303DB31-3AEF-DEDC-D16A-C449AB20442C}"/>
              </a:ext>
            </a:extLst>
          </p:cNvPr>
          <p:cNvSpPr txBox="1"/>
          <p:nvPr/>
        </p:nvSpPr>
        <p:spPr>
          <a:xfrm>
            <a:off x="8177392" y="3348335"/>
            <a:ext cx="35941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NICQS is being used as one of the design tools for a 40 T final cooling solenoid for a muon collider</a:t>
            </a:r>
            <a:endParaRPr lang="en-GB" sz="1200" i="1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4A504FE-795B-1D9E-A314-F999B0430183}"/>
              </a:ext>
            </a:extLst>
          </p:cNvPr>
          <p:cNvSpPr txBox="1">
            <a:spLocks/>
          </p:cNvSpPr>
          <p:nvPr/>
        </p:nvSpPr>
        <p:spPr>
          <a:xfrm>
            <a:off x="230077" y="914400"/>
            <a:ext cx="7732823" cy="9215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</a:rPr>
              <a:t>NICQS</a:t>
            </a:r>
            <a:r>
              <a:rPr lang="en-US" sz="1800" dirty="0">
                <a:solidFill>
                  <a:schemeClr val="tx1"/>
                </a:solidFill>
              </a:rPr>
              <a:t>: No Insulation Coil Quench Simulator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Network model (PEEC): finite difference solved with ODE solver.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Smart homogenization → ideal for solenoids with many turns.</a:t>
            </a:r>
          </a:p>
          <a:p>
            <a:pPr algn="l"/>
            <a:endParaRPr lang="en-US" sz="1800" dirty="0"/>
          </a:p>
        </p:txBody>
      </p:sp>
      <p:pic>
        <p:nvPicPr>
          <p:cNvPr id="16" name="Picture 6">
            <a:extLst>
              <a:ext uri="{FF2B5EF4-FFF2-40B4-BE49-F238E27FC236}">
                <a16:creationId xmlns:a16="http://schemas.microsoft.com/office/drawing/2014/main" id="{E71D4711-C132-E6BD-2112-C847CF60DA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4325" y="1828800"/>
            <a:ext cx="2139528" cy="15116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8">
                <a:extLst>
                  <a:ext uri="{FF2B5EF4-FFF2-40B4-BE49-F238E27FC236}">
                    <a16:creationId xmlns:a16="http://schemas.microsoft.com/office/drawing/2014/main" id="{CB549AA5-9C43-F731-008C-C0AF2A7AD31C}"/>
                  </a:ext>
                </a:extLst>
              </p:cNvPr>
              <p:cNvSpPr txBox="1"/>
              <p:nvPr/>
            </p:nvSpPr>
            <p:spPr>
              <a:xfrm>
                <a:off x="304800" y="3200400"/>
                <a:ext cx="7620000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400" dirty="0"/>
                  <a:t>Supports: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Screening currents and eddy currents in coupled cylindrical normal conducting elements.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Axisymmetric events (ramp, heating, protection techniques, quench).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Various quench detection and protection techniques.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Critical current of HTS tape </a:t>
                </a:r>
                <a14:m>
                  <m:oMath xmlns:m="http://schemas.openxmlformats.org/officeDocument/2006/math">
                    <m:r>
                      <a:rPr lang="fr-BE" sz="1400" b="0" i="1" smtClean="0">
                        <a:latin typeface="Cambria Math" panose="02040503050406030204" pitchFamily="18" charset="0"/>
                      </a:rPr>
                      <m:t>𝐼𝑐</m:t>
                    </m:r>
                    <m:r>
                      <a:rPr lang="fr-BE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BE" sz="1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fr-BE" sz="1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fr-BE" sz="1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BE" sz="1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fr-BE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fr-BE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Ramp optimization.</a:t>
                </a:r>
              </a:p>
            </p:txBody>
          </p:sp>
        </mc:Choice>
        <mc:Fallback xmlns="">
          <p:sp>
            <p:nvSpPr>
              <p:cNvPr id="17" name="TextBox 8">
                <a:extLst>
                  <a:ext uri="{FF2B5EF4-FFF2-40B4-BE49-F238E27FC236}">
                    <a16:creationId xmlns:a16="http://schemas.microsoft.com/office/drawing/2014/main" id="{CB549AA5-9C43-F731-008C-C0AF2A7AD3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200400"/>
                <a:ext cx="7620000" cy="1384995"/>
              </a:xfrm>
              <a:prstGeom prst="rect">
                <a:avLst/>
              </a:prstGeom>
              <a:blipFill>
                <a:blip r:embed="rId8"/>
                <a:stretch>
                  <a:fillRect l="-240" t="-881" b="-3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4">
            <a:extLst>
              <a:ext uri="{FF2B5EF4-FFF2-40B4-BE49-F238E27FC236}">
                <a16:creationId xmlns:a16="http://schemas.microsoft.com/office/drawing/2014/main" id="{8DC918B9-A211-DADF-A356-D557A88B6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6168" y="443835"/>
            <a:ext cx="1128831" cy="33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518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9F8C13E-51BC-1D0C-8091-952E66C0E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Context and STEAM framework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New methods and models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Tools and selected results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Summary and perspectives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733488-5FDA-B45F-D910-222329E58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76D9A2A-C559-7C9A-73E4-52297F6E6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80D173-A43D-0B13-0B43-727143BA63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317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4F8FFA-A792-872E-6D7A-4741BC420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72BC47-DD4B-4E60-8A65-73EDA9E8B4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4253E6BD-58F6-5922-6C1C-7527B6E18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963" y="1684975"/>
            <a:ext cx="2659514" cy="156054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2126BB1-8C5B-15E0-2DFE-854FFC7A2EF5}"/>
              </a:ext>
            </a:extLst>
          </p:cNvPr>
          <p:cNvSpPr txBox="1">
            <a:spLocks/>
          </p:cNvSpPr>
          <p:nvPr/>
        </p:nvSpPr>
        <p:spPr>
          <a:xfrm>
            <a:off x="2284067" y="3751132"/>
            <a:ext cx="2781516" cy="302908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solidFill>
                  <a:srgbClr val="25523B"/>
                </a:solidFill>
              </a:rPr>
              <a:t>Multipole models (2D) </a:t>
            </a:r>
          </a:p>
        </p:txBody>
      </p:sp>
      <p:sp>
        <p:nvSpPr>
          <p:cNvPr id="8" name="TextBox 18">
            <a:extLst>
              <a:ext uri="{FF2B5EF4-FFF2-40B4-BE49-F238E27FC236}">
                <a16:creationId xmlns:a16="http://schemas.microsoft.com/office/drawing/2014/main" id="{27532ABE-197C-B637-3066-87901BFD76C8}"/>
              </a:ext>
            </a:extLst>
          </p:cNvPr>
          <p:cNvSpPr txBox="1"/>
          <p:nvPr/>
        </p:nvSpPr>
        <p:spPr>
          <a:xfrm>
            <a:off x="4747773" y="1234640"/>
            <a:ext cx="2781517" cy="307777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/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/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/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/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/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GB" sz="1800" dirty="0">
                <a:solidFill>
                  <a:srgbClr val="25523B"/>
                </a:solidFill>
              </a:rPr>
              <a:t>Curved CCT magnet (3D)</a:t>
            </a:r>
          </a:p>
        </p:txBody>
      </p:sp>
      <p:sp>
        <p:nvSpPr>
          <p:cNvPr id="9" name="TextBox 20">
            <a:extLst>
              <a:ext uri="{FF2B5EF4-FFF2-40B4-BE49-F238E27FC236}">
                <a16:creationId xmlns:a16="http://schemas.microsoft.com/office/drawing/2014/main" id="{D3E060BB-AFA1-2EB3-99F2-B6B9BDD1BED4}"/>
              </a:ext>
            </a:extLst>
          </p:cNvPr>
          <p:cNvSpPr txBox="1"/>
          <p:nvPr/>
        </p:nvSpPr>
        <p:spPr>
          <a:xfrm>
            <a:off x="170613" y="3915871"/>
            <a:ext cx="1813560" cy="307777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/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/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/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/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/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algn="ctr"/>
            <a:r>
              <a:rPr lang="en-GB" sz="1800" dirty="0">
                <a:solidFill>
                  <a:srgbClr val="25523B"/>
                </a:solidFill>
              </a:rPr>
              <a:t>No-insulation HTS coil (3D)</a:t>
            </a:r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8058A265-9A9D-E589-D364-E5CDCD49C4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194" y="4343400"/>
            <a:ext cx="1555617" cy="1536171"/>
          </a:xfrm>
          <a:prstGeom prst="rect">
            <a:avLst/>
          </a:prstGeom>
        </p:spPr>
      </p:pic>
      <p:sp>
        <p:nvSpPr>
          <p:cNvPr id="11" name="TextBox 26">
            <a:extLst>
              <a:ext uri="{FF2B5EF4-FFF2-40B4-BE49-F238E27FC236}">
                <a16:creationId xmlns:a16="http://schemas.microsoft.com/office/drawing/2014/main" id="{7261B926-EEFD-3BF1-2F50-6E8081F533C6}"/>
              </a:ext>
            </a:extLst>
          </p:cNvPr>
          <p:cNvSpPr txBox="1"/>
          <p:nvPr/>
        </p:nvSpPr>
        <p:spPr>
          <a:xfrm>
            <a:off x="235325" y="1234640"/>
            <a:ext cx="4351935" cy="307777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/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/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/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/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/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GB" sz="1800" dirty="0">
                <a:solidFill>
                  <a:srgbClr val="25523B"/>
                </a:solidFill>
              </a:rPr>
              <a:t>CATI method on strands and cables (2D)</a:t>
            </a:r>
          </a:p>
        </p:txBody>
      </p:sp>
      <p:pic>
        <p:nvPicPr>
          <p:cNvPr id="12" name="Picture 2" descr="The racetrack type coils model of the design magnet | Download Scientific  Diagram">
            <a:extLst>
              <a:ext uri="{FF2B5EF4-FFF2-40B4-BE49-F238E27FC236}">
                <a16:creationId xmlns:a16="http://schemas.microsoft.com/office/drawing/2014/main" id="{C8047E68-A114-E3E4-C892-573A4D098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149" y="4331470"/>
            <a:ext cx="2292894" cy="172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29">
            <a:extLst>
              <a:ext uri="{FF2B5EF4-FFF2-40B4-BE49-F238E27FC236}">
                <a16:creationId xmlns:a16="http://schemas.microsoft.com/office/drawing/2014/main" id="{4A853624-740A-6B01-7865-F212619AB8B3}"/>
              </a:ext>
            </a:extLst>
          </p:cNvPr>
          <p:cNvSpPr txBox="1"/>
          <p:nvPr/>
        </p:nvSpPr>
        <p:spPr>
          <a:xfrm>
            <a:off x="5065583" y="3913902"/>
            <a:ext cx="2440026" cy="307777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/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/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/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/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/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pPr algn="ctr"/>
            <a:r>
              <a:rPr lang="en-GB" sz="1800" dirty="0">
                <a:solidFill>
                  <a:srgbClr val="25523B"/>
                </a:solidFill>
              </a:rPr>
              <a:t>HTS and LTS Racetrack coils (3D)</a:t>
            </a:r>
          </a:p>
        </p:txBody>
      </p:sp>
      <p:pic>
        <p:nvPicPr>
          <p:cNvPr id="14" name="Picture 6" descr="Icon&#10;&#10;Description automatically generated">
            <a:extLst>
              <a:ext uri="{FF2B5EF4-FFF2-40B4-BE49-F238E27FC236}">
                <a16:creationId xmlns:a16="http://schemas.microsoft.com/office/drawing/2014/main" id="{CB1E43F1-85B2-A778-DB1A-376CA79E1E4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5" t="1629" r="2350" b="1369"/>
          <a:stretch/>
        </p:blipFill>
        <p:spPr>
          <a:xfrm>
            <a:off x="2092980" y="4251258"/>
            <a:ext cx="1495890" cy="1724104"/>
          </a:xfrm>
          <a:prstGeom prst="rect">
            <a:avLst/>
          </a:prstGeom>
        </p:spPr>
      </p:pic>
      <p:pic>
        <p:nvPicPr>
          <p:cNvPr id="15" name="Graphic 11">
            <a:extLst>
              <a:ext uri="{FF2B5EF4-FFF2-40B4-BE49-F238E27FC236}">
                <a16:creationId xmlns:a16="http://schemas.microsoft.com/office/drawing/2014/main" id="{31A2AC59-7CE2-16B3-2A7B-CBB92CE2DC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02223" y="203932"/>
            <a:ext cx="3266766" cy="146560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CEBD31A-D37F-3D17-80B6-2250EF250B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060" y="1539440"/>
            <a:ext cx="1609674" cy="1913599"/>
          </a:xfrm>
          <a:prstGeom prst="rect">
            <a:avLst/>
          </a:prstGeom>
        </p:spPr>
      </p:pic>
      <p:pic>
        <p:nvPicPr>
          <p:cNvPr id="18" name="Graphique 17">
            <a:extLst>
              <a:ext uri="{FF2B5EF4-FFF2-40B4-BE49-F238E27FC236}">
                <a16:creationId xmlns:a16="http://schemas.microsoft.com/office/drawing/2014/main" id="{E58CE1D3-28FC-F05B-33ED-0DA6C406BC2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53019" y="1591187"/>
            <a:ext cx="2013787" cy="1810103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1D44D5C-B6CB-4B3E-6663-34FC810FACEE}"/>
              </a:ext>
            </a:extLst>
          </p:cNvPr>
          <p:cNvSpPr txBox="1">
            <a:spLocks/>
          </p:cNvSpPr>
          <p:nvPr/>
        </p:nvSpPr>
        <p:spPr>
          <a:xfrm>
            <a:off x="7922166" y="1728730"/>
            <a:ext cx="3668692" cy="38281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GB" sz="2000" b="0" dirty="0">
                <a:solidFill>
                  <a:srgbClr val="25523B"/>
                </a:solidFill>
              </a:rPr>
              <a:t>Developed in TE-MPE-PE</a:t>
            </a:r>
          </a:p>
          <a:p>
            <a:pPr>
              <a:lnSpc>
                <a:spcPct val="200000"/>
              </a:lnSpc>
            </a:pPr>
            <a:r>
              <a:rPr lang="en-GB" sz="2000" b="0" dirty="0">
                <a:solidFill>
                  <a:srgbClr val="25523B"/>
                </a:solidFill>
              </a:rPr>
              <a:t>In STEAM framework</a:t>
            </a:r>
          </a:p>
          <a:p>
            <a:pPr>
              <a:lnSpc>
                <a:spcPct val="200000"/>
              </a:lnSpc>
            </a:pPr>
            <a:r>
              <a:rPr lang="en-GB" sz="2000" b="0" dirty="0">
                <a:solidFill>
                  <a:srgbClr val="25523B"/>
                </a:solidFill>
              </a:rPr>
              <a:t>Coded in Python</a:t>
            </a:r>
          </a:p>
          <a:p>
            <a:pPr>
              <a:lnSpc>
                <a:spcPct val="200000"/>
              </a:lnSpc>
            </a:pPr>
            <a:r>
              <a:rPr lang="en-GB" sz="2000" b="0" dirty="0">
                <a:solidFill>
                  <a:srgbClr val="25523B"/>
                </a:solidFill>
              </a:rPr>
              <a:t>Based on </a:t>
            </a:r>
            <a:r>
              <a:rPr lang="en-GB" sz="2000" dirty="0" err="1">
                <a:solidFill>
                  <a:srgbClr val="25523B"/>
                </a:solidFill>
              </a:rPr>
              <a:t>Gmsh</a:t>
            </a:r>
            <a:r>
              <a:rPr lang="en-GB" sz="2000" b="0" dirty="0">
                <a:solidFill>
                  <a:srgbClr val="25523B"/>
                </a:solidFill>
              </a:rPr>
              <a:t> and </a:t>
            </a:r>
            <a:r>
              <a:rPr lang="en-GB" sz="2000" dirty="0" err="1">
                <a:solidFill>
                  <a:srgbClr val="25523B"/>
                </a:solidFill>
              </a:rPr>
              <a:t>GetDP</a:t>
            </a:r>
            <a:endParaRPr lang="en-GB" sz="2000" dirty="0">
              <a:solidFill>
                <a:srgbClr val="25523B"/>
              </a:solidFill>
            </a:endParaRPr>
          </a:p>
        </p:txBody>
      </p:sp>
      <p:pic>
        <p:nvPicPr>
          <p:cNvPr id="20" name="Picture 14">
            <a:extLst>
              <a:ext uri="{FF2B5EF4-FFF2-40B4-BE49-F238E27FC236}">
                <a16:creationId xmlns:a16="http://schemas.microsoft.com/office/drawing/2014/main" id="{6D0F6C27-2269-0793-AB0C-2F8BBDFAF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7607" y="3667992"/>
            <a:ext cx="1918208" cy="56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218C3A32-14CF-1C6A-0280-AF12B68C1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453" y="5019453"/>
            <a:ext cx="1998912" cy="96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Content Placeholder 4">
            <a:extLst>
              <a:ext uri="{FF2B5EF4-FFF2-40B4-BE49-F238E27FC236}">
                <a16:creationId xmlns:a16="http://schemas.microsoft.com/office/drawing/2014/main" id="{4012D551-D977-AE74-0051-AE15F4141085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491" y="2749739"/>
            <a:ext cx="1502862" cy="527318"/>
          </a:xfrm>
          <a:prstGeom prst="rect">
            <a:avLst/>
          </a:prstGeom>
        </p:spPr>
      </p:pic>
      <p:pic>
        <p:nvPicPr>
          <p:cNvPr id="23" name="Graphic 10">
            <a:extLst>
              <a:ext uri="{FF2B5EF4-FFF2-40B4-BE49-F238E27FC236}">
                <a16:creationId xmlns:a16="http://schemas.microsoft.com/office/drawing/2014/main" id="{2A62C806-AB81-CDA7-1D67-7294CA2558F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079506" y="1681692"/>
            <a:ext cx="907780" cy="907780"/>
          </a:xfrm>
          <a:prstGeom prst="rect">
            <a:avLst/>
          </a:prstGeom>
        </p:spPr>
      </p:pic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2509BAC8-B136-13BF-1214-72C82F58A241}"/>
              </a:ext>
            </a:extLst>
          </p:cNvPr>
          <p:cNvCxnSpPr>
            <a:cxnSpLocks/>
          </p:cNvCxnSpPr>
          <p:nvPr/>
        </p:nvCxnSpPr>
        <p:spPr>
          <a:xfrm>
            <a:off x="7848600" y="1185340"/>
            <a:ext cx="0" cy="4790022"/>
          </a:xfrm>
          <a:prstGeom prst="line">
            <a:avLst/>
          </a:prstGeom>
          <a:ln>
            <a:solidFill>
              <a:srgbClr val="25523B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57A3D32F-91B5-35AF-5065-CA2AFA840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365" y="5035548"/>
            <a:ext cx="736639" cy="86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CF8864B-8856-7FEF-8F9A-79741363F2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9139" y="5025605"/>
            <a:ext cx="1130481" cy="73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3" descr="Icon&#10;&#10;Description automatically generated">
            <a:extLst>
              <a:ext uri="{FF2B5EF4-FFF2-40B4-BE49-F238E27FC236}">
                <a16:creationId xmlns:a16="http://schemas.microsoft.com/office/drawing/2014/main" id="{3E2D2E1B-F43C-9E0C-2344-4B598CD76B1D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7" t="1148" r="2022" b="1199"/>
          <a:stretch/>
        </p:blipFill>
        <p:spPr>
          <a:xfrm>
            <a:off x="3653536" y="4257858"/>
            <a:ext cx="1495130" cy="1710249"/>
          </a:xfrm>
          <a:prstGeom prst="rect">
            <a:avLst/>
          </a:prstGeom>
        </p:spPr>
      </p:pic>
      <p:sp>
        <p:nvSpPr>
          <p:cNvPr id="2" name="Titre 2">
            <a:extLst>
              <a:ext uri="{FF2B5EF4-FFF2-40B4-BE49-F238E27FC236}">
                <a16:creationId xmlns:a16="http://schemas.microsoft.com/office/drawing/2014/main" id="{CEFADCD0-1883-D98B-C173-7ECB077F3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600" dirty="0">
                <a:solidFill>
                  <a:srgbClr val="25523B"/>
                </a:solidFill>
                <a:latin typeface="+mn-lt"/>
              </a:rPr>
              <a:t>Fi</a:t>
            </a:r>
            <a:r>
              <a:rPr lang="en-GB" sz="3600" dirty="0">
                <a:latin typeface="+mn-lt"/>
              </a:rPr>
              <a:t>nite element </a:t>
            </a:r>
            <a:r>
              <a:rPr lang="en-GB" sz="3600" dirty="0">
                <a:solidFill>
                  <a:srgbClr val="25523B"/>
                </a:solidFill>
                <a:latin typeface="+mn-lt"/>
              </a:rPr>
              <a:t>Qu</a:t>
            </a:r>
            <a:r>
              <a:rPr lang="en-GB" sz="3600" dirty="0">
                <a:latin typeface="+mn-lt"/>
              </a:rPr>
              <a:t>ench </a:t>
            </a:r>
            <a:r>
              <a:rPr lang="en-GB" sz="3600" dirty="0">
                <a:solidFill>
                  <a:srgbClr val="25523B"/>
                </a:solidFill>
                <a:latin typeface="+mn-lt"/>
              </a:rPr>
              <a:t>S</a:t>
            </a:r>
            <a:r>
              <a:rPr lang="en-GB" sz="3600" dirty="0">
                <a:latin typeface="+mn-lt"/>
              </a:rPr>
              <a:t>imulator</a:t>
            </a:r>
            <a:endParaRPr lang="en-GB" sz="5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509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ABCECDB-843E-50E7-18EA-407D8EB7C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accent5"/>
                </a:solidFill>
                <a:latin typeface="+mn-lt"/>
                <a:cs typeface="Calibri" panose="020F0502020204030204" pitchFamily="34" charset="0"/>
              </a:rPr>
              <a:t>L</a:t>
            </a:r>
            <a:r>
              <a:rPr lang="en-US" sz="3200" dirty="0">
                <a:latin typeface="+mn-lt"/>
                <a:cs typeface="Calibri" panose="020F0502020204030204" pitchFamily="34" charset="0"/>
              </a:rPr>
              <a:t>umped-</a:t>
            </a:r>
            <a:r>
              <a:rPr lang="en-US" sz="3200" dirty="0">
                <a:solidFill>
                  <a:schemeClr val="accent5"/>
                </a:solidFill>
                <a:latin typeface="+mn-lt"/>
                <a:cs typeface="Calibri" panose="020F0502020204030204" pitchFamily="34" charset="0"/>
              </a:rPr>
              <a:t>E</a:t>
            </a:r>
            <a:r>
              <a:rPr lang="en-US" sz="3200" dirty="0">
                <a:latin typeface="+mn-lt"/>
                <a:cs typeface="Calibri" panose="020F0502020204030204" pitchFamily="34" charset="0"/>
              </a:rPr>
              <a:t>lement </a:t>
            </a:r>
            <a:r>
              <a:rPr lang="en-US" sz="3200" dirty="0">
                <a:solidFill>
                  <a:schemeClr val="accent5"/>
                </a:solidFill>
                <a:latin typeface="+mn-lt"/>
                <a:cs typeface="Calibri" panose="020F0502020204030204" pitchFamily="34" charset="0"/>
              </a:rPr>
              <a:t>D</a:t>
            </a:r>
            <a:r>
              <a:rPr lang="en-US" sz="3200" dirty="0">
                <a:latin typeface="+mn-lt"/>
                <a:cs typeface="Calibri" panose="020F0502020204030204" pitchFamily="34" charset="0"/>
              </a:rPr>
              <a:t>ynamic </a:t>
            </a:r>
            <a:r>
              <a:rPr lang="en-US" sz="3200" dirty="0">
                <a:solidFill>
                  <a:schemeClr val="accent5"/>
                </a:solidFill>
                <a:latin typeface="+mn-lt"/>
                <a:cs typeface="Calibri" panose="020F0502020204030204" pitchFamily="34" charset="0"/>
              </a:rPr>
              <a:t>E</a:t>
            </a:r>
            <a:r>
              <a:rPr lang="en-US" sz="3200" dirty="0">
                <a:latin typeface="+mn-lt"/>
                <a:cs typeface="Calibri" panose="020F0502020204030204" pitchFamily="34" charset="0"/>
              </a:rPr>
              <a:t>lectro-</a:t>
            </a:r>
            <a:r>
              <a:rPr lang="en-US" sz="3200" dirty="0">
                <a:solidFill>
                  <a:schemeClr val="accent5"/>
                </a:solidFill>
                <a:latin typeface="+mn-lt"/>
                <a:cs typeface="Calibri" panose="020F0502020204030204" pitchFamily="34" charset="0"/>
              </a:rPr>
              <a:t>T</a:t>
            </a:r>
            <a:r>
              <a:rPr lang="en-US" sz="3200" dirty="0">
                <a:latin typeface="+mn-lt"/>
                <a:cs typeface="Calibri" panose="020F0502020204030204" pitchFamily="34" charset="0"/>
              </a:rPr>
              <a:t>hermal - </a:t>
            </a:r>
            <a:r>
              <a:rPr lang="en-US" sz="3200" dirty="0">
                <a:solidFill>
                  <a:schemeClr val="accent5"/>
                </a:solidFill>
                <a:latin typeface="+mn-lt"/>
                <a:cs typeface="Calibri" panose="020F0502020204030204" pitchFamily="34" charset="0"/>
              </a:rPr>
              <a:t>LEDET</a:t>
            </a:r>
            <a:endParaRPr lang="en-US" sz="3200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557DC6-2D01-BE7A-B178-20C152AAC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667B6C-7CB2-265F-232D-0EF6DE6ACB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  <p:pic>
        <p:nvPicPr>
          <p:cNvPr id="6" name="Picture 24">
            <a:extLst>
              <a:ext uri="{FF2B5EF4-FFF2-40B4-BE49-F238E27FC236}">
                <a16:creationId xmlns:a16="http://schemas.microsoft.com/office/drawing/2014/main" id="{2EC2EA33-ACCE-5511-6DBC-34895EC09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3015" y="169542"/>
            <a:ext cx="970315" cy="98648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E299B80-4A10-5EDE-2A95-A5543E0CC4C4}"/>
              </a:ext>
            </a:extLst>
          </p:cNvPr>
          <p:cNvSpPr txBox="1"/>
          <p:nvPr/>
        </p:nvSpPr>
        <p:spPr>
          <a:xfrm>
            <a:off x="3050448" y="6427910"/>
            <a:ext cx="2417650" cy="27699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fr-BE" sz="1200" dirty="0" err="1">
                <a:sym typeface="Wingdings" panose="05000000000000000000" pitchFamily="2" charset="2"/>
              </a:rPr>
              <a:t>Courtesy</a:t>
            </a:r>
            <a:r>
              <a:rPr lang="fr-BE" sz="1200" dirty="0">
                <a:sym typeface="Wingdings" panose="05000000000000000000" pitchFamily="2" charset="2"/>
              </a:rPr>
              <a:t> of </a:t>
            </a:r>
            <a:r>
              <a:rPr lang="fr-BE" sz="1200" dirty="0" err="1">
                <a:sym typeface="Wingdings" panose="05000000000000000000" pitchFamily="2" charset="2"/>
              </a:rPr>
              <a:t>Emmanuele</a:t>
            </a:r>
            <a:r>
              <a:rPr lang="fr-BE" sz="1200" dirty="0">
                <a:sym typeface="Wingdings" panose="05000000000000000000" pitchFamily="2" charset="2"/>
              </a:rPr>
              <a:t> </a:t>
            </a:r>
            <a:r>
              <a:rPr lang="fr-BE" sz="1200" dirty="0" err="1">
                <a:sym typeface="Wingdings" panose="05000000000000000000" pitchFamily="2" charset="2"/>
              </a:rPr>
              <a:t>Ravaioli</a:t>
            </a:r>
            <a:endParaRPr lang="en-US" sz="1200" dirty="0">
              <a:sym typeface="Wingdings" panose="05000000000000000000" pitchFamily="2" charset="2"/>
            </a:endParaRPr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C391EBD-15D1-DC30-786D-E190354B9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  <a:cs typeface="Calibri" panose="020F0502020204030204" pitchFamily="34" charset="0"/>
              </a:rPr>
              <a:t>Simulate </a:t>
            </a:r>
            <a:r>
              <a:rPr lang="en-GB" sz="2400" b="0" dirty="0">
                <a:solidFill>
                  <a:schemeClr val="tx1"/>
                </a:solidFill>
                <a:cs typeface="Calibri" panose="020F0502020204030204" pitchFamily="34" charset="0"/>
              </a:rPr>
              <a:t>electro-magnetic and thermal transients in superconducting magnets in</a:t>
            </a:r>
            <a:r>
              <a:rPr lang="en-GB" sz="2400" dirty="0">
                <a:solidFill>
                  <a:schemeClr val="tx1"/>
                </a:solidFill>
                <a:cs typeface="Calibri" panose="020F0502020204030204" pitchFamily="34" charset="0"/>
              </a:rPr>
              <a:t> 2D and 3D geometry </a:t>
            </a:r>
            <a:r>
              <a:rPr lang="en-US" sz="2400" b="0" dirty="0">
                <a:solidFill>
                  <a:schemeClr val="tx1"/>
                </a:solidFill>
                <a:cs typeface="Calibri" panose="020F0502020204030204" pitchFamily="34" charset="0"/>
              </a:rPr>
              <a:t>using the </a:t>
            </a:r>
            <a:r>
              <a:rPr lang="en-US" sz="2400" dirty="0">
                <a:solidFill>
                  <a:schemeClr val="tx1"/>
                </a:solidFill>
                <a:cs typeface="Calibri" panose="020F0502020204030204" pitchFamily="34" charset="0"/>
              </a:rPr>
              <a:t>Finite Difference (FD) method.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7AC258E2-9D86-D6B3-F0BF-52A91E52D0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9800" y="2896321"/>
            <a:ext cx="3539831" cy="26525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31AC7B-B617-0E2E-4C49-B04F21FB10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369" y="2896319"/>
            <a:ext cx="3539831" cy="2652563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0A967EEF-0172-11B2-4B24-D86A39F2AE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2895600"/>
            <a:ext cx="3539831" cy="265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21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">
            <a:extLst>
              <a:ext uri="{FF2B5EF4-FFF2-40B4-BE49-F238E27FC236}">
                <a16:creationId xmlns:a16="http://schemas.microsoft.com/office/drawing/2014/main" id="{7501A8F3-586E-8133-ACC0-35D37FC6FB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112" y="3508273"/>
            <a:ext cx="2952444" cy="2132466"/>
          </a:xfrm>
          <a:prstGeom prst="rect">
            <a:avLst/>
          </a:prstGeom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466A126C-B24E-EC58-BBAB-2D79ED9E09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8932" y="3784509"/>
            <a:ext cx="3623999" cy="2126480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A168463-325F-9C5F-4599-9C62421F2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784" y="1244056"/>
            <a:ext cx="7086110" cy="341184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b="0" dirty="0">
                <a:solidFill>
                  <a:schemeClr val="tx1"/>
                </a:solidFill>
              </a:rPr>
              <a:t>Co-simulation for </a:t>
            </a:r>
            <a:r>
              <a:rPr lang="fr-BE" b="0" dirty="0" err="1">
                <a:solidFill>
                  <a:schemeClr val="tx1"/>
                </a:solidFill>
              </a:rPr>
              <a:t>Canted</a:t>
            </a:r>
            <a:r>
              <a:rPr lang="fr-BE" b="0" dirty="0">
                <a:solidFill>
                  <a:schemeClr val="tx1"/>
                </a:solidFill>
              </a:rPr>
              <a:t>-Cos-</a:t>
            </a:r>
            <a:r>
              <a:rPr lang="fr-BE" b="0" dirty="0" err="1">
                <a:solidFill>
                  <a:schemeClr val="tx1"/>
                </a:solidFill>
              </a:rPr>
              <a:t>Theta</a:t>
            </a:r>
            <a:r>
              <a:rPr lang="fr-BE" b="0" dirty="0">
                <a:solidFill>
                  <a:schemeClr val="tx1"/>
                </a:solidFill>
              </a:rPr>
              <a:t> (CCT) magnets: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FiQuS: 3D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FE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magneto-thermal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0" dirty="0">
                <a:solidFill>
                  <a:schemeClr val="tx1"/>
                </a:solidFill>
              </a:rPr>
              <a:t>model with homogenized conductors</a:t>
            </a:r>
            <a:r>
              <a:rPr lang="en-US" dirty="0">
                <a:solidFill>
                  <a:schemeClr val="tx1"/>
                </a:solidFill>
              </a:rPr>
              <a:t>, for eddy currents in formers and shell.</a:t>
            </a:r>
          </a:p>
          <a:p>
            <a:pPr marL="990900" lvl="2" indent="-342900"/>
            <a:r>
              <a:rPr lang="en-US" b="1" dirty="0">
                <a:solidFill>
                  <a:schemeClr val="tx1"/>
                </a:solidFill>
              </a:rPr>
              <a:t>Thin-shell</a:t>
            </a:r>
            <a:r>
              <a:rPr lang="en-US" b="0" dirty="0">
                <a:solidFill>
                  <a:schemeClr val="tx1"/>
                </a:solidFill>
              </a:rPr>
              <a:t> insulations between windings, formers and shell</a:t>
            </a:r>
            <a:r>
              <a:rPr lang="en-US" dirty="0">
                <a:solidFill>
                  <a:schemeClr val="tx1"/>
                </a:solidFill>
              </a:rPr>
              <a:t> for efficient simulations and simplified meshing.</a:t>
            </a:r>
            <a:endParaRPr lang="en-US" b="0" dirty="0">
              <a:solidFill>
                <a:schemeClr val="tx1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LEDET:</a:t>
            </a:r>
            <a:r>
              <a:rPr lang="en-US" dirty="0">
                <a:solidFill>
                  <a:schemeClr val="tx1"/>
                </a:solidFill>
              </a:rPr>
              <a:t> finite difference for currents, loss, and temperature in windings.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C85A23A-881D-F680-F8A2-82EAEADA4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FiQuS – LEDET Co-Simulation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C84DBF-52CB-8A46-578B-7805599681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 dirty="0"/>
              <a:t>Julien Dular et al. | Models and Simulations in TE-MPE-PE</a:t>
            </a:r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36E8229-8CEE-8B51-CAA8-168498F42B16}"/>
              </a:ext>
            </a:extLst>
          </p:cNvPr>
          <p:cNvSpPr txBox="1"/>
          <p:nvPr/>
        </p:nvSpPr>
        <p:spPr>
          <a:xfrm>
            <a:off x="2087350" y="6438403"/>
            <a:ext cx="4692310" cy="2616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en-US" sz="1100" dirty="0">
                <a:sym typeface="Wingdings" panose="05000000000000000000" pitchFamily="2" charset="2"/>
              </a:rPr>
              <a:t>Courtesy of Mariusz Wozniak, Emmanuele </a:t>
            </a:r>
            <a:r>
              <a:rPr lang="en-US" sz="1100" dirty="0" err="1">
                <a:sym typeface="Wingdings" panose="05000000000000000000" pitchFamily="2" charset="2"/>
              </a:rPr>
              <a:t>Ravaioli</a:t>
            </a:r>
            <a:r>
              <a:rPr lang="en-US" sz="1100" dirty="0">
                <a:sym typeface="Wingdings" panose="05000000000000000000" pitchFamily="2" charset="2"/>
              </a:rPr>
              <a:t> and Erik Schnaubelt</a:t>
            </a:r>
          </a:p>
        </p:txBody>
      </p:sp>
      <p:pic>
        <p:nvPicPr>
          <p:cNvPr id="7" name="Graphic 4">
            <a:extLst>
              <a:ext uri="{FF2B5EF4-FFF2-40B4-BE49-F238E27FC236}">
                <a16:creationId xmlns:a16="http://schemas.microsoft.com/office/drawing/2014/main" id="{5D1EE212-D941-89EF-732D-785979FFFF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43920" y="287803"/>
            <a:ext cx="656295" cy="996222"/>
          </a:xfrm>
          <a:prstGeom prst="rect">
            <a:avLst/>
          </a:prstGeom>
        </p:spPr>
      </p:pic>
      <p:pic>
        <p:nvPicPr>
          <p:cNvPr id="12" name="Inner former 1 - temperature">
            <a:hlinkClick r:id="" action="ppaction://media"/>
            <a:extLst>
              <a:ext uri="{FF2B5EF4-FFF2-40B4-BE49-F238E27FC236}">
                <a16:creationId xmlns:a16="http://schemas.microsoft.com/office/drawing/2014/main" id="{6F8B3132-CBFC-3885-9B92-421364A612B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010091" y="4711236"/>
            <a:ext cx="2054803" cy="1277863"/>
          </a:xfrm>
          <a:prstGeom prst="rect">
            <a:avLst/>
          </a:prstGeom>
        </p:spPr>
      </p:pic>
      <p:sp>
        <p:nvSpPr>
          <p:cNvPr id="13" name="TextBox 1">
            <a:extLst>
              <a:ext uri="{FF2B5EF4-FFF2-40B4-BE49-F238E27FC236}">
                <a16:creationId xmlns:a16="http://schemas.microsoft.com/office/drawing/2014/main" id="{EDD1E3C0-230C-8C72-A4BE-D28F74CA30D7}"/>
              </a:ext>
            </a:extLst>
          </p:cNvPr>
          <p:cNvSpPr txBox="1"/>
          <p:nvPr/>
        </p:nvSpPr>
        <p:spPr>
          <a:xfrm>
            <a:off x="6825318" y="4436007"/>
            <a:ext cx="2407952" cy="27699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/>
            <a:r>
              <a:rPr lang="en-GB" sz="1200" dirty="0">
                <a:sym typeface="Wingdings" panose="05000000000000000000" pitchFamily="2" charset="2"/>
              </a:rPr>
              <a:t>Temperature of former</a:t>
            </a:r>
          </a:p>
        </p:txBody>
      </p:sp>
      <p:sp>
        <p:nvSpPr>
          <p:cNvPr id="14" name="TextBox 30">
            <a:extLst>
              <a:ext uri="{FF2B5EF4-FFF2-40B4-BE49-F238E27FC236}">
                <a16:creationId xmlns:a16="http://schemas.microsoft.com/office/drawing/2014/main" id="{B1BD8563-D89A-D59C-C7DC-B5CFFBBC6ED3}"/>
              </a:ext>
            </a:extLst>
          </p:cNvPr>
          <p:cNvSpPr txBox="1"/>
          <p:nvPr/>
        </p:nvSpPr>
        <p:spPr>
          <a:xfrm>
            <a:off x="3329452" y="5584316"/>
            <a:ext cx="1859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solidFill>
                  <a:srgbClr val="7030A0"/>
                </a:solidFill>
              </a:rPr>
              <a:t>Magnet designs by A. </a:t>
            </a:r>
            <a:r>
              <a:rPr lang="en-GB" sz="1000" dirty="0" err="1">
                <a:solidFill>
                  <a:srgbClr val="7030A0"/>
                </a:solidFill>
              </a:rPr>
              <a:t>Haziot</a:t>
            </a:r>
            <a:r>
              <a:rPr lang="en-GB" sz="1000" dirty="0">
                <a:solidFill>
                  <a:srgbClr val="7030A0"/>
                </a:solidFill>
              </a:rPr>
              <a:t> and the Fusillo team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D44C7EE-60DA-375B-8ADC-E7BAE446954B}"/>
              </a:ext>
            </a:extLst>
          </p:cNvPr>
          <p:cNvGrpSpPr/>
          <p:nvPr/>
        </p:nvGrpSpPr>
        <p:grpSpPr>
          <a:xfrm>
            <a:off x="9372600" y="1463520"/>
            <a:ext cx="2522040" cy="4310144"/>
            <a:chOff x="7744210" y="998593"/>
            <a:chExt cx="3240010" cy="5183741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BC3D4C05-EFAF-8A46-63E4-C1F098AE9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744210" y="1277733"/>
              <a:ext cx="3240010" cy="4904601"/>
            </a:xfrm>
            <a:prstGeom prst="rect">
              <a:avLst/>
            </a:prstGeom>
          </p:spPr>
        </p:pic>
        <p:sp>
          <p:nvSpPr>
            <p:cNvPr id="17" name="Triangle isocèle 16">
              <a:extLst>
                <a:ext uri="{FF2B5EF4-FFF2-40B4-BE49-F238E27FC236}">
                  <a16:creationId xmlns:a16="http://schemas.microsoft.com/office/drawing/2014/main" id="{12D1C4AC-1D3E-56D9-B2D1-A748FF513595}"/>
                </a:ext>
              </a:extLst>
            </p:cNvPr>
            <p:cNvSpPr/>
            <p:nvPr/>
          </p:nvSpPr>
          <p:spPr>
            <a:xfrm rot="17082815">
              <a:off x="9348409" y="359399"/>
              <a:ext cx="798952" cy="20773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24">
            <a:extLst>
              <a:ext uri="{FF2B5EF4-FFF2-40B4-BE49-F238E27FC236}">
                <a16:creationId xmlns:a16="http://schemas.microsoft.com/office/drawing/2014/main" id="{E2AEA3FA-D725-7DEE-C21F-FF113E92A39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39284" y="226858"/>
            <a:ext cx="970315" cy="98648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0655F3F5-9415-F4C2-6DC5-E3373D26D99E}"/>
              </a:ext>
            </a:extLst>
          </p:cNvPr>
          <p:cNvSpPr txBox="1"/>
          <p:nvPr/>
        </p:nvSpPr>
        <p:spPr>
          <a:xfrm>
            <a:off x="9233270" y="5791886"/>
            <a:ext cx="2843856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DE" sz="1000" b="0" dirty="0">
                <a:solidFill>
                  <a:srgbClr val="7030A0"/>
                </a:solidFill>
              </a:rPr>
              <a:t>M. Wozniak </a:t>
            </a:r>
            <a:r>
              <a:rPr lang="en-GB" sz="1000" b="0" dirty="0">
                <a:solidFill>
                  <a:srgbClr val="7030A0"/>
                </a:solidFill>
              </a:rPr>
              <a:t>et al., "Quench Co-Simulation of Canted Cos-Theta Magnets," </a:t>
            </a:r>
            <a:r>
              <a:rPr lang="en-DE" sz="1000" b="0" dirty="0">
                <a:solidFill>
                  <a:srgbClr val="7030A0"/>
                </a:solidFill>
              </a:rPr>
              <a:t>IEEE TAS (2023)</a:t>
            </a:r>
          </a:p>
        </p:txBody>
      </p:sp>
      <p:sp>
        <p:nvSpPr>
          <p:cNvPr id="22" name="TextBox 9">
            <a:extLst>
              <a:ext uri="{FF2B5EF4-FFF2-40B4-BE49-F238E27FC236}">
                <a16:creationId xmlns:a16="http://schemas.microsoft.com/office/drawing/2014/main" id="{96698F8E-EADE-78A2-A5F6-0FC15205BB86}"/>
              </a:ext>
            </a:extLst>
          </p:cNvPr>
          <p:cNvSpPr txBox="1"/>
          <p:nvPr/>
        </p:nvSpPr>
        <p:spPr>
          <a:xfrm>
            <a:off x="6452520" y="3410403"/>
            <a:ext cx="27577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ea typeface="Times New Roman" panose="02020603050405020304" pitchFamily="18" charset="0"/>
              </a:rPr>
              <a:t>More details:</a:t>
            </a:r>
          </a:p>
          <a:p>
            <a:pPr algn="just"/>
            <a:r>
              <a:rPr lang="en-US" sz="800" dirty="0">
                <a:solidFill>
                  <a:srgbClr val="7030A0"/>
                </a:solidFill>
                <a:ea typeface="Times New Roman" panose="02020603050405020304" pitchFamily="18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https://doi.org/10.1109/TASC.2023.3338142</a:t>
            </a:r>
            <a:endParaRPr lang="en-US" sz="800" dirty="0">
              <a:solidFill>
                <a:srgbClr val="7030A0"/>
              </a:solidFill>
              <a:ea typeface="Times New Roman" panose="02020603050405020304" pitchFamily="18" charset="0"/>
            </a:endParaRPr>
          </a:p>
          <a:p>
            <a:pPr algn="just"/>
            <a:r>
              <a:rPr lang="en-US" sz="800" dirty="0">
                <a:solidFill>
                  <a:srgbClr val="7030A0"/>
                </a:solidFill>
                <a:ea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https://doi.org/10.1109/TASC.2024.3355358</a:t>
            </a:r>
            <a:endParaRPr lang="en-US" sz="800" dirty="0">
              <a:solidFill>
                <a:srgbClr val="7030A0"/>
              </a:solidFill>
              <a:ea typeface="Times New Roman" panose="02020603050405020304" pitchFamily="18" charset="0"/>
            </a:endParaRPr>
          </a:p>
        </p:txBody>
      </p:sp>
      <p:pic>
        <p:nvPicPr>
          <p:cNvPr id="23" name="Picture 64">
            <a:extLst>
              <a:ext uri="{FF2B5EF4-FFF2-40B4-BE49-F238E27FC236}">
                <a16:creationId xmlns:a16="http://schemas.microsoft.com/office/drawing/2014/main" id="{B8A4DDDB-24A7-23F6-5A1F-AFA27E4409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77894" y="1546699"/>
            <a:ext cx="1231535" cy="1254851"/>
          </a:xfrm>
          <a:prstGeom prst="rect">
            <a:avLst/>
          </a:prstGeom>
        </p:spPr>
      </p:pic>
      <p:sp>
        <p:nvSpPr>
          <p:cNvPr id="10" name="Espace réservé du numéro de diapositive 3">
            <a:extLst>
              <a:ext uri="{FF2B5EF4-FFF2-40B4-BE49-F238E27FC236}">
                <a16:creationId xmlns:a16="http://schemas.microsoft.com/office/drawing/2014/main" id="{BACBAF93-887A-55AC-C571-03540282108D}"/>
              </a:ext>
            </a:extLst>
          </p:cNvPr>
          <p:cNvSpPr txBox="1">
            <a:spLocks/>
          </p:cNvSpPr>
          <p:nvPr/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973439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530C3F8-59F4-44AD-7144-E7EB34101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Dipole Magnets Impedance Model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23DD3C-6D16-4B46-6912-1FAD590FD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AA5E9B-640C-7C2A-9614-98D679CBDE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304C350-2DCE-3993-5EB0-4D72412DE340}"/>
              </a:ext>
            </a:extLst>
          </p:cNvPr>
          <p:cNvSpPr txBox="1"/>
          <p:nvPr/>
        </p:nvSpPr>
        <p:spPr>
          <a:xfrm>
            <a:off x="2109585" y="6439451"/>
            <a:ext cx="4748415" cy="253916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fr-BE" sz="1050" dirty="0" err="1">
                <a:sym typeface="Wingdings" panose="05000000000000000000" pitchFamily="2" charset="2"/>
              </a:rPr>
              <a:t>Courtesy</a:t>
            </a:r>
            <a:r>
              <a:rPr lang="fr-BE" sz="1050" dirty="0">
                <a:sym typeface="Wingdings" panose="05000000000000000000" pitchFamily="2" charset="2"/>
              </a:rPr>
              <a:t> of Marvin </a:t>
            </a:r>
            <a:r>
              <a:rPr lang="fr-BE" sz="1050" dirty="0" err="1">
                <a:sym typeface="Wingdings" panose="05000000000000000000" pitchFamily="2" charset="2"/>
              </a:rPr>
              <a:t>Janitschke</a:t>
            </a:r>
            <a:r>
              <a:rPr lang="fr-BE" sz="1050" dirty="0">
                <a:sym typeface="Wingdings" panose="05000000000000000000" pitchFamily="2" charset="2"/>
              </a:rPr>
              <a:t>, </a:t>
            </a:r>
            <a:r>
              <a:rPr lang="fr-BE" sz="1050" dirty="0" err="1">
                <a:sym typeface="Wingdings" panose="05000000000000000000" pitchFamily="2" charset="2"/>
              </a:rPr>
              <a:t>Emmanuele</a:t>
            </a:r>
            <a:r>
              <a:rPr lang="fr-BE" sz="1050" dirty="0">
                <a:sym typeface="Wingdings" panose="05000000000000000000" pitchFamily="2" charset="2"/>
              </a:rPr>
              <a:t> </a:t>
            </a:r>
            <a:r>
              <a:rPr lang="fr-BE" sz="1050" dirty="0" err="1">
                <a:sym typeface="Wingdings" panose="05000000000000000000" pitchFamily="2" charset="2"/>
              </a:rPr>
              <a:t>Ravaioli</a:t>
            </a:r>
            <a:r>
              <a:rPr lang="fr-BE" sz="1050" dirty="0">
                <a:sym typeface="Wingdings" panose="05000000000000000000" pitchFamily="2" charset="2"/>
              </a:rPr>
              <a:t> and Valentina Reynaud</a:t>
            </a:r>
            <a:endParaRPr lang="en-US" sz="1050" dirty="0">
              <a:sym typeface="Wingdings" panose="05000000000000000000" pitchFamily="2" charset="2"/>
            </a:endParaRPr>
          </a:p>
        </p:txBody>
      </p:sp>
      <p:pic>
        <p:nvPicPr>
          <p:cNvPr id="2050" name="Picture 2" descr="COMSOL">
            <a:extLst>
              <a:ext uri="{FF2B5EF4-FFF2-40B4-BE49-F238E27FC236}">
                <a16:creationId xmlns:a16="http://schemas.microsoft.com/office/drawing/2014/main" id="{844D5560-56F5-DBD3-F4BB-94AC509FFC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6410" y="567536"/>
            <a:ext cx="12382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11" descr="A graph with colored circles and numbers&#10;&#10;Description automatically generated">
            <a:extLst>
              <a:ext uri="{FF2B5EF4-FFF2-40B4-BE49-F238E27FC236}">
                <a16:creationId xmlns:a16="http://schemas.microsoft.com/office/drawing/2014/main" id="{DF31D4E2-BB1F-7229-825A-449A891AE8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90600" y="2687831"/>
            <a:ext cx="3527166" cy="3484369"/>
          </a:xfrm>
        </p:spPr>
      </p:pic>
      <p:pic>
        <p:nvPicPr>
          <p:cNvPr id="10" name="Picture 12" descr="A graph of a graph with different colored lines&#10;&#10;Description automatically generated">
            <a:extLst>
              <a:ext uri="{FF2B5EF4-FFF2-40B4-BE49-F238E27FC236}">
                <a16:creationId xmlns:a16="http://schemas.microsoft.com/office/drawing/2014/main" id="{A94A5756-8E82-8D08-BF96-0744CA7E3F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4729" y="3082856"/>
            <a:ext cx="4985625" cy="27611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B5BE949-9B68-0DC4-15B4-1B777C197265}"/>
              </a:ext>
            </a:extLst>
          </p:cNvPr>
          <p:cNvSpPr txBox="1"/>
          <p:nvPr/>
        </p:nvSpPr>
        <p:spPr>
          <a:xfrm>
            <a:off x="680129" y="1350901"/>
            <a:ext cx="10262425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Transfer Function Measurements (</a:t>
            </a:r>
            <a:r>
              <a:rPr lang="en-US" sz="2000" b="1" dirty="0"/>
              <a:t>TFM</a:t>
            </a:r>
            <a:r>
              <a:rPr lang="en-US" sz="2000" dirty="0"/>
              <a:t>) on all </a:t>
            </a:r>
            <a:r>
              <a:rPr lang="en-US" sz="2000" b="1" dirty="0"/>
              <a:t>1232 dipole magnets</a:t>
            </a:r>
            <a:r>
              <a:rPr lang="en-US" sz="2000" dirty="0"/>
              <a:t> of the LHC.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Model to reproduce impedances based on FE, analytical models, and circuit equations.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Average </a:t>
            </a:r>
            <a:r>
              <a:rPr lang="en-US" sz="2000" b="1" dirty="0"/>
              <a:t>error below 5 % </a:t>
            </a:r>
            <a:r>
              <a:rPr lang="en-US" sz="2000" dirty="0"/>
              <a:t>up to 10 kHz.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Identification of </a:t>
            </a:r>
            <a:r>
              <a:rPr lang="en-US" sz="2000" b="1" dirty="0"/>
              <a:t>outlier magnets</a:t>
            </a:r>
            <a:r>
              <a:rPr lang="en-US" sz="2000" dirty="0"/>
              <a:t>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8587E5B-2275-82DE-33AE-A58FD947C836}"/>
              </a:ext>
            </a:extLst>
          </p:cNvPr>
          <p:cNvSpPr txBox="1"/>
          <p:nvPr/>
        </p:nvSpPr>
        <p:spPr>
          <a:xfrm>
            <a:off x="8001000" y="5793660"/>
            <a:ext cx="1066318" cy="246221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fr-BE" sz="1000" dirty="0">
                <a:solidFill>
                  <a:schemeClr val="tx2"/>
                </a:solidFill>
                <a:sym typeface="Wingdings" panose="05000000000000000000" pitchFamily="2" charset="2"/>
              </a:rPr>
              <a:t>Frequency (Hz)</a:t>
            </a:r>
            <a:endParaRPr lang="en-US" sz="10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14208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C53696-F98A-6457-810C-736257700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E8B415-396D-70AF-19B3-C467D1EAB8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  <p:grpSp>
        <p:nvGrpSpPr>
          <p:cNvPr id="6" name="Group 3">
            <a:extLst>
              <a:ext uri="{FF2B5EF4-FFF2-40B4-BE49-F238E27FC236}">
                <a16:creationId xmlns:a16="http://schemas.microsoft.com/office/drawing/2014/main" id="{DB7A294C-A4D9-9A97-0AAA-5BC47AEA79C6}"/>
              </a:ext>
            </a:extLst>
          </p:cNvPr>
          <p:cNvGrpSpPr/>
          <p:nvPr/>
        </p:nvGrpSpPr>
        <p:grpSpPr>
          <a:xfrm>
            <a:off x="107257" y="833374"/>
            <a:ext cx="11957050" cy="4636661"/>
            <a:chOff x="107257" y="833374"/>
            <a:chExt cx="11957050" cy="46366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506BB23-B2C4-F2DA-60C8-34EE9BF7A24E}"/>
                </a:ext>
              </a:extLst>
            </p:cNvPr>
            <p:cNvSpPr/>
            <p:nvPr/>
          </p:nvSpPr>
          <p:spPr>
            <a:xfrm>
              <a:off x="107257" y="833374"/>
              <a:ext cx="11957050" cy="463666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D667E88-F092-6625-A2E6-2351A474F9EF}"/>
                </a:ext>
              </a:extLst>
            </p:cNvPr>
            <p:cNvSpPr/>
            <p:nvPr/>
          </p:nvSpPr>
          <p:spPr>
            <a:xfrm>
              <a:off x="234256" y="978747"/>
              <a:ext cx="1585563" cy="3989493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1815525-D6F9-F9D3-AB0B-36F7493EA388}"/>
                </a:ext>
              </a:extLst>
            </p:cNvPr>
            <p:cNvSpPr/>
            <p:nvPr/>
          </p:nvSpPr>
          <p:spPr>
            <a:xfrm>
              <a:off x="1895217" y="990514"/>
              <a:ext cx="8081825" cy="397772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BDF3E3-2CAF-F0C2-3920-A581B7A9907B}"/>
                </a:ext>
              </a:extLst>
            </p:cNvPr>
            <p:cNvSpPr/>
            <p:nvPr/>
          </p:nvSpPr>
          <p:spPr>
            <a:xfrm>
              <a:off x="2034863" y="1043986"/>
              <a:ext cx="6414017" cy="3791373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B017EF8-6856-27A5-2CD3-36EB5F75DCC2}"/>
                </a:ext>
              </a:extLst>
            </p:cNvPr>
            <p:cNvSpPr/>
            <p:nvPr/>
          </p:nvSpPr>
          <p:spPr>
            <a:xfrm>
              <a:off x="2132908" y="3898122"/>
              <a:ext cx="4675298" cy="86206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7CD22BB-41F2-97B1-2745-7DC9C5BCF2BF}"/>
                </a:ext>
              </a:extLst>
            </p:cNvPr>
            <p:cNvSpPr/>
            <p:nvPr/>
          </p:nvSpPr>
          <p:spPr>
            <a:xfrm>
              <a:off x="2132908" y="1148081"/>
              <a:ext cx="4675298" cy="26741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3" name="Rectangle: Rounded Corners 17">
              <a:extLst>
                <a:ext uri="{FF2B5EF4-FFF2-40B4-BE49-F238E27FC236}">
                  <a16:creationId xmlns:a16="http://schemas.microsoft.com/office/drawing/2014/main" id="{994E209B-8A08-66A0-3893-0AA97623CEEF}"/>
                </a:ext>
              </a:extLst>
            </p:cNvPr>
            <p:cNvSpPr/>
            <p:nvPr/>
          </p:nvSpPr>
          <p:spPr>
            <a:xfrm>
              <a:off x="2271926" y="1235086"/>
              <a:ext cx="1325371" cy="558800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Conductor</a:t>
              </a:r>
            </a:p>
          </p:txBody>
        </p:sp>
        <p:sp>
          <p:nvSpPr>
            <p:cNvPr id="14" name="Rectangle: Rounded Corners 35">
              <a:extLst>
                <a:ext uri="{FF2B5EF4-FFF2-40B4-BE49-F238E27FC236}">
                  <a16:creationId xmlns:a16="http://schemas.microsoft.com/office/drawing/2014/main" id="{A7040A50-7C3E-0D62-D72D-6806C11518CB}"/>
                </a:ext>
              </a:extLst>
            </p:cNvPr>
            <p:cNvSpPr/>
            <p:nvPr/>
          </p:nvSpPr>
          <p:spPr>
            <a:xfrm>
              <a:off x="3840344" y="1235086"/>
              <a:ext cx="1325371" cy="558800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Magnet</a:t>
              </a:r>
            </a:p>
          </p:txBody>
        </p:sp>
        <p:sp>
          <p:nvSpPr>
            <p:cNvPr id="15" name="Rectangle: Rounded Corners 36">
              <a:extLst>
                <a:ext uri="{FF2B5EF4-FFF2-40B4-BE49-F238E27FC236}">
                  <a16:creationId xmlns:a16="http://schemas.microsoft.com/office/drawing/2014/main" id="{19389719-D2A3-3C0B-DDFF-E300D7660155}"/>
                </a:ext>
              </a:extLst>
            </p:cNvPr>
            <p:cNvSpPr/>
            <p:nvPr/>
          </p:nvSpPr>
          <p:spPr>
            <a:xfrm>
              <a:off x="5372583" y="1235086"/>
              <a:ext cx="1325371" cy="558800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Circuit</a:t>
              </a:r>
            </a:p>
          </p:txBody>
        </p:sp>
        <p:sp>
          <p:nvSpPr>
            <p:cNvPr id="16" name="Rectangle: Rounded Corners 43">
              <a:extLst>
                <a:ext uri="{FF2B5EF4-FFF2-40B4-BE49-F238E27FC236}">
                  <a16:creationId xmlns:a16="http://schemas.microsoft.com/office/drawing/2014/main" id="{15CA0996-1967-D6E6-207B-A0757B449E98}"/>
                </a:ext>
              </a:extLst>
            </p:cNvPr>
            <p:cNvSpPr/>
            <p:nvPr/>
          </p:nvSpPr>
          <p:spPr>
            <a:xfrm>
              <a:off x="2944959" y="3983328"/>
              <a:ext cx="3053651" cy="323894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Co-operative simulation</a:t>
              </a:r>
            </a:p>
          </p:txBody>
        </p:sp>
        <p:sp>
          <p:nvSpPr>
            <p:cNvPr id="17" name="Rectangle: Rounded Corners 44">
              <a:extLst>
                <a:ext uri="{FF2B5EF4-FFF2-40B4-BE49-F238E27FC236}">
                  <a16:creationId xmlns:a16="http://schemas.microsoft.com/office/drawing/2014/main" id="{FF1FDFC2-C580-C643-D916-B9693ACF3184}"/>
                </a:ext>
              </a:extLst>
            </p:cNvPr>
            <p:cNvSpPr/>
            <p:nvPr/>
          </p:nvSpPr>
          <p:spPr>
            <a:xfrm>
              <a:off x="6870560" y="1235086"/>
              <a:ext cx="1510747" cy="558800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Consecutive analysis</a:t>
              </a:r>
            </a:p>
          </p:txBody>
        </p:sp>
        <p:sp>
          <p:nvSpPr>
            <p:cNvPr id="18" name="Rectangle: Rounded Corners 45">
              <a:extLst>
                <a:ext uri="{FF2B5EF4-FFF2-40B4-BE49-F238E27FC236}">
                  <a16:creationId xmlns:a16="http://schemas.microsoft.com/office/drawing/2014/main" id="{E9BF3A7B-1276-520C-B5B9-855A9562584C}"/>
                </a:ext>
              </a:extLst>
            </p:cNvPr>
            <p:cNvSpPr/>
            <p:nvPr/>
          </p:nvSpPr>
          <p:spPr>
            <a:xfrm>
              <a:off x="8566356" y="1235086"/>
              <a:ext cx="1293621" cy="558800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Parametric analysis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6F682A3-7A94-5318-DC57-9F4F52AD0B3B}"/>
                </a:ext>
              </a:extLst>
            </p:cNvPr>
            <p:cNvSpPr/>
            <p:nvPr/>
          </p:nvSpPr>
          <p:spPr>
            <a:xfrm>
              <a:off x="8550480" y="2255229"/>
              <a:ext cx="1325372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Dakota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F24436-187E-EE2D-8160-8C0AE65AEAF3}"/>
                </a:ext>
              </a:extLst>
            </p:cNvPr>
            <p:cNvSpPr/>
            <p:nvPr/>
          </p:nvSpPr>
          <p:spPr>
            <a:xfrm>
              <a:off x="2271928" y="3394418"/>
              <a:ext cx="2120588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Materials properties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75A0E84-55CE-4659-6246-901358E5DA3C}"/>
                </a:ext>
              </a:extLst>
            </p:cNvPr>
            <p:cNvSpPr/>
            <p:nvPr/>
          </p:nvSpPr>
          <p:spPr>
            <a:xfrm>
              <a:off x="2956529" y="4392428"/>
              <a:ext cx="1325371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COSIM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EEB03-42ED-156B-8626-E2A8FCC50963}"/>
                </a:ext>
              </a:extLst>
            </p:cNvPr>
            <p:cNvSpPr/>
            <p:nvPr/>
          </p:nvSpPr>
          <p:spPr>
            <a:xfrm>
              <a:off x="6947919" y="1875594"/>
              <a:ext cx="1325370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STEAM SDK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831ECE-D482-82EE-07B4-30D2DEAD6BC9}"/>
                </a:ext>
              </a:extLst>
            </p:cNvPr>
            <p:cNvSpPr/>
            <p:nvPr/>
          </p:nvSpPr>
          <p:spPr>
            <a:xfrm>
              <a:off x="8550481" y="1875594"/>
              <a:ext cx="1325370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STEAM SDK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786C197-4283-B08E-A9E6-DF5D8BC6D188}"/>
                </a:ext>
              </a:extLst>
            </p:cNvPr>
            <p:cNvSpPr/>
            <p:nvPr/>
          </p:nvSpPr>
          <p:spPr>
            <a:xfrm>
              <a:off x="4516274" y="3402258"/>
              <a:ext cx="2174520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Component library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3DA8ECB-C031-0421-BADC-AA6DE2B0DC49}"/>
                </a:ext>
              </a:extLst>
            </p:cNvPr>
            <p:cNvSpPr/>
            <p:nvPr/>
          </p:nvSpPr>
          <p:spPr>
            <a:xfrm>
              <a:off x="5126871" y="5111128"/>
              <a:ext cx="1743477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STEAM SDK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1786658-52DB-C46B-17E7-0F8D4B3F2B50}"/>
                </a:ext>
              </a:extLst>
            </p:cNvPr>
            <p:cNvSpPr/>
            <p:nvPr/>
          </p:nvSpPr>
          <p:spPr>
            <a:xfrm>
              <a:off x="355898" y="1875594"/>
              <a:ext cx="1368000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Conductor</a:t>
              </a:r>
            </a:p>
          </p:txBody>
        </p:sp>
        <p:sp>
          <p:nvSpPr>
            <p:cNvPr id="27" name="Rectangle: Rounded Corners 87">
              <a:extLst>
                <a:ext uri="{FF2B5EF4-FFF2-40B4-BE49-F238E27FC236}">
                  <a16:creationId xmlns:a16="http://schemas.microsoft.com/office/drawing/2014/main" id="{196E4F22-E5F0-AE14-CD9A-A76B295B0B54}"/>
                </a:ext>
              </a:extLst>
            </p:cNvPr>
            <p:cNvSpPr/>
            <p:nvPr/>
          </p:nvSpPr>
          <p:spPr>
            <a:xfrm>
              <a:off x="352945" y="1235086"/>
              <a:ext cx="1325371" cy="558800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Input files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2E1144F-3DEA-6E20-AE6F-AA0CE8080F73}"/>
                </a:ext>
              </a:extLst>
            </p:cNvPr>
            <p:cNvSpPr/>
            <p:nvPr/>
          </p:nvSpPr>
          <p:spPr>
            <a:xfrm>
              <a:off x="355898" y="2261271"/>
              <a:ext cx="1368000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Magnet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00F29F8-7625-B83B-64B1-C0330259712F}"/>
                </a:ext>
              </a:extLst>
            </p:cNvPr>
            <p:cNvSpPr/>
            <p:nvPr/>
          </p:nvSpPr>
          <p:spPr>
            <a:xfrm>
              <a:off x="355898" y="2646948"/>
              <a:ext cx="1368000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Circuit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84797E2-BEBC-F5C9-4EE4-DE879A04F15A}"/>
                </a:ext>
              </a:extLst>
            </p:cNvPr>
            <p:cNvSpPr/>
            <p:nvPr/>
          </p:nvSpPr>
          <p:spPr>
            <a:xfrm>
              <a:off x="355898" y="3418302"/>
              <a:ext cx="1368000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Analysis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20CE532-D2BC-681E-B4D5-C46E20A84E33}"/>
                </a:ext>
              </a:extLst>
            </p:cNvPr>
            <p:cNvSpPr/>
            <p:nvPr/>
          </p:nvSpPr>
          <p:spPr>
            <a:xfrm>
              <a:off x="355898" y="3803979"/>
              <a:ext cx="1368000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Parametric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CBCB737-B8D1-F367-6F7C-E32DEBFCA8F5}"/>
                </a:ext>
              </a:extLst>
            </p:cNvPr>
            <p:cNvSpPr/>
            <p:nvPr/>
          </p:nvSpPr>
          <p:spPr>
            <a:xfrm>
              <a:off x="355899" y="4189656"/>
              <a:ext cx="1368000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Meas. config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7D453D3-AB1B-7194-61EC-3828547EC3E7}"/>
                </a:ext>
              </a:extLst>
            </p:cNvPr>
            <p:cNvSpPr/>
            <p:nvPr/>
          </p:nvSpPr>
          <p:spPr>
            <a:xfrm>
              <a:off x="355898" y="3032625"/>
              <a:ext cx="1368000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Co-sim.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3BC5472-C3BE-B093-0410-51FF90E50FFA}"/>
                </a:ext>
              </a:extLst>
            </p:cNvPr>
            <p:cNvSpPr/>
            <p:nvPr/>
          </p:nvSpPr>
          <p:spPr>
            <a:xfrm>
              <a:off x="355897" y="4575331"/>
              <a:ext cx="1368000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Meas. data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92377A-40C1-1783-02E4-E86185049233}"/>
                </a:ext>
              </a:extLst>
            </p:cNvPr>
            <p:cNvSpPr/>
            <p:nvPr/>
          </p:nvSpPr>
          <p:spPr>
            <a:xfrm>
              <a:off x="4673238" y="4383079"/>
              <a:ext cx="1325371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STEAM SDK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611E49-E13B-7CA0-1EB4-2182C222A56C}"/>
                </a:ext>
              </a:extLst>
            </p:cNvPr>
            <p:cNvSpPr/>
            <p:nvPr/>
          </p:nvSpPr>
          <p:spPr>
            <a:xfrm>
              <a:off x="2274513" y="2254425"/>
              <a:ext cx="1320536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PyBBQ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E1DFDC9-9748-37CF-42B8-BE1E96B464DF}"/>
                </a:ext>
              </a:extLst>
            </p:cNvPr>
            <p:cNvSpPr/>
            <p:nvPr/>
          </p:nvSpPr>
          <p:spPr>
            <a:xfrm>
              <a:off x="2274513" y="1879076"/>
              <a:ext cx="1325371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6B626C1-4E90-EED8-D6D4-6935DEC50905}"/>
                </a:ext>
              </a:extLst>
            </p:cNvPr>
            <p:cNvSpPr/>
            <p:nvPr/>
          </p:nvSpPr>
          <p:spPr>
            <a:xfrm>
              <a:off x="3842762" y="2254426"/>
              <a:ext cx="1320535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4438DD4-DECB-2377-E6BB-9FA379ED7B9F}"/>
                </a:ext>
              </a:extLst>
            </p:cNvPr>
            <p:cNvSpPr/>
            <p:nvPr/>
          </p:nvSpPr>
          <p:spPr>
            <a:xfrm>
              <a:off x="3842762" y="2615416"/>
              <a:ext cx="1320535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ProteCCT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7404952-C561-B92D-8B8E-C65F5D0BE31E}"/>
                </a:ext>
              </a:extLst>
            </p:cNvPr>
            <p:cNvSpPr/>
            <p:nvPr/>
          </p:nvSpPr>
          <p:spPr>
            <a:xfrm>
              <a:off x="3842762" y="2993331"/>
              <a:ext cx="1320534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SIGMA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1CDD3-EC8D-9B42-6B72-6746C2D27FE4}"/>
                </a:ext>
              </a:extLst>
            </p:cNvPr>
            <p:cNvSpPr/>
            <p:nvPr/>
          </p:nvSpPr>
          <p:spPr>
            <a:xfrm>
              <a:off x="3842762" y="1875594"/>
              <a:ext cx="1320534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FiQuS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3E3A3FC-5BC8-1696-34C4-1DC5ECB54EC4}"/>
                </a:ext>
              </a:extLst>
            </p:cNvPr>
            <p:cNvSpPr/>
            <p:nvPr/>
          </p:nvSpPr>
          <p:spPr>
            <a:xfrm>
              <a:off x="10076400" y="978745"/>
              <a:ext cx="1843514" cy="3989493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546FAB3-4B9E-11F4-2825-B27A83D50586}"/>
                </a:ext>
              </a:extLst>
            </p:cNvPr>
            <p:cNvSpPr/>
            <p:nvPr/>
          </p:nvSpPr>
          <p:spPr>
            <a:xfrm>
              <a:off x="5360054" y="2993330"/>
              <a:ext cx="1320535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PSPICE</a:t>
              </a:r>
              <a:endParaRPr lang="en-US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70A8717-C3A1-4343-D71E-4C665438C7FF}"/>
                </a:ext>
              </a:extLst>
            </p:cNvPr>
            <p:cNvSpPr/>
            <p:nvPr/>
          </p:nvSpPr>
          <p:spPr>
            <a:xfrm>
              <a:off x="2274513" y="2993331"/>
              <a:ext cx="1325371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BBQ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2C09321-9E74-9673-623A-615EC5CF03E6}"/>
                </a:ext>
              </a:extLst>
            </p:cNvPr>
            <p:cNvSpPr/>
            <p:nvPr/>
          </p:nvSpPr>
          <p:spPr>
            <a:xfrm>
              <a:off x="5357636" y="1879076"/>
              <a:ext cx="1325371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XYCE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DF3705F-76F9-7AD1-ED6E-05D4EF977C63}"/>
                </a:ext>
              </a:extLst>
            </p:cNvPr>
            <p:cNvSpPr/>
            <p:nvPr/>
          </p:nvSpPr>
          <p:spPr>
            <a:xfrm>
              <a:off x="7440337" y="2939672"/>
              <a:ext cx="4432776" cy="174201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2000" b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CHALLENGES</a:t>
              </a:r>
            </a:p>
            <a:p>
              <a:pPr marL="342900" indent="-342900">
                <a:buFont typeface="Wingdings" panose="05000000000000000000" pitchFamily="2" charset="2"/>
                <a:buChar char="ü"/>
              </a:pPr>
              <a:r>
                <a:rPr lang="en-US" sz="2000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Commercial software is not easily available to all users and expensive</a:t>
              </a: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158C76D9-8EE7-4097-002D-E7F993DF7040}"/>
                </a:ext>
              </a:extLst>
            </p:cNvPr>
            <p:cNvSpPr/>
            <p:nvPr/>
          </p:nvSpPr>
          <p:spPr>
            <a:xfrm>
              <a:off x="10176795" y="1235086"/>
              <a:ext cx="1665261" cy="558800"/>
            </a:xfrm>
            <a:prstGeom prst="roundRect">
              <a:avLst/>
            </a:prstGeom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Comparison to</a:t>
              </a:r>
            </a:p>
            <a:p>
              <a:pPr algn="ctr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measurements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3F62D71-C40D-E697-5B67-560D7E0235AC}"/>
                </a:ext>
              </a:extLst>
            </p:cNvPr>
            <p:cNvSpPr/>
            <p:nvPr/>
          </p:nvSpPr>
          <p:spPr>
            <a:xfrm>
              <a:off x="10176793" y="1875594"/>
              <a:ext cx="1665261" cy="29272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t"/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STEAM SDK</a:t>
              </a: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8FC079D5-F0B5-B347-C029-E918F3C37419}"/>
              </a:ext>
            </a:extLst>
          </p:cNvPr>
          <p:cNvSpPr/>
          <p:nvPr/>
        </p:nvSpPr>
        <p:spPr>
          <a:xfrm>
            <a:off x="107951" y="833374"/>
            <a:ext cx="11957050" cy="510318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D3BE28D-5691-0E46-2640-6B62539257BA}"/>
              </a:ext>
            </a:extLst>
          </p:cNvPr>
          <p:cNvSpPr/>
          <p:nvPr/>
        </p:nvSpPr>
        <p:spPr>
          <a:xfrm>
            <a:off x="234950" y="978747"/>
            <a:ext cx="1583101" cy="398949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49AEC34-9F41-4E17-F9AF-613E3DB717D3}"/>
              </a:ext>
            </a:extLst>
          </p:cNvPr>
          <p:cNvSpPr/>
          <p:nvPr/>
        </p:nvSpPr>
        <p:spPr>
          <a:xfrm>
            <a:off x="10077450" y="978747"/>
            <a:ext cx="1843514" cy="4352811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3519113-D5C9-17C9-1453-7407681B7A5A}"/>
              </a:ext>
            </a:extLst>
          </p:cNvPr>
          <p:cNvSpPr/>
          <p:nvPr/>
        </p:nvSpPr>
        <p:spPr>
          <a:xfrm>
            <a:off x="1895911" y="990513"/>
            <a:ext cx="8081131" cy="43410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BF28464-8A2C-C452-606F-28399EC15CF4}"/>
              </a:ext>
            </a:extLst>
          </p:cNvPr>
          <p:cNvSpPr/>
          <p:nvPr/>
        </p:nvSpPr>
        <p:spPr>
          <a:xfrm>
            <a:off x="2035557" y="1043987"/>
            <a:ext cx="6414017" cy="417932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5C53B60-0AB1-E6F5-6A80-0E1687F864E2}"/>
              </a:ext>
            </a:extLst>
          </p:cNvPr>
          <p:cNvSpPr/>
          <p:nvPr/>
        </p:nvSpPr>
        <p:spPr>
          <a:xfrm>
            <a:off x="2126557" y="4280234"/>
            <a:ext cx="4675298" cy="86206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4548C4B-FD6F-B119-8859-4A92BF92C021}"/>
              </a:ext>
            </a:extLst>
          </p:cNvPr>
          <p:cNvSpPr/>
          <p:nvPr/>
        </p:nvSpPr>
        <p:spPr>
          <a:xfrm>
            <a:off x="2133602" y="1148081"/>
            <a:ext cx="4675298" cy="3014567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56" name="Rectangle: Rounded Corners 17">
            <a:extLst>
              <a:ext uri="{FF2B5EF4-FFF2-40B4-BE49-F238E27FC236}">
                <a16:creationId xmlns:a16="http://schemas.microsoft.com/office/drawing/2014/main" id="{87D132E1-C2BB-C684-38AD-915B0162C6C2}"/>
              </a:ext>
            </a:extLst>
          </p:cNvPr>
          <p:cNvSpPr/>
          <p:nvPr/>
        </p:nvSpPr>
        <p:spPr>
          <a:xfrm>
            <a:off x="2272620" y="1235086"/>
            <a:ext cx="1325371" cy="55880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</a:p>
        </p:txBody>
      </p:sp>
      <p:sp>
        <p:nvSpPr>
          <p:cNvPr id="57" name="Rectangle: Rounded Corners 35">
            <a:extLst>
              <a:ext uri="{FF2B5EF4-FFF2-40B4-BE49-F238E27FC236}">
                <a16:creationId xmlns:a16="http://schemas.microsoft.com/office/drawing/2014/main" id="{6806EF1A-72EC-A83D-46A1-F0B1F287C02E}"/>
              </a:ext>
            </a:extLst>
          </p:cNvPr>
          <p:cNvSpPr/>
          <p:nvPr/>
        </p:nvSpPr>
        <p:spPr>
          <a:xfrm>
            <a:off x="3841038" y="1235086"/>
            <a:ext cx="1325371" cy="55880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</a:p>
        </p:txBody>
      </p:sp>
      <p:sp>
        <p:nvSpPr>
          <p:cNvPr id="58" name="Rectangle: Rounded Corners 36">
            <a:extLst>
              <a:ext uri="{FF2B5EF4-FFF2-40B4-BE49-F238E27FC236}">
                <a16:creationId xmlns:a16="http://schemas.microsoft.com/office/drawing/2014/main" id="{D018EC59-BE51-981C-1B2C-A0014A145FE6}"/>
              </a:ext>
            </a:extLst>
          </p:cNvPr>
          <p:cNvSpPr/>
          <p:nvPr/>
        </p:nvSpPr>
        <p:spPr>
          <a:xfrm>
            <a:off x="5373277" y="1235086"/>
            <a:ext cx="1325371" cy="55880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Circuit</a:t>
            </a:r>
          </a:p>
        </p:txBody>
      </p:sp>
      <p:sp>
        <p:nvSpPr>
          <p:cNvPr id="59" name="Rectangle: Rounded Corners 43">
            <a:extLst>
              <a:ext uri="{FF2B5EF4-FFF2-40B4-BE49-F238E27FC236}">
                <a16:creationId xmlns:a16="http://schemas.microsoft.com/office/drawing/2014/main" id="{2326D47C-D94D-D652-712F-4529F068131E}"/>
              </a:ext>
            </a:extLst>
          </p:cNvPr>
          <p:cNvSpPr/>
          <p:nvPr/>
        </p:nvSpPr>
        <p:spPr>
          <a:xfrm>
            <a:off x="2963573" y="4371791"/>
            <a:ext cx="3053651" cy="323894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Co-operative simulation</a:t>
            </a:r>
          </a:p>
        </p:txBody>
      </p:sp>
      <p:sp>
        <p:nvSpPr>
          <p:cNvPr id="60" name="Rectangle: Rounded Corners 44">
            <a:extLst>
              <a:ext uri="{FF2B5EF4-FFF2-40B4-BE49-F238E27FC236}">
                <a16:creationId xmlns:a16="http://schemas.microsoft.com/office/drawing/2014/main" id="{C75D2BBA-6334-14DE-E0DE-46171D7E6621}"/>
              </a:ext>
            </a:extLst>
          </p:cNvPr>
          <p:cNvSpPr/>
          <p:nvPr/>
        </p:nvSpPr>
        <p:spPr>
          <a:xfrm>
            <a:off x="6871254" y="1235086"/>
            <a:ext cx="1510747" cy="55880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Consecutive analysis</a:t>
            </a:r>
          </a:p>
        </p:txBody>
      </p:sp>
      <p:sp>
        <p:nvSpPr>
          <p:cNvPr id="61" name="Rectangle: Rounded Corners 45">
            <a:extLst>
              <a:ext uri="{FF2B5EF4-FFF2-40B4-BE49-F238E27FC236}">
                <a16:creationId xmlns:a16="http://schemas.microsoft.com/office/drawing/2014/main" id="{6C1EC6D6-3567-EAEB-6ECB-04F7BE766298}"/>
              </a:ext>
            </a:extLst>
          </p:cNvPr>
          <p:cNvSpPr/>
          <p:nvPr/>
        </p:nvSpPr>
        <p:spPr>
          <a:xfrm>
            <a:off x="8567050" y="1235086"/>
            <a:ext cx="1293621" cy="55880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Parametric analysis</a:t>
            </a:r>
          </a:p>
        </p:txBody>
      </p:sp>
      <p:sp>
        <p:nvSpPr>
          <p:cNvPr id="62" name="Rectangle: Rounded Corners 46">
            <a:extLst>
              <a:ext uri="{FF2B5EF4-FFF2-40B4-BE49-F238E27FC236}">
                <a16:creationId xmlns:a16="http://schemas.microsoft.com/office/drawing/2014/main" id="{F6E188D8-19C1-14E4-5F51-8196B2C063BD}"/>
              </a:ext>
            </a:extLst>
          </p:cNvPr>
          <p:cNvSpPr/>
          <p:nvPr/>
        </p:nvSpPr>
        <p:spPr>
          <a:xfrm>
            <a:off x="10177489" y="1235086"/>
            <a:ext cx="1665261" cy="55880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Comparison to</a:t>
            </a:r>
          </a:p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505B8FB-8472-DF81-0C79-77250D93C88F}"/>
              </a:ext>
            </a:extLst>
          </p:cNvPr>
          <p:cNvSpPr/>
          <p:nvPr/>
        </p:nvSpPr>
        <p:spPr>
          <a:xfrm>
            <a:off x="8551174" y="2255229"/>
            <a:ext cx="1325372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Dakota***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BB21754-40FB-D744-055C-FA16B373DC40}"/>
              </a:ext>
            </a:extLst>
          </p:cNvPr>
          <p:cNvSpPr/>
          <p:nvPr/>
        </p:nvSpPr>
        <p:spPr>
          <a:xfrm>
            <a:off x="10177487" y="1875594"/>
            <a:ext cx="1665261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 SDK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AAB456D-2F5F-EB20-F75C-5184EC4DF5E3}"/>
              </a:ext>
            </a:extLst>
          </p:cNvPr>
          <p:cNvSpPr/>
          <p:nvPr/>
        </p:nvSpPr>
        <p:spPr>
          <a:xfrm>
            <a:off x="2255011" y="3762683"/>
            <a:ext cx="2120588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Materials properties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B9CAF06-4B7D-A54E-1FCA-B1D289FD2058}"/>
              </a:ext>
            </a:extLst>
          </p:cNvPr>
          <p:cNvSpPr/>
          <p:nvPr/>
        </p:nvSpPr>
        <p:spPr>
          <a:xfrm>
            <a:off x="2975143" y="4777725"/>
            <a:ext cx="1325371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COSIM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62BFD2A-1929-4902-CA51-036990718ECD}"/>
              </a:ext>
            </a:extLst>
          </p:cNvPr>
          <p:cNvSpPr/>
          <p:nvPr/>
        </p:nvSpPr>
        <p:spPr>
          <a:xfrm>
            <a:off x="6948613" y="1875594"/>
            <a:ext cx="1325370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 SDK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6B6C09A-A956-2EB9-B710-EF15C610CEDA}"/>
              </a:ext>
            </a:extLst>
          </p:cNvPr>
          <p:cNvSpPr/>
          <p:nvPr/>
        </p:nvSpPr>
        <p:spPr>
          <a:xfrm>
            <a:off x="8551175" y="1875594"/>
            <a:ext cx="1325370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 SDK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EE11938-47CC-6954-83AE-F3C32ACE2967}"/>
              </a:ext>
            </a:extLst>
          </p:cNvPr>
          <p:cNvSpPr/>
          <p:nvPr/>
        </p:nvSpPr>
        <p:spPr>
          <a:xfrm>
            <a:off x="4499357" y="3770523"/>
            <a:ext cx="2174520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Component library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107D743-D5AD-5997-6CF6-DB89E7465A9B}"/>
              </a:ext>
            </a:extLst>
          </p:cNvPr>
          <p:cNvSpPr/>
          <p:nvPr/>
        </p:nvSpPr>
        <p:spPr>
          <a:xfrm>
            <a:off x="5078152" y="5403853"/>
            <a:ext cx="2015259" cy="46974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 SDK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32DAF3B-5409-64D1-E9DE-5FEF7266BE08}"/>
              </a:ext>
            </a:extLst>
          </p:cNvPr>
          <p:cNvSpPr/>
          <p:nvPr/>
        </p:nvSpPr>
        <p:spPr>
          <a:xfrm>
            <a:off x="356592" y="1875594"/>
            <a:ext cx="1368000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</a:p>
        </p:txBody>
      </p:sp>
      <p:sp>
        <p:nvSpPr>
          <p:cNvPr id="72" name="Rectangle: Rounded Corners 87">
            <a:extLst>
              <a:ext uri="{FF2B5EF4-FFF2-40B4-BE49-F238E27FC236}">
                <a16:creationId xmlns:a16="http://schemas.microsoft.com/office/drawing/2014/main" id="{2645F317-0124-A70F-46C1-884C9AA0A58E}"/>
              </a:ext>
            </a:extLst>
          </p:cNvPr>
          <p:cNvSpPr/>
          <p:nvPr/>
        </p:nvSpPr>
        <p:spPr>
          <a:xfrm>
            <a:off x="353639" y="1235086"/>
            <a:ext cx="1368000" cy="55880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Input files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68CB58F-06A3-3B91-1108-8CD4362CDE1C}"/>
              </a:ext>
            </a:extLst>
          </p:cNvPr>
          <p:cNvSpPr/>
          <p:nvPr/>
        </p:nvSpPr>
        <p:spPr>
          <a:xfrm>
            <a:off x="356592" y="2261271"/>
            <a:ext cx="1368000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5E929B80-75EC-4F5F-7DB5-683E535A2181}"/>
              </a:ext>
            </a:extLst>
          </p:cNvPr>
          <p:cNvSpPr/>
          <p:nvPr/>
        </p:nvSpPr>
        <p:spPr>
          <a:xfrm>
            <a:off x="356592" y="2646948"/>
            <a:ext cx="1368000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Circuit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43CB539-EAC8-13FF-3BA1-AD9E8C2D98D6}"/>
              </a:ext>
            </a:extLst>
          </p:cNvPr>
          <p:cNvSpPr/>
          <p:nvPr/>
        </p:nvSpPr>
        <p:spPr>
          <a:xfrm>
            <a:off x="356592" y="3418302"/>
            <a:ext cx="1368000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7378984-DC01-133E-BFCA-5480779B4A2F}"/>
              </a:ext>
            </a:extLst>
          </p:cNvPr>
          <p:cNvSpPr/>
          <p:nvPr/>
        </p:nvSpPr>
        <p:spPr>
          <a:xfrm>
            <a:off x="356592" y="3803979"/>
            <a:ext cx="1368000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Parametric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220FEEB-ECC6-D6A6-BBF7-A31A1C79742E}"/>
              </a:ext>
            </a:extLst>
          </p:cNvPr>
          <p:cNvSpPr/>
          <p:nvPr/>
        </p:nvSpPr>
        <p:spPr>
          <a:xfrm>
            <a:off x="356593" y="4189656"/>
            <a:ext cx="1368000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Meas. config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BCB91FE-17AA-E15B-2F77-64E10D6537FF}"/>
              </a:ext>
            </a:extLst>
          </p:cNvPr>
          <p:cNvSpPr/>
          <p:nvPr/>
        </p:nvSpPr>
        <p:spPr>
          <a:xfrm>
            <a:off x="356592" y="3032625"/>
            <a:ext cx="1368000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Co-sim.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AF9ACE5-FA52-A648-658C-F60527E9DBB1}"/>
              </a:ext>
            </a:extLst>
          </p:cNvPr>
          <p:cNvSpPr/>
          <p:nvPr/>
        </p:nvSpPr>
        <p:spPr>
          <a:xfrm>
            <a:off x="356591" y="4575331"/>
            <a:ext cx="1368000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Meas. data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36B551C-E878-FF95-9F03-F87DEA14C11C}"/>
              </a:ext>
            </a:extLst>
          </p:cNvPr>
          <p:cNvSpPr/>
          <p:nvPr/>
        </p:nvSpPr>
        <p:spPr>
          <a:xfrm>
            <a:off x="4691852" y="4771542"/>
            <a:ext cx="1325371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 SDK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672F80A-74FB-D0B8-EB9B-EE90BACDD7E3}"/>
              </a:ext>
            </a:extLst>
          </p:cNvPr>
          <p:cNvSpPr/>
          <p:nvPr/>
        </p:nvSpPr>
        <p:spPr>
          <a:xfrm>
            <a:off x="2275207" y="2254425"/>
            <a:ext cx="1320536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PyBBQ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06949C52-8102-2261-0261-0244BF0F7980}"/>
              </a:ext>
            </a:extLst>
          </p:cNvPr>
          <p:cNvSpPr/>
          <p:nvPr/>
        </p:nvSpPr>
        <p:spPr>
          <a:xfrm>
            <a:off x="2275207" y="1879076"/>
            <a:ext cx="1325371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LEDET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4C4DFE73-CE22-EC09-4CDD-7A9350A1398B}"/>
              </a:ext>
            </a:extLst>
          </p:cNvPr>
          <p:cNvSpPr/>
          <p:nvPr/>
        </p:nvSpPr>
        <p:spPr>
          <a:xfrm>
            <a:off x="3843456" y="2254426"/>
            <a:ext cx="1320535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LEDET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6DA6F797-7A45-A969-0CDE-9ADC9F921E62}"/>
              </a:ext>
            </a:extLst>
          </p:cNvPr>
          <p:cNvSpPr/>
          <p:nvPr/>
        </p:nvSpPr>
        <p:spPr>
          <a:xfrm>
            <a:off x="3849806" y="2615416"/>
            <a:ext cx="1320535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ProteCCT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895D82D-A27D-30C9-69D9-AEE53407ECFF}"/>
              </a:ext>
            </a:extLst>
          </p:cNvPr>
          <p:cNvSpPr/>
          <p:nvPr/>
        </p:nvSpPr>
        <p:spPr>
          <a:xfrm>
            <a:off x="3856007" y="3380824"/>
            <a:ext cx="1320534" cy="292725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SIGMA*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4730949-92E1-84A7-0966-95426F2DB1F4}"/>
              </a:ext>
            </a:extLst>
          </p:cNvPr>
          <p:cNvSpPr/>
          <p:nvPr/>
        </p:nvSpPr>
        <p:spPr>
          <a:xfrm>
            <a:off x="3843456" y="1875594"/>
            <a:ext cx="1320534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FiQuS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3B89D54-63A9-3472-1ED4-94F86DB2A9BB}"/>
              </a:ext>
            </a:extLst>
          </p:cNvPr>
          <p:cNvSpPr/>
          <p:nvPr/>
        </p:nvSpPr>
        <p:spPr>
          <a:xfrm>
            <a:off x="5360748" y="2993330"/>
            <a:ext cx="1320535" cy="292725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PSPICE**</a:t>
            </a:r>
            <a:endParaRPr lang="en-US" baseline="30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DF154E5B-D369-534E-FA47-E310B074F45E}"/>
              </a:ext>
            </a:extLst>
          </p:cNvPr>
          <p:cNvSpPr/>
          <p:nvPr/>
        </p:nvSpPr>
        <p:spPr>
          <a:xfrm>
            <a:off x="2275207" y="2993331"/>
            <a:ext cx="1325371" cy="292725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BBQ*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7B350D0-E8B4-D676-6394-DABCC7E8E3EF}"/>
              </a:ext>
            </a:extLst>
          </p:cNvPr>
          <p:cNvSpPr/>
          <p:nvPr/>
        </p:nvSpPr>
        <p:spPr>
          <a:xfrm>
            <a:off x="5358330" y="1879076"/>
            <a:ext cx="1325371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XYCE***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EABCE3C1-C3BC-1EF5-B3DF-2A3F944E6E09}"/>
              </a:ext>
            </a:extLst>
          </p:cNvPr>
          <p:cNvSpPr/>
          <p:nvPr/>
        </p:nvSpPr>
        <p:spPr>
          <a:xfrm>
            <a:off x="7446688" y="4443640"/>
            <a:ext cx="4059512" cy="378548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in green boxes is free to use</a:t>
            </a:r>
            <a:endParaRPr lang="en-GB" sz="2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TextBox 99">
            <a:extLst>
              <a:ext uri="{FF2B5EF4-FFF2-40B4-BE49-F238E27FC236}">
                <a16:creationId xmlns:a16="http://schemas.microsoft.com/office/drawing/2014/main" id="{9EB5D44C-FB40-11B8-8D11-506D7292641E}"/>
              </a:ext>
            </a:extLst>
          </p:cNvPr>
          <p:cNvSpPr txBox="1"/>
          <p:nvPr/>
        </p:nvSpPr>
        <p:spPr>
          <a:xfrm>
            <a:off x="838200" y="5936562"/>
            <a:ext cx="112980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*COMSOL license needed. **Commercial circuit solver from Cadence Design Systems. ***Free tools from Sandia Labs.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273C7C5C-9128-341A-AF68-B8C0BF066C9B}"/>
              </a:ext>
            </a:extLst>
          </p:cNvPr>
          <p:cNvSpPr/>
          <p:nvPr/>
        </p:nvSpPr>
        <p:spPr>
          <a:xfrm>
            <a:off x="2271926" y="2629774"/>
            <a:ext cx="1320534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FiQuS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C2F4A9E-E55F-47E8-7E43-C7F4B0B253EE}"/>
              </a:ext>
            </a:extLst>
          </p:cNvPr>
          <p:cNvSpPr/>
          <p:nvPr/>
        </p:nvSpPr>
        <p:spPr>
          <a:xfrm>
            <a:off x="3856006" y="2997183"/>
            <a:ext cx="1320535" cy="292725"/>
          </a:xfrm>
          <a:prstGeom prst="rect">
            <a:avLst/>
          </a:prstGeom>
          <a:solidFill>
            <a:srgbClr val="CCFFCC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NICQS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Title 1">
            <a:extLst>
              <a:ext uri="{FF2B5EF4-FFF2-40B4-BE49-F238E27FC236}">
                <a16:creationId xmlns:a16="http://schemas.microsoft.com/office/drawing/2014/main" id="{B0873145-D5AA-DA8B-63D1-B6D662709007}"/>
              </a:ext>
            </a:extLst>
          </p:cNvPr>
          <p:cNvSpPr txBox="1">
            <a:spLocks/>
          </p:cNvSpPr>
          <p:nvPr/>
        </p:nvSpPr>
        <p:spPr>
          <a:xfrm>
            <a:off x="361102" y="188135"/>
            <a:ext cx="11852454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BE" b="1" dirty="0">
                <a:latin typeface="Calibri" panose="020F0502020204030204" pitchFamily="34" charset="0"/>
                <a:cs typeface="Calibri" panose="020F0502020204030204" pitchFamily="34" charset="0"/>
              </a:rPr>
              <a:t>The 	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framework</a:t>
            </a:r>
            <a:endParaRPr lang="en-GB" b="1" dirty="0"/>
          </a:p>
        </p:txBody>
      </p:sp>
      <p:pic>
        <p:nvPicPr>
          <p:cNvPr id="96" name="Content Placeholder 4">
            <a:extLst>
              <a:ext uri="{FF2B5EF4-FFF2-40B4-BE49-F238E27FC236}">
                <a16:creationId xmlns:a16="http://schemas.microsoft.com/office/drawing/2014/main" id="{73A30C5C-4581-389F-599E-F4F78559E9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600" y="231139"/>
            <a:ext cx="1081864" cy="379600"/>
          </a:xfrm>
          <a:prstGeom prst="rect">
            <a:avLst/>
          </a:prstGeom>
        </p:spPr>
      </p:pic>
      <p:sp>
        <p:nvSpPr>
          <p:cNvPr id="97" name="ZoneTexte 96">
            <a:extLst>
              <a:ext uri="{FF2B5EF4-FFF2-40B4-BE49-F238E27FC236}">
                <a16:creationId xmlns:a16="http://schemas.microsoft.com/office/drawing/2014/main" id="{490C3932-9D28-F4C1-5B55-55A33E0A0155}"/>
              </a:ext>
            </a:extLst>
          </p:cNvPr>
          <p:cNvSpPr txBox="1"/>
          <p:nvPr/>
        </p:nvSpPr>
        <p:spPr>
          <a:xfrm>
            <a:off x="2679659" y="6438403"/>
            <a:ext cx="3507692" cy="2616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en-US" sz="1100" dirty="0">
                <a:sym typeface="Wingdings" panose="05000000000000000000" pitchFamily="2" charset="2"/>
              </a:rPr>
              <a:t>Courtesy of Mariusz Wozniak, Emmanuele </a:t>
            </a:r>
            <a:r>
              <a:rPr lang="en-US" sz="1100" dirty="0" err="1">
                <a:sym typeface="Wingdings" panose="05000000000000000000" pitchFamily="2" charset="2"/>
              </a:rPr>
              <a:t>Ravaioli</a:t>
            </a:r>
            <a:endParaRPr lang="en-US" sz="11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881899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9F8C13E-51BC-1D0C-8091-952E66C0E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Context and STEAM framework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New methods and models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Tools and selected results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Summary and perspectives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733488-5FDA-B45F-D910-222329E58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76D9A2A-C559-7C9A-73E4-52297F6E6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80D173-A43D-0B13-0B43-727143BA63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524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9F8C13E-51BC-1D0C-8091-952E66C0E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Context and STEAM framework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New methods and models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Tools and selected results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Summary and perspectives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733488-5FDA-B45F-D910-222329E58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76D9A2A-C559-7C9A-73E4-52297F6E6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80D173-A43D-0B13-0B43-727143BA63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 dirty="0"/>
              <a:t>Julien Dular et al. | Models and Simulations in TE-MPE-PE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12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81D0131-14D4-DF9D-1CFF-C00DA1F75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47800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Superconducting Conductors and Magnets Modelling.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For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LTS: efforts for development of </a:t>
            </a:r>
            <a:r>
              <a:rPr lang="en-US" b="1" dirty="0">
                <a:solidFill>
                  <a:schemeClr val="tx1"/>
                </a:solidFill>
              </a:rPr>
              <a:t>FE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b="1" dirty="0">
                <a:solidFill>
                  <a:schemeClr val="tx1"/>
                </a:solidFill>
              </a:rPr>
              <a:t>FD </a:t>
            </a:r>
            <a:r>
              <a:rPr lang="en-US" dirty="0">
                <a:solidFill>
                  <a:schemeClr val="tx1"/>
                </a:solidFill>
              </a:rPr>
              <a:t>models.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For HTS: efforts for development in </a:t>
            </a:r>
            <a:r>
              <a:rPr lang="en-US" b="1" dirty="0">
                <a:solidFill>
                  <a:schemeClr val="tx1"/>
                </a:solidFill>
              </a:rPr>
              <a:t>four directions </a:t>
            </a:r>
            <a:r>
              <a:rPr lang="en-US" dirty="0">
                <a:solidFill>
                  <a:schemeClr val="tx1"/>
                </a:solidFill>
              </a:rPr>
              <a:t>(FiQuS, NICQS, LEDET, and Comsol).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Homogenization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b="1" dirty="0">
                <a:solidFill>
                  <a:schemeClr val="tx1"/>
                </a:solidFill>
              </a:rPr>
              <a:t>reduced order modelling</a:t>
            </a:r>
            <a:r>
              <a:rPr lang="en-US" dirty="0">
                <a:solidFill>
                  <a:schemeClr val="tx1"/>
                </a:solidFill>
              </a:rPr>
              <a:t> are necessary to obtain affordable computing time.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HPC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b="1" dirty="0">
                <a:solidFill>
                  <a:schemeClr val="tx1"/>
                </a:solidFill>
              </a:rPr>
              <a:t>parallelization</a:t>
            </a:r>
            <a:r>
              <a:rPr lang="en-US" dirty="0">
                <a:solidFill>
                  <a:schemeClr val="tx1"/>
                </a:solidFill>
              </a:rPr>
              <a:t> in space/time are a must-have for 3D modelling.</a:t>
            </a:r>
          </a:p>
          <a:p>
            <a:pPr lvl="1" indent="0" algn="ctr">
              <a:buNone/>
            </a:pPr>
            <a:r>
              <a:rPr lang="en-US" dirty="0">
                <a:solidFill>
                  <a:schemeClr val="accent3"/>
                </a:solidFill>
              </a:rPr>
              <a:t>→ Need for </a:t>
            </a:r>
            <a:r>
              <a:rPr lang="en-US" b="1" dirty="0">
                <a:solidFill>
                  <a:schemeClr val="accent3"/>
                </a:solidFill>
              </a:rPr>
              <a:t>novel methods </a:t>
            </a:r>
            <a:r>
              <a:rPr lang="en-US" dirty="0">
                <a:solidFill>
                  <a:schemeClr val="accent3"/>
                </a:solidFill>
              </a:rPr>
              <a:t>and </a:t>
            </a:r>
            <a:r>
              <a:rPr lang="en-US" b="1" dirty="0">
                <a:solidFill>
                  <a:schemeClr val="accent3"/>
                </a:solidFill>
              </a:rPr>
              <a:t>cutting-edge modelling tools</a:t>
            </a:r>
            <a:r>
              <a:rPr lang="en-US" dirty="0">
                <a:solidFill>
                  <a:schemeClr val="accent3"/>
                </a:solidFill>
              </a:rPr>
              <a:t>.</a:t>
            </a:r>
          </a:p>
          <a:p>
            <a:pPr lvl="1" indent="0" algn="ctr">
              <a:buNone/>
            </a:pPr>
            <a:endParaRPr lang="en-US" sz="1200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Perspectives for collaborations with modelling experts at the University of Liège.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Research on formulations, homogenization techniques, coupling between machine learning techniques and reduced order modelling approaches.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Synergies for the use and development of open-source software and modelling tools.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Co-simulation with mechanical and/or cryogenic models.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56F84C1-C649-B437-88F9-89B37746B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Summary and Perspectives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619538F-9960-45D4-DEC9-71EB1119A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1226BE-DAFF-94B2-41EF-54901764D4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797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7CF3D8-4D72-07C6-B467-9A14CFCABA5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25200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769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9F8C13E-51BC-1D0C-8091-952E66C0E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Context and STEAM framework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New methods and models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Tools and selected results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Summary and perspectives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733488-5FDA-B45F-D910-222329E58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76D9A2A-C559-7C9A-73E4-52297F6E6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80D173-A43D-0B13-0B43-727143BA63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 dirty="0"/>
              <a:t>Julien Dular et al. | Models and Simulations in TE-MPE-PE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985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B7ABC5-E768-8D20-89FF-3DE059FF4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5400"/>
            <a:ext cx="5774947" cy="45720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000" dirty="0" err="1">
                <a:solidFill>
                  <a:schemeClr val="tx1"/>
                </a:solidFill>
              </a:rPr>
              <a:t>Quench</a:t>
            </a:r>
            <a:r>
              <a:rPr lang="fr-BE" sz="2000" dirty="0">
                <a:solidFill>
                  <a:schemeClr val="tx1"/>
                </a:solidFill>
              </a:rPr>
              <a:t>: L</a:t>
            </a:r>
            <a:r>
              <a:rPr lang="en-DE" sz="2000" dirty="0">
                <a:solidFill>
                  <a:schemeClr val="tx1"/>
                </a:solidFill>
              </a:rPr>
              <a:t>oss of superconductivity lea</a:t>
            </a:r>
            <a:r>
              <a:rPr lang="fr-BE" sz="2000" dirty="0">
                <a:solidFill>
                  <a:schemeClr val="tx1"/>
                </a:solidFill>
              </a:rPr>
              <a:t>ding</a:t>
            </a:r>
            <a:r>
              <a:rPr lang="en-DE" sz="2000" dirty="0">
                <a:solidFill>
                  <a:schemeClr val="tx1"/>
                </a:solidFill>
              </a:rPr>
              <a:t> to </a:t>
            </a:r>
            <a:r>
              <a:rPr lang="fr-BE" sz="2000" dirty="0">
                <a:solidFill>
                  <a:schemeClr val="tx1"/>
                </a:solidFill>
              </a:rPr>
              <a:t>a </a:t>
            </a:r>
            <a:r>
              <a:rPr lang="en-DE" sz="2000" dirty="0">
                <a:solidFill>
                  <a:schemeClr val="tx1"/>
                </a:solidFill>
              </a:rPr>
              <a:t>thermal runaway</a:t>
            </a:r>
            <a:r>
              <a:rPr lang="fr-BE" sz="2000" dirty="0">
                <a:solidFill>
                  <a:schemeClr val="tx1"/>
                </a:solidFill>
              </a:rPr>
              <a:t>.</a:t>
            </a:r>
            <a:endParaRPr lang="en-DE" sz="2000" dirty="0">
              <a:solidFill>
                <a:schemeClr val="tx1"/>
              </a:solidFill>
            </a:endParaRPr>
          </a:p>
          <a:p>
            <a:pPr marL="781200"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DE" sz="2000" dirty="0">
                <a:solidFill>
                  <a:schemeClr val="tx1"/>
                </a:solidFill>
              </a:rPr>
              <a:t>Violent process: high voltage</a:t>
            </a:r>
            <a:r>
              <a:rPr lang="en-US" sz="2000" dirty="0">
                <a:solidFill>
                  <a:schemeClr val="tx1"/>
                </a:solidFill>
              </a:rPr>
              <a:t>, temperature, thermal and mechanical stress.</a:t>
            </a:r>
            <a:endParaRPr lang="en-DE" sz="2000" dirty="0">
              <a:solidFill>
                <a:schemeClr val="tx1"/>
              </a:solidFill>
            </a:endParaRPr>
          </a:p>
          <a:p>
            <a:pPr marL="781200"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000" dirty="0">
                <a:solidFill>
                  <a:schemeClr val="tx1"/>
                </a:solidFill>
              </a:rPr>
              <a:t>Dissipation </a:t>
            </a:r>
            <a:r>
              <a:rPr lang="en-DE" sz="2000" dirty="0">
                <a:solidFill>
                  <a:schemeClr val="tx1"/>
                </a:solidFill>
              </a:rPr>
              <a:t>of stored magnetic energy in the coolant (rapid boil-off)</a:t>
            </a:r>
            <a:r>
              <a:rPr lang="fr-BE" sz="2000" dirty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000" dirty="0" err="1">
                <a:solidFill>
                  <a:schemeClr val="tx1"/>
                </a:solidFill>
              </a:rPr>
              <a:t>Complex</a:t>
            </a:r>
            <a:r>
              <a:rPr lang="fr-BE" sz="2000" dirty="0">
                <a:solidFill>
                  <a:schemeClr val="tx1"/>
                </a:solidFill>
              </a:rPr>
              <a:t> </a:t>
            </a:r>
            <a:r>
              <a:rPr lang="fr-BE" sz="2000" dirty="0" err="1">
                <a:solidFill>
                  <a:schemeClr val="tx1"/>
                </a:solidFill>
              </a:rPr>
              <a:t>phenomenon</a:t>
            </a:r>
            <a:r>
              <a:rPr lang="fr-BE" sz="2000" dirty="0">
                <a:solidFill>
                  <a:schemeClr val="tx1"/>
                </a:solidFill>
              </a:rPr>
              <a:t>:</a:t>
            </a:r>
          </a:p>
          <a:p>
            <a:pPr marL="781200"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Multi-physics</a:t>
            </a:r>
            <a:r>
              <a:rPr lang="fr-BE" sz="2000" dirty="0">
                <a:solidFill>
                  <a:schemeClr val="tx1"/>
                </a:solidFill>
              </a:rPr>
              <a:t>, -rate, and -</a:t>
            </a:r>
            <a:r>
              <a:rPr lang="fr-BE" sz="2000" dirty="0" err="1">
                <a:solidFill>
                  <a:schemeClr val="tx1"/>
                </a:solidFill>
              </a:rPr>
              <a:t>scale</a:t>
            </a:r>
            <a:r>
              <a:rPr lang="fr-BE" sz="2000" dirty="0">
                <a:solidFill>
                  <a:schemeClr val="tx1"/>
                </a:solidFill>
              </a:rPr>
              <a:t> </a:t>
            </a:r>
            <a:r>
              <a:rPr lang="fr-BE" sz="2000" dirty="0" err="1">
                <a:solidFill>
                  <a:schemeClr val="tx1"/>
                </a:solidFill>
              </a:rPr>
              <a:t>problem</a:t>
            </a:r>
            <a:r>
              <a:rPr lang="fr-BE" sz="2000" dirty="0">
                <a:solidFill>
                  <a:schemeClr val="tx1"/>
                </a:solidFill>
              </a:rPr>
              <a:t>.</a:t>
            </a:r>
          </a:p>
          <a:p>
            <a:pPr marL="781200"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000" dirty="0" err="1">
                <a:solidFill>
                  <a:schemeClr val="tx1"/>
                </a:solidFill>
              </a:rPr>
              <a:t>Highly</a:t>
            </a:r>
            <a:r>
              <a:rPr lang="fr-BE" sz="2000" dirty="0">
                <a:solidFill>
                  <a:schemeClr val="tx1"/>
                </a:solidFill>
              </a:rPr>
              <a:t> </a:t>
            </a:r>
            <a:r>
              <a:rPr lang="fr-BE" sz="2000" dirty="0" err="1">
                <a:solidFill>
                  <a:schemeClr val="tx1"/>
                </a:solidFill>
              </a:rPr>
              <a:t>nonlinear</a:t>
            </a:r>
            <a:r>
              <a:rPr lang="fr-BE" sz="2000" dirty="0">
                <a:solidFill>
                  <a:schemeClr val="tx1"/>
                </a:solidFill>
              </a:rPr>
              <a:t> process.</a:t>
            </a:r>
          </a:p>
          <a:p>
            <a:pPr marL="781200"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000" dirty="0">
                <a:solidFill>
                  <a:schemeClr val="tx1"/>
                </a:solidFill>
              </a:rPr>
              <a:t>Local </a:t>
            </a:r>
            <a:r>
              <a:rPr lang="fr-BE" sz="2000" dirty="0" err="1">
                <a:solidFill>
                  <a:schemeClr val="tx1"/>
                </a:solidFill>
              </a:rPr>
              <a:t>phenomenon</a:t>
            </a:r>
            <a:r>
              <a:rPr lang="fr-BE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 need for 3D models or clever 2D reduced order models.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Accurate and robust modelling tools are essential for magnet protection.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DB4080-01F0-9EAB-64B5-073FC4464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Q</a:t>
            </a:r>
            <a:r>
              <a:rPr lang="en-DE" dirty="0"/>
              <a:t>uench of </a:t>
            </a:r>
            <a:r>
              <a:rPr lang="fr-BE" dirty="0"/>
              <a:t>S</a:t>
            </a:r>
            <a:r>
              <a:rPr lang="en-DE" dirty="0"/>
              <a:t>uperconducting </a:t>
            </a:r>
            <a:r>
              <a:rPr lang="fr-BE" dirty="0"/>
              <a:t>M</a:t>
            </a:r>
            <a:r>
              <a:rPr lang="en-DE" dirty="0"/>
              <a:t>agnets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613B23-22C4-DD7E-6FCA-B43FFDD31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329AD8-6FFA-228D-D122-D1A4BE7BD65D}"/>
              </a:ext>
            </a:extLst>
          </p:cNvPr>
          <p:cNvSpPr txBox="1"/>
          <p:nvPr/>
        </p:nvSpPr>
        <p:spPr>
          <a:xfrm>
            <a:off x="8153400" y="5672029"/>
            <a:ext cx="3733799" cy="5770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fr-BE" sz="1050" dirty="0">
                <a:solidFill>
                  <a:schemeClr val="accent5"/>
                </a:solidFill>
              </a:rPr>
              <a:t>Ph</a:t>
            </a:r>
            <a:r>
              <a:rPr lang="en-DE" sz="1050" b="0" i="0" u="none" strike="noStrike" baseline="0" dirty="0">
                <a:solidFill>
                  <a:schemeClr val="accent5"/>
                </a:solidFill>
              </a:rPr>
              <a:t>. </a:t>
            </a:r>
            <a:r>
              <a:rPr lang="en-US" sz="1050" dirty="0">
                <a:solidFill>
                  <a:schemeClr val="accent5"/>
                </a:solidFill>
              </a:rPr>
              <a:t>Lebrun</a:t>
            </a:r>
            <a:r>
              <a:rPr lang="en-US" sz="1050" b="0" i="0" u="none" strike="noStrike" baseline="0" dirty="0">
                <a:solidFill>
                  <a:schemeClr val="accent5"/>
                </a:solidFill>
              </a:rPr>
              <a:t>, </a:t>
            </a:r>
            <a:r>
              <a:rPr lang="en-DE" sz="1050" b="0" i="0" u="none" strike="noStrike" baseline="0" dirty="0">
                <a:solidFill>
                  <a:schemeClr val="accent5"/>
                </a:solidFill>
              </a:rPr>
              <a:t>et al.</a:t>
            </a:r>
            <a:r>
              <a:rPr lang="en-DE" sz="1050" dirty="0">
                <a:solidFill>
                  <a:schemeClr val="accent5"/>
                </a:solidFill>
              </a:rPr>
              <a:t>, “</a:t>
            </a:r>
            <a:r>
              <a:rPr lang="en-GB" sz="1050" b="0" i="0" u="none" strike="noStrike" baseline="0" dirty="0">
                <a:solidFill>
                  <a:schemeClr val="accent5"/>
                </a:solidFill>
              </a:rPr>
              <a:t>Report of the task force on the incident of 19</a:t>
            </a:r>
            <a:r>
              <a:rPr lang="en-GB" sz="1050" b="0" i="0" u="none" strike="noStrike" baseline="30000" dirty="0">
                <a:solidFill>
                  <a:schemeClr val="accent5"/>
                </a:solidFill>
              </a:rPr>
              <a:t>th</a:t>
            </a:r>
            <a:r>
              <a:rPr lang="en-DE" sz="1050" b="0" i="0" u="none" strike="noStrike" baseline="0" dirty="0">
                <a:solidFill>
                  <a:schemeClr val="accent5"/>
                </a:solidFill>
              </a:rPr>
              <a:t> </a:t>
            </a:r>
            <a:r>
              <a:rPr lang="en-GB" sz="1050" b="0" i="0" u="none" strike="noStrike" baseline="0" dirty="0">
                <a:solidFill>
                  <a:schemeClr val="accent5"/>
                </a:solidFill>
              </a:rPr>
              <a:t>September 2008 at the LHC</a:t>
            </a:r>
            <a:r>
              <a:rPr lang="en-DE" sz="1050" b="0" i="0" u="none" strike="noStrike" baseline="0" dirty="0">
                <a:solidFill>
                  <a:schemeClr val="accent5"/>
                </a:solidFill>
              </a:rPr>
              <a:t>” </a:t>
            </a:r>
            <a:r>
              <a:rPr lang="en-GB" sz="1050" b="0" i="0" u="none" strike="noStrike" baseline="0" dirty="0">
                <a:solidFill>
                  <a:schemeClr val="accent5"/>
                </a:solidFill>
              </a:rPr>
              <a:t>. Technical report, CERN</a:t>
            </a:r>
            <a:r>
              <a:rPr lang="en-DE" sz="1050" dirty="0">
                <a:solidFill>
                  <a:schemeClr val="accent5"/>
                </a:solidFill>
              </a:rPr>
              <a:t> </a:t>
            </a:r>
            <a:r>
              <a:rPr lang="en-GB" sz="1050" b="0" i="0" u="none" strike="noStrike" baseline="0" dirty="0">
                <a:solidFill>
                  <a:schemeClr val="accent5"/>
                </a:solidFill>
              </a:rPr>
              <a:t>(2009),</a:t>
            </a:r>
            <a:r>
              <a:rPr lang="en-DE" sz="1050" b="0" i="0" u="none" strike="noStrike" baseline="0" dirty="0">
                <a:solidFill>
                  <a:schemeClr val="accent5"/>
                </a:solidFill>
              </a:rPr>
              <a:t> </a:t>
            </a:r>
            <a:r>
              <a:rPr lang="en-US" sz="1050" b="0" i="0" u="none" strike="noStrike" baseline="0" dirty="0">
                <a:solidFill>
                  <a:schemeClr val="accent5"/>
                </a:solidFill>
              </a:rPr>
              <a:t>https://cds.cern.ch/record/1168025.</a:t>
            </a:r>
            <a:endParaRPr lang="en-US" sz="1050" dirty="0">
              <a:solidFill>
                <a:schemeClr val="accent5"/>
              </a:solidFill>
            </a:endParaRPr>
          </a:p>
        </p:txBody>
      </p:sp>
      <p:pic>
        <p:nvPicPr>
          <p:cNvPr id="14" name="Picture 13" descr="Close-up of a machine&#10;&#10;Description automatically generated">
            <a:extLst>
              <a:ext uri="{FF2B5EF4-FFF2-40B4-BE49-F238E27FC236}">
                <a16:creationId xmlns:a16="http://schemas.microsoft.com/office/drawing/2014/main" id="{5C7C2EDE-BE4C-67FE-8FAB-32CE0EA7D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1399" y="2667000"/>
            <a:ext cx="2103927" cy="286134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88BFFE9-F144-3978-04D2-E7EEF31B6B91}"/>
              </a:ext>
            </a:extLst>
          </p:cNvPr>
          <p:cNvSpPr txBox="1"/>
          <p:nvPr/>
        </p:nvSpPr>
        <p:spPr>
          <a:xfrm>
            <a:off x="6396172" y="1295400"/>
            <a:ext cx="5265573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b="1" noProof="0" dirty="0">
                <a:solidFill>
                  <a:schemeClr val="tx1"/>
                </a:solidFill>
              </a:rPr>
              <a:t>Stored energy in </a:t>
            </a:r>
            <a:r>
              <a:rPr lang="en-DE" sz="2000" b="1" noProof="0" dirty="0">
                <a:solidFill>
                  <a:schemeClr val="tx1"/>
                </a:solidFill>
              </a:rPr>
              <a:t>each</a:t>
            </a:r>
            <a:r>
              <a:rPr lang="en-US" sz="2000" b="1" noProof="0" dirty="0">
                <a:solidFill>
                  <a:schemeClr val="tx1"/>
                </a:solidFill>
              </a:rPr>
              <a:t> main dipole circuit of </a:t>
            </a:r>
            <a:r>
              <a:rPr lang="en-DE" sz="2000" b="1" dirty="0"/>
              <a:t>the LHC</a:t>
            </a:r>
            <a:r>
              <a:rPr lang="fr-BE" sz="2000" b="1" dirty="0"/>
              <a:t>:</a:t>
            </a:r>
            <a:endParaRPr lang="en-US" noProof="0" dirty="0"/>
          </a:p>
          <a:p>
            <a:pPr lvl="1" indent="0" algn="ctr">
              <a:buNone/>
            </a:pPr>
            <a:r>
              <a:rPr lang="en-DE" sz="2400" b="1" noProof="0" dirty="0">
                <a:solidFill>
                  <a:srgbClr val="C00000"/>
                </a:solidFill>
              </a:rPr>
              <a:t>~ </a:t>
            </a:r>
            <a:r>
              <a:rPr lang="en-US" sz="2400" b="1" noProof="0" dirty="0">
                <a:solidFill>
                  <a:srgbClr val="C00000"/>
                </a:solidFill>
              </a:rPr>
              <a:t>1 GJ = 250 kg of TNT.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1499B88-979F-63C1-4DDE-933FFAEB2B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F66692E-FD26-0E35-F733-770F0843F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440" y="2667000"/>
            <a:ext cx="2510519" cy="188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52E531C4-168B-7FA3-BC1D-71E051C187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7" t="24746" r="19958" b="24043"/>
          <a:stretch/>
        </p:blipFill>
        <p:spPr bwMode="auto">
          <a:xfrm>
            <a:off x="7192473" y="4038600"/>
            <a:ext cx="2103927" cy="13676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11">
            <a:extLst>
              <a:ext uri="{FF2B5EF4-FFF2-40B4-BE49-F238E27FC236}">
                <a16:creationId xmlns:a16="http://schemas.microsoft.com/office/drawing/2014/main" id="{B18AFFD7-1649-9F8D-9D79-A49B4A547CE6}"/>
              </a:ext>
            </a:extLst>
          </p:cNvPr>
          <p:cNvSpPr txBox="1"/>
          <p:nvPr/>
        </p:nvSpPr>
        <p:spPr>
          <a:xfrm>
            <a:off x="6623175" y="5308684"/>
            <a:ext cx="230209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/>
              <a:t>Quench in coil due to interturn short</a:t>
            </a:r>
          </a:p>
        </p:txBody>
      </p:sp>
    </p:spTree>
    <p:extLst>
      <p:ext uri="{BB962C8B-B14F-4D97-AF65-F5344CB8AC3E}">
        <p14:creationId xmlns:p14="http://schemas.microsoft.com/office/powerpoint/2010/main" val="132986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>
            <a:extLst>
              <a:ext uri="{FF2B5EF4-FFF2-40B4-BE49-F238E27FC236}">
                <a16:creationId xmlns:a16="http://schemas.microsoft.com/office/drawing/2014/main" id="{9C7E582C-01D4-7690-5F2B-03931298874A}"/>
              </a:ext>
            </a:extLst>
          </p:cNvPr>
          <p:cNvGrpSpPr/>
          <p:nvPr/>
        </p:nvGrpSpPr>
        <p:grpSpPr>
          <a:xfrm>
            <a:off x="331857" y="4644945"/>
            <a:ext cx="1524000" cy="1480849"/>
            <a:chOff x="76200" y="2863629"/>
            <a:chExt cx="1828620" cy="1971465"/>
          </a:xfrm>
        </p:grpSpPr>
        <p:pic>
          <p:nvPicPr>
            <p:cNvPr id="7" name="Picture 19" descr="A diagram of a circular object with arrows pointing to the center&#10;&#10;Description automatically generated">
              <a:extLst>
                <a:ext uri="{FF2B5EF4-FFF2-40B4-BE49-F238E27FC236}">
                  <a16:creationId xmlns:a16="http://schemas.microsoft.com/office/drawing/2014/main" id="{8B8F4EE4-CF74-D47F-498B-95E20107C4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00" y="2863629"/>
              <a:ext cx="1828619" cy="1549838"/>
            </a:xfrm>
            <a:prstGeom prst="rect">
              <a:avLst/>
            </a:prstGeom>
          </p:spPr>
        </p:pic>
        <p:sp>
          <p:nvSpPr>
            <p:cNvPr id="8" name="TextBox 27">
              <a:extLst>
                <a:ext uri="{FF2B5EF4-FFF2-40B4-BE49-F238E27FC236}">
                  <a16:creationId xmlns:a16="http://schemas.microsoft.com/office/drawing/2014/main" id="{F62966A1-ED36-0569-00B0-022C2B06FB87}"/>
                </a:ext>
              </a:extLst>
            </p:cNvPr>
            <p:cNvSpPr txBox="1"/>
            <p:nvPr/>
          </p:nvSpPr>
          <p:spPr>
            <a:xfrm>
              <a:off x="83816" y="4343400"/>
              <a:ext cx="1821004" cy="4916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900" i="1" dirty="0">
                  <a:solidFill>
                    <a:srgbClr val="7030A0"/>
                  </a:solidFill>
                </a:rPr>
                <a:t>Intertape coupling currents [G. Vernassa]</a:t>
              </a:r>
              <a:endParaRPr lang="en-GB" sz="1000" i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Modelling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553F30-0849-C11D-E264-6506F4F7E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 dirty="0"/>
              <a:t>Julien Dular et al. | Models and Simulations in TE-MPE-PE</a:t>
            </a:r>
            <a:endParaRPr lang="en-US" dirty="0"/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A4CB0BA2-34A3-684B-DB42-ACBB8F9855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9996" y="609600"/>
            <a:ext cx="4938804" cy="213993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7287CA9F-DD55-F6EC-1293-7B878A9E09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6600" y="3480692"/>
            <a:ext cx="3770916" cy="962931"/>
          </a:xfrm>
          <a:prstGeom prst="rect">
            <a:avLst/>
          </a:prstGeom>
        </p:spPr>
      </p:pic>
      <p:pic>
        <p:nvPicPr>
          <p:cNvPr id="17" name="Graphique 16">
            <a:extLst>
              <a:ext uri="{FF2B5EF4-FFF2-40B4-BE49-F238E27FC236}">
                <a16:creationId xmlns:a16="http://schemas.microsoft.com/office/drawing/2014/main" id="{C7197032-4912-221F-D616-CC7991F966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29236" y="3733800"/>
            <a:ext cx="1819241" cy="2040241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21F8832-1750-EAF3-70AA-A2E5F52AFD7D}"/>
              </a:ext>
            </a:extLst>
          </p:cNvPr>
          <p:cNvSpPr txBox="1"/>
          <p:nvPr/>
        </p:nvSpPr>
        <p:spPr>
          <a:xfrm>
            <a:off x="307063" y="1009003"/>
            <a:ext cx="65585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/>
              <a:t>Magnets are </a:t>
            </a:r>
            <a:r>
              <a:rPr lang="fr-BE" sz="2000" b="1" dirty="0"/>
              <a:t>multi-</a:t>
            </a:r>
            <a:r>
              <a:rPr lang="fr-BE" sz="2000" b="1" dirty="0" err="1"/>
              <a:t>scale</a:t>
            </a:r>
            <a:r>
              <a:rPr lang="fr-BE" sz="2000" dirty="0"/>
              <a:t> structures.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/>
              <a:t>The</a:t>
            </a:r>
            <a:r>
              <a:rPr lang="fr-BE" sz="2000" b="1" dirty="0"/>
              <a:t> </a:t>
            </a:r>
            <a:r>
              <a:rPr lang="fr-BE" sz="2000" b="1" dirty="0" err="1"/>
              <a:t>macroscopic</a:t>
            </a:r>
            <a:r>
              <a:rPr lang="fr-BE" sz="2000" dirty="0"/>
              <a:t> </a:t>
            </a:r>
            <a:r>
              <a:rPr lang="fr-BE" sz="2000" dirty="0" err="1"/>
              <a:t>response</a:t>
            </a:r>
            <a:r>
              <a:rPr lang="fr-BE" sz="2000" dirty="0"/>
              <a:t> </a:t>
            </a:r>
            <a:r>
              <a:rPr lang="fr-BE" sz="2000" dirty="0" err="1"/>
              <a:t>depends</a:t>
            </a:r>
            <a:r>
              <a:rPr lang="fr-BE" sz="2000" dirty="0"/>
              <a:t> on </a:t>
            </a:r>
            <a:r>
              <a:rPr lang="fr-BE" sz="2000" dirty="0" err="1"/>
              <a:t>currents</a:t>
            </a:r>
            <a:r>
              <a:rPr lang="fr-BE" sz="2000" dirty="0"/>
              <a:t> at </a:t>
            </a:r>
            <a:r>
              <a:rPr lang="fr-BE" sz="2000" b="1" dirty="0" err="1"/>
              <a:t>small</a:t>
            </a:r>
            <a:r>
              <a:rPr lang="fr-BE" sz="2000" b="1" dirty="0"/>
              <a:t> </a:t>
            </a:r>
            <a:r>
              <a:rPr lang="fr-BE" sz="2000" b="1" dirty="0" err="1"/>
              <a:t>scales</a:t>
            </a:r>
            <a:r>
              <a:rPr lang="fr-BE" sz="2000" dirty="0"/>
              <a:t>, </a:t>
            </a:r>
            <a:r>
              <a:rPr lang="fr-BE" sz="2000" dirty="0" err="1"/>
              <a:t>which</a:t>
            </a:r>
            <a:r>
              <a:rPr lang="fr-BE" sz="2000" dirty="0"/>
              <a:t> must </a:t>
            </a:r>
            <a:r>
              <a:rPr lang="fr-BE" sz="2000" dirty="0" err="1"/>
              <a:t>be</a:t>
            </a:r>
            <a:r>
              <a:rPr lang="fr-BE" sz="2000" dirty="0"/>
              <a:t> </a:t>
            </a:r>
            <a:r>
              <a:rPr lang="fr-BE" sz="2000" dirty="0" err="1"/>
              <a:t>resolved</a:t>
            </a:r>
            <a:r>
              <a:rPr lang="fr-BE" sz="2000" dirty="0"/>
              <a:t> </a:t>
            </a:r>
            <a:r>
              <a:rPr lang="fr-BE" sz="2000" b="1" dirty="0" err="1"/>
              <a:t>accurately</a:t>
            </a:r>
            <a:r>
              <a:rPr lang="fr-BE" sz="2000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000" b="1" dirty="0" err="1"/>
              <a:t>Interfilament</a:t>
            </a:r>
            <a:r>
              <a:rPr lang="fr-BE" sz="2000" dirty="0"/>
              <a:t> </a:t>
            </a:r>
            <a:r>
              <a:rPr lang="fr-BE" sz="2000" dirty="0" err="1"/>
              <a:t>coupling</a:t>
            </a:r>
            <a:r>
              <a:rPr lang="fr-BE" sz="2000" dirty="0"/>
              <a:t> in LTS </a:t>
            </a:r>
            <a:r>
              <a:rPr lang="fr-BE" sz="2000" dirty="0" err="1"/>
              <a:t>strands</a:t>
            </a:r>
            <a:r>
              <a:rPr lang="fr-BE" sz="20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000" b="1" dirty="0" err="1"/>
              <a:t>Interstrand</a:t>
            </a:r>
            <a:r>
              <a:rPr lang="fr-BE" sz="2000" dirty="0"/>
              <a:t> </a:t>
            </a:r>
            <a:r>
              <a:rPr lang="fr-BE" sz="2000" dirty="0" err="1"/>
              <a:t>coupling</a:t>
            </a:r>
            <a:r>
              <a:rPr lang="fr-BE" sz="2000" dirty="0"/>
              <a:t> in LTS </a:t>
            </a:r>
            <a:r>
              <a:rPr lang="fr-BE" sz="2000" dirty="0" err="1"/>
              <a:t>cables</a:t>
            </a:r>
            <a:r>
              <a:rPr lang="fr-BE" sz="20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000" dirty="0" err="1"/>
              <a:t>Current</a:t>
            </a:r>
            <a:r>
              <a:rPr lang="fr-BE" sz="2000" dirty="0"/>
              <a:t> sharing in </a:t>
            </a:r>
            <a:r>
              <a:rPr lang="fr-BE" sz="2000" b="1" dirty="0" err="1"/>
              <a:t>multilayer</a:t>
            </a:r>
            <a:r>
              <a:rPr lang="fr-BE" sz="2000" dirty="0"/>
              <a:t> HTS tapes.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000" b="1" dirty="0" err="1"/>
              <a:t>Intertape</a:t>
            </a:r>
            <a:r>
              <a:rPr lang="fr-BE" sz="2000" dirty="0"/>
              <a:t> </a:t>
            </a:r>
            <a:r>
              <a:rPr lang="fr-BE" sz="2000" dirty="0" err="1"/>
              <a:t>coupling</a:t>
            </a:r>
            <a:r>
              <a:rPr lang="fr-BE" sz="2000" dirty="0"/>
              <a:t> in HTS </a:t>
            </a:r>
            <a:r>
              <a:rPr lang="fr-BE" sz="2000" dirty="0" err="1"/>
              <a:t>coils</a:t>
            </a:r>
            <a:r>
              <a:rPr lang="fr-BE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000" dirty="0"/>
          </a:p>
        </p:txBody>
      </p:sp>
      <p:pic>
        <p:nvPicPr>
          <p:cNvPr id="23" name="Graphique 22">
            <a:extLst>
              <a:ext uri="{FF2B5EF4-FFF2-40B4-BE49-F238E27FC236}">
                <a16:creationId xmlns:a16="http://schemas.microsoft.com/office/drawing/2014/main" id="{5FB5F1B7-39E4-61FA-7FAE-062ACE93F8D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003440" y="4831661"/>
            <a:ext cx="4800600" cy="1288149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49C8FC3E-FC40-B472-5D25-EF57AB34C51D}"/>
              </a:ext>
            </a:extLst>
          </p:cNvPr>
          <p:cNvSpPr txBox="1"/>
          <p:nvPr/>
        </p:nvSpPr>
        <p:spPr>
          <a:xfrm>
            <a:off x="6717817" y="2743200"/>
            <a:ext cx="53240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err="1"/>
              <a:t>Detailed</a:t>
            </a:r>
            <a:r>
              <a:rPr lang="fr-BE" sz="2000" dirty="0"/>
              <a:t> magnet </a:t>
            </a:r>
            <a:r>
              <a:rPr lang="fr-BE" sz="2000" dirty="0" err="1"/>
              <a:t>models</a:t>
            </a:r>
            <a:r>
              <a:rPr lang="fr-BE" sz="2000" dirty="0"/>
              <a:t> are </a:t>
            </a:r>
            <a:r>
              <a:rPr lang="fr-BE" sz="2000" dirty="0" err="1"/>
              <a:t>too</a:t>
            </a:r>
            <a:r>
              <a:rPr lang="fr-BE" sz="2000" b="1" dirty="0"/>
              <a:t> </a:t>
            </a:r>
            <a:r>
              <a:rPr lang="fr-BE" sz="2000" b="1" dirty="0" err="1"/>
              <a:t>computationally</a:t>
            </a:r>
            <a:r>
              <a:rPr lang="fr-BE" sz="2000" b="1" dirty="0"/>
              <a:t> </a:t>
            </a:r>
            <a:r>
              <a:rPr lang="fr-BE" sz="2000" b="1" dirty="0" err="1"/>
              <a:t>expensive</a:t>
            </a:r>
            <a:r>
              <a:rPr lang="fr-BE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/>
              <a:t>Need for efficient and reliable techniques: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BE" sz="2000" dirty="0" err="1"/>
              <a:t>Homogenization</a:t>
            </a:r>
            <a:r>
              <a:rPr lang="fr-BE" sz="2000" dirty="0"/>
              <a:t>, </a:t>
            </a:r>
            <a:r>
              <a:rPr lang="fr-BE" sz="2000" dirty="0" err="1"/>
              <a:t>reduced</a:t>
            </a:r>
            <a:r>
              <a:rPr lang="fr-BE" sz="2000" dirty="0"/>
              <a:t> </a:t>
            </a:r>
            <a:r>
              <a:rPr lang="fr-BE" sz="2000" dirty="0" err="1"/>
              <a:t>order</a:t>
            </a:r>
            <a:r>
              <a:rPr lang="fr-BE" sz="2000" dirty="0"/>
              <a:t> </a:t>
            </a:r>
            <a:r>
              <a:rPr lang="fr-BE" sz="2000" dirty="0" err="1"/>
              <a:t>modelling</a:t>
            </a:r>
            <a:r>
              <a:rPr lang="fr-BE" sz="2000" dirty="0"/>
              <a:t>, </a:t>
            </a:r>
            <a:r>
              <a:rPr lang="fr-BE" sz="2000" dirty="0" err="1"/>
              <a:t>parallelization</a:t>
            </a:r>
            <a:r>
              <a:rPr lang="fr-BE" sz="2000" dirty="0"/>
              <a:t>, </a:t>
            </a:r>
            <a:r>
              <a:rPr lang="fr-BE" sz="2000" dirty="0" err="1"/>
              <a:t>thin-shell</a:t>
            </a:r>
            <a:r>
              <a:rPr lang="fr-BE" sz="2000" dirty="0"/>
              <a:t> approximations…</a:t>
            </a:r>
          </a:p>
        </p:txBody>
      </p:sp>
      <p:sp>
        <p:nvSpPr>
          <p:cNvPr id="19" name="TextBox 27">
            <a:extLst>
              <a:ext uri="{FF2B5EF4-FFF2-40B4-BE49-F238E27FC236}">
                <a16:creationId xmlns:a16="http://schemas.microsoft.com/office/drawing/2014/main" id="{657DA41C-7D11-6892-D6C1-B6BBDC07576F}"/>
              </a:ext>
            </a:extLst>
          </p:cNvPr>
          <p:cNvSpPr txBox="1"/>
          <p:nvPr/>
        </p:nvSpPr>
        <p:spPr>
          <a:xfrm>
            <a:off x="4810159" y="5755236"/>
            <a:ext cx="181924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i="1" dirty="0">
                <a:solidFill>
                  <a:srgbClr val="7030A0"/>
                </a:solidFill>
              </a:rPr>
              <a:t>Interstrand coupling currents</a:t>
            </a:r>
            <a:endParaRPr lang="en-GB" sz="1000" i="1" dirty="0">
              <a:solidFill>
                <a:srgbClr val="7030A0"/>
              </a:solidFill>
            </a:endParaRPr>
          </a:p>
        </p:txBody>
      </p:sp>
      <p:sp>
        <p:nvSpPr>
          <p:cNvPr id="20" name="TextBox 27">
            <a:extLst>
              <a:ext uri="{FF2B5EF4-FFF2-40B4-BE49-F238E27FC236}">
                <a16:creationId xmlns:a16="http://schemas.microsoft.com/office/drawing/2014/main" id="{A9B1306C-D4E7-5F01-8EAA-C0ECA32BFC6F}"/>
              </a:ext>
            </a:extLst>
          </p:cNvPr>
          <p:cNvSpPr txBox="1"/>
          <p:nvPr/>
        </p:nvSpPr>
        <p:spPr>
          <a:xfrm>
            <a:off x="1887424" y="4419600"/>
            <a:ext cx="181924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i="1" dirty="0">
                <a:solidFill>
                  <a:srgbClr val="7030A0"/>
                </a:solidFill>
              </a:rPr>
              <a:t>Interfilament coupling currents</a:t>
            </a:r>
            <a:endParaRPr lang="en-GB" sz="1000" i="1" dirty="0">
              <a:solidFill>
                <a:srgbClr val="7030A0"/>
              </a:solidFill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9A22D552-28C6-AB86-9A68-5A7099F0D5DE}"/>
              </a:ext>
            </a:extLst>
          </p:cNvPr>
          <p:cNvGrpSpPr/>
          <p:nvPr/>
        </p:nvGrpSpPr>
        <p:grpSpPr>
          <a:xfrm>
            <a:off x="2438400" y="5090594"/>
            <a:ext cx="2095406" cy="1010226"/>
            <a:chOff x="466243" y="5161974"/>
            <a:chExt cx="2095406" cy="1010226"/>
          </a:xfrm>
        </p:grpSpPr>
        <p:pic>
          <p:nvPicPr>
            <p:cNvPr id="10" name="Picture 10">
              <a:extLst>
                <a:ext uri="{FF2B5EF4-FFF2-40B4-BE49-F238E27FC236}">
                  <a16:creationId xmlns:a16="http://schemas.microsoft.com/office/drawing/2014/main" id="{3D702316-79E8-9E2D-125C-1F41EDC479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1587" t="3818"/>
            <a:stretch/>
          </p:blipFill>
          <p:spPr>
            <a:xfrm>
              <a:off x="685800" y="5161974"/>
              <a:ext cx="1849261" cy="789814"/>
            </a:xfrm>
            <a:prstGeom prst="rect">
              <a:avLst/>
            </a:prstGeom>
          </p:spPr>
        </p:pic>
        <p:sp>
          <p:nvSpPr>
            <p:cNvPr id="21" name="TextBox 27">
              <a:extLst>
                <a:ext uri="{FF2B5EF4-FFF2-40B4-BE49-F238E27FC236}">
                  <a16:creationId xmlns:a16="http://schemas.microsoft.com/office/drawing/2014/main" id="{596F4ECF-6C21-9B82-34D0-DC4BE84EDD71}"/>
                </a:ext>
              </a:extLst>
            </p:cNvPr>
            <p:cNvSpPr txBox="1"/>
            <p:nvPr/>
          </p:nvSpPr>
          <p:spPr>
            <a:xfrm>
              <a:off x="466243" y="5941368"/>
              <a:ext cx="2095406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900" i="1" dirty="0">
                  <a:solidFill>
                    <a:srgbClr val="7030A0"/>
                  </a:solidFill>
                </a:rPr>
                <a:t>Multilayer HTS tapes [E. Schnaubelt]</a:t>
              </a:r>
              <a:endParaRPr lang="en-GB" sz="1000" i="1" dirty="0">
                <a:solidFill>
                  <a:srgbClr val="7030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1012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B31C57D-15B9-B8F4-3311-29A53D813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FB5467-301C-597B-4D70-E88DB5CA0A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B82F8D-426E-ABF5-77C6-60CE11FD362E}"/>
              </a:ext>
            </a:extLst>
          </p:cNvPr>
          <p:cNvSpPr/>
          <p:nvPr/>
        </p:nvSpPr>
        <p:spPr>
          <a:xfrm>
            <a:off x="152189" y="838200"/>
            <a:ext cx="5638693" cy="310495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TRANSIENTS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extraction and quench-back</a:t>
            </a:r>
            <a:endParaRPr lang="en-GB" sz="2000" dirty="0">
              <a:solidFill>
                <a:srgbClr val="007A3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heater induced quench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current discharges (CLIQ)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Electro-Magneto-Thermal(-Mechanical)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 studies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Fault analysis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circuit</a:t>
            </a:r>
            <a:endParaRPr lang="en-US" sz="2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 arc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Frequency transfer measurement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79FF9-4B6B-62CF-A0E0-EFE69EF8DB90}"/>
              </a:ext>
            </a:extLst>
          </p:cNvPr>
          <p:cNvSpPr/>
          <p:nvPr/>
        </p:nvSpPr>
        <p:spPr>
          <a:xfrm>
            <a:off x="152188" y="4120620"/>
            <a:ext cx="5638693" cy="134304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TYPES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Cos-theta, Block-coil, Common coil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Canted Cos-Theta (CCT), Curved CCT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Solenoid, Pancake coils (Insulated, No-, Metallic-)</a:t>
            </a:r>
            <a:endParaRPr lang="en-US" sz="2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96D187-DA37-25B0-23C7-EF9620489280}"/>
              </a:ext>
            </a:extLst>
          </p:cNvPr>
          <p:cNvSpPr/>
          <p:nvPr/>
        </p:nvSpPr>
        <p:spPr>
          <a:xfrm>
            <a:off x="6225358" y="2804201"/>
            <a:ext cx="5638693" cy="1577823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 TYPES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Nb-Ti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US" sz="2000" baseline="-25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Bi-2212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YBCO</a:t>
            </a:r>
            <a:endParaRPr lang="en-US" sz="2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E709D3-87E9-D0C6-2178-4DBB49FDA8EC}"/>
              </a:ext>
            </a:extLst>
          </p:cNvPr>
          <p:cNvSpPr/>
          <p:nvPr/>
        </p:nvSpPr>
        <p:spPr>
          <a:xfrm>
            <a:off x="6225357" y="838201"/>
            <a:ext cx="5638693" cy="174201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CIRCUIT TYPES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Stand-alone magnets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Nested circuits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Series-connected magnets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for LHC, HiLumi, and future projects</a:t>
            </a:r>
            <a:endParaRPr lang="en-US" sz="2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D642B2-A4EC-07DB-7E17-4C4A3140874D}"/>
              </a:ext>
            </a:extLst>
          </p:cNvPr>
          <p:cNvSpPr/>
          <p:nvPr/>
        </p:nvSpPr>
        <p:spPr>
          <a:xfrm>
            <a:off x="6225358" y="4606005"/>
            <a:ext cx="5638693" cy="85766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LEVEL OF DETAIL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A3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Circuit → Magnet → Cable → Wire → Filament</a:t>
            </a:r>
            <a:endParaRPr lang="en-US" sz="2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4D954C-72FB-8A13-26E8-F8BF3E81410E}"/>
              </a:ext>
            </a:extLst>
          </p:cNvPr>
          <p:cNvSpPr/>
          <p:nvPr/>
        </p:nvSpPr>
        <p:spPr>
          <a:xfrm>
            <a:off x="152189" y="5616069"/>
            <a:ext cx="11711862" cy="590309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single tool can do it all. Therefore, we have many tools connected by the framework.</a:t>
            </a:r>
            <a:endParaRPr lang="en-US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0AC8466-DE4F-7271-C258-164F4F2F2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1" y="373593"/>
            <a:ext cx="12039600" cy="1065742"/>
          </a:xfrm>
        </p:spPr>
        <p:txBody>
          <a:bodyPr/>
          <a:lstStyle/>
          <a:p>
            <a:pPr algn="ctr"/>
            <a:r>
              <a:rPr lang="en-GB" sz="25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imulation of </a:t>
            </a:r>
            <a:r>
              <a:rPr lang="en-GB" sz="25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ransient </a:t>
            </a:r>
            <a:r>
              <a:rPr lang="en-GB" sz="25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ffects in </a:t>
            </a:r>
            <a:r>
              <a:rPr lang="en-GB" sz="25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ccelerator superconducting </a:t>
            </a:r>
            <a:r>
              <a:rPr lang="en-GB" sz="25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GB" sz="2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agnet circuits - </a:t>
            </a:r>
            <a:r>
              <a:rPr lang="en-GB" sz="2500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</a:t>
            </a:r>
            <a:endParaRPr lang="en-US" sz="2500" dirty="0">
              <a:solidFill>
                <a:schemeClr val="accent3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9EC82AE-8F9B-3831-6A94-BC3CDB083261}"/>
              </a:ext>
            </a:extLst>
          </p:cNvPr>
          <p:cNvSpPr txBox="1"/>
          <p:nvPr/>
        </p:nvSpPr>
        <p:spPr>
          <a:xfrm>
            <a:off x="2679659" y="6438403"/>
            <a:ext cx="3507692" cy="2616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en-US" sz="1100" dirty="0">
                <a:sym typeface="Wingdings" panose="05000000000000000000" pitchFamily="2" charset="2"/>
              </a:rPr>
              <a:t>Courtesy of Mariusz Wozniak, Emmanuele </a:t>
            </a:r>
            <a:r>
              <a:rPr lang="en-US" sz="1100" dirty="0" err="1">
                <a:sym typeface="Wingdings" panose="05000000000000000000" pitchFamily="2" charset="2"/>
              </a:rPr>
              <a:t>Ravaioli</a:t>
            </a:r>
            <a:endParaRPr lang="en-US" sz="11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24810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9F8C13E-51BC-1D0C-8091-952E66C0E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Context and STEAM framework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New methods and models</a:t>
            </a:r>
          </a:p>
          <a:p>
            <a:pPr marL="838350" lvl="1" indent="-514350">
              <a:buFont typeface="+mj-lt"/>
              <a:buAutoNum type="alphaUcPeriod"/>
            </a:pPr>
            <a:r>
              <a:rPr lang="en-US" sz="2900" dirty="0">
                <a:solidFill>
                  <a:schemeClr val="tx1"/>
                </a:solidFill>
              </a:rPr>
              <a:t>LTS magnets</a:t>
            </a:r>
          </a:p>
          <a:p>
            <a:pPr marL="838350" lvl="1" indent="-514350">
              <a:buFont typeface="+mj-lt"/>
              <a:buAutoNum type="alphaUcPeriod"/>
            </a:pPr>
            <a:r>
              <a:rPr lang="en-US" sz="2900" dirty="0">
                <a:solidFill>
                  <a:schemeClr val="tx1"/>
                </a:solidFill>
              </a:rPr>
              <a:t>HTS magnets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Tools and selected results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Summary and perspectives</a:t>
            </a:r>
          </a:p>
          <a:p>
            <a:endParaRPr lang="en-US" sz="32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733488-5FDA-B45F-D910-222329E58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76D9A2A-C559-7C9A-73E4-52297F6E6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80D173-A43D-0B13-0B43-727143BA63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 dirty="0"/>
              <a:t>Julien Dular et al. | Models and Simulations in TE-MPE-PE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371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que 12">
            <a:extLst>
              <a:ext uri="{FF2B5EF4-FFF2-40B4-BE49-F238E27FC236}">
                <a16:creationId xmlns:a16="http://schemas.microsoft.com/office/drawing/2014/main" id="{935D4D4C-E1DE-4F53-FF89-69ABB9C2FD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90801" y="2709059"/>
            <a:ext cx="3384830" cy="207021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LTS Conductors – 2D FE Models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7C04B04-F85F-9488-C745-478E8D334D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 dirty="0"/>
              <a:t>Julien Dular et al. | Models and Simulations in TE-MPE-PE</a:t>
            </a:r>
            <a:endParaRPr lang="en-US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EDCA05-9025-4892-5504-92456CFA0716}"/>
              </a:ext>
            </a:extLst>
          </p:cNvPr>
          <p:cNvSpPr txBox="1"/>
          <p:nvPr/>
        </p:nvSpPr>
        <p:spPr>
          <a:xfrm>
            <a:off x="327941" y="1111583"/>
            <a:ext cx="57246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Phase 1 – Detailed 2D-based models</a:t>
            </a:r>
            <a:r>
              <a:rPr lang="en-US" sz="2000" dirty="0"/>
              <a:t>: </a:t>
            </a:r>
          </a:p>
          <a:p>
            <a:pPr marL="770839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Transients in superconducting strands and Rutherford cables.</a:t>
            </a:r>
          </a:p>
          <a:p>
            <a:pPr marL="770839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Coupled Axial and Transverse currents (</a:t>
            </a:r>
            <a:r>
              <a:rPr lang="en-US" sz="2000" b="1" dirty="0"/>
              <a:t>CATI</a:t>
            </a:r>
            <a:r>
              <a:rPr lang="en-US" sz="2000" dirty="0"/>
              <a:t>) method, 2D Finite Element (FE)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A42FF29-2AC6-086F-225B-91FE3054EEB8}"/>
              </a:ext>
            </a:extLst>
          </p:cNvPr>
          <p:cNvSpPr txBox="1"/>
          <p:nvPr/>
        </p:nvSpPr>
        <p:spPr>
          <a:xfrm>
            <a:off x="1864236" y="6427910"/>
            <a:ext cx="4790094" cy="27699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fr-BE" sz="1200" dirty="0" err="1">
                <a:sym typeface="Wingdings" panose="05000000000000000000" pitchFamily="2" charset="2"/>
              </a:rPr>
              <a:t>Courtesy</a:t>
            </a:r>
            <a:r>
              <a:rPr lang="fr-BE" sz="1200" dirty="0">
                <a:sym typeface="Wingdings" panose="05000000000000000000" pitchFamily="2" charset="2"/>
              </a:rPr>
              <a:t> of Fredrik Magnus, Alexander Glock and Mariusz Wozniak</a:t>
            </a:r>
            <a:endParaRPr lang="en-US" sz="1200" dirty="0">
              <a:sym typeface="Wingdings" panose="05000000000000000000" pitchFamily="2" charset="2"/>
            </a:endParaRPr>
          </a:p>
        </p:txBody>
      </p:sp>
      <p:pic>
        <p:nvPicPr>
          <p:cNvPr id="7" name="Graphic 4">
            <a:extLst>
              <a:ext uri="{FF2B5EF4-FFF2-40B4-BE49-F238E27FC236}">
                <a16:creationId xmlns:a16="http://schemas.microsoft.com/office/drawing/2014/main" id="{4196E07C-DA24-5D8B-DB14-4F1E543657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43920" y="287803"/>
            <a:ext cx="656295" cy="996222"/>
          </a:xfrm>
          <a:prstGeom prst="rect">
            <a:avLst/>
          </a:prstGeom>
        </p:spPr>
      </p:pic>
      <p:pic>
        <p:nvPicPr>
          <p:cNvPr id="9" name="strand54_1kA_1T_short">
            <a:hlinkClick r:id="" action="ppaction://media"/>
            <a:extLst>
              <a:ext uri="{FF2B5EF4-FFF2-40B4-BE49-F238E27FC236}">
                <a16:creationId xmlns:a16="http://schemas.microsoft.com/office/drawing/2014/main" id="{BD78F16E-E7D0-5723-54A1-4A27568E9F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47858" y="2929606"/>
            <a:ext cx="2347596" cy="2328194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E11A0B32-E4EB-F7E0-60E3-681FE7577B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357634" y="4979304"/>
            <a:ext cx="2514600" cy="1204513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6AA3A1DA-2269-448A-2A3A-42185625461D}"/>
              </a:ext>
            </a:extLst>
          </p:cNvPr>
          <p:cNvSpPr txBox="1"/>
          <p:nvPr/>
        </p:nvSpPr>
        <p:spPr>
          <a:xfrm>
            <a:off x="3568918" y="4522115"/>
            <a:ext cx="1428596" cy="23083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en-US" sz="900">
                <a:sym typeface="Wingdings" panose="05000000000000000000" pitchFamily="2" charset="2"/>
              </a:rPr>
              <a:t>Geometry from TE-MSC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6019B71-DE74-DE90-3EA8-05AA9C620793}"/>
              </a:ext>
            </a:extLst>
          </p:cNvPr>
          <p:cNvSpPr txBox="1"/>
          <p:nvPr/>
        </p:nvSpPr>
        <p:spPr>
          <a:xfrm>
            <a:off x="2547921" y="5596634"/>
            <a:ext cx="1510350" cy="24622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fr-BE" sz="1000" dirty="0">
                <a:sym typeface="Wingdings" panose="05000000000000000000" pitchFamily="2" charset="2"/>
              </a:rPr>
              <a:t>Rutherford </a:t>
            </a:r>
            <a:r>
              <a:rPr lang="fr-BE" sz="1000" dirty="0" err="1">
                <a:sym typeface="Wingdings" panose="05000000000000000000" pitchFamily="2" charset="2"/>
              </a:rPr>
              <a:t>cable</a:t>
            </a:r>
            <a:r>
              <a:rPr lang="fr-BE" sz="1000" dirty="0">
                <a:sym typeface="Wingdings" panose="05000000000000000000" pitchFamily="2" charset="2"/>
              </a:rPr>
              <a:t> model</a:t>
            </a:r>
            <a:endParaRPr lang="en-US" sz="1000" dirty="0">
              <a:sym typeface="Wingdings" panose="05000000000000000000" pitchFamily="2" charset="2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F7C92B7-4E47-3A1C-5466-FF38FFE4B807}"/>
              </a:ext>
            </a:extLst>
          </p:cNvPr>
          <p:cNvSpPr txBox="1"/>
          <p:nvPr/>
        </p:nvSpPr>
        <p:spPr>
          <a:xfrm>
            <a:off x="571762" y="5257800"/>
            <a:ext cx="1470274" cy="246221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fr-BE" sz="1000" dirty="0" err="1">
                <a:sym typeface="Wingdings" panose="05000000000000000000" pitchFamily="2" charset="2"/>
              </a:rPr>
              <a:t>Multifilamentary</a:t>
            </a:r>
            <a:r>
              <a:rPr lang="fr-BE" sz="1000" dirty="0">
                <a:sym typeface="Wingdings" panose="05000000000000000000" pitchFamily="2" charset="2"/>
              </a:rPr>
              <a:t> </a:t>
            </a:r>
            <a:r>
              <a:rPr lang="fr-BE" sz="1000" dirty="0" err="1">
                <a:sym typeface="Wingdings" panose="05000000000000000000" pitchFamily="2" charset="2"/>
              </a:rPr>
              <a:t>strand</a:t>
            </a:r>
            <a:endParaRPr lang="en-US" sz="1000" dirty="0">
              <a:sym typeface="Wingdings" panose="05000000000000000000" pitchFamily="2" charset="2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B39186B6-DAF7-8DC6-7EB4-34A346713C21}"/>
              </a:ext>
            </a:extLst>
          </p:cNvPr>
          <p:cNvSpPr txBox="1"/>
          <p:nvPr/>
        </p:nvSpPr>
        <p:spPr>
          <a:xfrm>
            <a:off x="6147970" y="1083377"/>
            <a:ext cx="58961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Phase 2 – Homogenized model:</a:t>
            </a:r>
          </a:p>
          <a:p>
            <a:pPr marL="770839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Reduced Order </a:t>
            </a:r>
            <a:r>
              <a:rPr lang="en-US" sz="2000" b="1" dirty="0"/>
              <a:t>Hysteretic</a:t>
            </a:r>
            <a:r>
              <a:rPr lang="en-US" sz="2000" dirty="0"/>
              <a:t> Magnetization (</a:t>
            </a:r>
            <a:r>
              <a:rPr lang="en-US" sz="2000" b="1" dirty="0"/>
              <a:t>ROHM</a:t>
            </a:r>
            <a:r>
              <a:rPr lang="en-US" sz="2000" dirty="0"/>
              <a:t>) model:</a:t>
            </a:r>
          </a:p>
          <a:p>
            <a:pPr marL="1198778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Describes </a:t>
            </a:r>
            <a:r>
              <a:rPr lang="en-US" sz="2000" b="1" dirty="0"/>
              <a:t>AC loss </a:t>
            </a:r>
            <a:r>
              <a:rPr lang="en-US" sz="2000" dirty="0"/>
              <a:t>and </a:t>
            </a:r>
            <a:r>
              <a:rPr lang="en-US" sz="2000" b="1" dirty="0"/>
              <a:t>magnetization</a:t>
            </a:r>
            <a:r>
              <a:rPr lang="en-US" sz="2000" dirty="0"/>
              <a:t>.</a:t>
            </a:r>
          </a:p>
          <a:p>
            <a:pPr marL="1198778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Includes </a:t>
            </a:r>
            <a:r>
              <a:rPr lang="en-US" sz="2000" b="1" dirty="0"/>
              <a:t>rate-dependent</a:t>
            </a:r>
            <a:r>
              <a:rPr lang="en-US" sz="2000" dirty="0"/>
              <a:t> effects.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D24DE503-6DC8-552A-FBCA-073897C865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97084" y="3048000"/>
            <a:ext cx="2790527" cy="2442935"/>
          </a:xfrm>
          <a:prstGeom prst="rect">
            <a:avLst/>
          </a:prstGeom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5B569CEA-0A0B-C837-0B4E-C7D47E6DC6AC}"/>
              </a:ext>
            </a:extLst>
          </p:cNvPr>
          <p:cNvCxnSpPr>
            <a:cxnSpLocks/>
          </p:cNvCxnSpPr>
          <p:nvPr/>
        </p:nvCxnSpPr>
        <p:spPr>
          <a:xfrm>
            <a:off x="6019800" y="1111583"/>
            <a:ext cx="0" cy="4984417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2" name="Graphique 41">
            <a:extLst>
              <a:ext uri="{FF2B5EF4-FFF2-40B4-BE49-F238E27FC236}">
                <a16:creationId xmlns:a16="http://schemas.microsoft.com/office/drawing/2014/main" id="{58374AAC-B916-C15B-8E09-F4EDCF0707D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148949" y="2819400"/>
            <a:ext cx="2979947" cy="2574512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B6E0BD19-4382-FDB6-2DF9-F9495488A7A7}"/>
              </a:ext>
            </a:extLst>
          </p:cNvPr>
          <p:cNvSpPr txBox="1"/>
          <p:nvPr/>
        </p:nvSpPr>
        <p:spPr>
          <a:xfrm>
            <a:off x="9945640" y="2667000"/>
            <a:ext cx="2011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solidFill>
                  <a:srgbClr val="7030A0"/>
                </a:solidFill>
              </a:rPr>
              <a:t>J. Dular et al. 2024 https://arxiv.org/abs/2409.13653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4401B56E-2E17-5F25-3A57-35C5ACA20999}"/>
              </a:ext>
            </a:extLst>
          </p:cNvPr>
          <p:cNvSpPr txBox="1"/>
          <p:nvPr/>
        </p:nvSpPr>
        <p:spPr>
          <a:xfrm>
            <a:off x="1389910" y="5813281"/>
            <a:ext cx="2011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>
                <a:solidFill>
                  <a:srgbClr val="7030A0"/>
                </a:solidFill>
              </a:rPr>
              <a:t>J. Dular et al. 2024 https://arxiv.org/abs/2411.13347</a:t>
            </a:r>
            <a:endParaRPr lang="en-GB" sz="1000" dirty="0">
              <a:solidFill>
                <a:srgbClr val="7030A0"/>
              </a:solidFill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22606EA6-435F-4672-984A-A6EE211B075B}"/>
              </a:ext>
            </a:extLst>
          </p:cNvPr>
          <p:cNvSpPr txBox="1"/>
          <p:nvPr/>
        </p:nvSpPr>
        <p:spPr>
          <a:xfrm>
            <a:off x="104722" y="5499304"/>
            <a:ext cx="2011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7030A0"/>
                </a:solidFill>
              </a:rPr>
              <a:t>J. Dular et al. 2024 DOI: 10.1088/1361-6668/ad650d</a:t>
            </a:r>
          </a:p>
        </p:txBody>
      </p:sp>
      <p:sp>
        <p:nvSpPr>
          <p:cNvPr id="2" name="TextBox 14">
            <a:extLst>
              <a:ext uri="{FF2B5EF4-FFF2-40B4-BE49-F238E27FC236}">
                <a16:creationId xmlns:a16="http://schemas.microsoft.com/office/drawing/2014/main" id="{EC74BF3B-05C8-E9B2-E51F-368404387A71}"/>
              </a:ext>
            </a:extLst>
          </p:cNvPr>
          <p:cNvSpPr txBox="1"/>
          <p:nvPr/>
        </p:nvSpPr>
        <p:spPr>
          <a:xfrm>
            <a:off x="6388467" y="5490935"/>
            <a:ext cx="5538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Transport </a:t>
            </a:r>
            <a:r>
              <a:rPr lang="en-US" dirty="0"/>
              <a:t>current</a:t>
            </a:r>
            <a:r>
              <a:rPr lang="fr-BE" dirty="0"/>
              <a:t> </a:t>
            </a:r>
            <a:r>
              <a:rPr lang="fr-BE" dirty="0" err="1"/>
              <a:t>effect</a:t>
            </a:r>
            <a:r>
              <a:rPr lang="fr-BE" dirty="0"/>
              <a:t>, HTS </a:t>
            </a:r>
            <a:r>
              <a:rPr lang="fr-BE" dirty="0" err="1"/>
              <a:t>Conductors</a:t>
            </a:r>
            <a:r>
              <a:rPr lang="fr-BE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28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6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6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31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D75A199-C8F6-7BE1-58D4-D248DCEEB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LTS Magnet – 2D FE Model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D57F73-5C8A-490C-F6CC-B8259BAF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5266CB-DA43-429D-8B5D-BA9C7EB7C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GB"/>
              <a:t>Julien Dular et al. | Models and Simulations in TE-MPE-PE</a:t>
            </a:r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04F4B80-B8D4-3A78-53CF-1845C672A921}"/>
              </a:ext>
            </a:extLst>
          </p:cNvPr>
          <p:cNvSpPr txBox="1"/>
          <p:nvPr/>
        </p:nvSpPr>
        <p:spPr>
          <a:xfrm>
            <a:off x="1912904" y="6427910"/>
            <a:ext cx="4692760" cy="27699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ctr"/>
            <a:r>
              <a:rPr lang="fr-BE" sz="1200" dirty="0" err="1">
                <a:sym typeface="Wingdings" panose="05000000000000000000" pitchFamily="2" charset="2"/>
              </a:rPr>
              <a:t>Courtesy</a:t>
            </a:r>
            <a:r>
              <a:rPr lang="fr-BE" sz="1200" dirty="0">
                <a:sym typeface="Wingdings" panose="05000000000000000000" pitchFamily="2" charset="2"/>
              </a:rPr>
              <a:t> of Erik Schnaubelt, Andrea </a:t>
            </a:r>
            <a:r>
              <a:rPr lang="fr-BE" sz="1200" dirty="0" err="1">
                <a:sym typeface="Wingdings" panose="05000000000000000000" pitchFamily="2" charset="2"/>
              </a:rPr>
              <a:t>Vitrano</a:t>
            </a:r>
            <a:r>
              <a:rPr lang="fr-BE" sz="1200" dirty="0">
                <a:sym typeface="Wingdings" panose="05000000000000000000" pitchFamily="2" charset="2"/>
              </a:rPr>
              <a:t> and Mariusz Wozniak</a:t>
            </a:r>
            <a:endParaRPr lang="en-US" sz="1200" dirty="0">
              <a:sym typeface="Wingdings" panose="05000000000000000000" pitchFamily="2" charset="2"/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FF26411B-AF12-C8F0-F6C0-1D3D722B0712}"/>
              </a:ext>
            </a:extLst>
          </p:cNvPr>
          <p:cNvGrpSpPr/>
          <p:nvPr/>
        </p:nvGrpSpPr>
        <p:grpSpPr>
          <a:xfrm>
            <a:off x="6745595" y="1383098"/>
            <a:ext cx="4423533" cy="2361850"/>
            <a:chOff x="6473067" y="1307005"/>
            <a:chExt cx="5544179" cy="2960195"/>
          </a:xfrm>
        </p:grpSpPr>
        <p:pic>
          <p:nvPicPr>
            <p:cNvPr id="8" name="Picture 30">
              <a:extLst>
                <a:ext uri="{FF2B5EF4-FFF2-40B4-BE49-F238E27FC236}">
                  <a16:creationId xmlns:a16="http://schemas.microsoft.com/office/drawing/2014/main" id="{E0F18A4B-FE17-2B83-8B7A-0D59BF922D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09"/>
            <a:stretch/>
          </p:blipFill>
          <p:spPr>
            <a:xfrm>
              <a:off x="6473067" y="1468371"/>
              <a:ext cx="2484296" cy="247240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C64F3D1-1B93-25DD-F1E2-94B4C1620BE4}"/>
                </a:ext>
              </a:extLst>
            </p:cNvPr>
            <p:cNvSpPr/>
            <p:nvPr/>
          </p:nvSpPr>
          <p:spPr>
            <a:xfrm>
              <a:off x="8129726" y="2204141"/>
              <a:ext cx="464435" cy="552977"/>
            </a:xfrm>
            <a:prstGeom prst="rect">
              <a:avLst/>
            </a:prstGeom>
            <a:noFill/>
            <a:ln w="38100">
              <a:solidFill>
                <a:srgbClr val="C00000"/>
              </a:solidFill>
              <a:extLst>
                <a:ext uri="{C807C97D-BFC1-408E-A445-0C87EB9F89A2}">
                  <ask:lineSketchStyleProps xmlns:ask="http://schemas.microsoft.com/office/drawing/2018/sketchyshapes" sd="2650216993">
                    <a:custGeom>
                      <a:avLst/>
                      <a:gdLst>
                        <a:gd name="connsiteX0" fmla="*/ 0 w 516170"/>
                        <a:gd name="connsiteY0" fmla="*/ 0 h 799525"/>
                        <a:gd name="connsiteX1" fmla="*/ 516170 w 516170"/>
                        <a:gd name="connsiteY1" fmla="*/ 0 h 799525"/>
                        <a:gd name="connsiteX2" fmla="*/ 516170 w 516170"/>
                        <a:gd name="connsiteY2" fmla="*/ 799525 h 799525"/>
                        <a:gd name="connsiteX3" fmla="*/ 0 w 516170"/>
                        <a:gd name="connsiteY3" fmla="*/ 799525 h 799525"/>
                        <a:gd name="connsiteX4" fmla="*/ 0 w 516170"/>
                        <a:gd name="connsiteY4" fmla="*/ 0 h 799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6170" h="799525" extrusionOk="0">
                          <a:moveTo>
                            <a:pt x="0" y="0"/>
                          </a:moveTo>
                          <a:cubicBezTo>
                            <a:pt x="114551" y="1084"/>
                            <a:pt x="334839" y="9215"/>
                            <a:pt x="516170" y="0"/>
                          </a:cubicBezTo>
                          <a:cubicBezTo>
                            <a:pt x="472916" y="369913"/>
                            <a:pt x="447649" y="410301"/>
                            <a:pt x="516170" y="799525"/>
                          </a:cubicBezTo>
                          <a:cubicBezTo>
                            <a:pt x="291547" y="823396"/>
                            <a:pt x="84124" y="825748"/>
                            <a:pt x="0" y="799525"/>
                          </a:cubicBezTo>
                          <a:cubicBezTo>
                            <a:pt x="-64149" y="502780"/>
                            <a:pt x="-67775" y="118942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32">
              <a:extLst>
                <a:ext uri="{FF2B5EF4-FFF2-40B4-BE49-F238E27FC236}">
                  <a16:creationId xmlns:a16="http://schemas.microsoft.com/office/drawing/2014/main" id="{B20CC002-5F41-999C-9952-EC64F701BC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94161" y="1307005"/>
              <a:ext cx="712183" cy="897136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33">
              <a:extLst>
                <a:ext uri="{FF2B5EF4-FFF2-40B4-BE49-F238E27FC236}">
                  <a16:creationId xmlns:a16="http://schemas.microsoft.com/office/drawing/2014/main" id="{90A5CCF4-CFA4-256E-EF74-8381AAE377CC}"/>
                </a:ext>
              </a:extLst>
            </p:cNvPr>
            <p:cNvCxnSpPr>
              <a:cxnSpLocks/>
            </p:cNvCxnSpPr>
            <p:nvPr/>
          </p:nvCxnSpPr>
          <p:spPr>
            <a:xfrm>
              <a:off x="8594161" y="2744712"/>
              <a:ext cx="712183" cy="1522488"/>
            </a:xfrm>
            <a:prstGeom prst="line">
              <a:avLst/>
            </a:prstGeom>
            <a:ln w="38100">
              <a:solidFill>
                <a:srgbClr val="C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34">
              <a:extLst>
                <a:ext uri="{FF2B5EF4-FFF2-40B4-BE49-F238E27FC236}">
                  <a16:creationId xmlns:a16="http://schemas.microsoft.com/office/drawing/2014/main" id="{8154638D-3308-C50B-5208-BD29CBAF55C6}"/>
                </a:ext>
              </a:extLst>
            </p:cNvPr>
            <p:cNvSpPr txBox="1"/>
            <p:nvPr/>
          </p:nvSpPr>
          <p:spPr>
            <a:xfrm>
              <a:off x="7286265" y="2504517"/>
              <a:ext cx="8610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MQXA</a:t>
              </a:r>
            </a:p>
          </p:txBody>
        </p:sp>
        <p:pic>
          <p:nvPicPr>
            <p:cNvPr id="13" name="Picture 35">
              <a:extLst>
                <a:ext uri="{FF2B5EF4-FFF2-40B4-BE49-F238E27FC236}">
                  <a16:creationId xmlns:a16="http://schemas.microsoft.com/office/drawing/2014/main" id="{F45FCD35-DD41-DF48-F2B6-448C68F090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5116"/>
            <a:stretch/>
          </p:blipFill>
          <p:spPr>
            <a:xfrm>
              <a:off x="9339122" y="1307005"/>
              <a:ext cx="2678124" cy="2960195"/>
            </a:xfrm>
            <a:prstGeom prst="rect">
              <a:avLst/>
            </a:prstGeom>
            <a:ln w="38100">
              <a:solidFill>
                <a:srgbClr val="C00000"/>
              </a:solidFill>
            </a:ln>
          </p:spPr>
        </p:pic>
        <p:sp>
          <p:nvSpPr>
            <p:cNvPr id="14" name="TextBox 11">
              <a:extLst>
                <a:ext uri="{FF2B5EF4-FFF2-40B4-BE49-F238E27FC236}">
                  <a16:creationId xmlns:a16="http://schemas.microsoft.com/office/drawing/2014/main" id="{9B9970D8-CDFF-EA0E-960C-9F5203B90576}"/>
                </a:ext>
              </a:extLst>
            </p:cNvPr>
            <p:cNvSpPr txBox="1"/>
            <p:nvPr/>
          </p:nvSpPr>
          <p:spPr>
            <a:xfrm>
              <a:off x="6475707" y="3717190"/>
              <a:ext cx="669039" cy="385748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91440" tIns="45720" rIns="91440" bIns="45720" rtlCol="0" anchor="ctr" anchorCtr="0">
              <a:spAutoFit/>
            </a:bodyPr>
            <a:lstStyle/>
            <a:p>
              <a:pPr algn="l"/>
              <a:r>
                <a:rPr lang="en-DE" sz="1400" dirty="0">
                  <a:sym typeface="Wingdings" panose="05000000000000000000" pitchFamily="2" charset="2"/>
                </a:rPr>
                <a:t>TSA</a:t>
              </a:r>
              <a:endParaRPr lang="en-US" sz="1400" dirty="0">
                <a:sym typeface="Wingdings" panose="05000000000000000000" pitchFamily="2" charset="2"/>
              </a:endParaRPr>
            </a:p>
          </p:txBody>
        </p:sp>
      </p:grpSp>
      <p:pic>
        <p:nvPicPr>
          <p:cNvPr id="7" name="Graphic 4">
            <a:extLst>
              <a:ext uri="{FF2B5EF4-FFF2-40B4-BE49-F238E27FC236}">
                <a16:creationId xmlns:a16="http://schemas.microsoft.com/office/drawing/2014/main" id="{42B5F144-F7DA-E3E0-2990-2B33A4CBC8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43920" y="287803"/>
            <a:ext cx="656295" cy="996222"/>
          </a:xfrm>
          <a:prstGeom prst="rect">
            <a:avLst/>
          </a:prstGeom>
        </p:spPr>
      </p:pic>
      <p:pic>
        <p:nvPicPr>
          <p:cNvPr id="15" name="Picture 16" descr="A diagram of a solar panel&#10;&#10;Description automatically generated">
            <a:extLst>
              <a:ext uri="{FF2B5EF4-FFF2-40B4-BE49-F238E27FC236}">
                <a16:creationId xmlns:a16="http://schemas.microsoft.com/office/drawing/2014/main" id="{49B28ADB-D50F-A049-0888-00B0052854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6200" y="4178941"/>
            <a:ext cx="2359830" cy="1837717"/>
          </a:xfrm>
          <a:prstGeom prst="rect">
            <a:avLst/>
          </a:prstGeom>
        </p:spPr>
      </p:pic>
      <p:sp>
        <p:nvSpPr>
          <p:cNvPr id="16" name="ZoneTexte 9">
            <a:extLst>
              <a:ext uri="{FF2B5EF4-FFF2-40B4-BE49-F238E27FC236}">
                <a16:creationId xmlns:a16="http://schemas.microsoft.com/office/drawing/2014/main" id="{75C2F808-A8AF-993F-FBED-BEB5392ABC34}"/>
              </a:ext>
            </a:extLst>
          </p:cNvPr>
          <p:cNvSpPr txBox="1"/>
          <p:nvPr/>
        </p:nvSpPr>
        <p:spPr>
          <a:xfrm>
            <a:off x="404915" y="1143000"/>
            <a:ext cx="597911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 err="1"/>
              <a:t>Coupled</a:t>
            </a:r>
            <a:r>
              <a:rPr lang="fr-BE" b="1" dirty="0"/>
              <a:t> </a:t>
            </a:r>
            <a:r>
              <a:rPr lang="en-DE" b="1" dirty="0"/>
              <a:t>2D </a:t>
            </a:r>
            <a:r>
              <a:rPr lang="fr-BE" b="1" dirty="0"/>
              <a:t>FE</a:t>
            </a:r>
            <a:r>
              <a:rPr lang="en-DE" b="1" dirty="0"/>
              <a:t> magnetostatic and transient thermal </a:t>
            </a:r>
            <a:r>
              <a:rPr lang="fr-BE" b="1" dirty="0" err="1"/>
              <a:t>models</a:t>
            </a:r>
            <a:r>
              <a:rPr lang="fr-BE" b="1" dirty="0"/>
              <a:t> </a:t>
            </a:r>
            <a:r>
              <a:rPr lang="en-DE" b="1" dirty="0"/>
              <a:t>of LTS multipole magnets</a:t>
            </a:r>
            <a:r>
              <a:rPr lang="fr-BE" b="1" dirty="0"/>
              <a:t>:</a:t>
            </a:r>
            <a:endParaRPr lang="en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err="1"/>
              <a:t>Automated</a:t>
            </a:r>
            <a:r>
              <a:rPr lang="fr-BE" dirty="0"/>
              <a:t> </a:t>
            </a:r>
            <a:r>
              <a:rPr lang="en-DE" dirty="0"/>
              <a:t>computation of geometry, mesh, and solution from ROXIE and text-based versioned </a:t>
            </a:r>
            <a:r>
              <a:rPr lang="fr-BE" dirty="0"/>
              <a:t>files.</a:t>
            </a:r>
            <a:endParaRPr lang="en-DE" dirty="0"/>
          </a:p>
          <a:p>
            <a:r>
              <a:rPr lang="en-DE" b="1" dirty="0"/>
              <a:t>Thin shell approximations (TSA) to model thermal gradients across insulation layers</a:t>
            </a:r>
            <a:r>
              <a:rPr lang="fr-BE" b="1" dirty="0"/>
              <a:t>:</a:t>
            </a:r>
            <a:endParaRPr lang="en-DE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</a:t>
            </a:r>
            <a:r>
              <a:rPr lang="en-DE" dirty="0"/>
              <a:t>nables </a:t>
            </a:r>
            <a:r>
              <a:rPr lang="en-GB" dirty="0"/>
              <a:t>correct modelling of Q</a:t>
            </a:r>
            <a:r>
              <a:rPr lang="en-DE" dirty="0"/>
              <a:t>uench </a:t>
            </a:r>
            <a:r>
              <a:rPr lang="en-GB" dirty="0"/>
              <a:t>H</a:t>
            </a:r>
            <a:r>
              <a:rPr lang="en-DE" dirty="0"/>
              <a:t>eaters </a:t>
            </a:r>
            <a:r>
              <a:rPr lang="en-GB" dirty="0"/>
              <a:t>(</a:t>
            </a:r>
            <a:r>
              <a:rPr lang="en-DE" dirty="0">
                <a:sym typeface="Wingdings" panose="05000000000000000000" pitchFamily="2" charset="2"/>
              </a:rPr>
              <a:t>computationally prohibitive for classical FE</a:t>
            </a:r>
            <a:r>
              <a:rPr lang="en-GB" dirty="0">
                <a:sym typeface="Wingdings" panose="05000000000000000000" pitchFamily="2" charset="2"/>
              </a:rPr>
              <a:t>).</a:t>
            </a:r>
          </a:p>
          <a:p>
            <a:endParaRPr lang="en-DE" sz="1600" dirty="0">
              <a:sym typeface="Wingdings" panose="05000000000000000000" pitchFamily="2" charset="2"/>
            </a:endParaRPr>
          </a:p>
          <a:p>
            <a:pPr algn="ctr"/>
            <a:r>
              <a:rPr lang="en-US" sz="1000" dirty="0">
                <a:solidFill>
                  <a:srgbClr val="7030A0"/>
                </a:solidFill>
              </a:rPr>
              <a:t>E</a:t>
            </a:r>
            <a:r>
              <a:rPr lang="en-DE" sz="1000" dirty="0">
                <a:solidFill>
                  <a:srgbClr val="7030A0"/>
                </a:solidFill>
              </a:rPr>
              <a:t>.</a:t>
            </a:r>
            <a:r>
              <a:rPr lang="en-US" sz="1000" dirty="0">
                <a:solidFill>
                  <a:srgbClr val="7030A0"/>
                </a:solidFill>
              </a:rPr>
              <a:t> Schnaubelt et al</a:t>
            </a:r>
            <a:r>
              <a:rPr lang="en-DE" sz="1000" dirty="0">
                <a:solidFill>
                  <a:srgbClr val="7030A0"/>
                </a:solidFill>
              </a:rPr>
              <a:t>.,</a:t>
            </a:r>
            <a:r>
              <a:rPr lang="en-US" sz="1000" dirty="0">
                <a:solidFill>
                  <a:srgbClr val="7030A0"/>
                </a:solidFill>
              </a:rPr>
              <a:t> SUST </a:t>
            </a:r>
            <a:r>
              <a:rPr lang="en-DE" sz="1000" dirty="0">
                <a:solidFill>
                  <a:srgbClr val="7030A0"/>
                </a:solidFill>
              </a:rPr>
              <a:t>2023</a:t>
            </a:r>
            <a:r>
              <a:rPr lang="fr-BE" sz="1000" dirty="0">
                <a:solidFill>
                  <a:srgbClr val="7030A0"/>
                </a:solidFill>
              </a:rPr>
              <a:t>,</a:t>
            </a:r>
            <a:r>
              <a:rPr lang="en-DE" sz="1000" dirty="0">
                <a:solidFill>
                  <a:srgbClr val="7030A0"/>
                </a:solidFill>
              </a:rPr>
              <a:t> DOI </a:t>
            </a:r>
            <a:r>
              <a:rPr lang="en-US" sz="1000" dirty="0">
                <a:solidFill>
                  <a:srgbClr val="7030A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10.1088/1361-6668/</a:t>
            </a:r>
            <a:r>
              <a:rPr lang="en-US" sz="1000" dirty="0" err="1">
                <a:solidFill>
                  <a:srgbClr val="7030A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acbeea</a:t>
            </a:r>
            <a:endParaRPr lang="en-DE" sz="1000" dirty="0">
              <a:solidFill>
                <a:srgbClr val="7030A0"/>
              </a:solidFill>
            </a:endParaRPr>
          </a:p>
        </p:txBody>
      </p:sp>
      <p:sp>
        <p:nvSpPr>
          <p:cNvPr id="17" name="TextBox 14">
            <a:extLst>
              <a:ext uri="{FF2B5EF4-FFF2-40B4-BE49-F238E27FC236}">
                <a16:creationId xmlns:a16="http://schemas.microsoft.com/office/drawing/2014/main" id="{AFD6A587-B1CF-F631-B930-1DF550EFB21B}"/>
              </a:ext>
            </a:extLst>
          </p:cNvPr>
          <p:cNvSpPr txBox="1"/>
          <p:nvPr/>
        </p:nvSpPr>
        <p:spPr>
          <a:xfrm>
            <a:off x="6433617" y="4262332"/>
            <a:ext cx="5538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err="1"/>
              <a:t>Incorporate</a:t>
            </a:r>
            <a:r>
              <a:rPr lang="fr-BE" dirty="0"/>
              <a:t> ROHM </a:t>
            </a:r>
            <a:r>
              <a:rPr lang="fr-BE" dirty="0" err="1"/>
              <a:t>method</a:t>
            </a:r>
            <a:r>
              <a:rPr lang="fr-BE" dirty="0"/>
              <a:t> for </a:t>
            </a:r>
            <a:r>
              <a:rPr lang="en-DE" dirty="0"/>
              <a:t>accurate AC loss</a:t>
            </a:r>
            <a:r>
              <a:rPr lang="fr-BE" dirty="0"/>
              <a:t> </a:t>
            </a:r>
            <a:r>
              <a:rPr lang="fr-BE" dirty="0" err="1"/>
              <a:t>modelling</a:t>
            </a:r>
            <a:r>
              <a:rPr lang="fr-BE" dirty="0"/>
              <a:t>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Implement active quench detection and protection circuits for QH, EE, CLIQ, and ESC</a:t>
            </a:r>
            <a:r>
              <a:rPr lang="fr-BE" dirty="0"/>
              <a:t>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E" dirty="0"/>
              <a:t>Validate this model against experimental data</a:t>
            </a:r>
            <a:r>
              <a:rPr lang="fr-BE" dirty="0"/>
              <a:t>.</a:t>
            </a:r>
            <a:endParaRPr lang="en-GB" dirty="0"/>
          </a:p>
        </p:txBody>
      </p:sp>
      <p:pic>
        <p:nvPicPr>
          <p:cNvPr id="23" name="Picture 6" descr="Icon&#10;&#10;Description automatically generated">
            <a:extLst>
              <a:ext uri="{FF2B5EF4-FFF2-40B4-BE49-F238E27FC236}">
                <a16:creationId xmlns:a16="http://schemas.microsoft.com/office/drawing/2014/main" id="{01CD487A-1D7C-95D1-2FF6-7404E274571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5" t="1629" r="2350" b="1369"/>
          <a:stretch/>
        </p:blipFill>
        <p:spPr>
          <a:xfrm>
            <a:off x="417014" y="4205326"/>
            <a:ext cx="1495890" cy="1724104"/>
          </a:xfrm>
          <a:prstGeom prst="rect">
            <a:avLst/>
          </a:prstGeom>
        </p:spPr>
      </p:pic>
      <p:pic>
        <p:nvPicPr>
          <p:cNvPr id="24" name="Picture 13" descr="Icon&#10;&#10;Description automatically generated">
            <a:extLst>
              <a:ext uri="{FF2B5EF4-FFF2-40B4-BE49-F238E27FC236}">
                <a16:creationId xmlns:a16="http://schemas.microsoft.com/office/drawing/2014/main" id="{16D7103F-5404-AF7C-72C8-D44527C1FE7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7" t="1148" r="2022" b="1199"/>
          <a:stretch/>
        </p:blipFill>
        <p:spPr>
          <a:xfrm>
            <a:off x="1977570" y="4211926"/>
            <a:ext cx="1495130" cy="171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30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bg1"/>
        </a:solidFill>
      </a:spPr>
      <a:bodyPr vert="horz" lIns="91440" tIns="45720" rIns="91440" bIns="45720" rtlCol="0" anchor="ctr" anchorCtr="0"/>
      <a:lstStyle>
        <a:defPPr marL="171450" indent="-171450" algn="l">
          <a:buFont typeface="Arial" panose="020B0604020202020204" pitchFamily="34" charset="0"/>
          <a:buChar char="•"/>
          <a:defRPr dirty="0" smtClean="0">
            <a:sym typeface="Wingdings" panose="05000000000000000000" pitchFamily="2" charset="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19521</TotalTime>
  <Words>1916</Words>
  <Application>Microsoft Office PowerPoint</Application>
  <PresentationFormat>Grand écran</PresentationFormat>
  <Paragraphs>330</Paragraphs>
  <Slides>21</Slides>
  <Notes>11</Notes>
  <HiddenSlides>0</HiddenSlides>
  <MMClips>2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Times New Roman</vt:lpstr>
      <vt:lpstr>Wingdings</vt:lpstr>
      <vt:lpstr>Office Theme</vt:lpstr>
      <vt:lpstr>Modelling Activities in TE-MPE-PE: FE Models, Transients in SC Magnets, and Quench Protection</vt:lpstr>
      <vt:lpstr>Contents</vt:lpstr>
      <vt:lpstr>Contents</vt:lpstr>
      <vt:lpstr>Quench of Superconducting Magnets</vt:lpstr>
      <vt:lpstr>Modelling Challenges</vt:lpstr>
      <vt:lpstr>Simulation of Transient Effects in Accelerator superconducting Magnet circuits - STEAM</vt:lpstr>
      <vt:lpstr>Contents</vt:lpstr>
      <vt:lpstr>LTS Conductors – 2D FE Models</vt:lpstr>
      <vt:lpstr>LTS Magnet – 2D FE Model</vt:lpstr>
      <vt:lpstr>No Insulation HTS Coil – 3D FE Model</vt:lpstr>
      <vt:lpstr>No Insulation HTS Coil – 3D+2D FE Model</vt:lpstr>
      <vt:lpstr>No Insulation HTS Coil – 2D/3D Network Model</vt:lpstr>
      <vt:lpstr>Contents</vt:lpstr>
      <vt:lpstr>Finite element Quench Simulator</vt:lpstr>
      <vt:lpstr>Lumped-Element Dynamic Electro-Thermal - LEDET</vt:lpstr>
      <vt:lpstr>FiQuS – LEDET Co-Simulation</vt:lpstr>
      <vt:lpstr>Dipole Magnets Impedance Model</vt:lpstr>
      <vt:lpstr>Présentation PowerPoint</vt:lpstr>
      <vt:lpstr>Contents</vt:lpstr>
      <vt:lpstr>Summary and Perspectives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Tim Mulder</dc:creator>
  <cp:lastModifiedBy>Julien Dular</cp:lastModifiedBy>
  <cp:revision>631</cp:revision>
  <cp:lastPrinted>2020-01-30T13:49:18Z</cp:lastPrinted>
  <dcterms:created xsi:type="dcterms:W3CDTF">2022-10-12T12:08:01Z</dcterms:created>
  <dcterms:modified xsi:type="dcterms:W3CDTF">2024-12-05T17:10:27Z</dcterms:modified>
</cp:coreProperties>
</file>