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804" r:id="rId6"/>
  </p:sldMasterIdLst>
  <p:notesMasterIdLst>
    <p:notesMasterId r:id="rId26"/>
  </p:notesMasterIdLst>
  <p:handoutMasterIdLst>
    <p:handoutMasterId r:id="rId27"/>
  </p:handoutMasterIdLst>
  <p:sldIdLst>
    <p:sldId id="264" r:id="rId7"/>
    <p:sldId id="2415" r:id="rId8"/>
    <p:sldId id="2417" r:id="rId9"/>
    <p:sldId id="267" r:id="rId10"/>
    <p:sldId id="268" r:id="rId11"/>
    <p:sldId id="2418" r:id="rId12"/>
    <p:sldId id="2416" r:id="rId13"/>
    <p:sldId id="2397" r:id="rId14"/>
    <p:sldId id="262" r:id="rId15"/>
    <p:sldId id="2398" r:id="rId16"/>
    <p:sldId id="2412" r:id="rId17"/>
    <p:sldId id="2400" r:id="rId18"/>
    <p:sldId id="2419" r:id="rId19"/>
    <p:sldId id="2411" r:id="rId20"/>
    <p:sldId id="2407" r:id="rId21"/>
    <p:sldId id="2408" r:id="rId22"/>
    <p:sldId id="2410" r:id="rId23"/>
    <p:sldId id="2414" r:id="rId24"/>
    <p:sldId id="2413" r:id="rId25"/>
  </p:sldIdLst>
  <p:sldSz cx="12192000" cy="6858000"/>
  <p:notesSz cx="143017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A8"/>
    <a:srgbClr val="003BC0"/>
    <a:srgbClr val="002882"/>
    <a:srgbClr val="000002"/>
    <a:srgbClr val="6E2466"/>
    <a:srgbClr val="CDFFE4"/>
    <a:srgbClr val="CCCCFF"/>
    <a:srgbClr val="62C5D3"/>
    <a:srgbClr val="006600"/>
    <a:srgbClr val="1C44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40" autoAdjust="0"/>
    <p:restoredTop sz="94404" autoAdjust="0"/>
  </p:normalViewPr>
  <p:slideViewPr>
    <p:cSldViewPr snapToGrid="0" snapToObjects="1">
      <p:cViewPr varScale="1">
        <p:scale>
          <a:sx n="100" d="100"/>
          <a:sy n="100" d="100"/>
        </p:scale>
        <p:origin x="102" y="522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-45691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432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dschoerl\cernbox\WINDOWS\Desktop\NCM\IEFC_SparePolicy\QA_magnet%20distribution%20extracted%2009.07.2024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jarmyre\cernbox\Documents\FCCee\Collider\Main_quads\3D\PTC_test\fullL_neighbor_surve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l">
              <a:defRPr lang="en-GB" sz="2000" b="0" i="0" u="none" strike="noStrike" kern="1200" spc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2000" b="1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4544</a:t>
            </a:r>
            <a:r>
              <a:rPr lang="en-GB" sz="2000" b="1" baseline="0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000" b="0" baseline="0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installed magnets</a:t>
            </a:r>
          </a:p>
          <a:p>
            <a:pPr algn="l">
              <a:defRPr lang="en-GB" sz="2000" noProof="0">
                <a:solidFill>
                  <a:schemeClr val="tx1"/>
                </a:solidFill>
              </a:defRPr>
            </a:pPr>
            <a:r>
              <a:rPr lang="en-GB" sz="2000" b="1" baseline="0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~2000 </a:t>
            </a:r>
            <a:r>
              <a:rPr lang="en-GB" sz="2000" b="0" baseline="0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spare magnets</a:t>
            </a:r>
          </a:p>
          <a:p>
            <a:pPr algn="l">
              <a:defRPr lang="en-GB" sz="2000" noProof="0">
                <a:solidFill>
                  <a:schemeClr val="tx1"/>
                </a:solidFill>
              </a:defRPr>
            </a:pPr>
            <a:r>
              <a:rPr lang="en-GB" sz="2000" b="1" baseline="0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343 </a:t>
            </a:r>
            <a:r>
              <a:rPr lang="en-GB" sz="2000" b="0" baseline="0" noProof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magnet types</a:t>
            </a:r>
            <a:endParaRPr lang="en-GB" sz="2000" b="0" noProof="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c:rich>
      </c:tx>
      <c:layout>
        <c:manualLayout>
          <c:xMode val="edge"/>
          <c:yMode val="edge"/>
          <c:x val="0.21507523741719056"/>
          <c:y val="0.22151193164755875"/>
        </c:manualLayout>
      </c:layout>
      <c:overlay val="0"/>
      <c:spPr>
        <a:solidFill>
          <a:srgbClr val="FFFFFF"/>
        </a:solidFill>
        <a:ln>
          <a:solidFill>
            <a:srgbClr val="0033A0"/>
          </a:solidFill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lang="en-GB" sz="2000" b="0" i="0" u="none" strike="noStrike" kern="1200" spc="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791525975675965E-2"/>
          <c:y val="0.19165504559983215"/>
          <c:w val="0.86236014835171226"/>
          <c:h val="0.57852295212120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'[1]2024_07_09'!$S$1</c:f>
              <c:strCache>
                <c:ptCount val="1"/>
                <c:pt idx="0">
                  <c:v>Magnets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'[1]2024_07_09'!$R$2:$R$28</c:f>
              <c:strCache>
                <c:ptCount val="27"/>
                <c:pt idx="0">
                  <c:v>3 MeV</c:v>
                </c:pt>
                <c:pt idx="1">
                  <c:v>AD</c:v>
                </c:pt>
                <c:pt idx="2">
                  <c:v>Booster</c:v>
                </c:pt>
                <c:pt idx="3">
                  <c:v>Booster TL</c:v>
                </c:pt>
                <c:pt idx="4">
                  <c:v>CTF2</c:v>
                </c:pt>
                <c:pt idx="5">
                  <c:v>CTF3</c:v>
                </c:pt>
                <c:pt idx="6">
                  <c:v>East Area</c:v>
                </c:pt>
                <c:pt idx="7">
                  <c:v>Elena</c:v>
                </c:pt>
                <c:pt idx="8">
                  <c:v>Faser</c:v>
                </c:pt>
                <c:pt idx="9">
                  <c:v>HiRadMat</c:v>
                </c:pt>
                <c:pt idx="10">
                  <c:v>Isolde</c:v>
                </c:pt>
                <c:pt idx="11">
                  <c:v>LEIR</c:v>
                </c:pt>
                <c:pt idx="12">
                  <c:v>LHC Main Ring</c:v>
                </c:pt>
                <c:pt idx="13">
                  <c:v>Linac 3</c:v>
                </c:pt>
                <c:pt idx="14">
                  <c:v>Linac 4</c:v>
                </c:pt>
                <c:pt idx="15">
                  <c:v>North Area</c:v>
                </c:pt>
                <c:pt idx="16">
                  <c:v>PS Main Ring</c:v>
                </c:pt>
                <c:pt idx="17">
                  <c:v>SPS Main Ring</c:v>
                </c:pt>
                <c:pt idx="18">
                  <c:v>TI 2</c:v>
                </c:pt>
                <c:pt idx="19">
                  <c:v>TI 8</c:v>
                </c:pt>
                <c:pt idx="20">
                  <c:v>TT10</c:v>
                </c:pt>
                <c:pt idx="21">
                  <c:v>TT2</c:v>
                </c:pt>
                <c:pt idx="22">
                  <c:v>TT20</c:v>
                </c:pt>
                <c:pt idx="23">
                  <c:v>TT40</c:v>
                </c:pt>
                <c:pt idx="24">
                  <c:v>TT41 (AWAKE)</c:v>
                </c:pt>
                <c:pt idx="25">
                  <c:v>TT43 (AWAKE)</c:v>
                </c:pt>
                <c:pt idx="26">
                  <c:v>TT60</c:v>
                </c:pt>
              </c:strCache>
            </c:strRef>
          </c:cat>
          <c:val>
            <c:numRef>
              <c:f>'[1]2024_07_09'!$S$2:$S$28</c:f>
              <c:numCache>
                <c:formatCode>General</c:formatCode>
                <c:ptCount val="27"/>
                <c:pt idx="0">
                  <c:v>8</c:v>
                </c:pt>
                <c:pt idx="1">
                  <c:v>150</c:v>
                </c:pt>
                <c:pt idx="2">
                  <c:v>265</c:v>
                </c:pt>
                <c:pt idx="3">
                  <c:v>123</c:v>
                </c:pt>
                <c:pt idx="4">
                  <c:v>4</c:v>
                </c:pt>
                <c:pt idx="5">
                  <c:v>49</c:v>
                </c:pt>
                <c:pt idx="6">
                  <c:v>58</c:v>
                </c:pt>
                <c:pt idx="7">
                  <c:v>45</c:v>
                </c:pt>
                <c:pt idx="8">
                  <c:v>3</c:v>
                </c:pt>
                <c:pt idx="9">
                  <c:v>25</c:v>
                </c:pt>
                <c:pt idx="10">
                  <c:v>79</c:v>
                </c:pt>
                <c:pt idx="11">
                  <c:v>69</c:v>
                </c:pt>
                <c:pt idx="12">
                  <c:v>160</c:v>
                </c:pt>
                <c:pt idx="13">
                  <c:v>50</c:v>
                </c:pt>
                <c:pt idx="14">
                  <c:v>214</c:v>
                </c:pt>
                <c:pt idx="15">
                  <c:v>424</c:v>
                </c:pt>
                <c:pt idx="16">
                  <c:v>250</c:v>
                </c:pt>
                <c:pt idx="17">
                  <c:v>1419</c:v>
                </c:pt>
                <c:pt idx="18">
                  <c:v>295</c:v>
                </c:pt>
                <c:pt idx="19">
                  <c:v>387</c:v>
                </c:pt>
                <c:pt idx="20">
                  <c:v>65</c:v>
                </c:pt>
                <c:pt idx="21">
                  <c:v>62</c:v>
                </c:pt>
                <c:pt idx="22">
                  <c:v>145</c:v>
                </c:pt>
                <c:pt idx="23">
                  <c:v>14</c:v>
                </c:pt>
                <c:pt idx="24">
                  <c:v>141</c:v>
                </c:pt>
                <c:pt idx="25">
                  <c:v>20</c:v>
                </c:pt>
                <c:pt idx="26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46-412B-B169-16FA8D463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71187504"/>
        <c:axId val="1871192784"/>
      </c:barChart>
      <c:scatterChart>
        <c:scatterStyle val="smoothMarker"/>
        <c:varyColors val="0"/>
        <c:ser>
          <c:idx val="1"/>
          <c:order val="1"/>
          <c:tx>
            <c:strRef>
              <c:f>'[1]2024_07_09'!$T$1</c:f>
              <c:strCache>
                <c:ptCount val="1"/>
                <c:pt idx="0">
                  <c:v>Design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1-1046-412B-B169-16FA8D4633A2}"/>
              </c:ext>
            </c:extLst>
          </c:dPt>
          <c:dLbls>
            <c:dLbl>
              <c:idx val="2"/>
              <c:layout>
                <c:manualLayout>
                  <c:x val="-1.5928618551063766E-2"/>
                  <c:y val="3.57292065176701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046-412B-B169-16FA8D4633A2}"/>
                </c:ext>
              </c:extLst>
            </c:dLbl>
            <c:dLbl>
              <c:idx val="17"/>
              <c:layout>
                <c:manualLayout>
                  <c:x val="0"/>
                  <c:y val="-2.68490384759243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46-412B-B169-16FA8D4633A2}"/>
                </c:ext>
              </c:extLst>
            </c:dLbl>
            <c:dLbl>
              <c:idx val="18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046-412B-B169-16FA8D4633A2}"/>
                </c:ext>
              </c:extLst>
            </c:dLbl>
            <c:dLbl>
              <c:idx val="19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46-412B-B169-16FA8D4633A2}"/>
                </c:ext>
              </c:extLst>
            </c:dLbl>
            <c:spPr>
              <a:noFill/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strRef>
              <c:f>'[1]2024_07_09'!$R$2:$R$28</c:f>
              <c:strCache>
                <c:ptCount val="27"/>
                <c:pt idx="0">
                  <c:v>3 MeV</c:v>
                </c:pt>
                <c:pt idx="1">
                  <c:v>AD</c:v>
                </c:pt>
                <c:pt idx="2">
                  <c:v>Booster</c:v>
                </c:pt>
                <c:pt idx="3">
                  <c:v>Booster TL</c:v>
                </c:pt>
                <c:pt idx="4">
                  <c:v>CTF2</c:v>
                </c:pt>
                <c:pt idx="5">
                  <c:v>CTF3</c:v>
                </c:pt>
                <c:pt idx="6">
                  <c:v>East Area</c:v>
                </c:pt>
                <c:pt idx="7">
                  <c:v>Elena</c:v>
                </c:pt>
                <c:pt idx="8">
                  <c:v>Faser</c:v>
                </c:pt>
                <c:pt idx="9">
                  <c:v>HiRadMat</c:v>
                </c:pt>
                <c:pt idx="10">
                  <c:v>Isolde</c:v>
                </c:pt>
                <c:pt idx="11">
                  <c:v>LEIR</c:v>
                </c:pt>
                <c:pt idx="12">
                  <c:v>LHC Main Ring</c:v>
                </c:pt>
                <c:pt idx="13">
                  <c:v>Linac 3</c:v>
                </c:pt>
                <c:pt idx="14">
                  <c:v>Linac 4</c:v>
                </c:pt>
                <c:pt idx="15">
                  <c:v>North Area</c:v>
                </c:pt>
                <c:pt idx="16">
                  <c:v>PS Main Ring</c:v>
                </c:pt>
                <c:pt idx="17">
                  <c:v>SPS Main Ring</c:v>
                </c:pt>
                <c:pt idx="18">
                  <c:v>TI 2</c:v>
                </c:pt>
                <c:pt idx="19">
                  <c:v>TI 8</c:v>
                </c:pt>
                <c:pt idx="20">
                  <c:v>TT10</c:v>
                </c:pt>
                <c:pt idx="21">
                  <c:v>TT2</c:v>
                </c:pt>
                <c:pt idx="22">
                  <c:v>TT20</c:v>
                </c:pt>
                <c:pt idx="23">
                  <c:v>TT40</c:v>
                </c:pt>
                <c:pt idx="24">
                  <c:v>TT41 (AWAKE)</c:v>
                </c:pt>
                <c:pt idx="25">
                  <c:v>TT43 (AWAKE)</c:v>
                </c:pt>
                <c:pt idx="26">
                  <c:v>TT60</c:v>
                </c:pt>
              </c:strCache>
            </c:strRef>
          </c:xVal>
          <c:yVal>
            <c:numRef>
              <c:f>'[1]2024_07_09'!$T$2:$T$28</c:f>
              <c:numCache>
                <c:formatCode>General</c:formatCode>
                <c:ptCount val="27"/>
                <c:pt idx="0">
                  <c:v>5</c:v>
                </c:pt>
                <c:pt idx="1">
                  <c:v>42</c:v>
                </c:pt>
                <c:pt idx="2">
                  <c:v>18</c:v>
                </c:pt>
                <c:pt idx="3">
                  <c:v>25</c:v>
                </c:pt>
                <c:pt idx="4">
                  <c:v>4</c:v>
                </c:pt>
                <c:pt idx="5">
                  <c:v>11</c:v>
                </c:pt>
                <c:pt idx="6">
                  <c:v>12</c:v>
                </c:pt>
                <c:pt idx="7">
                  <c:v>8</c:v>
                </c:pt>
                <c:pt idx="8">
                  <c:v>2</c:v>
                </c:pt>
                <c:pt idx="9">
                  <c:v>7</c:v>
                </c:pt>
                <c:pt idx="10">
                  <c:v>20</c:v>
                </c:pt>
                <c:pt idx="11">
                  <c:v>21</c:v>
                </c:pt>
                <c:pt idx="12">
                  <c:v>13</c:v>
                </c:pt>
                <c:pt idx="13">
                  <c:v>22</c:v>
                </c:pt>
                <c:pt idx="14">
                  <c:v>18</c:v>
                </c:pt>
                <c:pt idx="15">
                  <c:v>33</c:v>
                </c:pt>
                <c:pt idx="16">
                  <c:v>26</c:v>
                </c:pt>
                <c:pt idx="17">
                  <c:v>26</c:v>
                </c:pt>
                <c:pt idx="18">
                  <c:v>6</c:v>
                </c:pt>
                <c:pt idx="19">
                  <c:v>7</c:v>
                </c:pt>
                <c:pt idx="20">
                  <c:v>12</c:v>
                </c:pt>
                <c:pt idx="21">
                  <c:v>13</c:v>
                </c:pt>
                <c:pt idx="22">
                  <c:v>20</c:v>
                </c:pt>
                <c:pt idx="23">
                  <c:v>17</c:v>
                </c:pt>
                <c:pt idx="24">
                  <c:v>15</c:v>
                </c:pt>
                <c:pt idx="25">
                  <c:v>5</c:v>
                </c:pt>
                <c:pt idx="26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046-412B-B169-16FA8D463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1195184"/>
        <c:axId val="1871194704"/>
      </c:scatterChart>
      <c:catAx>
        <c:axId val="187118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1871192784"/>
        <c:crosses val="autoZero"/>
        <c:auto val="1"/>
        <c:lblAlgn val="ctr"/>
        <c:lblOffset val="100"/>
        <c:noMultiLvlLbl val="0"/>
      </c:catAx>
      <c:valAx>
        <c:axId val="187119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4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>
                    <a:solidFill>
                      <a:schemeClr val="accent4">
                        <a:lumMod val="50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Magnets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4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4">
                    <a:lumMod val="50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1871187504"/>
        <c:crosses val="autoZero"/>
        <c:crossBetween val="between"/>
      </c:valAx>
      <c:valAx>
        <c:axId val="18711947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dirty="0">
                    <a:solidFill>
                      <a:schemeClr val="accent2">
                        <a:lumMod val="75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Magnet types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1871195184"/>
        <c:crosses val="max"/>
        <c:crossBetween val="midCat"/>
      </c:valAx>
      <c:valAx>
        <c:axId val="1871195184"/>
        <c:scaling>
          <c:orientation val="minMax"/>
        </c:scaling>
        <c:delete val="1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crossAx val="1871194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36999690722484"/>
          <c:y val="0.9312621918360463"/>
          <c:w val="0.31225507609367453"/>
          <c:h val="4.5324097146084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Transfer function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Model_Results!$A$1</c:f>
              <c:strCache>
                <c:ptCount val="1"/>
                <c:pt idx="0">
                  <c:v>From degaussed state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Model_Results!$A$3:$A$22</c:f>
              <c:numCache>
                <c:formatCode>0.00</c:formatCode>
                <c:ptCount val="20"/>
                <c:pt idx="0">
                  <c:v>49.998997579607661</c:v>
                </c:pt>
                <c:pt idx="1">
                  <c:v>100.0053000792537</c:v>
                </c:pt>
                <c:pt idx="2">
                  <c:v>200.00889146607369</c:v>
                </c:pt>
                <c:pt idx="3">
                  <c:v>250.01209807779071</c:v>
                </c:pt>
                <c:pt idx="4">
                  <c:v>300.00909819774171</c:v>
                </c:pt>
                <c:pt idx="5">
                  <c:v>350.00782189424268</c:v>
                </c:pt>
                <c:pt idx="6">
                  <c:v>400.0071557379307</c:v>
                </c:pt>
                <c:pt idx="7">
                  <c:v>450.0021684976947</c:v>
                </c:pt>
                <c:pt idx="8">
                  <c:v>499.99806291179772</c:v>
                </c:pt>
                <c:pt idx="9">
                  <c:v>508.99571934542769</c:v>
                </c:pt>
                <c:pt idx="10">
                  <c:v>499.99504628950268</c:v>
                </c:pt>
                <c:pt idx="11">
                  <c:v>449.99849306451267</c:v>
                </c:pt>
                <c:pt idx="12">
                  <c:v>400.00398074908469</c:v>
                </c:pt>
                <c:pt idx="13">
                  <c:v>350.00529254036269</c:v>
                </c:pt>
                <c:pt idx="14">
                  <c:v>300.00756910231172</c:v>
                </c:pt>
                <c:pt idx="15">
                  <c:v>250.01095827677759</c:v>
                </c:pt>
                <c:pt idx="16">
                  <c:v>200.00816872676771</c:v>
                </c:pt>
                <c:pt idx="17">
                  <c:v>150.00568124652759</c:v>
                </c:pt>
                <c:pt idx="18">
                  <c:v>100.00517190952969</c:v>
                </c:pt>
                <c:pt idx="19">
                  <c:v>49.998401206030863</c:v>
                </c:pt>
              </c:numCache>
            </c:numRef>
          </c:xVal>
          <c:yVal>
            <c:numRef>
              <c:f>Model_Results!$C$3:$C$22</c:f>
              <c:numCache>
                <c:formatCode>0.00000</c:formatCode>
                <c:ptCount val="20"/>
                <c:pt idx="0">
                  <c:v>0.11497369488475929</c:v>
                </c:pt>
                <c:pt idx="1">
                  <c:v>0.1150877776671607</c:v>
                </c:pt>
                <c:pt idx="2">
                  <c:v>0.11525269084955179</c:v>
                </c:pt>
                <c:pt idx="3">
                  <c:v>0.11530284925130239</c:v>
                </c:pt>
                <c:pt idx="4">
                  <c:v>0.1153527888798792</c:v>
                </c:pt>
                <c:pt idx="5">
                  <c:v>0.11538773989836611</c:v>
                </c:pt>
                <c:pt idx="6">
                  <c:v>0.11541551330273531</c:v>
                </c:pt>
                <c:pt idx="7">
                  <c:v>0.11543652910474381</c:v>
                </c:pt>
                <c:pt idx="8">
                  <c:v>0.1154525948924611</c:v>
                </c:pt>
                <c:pt idx="9">
                  <c:v>0.1154543279776318</c:v>
                </c:pt>
                <c:pt idx="10">
                  <c:v>0.11546949326829289</c:v>
                </c:pt>
                <c:pt idx="11">
                  <c:v>0.1155240111243956</c:v>
                </c:pt>
                <c:pt idx="12">
                  <c:v>0.11557402432017751</c:v>
                </c:pt>
                <c:pt idx="13">
                  <c:v>0.1156239143023997</c:v>
                </c:pt>
                <c:pt idx="14">
                  <c:v>0.1156773357030589</c:v>
                </c:pt>
                <c:pt idx="15">
                  <c:v>0.11573666265918039</c:v>
                </c:pt>
                <c:pt idx="16">
                  <c:v>0.1158156937649123</c:v>
                </c:pt>
                <c:pt idx="17">
                  <c:v>0.11593423652293371</c:v>
                </c:pt>
                <c:pt idx="18">
                  <c:v>0.1161552217093646</c:v>
                </c:pt>
                <c:pt idx="19">
                  <c:v>0.11684023359803029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0B5-43D8-892B-114FE7A5B87B}"/>
            </c:ext>
          </c:extLst>
        </c:ser>
        <c:ser>
          <c:idx val="4"/>
          <c:order val="4"/>
          <c:tx>
            <c:strRef>
              <c:f>Model_Results!$A$24</c:f>
              <c:strCache>
                <c:ptCount val="1"/>
                <c:pt idx="0">
                  <c:v>Maxwell Model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Model_Results!$A$26:$A$45</c:f>
              <c:numCache>
                <c:formatCode>0.00</c:formatCode>
                <c:ptCount val="20"/>
                <c:pt idx="0">
                  <c:v>49.998997579607661</c:v>
                </c:pt>
                <c:pt idx="1">
                  <c:v>100.0053000792537</c:v>
                </c:pt>
                <c:pt idx="2">
                  <c:v>200.00889146607369</c:v>
                </c:pt>
                <c:pt idx="3">
                  <c:v>250.01209807779071</c:v>
                </c:pt>
                <c:pt idx="4">
                  <c:v>300.00909819774171</c:v>
                </c:pt>
                <c:pt idx="5">
                  <c:v>350.00782189424268</c:v>
                </c:pt>
                <c:pt idx="6">
                  <c:v>400.0071557379307</c:v>
                </c:pt>
                <c:pt idx="7">
                  <c:v>450.0021684976947</c:v>
                </c:pt>
                <c:pt idx="8">
                  <c:v>499.99806291179772</c:v>
                </c:pt>
                <c:pt idx="9">
                  <c:v>508.99571934542769</c:v>
                </c:pt>
                <c:pt idx="10">
                  <c:v>499.99504628950268</c:v>
                </c:pt>
                <c:pt idx="11">
                  <c:v>449.99849306451267</c:v>
                </c:pt>
                <c:pt idx="12">
                  <c:v>400.00398074908469</c:v>
                </c:pt>
                <c:pt idx="13">
                  <c:v>350.00529254036269</c:v>
                </c:pt>
                <c:pt idx="14">
                  <c:v>300.00756910231172</c:v>
                </c:pt>
                <c:pt idx="15">
                  <c:v>250.01095827677759</c:v>
                </c:pt>
                <c:pt idx="16">
                  <c:v>200.00816872676771</c:v>
                </c:pt>
                <c:pt idx="17">
                  <c:v>150.00568124652759</c:v>
                </c:pt>
                <c:pt idx="18">
                  <c:v>100.00517190952969</c:v>
                </c:pt>
                <c:pt idx="19">
                  <c:v>49.998401206030863</c:v>
                </c:pt>
              </c:numCache>
            </c:numRef>
          </c:xVal>
          <c:yVal>
            <c:numRef>
              <c:f>Model_Results!$C$26:$C$45</c:f>
              <c:numCache>
                <c:formatCode>0.00000</c:formatCode>
                <c:ptCount val="20"/>
                <c:pt idx="0">
                  <c:v>0.11532231202874539</c:v>
                </c:pt>
                <c:pt idx="1">
                  <c:v>0.11531388827253103</c:v>
                </c:pt>
                <c:pt idx="2">
                  <c:v>0.11540986918531784</c:v>
                </c:pt>
                <c:pt idx="3">
                  <c:v>0.1154544128941261</c:v>
                </c:pt>
                <c:pt idx="4">
                  <c:v>0.11549983053234229</c:v>
                </c:pt>
                <c:pt idx="5">
                  <c:v>0.11553741793867375</c:v>
                </c:pt>
                <c:pt idx="6">
                  <c:v>0.11557293247595829</c:v>
                </c:pt>
                <c:pt idx="7">
                  <c:v>0.11560166515123471</c:v>
                </c:pt>
                <c:pt idx="8">
                  <c:v>0.11562644795725642</c:v>
                </c:pt>
                <c:pt idx="9">
                  <c:v>0.11563947939620081</c:v>
                </c:pt>
                <c:pt idx="10">
                  <c:v>0.11564314572532984</c:v>
                </c:pt>
                <c:pt idx="11">
                  <c:v>0.11566483177653253</c:v>
                </c:pt>
                <c:pt idx="12">
                  <c:v>0.1156938486295449</c:v>
                </c:pt>
                <c:pt idx="13">
                  <c:v>0.11573539275932124</c:v>
                </c:pt>
                <c:pt idx="14">
                  <c:v>0.115790411901752</c:v>
                </c:pt>
                <c:pt idx="15">
                  <c:v>0.11586292136815755</c:v>
                </c:pt>
                <c:pt idx="16">
                  <c:v>0.11596026376144711</c:v>
                </c:pt>
                <c:pt idx="17">
                  <c:v>0.11610893571008118</c:v>
                </c:pt>
                <c:pt idx="18">
                  <c:v>0.1163839807258098</c:v>
                </c:pt>
                <c:pt idx="19">
                  <c:v>0.11716374641382335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0B5-43D8-892B-114FE7A5B8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1046880"/>
        <c:axId val="1211052160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MM_results_nom!$A$25</c15:sqref>
                        </c15:formulaRef>
                      </c:ext>
                    </c:extLst>
                    <c:strCache>
                      <c:ptCount val="1"/>
                      <c:pt idx="0">
                        <c:v>One pre-cycle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MM_results_nom!$A$29:$A$48</c15:sqref>
                        </c15:formulaRef>
                      </c:ext>
                    </c:extLst>
                    <c:numCache>
                      <c:formatCode>0.00</c:formatCode>
                      <c:ptCount val="20"/>
                      <c:pt idx="0">
                        <c:v>49.998891451308097</c:v>
                      </c:pt>
                      <c:pt idx="1">
                        <c:v>100.0057724403804</c:v>
                      </c:pt>
                      <c:pt idx="2">
                        <c:v>200.01055335859539</c:v>
                      </c:pt>
                      <c:pt idx="3">
                        <c:v>250.01417130610639</c:v>
                      </c:pt>
                      <c:pt idx="4">
                        <c:v>300.01183078714342</c:v>
                      </c:pt>
                      <c:pt idx="5">
                        <c:v>350.01057174103539</c:v>
                      </c:pt>
                      <c:pt idx="6">
                        <c:v>400.0105837720904</c:v>
                      </c:pt>
                      <c:pt idx="7">
                        <c:v>450.0062089877074</c:v>
                      </c:pt>
                      <c:pt idx="8">
                        <c:v>500.00218325488743</c:v>
                      </c:pt>
                      <c:pt idx="9">
                        <c:v>508.99953424583038</c:v>
                      </c:pt>
                      <c:pt idx="10">
                        <c:v>499.99922946254742</c:v>
                      </c:pt>
                      <c:pt idx="11">
                        <c:v>450.00231337523542</c:v>
                      </c:pt>
                      <c:pt idx="12">
                        <c:v>400.00760848978439</c:v>
                      </c:pt>
                      <c:pt idx="13">
                        <c:v>350.0090199762314</c:v>
                      </c:pt>
                      <c:pt idx="14">
                        <c:v>300.0106724742144</c:v>
                      </c:pt>
                      <c:pt idx="15">
                        <c:v>250.01354363507841</c:v>
                      </c:pt>
                      <c:pt idx="16">
                        <c:v>200.01047735095639</c:v>
                      </c:pt>
                      <c:pt idx="17">
                        <c:v>150.00761759780241</c:v>
                      </c:pt>
                      <c:pt idx="18">
                        <c:v>100.0064601172334</c:v>
                      </c:pt>
                      <c:pt idx="19">
                        <c:v>49.999508768163203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MM_results_nom!$C$29:$C$46</c15:sqref>
                        </c15:formulaRef>
                      </c:ext>
                    </c:extLst>
                    <c:numCache>
                      <c:formatCode>0.00000</c:formatCode>
                      <c:ptCount val="18"/>
                      <c:pt idx="0">
                        <c:v>0.11612625400838709</c:v>
                      </c:pt>
                      <c:pt idx="1">
                        <c:v>0.1155961103976076</c:v>
                      </c:pt>
                      <c:pt idx="2">
                        <c:v>0.1154273267654379</c:v>
                      </c:pt>
                      <c:pt idx="3">
                        <c:v>0.1154164427068029</c:v>
                      </c:pt>
                      <c:pt idx="4">
                        <c:v>0.11541999843588389</c:v>
                      </c:pt>
                      <c:pt idx="5">
                        <c:v>0.11542454132431031</c:v>
                      </c:pt>
                      <c:pt idx="6">
                        <c:v>0.11543037236668451</c:v>
                      </c:pt>
                      <c:pt idx="7">
                        <c:v>0.1154359135449881</c:v>
                      </c:pt>
                      <c:pt idx="8">
                        <c:v>0.1154382410185531</c:v>
                      </c:pt>
                      <c:pt idx="9">
                        <c:v>0.1154389605632883</c:v>
                      </c:pt>
                      <c:pt idx="10">
                        <c:v>0.11545363817273881</c:v>
                      </c:pt>
                      <c:pt idx="11">
                        <c:v>0.1155078073996509</c:v>
                      </c:pt>
                      <c:pt idx="12">
                        <c:v>0.11555708627623371</c:v>
                      </c:pt>
                      <c:pt idx="13">
                        <c:v>0.1156067358546687</c:v>
                      </c:pt>
                      <c:pt idx="14">
                        <c:v>0.11566009085449989</c:v>
                      </c:pt>
                      <c:pt idx="15">
                        <c:v>0.1157186419210888</c:v>
                      </c:pt>
                      <c:pt idx="16">
                        <c:v>0.1157956618732193</c:v>
                      </c:pt>
                      <c:pt idx="17">
                        <c:v>0.115910548140417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A0B5-43D8-892B-114FE7A5B87B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MM_results_nom!$A$51</c15:sqref>
                        </c15:formulaRef>
                      </c:ext>
                    </c:extLst>
                    <c:strCache>
                      <c:ptCount val="1"/>
                      <c:pt idx="0">
                        <c:v>Two pre-cycles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MM_results_nom!$A$57:$A$76</c15:sqref>
                        </c15:formulaRef>
                      </c:ext>
                    </c:extLst>
                    <c:numCache>
                      <c:formatCode>0.00</c:formatCode>
                      <c:ptCount val="20"/>
                      <c:pt idx="0">
                        <c:v>49.999102766644853</c:v>
                      </c:pt>
                      <c:pt idx="1">
                        <c:v>100.0058974725486</c:v>
                      </c:pt>
                      <c:pt idx="2">
                        <c:v>200.0100387186196</c:v>
                      </c:pt>
                      <c:pt idx="3">
                        <c:v>250.01377385428549</c:v>
                      </c:pt>
                      <c:pt idx="4">
                        <c:v>300.01114412954951</c:v>
                      </c:pt>
                      <c:pt idx="5">
                        <c:v>350.01036999499848</c:v>
                      </c:pt>
                      <c:pt idx="6">
                        <c:v>400.01032256891352</c:v>
                      </c:pt>
                      <c:pt idx="7">
                        <c:v>450.00527752000949</c:v>
                      </c:pt>
                      <c:pt idx="8">
                        <c:v>500.00122645077448</c:v>
                      </c:pt>
                      <c:pt idx="9">
                        <c:v>508.99905803984251</c:v>
                      </c:pt>
                      <c:pt idx="10">
                        <c:v>499.99879788863251</c:v>
                      </c:pt>
                      <c:pt idx="11">
                        <c:v>450.00167393728248</c:v>
                      </c:pt>
                      <c:pt idx="12">
                        <c:v>400.00708373045148</c:v>
                      </c:pt>
                      <c:pt idx="13">
                        <c:v>350.00796182984561</c:v>
                      </c:pt>
                      <c:pt idx="14">
                        <c:v>300.00982250602948</c:v>
                      </c:pt>
                      <c:pt idx="15">
                        <c:v>250.01271743421549</c:v>
                      </c:pt>
                      <c:pt idx="16">
                        <c:v>200.00956518083049</c:v>
                      </c:pt>
                      <c:pt idx="17">
                        <c:v>150.00710264414349</c:v>
                      </c:pt>
                      <c:pt idx="18">
                        <c:v>100.00597975531559</c:v>
                      </c:pt>
                      <c:pt idx="19">
                        <c:v>49.998833249400363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MM_results_nom!$C$57:$C$76</c15:sqref>
                        </c15:formulaRef>
                      </c:ext>
                    </c:extLst>
                    <c:numCache>
                      <c:formatCode>0.00000</c:formatCode>
                      <c:ptCount val="20"/>
                      <c:pt idx="0">
                        <c:v>0.1161856032779235</c:v>
                      </c:pt>
                      <c:pt idx="1">
                        <c:v>0.11562385741559469</c:v>
                      </c:pt>
                      <c:pt idx="2">
                        <c:v>0.11544034370238231</c:v>
                      </c:pt>
                      <c:pt idx="3">
                        <c:v>0.11542698575725201</c:v>
                      </c:pt>
                      <c:pt idx="4">
                        <c:v>0.11542893245820759</c:v>
                      </c:pt>
                      <c:pt idx="5">
                        <c:v>0.1154319458674643</c:v>
                      </c:pt>
                      <c:pt idx="6">
                        <c:v>0.11543712319189831</c:v>
                      </c:pt>
                      <c:pt idx="7">
                        <c:v>0.1154399339449441</c:v>
                      </c:pt>
                      <c:pt idx="8">
                        <c:v>0.1154412267021271</c:v>
                      </c:pt>
                      <c:pt idx="9">
                        <c:v>0.1154407883583488</c:v>
                      </c:pt>
                      <c:pt idx="10">
                        <c:v>0.11545588462153</c:v>
                      </c:pt>
                      <c:pt idx="11">
                        <c:v>0.1155099880740398</c:v>
                      </c:pt>
                      <c:pt idx="12">
                        <c:v>0.11555948418585189</c:v>
                      </c:pt>
                      <c:pt idx="13">
                        <c:v>0.1156100230074235</c:v>
                      </c:pt>
                      <c:pt idx="14">
                        <c:v>0.1156632735309036</c:v>
                      </c:pt>
                      <c:pt idx="15">
                        <c:v>0.11572098304405611</c:v>
                      </c:pt>
                      <c:pt idx="16">
                        <c:v>0.1157980702381164</c:v>
                      </c:pt>
                      <c:pt idx="17">
                        <c:v>0.11591373910068969</c:v>
                      </c:pt>
                      <c:pt idx="18">
                        <c:v>0.1161303775107642</c:v>
                      </c:pt>
                      <c:pt idx="19">
                        <c:v>0.1168014338876389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0B5-43D8-892B-114FE7A5B87B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MM_results_nom!$A$79</c15:sqref>
                        </c15:formulaRef>
                      </c:ext>
                    </c:extLst>
                    <c:strCache>
                      <c:ptCount val="1"/>
                      <c:pt idx="0">
                        <c:v>Three pre-cycles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MM_results_nom!$A$87:$A$106</c15:sqref>
                        </c15:formulaRef>
                      </c:ext>
                    </c:extLst>
                    <c:numCache>
                      <c:formatCode>0.00</c:formatCode>
                      <c:ptCount val="20"/>
                      <c:pt idx="0">
                        <c:v>49.999383030123411</c:v>
                      </c:pt>
                      <c:pt idx="1">
                        <c:v>100.0066698638486</c:v>
                      </c:pt>
                      <c:pt idx="2">
                        <c:v>200.01130566940461</c:v>
                      </c:pt>
                      <c:pt idx="3">
                        <c:v>250.01505413979959</c:v>
                      </c:pt>
                      <c:pt idx="4">
                        <c:v>300.01203080680358</c:v>
                      </c:pt>
                      <c:pt idx="5">
                        <c:v>350.01116662391462</c:v>
                      </c:pt>
                      <c:pt idx="6">
                        <c:v>400.01117645849661</c:v>
                      </c:pt>
                      <c:pt idx="7">
                        <c:v>450.00634068577961</c:v>
                      </c:pt>
                      <c:pt idx="8">
                        <c:v>500.00242013975662</c:v>
                      </c:pt>
                      <c:pt idx="9">
                        <c:v>508.99996024802562</c:v>
                      </c:pt>
                      <c:pt idx="10">
                        <c:v>499.99989494027761</c:v>
                      </c:pt>
                      <c:pt idx="11">
                        <c:v>450.00288198055358</c:v>
                      </c:pt>
                      <c:pt idx="12">
                        <c:v>400.00809983257261</c:v>
                      </c:pt>
                      <c:pt idx="13">
                        <c:v>350.00919167905261</c:v>
                      </c:pt>
                      <c:pt idx="14">
                        <c:v>300.0107974274776</c:v>
                      </c:pt>
                      <c:pt idx="15">
                        <c:v>250.01453032236361</c:v>
                      </c:pt>
                      <c:pt idx="16">
                        <c:v>200.0111094928256</c:v>
                      </c:pt>
                      <c:pt idx="17">
                        <c:v>150.00828135073959</c:v>
                      </c:pt>
                      <c:pt idx="18">
                        <c:v>100.00709884807461</c:v>
                      </c:pt>
                      <c:pt idx="19">
                        <c:v>50.000623860534013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MM_results_nom!$C$87:$C$106</c15:sqref>
                        </c15:formulaRef>
                      </c:ext>
                    </c:extLst>
                    <c:numCache>
                      <c:formatCode>0.00000</c:formatCode>
                      <c:ptCount val="20"/>
                      <c:pt idx="0">
                        <c:v>0.1162191697158205</c:v>
                      </c:pt>
                      <c:pt idx="1">
                        <c:v>0.1156393881195994</c:v>
                      </c:pt>
                      <c:pt idx="2">
                        <c:v>0.1154474081358912</c:v>
                      </c:pt>
                      <c:pt idx="3">
                        <c:v>0.115432340334071</c:v>
                      </c:pt>
                      <c:pt idx="4">
                        <c:v>0.1154333213387391</c:v>
                      </c:pt>
                      <c:pt idx="5">
                        <c:v>0.1154356415233054</c:v>
                      </c:pt>
                      <c:pt idx="6">
                        <c:v>0.11543933911839251</c:v>
                      </c:pt>
                      <c:pt idx="7">
                        <c:v>0.115442156210352</c:v>
                      </c:pt>
                      <c:pt idx="8">
                        <c:v>0.1154427637578089</c:v>
                      </c:pt>
                      <c:pt idx="9">
                        <c:v>0.11544201910537789</c:v>
                      </c:pt>
                      <c:pt idx="10">
                        <c:v>0.1154567786472607</c:v>
                      </c:pt>
                      <c:pt idx="11">
                        <c:v>0.1155110186363825</c:v>
                      </c:pt>
                      <c:pt idx="12">
                        <c:v>0.11556081220903471</c:v>
                      </c:pt>
                      <c:pt idx="13">
                        <c:v>0.1156107955126793</c:v>
                      </c:pt>
                      <c:pt idx="14">
                        <c:v>0.1156650303512724</c:v>
                      </c:pt>
                      <c:pt idx="15">
                        <c:v>0.1157231764687976</c:v>
                      </c:pt>
                      <c:pt idx="16">
                        <c:v>0.1158014212027389</c:v>
                      </c:pt>
                      <c:pt idx="17">
                        <c:v>0.1159178633230365</c:v>
                      </c:pt>
                      <c:pt idx="18">
                        <c:v>0.1161380453407508</c:v>
                      </c:pt>
                      <c:pt idx="19">
                        <c:v>0.1168175792166775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A0B5-43D8-892B-114FE7A5B87B}"/>
                  </c:ext>
                </c:extLst>
              </c15:ser>
            </c15:filteredScatterSeries>
          </c:ext>
        </c:extLst>
      </c:scatterChart>
      <c:valAx>
        <c:axId val="1211046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052160"/>
        <c:crosses val="autoZero"/>
        <c:crossBetween val="midCat"/>
      </c:valAx>
      <c:valAx>
        <c:axId val="121105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TF (T/kA)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0468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B1 over longitudinal axis</a:t>
            </a:r>
          </a:p>
        </c:rich>
      </c:tx>
      <c:layout>
        <c:manualLayout>
          <c:xMode val="edge"/>
          <c:yMode val="edge"/>
          <c:x val="0.12615334656901347"/>
          <c:y val="9.065660296134080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92899816312672"/>
          <c:y val="0.19360273393266339"/>
          <c:w val="0.78843800488758919"/>
          <c:h val="0.62049870777028315"/>
        </c:manualLayout>
      </c:layout>
      <c:scatterChart>
        <c:scatterStyle val="lineMarker"/>
        <c:varyColors val="0"/>
        <c:ser>
          <c:idx val="3"/>
          <c:order val="0"/>
          <c:tx>
            <c:v>Quad yoke outline</c:v>
          </c:tx>
          <c:spPr>
            <a:ln w="19050" cap="rnd">
              <a:solidFill>
                <a:srgbClr val="0070C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Sheet1!$G$5:$G$9</c:f>
              <c:numCache>
                <c:formatCode>General</c:formatCode>
                <c:ptCount val="5"/>
                <c:pt idx="0">
                  <c:v>1425</c:v>
                </c:pt>
                <c:pt idx="1">
                  <c:v>-1425</c:v>
                </c:pt>
                <c:pt idx="2">
                  <c:v>-1425</c:v>
                </c:pt>
                <c:pt idx="3">
                  <c:v>1425</c:v>
                </c:pt>
                <c:pt idx="4">
                  <c:v>1425</c:v>
                </c:pt>
              </c:numCache>
            </c:numRef>
          </c:xVal>
          <c:yVal>
            <c:numRef>
              <c:f>Sheet1!$H$5:$H$9</c:f>
              <c:numCache>
                <c:formatCode>General</c:formatCode>
                <c:ptCount val="5"/>
                <c:pt idx="0">
                  <c:v>0.5</c:v>
                </c:pt>
                <c:pt idx="1">
                  <c:v>0.5</c:v>
                </c:pt>
                <c:pt idx="2">
                  <c:v>-0.5</c:v>
                </c:pt>
                <c:pt idx="3">
                  <c:v>-0.5</c:v>
                </c:pt>
                <c:pt idx="4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624-464E-89AD-4938E25CEF87}"/>
            </c:ext>
          </c:extLst>
        </c:ser>
        <c:ser>
          <c:idx val="4"/>
          <c:order val="1"/>
          <c:tx>
            <c:v>Dip yoke outline</c:v>
          </c:tx>
          <c:spPr>
            <a:ln w="19050" cap="rnd">
              <a:solidFill>
                <a:srgbClr val="C0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Sheet1!$J$5:$J$9</c:f>
              <c:numCache>
                <c:formatCode>General</c:formatCode>
                <c:ptCount val="5"/>
                <c:pt idx="0">
                  <c:v>1774.3333333333333</c:v>
                </c:pt>
                <c:pt idx="1">
                  <c:v>5475</c:v>
                </c:pt>
                <c:pt idx="2">
                  <c:v>5475</c:v>
                </c:pt>
                <c:pt idx="3">
                  <c:v>1774.3333333333333</c:v>
                </c:pt>
                <c:pt idx="4">
                  <c:v>1774.3333333333333</c:v>
                </c:pt>
              </c:numCache>
            </c:numRef>
          </c:xVal>
          <c:yVal>
            <c:numRef>
              <c:f>Sheet1!$K$5:$K$9</c:f>
              <c:numCache>
                <c:formatCode>General</c:formatCode>
                <c:ptCount val="5"/>
                <c:pt idx="0">
                  <c:v>0.5</c:v>
                </c:pt>
                <c:pt idx="1">
                  <c:v>0.5</c:v>
                </c:pt>
                <c:pt idx="2">
                  <c:v>-0.5</c:v>
                </c:pt>
                <c:pt idx="3">
                  <c:v>-0.5</c:v>
                </c:pt>
                <c:pt idx="4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624-464E-89AD-4938E25CEF87}"/>
            </c:ext>
          </c:extLst>
        </c:ser>
        <c:ser>
          <c:idx val="5"/>
          <c:order val="2"/>
          <c:tx>
            <c:v>Sext yoke outline</c:v>
          </c:tx>
          <c:spPr>
            <a:ln w="19050" cap="rnd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Sheet1!$M$5:$M$9</c:f>
              <c:numCache>
                <c:formatCode>General</c:formatCode>
                <c:ptCount val="5"/>
                <c:pt idx="0">
                  <c:v>-3137.333333333333</c:v>
                </c:pt>
                <c:pt idx="1">
                  <c:v>-1653.8333333333333</c:v>
                </c:pt>
                <c:pt idx="2">
                  <c:v>-1653.8333333333333</c:v>
                </c:pt>
                <c:pt idx="3">
                  <c:v>-3137.333333333333</c:v>
                </c:pt>
                <c:pt idx="4">
                  <c:v>-3137.333333333333</c:v>
                </c:pt>
              </c:numCache>
            </c:numRef>
          </c:xVal>
          <c:yVal>
            <c:numRef>
              <c:f>Sheet1!$N$5:$N$9</c:f>
              <c:numCache>
                <c:formatCode>General</c:formatCode>
                <c:ptCount val="5"/>
                <c:pt idx="0">
                  <c:v>0.5</c:v>
                </c:pt>
                <c:pt idx="1">
                  <c:v>0.5</c:v>
                </c:pt>
                <c:pt idx="2">
                  <c:v>-0.5</c:v>
                </c:pt>
                <c:pt idx="3">
                  <c:v>-0.5</c:v>
                </c:pt>
                <c:pt idx="4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624-464E-89AD-4938E25CEF87}"/>
            </c:ext>
          </c:extLst>
        </c:ser>
        <c:ser>
          <c:idx val="0"/>
          <c:order val="3"/>
          <c:tx>
            <c:v>Mirror plate position</c:v>
          </c:tx>
          <c:spPr>
            <a:ln w="1905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Sheet1!$P$5:$P$9</c:f>
              <c:numCache>
                <c:formatCode>General</c:formatCode>
                <c:ptCount val="5"/>
                <c:pt idx="0">
                  <c:v>1573</c:v>
                </c:pt>
                <c:pt idx="1">
                  <c:v>1593</c:v>
                </c:pt>
                <c:pt idx="2">
                  <c:v>1593</c:v>
                </c:pt>
                <c:pt idx="3">
                  <c:v>1573</c:v>
                </c:pt>
                <c:pt idx="4">
                  <c:v>1573</c:v>
                </c:pt>
              </c:numCache>
            </c:numRef>
          </c:xVal>
          <c:yVal>
            <c:numRef>
              <c:f>Sheet1!$Q$5:$Q$9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-1</c:v>
                </c:pt>
                <c:pt idx="3">
                  <c:v>-1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624-464E-89AD-4938E25CEF87}"/>
            </c:ext>
          </c:extLst>
        </c:ser>
        <c:ser>
          <c:idx val="6"/>
          <c:order val="4"/>
          <c:tx>
            <c:v>Mirror plate 2 position</c:v>
          </c:tx>
          <c:spPr>
            <a:ln w="1905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Sheet1!$S$5:$S$9</c:f>
              <c:numCache>
                <c:formatCode>General</c:formatCode>
                <c:ptCount val="5"/>
                <c:pt idx="0">
                  <c:v>-1573</c:v>
                </c:pt>
                <c:pt idx="1">
                  <c:v>-1593</c:v>
                </c:pt>
                <c:pt idx="2">
                  <c:v>-1593</c:v>
                </c:pt>
                <c:pt idx="3">
                  <c:v>-1573</c:v>
                </c:pt>
                <c:pt idx="4">
                  <c:v>-1573</c:v>
                </c:pt>
              </c:numCache>
            </c:numRef>
          </c:xVal>
          <c:yVal>
            <c:numRef>
              <c:f>Sheet1!$T$5:$T$9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-1</c:v>
                </c:pt>
                <c:pt idx="3">
                  <c:v>-1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624-464E-89AD-4938E25CEF87}"/>
            </c:ext>
          </c:extLst>
        </c:ser>
        <c:ser>
          <c:idx val="2"/>
          <c:order val="5"/>
          <c:tx>
            <c:v>B1; no neighbors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fulL_YI2minus3p3_mirNoNeig_long!$B$2:$B$136</c:f>
              <c:numCache>
                <c:formatCode>General</c:formatCode>
                <c:ptCount val="135"/>
                <c:pt idx="0">
                  <c:v>-3000</c:v>
                </c:pt>
                <c:pt idx="1">
                  <c:v>-2882.5</c:v>
                </c:pt>
                <c:pt idx="2">
                  <c:v>-2765</c:v>
                </c:pt>
                <c:pt idx="3">
                  <c:v>-2647.5</c:v>
                </c:pt>
                <c:pt idx="4">
                  <c:v>-2530</c:v>
                </c:pt>
                <c:pt idx="5">
                  <c:v>-2412.5</c:v>
                </c:pt>
                <c:pt idx="6">
                  <c:v>-2295</c:v>
                </c:pt>
                <c:pt idx="7">
                  <c:v>-2177.5</c:v>
                </c:pt>
                <c:pt idx="8">
                  <c:v>-2060</c:v>
                </c:pt>
                <c:pt idx="9">
                  <c:v>-1942.5</c:v>
                </c:pt>
                <c:pt idx="10">
                  <c:v>-1825</c:v>
                </c:pt>
                <c:pt idx="11">
                  <c:v>-1825</c:v>
                </c:pt>
                <c:pt idx="12">
                  <c:v>-1815</c:v>
                </c:pt>
                <c:pt idx="13">
                  <c:v>-1805</c:v>
                </c:pt>
                <c:pt idx="14">
                  <c:v>-1795</c:v>
                </c:pt>
                <c:pt idx="15">
                  <c:v>-1785</c:v>
                </c:pt>
                <c:pt idx="16">
                  <c:v>-1775</c:v>
                </c:pt>
                <c:pt idx="17">
                  <c:v>-1765</c:v>
                </c:pt>
                <c:pt idx="18">
                  <c:v>-1755</c:v>
                </c:pt>
                <c:pt idx="19">
                  <c:v>-1745</c:v>
                </c:pt>
                <c:pt idx="20">
                  <c:v>-1735</c:v>
                </c:pt>
                <c:pt idx="21">
                  <c:v>-1725</c:v>
                </c:pt>
                <c:pt idx="22">
                  <c:v>-1715</c:v>
                </c:pt>
                <c:pt idx="23">
                  <c:v>-1705</c:v>
                </c:pt>
                <c:pt idx="24">
                  <c:v>-1695</c:v>
                </c:pt>
                <c:pt idx="25">
                  <c:v>-1685</c:v>
                </c:pt>
                <c:pt idx="26">
                  <c:v>-1675</c:v>
                </c:pt>
                <c:pt idx="27">
                  <c:v>-1665</c:v>
                </c:pt>
                <c:pt idx="28">
                  <c:v>-1655</c:v>
                </c:pt>
                <c:pt idx="29">
                  <c:v>-1645</c:v>
                </c:pt>
                <c:pt idx="30">
                  <c:v>-1635</c:v>
                </c:pt>
                <c:pt idx="31">
                  <c:v>-1625</c:v>
                </c:pt>
                <c:pt idx="32">
                  <c:v>-1615</c:v>
                </c:pt>
                <c:pt idx="33">
                  <c:v>-1605</c:v>
                </c:pt>
                <c:pt idx="34">
                  <c:v>-1595</c:v>
                </c:pt>
                <c:pt idx="35">
                  <c:v>-1585</c:v>
                </c:pt>
                <c:pt idx="36">
                  <c:v>-1575</c:v>
                </c:pt>
                <c:pt idx="37">
                  <c:v>-1565</c:v>
                </c:pt>
                <c:pt idx="38">
                  <c:v>-1555</c:v>
                </c:pt>
                <c:pt idx="39">
                  <c:v>-1545</c:v>
                </c:pt>
                <c:pt idx="40">
                  <c:v>-1535</c:v>
                </c:pt>
                <c:pt idx="41">
                  <c:v>-1525</c:v>
                </c:pt>
                <c:pt idx="42">
                  <c:v>-1515</c:v>
                </c:pt>
                <c:pt idx="43">
                  <c:v>-1505</c:v>
                </c:pt>
                <c:pt idx="44">
                  <c:v>-1495</c:v>
                </c:pt>
                <c:pt idx="45">
                  <c:v>-1485</c:v>
                </c:pt>
                <c:pt idx="46">
                  <c:v>-1475</c:v>
                </c:pt>
                <c:pt idx="47">
                  <c:v>-1465</c:v>
                </c:pt>
                <c:pt idx="48">
                  <c:v>-1455</c:v>
                </c:pt>
                <c:pt idx="49">
                  <c:v>-1445</c:v>
                </c:pt>
                <c:pt idx="50">
                  <c:v>-1435</c:v>
                </c:pt>
                <c:pt idx="51">
                  <c:v>-1425</c:v>
                </c:pt>
                <c:pt idx="52">
                  <c:v>-1415</c:v>
                </c:pt>
                <c:pt idx="53">
                  <c:v>-1405</c:v>
                </c:pt>
                <c:pt idx="54">
                  <c:v>-1395</c:v>
                </c:pt>
                <c:pt idx="55">
                  <c:v>-1385</c:v>
                </c:pt>
                <c:pt idx="56">
                  <c:v>-1375</c:v>
                </c:pt>
                <c:pt idx="57">
                  <c:v>-1365</c:v>
                </c:pt>
                <c:pt idx="58">
                  <c:v>-1355</c:v>
                </c:pt>
                <c:pt idx="59">
                  <c:v>-1345</c:v>
                </c:pt>
                <c:pt idx="60">
                  <c:v>-1335</c:v>
                </c:pt>
                <c:pt idx="61">
                  <c:v>-1325</c:v>
                </c:pt>
                <c:pt idx="62">
                  <c:v>-1325</c:v>
                </c:pt>
                <c:pt idx="63">
                  <c:v>-1060</c:v>
                </c:pt>
                <c:pt idx="64">
                  <c:v>-795</c:v>
                </c:pt>
                <c:pt idx="65">
                  <c:v>-530</c:v>
                </c:pt>
                <c:pt idx="66">
                  <c:v>-265</c:v>
                </c:pt>
                <c:pt idx="67">
                  <c:v>0</c:v>
                </c:pt>
                <c:pt idx="68">
                  <c:v>265</c:v>
                </c:pt>
                <c:pt idx="69">
                  <c:v>530</c:v>
                </c:pt>
                <c:pt idx="70">
                  <c:v>795</c:v>
                </c:pt>
                <c:pt idx="71">
                  <c:v>1060</c:v>
                </c:pt>
                <c:pt idx="72">
                  <c:v>1325</c:v>
                </c:pt>
                <c:pt idx="73">
                  <c:v>1325</c:v>
                </c:pt>
                <c:pt idx="74">
                  <c:v>1335</c:v>
                </c:pt>
                <c:pt idx="75">
                  <c:v>1345</c:v>
                </c:pt>
                <c:pt idx="76">
                  <c:v>1355</c:v>
                </c:pt>
                <c:pt idx="77">
                  <c:v>1365</c:v>
                </c:pt>
                <c:pt idx="78">
                  <c:v>1375</c:v>
                </c:pt>
                <c:pt idx="79">
                  <c:v>1385</c:v>
                </c:pt>
                <c:pt idx="80">
                  <c:v>1395</c:v>
                </c:pt>
                <c:pt idx="81">
                  <c:v>1405</c:v>
                </c:pt>
                <c:pt idx="82">
                  <c:v>1415</c:v>
                </c:pt>
                <c:pt idx="83">
                  <c:v>1425</c:v>
                </c:pt>
                <c:pt idx="84">
                  <c:v>1435</c:v>
                </c:pt>
                <c:pt idx="85">
                  <c:v>1445</c:v>
                </c:pt>
                <c:pt idx="86">
                  <c:v>1455</c:v>
                </c:pt>
                <c:pt idx="87">
                  <c:v>1465</c:v>
                </c:pt>
                <c:pt idx="88">
                  <c:v>1475</c:v>
                </c:pt>
                <c:pt idx="89">
                  <c:v>1485</c:v>
                </c:pt>
                <c:pt idx="90">
                  <c:v>1495</c:v>
                </c:pt>
                <c:pt idx="91">
                  <c:v>1505</c:v>
                </c:pt>
                <c:pt idx="92">
                  <c:v>1515</c:v>
                </c:pt>
                <c:pt idx="93">
                  <c:v>1525</c:v>
                </c:pt>
                <c:pt idx="94">
                  <c:v>1535</c:v>
                </c:pt>
                <c:pt idx="95">
                  <c:v>1545</c:v>
                </c:pt>
                <c:pt idx="96">
                  <c:v>1555</c:v>
                </c:pt>
                <c:pt idx="97">
                  <c:v>1565</c:v>
                </c:pt>
                <c:pt idx="98">
                  <c:v>1575</c:v>
                </c:pt>
                <c:pt idx="99">
                  <c:v>1585</c:v>
                </c:pt>
                <c:pt idx="100">
                  <c:v>1595</c:v>
                </c:pt>
                <c:pt idx="101">
                  <c:v>1605</c:v>
                </c:pt>
                <c:pt idx="102">
                  <c:v>1615</c:v>
                </c:pt>
                <c:pt idx="103">
                  <c:v>1625</c:v>
                </c:pt>
                <c:pt idx="104">
                  <c:v>1635</c:v>
                </c:pt>
                <c:pt idx="105">
                  <c:v>1645</c:v>
                </c:pt>
                <c:pt idx="106">
                  <c:v>1655</c:v>
                </c:pt>
                <c:pt idx="107">
                  <c:v>1665</c:v>
                </c:pt>
                <c:pt idx="108">
                  <c:v>1675</c:v>
                </c:pt>
                <c:pt idx="109">
                  <c:v>1685</c:v>
                </c:pt>
                <c:pt idx="110">
                  <c:v>1695</c:v>
                </c:pt>
                <c:pt idx="111">
                  <c:v>1705</c:v>
                </c:pt>
                <c:pt idx="112">
                  <c:v>1715</c:v>
                </c:pt>
                <c:pt idx="113">
                  <c:v>1725</c:v>
                </c:pt>
                <c:pt idx="114">
                  <c:v>1735</c:v>
                </c:pt>
                <c:pt idx="115">
                  <c:v>1745</c:v>
                </c:pt>
                <c:pt idx="116">
                  <c:v>1755</c:v>
                </c:pt>
                <c:pt idx="117">
                  <c:v>1765</c:v>
                </c:pt>
                <c:pt idx="118">
                  <c:v>1775</c:v>
                </c:pt>
                <c:pt idx="119">
                  <c:v>1785</c:v>
                </c:pt>
                <c:pt idx="120">
                  <c:v>1795</c:v>
                </c:pt>
                <c:pt idx="121">
                  <c:v>1805</c:v>
                </c:pt>
                <c:pt idx="122">
                  <c:v>1815</c:v>
                </c:pt>
                <c:pt idx="123">
                  <c:v>1825</c:v>
                </c:pt>
                <c:pt idx="124">
                  <c:v>1825</c:v>
                </c:pt>
                <c:pt idx="125">
                  <c:v>1942.5</c:v>
                </c:pt>
                <c:pt idx="126">
                  <c:v>2060</c:v>
                </c:pt>
                <c:pt idx="127">
                  <c:v>2177.5</c:v>
                </c:pt>
                <c:pt idx="128">
                  <c:v>2295</c:v>
                </c:pt>
                <c:pt idx="129">
                  <c:v>2412.5</c:v>
                </c:pt>
                <c:pt idx="130">
                  <c:v>2530</c:v>
                </c:pt>
                <c:pt idx="131">
                  <c:v>2647.5</c:v>
                </c:pt>
                <c:pt idx="132">
                  <c:v>2765</c:v>
                </c:pt>
                <c:pt idx="133">
                  <c:v>2882.5</c:v>
                </c:pt>
                <c:pt idx="134">
                  <c:v>3000</c:v>
                </c:pt>
              </c:numCache>
            </c:numRef>
          </c:xVal>
          <c:yVal>
            <c:numRef>
              <c:f>fulL_YI2minus3p3_mirNoNeig_long!$O$2:$O$136</c:f>
              <c:numCache>
                <c:formatCode>General</c:formatCode>
                <c:ptCount val="135"/>
                <c:pt idx="0">
                  <c:v>0.38402999999999998</c:v>
                </c:pt>
                <c:pt idx="1">
                  <c:v>0.4405</c:v>
                </c:pt>
                <c:pt idx="2">
                  <c:v>0.51022000000000001</c:v>
                </c:pt>
                <c:pt idx="3">
                  <c:v>0.59702999999999995</c:v>
                </c:pt>
                <c:pt idx="4">
                  <c:v>0.70672000000000001</c:v>
                </c:pt>
                <c:pt idx="5">
                  <c:v>0.84606999999999999</c:v>
                </c:pt>
                <c:pt idx="6">
                  <c:v>1.0222599999999999</c:v>
                </c:pt>
                <c:pt idx="7">
                  <c:v>1.2377899999999999</c:v>
                </c:pt>
                <c:pt idx="8">
                  <c:v>1.5053300000000001</c:v>
                </c:pt>
                <c:pt idx="9">
                  <c:v>1.7749200000000001</c:v>
                </c:pt>
                <c:pt idx="10">
                  <c:v>1.91</c:v>
                </c:pt>
                <c:pt idx="11">
                  <c:v>1.91</c:v>
                </c:pt>
                <c:pt idx="12">
                  <c:v>1.90672</c:v>
                </c:pt>
                <c:pt idx="13">
                  <c:v>1.90019</c:v>
                </c:pt>
                <c:pt idx="14">
                  <c:v>1.8891199999999999</c:v>
                </c:pt>
                <c:pt idx="15">
                  <c:v>1.8749800000000001</c:v>
                </c:pt>
                <c:pt idx="16">
                  <c:v>1.8564499999999999</c:v>
                </c:pt>
                <c:pt idx="17">
                  <c:v>1.83152</c:v>
                </c:pt>
                <c:pt idx="18">
                  <c:v>1.8005899999999999</c:v>
                </c:pt>
                <c:pt idx="19">
                  <c:v>1.7654399999999999</c:v>
                </c:pt>
                <c:pt idx="20">
                  <c:v>1.7241299999999999</c:v>
                </c:pt>
                <c:pt idx="21">
                  <c:v>1.6781900000000001</c:v>
                </c:pt>
                <c:pt idx="22">
                  <c:v>1.6245700000000001</c:v>
                </c:pt>
                <c:pt idx="23">
                  <c:v>1.56304</c:v>
                </c:pt>
                <c:pt idx="24">
                  <c:v>1.49411</c:v>
                </c:pt>
                <c:pt idx="25">
                  <c:v>1.4171400000000001</c:v>
                </c:pt>
                <c:pt idx="26">
                  <c:v>1.3309599999999999</c:v>
                </c:pt>
                <c:pt idx="27">
                  <c:v>1.2472000000000001</c:v>
                </c:pt>
                <c:pt idx="28">
                  <c:v>1.13853</c:v>
                </c:pt>
                <c:pt idx="29">
                  <c:v>1.03389</c:v>
                </c:pt>
                <c:pt idx="30">
                  <c:v>0.91801999999999995</c:v>
                </c:pt>
                <c:pt idx="31">
                  <c:v>0.79730999999999996</c:v>
                </c:pt>
                <c:pt idx="32">
                  <c:v>0.67496999999999996</c:v>
                </c:pt>
                <c:pt idx="33">
                  <c:v>0.56344000000000005</c:v>
                </c:pt>
                <c:pt idx="34">
                  <c:v>0.52500999999999998</c:v>
                </c:pt>
                <c:pt idx="35">
                  <c:v>0.55123</c:v>
                </c:pt>
                <c:pt idx="36">
                  <c:v>0.53098000000000001</c:v>
                </c:pt>
                <c:pt idx="37">
                  <c:v>0.58211000000000002</c:v>
                </c:pt>
                <c:pt idx="38">
                  <c:v>0.74524000000000001</c:v>
                </c:pt>
                <c:pt idx="39">
                  <c:v>0.92054000000000002</c:v>
                </c:pt>
                <c:pt idx="40">
                  <c:v>1.07474</c:v>
                </c:pt>
                <c:pt idx="41">
                  <c:v>1.2179899999999999</c:v>
                </c:pt>
                <c:pt idx="42">
                  <c:v>1.33081</c:v>
                </c:pt>
                <c:pt idx="43">
                  <c:v>1.4173800000000001</c:v>
                </c:pt>
                <c:pt idx="44">
                  <c:v>1.46967</c:v>
                </c:pt>
                <c:pt idx="45">
                  <c:v>1.4792799999999999</c:v>
                </c:pt>
                <c:pt idx="46">
                  <c:v>1.4115899999999999</c:v>
                </c:pt>
                <c:pt idx="47">
                  <c:v>1.2748299999999999</c:v>
                </c:pt>
                <c:pt idx="48">
                  <c:v>0.97482999999999997</c:v>
                </c:pt>
                <c:pt idx="49">
                  <c:v>0.58031999999999995</c:v>
                </c:pt>
                <c:pt idx="50">
                  <c:v>-0.31372</c:v>
                </c:pt>
                <c:pt idx="51">
                  <c:v>-1.4269499999999999</c:v>
                </c:pt>
                <c:pt idx="52">
                  <c:v>-0.47436</c:v>
                </c:pt>
                <c:pt idx="53">
                  <c:v>-1.8696600000000001</c:v>
                </c:pt>
                <c:pt idx="54">
                  <c:v>-1.63994</c:v>
                </c:pt>
                <c:pt idx="55">
                  <c:v>-1.62334</c:v>
                </c:pt>
                <c:pt idx="56">
                  <c:v>-1.61222</c:v>
                </c:pt>
                <c:pt idx="57">
                  <c:v>-1.6055699999999999</c:v>
                </c:pt>
                <c:pt idx="58">
                  <c:v>-1.60101</c:v>
                </c:pt>
                <c:pt idx="59">
                  <c:v>-1.59771</c:v>
                </c:pt>
                <c:pt idx="60">
                  <c:v>-1.5946199999999999</c:v>
                </c:pt>
                <c:pt idx="61">
                  <c:v>-1.5915299999999999</c:v>
                </c:pt>
                <c:pt idx="62">
                  <c:v>-1.5915299999999999</c:v>
                </c:pt>
                <c:pt idx="63">
                  <c:v>-1.4492100000000001</c:v>
                </c:pt>
                <c:pt idx="64">
                  <c:v>-1.2949999999999999</c:v>
                </c:pt>
                <c:pt idx="65">
                  <c:v>-1.17842</c:v>
                </c:pt>
                <c:pt idx="66">
                  <c:v>-1.1079000000000001</c:v>
                </c:pt>
                <c:pt idx="67">
                  <c:v>-1.0844199999999999</c:v>
                </c:pt>
                <c:pt idx="68">
                  <c:v>-1.10795</c:v>
                </c:pt>
                <c:pt idx="69">
                  <c:v>-1.1785099999999999</c:v>
                </c:pt>
                <c:pt idx="70">
                  <c:v>-1.29514</c:v>
                </c:pt>
                <c:pt idx="71">
                  <c:v>-1.4494</c:v>
                </c:pt>
                <c:pt idx="72">
                  <c:v>-1.5918099999999999</c:v>
                </c:pt>
                <c:pt idx="73">
                  <c:v>-1.5918099999999999</c:v>
                </c:pt>
                <c:pt idx="74">
                  <c:v>-1.5949199999999999</c:v>
                </c:pt>
                <c:pt idx="75">
                  <c:v>-1.5980700000000001</c:v>
                </c:pt>
                <c:pt idx="76">
                  <c:v>-1.60151</c:v>
                </c:pt>
                <c:pt idx="77">
                  <c:v>-1.60629</c:v>
                </c:pt>
                <c:pt idx="78">
                  <c:v>-1.6140600000000001</c:v>
                </c:pt>
                <c:pt idx="79">
                  <c:v>-1.62493</c:v>
                </c:pt>
                <c:pt idx="80">
                  <c:v>-1.6570199999999999</c:v>
                </c:pt>
                <c:pt idx="81">
                  <c:v>-1.8444400000000001</c:v>
                </c:pt>
                <c:pt idx="82">
                  <c:v>-0.66830000000000001</c:v>
                </c:pt>
                <c:pt idx="83">
                  <c:v>-0.34226000000000001</c:v>
                </c:pt>
                <c:pt idx="84">
                  <c:v>-0.36969999999999997</c:v>
                </c:pt>
                <c:pt idx="85">
                  <c:v>0.50366999999999995</c:v>
                </c:pt>
                <c:pt idx="86">
                  <c:v>0.97716000000000003</c:v>
                </c:pt>
                <c:pt idx="87">
                  <c:v>1.26471</c:v>
                </c:pt>
                <c:pt idx="88">
                  <c:v>1.4171</c:v>
                </c:pt>
                <c:pt idx="89">
                  <c:v>1.4707300000000001</c:v>
                </c:pt>
                <c:pt idx="90">
                  <c:v>1.4745699999999999</c:v>
                </c:pt>
                <c:pt idx="91">
                  <c:v>1.4230700000000001</c:v>
                </c:pt>
                <c:pt idx="92">
                  <c:v>1.33138</c:v>
                </c:pt>
                <c:pt idx="93">
                  <c:v>1.21793</c:v>
                </c:pt>
                <c:pt idx="94">
                  <c:v>1.07826</c:v>
                </c:pt>
                <c:pt idx="95">
                  <c:v>0.91913</c:v>
                </c:pt>
                <c:pt idx="96">
                  <c:v>0.74514000000000002</c:v>
                </c:pt>
                <c:pt idx="97">
                  <c:v>0.58638999999999997</c:v>
                </c:pt>
                <c:pt idx="98">
                  <c:v>0.54412000000000005</c:v>
                </c:pt>
                <c:pt idx="99">
                  <c:v>0.58125000000000004</c:v>
                </c:pt>
                <c:pt idx="100">
                  <c:v>0.54447999999999996</c:v>
                </c:pt>
                <c:pt idx="101">
                  <c:v>0.56555</c:v>
                </c:pt>
                <c:pt idx="102">
                  <c:v>0.67674999999999996</c:v>
                </c:pt>
                <c:pt idx="103">
                  <c:v>0.79942000000000002</c:v>
                </c:pt>
                <c:pt idx="104">
                  <c:v>0.91910000000000003</c:v>
                </c:pt>
                <c:pt idx="105">
                  <c:v>1.0295099999999999</c:v>
                </c:pt>
                <c:pt idx="106">
                  <c:v>1.13541</c:v>
                </c:pt>
                <c:pt idx="107">
                  <c:v>1.2454700000000001</c:v>
                </c:pt>
                <c:pt idx="108">
                  <c:v>1.33725</c:v>
                </c:pt>
                <c:pt idx="109">
                  <c:v>1.41625</c:v>
                </c:pt>
                <c:pt idx="110">
                  <c:v>1.4932000000000001</c:v>
                </c:pt>
                <c:pt idx="111">
                  <c:v>1.5632299999999999</c:v>
                </c:pt>
                <c:pt idx="112">
                  <c:v>1.62452</c:v>
                </c:pt>
                <c:pt idx="113">
                  <c:v>1.67744</c:v>
                </c:pt>
                <c:pt idx="114">
                  <c:v>1.7218599999999999</c:v>
                </c:pt>
                <c:pt idx="115">
                  <c:v>1.76075</c:v>
                </c:pt>
                <c:pt idx="116">
                  <c:v>1.79802</c:v>
                </c:pt>
                <c:pt idx="117">
                  <c:v>1.8285499999999999</c:v>
                </c:pt>
                <c:pt idx="118">
                  <c:v>1.85283</c:v>
                </c:pt>
                <c:pt idx="119">
                  <c:v>1.8728</c:v>
                </c:pt>
                <c:pt idx="120">
                  <c:v>1.88693</c:v>
                </c:pt>
                <c:pt idx="121">
                  <c:v>1.8977999999999999</c:v>
                </c:pt>
                <c:pt idx="122">
                  <c:v>1.90469</c:v>
                </c:pt>
                <c:pt idx="123">
                  <c:v>1.9076500000000001</c:v>
                </c:pt>
                <c:pt idx="124">
                  <c:v>1.9076500000000001</c:v>
                </c:pt>
                <c:pt idx="125">
                  <c:v>1.77125</c:v>
                </c:pt>
                <c:pt idx="126">
                  <c:v>1.5064200000000001</c:v>
                </c:pt>
                <c:pt idx="127">
                  <c:v>1.23769</c:v>
                </c:pt>
                <c:pt idx="128">
                  <c:v>1.02162</c:v>
                </c:pt>
                <c:pt idx="129">
                  <c:v>0.84591000000000005</c:v>
                </c:pt>
                <c:pt idx="130">
                  <c:v>0.70689000000000002</c:v>
                </c:pt>
                <c:pt idx="131">
                  <c:v>0.59718000000000004</c:v>
                </c:pt>
                <c:pt idx="132">
                  <c:v>0.51014999999999999</c:v>
                </c:pt>
                <c:pt idx="133">
                  <c:v>0.44034000000000001</c:v>
                </c:pt>
                <c:pt idx="134">
                  <c:v>0.38389000000000001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624-464E-89AD-4938E25CEF87}"/>
            </c:ext>
          </c:extLst>
        </c:ser>
        <c:ser>
          <c:idx val="1"/>
          <c:order val="6"/>
          <c:tx>
            <c:v>B1; dipole and sextupole modelled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fulL_YI2minus3p3_eMirNeigh_long!$B$2:$B$136</c:f>
              <c:numCache>
                <c:formatCode>General</c:formatCode>
                <c:ptCount val="135"/>
                <c:pt idx="0">
                  <c:v>-3000</c:v>
                </c:pt>
                <c:pt idx="1">
                  <c:v>-2882.5</c:v>
                </c:pt>
                <c:pt idx="2">
                  <c:v>-2765</c:v>
                </c:pt>
                <c:pt idx="3">
                  <c:v>-2647.5</c:v>
                </c:pt>
                <c:pt idx="4">
                  <c:v>-2530</c:v>
                </c:pt>
                <c:pt idx="5">
                  <c:v>-2412.5</c:v>
                </c:pt>
                <c:pt idx="6">
                  <c:v>-2295</c:v>
                </c:pt>
                <c:pt idx="7">
                  <c:v>-2177.5</c:v>
                </c:pt>
                <c:pt idx="8">
                  <c:v>-2060</c:v>
                </c:pt>
                <c:pt idx="9">
                  <c:v>-1942.5</c:v>
                </c:pt>
                <c:pt idx="10">
                  <c:v>-1825</c:v>
                </c:pt>
                <c:pt idx="11">
                  <c:v>-1825</c:v>
                </c:pt>
                <c:pt idx="12">
                  <c:v>-1815</c:v>
                </c:pt>
                <c:pt idx="13">
                  <c:v>-1805</c:v>
                </c:pt>
                <c:pt idx="14">
                  <c:v>-1795</c:v>
                </c:pt>
                <c:pt idx="15">
                  <c:v>-1785</c:v>
                </c:pt>
                <c:pt idx="16">
                  <c:v>-1775</c:v>
                </c:pt>
                <c:pt idx="17">
                  <c:v>-1765</c:v>
                </c:pt>
                <c:pt idx="18">
                  <c:v>-1755</c:v>
                </c:pt>
                <c:pt idx="19">
                  <c:v>-1745</c:v>
                </c:pt>
                <c:pt idx="20">
                  <c:v>-1735</c:v>
                </c:pt>
                <c:pt idx="21">
                  <c:v>-1725</c:v>
                </c:pt>
                <c:pt idx="22">
                  <c:v>-1715</c:v>
                </c:pt>
                <c:pt idx="23">
                  <c:v>-1705</c:v>
                </c:pt>
                <c:pt idx="24">
                  <c:v>-1695</c:v>
                </c:pt>
                <c:pt idx="25">
                  <c:v>-1685</c:v>
                </c:pt>
                <c:pt idx="26">
                  <c:v>-1675</c:v>
                </c:pt>
                <c:pt idx="27">
                  <c:v>-1665</c:v>
                </c:pt>
                <c:pt idx="28">
                  <c:v>-1655</c:v>
                </c:pt>
                <c:pt idx="29">
                  <c:v>-1645</c:v>
                </c:pt>
                <c:pt idx="30">
                  <c:v>-1635</c:v>
                </c:pt>
                <c:pt idx="31">
                  <c:v>-1625</c:v>
                </c:pt>
                <c:pt idx="32">
                  <c:v>-1615</c:v>
                </c:pt>
                <c:pt idx="33">
                  <c:v>-1605</c:v>
                </c:pt>
                <c:pt idx="34">
                  <c:v>-1595</c:v>
                </c:pt>
                <c:pt idx="35">
                  <c:v>-1585</c:v>
                </c:pt>
                <c:pt idx="36">
                  <c:v>-1575</c:v>
                </c:pt>
                <c:pt idx="37">
                  <c:v>-1565</c:v>
                </c:pt>
                <c:pt idx="38">
                  <c:v>-1555</c:v>
                </c:pt>
                <c:pt idx="39">
                  <c:v>-1545</c:v>
                </c:pt>
                <c:pt idx="40">
                  <c:v>-1535</c:v>
                </c:pt>
                <c:pt idx="41">
                  <c:v>-1525</c:v>
                </c:pt>
                <c:pt idx="42">
                  <c:v>-1515</c:v>
                </c:pt>
                <c:pt idx="43">
                  <c:v>-1505</c:v>
                </c:pt>
                <c:pt idx="44">
                  <c:v>-1495</c:v>
                </c:pt>
                <c:pt idx="45">
                  <c:v>-1485</c:v>
                </c:pt>
                <c:pt idx="46">
                  <c:v>-1475</c:v>
                </c:pt>
                <c:pt idx="47">
                  <c:v>-1465</c:v>
                </c:pt>
                <c:pt idx="48">
                  <c:v>-1455</c:v>
                </c:pt>
                <c:pt idx="49">
                  <c:v>-1445</c:v>
                </c:pt>
                <c:pt idx="50">
                  <c:v>-1435</c:v>
                </c:pt>
                <c:pt idx="51">
                  <c:v>-1425</c:v>
                </c:pt>
                <c:pt idx="52">
                  <c:v>-1415</c:v>
                </c:pt>
                <c:pt idx="53">
                  <c:v>-1405</c:v>
                </c:pt>
                <c:pt idx="54">
                  <c:v>-1395</c:v>
                </c:pt>
                <c:pt idx="55">
                  <c:v>-1385</c:v>
                </c:pt>
                <c:pt idx="56">
                  <c:v>-1375</c:v>
                </c:pt>
                <c:pt idx="57">
                  <c:v>-1365</c:v>
                </c:pt>
                <c:pt idx="58">
                  <c:v>-1355</c:v>
                </c:pt>
                <c:pt idx="59">
                  <c:v>-1345</c:v>
                </c:pt>
                <c:pt idx="60">
                  <c:v>-1335</c:v>
                </c:pt>
                <c:pt idx="61">
                  <c:v>-1325</c:v>
                </c:pt>
                <c:pt idx="62">
                  <c:v>-1325</c:v>
                </c:pt>
                <c:pt idx="63">
                  <c:v>-1060</c:v>
                </c:pt>
                <c:pt idx="64">
                  <c:v>-795</c:v>
                </c:pt>
                <c:pt idx="65">
                  <c:v>-530</c:v>
                </c:pt>
                <c:pt idx="66">
                  <c:v>-265</c:v>
                </c:pt>
                <c:pt idx="67">
                  <c:v>0</c:v>
                </c:pt>
                <c:pt idx="68">
                  <c:v>265</c:v>
                </c:pt>
                <c:pt idx="69">
                  <c:v>530</c:v>
                </c:pt>
                <c:pt idx="70">
                  <c:v>795</c:v>
                </c:pt>
                <c:pt idx="71">
                  <c:v>1060</c:v>
                </c:pt>
                <c:pt idx="72">
                  <c:v>1325</c:v>
                </c:pt>
                <c:pt idx="73">
                  <c:v>1325</c:v>
                </c:pt>
                <c:pt idx="74">
                  <c:v>1335</c:v>
                </c:pt>
                <c:pt idx="75">
                  <c:v>1345</c:v>
                </c:pt>
                <c:pt idx="76">
                  <c:v>1355</c:v>
                </c:pt>
                <c:pt idx="77">
                  <c:v>1365</c:v>
                </c:pt>
                <c:pt idx="78">
                  <c:v>1375</c:v>
                </c:pt>
                <c:pt idx="79">
                  <c:v>1385</c:v>
                </c:pt>
                <c:pt idx="80">
                  <c:v>1395</c:v>
                </c:pt>
                <c:pt idx="81">
                  <c:v>1405</c:v>
                </c:pt>
                <c:pt idx="82">
                  <c:v>1415</c:v>
                </c:pt>
                <c:pt idx="83">
                  <c:v>1425</c:v>
                </c:pt>
                <c:pt idx="84">
                  <c:v>1435</c:v>
                </c:pt>
                <c:pt idx="85">
                  <c:v>1445</c:v>
                </c:pt>
                <c:pt idx="86">
                  <c:v>1455</c:v>
                </c:pt>
                <c:pt idx="87">
                  <c:v>1465</c:v>
                </c:pt>
                <c:pt idx="88">
                  <c:v>1475</c:v>
                </c:pt>
                <c:pt idx="89">
                  <c:v>1485</c:v>
                </c:pt>
                <c:pt idx="90">
                  <c:v>1495</c:v>
                </c:pt>
                <c:pt idx="91">
                  <c:v>1505</c:v>
                </c:pt>
                <c:pt idx="92">
                  <c:v>1515</c:v>
                </c:pt>
                <c:pt idx="93">
                  <c:v>1525</c:v>
                </c:pt>
                <c:pt idx="94">
                  <c:v>1535</c:v>
                </c:pt>
                <c:pt idx="95">
                  <c:v>1545</c:v>
                </c:pt>
                <c:pt idx="96">
                  <c:v>1555</c:v>
                </c:pt>
                <c:pt idx="97">
                  <c:v>1565</c:v>
                </c:pt>
                <c:pt idx="98">
                  <c:v>1575</c:v>
                </c:pt>
                <c:pt idx="99">
                  <c:v>1585</c:v>
                </c:pt>
                <c:pt idx="100">
                  <c:v>1595</c:v>
                </c:pt>
                <c:pt idx="101">
                  <c:v>1605</c:v>
                </c:pt>
                <c:pt idx="102">
                  <c:v>1615</c:v>
                </c:pt>
                <c:pt idx="103">
                  <c:v>1625</c:v>
                </c:pt>
                <c:pt idx="104">
                  <c:v>1635</c:v>
                </c:pt>
                <c:pt idx="105">
                  <c:v>1645</c:v>
                </c:pt>
                <c:pt idx="106">
                  <c:v>1655</c:v>
                </c:pt>
                <c:pt idx="107">
                  <c:v>1665</c:v>
                </c:pt>
                <c:pt idx="108">
                  <c:v>1675</c:v>
                </c:pt>
                <c:pt idx="109">
                  <c:v>1685</c:v>
                </c:pt>
                <c:pt idx="110">
                  <c:v>1695</c:v>
                </c:pt>
                <c:pt idx="111">
                  <c:v>1705</c:v>
                </c:pt>
                <c:pt idx="112">
                  <c:v>1715</c:v>
                </c:pt>
                <c:pt idx="113">
                  <c:v>1725</c:v>
                </c:pt>
                <c:pt idx="114">
                  <c:v>1735</c:v>
                </c:pt>
                <c:pt idx="115">
                  <c:v>1745</c:v>
                </c:pt>
                <c:pt idx="116">
                  <c:v>1755</c:v>
                </c:pt>
                <c:pt idx="117">
                  <c:v>1765</c:v>
                </c:pt>
                <c:pt idx="118">
                  <c:v>1775</c:v>
                </c:pt>
                <c:pt idx="119">
                  <c:v>1785</c:v>
                </c:pt>
                <c:pt idx="120">
                  <c:v>1795</c:v>
                </c:pt>
                <c:pt idx="121">
                  <c:v>1805</c:v>
                </c:pt>
                <c:pt idx="122">
                  <c:v>1815</c:v>
                </c:pt>
                <c:pt idx="123">
                  <c:v>1825</c:v>
                </c:pt>
                <c:pt idx="124">
                  <c:v>1825</c:v>
                </c:pt>
                <c:pt idx="125">
                  <c:v>1942.5</c:v>
                </c:pt>
                <c:pt idx="126">
                  <c:v>2060</c:v>
                </c:pt>
                <c:pt idx="127">
                  <c:v>2177.5</c:v>
                </c:pt>
                <c:pt idx="128">
                  <c:v>2295</c:v>
                </c:pt>
                <c:pt idx="129">
                  <c:v>2412.5</c:v>
                </c:pt>
                <c:pt idx="130">
                  <c:v>2530</c:v>
                </c:pt>
                <c:pt idx="131">
                  <c:v>2647.5</c:v>
                </c:pt>
                <c:pt idx="132">
                  <c:v>2765</c:v>
                </c:pt>
                <c:pt idx="133">
                  <c:v>2882.5</c:v>
                </c:pt>
                <c:pt idx="134">
                  <c:v>3000</c:v>
                </c:pt>
              </c:numCache>
            </c:numRef>
          </c:xVal>
          <c:yVal>
            <c:numRef>
              <c:f>fulL_YI2minus3p3_eMirNeigh_long!$O$2:$O$136</c:f>
              <c:numCache>
                <c:formatCode>General</c:formatCode>
                <c:ptCount val="135"/>
                <c:pt idx="0">
                  <c:v>-1.58E-3</c:v>
                </c:pt>
                <c:pt idx="1">
                  <c:v>1.3500000000000001E-3</c:v>
                </c:pt>
                <c:pt idx="2">
                  <c:v>9.7999999999999997E-4</c:v>
                </c:pt>
                <c:pt idx="3">
                  <c:v>8.1999999999999998E-4</c:v>
                </c:pt>
                <c:pt idx="4">
                  <c:v>8.9999999999999998E-4</c:v>
                </c:pt>
                <c:pt idx="5">
                  <c:v>1.9499999999999999E-3</c:v>
                </c:pt>
                <c:pt idx="6">
                  <c:v>1.32E-3</c:v>
                </c:pt>
                <c:pt idx="7">
                  <c:v>3.0699999999999998E-3</c:v>
                </c:pt>
                <c:pt idx="8">
                  <c:v>7.9000000000000001E-4</c:v>
                </c:pt>
                <c:pt idx="9">
                  <c:v>-2.4199999999999998E-3</c:v>
                </c:pt>
                <c:pt idx="10">
                  <c:v>1.1990000000000001E-2</c:v>
                </c:pt>
                <c:pt idx="11">
                  <c:v>1.1990000000000001E-2</c:v>
                </c:pt>
                <c:pt idx="12">
                  <c:v>1.8350000000000002E-2</c:v>
                </c:pt>
                <c:pt idx="13">
                  <c:v>2.4819999999999998E-2</c:v>
                </c:pt>
                <c:pt idx="14">
                  <c:v>3.1050000000000001E-2</c:v>
                </c:pt>
                <c:pt idx="15">
                  <c:v>3.6630000000000003E-2</c:v>
                </c:pt>
                <c:pt idx="16">
                  <c:v>4.1059999999999999E-2</c:v>
                </c:pt>
                <c:pt idx="17">
                  <c:v>4.3720000000000002E-2</c:v>
                </c:pt>
                <c:pt idx="18">
                  <c:v>4.3869999999999999E-2</c:v>
                </c:pt>
                <c:pt idx="19">
                  <c:v>4.0590000000000001E-2</c:v>
                </c:pt>
                <c:pt idx="20">
                  <c:v>3.2809999999999999E-2</c:v>
                </c:pt>
                <c:pt idx="21">
                  <c:v>1.9230000000000001E-2</c:v>
                </c:pt>
                <c:pt idx="22">
                  <c:v>1.324E-2</c:v>
                </c:pt>
                <c:pt idx="23">
                  <c:v>1.6230000000000001E-2</c:v>
                </c:pt>
                <c:pt idx="24">
                  <c:v>1.814E-2</c:v>
                </c:pt>
                <c:pt idx="25">
                  <c:v>1.6480000000000002E-2</c:v>
                </c:pt>
                <c:pt idx="26">
                  <c:v>-1.23E-3</c:v>
                </c:pt>
                <c:pt idx="27">
                  <c:v>-1.3650000000000001E-2</c:v>
                </c:pt>
                <c:pt idx="28">
                  <c:v>-2.104E-2</c:v>
                </c:pt>
                <c:pt idx="29">
                  <c:v>-2.383E-2</c:v>
                </c:pt>
                <c:pt idx="30">
                  <c:v>4.854E-2</c:v>
                </c:pt>
                <c:pt idx="31">
                  <c:v>0.13428000000000001</c:v>
                </c:pt>
                <c:pt idx="32">
                  <c:v>0.21575</c:v>
                </c:pt>
                <c:pt idx="33">
                  <c:v>0.32435000000000003</c:v>
                </c:pt>
                <c:pt idx="34">
                  <c:v>0.57387999999999995</c:v>
                </c:pt>
                <c:pt idx="35">
                  <c:v>0.61558999999999997</c:v>
                </c:pt>
                <c:pt idx="36">
                  <c:v>0.53734999999999999</c:v>
                </c:pt>
                <c:pt idx="37">
                  <c:v>0.55708000000000002</c:v>
                </c:pt>
                <c:pt idx="38">
                  <c:v>0.71972000000000003</c:v>
                </c:pt>
                <c:pt idx="39">
                  <c:v>0.89514000000000005</c:v>
                </c:pt>
                <c:pt idx="40">
                  <c:v>1.0497399999999999</c:v>
                </c:pt>
                <c:pt idx="41">
                  <c:v>1.19347</c:v>
                </c:pt>
                <c:pt idx="42">
                  <c:v>1.3069200000000001</c:v>
                </c:pt>
                <c:pt idx="43">
                  <c:v>1.3942699999999999</c:v>
                </c:pt>
                <c:pt idx="44">
                  <c:v>1.4474899999999999</c:v>
                </c:pt>
                <c:pt idx="45">
                  <c:v>1.45821</c:v>
                </c:pt>
                <c:pt idx="46">
                  <c:v>1.3918299999999999</c:v>
                </c:pt>
                <c:pt idx="47">
                  <c:v>1.2565500000000001</c:v>
                </c:pt>
                <c:pt idx="48">
                  <c:v>0.95809999999999995</c:v>
                </c:pt>
                <c:pt idx="49">
                  <c:v>0.56462999999999997</c:v>
                </c:pt>
                <c:pt idx="50">
                  <c:v>-0.33056000000000002</c:v>
                </c:pt>
                <c:pt idx="51">
                  <c:v>-1.4490799999999999</c:v>
                </c:pt>
                <c:pt idx="52">
                  <c:v>-0.49874000000000002</c:v>
                </c:pt>
                <c:pt idx="53">
                  <c:v>-1.8937600000000001</c:v>
                </c:pt>
                <c:pt idx="54">
                  <c:v>-1.6640200000000001</c:v>
                </c:pt>
                <c:pt idx="55">
                  <c:v>-1.6473500000000001</c:v>
                </c:pt>
                <c:pt idx="56">
                  <c:v>-1.6362000000000001</c:v>
                </c:pt>
                <c:pt idx="57">
                  <c:v>-1.6295200000000001</c:v>
                </c:pt>
                <c:pt idx="58">
                  <c:v>-1.6249400000000001</c:v>
                </c:pt>
                <c:pt idx="59">
                  <c:v>-1.6216200000000001</c:v>
                </c:pt>
                <c:pt idx="60">
                  <c:v>-1.6185099999999999</c:v>
                </c:pt>
                <c:pt idx="61">
                  <c:v>-1.61541</c:v>
                </c:pt>
                <c:pt idx="62">
                  <c:v>-1.61541</c:v>
                </c:pt>
                <c:pt idx="63">
                  <c:v>-1.47258</c:v>
                </c:pt>
                <c:pt idx="64">
                  <c:v>-1.3176699999999999</c:v>
                </c:pt>
                <c:pt idx="65">
                  <c:v>-1.2003999999999999</c:v>
                </c:pt>
                <c:pt idx="66">
                  <c:v>-1.12927</c:v>
                </c:pt>
                <c:pt idx="67">
                  <c:v>-1.10528</c:v>
                </c:pt>
                <c:pt idx="68">
                  <c:v>-1.1284000000000001</c:v>
                </c:pt>
                <c:pt idx="69">
                  <c:v>-1.1986699999999999</c:v>
                </c:pt>
                <c:pt idx="70">
                  <c:v>-1.31511</c:v>
                </c:pt>
                <c:pt idx="71">
                  <c:v>-1.4692700000000001</c:v>
                </c:pt>
                <c:pt idx="72">
                  <c:v>-1.6116299999999999</c:v>
                </c:pt>
                <c:pt idx="73">
                  <c:v>-1.6116299999999999</c:v>
                </c:pt>
                <c:pt idx="74">
                  <c:v>-1.6147400000000001</c:v>
                </c:pt>
                <c:pt idx="75">
                  <c:v>-1.61788</c:v>
                </c:pt>
                <c:pt idx="76">
                  <c:v>-1.6213200000000001</c:v>
                </c:pt>
                <c:pt idx="77">
                  <c:v>-1.6261000000000001</c:v>
                </c:pt>
                <c:pt idx="78">
                  <c:v>-1.6338900000000001</c:v>
                </c:pt>
                <c:pt idx="79">
                  <c:v>-1.6448</c:v>
                </c:pt>
                <c:pt idx="80">
                  <c:v>-1.67703</c:v>
                </c:pt>
                <c:pt idx="81">
                  <c:v>-1.8647100000000001</c:v>
                </c:pt>
                <c:pt idx="82">
                  <c:v>-0.68920999999999999</c:v>
                </c:pt>
                <c:pt idx="83">
                  <c:v>-0.36162</c:v>
                </c:pt>
                <c:pt idx="84">
                  <c:v>-0.38350000000000001</c:v>
                </c:pt>
                <c:pt idx="85">
                  <c:v>0.49306</c:v>
                </c:pt>
                <c:pt idx="86">
                  <c:v>0.96831</c:v>
                </c:pt>
                <c:pt idx="87">
                  <c:v>1.25701</c:v>
                </c:pt>
                <c:pt idx="88">
                  <c:v>1.4102399999999999</c:v>
                </c:pt>
                <c:pt idx="89">
                  <c:v>1.4645300000000001</c:v>
                </c:pt>
                <c:pt idx="90">
                  <c:v>1.4689000000000001</c:v>
                </c:pt>
                <c:pt idx="91">
                  <c:v>1.4178599999999999</c:v>
                </c:pt>
                <c:pt idx="92">
                  <c:v>1.32656</c:v>
                </c:pt>
                <c:pt idx="93">
                  <c:v>1.21346</c:v>
                </c:pt>
                <c:pt idx="94">
                  <c:v>1.0741000000000001</c:v>
                </c:pt>
                <c:pt idx="95">
                  <c:v>0.91527000000000003</c:v>
                </c:pt>
                <c:pt idx="96">
                  <c:v>0.74163999999999997</c:v>
                </c:pt>
                <c:pt idx="97">
                  <c:v>0.58355999999999997</c:v>
                </c:pt>
                <c:pt idx="98">
                  <c:v>0.54696</c:v>
                </c:pt>
                <c:pt idx="99">
                  <c:v>0.59204000000000001</c:v>
                </c:pt>
                <c:pt idx="100">
                  <c:v>0.55254000000000003</c:v>
                </c:pt>
                <c:pt idx="101">
                  <c:v>0.53310000000000002</c:v>
                </c:pt>
                <c:pt idx="102">
                  <c:v>0.61177999999999999</c:v>
                </c:pt>
                <c:pt idx="103">
                  <c:v>0.70242000000000004</c:v>
                </c:pt>
                <c:pt idx="104">
                  <c:v>0.78949999999999998</c:v>
                </c:pt>
                <c:pt idx="105">
                  <c:v>0.86524999999999996</c:v>
                </c:pt>
                <c:pt idx="106">
                  <c:v>0.93330999999999997</c:v>
                </c:pt>
                <c:pt idx="107">
                  <c:v>0.99807999999999997</c:v>
                </c:pt>
                <c:pt idx="108">
                  <c:v>1.0401</c:v>
                </c:pt>
                <c:pt idx="109">
                  <c:v>1.05952</c:v>
                </c:pt>
                <c:pt idx="110">
                  <c:v>1.06291</c:v>
                </c:pt>
                <c:pt idx="111">
                  <c:v>1.0478400000000001</c:v>
                </c:pt>
                <c:pt idx="112">
                  <c:v>1.0162899999999999</c:v>
                </c:pt>
                <c:pt idx="113">
                  <c:v>0.95923000000000003</c:v>
                </c:pt>
                <c:pt idx="114">
                  <c:v>0.89022999999999997</c:v>
                </c:pt>
                <c:pt idx="115">
                  <c:v>0.83740000000000003</c:v>
                </c:pt>
                <c:pt idx="116">
                  <c:v>0.69886999999999999</c:v>
                </c:pt>
                <c:pt idx="117">
                  <c:v>0.38295000000000001</c:v>
                </c:pt>
                <c:pt idx="118">
                  <c:v>0.11808</c:v>
                </c:pt>
                <c:pt idx="119">
                  <c:v>9.9180000000000004E-2</c:v>
                </c:pt>
                <c:pt idx="120">
                  <c:v>8.0180000000000001E-2</c:v>
                </c:pt>
                <c:pt idx="121">
                  <c:v>6.1580000000000003E-2</c:v>
                </c:pt>
                <c:pt idx="122">
                  <c:v>4.3810000000000002E-2</c:v>
                </c:pt>
                <c:pt idx="123">
                  <c:v>2.7189999999999999E-2</c:v>
                </c:pt>
                <c:pt idx="124">
                  <c:v>2.7189999999999999E-2</c:v>
                </c:pt>
                <c:pt idx="125">
                  <c:v>-2.853E-2</c:v>
                </c:pt>
                <c:pt idx="126">
                  <c:v>1.8579999999999999E-2</c:v>
                </c:pt>
                <c:pt idx="127">
                  <c:v>6.0200000000000002E-3</c:v>
                </c:pt>
                <c:pt idx="128">
                  <c:v>1.286E-2</c:v>
                </c:pt>
                <c:pt idx="129">
                  <c:v>1.201E-2</c:v>
                </c:pt>
                <c:pt idx="130">
                  <c:v>1.2359999999999999E-2</c:v>
                </c:pt>
                <c:pt idx="131">
                  <c:v>1.0319999999999999E-2</c:v>
                </c:pt>
                <c:pt idx="132">
                  <c:v>9.2899999999999996E-3</c:v>
                </c:pt>
                <c:pt idx="133">
                  <c:v>8.4499999999999992E-3</c:v>
                </c:pt>
                <c:pt idx="134">
                  <c:v>7.43E-3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624-464E-89AD-4938E25CEF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0227279"/>
        <c:axId val="1930863040"/>
      </c:scatterChart>
      <c:valAx>
        <c:axId val="1240227279"/>
        <c:scaling>
          <c:orientation val="minMax"/>
          <c:max val="3000"/>
          <c:min val="-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z-pos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0863040"/>
        <c:crosses val="autoZero"/>
        <c:crossBetween val="midCat"/>
      </c:valAx>
      <c:valAx>
        <c:axId val="1930863040"/>
        <c:scaling>
          <c:orientation val="minMax"/>
          <c:max val="5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</a:t>
                </a:r>
                <a:r>
                  <a:rPr lang="en-US" baseline="0"/>
                  <a:t> (mT)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02272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0.05934</cdr:x>
      <cdr:y>0.06755</cdr:y>
    </cdr:from>
    <cdr:to>
      <cdr:x>0.95196</cdr:x>
      <cdr:y>0.21406</cdr:y>
    </cdr:to>
    <cdr:sp macro="" textlink="">
      <cdr:nvSpPr>
        <cdr:cNvPr id="2" name="Title 1">
          <a:extLst xmlns:a="http://schemas.openxmlformats.org/drawingml/2006/main">
            <a:ext uri="{FF2B5EF4-FFF2-40B4-BE49-F238E27FC236}">
              <a16:creationId xmlns:a16="http://schemas.microsoft.com/office/drawing/2014/main" id="{194FC2E9-C7BB-D560-56C0-EA77F64B9F6F}"/>
            </a:ext>
          </a:extLst>
        </cdr:cNvPr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717924" y="410514"/>
          <a:ext cx="10800000" cy="890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0" tIns="0" rIns="0" bIns="0" rtlCol="0" anchor="t" anchorCtr="0">
          <a:normAutofit/>
        </a:bodyPr>
        <a:lstStyle xmlns:a="http://schemas.openxmlformats.org/drawingml/2006/main">
          <a:lvl1pPr algn="ctr" defTabSz="914400" rtl="0" eaLnBrk="1" latinLnBrk="0" hangingPunct="1">
            <a:lnSpc>
              <a:spcPct val="90000"/>
            </a:lnSpc>
            <a:spcBef>
              <a:spcPct val="0"/>
            </a:spcBef>
            <a:buNone/>
            <a:defRPr sz="3600" b="1" kern="1200">
              <a:solidFill>
                <a:schemeClr val="tx1"/>
              </a:solidFill>
              <a:latin typeface="+mj-lt"/>
              <a:ea typeface="+mj-ea"/>
              <a:cs typeface="+mj-cs"/>
            </a:defRPr>
          </a:lvl1pPr>
        </a:lstStyle>
        <a:p xmlns:a="http://schemas.openxmlformats.org/drawingml/2006/main">
          <a:r>
            <a:rPr lang="en-US" dirty="0">
              <a:solidFill>
                <a:srgbClr val="0034A8"/>
              </a:solidFill>
            </a:rPr>
            <a:t>A large magnet zoo</a:t>
          </a:r>
          <a:endParaRPr lang="en-GB" dirty="0">
            <a:solidFill>
              <a:srgbClr val="0034A8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8099449" y="1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E55E9741-3341-47EF-87BF-46F755ACDF0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2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8099449" y="9428632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5344F66B-F423-47D9-894B-0259192B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63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8101038" y="0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8E2C7E2F-BA7B-0749-B123-03CFF78731D1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73538" y="1239838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90" tIns="66445" rIns="132890" bIns="6644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430180" y="4777196"/>
            <a:ext cx="11441430" cy="3908613"/>
          </a:xfrm>
          <a:prstGeom prst="rect">
            <a:avLst/>
          </a:prstGeom>
        </p:spPr>
        <p:txBody>
          <a:bodyPr vert="horz" lIns="132890" tIns="66445" rIns="132890" bIns="6644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8101038" y="9428584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416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1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9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E8366C0-B708-9707-4B3D-518AF9632B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EE6633A-7B05-BAFA-D60F-0EF3D6E64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C73A5F43-D94E-3CD2-880C-D6FF89A71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B3D2EEA-6704-BBD7-ADF8-BE3B00361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223378B-A197-C0FF-0441-55AAD5F28C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C7FB8F02-D655-1806-34B6-9E7C9C5DF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699278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1E014D6-6EF1-6741-1979-B7EC4F2B3A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0C96D12-CCEB-BBE2-F8FC-96D34CB33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035F7E9D-59C1-9C76-FCDD-EC7C9FE00E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421726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5EECFA8-EAFA-B870-DBE0-1496AEB222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9DFEA7-2CC7-5ABC-2635-B375898E9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F8E201C5-3962-8444-7AEE-465EA9ACBF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175265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09869D8-1262-E751-D1EC-33EAAF111D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C9E7C5E-7FC8-B9B4-D819-07F6C8DCB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476C47D1-899A-AA81-D7A5-2248BB8C0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B273CA3-D502-74A8-7192-FE17788BF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E4337A6-2F5B-C41B-73BE-60BA541B76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81933E6D-5A9A-9931-D2DA-5F9EB0567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2519885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A1223B8-CC35-28FC-B385-1C9A9E061F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E9CD7F3-3EB7-B23E-FC7E-75577C1FBD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1A1FE0E8-1C31-52AC-29CC-01EB25B11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41012D-5397-1859-403B-8AC222A48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4E4AB78-5D00-41F5-2E99-48517A807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121D54B2-AD30-871D-5BBD-A5F60615DC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409463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6BF141D-A572-062B-EEAF-4D4DD1E81E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61A423D-8E7B-BD6D-73A8-8FF2AD609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51C883F6-F023-60DF-36D7-99221DEC1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DD98024-6288-C3D7-CA12-9C6BC69D4A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5CA437C-D256-5495-EA87-DE33C5676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DE4DBD62-05DE-4641-8224-08E97161B8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3779919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E65736B-3F20-B7BF-6A83-1F83BD4879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1C10AEF-0C71-16E6-BC6D-8616875E9D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3BD2F182-7521-46CB-888C-A56718B82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A1E1D13-8A72-EC84-5D71-3062BE58FC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80EC3E-2831-5FF6-3560-9E5AA128B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3E211F4F-0DCB-3C5E-1101-382F81D44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22840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8903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Agenda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1"/>
            <a:r>
              <a:rPr lang="fr-FR" dirty="0"/>
              <a:t>TE @ RUN3</a:t>
            </a:r>
          </a:p>
          <a:p>
            <a:pPr lvl="1"/>
            <a:r>
              <a:rPr lang="fr-FR" dirty="0"/>
              <a:t>TE @ HL-LHC</a:t>
            </a:r>
          </a:p>
          <a:p>
            <a:pPr lvl="1"/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42316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433209" y="0"/>
            <a:ext cx="242316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868337" y="0"/>
            <a:ext cx="242316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301248" y="0"/>
            <a:ext cx="242316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734158" y="0"/>
            <a:ext cx="2457841" cy="216000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7DD60DB-69D7-1190-D625-D4052E8628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AD6C7C6-F0AF-7B60-53EB-C894ECDB65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E969F5D9-6E5D-2E4F-2074-300AB1D40D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347E6F0-ADE9-B0CA-6C7C-06978F386FD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CDD5260-4A75-E7D3-C562-66672CB079D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650" r:id="rId2"/>
    <p:sldLayoutId id="2147483806" r:id="rId3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423160" y="0"/>
            <a:ext cx="366804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242316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1F0AF1BA-42C2-71CF-3E79-164A1E8570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71AE51E-E631-8710-D361-AD7ED21AFE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6">
            <a:extLst>
              <a:ext uri="{FF2B5EF4-FFF2-40B4-BE49-F238E27FC236}">
                <a16:creationId xmlns:a16="http://schemas.microsoft.com/office/drawing/2014/main" id="{21F27F08-575A-3A8D-5FB8-3B84EEA0C6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4F326A-41E9-7F56-1E21-313369B19913}"/>
              </a:ext>
            </a:extLst>
          </p:cNvPr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CE984AA7-5D05-08F3-7E24-8F3634C68043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807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856369" y="0"/>
            <a:ext cx="4286833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2433209" y="0"/>
            <a:ext cx="242316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AB32638-E6D7-212A-9B64-9E61AD1512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FCB6A4-BC65-4B63-30BB-CFEB1B89BC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B61803EF-30B5-A2DF-A6B7-9F717D057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F510AD8-6F75-F68B-5721-39C0FF7F4F95}"/>
              </a:ext>
            </a:extLst>
          </p:cNvPr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CC87CE53-DA23-034B-1573-712CA6BE9FAD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08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291497" y="0"/>
            <a:ext cx="4896502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868337" y="0"/>
            <a:ext cx="242316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20887DF-80F8-A209-E04E-00F262561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AB5B30C-D6A9-52D7-A864-FDF8C800B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92034231-45C4-AFCC-D72C-7A9B7865B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FD1A2D9-40E3-0262-C299-D0E544B1DBF2}"/>
              </a:ext>
            </a:extLst>
          </p:cNvPr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6F6FAAD-70DF-F010-6B42-EE982724C75C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809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4255648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9724407" y="0"/>
            <a:ext cx="2458555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301248" y="0"/>
            <a:ext cx="242316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44628CF-2B67-FF80-5851-CC6FFE2E54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B7B3417-1C77-5456-7BDE-9154FD8DD1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A069B527-6C56-F7F4-8E20-D07682912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B606EE-0FE9-5AEA-1B56-CA5F19DDE80C}"/>
              </a:ext>
            </a:extLst>
          </p:cNvPr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06F1AF5-6769-F176-2D5C-07E9233067BE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810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636556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9734158" y="0"/>
            <a:ext cx="2457841" cy="216000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0BD5796-D333-478B-1F63-8BF5F9EC13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356D320-8BAE-22C3-E22D-53BB044BF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97C48C6F-2EF6-EA69-3FA8-3A0285F02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79D39E-FC30-F794-3AA8-B0A924FAF61D}"/>
              </a:ext>
            </a:extLst>
          </p:cNvPr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C293D59-E554-2842-D11E-F239C3F38BC3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7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11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jp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51.jp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10" Type="http://schemas.openxmlformats.org/officeDocument/2006/relationships/image" Target="../media/image15.pn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B72C9-9DA5-CABB-BC68-CDF30DE1A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03" y="2372946"/>
            <a:ext cx="10800000" cy="2177354"/>
          </a:xfrm>
        </p:spPr>
        <p:txBody>
          <a:bodyPr>
            <a:normAutofit/>
          </a:bodyPr>
          <a:lstStyle/>
          <a:p>
            <a:r>
              <a:rPr lang="en-GB" dirty="0"/>
              <a:t>Normal conducting magnet activities at CERN</a:t>
            </a:r>
            <a:br>
              <a:rPr lang="en-GB" dirty="0"/>
            </a:br>
            <a:r>
              <a:rPr lang="en-GB" dirty="0"/>
              <a:t>(incl. FCC-ee magnet development)</a:t>
            </a:r>
            <a:br>
              <a:rPr lang="en-GB" dirty="0"/>
            </a:br>
            <a:br>
              <a:rPr lang="en-GB" dirty="0"/>
            </a:br>
            <a:r>
              <a:rPr lang="en-GB" sz="2000" b="0" dirty="0"/>
              <a:t>J. Bauche, D. Schoerling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C5D46-7757-6C09-566F-7686A8CFCA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28F5E7-3E7F-41E6-100D-E0D03F6275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1EA8D-5CFB-BE11-DF20-932D5267E2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1288194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2115" y="292053"/>
            <a:ext cx="9430012" cy="496653"/>
          </a:xfrm>
        </p:spPr>
        <p:txBody>
          <a:bodyPr/>
          <a:lstStyle/>
          <a:p>
            <a:r>
              <a:rPr lang="en-US" dirty="0"/>
              <a:t>Magnet production in our proto lab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10</a:t>
            </a:fld>
            <a:endParaRPr lang="en-US" dirty="0"/>
          </a:p>
        </p:txBody>
      </p:sp>
      <p:pic>
        <p:nvPicPr>
          <p:cNvPr id="15" name="Picture 14" descr="A machine with metal rods&#10;&#10;Description automatically generated with medium confidence">
            <a:extLst>
              <a:ext uri="{FF2B5EF4-FFF2-40B4-BE49-F238E27FC236}">
                <a16:creationId xmlns:a16="http://schemas.microsoft.com/office/drawing/2014/main" id="{BEEB3B71-9262-E4B6-2249-C33A79A9A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187" y="939760"/>
            <a:ext cx="4547202" cy="342377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6BFC5AC-6EB3-154F-84E4-2EE06E8D441E}"/>
              </a:ext>
            </a:extLst>
          </p:cNvPr>
          <p:cNvSpPr txBox="1"/>
          <p:nvPr/>
        </p:nvSpPr>
        <p:spPr>
          <a:xfrm>
            <a:off x="176120" y="2970477"/>
            <a:ext cx="2896194" cy="27075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algn="ctr"/>
            <a:r>
              <a:rPr lang="en-US" dirty="0"/>
              <a:t>Isolde triplet/doublet Spare coils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E27D3F-614C-ADC9-11E2-755D4A798855}"/>
              </a:ext>
            </a:extLst>
          </p:cNvPr>
          <p:cNvSpPr txBox="1"/>
          <p:nvPr/>
        </p:nvSpPr>
        <p:spPr>
          <a:xfrm>
            <a:off x="7381188" y="4414112"/>
            <a:ext cx="4547202" cy="175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algn="ctr"/>
            <a:r>
              <a:rPr lang="en-US" dirty="0"/>
              <a:t>SPS MBB Coil winding line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E0D12D-B1E2-C5F2-4FE9-81CD8821ACC8}"/>
              </a:ext>
            </a:extLst>
          </p:cNvPr>
          <p:cNvSpPr txBox="1"/>
          <p:nvPr/>
        </p:nvSpPr>
        <p:spPr>
          <a:xfrm>
            <a:off x="3474009" y="2653865"/>
            <a:ext cx="2131550" cy="49749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algn="ctr"/>
            <a:r>
              <a:rPr lang="en-US" dirty="0"/>
              <a:t>Helmholtz Coils (ASACUSA)</a:t>
            </a:r>
            <a:endParaRPr lang="en-GB" dirty="0"/>
          </a:p>
        </p:txBody>
      </p:sp>
      <p:pic>
        <p:nvPicPr>
          <p:cNvPr id="5" name="Picture 4" descr="A row of green circular objects on a white surface&#10;&#10;Description automatically generated">
            <a:extLst>
              <a:ext uri="{FF2B5EF4-FFF2-40B4-BE49-F238E27FC236}">
                <a16:creationId xmlns:a16="http://schemas.microsoft.com/office/drawing/2014/main" id="{1F463869-FDA1-2971-3840-CDC8F0BC1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504" y="943384"/>
            <a:ext cx="2204560" cy="165990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6" name="Picture 15" descr="A machine with a red and white object&#10;&#10;Description automatically generated">
            <a:extLst>
              <a:ext uri="{FF2B5EF4-FFF2-40B4-BE49-F238E27FC236}">
                <a16:creationId xmlns:a16="http://schemas.microsoft.com/office/drawing/2014/main" id="{48B00B89-0B9A-EE84-7E24-67C39FDD2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120" y="3493757"/>
            <a:ext cx="1816569" cy="241263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324A060-3B90-E788-0918-20B43B92167E}"/>
              </a:ext>
            </a:extLst>
          </p:cNvPr>
          <p:cNvSpPr txBox="1"/>
          <p:nvPr/>
        </p:nvSpPr>
        <p:spPr>
          <a:xfrm>
            <a:off x="2065201" y="5189837"/>
            <a:ext cx="1304075" cy="97265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ESC Coil (Quench induction coil for SMC Magnet)</a:t>
            </a:r>
            <a:endParaRPr lang="en-GB" dirty="0"/>
          </a:p>
        </p:txBody>
      </p:sp>
      <p:pic>
        <p:nvPicPr>
          <p:cNvPr id="9" name="Content Placeholder 8" descr="A close-up of a rope&#10;&#10;Description automatically generated">
            <a:extLst>
              <a:ext uri="{FF2B5EF4-FFF2-40B4-BE49-F238E27FC236}">
                <a16:creationId xmlns:a16="http://schemas.microsoft.com/office/drawing/2014/main" id="{C8C19D33-F6AB-7243-39DD-E82D5FF20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43259" y="349059"/>
            <a:ext cx="1849430" cy="245627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10" descr="Several white objects on a table&#10;&#10;Description automatically generated">
            <a:extLst>
              <a:ext uri="{FF2B5EF4-FFF2-40B4-BE49-F238E27FC236}">
                <a16:creationId xmlns:a16="http://schemas.microsoft.com/office/drawing/2014/main" id="{759060A7-FB27-A0EE-C832-0396DEE186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411" y="822175"/>
            <a:ext cx="1596903" cy="212088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Picture 11" descr="A circular object with a green band&#10;&#10;Description automatically generated">
            <a:extLst>
              <a:ext uri="{FF2B5EF4-FFF2-40B4-BE49-F238E27FC236}">
                <a16:creationId xmlns:a16="http://schemas.microsoft.com/office/drawing/2014/main" id="{D0BF7A13-D2A1-4201-A3F4-54AECF0D87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473" y="1233394"/>
            <a:ext cx="1519135" cy="201760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8" name="Picture 27" descr="A metal machine in a room&#10;&#10;Description automatically generated">
            <a:extLst>
              <a:ext uri="{FF2B5EF4-FFF2-40B4-BE49-F238E27FC236}">
                <a16:creationId xmlns:a16="http://schemas.microsoft.com/office/drawing/2014/main" id="{A8E0698F-EEC9-F113-6754-7D8E3AA39A1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7221" t="25816" r="24412" b="29329"/>
          <a:stretch/>
        </p:blipFill>
        <p:spPr>
          <a:xfrm rot="5400000">
            <a:off x="3824643" y="4102850"/>
            <a:ext cx="2272688" cy="158068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6" name="Picture 25" descr="A machine with copper pipes&#10;&#10;Description automatically generated">
            <a:extLst>
              <a:ext uri="{FF2B5EF4-FFF2-40B4-BE49-F238E27FC236}">
                <a16:creationId xmlns:a16="http://schemas.microsoft.com/office/drawing/2014/main" id="{B44FDCB5-3F5A-1983-F7FC-86B1911385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4841" y="4617750"/>
            <a:ext cx="2204560" cy="165342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6AFD571-5D19-FEC1-A5E5-9A86CC078E75}"/>
              </a:ext>
            </a:extLst>
          </p:cNvPr>
          <p:cNvSpPr txBox="1"/>
          <p:nvPr/>
        </p:nvSpPr>
        <p:spPr>
          <a:xfrm>
            <a:off x="7706024" y="5651157"/>
            <a:ext cx="1816569" cy="62001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Booster Dipole Prototype Construction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31B105-F06E-EEF8-1530-3770C4B6C6C8}"/>
              </a:ext>
            </a:extLst>
          </p:cNvPr>
          <p:cNvSpPr txBox="1"/>
          <p:nvPr/>
        </p:nvSpPr>
        <p:spPr>
          <a:xfrm rot="19919667">
            <a:off x="8836956" y="5087550"/>
            <a:ext cx="33597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We build magnets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F6724E8-4005-565C-6D0C-570D4068A5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8A2719C5-D38E-3E31-DCC6-FFFC577AA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116250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B45DB-475D-6DA4-9C12-70E8006A9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procurement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9A3BE-689D-017D-946F-8F04F60BE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60" y="1355982"/>
            <a:ext cx="9790778" cy="440939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have to procure 50 different magnet/coils for the consolidation of the accelerator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year, we have launched 10+ Invitation to Tenders and Price Enquiries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Almost 30 </a:t>
            </a:r>
            <a:r>
              <a:rPr lang="en-US" dirty="0" err="1"/>
              <a:t>travel.persons</a:t>
            </a:r>
            <a:r>
              <a:rPr lang="en-US" dirty="0"/>
              <a:t> during the year for follow-up of contracts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D4A8A-A659-2CDF-BB55-1153A84300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11</a:t>
            </a:fld>
            <a:endParaRPr lang="en-US" dirty="0"/>
          </a:p>
        </p:txBody>
      </p:sp>
      <p:pic>
        <p:nvPicPr>
          <p:cNvPr id="8" name="Picture 7" descr="A poster of an airplane flying in the sky&#10;&#10;Description automatically generated">
            <a:extLst>
              <a:ext uri="{FF2B5EF4-FFF2-40B4-BE49-F238E27FC236}">
                <a16:creationId xmlns:a16="http://schemas.microsoft.com/office/drawing/2014/main" id="{5B5AC0F4-61B6-69F7-A8DC-1DCA2AB2D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3621" y="346720"/>
            <a:ext cx="1847850" cy="2466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95C778-B41A-09C7-85DF-F08D9FB021D5}"/>
              </a:ext>
            </a:extLst>
          </p:cNvPr>
          <p:cNvSpPr txBox="1"/>
          <p:nvPr/>
        </p:nvSpPr>
        <p:spPr>
          <a:xfrm rot="20231696" flipH="1">
            <a:off x="9861937" y="3702620"/>
            <a:ext cx="19598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</a:rPr>
              <a:t>We work with industry</a:t>
            </a:r>
            <a:endParaRPr lang="en-GB" sz="3000" dirty="0">
              <a:solidFill>
                <a:srgbClr val="FF0000"/>
              </a:solidFill>
            </a:endParaRPr>
          </a:p>
        </p:txBody>
      </p:sp>
      <p:pic>
        <p:nvPicPr>
          <p:cNvPr id="11" name="Picture 10" descr="A hand reaching out to a large blue object&#10;&#10;Description automatically generated">
            <a:extLst>
              <a:ext uri="{FF2B5EF4-FFF2-40B4-BE49-F238E27FC236}">
                <a16:creationId xmlns:a16="http://schemas.microsoft.com/office/drawing/2014/main" id="{FFC3AA24-4D4F-E51A-2D83-2BB02E683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16028" y="4153937"/>
            <a:ext cx="2694931" cy="1245058"/>
          </a:xfrm>
          <a:prstGeom prst="rect">
            <a:avLst/>
          </a:prstGeom>
        </p:spPr>
      </p:pic>
      <p:pic>
        <p:nvPicPr>
          <p:cNvPr id="13" name="Picture 12" descr="A machine with a metal piece on it&#10;&#10;Description automatically generated with medium confidence">
            <a:extLst>
              <a:ext uri="{FF2B5EF4-FFF2-40B4-BE49-F238E27FC236}">
                <a16:creationId xmlns:a16="http://schemas.microsoft.com/office/drawing/2014/main" id="{FB1FF99C-A1D2-E87E-BBB7-019A241735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496" r="9322"/>
          <a:stretch/>
        </p:blipFill>
        <p:spPr>
          <a:xfrm>
            <a:off x="1818544" y="3429000"/>
            <a:ext cx="4618832" cy="2694932"/>
          </a:xfrm>
          <a:prstGeom prst="rect">
            <a:avLst/>
          </a:prstGeom>
        </p:spPr>
      </p:pic>
      <p:pic>
        <p:nvPicPr>
          <p:cNvPr id="10" name="Picture 9" descr="A roll of white paper on a black surface&#10;&#10;Description automatically generated">
            <a:extLst>
              <a:ext uri="{FF2B5EF4-FFF2-40B4-BE49-F238E27FC236}">
                <a16:creationId xmlns:a16="http://schemas.microsoft.com/office/drawing/2014/main" id="{F1655FC8-561E-9146-2DB4-7F8137EFBB4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411" r="12150"/>
          <a:stretch/>
        </p:blipFill>
        <p:spPr>
          <a:xfrm>
            <a:off x="6501953" y="3429000"/>
            <a:ext cx="3071815" cy="2684557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58419D1-E4AA-DD53-242B-5333ED3A52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3AE67C5B-AF6F-DD81-4AA8-BF601DFCDB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68668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98531-EABD-B78B-8899-FF50B8962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752450"/>
            <a:ext cx="7655520" cy="4606489"/>
          </a:xfrm>
        </p:spPr>
        <p:txBody>
          <a:bodyPr>
            <a:normAutofit/>
          </a:bodyPr>
          <a:lstStyle/>
          <a:p>
            <a:r>
              <a:rPr lang="en-GB" sz="1800" b="1" dirty="0">
                <a:solidFill>
                  <a:schemeClr val="tx1"/>
                </a:solidFill>
              </a:rPr>
              <a:t>NORMA Database</a:t>
            </a:r>
          </a:p>
          <a:p>
            <a:r>
              <a:rPr lang="en-GB" sz="1800" dirty="0"/>
              <a:t>We have developed our own database and maintenance support tool</a:t>
            </a:r>
          </a:p>
          <a:p>
            <a:pPr marL="612000" lvl="1"/>
            <a:r>
              <a:rPr lang="fr-CH" sz="1800" dirty="0"/>
              <a:t>To </a:t>
            </a:r>
            <a:r>
              <a:rPr lang="fr-CH" sz="1800" dirty="0" err="1"/>
              <a:t>secure</a:t>
            </a:r>
            <a:r>
              <a:rPr lang="fr-CH" sz="1800" dirty="0"/>
              <a:t> all the magnet data</a:t>
            </a:r>
            <a:endParaRPr lang="en-GB" sz="1800" dirty="0"/>
          </a:p>
          <a:p>
            <a:pPr marL="612000" lvl="1"/>
            <a:r>
              <a:rPr lang="en-GB" sz="1800" dirty="0"/>
              <a:t>To coordinate our maintenance plan</a:t>
            </a:r>
          </a:p>
          <a:p>
            <a:pPr indent="-531000"/>
            <a:r>
              <a:rPr lang="en-GB" sz="1800" dirty="0"/>
              <a:t>New version under development with EAM</a:t>
            </a:r>
          </a:p>
          <a:p>
            <a:pPr lvl="1"/>
            <a:endParaRPr lang="en-GB" sz="1500" dirty="0"/>
          </a:p>
          <a:p>
            <a:r>
              <a:rPr lang="en-GB" sz="1800" b="1" dirty="0">
                <a:solidFill>
                  <a:schemeClr val="tx1"/>
                </a:solidFill>
              </a:rPr>
              <a:t>Risk assessment</a:t>
            </a:r>
          </a:p>
          <a:p>
            <a:r>
              <a:rPr lang="en-GB" sz="1800" dirty="0"/>
              <a:t>Risk analysis of installed magnets mutually reviewed in the section establishing mitigation measures</a:t>
            </a:r>
          </a:p>
          <a:p>
            <a:endParaRPr lang="en-GB" sz="1800" b="1" dirty="0">
              <a:solidFill>
                <a:schemeClr val="tx1"/>
              </a:solidFill>
            </a:endParaRPr>
          </a:p>
          <a:p>
            <a:endParaRPr lang="en-GB" sz="1800" b="1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NCM Quality Assurance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64F576-2ADB-E596-D94C-D54B6861CF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445"/>
          <a:stretch/>
        </p:blipFill>
        <p:spPr>
          <a:xfrm>
            <a:off x="8197785" y="1837528"/>
            <a:ext cx="3536951" cy="19203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FDDB15-1C0A-FB6A-67CE-9043B35C3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785" y="4345787"/>
            <a:ext cx="3536951" cy="192368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7825100-02DD-9A79-58E2-733FBC895E67}"/>
              </a:ext>
            </a:extLst>
          </p:cNvPr>
          <p:cNvSpPr txBox="1"/>
          <p:nvPr/>
        </p:nvSpPr>
        <p:spPr>
          <a:xfrm>
            <a:off x="10368624" y="1460593"/>
            <a:ext cx="1584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8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NORMA DB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5144DC-B6DD-8809-FFCE-44C5A59B09DF}"/>
              </a:ext>
            </a:extLst>
          </p:cNvPr>
          <p:cNvSpPr txBox="1"/>
          <p:nvPr/>
        </p:nvSpPr>
        <p:spPr>
          <a:xfrm>
            <a:off x="9241059" y="3976491"/>
            <a:ext cx="2834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8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NORMA DB mock-up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25EAFC7-F391-7E10-FF0F-9E1AD0D551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CD35C0ED-0E43-B6FC-28EA-15AFCEF3C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E293CB-1596-50D9-F2C0-6EBB772DF3E4}"/>
              </a:ext>
            </a:extLst>
          </p:cNvPr>
          <p:cNvSpPr txBox="1"/>
          <p:nvPr/>
        </p:nvSpPr>
        <p:spPr>
          <a:xfrm rot="21149364">
            <a:off x="125427" y="4888202"/>
            <a:ext cx="80404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</a:rPr>
              <a:t>We keep track of the magnet life to establish </a:t>
            </a:r>
          </a:p>
          <a:p>
            <a:pPr algn="ctr"/>
            <a:r>
              <a:rPr lang="en-US" sz="3000" dirty="0">
                <a:solidFill>
                  <a:srgbClr val="FF0000"/>
                </a:solidFill>
              </a:rPr>
              <a:t>targeted maintenance and consolidation plans</a:t>
            </a:r>
            <a:endParaRPr lang="en-GB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0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D2945-46A2-D086-C85D-B5412DA0E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BD289A-C2A9-5E0A-478D-E81BA70A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775081"/>
            <a:ext cx="10800000" cy="890390"/>
          </a:xfrm>
        </p:spPr>
        <p:txBody>
          <a:bodyPr>
            <a:normAutofit/>
          </a:bodyPr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NCM projects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005A9EB-C01A-0347-26A9-4BD1243B1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8E7A46-DD9B-B392-20F7-E1C85EB48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106942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5662E7-790F-FD32-43C6-634C40C67ABA}"/>
              </a:ext>
            </a:extLst>
          </p:cNvPr>
          <p:cNvSpPr txBox="1">
            <a:spLocks/>
          </p:cNvSpPr>
          <p:nvPr/>
        </p:nvSpPr>
        <p:spPr>
          <a:xfrm>
            <a:off x="648173" y="280112"/>
            <a:ext cx="10800000" cy="8903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List of present projects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C14B0B0-92CC-76DA-7455-0AD103AEB574}"/>
              </a:ext>
            </a:extLst>
          </p:cNvPr>
          <p:cNvSpPr/>
          <p:nvPr/>
        </p:nvSpPr>
        <p:spPr>
          <a:xfrm>
            <a:off x="241300" y="802639"/>
            <a:ext cx="5854700" cy="2353435"/>
          </a:xfrm>
          <a:prstGeom prst="roundRect">
            <a:avLst>
              <a:gd name="adj" fmla="val 5708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 for Magnet Systems for future CERN accelerators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collider magnets (J. Bauche, C. Eriksson)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booster magnets (L. von Freeden, H. Deveci)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transfer line magnets (P. Thonet)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 (J. Bauche)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AA34535-758E-8B26-76D4-03E23BE1C0C3}"/>
              </a:ext>
            </a:extLst>
          </p:cNvPr>
          <p:cNvSpPr/>
          <p:nvPr/>
        </p:nvSpPr>
        <p:spPr>
          <a:xfrm>
            <a:off x="6375400" y="802640"/>
            <a:ext cx="5575300" cy="2353435"/>
          </a:xfrm>
          <a:prstGeom prst="roundRect">
            <a:avLst>
              <a:gd name="adj" fmla="val 5251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magnets for CERN accelerators &amp; approved experiments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AWAKE2c magnet system (P. Schwarz)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AWAKE, CLEAR and DEFT solenoids (R. Key)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BGI magnet system (D. Bodart)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McKeehan coils for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ASACUSA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(M. Dumas)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ALPHA solenoid (L. von Freeden, R. Key)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SHiP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/BDF hadron shielding (P. Schwarz)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7B5A399-F538-E4A5-1855-21336B9D36B7}"/>
              </a:ext>
            </a:extLst>
          </p:cNvPr>
          <p:cNvSpPr/>
          <p:nvPr/>
        </p:nvSpPr>
        <p:spPr>
          <a:xfrm>
            <a:off x="241300" y="3291840"/>
            <a:ext cx="5854700" cy="3078942"/>
          </a:xfrm>
          <a:prstGeom prst="roundRect">
            <a:avLst>
              <a:gd name="adj" fmla="val 5251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Consolidation activities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 MBB spare coils (P. Schwarz)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PSB quadrupoles (A. Newborough, I. Garcia)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ISOLDE triplets (C. Eriksson, M. Dumas)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 quad and dipole target magnets (P. Thonet)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 electron cooler (L. von Freeden, D. Gerard)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TCC2 magnets (MSN, MTN, QSL) (P. Schwarz)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Refurbishing of existing magnets (production plan)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Spare coils for existing magnets (production plan)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Electrical cover project (O. Crettiez)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445E36F-9A11-7D5C-3A63-977C69F605D1}"/>
              </a:ext>
            </a:extLst>
          </p:cNvPr>
          <p:cNvSpPr/>
          <p:nvPr/>
        </p:nvSpPr>
        <p:spPr>
          <a:xfrm>
            <a:off x="6375400" y="3291840"/>
            <a:ext cx="5575300" cy="3078942"/>
          </a:xfrm>
          <a:prstGeom prst="roundRect">
            <a:avLst>
              <a:gd name="adj" fmla="val 5251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Collaborations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EuroSIG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scanning magnet (P. Schwarz)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DEFT (FLASH) magnet system (J. Bauche, R. Key)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ESC coil for SMC quench induction (I. Garcia)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LHCb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magnet consolidation (P. Thonet)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experimental magnets (P. Schwarz)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92BAB1-5103-2B6C-F98B-5C7EE1BC9430}"/>
              </a:ext>
            </a:extLst>
          </p:cNvPr>
          <p:cNvSpPr txBox="1"/>
          <p:nvPr/>
        </p:nvSpPr>
        <p:spPr>
          <a:xfrm rot="19919667">
            <a:off x="9053299" y="5112074"/>
            <a:ext cx="25122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20++ projects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D0CA04-AC6F-7B11-52EA-41E69F0BE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D0523D6-4FD2-BB4C-F87B-8A480D5A3E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743876C-9BB6-F4A9-F7AF-9C3572723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271660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818C2A28-B71B-ADF0-801B-47C8702E0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8" b="1213"/>
          <a:stretch/>
        </p:blipFill>
        <p:spPr>
          <a:xfrm>
            <a:off x="225138" y="2951697"/>
            <a:ext cx="7876777" cy="33737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402" y="388016"/>
            <a:ext cx="10800000" cy="890390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Diversity program: DEFT, a radiation therapy accelerator</a:t>
            </a:r>
            <a:b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563253" y="6379639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91BC2A-21F7-102C-7C72-E76508DAE1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5718" y="4532453"/>
            <a:ext cx="1532716" cy="17117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E15A53-BCF7-BE31-3505-452743114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7034" y="1397215"/>
            <a:ext cx="2481766" cy="2585540"/>
          </a:xfrm>
          <a:prstGeom prst="rect">
            <a:avLst/>
          </a:prstGeom>
        </p:spPr>
      </p:pic>
      <p:sp>
        <p:nvSpPr>
          <p:cNvPr id="13" name="Right Brace 12">
            <a:extLst>
              <a:ext uri="{FF2B5EF4-FFF2-40B4-BE49-F238E27FC236}">
                <a16:creationId xmlns:a16="http://schemas.microsoft.com/office/drawing/2014/main" id="{2F5EA5BB-9BAC-0BAB-EC62-EA3BBD59EF05}"/>
              </a:ext>
            </a:extLst>
          </p:cNvPr>
          <p:cNvSpPr/>
          <p:nvPr/>
        </p:nvSpPr>
        <p:spPr>
          <a:xfrm rot="16622351">
            <a:off x="6017329" y="3902829"/>
            <a:ext cx="552033" cy="1903713"/>
          </a:xfrm>
          <a:prstGeom prst="rightBrace">
            <a:avLst>
              <a:gd name="adj1" fmla="val 8333"/>
              <a:gd name="adj2" fmla="val 84302"/>
            </a:avLst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  <a:scene3d>
            <a:camera prst="perspectiveHeroicExtremeLeftFacing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FF1C54-A5C5-96B9-CE89-A7C2B8CE6F62}"/>
              </a:ext>
            </a:extLst>
          </p:cNvPr>
          <p:cNvCxnSpPr>
            <a:cxnSpLocks/>
          </p:cNvCxnSpPr>
          <p:nvPr/>
        </p:nvCxnSpPr>
        <p:spPr>
          <a:xfrm flipH="1">
            <a:off x="996417" y="3207063"/>
            <a:ext cx="502577" cy="96349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1226EAD-549C-F1DD-E333-4E4674A1B6E4}"/>
              </a:ext>
            </a:extLst>
          </p:cNvPr>
          <p:cNvCxnSpPr>
            <a:cxnSpLocks/>
          </p:cNvCxnSpPr>
          <p:nvPr/>
        </p:nvCxnSpPr>
        <p:spPr>
          <a:xfrm flipH="1">
            <a:off x="3370751" y="3022788"/>
            <a:ext cx="1660639" cy="1629022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5C93F1B-FFEB-943E-EFD1-7192D6E1F163}"/>
              </a:ext>
            </a:extLst>
          </p:cNvPr>
          <p:cNvCxnSpPr>
            <a:cxnSpLocks/>
          </p:cNvCxnSpPr>
          <p:nvPr/>
        </p:nvCxnSpPr>
        <p:spPr>
          <a:xfrm flipH="1" flipV="1">
            <a:off x="5239733" y="5314596"/>
            <a:ext cx="1409" cy="69076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6C2C7B5-EF04-5BA3-4A9D-D521744D105C}"/>
              </a:ext>
            </a:extLst>
          </p:cNvPr>
          <p:cNvCxnSpPr>
            <a:cxnSpLocks/>
          </p:cNvCxnSpPr>
          <p:nvPr/>
        </p:nvCxnSpPr>
        <p:spPr>
          <a:xfrm flipH="1">
            <a:off x="6964496" y="2703510"/>
            <a:ext cx="2237256" cy="200093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circular object with a circular object in the center&#10;&#10;Description automatically generated">
            <a:extLst>
              <a:ext uri="{FF2B5EF4-FFF2-40B4-BE49-F238E27FC236}">
                <a16:creationId xmlns:a16="http://schemas.microsoft.com/office/drawing/2014/main" id="{49FF9ACA-B7C4-B7A5-F7AB-03E2E83B05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6" r="34462"/>
          <a:stretch/>
        </p:blipFill>
        <p:spPr>
          <a:xfrm>
            <a:off x="4752090" y="1309906"/>
            <a:ext cx="1600738" cy="192143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0D2E37E-2C82-0567-B80C-9E815579E882}"/>
              </a:ext>
            </a:extLst>
          </p:cNvPr>
          <p:cNvSpPr txBox="1"/>
          <p:nvPr/>
        </p:nvSpPr>
        <p:spPr>
          <a:xfrm>
            <a:off x="99597" y="5990210"/>
            <a:ext cx="360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FLASH electron radiotherapy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3F15D37-DF31-26FB-8B11-95C8871154B6}"/>
              </a:ext>
            </a:extLst>
          </p:cNvPr>
          <p:cNvSpPr txBox="1"/>
          <p:nvPr/>
        </p:nvSpPr>
        <p:spPr>
          <a:xfrm>
            <a:off x="6476172" y="2064908"/>
            <a:ext cx="187738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Prototype to be built in 2025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6B134D-B047-5004-D577-FE7561FB13C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472" y="1442885"/>
            <a:ext cx="1492735" cy="15166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63A024-6339-75ED-328F-70BBA258066D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2338" y="1411754"/>
            <a:ext cx="1418098" cy="1595822"/>
          </a:xfrm>
          <a:prstGeom prst="rect">
            <a:avLst/>
          </a:prstGeom>
        </p:spPr>
      </p:pic>
      <p:sp>
        <p:nvSpPr>
          <p:cNvPr id="36" name="Right Brace 35">
            <a:extLst>
              <a:ext uri="{FF2B5EF4-FFF2-40B4-BE49-F238E27FC236}">
                <a16:creationId xmlns:a16="http://schemas.microsoft.com/office/drawing/2014/main" id="{3C058F43-CA25-1B64-6DF0-C6829A323048}"/>
              </a:ext>
            </a:extLst>
          </p:cNvPr>
          <p:cNvSpPr/>
          <p:nvPr/>
        </p:nvSpPr>
        <p:spPr>
          <a:xfrm rot="5196590">
            <a:off x="1380290" y="1917628"/>
            <a:ext cx="325586" cy="2227750"/>
          </a:xfrm>
          <a:prstGeom prst="rightBrace">
            <a:avLst>
              <a:gd name="adj1" fmla="val 8333"/>
              <a:gd name="adj2" fmla="val 50982"/>
            </a:avLst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  <a:scene3d>
            <a:camera prst="perspectiveHeroicExtremeLeftFacing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BC70914-96DD-21C3-37E3-D8E9E2B08E7E}"/>
              </a:ext>
            </a:extLst>
          </p:cNvPr>
          <p:cNvCxnSpPr>
            <a:cxnSpLocks/>
          </p:cNvCxnSpPr>
          <p:nvPr/>
        </p:nvCxnSpPr>
        <p:spPr>
          <a:xfrm flipH="1" flipV="1">
            <a:off x="6512479" y="5482714"/>
            <a:ext cx="1409" cy="69076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2A3276C-513A-5F9A-7C9A-16FB2C4CE7AC}"/>
              </a:ext>
            </a:extLst>
          </p:cNvPr>
          <p:cNvCxnSpPr>
            <a:cxnSpLocks/>
          </p:cNvCxnSpPr>
          <p:nvPr/>
        </p:nvCxnSpPr>
        <p:spPr>
          <a:xfrm flipH="1" flipV="1">
            <a:off x="3217344" y="4899889"/>
            <a:ext cx="1409" cy="69076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77E1B90-25CE-AD22-2A14-BA1C0AE3F1BD}"/>
              </a:ext>
            </a:extLst>
          </p:cNvPr>
          <p:cNvCxnSpPr>
            <a:cxnSpLocks/>
          </p:cNvCxnSpPr>
          <p:nvPr/>
        </p:nvCxnSpPr>
        <p:spPr>
          <a:xfrm flipH="1" flipV="1">
            <a:off x="1196364" y="4550857"/>
            <a:ext cx="1409" cy="69076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483A36B-7C65-6A65-FA5E-B2B97BF0FD37}"/>
              </a:ext>
            </a:extLst>
          </p:cNvPr>
          <p:cNvCxnSpPr>
            <a:cxnSpLocks/>
          </p:cNvCxnSpPr>
          <p:nvPr/>
        </p:nvCxnSpPr>
        <p:spPr>
          <a:xfrm flipH="1" flipV="1">
            <a:off x="1605784" y="4609074"/>
            <a:ext cx="1409" cy="69076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F5C1F97-6917-081C-AF6D-62891EA26E5C}"/>
              </a:ext>
            </a:extLst>
          </p:cNvPr>
          <p:cNvSpPr txBox="1"/>
          <p:nvPr/>
        </p:nvSpPr>
        <p:spPr>
          <a:xfrm>
            <a:off x="9122126" y="5013799"/>
            <a:ext cx="399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480DBF-B461-B963-C3E2-D519372448B5}"/>
              </a:ext>
            </a:extLst>
          </p:cNvPr>
          <p:cNvSpPr txBox="1"/>
          <p:nvPr/>
        </p:nvSpPr>
        <p:spPr>
          <a:xfrm>
            <a:off x="6316656" y="6093803"/>
            <a:ext cx="399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3F72AE-7D45-4B79-106D-EAE7F40EE24D}"/>
              </a:ext>
            </a:extLst>
          </p:cNvPr>
          <p:cNvSpPr txBox="1"/>
          <p:nvPr/>
        </p:nvSpPr>
        <p:spPr>
          <a:xfrm>
            <a:off x="5041358" y="5952852"/>
            <a:ext cx="399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1E83F4B-FE7A-72B2-1F91-8CD309A3DC03}"/>
              </a:ext>
            </a:extLst>
          </p:cNvPr>
          <p:cNvSpPr txBox="1"/>
          <p:nvPr/>
        </p:nvSpPr>
        <p:spPr>
          <a:xfrm>
            <a:off x="3043373" y="5575738"/>
            <a:ext cx="399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0554AF9-C5B4-EA51-5123-1EFC7ACCBBC4}"/>
              </a:ext>
            </a:extLst>
          </p:cNvPr>
          <p:cNvSpPr txBox="1"/>
          <p:nvPr/>
        </p:nvSpPr>
        <p:spPr>
          <a:xfrm>
            <a:off x="1447934" y="5272739"/>
            <a:ext cx="399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0C842C9-5D63-D1F6-5394-D0BA0F04172D}"/>
              </a:ext>
            </a:extLst>
          </p:cNvPr>
          <p:cNvSpPr txBox="1"/>
          <p:nvPr/>
        </p:nvSpPr>
        <p:spPr>
          <a:xfrm>
            <a:off x="1022393" y="5236725"/>
            <a:ext cx="399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BC415C6-AC30-6235-6F5D-ADF8A6E98DE2}"/>
              </a:ext>
            </a:extLst>
          </p:cNvPr>
          <p:cNvSpPr txBox="1"/>
          <p:nvPr/>
        </p:nvSpPr>
        <p:spPr>
          <a:xfrm>
            <a:off x="153035" y="987859"/>
            <a:ext cx="2785761" cy="36933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Source solenoids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E3B013E-C368-8587-F04F-55F78C5121DC}"/>
              </a:ext>
            </a:extLst>
          </p:cNvPr>
          <p:cNvSpPr txBox="1"/>
          <p:nvPr/>
        </p:nvSpPr>
        <p:spPr>
          <a:xfrm>
            <a:off x="4391661" y="950649"/>
            <a:ext cx="3248114" cy="36933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Claw-pole quadrupole (x2)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67FA00C-0B61-0688-6F5A-A687D8D6419A}"/>
              </a:ext>
            </a:extLst>
          </p:cNvPr>
          <p:cNvSpPr txBox="1"/>
          <p:nvPr/>
        </p:nvSpPr>
        <p:spPr>
          <a:xfrm>
            <a:off x="9092640" y="988735"/>
            <a:ext cx="3024970" cy="36933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BDS quadrupole (x5)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093CA8F-143C-1E20-EE34-FD1FCD9511D0}"/>
              </a:ext>
            </a:extLst>
          </p:cNvPr>
          <p:cNvSpPr txBox="1"/>
          <p:nvPr/>
        </p:nvSpPr>
        <p:spPr>
          <a:xfrm>
            <a:off x="8980719" y="4119983"/>
            <a:ext cx="3024970" cy="36933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H/V steerer (x5)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2AF1DBB-2F01-B8DF-0F93-BD9A966E4D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A6FB448-1DEE-B917-EDBF-098EA9B6C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13CE21-F2E7-5A01-37F2-6EF993CCFFB3}"/>
              </a:ext>
            </a:extLst>
          </p:cNvPr>
          <p:cNvSpPr txBox="1"/>
          <p:nvPr/>
        </p:nvSpPr>
        <p:spPr>
          <a:xfrm rot="20378399">
            <a:off x="7214019" y="4024623"/>
            <a:ext cx="25678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</a:rPr>
              <a:t>TDR V3 completed</a:t>
            </a:r>
            <a:endParaRPr lang="en-GB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7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9522CDC-7BD2-080B-0DA4-2AA8A18C8FA5}"/>
              </a:ext>
            </a:extLst>
          </p:cNvPr>
          <p:cNvSpPr txBox="1"/>
          <p:nvPr/>
        </p:nvSpPr>
        <p:spPr>
          <a:xfrm>
            <a:off x="196831" y="4204075"/>
            <a:ext cx="3248114" cy="30777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0C0"/>
                </a:solidFill>
              </a:rPr>
              <a:t>2840 units x 2.9 m ≈ 8 km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402" y="388016"/>
            <a:ext cx="10800000" cy="890390"/>
          </a:xfrm>
        </p:spPr>
        <p:txBody>
          <a:bodyPr/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Magnets for FCC-</a:t>
            </a:r>
            <a:r>
              <a:rPr lang="en-GB" sz="36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ee</a:t>
            </a:r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Collider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563253" y="6379639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E3B013E-C368-8587-F04F-55F78C5121DC}"/>
              </a:ext>
            </a:extLst>
          </p:cNvPr>
          <p:cNvSpPr txBox="1"/>
          <p:nvPr/>
        </p:nvSpPr>
        <p:spPr>
          <a:xfrm>
            <a:off x="251632" y="1341354"/>
            <a:ext cx="3248114" cy="30777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0C0"/>
                </a:solidFill>
              </a:rPr>
              <a:t>5680 units x 10.5 m ≈ 60 km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90C20A7-E597-43DC-5146-A652035B4D37}"/>
              </a:ext>
            </a:extLst>
          </p:cNvPr>
          <p:cNvGrpSpPr/>
          <p:nvPr/>
        </p:nvGrpSpPr>
        <p:grpSpPr>
          <a:xfrm>
            <a:off x="3562923" y="4021721"/>
            <a:ext cx="6148968" cy="1546430"/>
            <a:chOff x="395536" y="3235794"/>
            <a:chExt cx="8297338" cy="190770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AD4073-FDDC-EB32-722E-91D9BF0BC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728" y="3235794"/>
              <a:ext cx="8220146" cy="190770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47962D-55A9-9C24-5EE6-208B4FEB5ED7}"/>
                </a:ext>
              </a:extLst>
            </p:cNvPr>
            <p:cNvSpPr/>
            <p:nvPr/>
          </p:nvSpPr>
          <p:spPr>
            <a:xfrm>
              <a:off x="395536" y="3235794"/>
              <a:ext cx="2808312" cy="181972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5D54DA-3365-C3A8-B128-E529FF6D7D4A}"/>
                </a:ext>
              </a:extLst>
            </p:cNvPr>
            <p:cNvSpPr txBox="1"/>
            <p:nvPr/>
          </p:nvSpPr>
          <p:spPr>
            <a:xfrm>
              <a:off x="942708" y="4778521"/>
              <a:ext cx="1713973" cy="322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100" dirty="0">
                  <a:solidFill>
                    <a:srgbClr val="FF0000"/>
                  </a:solidFill>
                </a:rPr>
                <a:t>Magnet optimization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2463084-4B73-AE66-6508-D8D0D5D4D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36" y="643759"/>
            <a:ext cx="2644904" cy="7306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401F94-FA75-FC86-9C1B-5DF86693B3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15" y="1643835"/>
            <a:ext cx="2568918" cy="262173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7FAF4D4-754C-F057-9EFE-2BE67BEF6294}"/>
              </a:ext>
            </a:extLst>
          </p:cNvPr>
          <p:cNvGrpSpPr>
            <a:grpSpLocks noChangeAspect="1"/>
          </p:cNvGrpSpPr>
          <p:nvPr/>
        </p:nvGrpSpPr>
        <p:grpSpPr>
          <a:xfrm>
            <a:off x="407926" y="4535033"/>
            <a:ext cx="2906505" cy="1437300"/>
            <a:chOff x="3901442" y="2399115"/>
            <a:chExt cx="2917502" cy="145181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CD6E706-DCE1-86A8-424E-96A2D00A9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-2959"/>
            <a:stretch/>
          </p:blipFill>
          <p:spPr>
            <a:xfrm>
              <a:off x="5281200" y="2399115"/>
              <a:ext cx="1537744" cy="145181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29FE8C4-61D1-3C27-C15E-FD48D5FFE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4911"/>
            <a:stretch/>
          </p:blipFill>
          <p:spPr>
            <a:xfrm>
              <a:off x="3901442" y="2399115"/>
              <a:ext cx="1420201" cy="1451818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12F5220-9125-C60B-F459-E6001BB7DBE5}"/>
              </a:ext>
            </a:extLst>
          </p:cNvPr>
          <p:cNvSpPr txBox="1"/>
          <p:nvPr/>
        </p:nvSpPr>
        <p:spPr>
          <a:xfrm>
            <a:off x="353593" y="5972333"/>
            <a:ext cx="2938361" cy="30777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0C0"/>
                </a:solidFill>
              </a:rPr>
              <a:t>4672 units x 1.3 m ≈ 6 km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AEBA05-E050-1F23-96C0-2CA30588452A}"/>
              </a:ext>
            </a:extLst>
          </p:cNvPr>
          <p:cNvSpPr txBox="1"/>
          <p:nvPr/>
        </p:nvSpPr>
        <p:spPr>
          <a:xfrm>
            <a:off x="3071461" y="5650857"/>
            <a:ext cx="7189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/>
              <a:t>Lifetime cost optimization of magnet circuits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EA97DD9-E1BF-0D0A-2193-F04274929F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1486" y="1037254"/>
            <a:ext cx="4325491" cy="240062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64BE75-C576-AB75-FAB6-94F64618E27B}"/>
              </a:ext>
            </a:extLst>
          </p:cNvPr>
          <p:cNvSpPr txBox="1"/>
          <p:nvPr/>
        </p:nvSpPr>
        <p:spPr>
          <a:xfrm>
            <a:off x="3971486" y="3446893"/>
            <a:ext cx="4325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/>
              <a:t>FCC-ee: 90 km ring, 75 km of magnets!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8FBFF0-3773-7ABA-846B-903BAE2F5D6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82576" b="89090"/>
          <a:stretch/>
        </p:blipFill>
        <p:spPr>
          <a:xfrm>
            <a:off x="3971486" y="1036093"/>
            <a:ext cx="1582291" cy="5573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4DD17F-88BC-B46C-8150-4FBBF5EA9DE8}"/>
              </a:ext>
            </a:extLst>
          </p:cNvPr>
          <p:cNvSpPr txBox="1"/>
          <p:nvPr/>
        </p:nvSpPr>
        <p:spPr>
          <a:xfrm rot="20378399">
            <a:off x="9660702" y="4573186"/>
            <a:ext cx="2567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</a:rPr>
              <a:t>Feasibility report in preparation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42989555-9301-9A5D-8E71-37D5870702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7705C17B-AC04-57EE-207F-C2B51204F4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0305C21-C163-2099-30E2-226A5F4D38B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27471"/>
          <a:stretch/>
        </p:blipFill>
        <p:spPr>
          <a:xfrm>
            <a:off x="9507491" y="538658"/>
            <a:ext cx="2407896" cy="9760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DF6772F-B14E-7FE4-DC7F-51FF30A2FA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07491" y="1593428"/>
            <a:ext cx="2407896" cy="228494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730048D-3054-D0C2-037A-564D795E1E21}"/>
              </a:ext>
            </a:extLst>
          </p:cNvPr>
          <p:cNvSpPr txBox="1"/>
          <p:nvPr/>
        </p:nvSpPr>
        <p:spPr>
          <a:xfrm>
            <a:off x="9728895" y="3905506"/>
            <a:ext cx="203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/>
              <a:t>Magnet prototypes</a:t>
            </a:r>
          </a:p>
        </p:txBody>
      </p:sp>
    </p:spTree>
    <p:extLst>
      <p:ext uri="{BB962C8B-B14F-4D97-AF65-F5344CB8AC3E}">
        <p14:creationId xmlns:p14="http://schemas.microsoft.com/office/powerpoint/2010/main" val="367272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6848C48-2F44-483D-6D1D-E260C23318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280" t="16050" r="18762" b="14356"/>
          <a:stretch/>
        </p:blipFill>
        <p:spPr>
          <a:xfrm>
            <a:off x="6025813" y="2223056"/>
            <a:ext cx="2552309" cy="1553545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05334FA0-E58C-FC4B-49C2-DF5EA5AB03FD}"/>
              </a:ext>
            </a:extLst>
          </p:cNvPr>
          <p:cNvGrpSpPr/>
          <p:nvPr/>
        </p:nvGrpSpPr>
        <p:grpSpPr>
          <a:xfrm>
            <a:off x="8607579" y="1054308"/>
            <a:ext cx="2735576" cy="1980403"/>
            <a:chOff x="4788022" y="1260424"/>
            <a:chExt cx="4032450" cy="273764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AC3A6BC-75C9-2708-DDC8-FA5855D13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05" b="99747" l="241" r="97673">
                          <a14:foregroundMark x1="55759" y1="13375" x2="60754" y2="14268"/>
                          <a14:foregroundMark x1="62754" y1="2910" x2="93499" y2="58207"/>
                          <a14:foregroundMark x1="96112" y1="92466" x2="96388" y2="96086"/>
                          <a14:foregroundMark x1="93499" y1="58207" x2="95841" y2="88919"/>
                          <a14:foregroundMark x1="96388" y1="96086" x2="6019" y2="98611"/>
                          <a14:foregroundMark x1="44449" y1="31284" x2="44864" y2="30556"/>
                          <a14:foregroundMark x1="6019" y1="98611" x2="43508" y2="32932"/>
                          <a14:foregroundMark x1="60418" y1="5874" x2="64687" y2="7828"/>
                          <a14:foregroundMark x1="2568" y1="96086" x2="321" y2="99369"/>
                          <a14:foregroundMark x1="38684" y1="83081" x2="55778" y2="65025"/>
                          <a14:foregroundMark x1="55778" y1="65025" x2="74880" y2="86869"/>
                          <a14:foregroundMark x1="74880" y1="86869" x2="61958" y2="51263"/>
                          <a14:foregroundMark x1="61958" y1="51263" x2="77929" y2="78283"/>
                          <a14:foregroundMark x1="77929" y1="78283" x2="77929" y2="86364"/>
                          <a14:foregroundMark x1="56742" y1="76641" x2="61637" y2="36995"/>
                          <a14:foregroundMark x1="61637" y1="36995" x2="75201" y2="64268"/>
                          <a14:foregroundMark x1="75201" y1="64268" x2="75201" y2="98232"/>
                          <a14:foregroundMark x1="75201" y1="98232" x2="52568" y2="73359"/>
                          <a14:foregroundMark x1="52568" y1="73359" x2="53692" y2="64899"/>
                          <a14:foregroundMark x1="52568" y1="62879" x2="73917" y2="52652"/>
                          <a14:foregroundMark x1="73917" y1="52652" x2="76645" y2="88636"/>
                          <a14:foregroundMark x1="76645" y1="88636" x2="55939" y2="79293"/>
                          <a14:foregroundMark x1="55939" y1="79293" x2="52488" y2="61995"/>
                          <a14:foregroundMark x1="48395" y1="66414" x2="75361" y2="67677"/>
                          <a14:foregroundMark x1="75361" y1="67677" x2="53050" y2="65152"/>
                          <a14:foregroundMark x1="53050" y1="65152" x2="51926" y2="61490"/>
                          <a14:foregroundMark x1="83547" y1="63636" x2="96192" y2="88841"/>
                          <a14:foregroundMark x1="96615" y1="88747" x2="87721" y2="63131"/>
                          <a14:foregroundMark x1="87721" y1="63131" x2="87400" y2="60227"/>
                          <a14:foregroundMark x1="64045" y1="98611" x2="69262" y2="98106"/>
                          <a14:foregroundMark x1="62921" y1="99369" x2="68860" y2="98106"/>
                          <a14:foregroundMark x1="10170" y1="84715" x2="64446" y2="505"/>
                          <a14:foregroundMark x1="482" y1="99747" x2="9459" y2="85819"/>
                          <a14:backgroundMark x1="41413" y1="27652" x2="58587" y2="6818"/>
                          <a14:backgroundMark x1="58587" y1="6818" x2="41814" y2="26263"/>
                          <a14:backgroundMark x1="41974" y1="29545" x2="42295" y2="30556"/>
                          <a14:backgroundMark x1="41413" y1="30177" x2="40610" y2="30808"/>
                          <a14:backgroundMark x1="42295" y1="29040" x2="41814" y2="31187"/>
                          <a14:backgroundMark x1="43339" y1="30429" x2="48636" y2="22601"/>
                          <a14:backgroundMark x1="57303" y1="8081" x2="63403" y2="631"/>
                          <a14:backgroundMark x1="57785" y1="6818" x2="60514" y2="2904"/>
                          <a14:backgroundMark x1="59069" y1="3914" x2="62360" y2="0"/>
                          <a14:backgroundMark x1="97111" y1="88636" x2="97432" y2="92172"/>
                          <a14:backgroundMark x1="3210" y1="18813" x2="32424" y2="2146"/>
                          <a14:backgroundMark x1="32424" y1="2146" x2="19823" y2="45833"/>
                          <a14:backgroundMark x1="19823" y1="45833" x2="2889" y2="21086"/>
                          <a14:backgroundMark x1="2889" y1="21086" x2="3130" y2="18561"/>
                          <a14:backgroundMark x1="3291" y1="53409" x2="31942" y2="21591"/>
                          <a14:backgroundMark x1="31942" y1="21591" x2="6100" y2="85859"/>
                          <a14:backgroundMark x1="6100" y1="85859" x2="803" y2="54924"/>
                          <a14:backgroundMark x1="803" y1="54924" x2="2087" y2="51515"/>
                          <a14:backgroundMark x1="1043" y1="86869" x2="58186" y2="5303"/>
                          <a14:backgroundMark x1="58186" y1="5303" x2="33949" y2="2652"/>
                          <a14:backgroundMark x1="33949" y1="2652" x2="562" y2="85859"/>
                          <a14:backgroundMark x1="8909" y1="71591" x2="8427" y2="8573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58172" y="1260424"/>
              <a:ext cx="3762300" cy="2391446"/>
            </a:xfrm>
            <a:prstGeom prst="rect">
              <a:avLst/>
            </a:prstGeom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967FCBA-F817-DDFD-C1F4-E4DC7F4747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58018" y="3350532"/>
              <a:ext cx="306070" cy="31026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335E550-4E95-7B2F-1398-823EFE4FFD90}"/>
                </a:ext>
              </a:extLst>
            </p:cNvPr>
            <p:cNvSpPr txBox="1"/>
            <p:nvPr/>
          </p:nvSpPr>
          <p:spPr>
            <a:xfrm>
              <a:off x="4788022" y="3041382"/>
              <a:ext cx="1022047" cy="382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 32.5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6A4FCE8-6E4A-7B8B-8874-3C43F9A52CEB}"/>
                </a:ext>
              </a:extLst>
            </p:cNvPr>
            <p:cNvCxnSpPr>
              <a:cxnSpLocks/>
            </p:cNvCxnSpPr>
            <p:nvPr/>
          </p:nvCxnSpPr>
          <p:spPr>
            <a:xfrm>
              <a:off x="5058018" y="3645894"/>
              <a:ext cx="36623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6CBFAA-CC4E-8376-BC1A-16FE028B87AB}"/>
                </a:ext>
              </a:extLst>
            </p:cNvPr>
            <p:cNvSpPr txBox="1"/>
            <p:nvPr/>
          </p:nvSpPr>
          <p:spPr>
            <a:xfrm>
              <a:off x="5287696" y="3621673"/>
              <a:ext cx="1453517" cy="376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Outer Ø 584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Magnets for FCC-</a:t>
            </a:r>
            <a:r>
              <a:rPr lang="en-GB" sz="36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ee</a:t>
            </a:r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Booster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E82F3B9C-EC1C-F0C0-5AB1-65C3BFBE5237}"/>
              </a:ext>
            </a:extLst>
          </p:cNvPr>
          <p:cNvSpPr txBox="1">
            <a:spLocks/>
          </p:cNvSpPr>
          <p:nvPr/>
        </p:nvSpPr>
        <p:spPr>
          <a:xfrm>
            <a:off x="5537663" y="1153217"/>
            <a:ext cx="4568259" cy="13849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Completed main magnet design fulfilling the v. 24 optics requirements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5" name="Picture 24" descr="A machine with pipes on a table&#10;&#10;Description automatically generated">
            <a:extLst>
              <a:ext uri="{FF2B5EF4-FFF2-40B4-BE49-F238E27FC236}">
                <a16:creationId xmlns:a16="http://schemas.microsoft.com/office/drawing/2014/main" id="{8B35F072-F3EF-8115-16EC-8C3CAAC676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0" r="17616"/>
          <a:stretch/>
        </p:blipFill>
        <p:spPr>
          <a:xfrm rot="5400000">
            <a:off x="1178021" y="707409"/>
            <a:ext cx="3651416" cy="4615458"/>
          </a:xfrm>
          <a:prstGeom prst="rect">
            <a:avLst/>
          </a:prstGeom>
        </p:spPr>
      </p:pic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CD70580C-66F4-1575-9361-C0A628B579E2}"/>
              </a:ext>
            </a:extLst>
          </p:cNvPr>
          <p:cNvGraphicFramePr>
            <a:graphicFrameLocks/>
          </p:cNvGraphicFramePr>
          <p:nvPr/>
        </p:nvGraphicFramePr>
        <p:xfrm>
          <a:off x="5520365" y="3846004"/>
          <a:ext cx="3604084" cy="2385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F59E4C8E-541A-CF1D-A8D2-CC8ABCEB6F07}"/>
              </a:ext>
            </a:extLst>
          </p:cNvPr>
          <p:cNvGrpSpPr/>
          <p:nvPr/>
        </p:nvGrpSpPr>
        <p:grpSpPr>
          <a:xfrm>
            <a:off x="9187879" y="2157002"/>
            <a:ext cx="2763782" cy="1620467"/>
            <a:chOff x="4655083" y="2067694"/>
            <a:chExt cx="4014617" cy="229255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745C87C-2617-72BD-8D50-73FF52BA4B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8728" b="99372" l="461" r="72120">
                          <a14:foregroundMark x1="154" y1="99058" x2="41859" y2="54003"/>
                          <a14:foregroundMark x1="41859" y1="54003" x2="48618" y2="82104"/>
                          <a14:foregroundMark x1="48618" y1="82104" x2="30876" y2="98744"/>
                          <a14:foregroundMark x1="30876" y1="98744" x2="691" y2="97959"/>
                          <a14:foregroundMark x1="691" y1="97959" x2="461" y2="98430"/>
                          <a14:foregroundMark x1="56836" y1="31868" x2="58295" y2="32810"/>
                          <a14:foregroundMark x1="67742" y1="56358" x2="71966" y2="83359"/>
                          <a14:foregroundMark x1="71966" y1="83359" x2="66667" y2="55730"/>
                          <a14:foregroundMark x1="66667" y1="55730" x2="67281" y2="55102"/>
                          <a14:foregroundMark x1="66513" y1="66719" x2="72120" y2="94035"/>
                          <a14:foregroundMark x1="72120" y1="94035" x2="67127" y2="68760"/>
                          <a14:foregroundMark x1="45622" y1="89011" x2="60906" y2="74568"/>
                          <a14:foregroundMark x1="60906" y1="74568" x2="57527" y2="99529"/>
                          <a14:foregroundMark x1="57527" y1="99529" x2="44316" y2="93878"/>
                          <a14:foregroundMark x1="44316" y1="93878" x2="45392" y2="85871"/>
                          <a14:foregroundMark x1="45622" y1="82889" x2="59908" y2="66719"/>
                          <a14:foregroundMark x1="59908" y1="66719" x2="61521" y2="98587"/>
                          <a14:foregroundMark x1="61521" y1="98587" x2="47465" y2="85871"/>
                          <a14:foregroundMark x1="47465" y1="85871" x2="46237" y2="80220"/>
                          <a14:foregroundMark x1="47005" y1="84301" x2="60215" y2="66876"/>
                          <a14:foregroundMark x1="60215" y1="66876" x2="60138" y2="96703"/>
                          <a14:foregroundMark x1="60138" y1="96703" x2="46621" y2="87127"/>
                          <a14:foregroundMark x1="46621" y1="87127" x2="46544" y2="85243"/>
                          <a14:foregroundMark x1="49002" y1="91680" x2="48771" y2="88697"/>
                          <a14:foregroundMark x1="50922" y1="91366" x2="51843" y2="85243"/>
                          <a14:foregroundMark x1="54224" y1="93250" x2="52458" y2="82575"/>
                          <a14:foregroundMark x1="59601" y1="32810" x2="61137" y2="32182"/>
                          <a14:foregroundMark x1="52151" y1="81162" x2="52535" y2="81476"/>
                          <a14:foregroundMark x1="58602" y1="31240" x2="60061" y2="31868"/>
                          <a14:foregroundMark x1="60829" y1="28728" x2="60983" y2="32496"/>
                        </a14:backgroundRemoval>
                      </a14:imgEffect>
                    </a14:imgLayer>
                  </a14:imgProps>
                </a:ext>
              </a:extLst>
            </a:blip>
            <a:srcRect t="25013" r="25597"/>
            <a:stretch/>
          </p:blipFill>
          <p:spPr>
            <a:xfrm>
              <a:off x="4696055" y="2067694"/>
              <a:ext cx="3973645" cy="1959371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93BF01E-832F-1BF8-8D74-672AF5A50C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6937" y="3607856"/>
              <a:ext cx="718276" cy="4180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EBD3406-92BD-ABE4-71C3-8356CAF40740}"/>
                </a:ext>
              </a:extLst>
            </p:cNvPr>
            <p:cNvSpPr txBox="1"/>
            <p:nvPr/>
          </p:nvSpPr>
          <p:spPr>
            <a:xfrm>
              <a:off x="4655083" y="3617292"/>
              <a:ext cx="947242" cy="348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 32.5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170D643-B8CF-34DF-27EC-DC178668DBE7}"/>
                </a:ext>
              </a:extLst>
            </p:cNvPr>
            <p:cNvCxnSpPr>
              <a:cxnSpLocks/>
            </p:cNvCxnSpPr>
            <p:nvPr/>
          </p:nvCxnSpPr>
          <p:spPr>
            <a:xfrm>
              <a:off x="4706937" y="4028253"/>
              <a:ext cx="388764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08033E-0674-4CAE-74D4-38871B10D9EE}"/>
                </a:ext>
              </a:extLst>
            </p:cNvPr>
            <p:cNvSpPr txBox="1"/>
            <p:nvPr/>
          </p:nvSpPr>
          <p:spPr>
            <a:xfrm>
              <a:off x="4992910" y="4011910"/>
              <a:ext cx="1612126" cy="348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Outer Ø 304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id="{E3B494CA-1321-C0D0-60DC-7BB7FCF4A2BD}"/>
              </a:ext>
            </a:extLst>
          </p:cNvPr>
          <p:cNvSpPr txBox="1">
            <a:spLocks/>
          </p:cNvSpPr>
          <p:nvPr/>
        </p:nvSpPr>
        <p:spPr>
          <a:xfrm>
            <a:off x="9038989" y="4679324"/>
            <a:ext cx="3089767" cy="1144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Validated &gt;99% predictive accuracy of hysteresis modeling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092302-BD12-82F7-2599-5E994CBA1574}"/>
              </a:ext>
            </a:extLst>
          </p:cNvPr>
          <p:cNvSpPr txBox="1"/>
          <p:nvPr/>
        </p:nvSpPr>
        <p:spPr>
          <a:xfrm>
            <a:off x="292053" y="5060101"/>
            <a:ext cx="5132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We showed that 20 GeV injection field seems feasible!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1945305-773A-B951-33E8-4E49C0A964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1779C139-E3AE-85F5-1DFF-62310FD2F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243158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402" y="388016"/>
            <a:ext cx="10800000" cy="890390"/>
          </a:xfrm>
        </p:spPr>
        <p:txBody>
          <a:bodyPr/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Magnet development for FCC-ee: next steps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563253" y="6379639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18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4DD17F-88BC-B46C-8150-4FBBF5EA9DE8}"/>
              </a:ext>
            </a:extLst>
          </p:cNvPr>
          <p:cNvSpPr txBox="1"/>
          <p:nvPr/>
        </p:nvSpPr>
        <p:spPr>
          <a:xfrm rot="20378399">
            <a:off x="5452301" y="4486368"/>
            <a:ext cx="2951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</a:rPr>
              <a:t>Opportunities for collaborations!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42989555-9301-9A5D-8E71-37D5870702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7705C17B-AC04-57EE-207F-C2B51204F4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pic>
        <p:nvPicPr>
          <p:cNvPr id="4" name="Image 2">
            <a:extLst>
              <a:ext uri="{FF2B5EF4-FFF2-40B4-BE49-F238E27FC236}">
                <a16:creationId xmlns:a16="http://schemas.microsoft.com/office/drawing/2014/main" id="{4BA3C918-7FB2-6ECB-B304-303F0EAE0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918" y="4130967"/>
            <a:ext cx="3151455" cy="154643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10D79E-0970-B5D7-CAB5-D5D0264B8A1D}"/>
              </a:ext>
            </a:extLst>
          </p:cNvPr>
          <p:cNvSpPr txBox="1"/>
          <p:nvPr/>
        </p:nvSpPr>
        <p:spPr>
          <a:xfrm>
            <a:off x="961449" y="3579040"/>
            <a:ext cx="4548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/>
              <a:t>FCC timeline (M. Benedikt, FCC Week 2024)</a:t>
            </a:r>
          </a:p>
        </p:txBody>
      </p:sp>
      <p:pic>
        <p:nvPicPr>
          <p:cNvPr id="17" name="Picture 16" descr="Une image contenant texte, capture d’écran, ligne, Parallèle&#10;&#10;Description générée automatiquement">
            <a:extLst>
              <a:ext uri="{FF2B5EF4-FFF2-40B4-BE49-F238E27FC236}">
                <a16:creationId xmlns:a16="http://schemas.microsoft.com/office/drawing/2014/main" id="{63CBB6DC-B194-4DF7-C3A3-5F23DF848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39" y="1013247"/>
            <a:ext cx="5477510" cy="25126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942CEE8-98C5-BF0A-FA03-ECDA1EE486DD}"/>
              </a:ext>
            </a:extLst>
          </p:cNvPr>
          <p:cNvSpPr txBox="1"/>
          <p:nvPr/>
        </p:nvSpPr>
        <p:spPr>
          <a:xfrm>
            <a:off x="8421082" y="5762265"/>
            <a:ext cx="3394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/>
              <a:t>SR shielding integration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8050A9-9F2C-CD8E-2CA8-63EE054480EE}"/>
              </a:ext>
            </a:extLst>
          </p:cNvPr>
          <p:cNvSpPr/>
          <p:nvPr/>
        </p:nvSpPr>
        <p:spPr>
          <a:xfrm>
            <a:off x="1207002" y="1237870"/>
            <a:ext cx="1482291" cy="267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A90E81-D2A6-C804-3323-DBE0B5E3B91A}"/>
              </a:ext>
            </a:extLst>
          </p:cNvPr>
          <p:cNvSpPr txBox="1"/>
          <p:nvPr/>
        </p:nvSpPr>
        <p:spPr>
          <a:xfrm>
            <a:off x="1243316" y="4119184"/>
            <a:ext cx="4417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Magnet development during pre-TDR phase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70B1DB2-E398-B496-9431-D408ADF3DC7B}"/>
              </a:ext>
            </a:extLst>
          </p:cNvPr>
          <p:cNvCxnSpPr/>
          <p:nvPr/>
        </p:nvCxnSpPr>
        <p:spPr>
          <a:xfrm flipH="1">
            <a:off x="346509" y="1347537"/>
            <a:ext cx="8604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83DEA83-B567-B8CA-8ECB-01AB194C83E5}"/>
              </a:ext>
            </a:extLst>
          </p:cNvPr>
          <p:cNvCxnSpPr>
            <a:cxnSpLocks/>
          </p:cNvCxnSpPr>
          <p:nvPr/>
        </p:nvCxnSpPr>
        <p:spPr>
          <a:xfrm flipV="1">
            <a:off x="331550" y="1347537"/>
            <a:ext cx="0" cy="29409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A999CAB-3EAD-779E-1092-E72BA62830AB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331550" y="4288461"/>
            <a:ext cx="9117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F53466F-C411-4B4C-9C5F-F3AB33A235AB}"/>
              </a:ext>
            </a:extLst>
          </p:cNvPr>
          <p:cNvSpPr txBox="1"/>
          <p:nvPr/>
        </p:nvSpPr>
        <p:spPr>
          <a:xfrm>
            <a:off x="567365" y="4457738"/>
            <a:ext cx="57690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Magnet design and optimization </a:t>
            </a:r>
            <a:r>
              <a:rPr lang="en-GB" sz="1400" dirty="0"/>
              <a:t>for collider, booster and injector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Study for alternative collider optics (LCC vs. GHC, or else)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EM vs. PM magnets for injector – booster transfer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Orbit correctors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Prototype </a:t>
            </a:r>
            <a:r>
              <a:rPr lang="en-GB" sz="1400" dirty="0"/>
              <a:t>construction and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1 of each main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Study of </a:t>
            </a:r>
            <a:r>
              <a:rPr lang="en-GB" sz="1400" b="1" dirty="0"/>
              <a:t>industrialization strategy </a:t>
            </a:r>
            <a:r>
              <a:rPr lang="en-GB" sz="1400" dirty="0"/>
              <a:t>and manufacturing methods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Manufacture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Measurements and qualification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24B3C7AC-1296-33BD-2E7B-571671362D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588343"/>
              </p:ext>
            </p:extLst>
          </p:nvPr>
        </p:nvGraphicFramePr>
        <p:xfrm>
          <a:off x="8906619" y="1207539"/>
          <a:ext cx="3245772" cy="1969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4" name="Picture 43">
            <a:extLst>
              <a:ext uri="{FF2B5EF4-FFF2-40B4-BE49-F238E27FC236}">
                <a16:creationId xmlns:a16="http://schemas.microsoft.com/office/drawing/2014/main" id="{E99F07F9-BEA0-5388-3636-3AE3E58159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370"/>
          <a:stretch/>
        </p:blipFill>
        <p:spPr>
          <a:xfrm>
            <a:off x="6435967" y="991280"/>
            <a:ext cx="2302358" cy="2117887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58B3D02-473D-56B3-8580-F3AA2EDED78C}"/>
              </a:ext>
            </a:extLst>
          </p:cNvPr>
          <p:cNvSpPr txBox="1"/>
          <p:nvPr/>
        </p:nvSpPr>
        <p:spPr>
          <a:xfrm>
            <a:off x="7485771" y="3181763"/>
            <a:ext cx="3394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/>
              <a:t>EMC mitigation studies</a:t>
            </a:r>
          </a:p>
        </p:txBody>
      </p:sp>
    </p:spTree>
    <p:extLst>
      <p:ext uri="{BB962C8B-B14F-4D97-AF65-F5344CB8AC3E}">
        <p14:creationId xmlns:p14="http://schemas.microsoft.com/office/powerpoint/2010/main" val="35567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D2945-46A2-D086-C85D-B5412DA0E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BD289A-C2A9-5E0A-478D-E81BA70A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775081"/>
            <a:ext cx="10800000" cy="890390"/>
          </a:xfrm>
        </p:spPr>
        <p:txBody>
          <a:bodyPr/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Thank you for your attention.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005A9EB-C01A-0347-26A9-4BD1243B1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8E7A46-DD9B-B392-20F7-E1C85EB48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1244188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D67D-002B-0C6B-04BD-BC9410915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FFF11-7A8B-37A2-8CD9-C032FACF8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520792"/>
            <a:ext cx="10800000" cy="46410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Normal Conducting (NC) magnets in the CERN accelerator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The NCM section</a:t>
            </a:r>
          </a:p>
          <a:p>
            <a:pPr marL="11430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Our facilities</a:t>
            </a:r>
          </a:p>
          <a:p>
            <a:pPr marL="11430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Maintenance and consolidation</a:t>
            </a:r>
          </a:p>
          <a:p>
            <a:pPr marL="11430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Production and procurement</a:t>
            </a:r>
          </a:p>
          <a:p>
            <a:pPr marL="11430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Quality assurance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Project examples</a:t>
            </a:r>
          </a:p>
          <a:p>
            <a:pPr marL="11430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Medical application: DEFT</a:t>
            </a:r>
          </a:p>
          <a:p>
            <a:pPr marL="11430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FCC-ee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79811-6A90-1B57-65C4-A23433860F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/>
              <a:t>28</a:t>
            </a:r>
            <a:r>
              <a:rPr lang="en-US" baseline="30000"/>
              <a:t>th</a:t>
            </a:r>
            <a:r>
              <a:rPr lang="en-US"/>
              <a:t> November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56C60-C50E-73AD-8B6E-B5787017D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42156-3CD3-5C8D-1C13-5344BD1077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From Imagination to Reality, TE department plenary meeting by Jose Miguel Jimenez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078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D2945-46A2-D086-C85D-B5412DA0E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BD289A-C2A9-5E0A-478D-E81BA70A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775081"/>
            <a:ext cx="10800000" cy="890390"/>
          </a:xfrm>
        </p:spPr>
        <p:txBody>
          <a:bodyPr/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NC magnets in the CERN accelerator complex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005A9EB-C01A-0347-26A9-4BD1243B1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8E7A46-DD9B-B392-20F7-E1C85EB48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1157587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FC2E9-C7BB-D560-56C0-EA77F64B9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1" y="465592"/>
            <a:ext cx="11531064" cy="890390"/>
          </a:xfrm>
        </p:spPr>
        <p:txBody>
          <a:bodyPr>
            <a:normAutofit/>
          </a:bodyPr>
          <a:lstStyle/>
          <a:p>
            <a:r>
              <a:rPr lang="en-US" dirty="0"/>
              <a:t>The CERN accelerator complex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9EBE5-5FD5-E78C-0305-5E6A6161F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4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43A26D75-80E6-E912-B12A-CF73B41065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3027" y="1936773"/>
            <a:ext cx="7726378" cy="4286755"/>
          </a:xfrm>
          <a:prstGeom prst="rect">
            <a:avLst/>
          </a:prstGeom>
        </p:spPr>
      </p:pic>
      <p:sp>
        <p:nvSpPr>
          <p:cNvPr id="8" name="Rounded Rectangular Callout 17">
            <a:extLst>
              <a:ext uri="{FF2B5EF4-FFF2-40B4-BE49-F238E27FC236}">
                <a16:creationId xmlns:a16="http://schemas.microsoft.com/office/drawing/2014/main" id="{8F490BB1-E1CE-648D-89E3-BD6507C94C2A}"/>
              </a:ext>
            </a:extLst>
          </p:cNvPr>
          <p:cNvSpPr/>
          <p:nvPr/>
        </p:nvSpPr>
        <p:spPr>
          <a:xfrm>
            <a:off x="7308207" y="1129066"/>
            <a:ext cx="1563401" cy="592426"/>
          </a:xfrm>
          <a:prstGeom prst="wedgeRoundRectCallout">
            <a:avLst>
              <a:gd name="adj1" fmla="val -58754"/>
              <a:gd name="adj2" fmla="val 117491"/>
              <a:gd name="adj3" fmla="val 16667"/>
            </a:avLst>
          </a:prstGeom>
          <a:solidFill>
            <a:srgbClr val="00B0F0">
              <a:alpha val="13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</a:t>
            </a:r>
          </a:p>
        </p:txBody>
      </p:sp>
      <p:sp>
        <p:nvSpPr>
          <p:cNvPr id="9" name="Rounded Rectangular Callout 18">
            <a:extLst>
              <a:ext uri="{FF2B5EF4-FFF2-40B4-BE49-F238E27FC236}">
                <a16:creationId xmlns:a16="http://schemas.microsoft.com/office/drawing/2014/main" id="{C05AB004-717C-7CF5-229E-5E1D9CC31598}"/>
              </a:ext>
            </a:extLst>
          </p:cNvPr>
          <p:cNvSpPr/>
          <p:nvPr/>
        </p:nvSpPr>
        <p:spPr>
          <a:xfrm>
            <a:off x="9878249" y="2671054"/>
            <a:ext cx="1563401" cy="592426"/>
          </a:xfrm>
          <a:prstGeom prst="wedgeRoundRectCallout">
            <a:avLst>
              <a:gd name="adj1" fmla="val -51735"/>
              <a:gd name="adj2" fmla="val 93897"/>
              <a:gd name="adj3" fmla="val 16667"/>
            </a:avLst>
          </a:prstGeom>
          <a:solidFill>
            <a:srgbClr val="FF0000">
              <a:alpha val="18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 complex</a:t>
            </a:r>
          </a:p>
        </p:txBody>
      </p:sp>
      <p:sp>
        <p:nvSpPr>
          <p:cNvPr id="10" name="Rounded Rectangular Callout 19">
            <a:extLst>
              <a:ext uri="{FF2B5EF4-FFF2-40B4-BE49-F238E27FC236}">
                <a16:creationId xmlns:a16="http://schemas.microsoft.com/office/drawing/2014/main" id="{B15048CC-4266-5B23-DEAC-2DA6149265DA}"/>
              </a:ext>
            </a:extLst>
          </p:cNvPr>
          <p:cNvSpPr/>
          <p:nvPr/>
        </p:nvSpPr>
        <p:spPr>
          <a:xfrm>
            <a:off x="9958306" y="3833056"/>
            <a:ext cx="1764394" cy="592426"/>
          </a:xfrm>
          <a:prstGeom prst="wedgeRoundRectCallout">
            <a:avLst>
              <a:gd name="adj1" fmla="val -122501"/>
              <a:gd name="adj2" fmla="val 114573"/>
              <a:gd name="adj3" fmla="val 16667"/>
            </a:avLst>
          </a:prstGeom>
          <a:solidFill>
            <a:srgbClr val="00B050">
              <a:alpha val="22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anose="020F0502020204030204"/>
              </a:rPr>
              <a:t>LINACs and PSB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ular Callout 21">
            <a:extLst>
              <a:ext uri="{FF2B5EF4-FFF2-40B4-BE49-F238E27FC236}">
                <a16:creationId xmlns:a16="http://schemas.microsoft.com/office/drawing/2014/main" id="{52DE704C-CB9F-6AEE-A903-DC4D79087F02}"/>
              </a:ext>
            </a:extLst>
          </p:cNvPr>
          <p:cNvSpPr/>
          <p:nvPr/>
        </p:nvSpPr>
        <p:spPr>
          <a:xfrm>
            <a:off x="10564978" y="4507605"/>
            <a:ext cx="1386765" cy="592426"/>
          </a:xfrm>
          <a:prstGeom prst="wedgeRoundRectCallout">
            <a:avLst>
              <a:gd name="adj1" fmla="val -76871"/>
              <a:gd name="adj2" fmla="val 50188"/>
              <a:gd name="adj3" fmla="val 16667"/>
            </a:avLst>
          </a:prstGeom>
          <a:solidFill>
            <a:srgbClr val="7030A0">
              <a:alpha val="18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 </a:t>
            </a:r>
            <a:r>
              <a:rPr lang="en-GB" sz="1400" kern="0" dirty="0">
                <a:solidFill>
                  <a:srgbClr val="0070C0"/>
                </a:solidFill>
                <a:latin typeface="Calibri" panose="020F0502020204030204"/>
              </a:rPr>
              <a:t>complex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C5988F-E314-0BFD-F2D5-502004620548}"/>
              </a:ext>
            </a:extLst>
          </p:cNvPr>
          <p:cNvSpPr/>
          <p:nvPr/>
        </p:nvSpPr>
        <p:spPr>
          <a:xfrm>
            <a:off x="3122137" y="1995054"/>
            <a:ext cx="5947725" cy="2174733"/>
          </a:xfrm>
          <a:prstGeom prst="ellipse">
            <a:avLst/>
          </a:prstGeom>
          <a:solidFill>
            <a:srgbClr val="00B0F0">
              <a:alpha val="1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D6BB915D-15A8-7452-E248-D0D808ECF529}"/>
              </a:ext>
            </a:extLst>
          </p:cNvPr>
          <p:cNvSpPr/>
          <p:nvPr/>
        </p:nvSpPr>
        <p:spPr>
          <a:xfrm>
            <a:off x="3114125" y="2842694"/>
            <a:ext cx="7015795" cy="2023009"/>
          </a:xfrm>
          <a:custGeom>
            <a:avLst/>
            <a:gdLst>
              <a:gd name="connsiteX0" fmla="*/ 882032 w 7015795"/>
              <a:gd name="connsiteY0" fmla="*/ 2023009 h 2023009"/>
              <a:gd name="connsiteX1" fmla="*/ 0 w 7015795"/>
              <a:gd name="connsiteY1" fmla="*/ 1011504 h 2023009"/>
              <a:gd name="connsiteX2" fmla="*/ 40461 w 7015795"/>
              <a:gd name="connsiteY2" fmla="*/ 356049 h 2023009"/>
              <a:gd name="connsiteX3" fmla="*/ 194209 w 7015795"/>
              <a:gd name="connsiteY3" fmla="*/ 372233 h 2023009"/>
              <a:gd name="connsiteX4" fmla="*/ 623087 w 7015795"/>
              <a:gd name="connsiteY4" fmla="*/ 954860 h 2023009"/>
              <a:gd name="connsiteX5" fmla="*/ 1634591 w 7015795"/>
              <a:gd name="connsiteY5" fmla="*/ 1100517 h 2023009"/>
              <a:gd name="connsiteX6" fmla="*/ 1739788 w 7015795"/>
              <a:gd name="connsiteY6" fmla="*/ 517890 h 2023009"/>
              <a:gd name="connsiteX7" fmla="*/ 2686556 w 7015795"/>
              <a:gd name="connsiteY7" fmla="*/ 8092 h 2023009"/>
              <a:gd name="connsiteX8" fmla="*/ 4037926 w 7015795"/>
              <a:gd name="connsiteY8" fmla="*/ 0 h 2023009"/>
              <a:gd name="connsiteX9" fmla="*/ 5462124 w 7015795"/>
              <a:gd name="connsiteY9" fmla="*/ 404602 h 2023009"/>
              <a:gd name="connsiteX10" fmla="*/ 7015795 w 7015795"/>
              <a:gd name="connsiteY10" fmla="*/ 752559 h 2023009"/>
              <a:gd name="connsiteX11" fmla="*/ 6732574 w 7015795"/>
              <a:gd name="connsiteY11" fmla="*/ 1181437 h 2023009"/>
              <a:gd name="connsiteX12" fmla="*/ 5526861 w 7015795"/>
              <a:gd name="connsiteY12" fmla="*/ 890124 h 2023009"/>
              <a:gd name="connsiteX13" fmla="*/ 4361607 w 7015795"/>
              <a:gd name="connsiteY13" fmla="*/ 1456566 h 2023009"/>
              <a:gd name="connsiteX14" fmla="*/ 1942089 w 7015795"/>
              <a:gd name="connsiteY14" fmla="*/ 1432290 h 2023009"/>
              <a:gd name="connsiteX15" fmla="*/ 882032 w 7015795"/>
              <a:gd name="connsiteY15" fmla="*/ 2023009 h 20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15795" h="2023009">
                <a:moveTo>
                  <a:pt x="882032" y="2023009"/>
                </a:moveTo>
                <a:lnTo>
                  <a:pt x="0" y="1011504"/>
                </a:lnTo>
                <a:lnTo>
                  <a:pt x="40461" y="356049"/>
                </a:lnTo>
                <a:lnTo>
                  <a:pt x="194209" y="372233"/>
                </a:lnTo>
                <a:lnTo>
                  <a:pt x="623087" y="954860"/>
                </a:lnTo>
                <a:lnTo>
                  <a:pt x="1634591" y="1100517"/>
                </a:lnTo>
                <a:lnTo>
                  <a:pt x="1739788" y="517890"/>
                </a:lnTo>
                <a:lnTo>
                  <a:pt x="2686556" y="8092"/>
                </a:lnTo>
                <a:lnTo>
                  <a:pt x="4037926" y="0"/>
                </a:lnTo>
                <a:lnTo>
                  <a:pt x="5462124" y="404602"/>
                </a:lnTo>
                <a:lnTo>
                  <a:pt x="7015795" y="752559"/>
                </a:lnTo>
                <a:lnTo>
                  <a:pt x="6732574" y="1181437"/>
                </a:lnTo>
                <a:lnTo>
                  <a:pt x="5526861" y="890124"/>
                </a:lnTo>
                <a:lnTo>
                  <a:pt x="4361607" y="1456566"/>
                </a:lnTo>
                <a:lnTo>
                  <a:pt x="1942089" y="1432290"/>
                </a:lnTo>
                <a:lnTo>
                  <a:pt x="882032" y="2023009"/>
                </a:lnTo>
                <a:close/>
              </a:path>
            </a:pathLst>
          </a:custGeom>
          <a:solidFill>
            <a:srgbClr val="FF0000">
              <a:alpha val="2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9FC66117-5ADC-B4A3-3D5A-7E304BC9A4D2}"/>
              </a:ext>
            </a:extLst>
          </p:cNvPr>
          <p:cNvSpPr/>
          <p:nvPr/>
        </p:nvSpPr>
        <p:spPr>
          <a:xfrm>
            <a:off x="4563273" y="4283628"/>
            <a:ext cx="4355980" cy="1593273"/>
          </a:xfrm>
          <a:custGeom>
            <a:avLst/>
            <a:gdLst>
              <a:gd name="connsiteX0" fmla="*/ 0 w 5604164"/>
              <a:gd name="connsiteY0" fmla="*/ 270163 h 1724891"/>
              <a:gd name="connsiteX1" fmla="*/ 491836 w 5604164"/>
              <a:gd name="connsiteY1" fmla="*/ 0 h 1724891"/>
              <a:gd name="connsiteX2" fmla="*/ 4246418 w 5604164"/>
              <a:gd name="connsiteY2" fmla="*/ 27709 h 1724891"/>
              <a:gd name="connsiteX3" fmla="*/ 4253345 w 5604164"/>
              <a:gd name="connsiteY3" fmla="*/ 547254 h 1724891"/>
              <a:gd name="connsiteX4" fmla="*/ 5583382 w 5604164"/>
              <a:gd name="connsiteY4" fmla="*/ 574963 h 1724891"/>
              <a:gd name="connsiteX5" fmla="*/ 5604164 w 5604164"/>
              <a:gd name="connsiteY5" fmla="*/ 1724891 h 1724891"/>
              <a:gd name="connsiteX6" fmla="*/ 3103418 w 5604164"/>
              <a:gd name="connsiteY6" fmla="*/ 1717963 h 1724891"/>
              <a:gd name="connsiteX7" fmla="*/ 3588327 w 5604164"/>
              <a:gd name="connsiteY7" fmla="*/ 1136073 h 1724891"/>
              <a:gd name="connsiteX8" fmla="*/ 5347855 w 5604164"/>
              <a:gd name="connsiteY8" fmla="*/ 1122218 h 1724891"/>
              <a:gd name="connsiteX9" fmla="*/ 5334000 w 5604164"/>
              <a:gd name="connsiteY9" fmla="*/ 734291 h 1724891"/>
              <a:gd name="connsiteX10" fmla="*/ 4364182 w 5604164"/>
              <a:gd name="connsiteY10" fmla="*/ 741218 h 1724891"/>
              <a:gd name="connsiteX11" fmla="*/ 4364182 w 5604164"/>
              <a:gd name="connsiteY11" fmla="*/ 845127 h 1724891"/>
              <a:gd name="connsiteX12" fmla="*/ 2071255 w 5604164"/>
              <a:gd name="connsiteY12" fmla="*/ 886691 h 1724891"/>
              <a:gd name="connsiteX13" fmla="*/ 1614055 w 5604164"/>
              <a:gd name="connsiteY13" fmla="*/ 1101436 h 1724891"/>
              <a:gd name="connsiteX14" fmla="*/ 1343891 w 5604164"/>
              <a:gd name="connsiteY14" fmla="*/ 1593273 h 1724891"/>
              <a:gd name="connsiteX15" fmla="*/ 990600 w 5604164"/>
              <a:gd name="connsiteY15" fmla="*/ 1572491 h 1724891"/>
              <a:gd name="connsiteX16" fmla="*/ 0 w 5604164"/>
              <a:gd name="connsiteY16" fmla="*/ 270163 h 1724891"/>
              <a:gd name="connsiteX0" fmla="*/ 0 w 5604164"/>
              <a:gd name="connsiteY0" fmla="*/ 270163 h 1724891"/>
              <a:gd name="connsiteX1" fmla="*/ 491836 w 5604164"/>
              <a:gd name="connsiteY1" fmla="*/ 0 h 1724891"/>
              <a:gd name="connsiteX2" fmla="*/ 4246418 w 5604164"/>
              <a:gd name="connsiteY2" fmla="*/ 27709 h 1724891"/>
              <a:gd name="connsiteX3" fmla="*/ 4253345 w 5604164"/>
              <a:gd name="connsiteY3" fmla="*/ 547254 h 1724891"/>
              <a:gd name="connsiteX4" fmla="*/ 5583382 w 5604164"/>
              <a:gd name="connsiteY4" fmla="*/ 574963 h 1724891"/>
              <a:gd name="connsiteX5" fmla="*/ 5604164 w 5604164"/>
              <a:gd name="connsiteY5" fmla="*/ 1724891 h 1724891"/>
              <a:gd name="connsiteX6" fmla="*/ 5184767 w 5604164"/>
              <a:gd name="connsiteY6" fmla="*/ 1308660 h 1724891"/>
              <a:gd name="connsiteX7" fmla="*/ 3588327 w 5604164"/>
              <a:gd name="connsiteY7" fmla="*/ 1136073 h 1724891"/>
              <a:gd name="connsiteX8" fmla="*/ 5347855 w 5604164"/>
              <a:gd name="connsiteY8" fmla="*/ 1122218 h 1724891"/>
              <a:gd name="connsiteX9" fmla="*/ 5334000 w 5604164"/>
              <a:gd name="connsiteY9" fmla="*/ 734291 h 1724891"/>
              <a:gd name="connsiteX10" fmla="*/ 4364182 w 5604164"/>
              <a:gd name="connsiteY10" fmla="*/ 741218 h 1724891"/>
              <a:gd name="connsiteX11" fmla="*/ 4364182 w 5604164"/>
              <a:gd name="connsiteY11" fmla="*/ 845127 h 1724891"/>
              <a:gd name="connsiteX12" fmla="*/ 2071255 w 5604164"/>
              <a:gd name="connsiteY12" fmla="*/ 886691 h 1724891"/>
              <a:gd name="connsiteX13" fmla="*/ 1614055 w 5604164"/>
              <a:gd name="connsiteY13" fmla="*/ 1101436 h 1724891"/>
              <a:gd name="connsiteX14" fmla="*/ 1343891 w 5604164"/>
              <a:gd name="connsiteY14" fmla="*/ 1593273 h 1724891"/>
              <a:gd name="connsiteX15" fmla="*/ 990600 w 5604164"/>
              <a:gd name="connsiteY15" fmla="*/ 1572491 h 1724891"/>
              <a:gd name="connsiteX16" fmla="*/ 0 w 5604164"/>
              <a:gd name="connsiteY16" fmla="*/ 270163 h 1724891"/>
              <a:gd name="connsiteX0" fmla="*/ 0 w 5604164"/>
              <a:gd name="connsiteY0" fmla="*/ 270163 h 1724891"/>
              <a:gd name="connsiteX1" fmla="*/ 491836 w 5604164"/>
              <a:gd name="connsiteY1" fmla="*/ 0 h 1724891"/>
              <a:gd name="connsiteX2" fmla="*/ 4246418 w 5604164"/>
              <a:gd name="connsiteY2" fmla="*/ 27709 h 1724891"/>
              <a:gd name="connsiteX3" fmla="*/ 4253345 w 5604164"/>
              <a:gd name="connsiteY3" fmla="*/ 547254 h 1724891"/>
              <a:gd name="connsiteX4" fmla="*/ 5583382 w 5604164"/>
              <a:gd name="connsiteY4" fmla="*/ 574963 h 1724891"/>
              <a:gd name="connsiteX5" fmla="*/ 5604164 w 5604164"/>
              <a:gd name="connsiteY5" fmla="*/ 1724891 h 1724891"/>
              <a:gd name="connsiteX6" fmla="*/ 5184767 w 5604164"/>
              <a:gd name="connsiteY6" fmla="*/ 1308660 h 1724891"/>
              <a:gd name="connsiteX7" fmla="*/ 5356167 w 5604164"/>
              <a:gd name="connsiteY7" fmla="*/ 1127364 h 1724891"/>
              <a:gd name="connsiteX8" fmla="*/ 5347855 w 5604164"/>
              <a:gd name="connsiteY8" fmla="*/ 1122218 h 1724891"/>
              <a:gd name="connsiteX9" fmla="*/ 5334000 w 5604164"/>
              <a:gd name="connsiteY9" fmla="*/ 734291 h 1724891"/>
              <a:gd name="connsiteX10" fmla="*/ 4364182 w 5604164"/>
              <a:gd name="connsiteY10" fmla="*/ 741218 h 1724891"/>
              <a:gd name="connsiteX11" fmla="*/ 4364182 w 5604164"/>
              <a:gd name="connsiteY11" fmla="*/ 845127 h 1724891"/>
              <a:gd name="connsiteX12" fmla="*/ 2071255 w 5604164"/>
              <a:gd name="connsiteY12" fmla="*/ 886691 h 1724891"/>
              <a:gd name="connsiteX13" fmla="*/ 1614055 w 5604164"/>
              <a:gd name="connsiteY13" fmla="*/ 1101436 h 1724891"/>
              <a:gd name="connsiteX14" fmla="*/ 1343891 w 5604164"/>
              <a:gd name="connsiteY14" fmla="*/ 1593273 h 1724891"/>
              <a:gd name="connsiteX15" fmla="*/ 990600 w 5604164"/>
              <a:gd name="connsiteY15" fmla="*/ 1572491 h 1724891"/>
              <a:gd name="connsiteX16" fmla="*/ 0 w 5604164"/>
              <a:gd name="connsiteY16" fmla="*/ 270163 h 1724891"/>
              <a:gd name="connsiteX0" fmla="*/ 0 w 5604164"/>
              <a:gd name="connsiteY0" fmla="*/ 270163 h 1724891"/>
              <a:gd name="connsiteX1" fmla="*/ 491836 w 5604164"/>
              <a:gd name="connsiteY1" fmla="*/ 0 h 1724891"/>
              <a:gd name="connsiteX2" fmla="*/ 4246418 w 5604164"/>
              <a:gd name="connsiteY2" fmla="*/ 27709 h 1724891"/>
              <a:gd name="connsiteX3" fmla="*/ 4253345 w 5604164"/>
              <a:gd name="connsiteY3" fmla="*/ 547254 h 1724891"/>
              <a:gd name="connsiteX4" fmla="*/ 5583382 w 5604164"/>
              <a:gd name="connsiteY4" fmla="*/ 574963 h 1724891"/>
              <a:gd name="connsiteX5" fmla="*/ 5604164 w 5604164"/>
              <a:gd name="connsiteY5" fmla="*/ 1724891 h 1724891"/>
              <a:gd name="connsiteX6" fmla="*/ 5515693 w 5604164"/>
              <a:gd name="connsiteY6" fmla="*/ 1117072 h 1724891"/>
              <a:gd name="connsiteX7" fmla="*/ 5356167 w 5604164"/>
              <a:gd name="connsiteY7" fmla="*/ 1127364 h 1724891"/>
              <a:gd name="connsiteX8" fmla="*/ 5347855 w 5604164"/>
              <a:gd name="connsiteY8" fmla="*/ 1122218 h 1724891"/>
              <a:gd name="connsiteX9" fmla="*/ 5334000 w 5604164"/>
              <a:gd name="connsiteY9" fmla="*/ 734291 h 1724891"/>
              <a:gd name="connsiteX10" fmla="*/ 4364182 w 5604164"/>
              <a:gd name="connsiteY10" fmla="*/ 741218 h 1724891"/>
              <a:gd name="connsiteX11" fmla="*/ 4364182 w 5604164"/>
              <a:gd name="connsiteY11" fmla="*/ 845127 h 1724891"/>
              <a:gd name="connsiteX12" fmla="*/ 2071255 w 5604164"/>
              <a:gd name="connsiteY12" fmla="*/ 886691 h 1724891"/>
              <a:gd name="connsiteX13" fmla="*/ 1614055 w 5604164"/>
              <a:gd name="connsiteY13" fmla="*/ 1101436 h 1724891"/>
              <a:gd name="connsiteX14" fmla="*/ 1343891 w 5604164"/>
              <a:gd name="connsiteY14" fmla="*/ 1593273 h 1724891"/>
              <a:gd name="connsiteX15" fmla="*/ 990600 w 5604164"/>
              <a:gd name="connsiteY15" fmla="*/ 1572491 h 1724891"/>
              <a:gd name="connsiteX16" fmla="*/ 0 w 5604164"/>
              <a:gd name="connsiteY16" fmla="*/ 270163 h 1724891"/>
              <a:gd name="connsiteX0" fmla="*/ 0 w 5583382"/>
              <a:gd name="connsiteY0" fmla="*/ 270163 h 1593273"/>
              <a:gd name="connsiteX1" fmla="*/ 491836 w 5583382"/>
              <a:gd name="connsiteY1" fmla="*/ 0 h 1593273"/>
              <a:gd name="connsiteX2" fmla="*/ 4246418 w 5583382"/>
              <a:gd name="connsiteY2" fmla="*/ 27709 h 1593273"/>
              <a:gd name="connsiteX3" fmla="*/ 4253345 w 5583382"/>
              <a:gd name="connsiteY3" fmla="*/ 547254 h 1593273"/>
              <a:gd name="connsiteX4" fmla="*/ 5583382 w 5583382"/>
              <a:gd name="connsiteY4" fmla="*/ 574963 h 1593273"/>
              <a:gd name="connsiteX5" fmla="*/ 4654930 w 5583382"/>
              <a:gd name="connsiteY5" fmla="*/ 618903 h 1593273"/>
              <a:gd name="connsiteX6" fmla="*/ 5515693 w 5583382"/>
              <a:gd name="connsiteY6" fmla="*/ 1117072 h 1593273"/>
              <a:gd name="connsiteX7" fmla="*/ 5356167 w 5583382"/>
              <a:gd name="connsiteY7" fmla="*/ 1127364 h 1593273"/>
              <a:gd name="connsiteX8" fmla="*/ 5347855 w 5583382"/>
              <a:gd name="connsiteY8" fmla="*/ 1122218 h 1593273"/>
              <a:gd name="connsiteX9" fmla="*/ 5334000 w 5583382"/>
              <a:gd name="connsiteY9" fmla="*/ 734291 h 1593273"/>
              <a:gd name="connsiteX10" fmla="*/ 4364182 w 5583382"/>
              <a:gd name="connsiteY10" fmla="*/ 741218 h 1593273"/>
              <a:gd name="connsiteX11" fmla="*/ 4364182 w 5583382"/>
              <a:gd name="connsiteY11" fmla="*/ 845127 h 1593273"/>
              <a:gd name="connsiteX12" fmla="*/ 2071255 w 5583382"/>
              <a:gd name="connsiteY12" fmla="*/ 886691 h 1593273"/>
              <a:gd name="connsiteX13" fmla="*/ 1614055 w 5583382"/>
              <a:gd name="connsiteY13" fmla="*/ 1101436 h 1593273"/>
              <a:gd name="connsiteX14" fmla="*/ 1343891 w 5583382"/>
              <a:gd name="connsiteY14" fmla="*/ 1593273 h 1593273"/>
              <a:gd name="connsiteX15" fmla="*/ 990600 w 5583382"/>
              <a:gd name="connsiteY15" fmla="*/ 1572491 h 1593273"/>
              <a:gd name="connsiteX16" fmla="*/ 0 w 5583382"/>
              <a:gd name="connsiteY16" fmla="*/ 270163 h 1593273"/>
              <a:gd name="connsiteX0" fmla="*/ 0 w 5515693"/>
              <a:gd name="connsiteY0" fmla="*/ 270163 h 1593273"/>
              <a:gd name="connsiteX1" fmla="*/ 491836 w 5515693"/>
              <a:gd name="connsiteY1" fmla="*/ 0 h 1593273"/>
              <a:gd name="connsiteX2" fmla="*/ 4246418 w 5515693"/>
              <a:gd name="connsiteY2" fmla="*/ 27709 h 1593273"/>
              <a:gd name="connsiteX3" fmla="*/ 4253345 w 5515693"/>
              <a:gd name="connsiteY3" fmla="*/ 547254 h 1593273"/>
              <a:gd name="connsiteX4" fmla="*/ 4242262 w 5515693"/>
              <a:gd name="connsiteY4" fmla="*/ 635923 h 1593273"/>
              <a:gd name="connsiteX5" fmla="*/ 4654930 w 5515693"/>
              <a:gd name="connsiteY5" fmla="*/ 618903 h 1593273"/>
              <a:gd name="connsiteX6" fmla="*/ 5515693 w 5515693"/>
              <a:gd name="connsiteY6" fmla="*/ 1117072 h 1593273"/>
              <a:gd name="connsiteX7" fmla="*/ 5356167 w 5515693"/>
              <a:gd name="connsiteY7" fmla="*/ 1127364 h 1593273"/>
              <a:gd name="connsiteX8" fmla="*/ 5347855 w 5515693"/>
              <a:gd name="connsiteY8" fmla="*/ 1122218 h 1593273"/>
              <a:gd name="connsiteX9" fmla="*/ 5334000 w 5515693"/>
              <a:gd name="connsiteY9" fmla="*/ 734291 h 1593273"/>
              <a:gd name="connsiteX10" fmla="*/ 4364182 w 5515693"/>
              <a:gd name="connsiteY10" fmla="*/ 741218 h 1593273"/>
              <a:gd name="connsiteX11" fmla="*/ 4364182 w 5515693"/>
              <a:gd name="connsiteY11" fmla="*/ 845127 h 1593273"/>
              <a:gd name="connsiteX12" fmla="*/ 2071255 w 5515693"/>
              <a:gd name="connsiteY12" fmla="*/ 886691 h 1593273"/>
              <a:gd name="connsiteX13" fmla="*/ 1614055 w 5515693"/>
              <a:gd name="connsiteY13" fmla="*/ 1101436 h 1593273"/>
              <a:gd name="connsiteX14" fmla="*/ 1343891 w 5515693"/>
              <a:gd name="connsiteY14" fmla="*/ 1593273 h 1593273"/>
              <a:gd name="connsiteX15" fmla="*/ 990600 w 5515693"/>
              <a:gd name="connsiteY15" fmla="*/ 1572491 h 1593273"/>
              <a:gd name="connsiteX16" fmla="*/ 0 w 5515693"/>
              <a:gd name="connsiteY16" fmla="*/ 270163 h 1593273"/>
              <a:gd name="connsiteX0" fmla="*/ 0 w 5356167"/>
              <a:gd name="connsiteY0" fmla="*/ 270163 h 1593273"/>
              <a:gd name="connsiteX1" fmla="*/ 491836 w 5356167"/>
              <a:gd name="connsiteY1" fmla="*/ 0 h 1593273"/>
              <a:gd name="connsiteX2" fmla="*/ 4246418 w 5356167"/>
              <a:gd name="connsiteY2" fmla="*/ 27709 h 1593273"/>
              <a:gd name="connsiteX3" fmla="*/ 4253345 w 5356167"/>
              <a:gd name="connsiteY3" fmla="*/ 547254 h 1593273"/>
              <a:gd name="connsiteX4" fmla="*/ 4242262 w 5356167"/>
              <a:gd name="connsiteY4" fmla="*/ 635923 h 1593273"/>
              <a:gd name="connsiteX5" fmla="*/ 4654930 w 5356167"/>
              <a:gd name="connsiteY5" fmla="*/ 618903 h 1593273"/>
              <a:gd name="connsiteX6" fmla="*/ 4148448 w 5356167"/>
              <a:gd name="connsiteY6" fmla="*/ 864524 h 1593273"/>
              <a:gd name="connsiteX7" fmla="*/ 5356167 w 5356167"/>
              <a:gd name="connsiteY7" fmla="*/ 1127364 h 1593273"/>
              <a:gd name="connsiteX8" fmla="*/ 5347855 w 5356167"/>
              <a:gd name="connsiteY8" fmla="*/ 1122218 h 1593273"/>
              <a:gd name="connsiteX9" fmla="*/ 5334000 w 5356167"/>
              <a:gd name="connsiteY9" fmla="*/ 734291 h 1593273"/>
              <a:gd name="connsiteX10" fmla="*/ 4364182 w 5356167"/>
              <a:gd name="connsiteY10" fmla="*/ 741218 h 1593273"/>
              <a:gd name="connsiteX11" fmla="*/ 4364182 w 5356167"/>
              <a:gd name="connsiteY11" fmla="*/ 845127 h 1593273"/>
              <a:gd name="connsiteX12" fmla="*/ 2071255 w 5356167"/>
              <a:gd name="connsiteY12" fmla="*/ 886691 h 1593273"/>
              <a:gd name="connsiteX13" fmla="*/ 1614055 w 5356167"/>
              <a:gd name="connsiteY13" fmla="*/ 1101436 h 1593273"/>
              <a:gd name="connsiteX14" fmla="*/ 1343891 w 5356167"/>
              <a:gd name="connsiteY14" fmla="*/ 1593273 h 1593273"/>
              <a:gd name="connsiteX15" fmla="*/ 990600 w 5356167"/>
              <a:gd name="connsiteY15" fmla="*/ 1572491 h 1593273"/>
              <a:gd name="connsiteX16" fmla="*/ 0 w 5356167"/>
              <a:gd name="connsiteY16" fmla="*/ 270163 h 1593273"/>
              <a:gd name="connsiteX0" fmla="*/ 0 w 5356167"/>
              <a:gd name="connsiteY0" fmla="*/ 270163 h 1593273"/>
              <a:gd name="connsiteX1" fmla="*/ 491836 w 5356167"/>
              <a:gd name="connsiteY1" fmla="*/ 0 h 1593273"/>
              <a:gd name="connsiteX2" fmla="*/ 4246418 w 5356167"/>
              <a:gd name="connsiteY2" fmla="*/ 27709 h 1593273"/>
              <a:gd name="connsiteX3" fmla="*/ 4253345 w 5356167"/>
              <a:gd name="connsiteY3" fmla="*/ 547254 h 1593273"/>
              <a:gd name="connsiteX4" fmla="*/ 4242262 w 5356167"/>
              <a:gd name="connsiteY4" fmla="*/ 635923 h 1593273"/>
              <a:gd name="connsiteX5" fmla="*/ 4245627 w 5356167"/>
              <a:gd name="connsiteY5" fmla="*/ 610195 h 1593273"/>
              <a:gd name="connsiteX6" fmla="*/ 4148448 w 5356167"/>
              <a:gd name="connsiteY6" fmla="*/ 864524 h 1593273"/>
              <a:gd name="connsiteX7" fmla="*/ 5356167 w 5356167"/>
              <a:gd name="connsiteY7" fmla="*/ 1127364 h 1593273"/>
              <a:gd name="connsiteX8" fmla="*/ 5347855 w 5356167"/>
              <a:gd name="connsiteY8" fmla="*/ 1122218 h 1593273"/>
              <a:gd name="connsiteX9" fmla="*/ 5334000 w 5356167"/>
              <a:gd name="connsiteY9" fmla="*/ 734291 h 1593273"/>
              <a:gd name="connsiteX10" fmla="*/ 4364182 w 5356167"/>
              <a:gd name="connsiteY10" fmla="*/ 741218 h 1593273"/>
              <a:gd name="connsiteX11" fmla="*/ 4364182 w 5356167"/>
              <a:gd name="connsiteY11" fmla="*/ 845127 h 1593273"/>
              <a:gd name="connsiteX12" fmla="*/ 2071255 w 5356167"/>
              <a:gd name="connsiteY12" fmla="*/ 886691 h 1593273"/>
              <a:gd name="connsiteX13" fmla="*/ 1614055 w 5356167"/>
              <a:gd name="connsiteY13" fmla="*/ 1101436 h 1593273"/>
              <a:gd name="connsiteX14" fmla="*/ 1343891 w 5356167"/>
              <a:gd name="connsiteY14" fmla="*/ 1593273 h 1593273"/>
              <a:gd name="connsiteX15" fmla="*/ 990600 w 5356167"/>
              <a:gd name="connsiteY15" fmla="*/ 1572491 h 1593273"/>
              <a:gd name="connsiteX16" fmla="*/ 0 w 5356167"/>
              <a:gd name="connsiteY16" fmla="*/ 270163 h 1593273"/>
              <a:gd name="connsiteX0" fmla="*/ 0 w 5356167"/>
              <a:gd name="connsiteY0" fmla="*/ 270163 h 1593273"/>
              <a:gd name="connsiteX1" fmla="*/ 491836 w 5356167"/>
              <a:gd name="connsiteY1" fmla="*/ 0 h 1593273"/>
              <a:gd name="connsiteX2" fmla="*/ 4246418 w 5356167"/>
              <a:gd name="connsiteY2" fmla="*/ 27709 h 1593273"/>
              <a:gd name="connsiteX3" fmla="*/ 4253345 w 5356167"/>
              <a:gd name="connsiteY3" fmla="*/ 547254 h 1593273"/>
              <a:gd name="connsiteX4" fmla="*/ 4242262 w 5356167"/>
              <a:gd name="connsiteY4" fmla="*/ 635923 h 1593273"/>
              <a:gd name="connsiteX5" fmla="*/ 4245627 w 5356167"/>
              <a:gd name="connsiteY5" fmla="*/ 610195 h 1593273"/>
              <a:gd name="connsiteX6" fmla="*/ 4148448 w 5356167"/>
              <a:gd name="connsiteY6" fmla="*/ 864524 h 1593273"/>
              <a:gd name="connsiteX7" fmla="*/ 5356167 w 5356167"/>
              <a:gd name="connsiteY7" fmla="*/ 1127364 h 1593273"/>
              <a:gd name="connsiteX8" fmla="*/ 4015443 w 5356167"/>
              <a:gd name="connsiteY8" fmla="*/ 834836 h 1593273"/>
              <a:gd name="connsiteX9" fmla="*/ 5334000 w 5356167"/>
              <a:gd name="connsiteY9" fmla="*/ 734291 h 1593273"/>
              <a:gd name="connsiteX10" fmla="*/ 4364182 w 5356167"/>
              <a:gd name="connsiteY10" fmla="*/ 741218 h 1593273"/>
              <a:gd name="connsiteX11" fmla="*/ 4364182 w 5356167"/>
              <a:gd name="connsiteY11" fmla="*/ 845127 h 1593273"/>
              <a:gd name="connsiteX12" fmla="*/ 2071255 w 5356167"/>
              <a:gd name="connsiteY12" fmla="*/ 886691 h 1593273"/>
              <a:gd name="connsiteX13" fmla="*/ 1614055 w 5356167"/>
              <a:gd name="connsiteY13" fmla="*/ 1101436 h 1593273"/>
              <a:gd name="connsiteX14" fmla="*/ 1343891 w 5356167"/>
              <a:gd name="connsiteY14" fmla="*/ 1593273 h 1593273"/>
              <a:gd name="connsiteX15" fmla="*/ 990600 w 5356167"/>
              <a:gd name="connsiteY15" fmla="*/ 1572491 h 1593273"/>
              <a:gd name="connsiteX16" fmla="*/ 0 w 5356167"/>
              <a:gd name="connsiteY16" fmla="*/ 270163 h 1593273"/>
              <a:gd name="connsiteX0" fmla="*/ 0 w 5334000"/>
              <a:gd name="connsiteY0" fmla="*/ 270163 h 1593273"/>
              <a:gd name="connsiteX1" fmla="*/ 491836 w 5334000"/>
              <a:gd name="connsiteY1" fmla="*/ 0 h 1593273"/>
              <a:gd name="connsiteX2" fmla="*/ 4246418 w 5334000"/>
              <a:gd name="connsiteY2" fmla="*/ 27709 h 1593273"/>
              <a:gd name="connsiteX3" fmla="*/ 4253345 w 5334000"/>
              <a:gd name="connsiteY3" fmla="*/ 547254 h 1593273"/>
              <a:gd name="connsiteX4" fmla="*/ 4242262 w 5334000"/>
              <a:gd name="connsiteY4" fmla="*/ 635923 h 1593273"/>
              <a:gd name="connsiteX5" fmla="*/ 4245627 w 5334000"/>
              <a:gd name="connsiteY5" fmla="*/ 610195 h 1593273"/>
              <a:gd name="connsiteX6" fmla="*/ 4148448 w 5334000"/>
              <a:gd name="connsiteY6" fmla="*/ 864524 h 1593273"/>
              <a:gd name="connsiteX7" fmla="*/ 4325351 w 5334000"/>
              <a:gd name="connsiteY7" fmla="*/ 809864 h 1593273"/>
              <a:gd name="connsiteX8" fmla="*/ 4015443 w 5334000"/>
              <a:gd name="connsiteY8" fmla="*/ 834836 h 1593273"/>
              <a:gd name="connsiteX9" fmla="*/ 5334000 w 5334000"/>
              <a:gd name="connsiteY9" fmla="*/ 734291 h 1593273"/>
              <a:gd name="connsiteX10" fmla="*/ 4364182 w 5334000"/>
              <a:gd name="connsiteY10" fmla="*/ 741218 h 1593273"/>
              <a:gd name="connsiteX11" fmla="*/ 4364182 w 5334000"/>
              <a:gd name="connsiteY11" fmla="*/ 845127 h 1593273"/>
              <a:gd name="connsiteX12" fmla="*/ 2071255 w 5334000"/>
              <a:gd name="connsiteY12" fmla="*/ 886691 h 1593273"/>
              <a:gd name="connsiteX13" fmla="*/ 1614055 w 5334000"/>
              <a:gd name="connsiteY13" fmla="*/ 1101436 h 1593273"/>
              <a:gd name="connsiteX14" fmla="*/ 1343891 w 5334000"/>
              <a:gd name="connsiteY14" fmla="*/ 1593273 h 1593273"/>
              <a:gd name="connsiteX15" fmla="*/ 990600 w 5334000"/>
              <a:gd name="connsiteY15" fmla="*/ 1572491 h 1593273"/>
              <a:gd name="connsiteX16" fmla="*/ 0 w 5334000"/>
              <a:gd name="connsiteY16" fmla="*/ 270163 h 1593273"/>
              <a:gd name="connsiteX0" fmla="*/ 0 w 5334000"/>
              <a:gd name="connsiteY0" fmla="*/ 270163 h 1593273"/>
              <a:gd name="connsiteX1" fmla="*/ 491836 w 5334000"/>
              <a:gd name="connsiteY1" fmla="*/ 0 h 1593273"/>
              <a:gd name="connsiteX2" fmla="*/ 4246418 w 5334000"/>
              <a:gd name="connsiteY2" fmla="*/ 27709 h 1593273"/>
              <a:gd name="connsiteX3" fmla="*/ 4253345 w 5334000"/>
              <a:gd name="connsiteY3" fmla="*/ 547254 h 1593273"/>
              <a:gd name="connsiteX4" fmla="*/ 4242262 w 5334000"/>
              <a:gd name="connsiteY4" fmla="*/ 635923 h 1593273"/>
              <a:gd name="connsiteX5" fmla="*/ 4245627 w 5334000"/>
              <a:gd name="connsiteY5" fmla="*/ 610195 h 1593273"/>
              <a:gd name="connsiteX6" fmla="*/ 4148448 w 5334000"/>
              <a:gd name="connsiteY6" fmla="*/ 864524 h 1593273"/>
              <a:gd name="connsiteX7" fmla="*/ 4325351 w 5334000"/>
              <a:gd name="connsiteY7" fmla="*/ 809864 h 1593273"/>
              <a:gd name="connsiteX8" fmla="*/ 4220760 w 5334000"/>
              <a:gd name="connsiteY8" fmla="*/ 729003 h 1593273"/>
              <a:gd name="connsiteX9" fmla="*/ 5334000 w 5334000"/>
              <a:gd name="connsiteY9" fmla="*/ 734291 h 1593273"/>
              <a:gd name="connsiteX10" fmla="*/ 4364182 w 5334000"/>
              <a:gd name="connsiteY10" fmla="*/ 741218 h 1593273"/>
              <a:gd name="connsiteX11" fmla="*/ 4364182 w 5334000"/>
              <a:gd name="connsiteY11" fmla="*/ 845127 h 1593273"/>
              <a:gd name="connsiteX12" fmla="*/ 2071255 w 5334000"/>
              <a:gd name="connsiteY12" fmla="*/ 886691 h 1593273"/>
              <a:gd name="connsiteX13" fmla="*/ 1614055 w 5334000"/>
              <a:gd name="connsiteY13" fmla="*/ 1101436 h 1593273"/>
              <a:gd name="connsiteX14" fmla="*/ 1343891 w 5334000"/>
              <a:gd name="connsiteY14" fmla="*/ 1593273 h 1593273"/>
              <a:gd name="connsiteX15" fmla="*/ 990600 w 5334000"/>
              <a:gd name="connsiteY15" fmla="*/ 1572491 h 1593273"/>
              <a:gd name="connsiteX16" fmla="*/ 0 w 5334000"/>
              <a:gd name="connsiteY16" fmla="*/ 270163 h 1593273"/>
              <a:gd name="connsiteX0" fmla="*/ 0 w 5334000"/>
              <a:gd name="connsiteY0" fmla="*/ 270163 h 1593273"/>
              <a:gd name="connsiteX1" fmla="*/ 491836 w 5334000"/>
              <a:gd name="connsiteY1" fmla="*/ 0 h 1593273"/>
              <a:gd name="connsiteX2" fmla="*/ 4246418 w 5334000"/>
              <a:gd name="connsiteY2" fmla="*/ 27709 h 1593273"/>
              <a:gd name="connsiteX3" fmla="*/ 4253345 w 5334000"/>
              <a:gd name="connsiteY3" fmla="*/ 547254 h 1593273"/>
              <a:gd name="connsiteX4" fmla="*/ 4242262 w 5334000"/>
              <a:gd name="connsiteY4" fmla="*/ 635923 h 1593273"/>
              <a:gd name="connsiteX5" fmla="*/ 4245627 w 5334000"/>
              <a:gd name="connsiteY5" fmla="*/ 610195 h 1593273"/>
              <a:gd name="connsiteX6" fmla="*/ 4148448 w 5334000"/>
              <a:gd name="connsiteY6" fmla="*/ 864524 h 1593273"/>
              <a:gd name="connsiteX7" fmla="*/ 4325351 w 5334000"/>
              <a:gd name="connsiteY7" fmla="*/ 809864 h 1593273"/>
              <a:gd name="connsiteX8" fmla="*/ 4220760 w 5334000"/>
              <a:gd name="connsiteY8" fmla="*/ 729003 h 1593273"/>
              <a:gd name="connsiteX9" fmla="*/ 5334000 w 5334000"/>
              <a:gd name="connsiteY9" fmla="*/ 734291 h 1593273"/>
              <a:gd name="connsiteX10" fmla="*/ 4364182 w 5334000"/>
              <a:gd name="connsiteY10" fmla="*/ 741218 h 1593273"/>
              <a:gd name="connsiteX11" fmla="*/ 4364182 w 5334000"/>
              <a:gd name="connsiteY11" fmla="*/ 845127 h 1593273"/>
              <a:gd name="connsiteX12" fmla="*/ 2071255 w 5334000"/>
              <a:gd name="connsiteY12" fmla="*/ 886691 h 1593273"/>
              <a:gd name="connsiteX13" fmla="*/ 1614055 w 5334000"/>
              <a:gd name="connsiteY13" fmla="*/ 1101436 h 1593273"/>
              <a:gd name="connsiteX14" fmla="*/ 1343891 w 5334000"/>
              <a:gd name="connsiteY14" fmla="*/ 1593273 h 1593273"/>
              <a:gd name="connsiteX15" fmla="*/ 990600 w 5334000"/>
              <a:gd name="connsiteY15" fmla="*/ 1572491 h 1593273"/>
              <a:gd name="connsiteX16" fmla="*/ 0 w 5334000"/>
              <a:gd name="connsiteY16" fmla="*/ 270163 h 1593273"/>
              <a:gd name="connsiteX0" fmla="*/ 0 w 4673600"/>
              <a:gd name="connsiteY0" fmla="*/ 270163 h 1593273"/>
              <a:gd name="connsiteX1" fmla="*/ 491836 w 4673600"/>
              <a:gd name="connsiteY1" fmla="*/ 0 h 1593273"/>
              <a:gd name="connsiteX2" fmla="*/ 4246418 w 4673600"/>
              <a:gd name="connsiteY2" fmla="*/ 27709 h 1593273"/>
              <a:gd name="connsiteX3" fmla="*/ 4253345 w 4673600"/>
              <a:gd name="connsiteY3" fmla="*/ 547254 h 1593273"/>
              <a:gd name="connsiteX4" fmla="*/ 4242262 w 4673600"/>
              <a:gd name="connsiteY4" fmla="*/ 635923 h 1593273"/>
              <a:gd name="connsiteX5" fmla="*/ 4245627 w 4673600"/>
              <a:gd name="connsiteY5" fmla="*/ 610195 h 1593273"/>
              <a:gd name="connsiteX6" fmla="*/ 4148448 w 4673600"/>
              <a:gd name="connsiteY6" fmla="*/ 864524 h 1593273"/>
              <a:gd name="connsiteX7" fmla="*/ 4325351 w 4673600"/>
              <a:gd name="connsiteY7" fmla="*/ 809864 h 1593273"/>
              <a:gd name="connsiteX8" fmla="*/ 4220760 w 4673600"/>
              <a:gd name="connsiteY8" fmla="*/ 729003 h 1593273"/>
              <a:gd name="connsiteX9" fmla="*/ 4673600 w 4673600"/>
              <a:gd name="connsiteY9" fmla="*/ 512041 h 1593273"/>
              <a:gd name="connsiteX10" fmla="*/ 4364182 w 4673600"/>
              <a:gd name="connsiteY10" fmla="*/ 741218 h 1593273"/>
              <a:gd name="connsiteX11" fmla="*/ 4364182 w 4673600"/>
              <a:gd name="connsiteY11" fmla="*/ 845127 h 1593273"/>
              <a:gd name="connsiteX12" fmla="*/ 2071255 w 4673600"/>
              <a:gd name="connsiteY12" fmla="*/ 886691 h 1593273"/>
              <a:gd name="connsiteX13" fmla="*/ 1614055 w 4673600"/>
              <a:gd name="connsiteY13" fmla="*/ 1101436 h 1593273"/>
              <a:gd name="connsiteX14" fmla="*/ 1343891 w 4673600"/>
              <a:gd name="connsiteY14" fmla="*/ 1593273 h 1593273"/>
              <a:gd name="connsiteX15" fmla="*/ 990600 w 4673600"/>
              <a:gd name="connsiteY15" fmla="*/ 1572491 h 1593273"/>
              <a:gd name="connsiteX16" fmla="*/ 0 w 4673600"/>
              <a:gd name="connsiteY16" fmla="*/ 270163 h 1593273"/>
              <a:gd name="connsiteX0" fmla="*/ 0 w 4364182"/>
              <a:gd name="connsiteY0" fmla="*/ 270163 h 1593273"/>
              <a:gd name="connsiteX1" fmla="*/ 491836 w 4364182"/>
              <a:gd name="connsiteY1" fmla="*/ 0 h 1593273"/>
              <a:gd name="connsiteX2" fmla="*/ 4246418 w 4364182"/>
              <a:gd name="connsiteY2" fmla="*/ 27709 h 1593273"/>
              <a:gd name="connsiteX3" fmla="*/ 4253345 w 4364182"/>
              <a:gd name="connsiteY3" fmla="*/ 547254 h 1593273"/>
              <a:gd name="connsiteX4" fmla="*/ 4242262 w 4364182"/>
              <a:gd name="connsiteY4" fmla="*/ 635923 h 1593273"/>
              <a:gd name="connsiteX5" fmla="*/ 4245627 w 4364182"/>
              <a:gd name="connsiteY5" fmla="*/ 610195 h 1593273"/>
              <a:gd name="connsiteX6" fmla="*/ 4148448 w 4364182"/>
              <a:gd name="connsiteY6" fmla="*/ 864524 h 1593273"/>
              <a:gd name="connsiteX7" fmla="*/ 4325351 w 4364182"/>
              <a:gd name="connsiteY7" fmla="*/ 809864 h 1593273"/>
              <a:gd name="connsiteX8" fmla="*/ 4220760 w 4364182"/>
              <a:gd name="connsiteY8" fmla="*/ 729003 h 1593273"/>
              <a:gd name="connsiteX9" fmla="*/ 4364182 w 4364182"/>
              <a:gd name="connsiteY9" fmla="*/ 741218 h 1593273"/>
              <a:gd name="connsiteX10" fmla="*/ 4364182 w 4364182"/>
              <a:gd name="connsiteY10" fmla="*/ 845127 h 1593273"/>
              <a:gd name="connsiteX11" fmla="*/ 2071255 w 4364182"/>
              <a:gd name="connsiteY11" fmla="*/ 886691 h 1593273"/>
              <a:gd name="connsiteX12" fmla="*/ 1614055 w 4364182"/>
              <a:gd name="connsiteY12" fmla="*/ 1101436 h 1593273"/>
              <a:gd name="connsiteX13" fmla="*/ 1343891 w 4364182"/>
              <a:gd name="connsiteY13" fmla="*/ 1593273 h 1593273"/>
              <a:gd name="connsiteX14" fmla="*/ 990600 w 4364182"/>
              <a:gd name="connsiteY14" fmla="*/ 1572491 h 1593273"/>
              <a:gd name="connsiteX15" fmla="*/ 0 w 4364182"/>
              <a:gd name="connsiteY15" fmla="*/ 270163 h 1593273"/>
              <a:gd name="connsiteX0" fmla="*/ 0 w 4494168"/>
              <a:gd name="connsiteY0" fmla="*/ 270163 h 1593273"/>
              <a:gd name="connsiteX1" fmla="*/ 491836 w 4494168"/>
              <a:gd name="connsiteY1" fmla="*/ 0 h 1593273"/>
              <a:gd name="connsiteX2" fmla="*/ 4246418 w 4494168"/>
              <a:gd name="connsiteY2" fmla="*/ 27709 h 1593273"/>
              <a:gd name="connsiteX3" fmla="*/ 4253345 w 4494168"/>
              <a:gd name="connsiteY3" fmla="*/ 547254 h 1593273"/>
              <a:gd name="connsiteX4" fmla="*/ 4242262 w 4494168"/>
              <a:gd name="connsiteY4" fmla="*/ 635923 h 1593273"/>
              <a:gd name="connsiteX5" fmla="*/ 4245627 w 4494168"/>
              <a:gd name="connsiteY5" fmla="*/ 610195 h 1593273"/>
              <a:gd name="connsiteX6" fmla="*/ 4148448 w 4494168"/>
              <a:gd name="connsiteY6" fmla="*/ 864524 h 1593273"/>
              <a:gd name="connsiteX7" fmla="*/ 4325351 w 4494168"/>
              <a:gd name="connsiteY7" fmla="*/ 809864 h 1593273"/>
              <a:gd name="connsiteX8" fmla="*/ 4220760 w 4494168"/>
              <a:gd name="connsiteY8" fmla="*/ 729003 h 1593273"/>
              <a:gd name="connsiteX9" fmla="*/ 4364182 w 4494168"/>
              <a:gd name="connsiteY9" fmla="*/ 845127 h 1593273"/>
              <a:gd name="connsiteX10" fmla="*/ 2071255 w 4494168"/>
              <a:gd name="connsiteY10" fmla="*/ 886691 h 1593273"/>
              <a:gd name="connsiteX11" fmla="*/ 1614055 w 4494168"/>
              <a:gd name="connsiteY11" fmla="*/ 1101436 h 1593273"/>
              <a:gd name="connsiteX12" fmla="*/ 1343891 w 4494168"/>
              <a:gd name="connsiteY12" fmla="*/ 1593273 h 1593273"/>
              <a:gd name="connsiteX13" fmla="*/ 990600 w 4494168"/>
              <a:gd name="connsiteY13" fmla="*/ 1572491 h 1593273"/>
              <a:gd name="connsiteX14" fmla="*/ 0 w 4494168"/>
              <a:gd name="connsiteY14" fmla="*/ 270163 h 1593273"/>
              <a:gd name="connsiteX0" fmla="*/ 0 w 4364182"/>
              <a:gd name="connsiteY0" fmla="*/ 270163 h 1593273"/>
              <a:gd name="connsiteX1" fmla="*/ 491836 w 4364182"/>
              <a:gd name="connsiteY1" fmla="*/ 0 h 1593273"/>
              <a:gd name="connsiteX2" fmla="*/ 4246418 w 4364182"/>
              <a:gd name="connsiteY2" fmla="*/ 27709 h 1593273"/>
              <a:gd name="connsiteX3" fmla="*/ 4253345 w 4364182"/>
              <a:gd name="connsiteY3" fmla="*/ 547254 h 1593273"/>
              <a:gd name="connsiteX4" fmla="*/ 4242262 w 4364182"/>
              <a:gd name="connsiteY4" fmla="*/ 635923 h 1593273"/>
              <a:gd name="connsiteX5" fmla="*/ 4245627 w 4364182"/>
              <a:gd name="connsiteY5" fmla="*/ 610195 h 1593273"/>
              <a:gd name="connsiteX6" fmla="*/ 4148448 w 4364182"/>
              <a:gd name="connsiteY6" fmla="*/ 864524 h 1593273"/>
              <a:gd name="connsiteX7" fmla="*/ 4325351 w 4364182"/>
              <a:gd name="connsiteY7" fmla="*/ 809864 h 1593273"/>
              <a:gd name="connsiteX8" fmla="*/ 4364182 w 4364182"/>
              <a:gd name="connsiteY8" fmla="*/ 845127 h 1593273"/>
              <a:gd name="connsiteX9" fmla="*/ 2071255 w 4364182"/>
              <a:gd name="connsiteY9" fmla="*/ 886691 h 1593273"/>
              <a:gd name="connsiteX10" fmla="*/ 1614055 w 4364182"/>
              <a:gd name="connsiteY10" fmla="*/ 1101436 h 1593273"/>
              <a:gd name="connsiteX11" fmla="*/ 1343891 w 4364182"/>
              <a:gd name="connsiteY11" fmla="*/ 1593273 h 1593273"/>
              <a:gd name="connsiteX12" fmla="*/ 990600 w 4364182"/>
              <a:gd name="connsiteY12" fmla="*/ 1572491 h 1593273"/>
              <a:gd name="connsiteX13" fmla="*/ 0 w 4364182"/>
              <a:gd name="connsiteY13" fmla="*/ 270163 h 1593273"/>
              <a:gd name="connsiteX0" fmla="*/ 0 w 4364182"/>
              <a:gd name="connsiteY0" fmla="*/ 270163 h 1593273"/>
              <a:gd name="connsiteX1" fmla="*/ 491836 w 4364182"/>
              <a:gd name="connsiteY1" fmla="*/ 0 h 1593273"/>
              <a:gd name="connsiteX2" fmla="*/ 4246418 w 4364182"/>
              <a:gd name="connsiteY2" fmla="*/ 27709 h 1593273"/>
              <a:gd name="connsiteX3" fmla="*/ 4253345 w 4364182"/>
              <a:gd name="connsiteY3" fmla="*/ 547254 h 1593273"/>
              <a:gd name="connsiteX4" fmla="*/ 4242262 w 4364182"/>
              <a:gd name="connsiteY4" fmla="*/ 635923 h 1593273"/>
              <a:gd name="connsiteX5" fmla="*/ 4245627 w 4364182"/>
              <a:gd name="connsiteY5" fmla="*/ 610195 h 1593273"/>
              <a:gd name="connsiteX6" fmla="*/ 4148448 w 4364182"/>
              <a:gd name="connsiteY6" fmla="*/ 864524 h 1593273"/>
              <a:gd name="connsiteX7" fmla="*/ 4364182 w 4364182"/>
              <a:gd name="connsiteY7" fmla="*/ 845127 h 1593273"/>
              <a:gd name="connsiteX8" fmla="*/ 2071255 w 4364182"/>
              <a:gd name="connsiteY8" fmla="*/ 886691 h 1593273"/>
              <a:gd name="connsiteX9" fmla="*/ 1614055 w 4364182"/>
              <a:gd name="connsiteY9" fmla="*/ 1101436 h 1593273"/>
              <a:gd name="connsiteX10" fmla="*/ 1343891 w 4364182"/>
              <a:gd name="connsiteY10" fmla="*/ 1593273 h 1593273"/>
              <a:gd name="connsiteX11" fmla="*/ 990600 w 4364182"/>
              <a:gd name="connsiteY11" fmla="*/ 1572491 h 1593273"/>
              <a:gd name="connsiteX12" fmla="*/ 0 w 4364182"/>
              <a:gd name="connsiteY12" fmla="*/ 270163 h 1593273"/>
              <a:gd name="connsiteX0" fmla="*/ 0 w 4364182"/>
              <a:gd name="connsiteY0" fmla="*/ 270163 h 1593273"/>
              <a:gd name="connsiteX1" fmla="*/ 491836 w 4364182"/>
              <a:gd name="connsiteY1" fmla="*/ 0 h 1593273"/>
              <a:gd name="connsiteX2" fmla="*/ 4246418 w 4364182"/>
              <a:gd name="connsiteY2" fmla="*/ 27709 h 1593273"/>
              <a:gd name="connsiteX3" fmla="*/ 4253345 w 4364182"/>
              <a:gd name="connsiteY3" fmla="*/ 547254 h 1593273"/>
              <a:gd name="connsiteX4" fmla="*/ 4242262 w 4364182"/>
              <a:gd name="connsiteY4" fmla="*/ 635923 h 1593273"/>
              <a:gd name="connsiteX5" fmla="*/ 4245627 w 4364182"/>
              <a:gd name="connsiteY5" fmla="*/ 610195 h 1593273"/>
              <a:gd name="connsiteX6" fmla="*/ 4364182 w 4364182"/>
              <a:gd name="connsiteY6" fmla="*/ 845127 h 1593273"/>
              <a:gd name="connsiteX7" fmla="*/ 2071255 w 4364182"/>
              <a:gd name="connsiteY7" fmla="*/ 886691 h 1593273"/>
              <a:gd name="connsiteX8" fmla="*/ 1614055 w 4364182"/>
              <a:gd name="connsiteY8" fmla="*/ 1101436 h 1593273"/>
              <a:gd name="connsiteX9" fmla="*/ 1343891 w 4364182"/>
              <a:gd name="connsiteY9" fmla="*/ 1593273 h 1593273"/>
              <a:gd name="connsiteX10" fmla="*/ 990600 w 4364182"/>
              <a:gd name="connsiteY10" fmla="*/ 1572491 h 1593273"/>
              <a:gd name="connsiteX11" fmla="*/ 0 w 4364182"/>
              <a:gd name="connsiteY11" fmla="*/ 270163 h 1593273"/>
              <a:gd name="connsiteX0" fmla="*/ 0 w 4378998"/>
              <a:gd name="connsiteY0" fmla="*/ 270163 h 1593273"/>
              <a:gd name="connsiteX1" fmla="*/ 491836 w 4378998"/>
              <a:gd name="connsiteY1" fmla="*/ 0 h 1593273"/>
              <a:gd name="connsiteX2" fmla="*/ 4246418 w 4378998"/>
              <a:gd name="connsiteY2" fmla="*/ 27709 h 1593273"/>
              <a:gd name="connsiteX3" fmla="*/ 4253345 w 4378998"/>
              <a:gd name="connsiteY3" fmla="*/ 547254 h 1593273"/>
              <a:gd name="connsiteX4" fmla="*/ 4242262 w 4378998"/>
              <a:gd name="connsiteY4" fmla="*/ 635923 h 1593273"/>
              <a:gd name="connsiteX5" fmla="*/ 4245627 w 4378998"/>
              <a:gd name="connsiteY5" fmla="*/ 610195 h 1593273"/>
              <a:gd name="connsiteX6" fmla="*/ 4378998 w 4378998"/>
              <a:gd name="connsiteY6" fmla="*/ 878993 h 1593273"/>
              <a:gd name="connsiteX7" fmla="*/ 2071255 w 4378998"/>
              <a:gd name="connsiteY7" fmla="*/ 886691 h 1593273"/>
              <a:gd name="connsiteX8" fmla="*/ 1614055 w 4378998"/>
              <a:gd name="connsiteY8" fmla="*/ 1101436 h 1593273"/>
              <a:gd name="connsiteX9" fmla="*/ 1343891 w 4378998"/>
              <a:gd name="connsiteY9" fmla="*/ 1593273 h 1593273"/>
              <a:gd name="connsiteX10" fmla="*/ 990600 w 4378998"/>
              <a:gd name="connsiteY10" fmla="*/ 1572491 h 1593273"/>
              <a:gd name="connsiteX11" fmla="*/ 0 w 4378998"/>
              <a:gd name="connsiteY11" fmla="*/ 270163 h 1593273"/>
              <a:gd name="connsiteX0" fmla="*/ 0 w 4378998"/>
              <a:gd name="connsiteY0" fmla="*/ 270163 h 1593273"/>
              <a:gd name="connsiteX1" fmla="*/ 491836 w 4378998"/>
              <a:gd name="connsiteY1" fmla="*/ 0 h 1593273"/>
              <a:gd name="connsiteX2" fmla="*/ 4246418 w 4378998"/>
              <a:gd name="connsiteY2" fmla="*/ 27709 h 1593273"/>
              <a:gd name="connsiteX3" fmla="*/ 4253345 w 4378998"/>
              <a:gd name="connsiteY3" fmla="*/ 547254 h 1593273"/>
              <a:gd name="connsiteX4" fmla="*/ 4245627 w 4378998"/>
              <a:gd name="connsiteY4" fmla="*/ 610195 h 1593273"/>
              <a:gd name="connsiteX5" fmla="*/ 4378998 w 4378998"/>
              <a:gd name="connsiteY5" fmla="*/ 878993 h 1593273"/>
              <a:gd name="connsiteX6" fmla="*/ 2071255 w 4378998"/>
              <a:gd name="connsiteY6" fmla="*/ 886691 h 1593273"/>
              <a:gd name="connsiteX7" fmla="*/ 1614055 w 4378998"/>
              <a:gd name="connsiteY7" fmla="*/ 1101436 h 1593273"/>
              <a:gd name="connsiteX8" fmla="*/ 1343891 w 4378998"/>
              <a:gd name="connsiteY8" fmla="*/ 1593273 h 1593273"/>
              <a:gd name="connsiteX9" fmla="*/ 990600 w 4378998"/>
              <a:gd name="connsiteY9" fmla="*/ 1572491 h 1593273"/>
              <a:gd name="connsiteX10" fmla="*/ 0 w 4378998"/>
              <a:gd name="connsiteY10" fmla="*/ 270163 h 1593273"/>
              <a:gd name="connsiteX0" fmla="*/ 0 w 4378998"/>
              <a:gd name="connsiteY0" fmla="*/ 270163 h 1593273"/>
              <a:gd name="connsiteX1" fmla="*/ 491836 w 4378998"/>
              <a:gd name="connsiteY1" fmla="*/ 0 h 1593273"/>
              <a:gd name="connsiteX2" fmla="*/ 4246418 w 4378998"/>
              <a:gd name="connsiteY2" fmla="*/ 27709 h 1593273"/>
              <a:gd name="connsiteX3" fmla="*/ 4253345 w 4378998"/>
              <a:gd name="connsiteY3" fmla="*/ 547254 h 1593273"/>
              <a:gd name="connsiteX4" fmla="*/ 4378998 w 4378998"/>
              <a:gd name="connsiteY4" fmla="*/ 878993 h 1593273"/>
              <a:gd name="connsiteX5" fmla="*/ 2071255 w 4378998"/>
              <a:gd name="connsiteY5" fmla="*/ 886691 h 1593273"/>
              <a:gd name="connsiteX6" fmla="*/ 1614055 w 4378998"/>
              <a:gd name="connsiteY6" fmla="*/ 1101436 h 1593273"/>
              <a:gd name="connsiteX7" fmla="*/ 1343891 w 4378998"/>
              <a:gd name="connsiteY7" fmla="*/ 1593273 h 1593273"/>
              <a:gd name="connsiteX8" fmla="*/ 990600 w 4378998"/>
              <a:gd name="connsiteY8" fmla="*/ 1572491 h 1593273"/>
              <a:gd name="connsiteX9" fmla="*/ 0 w 4378998"/>
              <a:gd name="connsiteY9" fmla="*/ 270163 h 1593273"/>
              <a:gd name="connsiteX0" fmla="*/ 0 w 4378998"/>
              <a:gd name="connsiteY0" fmla="*/ 270163 h 1593273"/>
              <a:gd name="connsiteX1" fmla="*/ 491836 w 4378998"/>
              <a:gd name="connsiteY1" fmla="*/ 0 h 1593273"/>
              <a:gd name="connsiteX2" fmla="*/ 4246418 w 4378998"/>
              <a:gd name="connsiteY2" fmla="*/ 27709 h 1593273"/>
              <a:gd name="connsiteX3" fmla="*/ 4378998 w 4378998"/>
              <a:gd name="connsiteY3" fmla="*/ 878993 h 1593273"/>
              <a:gd name="connsiteX4" fmla="*/ 2071255 w 4378998"/>
              <a:gd name="connsiteY4" fmla="*/ 886691 h 1593273"/>
              <a:gd name="connsiteX5" fmla="*/ 1614055 w 4378998"/>
              <a:gd name="connsiteY5" fmla="*/ 1101436 h 1593273"/>
              <a:gd name="connsiteX6" fmla="*/ 1343891 w 4378998"/>
              <a:gd name="connsiteY6" fmla="*/ 1593273 h 1593273"/>
              <a:gd name="connsiteX7" fmla="*/ 990600 w 4378998"/>
              <a:gd name="connsiteY7" fmla="*/ 1572491 h 1593273"/>
              <a:gd name="connsiteX8" fmla="*/ 0 w 4378998"/>
              <a:gd name="connsiteY8" fmla="*/ 270163 h 1593273"/>
              <a:gd name="connsiteX0" fmla="*/ 0 w 4392468"/>
              <a:gd name="connsiteY0" fmla="*/ 270163 h 1593273"/>
              <a:gd name="connsiteX1" fmla="*/ 491836 w 4392468"/>
              <a:gd name="connsiteY1" fmla="*/ 0 h 1593273"/>
              <a:gd name="connsiteX2" fmla="*/ 4392468 w 4392468"/>
              <a:gd name="connsiteY2" fmla="*/ 23476 h 1593273"/>
              <a:gd name="connsiteX3" fmla="*/ 4378998 w 4392468"/>
              <a:gd name="connsiteY3" fmla="*/ 878993 h 1593273"/>
              <a:gd name="connsiteX4" fmla="*/ 2071255 w 4392468"/>
              <a:gd name="connsiteY4" fmla="*/ 886691 h 1593273"/>
              <a:gd name="connsiteX5" fmla="*/ 1614055 w 4392468"/>
              <a:gd name="connsiteY5" fmla="*/ 1101436 h 1593273"/>
              <a:gd name="connsiteX6" fmla="*/ 1343891 w 4392468"/>
              <a:gd name="connsiteY6" fmla="*/ 1593273 h 1593273"/>
              <a:gd name="connsiteX7" fmla="*/ 990600 w 4392468"/>
              <a:gd name="connsiteY7" fmla="*/ 1572491 h 1593273"/>
              <a:gd name="connsiteX8" fmla="*/ 0 w 4392468"/>
              <a:gd name="connsiteY8" fmla="*/ 270163 h 1593273"/>
              <a:gd name="connsiteX0" fmla="*/ 0 w 4392468"/>
              <a:gd name="connsiteY0" fmla="*/ 270163 h 1593273"/>
              <a:gd name="connsiteX1" fmla="*/ 491836 w 4392468"/>
              <a:gd name="connsiteY1" fmla="*/ 0 h 1593273"/>
              <a:gd name="connsiteX2" fmla="*/ 4392468 w 4392468"/>
              <a:gd name="connsiteY2" fmla="*/ 23476 h 1593273"/>
              <a:gd name="connsiteX3" fmla="*/ 4355715 w 4392468"/>
              <a:gd name="connsiteY3" fmla="*/ 878993 h 1593273"/>
              <a:gd name="connsiteX4" fmla="*/ 2071255 w 4392468"/>
              <a:gd name="connsiteY4" fmla="*/ 886691 h 1593273"/>
              <a:gd name="connsiteX5" fmla="*/ 1614055 w 4392468"/>
              <a:gd name="connsiteY5" fmla="*/ 1101436 h 1593273"/>
              <a:gd name="connsiteX6" fmla="*/ 1343891 w 4392468"/>
              <a:gd name="connsiteY6" fmla="*/ 1593273 h 1593273"/>
              <a:gd name="connsiteX7" fmla="*/ 990600 w 4392468"/>
              <a:gd name="connsiteY7" fmla="*/ 1572491 h 1593273"/>
              <a:gd name="connsiteX8" fmla="*/ 0 w 4392468"/>
              <a:gd name="connsiteY8" fmla="*/ 270163 h 1593273"/>
              <a:gd name="connsiteX0" fmla="*/ 0 w 4360718"/>
              <a:gd name="connsiteY0" fmla="*/ 270163 h 1593273"/>
              <a:gd name="connsiteX1" fmla="*/ 491836 w 4360718"/>
              <a:gd name="connsiteY1" fmla="*/ 0 h 1593273"/>
              <a:gd name="connsiteX2" fmla="*/ 4360718 w 4360718"/>
              <a:gd name="connsiteY2" fmla="*/ 19242 h 1593273"/>
              <a:gd name="connsiteX3" fmla="*/ 4355715 w 4360718"/>
              <a:gd name="connsiteY3" fmla="*/ 878993 h 1593273"/>
              <a:gd name="connsiteX4" fmla="*/ 2071255 w 4360718"/>
              <a:gd name="connsiteY4" fmla="*/ 886691 h 1593273"/>
              <a:gd name="connsiteX5" fmla="*/ 1614055 w 4360718"/>
              <a:gd name="connsiteY5" fmla="*/ 1101436 h 1593273"/>
              <a:gd name="connsiteX6" fmla="*/ 1343891 w 4360718"/>
              <a:gd name="connsiteY6" fmla="*/ 1593273 h 1593273"/>
              <a:gd name="connsiteX7" fmla="*/ 990600 w 4360718"/>
              <a:gd name="connsiteY7" fmla="*/ 1572491 h 1593273"/>
              <a:gd name="connsiteX8" fmla="*/ 0 w 4360718"/>
              <a:gd name="connsiteY8" fmla="*/ 270163 h 1593273"/>
              <a:gd name="connsiteX0" fmla="*/ 0 w 4355980"/>
              <a:gd name="connsiteY0" fmla="*/ 270163 h 1593273"/>
              <a:gd name="connsiteX1" fmla="*/ 491836 w 4355980"/>
              <a:gd name="connsiteY1" fmla="*/ 0 h 1593273"/>
              <a:gd name="connsiteX2" fmla="*/ 4352251 w 4355980"/>
              <a:gd name="connsiteY2" fmla="*/ 25592 h 1593273"/>
              <a:gd name="connsiteX3" fmla="*/ 4355715 w 4355980"/>
              <a:gd name="connsiteY3" fmla="*/ 878993 h 1593273"/>
              <a:gd name="connsiteX4" fmla="*/ 2071255 w 4355980"/>
              <a:gd name="connsiteY4" fmla="*/ 886691 h 1593273"/>
              <a:gd name="connsiteX5" fmla="*/ 1614055 w 4355980"/>
              <a:gd name="connsiteY5" fmla="*/ 1101436 h 1593273"/>
              <a:gd name="connsiteX6" fmla="*/ 1343891 w 4355980"/>
              <a:gd name="connsiteY6" fmla="*/ 1593273 h 1593273"/>
              <a:gd name="connsiteX7" fmla="*/ 990600 w 4355980"/>
              <a:gd name="connsiteY7" fmla="*/ 1572491 h 1593273"/>
              <a:gd name="connsiteX8" fmla="*/ 0 w 4355980"/>
              <a:gd name="connsiteY8" fmla="*/ 270163 h 15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55980" h="1593273">
                <a:moveTo>
                  <a:pt x="0" y="270163"/>
                </a:moveTo>
                <a:lnTo>
                  <a:pt x="491836" y="0"/>
                </a:lnTo>
                <a:lnTo>
                  <a:pt x="4352251" y="25592"/>
                </a:lnTo>
                <a:cubicBezTo>
                  <a:pt x="4350583" y="312176"/>
                  <a:pt x="4357383" y="592409"/>
                  <a:pt x="4355715" y="878993"/>
                </a:cubicBezTo>
                <a:lnTo>
                  <a:pt x="2071255" y="886691"/>
                </a:lnTo>
                <a:lnTo>
                  <a:pt x="1614055" y="1101436"/>
                </a:lnTo>
                <a:lnTo>
                  <a:pt x="1343891" y="1593273"/>
                </a:lnTo>
                <a:lnTo>
                  <a:pt x="990600" y="1572491"/>
                </a:lnTo>
                <a:lnTo>
                  <a:pt x="0" y="270163"/>
                </a:lnTo>
                <a:close/>
              </a:path>
            </a:pathLst>
          </a:custGeom>
          <a:solidFill>
            <a:srgbClr val="00B050">
              <a:alpha val="22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5655483E-346C-E731-F8E4-638B52BE9A1A}"/>
              </a:ext>
            </a:extLst>
          </p:cNvPr>
          <p:cNvSpPr/>
          <p:nvPr/>
        </p:nvSpPr>
        <p:spPr>
          <a:xfrm>
            <a:off x="3980947" y="4562816"/>
            <a:ext cx="6185462" cy="1660712"/>
          </a:xfrm>
          <a:custGeom>
            <a:avLst/>
            <a:gdLst>
              <a:gd name="connsiteX0" fmla="*/ 1580029 w 5923429"/>
              <a:gd name="connsiteY0" fmla="*/ 1304364 h 1660712"/>
              <a:gd name="connsiteX1" fmla="*/ 571500 w 5923429"/>
              <a:gd name="connsiteY1" fmla="*/ 0 h 1660712"/>
              <a:gd name="connsiteX2" fmla="*/ 0 w 5923429"/>
              <a:gd name="connsiteY2" fmla="*/ 316006 h 1660712"/>
              <a:gd name="connsiteX3" fmla="*/ 322729 w 5923429"/>
              <a:gd name="connsiteY3" fmla="*/ 1660712 h 1660712"/>
              <a:gd name="connsiteX4" fmla="*/ 3610535 w 5923429"/>
              <a:gd name="connsiteY4" fmla="*/ 1553135 h 1660712"/>
              <a:gd name="connsiteX5" fmla="*/ 4155141 w 5923429"/>
              <a:gd name="connsiteY5" fmla="*/ 860612 h 1660712"/>
              <a:gd name="connsiteX6" fmla="*/ 5923429 w 5923429"/>
              <a:gd name="connsiteY6" fmla="*/ 860612 h 1660712"/>
              <a:gd name="connsiteX7" fmla="*/ 5916706 w 5923429"/>
              <a:gd name="connsiteY7" fmla="*/ 463923 h 1660712"/>
              <a:gd name="connsiteX8" fmla="*/ 4948517 w 5923429"/>
              <a:gd name="connsiteY8" fmla="*/ 463923 h 1660712"/>
              <a:gd name="connsiteX9" fmla="*/ 4948517 w 5923429"/>
              <a:gd name="connsiteY9" fmla="*/ 598394 h 1660712"/>
              <a:gd name="connsiteX10" fmla="*/ 2655794 w 5923429"/>
              <a:gd name="connsiteY10" fmla="*/ 611841 h 1660712"/>
              <a:gd name="connsiteX11" fmla="*/ 2205317 w 5923429"/>
              <a:gd name="connsiteY11" fmla="*/ 833717 h 1660712"/>
              <a:gd name="connsiteX12" fmla="*/ 1922929 w 5923429"/>
              <a:gd name="connsiteY12" fmla="*/ 1324535 h 1660712"/>
              <a:gd name="connsiteX13" fmla="*/ 1580029 w 5923429"/>
              <a:gd name="connsiteY13" fmla="*/ 1304364 h 1660712"/>
              <a:gd name="connsiteX0" fmla="*/ 1580029 w 5923429"/>
              <a:gd name="connsiteY0" fmla="*/ 1304364 h 1660712"/>
              <a:gd name="connsiteX1" fmla="*/ 571500 w 5923429"/>
              <a:gd name="connsiteY1" fmla="*/ 0 h 1660712"/>
              <a:gd name="connsiteX2" fmla="*/ 0 w 5923429"/>
              <a:gd name="connsiteY2" fmla="*/ 316006 h 1660712"/>
              <a:gd name="connsiteX3" fmla="*/ 322729 w 5923429"/>
              <a:gd name="connsiteY3" fmla="*/ 1660712 h 1660712"/>
              <a:gd name="connsiteX4" fmla="*/ 3610535 w 5923429"/>
              <a:gd name="connsiteY4" fmla="*/ 1553135 h 1660712"/>
              <a:gd name="connsiteX5" fmla="*/ 5896855 w 5923429"/>
              <a:gd name="connsiteY5" fmla="*/ 1522464 h 1660712"/>
              <a:gd name="connsiteX6" fmla="*/ 5923429 w 5923429"/>
              <a:gd name="connsiteY6" fmla="*/ 860612 h 1660712"/>
              <a:gd name="connsiteX7" fmla="*/ 5916706 w 5923429"/>
              <a:gd name="connsiteY7" fmla="*/ 463923 h 1660712"/>
              <a:gd name="connsiteX8" fmla="*/ 4948517 w 5923429"/>
              <a:gd name="connsiteY8" fmla="*/ 463923 h 1660712"/>
              <a:gd name="connsiteX9" fmla="*/ 4948517 w 5923429"/>
              <a:gd name="connsiteY9" fmla="*/ 598394 h 1660712"/>
              <a:gd name="connsiteX10" fmla="*/ 2655794 w 5923429"/>
              <a:gd name="connsiteY10" fmla="*/ 611841 h 1660712"/>
              <a:gd name="connsiteX11" fmla="*/ 2205317 w 5923429"/>
              <a:gd name="connsiteY11" fmla="*/ 833717 h 1660712"/>
              <a:gd name="connsiteX12" fmla="*/ 1922929 w 5923429"/>
              <a:gd name="connsiteY12" fmla="*/ 1324535 h 1660712"/>
              <a:gd name="connsiteX13" fmla="*/ 1580029 w 5923429"/>
              <a:gd name="connsiteY13" fmla="*/ 1304364 h 1660712"/>
              <a:gd name="connsiteX0" fmla="*/ 1580029 w 6263063"/>
              <a:gd name="connsiteY0" fmla="*/ 1304364 h 1660712"/>
              <a:gd name="connsiteX1" fmla="*/ 571500 w 6263063"/>
              <a:gd name="connsiteY1" fmla="*/ 0 h 1660712"/>
              <a:gd name="connsiteX2" fmla="*/ 0 w 6263063"/>
              <a:gd name="connsiteY2" fmla="*/ 316006 h 1660712"/>
              <a:gd name="connsiteX3" fmla="*/ 322729 w 6263063"/>
              <a:gd name="connsiteY3" fmla="*/ 1660712 h 1660712"/>
              <a:gd name="connsiteX4" fmla="*/ 3610535 w 6263063"/>
              <a:gd name="connsiteY4" fmla="*/ 1553135 h 1660712"/>
              <a:gd name="connsiteX5" fmla="*/ 5896855 w 6263063"/>
              <a:gd name="connsiteY5" fmla="*/ 1522464 h 1660712"/>
              <a:gd name="connsiteX6" fmla="*/ 6263063 w 6263063"/>
              <a:gd name="connsiteY6" fmla="*/ 904155 h 1660712"/>
              <a:gd name="connsiteX7" fmla="*/ 5916706 w 6263063"/>
              <a:gd name="connsiteY7" fmla="*/ 463923 h 1660712"/>
              <a:gd name="connsiteX8" fmla="*/ 4948517 w 6263063"/>
              <a:gd name="connsiteY8" fmla="*/ 463923 h 1660712"/>
              <a:gd name="connsiteX9" fmla="*/ 4948517 w 6263063"/>
              <a:gd name="connsiteY9" fmla="*/ 598394 h 1660712"/>
              <a:gd name="connsiteX10" fmla="*/ 2655794 w 6263063"/>
              <a:gd name="connsiteY10" fmla="*/ 611841 h 1660712"/>
              <a:gd name="connsiteX11" fmla="*/ 2205317 w 6263063"/>
              <a:gd name="connsiteY11" fmla="*/ 833717 h 1660712"/>
              <a:gd name="connsiteX12" fmla="*/ 1922929 w 6263063"/>
              <a:gd name="connsiteY12" fmla="*/ 1324535 h 1660712"/>
              <a:gd name="connsiteX13" fmla="*/ 1580029 w 6263063"/>
              <a:gd name="connsiteY13" fmla="*/ 1304364 h 1660712"/>
              <a:gd name="connsiteX0" fmla="*/ 1580029 w 6263063"/>
              <a:gd name="connsiteY0" fmla="*/ 1304364 h 1660712"/>
              <a:gd name="connsiteX1" fmla="*/ 571500 w 6263063"/>
              <a:gd name="connsiteY1" fmla="*/ 0 h 1660712"/>
              <a:gd name="connsiteX2" fmla="*/ 0 w 6263063"/>
              <a:gd name="connsiteY2" fmla="*/ 316006 h 1660712"/>
              <a:gd name="connsiteX3" fmla="*/ 322729 w 6263063"/>
              <a:gd name="connsiteY3" fmla="*/ 1660712 h 1660712"/>
              <a:gd name="connsiteX4" fmla="*/ 3610535 w 6263063"/>
              <a:gd name="connsiteY4" fmla="*/ 1553135 h 1660712"/>
              <a:gd name="connsiteX5" fmla="*/ 5896855 w 6263063"/>
              <a:gd name="connsiteY5" fmla="*/ 1522464 h 1660712"/>
              <a:gd name="connsiteX6" fmla="*/ 6263063 w 6263063"/>
              <a:gd name="connsiteY6" fmla="*/ 904155 h 1660712"/>
              <a:gd name="connsiteX7" fmla="*/ 6143129 w 6263063"/>
              <a:gd name="connsiteY7" fmla="*/ 446506 h 1660712"/>
              <a:gd name="connsiteX8" fmla="*/ 4948517 w 6263063"/>
              <a:gd name="connsiteY8" fmla="*/ 463923 h 1660712"/>
              <a:gd name="connsiteX9" fmla="*/ 4948517 w 6263063"/>
              <a:gd name="connsiteY9" fmla="*/ 598394 h 1660712"/>
              <a:gd name="connsiteX10" fmla="*/ 2655794 w 6263063"/>
              <a:gd name="connsiteY10" fmla="*/ 611841 h 1660712"/>
              <a:gd name="connsiteX11" fmla="*/ 2205317 w 6263063"/>
              <a:gd name="connsiteY11" fmla="*/ 833717 h 1660712"/>
              <a:gd name="connsiteX12" fmla="*/ 1922929 w 6263063"/>
              <a:gd name="connsiteY12" fmla="*/ 1324535 h 1660712"/>
              <a:gd name="connsiteX13" fmla="*/ 1580029 w 6263063"/>
              <a:gd name="connsiteY13" fmla="*/ 1304364 h 1660712"/>
              <a:gd name="connsiteX0" fmla="*/ 1580029 w 6263063"/>
              <a:gd name="connsiteY0" fmla="*/ 1304364 h 1660712"/>
              <a:gd name="connsiteX1" fmla="*/ 571500 w 6263063"/>
              <a:gd name="connsiteY1" fmla="*/ 0 h 1660712"/>
              <a:gd name="connsiteX2" fmla="*/ 0 w 6263063"/>
              <a:gd name="connsiteY2" fmla="*/ 316006 h 1660712"/>
              <a:gd name="connsiteX3" fmla="*/ 322729 w 6263063"/>
              <a:gd name="connsiteY3" fmla="*/ 1660712 h 1660712"/>
              <a:gd name="connsiteX4" fmla="*/ 3610535 w 6263063"/>
              <a:gd name="connsiteY4" fmla="*/ 1553135 h 1660712"/>
              <a:gd name="connsiteX5" fmla="*/ 6140695 w 6263063"/>
              <a:gd name="connsiteY5" fmla="*/ 1574716 h 1660712"/>
              <a:gd name="connsiteX6" fmla="*/ 6263063 w 6263063"/>
              <a:gd name="connsiteY6" fmla="*/ 904155 h 1660712"/>
              <a:gd name="connsiteX7" fmla="*/ 6143129 w 6263063"/>
              <a:gd name="connsiteY7" fmla="*/ 446506 h 1660712"/>
              <a:gd name="connsiteX8" fmla="*/ 4948517 w 6263063"/>
              <a:gd name="connsiteY8" fmla="*/ 463923 h 1660712"/>
              <a:gd name="connsiteX9" fmla="*/ 4948517 w 6263063"/>
              <a:gd name="connsiteY9" fmla="*/ 598394 h 1660712"/>
              <a:gd name="connsiteX10" fmla="*/ 2655794 w 6263063"/>
              <a:gd name="connsiteY10" fmla="*/ 611841 h 1660712"/>
              <a:gd name="connsiteX11" fmla="*/ 2205317 w 6263063"/>
              <a:gd name="connsiteY11" fmla="*/ 833717 h 1660712"/>
              <a:gd name="connsiteX12" fmla="*/ 1922929 w 6263063"/>
              <a:gd name="connsiteY12" fmla="*/ 1324535 h 1660712"/>
              <a:gd name="connsiteX13" fmla="*/ 1580029 w 6263063"/>
              <a:gd name="connsiteY13" fmla="*/ 1304364 h 1660712"/>
              <a:gd name="connsiteX0" fmla="*/ 1580029 w 6263063"/>
              <a:gd name="connsiteY0" fmla="*/ 1304364 h 1660712"/>
              <a:gd name="connsiteX1" fmla="*/ 571500 w 6263063"/>
              <a:gd name="connsiteY1" fmla="*/ 0 h 1660712"/>
              <a:gd name="connsiteX2" fmla="*/ 0 w 6263063"/>
              <a:gd name="connsiteY2" fmla="*/ 316006 h 1660712"/>
              <a:gd name="connsiteX3" fmla="*/ 322729 w 6263063"/>
              <a:gd name="connsiteY3" fmla="*/ 1660712 h 1660712"/>
              <a:gd name="connsiteX4" fmla="*/ 3610535 w 6263063"/>
              <a:gd name="connsiteY4" fmla="*/ 1614095 h 1660712"/>
              <a:gd name="connsiteX5" fmla="*/ 6140695 w 6263063"/>
              <a:gd name="connsiteY5" fmla="*/ 1574716 h 1660712"/>
              <a:gd name="connsiteX6" fmla="*/ 6263063 w 6263063"/>
              <a:gd name="connsiteY6" fmla="*/ 904155 h 1660712"/>
              <a:gd name="connsiteX7" fmla="*/ 6143129 w 6263063"/>
              <a:gd name="connsiteY7" fmla="*/ 446506 h 1660712"/>
              <a:gd name="connsiteX8" fmla="*/ 4948517 w 6263063"/>
              <a:gd name="connsiteY8" fmla="*/ 463923 h 1660712"/>
              <a:gd name="connsiteX9" fmla="*/ 4948517 w 6263063"/>
              <a:gd name="connsiteY9" fmla="*/ 598394 h 1660712"/>
              <a:gd name="connsiteX10" fmla="*/ 2655794 w 6263063"/>
              <a:gd name="connsiteY10" fmla="*/ 611841 h 1660712"/>
              <a:gd name="connsiteX11" fmla="*/ 2205317 w 6263063"/>
              <a:gd name="connsiteY11" fmla="*/ 833717 h 1660712"/>
              <a:gd name="connsiteX12" fmla="*/ 1922929 w 6263063"/>
              <a:gd name="connsiteY12" fmla="*/ 1324535 h 1660712"/>
              <a:gd name="connsiteX13" fmla="*/ 1580029 w 6263063"/>
              <a:gd name="connsiteY13" fmla="*/ 1304364 h 1660712"/>
              <a:gd name="connsiteX0" fmla="*/ 1580029 w 6263063"/>
              <a:gd name="connsiteY0" fmla="*/ 1304364 h 1660712"/>
              <a:gd name="connsiteX1" fmla="*/ 571500 w 6263063"/>
              <a:gd name="connsiteY1" fmla="*/ 0 h 1660712"/>
              <a:gd name="connsiteX2" fmla="*/ 0 w 6263063"/>
              <a:gd name="connsiteY2" fmla="*/ 316006 h 1660712"/>
              <a:gd name="connsiteX3" fmla="*/ 322729 w 6263063"/>
              <a:gd name="connsiteY3" fmla="*/ 1660712 h 1660712"/>
              <a:gd name="connsiteX4" fmla="*/ 3610535 w 6263063"/>
              <a:gd name="connsiteY4" fmla="*/ 1614095 h 1660712"/>
              <a:gd name="connsiteX5" fmla="*/ 6184238 w 6263063"/>
              <a:gd name="connsiteY5" fmla="*/ 1626968 h 1660712"/>
              <a:gd name="connsiteX6" fmla="*/ 6263063 w 6263063"/>
              <a:gd name="connsiteY6" fmla="*/ 904155 h 1660712"/>
              <a:gd name="connsiteX7" fmla="*/ 6143129 w 6263063"/>
              <a:gd name="connsiteY7" fmla="*/ 446506 h 1660712"/>
              <a:gd name="connsiteX8" fmla="*/ 4948517 w 6263063"/>
              <a:gd name="connsiteY8" fmla="*/ 463923 h 1660712"/>
              <a:gd name="connsiteX9" fmla="*/ 4948517 w 6263063"/>
              <a:gd name="connsiteY9" fmla="*/ 598394 h 1660712"/>
              <a:gd name="connsiteX10" fmla="*/ 2655794 w 6263063"/>
              <a:gd name="connsiteY10" fmla="*/ 611841 h 1660712"/>
              <a:gd name="connsiteX11" fmla="*/ 2205317 w 6263063"/>
              <a:gd name="connsiteY11" fmla="*/ 833717 h 1660712"/>
              <a:gd name="connsiteX12" fmla="*/ 1922929 w 6263063"/>
              <a:gd name="connsiteY12" fmla="*/ 1324535 h 1660712"/>
              <a:gd name="connsiteX13" fmla="*/ 1580029 w 6263063"/>
              <a:gd name="connsiteY13" fmla="*/ 1304364 h 1660712"/>
              <a:gd name="connsiteX0" fmla="*/ 1580029 w 6184238"/>
              <a:gd name="connsiteY0" fmla="*/ 1304364 h 1660712"/>
              <a:gd name="connsiteX1" fmla="*/ 571500 w 6184238"/>
              <a:gd name="connsiteY1" fmla="*/ 0 h 1660712"/>
              <a:gd name="connsiteX2" fmla="*/ 0 w 6184238"/>
              <a:gd name="connsiteY2" fmla="*/ 316006 h 1660712"/>
              <a:gd name="connsiteX3" fmla="*/ 322729 w 6184238"/>
              <a:gd name="connsiteY3" fmla="*/ 1660712 h 1660712"/>
              <a:gd name="connsiteX4" fmla="*/ 3610535 w 6184238"/>
              <a:gd name="connsiteY4" fmla="*/ 1614095 h 1660712"/>
              <a:gd name="connsiteX5" fmla="*/ 6184238 w 6184238"/>
              <a:gd name="connsiteY5" fmla="*/ 1626968 h 1660712"/>
              <a:gd name="connsiteX6" fmla="*/ 6149851 w 6184238"/>
              <a:gd name="connsiteY6" fmla="*/ 904155 h 1660712"/>
              <a:gd name="connsiteX7" fmla="*/ 6143129 w 6184238"/>
              <a:gd name="connsiteY7" fmla="*/ 446506 h 1660712"/>
              <a:gd name="connsiteX8" fmla="*/ 4948517 w 6184238"/>
              <a:gd name="connsiteY8" fmla="*/ 463923 h 1660712"/>
              <a:gd name="connsiteX9" fmla="*/ 4948517 w 6184238"/>
              <a:gd name="connsiteY9" fmla="*/ 598394 h 1660712"/>
              <a:gd name="connsiteX10" fmla="*/ 2655794 w 6184238"/>
              <a:gd name="connsiteY10" fmla="*/ 611841 h 1660712"/>
              <a:gd name="connsiteX11" fmla="*/ 2205317 w 6184238"/>
              <a:gd name="connsiteY11" fmla="*/ 833717 h 1660712"/>
              <a:gd name="connsiteX12" fmla="*/ 1922929 w 6184238"/>
              <a:gd name="connsiteY12" fmla="*/ 1324535 h 1660712"/>
              <a:gd name="connsiteX13" fmla="*/ 1580029 w 6184238"/>
              <a:gd name="connsiteY13" fmla="*/ 1304364 h 1660712"/>
              <a:gd name="connsiteX0" fmla="*/ 1580029 w 6184238"/>
              <a:gd name="connsiteY0" fmla="*/ 1304364 h 1660712"/>
              <a:gd name="connsiteX1" fmla="*/ 571500 w 6184238"/>
              <a:gd name="connsiteY1" fmla="*/ 0 h 1660712"/>
              <a:gd name="connsiteX2" fmla="*/ 0 w 6184238"/>
              <a:gd name="connsiteY2" fmla="*/ 316006 h 1660712"/>
              <a:gd name="connsiteX3" fmla="*/ 322729 w 6184238"/>
              <a:gd name="connsiteY3" fmla="*/ 1660712 h 1660712"/>
              <a:gd name="connsiteX4" fmla="*/ 3610535 w 6184238"/>
              <a:gd name="connsiteY4" fmla="*/ 1614095 h 1660712"/>
              <a:gd name="connsiteX5" fmla="*/ 6184238 w 6184238"/>
              <a:gd name="connsiteY5" fmla="*/ 1626968 h 1660712"/>
              <a:gd name="connsiteX6" fmla="*/ 6149851 w 6184238"/>
              <a:gd name="connsiteY6" fmla="*/ 904155 h 1660712"/>
              <a:gd name="connsiteX7" fmla="*/ 6170646 w 6184238"/>
              <a:gd name="connsiteY7" fmla="*/ 440156 h 1660712"/>
              <a:gd name="connsiteX8" fmla="*/ 4948517 w 6184238"/>
              <a:gd name="connsiteY8" fmla="*/ 463923 h 1660712"/>
              <a:gd name="connsiteX9" fmla="*/ 4948517 w 6184238"/>
              <a:gd name="connsiteY9" fmla="*/ 598394 h 1660712"/>
              <a:gd name="connsiteX10" fmla="*/ 2655794 w 6184238"/>
              <a:gd name="connsiteY10" fmla="*/ 611841 h 1660712"/>
              <a:gd name="connsiteX11" fmla="*/ 2205317 w 6184238"/>
              <a:gd name="connsiteY11" fmla="*/ 833717 h 1660712"/>
              <a:gd name="connsiteX12" fmla="*/ 1922929 w 6184238"/>
              <a:gd name="connsiteY12" fmla="*/ 1324535 h 1660712"/>
              <a:gd name="connsiteX13" fmla="*/ 1580029 w 6184238"/>
              <a:gd name="connsiteY13" fmla="*/ 1304364 h 1660712"/>
              <a:gd name="connsiteX0" fmla="*/ 1580029 w 6184238"/>
              <a:gd name="connsiteY0" fmla="*/ 1304364 h 1660712"/>
              <a:gd name="connsiteX1" fmla="*/ 571500 w 6184238"/>
              <a:gd name="connsiteY1" fmla="*/ 0 h 1660712"/>
              <a:gd name="connsiteX2" fmla="*/ 0 w 6184238"/>
              <a:gd name="connsiteY2" fmla="*/ 316006 h 1660712"/>
              <a:gd name="connsiteX3" fmla="*/ 322729 w 6184238"/>
              <a:gd name="connsiteY3" fmla="*/ 1660712 h 1660712"/>
              <a:gd name="connsiteX4" fmla="*/ 3610535 w 6184238"/>
              <a:gd name="connsiteY4" fmla="*/ 1614095 h 1660712"/>
              <a:gd name="connsiteX5" fmla="*/ 6184238 w 6184238"/>
              <a:gd name="connsiteY5" fmla="*/ 1626968 h 1660712"/>
              <a:gd name="connsiteX6" fmla="*/ 6170646 w 6184238"/>
              <a:gd name="connsiteY6" fmla="*/ 440156 h 1660712"/>
              <a:gd name="connsiteX7" fmla="*/ 4948517 w 6184238"/>
              <a:gd name="connsiteY7" fmla="*/ 463923 h 1660712"/>
              <a:gd name="connsiteX8" fmla="*/ 4948517 w 6184238"/>
              <a:gd name="connsiteY8" fmla="*/ 598394 h 1660712"/>
              <a:gd name="connsiteX9" fmla="*/ 2655794 w 6184238"/>
              <a:gd name="connsiteY9" fmla="*/ 611841 h 1660712"/>
              <a:gd name="connsiteX10" fmla="*/ 2205317 w 6184238"/>
              <a:gd name="connsiteY10" fmla="*/ 833717 h 1660712"/>
              <a:gd name="connsiteX11" fmla="*/ 1922929 w 6184238"/>
              <a:gd name="connsiteY11" fmla="*/ 1324535 h 1660712"/>
              <a:gd name="connsiteX12" fmla="*/ 1580029 w 6184238"/>
              <a:gd name="connsiteY12" fmla="*/ 1304364 h 1660712"/>
              <a:gd name="connsiteX0" fmla="*/ 1580029 w 6184238"/>
              <a:gd name="connsiteY0" fmla="*/ 1304364 h 1660712"/>
              <a:gd name="connsiteX1" fmla="*/ 571500 w 6184238"/>
              <a:gd name="connsiteY1" fmla="*/ 0 h 1660712"/>
              <a:gd name="connsiteX2" fmla="*/ 0 w 6184238"/>
              <a:gd name="connsiteY2" fmla="*/ 316006 h 1660712"/>
              <a:gd name="connsiteX3" fmla="*/ 322729 w 6184238"/>
              <a:gd name="connsiteY3" fmla="*/ 1660712 h 1660712"/>
              <a:gd name="connsiteX4" fmla="*/ 3610535 w 6184238"/>
              <a:gd name="connsiteY4" fmla="*/ 1614095 h 1660712"/>
              <a:gd name="connsiteX5" fmla="*/ 6184238 w 6184238"/>
              <a:gd name="connsiteY5" fmla="*/ 1626968 h 1660712"/>
              <a:gd name="connsiteX6" fmla="*/ 6168530 w 6184238"/>
              <a:gd name="connsiteY6" fmla="*/ 454973 h 1660712"/>
              <a:gd name="connsiteX7" fmla="*/ 4948517 w 6184238"/>
              <a:gd name="connsiteY7" fmla="*/ 463923 h 1660712"/>
              <a:gd name="connsiteX8" fmla="*/ 4948517 w 6184238"/>
              <a:gd name="connsiteY8" fmla="*/ 598394 h 1660712"/>
              <a:gd name="connsiteX9" fmla="*/ 2655794 w 6184238"/>
              <a:gd name="connsiteY9" fmla="*/ 611841 h 1660712"/>
              <a:gd name="connsiteX10" fmla="*/ 2205317 w 6184238"/>
              <a:gd name="connsiteY10" fmla="*/ 833717 h 1660712"/>
              <a:gd name="connsiteX11" fmla="*/ 1922929 w 6184238"/>
              <a:gd name="connsiteY11" fmla="*/ 1324535 h 1660712"/>
              <a:gd name="connsiteX12" fmla="*/ 1580029 w 6184238"/>
              <a:gd name="connsiteY12" fmla="*/ 1304364 h 1660712"/>
              <a:gd name="connsiteX0" fmla="*/ 1580029 w 6184238"/>
              <a:gd name="connsiteY0" fmla="*/ 1304364 h 1660712"/>
              <a:gd name="connsiteX1" fmla="*/ 571500 w 6184238"/>
              <a:gd name="connsiteY1" fmla="*/ 0 h 1660712"/>
              <a:gd name="connsiteX2" fmla="*/ 0 w 6184238"/>
              <a:gd name="connsiteY2" fmla="*/ 316006 h 1660712"/>
              <a:gd name="connsiteX3" fmla="*/ 322729 w 6184238"/>
              <a:gd name="connsiteY3" fmla="*/ 1660712 h 1660712"/>
              <a:gd name="connsiteX4" fmla="*/ 3610535 w 6184238"/>
              <a:gd name="connsiteY4" fmla="*/ 1614095 h 1660712"/>
              <a:gd name="connsiteX5" fmla="*/ 6184238 w 6184238"/>
              <a:gd name="connsiteY5" fmla="*/ 1626968 h 1660712"/>
              <a:gd name="connsiteX6" fmla="*/ 6166413 w 6184238"/>
              <a:gd name="connsiteY6" fmla="*/ 465556 h 1660712"/>
              <a:gd name="connsiteX7" fmla="*/ 4948517 w 6184238"/>
              <a:gd name="connsiteY7" fmla="*/ 463923 h 1660712"/>
              <a:gd name="connsiteX8" fmla="*/ 4948517 w 6184238"/>
              <a:gd name="connsiteY8" fmla="*/ 598394 h 1660712"/>
              <a:gd name="connsiteX9" fmla="*/ 2655794 w 6184238"/>
              <a:gd name="connsiteY9" fmla="*/ 611841 h 1660712"/>
              <a:gd name="connsiteX10" fmla="*/ 2205317 w 6184238"/>
              <a:gd name="connsiteY10" fmla="*/ 833717 h 1660712"/>
              <a:gd name="connsiteX11" fmla="*/ 1922929 w 6184238"/>
              <a:gd name="connsiteY11" fmla="*/ 1324535 h 1660712"/>
              <a:gd name="connsiteX12" fmla="*/ 1580029 w 6184238"/>
              <a:gd name="connsiteY12" fmla="*/ 1304364 h 1660712"/>
              <a:gd name="connsiteX0" fmla="*/ 1580029 w 6184238"/>
              <a:gd name="connsiteY0" fmla="*/ 1304364 h 1660712"/>
              <a:gd name="connsiteX1" fmla="*/ 571500 w 6184238"/>
              <a:gd name="connsiteY1" fmla="*/ 0 h 1660712"/>
              <a:gd name="connsiteX2" fmla="*/ 0 w 6184238"/>
              <a:gd name="connsiteY2" fmla="*/ 316006 h 1660712"/>
              <a:gd name="connsiteX3" fmla="*/ 322729 w 6184238"/>
              <a:gd name="connsiteY3" fmla="*/ 1660712 h 1660712"/>
              <a:gd name="connsiteX4" fmla="*/ 3610535 w 6184238"/>
              <a:gd name="connsiteY4" fmla="*/ 1614095 h 1660712"/>
              <a:gd name="connsiteX5" fmla="*/ 6184238 w 6184238"/>
              <a:gd name="connsiteY5" fmla="*/ 1626968 h 1660712"/>
              <a:gd name="connsiteX6" fmla="*/ 6164296 w 6184238"/>
              <a:gd name="connsiteY6" fmla="*/ 459206 h 1660712"/>
              <a:gd name="connsiteX7" fmla="*/ 4948517 w 6184238"/>
              <a:gd name="connsiteY7" fmla="*/ 463923 h 1660712"/>
              <a:gd name="connsiteX8" fmla="*/ 4948517 w 6184238"/>
              <a:gd name="connsiteY8" fmla="*/ 598394 h 1660712"/>
              <a:gd name="connsiteX9" fmla="*/ 2655794 w 6184238"/>
              <a:gd name="connsiteY9" fmla="*/ 611841 h 1660712"/>
              <a:gd name="connsiteX10" fmla="*/ 2205317 w 6184238"/>
              <a:gd name="connsiteY10" fmla="*/ 833717 h 1660712"/>
              <a:gd name="connsiteX11" fmla="*/ 1922929 w 6184238"/>
              <a:gd name="connsiteY11" fmla="*/ 1324535 h 1660712"/>
              <a:gd name="connsiteX12" fmla="*/ 1580029 w 6184238"/>
              <a:gd name="connsiteY12" fmla="*/ 1304364 h 1660712"/>
              <a:gd name="connsiteX0" fmla="*/ 1580029 w 6185462"/>
              <a:gd name="connsiteY0" fmla="*/ 1304364 h 1660712"/>
              <a:gd name="connsiteX1" fmla="*/ 571500 w 6185462"/>
              <a:gd name="connsiteY1" fmla="*/ 0 h 1660712"/>
              <a:gd name="connsiteX2" fmla="*/ 0 w 6185462"/>
              <a:gd name="connsiteY2" fmla="*/ 316006 h 1660712"/>
              <a:gd name="connsiteX3" fmla="*/ 322729 w 6185462"/>
              <a:gd name="connsiteY3" fmla="*/ 1660712 h 1660712"/>
              <a:gd name="connsiteX4" fmla="*/ 3610535 w 6185462"/>
              <a:gd name="connsiteY4" fmla="*/ 1614095 h 1660712"/>
              <a:gd name="connsiteX5" fmla="*/ 6184238 w 6185462"/>
              <a:gd name="connsiteY5" fmla="*/ 1626968 h 1660712"/>
              <a:gd name="connsiteX6" fmla="*/ 6185462 w 6185462"/>
              <a:gd name="connsiteY6" fmla="*/ 459206 h 1660712"/>
              <a:gd name="connsiteX7" fmla="*/ 4948517 w 6185462"/>
              <a:gd name="connsiteY7" fmla="*/ 463923 h 1660712"/>
              <a:gd name="connsiteX8" fmla="*/ 4948517 w 6185462"/>
              <a:gd name="connsiteY8" fmla="*/ 598394 h 1660712"/>
              <a:gd name="connsiteX9" fmla="*/ 2655794 w 6185462"/>
              <a:gd name="connsiteY9" fmla="*/ 611841 h 1660712"/>
              <a:gd name="connsiteX10" fmla="*/ 2205317 w 6185462"/>
              <a:gd name="connsiteY10" fmla="*/ 833717 h 1660712"/>
              <a:gd name="connsiteX11" fmla="*/ 1922929 w 6185462"/>
              <a:gd name="connsiteY11" fmla="*/ 1324535 h 1660712"/>
              <a:gd name="connsiteX12" fmla="*/ 1580029 w 6185462"/>
              <a:gd name="connsiteY12" fmla="*/ 1304364 h 166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85462" h="1660712">
                <a:moveTo>
                  <a:pt x="1580029" y="1304364"/>
                </a:moveTo>
                <a:lnTo>
                  <a:pt x="571500" y="0"/>
                </a:lnTo>
                <a:lnTo>
                  <a:pt x="0" y="316006"/>
                </a:lnTo>
                <a:lnTo>
                  <a:pt x="322729" y="1660712"/>
                </a:lnTo>
                <a:lnTo>
                  <a:pt x="3610535" y="1614095"/>
                </a:lnTo>
                <a:lnTo>
                  <a:pt x="6184238" y="1626968"/>
                </a:lnTo>
                <a:lnTo>
                  <a:pt x="6185462" y="459206"/>
                </a:lnTo>
                <a:lnTo>
                  <a:pt x="4948517" y="463923"/>
                </a:lnTo>
                <a:lnTo>
                  <a:pt x="4948517" y="598394"/>
                </a:lnTo>
                <a:lnTo>
                  <a:pt x="2655794" y="611841"/>
                </a:lnTo>
                <a:lnTo>
                  <a:pt x="2205317" y="833717"/>
                </a:lnTo>
                <a:lnTo>
                  <a:pt x="1922929" y="1324535"/>
                </a:lnTo>
                <a:lnTo>
                  <a:pt x="1580029" y="1304364"/>
                </a:lnTo>
                <a:close/>
              </a:path>
            </a:pathLst>
          </a:custGeom>
          <a:solidFill>
            <a:srgbClr val="7030A0">
              <a:alpha val="18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F75D98F-C3A9-39C2-FF38-F13AEEC64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2941AA15-5918-75DC-11CE-3B48B42192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B2BC47-51CF-E5C2-1998-5596A5F1505A}"/>
              </a:ext>
            </a:extLst>
          </p:cNvPr>
          <p:cNvSpPr txBox="1"/>
          <p:nvPr/>
        </p:nvSpPr>
        <p:spPr>
          <a:xfrm rot="20946153">
            <a:off x="-59496" y="2767863"/>
            <a:ext cx="3380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Almost exclusively NC magnets (except LHC)</a:t>
            </a:r>
          </a:p>
        </p:txBody>
      </p:sp>
    </p:spTree>
    <p:extLst>
      <p:ext uri="{BB962C8B-B14F-4D97-AF65-F5344CB8AC3E}">
        <p14:creationId xmlns:p14="http://schemas.microsoft.com/office/powerpoint/2010/main" val="397836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5E1E3-85FD-6BDD-75A4-CD15DDD0A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25DC471-D0FE-DCBE-D9F6-ADC93C9A44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134269"/>
              </p:ext>
            </p:extLst>
          </p:nvPr>
        </p:nvGraphicFramePr>
        <p:xfrm>
          <a:off x="46417" y="71629"/>
          <a:ext cx="12099166" cy="607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B9440D3-55A4-2EBE-C6A0-C2822BA00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4263DB4F-9E59-425A-6E90-72152A7F3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D6F9A6-04A8-3C1D-F8DA-317BC2FA0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844803" y="5338302"/>
            <a:ext cx="238158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97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D2945-46A2-D086-C85D-B5412DA0E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BD289A-C2A9-5E0A-478D-E81BA70A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775081"/>
            <a:ext cx="10800000" cy="890390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 Normal Conducting Magnet section</a:t>
            </a:r>
            <a:b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GB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(TE-MSC-NCM)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005A9EB-C01A-0347-26A9-4BD1243B1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8E7A46-DD9B-B392-20F7-E1C85EB48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1677630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D93BB-B41A-CFE0-C785-61EA3840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NCM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81A91-81FE-0D97-3C58-31FAFD8A40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DE6A1A-7329-0861-F9B0-ECB37D556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9" y="1126156"/>
            <a:ext cx="11461541" cy="5150388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BF4188-9351-67C7-097F-5269AF354A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6300D3E-7FFE-FB59-B1EB-CC7DEFDA1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A0C084-74AF-42F7-165E-287CC2ADD063}"/>
              </a:ext>
            </a:extLst>
          </p:cNvPr>
          <p:cNvSpPr txBox="1"/>
          <p:nvPr/>
        </p:nvSpPr>
        <p:spPr>
          <a:xfrm>
            <a:off x="9697642" y="172049"/>
            <a:ext cx="2459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~40 persons </a:t>
            </a:r>
          </a:p>
          <a:p>
            <a:pPr algn="ctr"/>
            <a:r>
              <a:rPr lang="en-GB" sz="2000" dirty="0">
                <a:solidFill>
                  <a:srgbClr val="FF0000"/>
                </a:solidFill>
              </a:rPr>
              <a:t>(MPE + MPA)</a:t>
            </a:r>
          </a:p>
        </p:txBody>
      </p:sp>
    </p:spTree>
    <p:extLst>
      <p:ext uri="{BB962C8B-B14F-4D97-AF65-F5344CB8AC3E}">
        <p14:creationId xmlns:p14="http://schemas.microsoft.com/office/powerpoint/2010/main" val="406734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erson working on a computer&#10;&#10;Description automatically generated">
            <a:extLst>
              <a:ext uri="{FF2B5EF4-FFF2-40B4-BE49-F238E27FC236}">
                <a16:creationId xmlns:a16="http://schemas.microsoft.com/office/drawing/2014/main" id="{584E01AA-5E8B-670D-2AE9-20CFC224F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530" y="933870"/>
            <a:ext cx="2320722" cy="1740542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8</a:t>
            </a:fld>
            <a:endParaRPr lang="en-US" dirty="0"/>
          </a:p>
        </p:txBody>
      </p:sp>
      <p:pic>
        <p:nvPicPr>
          <p:cNvPr id="14" name="Picture 13" descr="A person working on a computer&#10;&#10;Description automatically generated">
            <a:extLst>
              <a:ext uri="{FF2B5EF4-FFF2-40B4-BE49-F238E27FC236}">
                <a16:creationId xmlns:a16="http://schemas.microsoft.com/office/drawing/2014/main" id="{3C096BDE-1659-C7BD-B812-257D54126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208" y="1995044"/>
            <a:ext cx="2308242" cy="173118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Content Placeholder 10" descr="A machine in a building&#10;&#10;Description automatically generated">
            <a:extLst>
              <a:ext uri="{FF2B5EF4-FFF2-40B4-BE49-F238E27FC236}">
                <a16:creationId xmlns:a16="http://schemas.microsoft.com/office/drawing/2014/main" id="{FF71A644-4769-9527-4815-5C6D6E24B2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747547" y="3236055"/>
            <a:ext cx="2308242" cy="1737971"/>
          </a:xfrm>
          <a:ln>
            <a:solidFill>
              <a:schemeClr val="bg1"/>
            </a:solidFill>
          </a:ln>
        </p:spPr>
      </p:pic>
      <p:pic>
        <p:nvPicPr>
          <p:cNvPr id="16" name="Picture 15" descr="A machine drilling a piece of metal&#10;&#10;Description automatically generated">
            <a:extLst>
              <a:ext uri="{FF2B5EF4-FFF2-40B4-BE49-F238E27FC236}">
                <a16:creationId xmlns:a16="http://schemas.microsoft.com/office/drawing/2014/main" id="{62C98C53-C657-38E3-1CF1-352BAFECCC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0937" y="4382288"/>
            <a:ext cx="2308242" cy="173797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B84812C-5BAD-4F38-970F-343D02C82659}"/>
              </a:ext>
            </a:extLst>
          </p:cNvPr>
          <p:cNvSpPr txBox="1">
            <a:spLocks/>
          </p:cNvSpPr>
          <p:nvPr/>
        </p:nvSpPr>
        <p:spPr>
          <a:xfrm>
            <a:off x="7282394" y="933870"/>
            <a:ext cx="1906561" cy="121761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Catia 3D Design and Ansys engineering simulations</a:t>
            </a:r>
          </a:p>
          <a:p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2F5CB7-EBCB-410F-160C-9E7277A58BFD}"/>
              </a:ext>
            </a:extLst>
          </p:cNvPr>
          <p:cNvSpPr txBox="1"/>
          <p:nvPr/>
        </p:nvSpPr>
        <p:spPr>
          <a:xfrm>
            <a:off x="7728208" y="3773088"/>
            <a:ext cx="1549150" cy="28623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CAM programming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728A5C-C7B8-2B8A-0B3A-EC7E0EA4853D}"/>
              </a:ext>
            </a:extLst>
          </p:cNvPr>
          <p:cNvSpPr txBox="1"/>
          <p:nvPr/>
        </p:nvSpPr>
        <p:spPr>
          <a:xfrm>
            <a:off x="10522688" y="5058977"/>
            <a:ext cx="1603233" cy="78082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NCM Workshop 290 </a:t>
            </a:r>
            <a:r>
              <a:rPr lang="en-GB" dirty="0"/>
              <a:t>3 and 3+1 axis CNC Machine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C58DB7-F298-9C39-0DFC-095E48307531}"/>
              </a:ext>
            </a:extLst>
          </p:cNvPr>
          <p:cNvSpPr txBox="1"/>
          <p:nvPr/>
        </p:nvSpPr>
        <p:spPr>
          <a:xfrm>
            <a:off x="324909" y="933870"/>
            <a:ext cx="5893538" cy="5401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fr-F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>
                <a:solidFill>
                  <a:schemeClr val="tx2"/>
                </a:solidFill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>
                <a:solidFill>
                  <a:schemeClr val="tx2"/>
                </a:solidFill>
              </a:defRPr>
            </a:lvl2pPr>
            <a:lvl3pPr marL="12573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certify for use ~70 magnets/</a:t>
            </a:r>
            <a:r>
              <a:rPr lang="en-US" sz="2000" dirty="0">
                <a:solidFill>
                  <a:srgbClr val="2F2F2F"/>
                </a:solidFill>
                <a:latin typeface="Arial"/>
              </a:rPr>
              <a:t>year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spare use or installation. The majority is used for preventive maintenance and new installations.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B02878-E372-F243-875A-CB51C1131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70" y="327254"/>
            <a:ext cx="11378696" cy="804456"/>
          </a:xfrm>
        </p:spPr>
        <p:txBody>
          <a:bodyPr/>
          <a:lstStyle/>
          <a:p>
            <a:r>
              <a:rPr lang="en-US" dirty="0"/>
              <a:t>Our radioactive magnet workshops</a:t>
            </a:r>
          </a:p>
        </p:txBody>
      </p:sp>
      <p:pic>
        <p:nvPicPr>
          <p:cNvPr id="5" name="Picture 4" descr="A blue and yellow object in a warehouse&#10;&#10;Description automatically generated">
            <a:extLst>
              <a:ext uri="{FF2B5EF4-FFF2-40B4-BE49-F238E27FC236}">
                <a16:creationId xmlns:a16="http://schemas.microsoft.com/office/drawing/2014/main" id="{8A198572-A913-8E36-A164-27B688648A0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0572"/>
          <a:stretch/>
        </p:blipFill>
        <p:spPr>
          <a:xfrm rot="5400000">
            <a:off x="-29811" y="4570489"/>
            <a:ext cx="2088108" cy="12145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093E95-69BD-474E-E750-72D9BFF169E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988" r="23258"/>
          <a:stretch/>
        </p:blipFill>
        <p:spPr>
          <a:xfrm>
            <a:off x="406992" y="2004985"/>
            <a:ext cx="2895249" cy="20643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27A22C-C536-49FE-14B7-E6C94226C2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9007" y="2004788"/>
            <a:ext cx="4083206" cy="3086947"/>
          </a:xfrm>
          <a:prstGeom prst="rect">
            <a:avLst/>
          </a:prstGeom>
        </p:spPr>
      </p:pic>
      <p:pic>
        <p:nvPicPr>
          <p:cNvPr id="15" name="Picture 14" descr="A large red and blue machine&#10;&#10;Description automatically generated">
            <a:extLst>
              <a:ext uri="{FF2B5EF4-FFF2-40B4-BE49-F238E27FC236}">
                <a16:creationId xmlns:a16="http://schemas.microsoft.com/office/drawing/2014/main" id="{2E8299D7-B57B-305A-95BC-E4A5DF0ECF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478794" y="4394180"/>
            <a:ext cx="2083939" cy="156295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A8250D-6D27-7035-14F1-6173F8FFC6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216123">
            <a:off x="1351676" y="3763307"/>
            <a:ext cx="702947" cy="6121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C001182-1C94-1878-11BA-CB72B2E741F7}"/>
              </a:ext>
            </a:extLst>
          </p:cNvPr>
          <p:cNvSpPr txBox="1"/>
          <p:nvPr/>
        </p:nvSpPr>
        <p:spPr>
          <a:xfrm rot="20946153">
            <a:off x="3949945" y="5226360"/>
            <a:ext cx="3796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We maintain  and improve our magnets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398F36D-B85B-C8A7-03C5-D388A5799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608E67E-A31D-8B37-E7FA-6C47A857F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3894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6B5FC-C93B-0240-9F40-8602C2D0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Example of consolidation: PSB quadrupoles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A497C-188D-94C2-F72B-E97D150028EB}"/>
              </a:ext>
            </a:extLst>
          </p:cNvPr>
          <p:cNvCxnSpPr/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411BE9-345A-542F-712F-BA9CF5C39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0">
                <a:solidFill>
                  <a:schemeClr val="tx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9</a:t>
            </a:fld>
            <a:endParaRPr lang="en-US" dirty="0"/>
          </a:p>
        </p:txBody>
      </p:sp>
      <p:pic>
        <p:nvPicPr>
          <p:cNvPr id="1026" name="image_0">
            <a:extLst>
              <a:ext uri="{FF2B5EF4-FFF2-40B4-BE49-F238E27FC236}">
                <a16:creationId xmlns:a16="http://schemas.microsoft.com/office/drawing/2014/main" id="{46435E3C-30CB-2FE3-A9D2-0FA48F691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0" y="1101348"/>
            <a:ext cx="1744459" cy="24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_3">
            <a:extLst>
              <a:ext uri="{FF2B5EF4-FFF2-40B4-BE49-F238E27FC236}">
                <a16:creationId xmlns:a16="http://schemas.microsoft.com/office/drawing/2014/main" id="{AF401A44-694F-5889-1501-30CC842C0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3" y="3943429"/>
            <a:ext cx="4125974" cy="20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_4">
            <a:extLst>
              <a:ext uri="{FF2B5EF4-FFF2-40B4-BE49-F238E27FC236}">
                <a16:creationId xmlns:a16="http://schemas.microsoft.com/office/drawing/2014/main" id="{B097477E-8AA4-C40E-0EE4-3EE0393EF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536" y="3943429"/>
            <a:ext cx="2250326" cy="20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_2">
            <a:extLst>
              <a:ext uri="{FF2B5EF4-FFF2-40B4-BE49-F238E27FC236}">
                <a16:creationId xmlns:a16="http://schemas.microsoft.com/office/drawing/2014/main" id="{9CBD879B-F2EC-9976-69A0-E11F66BE6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472" y="3943429"/>
            <a:ext cx="2250327" cy="20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1934A3-71C2-2CB7-8CC5-F5FA5A686B52}"/>
              </a:ext>
            </a:extLst>
          </p:cNvPr>
          <p:cNvSpPr txBox="1"/>
          <p:nvPr/>
        </p:nvSpPr>
        <p:spPr>
          <a:xfrm>
            <a:off x="6870356" y="946125"/>
            <a:ext cx="542328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Reverse engineering to build 12 new identical spare magnets, including: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Lamination procurement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Yoke manufacturing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Magnet assembly and qualification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Refurbishment of the original (radioactive) magnets, including: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Dismantling of bonded assemblies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Coil forming and machining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Assembly, impregnation and qualification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475936-98AE-DB4E-5F1D-56B812D35E73}"/>
              </a:ext>
            </a:extLst>
          </p:cNvPr>
          <p:cNvSpPr txBox="1"/>
          <p:nvPr/>
        </p:nvSpPr>
        <p:spPr>
          <a:xfrm>
            <a:off x="1671343" y="6022816"/>
            <a:ext cx="36102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CNC machining of bent and wrapped coil parts</a:t>
            </a:r>
            <a:endParaRPr lang="en-GB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D7EC7B-5461-F604-5A66-3E00C8A1256A}"/>
              </a:ext>
            </a:extLst>
          </p:cNvPr>
          <p:cNvSpPr txBox="1"/>
          <p:nvPr/>
        </p:nvSpPr>
        <p:spPr>
          <a:xfrm>
            <a:off x="5587007" y="6040447"/>
            <a:ext cx="3012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Mechanical and electrical test samples</a:t>
            </a:r>
            <a:endParaRPr lang="en-GB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4E7313-D8D5-DF6D-BDF1-F750D6905D37}"/>
              </a:ext>
            </a:extLst>
          </p:cNvPr>
          <p:cNvSpPr txBox="1"/>
          <p:nvPr/>
        </p:nvSpPr>
        <p:spPr>
          <a:xfrm>
            <a:off x="9129137" y="6022797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Single aperture mock-up</a:t>
            </a:r>
            <a:endParaRPr lang="en-GB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099626-9D68-A410-05D3-2D7B776D776C}"/>
              </a:ext>
            </a:extLst>
          </p:cNvPr>
          <p:cNvSpPr txBox="1"/>
          <p:nvPr/>
        </p:nvSpPr>
        <p:spPr>
          <a:xfrm>
            <a:off x="2186526" y="3525975"/>
            <a:ext cx="27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Electro-magnetic analysis </a:t>
            </a:r>
            <a:endParaRPr lang="en-GB" sz="16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7C6E0D-9ACE-A723-B660-FB09EA84AC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8702" y="1132381"/>
            <a:ext cx="2798305" cy="22902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606174-6EC8-8191-3DD0-C834898AFE2A}"/>
              </a:ext>
            </a:extLst>
          </p:cNvPr>
          <p:cNvSpPr txBox="1"/>
          <p:nvPr/>
        </p:nvSpPr>
        <p:spPr>
          <a:xfrm>
            <a:off x="4949927" y="2565819"/>
            <a:ext cx="614476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Year / # Leaks</a:t>
            </a:r>
          </a:p>
          <a:p>
            <a:r>
              <a:rPr lang="en-GB" sz="1400" dirty="0"/>
              <a:t>2021 / # 2</a:t>
            </a:r>
          </a:p>
          <a:p>
            <a:r>
              <a:rPr lang="en-GB" sz="1400" dirty="0"/>
              <a:t>2022 / # 3</a:t>
            </a:r>
          </a:p>
          <a:p>
            <a:r>
              <a:rPr lang="en-GB" sz="1400" dirty="0"/>
              <a:t>2023 / # 1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2024 / # 3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8B793EC-F365-A7A6-87B4-528082F25E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 algn="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December 2024</a:t>
            </a: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D424B629-22D5-D7CD-B6EC-5FB409B81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</p:spPr>
        <p:txBody>
          <a:bodyPr/>
          <a:lstStyle/>
          <a:p>
            <a:r>
              <a:rPr lang="en-US" dirty="0"/>
              <a:t>ACE seminar – ULiège @ CERN</a:t>
            </a:r>
          </a:p>
        </p:txBody>
      </p:sp>
    </p:spTree>
    <p:extLst>
      <p:ext uri="{BB962C8B-B14F-4D97-AF65-F5344CB8AC3E}">
        <p14:creationId xmlns:p14="http://schemas.microsoft.com/office/powerpoint/2010/main" val="32969402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5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47205</TotalTime>
  <Words>1157</Words>
  <Application>Microsoft Office PowerPoint</Application>
  <PresentationFormat>Widescreen</PresentationFormat>
  <Paragraphs>228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Aptos</vt:lpstr>
      <vt:lpstr>Arial</vt:lpstr>
      <vt:lpstr>Calibri</vt:lpstr>
      <vt:lpstr>Helvetica</vt:lpstr>
      <vt:lpstr>CERN_Corporate</vt:lpstr>
      <vt:lpstr>1_Research</vt:lpstr>
      <vt:lpstr>2_Collaboration</vt:lpstr>
      <vt:lpstr>3_Innovation</vt:lpstr>
      <vt:lpstr>4_Education and Training</vt:lpstr>
      <vt:lpstr>5_Education and Training</vt:lpstr>
      <vt:lpstr>Normal conducting magnet activities at CERN (incl. FCC-ee magnet development)  J. Bauche, D. Schoerling</vt:lpstr>
      <vt:lpstr>Outline</vt:lpstr>
      <vt:lpstr>NC magnets in the CERN accelerator complex</vt:lpstr>
      <vt:lpstr>The CERN accelerator complex</vt:lpstr>
      <vt:lpstr>PowerPoint Presentation</vt:lpstr>
      <vt:lpstr>The Normal Conducting Magnet section (TE-MSC-NCM)</vt:lpstr>
      <vt:lpstr>The NCM Team</vt:lpstr>
      <vt:lpstr>Our radioactive magnet workshops</vt:lpstr>
      <vt:lpstr>Example of consolidation: PSB quadrupoles</vt:lpstr>
      <vt:lpstr>Magnet production in our proto lab</vt:lpstr>
      <vt:lpstr>Magnet procurement</vt:lpstr>
      <vt:lpstr>NCM Quality Assurance</vt:lpstr>
      <vt:lpstr>NCM projects</vt:lpstr>
      <vt:lpstr>PowerPoint Presentation</vt:lpstr>
      <vt:lpstr>Diversity program: DEFT, a radiation therapy accelerator </vt:lpstr>
      <vt:lpstr>Magnets for FCC-ee: Collider</vt:lpstr>
      <vt:lpstr>Magnets for FCC-ee: Booster</vt:lpstr>
      <vt:lpstr>Magnet development for FCC-ee: next steps</vt:lpstr>
      <vt:lpstr>Thank you for your attention.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short presentation PowerPoint</dc:title>
  <dc:subject/>
  <dc:creator>A. Siemko</dc:creator>
  <cp:keywords/>
  <dc:description/>
  <cp:lastModifiedBy>Jeremie Bauche</cp:lastModifiedBy>
  <cp:revision>1280</cp:revision>
  <cp:lastPrinted>2021-11-29T15:59:19Z</cp:lastPrinted>
  <dcterms:created xsi:type="dcterms:W3CDTF">2017-12-12T17:17:03Z</dcterms:created>
  <dcterms:modified xsi:type="dcterms:W3CDTF">2024-12-05T18:16:43Z</dcterms:modified>
  <cp:category/>
</cp:coreProperties>
</file>