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25"/>
  </p:notesMasterIdLst>
  <p:handoutMasterIdLst>
    <p:handoutMasterId r:id="rId26"/>
  </p:handoutMasterIdLst>
  <p:sldIdLst>
    <p:sldId id="352" r:id="rId5"/>
    <p:sldId id="909" r:id="rId6"/>
    <p:sldId id="910" r:id="rId7"/>
    <p:sldId id="729" r:id="rId8"/>
    <p:sldId id="571" r:id="rId9"/>
    <p:sldId id="549" r:id="rId10"/>
    <p:sldId id="550" r:id="rId11"/>
    <p:sldId id="394" r:id="rId12"/>
    <p:sldId id="890" r:id="rId13"/>
    <p:sldId id="912" r:id="rId14"/>
    <p:sldId id="297" r:id="rId15"/>
    <p:sldId id="391" r:id="rId16"/>
    <p:sldId id="299" r:id="rId17"/>
    <p:sldId id="872" r:id="rId18"/>
    <p:sldId id="880" r:id="rId19"/>
    <p:sldId id="877" r:id="rId20"/>
    <p:sldId id="876" r:id="rId21"/>
    <p:sldId id="312" r:id="rId22"/>
    <p:sldId id="873" r:id="rId23"/>
    <p:sldId id="911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ight Version" id="{0FC2E018-D1A7-4F47-BA72-A3A971C46F76}">
          <p14:sldIdLst>
            <p14:sldId id="352"/>
            <p14:sldId id="909"/>
            <p14:sldId id="910"/>
            <p14:sldId id="729"/>
            <p14:sldId id="571"/>
            <p14:sldId id="549"/>
            <p14:sldId id="550"/>
            <p14:sldId id="394"/>
            <p14:sldId id="890"/>
            <p14:sldId id="912"/>
            <p14:sldId id="297"/>
            <p14:sldId id="391"/>
            <p14:sldId id="299"/>
            <p14:sldId id="872"/>
            <p14:sldId id="880"/>
            <p14:sldId id="877"/>
            <p14:sldId id="876"/>
            <p14:sldId id="312"/>
            <p14:sldId id="873"/>
            <p14:sldId id="91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ndrik Köster" initials="H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321F4F"/>
    <a:srgbClr val="7B1979"/>
    <a:srgbClr val="001279"/>
    <a:srgbClr val="222A35"/>
    <a:srgbClr val="77608E"/>
    <a:srgbClr val="262626"/>
    <a:srgbClr val="3B3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4" autoAdjust="0"/>
    <p:restoredTop sz="95369"/>
  </p:normalViewPr>
  <p:slideViewPr>
    <p:cSldViewPr snapToGrid="0">
      <p:cViewPr varScale="1">
        <p:scale>
          <a:sx n="123" d="100"/>
          <a:sy n="123" d="100"/>
        </p:scale>
        <p:origin x="1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23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7F3154E-4F6C-4025-B793-531F9BD1DC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0468D2-12B9-4767-8F0A-0AC67ED0AC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AB8F2-CF24-42F8-8447-B00AE01C411E}" type="datetimeFigureOut">
              <a:rPr lang="de-DE" smtClean="0"/>
              <a:t>06.12.2024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749F866-0F8D-4525-96CC-99CAFB905D3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5BB9E9-9CE7-4AE0-BB2D-123F249700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3F3C1-0E27-4333-86CF-150FD752BEA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690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A7D0A-DEDE-E143-99B7-0F56412556BD}" type="datetimeFigureOut">
              <a:rPr lang="en-US" smtClean="0"/>
              <a:t>06-Dec-24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0DFD3-48A9-9242-AA5B-460E93217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9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0DFD3-48A9-9242-AA5B-460E93217C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49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Mecasoft</a:t>
            </a:r>
            <a:r>
              <a:rPr lang="en-US" baseline="0" dirty="0"/>
              <a:t> and </a:t>
            </a:r>
            <a:r>
              <a:rPr lang="en-US" baseline="0" dirty="0" err="1"/>
              <a:t>Polmans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431B7-DF41-434F-A7F0-F6277C1FB79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410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8E2C3-1426-4383-A741-DF58F43BD4C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6657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A942937C-DE38-4396-8C30-3BFE427A8F87}"/>
              </a:ext>
            </a:extLst>
          </p:cNvPr>
          <p:cNvSpPr/>
          <p:nvPr userDrawn="1"/>
        </p:nvSpPr>
        <p:spPr>
          <a:xfrm>
            <a:off x="3934691" y="6192982"/>
            <a:ext cx="4322618" cy="665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131AD4C-1412-40CF-BD7D-9517A68F09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9616" y="0"/>
            <a:ext cx="6882383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3E0F42A-5AC9-4C0C-9126-1C4007087A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329" y="292529"/>
            <a:ext cx="4590000" cy="971550"/>
          </a:xfrm>
          <a:prstGeom prst="rect">
            <a:avLst/>
          </a:prstGeom>
        </p:spPr>
      </p:pic>
      <p:sp>
        <p:nvSpPr>
          <p:cNvPr id="11" name="Rectangle 8">
            <a:extLst>
              <a:ext uri="{FF2B5EF4-FFF2-40B4-BE49-F238E27FC236}">
                <a16:creationId xmlns:a16="http://schemas.microsoft.com/office/drawing/2014/main" id="{776E828C-B9B4-4999-BBBB-7E0996DA37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688389"/>
            <a:ext cx="12192000" cy="4353823"/>
          </a:xfrm>
          <a:prstGeom prst="rect">
            <a:avLst/>
          </a:prstGeom>
          <a:solidFill>
            <a:srgbClr val="321F4F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330CA2-EFF0-4EC0-AE85-310815DCD2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94167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1641561-74BF-43F1-80A2-B1B83083FD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7384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3CA91C4-D0CD-4AEB-AF4E-200C3FE16C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5000" y="6169631"/>
            <a:ext cx="2322000" cy="625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2444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830E06-D9ED-4F3F-8733-282CF3B87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352C444-64E5-4C5E-9F8E-F94AC1EAE1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E33F4B9-520B-4F74-9FCA-2F9F4B189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B3E9E0C8-1A7A-41A9-A9BA-4C2750E144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3E75625-DBD4-46F9-BF40-A1957FE27D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894B9E-03CF-4BBE-B22E-D6B51783416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793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AB2468-84B4-401E-8AA7-85E6CE729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6174533-2C07-4A7B-BF15-3626BF91DD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0AD126A-3F03-40CE-81E8-B97534E140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F70C16F-9C3F-4930-BAAE-2C2D3CF414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894B9E-03CF-4BBE-B22E-D6B51783416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6939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653097E-C14F-4790-8766-2B1F3B337A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48CEA77-CB17-425A-A21F-A5871FCC4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66273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57538" y="6428222"/>
            <a:ext cx="1287743" cy="365125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99100" y="6301727"/>
            <a:ext cx="38608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70210" y="6428222"/>
            <a:ext cx="905741" cy="365125"/>
          </a:xfrm>
          <a:prstGeom prst="rect">
            <a:avLst/>
          </a:prstGeom>
        </p:spPr>
        <p:txBody>
          <a:bodyPr/>
          <a:lstStyle/>
          <a:p>
            <a:fld id="{30E8DB98-2C52-CA4B-91D5-E77838B06231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6B5FC30-E8DA-413D-BC7D-F602FC16D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982" y="1223539"/>
            <a:ext cx="1026303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670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A942937C-DE38-4396-8C30-3BFE427A8F87}"/>
              </a:ext>
            </a:extLst>
          </p:cNvPr>
          <p:cNvSpPr/>
          <p:nvPr userDrawn="1"/>
        </p:nvSpPr>
        <p:spPr>
          <a:xfrm>
            <a:off x="3934691" y="6192982"/>
            <a:ext cx="4322618" cy="665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131AD4C-1412-40CF-BD7D-9517A68F09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9616" y="0"/>
            <a:ext cx="6882383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3E0F42A-5AC9-4C0C-9126-1C4007087A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329" y="292529"/>
            <a:ext cx="4590000" cy="9715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6330CA2-EFF0-4EC0-AE85-310815DCD2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29" y="1794167"/>
            <a:ext cx="6476400" cy="2387600"/>
          </a:xfrm>
        </p:spPr>
        <p:txBody>
          <a:bodyPr anchor="b"/>
          <a:lstStyle>
            <a:lvl1pPr algn="l">
              <a:defRPr sz="6000">
                <a:solidFill>
                  <a:srgbClr val="321F4F"/>
                </a:solidFill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1641561-74BF-43F1-80A2-B1B83083FD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329" y="4273842"/>
            <a:ext cx="64764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5F5F5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Master-</a:t>
            </a:r>
            <a:r>
              <a:rPr lang="en-GB" noProof="0" dirty="0" err="1"/>
              <a:t>Untertitelformat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B47FC1A-0A0B-4A2F-BF90-4B62583F24F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5000" y="6169631"/>
            <a:ext cx="2322000" cy="625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449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B870950-D318-475F-B2CE-1EC8910FEF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9616" y="0"/>
            <a:ext cx="6882383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8">
            <a:extLst>
              <a:ext uri="{FF2B5EF4-FFF2-40B4-BE49-F238E27FC236}">
                <a16:creationId xmlns:a16="http://schemas.microsoft.com/office/drawing/2014/main" id="{4D9F94CF-9C44-4423-8319-748EABA30B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688389"/>
            <a:ext cx="12192000" cy="4353823"/>
          </a:xfrm>
          <a:prstGeom prst="rect">
            <a:avLst/>
          </a:prstGeom>
          <a:solidFill>
            <a:srgbClr val="321F4F">
              <a:alpha val="8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73DCD75-D877-40BF-9A10-417DC8D40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488BD5-8F62-494E-9033-0204A72643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61799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1303B-C075-4238-9A63-F01378E2F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8EFE10-FF56-4CDB-80F7-C8F847100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493921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56D747-112F-4C0D-BBDE-3E2531FD0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8490E6-C475-4874-9261-C25122FD1B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9A0340C-1FD4-4FE8-AC94-793DF07FE9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36994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E2213B-BECD-43F8-ABEE-20DE4BE2B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2FFAD6F-91D2-4BCB-BEC0-FFEC84D72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7608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3798685-BA90-442A-8D8C-2003332C41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560D4BF-AE27-4156-A26C-C01D3F7CB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7608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AD59BD8-7B8B-410B-8BCB-B1D9F1DA89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06107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7B1A48-D004-4B7F-9D48-C12170409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21404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01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8645C-FB22-49F4-8218-D57F85F99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3BD4FF-88E9-4818-B62D-0CDE602F0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448C97C-350D-4D24-BF4D-709F311DC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77349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7A4807B-8FC2-4FFE-9BD9-67288800D2D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8328" y="6311900"/>
            <a:ext cx="1699199" cy="457987"/>
          </a:xfrm>
          <a:prstGeom prst="rect">
            <a:avLst/>
          </a:prstGeom>
          <a:noFill/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3C02E82-686E-4AE4-9FF4-FEBA5AF1C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69652F-2A2F-41BF-8514-FF50257D38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B67C2A4-AF6C-418B-B2C0-55C44C60ECE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3943" y="6361475"/>
            <a:ext cx="1700786" cy="359999"/>
          </a:xfrm>
          <a:prstGeom prst="rect">
            <a:avLst/>
          </a:prstGeom>
        </p:spPr>
      </p:pic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5BFE3327-A3B5-48DA-A9CC-C666EEDDA590}"/>
              </a:ext>
            </a:extLst>
          </p:cNvPr>
          <p:cNvSpPr txBox="1">
            <a:spLocks/>
          </p:cNvSpPr>
          <p:nvPr userDrawn="1"/>
        </p:nvSpPr>
        <p:spPr>
          <a:xfrm>
            <a:off x="838200" y="63083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7081854-6E9E-4AEA-ACA6-A9256AB2B9D9}" type="datetimeFigureOut">
              <a:rPr lang="de-DE" smtClean="0">
                <a:solidFill>
                  <a:srgbClr val="5F5F5F"/>
                </a:solidFill>
              </a:rPr>
              <a:pPr/>
              <a:t>06.12.2024</a:t>
            </a:fld>
            <a:endParaRPr lang="de-DE" dirty="0">
              <a:solidFill>
                <a:srgbClr val="5F5F5F"/>
              </a:solidFill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7B8E0A5B-4F99-4FFF-AFA0-DA21337E5729}"/>
              </a:ext>
            </a:extLst>
          </p:cNvPr>
          <p:cNvSpPr txBox="1">
            <a:spLocks/>
          </p:cNvSpPr>
          <p:nvPr userDrawn="1"/>
        </p:nvSpPr>
        <p:spPr>
          <a:xfrm>
            <a:off x="8610600" y="63083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rgbClr val="7760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8F5BFB-8590-4F30-987F-3DE858351BAF}" type="slidenum">
              <a:rPr lang="de-DE" smtClean="0">
                <a:solidFill>
                  <a:srgbClr val="5F5F5F"/>
                </a:solidFill>
              </a:rPr>
              <a:pPr/>
              <a:t>‹#›</a:t>
            </a:fld>
            <a:endParaRPr lang="de-DE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79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4" r:id="rId2"/>
    <p:sldLayoutId id="2147483665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5" r:id="rId13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21F4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F5F5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F5F5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5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5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jpeg"/><Relationship Id="rId7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13.png"/><Relationship Id="rId4" Type="http://schemas.openxmlformats.org/officeDocument/2006/relationships/image" Target="../media/image46.jpeg"/><Relationship Id="rId9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cryogenics.2024.103895" TargetMode="External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rxiv.org/abs/2203.10427v1" TargetMode="External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12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5.tiff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tiff"/><Relationship Id="rId11" Type="http://schemas.openxmlformats.org/officeDocument/2006/relationships/image" Target="../media/image72.jpeg"/><Relationship Id="rId5" Type="http://schemas.openxmlformats.org/officeDocument/2006/relationships/image" Target="../media/image67.png"/><Relationship Id="rId10" Type="http://schemas.openxmlformats.org/officeDocument/2006/relationships/image" Target="../media/image71.jpeg"/><Relationship Id="rId4" Type="http://schemas.openxmlformats.org/officeDocument/2006/relationships/image" Target="../media/image66.png"/><Relationship Id="rId9" Type="http://schemas.openxmlformats.org/officeDocument/2006/relationships/image" Target="../media/image7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tiff"/><Relationship Id="rId7" Type="http://schemas.openxmlformats.org/officeDocument/2006/relationships/image" Target="../media/image13.pn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tiff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0" Type="http://schemas.openxmlformats.org/officeDocument/2006/relationships/image" Target="../media/image16.emf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rxiv.org/abs/2212.1008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87C024-1BFE-4ADB-96AD-CDADCC369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0" i="0" u="none" strike="noStrike" dirty="0">
                <a:effectLst/>
                <a:latin typeface="Helvetica" pitchFamily="2" charset="0"/>
              </a:rPr>
              <a:t>Cryogenic radiative cooling of a large mirror suspended from an inverted pendulum and active platform for gravitational wave detector</a:t>
            </a:r>
            <a:endParaRPr lang="en-US" sz="4800" i="1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48D56E-195A-4233-A17E-BE89C821F9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183667"/>
            <a:ext cx="10515600" cy="905983"/>
          </a:xfrm>
        </p:spPr>
        <p:txBody>
          <a:bodyPr/>
          <a:lstStyle/>
          <a:p>
            <a:r>
              <a:rPr lang="nl-BE" dirty="0"/>
              <a:t>Christophe Collette &amp; Lionel Jacques</a:t>
            </a:r>
          </a:p>
        </p:txBody>
      </p:sp>
      <p:pic>
        <p:nvPicPr>
          <p:cNvPr id="1026" name="Picture 2" descr="2nd Einstein Telescope Annual Meeting">
            <a:extLst>
              <a:ext uri="{FF2B5EF4-FFF2-40B4-BE49-F238E27FC236}">
                <a16:creationId xmlns:a16="http://schemas.microsoft.com/office/drawing/2014/main" id="{E991BFF8-91FA-BA37-60D6-F1B5AEF80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21" y="231296"/>
            <a:ext cx="2771775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08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76BEE-03CE-9AF0-24B8-32C664360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636" y="-175418"/>
            <a:ext cx="4476374" cy="1325563"/>
          </a:xfrm>
        </p:spPr>
        <p:txBody>
          <a:bodyPr>
            <a:normAutofit/>
          </a:bodyPr>
          <a:lstStyle/>
          <a:p>
            <a:r>
              <a:rPr lang="en-BE" sz="3200" dirty="0"/>
              <a:t>Active vibration isolation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5BB608-A637-1641-1CC4-DBFF1A732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pic>
        <p:nvPicPr>
          <p:cNvPr id="5" name="Picture 4" descr="C:\Christophe\Report\Conferences\Euspen_2015\Backup_of_Backup_of_Nose_geo.TIF">
            <a:extLst>
              <a:ext uri="{FF2B5EF4-FFF2-40B4-BE49-F238E27FC236}">
                <a16:creationId xmlns:a16="http://schemas.microsoft.com/office/drawing/2014/main" id="{F992C57B-D42F-911B-BFFF-8888B416F84F}"/>
              </a:ext>
            </a:extLst>
          </p:cNvPr>
          <p:cNvPicPr/>
          <p:nvPr/>
        </p:nvPicPr>
        <p:blipFill rotWithShape="1">
          <a:blip r:embed="rId2" cstate="print"/>
          <a:srcRect t="43765"/>
          <a:stretch/>
        </p:blipFill>
        <p:spPr bwMode="auto">
          <a:xfrm>
            <a:off x="219636" y="3428999"/>
            <a:ext cx="4189202" cy="287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E71901-A82B-34E2-8CD5-7FB6E9F64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6482" y="201706"/>
            <a:ext cx="2496671" cy="29901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33E2A9-57E7-EB45-0BD4-B62B7C8DF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808" y="1121196"/>
            <a:ext cx="3579532" cy="21186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EE51CD-86D6-6A39-D225-971F6D9E3D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2619" y="3480747"/>
            <a:ext cx="3302910" cy="32755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3E70C2-8394-890D-3614-50BFBE48FED8}"/>
              </a:ext>
            </a:extLst>
          </p:cNvPr>
          <p:cNvSpPr txBox="1"/>
          <p:nvPr/>
        </p:nvSpPr>
        <p:spPr>
          <a:xfrm>
            <a:off x="820271" y="11590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2009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F30154-B196-94CF-7FDA-EE1B3745F49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3687" r="6846"/>
          <a:stretch/>
        </p:blipFill>
        <p:spPr>
          <a:xfrm>
            <a:off x="4597340" y="3480748"/>
            <a:ext cx="3206777" cy="26375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415F9A-6260-D9BD-05BE-51A10B43D5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6583" y="211783"/>
            <a:ext cx="4358609" cy="31654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491917-8102-05F7-943D-6CB44109F468}"/>
              </a:ext>
            </a:extLst>
          </p:cNvPr>
          <p:cNvSpPr txBox="1"/>
          <p:nvPr/>
        </p:nvSpPr>
        <p:spPr>
          <a:xfrm>
            <a:off x="4764915" y="20170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2010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3C7E3E-4E32-57FB-0A7C-12CEC30971BF}"/>
              </a:ext>
            </a:extLst>
          </p:cNvPr>
          <p:cNvSpPr txBox="1"/>
          <p:nvPr/>
        </p:nvSpPr>
        <p:spPr>
          <a:xfrm>
            <a:off x="3025589" y="342899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2014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C292EC-59F9-D459-9E8A-B21D8DB31512}"/>
              </a:ext>
            </a:extLst>
          </p:cNvPr>
          <p:cNvSpPr txBox="1"/>
          <p:nvPr/>
        </p:nvSpPr>
        <p:spPr>
          <a:xfrm>
            <a:off x="9856694" y="264907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olidFill>
                  <a:schemeClr val="bg1"/>
                </a:solidFill>
              </a:rPr>
              <a:t>2018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252903-8516-E7F5-E3EB-A3A85DE2DA0A}"/>
              </a:ext>
            </a:extLst>
          </p:cNvPr>
          <p:cNvSpPr txBox="1"/>
          <p:nvPr/>
        </p:nvSpPr>
        <p:spPr>
          <a:xfrm>
            <a:off x="10354236" y="624145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olidFill>
                  <a:schemeClr val="bg1"/>
                </a:solidFill>
              </a:rPr>
              <a:t>2020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FEA16F-8ADE-C9D7-B5C1-6F1E332098EC}"/>
              </a:ext>
            </a:extLst>
          </p:cNvPr>
          <p:cNvSpPr txBox="1"/>
          <p:nvPr/>
        </p:nvSpPr>
        <p:spPr>
          <a:xfrm>
            <a:off x="6673840" y="551329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2229932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6079" r="27556"/>
          <a:stretch/>
        </p:blipFill>
        <p:spPr>
          <a:xfrm>
            <a:off x="4611908" y="725035"/>
            <a:ext cx="2397349" cy="2904448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2A2BE-9136-E34B-8531-394DE992CAC9}" type="slidenum">
              <a:rPr lang="en-US" smtClean="0"/>
              <a:t>11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22631" t="5540" r="24592" b="4575"/>
          <a:stretch/>
        </p:blipFill>
        <p:spPr>
          <a:xfrm>
            <a:off x="8390200" y="71452"/>
            <a:ext cx="3628764" cy="34714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95240" y="1215944"/>
            <a:ext cx="918525" cy="8984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6AB62B-FD13-5385-6079-A8F42CA14A2B}"/>
              </a:ext>
            </a:extLst>
          </p:cNvPr>
          <p:cNvSpPr txBox="1"/>
          <p:nvPr/>
        </p:nvSpPr>
        <p:spPr>
          <a:xfrm>
            <a:off x="10282356" y="309427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2016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717107-14D6-A8C5-A881-3FD469B47FB5}"/>
              </a:ext>
            </a:extLst>
          </p:cNvPr>
          <p:cNvSpPr txBox="1"/>
          <p:nvPr/>
        </p:nvSpPr>
        <p:spPr>
          <a:xfrm>
            <a:off x="5335453" y="325631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2015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E4BD9D-BE68-89AE-1EEE-A514899CF8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716033"/>
            <a:ext cx="4892023" cy="23581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99549B-2F78-5852-BA45-9749A70A399C}"/>
              </a:ext>
            </a:extLst>
          </p:cNvPr>
          <p:cNvSpPr txBox="1"/>
          <p:nvPr/>
        </p:nvSpPr>
        <p:spPr>
          <a:xfrm>
            <a:off x="10485783" y="569722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2024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508CDE-1AF1-D356-F2AE-D00C9412CD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7577" y="3525395"/>
            <a:ext cx="2384224" cy="32679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27F4F7D-00DA-4CF9-E0EB-6FED9C6E7AB4}"/>
              </a:ext>
            </a:extLst>
          </p:cNvPr>
          <p:cNvSpPr txBox="1"/>
          <p:nvPr/>
        </p:nvSpPr>
        <p:spPr>
          <a:xfrm>
            <a:off x="3578315" y="281446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2021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D7CB90-22A4-3C59-9E34-9384A013C1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9663" y="922830"/>
            <a:ext cx="3792916" cy="254531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3ACE480-9697-90F3-6DDC-0D5B8AF4B2E7}"/>
              </a:ext>
            </a:extLst>
          </p:cNvPr>
          <p:cNvSpPr txBox="1"/>
          <p:nvPr/>
        </p:nvSpPr>
        <p:spPr>
          <a:xfrm>
            <a:off x="3265684" y="104939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F2E532-5101-8707-C032-339DA5832C2E}"/>
              </a:ext>
            </a:extLst>
          </p:cNvPr>
          <p:cNvSpPr txBox="1"/>
          <p:nvPr/>
        </p:nvSpPr>
        <p:spPr>
          <a:xfrm>
            <a:off x="3837377" y="543927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2020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01AE8AA3-358B-F126-07C5-1C37269050AB}"/>
              </a:ext>
            </a:extLst>
          </p:cNvPr>
          <p:cNvSpPr txBox="1">
            <a:spLocks/>
          </p:cNvSpPr>
          <p:nvPr/>
        </p:nvSpPr>
        <p:spPr>
          <a:xfrm>
            <a:off x="0" y="-152757"/>
            <a:ext cx="89557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21F4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/>
              <a:t>Optical inertial sensors at PML started at CERN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51316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17809B3-5209-C843-B008-B79660EF246D}"/>
              </a:ext>
            </a:extLst>
          </p:cNvPr>
          <p:cNvSpPr txBox="1">
            <a:spLocks/>
          </p:cNvSpPr>
          <p:nvPr/>
        </p:nvSpPr>
        <p:spPr>
          <a:xfrm>
            <a:off x="557220" y="183515"/>
            <a:ext cx="5686167" cy="5616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21F4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tx1"/>
                </a:solidFill>
              </a:rPr>
              <a:t>Cryogenic test bench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675" y="1055081"/>
            <a:ext cx="3161184" cy="21582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86917" y="3524212"/>
            <a:ext cx="6488531" cy="1631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Closed-cycle cryostat with up to 1W cooling power at 10K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Vacuum level: better than 10</a:t>
            </a:r>
            <a:r>
              <a:rPr lang="en-US" sz="2000" baseline="30000" dirty="0"/>
              <a:t>-9</a:t>
            </a:r>
            <a:r>
              <a:rPr lang="en-US" sz="2000" dirty="0"/>
              <a:t> mbar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Usable volume: cylindrical 15x15cm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Fast turnaround and low running costs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Useful for testing materials, components and assemblies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5675" y="5506688"/>
            <a:ext cx="3401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Contacts: Robert </a:t>
            </a:r>
            <a:r>
              <a:rPr lang="en-US" sz="1200" dirty="0" err="1">
                <a:solidFill>
                  <a:srgbClr val="00B050"/>
                </a:solidFill>
              </a:rPr>
              <a:t>Joppe</a:t>
            </a:r>
            <a:endParaRPr lang="en-US" sz="1200" dirty="0">
              <a:solidFill>
                <a:srgbClr val="00B050"/>
              </a:solidFill>
            </a:endParaRPr>
          </a:p>
          <a:p>
            <a:r>
              <a:rPr lang="en-US" sz="1200" dirty="0">
                <a:solidFill>
                  <a:srgbClr val="00B050"/>
                </a:solidFill>
              </a:rPr>
              <a:t>joppe@physik.rwth-aachen.de</a:t>
            </a:r>
          </a:p>
          <a:p>
            <a:r>
              <a:rPr lang="en-US" sz="1200" dirty="0">
                <a:solidFill>
                  <a:srgbClr val="00B050"/>
                </a:solidFill>
              </a:rPr>
              <a:t>Tim </a:t>
            </a:r>
            <a:r>
              <a:rPr lang="en-US" sz="1200" b="0" i="0" dirty="0" err="1">
                <a:solidFill>
                  <a:srgbClr val="00B050"/>
                </a:solidFill>
                <a:effectLst/>
              </a:rPr>
              <a:t>Kuhlbusch</a:t>
            </a:r>
            <a:endParaRPr lang="en-US" sz="1200" b="0" i="0" dirty="0">
              <a:solidFill>
                <a:srgbClr val="00B050"/>
              </a:solidFill>
              <a:effectLst/>
            </a:endParaRPr>
          </a:p>
          <a:p>
            <a:r>
              <a:rPr lang="en-US" sz="1200" b="0" i="0" dirty="0">
                <a:solidFill>
                  <a:srgbClr val="00B050"/>
                </a:solidFill>
                <a:effectLst/>
              </a:rPr>
              <a:t>tim.kuhlbusch@rwth-aachen.de</a:t>
            </a:r>
            <a:endParaRPr lang="en-US" sz="1200" dirty="0">
              <a:solidFill>
                <a:srgbClr val="00B05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6678" y="1005214"/>
            <a:ext cx="3384514" cy="22581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C16977-E29F-2672-D8E4-FB5FFB4A1A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363919" y="1171766"/>
            <a:ext cx="2509931" cy="1673287"/>
          </a:xfrm>
          <a:prstGeom prst="rect">
            <a:avLst/>
          </a:prstGeom>
        </p:spPr>
      </p:pic>
      <p:pic>
        <p:nvPicPr>
          <p:cNvPr id="3" name="Picture 2" descr="RWTH Aachen University Logo / University / Logonoid.com">
            <a:extLst>
              <a:ext uri="{FF2B5EF4-FFF2-40B4-BE49-F238E27FC236}">
                <a16:creationId xmlns:a16="http://schemas.microsoft.com/office/drawing/2014/main" id="{A4B18566-E3E9-CCB1-9BAD-36039D293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8349" y="412946"/>
            <a:ext cx="1256087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9DC5D4-5AD0-4274-9E70-9F5607B509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7020" y="1485777"/>
            <a:ext cx="4320000" cy="360576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4959B42-70F3-03D2-D5C4-663EB10972B3}"/>
              </a:ext>
            </a:extLst>
          </p:cNvPr>
          <p:cNvCxnSpPr>
            <a:cxnSpLocks/>
          </p:cNvCxnSpPr>
          <p:nvPr/>
        </p:nvCxnSpPr>
        <p:spPr>
          <a:xfrm flipH="1">
            <a:off x="8203932" y="2580849"/>
            <a:ext cx="164262" cy="281569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3AC917EB-A90F-31E7-A289-23DF82B4A6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80256" y="4030102"/>
            <a:ext cx="775300" cy="41510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6CC8321-1A22-13C8-8893-3F2FB61224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18750" y="2241665"/>
            <a:ext cx="447786" cy="41171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3158280-D3BE-B793-A11E-553A9AC806BF}"/>
              </a:ext>
            </a:extLst>
          </p:cNvPr>
          <p:cNvSpPr txBox="1"/>
          <p:nvPr/>
        </p:nvSpPr>
        <p:spPr>
          <a:xfrm>
            <a:off x="7873000" y="2262857"/>
            <a:ext cx="1253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ea typeface="Roboto Light" panose="02000000000000000000" pitchFamily="2" charset="0"/>
                <a:cs typeface="Roboto Light" panose="02000000000000000000" pitchFamily="2" charset="0"/>
              </a:rPr>
              <a:t>F230APC</a:t>
            </a:r>
            <a:endParaRPr lang="en-GB" dirty="0"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F35C46-E6C2-B56B-2114-23E81EED8590}"/>
              </a:ext>
            </a:extLst>
          </p:cNvPr>
          <p:cNvSpPr txBox="1"/>
          <p:nvPr/>
        </p:nvSpPr>
        <p:spPr>
          <a:xfrm>
            <a:off x="10095237" y="3679860"/>
            <a:ext cx="824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ea typeface="Roboto Light" panose="02000000000000000000" pitchFamily="2" charset="0"/>
                <a:cs typeface="Roboto Light" panose="02000000000000000000" pitchFamily="2" charset="0"/>
              </a:rPr>
              <a:t>CFP5</a:t>
            </a:r>
            <a:endParaRPr lang="en-GB" dirty="0"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784FC6A-FDC9-4B21-D434-E6FFABAFB516}"/>
              </a:ext>
            </a:extLst>
          </p:cNvPr>
          <p:cNvCxnSpPr>
            <a:cxnSpLocks/>
          </p:cNvCxnSpPr>
          <p:nvPr/>
        </p:nvCxnSpPr>
        <p:spPr>
          <a:xfrm flipH="1" flipV="1">
            <a:off x="9901998" y="3639776"/>
            <a:ext cx="213168" cy="153313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89889B0-D0B1-D046-8269-DFD62F74F2D1}"/>
              </a:ext>
            </a:extLst>
          </p:cNvPr>
          <p:cNvSpPr txBox="1"/>
          <p:nvPr/>
        </p:nvSpPr>
        <p:spPr>
          <a:xfrm>
            <a:off x="7565327" y="5062154"/>
            <a:ext cx="20988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a typeface="Roboto Light" panose="02000000000000000000" pitchFamily="2" charset="0"/>
                <a:cs typeface="Roboto Light" panose="02000000000000000000" pitchFamily="2" charset="0"/>
              </a:rPr>
              <a:t>More sensitive to temperature fluctuations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B578B76-EAA8-2A14-AC72-1CACE88A0E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6872" y="5256944"/>
            <a:ext cx="447786" cy="41171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4E9A62D-EA25-F5DF-C2E6-DB2870EA57D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4753" y="5338110"/>
            <a:ext cx="530574" cy="284075"/>
          </a:xfrm>
          <a:prstGeom prst="rect">
            <a:avLst/>
          </a:prstGeom>
        </p:spPr>
      </p:pic>
      <p:sp>
        <p:nvSpPr>
          <p:cNvPr id="29" name="Rectangle: Rounded Corners 19">
            <a:extLst>
              <a:ext uri="{FF2B5EF4-FFF2-40B4-BE49-F238E27FC236}">
                <a16:creationId xmlns:a16="http://schemas.microsoft.com/office/drawing/2014/main" id="{4BCA1CD1-958E-1115-1E30-6556F04D6EDC}"/>
              </a:ext>
            </a:extLst>
          </p:cNvPr>
          <p:cNvSpPr/>
          <p:nvPr/>
        </p:nvSpPr>
        <p:spPr>
          <a:xfrm>
            <a:off x="6768538" y="975444"/>
            <a:ext cx="5157787" cy="4907112"/>
          </a:xfrm>
          <a:prstGeom prst="roundRect">
            <a:avLst>
              <a:gd name="adj" fmla="val 1381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B48BCBAD-001E-8AE2-8666-C7FBD7686B11}"/>
              </a:ext>
            </a:extLst>
          </p:cNvPr>
          <p:cNvSpPr txBox="1">
            <a:spLocks/>
          </p:cNvSpPr>
          <p:nvPr/>
        </p:nvSpPr>
        <p:spPr>
          <a:xfrm>
            <a:off x="6956881" y="641799"/>
            <a:ext cx="2231007" cy="56557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chemeClr val="accent1"/>
                </a:solidFill>
                <a:latin typeface="Bahnschrift Light Condensed" panose="020B0502040204020203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Collimators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BE7FA58-0A30-E7C9-7B53-46AD443D51C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9503" r="10748"/>
          <a:stretch/>
        </p:blipFill>
        <p:spPr>
          <a:xfrm>
            <a:off x="10339047" y="1051578"/>
            <a:ext cx="1490832" cy="1190087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1436768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graph with a blue line&#10;&#10;Description automatically generated">
            <a:extLst>
              <a:ext uri="{FF2B5EF4-FFF2-40B4-BE49-F238E27FC236}">
                <a16:creationId xmlns:a16="http://schemas.microsoft.com/office/drawing/2014/main" id="{CF794860-69E6-485F-9F36-F5D61753E4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277" y="2087232"/>
            <a:ext cx="4680000" cy="3900000"/>
          </a:xfrm>
          <a:prstGeom prst="rect">
            <a:avLst/>
          </a:prstGeom>
        </p:spPr>
      </p:pic>
      <p:pic>
        <p:nvPicPr>
          <p:cNvPr id="25" name="Picture 24" descr="A graph of a temperature&#10;&#10;Description automatically generated with medium confidence">
            <a:extLst>
              <a:ext uri="{FF2B5EF4-FFF2-40B4-BE49-F238E27FC236}">
                <a16:creationId xmlns:a16="http://schemas.microsoft.com/office/drawing/2014/main" id="{F9F6E46A-51A8-80CC-04AD-3D29824197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276" y="2087232"/>
            <a:ext cx="4680000" cy="3900000"/>
          </a:xfrm>
          <a:prstGeom prst="rect">
            <a:avLst/>
          </a:prstGeom>
        </p:spPr>
      </p:pic>
      <p:pic>
        <p:nvPicPr>
          <p:cNvPr id="27" name="Picture 26" descr="A graph of a temperature&#10;&#10;Description automatically generated with medium confidence">
            <a:extLst>
              <a:ext uri="{FF2B5EF4-FFF2-40B4-BE49-F238E27FC236}">
                <a16:creationId xmlns:a16="http://schemas.microsoft.com/office/drawing/2014/main" id="{18F11BFF-0B47-60C6-BD55-654FE433B6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276" y="2089787"/>
            <a:ext cx="4680000" cy="3900000"/>
          </a:xfrm>
          <a:prstGeom prst="rect">
            <a:avLst/>
          </a:prstGeom>
        </p:spPr>
      </p:pic>
      <p:pic>
        <p:nvPicPr>
          <p:cNvPr id="23" name="Picture 2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1F3F90E-D0EA-D577-A931-7055A7EFB1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276" y="2094077"/>
            <a:ext cx="4680000" cy="3900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0784EB4-018D-1AC1-3470-02D627F18755}"/>
              </a:ext>
            </a:extLst>
          </p:cNvPr>
          <p:cNvSpPr txBox="1"/>
          <p:nvPr/>
        </p:nvSpPr>
        <p:spPr>
          <a:xfrm>
            <a:off x="1808159" y="1625246"/>
            <a:ext cx="37082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0072BD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Cutoff</a:t>
            </a:r>
            <a:r>
              <a:rPr lang="fr-FR" sz="1600" dirty="0">
                <a:solidFill>
                  <a:srgbClr val="0072BD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fr-FR" sz="1600" dirty="0" err="1">
                <a:solidFill>
                  <a:srgbClr val="0072BD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fr-FR" sz="1600" dirty="0">
                <a:solidFill>
                  <a:srgbClr val="0072BD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1550 nm: </a:t>
            </a:r>
            <a:r>
              <a:rPr lang="fr-FR" sz="1600" dirty="0" err="1">
                <a:solidFill>
                  <a:srgbClr val="0072BD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responsivity</a:t>
            </a:r>
            <a:r>
              <a:rPr lang="fr-FR" sz="1600" dirty="0">
                <a:solidFill>
                  <a:srgbClr val="0072BD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drop </a:t>
            </a:r>
            <a:r>
              <a:rPr lang="fr-FR" sz="1600" dirty="0" err="1">
                <a:solidFill>
                  <a:srgbClr val="0072BD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below</a:t>
            </a:r>
            <a:r>
              <a:rPr lang="fr-FR" sz="1600" dirty="0">
                <a:solidFill>
                  <a:srgbClr val="0072BD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100 K</a:t>
            </a:r>
            <a:endParaRPr lang="en-GB" sz="1600" dirty="0">
              <a:solidFill>
                <a:srgbClr val="0072BD"/>
              </a:solidFill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9C51496-D1F3-EC41-4700-3CBA1DDF8B21}"/>
              </a:ext>
            </a:extLst>
          </p:cNvPr>
          <p:cNvSpPr txBox="1"/>
          <p:nvPr/>
        </p:nvSpPr>
        <p:spPr>
          <a:xfrm>
            <a:off x="1808159" y="1634872"/>
            <a:ext cx="370823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D95319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Better but still a: </a:t>
            </a:r>
            <a:r>
              <a:rPr lang="fr-FR" sz="1600" dirty="0" err="1">
                <a:solidFill>
                  <a:srgbClr val="D95319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responsivity</a:t>
            </a:r>
            <a:r>
              <a:rPr lang="fr-FR" sz="1600" dirty="0">
                <a:solidFill>
                  <a:srgbClr val="D95319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drop </a:t>
            </a:r>
            <a:r>
              <a:rPr lang="fr-FR" sz="1600" dirty="0" err="1">
                <a:solidFill>
                  <a:srgbClr val="D95319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below</a:t>
            </a:r>
            <a:r>
              <a:rPr lang="fr-FR" sz="1600" dirty="0">
                <a:solidFill>
                  <a:srgbClr val="D95319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30 K</a:t>
            </a:r>
            <a:endParaRPr lang="en-GB" sz="1600" dirty="0">
              <a:solidFill>
                <a:srgbClr val="D95319"/>
              </a:solidFill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02627B-7637-9B13-4773-66D967C29325}"/>
              </a:ext>
            </a:extLst>
          </p:cNvPr>
          <p:cNvSpPr txBox="1"/>
          <p:nvPr/>
        </p:nvSpPr>
        <p:spPr>
          <a:xfrm>
            <a:off x="1817833" y="1644685"/>
            <a:ext cx="370823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EDB120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Very stable </a:t>
            </a:r>
            <a:r>
              <a:rPr lang="fr-FR" sz="1600" dirty="0" err="1">
                <a:solidFill>
                  <a:srgbClr val="EDB120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response</a:t>
            </a:r>
            <a:r>
              <a:rPr lang="fr-FR" sz="1600" dirty="0">
                <a:solidFill>
                  <a:srgbClr val="EDB120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over all </a:t>
            </a:r>
            <a:r>
              <a:rPr lang="fr-FR" sz="1600" dirty="0" err="1">
                <a:solidFill>
                  <a:srgbClr val="EDB120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temperatures</a:t>
            </a:r>
            <a:r>
              <a:rPr lang="fr-FR" sz="1600" dirty="0">
                <a:solidFill>
                  <a:srgbClr val="EDB120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</a:t>
            </a:r>
            <a:r>
              <a:rPr lang="fr-FR" sz="1600" dirty="0" err="1">
                <a:solidFill>
                  <a:srgbClr val="EDB120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tested</a:t>
            </a:r>
            <a:r>
              <a:rPr lang="fr-FR" sz="1600" dirty="0">
                <a:solidFill>
                  <a:srgbClr val="EDB120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!</a:t>
            </a:r>
            <a:endParaRPr lang="en-GB" sz="1600" dirty="0">
              <a:solidFill>
                <a:srgbClr val="EDB120"/>
              </a:solidFill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94FCF40-3A49-DE38-4C23-C7D2FA48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880600" cy="513416"/>
          </a:xfrm>
        </p:spPr>
        <p:txBody>
          <a:bodyPr>
            <a:normAutofit fontScale="90000"/>
          </a:bodyPr>
          <a:lstStyle/>
          <a:p>
            <a:r>
              <a:rPr lang="fr-FR" sz="3200" dirty="0"/>
              <a:t>Validation of </a:t>
            </a:r>
            <a:r>
              <a:rPr lang="fr-FR" sz="3200" dirty="0">
                <a:solidFill>
                  <a:schemeClr val="accent4"/>
                </a:solidFill>
              </a:rPr>
              <a:t>1550 nm </a:t>
            </a:r>
            <a:r>
              <a:rPr lang="fr-FR" sz="3200" dirty="0" err="1"/>
              <a:t>optical</a:t>
            </a:r>
            <a:r>
              <a:rPr lang="fr-FR" sz="3200" dirty="0"/>
              <a:t> </a:t>
            </a:r>
            <a:r>
              <a:rPr lang="fr-FR" sz="3200" dirty="0" err="1"/>
              <a:t>elements</a:t>
            </a:r>
            <a:r>
              <a:rPr lang="fr-FR" sz="3200" dirty="0"/>
              <a:t> in </a:t>
            </a:r>
            <a:r>
              <a:rPr lang="fr-FR" sz="3200" dirty="0" err="1"/>
              <a:t>cryogenic</a:t>
            </a:r>
            <a:r>
              <a:rPr lang="fr-FR" sz="3200" dirty="0"/>
              <a:t> conditions</a:t>
            </a:r>
            <a:endParaRPr lang="en-GB" sz="32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02DBB21-4A98-3194-C296-A8D644673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7683"/>
            <a:ext cx="5164076" cy="4759280"/>
          </a:xfrm>
          <a:prstGeom prst="roundRect">
            <a:avLst>
              <a:gd name="adj" fmla="val 2421"/>
            </a:avLst>
          </a:prstGeom>
          <a:ln w="19050"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fr-FR" dirty="0"/>
              <a:t> 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A35EA6-5C1B-7344-73D9-C30B08355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57538" y="6428222"/>
            <a:ext cx="1780966" cy="365125"/>
          </a:xfrm>
        </p:spPr>
        <p:txBody>
          <a:bodyPr/>
          <a:lstStyle/>
          <a:p>
            <a:r>
              <a:rPr lang="en-GB" dirty="0"/>
              <a:t>12/10/2023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E886E-58F7-459A-F898-5EF99C21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96459-A6C2-40F3-9BA7-4814FE239692}" type="slidenum">
              <a:rPr lang="en-GB" smtClean="0"/>
              <a:t>13</a:t>
            </a:fld>
            <a:endParaRPr lang="en-GB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D5F17FCF-96F8-4F1C-9219-13253C46A26C}"/>
              </a:ext>
            </a:extLst>
          </p:cNvPr>
          <p:cNvSpPr txBox="1">
            <a:spLocks/>
          </p:cNvSpPr>
          <p:nvPr/>
        </p:nvSpPr>
        <p:spPr>
          <a:xfrm>
            <a:off x="1180336" y="1199347"/>
            <a:ext cx="2299464" cy="39265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Photodiodes</a:t>
            </a:r>
            <a:endParaRPr lang="en-GB" sz="2000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0354EF-5B90-B2FB-E45E-D892DB0E0D50}"/>
              </a:ext>
            </a:extLst>
          </p:cNvPr>
          <p:cNvSpPr txBox="1"/>
          <p:nvPr/>
        </p:nvSpPr>
        <p:spPr>
          <a:xfrm>
            <a:off x="3662276" y="2339826"/>
            <a:ext cx="1984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7B2A8B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InGaAs</a:t>
            </a:r>
            <a:r>
              <a:rPr lang="fr-FR" sz="1600" dirty="0">
                <a:solidFill>
                  <a:srgbClr val="7B2A8B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++ </a:t>
            </a:r>
            <a:r>
              <a:rPr lang="fr-FR" sz="1600" dirty="0" err="1">
                <a:solidFill>
                  <a:srgbClr val="7B2A8B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without</a:t>
            </a:r>
            <a:r>
              <a:rPr lang="fr-FR" sz="1600" dirty="0">
                <a:solidFill>
                  <a:srgbClr val="7B2A8B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front glass </a:t>
            </a:r>
            <a:endParaRPr lang="en-GB" sz="1600" dirty="0">
              <a:solidFill>
                <a:srgbClr val="7B2A8B"/>
              </a:solidFill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F14E5F-F0EE-90B7-B683-7AC457E056F9}"/>
              </a:ext>
            </a:extLst>
          </p:cNvPr>
          <p:cNvSpPr txBox="1"/>
          <p:nvPr/>
        </p:nvSpPr>
        <p:spPr>
          <a:xfrm>
            <a:off x="2082187" y="2913679"/>
            <a:ext cx="1277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D95319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InGaAs</a:t>
            </a:r>
            <a:r>
              <a:rPr lang="fr-FR" sz="1600" dirty="0">
                <a:solidFill>
                  <a:srgbClr val="D95319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+ </a:t>
            </a:r>
            <a:endParaRPr lang="en-GB" sz="1600" dirty="0">
              <a:solidFill>
                <a:srgbClr val="D95319"/>
              </a:solidFill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F96F4C-65FA-C547-3E08-0DCC756400C9}"/>
              </a:ext>
            </a:extLst>
          </p:cNvPr>
          <p:cNvSpPr txBox="1"/>
          <p:nvPr/>
        </p:nvSpPr>
        <p:spPr>
          <a:xfrm>
            <a:off x="1935150" y="4944889"/>
            <a:ext cx="1277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0072BD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InGaAs</a:t>
            </a:r>
            <a:endParaRPr lang="en-GB" sz="1600" dirty="0">
              <a:solidFill>
                <a:srgbClr val="0072BD"/>
              </a:solidFill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C3D5D5-4588-AA66-D199-F7130E28EFD5}"/>
              </a:ext>
            </a:extLst>
          </p:cNvPr>
          <p:cNvSpPr txBox="1"/>
          <p:nvPr/>
        </p:nvSpPr>
        <p:spPr>
          <a:xfrm>
            <a:off x="2145196" y="3502674"/>
            <a:ext cx="1277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solidFill>
                  <a:srgbClr val="EDB120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InGaAs</a:t>
            </a:r>
            <a:r>
              <a:rPr lang="fr-FR" sz="1600" dirty="0">
                <a:solidFill>
                  <a:srgbClr val="EDB120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++ </a:t>
            </a:r>
            <a:endParaRPr lang="en-GB" sz="1600" dirty="0">
              <a:solidFill>
                <a:srgbClr val="EDB120"/>
              </a:solidFill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grpSp>
        <p:nvGrpSpPr>
          <p:cNvPr id="19" name="Google Shape;39832;p143">
            <a:extLst>
              <a:ext uri="{FF2B5EF4-FFF2-40B4-BE49-F238E27FC236}">
                <a16:creationId xmlns:a16="http://schemas.microsoft.com/office/drawing/2014/main" id="{B9C2EDCD-529B-60D4-8BC7-E1CF1115A529}"/>
              </a:ext>
            </a:extLst>
          </p:cNvPr>
          <p:cNvGrpSpPr/>
          <p:nvPr/>
        </p:nvGrpSpPr>
        <p:grpSpPr>
          <a:xfrm>
            <a:off x="4658216" y="1905358"/>
            <a:ext cx="371782" cy="274285"/>
            <a:chOff x="5223609" y="3731112"/>
            <a:chExt cx="371782" cy="274285"/>
          </a:xfrm>
        </p:grpSpPr>
        <p:sp>
          <p:nvSpPr>
            <p:cNvPr id="20" name="Google Shape;39833;p143">
              <a:extLst>
                <a:ext uri="{FF2B5EF4-FFF2-40B4-BE49-F238E27FC236}">
                  <a16:creationId xmlns:a16="http://schemas.microsoft.com/office/drawing/2014/main" id="{5A885542-9774-6894-D9A3-F4CBC620C1AE}"/>
                </a:ext>
              </a:extLst>
            </p:cNvPr>
            <p:cNvSpPr/>
            <p:nvPr/>
          </p:nvSpPr>
          <p:spPr>
            <a:xfrm>
              <a:off x="5223609" y="3731112"/>
              <a:ext cx="371782" cy="274285"/>
            </a:xfrm>
            <a:custGeom>
              <a:avLst/>
              <a:gdLst/>
              <a:ahLst/>
              <a:cxnLst/>
              <a:rect l="l" t="t" r="r" b="b"/>
              <a:pathLst>
                <a:path w="14151" h="10440" extrusionOk="0">
                  <a:moveTo>
                    <a:pt x="11972" y="1"/>
                  </a:moveTo>
                  <a:lnTo>
                    <a:pt x="5563" y="6410"/>
                  </a:lnTo>
                  <a:cubicBezTo>
                    <a:pt x="5477" y="6497"/>
                    <a:pt x="5364" y="6540"/>
                    <a:pt x="5251" y="6540"/>
                  </a:cubicBezTo>
                  <a:cubicBezTo>
                    <a:pt x="5138" y="6540"/>
                    <a:pt x="5026" y="6497"/>
                    <a:pt x="4939" y="6410"/>
                  </a:cubicBezTo>
                  <a:lnTo>
                    <a:pt x="2178" y="3649"/>
                  </a:lnTo>
                  <a:lnTo>
                    <a:pt x="0" y="5827"/>
                  </a:lnTo>
                  <a:lnTo>
                    <a:pt x="4162" y="9989"/>
                  </a:lnTo>
                  <a:cubicBezTo>
                    <a:pt x="4453" y="10280"/>
                    <a:pt x="4842" y="10440"/>
                    <a:pt x="5251" y="10440"/>
                  </a:cubicBezTo>
                  <a:cubicBezTo>
                    <a:pt x="5660" y="10440"/>
                    <a:pt x="6056" y="10280"/>
                    <a:pt x="6340" y="9989"/>
                  </a:cubicBezTo>
                  <a:lnTo>
                    <a:pt x="14150" y="2179"/>
                  </a:lnTo>
                  <a:lnTo>
                    <a:pt x="11972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" name="Google Shape;39834;p143">
              <a:extLst>
                <a:ext uri="{FF2B5EF4-FFF2-40B4-BE49-F238E27FC236}">
                  <a16:creationId xmlns:a16="http://schemas.microsoft.com/office/drawing/2014/main" id="{30F852EB-9B49-F868-F766-58A144A9E52E}"/>
                </a:ext>
              </a:extLst>
            </p:cNvPr>
            <p:cNvSpPr/>
            <p:nvPr/>
          </p:nvSpPr>
          <p:spPr>
            <a:xfrm>
              <a:off x="5338236" y="3769391"/>
              <a:ext cx="257155" cy="236006"/>
            </a:xfrm>
            <a:custGeom>
              <a:avLst/>
              <a:gdLst/>
              <a:ahLst/>
              <a:cxnLst/>
              <a:rect l="l" t="t" r="r" b="b"/>
              <a:pathLst>
                <a:path w="9788" h="8983" extrusionOk="0">
                  <a:moveTo>
                    <a:pt x="9066" y="0"/>
                  </a:moveTo>
                  <a:lnTo>
                    <a:pt x="826" y="8248"/>
                  </a:lnTo>
                  <a:cubicBezTo>
                    <a:pt x="597" y="8470"/>
                    <a:pt x="312" y="8629"/>
                    <a:pt x="0" y="8698"/>
                  </a:cubicBezTo>
                  <a:cubicBezTo>
                    <a:pt x="257" y="8886"/>
                    <a:pt x="569" y="8983"/>
                    <a:pt x="888" y="8983"/>
                  </a:cubicBezTo>
                  <a:cubicBezTo>
                    <a:pt x="1297" y="8983"/>
                    <a:pt x="1693" y="8823"/>
                    <a:pt x="1977" y="8532"/>
                  </a:cubicBezTo>
                  <a:lnTo>
                    <a:pt x="9787" y="722"/>
                  </a:lnTo>
                  <a:lnTo>
                    <a:pt x="906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0312C901-8885-783C-A163-C0C3CE950344}"/>
              </a:ext>
            </a:extLst>
          </p:cNvPr>
          <p:cNvSpPr txBox="1"/>
          <p:nvPr/>
        </p:nvSpPr>
        <p:spPr>
          <a:xfrm>
            <a:off x="1877992" y="1627638"/>
            <a:ext cx="370823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7B2A8B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Constant </a:t>
            </a:r>
            <a:r>
              <a:rPr lang="fr-FR" sz="1600" dirty="0" err="1">
                <a:solidFill>
                  <a:srgbClr val="7B2A8B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improvement</a:t>
            </a:r>
            <a:r>
              <a:rPr lang="fr-FR" sz="1600" dirty="0">
                <a:solidFill>
                  <a:srgbClr val="7B2A8B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 of the </a:t>
            </a:r>
            <a:r>
              <a:rPr lang="fr-FR" sz="1600" dirty="0" err="1">
                <a:solidFill>
                  <a:srgbClr val="7B2A8B"/>
                </a:solidFill>
                <a:ea typeface="Roboto Light" panose="02000000000000000000" pitchFamily="2" charset="0"/>
                <a:cs typeface="Roboto Light" panose="02000000000000000000" pitchFamily="2" charset="0"/>
              </a:rPr>
              <a:t>responsivity</a:t>
            </a:r>
            <a:endParaRPr lang="fr-FR" sz="1600" dirty="0">
              <a:solidFill>
                <a:srgbClr val="7B2A8B"/>
              </a:solidFill>
              <a:ea typeface="Roboto Light" panose="02000000000000000000" pitchFamily="2" charset="0"/>
              <a:cs typeface="Roboto Light" panose="02000000000000000000" pitchFamily="2" charset="0"/>
            </a:endParaRPr>
          </a:p>
          <a:p>
            <a:endParaRPr lang="en-GB" sz="1600" dirty="0">
              <a:solidFill>
                <a:srgbClr val="7B2A8B"/>
              </a:solidFill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DE435B-3671-538C-E21E-E2BED34568C8}"/>
              </a:ext>
            </a:extLst>
          </p:cNvPr>
          <p:cNvSpPr txBox="1"/>
          <p:nvPr/>
        </p:nvSpPr>
        <p:spPr>
          <a:xfrm>
            <a:off x="7893689" y="1509263"/>
            <a:ext cx="29271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[2] Bajpai </a:t>
            </a:r>
            <a:r>
              <a:rPr lang="en-GB" sz="1200" i="1" dirty="0">
                <a:solidFill>
                  <a:schemeClr val="bg1">
                    <a:lumMod val="65000"/>
                  </a:schemeClr>
                </a:solidFill>
              </a:rPr>
              <a:t>et al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, 2022 </a:t>
            </a:r>
            <a:r>
              <a:rPr lang="en-GB" sz="1200" dirty="0" err="1">
                <a:solidFill>
                  <a:srgbClr val="0563C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2203.10427v1] 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2" name="Picture 2" descr="RWTH Aachen University Logo / University / Logonoid.com">
            <a:extLst>
              <a:ext uri="{FF2B5EF4-FFF2-40B4-BE49-F238E27FC236}">
                <a16:creationId xmlns:a16="http://schemas.microsoft.com/office/drawing/2014/main" id="{6A39F54C-577B-65BC-C8E2-7C3B712DA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3723" y="149945"/>
            <a:ext cx="1264283" cy="34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35CD93A-A7B0-47C7-DDA6-FC0AF55854A0}"/>
              </a:ext>
            </a:extLst>
          </p:cNvPr>
          <p:cNvSpPr txBox="1"/>
          <p:nvPr/>
        </p:nvSpPr>
        <p:spPr>
          <a:xfrm>
            <a:off x="6925185" y="878542"/>
            <a:ext cx="5164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8"/>
              </a:rPr>
              <a:t>https://doi.org/10.1016/j.cryogenics.2024.103895</a:t>
            </a:r>
            <a:r>
              <a:rPr lang="fr-FR" dirty="0"/>
              <a:t> </a:t>
            </a:r>
            <a:endParaRPr lang="en-GB" dirty="0"/>
          </a:p>
        </p:txBody>
      </p:sp>
      <p:pic>
        <p:nvPicPr>
          <p:cNvPr id="5" name="Picture 4" descr="Close-up of a machine with wires&#10;&#10;Description automatically generated with low confidence">
            <a:extLst>
              <a:ext uri="{FF2B5EF4-FFF2-40B4-BE49-F238E27FC236}">
                <a16:creationId xmlns:a16="http://schemas.microsoft.com/office/drawing/2014/main" id="{B8C15DD4-557B-6025-A25D-13D4784968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8" r="11999"/>
          <a:stretch/>
        </p:blipFill>
        <p:spPr>
          <a:xfrm>
            <a:off x="6138939" y="1215123"/>
            <a:ext cx="5830318" cy="486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874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471860-2EDE-402D-514D-043AAEEC87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9210" y="1532965"/>
            <a:ext cx="7138136" cy="46045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83E96AF-E580-E62B-1515-E904C4A853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620" y="3429000"/>
            <a:ext cx="4429487" cy="27084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AF481E-D542-5B4E-CE69-28D7E06CE9DC}"/>
              </a:ext>
            </a:extLst>
          </p:cNvPr>
          <p:cNvSpPr txBox="1"/>
          <p:nvPr/>
        </p:nvSpPr>
        <p:spPr>
          <a:xfrm>
            <a:off x="5131234" y="593543"/>
            <a:ext cx="4915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3600" dirty="0">
                <a:latin typeface="+mj-lt"/>
              </a:rPr>
              <a:t>Cryogenic inertial sensors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D48EDD-2345-739B-32C6-47CF4B829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0551" y="6377184"/>
            <a:ext cx="1600791" cy="256127"/>
          </a:xfrm>
          <a:prstGeom prst="rect">
            <a:avLst/>
          </a:prstGeom>
        </p:spPr>
      </p:pic>
      <p:pic>
        <p:nvPicPr>
          <p:cNvPr id="5" name="Picture 14">
            <a:extLst>
              <a:ext uri="{FF2B5EF4-FFF2-40B4-BE49-F238E27FC236}">
                <a16:creationId xmlns:a16="http://schemas.microsoft.com/office/drawing/2014/main" id="{9BC3BFE0-3D32-A325-F904-41FB13D0F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8278" y="6264457"/>
            <a:ext cx="1147019" cy="48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metal box with wires&#10;&#10;Description automatically generated with medium confidence">
            <a:extLst>
              <a:ext uri="{FF2B5EF4-FFF2-40B4-BE49-F238E27FC236}">
                <a16:creationId xmlns:a16="http://schemas.microsoft.com/office/drawing/2014/main" id="{70F570C1-FDFF-85CC-B785-C5CD20854A8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370" y="304801"/>
            <a:ext cx="4401737" cy="293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42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1B879-CDD8-226F-AC5B-2899D95C3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Electronics and control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56FDF6-92AC-F051-E381-75C8F2568A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8178" y="3203055"/>
            <a:ext cx="5168349" cy="2912693"/>
          </a:xfrm>
          <a:prstGeom prst="rect">
            <a:avLst/>
          </a:prstGeom>
        </p:spPr>
      </p:pic>
      <p:pic>
        <p:nvPicPr>
          <p:cNvPr id="5" name="Picture 4" descr="A person in a lab&#10;&#10;Description automatically generated">
            <a:extLst>
              <a:ext uri="{FF2B5EF4-FFF2-40B4-BE49-F238E27FC236}">
                <a16:creationId xmlns:a16="http://schemas.microsoft.com/office/drawing/2014/main" id="{17BA379A-B22F-BA84-54ED-39A4039CD3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8179" y="666644"/>
            <a:ext cx="5168348" cy="23114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1FE2CF-F1DC-10EF-1CEA-B896AD5441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602" y="1444048"/>
            <a:ext cx="3468502" cy="4897511"/>
          </a:xfrm>
          <a:prstGeom prst="rect">
            <a:avLst/>
          </a:prstGeom>
        </p:spPr>
      </p:pic>
      <p:pic>
        <p:nvPicPr>
          <p:cNvPr id="9" name="Picture 8" descr="A green circuit board with many small holes and wires&#10;&#10;Description automatically generated with medium confidence">
            <a:extLst>
              <a:ext uri="{FF2B5EF4-FFF2-40B4-BE49-F238E27FC236}">
                <a16:creationId xmlns:a16="http://schemas.microsoft.com/office/drawing/2014/main" id="{A72F1DBE-2806-58BF-FA3F-880D120209D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71780" y="2504163"/>
            <a:ext cx="4808594" cy="270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312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26" y="6255048"/>
            <a:ext cx="1039999" cy="46800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106" y="6264169"/>
            <a:ext cx="1262029" cy="529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3772" y="6221008"/>
            <a:ext cx="827466" cy="573032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417809B3-5209-C843-B008-B79660EF246D}"/>
              </a:ext>
            </a:extLst>
          </p:cNvPr>
          <p:cNvSpPr txBox="1">
            <a:spLocks/>
          </p:cNvSpPr>
          <p:nvPr/>
        </p:nvSpPr>
        <p:spPr>
          <a:xfrm>
            <a:off x="325060" y="244844"/>
            <a:ext cx="10400090" cy="5616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21F4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Assembly of the prototype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3982" y="6399524"/>
            <a:ext cx="1350000" cy="216000"/>
          </a:xfrm>
          <a:prstGeom prst="rect">
            <a:avLst/>
          </a:prstGeom>
        </p:spPr>
      </p:pic>
      <p:pic>
        <p:nvPicPr>
          <p:cNvPr id="2" name="Picture 1" descr="A group of people wearing white coats and masks&#10;&#10;Description automatically generated">
            <a:extLst>
              <a:ext uri="{FF2B5EF4-FFF2-40B4-BE49-F238E27FC236}">
                <a16:creationId xmlns:a16="http://schemas.microsoft.com/office/drawing/2014/main" id="{9208C5DD-8DC4-DC14-0D3D-5CC8D4CB266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07" y="936474"/>
            <a:ext cx="6966389" cy="5224791"/>
          </a:xfrm>
          <a:prstGeom prst="rect">
            <a:avLst/>
          </a:prstGeom>
        </p:spPr>
      </p:pic>
      <p:pic>
        <p:nvPicPr>
          <p:cNvPr id="3" name="Picture 2" descr="A group of people in white coats&#10;&#10;Description automatically generated">
            <a:extLst>
              <a:ext uri="{FF2B5EF4-FFF2-40B4-BE49-F238E27FC236}">
                <a16:creationId xmlns:a16="http://schemas.microsoft.com/office/drawing/2014/main" id="{A619CD42-BB14-49AC-5A8D-3C36A3ACD75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459913" y="1309187"/>
            <a:ext cx="3045954" cy="2309451"/>
          </a:xfrm>
          <a:prstGeom prst="rect">
            <a:avLst/>
          </a:prstGeom>
        </p:spPr>
      </p:pic>
      <p:pic>
        <p:nvPicPr>
          <p:cNvPr id="5" name="Picture 4" descr="A group of small metal objects&#10;&#10;Description automatically generated">
            <a:extLst>
              <a:ext uri="{FF2B5EF4-FFF2-40B4-BE49-F238E27FC236}">
                <a16:creationId xmlns:a16="http://schemas.microsoft.com/office/drawing/2014/main" id="{B1D36CD0-D9C9-8377-FDEB-A855A3A4DAE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9062" y="4040056"/>
            <a:ext cx="4738553" cy="21212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4CBAAC3-173A-8BD5-3876-371B405536A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9064" y="1949007"/>
            <a:ext cx="2374184" cy="2009674"/>
          </a:xfrm>
          <a:prstGeom prst="rect">
            <a:avLst/>
          </a:prstGeom>
        </p:spPr>
      </p:pic>
      <p:pic>
        <p:nvPicPr>
          <p:cNvPr id="1026" name="Picture 2" descr="AMOS - Advanced Mechanical and Optical Systems | Skywin">
            <a:extLst>
              <a:ext uri="{FF2B5EF4-FFF2-40B4-BE49-F238E27FC236}">
                <a16:creationId xmlns:a16="http://schemas.microsoft.com/office/drawing/2014/main" id="{B7407F8F-8902-AA14-6CB2-642FF75F9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5230" y="1025030"/>
            <a:ext cx="2309451" cy="66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463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F022C-E93D-BDE3-4834-40D60FA93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0822"/>
          </a:xfrm>
        </p:spPr>
        <p:txBody>
          <a:bodyPr/>
          <a:lstStyle/>
          <a:p>
            <a:r>
              <a:rPr lang="en-BE" dirty="0"/>
              <a:t>Final installation at CSL</a:t>
            </a:r>
          </a:p>
        </p:txBody>
      </p:sp>
      <p:pic>
        <p:nvPicPr>
          <p:cNvPr id="12" name="Picture 11" descr="A person standing in a factory&#10;&#10;Description automatically generated">
            <a:extLst>
              <a:ext uri="{FF2B5EF4-FFF2-40B4-BE49-F238E27FC236}">
                <a16:creationId xmlns:a16="http://schemas.microsoft.com/office/drawing/2014/main" id="{1708262C-D667-728C-305E-8771EED1F7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8451" y="1577420"/>
            <a:ext cx="5243034" cy="4500090"/>
          </a:xfrm>
          <a:prstGeom prst="rect">
            <a:avLst/>
          </a:prstGeom>
        </p:spPr>
      </p:pic>
      <p:pic>
        <p:nvPicPr>
          <p:cNvPr id="6" name="Picture 5" descr="A couple of men sitting under a machine&#10;&#10;Description automatically generated">
            <a:extLst>
              <a:ext uri="{FF2B5EF4-FFF2-40B4-BE49-F238E27FC236}">
                <a16:creationId xmlns:a16="http://schemas.microsoft.com/office/drawing/2014/main" id="{317C42D4-DB80-8232-5C36-8186392207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1441" y="1205947"/>
            <a:ext cx="6682676" cy="2584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8E8DBB-7E29-9E4C-0072-6AEFB9E2D6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1441" y="3822712"/>
            <a:ext cx="6682676" cy="258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348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55" t="5296" r="7902"/>
          <a:stretch/>
        </p:blipFill>
        <p:spPr bwMode="auto">
          <a:xfrm>
            <a:off x="720688" y="49091"/>
            <a:ext cx="7853468" cy="6502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263049" y="3751240"/>
            <a:ext cx="2777836" cy="808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dotted line </a:t>
            </a:r>
          </a:p>
          <a:p>
            <a:pPr marL="0" indent="0">
              <a:buNone/>
            </a:pPr>
            <a:r>
              <a:rPr lang="en-US" sz="1600" dirty="0"/>
              <a:t>= correlated model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118771" y="1105358"/>
            <a:ext cx="3012863" cy="371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tx1"/>
                </a:solidFill>
              </a:rPr>
              <a:t>After integration of outer cryostat including LN</a:t>
            </a:r>
            <a:r>
              <a:rPr lang="en-US" sz="1500" baseline="-25000" dirty="0">
                <a:solidFill>
                  <a:schemeClr val="tx1"/>
                </a:solidFill>
              </a:rPr>
              <a:t>2</a:t>
            </a:r>
            <a:r>
              <a:rPr lang="en-US" sz="1500" dirty="0">
                <a:solidFill>
                  <a:schemeClr val="tx1"/>
                </a:solidFill>
              </a:rPr>
              <a:t> shield and </a:t>
            </a:r>
            <a:r>
              <a:rPr lang="en-US" sz="1500" dirty="0" err="1">
                <a:solidFill>
                  <a:schemeClr val="tx1"/>
                </a:solidFill>
              </a:rPr>
              <a:t>GHe</a:t>
            </a:r>
            <a:r>
              <a:rPr lang="en-US" sz="1500" dirty="0">
                <a:solidFill>
                  <a:schemeClr val="tx1"/>
                </a:solidFill>
              </a:rPr>
              <a:t> panels</a:t>
            </a:r>
          </a:p>
        </p:txBody>
      </p:sp>
      <p:pic>
        <p:nvPicPr>
          <p:cNvPr id="4" name="Picture 13">
            <a:extLst>
              <a:ext uri="{FF2B5EF4-FFF2-40B4-BE49-F238E27FC236}">
                <a16:creationId xmlns:a16="http://schemas.microsoft.com/office/drawing/2014/main" id="{3C8F328F-A775-5782-2EDF-AB46CE575D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5267" y="70022"/>
            <a:ext cx="1247628" cy="864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2B81069-5085-7A5B-696E-C0E7297359D1}"/>
              </a:ext>
            </a:extLst>
          </p:cNvPr>
          <p:cNvSpPr txBox="1"/>
          <p:nvPr/>
        </p:nvSpPr>
        <p:spPr>
          <a:xfrm>
            <a:off x="8889139" y="7374"/>
            <a:ext cx="258217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Contact :Cédric </a:t>
            </a:r>
            <a:r>
              <a:rPr lang="en-US" sz="1200" dirty="0" err="1">
                <a:solidFill>
                  <a:srgbClr val="00B050"/>
                </a:solidFill>
              </a:rPr>
              <a:t>Lenaerts</a:t>
            </a:r>
            <a:r>
              <a:rPr lang="en-US" sz="1200" dirty="0">
                <a:solidFill>
                  <a:srgbClr val="00B050"/>
                </a:solidFill>
              </a:rPr>
              <a:t> (CLS)</a:t>
            </a:r>
          </a:p>
          <a:p>
            <a:r>
              <a:rPr lang="en-US" sz="1200" dirty="0">
                <a:solidFill>
                  <a:srgbClr val="00B050"/>
                </a:solidFill>
              </a:rPr>
              <a:t>cedric.lenaerts@uliege.be </a:t>
            </a:r>
          </a:p>
          <a:p>
            <a:endParaRPr lang="en-US" sz="1200" dirty="0">
              <a:solidFill>
                <a:srgbClr val="00B050"/>
              </a:solidFill>
            </a:endParaRPr>
          </a:p>
          <a:p>
            <a:r>
              <a:rPr lang="en-US" sz="1200" dirty="0">
                <a:solidFill>
                  <a:srgbClr val="00B050"/>
                </a:solidFill>
              </a:rPr>
              <a:t>Lionel Jacques (CSL)</a:t>
            </a:r>
          </a:p>
          <a:p>
            <a:r>
              <a:rPr lang="en-BE" sz="1200" dirty="0">
                <a:solidFill>
                  <a:srgbClr val="00B050"/>
                </a:solidFill>
              </a:rPr>
              <a:t>ljacques@uliege.be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C602B22-9A8E-3808-269A-113BF5A49C0B}"/>
              </a:ext>
            </a:extLst>
          </p:cNvPr>
          <p:cNvSpPr txBox="1">
            <a:spLocks/>
          </p:cNvSpPr>
          <p:nvPr/>
        </p:nvSpPr>
        <p:spPr>
          <a:xfrm>
            <a:off x="2197801" y="653206"/>
            <a:ext cx="5686167" cy="5616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21F4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  <a:latin typeface="+mn-lt"/>
              </a:rPr>
              <a:t>22K achieved in 18days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539043" y="2037947"/>
            <a:ext cx="5579728" cy="808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Sink @16K (recirculating </a:t>
            </a:r>
            <a:r>
              <a:rPr lang="en-US" sz="1800" dirty="0" err="1">
                <a:solidFill>
                  <a:schemeClr val="tx1"/>
                </a:solidFill>
              </a:rPr>
              <a:t>GHe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  <a:p>
            <a:r>
              <a:rPr lang="en-US" sz="1800" dirty="0">
                <a:solidFill>
                  <a:schemeClr val="tx1"/>
                </a:solidFill>
              </a:rPr>
              <a:t>Black-paint emissivity &gt;60% @ 22K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EA9BC6-1BE1-9E91-3826-0AC53F83FE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96" y="1795685"/>
            <a:ext cx="3636379" cy="507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18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1EA9D71-B87E-1C5A-2E8A-09D6B2E96C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164030" y="2173219"/>
            <a:ext cx="5697915" cy="33862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65D062-2B3F-7E12-2F14-9663EF8E2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BE" dirty="0"/>
              <a:t>Summary @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2B4F1-F33A-F6D7-4A27-F107918BAB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7287228" cy="4351338"/>
          </a:xfrm>
        </p:spPr>
        <p:txBody>
          <a:bodyPr>
            <a:normAutofit/>
          </a:bodyPr>
          <a:lstStyle/>
          <a:p>
            <a:r>
              <a:rPr lang="en-BE" dirty="0"/>
              <a:t>2023: 1st run: Fully assembled prototype</a:t>
            </a:r>
          </a:p>
          <a:p>
            <a:pPr lvl="1"/>
            <a:r>
              <a:rPr lang="en-BE" dirty="0"/>
              <a:t>100 kg test mass</a:t>
            </a:r>
          </a:p>
          <a:p>
            <a:pPr lvl="1"/>
            <a:r>
              <a:rPr lang="en-BE" dirty="0"/>
              <a:t>Low frequency seismic isolation</a:t>
            </a:r>
          </a:p>
          <a:p>
            <a:pPr lvl="1"/>
            <a:r>
              <a:rPr lang="en-GB" dirty="0"/>
              <a:t>R</a:t>
            </a:r>
            <a:r>
              <a:rPr lang="en-BE" dirty="0"/>
              <a:t>adiative cooling strategy</a:t>
            </a:r>
          </a:p>
          <a:p>
            <a:r>
              <a:rPr lang="en-BE" dirty="0"/>
              <a:t>2024: </a:t>
            </a:r>
          </a:p>
          <a:p>
            <a:pPr lvl="1"/>
            <a:r>
              <a:rPr lang="en-BE" dirty="0"/>
              <a:t>100kg Si mirror being polished </a:t>
            </a:r>
          </a:p>
          <a:p>
            <a:pPr lvl="1"/>
            <a:r>
              <a:rPr lang="en-BE" dirty="0"/>
              <a:t>Improvement of sensor</a:t>
            </a:r>
          </a:p>
          <a:p>
            <a:pPr lvl="1"/>
            <a:r>
              <a:rPr lang="en-BE" dirty="0"/>
              <a:t>Control strategies</a:t>
            </a:r>
          </a:p>
          <a:p>
            <a:pPr lvl="1"/>
            <a:endParaRPr lang="en-BE" dirty="0"/>
          </a:p>
          <a:p>
            <a:endParaRPr lang="en-B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C295B0-3B4B-B1ED-CCD9-CF43F9125A0B}"/>
              </a:ext>
            </a:extLst>
          </p:cNvPr>
          <p:cNvSpPr txBox="1"/>
          <p:nvPr/>
        </p:nvSpPr>
        <p:spPr>
          <a:xfrm>
            <a:off x="8143949" y="383960"/>
            <a:ext cx="3738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2800" dirty="0">
                <a:latin typeface="+mj-lt"/>
              </a:rPr>
              <a:t>E-TEST becomes CRISTAL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856668-03F1-A400-159D-220E8CEFB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904" y="4614278"/>
            <a:ext cx="3744273" cy="175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21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 descr="A computer generated image of a building&#10;&#10;Description automatically generated with medium confidence">
            <a:extLst>
              <a:ext uri="{FF2B5EF4-FFF2-40B4-BE49-F238E27FC236}">
                <a16:creationId xmlns:a16="http://schemas.microsoft.com/office/drawing/2014/main" id="{02FCE728-5BEE-56E2-02C4-ECA90B21D1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383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7C185FD-C13E-2CC9-22BF-B3A8D4CBDF55}"/>
              </a:ext>
            </a:extLst>
          </p:cNvPr>
          <p:cNvCxnSpPr/>
          <p:nvPr/>
        </p:nvCxnSpPr>
        <p:spPr>
          <a:xfrm flipV="1">
            <a:off x="3848100" y="5803900"/>
            <a:ext cx="5740400" cy="800100"/>
          </a:xfrm>
          <a:prstGeom prst="straightConnector1">
            <a:avLst/>
          </a:prstGeom>
          <a:ln w="762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8247062-8AA5-C326-1A08-B17A68493BF5}"/>
              </a:ext>
            </a:extLst>
          </p:cNvPr>
          <p:cNvSpPr txBox="1"/>
          <p:nvPr/>
        </p:nvSpPr>
        <p:spPr>
          <a:xfrm rot="21129567">
            <a:off x="6013327" y="5565683"/>
            <a:ext cx="1511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>
                <a:solidFill>
                  <a:schemeClr val="bg1"/>
                </a:solidFill>
              </a:rPr>
              <a:t>10 Km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CB6D4F8-B90E-ED81-0FD0-129A77E7A66E}"/>
              </a:ext>
            </a:extLst>
          </p:cNvPr>
          <p:cNvCxnSpPr>
            <a:cxnSpLocks/>
          </p:cNvCxnSpPr>
          <p:nvPr/>
        </p:nvCxnSpPr>
        <p:spPr>
          <a:xfrm flipV="1">
            <a:off x="7707046" y="3686629"/>
            <a:ext cx="14515" cy="1596571"/>
          </a:xfrm>
          <a:prstGeom prst="straightConnector1">
            <a:avLst/>
          </a:prstGeom>
          <a:ln w="762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2B16B29-3C37-6ABF-1DE6-9D55943F17CF}"/>
              </a:ext>
            </a:extLst>
          </p:cNvPr>
          <p:cNvSpPr txBox="1"/>
          <p:nvPr/>
        </p:nvSpPr>
        <p:spPr>
          <a:xfrm>
            <a:off x="7812558" y="3777028"/>
            <a:ext cx="13740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4000" dirty="0">
                <a:solidFill>
                  <a:schemeClr val="bg1"/>
                </a:solidFill>
              </a:rPr>
              <a:t>200m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5A4B3-E45F-3921-A97B-62BB2878FC58}"/>
              </a:ext>
            </a:extLst>
          </p:cNvPr>
          <p:cNvSpPr txBox="1"/>
          <p:nvPr/>
        </p:nvSpPr>
        <p:spPr>
          <a:xfrm>
            <a:off x="83725" y="90729"/>
            <a:ext cx="422701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3200" b="1" i="1" dirty="0">
                <a:solidFill>
                  <a:schemeClr val="accent1"/>
                </a:solidFill>
              </a:rPr>
              <a:t>The Einstein Telescope</a:t>
            </a:r>
          </a:p>
        </p:txBody>
      </p:sp>
    </p:spTree>
    <p:extLst>
      <p:ext uri="{BB962C8B-B14F-4D97-AF65-F5344CB8AC3E}">
        <p14:creationId xmlns:p14="http://schemas.microsoft.com/office/powerpoint/2010/main" val="21581210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A862F-B37F-D7F4-5610-BA0D5952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2025-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05D6D-F17D-7A32-E8BB-141C9E68F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High-emissivity @ cryogenic T°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coating + surface structuring </a:t>
            </a:r>
          </a:p>
          <a:p>
            <a:r>
              <a:rPr lang="en-US" dirty="0"/>
              <a:t>Thermal noise of suspended heat exchanger structure</a:t>
            </a:r>
          </a:p>
          <a:p>
            <a:r>
              <a:rPr lang="en-US" dirty="0"/>
              <a:t>Silicon mirror suspension</a:t>
            </a:r>
          </a:p>
          <a:p>
            <a:r>
              <a:rPr lang="en-US" dirty="0"/>
              <a:t>Improved architecture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integration sequence &amp; scale-up to ET </a:t>
            </a:r>
          </a:p>
          <a:p>
            <a:r>
              <a:rPr lang="en-US" dirty="0"/>
              <a:t>Electronics: </a:t>
            </a:r>
          </a:p>
          <a:p>
            <a:pPr lvl="1"/>
            <a:r>
              <a:rPr lang="en-GB" b="0" i="0" u="none" strike="noStrike" dirty="0">
                <a:effectLst/>
                <a:latin typeface="Helvetica" pitchFamily="2" charset="0"/>
              </a:rPr>
              <a:t>Current injector noise &lt; 1 µA/rt(Hz)</a:t>
            </a:r>
          </a:p>
          <a:p>
            <a:pPr lvl="1"/>
            <a:r>
              <a:rPr lang="en-GB" b="0" i="0" u="none" strike="noStrike" dirty="0">
                <a:effectLst/>
                <a:latin typeface="Helvetica" pitchFamily="2" charset="0"/>
              </a:rPr>
              <a:t>Amplifier noise &lt; 10 µV/rt(Hz)</a:t>
            </a:r>
          </a:p>
          <a:p>
            <a:pPr lvl="1"/>
            <a:r>
              <a:rPr lang="en-GB" dirty="0">
                <a:latin typeface="Helvetica" pitchFamily="2" charset="0"/>
              </a:rPr>
              <a:t>Cryogenic electronics</a:t>
            </a:r>
            <a:endParaRPr lang="en-US" dirty="0"/>
          </a:p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555164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B881C-E512-FEFF-BA47-932C7878F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653"/>
            <a:ext cx="10515600" cy="1325563"/>
          </a:xfrm>
        </p:spPr>
        <p:txBody>
          <a:bodyPr/>
          <a:lstStyle/>
          <a:p>
            <a:r>
              <a:rPr lang="en-BE" dirty="0"/>
              <a:t>Challenges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87F930-E117-26FF-5677-7791A0240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DEB5B014-CED9-F076-743A-0C80F9280F47}"/>
              </a:ext>
            </a:extLst>
          </p:cNvPr>
          <p:cNvSpPr/>
          <p:nvPr/>
        </p:nvSpPr>
        <p:spPr>
          <a:xfrm>
            <a:off x="196459" y="1126647"/>
            <a:ext cx="4871074" cy="4859859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endParaRPr lang="nl-BE" sz="1800" b="0" dirty="0">
              <a:solidFill>
                <a:srgbClr val="FFFFFF"/>
              </a:solidFill>
              <a:latin typeface="+mn-lt"/>
              <a:ea typeface="Proximus Display"/>
              <a:cs typeface="Proximus Display"/>
              <a:sym typeface="Proximus Display"/>
            </a:endParaRPr>
          </a:p>
        </p:txBody>
      </p:sp>
      <p:sp>
        <p:nvSpPr>
          <p:cNvPr id="6" name="Rechthoek 31">
            <a:extLst>
              <a:ext uri="{FF2B5EF4-FFF2-40B4-BE49-F238E27FC236}">
                <a16:creationId xmlns:a16="http://schemas.microsoft.com/office/drawing/2014/main" id="{0228EDB9-1B1E-9A84-AAC1-7A2258244CEB}"/>
              </a:ext>
            </a:extLst>
          </p:cNvPr>
          <p:cNvSpPr/>
          <p:nvPr/>
        </p:nvSpPr>
        <p:spPr>
          <a:xfrm>
            <a:off x="5216093" y="1126646"/>
            <a:ext cx="3269345" cy="48598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endParaRPr lang="nl-BE" sz="1800" b="0" dirty="0">
              <a:solidFill>
                <a:srgbClr val="FFFFFF"/>
              </a:solidFill>
              <a:latin typeface="+mn-lt"/>
              <a:ea typeface="Proximus Display"/>
              <a:cs typeface="Proximus Display"/>
              <a:sym typeface="Proximus Display"/>
            </a:endParaRPr>
          </a:p>
        </p:txBody>
      </p:sp>
      <p:sp>
        <p:nvSpPr>
          <p:cNvPr id="7" name="Rechthoek 1">
            <a:extLst>
              <a:ext uri="{FF2B5EF4-FFF2-40B4-BE49-F238E27FC236}">
                <a16:creationId xmlns:a16="http://schemas.microsoft.com/office/drawing/2014/main" id="{62E06355-1A83-7FF9-48A2-0D22912178C3}"/>
              </a:ext>
            </a:extLst>
          </p:cNvPr>
          <p:cNvSpPr/>
          <p:nvPr/>
        </p:nvSpPr>
        <p:spPr>
          <a:xfrm>
            <a:off x="337763" y="2283236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990000"/>
                </a:solidFill>
                <a:latin typeface="+mn-lt"/>
                <a:ea typeface="Proximus Display"/>
                <a:cs typeface="Proximus Display"/>
                <a:sym typeface="Proximus Display"/>
              </a:rPr>
              <a:t>Cryogenics</a:t>
            </a:r>
            <a:endParaRPr lang="nl-BE" sz="1600" b="1" dirty="0">
              <a:solidFill>
                <a:srgbClr val="990000"/>
              </a:solidFill>
              <a:latin typeface="+mn-lt"/>
              <a:ea typeface="Proximus Display"/>
              <a:cs typeface="Proximus Display"/>
              <a:sym typeface="Proximus Display"/>
            </a:endParaRPr>
          </a:p>
        </p:txBody>
      </p:sp>
      <p:sp>
        <p:nvSpPr>
          <p:cNvPr id="8" name="Rechthoek 30">
            <a:extLst>
              <a:ext uri="{FF2B5EF4-FFF2-40B4-BE49-F238E27FC236}">
                <a16:creationId xmlns:a16="http://schemas.microsoft.com/office/drawing/2014/main" id="{F8DE0883-EECA-C9E8-ED49-35ECB47CEAA4}"/>
              </a:ext>
            </a:extLst>
          </p:cNvPr>
          <p:cNvSpPr/>
          <p:nvPr/>
        </p:nvSpPr>
        <p:spPr>
          <a:xfrm>
            <a:off x="1913401" y="2283236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990000"/>
                </a:solidFill>
                <a:sym typeface="Proximus Display"/>
              </a:rPr>
              <a:t>Vacuum</a:t>
            </a:r>
            <a:endParaRPr lang="nl-BE" sz="1600" b="1" dirty="0">
              <a:solidFill>
                <a:srgbClr val="990000"/>
              </a:solidFill>
              <a:sym typeface="Proximus Display"/>
            </a:endParaRPr>
          </a:p>
        </p:txBody>
      </p:sp>
      <p:sp>
        <p:nvSpPr>
          <p:cNvPr id="9" name="Rechthoek 33">
            <a:extLst>
              <a:ext uri="{FF2B5EF4-FFF2-40B4-BE49-F238E27FC236}">
                <a16:creationId xmlns:a16="http://schemas.microsoft.com/office/drawing/2014/main" id="{311A0648-874D-F053-DC00-348A1A975E94}"/>
              </a:ext>
            </a:extLst>
          </p:cNvPr>
          <p:cNvSpPr/>
          <p:nvPr/>
        </p:nvSpPr>
        <p:spPr>
          <a:xfrm>
            <a:off x="3489038" y="2283235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990000"/>
                </a:solidFill>
                <a:sym typeface="Proximus Display"/>
              </a:rPr>
              <a:t>Precision instruments</a:t>
            </a:r>
            <a:endParaRPr lang="nl-BE" sz="1600" b="1" dirty="0">
              <a:solidFill>
                <a:srgbClr val="990000"/>
              </a:solidFill>
              <a:sym typeface="Proximus Display"/>
            </a:endParaRPr>
          </a:p>
        </p:txBody>
      </p:sp>
      <p:sp>
        <p:nvSpPr>
          <p:cNvPr id="10" name="Rechthoek 34">
            <a:extLst>
              <a:ext uri="{FF2B5EF4-FFF2-40B4-BE49-F238E27FC236}">
                <a16:creationId xmlns:a16="http://schemas.microsoft.com/office/drawing/2014/main" id="{E5311ECA-57C8-2C8F-DED1-2E9659209A91}"/>
              </a:ext>
            </a:extLst>
          </p:cNvPr>
          <p:cNvSpPr/>
          <p:nvPr/>
        </p:nvSpPr>
        <p:spPr>
          <a:xfrm>
            <a:off x="3489038" y="3513794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990000"/>
                </a:solidFill>
                <a:sym typeface="Proximus Display"/>
              </a:rPr>
              <a:t>Sensors</a:t>
            </a:r>
            <a:endParaRPr lang="nl-BE" sz="1600" b="1" dirty="0">
              <a:solidFill>
                <a:srgbClr val="990000"/>
              </a:solidFill>
              <a:sym typeface="Proximus Display"/>
            </a:endParaRPr>
          </a:p>
        </p:txBody>
      </p:sp>
      <p:sp>
        <p:nvSpPr>
          <p:cNvPr id="11" name="Rechthoek 37">
            <a:extLst>
              <a:ext uri="{FF2B5EF4-FFF2-40B4-BE49-F238E27FC236}">
                <a16:creationId xmlns:a16="http://schemas.microsoft.com/office/drawing/2014/main" id="{D09B5A62-2930-71C0-04B4-F9A5B11D236C}"/>
              </a:ext>
            </a:extLst>
          </p:cNvPr>
          <p:cNvSpPr/>
          <p:nvPr/>
        </p:nvSpPr>
        <p:spPr>
          <a:xfrm>
            <a:off x="337763" y="3511900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990000"/>
                </a:solidFill>
                <a:sym typeface="Proximus Display"/>
              </a:rPr>
              <a:t>High grade mirrors</a:t>
            </a:r>
            <a:endParaRPr lang="nl-BE" sz="1600" b="1" dirty="0">
              <a:solidFill>
                <a:srgbClr val="990000"/>
              </a:solidFill>
              <a:sym typeface="Proximus Display"/>
            </a:endParaRPr>
          </a:p>
        </p:txBody>
      </p:sp>
      <p:sp>
        <p:nvSpPr>
          <p:cNvPr id="12" name="Rechthoek 38">
            <a:extLst>
              <a:ext uri="{FF2B5EF4-FFF2-40B4-BE49-F238E27FC236}">
                <a16:creationId xmlns:a16="http://schemas.microsoft.com/office/drawing/2014/main" id="{044E889F-F078-8253-55D3-AF38250E0F08}"/>
              </a:ext>
            </a:extLst>
          </p:cNvPr>
          <p:cNvSpPr/>
          <p:nvPr/>
        </p:nvSpPr>
        <p:spPr>
          <a:xfrm>
            <a:off x="1913401" y="3513794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990000"/>
                </a:solidFill>
                <a:sym typeface="Proximus Display"/>
              </a:rPr>
              <a:t>Mirror </a:t>
            </a:r>
            <a:r>
              <a:rPr lang="nl-BE" sz="1600" b="1" dirty="0">
                <a:solidFill>
                  <a:srgbClr val="990000"/>
                </a:solidFill>
                <a:sym typeface="Proximus Display"/>
              </a:rPr>
              <a:t>coatings</a:t>
            </a:r>
          </a:p>
        </p:txBody>
      </p:sp>
      <p:sp>
        <p:nvSpPr>
          <p:cNvPr id="13" name="Rechthoek 39">
            <a:extLst>
              <a:ext uri="{FF2B5EF4-FFF2-40B4-BE49-F238E27FC236}">
                <a16:creationId xmlns:a16="http://schemas.microsoft.com/office/drawing/2014/main" id="{6D4CB5C9-1E98-2AE1-4F08-D612A60B6189}"/>
              </a:ext>
            </a:extLst>
          </p:cNvPr>
          <p:cNvSpPr/>
          <p:nvPr/>
        </p:nvSpPr>
        <p:spPr>
          <a:xfrm>
            <a:off x="337763" y="4744353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 dirty="0">
                <a:solidFill>
                  <a:srgbClr val="990000"/>
                </a:solidFill>
                <a:sym typeface="Proximus Display"/>
              </a:rPr>
              <a:t>Lasers</a:t>
            </a:r>
          </a:p>
        </p:txBody>
      </p:sp>
      <p:sp>
        <p:nvSpPr>
          <p:cNvPr id="14" name="Rechthoek 40">
            <a:extLst>
              <a:ext uri="{FF2B5EF4-FFF2-40B4-BE49-F238E27FC236}">
                <a16:creationId xmlns:a16="http://schemas.microsoft.com/office/drawing/2014/main" id="{32E605A3-03F1-686F-6FAD-508A7477A626}"/>
              </a:ext>
            </a:extLst>
          </p:cNvPr>
          <p:cNvSpPr/>
          <p:nvPr/>
        </p:nvSpPr>
        <p:spPr>
          <a:xfrm>
            <a:off x="1913401" y="4744353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990000"/>
                </a:solidFill>
                <a:sym typeface="Proximus Display"/>
              </a:rPr>
              <a:t>Advanced algorithms</a:t>
            </a:r>
            <a:endParaRPr lang="nl-BE" sz="1600" b="1" dirty="0">
              <a:solidFill>
                <a:srgbClr val="990000"/>
              </a:solidFill>
              <a:sym typeface="Proximus Display"/>
            </a:endParaRPr>
          </a:p>
        </p:txBody>
      </p:sp>
      <p:sp>
        <p:nvSpPr>
          <p:cNvPr id="15" name="Rechthoek 19">
            <a:extLst>
              <a:ext uri="{FF2B5EF4-FFF2-40B4-BE49-F238E27FC236}">
                <a16:creationId xmlns:a16="http://schemas.microsoft.com/office/drawing/2014/main" id="{421E9972-AA8D-23B0-CB2B-3E41245F4C88}"/>
              </a:ext>
            </a:extLst>
          </p:cNvPr>
          <p:cNvSpPr/>
          <p:nvPr/>
        </p:nvSpPr>
        <p:spPr>
          <a:xfrm>
            <a:off x="5355638" y="3511900"/>
            <a:ext cx="1431668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003366"/>
                </a:solidFill>
                <a:latin typeface="+mn-lt"/>
                <a:ea typeface="Proximus Display"/>
                <a:cs typeface="Proximus Display"/>
                <a:sym typeface="Proximus Display"/>
              </a:rPr>
              <a:t>Tunneling techniques</a:t>
            </a:r>
            <a:endParaRPr lang="nl-BE" sz="1600" b="1" dirty="0">
              <a:solidFill>
                <a:srgbClr val="003366"/>
              </a:solidFill>
              <a:latin typeface="+mn-lt"/>
              <a:ea typeface="Proximus Display"/>
              <a:cs typeface="Proximus Display"/>
              <a:sym typeface="Proximus Display"/>
            </a:endParaRPr>
          </a:p>
        </p:txBody>
      </p:sp>
      <p:sp>
        <p:nvSpPr>
          <p:cNvPr id="16" name="Rechthoek 20">
            <a:extLst>
              <a:ext uri="{FF2B5EF4-FFF2-40B4-BE49-F238E27FC236}">
                <a16:creationId xmlns:a16="http://schemas.microsoft.com/office/drawing/2014/main" id="{F06B8100-DBFB-2C31-52D9-CF4726DFB8DD}"/>
              </a:ext>
            </a:extLst>
          </p:cNvPr>
          <p:cNvSpPr/>
          <p:nvPr/>
        </p:nvSpPr>
        <p:spPr>
          <a:xfrm>
            <a:off x="6905209" y="3511901"/>
            <a:ext cx="1431668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003366"/>
                </a:solidFill>
                <a:sym typeface="Proximus Display"/>
              </a:rPr>
              <a:t>Ground water techniques</a:t>
            </a:r>
            <a:endParaRPr lang="nl-BE" sz="1600" b="1" dirty="0">
              <a:solidFill>
                <a:srgbClr val="003366"/>
              </a:solidFill>
              <a:sym typeface="Proximus Display"/>
            </a:endParaRPr>
          </a:p>
        </p:txBody>
      </p:sp>
      <p:sp>
        <p:nvSpPr>
          <p:cNvPr id="17" name="Rechthoek 24">
            <a:extLst>
              <a:ext uri="{FF2B5EF4-FFF2-40B4-BE49-F238E27FC236}">
                <a16:creationId xmlns:a16="http://schemas.microsoft.com/office/drawing/2014/main" id="{8A7037B7-5FF0-B533-804B-193942581EEC}"/>
              </a:ext>
            </a:extLst>
          </p:cNvPr>
          <p:cNvSpPr/>
          <p:nvPr/>
        </p:nvSpPr>
        <p:spPr>
          <a:xfrm>
            <a:off x="5355639" y="2281342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003366"/>
                </a:solidFill>
                <a:sym typeface="Proximus Display"/>
              </a:rPr>
              <a:t>3D models &amp; Simulations</a:t>
            </a:r>
            <a:endParaRPr lang="nl-BE" sz="1600" b="1" dirty="0">
              <a:solidFill>
                <a:srgbClr val="003366"/>
              </a:solidFill>
              <a:sym typeface="Proximus Display"/>
            </a:endParaRPr>
          </a:p>
        </p:txBody>
      </p:sp>
      <p:sp>
        <p:nvSpPr>
          <p:cNvPr id="18" name="Rechthoek 25">
            <a:extLst>
              <a:ext uri="{FF2B5EF4-FFF2-40B4-BE49-F238E27FC236}">
                <a16:creationId xmlns:a16="http://schemas.microsoft.com/office/drawing/2014/main" id="{7467455C-8FCA-3D41-A2AE-F4F79D8013D1}"/>
              </a:ext>
            </a:extLst>
          </p:cNvPr>
          <p:cNvSpPr/>
          <p:nvPr/>
        </p:nvSpPr>
        <p:spPr>
          <a:xfrm>
            <a:off x="6905210" y="2281342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rgbClr val="003366"/>
                </a:solidFill>
                <a:sym typeface="Proximus Display"/>
              </a:rPr>
              <a:t>Geografic imaging</a:t>
            </a:r>
            <a:endParaRPr lang="nl-BE" sz="1600" b="1" dirty="0">
              <a:solidFill>
                <a:srgbClr val="003366"/>
              </a:solidFill>
              <a:sym typeface="Proximus Display"/>
            </a:endParaRPr>
          </a:p>
        </p:txBody>
      </p:sp>
      <p:sp>
        <p:nvSpPr>
          <p:cNvPr id="19" name="Rechthoek 2">
            <a:extLst>
              <a:ext uri="{FF2B5EF4-FFF2-40B4-BE49-F238E27FC236}">
                <a16:creationId xmlns:a16="http://schemas.microsoft.com/office/drawing/2014/main" id="{155DA868-E876-4EDB-2548-2720586E0F3B}"/>
              </a:ext>
            </a:extLst>
          </p:cNvPr>
          <p:cNvSpPr/>
          <p:nvPr/>
        </p:nvSpPr>
        <p:spPr>
          <a:xfrm>
            <a:off x="337763" y="1262880"/>
            <a:ext cx="4582942" cy="886013"/>
          </a:xfrm>
          <a:prstGeom prst="rect">
            <a:avLst/>
          </a:prstGeom>
          <a:solidFill>
            <a:srgbClr val="990000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2800" b="1">
                <a:solidFill>
                  <a:srgbClr val="FFFFFF"/>
                </a:solidFill>
                <a:latin typeface="+mn-lt"/>
                <a:ea typeface="Proximus Display"/>
                <a:cs typeface="Proximus Display"/>
                <a:sym typeface="Proximus Display"/>
              </a:rPr>
              <a:t>Instrumental</a:t>
            </a:r>
            <a:br>
              <a:rPr lang="nl-BE" sz="2800" b="1">
                <a:solidFill>
                  <a:srgbClr val="FFFFFF"/>
                </a:solidFill>
                <a:latin typeface="+mn-lt"/>
                <a:ea typeface="Proximus Display"/>
                <a:cs typeface="Proximus Display"/>
                <a:sym typeface="Proximus Display"/>
              </a:rPr>
            </a:br>
            <a:r>
              <a:rPr lang="nl-BE" sz="2800" b="1">
                <a:solidFill>
                  <a:srgbClr val="FFFFFF"/>
                </a:solidFill>
                <a:latin typeface="+mn-lt"/>
                <a:ea typeface="Proximus Display"/>
                <a:cs typeface="Proximus Display"/>
                <a:sym typeface="Proximus Display"/>
              </a:rPr>
              <a:t>Technologies</a:t>
            </a:r>
            <a:endParaRPr lang="nl-BE" sz="2800" b="1" dirty="0">
              <a:solidFill>
                <a:srgbClr val="FFFFFF"/>
              </a:solidFill>
              <a:latin typeface="+mn-lt"/>
              <a:ea typeface="Proximus Display"/>
              <a:cs typeface="Proximus Display"/>
              <a:sym typeface="Proximus Display"/>
            </a:endParaRPr>
          </a:p>
        </p:txBody>
      </p:sp>
      <p:sp>
        <p:nvSpPr>
          <p:cNvPr id="20" name="Rechthoek 26">
            <a:extLst>
              <a:ext uri="{FF2B5EF4-FFF2-40B4-BE49-F238E27FC236}">
                <a16:creationId xmlns:a16="http://schemas.microsoft.com/office/drawing/2014/main" id="{BB350910-C88E-E416-4404-5449388BB4EB}"/>
              </a:ext>
            </a:extLst>
          </p:cNvPr>
          <p:cNvSpPr/>
          <p:nvPr/>
        </p:nvSpPr>
        <p:spPr>
          <a:xfrm>
            <a:off x="5355638" y="1260988"/>
            <a:ext cx="2981240" cy="886013"/>
          </a:xfrm>
          <a:prstGeom prst="rect">
            <a:avLst/>
          </a:prstGeom>
          <a:solidFill>
            <a:srgbClr val="003366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2800" b="1">
                <a:solidFill>
                  <a:srgbClr val="FFFFFF"/>
                </a:solidFill>
                <a:latin typeface="+mn-lt"/>
                <a:ea typeface="Proximus Display"/>
                <a:cs typeface="Proximus Display"/>
                <a:sym typeface="Proximus Display"/>
              </a:rPr>
              <a:t>Construction Technologies</a:t>
            </a:r>
            <a:endParaRPr lang="nl-BE" sz="2800" b="1" dirty="0">
              <a:solidFill>
                <a:srgbClr val="FFFFFF"/>
              </a:solidFill>
              <a:latin typeface="+mn-lt"/>
              <a:ea typeface="Proximus Display"/>
              <a:cs typeface="Proximus Display"/>
              <a:sym typeface="Proximus Display"/>
            </a:endParaRPr>
          </a:p>
        </p:txBody>
      </p:sp>
      <p:sp>
        <p:nvSpPr>
          <p:cNvPr id="21" name="Rechthoek 31">
            <a:extLst>
              <a:ext uri="{FF2B5EF4-FFF2-40B4-BE49-F238E27FC236}">
                <a16:creationId xmlns:a16="http://schemas.microsoft.com/office/drawing/2014/main" id="{1D6D3A12-0F3C-95D0-C093-0FDEC221B803}"/>
              </a:ext>
            </a:extLst>
          </p:cNvPr>
          <p:cNvSpPr/>
          <p:nvPr/>
        </p:nvSpPr>
        <p:spPr>
          <a:xfrm>
            <a:off x="8603341" y="1126646"/>
            <a:ext cx="3269345" cy="485985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endParaRPr lang="nl-BE" sz="1800" b="0" dirty="0">
              <a:solidFill>
                <a:srgbClr val="FFFFFF"/>
              </a:solidFill>
              <a:latin typeface="+mn-lt"/>
              <a:ea typeface="Proximus Display"/>
              <a:cs typeface="Proximus Display"/>
              <a:sym typeface="Proximus Display"/>
            </a:endParaRPr>
          </a:p>
        </p:txBody>
      </p:sp>
      <p:sp>
        <p:nvSpPr>
          <p:cNvPr id="22" name="Rechthoek 26">
            <a:extLst>
              <a:ext uri="{FF2B5EF4-FFF2-40B4-BE49-F238E27FC236}">
                <a16:creationId xmlns:a16="http://schemas.microsoft.com/office/drawing/2014/main" id="{815729DC-7369-AA18-9C96-CA2B8FAA80E9}"/>
              </a:ext>
            </a:extLst>
          </p:cNvPr>
          <p:cNvSpPr/>
          <p:nvPr/>
        </p:nvSpPr>
        <p:spPr>
          <a:xfrm>
            <a:off x="8742885" y="1260988"/>
            <a:ext cx="2981240" cy="8860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2800" b="1">
                <a:solidFill>
                  <a:srgbClr val="FFFFFF"/>
                </a:solidFill>
                <a:latin typeface="+mn-lt"/>
                <a:ea typeface="Proximus Display"/>
                <a:cs typeface="Proximus Display"/>
                <a:sym typeface="Proximus Display"/>
              </a:rPr>
              <a:t>Sustainability</a:t>
            </a:r>
            <a:endParaRPr lang="nl-BE" sz="2800" b="1" dirty="0">
              <a:solidFill>
                <a:srgbClr val="FFFFFF"/>
              </a:solidFill>
              <a:latin typeface="+mn-lt"/>
              <a:ea typeface="Proximus Display"/>
              <a:cs typeface="Proximus Display"/>
              <a:sym typeface="Proximus Display"/>
            </a:endParaRPr>
          </a:p>
        </p:txBody>
      </p:sp>
      <p:sp>
        <p:nvSpPr>
          <p:cNvPr id="23" name="Rechthoek 1">
            <a:extLst>
              <a:ext uri="{FF2B5EF4-FFF2-40B4-BE49-F238E27FC236}">
                <a16:creationId xmlns:a16="http://schemas.microsoft.com/office/drawing/2014/main" id="{1A0CE8AE-2AB5-5358-02C6-26DA1C9118A7}"/>
              </a:ext>
            </a:extLst>
          </p:cNvPr>
          <p:cNvSpPr/>
          <p:nvPr/>
        </p:nvSpPr>
        <p:spPr>
          <a:xfrm>
            <a:off x="8742885" y="2283236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chemeClr val="accent6">
                    <a:lumMod val="50000"/>
                  </a:schemeClr>
                </a:solidFill>
                <a:latin typeface="+mn-lt"/>
                <a:ea typeface="Proximus Display"/>
                <a:cs typeface="Proximus Display"/>
                <a:sym typeface="Proximus Display"/>
              </a:rPr>
              <a:t>Sustainable constructions</a:t>
            </a:r>
          </a:p>
        </p:txBody>
      </p:sp>
      <p:sp>
        <p:nvSpPr>
          <p:cNvPr id="24" name="Rechthoek 30">
            <a:extLst>
              <a:ext uri="{FF2B5EF4-FFF2-40B4-BE49-F238E27FC236}">
                <a16:creationId xmlns:a16="http://schemas.microsoft.com/office/drawing/2014/main" id="{4DE6E2F9-8F4A-10BE-D9D4-EF46B2E1E2A6}"/>
              </a:ext>
            </a:extLst>
          </p:cNvPr>
          <p:cNvSpPr/>
          <p:nvPr/>
        </p:nvSpPr>
        <p:spPr>
          <a:xfrm>
            <a:off x="10318523" y="2283236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chemeClr val="accent6">
                    <a:lumMod val="50000"/>
                  </a:schemeClr>
                </a:solidFill>
                <a:sym typeface="Proximus Display"/>
              </a:rPr>
              <a:t>Sustainable waste ground removal</a:t>
            </a:r>
            <a:endParaRPr lang="nl-BE" sz="1600" b="1" dirty="0">
              <a:solidFill>
                <a:schemeClr val="accent6">
                  <a:lumMod val="50000"/>
                </a:schemeClr>
              </a:solidFill>
              <a:sym typeface="Proximus Display"/>
            </a:endParaRPr>
          </a:p>
        </p:txBody>
      </p:sp>
      <p:sp>
        <p:nvSpPr>
          <p:cNvPr id="25" name="Rechthoek 37">
            <a:extLst>
              <a:ext uri="{FF2B5EF4-FFF2-40B4-BE49-F238E27FC236}">
                <a16:creationId xmlns:a16="http://schemas.microsoft.com/office/drawing/2014/main" id="{0D750ED5-0FAA-E05F-FFB7-0197A4F76672}"/>
              </a:ext>
            </a:extLst>
          </p:cNvPr>
          <p:cNvSpPr/>
          <p:nvPr/>
        </p:nvSpPr>
        <p:spPr>
          <a:xfrm>
            <a:off x="8742885" y="3511900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chemeClr val="accent6">
                    <a:lumMod val="50000"/>
                  </a:schemeClr>
                </a:solidFill>
                <a:sym typeface="Proximus Display"/>
              </a:rPr>
              <a:t>Climate neutral and sustainable energy</a:t>
            </a:r>
            <a:endParaRPr lang="nl-BE" sz="1600" b="1" dirty="0">
              <a:solidFill>
                <a:schemeClr val="accent6">
                  <a:lumMod val="50000"/>
                </a:schemeClr>
              </a:solidFill>
              <a:sym typeface="Proximus Display"/>
            </a:endParaRPr>
          </a:p>
        </p:txBody>
      </p:sp>
      <p:sp>
        <p:nvSpPr>
          <p:cNvPr id="26" name="Rechthoek 38">
            <a:extLst>
              <a:ext uri="{FF2B5EF4-FFF2-40B4-BE49-F238E27FC236}">
                <a16:creationId xmlns:a16="http://schemas.microsoft.com/office/drawing/2014/main" id="{95D4CA3F-E2F3-23BB-0BF8-8AF708049C97}"/>
              </a:ext>
            </a:extLst>
          </p:cNvPr>
          <p:cNvSpPr/>
          <p:nvPr/>
        </p:nvSpPr>
        <p:spPr>
          <a:xfrm>
            <a:off x="10318523" y="3513794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chemeClr val="accent6">
                    <a:lumMod val="50000"/>
                  </a:schemeClr>
                </a:solidFill>
                <a:latin typeface="+mn-lt"/>
                <a:ea typeface="Proximus Display"/>
                <a:cs typeface="Proximus Display"/>
                <a:sym typeface="Proximus Display"/>
              </a:rPr>
              <a:t>Sustainable logistics</a:t>
            </a:r>
          </a:p>
        </p:txBody>
      </p:sp>
      <p:sp>
        <p:nvSpPr>
          <p:cNvPr id="27" name="Rechthoek 39">
            <a:extLst>
              <a:ext uri="{FF2B5EF4-FFF2-40B4-BE49-F238E27FC236}">
                <a16:creationId xmlns:a16="http://schemas.microsoft.com/office/drawing/2014/main" id="{9152E045-CA23-26E3-B9F2-4D1859E1DC7A}"/>
              </a:ext>
            </a:extLst>
          </p:cNvPr>
          <p:cNvSpPr/>
          <p:nvPr/>
        </p:nvSpPr>
        <p:spPr>
          <a:xfrm>
            <a:off x="8742885" y="4744353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chemeClr val="accent6">
                    <a:lumMod val="50000"/>
                  </a:schemeClr>
                </a:solidFill>
                <a:latin typeface="+mn-lt"/>
                <a:ea typeface="Proximus Display"/>
                <a:cs typeface="Proximus Display"/>
                <a:sym typeface="Proximus Display"/>
              </a:rPr>
              <a:t>Sustainable maintenance</a:t>
            </a:r>
          </a:p>
        </p:txBody>
      </p:sp>
      <p:sp>
        <p:nvSpPr>
          <p:cNvPr id="28" name="Rechthoek 40">
            <a:extLst>
              <a:ext uri="{FF2B5EF4-FFF2-40B4-BE49-F238E27FC236}">
                <a16:creationId xmlns:a16="http://schemas.microsoft.com/office/drawing/2014/main" id="{3975EC47-77FC-B906-674D-3FAFC03F9780}"/>
              </a:ext>
            </a:extLst>
          </p:cNvPr>
          <p:cNvSpPr/>
          <p:nvPr/>
        </p:nvSpPr>
        <p:spPr>
          <a:xfrm>
            <a:off x="10318523" y="4744353"/>
            <a:ext cx="1431667" cy="109621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rtlCol="0" anchor="ctr">
            <a:noAutofit/>
          </a:bodyPr>
          <a:lstStyle/>
          <a:p>
            <a:pPr algn="ctr" defTabSz="371073">
              <a:lnSpc>
                <a:spcPct val="80000"/>
              </a:lnSpc>
            </a:pPr>
            <a:r>
              <a:rPr lang="nl-BE" sz="1600" b="1">
                <a:solidFill>
                  <a:schemeClr val="accent6">
                    <a:lumMod val="50000"/>
                  </a:schemeClr>
                </a:solidFill>
                <a:latin typeface="+mn-lt"/>
                <a:ea typeface="Proximus Display"/>
                <a:cs typeface="Proximus Display"/>
                <a:sym typeface="Proximus Display"/>
              </a:rPr>
              <a:t>Sustainable</a:t>
            </a:r>
            <a:r>
              <a:rPr lang="nl-BE" sz="1400" b="1">
                <a:solidFill>
                  <a:schemeClr val="accent6">
                    <a:lumMod val="50000"/>
                  </a:schemeClr>
                </a:solidFill>
                <a:latin typeface="+mn-lt"/>
                <a:ea typeface="Proximus Display"/>
                <a:cs typeface="Proximus Display"/>
                <a:sym typeface="Proximus Display"/>
              </a:rPr>
              <a:t> decommissioning</a:t>
            </a:r>
          </a:p>
        </p:txBody>
      </p:sp>
    </p:spTree>
    <p:extLst>
      <p:ext uri="{BB962C8B-B14F-4D97-AF65-F5344CB8AC3E}">
        <p14:creationId xmlns:p14="http://schemas.microsoft.com/office/powerpoint/2010/main" val="4063839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AF82D48-C91E-DBD4-78D0-4BC8CD14531F}"/>
              </a:ext>
            </a:extLst>
          </p:cNvPr>
          <p:cNvSpPr txBox="1"/>
          <p:nvPr/>
        </p:nvSpPr>
        <p:spPr>
          <a:xfrm>
            <a:off x="6913391" y="250730"/>
            <a:ext cx="25467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sz="4400" dirty="0">
                <a:latin typeface="+mj-lt"/>
              </a:rPr>
              <a:t>Objectives</a:t>
            </a:r>
          </a:p>
        </p:txBody>
      </p:sp>
      <p:pic>
        <p:nvPicPr>
          <p:cNvPr id="2050" name="Picture 2" descr="Einstein Telescope : Slideshow">
            <a:extLst>
              <a:ext uri="{FF2B5EF4-FFF2-40B4-BE49-F238E27FC236}">
                <a16:creationId xmlns:a16="http://schemas.microsoft.com/office/drawing/2014/main" id="{0DD847BD-1CA9-5AF8-D403-AEB1734CAE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0302" y="306340"/>
            <a:ext cx="5038809" cy="417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CA4EF9-9672-E26B-6601-8CAECEFD16E7}"/>
              </a:ext>
            </a:extLst>
          </p:cNvPr>
          <p:cNvSpPr txBox="1"/>
          <p:nvPr/>
        </p:nvSpPr>
        <p:spPr>
          <a:xfrm>
            <a:off x="6543091" y="1018618"/>
            <a:ext cx="5149553" cy="2805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BE" sz="2400" dirty="0"/>
              <a:t>Large mirror</a:t>
            </a:r>
            <a:r>
              <a:rPr lang="en-US" sz="2400" dirty="0"/>
              <a:t> (100 Kg)</a:t>
            </a:r>
            <a:endParaRPr lang="en-BE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BE" sz="2400" dirty="0"/>
              <a:t>Cryogenic temperature</a:t>
            </a:r>
            <a:r>
              <a:rPr lang="en-US" sz="2400" dirty="0"/>
              <a:t> (20 K)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Radiative cooling</a:t>
            </a:r>
            <a:endParaRPr lang="en-BE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BE" sz="2400" dirty="0"/>
              <a:t>Isolated at low frequency</a:t>
            </a:r>
            <a:r>
              <a:rPr lang="en-US" sz="2400" dirty="0"/>
              <a:t> (0.1-10 Hz)</a:t>
            </a:r>
            <a:endParaRPr lang="en-BE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BE" sz="2400" dirty="0"/>
              <a:t>Compact suspension</a:t>
            </a:r>
            <a:r>
              <a:rPr lang="en-US" sz="2400" dirty="0"/>
              <a:t> (4.5 meters)</a:t>
            </a:r>
            <a:endParaRPr lang="en-BE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3030CF-A88A-7B42-6B61-84E96232256A}"/>
              </a:ext>
            </a:extLst>
          </p:cNvPr>
          <p:cNvSpPr txBox="1"/>
          <p:nvPr/>
        </p:nvSpPr>
        <p:spPr>
          <a:xfrm>
            <a:off x="1793720" y="4533077"/>
            <a:ext cx="1733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+mj-lt"/>
              </a:rPr>
              <a:t>Partners</a:t>
            </a:r>
            <a:endParaRPr lang="en-BE" sz="3600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717493-6727-6622-AB2D-4CB9C0ADF9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82" y="5872843"/>
            <a:ext cx="1027400" cy="462331"/>
          </a:xfrm>
          <a:prstGeom prst="rect">
            <a:avLst/>
          </a:prstGeom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58D8F902-18F3-1787-FB21-FC8DBECDB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039" y="5357711"/>
            <a:ext cx="1118588" cy="469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B77564-F0F2-FDBC-7261-14091EF28BC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481" y="5380263"/>
            <a:ext cx="797855" cy="5525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8278C9-636E-197F-4990-DFBC4415D5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0616" y="6035274"/>
            <a:ext cx="1422815" cy="227651"/>
          </a:xfrm>
          <a:prstGeom prst="rect">
            <a:avLst/>
          </a:prstGeom>
        </p:spPr>
      </p:pic>
      <p:pic>
        <p:nvPicPr>
          <p:cNvPr id="12" name="Picture 2" descr="RWTH Aachen University Logo / University / Logonoid.com">
            <a:extLst>
              <a:ext uri="{FF2B5EF4-FFF2-40B4-BE49-F238E27FC236}">
                <a16:creationId xmlns:a16="http://schemas.microsoft.com/office/drawing/2014/main" id="{45E600EC-C5F6-B615-4D65-9BE8B2F25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602" y="5423258"/>
            <a:ext cx="1256087" cy="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magine 5">
            <a:extLst>
              <a:ext uri="{FF2B5EF4-FFF2-40B4-BE49-F238E27FC236}">
                <a16:creationId xmlns:a16="http://schemas.microsoft.com/office/drawing/2014/main" id="{5E1F3BD4-63E6-CADB-3F70-6CCD23F2EC0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3266" y="5900216"/>
            <a:ext cx="1397643" cy="3627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2A35E7-3D48-6BFA-2C25-D3A85D04758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545" y="5288923"/>
            <a:ext cx="1087644" cy="472889"/>
          </a:xfrm>
          <a:prstGeom prst="rect">
            <a:avLst/>
          </a:prstGeom>
        </p:spPr>
      </p:pic>
      <p:pic>
        <p:nvPicPr>
          <p:cNvPr id="15" name="Grafik 3">
            <a:extLst>
              <a:ext uri="{FF2B5EF4-FFF2-40B4-BE49-F238E27FC236}">
                <a16:creationId xmlns:a16="http://schemas.microsoft.com/office/drawing/2014/main" id="{F127B712-12B6-A199-719F-51C0CA2EEB4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7953" y="5913184"/>
            <a:ext cx="1400806" cy="382236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C8D297F9-F4CB-6851-5147-17B80D3F1F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8619" y="3898509"/>
            <a:ext cx="3145780" cy="2251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8" descr="DSC02578">
            <a:extLst>
              <a:ext uri="{FF2B5EF4-FFF2-40B4-BE49-F238E27FC236}">
                <a16:creationId xmlns:a16="http://schemas.microsoft.com/office/drawing/2014/main" id="{209652EF-66CE-81C8-C249-6B4C39E06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286840" y="3922220"/>
            <a:ext cx="2752759" cy="224261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B29701-52F4-4CDA-F9B3-5D603BF51F0D}"/>
              </a:ext>
            </a:extLst>
          </p:cNvPr>
          <p:cNvSpPr txBox="1"/>
          <p:nvPr/>
        </p:nvSpPr>
        <p:spPr>
          <a:xfrm>
            <a:off x="10367091" y="7982016"/>
            <a:ext cx="201196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Liège Space Center </a:t>
            </a:r>
          </a:p>
        </p:txBody>
      </p:sp>
    </p:spTree>
    <p:extLst>
      <p:ext uri="{BB962C8B-B14F-4D97-AF65-F5344CB8AC3E}">
        <p14:creationId xmlns:p14="http://schemas.microsoft.com/office/powerpoint/2010/main" val="1167679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773B762-9126-29D0-A165-8C34378F55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4252" y="630532"/>
            <a:ext cx="9801664" cy="57768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4DCD70-45B3-F08E-D4B2-9816F86DAB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687" y="1823927"/>
            <a:ext cx="1953032" cy="25364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9FEE12-7805-7B9C-2BF4-BCCEEBEBAC05}"/>
              </a:ext>
            </a:extLst>
          </p:cNvPr>
          <p:cNvSpPr txBox="1"/>
          <p:nvPr/>
        </p:nvSpPr>
        <p:spPr>
          <a:xfrm>
            <a:off x="157163" y="4743242"/>
            <a:ext cx="2064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/>
              <a:t>Submitted: 12/2021</a:t>
            </a:r>
          </a:p>
          <a:p>
            <a:r>
              <a:rPr lang="en-BE" dirty="0"/>
              <a:t>Revised: 03/2022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3CF7A2-1F54-C01D-1783-4332D114BF56}"/>
              </a:ext>
            </a:extLst>
          </p:cNvPr>
          <p:cNvSpPr txBox="1"/>
          <p:nvPr/>
        </p:nvSpPr>
        <p:spPr>
          <a:xfrm>
            <a:off x="6792804" y="5124353"/>
            <a:ext cx="162775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BE" dirty="0"/>
              <a:t>Active platform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37BC2B-517F-24CE-79A4-A63186017E85}"/>
              </a:ext>
            </a:extLst>
          </p:cNvPr>
          <p:cNvSpPr txBox="1"/>
          <p:nvPr/>
        </p:nvSpPr>
        <p:spPr>
          <a:xfrm>
            <a:off x="6792804" y="1798034"/>
            <a:ext cx="1246880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BE" dirty="0"/>
              <a:t>Marionette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791058-3FFA-70A7-7874-E75A18647514}"/>
              </a:ext>
            </a:extLst>
          </p:cNvPr>
          <p:cNvSpPr txBox="1"/>
          <p:nvPr/>
        </p:nvSpPr>
        <p:spPr>
          <a:xfrm>
            <a:off x="6681964" y="4501634"/>
            <a:ext cx="1779783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BE" dirty="0"/>
              <a:t>Radiative cooling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9AA17-0B86-18F1-775B-54BD636EC0A2}"/>
              </a:ext>
            </a:extLst>
          </p:cNvPr>
          <p:cNvSpPr txBox="1"/>
          <p:nvPr/>
        </p:nvSpPr>
        <p:spPr>
          <a:xfrm>
            <a:off x="6761747" y="3620735"/>
            <a:ext cx="1610569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BE" dirty="0"/>
              <a:t>Inertial sensors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6497B7-25D6-4E5B-9E6C-F85C14A0557D}"/>
              </a:ext>
            </a:extLst>
          </p:cNvPr>
          <p:cNvSpPr txBox="1"/>
          <p:nvPr/>
        </p:nvSpPr>
        <p:spPr>
          <a:xfrm>
            <a:off x="6675289" y="2435193"/>
            <a:ext cx="1984261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BE" dirty="0"/>
              <a:t>Inverted pendulum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F582AA-B92A-D4BC-5A1A-597FC5533725}"/>
              </a:ext>
            </a:extLst>
          </p:cNvPr>
          <p:cNvSpPr txBox="1"/>
          <p:nvPr/>
        </p:nvSpPr>
        <p:spPr>
          <a:xfrm>
            <a:off x="157163" y="5548932"/>
            <a:ext cx="6103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E" dirty="0">
                <a:hlinkClick r:id="rId4"/>
              </a:rPr>
              <a:t>https://arxiv.org/abs/2212.10083</a:t>
            </a:r>
            <a:r>
              <a:rPr lang="en-BE" dirty="0"/>
              <a:t>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E46423C-A9FF-207E-0CAC-809AA39A7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-170806"/>
            <a:ext cx="10515600" cy="1325563"/>
          </a:xfrm>
        </p:spPr>
        <p:txBody>
          <a:bodyPr/>
          <a:lstStyle/>
          <a:p>
            <a:r>
              <a:rPr lang="de-DE" dirty="0" err="1"/>
              <a:t>Conceptual</a:t>
            </a:r>
            <a:r>
              <a:rPr lang="de-DE" dirty="0"/>
              <a:t> design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319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CFA95-F640-BF11-0F35-4BC9E3238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BF0D5E-FA41-C184-1A4E-FED8FFA1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1725275" cy="858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to fit ~100m² around the payload? 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00BD519-A162-B3E0-8D6D-BF0AF21F7DED}"/>
              </a:ext>
            </a:extLst>
          </p:cNvPr>
          <p:cNvSpPr txBox="1">
            <a:spLocks/>
          </p:cNvSpPr>
          <p:nvPr/>
        </p:nvSpPr>
        <p:spPr>
          <a:xfrm>
            <a:off x="516000" y="858415"/>
            <a:ext cx="11160000" cy="538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Compress the radiative heat exchanger area:  interleaved fins!</a:t>
            </a:r>
          </a:p>
          <a:p>
            <a:r>
              <a:rPr lang="en-US" dirty="0"/>
              <a:t>Trade-offs:</a:t>
            </a:r>
          </a:p>
          <a:p>
            <a:pPr lvl="1"/>
            <a:r>
              <a:rPr lang="en-US" sz="2200" dirty="0"/>
              <a:t>Fin length &amp; thickness 	↔ 	stiffness</a:t>
            </a:r>
          </a:p>
          <a:p>
            <a:pPr marL="457200" lvl="1" indent="0">
              <a:buNone/>
            </a:pPr>
            <a:r>
              <a:rPr lang="en-US" sz="2200" dirty="0"/>
              <a:t>		       	           		mass (cooling time)</a:t>
            </a:r>
          </a:p>
          <a:p>
            <a:pPr lvl="1"/>
            <a:r>
              <a:rPr lang="en-US" sz="2200" dirty="0"/>
              <a:t>Gap 	 		↔	no-contact</a:t>
            </a:r>
          </a:p>
          <a:p>
            <a:pPr marL="457200" lvl="1" indent="0">
              <a:buNone/>
            </a:pPr>
            <a:r>
              <a:rPr lang="en-US" sz="2200" dirty="0"/>
              <a:t> 		       			deformation </a:t>
            </a:r>
          </a:p>
          <a:p>
            <a:pPr marL="457200" lvl="1" indent="0">
              <a:buNone/>
            </a:pPr>
            <a:r>
              <a:rPr lang="en-US" sz="2200" dirty="0"/>
              <a:t>	                         			relative motion</a:t>
            </a:r>
          </a:p>
          <a:p>
            <a:endParaRPr lang="en-US" dirty="0"/>
          </a:p>
          <a:p>
            <a:r>
              <a:rPr lang="en-US" dirty="0"/>
              <a:t>300mm long fins, 20mm gap</a:t>
            </a:r>
          </a:p>
          <a:p>
            <a:r>
              <a:rPr lang="en-US" dirty="0"/>
              <a:t>Amplification factor = 16</a:t>
            </a:r>
          </a:p>
          <a:p>
            <a:r>
              <a:rPr lang="en-US" dirty="0"/>
              <a:t>75m² </a:t>
            </a:r>
            <a:r>
              <a:rPr lang="en-US" dirty="0">
                <a:sym typeface="Wingdings" panose="05000000000000000000" pitchFamily="2" charset="2"/>
              </a:rPr>
              <a:t> 5m² around the cold platform, 1m² footprint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74EED5-06C6-B253-9EE7-4E4A9D89FB1C}"/>
              </a:ext>
            </a:extLst>
          </p:cNvPr>
          <p:cNvSpPr/>
          <p:nvPr/>
        </p:nvSpPr>
        <p:spPr>
          <a:xfrm>
            <a:off x="0" y="714375"/>
            <a:ext cx="12193200" cy="36000"/>
          </a:xfrm>
          <a:prstGeom prst="rect">
            <a:avLst/>
          </a:prstGeom>
          <a:gradFill flip="none" rotWithShape="1">
            <a:gsLst>
              <a:gs pos="0">
                <a:srgbClr val="77608E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D4C7C6-60B6-6B12-BAC6-661261208FC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478829" y="1389909"/>
            <a:ext cx="4702722" cy="32038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BFE465D-56EC-8611-9B70-11504DBBA155}"/>
                  </a:ext>
                </a:extLst>
              </p:cNvPr>
              <p:cNvSpPr/>
              <p:nvPr/>
            </p:nvSpPr>
            <p:spPr>
              <a:xfrm>
                <a:off x="10155156" y="3114106"/>
                <a:ext cx="1943801" cy="629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𝑜𝑡𝑎𝑙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𝑟𝑜𝑗𝑒𝑐𝑡𝑒𝑑</m:t>
                              </m:r>
                            </m:sub>
                          </m:sSub>
                        </m:den>
                      </m:f>
                      <m:r>
                        <a:rPr lang="en-US" sz="1600" i="0">
                          <a:latin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BFE465D-56EC-8611-9B70-11504DBBA1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5156" y="3114106"/>
                <a:ext cx="1943801" cy="6297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6641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CFA95-F640-BF11-0F35-4BC9E3238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BF0D5E-FA41-C184-1A4E-FED8FFA1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1725275" cy="858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Fitting the heat exchanger around the payload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00BD519-A162-B3E0-8D6D-BF0AF21F7DED}"/>
              </a:ext>
            </a:extLst>
          </p:cNvPr>
          <p:cNvSpPr txBox="1">
            <a:spLocks/>
          </p:cNvSpPr>
          <p:nvPr/>
        </p:nvSpPr>
        <p:spPr>
          <a:xfrm>
            <a:off x="516000" y="858415"/>
            <a:ext cx="11160000" cy="538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74EED5-06C6-B253-9EE7-4E4A9D89FB1C}"/>
              </a:ext>
            </a:extLst>
          </p:cNvPr>
          <p:cNvSpPr/>
          <p:nvPr/>
        </p:nvSpPr>
        <p:spPr>
          <a:xfrm>
            <a:off x="0" y="714375"/>
            <a:ext cx="12193200" cy="36000"/>
          </a:xfrm>
          <a:prstGeom prst="rect">
            <a:avLst/>
          </a:prstGeom>
          <a:gradFill flip="none" rotWithShape="1">
            <a:gsLst>
              <a:gs pos="0">
                <a:srgbClr val="77608E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841ECFDB-48ED-DCB7-39B7-F22235FF5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4" y="782211"/>
            <a:ext cx="5627739" cy="5580000"/>
          </a:xfrm>
          <a:prstGeom prst="rect">
            <a:avLst/>
          </a:prstGeom>
        </p:spPr>
      </p:pic>
      <p:pic>
        <p:nvPicPr>
          <p:cNvPr id="340" name="Picture 339">
            <a:extLst>
              <a:ext uri="{FF2B5EF4-FFF2-40B4-BE49-F238E27FC236}">
                <a16:creationId xmlns:a16="http://schemas.microsoft.com/office/drawing/2014/main" id="{9D041092-AF4A-1D8E-4F19-BD6FBC025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739" y="782211"/>
            <a:ext cx="6127610" cy="55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014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545" y="1498542"/>
            <a:ext cx="2872909" cy="364377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1033" y="1753692"/>
            <a:ext cx="2547687" cy="34558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3370" y="1556328"/>
            <a:ext cx="933311" cy="64633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753976" y="392207"/>
            <a:ext cx="1280920" cy="8199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17809B3-5209-C843-B008-B79660EF246D}"/>
              </a:ext>
            </a:extLst>
          </p:cNvPr>
          <p:cNvSpPr txBox="1">
            <a:spLocks/>
          </p:cNvSpPr>
          <p:nvPr/>
        </p:nvSpPr>
        <p:spPr>
          <a:xfrm>
            <a:off x="191812" y="256032"/>
            <a:ext cx="5686167" cy="5616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21F4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Cryostat development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64723" y="5129953"/>
            <a:ext cx="3101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Courier" charset="0"/>
                <a:cs typeface="Calibri" panose="020F0502020204030204" pitchFamily="34" charset="0"/>
              </a:rPr>
              <a:t>Outer cryostat:</a:t>
            </a:r>
          </a:p>
          <a:p>
            <a:r>
              <a:rPr lang="en-US" dirty="0">
                <a:latin typeface="Calibri" panose="020F0502020204030204" pitchFamily="34" charset="0"/>
                <a:ea typeface="Courier" charset="0"/>
                <a:cs typeface="Calibri" panose="020F0502020204030204" pitchFamily="34" charset="0"/>
              </a:rPr>
              <a:t>80K LN2 shield (brown)</a:t>
            </a:r>
          </a:p>
          <a:p>
            <a:r>
              <a:rPr lang="en-US" dirty="0">
                <a:latin typeface="Calibri" panose="020F0502020204030204" pitchFamily="34" charset="0"/>
                <a:ea typeface="Courier" charset="0"/>
                <a:cs typeface="Calibri" panose="020F0502020204030204" pitchFamily="34" charset="0"/>
              </a:rPr>
              <a:t>25K </a:t>
            </a:r>
            <a:r>
              <a:rPr lang="en-US" dirty="0" err="1">
                <a:latin typeface="Calibri" panose="020F0502020204030204" pitchFamily="34" charset="0"/>
                <a:ea typeface="Courier" charset="0"/>
                <a:cs typeface="Calibri" panose="020F0502020204030204" pitchFamily="34" charset="0"/>
              </a:rPr>
              <a:t>GHe</a:t>
            </a:r>
            <a:r>
              <a:rPr lang="en-US" dirty="0">
                <a:latin typeface="Calibri" panose="020F0502020204030204" pitchFamily="34" charset="0"/>
                <a:ea typeface="Courier" charset="0"/>
                <a:cs typeface="Calibri" panose="020F0502020204030204" pitchFamily="34" charset="0"/>
              </a:rPr>
              <a:t> panels (green)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48120" y="5209588"/>
            <a:ext cx="3910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ea typeface="Courier" charset="0"/>
                <a:cs typeface="Calibri" panose="020F0502020204030204" pitchFamily="34" charset="0"/>
              </a:rPr>
              <a:t>Inner cryostat </a:t>
            </a:r>
            <a:r>
              <a:rPr lang="en-US" dirty="0">
                <a:ea typeface="Courier" charset="0"/>
                <a:cs typeface="Calibri" panose="020F0502020204030204" pitchFamily="34" charset="0"/>
              </a:rPr>
              <a:t>suspended and conductively linked to the silicon mirror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14381" y="343052"/>
            <a:ext cx="6493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/>
              <a:t>overall dimensions: 1.8 x 1.6 x 2 m</a:t>
            </a:r>
            <a:r>
              <a:rPr lang="en-US" baseline="30000" dirty="0"/>
              <a:t>3</a:t>
            </a:r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conventional radiator design with </a:t>
            </a:r>
            <a:r>
              <a:rPr lang="en-US" dirty="0">
                <a:solidFill>
                  <a:srgbClr val="C00000"/>
                </a:solidFill>
              </a:rPr>
              <a:t>horizontal fins </a:t>
            </a:r>
            <a:r>
              <a:rPr lang="en-US" dirty="0"/>
              <a:t>(25K)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/>
              <a:t>three 30-mm diameter optical feedthroughs towards the mirror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D277BA-C64B-B730-8137-4CB7DF8DA194}"/>
              </a:ext>
            </a:extLst>
          </p:cNvPr>
          <p:cNvSpPr txBox="1"/>
          <p:nvPr/>
        </p:nvSpPr>
        <p:spPr>
          <a:xfrm>
            <a:off x="8907463" y="6053283"/>
            <a:ext cx="2053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Contact: Cedric </a:t>
            </a:r>
            <a:r>
              <a:rPr lang="en-US" sz="1200" dirty="0" err="1">
                <a:solidFill>
                  <a:srgbClr val="00B050"/>
                </a:solidFill>
              </a:rPr>
              <a:t>Lenaerts</a:t>
            </a:r>
            <a:r>
              <a:rPr lang="en-US" sz="1200" dirty="0">
                <a:solidFill>
                  <a:srgbClr val="00B050"/>
                </a:solidFill>
              </a:rPr>
              <a:t> (CSL)</a:t>
            </a:r>
          </a:p>
          <a:p>
            <a:r>
              <a:rPr lang="en-US" sz="1200" b="0" i="0" dirty="0">
                <a:solidFill>
                  <a:srgbClr val="00B050"/>
                </a:solidFill>
                <a:effectLst/>
              </a:rPr>
              <a:t>Cedric.Lenaerts@uliege.be</a:t>
            </a:r>
            <a:endParaRPr lang="en-BE" sz="1200" dirty="0">
              <a:solidFill>
                <a:srgbClr val="00B050"/>
              </a:solidFill>
            </a:endParaRPr>
          </a:p>
        </p:txBody>
      </p:sp>
      <p:pic>
        <p:nvPicPr>
          <p:cNvPr id="5" name="Picture 4" descr="A metal rack with black plastic sheets&#10;&#10;Description automatically generated">
            <a:extLst>
              <a:ext uri="{FF2B5EF4-FFF2-40B4-BE49-F238E27FC236}">
                <a16:creationId xmlns:a16="http://schemas.microsoft.com/office/drawing/2014/main" id="{D5110954-BD69-85A1-013E-6B344E9AD6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19" y="953839"/>
            <a:ext cx="3495647" cy="558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24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1E253-6D7B-4B75-D6B7-5EF7A779F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6F497D0-F9DF-571A-EE20-2E3A3DC4AC36}"/>
              </a:ext>
            </a:extLst>
          </p:cNvPr>
          <p:cNvSpPr txBox="1"/>
          <p:nvPr/>
        </p:nvSpPr>
        <p:spPr>
          <a:xfrm>
            <a:off x="8253094" y="34520"/>
            <a:ext cx="25821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Contact :</a:t>
            </a:r>
            <a:r>
              <a:rPr lang="en-BE" sz="1200" dirty="0">
                <a:solidFill>
                  <a:srgbClr val="00B050"/>
                </a:solidFill>
              </a:rPr>
              <a:t> Haidar Lakkis (</a:t>
            </a:r>
            <a:r>
              <a:rPr lang="en-BE" sz="1200" dirty="0" err="1">
                <a:solidFill>
                  <a:srgbClr val="00B050"/>
                </a:solidFill>
              </a:rPr>
              <a:t>ULiege</a:t>
            </a:r>
            <a:r>
              <a:rPr lang="en-BE" sz="1200" dirty="0">
                <a:solidFill>
                  <a:srgbClr val="00B050"/>
                </a:solidFill>
              </a:rPr>
              <a:t>)</a:t>
            </a:r>
            <a:endParaRPr lang="en-US" sz="1200" dirty="0">
              <a:solidFill>
                <a:srgbClr val="00B050"/>
              </a:solidFill>
            </a:endParaRPr>
          </a:p>
          <a:p>
            <a:r>
              <a:rPr lang="en-BE" sz="1200" dirty="0" err="1">
                <a:solidFill>
                  <a:srgbClr val="00B050"/>
                </a:solidFill>
              </a:rPr>
              <a:t>mhlakkis@uliege</a:t>
            </a:r>
            <a:r>
              <a:rPr lang="en-US" sz="1200" dirty="0">
                <a:solidFill>
                  <a:srgbClr val="00B050"/>
                </a:solidFill>
              </a:rPr>
              <a:t>.be </a:t>
            </a:r>
          </a:p>
          <a:p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D173488-5E5C-CA9E-4057-8528BDB2FD4C}"/>
              </a:ext>
            </a:extLst>
          </p:cNvPr>
          <p:cNvSpPr txBox="1">
            <a:spLocks/>
          </p:cNvSpPr>
          <p:nvPr/>
        </p:nvSpPr>
        <p:spPr>
          <a:xfrm>
            <a:off x="153683" y="103458"/>
            <a:ext cx="6528967" cy="5616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21F4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BE" sz="2800" b="1" dirty="0">
                <a:solidFill>
                  <a:schemeClr val="tx1"/>
                </a:solidFill>
              </a:rPr>
              <a:t>Active platform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1001F1C-89E1-ACA4-AB51-B6450628C2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443" y="495313"/>
            <a:ext cx="5167075" cy="2933687"/>
          </a:xfrm>
          <a:prstGeom prst="rect">
            <a:avLst/>
          </a:prstGeom>
        </p:spPr>
      </p:pic>
      <p:pic>
        <p:nvPicPr>
          <p:cNvPr id="8" name="Picture 7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0898439-7253-DE19-88F4-CE4767DFC5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31" y="3393214"/>
            <a:ext cx="5272881" cy="2933687"/>
          </a:xfrm>
          <a:prstGeom prst="rect">
            <a:avLst/>
          </a:prstGeom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4F26758A-87DC-C089-BADF-EDBCE5F41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" t="13586" r="80916" b="73485"/>
          <a:stretch>
            <a:fillRect/>
          </a:stretch>
        </p:blipFill>
        <p:spPr bwMode="auto">
          <a:xfrm>
            <a:off x="10691218" y="0"/>
            <a:ext cx="1457640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919721-4366-62CB-76A1-B71373E2BC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88" y="612001"/>
            <a:ext cx="5643000" cy="31741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A47D0D-AF26-AF1F-BCAC-5CA66FCF30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842" y="3818341"/>
            <a:ext cx="5208328" cy="251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232312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DCCB974F0E859418CFD169E55F68CA9" ma:contentTypeVersion="7" ma:contentTypeDescription="Ein neues Dokument erstellen." ma:contentTypeScope="" ma:versionID="228d221dfc51cb65bbdf633cc6a3182b">
  <xsd:schema xmlns:xsd="http://www.w3.org/2001/XMLSchema" xmlns:xs="http://www.w3.org/2001/XMLSchema" xmlns:p="http://schemas.microsoft.com/office/2006/metadata/properties" xmlns:ns2="e067b1d5-e63d-4a54-a2b1-7eacbb84583e" xmlns:ns3="3060e46c-c847-49b0-9e23-dc7c03d7e794" targetNamespace="http://schemas.microsoft.com/office/2006/metadata/properties" ma:root="true" ma:fieldsID="872efbfc80e24fa28b0b096ab825533d" ns2:_="" ns3:_="">
    <xsd:import namespace="e067b1d5-e63d-4a54-a2b1-7eacbb84583e"/>
    <xsd:import namespace="3060e46c-c847-49b0-9e23-dc7c03d7e79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67b1d5-e63d-4a54-a2b1-7eacbb84583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60e46c-c847-49b0-9e23-dc7c03d7e7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06798D-B10D-4878-9B9F-C8EE065A19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67b1d5-e63d-4a54-a2b1-7eacbb84583e"/>
    <ds:schemaRef ds:uri="3060e46c-c847-49b0-9e23-dc7c03d7e7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D413FA5-14E6-4FCF-BC2D-38E6B6FD9B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914F52-4591-4E43-A320-9518FB2B5EA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30677</TotalTime>
  <Words>656</Words>
  <Application>Microsoft Office PowerPoint</Application>
  <PresentationFormat>Widescreen</PresentationFormat>
  <Paragraphs>153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Courier</vt:lpstr>
      <vt:lpstr>Courier New</vt:lpstr>
      <vt:lpstr>Helvetica</vt:lpstr>
      <vt:lpstr>Proximus Display</vt:lpstr>
      <vt:lpstr>Roboto Light</vt:lpstr>
      <vt:lpstr>Wingdings</vt:lpstr>
      <vt:lpstr>Benutzerdefiniertes Design</vt:lpstr>
      <vt:lpstr>Cryogenic radiative cooling of a large mirror suspended from an inverted pendulum and active platform for gravitational wave detector</vt:lpstr>
      <vt:lpstr>PowerPoint Presentation</vt:lpstr>
      <vt:lpstr>Challenges</vt:lpstr>
      <vt:lpstr>PowerPoint Presentation</vt:lpstr>
      <vt:lpstr>Conceptual design </vt:lpstr>
      <vt:lpstr>How to fit ~100m² around the payload? </vt:lpstr>
      <vt:lpstr>Fitting the heat exchanger around the payload</vt:lpstr>
      <vt:lpstr>PowerPoint Presentation</vt:lpstr>
      <vt:lpstr>PowerPoint Presentation</vt:lpstr>
      <vt:lpstr>Active vibration isolation</vt:lpstr>
      <vt:lpstr>PowerPoint Presentation</vt:lpstr>
      <vt:lpstr>PowerPoint Presentation</vt:lpstr>
      <vt:lpstr>Validation of 1550 nm optical elements in cryogenic conditions</vt:lpstr>
      <vt:lpstr>PowerPoint Presentation</vt:lpstr>
      <vt:lpstr>Electronics and control</vt:lpstr>
      <vt:lpstr>PowerPoint Presentation</vt:lpstr>
      <vt:lpstr>Final installation at CSL</vt:lpstr>
      <vt:lpstr>PowerPoint Presentation</vt:lpstr>
      <vt:lpstr>Summary @ plan</vt:lpstr>
      <vt:lpstr>2025-</vt:lpstr>
    </vt:vector>
  </TitlesOfParts>
  <Manager>Hendrik Köster</Manager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Interreg EMR "E-TEST"</dc:title>
  <dc:subject/>
  <dc:creator>Hendrik Köster</dc:creator>
  <cp:keywords/>
  <dc:description/>
  <cp:lastModifiedBy>Jean-Philippe Tock</cp:lastModifiedBy>
  <cp:revision>696</cp:revision>
  <dcterms:created xsi:type="dcterms:W3CDTF">2020-03-04T07:18:58Z</dcterms:created>
  <dcterms:modified xsi:type="dcterms:W3CDTF">2024-12-06T13:01:33Z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0x010100FDCCB974F0E859418CFD169E55F68CA9</vt:lpwstr>
  </property>
</Properties>
</file>