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50"/>
  </p:notesMasterIdLst>
  <p:handoutMasterIdLst>
    <p:handoutMasterId r:id="rId51"/>
  </p:handoutMasterIdLst>
  <p:sldIdLst>
    <p:sldId id="256" r:id="rId2"/>
    <p:sldId id="303" r:id="rId3"/>
    <p:sldId id="328" r:id="rId4"/>
    <p:sldId id="338" r:id="rId5"/>
    <p:sldId id="451" r:id="rId6"/>
    <p:sldId id="438" r:id="rId7"/>
    <p:sldId id="478" r:id="rId8"/>
    <p:sldId id="479" r:id="rId9"/>
    <p:sldId id="347" r:id="rId10"/>
    <p:sldId id="442" r:id="rId11"/>
    <p:sldId id="432" r:id="rId12"/>
    <p:sldId id="439" r:id="rId13"/>
    <p:sldId id="455" r:id="rId14"/>
    <p:sldId id="480" r:id="rId15"/>
    <p:sldId id="456" r:id="rId16"/>
    <p:sldId id="458" r:id="rId17"/>
    <p:sldId id="487" r:id="rId18"/>
    <p:sldId id="464" r:id="rId19"/>
    <p:sldId id="486" r:id="rId20"/>
    <p:sldId id="467" r:id="rId21"/>
    <p:sldId id="469" r:id="rId22"/>
    <p:sldId id="481" r:id="rId23"/>
    <p:sldId id="461" r:id="rId24"/>
    <p:sldId id="484" r:id="rId25"/>
    <p:sldId id="463" r:id="rId26"/>
    <p:sldId id="465" r:id="rId27"/>
    <p:sldId id="466" r:id="rId28"/>
    <p:sldId id="468" r:id="rId29"/>
    <p:sldId id="470" r:id="rId30"/>
    <p:sldId id="471" r:id="rId31"/>
    <p:sldId id="472" r:id="rId32"/>
    <p:sldId id="460" r:id="rId33"/>
    <p:sldId id="473" r:id="rId34"/>
    <p:sldId id="482" r:id="rId35"/>
    <p:sldId id="441" r:id="rId36"/>
    <p:sldId id="444" r:id="rId37"/>
    <p:sldId id="445" r:id="rId38"/>
    <p:sldId id="446" r:id="rId39"/>
    <p:sldId id="447" r:id="rId40"/>
    <p:sldId id="450" r:id="rId41"/>
    <p:sldId id="452" r:id="rId42"/>
    <p:sldId id="434" r:id="rId43"/>
    <p:sldId id="435" r:id="rId44"/>
    <p:sldId id="440" r:id="rId45"/>
    <p:sldId id="477" r:id="rId46"/>
    <p:sldId id="483" r:id="rId47"/>
    <p:sldId id="485" r:id="rId48"/>
    <p:sldId id="356" r:id="rId4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5E32"/>
    <a:srgbClr val="FF9900"/>
    <a:srgbClr val="2F2F2F"/>
    <a:srgbClr val="C00000"/>
    <a:srgbClr val="4F9A06"/>
    <a:srgbClr val="303030"/>
    <a:srgbClr val="5197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0622" autoAdjust="0"/>
  </p:normalViewPr>
  <p:slideViewPr>
    <p:cSldViewPr snapToObjects="1">
      <p:cViewPr varScale="1">
        <p:scale>
          <a:sx n="98" d="100"/>
          <a:sy n="98" d="100"/>
        </p:scale>
        <p:origin x="1416" y="5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2CFD0A2-DB3C-42B0-BF2E-430A2DB27E78}" type="doc">
      <dgm:prSet loTypeId="urn:microsoft.com/office/officeart/2005/8/layout/radial5" loCatId="cycle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GB"/>
        </a:p>
      </dgm:t>
    </dgm:pt>
    <dgm:pt modelId="{ECE5FAEB-0B6C-483D-9113-E82AF415F6D7}">
      <dgm:prSet phldrT="[Text]"/>
      <dgm:spPr/>
      <dgm:t>
        <a:bodyPr/>
        <a:lstStyle/>
        <a:p>
          <a:r>
            <a:rPr lang="en-GB" dirty="0"/>
            <a:t>Scheduling Tools Project</a:t>
          </a:r>
        </a:p>
      </dgm:t>
    </dgm:pt>
    <dgm:pt modelId="{C015C222-F836-4773-A2BB-9EB3B09D70D5}" type="parTrans" cxnId="{3E29423F-B0FB-45C6-A417-48D910547913}">
      <dgm:prSet/>
      <dgm:spPr/>
      <dgm:t>
        <a:bodyPr/>
        <a:lstStyle/>
        <a:p>
          <a:endParaRPr lang="en-GB"/>
        </a:p>
      </dgm:t>
    </dgm:pt>
    <dgm:pt modelId="{A6C3785F-8418-411E-82DD-CE4857E5B4AD}" type="sibTrans" cxnId="{3E29423F-B0FB-45C6-A417-48D910547913}">
      <dgm:prSet/>
      <dgm:spPr/>
      <dgm:t>
        <a:bodyPr/>
        <a:lstStyle/>
        <a:p>
          <a:endParaRPr lang="en-GB"/>
        </a:p>
      </dgm:t>
    </dgm:pt>
    <dgm:pt modelId="{BDEFA194-1C5C-41FC-A661-0AB51294E03A}">
      <dgm:prSet phldrT="[Text]"/>
      <dgm:spPr>
        <a:solidFill>
          <a:schemeClr val="tx2">
            <a:lumMod val="25000"/>
            <a:lumOff val="75000"/>
          </a:schemeClr>
        </a:solidFill>
      </dgm:spPr>
      <dgm:t>
        <a:bodyPr/>
        <a:lstStyle/>
        <a:p>
          <a:r>
            <a:rPr lang="en-GB" dirty="0"/>
            <a:t>Technical Galleries</a:t>
          </a:r>
        </a:p>
      </dgm:t>
    </dgm:pt>
    <dgm:pt modelId="{BCEBBB39-8A2A-4927-8974-F7FD452E40A9}" type="parTrans" cxnId="{DA586CA3-E7DE-4790-9C36-0E1DBA702FBA}">
      <dgm:prSet/>
      <dgm:spPr>
        <a:solidFill>
          <a:schemeClr val="tx1"/>
        </a:solidFill>
      </dgm:spPr>
      <dgm:t>
        <a:bodyPr/>
        <a:lstStyle/>
        <a:p>
          <a:endParaRPr lang="en-GB"/>
        </a:p>
      </dgm:t>
    </dgm:pt>
    <dgm:pt modelId="{336A9BC1-15E7-499C-848A-FAF5EE47B289}" type="sibTrans" cxnId="{DA586CA3-E7DE-4790-9C36-0E1DBA702FBA}">
      <dgm:prSet/>
      <dgm:spPr/>
      <dgm:t>
        <a:bodyPr/>
        <a:lstStyle/>
        <a:p>
          <a:endParaRPr lang="en-GB"/>
        </a:p>
      </dgm:t>
    </dgm:pt>
    <dgm:pt modelId="{5747A104-A1F5-4B3F-A53E-514FC1406217}">
      <dgm:prSet phldrT="[Text]"/>
      <dgm:spPr>
        <a:solidFill>
          <a:schemeClr val="tx2">
            <a:lumMod val="25000"/>
            <a:lumOff val="75000"/>
          </a:schemeClr>
        </a:solidFill>
      </dgm:spPr>
      <dgm:t>
        <a:bodyPr/>
        <a:lstStyle/>
        <a:p>
          <a:r>
            <a:rPr lang="en-GB" dirty="0"/>
            <a:t>NA Cons</a:t>
          </a:r>
        </a:p>
      </dgm:t>
    </dgm:pt>
    <dgm:pt modelId="{009D0B16-515C-4FCA-B141-2832C8377867}" type="parTrans" cxnId="{99A9ABB9-C9CD-4AB2-83B0-053CC1CFFDF4}">
      <dgm:prSet/>
      <dgm:spPr>
        <a:solidFill>
          <a:schemeClr val="tx1"/>
        </a:solidFill>
      </dgm:spPr>
      <dgm:t>
        <a:bodyPr/>
        <a:lstStyle/>
        <a:p>
          <a:endParaRPr lang="en-GB"/>
        </a:p>
      </dgm:t>
    </dgm:pt>
    <dgm:pt modelId="{1AF5D3B6-97AB-4C3E-8D05-221AA5DB9F8C}" type="sibTrans" cxnId="{99A9ABB9-C9CD-4AB2-83B0-053CC1CFFDF4}">
      <dgm:prSet/>
      <dgm:spPr/>
      <dgm:t>
        <a:bodyPr/>
        <a:lstStyle/>
        <a:p>
          <a:endParaRPr lang="en-GB"/>
        </a:p>
      </dgm:t>
    </dgm:pt>
    <dgm:pt modelId="{5D2CF56C-5DAB-4093-B0ED-96B05AC4BC01}">
      <dgm:prSet phldrT="[Text]"/>
      <dgm:spPr>
        <a:solidFill>
          <a:schemeClr val="tx2">
            <a:lumMod val="25000"/>
            <a:lumOff val="75000"/>
          </a:schemeClr>
        </a:solidFill>
      </dgm:spPr>
      <dgm:t>
        <a:bodyPr/>
        <a:lstStyle/>
        <a:p>
          <a:r>
            <a:rPr lang="en-GB" dirty="0"/>
            <a:t>Exp. Areas</a:t>
          </a:r>
        </a:p>
      </dgm:t>
    </dgm:pt>
    <dgm:pt modelId="{47BF6ACD-4332-43BF-A39E-7D805930898F}" type="parTrans" cxnId="{C75E976F-8F05-4556-812A-CFFA5CDEEF4E}">
      <dgm:prSet/>
      <dgm:spPr>
        <a:solidFill>
          <a:schemeClr val="tx1"/>
        </a:solidFill>
      </dgm:spPr>
      <dgm:t>
        <a:bodyPr/>
        <a:lstStyle/>
        <a:p>
          <a:endParaRPr lang="en-GB"/>
        </a:p>
      </dgm:t>
    </dgm:pt>
    <dgm:pt modelId="{6530E5E8-45CE-423F-AAAF-6C3282E4B353}" type="sibTrans" cxnId="{C75E976F-8F05-4556-812A-CFFA5CDEEF4E}">
      <dgm:prSet/>
      <dgm:spPr/>
      <dgm:t>
        <a:bodyPr/>
        <a:lstStyle/>
        <a:p>
          <a:endParaRPr lang="en-GB"/>
        </a:p>
      </dgm:t>
    </dgm:pt>
    <dgm:pt modelId="{9EA25295-28E9-4FEE-B1B6-FF601900A84B}">
      <dgm:prSet phldrT="[Text]"/>
      <dgm:spPr>
        <a:solidFill>
          <a:schemeClr val="tx2">
            <a:lumMod val="25000"/>
            <a:lumOff val="75000"/>
          </a:schemeClr>
        </a:solidFill>
      </dgm:spPr>
      <dgm:t>
        <a:bodyPr/>
        <a:lstStyle/>
        <a:p>
          <a:r>
            <a:rPr lang="en-GB" dirty="0"/>
            <a:t>ATLAS</a:t>
          </a:r>
        </a:p>
      </dgm:t>
    </dgm:pt>
    <dgm:pt modelId="{EEDE8F96-FC0F-47D6-A435-595907EE06A2}" type="parTrans" cxnId="{AFFF52D5-33AF-40C0-9BD6-77FD35B21DF9}">
      <dgm:prSet/>
      <dgm:spPr>
        <a:solidFill>
          <a:schemeClr val="tx1"/>
        </a:solidFill>
      </dgm:spPr>
      <dgm:t>
        <a:bodyPr/>
        <a:lstStyle/>
        <a:p>
          <a:endParaRPr lang="en-GB"/>
        </a:p>
      </dgm:t>
    </dgm:pt>
    <dgm:pt modelId="{60F91E75-2294-46FE-B302-C6D7CAC99B0B}" type="sibTrans" cxnId="{AFFF52D5-33AF-40C0-9BD6-77FD35B21DF9}">
      <dgm:prSet/>
      <dgm:spPr/>
      <dgm:t>
        <a:bodyPr/>
        <a:lstStyle/>
        <a:p>
          <a:endParaRPr lang="en-GB"/>
        </a:p>
      </dgm:t>
    </dgm:pt>
    <dgm:pt modelId="{E5017518-79E9-4953-B87C-794462577A85}">
      <dgm:prSet phldrT="[Text]"/>
      <dgm:spPr>
        <a:solidFill>
          <a:schemeClr val="tx2">
            <a:lumMod val="25000"/>
            <a:lumOff val="75000"/>
          </a:schemeClr>
        </a:solidFill>
      </dgm:spPr>
      <dgm:t>
        <a:bodyPr/>
        <a:lstStyle/>
        <a:p>
          <a:r>
            <a:rPr lang="en-GB" dirty="0"/>
            <a:t>IMPACT</a:t>
          </a:r>
        </a:p>
      </dgm:t>
    </dgm:pt>
    <dgm:pt modelId="{72995BE6-011B-4A62-AEB8-A796E2746AE6}" type="parTrans" cxnId="{18436E2A-C8EE-4801-97C9-B25196E5A68E}">
      <dgm:prSet/>
      <dgm:spPr>
        <a:solidFill>
          <a:schemeClr val="tx1"/>
        </a:solidFill>
      </dgm:spPr>
      <dgm:t>
        <a:bodyPr/>
        <a:lstStyle/>
        <a:p>
          <a:endParaRPr lang="en-GB"/>
        </a:p>
      </dgm:t>
    </dgm:pt>
    <dgm:pt modelId="{8212F540-F802-4425-A459-9CF63E0FA344}" type="sibTrans" cxnId="{18436E2A-C8EE-4801-97C9-B25196E5A68E}">
      <dgm:prSet/>
      <dgm:spPr/>
      <dgm:t>
        <a:bodyPr/>
        <a:lstStyle/>
        <a:p>
          <a:endParaRPr lang="en-GB"/>
        </a:p>
      </dgm:t>
    </dgm:pt>
    <dgm:pt modelId="{57D8DD51-3B73-4207-9104-DEC3C1EFD51C}">
      <dgm:prSet phldrT="[Text]"/>
      <dgm:spPr>
        <a:solidFill>
          <a:schemeClr val="tx2">
            <a:lumMod val="25000"/>
            <a:lumOff val="75000"/>
          </a:schemeClr>
        </a:solidFill>
      </dgm:spPr>
      <dgm:t>
        <a:bodyPr/>
        <a:lstStyle/>
        <a:p>
          <a:r>
            <a:rPr lang="en-GB" dirty="0"/>
            <a:t>Track-it</a:t>
          </a:r>
        </a:p>
      </dgm:t>
    </dgm:pt>
    <dgm:pt modelId="{C71513EF-E613-4198-877E-0DD0AC6F5220}" type="parTrans" cxnId="{4D6F77F9-E5B9-41D9-BA97-64ADF8933F85}">
      <dgm:prSet/>
      <dgm:spPr>
        <a:solidFill>
          <a:schemeClr val="tx1"/>
        </a:solidFill>
      </dgm:spPr>
      <dgm:t>
        <a:bodyPr/>
        <a:lstStyle/>
        <a:p>
          <a:endParaRPr lang="en-GB"/>
        </a:p>
      </dgm:t>
    </dgm:pt>
    <dgm:pt modelId="{06191685-D311-4003-86BE-21912E58D7C0}" type="sibTrans" cxnId="{4D6F77F9-E5B9-41D9-BA97-64ADF8933F85}">
      <dgm:prSet/>
      <dgm:spPr/>
      <dgm:t>
        <a:bodyPr/>
        <a:lstStyle/>
        <a:p>
          <a:endParaRPr lang="en-GB"/>
        </a:p>
      </dgm:t>
    </dgm:pt>
    <dgm:pt modelId="{13DFE452-7F91-43F0-B66A-BD5A04CD0F5C}">
      <dgm:prSet phldrT="[Text]"/>
      <dgm:spPr>
        <a:solidFill>
          <a:schemeClr val="tx2">
            <a:lumMod val="25000"/>
            <a:lumOff val="75000"/>
          </a:schemeClr>
        </a:solidFill>
      </dgm:spPr>
      <dgm:t>
        <a:bodyPr/>
        <a:lstStyle/>
        <a:p>
          <a:r>
            <a:rPr lang="en-GB" dirty="0"/>
            <a:t>EN-Projects</a:t>
          </a:r>
        </a:p>
      </dgm:t>
    </dgm:pt>
    <dgm:pt modelId="{66F6DD7F-6A2E-46B8-9ACB-221916771171}" type="parTrans" cxnId="{DE4CE298-86BC-4AC3-9194-24B0F32F310C}">
      <dgm:prSet/>
      <dgm:spPr>
        <a:solidFill>
          <a:schemeClr val="tx1"/>
        </a:solidFill>
      </dgm:spPr>
      <dgm:t>
        <a:bodyPr/>
        <a:lstStyle/>
        <a:p>
          <a:endParaRPr lang="en-GB"/>
        </a:p>
      </dgm:t>
    </dgm:pt>
    <dgm:pt modelId="{C39274F8-EC3A-44C9-95D0-84E5693BEE91}" type="sibTrans" cxnId="{DE4CE298-86BC-4AC3-9194-24B0F32F310C}">
      <dgm:prSet/>
      <dgm:spPr/>
      <dgm:t>
        <a:bodyPr/>
        <a:lstStyle/>
        <a:p>
          <a:endParaRPr lang="en-GB"/>
        </a:p>
      </dgm:t>
    </dgm:pt>
    <dgm:pt modelId="{4BA2CE72-B0A1-43CE-91FE-70FCA47C8C76}" type="pres">
      <dgm:prSet presAssocID="{42CFD0A2-DB3C-42B0-BF2E-430A2DB27E78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96C3C1D8-4E3D-40B8-8358-07EBEE82A3B4}" type="pres">
      <dgm:prSet presAssocID="{ECE5FAEB-0B6C-483D-9113-E82AF415F6D7}" presName="centerShape" presStyleLbl="node0" presStyleIdx="0" presStyleCnt="1"/>
      <dgm:spPr/>
    </dgm:pt>
    <dgm:pt modelId="{FDBDB992-3504-45BD-A02F-6A3A79EB2E2C}" type="pres">
      <dgm:prSet presAssocID="{BCEBBB39-8A2A-4927-8974-F7FD452E40A9}" presName="parTrans" presStyleLbl="sibTrans2D1" presStyleIdx="0" presStyleCnt="7"/>
      <dgm:spPr/>
    </dgm:pt>
    <dgm:pt modelId="{F97F0E8F-B193-45C4-8867-F684EE4EEE23}" type="pres">
      <dgm:prSet presAssocID="{BCEBBB39-8A2A-4927-8974-F7FD452E40A9}" presName="connectorText" presStyleLbl="sibTrans2D1" presStyleIdx="0" presStyleCnt="7"/>
      <dgm:spPr/>
    </dgm:pt>
    <dgm:pt modelId="{ED3AA83A-FAA8-41F8-92C4-E7DB03551CAB}" type="pres">
      <dgm:prSet presAssocID="{BDEFA194-1C5C-41FC-A661-0AB51294E03A}" presName="node" presStyleLbl="node1" presStyleIdx="0" presStyleCnt="7">
        <dgm:presLayoutVars>
          <dgm:bulletEnabled val="1"/>
        </dgm:presLayoutVars>
      </dgm:prSet>
      <dgm:spPr/>
    </dgm:pt>
    <dgm:pt modelId="{E86098B1-92D3-4A63-B3F1-E8B56086B0F4}" type="pres">
      <dgm:prSet presAssocID="{009D0B16-515C-4FCA-B141-2832C8377867}" presName="parTrans" presStyleLbl="sibTrans2D1" presStyleIdx="1" presStyleCnt="7"/>
      <dgm:spPr/>
    </dgm:pt>
    <dgm:pt modelId="{974C90CC-7B4D-4B79-9E93-A34BCA50D7BC}" type="pres">
      <dgm:prSet presAssocID="{009D0B16-515C-4FCA-B141-2832C8377867}" presName="connectorText" presStyleLbl="sibTrans2D1" presStyleIdx="1" presStyleCnt="7"/>
      <dgm:spPr/>
    </dgm:pt>
    <dgm:pt modelId="{FF4AE244-8F54-4F82-826F-12ABEE7C15C6}" type="pres">
      <dgm:prSet presAssocID="{5747A104-A1F5-4B3F-A53E-514FC1406217}" presName="node" presStyleLbl="node1" presStyleIdx="1" presStyleCnt="7">
        <dgm:presLayoutVars>
          <dgm:bulletEnabled val="1"/>
        </dgm:presLayoutVars>
      </dgm:prSet>
      <dgm:spPr/>
    </dgm:pt>
    <dgm:pt modelId="{F71A2DC0-1749-4A7D-98C7-1FCE7B97C914}" type="pres">
      <dgm:prSet presAssocID="{47BF6ACD-4332-43BF-A39E-7D805930898F}" presName="parTrans" presStyleLbl="sibTrans2D1" presStyleIdx="2" presStyleCnt="7"/>
      <dgm:spPr/>
    </dgm:pt>
    <dgm:pt modelId="{9FF21C96-8FB7-4593-AD18-11502AB966F6}" type="pres">
      <dgm:prSet presAssocID="{47BF6ACD-4332-43BF-A39E-7D805930898F}" presName="connectorText" presStyleLbl="sibTrans2D1" presStyleIdx="2" presStyleCnt="7"/>
      <dgm:spPr/>
    </dgm:pt>
    <dgm:pt modelId="{21AE91CD-0FFD-4D4E-ACE3-5CB2D92BA398}" type="pres">
      <dgm:prSet presAssocID="{5D2CF56C-5DAB-4093-B0ED-96B05AC4BC01}" presName="node" presStyleLbl="node1" presStyleIdx="2" presStyleCnt="7">
        <dgm:presLayoutVars>
          <dgm:bulletEnabled val="1"/>
        </dgm:presLayoutVars>
      </dgm:prSet>
      <dgm:spPr/>
    </dgm:pt>
    <dgm:pt modelId="{83DB666A-53DE-4A88-B845-1ACBB667D098}" type="pres">
      <dgm:prSet presAssocID="{EEDE8F96-FC0F-47D6-A435-595907EE06A2}" presName="parTrans" presStyleLbl="sibTrans2D1" presStyleIdx="3" presStyleCnt="7"/>
      <dgm:spPr/>
    </dgm:pt>
    <dgm:pt modelId="{D0B7B113-604D-4AFA-A89B-693C80593968}" type="pres">
      <dgm:prSet presAssocID="{EEDE8F96-FC0F-47D6-A435-595907EE06A2}" presName="connectorText" presStyleLbl="sibTrans2D1" presStyleIdx="3" presStyleCnt="7"/>
      <dgm:spPr/>
    </dgm:pt>
    <dgm:pt modelId="{E315B0E9-FF43-49B3-8B21-4DA5B7A1C490}" type="pres">
      <dgm:prSet presAssocID="{9EA25295-28E9-4FEE-B1B6-FF601900A84B}" presName="node" presStyleLbl="node1" presStyleIdx="3" presStyleCnt="7">
        <dgm:presLayoutVars>
          <dgm:bulletEnabled val="1"/>
        </dgm:presLayoutVars>
      </dgm:prSet>
      <dgm:spPr/>
    </dgm:pt>
    <dgm:pt modelId="{07F23C21-83A1-42A7-93A6-27ABE4EF3A29}" type="pres">
      <dgm:prSet presAssocID="{72995BE6-011B-4A62-AEB8-A796E2746AE6}" presName="parTrans" presStyleLbl="sibTrans2D1" presStyleIdx="4" presStyleCnt="7"/>
      <dgm:spPr/>
    </dgm:pt>
    <dgm:pt modelId="{CAC8F85F-1C6B-4EE9-BC7F-BA4CC23578A1}" type="pres">
      <dgm:prSet presAssocID="{72995BE6-011B-4A62-AEB8-A796E2746AE6}" presName="connectorText" presStyleLbl="sibTrans2D1" presStyleIdx="4" presStyleCnt="7"/>
      <dgm:spPr/>
    </dgm:pt>
    <dgm:pt modelId="{EB93A2BA-2092-440C-B588-BF954FDA0188}" type="pres">
      <dgm:prSet presAssocID="{E5017518-79E9-4953-B87C-794462577A85}" presName="node" presStyleLbl="node1" presStyleIdx="4" presStyleCnt="7">
        <dgm:presLayoutVars>
          <dgm:bulletEnabled val="1"/>
        </dgm:presLayoutVars>
      </dgm:prSet>
      <dgm:spPr/>
    </dgm:pt>
    <dgm:pt modelId="{FCEBD9C4-1B06-40C4-B344-AE69F1997A34}" type="pres">
      <dgm:prSet presAssocID="{C71513EF-E613-4198-877E-0DD0AC6F5220}" presName="parTrans" presStyleLbl="sibTrans2D1" presStyleIdx="5" presStyleCnt="7"/>
      <dgm:spPr/>
    </dgm:pt>
    <dgm:pt modelId="{3BACF0F3-F09A-42B5-B302-55F61CC9942F}" type="pres">
      <dgm:prSet presAssocID="{C71513EF-E613-4198-877E-0DD0AC6F5220}" presName="connectorText" presStyleLbl="sibTrans2D1" presStyleIdx="5" presStyleCnt="7"/>
      <dgm:spPr/>
    </dgm:pt>
    <dgm:pt modelId="{667E9E9E-C59E-4FDD-A3D1-9CA68189D300}" type="pres">
      <dgm:prSet presAssocID="{57D8DD51-3B73-4207-9104-DEC3C1EFD51C}" presName="node" presStyleLbl="node1" presStyleIdx="5" presStyleCnt="7">
        <dgm:presLayoutVars>
          <dgm:bulletEnabled val="1"/>
        </dgm:presLayoutVars>
      </dgm:prSet>
      <dgm:spPr/>
    </dgm:pt>
    <dgm:pt modelId="{46379324-4D93-43F7-8D43-9E09E5212663}" type="pres">
      <dgm:prSet presAssocID="{66F6DD7F-6A2E-46B8-9ACB-221916771171}" presName="parTrans" presStyleLbl="sibTrans2D1" presStyleIdx="6" presStyleCnt="7"/>
      <dgm:spPr/>
    </dgm:pt>
    <dgm:pt modelId="{AA1A07E1-AF4D-4A5B-9D1E-73A00A9412DF}" type="pres">
      <dgm:prSet presAssocID="{66F6DD7F-6A2E-46B8-9ACB-221916771171}" presName="connectorText" presStyleLbl="sibTrans2D1" presStyleIdx="6" presStyleCnt="7"/>
      <dgm:spPr/>
    </dgm:pt>
    <dgm:pt modelId="{230B92D8-796C-4074-843B-6D57837EE51B}" type="pres">
      <dgm:prSet presAssocID="{13DFE452-7F91-43F0-B66A-BD5A04CD0F5C}" presName="node" presStyleLbl="node1" presStyleIdx="6" presStyleCnt="7">
        <dgm:presLayoutVars>
          <dgm:bulletEnabled val="1"/>
        </dgm:presLayoutVars>
      </dgm:prSet>
      <dgm:spPr/>
    </dgm:pt>
  </dgm:ptLst>
  <dgm:cxnLst>
    <dgm:cxn modelId="{970F0916-6509-423B-B8B7-139E7E25C5E5}" type="presOf" srcId="{5D2CF56C-5DAB-4093-B0ED-96B05AC4BC01}" destId="{21AE91CD-0FFD-4D4E-ACE3-5CB2D92BA398}" srcOrd="0" destOrd="0" presId="urn:microsoft.com/office/officeart/2005/8/layout/radial5"/>
    <dgm:cxn modelId="{3CED8C1B-DB62-4A39-AD54-F006BA085F7E}" type="presOf" srcId="{C71513EF-E613-4198-877E-0DD0AC6F5220}" destId="{FCEBD9C4-1B06-40C4-B344-AE69F1997A34}" srcOrd="0" destOrd="0" presId="urn:microsoft.com/office/officeart/2005/8/layout/radial5"/>
    <dgm:cxn modelId="{18436E2A-C8EE-4801-97C9-B25196E5A68E}" srcId="{ECE5FAEB-0B6C-483D-9113-E82AF415F6D7}" destId="{E5017518-79E9-4953-B87C-794462577A85}" srcOrd="4" destOrd="0" parTransId="{72995BE6-011B-4A62-AEB8-A796E2746AE6}" sibTransId="{8212F540-F802-4425-A459-9CF63E0FA344}"/>
    <dgm:cxn modelId="{7855A533-E0DB-4B78-8BD7-5AA7A01682F1}" type="presOf" srcId="{BDEFA194-1C5C-41FC-A661-0AB51294E03A}" destId="{ED3AA83A-FAA8-41F8-92C4-E7DB03551CAB}" srcOrd="0" destOrd="0" presId="urn:microsoft.com/office/officeart/2005/8/layout/radial5"/>
    <dgm:cxn modelId="{6AEBD33A-95C5-4818-86A2-984F7F661189}" type="presOf" srcId="{009D0B16-515C-4FCA-B141-2832C8377867}" destId="{974C90CC-7B4D-4B79-9E93-A34BCA50D7BC}" srcOrd="1" destOrd="0" presId="urn:microsoft.com/office/officeart/2005/8/layout/radial5"/>
    <dgm:cxn modelId="{FE6DE33E-A2F1-4EB1-81FF-62A06D20CACC}" type="presOf" srcId="{47BF6ACD-4332-43BF-A39E-7D805930898F}" destId="{9FF21C96-8FB7-4593-AD18-11502AB966F6}" srcOrd="1" destOrd="0" presId="urn:microsoft.com/office/officeart/2005/8/layout/radial5"/>
    <dgm:cxn modelId="{3E29423F-B0FB-45C6-A417-48D910547913}" srcId="{42CFD0A2-DB3C-42B0-BF2E-430A2DB27E78}" destId="{ECE5FAEB-0B6C-483D-9113-E82AF415F6D7}" srcOrd="0" destOrd="0" parTransId="{C015C222-F836-4773-A2BB-9EB3B09D70D5}" sibTransId="{A6C3785F-8418-411E-82DD-CE4857E5B4AD}"/>
    <dgm:cxn modelId="{44020E5F-AD55-4164-9F6D-B84722C08B38}" type="presOf" srcId="{72995BE6-011B-4A62-AEB8-A796E2746AE6}" destId="{07F23C21-83A1-42A7-93A6-27ABE4EF3A29}" srcOrd="0" destOrd="0" presId="urn:microsoft.com/office/officeart/2005/8/layout/radial5"/>
    <dgm:cxn modelId="{85B51E61-2FA7-4517-B913-B75D77312E3D}" type="presOf" srcId="{5747A104-A1F5-4B3F-A53E-514FC1406217}" destId="{FF4AE244-8F54-4F82-826F-12ABEE7C15C6}" srcOrd="0" destOrd="0" presId="urn:microsoft.com/office/officeart/2005/8/layout/radial5"/>
    <dgm:cxn modelId="{17D9A742-132E-4D3C-B5C3-2A2F3FEE76D0}" type="presOf" srcId="{E5017518-79E9-4953-B87C-794462577A85}" destId="{EB93A2BA-2092-440C-B588-BF954FDA0188}" srcOrd="0" destOrd="0" presId="urn:microsoft.com/office/officeart/2005/8/layout/radial5"/>
    <dgm:cxn modelId="{EA0C5646-C4EA-4311-9921-D8887E254C7C}" type="presOf" srcId="{66F6DD7F-6A2E-46B8-9ACB-221916771171}" destId="{AA1A07E1-AF4D-4A5B-9D1E-73A00A9412DF}" srcOrd="1" destOrd="0" presId="urn:microsoft.com/office/officeart/2005/8/layout/radial5"/>
    <dgm:cxn modelId="{90810A47-EC8C-46AE-A4E2-AFDF5FA3180F}" type="presOf" srcId="{66F6DD7F-6A2E-46B8-9ACB-221916771171}" destId="{46379324-4D93-43F7-8D43-9E09E5212663}" srcOrd="0" destOrd="0" presId="urn:microsoft.com/office/officeart/2005/8/layout/radial5"/>
    <dgm:cxn modelId="{6607B76E-0C30-4C13-9419-A7A7F2CD96DB}" type="presOf" srcId="{EEDE8F96-FC0F-47D6-A435-595907EE06A2}" destId="{83DB666A-53DE-4A88-B845-1ACBB667D098}" srcOrd="0" destOrd="0" presId="urn:microsoft.com/office/officeart/2005/8/layout/radial5"/>
    <dgm:cxn modelId="{CC30FB4E-524C-42B6-B304-D9827AC643CF}" type="presOf" srcId="{009D0B16-515C-4FCA-B141-2832C8377867}" destId="{E86098B1-92D3-4A63-B3F1-E8B56086B0F4}" srcOrd="0" destOrd="0" presId="urn:microsoft.com/office/officeart/2005/8/layout/radial5"/>
    <dgm:cxn modelId="{39B6034F-FD65-41B2-8E51-25FC519DFA6C}" type="presOf" srcId="{EEDE8F96-FC0F-47D6-A435-595907EE06A2}" destId="{D0B7B113-604D-4AFA-A89B-693C80593968}" srcOrd="1" destOrd="0" presId="urn:microsoft.com/office/officeart/2005/8/layout/radial5"/>
    <dgm:cxn modelId="{C75E976F-8F05-4556-812A-CFFA5CDEEF4E}" srcId="{ECE5FAEB-0B6C-483D-9113-E82AF415F6D7}" destId="{5D2CF56C-5DAB-4093-B0ED-96B05AC4BC01}" srcOrd="2" destOrd="0" parTransId="{47BF6ACD-4332-43BF-A39E-7D805930898F}" sibTransId="{6530E5E8-45CE-423F-AAAF-6C3282E4B353}"/>
    <dgm:cxn modelId="{6EB10C57-3B17-4A0F-9782-6DE939DF0C4B}" type="presOf" srcId="{47BF6ACD-4332-43BF-A39E-7D805930898F}" destId="{F71A2DC0-1749-4A7D-98C7-1FCE7B97C914}" srcOrd="0" destOrd="0" presId="urn:microsoft.com/office/officeart/2005/8/layout/radial5"/>
    <dgm:cxn modelId="{FA813877-F9DF-4753-9F59-0AA75A32EFAE}" type="presOf" srcId="{BCEBBB39-8A2A-4927-8974-F7FD452E40A9}" destId="{FDBDB992-3504-45BD-A02F-6A3A79EB2E2C}" srcOrd="0" destOrd="0" presId="urn:microsoft.com/office/officeart/2005/8/layout/radial5"/>
    <dgm:cxn modelId="{F597AE7D-D56C-48AA-9E3D-AFBA3D955AFB}" type="presOf" srcId="{BCEBBB39-8A2A-4927-8974-F7FD452E40A9}" destId="{F97F0E8F-B193-45C4-8867-F684EE4EEE23}" srcOrd="1" destOrd="0" presId="urn:microsoft.com/office/officeart/2005/8/layout/radial5"/>
    <dgm:cxn modelId="{68D0CE85-284A-40E2-B011-E0D3266EBF47}" type="presOf" srcId="{13DFE452-7F91-43F0-B66A-BD5A04CD0F5C}" destId="{230B92D8-796C-4074-843B-6D57837EE51B}" srcOrd="0" destOrd="0" presId="urn:microsoft.com/office/officeart/2005/8/layout/radial5"/>
    <dgm:cxn modelId="{B0F30B98-1D4B-45B1-8F75-BDF92CD88BA6}" type="presOf" srcId="{57D8DD51-3B73-4207-9104-DEC3C1EFD51C}" destId="{667E9E9E-C59E-4FDD-A3D1-9CA68189D300}" srcOrd="0" destOrd="0" presId="urn:microsoft.com/office/officeart/2005/8/layout/radial5"/>
    <dgm:cxn modelId="{DE4CE298-86BC-4AC3-9194-24B0F32F310C}" srcId="{ECE5FAEB-0B6C-483D-9113-E82AF415F6D7}" destId="{13DFE452-7F91-43F0-B66A-BD5A04CD0F5C}" srcOrd="6" destOrd="0" parTransId="{66F6DD7F-6A2E-46B8-9ACB-221916771171}" sibTransId="{C39274F8-EC3A-44C9-95D0-84E5693BEE91}"/>
    <dgm:cxn modelId="{4CEDB0A2-0F47-44E0-847D-1FF48673A571}" type="presOf" srcId="{72995BE6-011B-4A62-AEB8-A796E2746AE6}" destId="{CAC8F85F-1C6B-4EE9-BC7F-BA4CC23578A1}" srcOrd="1" destOrd="0" presId="urn:microsoft.com/office/officeart/2005/8/layout/radial5"/>
    <dgm:cxn modelId="{DA586CA3-E7DE-4790-9C36-0E1DBA702FBA}" srcId="{ECE5FAEB-0B6C-483D-9113-E82AF415F6D7}" destId="{BDEFA194-1C5C-41FC-A661-0AB51294E03A}" srcOrd="0" destOrd="0" parTransId="{BCEBBB39-8A2A-4927-8974-F7FD452E40A9}" sibTransId="{336A9BC1-15E7-499C-848A-FAF5EE47B289}"/>
    <dgm:cxn modelId="{34417CB0-4E2D-4A50-9296-2A0BAFF77431}" type="presOf" srcId="{9EA25295-28E9-4FEE-B1B6-FF601900A84B}" destId="{E315B0E9-FF43-49B3-8B21-4DA5B7A1C490}" srcOrd="0" destOrd="0" presId="urn:microsoft.com/office/officeart/2005/8/layout/radial5"/>
    <dgm:cxn modelId="{99A9ABB9-C9CD-4AB2-83B0-053CC1CFFDF4}" srcId="{ECE5FAEB-0B6C-483D-9113-E82AF415F6D7}" destId="{5747A104-A1F5-4B3F-A53E-514FC1406217}" srcOrd="1" destOrd="0" parTransId="{009D0B16-515C-4FCA-B141-2832C8377867}" sibTransId="{1AF5D3B6-97AB-4C3E-8D05-221AA5DB9F8C}"/>
    <dgm:cxn modelId="{1C9320BB-7F58-4D09-A9A8-DDF7236CB28E}" type="presOf" srcId="{42CFD0A2-DB3C-42B0-BF2E-430A2DB27E78}" destId="{4BA2CE72-B0A1-43CE-91FE-70FCA47C8C76}" srcOrd="0" destOrd="0" presId="urn:microsoft.com/office/officeart/2005/8/layout/radial5"/>
    <dgm:cxn modelId="{AFFF52D5-33AF-40C0-9BD6-77FD35B21DF9}" srcId="{ECE5FAEB-0B6C-483D-9113-E82AF415F6D7}" destId="{9EA25295-28E9-4FEE-B1B6-FF601900A84B}" srcOrd="3" destOrd="0" parTransId="{EEDE8F96-FC0F-47D6-A435-595907EE06A2}" sibTransId="{60F91E75-2294-46FE-B302-C6D7CAC99B0B}"/>
    <dgm:cxn modelId="{FFD30EEE-251C-4FFE-804F-B892154FAFAA}" type="presOf" srcId="{ECE5FAEB-0B6C-483D-9113-E82AF415F6D7}" destId="{96C3C1D8-4E3D-40B8-8358-07EBEE82A3B4}" srcOrd="0" destOrd="0" presId="urn:microsoft.com/office/officeart/2005/8/layout/radial5"/>
    <dgm:cxn modelId="{9550C9F3-A274-49C6-B359-C3D5A0804C0F}" type="presOf" srcId="{C71513EF-E613-4198-877E-0DD0AC6F5220}" destId="{3BACF0F3-F09A-42B5-B302-55F61CC9942F}" srcOrd="1" destOrd="0" presId="urn:microsoft.com/office/officeart/2005/8/layout/radial5"/>
    <dgm:cxn modelId="{4D6F77F9-E5B9-41D9-BA97-64ADF8933F85}" srcId="{ECE5FAEB-0B6C-483D-9113-E82AF415F6D7}" destId="{57D8DD51-3B73-4207-9104-DEC3C1EFD51C}" srcOrd="5" destOrd="0" parTransId="{C71513EF-E613-4198-877E-0DD0AC6F5220}" sibTransId="{06191685-D311-4003-86BE-21912E58D7C0}"/>
    <dgm:cxn modelId="{DD2C48DC-98C8-4BCF-9322-A9A1BBF9A3EF}" type="presParOf" srcId="{4BA2CE72-B0A1-43CE-91FE-70FCA47C8C76}" destId="{96C3C1D8-4E3D-40B8-8358-07EBEE82A3B4}" srcOrd="0" destOrd="0" presId="urn:microsoft.com/office/officeart/2005/8/layout/radial5"/>
    <dgm:cxn modelId="{45A2D761-5B2D-43F6-AA62-B23DA7D5AD99}" type="presParOf" srcId="{4BA2CE72-B0A1-43CE-91FE-70FCA47C8C76}" destId="{FDBDB992-3504-45BD-A02F-6A3A79EB2E2C}" srcOrd="1" destOrd="0" presId="urn:microsoft.com/office/officeart/2005/8/layout/radial5"/>
    <dgm:cxn modelId="{2332C173-4A5C-4880-B6CC-643DF1004759}" type="presParOf" srcId="{FDBDB992-3504-45BD-A02F-6A3A79EB2E2C}" destId="{F97F0E8F-B193-45C4-8867-F684EE4EEE23}" srcOrd="0" destOrd="0" presId="urn:microsoft.com/office/officeart/2005/8/layout/radial5"/>
    <dgm:cxn modelId="{FB5C226F-CF64-4FE3-9E38-57C027DDE2D7}" type="presParOf" srcId="{4BA2CE72-B0A1-43CE-91FE-70FCA47C8C76}" destId="{ED3AA83A-FAA8-41F8-92C4-E7DB03551CAB}" srcOrd="2" destOrd="0" presId="urn:microsoft.com/office/officeart/2005/8/layout/radial5"/>
    <dgm:cxn modelId="{AE50DF02-E82D-4FF5-875D-3A0BF217BFBA}" type="presParOf" srcId="{4BA2CE72-B0A1-43CE-91FE-70FCA47C8C76}" destId="{E86098B1-92D3-4A63-B3F1-E8B56086B0F4}" srcOrd="3" destOrd="0" presId="urn:microsoft.com/office/officeart/2005/8/layout/radial5"/>
    <dgm:cxn modelId="{492C9087-06C4-4001-8AF7-C1DC5C04F1B7}" type="presParOf" srcId="{E86098B1-92D3-4A63-B3F1-E8B56086B0F4}" destId="{974C90CC-7B4D-4B79-9E93-A34BCA50D7BC}" srcOrd="0" destOrd="0" presId="urn:microsoft.com/office/officeart/2005/8/layout/radial5"/>
    <dgm:cxn modelId="{91BB6EAC-BF05-4D76-8287-128AA268B373}" type="presParOf" srcId="{4BA2CE72-B0A1-43CE-91FE-70FCA47C8C76}" destId="{FF4AE244-8F54-4F82-826F-12ABEE7C15C6}" srcOrd="4" destOrd="0" presId="urn:microsoft.com/office/officeart/2005/8/layout/radial5"/>
    <dgm:cxn modelId="{AC11FDD9-340A-4DBE-AFF2-EA0E11F6048A}" type="presParOf" srcId="{4BA2CE72-B0A1-43CE-91FE-70FCA47C8C76}" destId="{F71A2DC0-1749-4A7D-98C7-1FCE7B97C914}" srcOrd="5" destOrd="0" presId="urn:microsoft.com/office/officeart/2005/8/layout/radial5"/>
    <dgm:cxn modelId="{8BEFD901-4ACA-4ABA-BE07-C284EE178B64}" type="presParOf" srcId="{F71A2DC0-1749-4A7D-98C7-1FCE7B97C914}" destId="{9FF21C96-8FB7-4593-AD18-11502AB966F6}" srcOrd="0" destOrd="0" presId="urn:microsoft.com/office/officeart/2005/8/layout/radial5"/>
    <dgm:cxn modelId="{9B979228-9FA1-4639-BD47-E2126E8AFA0B}" type="presParOf" srcId="{4BA2CE72-B0A1-43CE-91FE-70FCA47C8C76}" destId="{21AE91CD-0FFD-4D4E-ACE3-5CB2D92BA398}" srcOrd="6" destOrd="0" presId="urn:microsoft.com/office/officeart/2005/8/layout/radial5"/>
    <dgm:cxn modelId="{AABCA3ED-59C7-455C-AE69-B4D9C55E92D9}" type="presParOf" srcId="{4BA2CE72-B0A1-43CE-91FE-70FCA47C8C76}" destId="{83DB666A-53DE-4A88-B845-1ACBB667D098}" srcOrd="7" destOrd="0" presId="urn:microsoft.com/office/officeart/2005/8/layout/radial5"/>
    <dgm:cxn modelId="{63EF05C5-A05A-4FF5-BA8B-D887ADFDF792}" type="presParOf" srcId="{83DB666A-53DE-4A88-B845-1ACBB667D098}" destId="{D0B7B113-604D-4AFA-A89B-693C80593968}" srcOrd="0" destOrd="0" presId="urn:microsoft.com/office/officeart/2005/8/layout/radial5"/>
    <dgm:cxn modelId="{9D89C5D7-28C6-4E9F-B2D5-C7EC59AC19FC}" type="presParOf" srcId="{4BA2CE72-B0A1-43CE-91FE-70FCA47C8C76}" destId="{E315B0E9-FF43-49B3-8B21-4DA5B7A1C490}" srcOrd="8" destOrd="0" presId="urn:microsoft.com/office/officeart/2005/8/layout/radial5"/>
    <dgm:cxn modelId="{6E7959AC-18A5-4F87-A0A4-A0585A6820E0}" type="presParOf" srcId="{4BA2CE72-B0A1-43CE-91FE-70FCA47C8C76}" destId="{07F23C21-83A1-42A7-93A6-27ABE4EF3A29}" srcOrd="9" destOrd="0" presId="urn:microsoft.com/office/officeart/2005/8/layout/radial5"/>
    <dgm:cxn modelId="{2BC0EBEF-3A70-4909-AC7E-0A94AA25B6B6}" type="presParOf" srcId="{07F23C21-83A1-42A7-93A6-27ABE4EF3A29}" destId="{CAC8F85F-1C6B-4EE9-BC7F-BA4CC23578A1}" srcOrd="0" destOrd="0" presId="urn:microsoft.com/office/officeart/2005/8/layout/radial5"/>
    <dgm:cxn modelId="{1E4756F0-6110-44B8-978A-17AA1C8452F4}" type="presParOf" srcId="{4BA2CE72-B0A1-43CE-91FE-70FCA47C8C76}" destId="{EB93A2BA-2092-440C-B588-BF954FDA0188}" srcOrd="10" destOrd="0" presId="urn:microsoft.com/office/officeart/2005/8/layout/radial5"/>
    <dgm:cxn modelId="{4663B534-5F2A-4124-AE31-AD13F3476B37}" type="presParOf" srcId="{4BA2CE72-B0A1-43CE-91FE-70FCA47C8C76}" destId="{FCEBD9C4-1B06-40C4-B344-AE69F1997A34}" srcOrd="11" destOrd="0" presId="urn:microsoft.com/office/officeart/2005/8/layout/radial5"/>
    <dgm:cxn modelId="{91ACC776-37AF-44EE-BD55-6D4A9A3B0B57}" type="presParOf" srcId="{FCEBD9C4-1B06-40C4-B344-AE69F1997A34}" destId="{3BACF0F3-F09A-42B5-B302-55F61CC9942F}" srcOrd="0" destOrd="0" presId="urn:microsoft.com/office/officeart/2005/8/layout/radial5"/>
    <dgm:cxn modelId="{298EBF3D-76D1-4343-BEE2-083F1F7B2804}" type="presParOf" srcId="{4BA2CE72-B0A1-43CE-91FE-70FCA47C8C76}" destId="{667E9E9E-C59E-4FDD-A3D1-9CA68189D300}" srcOrd="12" destOrd="0" presId="urn:microsoft.com/office/officeart/2005/8/layout/radial5"/>
    <dgm:cxn modelId="{517F9FB6-A86E-4133-909B-C684AFF912D4}" type="presParOf" srcId="{4BA2CE72-B0A1-43CE-91FE-70FCA47C8C76}" destId="{46379324-4D93-43F7-8D43-9E09E5212663}" srcOrd="13" destOrd="0" presId="urn:microsoft.com/office/officeart/2005/8/layout/radial5"/>
    <dgm:cxn modelId="{4A1B214F-A3DF-46CF-B5E0-262C5F595B85}" type="presParOf" srcId="{46379324-4D93-43F7-8D43-9E09E5212663}" destId="{AA1A07E1-AF4D-4A5B-9D1E-73A00A9412DF}" srcOrd="0" destOrd="0" presId="urn:microsoft.com/office/officeart/2005/8/layout/radial5"/>
    <dgm:cxn modelId="{A5F42B17-E3D4-4411-BF2A-86582D7FDB0E}" type="presParOf" srcId="{4BA2CE72-B0A1-43CE-91FE-70FCA47C8C76}" destId="{230B92D8-796C-4074-843B-6D57837EE51B}" srcOrd="14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6C3C1D8-4E3D-40B8-8358-07EBEE82A3B4}">
      <dsp:nvSpPr>
        <dsp:cNvPr id="0" name=""/>
        <dsp:cNvSpPr/>
      </dsp:nvSpPr>
      <dsp:spPr>
        <a:xfrm>
          <a:off x="2943498" y="1945179"/>
          <a:ext cx="1493823" cy="149382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Scheduling Tools Project</a:t>
          </a:r>
        </a:p>
      </dsp:txBody>
      <dsp:txXfrm>
        <a:off x="3162263" y="2163944"/>
        <a:ext cx="1056293" cy="1056293"/>
      </dsp:txXfrm>
    </dsp:sp>
    <dsp:sp modelId="{FDBDB992-3504-45BD-A02F-6A3A79EB2E2C}">
      <dsp:nvSpPr>
        <dsp:cNvPr id="0" name=""/>
        <dsp:cNvSpPr/>
      </dsp:nvSpPr>
      <dsp:spPr>
        <a:xfrm rot="16200000">
          <a:off x="3532348" y="1401947"/>
          <a:ext cx="316122" cy="50789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300" kern="1200"/>
        </a:p>
      </dsp:txBody>
      <dsp:txXfrm>
        <a:off x="3579767" y="1550946"/>
        <a:ext cx="221285" cy="304739"/>
      </dsp:txXfrm>
    </dsp:sp>
    <dsp:sp modelId="{ED3AA83A-FAA8-41F8-92C4-E7DB03551CAB}">
      <dsp:nvSpPr>
        <dsp:cNvPr id="0" name=""/>
        <dsp:cNvSpPr/>
      </dsp:nvSpPr>
      <dsp:spPr>
        <a:xfrm>
          <a:off x="3018189" y="4281"/>
          <a:ext cx="1344440" cy="1344440"/>
        </a:xfrm>
        <a:prstGeom prst="ellipse">
          <a:avLst/>
        </a:prstGeom>
        <a:solidFill>
          <a:schemeClr val="tx2">
            <a:lumMod val="25000"/>
            <a:lumOff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Technical Galleries</a:t>
          </a:r>
        </a:p>
      </dsp:txBody>
      <dsp:txXfrm>
        <a:off x="3215078" y="201170"/>
        <a:ext cx="950662" cy="950662"/>
      </dsp:txXfrm>
    </dsp:sp>
    <dsp:sp modelId="{E86098B1-92D3-4A63-B3F1-E8B56086B0F4}">
      <dsp:nvSpPr>
        <dsp:cNvPr id="0" name=""/>
        <dsp:cNvSpPr/>
      </dsp:nvSpPr>
      <dsp:spPr>
        <a:xfrm rot="19285714">
          <a:off x="4342477" y="1792085"/>
          <a:ext cx="316122" cy="50789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300" kern="1200"/>
        </a:p>
      </dsp:txBody>
      <dsp:txXfrm>
        <a:off x="4352822" y="1923230"/>
        <a:ext cx="221285" cy="304739"/>
      </dsp:txXfrm>
    </dsp:sp>
    <dsp:sp modelId="{FF4AE244-8F54-4F82-826F-12ABEE7C15C6}">
      <dsp:nvSpPr>
        <dsp:cNvPr id="0" name=""/>
        <dsp:cNvSpPr/>
      </dsp:nvSpPr>
      <dsp:spPr>
        <a:xfrm>
          <a:off x="4594040" y="763171"/>
          <a:ext cx="1344440" cy="1344440"/>
        </a:xfrm>
        <a:prstGeom prst="ellipse">
          <a:avLst/>
        </a:prstGeom>
        <a:solidFill>
          <a:schemeClr val="tx2">
            <a:lumMod val="25000"/>
            <a:lumOff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NA Cons</a:t>
          </a:r>
        </a:p>
      </dsp:txBody>
      <dsp:txXfrm>
        <a:off x="4790929" y="960060"/>
        <a:ext cx="950662" cy="950662"/>
      </dsp:txXfrm>
    </dsp:sp>
    <dsp:sp modelId="{F71A2DC0-1749-4A7D-98C7-1FCE7B97C914}">
      <dsp:nvSpPr>
        <dsp:cNvPr id="0" name=""/>
        <dsp:cNvSpPr/>
      </dsp:nvSpPr>
      <dsp:spPr>
        <a:xfrm rot="771429">
          <a:off x="4542562" y="2668715"/>
          <a:ext cx="316122" cy="50789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300" kern="1200"/>
        </a:p>
      </dsp:txBody>
      <dsp:txXfrm>
        <a:off x="4543751" y="2759743"/>
        <a:ext cx="221285" cy="304739"/>
      </dsp:txXfrm>
    </dsp:sp>
    <dsp:sp modelId="{21AE91CD-0FFD-4D4E-ACE3-5CB2D92BA398}">
      <dsp:nvSpPr>
        <dsp:cNvPr id="0" name=""/>
        <dsp:cNvSpPr/>
      </dsp:nvSpPr>
      <dsp:spPr>
        <a:xfrm>
          <a:off x="4983243" y="2468381"/>
          <a:ext cx="1344440" cy="1344440"/>
        </a:xfrm>
        <a:prstGeom prst="ellipse">
          <a:avLst/>
        </a:prstGeom>
        <a:solidFill>
          <a:schemeClr val="tx2">
            <a:lumMod val="25000"/>
            <a:lumOff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Exp. Areas</a:t>
          </a:r>
        </a:p>
      </dsp:txBody>
      <dsp:txXfrm>
        <a:off x="5180132" y="2665270"/>
        <a:ext cx="950662" cy="950662"/>
      </dsp:txXfrm>
    </dsp:sp>
    <dsp:sp modelId="{83DB666A-53DE-4A88-B845-1ACBB667D098}">
      <dsp:nvSpPr>
        <dsp:cNvPr id="0" name=""/>
        <dsp:cNvSpPr/>
      </dsp:nvSpPr>
      <dsp:spPr>
        <a:xfrm rot="3857143">
          <a:off x="3981936" y="3371718"/>
          <a:ext cx="316122" cy="50789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300" kern="1200"/>
        </a:p>
      </dsp:txBody>
      <dsp:txXfrm>
        <a:off x="4008780" y="3430575"/>
        <a:ext cx="221285" cy="304739"/>
      </dsp:txXfrm>
    </dsp:sp>
    <dsp:sp modelId="{E315B0E9-FF43-49B3-8B21-4DA5B7A1C490}">
      <dsp:nvSpPr>
        <dsp:cNvPr id="0" name=""/>
        <dsp:cNvSpPr/>
      </dsp:nvSpPr>
      <dsp:spPr>
        <a:xfrm>
          <a:off x="3892720" y="3835853"/>
          <a:ext cx="1344440" cy="1344440"/>
        </a:xfrm>
        <a:prstGeom prst="ellipse">
          <a:avLst/>
        </a:prstGeom>
        <a:solidFill>
          <a:schemeClr val="tx2">
            <a:lumMod val="25000"/>
            <a:lumOff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ATLAS</a:t>
          </a:r>
        </a:p>
      </dsp:txBody>
      <dsp:txXfrm>
        <a:off x="4089609" y="4032742"/>
        <a:ext cx="950662" cy="950662"/>
      </dsp:txXfrm>
    </dsp:sp>
    <dsp:sp modelId="{07F23C21-83A1-42A7-93A6-27ABE4EF3A29}">
      <dsp:nvSpPr>
        <dsp:cNvPr id="0" name=""/>
        <dsp:cNvSpPr/>
      </dsp:nvSpPr>
      <dsp:spPr>
        <a:xfrm rot="6942857">
          <a:off x="3082761" y="3371718"/>
          <a:ext cx="316122" cy="50789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300" kern="1200"/>
        </a:p>
      </dsp:txBody>
      <dsp:txXfrm rot="10800000">
        <a:off x="3150754" y="3430575"/>
        <a:ext cx="221285" cy="304739"/>
      </dsp:txXfrm>
    </dsp:sp>
    <dsp:sp modelId="{EB93A2BA-2092-440C-B588-BF954FDA0188}">
      <dsp:nvSpPr>
        <dsp:cNvPr id="0" name=""/>
        <dsp:cNvSpPr/>
      </dsp:nvSpPr>
      <dsp:spPr>
        <a:xfrm>
          <a:off x="2143658" y="3835853"/>
          <a:ext cx="1344440" cy="1344440"/>
        </a:xfrm>
        <a:prstGeom prst="ellipse">
          <a:avLst/>
        </a:prstGeom>
        <a:solidFill>
          <a:schemeClr val="tx2">
            <a:lumMod val="25000"/>
            <a:lumOff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IMPACT</a:t>
          </a:r>
        </a:p>
      </dsp:txBody>
      <dsp:txXfrm>
        <a:off x="2340547" y="4032742"/>
        <a:ext cx="950662" cy="950662"/>
      </dsp:txXfrm>
    </dsp:sp>
    <dsp:sp modelId="{FCEBD9C4-1B06-40C4-B344-AE69F1997A34}">
      <dsp:nvSpPr>
        <dsp:cNvPr id="0" name=""/>
        <dsp:cNvSpPr/>
      </dsp:nvSpPr>
      <dsp:spPr>
        <a:xfrm rot="10028571">
          <a:off x="2522135" y="2668715"/>
          <a:ext cx="316122" cy="50789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300" kern="1200"/>
        </a:p>
      </dsp:txBody>
      <dsp:txXfrm rot="10800000">
        <a:off x="2615783" y="2759743"/>
        <a:ext cx="221285" cy="304739"/>
      </dsp:txXfrm>
    </dsp:sp>
    <dsp:sp modelId="{667E9E9E-C59E-4FDD-A3D1-9CA68189D300}">
      <dsp:nvSpPr>
        <dsp:cNvPr id="0" name=""/>
        <dsp:cNvSpPr/>
      </dsp:nvSpPr>
      <dsp:spPr>
        <a:xfrm>
          <a:off x="1053135" y="2468381"/>
          <a:ext cx="1344440" cy="1344440"/>
        </a:xfrm>
        <a:prstGeom prst="ellipse">
          <a:avLst/>
        </a:prstGeom>
        <a:solidFill>
          <a:schemeClr val="tx2">
            <a:lumMod val="25000"/>
            <a:lumOff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Track-it</a:t>
          </a:r>
        </a:p>
      </dsp:txBody>
      <dsp:txXfrm>
        <a:off x="1250024" y="2665270"/>
        <a:ext cx="950662" cy="950662"/>
      </dsp:txXfrm>
    </dsp:sp>
    <dsp:sp modelId="{46379324-4D93-43F7-8D43-9E09E5212663}">
      <dsp:nvSpPr>
        <dsp:cNvPr id="0" name=""/>
        <dsp:cNvSpPr/>
      </dsp:nvSpPr>
      <dsp:spPr>
        <a:xfrm rot="13114286">
          <a:off x="2722220" y="1792085"/>
          <a:ext cx="316122" cy="50789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300" kern="1200"/>
        </a:p>
      </dsp:txBody>
      <dsp:txXfrm rot="10800000">
        <a:off x="2806712" y="1923230"/>
        <a:ext cx="221285" cy="304739"/>
      </dsp:txXfrm>
    </dsp:sp>
    <dsp:sp modelId="{230B92D8-796C-4074-843B-6D57837EE51B}">
      <dsp:nvSpPr>
        <dsp:cNvPr id="0" name=""/>
        <dsp:cNvSpPr/>
      </dsp:nvSpPr>
      <dsp:spPr>
        <a:xfrm>
          <a:off x="1442338" y="763171"/>
          <a:ext cx="1344440" cy="1344440"/>
        </a:xfrm>
        <a:prstGeom prst="ellipse">
          <a:avLst/>
        </a:prstGeom>
        <a:solidFill>
          <a:schemeClr val="tx2">
            <a:lumMod val="25000"/>
            <a:lumOff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EN-Projects</a:t>
          </a:r>
        </a:p>
      </dsp:txBody>
      <dsp:txXfrm>
        <a:off x="1639227" y="960060"/>
        <a:ext cx="950662" cy="9506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12/6/2024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12/6/2024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897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0872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5074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55257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5077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4896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85663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70140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59475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73901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4697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15479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62590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06708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99764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42005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95857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31729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75921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55654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17135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064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Beard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9143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41115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Needs review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01624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10539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25715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85952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August 2023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42937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95718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206500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520953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0560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921739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340620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Needs </a:t>
            </a:r>
            <a:r>
              <a:rPr lang="en-US" dirty="0"/>
              <a:t>review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933258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783399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Next year I will be here saying it is being used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688755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162599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8547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2897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3722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5053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6854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831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2024-12-06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Afonso Sousa | Scheduling Tools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2024-12-06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Afonso Sousa | Scheduling Tools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2024-12-06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Afonso Sousa | Scheduling Tools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2024-12-06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Afonso Sousa | Scheduling Tools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2024-12-06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Afonso Sousa | Scheduling Tools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2024-12-06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Afonso Sousa | Scheduling Tools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2024-12-06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Afonso Sousa | Scheduling Tools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2024-12-06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Afonso Sousa | Scheduling Tools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2024-12-06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Afonso Sousa | Scheduling Tools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2024-12-06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Afonso Sousa | Scheduling Tools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2024-12-06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Afonso Sousa | Scheduling Tools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2024-12-06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Afonso Sousa | Scheduling Tools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2024-12-06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Afonso Sousa | Scheduling Tools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B92C1EF-B18C-45A8-86B5-D8072DB68F76}"/>
              </a:ext>
            </a:extLst>
          </p:cNvPr>
          <p:cNvGrpSpPr/>
          <p:nvPr userDrawn="1"/>
        </p:nvGrpSpPr>
        <p:grpSpPr>
          <a:xfrm>
            <a:off x="3308104" y="2315864"/>
            <a:ext cx="5575792" cy="1728192"/>
            <a:chOff x="2279576" y="2315864"/>
            <a:chExt cx="5575792" cy="172819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55196E8-CA32-8449-8B2F-F83D475BC17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279576" y="2315864"/>
              <a:ext cx="1728192" cy="1728192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CC54C32-F50E-42D2-841F-7B2F0AB75DC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b="44750"/>
            <a:stretch/>
          </p:blipFill>
          <p:spPr bwMode="auto">
            <a:xfrm>
              <a:off x="4336631" y="2493903"/>
              <a:ext cx="3518737" cy="13721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2024-12-06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Afonso Sousa | Scheduling Tools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8D3D-E15C-5443-BB2E-1073E3108F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692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D9047-491C-4CB9-AE49-11B94B8E1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2024-12-06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5BFD15-A1BC-4352-AB14-5B5A4925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Afonso Sousa | Scheduling Tools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03B7F1-83DF-4B44-9D13-622BDD70D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2024-12-06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Afonso Sousa | Scheduling Tools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27E3D5-2194-4AE8-80D4-1FCE73F4D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2024-12-06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Afonso Sousa | Scheduling Tools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2024-12-06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Afonso Sousa | Scheduling Tools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2024-12-06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Afonso Sousa | Scheduling Tools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2024-12-06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Afonso Sousa | Scheduling Tools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87688" y="6378349"/>
            <a:ext cx="8287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2024-12-06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/>
              <a:t>Afonso Sousa | Scheduling Tools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46A544-82A8-478C-8DA1-1A49D694F9D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6"/>
          <a:srcRect r="58573" b="44750"/>
          <a:stretch/>
        </p:blipFill>
        <p:spPr bwMode="auto">
          <a:xfrm>
            <a:off x="981918" y="6364599"/>
            <a:ext cx="418257" cy="3936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960323C-FCE7-4F74-A687-BE4805310B87}"/>
              </a:ext>
            </a:extLst>
          </p:cNvPr>
          <p:cNvSpPr txBox="1"/>
          <p:nvPr/>
        </p:nvSpPr>
        <p:spPr bwMode="auto">
          <a:xfrm>
            <a:off x="1318085" y="6395580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b="1" dirty="0"/>
              <a:t>E</a:t>
            </a:r>
            <a:r>
              <a:rPr lang="fr-CH" sz="700" b="1" dirty="0"/>
              <a:t>NGINEERING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2872DB-D95D-41FB-8620-43080C482AB9}"/>
              </a:ext>
            </a:extLst>
          </p:cNvPr>
          <p:cNvSpPr txBox="1"/>
          <p:nvPr/>
        </p:nvSpPr>
        <p:spPr bwMode="auto">
          <a:xfrm>
            <a:off x="1318085" y="6510996"/>
            <a:ext cx="108012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</a:t>
            </a:r>
            <a:r>
              <a:rPr lang="fr-CH" sz="7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EPARTMENT</a:t>
            </a:r>
            <a:endParaRPr lang="fr-FR" sz="900" b="1" kern="1200" noProof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  <p:sldLayoutId id="2147483679" r:id="rId2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451248/#day-2024-12-06" TargetMode="Externa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33.sv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35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4" Type="http://schemas.microsoft.com/office/2007/relationships/hdphoto" Target="../media/hdphoto7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3.xml"/><Relationship Id="rId4" Type="http://schemas.openxmlformats.org/officeDocument/2006/relationships/hyperlink" Target="https://oss-coordination.web.cern.ch/" TargetMode="Externa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svg"/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4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33.svg"/><Relationship Id="rId5" Type="http://schemas.openxmlformats.org/officeDocument/2006/relationships/image" Target="../media/image32.png"/><Relationship Id="rId4" Type="http://schemas.openxmlformats.org/officeDocument/2006/relationships/image" Target="../media/image5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13" Type="http://schemas.openxmlformats.org/officeDocument/2006/relationships/image" Target="../media/image16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sv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svg"/><Relationship Id="rId4" Type="http://schemas.openxmlformats.org/officeDocument/2006/relationships/image" Target="../media/image7.svg"/><Relationship Id="rId9" Type="http://schemas.openxmlformats.org/officeDocument/2006/relationships/image" Target="../media/image12.png"/><Relationship Id="rId14" Type="http://schemas.openxmlformats.org/officeDocument/2006/relationships/image" Target="../media/image17.sv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5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5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5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6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33.svg"/><Relationship Id="rId5" Type="http://schemas.openxmlformats.org/officeDocument/2006/relationships/image" Target="../media/image32.png"/><Relationship Id="rId4" Type="http://schemas.openxmlformats.org/officeDocument/2006/relationships/image" Target="../media/image6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64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3" Type="http://schemas.openxmlformats.org/officeDocument/2006/relationships/image" Target="../media/image65.png"/><Relationship Id="rId7" Type="http://schemas.openxmlformats.org/officeDocument/2006/relationships/image" Target="../media/image33.sv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32.png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33.svg"/><Relationship Id="rId5" Type="http://schemas.openxmlformats.org/officeDocument/2006/relationships/image" Target="../media/image32.png"/><Relationship Id="rId4" Type="http://schemas.openxmlformats.org/officeDocument/2006/relationships/image" Target="../media/image7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4" Type="http://schemas.microsoft.com/office/2007/relationships/hdphoto" Target="../media/hdphoto1.wdp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33.svg"/><Relationship Id="rId5" Type="http://schemas.openxmlformats.org/officeDocument/2006/relationships/image" Target="../media/image32.png"/><Relationship Id="rId4" Type="http://schemas.openxmlformats.org/officeDocument/2006/relationships/image" Target="../media/image7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3.xml"/><Relationship Id="rId4" Type="http://schemas.openxmlformats.org/officeDocument/2006/relationships/hyperlink" Target="https://accelerator-dashboard.web.cern.ch/Dashboard-Access-Screens" TargetMode="Externa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8.xml"/><Relationship Id="rId4" Type="http://schemas.microsoft.com/office/2007/relationships/hdphoto" Target="../media/hdphoto8.wdp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3064968/0.2" TargetMode="External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8.xml"/><Relationship Id="rId4" Type="http://schemas.microsoft.com/office/2007/relationships/hdphoto" Target="../media/hdphoto9.wdp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0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0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8.xml"/><Relationship Id="rId4" Type="http://schemas.microsoft.com/office/2007/relationships/hdphoto" Target="../media/hdphoto10.wdp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5.wdp"/><Relationship Id="rId3" Type="http://schemas.openxmlformats.org/officeDocument/2006/relationships/image" Target="../media/image21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microsoft.com/office/2007/relationships/hdphoto" Target="../media/hdphoto4.wdp"/><Relationship Id="rId5" Type="http://schemas.openxmlformats.org/officeDocument/2006/relationships/image" Target="../media/image22.png"/><Relationship Id="rId4" Type="http://schemas.microsoft.com/office/2007/relationships/hdphoto" Target="../media/hdphoto3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4" Type="http://schemas.microsoft.com/office/2007/relationships/hdphoto" Target="../media/hdphoto6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06F2911-19E1-C643-9F6E-3841B1EA019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Scheduling Tools development for the next programmed stops</a:t>
            </a:r>
            <a:br>
              <a:rPr lang="en-US" dirty="0"/>
            </a:br>
            <a:endParaRPr lang="en-US" sz="2000" b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4F07C1-CCF0-6345-A9A6-334AAC5BD4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582265"/>
            <a:ext cx="11376026" cy="803787"/>
          </a:xfrm>
        </p:spPr>
        <p:txBody>
          <a:bodyPr/>
          <a:lstStyle/>
          <a:p>
            <a:pPr algn="r"/>
            <a:br>
              <a:rPr lang="en-GB" dirty="0"/>
            </a:br>
            <a:endParaRPr lang="en-US" dirty="0"/>
          </a:p>
        </p:txBody>
      </p:sp>
      <p:sp>
        <p:nvSpPr>
          <p:cNvPr id="2" name="Subtitle 2">
            <a:extLst>
              <a:ext uri="{FF2B5EF4-FFF2-40B4-BE49-F238E27FC236}">
                <a16:creationId xmlns:a16="http://schemas.microsoft.com/office/drawing/2014/main" id="{02FA7C00-6920-6971-472C-DEC7A034F4F0}"/>
              </a:ext>
            </a:extLst>
          </p:cNvPr>
          <p:cNvSpPr txBox="1">
            <a:spLocks/>
          </p:cNvSpPr>
          <p:nvPr/>
        </p:nvSpPr>
        <p:spPr>
          <a:xfrm>
            <a:off x="407987" y="5700252"/>
            <a:ext cx="11707812" cy="80378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0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ACE Seminar #29 – Afonso Caiado de Sousa – EN-ACE-OSS</a:t>
            </a:r>
          </a:p>
          <a:p>
            <a:r>
              <a:rPr lang="en-US" sz="1800" dirty="0"/>
              <a:t>2024-12-06									  </a:t>
            </a:r>
            <a:r>
              <a:rPr lang="en-GB" sz="1800" dirty="0"/>
              <a:t>         </a:t>
            </a:r>
            <a:r>
              <a:rPr lang="en-GB" sz="1800" dirty="0">
                <a:hlinkClick r:id="rId2"/>
              </a:rPr>
              <a:t>INDICO 1451248</a:t>
            </a:r>
            <a:r>
              <a:rPr lang="en-US" sz="1800" dirty="0"/>
              <a:t> 								</a:t>
            </a:r>
          </a:p>
          <a:p>
            <a:endParaRPr lang="en-US" sz="1800" dirty="0"/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9423310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964ABD-07CE-D45F-BD91-73E0DD109F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Space &amp; Time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C16545-F722-C5C3-3516-78732124B1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2024-12-06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DD90C7-6FAB-FCB7-2BA6-B8336BE76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Afonso Sousa | Scheduling Tools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21F989-1956-305F-21A8-6A6E4CA3E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8D3D-E15C-5443-BB2E-1073E3108FA8}" type="slidenum">
              <a:rPr lang="en-US" smtClean="0"/>
              <a:t>10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DB3B955-178E-0A77-6193-0FEE823C5E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6538" y="1075800"/>
            <a:ext cx="7465646" cy="2291171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BB06911A-FE15-830D-69AC-B489BE173D97}"/>
              </a:ext>
            </a:extLst>
          </p:cNvPr>
          <p:cNvSpPr/>
          <p:nvPr/>
        </p:nvSpPr>
        <p:spPr>
          <a:xfrm>
            <a:off x="316130" y="2249089"/>
            <a:ext cx="725910" cy="154064"/>
          </a:xfrm>
          <a:prstGeom prst="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n>
                <a:solidFill>
                  <a:schemeClr val="tx2"/>
                </a:solidFill>
              </a:ln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1D6BFC6-7844-684C-9024-16110C5A5C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9976" y="2378301"/>
            <a:ext cx="6025486" cy="3242229"/>
          </a:xfrm>
          <a:prstGeom prst="rect">
            <a:avLst/>
          </a:prstGeom>
        </p:spPr>
      </p:pic>
      <p:pic>
        <p:nvPicPr>
          <p:cNvPr id="7" name="Graphic 6" descr="Back with solid fill">
            <a:extLst>
              <a:ext uri="{FF2B5EF4-FFF2-40B4-BE49-F238E27FC236}">
                <a16:creationId xmlns:a16="http://schemas.microsoft.com/office/drawing/2014/main" id="{051E5F3D-AE6B-954F-D40B-7856ADFC2F5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0800000">
            <a:off x="4871864" y="3612868"/>
            <a:ext cx="773094" cy="773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357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964ABD-07CE-D45F-BD91-73E0DD109F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Access screens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C16545-F722-C5C3-3516-78732124B1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2024-12-06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DD90C7-6FAB-FCB7-2BA6-B8336BE76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Afonso Sousa | Scheduling Tools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21F989-1956-305F-21A8-6A6E4CA3E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8D3D-E15C-5443-BB2E-1073E3108FA8}" type="slidenum">
              <a:rPr lang="en-US" smtClean="0"/>
              <a:t>11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63135D5-1762-90C5-8D4B-153FF0BABF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4408" y="1125046"/>
            <a:ext cx="6733436" cy="367240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 descr="A large screen on top of a yellow door&#10;&#10;Description automatically generated">
            <a:extLst>
              <a:ext uri="{FF2B5EF4-FFF2-40B4-BE49-F238E27FC236}">
                <a16:creationId xmlns:a16="http://schemas.microsoft.com/office/drawing/2014/main" id="{B9142571-CF65-475D-2C77-E47C30B5F06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9169" b="25454"/>
          <a:stretch/>
        </p:blipFill>
        <p:spPr>
          <a:xfrm>
            <a:off x="1127448" y="3868550"/>
            <a:ext cx="2635762" cy="194618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Content Placeholder 18">
            <a:extLst>
              <a:ext uri="{FF2B5EF4-FFF2-40B4-BE49-F238E27FC236}">
                <a16:creationId xmlns:a16="http://schemas.microsoft.com/office/drawing/2014/main" id="{56A38828-9D99-5CBB-25B1-599CC45E075F}"/>
              </a:ext>
            </a:extLst>
          </p:cNvPr>
          <p:cNvSpPr txBox="1">
            <a:spLocks/>
          </p:cNvSpPr>
          <p:nvPr/>
        </p:nvSpPr>
        <p:spPr>
          <a:xfrm>
            <a:off x="413331" y="1125046"/>
            <a:ext cx="4890582" cy="346917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b="0" dirty="0">
                <a:solidFill>
                  <a:schemeClr val="tx1"/>
                </a:solidFill>
              </a:rPr>
              <a:t>24 </a:t>
            </a:r>
            <a:r>
              <a:rPr lang="fr-FR" dirty="0">
                <a:solidFill>
                  <a:schemeClr val="tx1"/>
                </a:solidFill>
              </a:rPr>
              <a:t>LHC</a:t>
            </a:r>
            <a:r>
              <a:rPr lang="fr-FR" b="0" dirty="0">
                <a:solidFill>
                  <a:schemeClr val="tx1"/>
                </a:solidFill>
              </a:rPr>
              <a:t> screens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b="0" dirty="0" err="1">
                <a:solidFill>
                  <a:schemeClr val="tx1"/>
                </a:solidFill>
              </a:rPr>
              <a:t>Recent</a:t>
            </a:r>
            <a:r>
              <a:rPr lang="fr-FR" b="0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Injectors</a:t>
            </a:r>
            <a:r>
              <a:rPr lang="fr-FR" b="0" dirty="0">
                <a:solidFill>
                  <a:schemeClr val="tx1"/>
                </a:solidFill>
              </a:rPr>
              <a:t> transition: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tx1"/>
                </a:solidFill>
              </a:rPr>
              <a:t>9 SPS screens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fr-FR" b="0" dirty="0">
                <a:solidFill>
                  <a:schemeClr val="tx1"/>
                </a:solidFill>
              </a:rPr>
              <a:t>7 PS screens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tx1"/>
                </a:solidFill>
              </a:rPr>
              <a:t>1 Booster screen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fr-FR" b="0" dirty="0">
                <a:solidFill>
                  <a:schemeClr val="tx1"/>
                </a:solidFill>
              </a:rPr>
              <a:t>1 Linac4 screen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47307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A3F70D0C-E579-6460-4925-E372BDDF33C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9246" r="9246"/>
          <a:stretch/>
        </p:blipFill>
        <p:spPr/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F673A03-C38B-4BDB-A6EB-619ED02EC8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fr-FR" dirty="0"/>
          </a:p>
          <a:p>
            <a:pPr algn="ctr"/>
            <a:endParaRPr lang="fr-FR" dirty="0"/>
          </a:p>
          <a:p>
            <a:pPr algn="ctr"/>
            <a:endParaRPr lang="fr-FR" dirty="0"/>
          </a:p>
          <a:p>
            <a:pPr algn="ctr"/>
            <a:r>
              <a:rPr lang="fr-FR" sz="4000" dirty="0"/>
              <a:t>Linear Planning Web Interface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6F7A2-E9E4-4F84-8211-038A69726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0" name="Footer Placeholder 7">
            <a:extLst>
              <a:ext uri="{FF2B5EF4-FFF2-40B4-BE49-F238E27FC236}">
                <a16:creationId xmlns:a16="http://schemas.microsoft.com/office/drawing/2014/main" id="{7C97611C-E6CD-5176-E62F-4EC5BE72A6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/>
              <a:t>Afonso Sousa | Scheduling Tools</a:t>
            </a:r>
            <a:endParaRPr lang="en-US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FF12C476-C178-1CFD-65F7-0D113D5617B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78349"/>
            <a:ext cx="828700" cy="365125"/>
          </a:xfrm>
        </p:spPr>
        <p:txBody>
          <a:bodyPr/>
          <a:lstStyle/>
          <a:p>
            <a:r>
              <a:rPr lang="en-US"/>
              <a:t>2024-12-06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45935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1E5BCE5E-C157-37AE-D678-8A6964D4D3E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72" r="-208"/>
          <a:stretch/>
        </p:blipFill>
        <p:spPr>
          <a:xfrm>
            <a:off x="191344" y="1133737"/>
            <a:ext cx="11881320" cy="459052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9964ABD-07CE-D45F-BD91-73E0DD109F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Excel VBA Linear Planning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C16545-F722-C5C3-3516-78732124B1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2024-12-06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DD90C7-6FAB-FCB7-2BA6-B8336BE76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Afonso Sousa | Scheduling Tools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21F989-1956-305F-21A8-6A6E4CA3E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8D3D-E15C-5443-BB2E-1073E3108FA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8970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C16545-F722-C5C3-3516-78732124B1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2024-12-06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DD90C7-6FAB-FCB7-2BA6-B8336BE76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Afonso Sousa | Scheduling Tools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21F989-1956-305F-21A8-6A6E4CA3E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8D3D-E15C-5443-BB2E-1073E3108FA8}" type="slidenum">
              <a:rPr lang="en-US" smtClean="0"/>
              <a:t>14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4F28379-B234-F42D-8A4E-19AFEBEDC9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9809" y="1180108"/>
            <a:ext cx="9048328" cy="468687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86BA16D-2409-7F68-4A34-AC500E2E3E20}"/>
              </a:ext>
            </a:extLst>
          </p:cNvPr>
          <p:cNvSpPr/>
          <p:nvPr/>
        </p:nvSpPr>
        <p:spPr>
          <a:xfrm>
            <a:off x="1330709" y="2332236"/>
            <a:ext cx="1200075" cy="252028"/>
          </a:xfrm>
          <a:prstGeom prst="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EFC593B-CDD8-BD67-9DB9-02AE60EA88DD}"/>
              </a:ext>
            </a:extLst>
          </p:cNvPr>
          <p:cNvSpPr/>
          <p:nvPr/>
        </p:nvSpPr>
        <p:spPr>
          <a:xfrm>
            <a:off x="5335901" y="1828180"/>
            <a:ext cx="2403520" cy="1224136"/>
          </a:xfrm>
          <a:prstGeom prst="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3BEDAC8-4E18-0507-18B2-36FE7105BD35}"/>
              </a:ext>
            </a:extLst>
          </p:cNvPr>
          <p:cNvSpPr txBox="1"/>
          <p:nvPr/>
        </p:nvSpPr>
        <p:spPr>
          <a:xfrm>
            <a:off x="7853756" y="869541"/>
            <a:ext cx="275045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hlinkClick r:id="rId4"/>
              </a:rPr>
              <a:t>https://oss-coordination.web.cern.ch/</a:t>
            </a:r>
            <a:endParaRPr lang="en-GB" sz="1200" dirty="0"/>
          </a:p>
          <a:p>
            <a:endParaRPr lang="en-GB" sz="12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F9D211-4F32-F2FF-F9AC-A0A6C2608D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Scheduling Tools Home Page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96700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964ABD-07CE-D45F-BD91-73E0DD109F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Linear Planning Creation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C16545-F722-C5C3-3516-78732124B1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2024-12-06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DD90C7-6FAB-FCB7-2BA6-B8336BE76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Afonso Sousa | Scheduling Tools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21F989-1956-305F-21A8-6A6E4CA3E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8D3D-E15C-5443-BB2E-1073E3108FA8}" type="slidenum">
              <a:rPr lang="en-US" smtClean="0"/>
              <a:t>15</a:t>
            </a:fld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9B58C06-49C3-2F3C-43C8-88E5BC3600C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9633"/>
          <a:stretch/>
        </p:blipFill>
        <p:spPr>
          <a:xfrm>
            <a:off x="47838" y="1012202"/>
            <a:ext cx="5622118" cy="230826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EF0C156-03FC-ABE0-E593-2E59277CD44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2795"/>
          <a:stretch/>
        </p:blipFill>
        <p:spPr>
          <a:xfrm>
            <a:off x="6194320" y="986589"/>
            <a:ext cx="5918554" cy="165273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98084F1-E899-28AF-397D-96282A34CE83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8463"/>
          <a:stretch/>
        </p:blipFill>
        <p:spPr>
          <a:xfrm>
            <a:off x="6224095" y="3401550"/>
            <a:ext cx="5874234" cy="261973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E2AEFED-E8B5-BBAF-9BD9-5B63B1FD5938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8262"/>
          <a:stretch/>
        </p:blipFill>
        <p:spPr>
          <a:xfrm>
            <a:off x="446629" y="3418886"/>
            <a:ext cx="4824536" cy="2585065"/>
          </a:xfrm>
          <a:prstGeom prst="rect">
            <a:avLst/>
          </a:prstGeom>
        </p:spPr>
      </p:pic>
      <p:pic>
        <p:nvPicPr>
          <p:cNvPr id="21" name="Graphic 20" descr="Back with solid fill">
            <a:extLst>
              <a:ext uri="{FF2B5EF4-FFF2-40B4-BE49-F238E27FC236}">
                <a16:creationId xmlns:a16="http://schemas.microsoft.com/office/drawing/2014/main" id="{295B3BB9-2F68-3E9B-AFA6-DEECC5195E7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1340197">
            <a:off x="5689280" y="1598031"/>
            <a:ext cx="792088" cy="792088"/>
          </a:xfrm>
          <a:prstGeom prst="rect">
            <a:avLst/>
          </a:prstGeom>
        </p:spPr>
      </p:pic>
      <p:pic>
        <p:nvPicPr>
          <p:cNvPr id="22" name="Graphic 21" descr="Back with solid fill">
            <a:extLst>
              <a:ext uri="{FF2B5EF4-FFF2-40B4-BE49-F238E27FC236}">
                <a16:creationId xmlns:a16="http://schemas.microsoft.com/office/drawing/2014/main" id="{4DF3C518-9E89-17B6-14F9-D30395D0E5C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7292836">
            <a:off x="8879183" y="2641576"/>
            <a:ext cx="792088" cy="792088"/>
          </a:xfrm>
          <a:prstGeom prst="rect">
            <a:avLst/>
          </a:prstGeom>
        </p:spPr>
      </p:pic>
      <p:pic>
        <p:nvPicPr>
          <p:cNvPr id="6" name="Graphic 5" descr="Back with solid fill">
            <a:extLst>
              <a:ext uri="{FF2B5EF4-FFF2-40B4-BE49-F238E27FC236}">
                <a16:creationId xmlns:a16="http://schemas.microsoft.com/office/drawing/2014/main" id="{2D3F21AD-9AEB-1FEE-FF02-9095B51FAE5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10800000">
            <a:off x="5589193" y="4575793"/>
            <a:ext cx="792088" cy="79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3377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964ABD-07CE-D45F-BD91-73E0DD109F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 Interface Linear Planning 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C16545-F722-C5C3-3516-78732124B1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2024-12-06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DD90C7-6FAB-FCB7-2BA6-B8336BE76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Afonso Sousa | Scheduling Tools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21F989-1956-305F-21A8-6A6E4CA3E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8D3D-E15C-5443-BB2E-1073E3108FA8}" type="slidenum">
              <a:rPr lang="en-US" smtClean="0"/>
              <a:t>16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164D5C1-E9A8-F96E-FABD-BB27C1C5B3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3472" y="1045960"/>
            <a:ext cx="9505056" cy="476608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223142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964ABD-07CE-D45F-BD91-73E0DD109F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 Interface Linear Planning 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C16545-F722-C5C3-3516-78732124B1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2024-12-06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DD90C7-6FAB-FCB7-2BA6-B8336BE76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Afonso Sousa | Scheduling Tools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21F989-1956-305F-21A8-6A6E4CA3E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8D3D-E15C-5443-BB2E-1073E3108FA8}" type="slidenum">
              <a:rPr lang="en-US" smtClean="0"/>
              <a:t>17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1DB861B-9B54-7AB4-38FD-2202C42B57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7664" y="1132010"/>
            <a:ext cx="9096672" cy="475697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955160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964ABD-07CE-D45F-BD91-73E0DD109F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Synchronization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C16545-F722-C5C3-3516-78732124B1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2024-12-06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DD90C7-6FAB-FCB7-2BA6-B8336BE76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Afonso Sousa | Scheduling Tools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21F989-1956-305F-21A8-6A6E4CA3E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8D3D-E15C-5443-BB2E-1073E3108FA8}" type="slidenum">
              <a:rPr lang="en-US" smtClean="0"/>
              <a:t>18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3B3A551-6227-3C87-A72E-5D1F5F717A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4043" y="1268760"/>
            <a:ext cx="8732920" cy="351995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5B88403-3DD5-6197-0061-9072A5825C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9416" y="2648983"/>
            <a:ext cx="3715664" cy="314062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C5D2BA12-6668-5436-BF40-9E3B15D198E6}"/>
              </a:ext>
            </a:extLst>
          </p:cNvPr>
          <p:cNvSpPr/>
          <p:nvPr/>
        </p:nvSpPr>
        <p:spPr>
          <a:xfrm>
            <a:off x="3431704" y="1837354"/>
            <a:ext cx="1024101" cy="441426"/>
          </a:xfrm>
          <a:prstGeom prst="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01055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964ABD-07CE-D45F-BD91-73E0DD109F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Intervention Periods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C16545-F722-C5C3-3516-78732124B1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2024-12-06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DD90C7-6FAB-FCB7-2BA6-B8336BE76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Afonso Sousa | Scheduling Tools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21F989-1956-305F-21A8-6A6E4CA3E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8D3D-E15C-5443-BB2E-1073E3108FA8}" type="slidenum">
              <a:rPr lang="en-US" smtClean="0"/>
              <a:t>19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7618866-F442-5F2F-079F-B60834FEAB1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262" t="15894"/>
          <a:stretch/>
        </p:blipFill>
        <p:spPr>
          <a:xfrm>
            <a:off x="157772" y="954412"/>
            <a:ext cx="7207314" cy="250987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4C8D7A3-9C49-9F66-1997-2C8370AED4E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4175" t="11701" r="1239"/>
          <a:stretch/>
        </p:blipFill>
        <p:spPr>
          <a:xfrm>
            <a:off x="5114147" y="2846724"/>
            <a:ext cx="6898683" cy="3174564"/>
          </a:xfrm>
          <a:prstGeom prst="rect">
            <a:avLst/>
          </a:prstGeom>
        </p:spPr>
      </p:pic>
      <p:pic>
        <p:nvPicPr>
          <p:cNvPr id="12" name="Graphic 11" descr="Back with solid fill">
            <a:extLst>
              <a:ext uri="{FF2B5EF4-FFF2-40B4-BE49-F238E27FC236}">
                <a16:creationId xmlns:a16="http://schemas.microsoft.com/office/drawing/2014/main" id="{9F617032-60AB-FC3D-F3A0-5137384CC65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2296121">
            <a:off x="4243323" y="4004873"/>
            <a:ext cx="773094" cy="773094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01C7CE2-C4A1-E726-E788-913E8C257ED5}"/>
              </a:ext>
            </a:extLst>
          </p:cNvPr>
          <p:cNvSpPr/>
          <p:nvPr/>
        </p:nvSpPr>
        <p:spPr>
          <a:xfrm>
            <a:off x="7548752" y="1439335"/>
            <a:ext cx="2520280" cy="1183199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/>
              <a:t>Up-to-date period information</a:t>
            </a:r>
            <a:endParaRPr lang="en-GB" sz="1800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D3753AB0-E582-6B7C-B68B-41511596FE58}"/>
              </a:ext>
            </a:extLst>
          </p:cNvPr>
          <p:cNvSpPr/>
          <p:nvPr/>
        </p:nvSpPr>
        <p:spPr>
          <a:xfrm>
            <a:off x="1271464" y="4028062"/>
            <a:ext cx="2520280" cy="1183199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Possibility to show </a:t>
            </a:r>
            <a:r>
              <a:rPr lang="en-US"/>
              <a:t>inactive periods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86937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>
            <a:extLst>
              <a:ext uri="{FF2B5EF4-FFF2-40B4-BE49-F238E27FC236}">
                <a16:creationId xmlns:a16="http://schemas.microsoft.com/office/drawing/2014/main" id="{7BD8BB6D-4894-438C-8C7C-8A0A679773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Table of Contents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E9E4A5-D9EE-4764-B97A-BA936F4AE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Afonso Sousa | Scheduling Tools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EAFEC919-58E0-35D1-3159-D9613BBF7B7A}"/>
              </a:ext>
            </a:extLst>
          </p:cNvPr>
          <p:cNvCxnSpPr>
            <a:cxnSpLocks/>
          </p:cNvCxnSpPr>
          <p:nvPr/>
        </p:nvCxnSpPr>
        <p:spPr>
          <a:xfrm>
            <a:off x="0" y="2895600"/>
            <a:ext cx="92964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9DBBAFF-731C-A0CE-A89E-27B8BC5180C6}"/>
              </a:ext>
            </a:extLst>
          </p:cNvPr>
          <p:cNvCxnSpPr>
            <a:cxnSpLocks/>
          </p:cNvCxnSpPr>
          <p:nvPr/>
        </p:nvCxnSpPr>
        <p:spPr>
          <a:xfrm>
            <a:off x="9296400" y="2895600"/>
            <a:ext cx="0" cy="236220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4318847-D804-E1D9-9395-DE1AB82E4DA7}"/>
              </a:ext>
            </a:extLst>
          </p:cNvPr>
          <p:cNvCxnSpPr>
            <a:cxnSpLocks/>
          </p:cNvCxnSpPr>
          <p:nvPr/>
        </p:nvCxnSpPr>
        <p:spPr>
          <a:xfrm>
            <a:off x="0" y="5257800"/>
            <a:ext cx="92964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CEC00326-52A3-E82C-4694-D4D0CAA248D1}"/>
              </a:ext>
            </a:extLst>
          </p:cNvPr>
          <p:cNvSpPr/>
          <p:nvPr/>
        </p:nvSpPr>
        <p:spPr>
          <a:xfrm>
            <a:off x="1257222" y="2743204"/>
            <a:ext cx="3048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A6032D6-A4D6-5E24-68F2-84DB405F7D36}"/>
              </a:ext>
            </a:extLst>
          </p:cNvPr>
          <p:cNvSpPr/>
          <p:nvPr/>
        </p:nvSpPr>
        <p:spPr>
          <a:xfrm>
            <a:off x="4306474" y="2739984"/>
            <a:ext cx="3048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E7910A2-330A-D2CA-80BE-977BC80257C8}"/>
              </a:ext>
            </a:extLst>
          </p:cNvPr>
          <p:cNvSpPr/>
          <p:nvPr/>
        </p:nvSpPr>
        <p:spPr>
          <a:xfrm>
            <a:off x="8003177" y="2743200"/>
            <a:ext cx="3048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4DC40767-7177-C6D1-A95A-6C8E093D59F0}"/>
              </a:ext>
            </a:extLst>
          </p:cNvPr>
          <p:cNvSpPr/>
          <p:nvPr/>
        </p:nvSpPr>
        <p:spPr>
          <a:xfrm>
            <a:off x="9144000" y="3933009"/>
            <a:ext cx="3048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BFA48FC6-3102-8453-8441-B997C393EBB5}"/>
              </a:ext>
            </a:extLst>
          </p:cNvPr>
          <p:cNvSpPr/>
          <p:nvPr/>
        </p:nvSpPr>
        <p:spPr>
          <a:xfrm>
            <a:off x="1905000" y="5105400"/>
            <a:ext cx="3048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2CFF1D95-0925-66F9-8889-B2C1AD8B3375}"/>
              </a:ext>
            </a:extLst>
          </p:cNvPr>
          <p:cNvSpPr/>
          <p:nvPr/>
        </p:nvSpPr>
        <p:spPr>
          <a:xfrm>
            <a:off x="5481236" y="5105400"/>
            <a:ext cx="3048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Content Placeholder 18">
            <a:extLst>
              <a:ext uri="{FF2B5EF4-FFF2-40B4-BE49-F238E27FC236}">
                <a16:creationId xmlns:a16="http://schemas.microsoft.com/office/drawing/2014/main" id="{9F458E63-8452-E766-FD2E-EB41713DA19A}"/>
              </a:ext>
            </a:extLst>
          </p:cNvPr>
          <p:cNvSpPr txBox="1">
            <a:spLocks/>
          </p:cNvSpPr>
          <p:nvPr/>
        </p:nvSpPr>
        <p:spPr>
          <a:xfrm>
            <a:off x="1071964" y="4584760"/>
            <a:ext cx="1970872" cy="37667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>
                <a:solidFill>
                  <a:schemeClr val="tx1"/>
                </a:solidFill>
              </a:rPr>
              <a:t>Conclusions</a:t>
            </a:r>
          </a:p>
        </p:txBody>
      </p:sp>
      <p:sp>
        <p:nvSpPr>
          <p:cNvPr id="2" name="Content Placeholder 18">
            <a:extLst>
              <a:ext uri="{FF2B5EF4-FFF2-40B4-BE49-F238E27FC236}">
                <a16:creationId xmlns:a16="http://schemas.microsoft.com/office/drawing/2014/main" id="{121D8C53-8257-2AC2-C9A7-4D557802B319}"/>
              </a:ext>
            </a:extLst>
          </p:cNvPr>
          <p:cNvSpPr txBox="1">
            <a:spLocks/>
          </p:cNvSpPr>
          <p:nvPr/>
        </p:nvSpPr>
        <p:spPr>
          <a:xfrm>
            <a:off x="3495116" y="2044323"/>
            <a:ext cx="1970872" cy="59258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>
                <a:solidFill>
                  <a:schemeClr val="tx1"/>
                </a:solidFill>
              </a:rPr>
              <a:t>Scheduling Tools Project</a:t>
            </a:r>
          </a:p>
        </p:txBody>
      </p:sp>
      <p:sp>
        <p:nvSpPr>
          <p:cNvPr id="4" name="Content Placeholder 18">
            <a:extLst>
              <a:ext uri="{FF2B5EF4-FFF2-40B4-BE49-F238E27FC236}">
                <a16:creationId xmlns:a16="http://schemas.microsoft.com/office/drawing/2014/main" id="{01AD6807-5004-19A3-A493-EA8F91EE2666}"/>
              </a:ext>
            </a:extLst>
          </p:cNvPr>
          <p:cNvSpPr txBox="1">
            <a:spLocks/>
          </p:cNvSpPr>
          <p:nvPr/>
        </p:nvSpPr>
        <p:spPr>
          <a:xfrm>
            <a:off x="6566047" y="2044325"/>
            <a:ext cx="3058344" cy="59258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>
                <a:solidFill>
                  <a:schemeClr val="tx1"/>
                </a:solidFill>
              </a:rPr>
              <a:t>Linear Planning Web Interface</a:t>
            </a:r>
          </a:p>
        </p:txBody>
      </p:sp>
      <p:sp>
        <p:nvSpPr>
          <p:cNvPr id="9" name="Content Placeholder 18">
            <a:extLst>
              <a:ext uri="{FF2B5EF4-FFF2-40B4-BE49-F238E27FC236}">
                <a16:creationId xmlns:a16="http://schemas.microsoft.com/office/drawing/2014/main" id="{7F55875A-B424-2F21-F39B-539D52FEF896}"/>
              </a:ext>
            </a:extLst>
          </p:cNvPr>
          <p:cNvSpPr txBox="1">
            <a:spLocks/>
          </p:cNvSpPr>
          <p:nvPr/>
        </p:nvSpPr>
        <p:spPr>
          <a:xfrm>
            <a:off x="9448800" y="3798755"/>
            <a:ext cx="2599915" cy="87810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>
                <a:solidFill>
                  <a:schemeClr val="tx1"/>
                </a:solidFill>
              </a:rPr>
              <a:t>Scheduling tools across CERN</a:t>
            </a:r>
          </a:p>
        </p:txBody>
      </p:sp>
      <p:sp>
        <p:nvSpPr>
          <p:cNvPr id="27" name="Date Placeholder 3">
            <a:extLst>
              <a:ext uri="{FF2B5EF4-FFF2-40B4-BE49-F238E27FC236}">
                <a16:creationId xmlns:a16="http://schemas.microsoft.com/office/drawing/2014/main" id="{52426B4B-0C2F-3BD7-2264-21E1FB80B91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78349"/>
            <a:ext cx="828700" cy="365125"/>
          </a:xfrm>
        </p:spPr>
        <p:txBody>
          <a:bodyPr/>
          <a:lstStyle/>
          <a:p>
            <a:r>
              <a:rPr lang="en-US"/>
              <a:t>2024-12-06</a:t>
            </a:r>
            <a:endParaRPr lang="en-US" dirty="0"/>
          </a:p>
        </p:txBody>
      </p:sp>
      <p:sp>
        <p:nvSpPr>
          <p:cNvPr id="28" name="Content Placeholder 18">
            <a:extLst>
              <a:ext uri="{FF2B5EF4-FFF2-40B4-BE49-F238E27FC236}">
                <a16:creationId xmlns:a16="http://schemas.microsoft.com/office/drawing/2014/main" id="{54B22AD5-7938-D94B-3AC9-C9218958A99D}"/>
              </a:ext>
            </a:extLst>
          </p:cNvPr>
          <p:cNvSpPr txBox="1">
            <a:spLocks/>
          </p:cNvSpPr>
          <p:nvPr/>
        </p:nvSpPr>
        <p:spPr>
          <a:xfrm>
            <a:off x="424186" y="2046587"/>
            <a:ext cx="1970872" cy="588058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>
                <a:solidFill>
                  <a:schemeClr val="tx1"/>
                </a:solidFill>
              </a:rPr>
              <a:t>Background</a:t>
            </a:r>
          </a:p>
        </p:txBody>
      </p:sp>
      <p:sp>
        <p:nvSpPr>
          <p:cNvPr id="29" name="Content Placeholder 18">
            <a:extLst>
              <a:ext uri="{FF2B5EF4-FFF2-40B4-BE49-F238E27FC236}">
                <a16:creationId xmlns:a16="http://schemas.microsoft.com/office/drawing/2014/main" id="{35FBB468-C5F4-3F2D-226D-4DD0FF218D0C}"/>
              </a:ext>
            </a:extLst>
          </p:cNvPr>
          <p:cNvSpPr txBox="1">
            <a:spLocks/>
          </p:cNvSpPr>
          <p:nvPr/>
        </p:nvSpPr>
        <p:spPr>
          <a:xfrm>
            <a:off x="4633973" y="4584760"/>
            <a:ext cx="1970872" cy="37667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>
                <a:solidFill>
                  <a:schemeClr val="tx1"/>
                </a:solidFill>
              </a:rPr>
              <a:t>Next steps</a:t>
            </a:r>
          </a:p>
        </p:txBody>
      </p:sp>
      <p:pic>
        <p:nvPicPr>
          <p:cNvPr id="10" name="Graphic 9" descr="Presentation with pie chart with solid fill">
            <a:extLst>
              <a:ext uri="{FF2B5EF4-FFF2-40B4-BE49-F238E27FC236}">
                <a16:creationId xmlns:a16="http://schemas.microsoft.com/office/drawing/2014/main" id="{963E7DFB-35C0-EDEF-71D0-61339EAE1B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851660" y="4146126"/>
            <a:ext cx="411480" cy="411480"/>
          </a:xfrm>
          <a:prstGeom prst="rect">
            <a:avLst/>
          </a:prstGeom>
        </p:spPr>
      </p:pic>
      <p:pic>
        <p:nvPicPr>
          <p:cNvPr id="19" name="Graphic 18" descr="Space Saucer with solid fill">
            <a:extLst>
              <a:ext uri="{FF2B5EF4-FFF2-40B4-BE49-F238E27FC236}">
                <a16:creationId xmlns:a16="http://schemas.microsoft.com/office/drawing/2014/main" id="{6E0631C3-C2DE-A463-F76D-BB974939453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427896" y="4143775"/>
            <a:ext cx="411480" cy="411480"/>
          </a:xfrm>
          <a:prstGeom prst="rect">
            <a:avLst/>
          </a:prstGeom>
        </p:spPr>
      </p:pic>
      <p:pic>
        <p:nvPicPr>
          <p:cNvPr id="22" name="Graphic 21" descr="Factory with solid fill">
            <a:extLst>
              <a:ext uri="{FF2B5EF4-FFF2-40B4-BE49-F238E27FC236}">
                <a16:creationId xmlns:a16="http://schemas.microsoft.com/office/drawing/2014/main" id="{7EC3A8EC-1C46-5E39-1D9A-B23D2F08F65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543017" y="3324001"/>
            <a:ext cx="411480" cy="411480"/>
          </a:xfrm>
          <a:prstGeom prst="rect">
            <a:avLst/>
          </a:prstGeom>
        </p:spPr>
      </p:pic>
      <p:pic>
        <p:nvPicPr>
          <p:cNvPr id="24" name="Graphic 23" descr="Web design with solid fill">
            <a:extLst>
              <a:ext uri="{FF2B5EF4-FFF2-40B4-BE49-F238E27FC236}">
                <a16:creationId xmlns:a16="http://schemas.microsoft.com/office/drawing/2014/main" id="{FA706E70-027A-7493-4D53-8FE5EC1FDE8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949837" y="1595280"/>
            <a:ext cx="411480" cy="411480"/>
          </a:xfrm>
          <a:prstGeom prst="rect">
            <a:avLst/>
          </a:prstGeom>
        </p:spPr>
      </p:pic>
      <p:pic>
        <p:nvPicPr>
          <p:cNvPr id="30" name="Graphic 29" descr="List with solid fill">
            <a:extLst>
              <a:ext uri="{FF2B5EF4-FFF2-40B4-BE49-F238E27FC236}">
                <a16:creationId xmlns:a16="http://schemas.microsoft.com/office/drawing/2014/main" id="{BE3D718F-DAB7-CD6E-44BE-B5580F8A862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4276081" y="1600372"/>
            <a:ext cx="411480" cy="411480"/>
          </a:xfrm>
          <a:prstGeom prst="rect">
            <a:avLst/>
          </a:prstGeom>
        </p:spPr>
      </p:pic>
      <p:pic>
        <p:nvPicPr>
          <p:cNvPr id="32" name="Graphic 31" descr="Confused person with solid fill">
            <a:extLst>
              <a:ext uri="{FF2B5EF4-FFF2-40B4-BE49-F238E27FC236}">
                <a16:creationId xmlns:a16="http://schemas.microsoft.com/office/drawing/2014/main" id="{0289CA7E-CD0D-AADA-94B9-51EFD784F7ED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201874" y="1599576"/>
            <a:ext cx="415495" cy="415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55716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964ABD-07CE-D45F-BD91-73E0DD109F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Filtering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C16545-F722-C5C3-3516-78732124B1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2024-12-06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DD90C7-6FAB-FCB7-2BA6-B8336BE76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Afonso Sousa | Scheduling Tools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21F989-1956-305F-21A8-6A6E4CA3E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8D3D-E15C-5443-BB2E-1073E3108FA8}" type="slidenum">
              <a:rPr lang="en-US" smtClean="0"/>
              <a:t>20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FC40631-73AE-35A0-7E77-7D58BC0CA5C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9463"/>
          <a:stretch/>
        </p:blipFill>
        <p:spPr>
          <a:xfrm>
            <a:off x="390164" y="3027715"/>
            <a:ext cx="7797430" cy="2891598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76BB3A36-DD14-B40C-39BC-DAF96CB65E87}"/>
              </a:ext>
            </a:extLst>
          </p:cNvPr>
          <p:cNvSpPr/>
          <p:nvPr/>
        </p:nvSpPr>
        <p:spPr>
          <a:xfrm>
            <a:off x="1343472" y="3194503"/>
            <a:ext cx="1036839" cy="468994"/>
          </a:xfrm>
          <a:prstGeom prst="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D7393B8-0C88-7E86-D703-D16F0523D20F}"/>
              </a:ext>
            </a:extLst>
          </p:cNvPr>
          <p:cNvSpPr/>
          <p:nvPr/>
        </p:nvSpPr>
        <p:spPr>
          <a:xfrm>
            <a:off x="4116388" y="4850527"/>
            <a:ext cx="2520280" cy="1183199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/>
              <a:t>Ability to archive linear plannings</a:t>
            </a:r>
            <a:endParaRPr lang="en-GB" sz="18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A58F22B-5CEE-79A9-C8D2-47DCB2C1453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4028" t="14242" r="2505"/>
          <a:stretch/>
        </p:blipFill>
        <p:spPr>
          <a:xfrm>
            <a:off x="3863752" y="260648"/>
            <a:ext cx="8039527" cy="218877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15C958CB-D919-36F6-60F3-A2E7EAC8D544}"/>
              </a:ext>
            </a:extLst>
          </p:cNvPr>
          <p:cNvSpPr/>
          <p:nvPr/>
        </p:nvSpPr>
        <p:spPr>
          <a:xfrm>
            <a:off x="2279576" y="1641925"/>
            <a:ext cx="2520280" cy="1183199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/>
              <a:t>Possibility to view only constraints activities</a:t>
            </a:r>
            <a:endParaRPr lang="en-GB" sz="1800" dirty="0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929FE74-7997-4BB9-012D-2DE0EC080D2B}"/>
              </a:ext>
            </a:extLst>
          </p:cNvPr>
          <p:cNvSpPr/>
          <p:nvPr/>
        </p:nvSpPr>
        <p:spPr>
          <a:xfrm>
            <a:off x="8832304" y="2327562"/>
            <a:ext cx="2520280" cy="1183199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/>
              <a:t>Multi-filters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5666939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964ABD-07CE-D45F-BD91-73E0DD109F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C16545-F722-C5C3-3516-78732124B1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2024-12-06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DD90C7-6FAB-FCB7-2BA6-B8336BE76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Afonso Sousa | Scheduling Tools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21F989-1956-305F-21A8-6A6E4CA3E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8D3D-E15C-5443-BB2E-1073E3108FA8}" type="slidenum">
              <a:rPr lang="en-US" smtClean="0"/>
              <a:t>21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A458321-0E67-E4FD-7834-1C4768B0035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1055"/>
          <a:stretch/>
        </p:blipFill>
        <p:spPr>
          <a:xfrm>
            <a:off x="1013162" y="1873509"/>
            <a:ext cx="10165675" cy="3462685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15D79AB-863B-1C25-47FD-83010F4F134C}"/>
              </a:ext>
            </a:extLst>
          </p:cNvPr>
          <p:cNvSpPr/>
          <p:nvPr/>
        </p:nvSpPr>
        <p:spPr>
          <a:xfrm>
            <a:off x="2860798" y="4744594"/>
            <a:ext cx="2520280" cy="1183199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/>
              <a:t>Visible text</a:t>
            </a:r>
            <a:endParaRPr lang="en-GB" sz="1800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3E49069E-0712-5044-1461-8A066DAB3585}"/>
              </a:ext>
            </a:extLst>
          </p:cNvPr>
          <p:cNvSpPr/>
          <p:nvPr/>
        </p:nvSpPr>
        <p:spPr>
          <a:xfrm>
            <a:off x="7176120" y="4744593"/>
            <a:ext cx="2520280" cy="1183199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/>
              <a:t>Vertical lines</a:t>
            </a:r>
            <a:endParaRPr lang="en-GB" sz="1800" dirty="0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7C6BC6F9-04D7-9766-5BB5-2A56A0171DE8}"/>
              </a:ext>
            </a:extLst>
          </p:cNvPr>
          <p:cNvSpPr/>
          <p:nvPr/>
        </p:nvSpPr>
        <p:spPr>
          <a:xfrm>
            <a:off x="9364608" y="1969560"/>
            <a:ext cx="2520280" cy="1183199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/>
              <a:t>Location and time colors</a:t>
            </a:r>
            <a:endParaRPr lang="en-GB" sz="1800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A2647549-C829-EDB5-56CF-426C48C1F9BA}"/>
              </a:ext>
            </a:extLst>
          </p:cNvPr>
          <p:cNvSpPr/>
          <p:nvPr/>
        </p:nvSpPr>
        <p:spPr>
          <a:xfrm>
            <a:off x="6797218" y="492283"/>
            <a:ext cx="2520280" cy="1183199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/>
              <a:t>Compress hours</a:t>
            </a:r>
            <a:endParaRPr lang="en-GB" sz="1800" dirty="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01571894-310D-9D8C-2FF7-C8EDC956A961}"/>
              </a:ext>
            </a:extLst>
          </p:cNvPr>
          <p:cNvSpPr/>
          <p:nvPr/>
        </p:nvSpPr>
        <p:spPr>
          <a:xfrm>
            <a:off x="3431704" y="491046"/>
            <a:ext cx="2520280" cy="1183199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/>
              <a:t>New text font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23249604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964ABD-07CE-D45F-BD91-73E0DD109F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C16545-F722-C5C3-3516-78732124B1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2024-12-06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DD90C7-6FAB-FCB7-2BA6-B8336BE76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Afonso Sousa | Scheduling Tools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21F989-1956-305F-21A8-6A6E4CA3E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8D3D-E15C-5443-BB2E-1073E3108FA8}" type="slidenum">
              <a:rPr lang="en-US" smtClean="0"/>
              <a:t>22</a:t>
            </a:fld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AF7C2573-0C18-1DF8-AB47-E586DE93CE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3632" y="1584962"/>
            <a:ext cx="6840760" cy="3558299"/>
          </a:xfrm>
          <a:prstGeom prst="rect">
            <a:avLst/>
          </a:prstGeom>
        </p:spPr>
      </p:pic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37B026AB-CBD7-E12F-E07C-E15F65F2BDCC}"/>
              </a:ext>
            </a:extLst>
          </p:cNvPr>
          <p:cNvSpPr/>
          <p:nvPr/>
        </p:nvSpPr>
        <p:spPr>
          <a:xfrm>
            <a:off x="6456039" y="401763"/>
            <a:ext cx="2520280" cy="1183199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/>
              <a:t>Compress weekend days</a:t>
            </a:r>
            <a:endParaRPr lang="en-GB" sz="1800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C7C6031-E43E-FF97-E07E-AB6EE90B9D65}"/>
              </a:ext>
            </a:extLst>
          </p:cNvPr>
          <p:cNvSpPr/>
          <p:nvPr/>
        </p:nvSpPr>
        <p:spPr>
          <a:xfrm>
            <a:off x="1312435" y="4298743"/>
            <a:ext cx="2520280" cy="1183199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/>
              <a:t>Ability to hide parts of the planning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39534758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964ABD-07CE-D45F-BD91-73E0DD109F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Planning Customization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C16545-F722-C5C3-3516-78732124B1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2024-12-06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DD90C7-6FAB-FCB7-2BA6-B8336BE76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Afonso Sousa | Scheduling Tools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21F989-1956-305F-21A8-6A6E4CA3E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8D3D-E15C-5443-BB2E-1073E3108FA8}" type="slidenum">
              <a:rPr lang="en-US" smtClean="0"/>
              <a:t>23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B72D79E-6053-0C03-1848-1EBE2C88666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5746"/>
          <a:stretch/>
        </p:blipFill>
        <p:spPr>
          <a:xfrm>
            <a:off x="7041679" y="373593"/>
            <a:ext cx="3525451" cy="5668677"/>
          </a:xfrm>
          <a:prstGeom prst="rect">
            <a:avLst/>
          </a:prstGeom>
          <a:effectLst/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B83E3DA-6B09-B7C7-2A75-5D68E09C8F1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0716" r="5123"/>
          <a:stretch/>
        </p:blipFill>
        <p:spPr>
          <a:xfrm>
            <a:off x="423137" y="1699682"/>
            <a:ext cx="5528847" cy="3961527"/>
          </a:xfrm>
          <a:prstGeom prst="rect">
            <a:avLst/>
          </a:prstGeom>
          <a:effectLst/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A6024706-94D2-BBAB-DB85-C5BD7522E2D3}"/>
              </a:ext>
            </a:extLst>
          </p:cNvPr>
          <p:cNvSpPr/>
          <p:nvPr/>
        </p:nvSpPr>
        <p:spPr>
          <a:xfrm>
            <a:off x="3726358" y="3843629"/>
            <a:ext cx="390030" cy="1838044"/>
          </a:xfrm>
          <a:prstGeom prst="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DFF23B-BF4E-21C5-F5B9-ADBC07DB0E3F}"/>
              </a:ext>
            </a:extLst>
          </p:cNvPr>
          <p:cNvSpPr/>
          <p:nvPr/>
        </p:nvSpPr>
        <p:spPr>
          <a:xfrm>
            <a:off x="9413867" y="373593"/>
            <a:ext cx="2520280" cy="1183199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/>
              <a:t>Select which are the locations to be seen / exported</a:t>
            </a:r>
            <a:endParaRPr lang="en-GB" sz="1800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834B1A20-0DAA-9EF3-6A76-8651468E7364}"/>
              </a:ext>
            </a:extLst>
          </p:cNvPr>
          <p:cNvSpPr/>
          <p:nvPr/>
        </p:nvSpPr>
        <p:spPr>
          <a:xfrm>
            <a:off x="4274858" y="3756989"/>
            <a:ext cx="2520280" cy="1183199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/>
              <a:t>Modify the time levels to be seen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1305720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964ABD-07CE-D45F-BD91-73E0DD109F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Planning Customization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C16545-F722-C5C3-3516-78732124B1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2024-12-06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DD90C7-6FAB-FCB7-2BA6-B8336BE76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Afonso Sousa | Scheduling Tools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21F989-1956-305F-21A8-6A6E4CA3E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8D3D-E15C-5443-BB2E-1073E3108FA8}" type="slidenum">
              <a:rPr lang="en-US" smtClean="0"/>
              <a:t>24</a:t>
            </a:fld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5A68E93-3069-FE86-9638-2EF5FC25EB6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39" t="10416" r="2739" b="2103"/>
          <a:stretch/>
        </p:blipFill>
        <p:spPr bwMode="auto">
          <a:xfrm>
            <a:off x="407987" y="1196752"/>
            <a:ext cx="5256584" cy="2943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1A4F791-97C4-4B0A-EDC7-1B92DF184EE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2506"/>
          <a:stretch/>
        </p:blipFill>
        <p:spPr>
          <a:xfrm>
            <a:off x="4259262" y="3744740"/>
            <a:ext cx="7783813" cy="2133783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6314081D-1E67-9C96-8071-AAC4F42A65A1}"/>
              </a:ext>
            </a:extLst>
          </p:cNvPr>
          <p:cNvSpPr/>
          <p:nvPr/>
        </p:nvSpPr>
        <p:spPr>
          <a:xfrm>
            <a:off x="1776139" y="4597607"/>
            <a:ext cx="2520280" cy="1183199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/>
              <a:t>Save the linear planning settings</a:t>
            </a:r>
            <a:endParaRPr lang="en-GB" sz="1800" dirty="0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8544569-789F-2540-71D6-3D456DB5DC35}"/>
              </a:ext>
            </a:extLst>
          </p:cNvPr>
          <p:cNvSpPr/>
          <p:nvPr/>
        </p:nvSpPr>
        <p:spPr>
          <a:xfrm>
            <a:off x="7752184" y="2568223"/>
            <a:ext cx="2520280" cy="1183199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/>
              <a:t>Ability to save the drag and dropped tasks</a:t>
            </a:r>
            <a:endParaRPr lang="en-GB" sz="1800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92A7DE09-D8C1-45B0-AB62-1E9FD9B92B0E}"/>
              </a:ext>
            </a:extLst>
          </p:cNvPr>
          <p:cNvSpPr/>
          <p:nvPr/>
        </p:nvSpPr>
        <p:spPr>
          <a:xfrm>
            <a:off x="4655840" y="1046680"/>
            <a:ext cx="2520280" cy="1183199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/>
              <a:t>Modify a task’s location directly in the planning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185197338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964ABD-07CE-D45F-BD91-73E0DD109F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Planning Customization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C16545-F722-C5C3-3516-78732124B1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2024-12-06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DD90C7-6FAB-FCB7-2BA6-B8336BE76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Afonso Sousa | Scheduling Tools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21F989-1956-305F-21A8-6A6E4CA3E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8D3D-E15C-5443-BB2E-1073E3108FA8}" type="slidenum">
              <a:rPr lang="en-US" smtClean="0"/>
              <a:t>25</a:t>
            </a:fld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BB124FC-31BC-4EF9-2D7C-B8FFC93E4F2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733" t="15917" r="2514"/>
          <a:stretch/>
        </p:blipFill>
        <p:spPr>
          <a:xfrm>
            <a:off x="119336" y="1125933"/>
            <a:ext cx="7654132" cy="197975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1602C9C-5834-A8F2-334C-9864F7DD9B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1864" y="2420568"/>
            <a:ext cx="7007749" cy="36004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F0C610E-1783-96C7-DD2C-3CDCBD8839BB}"/>
              </a:ext>
            </a:extLst>
          </p:cNvPr>
          <p:cNvSpPr/>
          <p:nvPr/>
        </p:nvSpPr>
        <p:spPr>
          <a:xfrm>
            <a:off x="6672064" y="5407479"/>
            <a:ext cx="1276672" cy="288032"/>
          </a:xfrm>
          <a:prstGeom prst="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4CD81E1-1518-3DCE-5F31-B2A0A3E49260}"/>
              </a:ext>
            </a:extLst>
          </p:cNvPr>
          <p:cNvSpPr/>
          <p:nvPr/>
        </p:nvSpPr>
        <p:spPr>
          <a:xfrm>
            <a:off x="8927893" y="1647529"/>
            <a:ext cx="2520280" cy="1183199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/>
              <a:t>Send a task to the front / back</a:t>
            </a:r>
            <a:endParaRPr lang="en-GB" sz="1800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2BBD2F3-11E9-4607-70F4-3849BBA576E1}"/>
              </a:ext>
            </a:extLst>
          </p:cNvPr>
          <p:cNvSpPr/>
          <p:nvPr/>
        </p:nvSpPr>
        <p:spPr>
          <a:xfrm>
            <a:off x="695400" y="3266427"/>
            <a:ext cx="2520280" cy="1183199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/>
              <a:t>Change a task name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68746543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964ABD-07CE-D45F-BD91-73E0DD109F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Planning Customization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C16545-F722-C5C3-3516-78732124B1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2024-12-06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DD90C7-6FAB-FCB7-2BA6-B8336BE76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Afonso Sousa | Scheduling Tools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21F989-1956-305F-21A8-6A6E4CA3E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8D3D-E15C-5443-BB2E-1073E3108FA8}" type="slidenum">
              <a:rPr lang="en-US" smtClean="0"/>
              <a:t>26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14F7C83-EDDD-7BB6-B23B-CE42A7F4CB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8331" y="1896469"/>
            <a:ext cx="8475567" cy="320841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02A410C3-45C2-8473-9820-33A7EEFE25AA}"/>
              </a:ext>
            </a:extLst>
          </p:cNvPr>
          <p:cNvSpPr/>
          <p:nvPr/>
        </p:nvSpPr>
        <p:spPr>
          <a:xfrm>
            <a:off x="6168008" y="2420888"/>
            <a:ext cx="648072" cy="405422"/>
          </a:xfrm>
          <a:prstGeom prst="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2F826FF-8E5B-0D94-2D90-3665517C51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28448" y="260648"/>
            <a:ext cx="1889650" cy="5733256"/>
          </a:xfrm>
          <a:prstGeom prst="rect">
            <a:avLst/>
          </a:prstGeom>
        </p:spPr>
      </p:pic>
      <p:pic>
        <p:nvPicPr>
          <p:cNvPr id="15" name="Graphic 14" descr="Back with solid fill">
            <a:extLst>
              <a:ext uri="{FF2B5EF4-FFF2-40B4-BE49-F238E27FC236}">
                <a16:creationId xmlns:a16="http://schemas.microsoft.com/office/drawing/2014/main" id="{59AD884B-F160-3FEA-724F-4AC75455A40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9169706">
            <a:off x="7435280" y="3218352"/>
            <a:ext cx="2328482" cy="2328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3429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964ABD-07CE-D45F-BD91-73E0DD109F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Planning Customization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C16545-F722-C5C3-3516-78732124B1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2024-12-06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DD90C7-6FAB-FCB7-2BA6-B8336BE76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Afonso Sousa | Scheduling Tools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21F989-1956-305F-21A8-6A6E4CA3E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8D3D-E15C-5443-BB2E-1073E3108FA8}" type="slidenum">
              <a:rPr lang="en-US" smtClean="0"/>
              <a:t>27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331A03B-5B7D-1648-4184-2653A25EDA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360" y="1193072"/>
            <a:ext cx="7392144" cy="338566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30D8339-7644-E406-3796-A7BBB849E3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15880" y="2813395"/>
            <a:ext cx="6592404" cy="3024336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0A03C35-92AE-E550-72B9-8C84EE57A138}"/>
              </a:ext>
            </a:extLst>
          </p:cNvPr>
          <p:cNvSpPr/>
          <p:nvPr/>
        </p:nvSpPr>
        <p:spPr>
          <a:xfrm>
            <a:off x="1055440" y="3987141"/>
            <a:ext cx="2520280" cy="1183199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/>
              <a:t>Highlight</a:t>
            </a:r>
            <a:endParaRPr lang="en-GB" sz="1800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90F5233-04BC-5AB2-C24C-8AD1E1CB0B71}"/>
              </a:ext>
            </a:extLst>
          </p:cNvPr>
          <p:cNvSpPr/>
          <p:nvPr/>
        </p:nvSpPr>
        <p:spPr>
          <a:xfrm>
            <a:off x="7896200" y="4791076"/>
            <a:ext cx="2520280" cy="1183199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/>
              <a:t>Filter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1628421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964ABD-07CE-D45F-BD91-73E0DD109F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Planning Customization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C16545-F722-C5C3-3516-78732124B1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2024-12-06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DD90C7-6FAB-FCB7-2BA6-B8336BE76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Afonso Sousa | Scheduling Tools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21F989-1956-305F-21A8-6A6E4CA3E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8D3D-E15C-5443-BB2E-1073E3108FA8}" type="slidenum">
              <a:rPr lang="en-US" smtClean="0"/>
              <a:t>28</a:t>
            </a:fld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D8BE5A8F-7776-A0BF-71A7-D1604F8DF1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6637" y="1274230"/>
            <a:ext cx="3910801" cy="3603158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0ED21DC5-F972-C454-DB74-9554CABB94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63640" y="5094084"/>
            <a:ext cx="2276793" cy="84784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81C380C2-766D-09D8-320C-C546691565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67389" y="5094084"/>
            <a:ext cx="2286319" cy="876422"/>
          </a:xfrm>
          <a:prstGeom prst="rect">
            <a:avLst/>
          </a:prstGeom>
        </p:spPr>
      </p:pic>
      <p:pic>
        <p:nvPicPr>
          <p:cNvPr id="26" name="Graphic 25" descr="Back with solid fill">
            <a:extLst>
              <a:ext uri="{FF2B5EF4-FFF2-40B4-BE49-F238E27FC236}">
                <a16:creationId xmlns:a16="http://schemas.microsoft.com/office/drawing/2014/main" id="{A0D10E33-0B29-5623-46AB-C6019F49F02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9860716">
            <a:off x="5631578" y="3638877"/>
            <a:ext cx="773094" cy="773094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50714C4A-C871-651C-7C87-B3A9EC1E98E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69899" y="1274230"/>
            <a:ext cx="3919714" cy="3603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314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964ABD-07CE-D45F-BD91-73E0DD109F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Planning Customization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C16545-F722-C5C3-3516-78732124B1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2024-12-06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DD90C7-6FAB-FCB7-2BA6-B8336BE76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Afonso Sousa | Scheduling Tools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21F989-1956-305F-21A8-6A6E4CA3E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8D3D-E15C-5443-BB2E-1073E3108FA8}" type="slidenum">
              <a:rPr lang="en-US" smtClean="0"/>
              <a:t>29</a:t>
            </a:fld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9FC1629-146C-499C-5140-9594C812094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9686" r="5784"/>
          <a:stretch/>
        </p:blipFill>
        <p:spPr>
          <a:xfrm>
            <a:off x="263352" y="1234623"/>
            <a:ext cx="6673630" cy="2894548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9602C537-9A54-928B-2495-8F66DB9CDE5C}"/>
              </a:ext>
            </a:extLst>
          </p:cNvPr>
          <p:cNvSpPr/>
          <p:nvPr/>
        </p:nvSpPr>
        <p:spPr>
          <a:xfrm>
            <a:off x="1271464" y="3717032"/>
            <a:ext cx="744563" cy="288032"/>
          </a:xfrm>
          <a:prstGeom prst="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8C3E8A1-F450-3949-D09C-F6D20C54964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8834" r="5616"/>
          <a:stretch/>
        </p:blipFill>
        <p:spPr>
          <a:xfrm>
            <a:off x="4711124" y="2883766"/>
            <a:ext cx="7072889" cy="3096344"/>
          </a:xfrm>
          <a:prstGeom prst="rect">
            <a:avLst/>
          </a:prstGeom>
        </p:spPr>
      </p:pic>
      <p:pic>
        <p:nvPicPr>
          <p:cNvPr id="17" name="Graphic 16" descr="Back with solid fill">
            <a:extLst>
              <a:ext uri="{FF2B5EF4-FFF2-40B4-BE49-F238E27FC236}">
                <a16:creationId xmlns:a16="http://schemas.microsoft.com/office/drawing/2014/main" id="{A58A8D33-5A64-D611-ACB3-373C78356CB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0647009">
            <a:off x="2836496" y="4471538"/>
            <a:ext cx="902383" cy="902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6719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A3F70D0C-E579-6460-4925-E372BDDF33C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rcRect t="11711" b="11711"/>
          <a:stretch/>
        </p:blipFill>
        <p:spPr/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F673A03-C38B-4BDB-A6EB-619ED02EC8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algn="ctr"/>
            <a:r>
              <a:rPr lang="fr-FR" sz="4000" dirty="0"/>
              <a:t>Background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6F7A2-E9E4-4F84-8211-038A69726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0" name="Footer Placeholder 7">
            <a:extLst>
              <a:ext uri="{FF2B5EF4-FFF2-40B4-BE49-F238E27FC236}">
                <a16:creationId xmlns:a16="http://schemas.microsoft.com/office/drawing/2014/main" id="{7C97611C-E6CD-5176-E62F-4EC5BE72A6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/>
              <a:t>Afonso Sousa | Scheduling Tools</a:t>
            </a:r>
            <a:endParaRPr lang="en-US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FF12C476-C178-1CFD-65F7-0D113D5617B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78349"/>
            <a:ext cx="828700" cy="365125"/>
          </a:xfrm>
        </p:spPr>
        <p:txBody>
          <a:bodyPr/>
          <a:lstStyle/>
          <a:p>
            <a:r>
              <a:rPr lang="en-US"/>
              <a:t>2024-12-06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116571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964ABD-07CE-D45F-BD91-73E0DD109F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Planning Customization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C16545-F722-C5C3-3516-78732124B1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2024-12-06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DD90C7-6FAB-FCB7-2BA6-B8336BE76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Afonso Sousa | Scheduling Tools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21F989-1956-305F-21A8-6A6E4CA3E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8D3D-E15C-5443-BB2E-1073E3108FA8}" type="slidenum">
              <a:rPr lang="en-US" smtClean="0"/>
              <a:t>30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50C5ACB-1814-08B6-CA39-53FCFB1534A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1573" t="8824"/>
          <a:stretch/>
        </p:blipFill>
        <p:spPr>
          <a:xfrm>
            <a:off x="286073" y="1340769"/>
            <a:ext cx="7515897" cy="393774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FE9C4F4-E60C-2812-951E-24A297188E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76320" y="2777958"/>
            <a:ext cx="2629267" cy="1133633"/>
          </a:xfrm>
          <a:prstGeom prst="rect">
            <a:avLst/>
          </a:prstGeom>
        </p:spPr>
      </p:pic>
      <p:pic>
        <p:nvPicPr>
          <p:cNvPr id="15" name="Graphic 14" descr="Back with solid fill">
            <a:extLst>
              <a:ext uri="{FF2B5EF4-FFF2-40B4-BE49-F238E27FC236}">
                <a16:creationId xmlns:a16="http://schemas.microsoft.com/office/drawing/2014/main" id="{1A069E03-59DA-3BE9-CE4B-F8A96FA2A71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9397283">
            <a:off x="7844976" y="3162362"/>
            <a:ext cx="773094" cy="773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610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964ABD-07CE-D45F-BD91-73E0DD109F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Baseline &amp; </a:t>
            </a:r>
            <a:r>
              <a:rPr lang="en-US" dirty="0" err="1"/>
              <a:t>Brokenline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C16545-F722-C5C3-3516-78732124B1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2024-12-06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DD90C7-6FAB-FCB7-2BA6-B8336BE76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Afonso Sousa | Scheduling Tools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21F989-1956-305F-21A8-6A6E4CA3E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8D3D-E15C-5443-BB2E-1073E3108FA8}" type="slidenum">
              <a:rPr lang="en-US" smtClean="0"/>
              <a:t>31</a:t>
            </a:fld>
            <a:endParaRPr lang="en-US"/>
          </a:p>
        </p:txBody>
      </p:sp>
      <p:pic>
        <p:nvPicPr>
          <p:cNvPr id="9" name="Picture 8" descr="A blue circle with black text&#10;&#10;Description automatically generated">
            <a:extLst>
              <a:ext uri="{FF2B5EF4-FFF2-40B4-BE49-F238E27FC236}">
                <a16:creationId xmlns:a16="http://schemas.microsoft.com/office/drawing/2014/main" id="{7A3BA0F1-1D76-52FF-2F29-F8C32A5E2B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775" y="1192369"/>
            <a:ext cx="4449921" cy="135505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09C48B4-87CB-0546-0EE6-D8D2DFA7B7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9456" y="2956113"/>
            <a:ext cx="3794560" cy="2951825"/>
          </a:xfrm>
          <a:prstGeom prst="rect">
            <a:avLst/>
          </a:prstGeom>
        </p:spPr>
      </p:pic>
      <p:pic>
        <p:nvPicPr>
          <p:cNvPr id="14" name="Picture 13" descr="A screenshot of a graph&#10;&#10;Description automatically generated">
            <a:extLst>
              <a:ext uri="{FF2B5EF4-FFF2-40B4-BE49-F238E27FC236}">
                <a16:creationId xmlns:a16="http://schemas.microsoft.com/office/drawing/2014/main" id="{3E4C9D9A-F479-CFA0-5325-352C6233AF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79061" y="589762"/>
            <a:ext cx="4449921" cy="5042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317701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964ABD-07CE-D45F-BD91-73E0DD109F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Export images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C16545-F722-C5C3-3516-78732124B1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2024-12-06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DD90C7-6FAB-FCB7-2BA6-B8336BE76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Afonso Sousa | Scheduling Tools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21F989-1956-305F-21A8-6A6E4CA3E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8D3D-E15C-5443-BB2E-1073E3108FA8}" type="slidenum">
              <a:rPr lang="en-US" smtClean="0"/>
              <a:t>32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E009268-98D6-C8C8-6211-E6F3B2F090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1744" y="1434115"/>
            <a:ext cx="4576962" cy="3219021"/>
          </a:xfrm>
          <a:prstGeom prst="rect">
            <a:avLst/>
          </a:prstGeom>
        </p:spPr>
      </p:pic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8972F007-E8AE-CB18-4F5B-3C44A83D00EA}"/>
              </a:ext>
            </a:extLst>
          </p:cNvPr>
          <p:cNvSpPr/>
          <p:nvPr/>
        </p:nvSpPr>
        <p:spPr>
          <a:xfrm>
            <a:off x="1738982" y="3809508"/>
            <a:ext cx="2520280" cy="1183199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/>
              <a:t>Export images with a custom name and location</a:t>
            </a:r>
            <a:endParaRPr lang="en-GB" sz="1800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1BE5CEAE-3664-A212-DBAB-E385908AFB52}"/>
              </a:ext>
            </a:extLst>
          </p:cNvPr>
          <p:cNvSpPr/>
          <p:nvPr/>
        </p:nvSpPr>
        <p:spPr>
          <a:xfrm>
            <a:off x="8009686" y="781920"/>
            <a:ext cx="2520280" cy="1183199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/>
              <a:t>Possibility to export all 8 LHC points with one click</a:t>
            </a:r>
            <a:endParaRPr lang="en-GB" sz="1800" dirty="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7A0F950F-C19D-3090-72B5-B0F91CE8D1DC}"/>
              </a:ext>
            </a:extLst>
          </p:cNvPr>
          <p:cNvSpPr/>
          <p:nvPr/>
        </p:nvSpPr>
        <p:spPr>
          <a:xfrm>
            <a:off x="8009686" y="3809507"/>
            <a:ext cx="2520280" cy="1183199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/>
              <a:t>Export the linear planning to SVG or PNG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7416122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964ABD-07CE-D45F-BD91-73E0DD109F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– TS2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C16545-F722-C5C3-3516-78732124B1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2024-12-06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DD90C7-6FAB-FCB7-2BA6-B8336BE76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Afonso Sousa | Scheduling Tools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21F989-1956-305F-21A8-6A6E4CA3E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8D3D-E15C-5443-BB2E-1073E3108FA8}" type="slidenum">
              <a:rPr lang="en-US" smtClean="0"/>
              <a:t>33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58E914F-0D98-495A-CFE4-D08C0BE34A9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12775"/>
          <a:stretch/>
        </p:blipFill>
        <p:spPr>
          <a:xfrm>
            <a:off x="1531296" y="1439335"/>
            <a:ext cx="9129408" cy="449747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AC5DFD7-EF51-E77B-17EA-D4DDC156856E}"/>
              </a:ext>
            </a:extLst>
          </p:cNvPr>
          <p:cNvSpPr txBox="1"/>
          <p:nvPr/>
        </p:nvSpPr>
        <p:spPr>
          <a:xfrm>
            <a:off x="418331" y="916073"/>
            <a:ext cx="626678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Preparation was done with the Linear Planning Web Interface</a:t>
            </a:r>
          </a:p>
        </p:txBody>
      </p:sp>
    </p:spTree>
    <p:extLst>
      <p:ext uri="{BB962C8B-B14F-4D97-AF65-F5344CB8AC3E}">
        <p14:creationId xmlns:p14="http://schemas.microsoft.com/office/powerpoint/2010/main" val="136726405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964ABD-07CE-D45F-BD91-73E0DD109F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– (E)YETS 24-25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C16545-F722-C5C3-3516-78732124B1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2024-12-06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DD90C7-6FAB-FCB7-2BA6-B8336BE76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Afonso Sousa | Scheduling Tools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21F989-1956-305F-21A8-6A6E4CA3E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8D3D-E15C-5443-BB2E-1073E3108FA8}" type="slidenum">
              <a:rPr lang="en-US" smtClean="0"/>
              <a:t>34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08C5774-D5BE-736F-B738-43D0A9A2B0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1744" y="1190307"/>
            <a:ext cx="7876734" cy="447738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6FD01A2-CF37-F0C5-D1EB-E9243D9D4A50}"/>
              </a:ext>
            </a:extLst>
          </p:cNvPr>
          <p:cNvSpPr txBox="1"/>
          <p:nvPr/>
        </p:nvSpPr>
        <p:spPr>
          <a:xfrm>
            <a:off x="481199" y="1196752"/>
            <a:ext cx="2950505" cy="38340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ym typeface="Wingdings" panose="05000000000000000000" pitchFamily="2" charset="2"/>
              </a:rPr>
              <a:t>LHC </a:t>
            </a:r>
            <a:r>
              <a:rPr lang="en-US" sz="1600" b="1" dirty="0">
                <a:sym typeface="Wingdings" panose="05000000000000000000" pitchFamily="2" charset="2"/>
              </a:rPr>
              <a:t>Constraints planning </a:t>
            </a:r>
            <a:r>
              <a:rPr lang="en-US" sz="1600" dirty="0">
                <a:sym typeface="Wingdings" panose="05000000000000000000" pitchFamily="2" charset="2"/>
              </a:rPr>
              <a:t>is being done with the web interface</a:t>
            </a:r>
          </a:p>
          <a:p>
            <a:pPr marL="285750" indent="-28575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ym typeface="Wingdings" panose="05000000000000000000" pitchFamily="2" charset="2"/>
              </a:rPr>
              <a:t>Hourly planning for the whole (E)YETS duration</a:t>
            </a:r>
          </a:p>
          <a:p>
            <a:pPr marL="285750" indent="-28575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ym typeface="Wingdings" panose="05000000000000000000" pitchFamily="2" charset="2"/>
              </a:rPr>
              <a:t>Exported images that are sent to the LHC access screens</a:t>
            </a:r>
          </a:p>
          <a:p>
            <a:pPr marL="285750" indent="-28575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600" dirty="0">
              <a:sym typeface="Wingdings" panose="05000000000000000000" pitchFamily="2" charset="2"/>
            </a:endParaRPr>
          </a:p>
          <a:p>
            <a:pPr algn="l">
              <a:lnSpc>
                <a:spcPct val="150000"/>
              </a:lnSpc>
              <a:spcAft>
                <a:spcPts val="600"/>
              </a:spcAft>
            </a:pPr>
            <a:endParaRPr lang="en-GB" sz="1000" dirty="0">
              <a:sym typeface="Wingdings" panose="05000000000000000000" pitchFamily="2" charset="2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EB52BC0-5A99-FB06-B30B-1836E3E1A1A0}"/>
              </a:ext>
            </a:extLst>
          </p:cNvPr>
          <p:cNvSpPr txBox="1"/>
          <p:nvPr/>
        </p:nvSpPr>
        <p:spPr>
          <a:xfrm>
            <a:off x="3246965" y="5825589"/>
            <a:ext cx="859681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200" dirty="0"/>
              <a:t>Image shown in LHC Point 2. Images available at: </a:t>
            </a:r>
            <a:r>
              <a:rPr lang="en-US" sz="1200" dirty="0">
                <a:hlinkClick r:id="rId4"/>
              </a:rPr>
              <a:t>https://accelerator-dashboard.web.cern.ch/Dashboard-Access-Screens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56555797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A3F70D0C-E579-6460-4925-E372BDDF33C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rcRect t="18059" b="18059"/>
          <a:stretch/>
        </p:blipFill>
        <p:spPr/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F673A03-C38B-4BDB-A6EB-619ED02EC8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fr-FR" dirty="0"/>
          </a:p>
          <a:p>
            <a:pPr algn="ctr"/>
            <a:endParaRPr lang="fr-FR" dirty="0"/>
          </a:p>
          <a:p>
            <a:pPr algn="ctr"/>
            <a:endParaRPr lang="fr-FR" dirty="0"/>
          </a:p>
          <a:p>
            <a:pPr algn="ctr"/>
            <a:r>
              <a:rPr lang="fr-FR" sz="4000" dirty="0"/>
              <a:t>Scheduling Tools across CERN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6F7A2-E9E4-4F84-8211-038A69726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10" name="Footer Placeholder 7">
            <a:extLst>
              <a:ext uri="{FF2B5EF4-FFF2-40B4-BE49-F238E27FC236}">
                <a16:creationId xmlns:a16="http://schemas.microsoft.com/office/drawing/2014/main" id="{7C97611C-E6CD-5176-E62F-4EC5BE72A6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/>
              <a:t>Afonso Sousa | Scheduling Tools</a:t>
            </a:r>
            <a:endParaRPr lang="en-US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FF12C476-C178-1CFD-65F7-0D113D5617B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78349"/>
            <a:ext cx="828700" cy="365125"/>
          </a:xfrm>
        </p:spPr>
        <p:txBody>
          <a:bodyPr/>
          <a:lstStyle/>
          <a:p>
            <a:r>
              <a:rPr lang="en-US"/>
              <a:t>2024-12-06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027560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CB1A98-4E18-A40E-FC5C-2158A3F796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2024-12-06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47EA3E-4EAB-0E79-114B-B29DA241DD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FCAF719-9863-532E-CD23-EDDBB08994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Afonso Sousa | Scheduling Tools</a:t>
            </a:r>
            <a:endParaRPr lang="en-US" dirty="0"/>
          </a:p>
        </p:txBody>
      </p:sp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EC4026CF-53AC-2D5B-2184-4A7060F76E5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52264858"/>
              </p:ext>
            </p:extLst>
          </p:nvPr>
        </p:nvGraphicFramePr>
        <p:xfrm>
          <a:off x="2405590" y="548680"/>
          <a:ext cx="7380820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le 2">
            <a:extLst>
              <a:ext uri="{FF2B5EF4-FFF2-40B4-BE49-F238E27FC236}">
                <a16:creationId xmlns:a16="http://schemas.microsoft.com/office/drawing/2014/main" id="{AA33B9CA-0CF9-C5CA-F71B-053BE47329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231833"/>
            <a:ext cx="11779225" cy="1065742"/>
          </a:xfrm>
        </p:spPr>
        <p:txBody>
          <a:bodyPr/>
          <a:lstStyle/>
          <a:p>
            <a:r>
              <a:rPr lang="en-US" dirty="0"/>
              <a:t>All collaborations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621256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B5BA833-D8C3-F008-D561-18092243BC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231833"/>
            <a:ext cx="11779225" cy="1065742"/>
          </a:xfrm>
        </p:spPr>
        <p:txBody>
          <a:bodyPr/>
          <a:lstStyle/>
          <a:p>
            <a:r>
              <a:rPr lang="en-US" dirty="0"/>
              <a:t>ATLAS Collaboration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CB1A98-4E18-A40E-FC5C-2158A3F796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2024-12-06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47EA3E-4EAB-0E79-114B-B29DA241DD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FFD6BB-DFFC-0B30-DD7E-BF4B339F8D4A}"/>
              </a:ext>
            </a:extLst>
          </p:cNvPr>
          <p:cNvSpPr txBox="1"/>
          <p:nvPr/>
        </p:nvSpPr>
        <p:spPr>
          <a:xfrm>
            <a:off x="412775" y="1066329"/>
            <a:ext cx="3667001" cy="35091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endParaRPr lang="en-US" sz="1400" dirty="0">
              <a:effectLst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sz="1400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ATLAS </a:t>
            </a:r>
            <a:r>
              <a:rPr lang="en-US" sz="1400" dirty="0">
                <a:ea typeface="Calibri" panose="020F0502020204030204" pitchFamily="34" charset="0"/>
                <a:cs typeface="Calibri" panose="020F0502020204030204" pitchFamily="34" charset="0"/>
              </a:rPr>
              <a:t>coordination team </a:t>
            </a:r>
            <a:r>
              <a:rPr lang="en-US" sz="1400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needed a visible Gantt viewer without an MS Project license</a:t>
            </a:r>
            <a:endParaRPr lang="en-GB" sz="2000" b="1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GB" sz="2000" b="1" dirty="0">
                <a:ea typeface="Calibri" panose="020F0502020204030204" pitchFamily="34" charset="0"/>
                <a:cs typeface="Calibri" panose="020F0502020204030204" pitchFamily="34" charset="0"/>
              </a:rPr>
              <a:t>Solution:</a:t>
            </a:r>
            <a:endParaRPr lang="en-GB" sz="2000" dirty="0">
              <a:effectLst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sz="1400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Two-way collaboration that provides a similar </a:t>
            </a:r>
            <a:r>
              <a:rPr lang="en-US" sz="1400" b="1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Gantt viewer for ATLAS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ea typeface="Calibri" panose="020F0502020204030204" pitchFamily="34" charset="0"/>
                <a:cs typeface="Calibri" panose="020F0502020204030204" pitchFamily="34" charset="0"/>
              </a:rPr>
              <a:t>ATLAS provides a software developer to reproduce Gantt Viewer for ATLAS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ea typeface="Calibri" panose="020F0502020204030204" pitchFamily="34" charset="0"/>
                <a:cs typeface="Calibri" panose="020F0502020204030204" pitchFamily="34" charset="0"/>
              </a:rPr>
              <a:t>Scheduling Tools follows the development and remains the owner of the tool</a:t>
            </a:r>
          </a:p>
          <a:p>
            <a:pPr>
              <a:lnSpc>
                <a:spcPct val="150000"/>
              </a:lnSpc>
            </a:pPr>
            <a:endParaRPr lang="en-GB" sz="1600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FCAF719-9863-532E-CD23-EDDBB08994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Afonso Sousa | Scheduling Tools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3DBDF5D-9FC0-61B6-E915-BD35C7EE72F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3"/>
          <a:stretch/>
        </p:blipFill>
        <p:spPr bwMode="auto">
          <a:xfrm>
            <a:off x="4512596" y="1700807"/>
            <a:ext cx="7331973" cy="2621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A4F4F1A-3F8B-11BA-B2E0-1456CF5A56BE}"/>
              </a:ext>
            </a:extLst>
          </p:cNvPr>
          <p:cNvSpPr txBox="1"/>
          <p:nvPr/>
        </p:nvSpPr>
        <p:spPr>
          <a:xfrm>
            <a:off x="429728" y="4575495"/>
            <a:ext cx="10994864" cy="20318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algn="just" rtl="0" eaLnBrk="1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b="1" kern="1200" dirty="0">
                <a:solidFill>
                  <a:srgbClr val="0033A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Results:</a:t>
            </a:r>
            <a:endParaRPr lang="en-GB" sz="2000" dirty="0">
              <a:effectLst/>
            </a:endParaRPr>
          </a:p>
          <a:p>
            <a:pPr marL="285750" marR="0" indent="-285750" algn="l" rtl="0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400" kern="1200" dirty="0">
                <a:solidFill>
                  <a:srgbClr val="0033A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Successful export of Gantt Viewer into ATLAS coordination needs, benefiting from ATLAS’s resources to implement new functionalities in the tool</a:t>
            </a:r>
          </a:p>
          <a:p>
            <a:pPr marL="285750" marR="0" indent="-285750" algn="l" rtl="0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400" b="0" i="0" baseline="0" dirty="0">
                <a:ln>
                  <a:noFill/>
                </a:ln>
                <a:solidFill>
                  <a:srgbClr val="0033A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Demonstration of </a:t>
            </a:r>
            <a:r>
              <a:rPr lang="en-US" sz="1400" b="0" i="0" kern="1200" baseline="0" dirty="0">
                <a:ln>
                  <a:noFill/>
                </a:ln>
                <a:solidFill>
                  <a:srgbClr val="0033A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benefits of </a:t>
            </a:r>
            <a:r>
              <a:rPr lang="en-US" sz="1400" b="1" i="0" kern="1200" baseline="0" dirty="0">
                <a:ln>
                  <a:noFill/>
                </a:ln>
                <a:solidFill>
                  <a:srgbClr val="0033A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Groups cooperation at CERN</a:t>
            </a:r>
            <a:r>
              <a:rPr lang="en-US" sz="1400" kern="1200" dirty="0">
                <a:solidFill>
                  <a:srgbClr val="0033A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US" sz="1400" b="0" i="0" kern="1200" baseline="0" dirty="0">
                <a:ln>
                  <a:noFill/>
                </a:ln>
                <a:solidFill>
                  <a:srgbClr val="0033A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unified methodology facilitating seamless data sharing</a:t>
            </a:r>
            <a:endParaRPr lang="en-GB" sz="1400" dirty="0">
              <a:effectLst/>
            </a:endParaRPr>
          </a:p>
          <a:p>
            <a:pPr marL="0" algn="l" rtl="0" eaLnBrk="1" latinLnBrk="0" hangingPunct="1">
              <a:spcBef>
                <a:spcPts val="0"/>
              </a:spcBef>
              <a:spcAft>
                <a:spcPts val="0"/>
              </a:spcAft>
            </a:pPr>
            <a:r>
              <a:rPr lang="en-US" sz="1800" kern="1200" dirty="0">
                <a:solidFill>
                  <a:srgbClr val="0033A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+mn-cs"/>
              </a:rPr>
              <a:t> </a:t>
            </a:r>
            <a:endParaRPr lang="en-GB" sz="2000" dirty="0">
              <a:effectLst/>
            </a:endParaRPr>
          </a:p>
          <a:p>
            <a:pPr>
              <a:lnSpc>
                <a:spcPct val="150000"/>
              </a:lnSpc>
            </a:pP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4281158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964ABD-07CE-D45F-BD91-73E0DD109F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ATLAS Collaboration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C16545-F722-C5C3-3516-78732124B1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2024-12-06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DD90C7-6FAB-FCB7-2BA6-B8336BE76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Afonso Sousa | Scheduling Tools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21F989-1956-305F-21A8-6A6E4CA3E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8D3D-E15C-5443-BB2E-1073E3108FA8}" type="slidenum">
              <a:rPr lang="en-US" smtClean="0"/>
              <a:t>38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C8FC050-F722-149B-AF9D-D3D32D609E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4060" y="1556792"/>
            <a:ext cx="9859953" cy="417646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C3F7049-038A-6E49-D895-01E56EEDCE40}"/>
              </a:ext>
            </a:extLst>
          </p:cNvPr>
          <p:cNvSpPr/>
          <p:nvPr/>
        </p:nvSpPr>
        <p:spPr>
          <a:xfrm>
            <a:off x="663920" y="3933056"/>
            <a:ext cx="2520280" cy="1183199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/>
              <a:t>Removed unused Linear and Visualization pages</a:t>
            </a:r>
            <a:endParaRPr lang="en-GB" sz="1800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ED489300-6812-B35C-375F-26F9F6FF7048}"/>
              </a:ext>
            </a:extLst>
          </p:cNvPr>
          <p:cNvSpPr/>
          <p:nvPr/>
        </p:nvSpPr>
        <p:spPr>
          <a:xfrm>
            <a:off x="6109813" y="742577"/>
            <a:ext cx="2520280" cy="1183199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/>
              <a:t>Replicated the Scheduling Tools websites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45028959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964ABD-07CE-D45F-BD91-73E0DD109F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ATLAS Collaboration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C16545-F722-C5C3-3516-78732124B1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2024-12-06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DD90C7-6FAB-FCB7-2BA6-B8336BE76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Afonso Sousa | Scheduling Tools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21F989-1956-305F-21A8-6A6E4CA3E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8D3D-E15C-5443-BB2E-1073E3108FA8}" type="slidenum">
              <a:rPr lang="en-US" smtClean="0"/>
              <a:t>39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E620899-6F22-5895-72C1-67480A2271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3901" y="1268760"/>
            <a:ext cx="8984087" cy="451784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8285103D-00FA-BEB5-DA7A-9EC4C7D463BB}"/>
              </a:ext>
            </a:extLst>
          </p:cNvPr>
          <p:cNvSpPr/>
          <p:nvPr/>
        </p:nvSpPr>
        <p:spPr>
          <a:xfrm>
            <a:off x="983432" y="3928241"/>
            <a:ext cx="2520280" cy="1183199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/>
              <a:t>New features:</a:t>
            </a:r>
          </a:p>
          <a:p>
            <a:pPr algn="ctr"/>
            <a:r>
              <a:rPr lang="en-US" sz="1800" dirty="0"/>
              <a:t>Support / Feedback, Sorting</a:t>
            </a:r>
            <a:endParaRPr lang="en-GB" sz="1800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494FE354-4ED6-3149-789C-2F1D7B356DDE}"/>
              </a:ext>
            </a:extLst>
          </p:cNvPr>
          <p:cNvSpPr/>
          <p:nvPr/>
        </p:nvSpPr>
        <p:spPr>
          <a:xfrm>
            <a:off x="6816080" y="375588"/>
            <a:ext cx="2520280" cy="1183199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/>
              <a:t>Organization of the Gantt chart by Period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7762507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817832B8-B6FC-4A20-9144-23BF2ABDD0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522087"/>
            <a:ext cx="7212011" cy="346917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b="0" dirty="0" err="1">
                <a:solidFill>
                  <a:schemeClr val="tx1"/>
                </a:solidFill>
              </a:rPr>
              <a:t>Graduated</a:t>
            </a:r>
            <a:r>
              <a:rPr lang="fr-FR" b="0" dirty="0">
                <a:solidFill>
                  <a:schemeClr val="tx1"/>
                </a:solidFill>
              </a:rPr>
              <a:t> - </a:t>
            </a:r>
            <a:r>
              <a:rPr lang="fr-FR" b="0" dirty="0" err="1">
                <a:solidFill>
                  <a:schemeClr val="tx1"/>
                </a:solidFill>
              </a:rPr>
              <a:t>Degree</a:t>
            </a:r>
            <a:r>
              <a:rPr lang="fr-FR" b="0" dirty="0">
                <a:solidFill>
                  <a:schemeClr val="tx1"/>
                </a:solidFill>
              </a:rPr>
              <a:t> in Engineering Sciences – </a:t>
            </a:r>
            <a:r>
              <a:rPr lang="fr-FR" b="0" dirty="0" err="1">
                <a:solidFill>
                  <a:schemeClr val="tx1"/>
                </a:solidFill>
              </a:rPr>
              <a:t>Informatics</a:t>
            </a:r>
            <a:r>
              <a:rPr lang="fr-FR" b="0" dirty="0">
                <a:solidFill>
                  <a:schemeClr val="tx1"/>
                </a:solidFill>
              </a:rPr>
              <a:t> and Computer Engineering @ </a:t>
            </a:r>
            <a:r>
              <a:rPr lang="fr-FR" dirty="0">
                <a:solidFill>
                  <a:schemeClr val="tx1"/>
                </a:solidFill>
              </a:rPr>
              <a:t>FEUP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b="0" dirty="0" err="1">
                <a:solidFill>
                  <a:schemeClr val="tx1"/>
                </a:solidFill>
              </a:rPr>
              <a:t>Current</a:t>
            </a:r>
            <a:r>
              <a:rPr lang="fr-FR" b="0" dirty="0">
                <a:solidFill>
                  <a:schemeClr val="tx1"/>
                </a:solidFill>
              </a:rPr>
              <a:t> - </a:t>
            </a:r>
            <a:r>
              <a:rPr lang="fr-FR" b="0" dirty="0" err="1">
                <a:solidFill>
                  <a:schemeClr val="tx1"/>
                </a:solidFill>
              </a:rPr>
              <a:t>Master’s</a:t>
            </a:r>
            <a:r>
              <a:rPr lang="fr-FR" b="0" dirty="0">
                <a:solidFill>
                  <a:schemeClr val="tx1"/>
                </a:solidFill>
              </a:rPr>
              <a:t> in </a:t>
            </a:r>
            <a:r>
              <a:rPr lang="fr-FR" b="0" dirty="0" err="1">
                <a:solidFill>
                  <a:schemeClr val="tx1"/>
                </a:solidFill>
              </a:rPr>
              <a:t>Informatics</a:t>
            </a:r>
            <a:r>
              <a:rPr lang="fr-FR" b="0" dirty="0">
                <a:solidFill>
                  <a:schemeClr val="tx1"/>
                </a:solidFill>
              </a:rPr>
              <a:t> and Computer Engineering </a:t>
            </a:r>
            <a:r>
              <a:rPr lang="fr-FR" b="0" dirty="0" err="1">
                <a:solidFill>
                  <a:schemeClr val="tx1"/>
                </a:solidFill>
              </a:rPr>
              <a:t>Student</a:t>
            </a:r>
            <a:r>
              <a:rPr lang="fr-FR" b="0" dirty="0">
                <a:solidFill>
                  <a:schemeClr val="tx1"/>
                </a:solidFill>
              </a:rPr>
              <a:t> @ </a:t>
            </a:r>
            <a:r>
              <a:rPr lang="fr-FR" dirty="0">
                <a:solidFill>
                  <a:schemeClr val="tx1"/>
                </a:solidFill>
              </a:rPr>
              <a:t>FEUP </a:t>
            </a:r>
            <a:r>
              <a:rPr lang="fr-FR" b="0" dirty="0">
                <a:solidFill>
                  <a:schemeClr val="tx1"/>
                </a:solidFill>
              </a:rPr>
              <a:t>(2</a:t>
            </a:r>
            <a:r>
              <a:rPr lang="fr-FR" b="0" baseline="30000" dirty="0">
                <a:solidFill>
                  <a:schemeClr val="tx1"/>
                </a:solidFill>
              </a:rPr>
              <a:t>nd</a:t>
            </a:r>
            <a:r>
              <a:rPr lang="fr-FR" b="0" dirty="0">
                <a:solidFill>
                  <a:schemeClr val="tx1"/>
                </a:solidFill>
              </a:rPr>
              <a:t> </a:t>
            </a:r>
            <a:r>
              <a:rPr lang="fr-FR" b="0" dirty="0" err="1">
                <a:solidFill>
                  <a:schemeClr val="tx1"/>
                </a:solidFill>
              </a:rPr>
              <a:t>year</a:t>
            </a:r>
            <a:r>
              <a:rPr lang="fr-FR" b="0" dirty="0">
                <a:solidFill>
                  <a:schemeClr val="tx1"/>
                </a:solidFill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b="0" dirty="0" err="1">
                <a:solidFill>
                  <a:schemeClr val="tx1"/>
                </a:solidFill>
              </a:rPr>
              <a:t>Master’s</a:t>
            </a:r>
            <a:r>
              <a:rPr lang="fr-FR" b="0" dirty="0">
                <a:solidFill>
                  <a:schemeClr val="tx1"/>
                </a:solidFill>
              </a:rPr>
              <a:t> </a:t>
            </a:r>
            <a:r>
              <a:rPr lang="fr-FR" b="0" dirty="0" err="1">
                <a:solidFill>
                  <a:schemeClr val="tx1"/>
                </a:solidFill>
              </a:rPr>
              <a:t>thesis</a:t>
            </a:r>
            <a:r>
              <a:rPr lang="fr-FR" b="0" dirty="0">
                <a:solidFill>
                  <a:schemeClr val="tx1"/>
                </a:solidFill>
              </a:rPr>
              <a:t> </a:t>
            </a:r>
            <a:r>
              <a:rPr lang="fr-FR" b="0" dirty="0" err="1">
                <a:solidFill>
                  <a:schemeClr val="tx1"/>
                </a:solidFill>
              </a:rPr>
              <a:t>work</a:t>
            </a:r>
            <a:r>
              <a:rPr lang="fr-FR" b="0" dirty="0">
                <a:solidFill>
                  <a:schemeClr val="tx1"/>
                </a:solidFill>
              </a:rPr>
              <a:t> @ </a:t>
            </a:r>
            <a:r>
              <a:rPr lang="fr-FR" dirty="0">
                <a:solidFill>
                  <a:schemeClr val="tx1"/>
                </a:solidFill>
              </a:rPr>
              <a:t>CERN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tx1"/>
                </a:solidFill>
              </a:rPr>
              <a:t>FEUP </a:t>
            </a:r>
            <a:r>
              <a:rPr lang="fr-FR" dirty="0" err="1">
                <a:solidFill>
                  <a:schemeClr val="tx1"/>
                </a:solidFill>
              </a:rPr>
              <a:t>thesis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supervisors</a:t>
            </a:r>
            <a:r>
              <a:rPr lang="fr-FR" dirty="0">
                <a:solidFill>
                  <a:schemeClr val="tx1"/>
                </a:solidFill>
              </a:rPr>
              <a:t>: </a:t>
            </a:r>
            <a:r>
              <a:rPr lang="fr-FR" b="0" dirty="0">
                <a:solidFill>
                  <a:schemeClr val="tx1"/>
                </a:solidFill>
              </a:rPr>
              <a:t>João Faria, João Moreira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tx1"/>
                </a:solidFill>
              </a:rPr>
              <a:t>CERN </a:t>
            </a:r>
            <a:r>
              <a:rPr lang="fr-FR" dirty="0" err="1">
                <a:solidFill>
                  <a:schemeClr val="tx1"/>
                </a:solidFill>
              </a:rPr>
              <a:t>supervisors</a:t>
            </a:r>
            <a:r>
              <a:rPr lang="fr-FR" dirty="0">
                <a:solidFill>
                  <a:schemeClr val="tx1"/>
                </a:solidFill>
              </a:rPr>
              <a:t>: </a:t>
            </a:r>
            <a:r>
              <a:rPr lang="fr-FR" b="0" dirty="0">
                <a:solidFill>
                  <a:schemeClr val="tx1"/>
                </a:solidFill>
              </a:rPr>
              <a:t>Fernando </a:t>
            </a:r>
            <a:r>
              <a:rPr lang="fr-FR" b="0" dirty="0" err="1">
                <a:solidFill>
                  <a:schemeClr val="tx1"/>
                </a:solidFill>
              </a:rPr>
              <a:t>Pedrosa</a:t>
            </a:r>
            <a:endParaRPr lang="fr-FR" b="0" dirty="0"/>
          </a:p>
        </p:txBody>
      </p:sp>
      <p:sp>
        <p:nvSpPr>
          <p:cNvPr id="18" name="Title 17">
            <a:extLst>
              <a:ext uri="{FF2B5EF4-FFF2-40B4-BE49-F238E27FC236}">
                <a16:creationId xmlns:a16="http://schemas.microsoft.com/office/drawing/2014/main" id="{7BD8BB6D-4894-438C-8C7C-8A0A679773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50804"/>
            <a:ext cx="11376025" cy="1065742"/>
          </a:xfrm>
        </p:spPr>
        <p:txBody>
          <a:bodyPr/>
          <a:lstStyle/>
          <a:p>
            <a:r>
              <a:rPr lang="fr-FR" dirty="0"/>
              <a:t>About me - ACE Seminar #17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E9E4A5-D9EE-4764-B97A-BA936F4AE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Afonso Sousa | Scheduling Tools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BF82A11-396A-E9DD-186E-B6A91EDC57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390" b="93291" l="9697" r="90000">
                        <a14:foregroundMark x1="35152" y1="9904" x2="54242" y2="8946"/>
                        <a14:foregroundMark x1="54242" y1="8946" x2="61515" y2="9585"/>
                        <a14:foregroundMark x1="10909" y1="39617" x2="9697" y2="58147"/>
                        <a14:foregroundMark x1="9697" y1="58147" x2="10000" y2="59425"/>
                        <a14:foregroundMark x1="32424" y1="89457" x2="50303" y2="93291"/>
                        <a14:foregroundMark x1="50303" y1="93291" x2="66364" y2="88179"/>
                        <a14:foregroundMark x1="89697" y1="61661" x2="90000" y2="38019"/>
                        <a14:foregroundMark x1="50303" y1="6390" x2="50303" y2="6390"/>
                        <a14:foregroundMark x1="54848" y1="7029" x2="54848" y2="7029"/>
                        <a14:foregroundMark x1="52424" y1="6390" x2="52424" y2="6390"/>
                        <a14:foregroundMark x1="50000" y1="8307" x2="54848" y2="734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620000" y="2054279"/>
            <a:ext cx="3657600" cy="3469178"/>
          </a:xfrm>
          <a:prstGeom prst="rect">
            <a:avLst/>
          </a:prstGeom>
        </p:spPr>
      </p:pic>
      <p:pic>
        <p:nvPicPr>
          <p:cNvPr id="4" name="Picture 2" descr="FEUP - Faculdade de Engenharia da Universidade do Porto">
            <a:extLst>
              <a:ext uri="{FF2B5EF4-FFF2-40B4-BE49-F238E27FC236}">
                <a16:creationId xmlns:a16="http://schemas.microsoft.com/office/drawing/2014/main" id="{D250547D-B830-A3B9-3FD3-843D9EC759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6622" y="982928"/>
            <a:ext cx="2664356" cy="1065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5A0B2DC1-065E-9829-F697-E30AF2E97C8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78349"/>
            <a:ext cx="828700" cy="365125"/>
          </a:xfrm>
        </p:spPr>
        <p:txBody>
          <a:bodyPr/>
          <a:lstStyle/>
          <a:p>
            <a:r>
              <a:rPr lang="en-US"/>
              <a:t>2024-12-06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952272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B5BA833-D8C3-F008-D561-18092243BC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231833"/>
            <a:ext cx="11779225" cy="1065742"/>
          </a:xfrm>
        </p:spPr>
        <p:txBody>
          <a:bodyPr/>
          <a:lstStyle/>
          <a:p>
            <a:r>
              <a:rPr lang="en-US" dirty="0"/>
              <a:t>Intervention periods - IMPACT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CB1A98-4E18-A40E-FC5C-2158A3F796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2024-12-06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47EA3E-4EAB-0E79-114B-B29DA241DD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FCAF719-9863-532E-CD23-EDDBB08994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Afonso Sousa | Scheduling Tools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D6ED2DD-B26E-D841-4F2B-0CD960895F58}"/>
              </a:ext>
            </a:extLst>
          </p:cNvPr>
          <p:cNvSpPr txBox="1"/>
          <p:nvPr/>
        </p:nvSpPr>
        <p:spPr>
          <a:xfrm>
            <a:off x="335360" y="811589"/>
            <a:ext cx="609442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hlinkClick r:id="rId3"/>
              </a:rPr>
              <a:t>Intervention Periods Centralization between Scheduling Tools Project and IMPACT Databases EDMS 3064968</a:t>
            </a:r>
            <a:endParaRPr lang="en-GB" sz="16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495E42A-5B68-77FF-9B38-2EC6FB0E12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86072" y="436871"/>
            <a:ext cx="3721474" cy="5551832"/>
          </a:xfrm>
          <a:prstGeom prst="rect">
            <a:avLst/>
          </a:prstGeom>
          <a:ln>
            <a:noFill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8CDF9D7-0280-A158-5113-CBFA9A0019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09671" y="1723541"/>
            <a:ext cx="4104456" cy="3836191"/>
          </a:xfrm>
          <a:prstGeom prst="rect">
            <a:avLst/>
          </a:prstGeom>
          <a:ln>
            <a:noFill/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A9B9776-265A-1460-70FA-5EB5D1D4113A}"/>
              </a:ext>
            </a:extLst>
          </p:cNvPr>
          <p:cNvSpPr txBox="1"/>
          <p:nvPr/>
        </p:nvSpPr>
        <p:spPr>
          <a:xfrm>
            <a:off x="1782639" y="5604302"/>
            <a:ext cx="3558521" cy="585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Aft>
                <a:spcPts val="1200"/>
              </a:spcAft>
            </a:pPr>
            <a:r>
              <a:rPr lang="en-GB" sz="1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Data model for inserting intervention periods information in the STP database</a:t>
            </a:r>
          </a:p>
        </p:txBody>
      </p:sp>
    </p:spTree>
    <p:extLst>
      <p:ext uri="{BB962C8B-B14F-4D97-AF65-F5344CB8AC3E}">
        <p14:creationId xmlns:p14="http://schemas.microsoft.com/office/powerpoint/2010/main" val="411555546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A3F70D0C-E579-6460-4925-E372BDDF33C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rcRect t="11671" b="11671"/>
          <a:stretch/>
        </p:blipFill>
        <p:spPr/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F673A03-C38B-4BDB-A6EB-619ED02EC8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fr-FR" dirty="0"/>
          </a:p>
          <a:p>
            <a:pPr algn="ctr"/>
            <a:endParaRPr lang="fr-FR" dirty="0"/>
          </a:p>
          <a:p>
            <a:pPr algn="ctr"/>
            <a:endParaRPr lang="fr-FR" dirty="0"/>
          </a:p>
          <a:p>
            <a:pPr algn="ctr"/>
            <a:endParaRPr lang="fr-FR" dirty="0"/>
          </a:p>
          <a:p>
            <a:pPr algn="ctr"/>
            <a:r>
              <a:rPr lang="fr-FR" sz="4000" dirty="0"/>
              <a:t>Next steps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6F7A2-E9E4-4F84-8211-038A69726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41</a:t>
            </a:fld>
            <a:endParaRPr lang="en-US" dirty="0"/>
          </a:p>
        </p:txBody>
      </p:sp>
      <p:sp>
        <p:nvSpPr>
          <p:cNvPr id="10" name="Footer Placeholder 7">
            <a:extLst>
              <a:ext uri="{FF2B5EF4-FFF2-40B4-BE49-F238E27FC236}">
                <a16:creationId xmlns:a16="http://schemas.microsoft.com/office/drawing/2014/main" id="{7C97611C-E6CD-5176-E62F-4EC5BE72A6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/>
              <a:t>Afonso Sousa | Scheduling Tools</a:t>
            </a:r>
            <a:endParaRPr lang="en-US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FF12C476-C178-1CFD-65F7-0D113D5617B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78349"/>
            <a:ext cx="828700" cy="365125"/>
          </a:xfrm>
        </p:spPr>
        <p:txBody>
          <a:bodyPr/>
          <a:lstStyle/>
          <a:p>
            <a:r>
              <a:rPr lang="en-US"/>
              <a:t>2024-12-06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289977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FAABB732-E799-37A9-AE96-05C3AFFEBE3E}"/>
              </a:ext>
            </a:extLst>
          </p:cNvPr>
          <p:cNvSpPr/>
          <p:nvPr/>
        </p:nvSpPr>
        <p:spPr>
          <a:xfrm>
            <a:off x="2500950" y="1431012"/>
            <a:ext cx="720080" cy="4509945"/>
          </a:xfrm>
          <a:prstGeom prst="rect">
            <a:avLst/>
          </a:prstGeom>
          <a:solidFill>
            <a:srgbClr val="C00000">
              <a:alpha val="5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/>
              <a:t>EYETS 2023-2024</a:t>
            </a:r>
            <a:endParaRPr lang="en-GB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8CF1952-471A-E3E4-8CA1-95918207E7C0}"/>
              </a:ext>
            </a:extLst>
          </p:cNvPr>
          <p:cNvSpPr/>
          <p:nvPr/>
        </p:nvSpPr>
        <p:spPr>
          <a:xfrm>
            <a:off x="6166461" y="1439335"/>
            <a:ext cx="720080" cy="4509945"/>
          </a:xfrm>
          <a:prstGeom prst="rect">
            <a:avLst/>
          </a:prstGeom>
          <a:solidFill>
            <a:srgbClr val="C00000">
              <a:alpha val="5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/>
              <a:t>EYETS 2024-20245</a:t>
            </a:r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5664491-D053-D2CD-FF61-A9BFE144DBF1}"/>
              </a:ext>
            </a:extLst>
          </p:cNvPr>
          <p:cNvSpPr/>
          <p:nvPr/>
        </p:nvSpPr>
        <p:spPr>
          <a:xfrm>
            <a:off x="10035754" y="1431011"/>
            <a:ext cx="361652" cy="4509945"/>
          </a:xfrm>
          <a:prstGeom prst="rect">
            <a:avLst/>
          </a:prstGeom>
          <a:solidFill>
            <a:srgbClr val="C00000">
              <a:alpha val="5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/>
              <a:t>YETS 2025-20246</a:t>
            </a:r>
            <a:endParaRPr lang="en-GB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8B48A06F-66CB-4398-85ED-7D040488E6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Project Management Plan – Roadmap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C6A23D-36C8-4440-AC64-0FDA9471D0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2024-12-06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37E427-7D6F-44C3-B17F-C4DAF4F1F9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Afonso Sousa | Scheduling Tools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E575D8-00A7-4B66-9E9A-793F40356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42</a:t>
            </a:fld>
            <a:endParaRPr lang="en-US" dirty="0"/>
          </a:p>
        </p:txBody>
      </p:sp>
      <p:sp>
        <p:nvSpPr>
          <p:cNvPr id="2" name="Arrow: Right 1">
            <a:extLst>
              <a:ext uri="{FF2B5EF4-FFF2-40B4-BE49-F238E27FC236}">
                <a16:creationId xmlns:a16="http://schemas.microsoft.com/office/drawing/2014/main" id="{3929C9A9-079D-D967-52B3-80A65922CFDF}"/>
              </a:ext>
            </a:extLst>
          </p:cNvPr>
          <p:cNvSpPr/>
          <p:nvPr/>
        </p:nvSpPr>
        <p:spPr>
          <a:xfrm>
            <a:off x="1054840" y="2060848"/>
            <a:ext cx="10153728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0D9AB7E-4476-FBC6-A62A-A69CB2BCEF36}"/>
              </a:ext>
            </a:extLst>
          </p:cNvPr>
          <p:cNvSpPr txBox="1"/>
          <p:nvPr/>
        </p:nvSpPr>
        <p:spPr>
          <a:xfrm>
            <a:off x="11330352" y="2102750"/>
            <a:ext cx="720080" cy="71500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  <a:spcAft>
                <a:spcPts val="600"/>
              </a:spcAft>
            </a:pPr>
            <a:r>
              <a:rPr lang="en-GB" b="1" dirty="0">
                <a:solidFill>
                  <a:schemeClr val="accent2"/>
                </a:solidFill>
              </a:rPr>
              <a:t>LS3</a:t>
            </a:r>
          </a:p>
          <a:p>
            <a:pPr algn="l">
              <a:lnSpc>
                <a:spcPct val="150000"/>
              </a:lnSpc>
              <a:spcAft>
                <a:spcPts val="600"/>
              </a:spcAft>
            </a:pPr>
            <a:endParaRPr lang="en-US" sz="1100" dirty="0">
              <a:solidFill>
                <a:srgbClr val="00B050"/>
              </a:solidFill>
              <a:sym typeface="Wingdings" panose="05000000000000000000" pitchFamily="2" charset="2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BD3212E-2B87-9071-8113-7B2AACFE2D52}"/>
              </a:ext>
            </a:extLst>
          </p:cNvPr>
          <p:cNvSpPr/>
          <p:nvPr/>
        </p:nvSpPr>
        <p:spPr>
          <a:xfrm>
            <a:off x="1054840" y="1606075"/>
            <a:ext cx="180000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2023</a:t>
            </a:r>
            <a:endParaRPr lang="en-GB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8DFE8A8-4854-742A-7845-E61049E18DD5}"/>
              </a:ext>
            </a:extLst>
          </p:cNvPr>
          <p:cNvSpPr/>
          <p:nvPr/>
        </p:nvSpPr>
        <p:spPr>
          <a:xfrm>
            <a:off x="2927448" y="1606075"/>
            <a:ext cx="360000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2024</a:t>
            </a:r>
            <a:endParaRPr lang="en-GB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CE6884D-6720-4040-19F1-BBFA8D4E2A69}"/>
              </a:ext>
            </a:extLst>
          </p:cNvPr>
          <p:cNvSpPr/>
          <p:nvPr/>
        </p:nvSpPr>
        <p:spPr>
          <a:xfrm>
            <a:off x="6600056" y="1606075"/>
            <a:ext cx="360000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2025</a:t>
            </a:r>
            <a:endParaRPr lang="en-GB" dirty="0"/>
          </a:p>
        </p:txBody>
      </p:sp>
      <p:sp>
        <p:nvSpPr>
          <p:cNvPr id="19" name="Diamond 18">
            <a:extLst>
              <a:ext uri="{FF2B5EF4-FFF2-40B4-BE49-F238E27FC236}">
                <a16:creationId xmlns:a16="http://schemas.microsoft.com/office/drawing/2014/main" id="{C690F8B7-417A-61D1-EC9D-A15C9AA2511D}"/>
              </a:ext>
            </a:extLst>
          </p:cNvPr>
          <p:cNvSpPr/>
          <p:nvPr/>
        </p:nvSpPr>
        <p:spPr>
          <a:xfrm>
            <a:off x="2135538" y="3780856"/>
            <a:ext cx="216024" cy="360040"/>
          </a:xfrm>
          <a:prstGeom prst="diamond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BE85436-E008-263B-51FC-B572D624CDAA}"/>
              </a:ext>
            </a:extLst>
          </p:cNvPr>
          <p:cNvSpPr txBox="1"/>
          <p:nvPr/>
        </p:nvSpPr>
        <p:spPr>
          <a:xfrm>
            <a:off x="490742" y="3834070"/>
            <a:ext cx="1565366" cy="5534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  <a:spcAft>
                <a:spcPts val="600"/>
              </a:spcAft>
            </a:pPr>
            <a:r>
              <a:rPr lang="en-GB" sz="1100" dirty="0">
                <a:solidFill>
                  <a:schemeClr val="accent5"/>
                </a:solidFill>
              </a:rPr>
              <a:t>September: Origin arrival</a:t>
            </a:r>
          </a:p>
          <a:p>
            <a:pPr algn="l">
              <a:lnSpc>
                <a:spcPct val="150000"/>
              </a:lnSpc>
              <a:spcAft>
                <a:spcPts val="600"/>
              </a:spcAft>
            </a:pPr>
            <a:endParaRPr lang="en-US" sz="1100" dirty="0">
              <a:solidFill>
                <a:srgbClr val="00B050"/>
              </a:solidFill>
              <a:sym typeface="Wingdings" panose="05000000000000000000" pitchFamily="2" charset="2"/>
            </a:endParaRPr>
          </a:p>
        </p:txBody>
      </p:sp>
      <p:sp>
        <p:nvSpPr>
          <p:cNvPr id="21" name="Right Brace 20">
            <a:extLst>
              <a:ext uri="{FF2B5EF4-FFF2-40B4-BE49-F238E27FC236}">
                <a16:creationId xmlns:a16="http://schemas.microsoft.com/office/drawing/2014/main" id="{5C18DD9E-D73F-540F-C777-26CC85277BC8}"/>
              </a:ext>
            </a:extLst>
          </p:cNvPr>
          <p:cNvSpPr/>
          <p:nvPr/>
        </p:nvSpPr>
        <p:spPr>
          <a:xfrm rot="5400000">
            <a:off x="1814940" y="1929487"/>
            <a:ext cx="185828" cy="1745368"/>
          </a:xfrm>
          <a:prstGeom prst="rightBrace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0AFCC9A-5643-3A89-77F2-BAC4877A29BF}"/>
              </a:ext>
            </a:extLst>
          </p:cNvPr>
          <p:cNvSpPr txBox="1"/>
          <p:nvPr/>
        </p:nvSpPr>
        <p:spPr>
          <a:xfrm>
            <a:off x="573494" y="2931741"/>
            <a:ext cx="1927456" cy="11035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indent="-171450" algn="l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050" dirty="0">
                <a:solidFill>
                  <a:srgbClr val="0070C0"/>
                </a:solidFill>
              </a:rPr>
              <a:t>LPWI specification review</a:t>
            </a:r>
          </a:p>
          <a:p>
            <a:pPr marL="171450" indent="-171450" algn="l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050" dirty="0">
                <a:solidFill>
                  <a:srgbClr val="FF0000"/>
                </a:solidFill>
              </a:rPr>
              <a:t>Test of linear planning web interface for EYETS 2023-24</a:t>
            </a:r>
          </a:p>
          <a:p>
            <a:pPr algn="l">
              <a:lnSpc>
                <a:spcPct val="150000"/>
              </a:lnSpc>
              <a:spcAft>
                <a:spcPts val="600"/>
              </a:spcAft>
            </a:pPr>
            <a:endParaRPr lang="en-US" sz="1100" dirty="0">
              <a:solidFill>
                <a:srgbClr val="00B050"/>
              </a:solidFill>
              <a:sym typeface="Wingdings" panose="05000000000000000000" pitchFamily="2" charset="2"/>
            </a:endParaRPr>
          </a:p>
        </p:txBody>
      </p:sp>
      <p:sp>
        <p:nvSpPr>
          <p:cNvPr id="23" name="Right Brace 22">
            <a:extLst>
              <a:ext uri="{FF2B5EF4-FFF2-40B4-BE49-F238E27FC236}">
                <a16:creationId xmlns:a16="http://schemas.microsoft.com/office/drawing/2014/main" id="{AC6BBBEB-122E-48F4-731C-FF8C06B89B56}"/>
              </a:ext>
            </a:extLst>
          </p:cNvPr>
          <p:cNvSpPr/>
          <p:nvPr/>
        </p:nvSpPr>
        <p:spPr>
          <a:xfrm rot="5400000">
            <a:off x="3750696" y="2088525"/>
            <a:ext cx="188669" cy="1497762"/>
          </a:xfrm>
          <a:prstGeom prst="rightBrace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BB76150-B22C-0AE5-6EEE-33E7A3EBCFF5}"/>
              </a:ext>
            </a:extLst>
          </p:cNvPr>
          <p:cNvSpPr txBox="1"/>
          <p:nvPr/>
        </p:nvSpPr>
        <p:spPr>
          <a:xfrm>
            <a:off x="3265240" y="2933307"/>
            <a:ext cx="1927456" cy="5418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  <a:spcAft>
                <a:spcPts val="600"/>
              </a:spcAft>
            </a:pPr>
            <a:r>
              <a:rPr lang="en-GB" sz="1050" dirty="0">
                <a:solidFill>
                  <a:srgbClr val="FF0000"/>
                </a:solidFill>
              </a:rPr>
              <a:t>LPWI Phase 1 post mortem</a:t>
            </a:r>
          </a:p>
          <a:p>
            <a:pPr algn="l">
              <a:lnSpc>
                <a:spcPct val="150000"/>
              </a:lnSpc>
              <a:spcAft>
                <a:spcPts val="600"/>
              </a:spcAft>
            </a:pPr>
            <a:endParaRPr lang="en-US" sz="1100" dirty="0">
              <a:solidFill>
                <a:srgbClr val="00B050"/>
              </a:solidFill>
              <a:sym typeface="Wingdings" panose="05000000000000000000" pitchFamily="2" charset="2"/>
            </a:endParaRPr>
          </a:p>
        </p:txBody>
      </p:sp>
      <p:sp>
        <p:nvSpPr>
          <p:cNvPr id="25" name="Right Brace 24">
            <a:extLst>
              <a:ext uri="{FF2B5EF4-FFF2-40B4-BE49-F238E27FC236}">
                <a16:creationId xmlns:a16="http://schemas.microsoft.com/office/drawing/2014/main" id="{DB425FE3-1026-EED7-DFF0-FE7044340C54}"/>
              </a:ext>
            </a:extLst>
          </p:cNvPr>
          <p:cNvSpPr/>
          <p:nvPr/>
        </p:nvSpPr>
        <p:spPr>
          <a:xfrm rot="5400000">
            <a:off x="4269184" y="2732454"/>
            <a:ext cx="188671" cy="2456847"/>
          </a:xfrm>
          <a:prstGeom prst="rightBrac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50D4E3B-16D2-0D6E-9CAA-FAE24A5C7650}"/>
              </a:ext>
            </a:extLst>
          </p:cNvPr>
          <p:cNvSpPr txBox="1"/>
          <p:nvPr/>
        </p:nvSpPr>
        <p:spPr>
          <a:xfrm>
            <a:off x="3630183" y="4056934"/>
            <a:ext cx="1927457" cy="5534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  <a:spcAft>
                <a:spcPts val="600"/>
              </a:spcAft>
            </a:pPr>
            <a:r>
              <a:rPr lang="en-GB" sz="1100" dirty="0">
                <a:solidFill>
                  <a:schemeClr val="accent5"/>
                </a:solidFill>
              </a:rPr>
              <a:t>LPWI Phase 2 development</a:t>
            </a:r>
          </a:p>
          <a:p>
            <a:pPr algn="l">
              <a:lnSpc>
                <a:spcPct val="150000"/>
              </a:lnSpc>
              <a:spcAft>
                <a:spcPts val="600"/>
              </a:spcAft>
            </a:pPr>
            <a:endParaRPr lang="en-US" sz="1100" dirty="0">
              <a:solidFill>
                <a:srgbClr val="00B050"/>
              </a:solidFill>
              <a:sym typeface="Wingdings" panose="05000000000000000000" pitchFamily="2" charset="2"/>
            </a:endParaRPr>
          </a:p>
        </p:txBody>
      </p:sp>
      <p:sp>
        <p:nvSpPr>
          <p:cNvPr id="27" name="Right Brace 26">
            <a:extLst>
              <a:ext uri="{FF2B5EF4-FFF2-40B4-BE49-F238E27FC236}">
                <a16:creationId xmlns:a16="http://schemas.microsoft.com/office/drawing/2014/main" id="{97F858BC-30C4-8DB5-9ABB-2533A05987AE}"/>
              </a:ext>
            </a:extLst>
          </p:cNvPr>
          <p:cNvSpPr/>
          <p:nvPr/>
        </p:nvSpPr>
        <p:spPr>
          <a:xfrm rot="5400000">
            <a:off x="5830552" y="3805014"/>
            <a:ext cx="188669" cy="1497762"/>
          </a:xfrm>
          <a:prstGeom prst="rightBrace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22CB809-5262-3C0B-BDD6-71F0C196FB39}"/>
              </a:ext>
            </a:extLst>
          </p:cNvPr>
          <p:cNvSpPr txBox="1"/>
          <p:nvPr/>
        </p:nvSpPr>
        <p:spPr>
          <a:xfrm>
            <a:off x="4416459" y="4667359"/>
            <a:ext cx="1927456" cy="11035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  <a:spcAft>
                <a:spcPts val="600"/>
              </a:spcAft>
            </a:pPr>
            <a:r>
              <a:rPr lang="en-GB" sz="1050" dirty="0">
                <a:solidFill>
                  <a:srgbClr val="E15E32"/>
                </a:solidFill>
              </a:rPr>
              <a:t>Test of linear planning web interface for EYETS 2024-25</a:t>
            </a:r>
          </a:p>
          <a:p>
            <a:pPr algn="l">
              <a:lnSpc>
                <a:spcPct val="150000"/>
              </a:lnSpc>
              <a:spcAft>
                <a:spcPts val="600"/>
              </a:spcAft>
            </a:pPr>
            <a:r>
              <a:rPr lang="en-GB" sz="1050" dirty="0">
                <a:solidFill>
                  <a:srgbClr val="00B050"/>
                </a:solidFill>
              </a:rPr>
              <a:t>Test for LHC TS2</a:t>
            </a:r>
          </a:p>
          <a:p>
            <a:pPr algn="l">
              <a:lnSpc>
                <a:spcPct val="150000"/>
              </a:lnSpc>
              <a:spcAft>
                <a:spcPts val="600"/>
              </a:spcAft>
            </a:pPr>
            <a:endParaRPr lang="en-US" sz="1100" dirty="0">
              <a:solidFill>
                <a:srgbClr val="00B050"/>
              </a:solidFill>
              <a:sym typeface="Wingdings" panose="05000000000000000000" pitchFamily="2" charset="2"/>
            </a:endParaRPr>
          </a:p>
        </p:txBody>
      </p:sp>
      <p:sp>
        <p:nvSpPr>
          <p:cNvPr id="29" name="Right Brace 28">
            <a:extLst>
              <a:ext uri="{FF2B5EF4-FFF2-40B4-BE49-F238E27FC236}">
                <a16:creationId xmlns:a16="http://schemas.microsoft.com/office/drawing/2014/main" id="{CDF8F7D4-4377-36EA-9C4E-2C06F32963B6}"/>
              </a:ext>
            </a:extLst>
          </p:cNvPr>
          <p:cNvSpPr/>
          <p:nvPr/>
        </p:nvSpPr>
        <p:spPr>
          <a:xfrm rot="5400000">
            <a:off x="8285639" y="2508882"/>
            <a:ext cx="226663" cy="2866000"/>
          </a:xfrm>
          <a:prstGeom prst="rightBrac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0BD0ED7-04E6-D4AC-C3B0-494865DFEA86}"/>
              </a:ext>
            </a:extLst>
          </p:cNvPr>
          <p:cNvSpPr txBox="1"/>
          <p:nvPr/>
        </p:nvSpPr>
        <p:spPr>
          <a:xfrm>
            <a:off x="7461059" y="4018942"/>
            <a:ext cx="1927457" cy="5534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  <a:spcAft>
                <a:spcPts val="600"/>
              </a:spcAft>
            </a:pPr>
            <a:r>
              <a:rPr lang="en-GB" sz="1100" dirty="0">
                <a:solidFill>
                  <a:schemeClr val="accent5"/>
                </a:solidFill>
              </a:rPr>
              <a:t>LPWI Final development</a:t>
            </a:r>
          </a:p>
          <a:p>
            <a:pPr algn="l">
              <a:lnSpc>
                <a:spcPct val="150000"/>
              </a:lnSpc>
              <a:spcAft>
                <a:spcPts val="600"/>
              </a:spcAft>
            </a:pPr>
            <a:endParaRPr lang="en-US" sz="1100" dirty="0">
              <a:solidFill>
                <a:srgbClr val="00B050"/>
              </a:solidFill>
              <a:sym typeface="Wingdings" panose="05000000000000000000" pitchFamily="2" charset="2"/>
            </a:endParaRPr>
          </a:p>
        </p:txBody>
      </p:sp>
      <p:sp>
        <p:nvSpPr>
          <p:cNvPr id="33" name="Right Brace 32">
            <a:extLst>
              <a:ext uri="{FF2B5EF4-FFF2-40B4-BE49-F238E27FC236}">
                <a16:creationId xmlns:a16="http://schemas.microsoft.com/office/drawing/2014/main" id="{90E418EF-1CCC-B1C0-4165-2206EE561D43}"/>
              </a:ext>
            </a:extLst>
          </p:cNvPr>
          <p:cNvSpPr/>
          <p:nvPr/>
        </p:nvSpPr>
        <p:spPr>
          <a:xfrm rot="5400000">
            <a:off x="7192076" y="4110594"/>
            <a:ext cx="213205" cy="900329"/>
          </a:xfrm>
          <a:prstGeom prst="rightBrace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D885E04-AEF4-1F37-804D-6D1C9A1110D5}"/>
              </a:ext>
            </a:extLst>
          </p:cNvPr>
          <p:cNvSpPr txBox="1"/>
          <p:nvPr/>
        </p:nvSpPr>
        <p:spPr>
          <a:xfrm>
            <a:off x="6971870" y="4694606"/>
            <a:ext cx="1927456" cy="5418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  <a:spcAft>
                <a:spcPts val="600"/>
              </a:spcAft>
            </a:pPr>
            <a:r>
              <a:rPr lang="en-GB" sz="1050" dirty="0">
                <a:solidFill>
                  <a:srgbClr val="E15E32"/>
                </a:solidFill>
              </a:rPr>
              <a:t>LPWI Phase 2 post mortem</a:t>
            </a:r>
          </a:p>
          <a:p>
            <a:pPr algn="l">
              <a:lnSpc>
                <a:spcPct val="150000"/>
              </a:lnSpc>
              <a:spcAft>
                <a:spcPts val="600"/>
              </a:spcAft>
            </a:pPr>
            <a:endParaRPr lang="en-US" sz="1100" dirty="0">
              <a:solidFill>
                <a:srgbClr val="00B050"/>
              </a:solidFill>
              <a:sym typeface="Wingdings" panose="05000000000000000000" pitchFamily="2" charset="2"/>
            </a:endParaRP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9296B5B6-C721-E2FC-1A67-F8B0A81554E7}"/>
              </a:ext>
            </a:extLst>
          </p:cNvPr>
          <p:cNvCxnSpPr>
            <a:cxnSpLocks/>
          </p:cNvCxnSpPr>
          <p:nvPr/>
        </p:nvCxnSpPr>
        <p:spPr>
          <a:xfrm>
            <a:off x="2243550" y="5589240"/>
            <a:ext cx="8965018" cy="0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475C2E2C-335D-A41B-40DA-3E3E86135189}"/>
              </a:ext>
            </a:extLst>
          </p:cNvPr>
          <p:cNvSpPr txBox="1"/>
          <p:nvPr/>
        </p:nvSpPr>
        <p:spPr>
          <a:xfrm>
            <a:off x="4593911" y="5587495"/>
            <a:ext cx="1927456" cy="861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  <a:spcAft>
                <a:spcPts val="600"/>
              </a:spcAft>
            </a:pPr>
            <a:r>
              <a:rPr lang="en-GB" sz="1050" dirty="0">
                <a:solidFill>
                  <a:schemeClr val="accent2">
                    <a:lumMod val="75000"/>
                  </a:schemeClr>
                </a:solidFill>
              </a:rPr>
              <a:t>Maintenance of the tools</a:t>
            </a:r>
          </a:p>
          <a:p>
            <a:pPr marL="171450" indent="-171450" algn="l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1050" dirty="0">
              <a:solidFill>
                <a:srgbClr val="0070C0"/>
              </a:solidFill>
            </a:endParaRPr>
          </a:p>
          <a:p>
            <a:pPr algn="l">
              <a:lnSpc>
                <a:spcPct val="150000"/>
              </a:lnSpc>
              <a:spcAft>
                <a:spcPts val="600"/>
              </a:spcAft>
            </a:pPr>
            <a:endParaRPr lang="en-US" sz="1100" dirty="0">
              <a:solidFill>
                <a:srgbClr val="00B050"/>
              </a:solidFill>
              <a:sym typeface="Wingdings" panose="05000000000000000000" pitchFamily="2" charset="2"/>
            </a:endParaRP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0B5AEC51-F8D4-D964-B175-5639BB801B39}"/>
              </a:ext>
            </a:extLst>
          </p:cNvPr>
          <p:cNvCxnSpPr/>
          <p:nvPr/>
        </p:nvCxnSpPr>
        <p:spPr>
          <a:xfrm>
            <a:off x="10061963" y="6014628"/>
            <a:ext cx="1697464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CF2A5460-F68F-1231-843C-7EAFC9DE2085}"/>
              </a:ext>
            </a:extLst>
          </p:cNvPr>
          <p:cNvSpPr txBox="1"/>
          <p:nvPr/>
        </p:nvSpPr>
        <p:spPr>
          <a:xfrm>
            <a:off x="10116202" y="6053808"/>
            <a:ext cx="1927456" cy="861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  <a:spcAft>
                <a:spcPts val="600"/>
              </a:spcAft>
            </a:pPr>
            <a:r>
              <a:rPr lang="en-GB" sz="1050" b="1" dirty="0">
                <a:solidFill>
                  <a:srgbClr val="2F2F2F"/>
                </a:solidFill>
              </a:rPr>
              <a:t>Long term maintainability ?</a:t>
            </a:r>
          </a:p>
          <a:p>
            <a:pPr marL="171450" indent="-171450" algn="l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1050" dirty="0">
              <a:solidFill>
                <a:srgbClr val="0070C0"/>
              </a:solidFill>
            </a:endParaRPr>
          </a:p>
          <a:p>
            <a:pPr algn="l">
              <a:lnSpc>
                <a:spcPct val="150000"/>
              </a:lnSpc>
              <a:spcAft>
                <a:spcPts val="600"/>
              </a:spcAft>
            </a:pPr>
            <a:endParaRPr lang="en-US" sz="1100" dirty="0">
              <a:solidFill>
                <a:srgbClr val="00B050"/>
              </a:solidFill>
              <a:sym typeface="Wingdings" panose="05000000000000000000" pitchFamily="2" charset="2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605408F-F392-97F3-38F3-6A5729BCBF30}"/>
              </a:ext>
            </a:extLst>
          </p:cNvPr>
          <p:cNvSpPr/>
          <p:nvPr/>
        </p:nvSpPr>
        <p:spPr>
          <a:xfrm>
            <a:off x="10272463" y="1606075"/>
            <a:ext cx="1516337" cy="36004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2026</a:t>
            </a:r>
            <a:endParaRPr lang="en-GB" dirty="0"/>
          </a:p>
        </p:txBody>
      </p:sp>
      <p:sp>
        <p:nvSpPr>
          <p:cNvPr id="31" name="Diamond 30">
            <a:extLst>
              <a:ext uri="{FF2B5EF4-FFF2-40B4-BE49-F238E27FC236}">
                <a16:creationId xmlns:a16="http://schemas.microsoft.com/office/drawing/2014/main" id="{BB23E6D4-DD0F-4ED6-36DC-B4A7590E8A05}"/>
              </a:ext>
            </a:extLst>
          </p:cNvPr>
          <p:cNvSpPr/>
          <p:nvPr/>
        </p:nvSpPr>
        <p:spPr>
          <a:xfrm>
            <a:off x="9723959" y="4244413"/>
            <a:ext cx="216024" cy="360040"/>
          </a:xfrm>
          <a:prstGeom prst="diamond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0D559C4-0847-F2F9-6AAE-A9DB2E92A452}"/>
              </a:ext>
            </a:extLst>
          </p:cNvPr>
          <p:cNvSpPr txBox="1"/>
          <p:nvPr/>
        </p:nvSpPr>
        <p:spPr>
          <a:xfrm>
            <a:off x="9281111" y="4625692"/>
            <a:ext cx="1927457" cy="22256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  <a:spcAft>
                <a:spcPts val="600"/>
              </a:spcAft>
            </a:pPr>
            <a:r>
              <a:rPr lang="en-US" sz="1100" dirty="0">
                <a:solidFill>
                  <a:schemeClr val="accent3"/>
                </a:solidFill>
                <a:sym typeface="Wingdings" panose="05000000000000000000" pitchFamily="2" charset="2"/>
              </a:rPr>
              <a:t>STP Usage</a:t>
            </a:r>
          </a:p>
        </p:txBody>
      </p:sp>
    </p:spTree>
    <p:extLst>
      <p:ext uri="{BB962C8B-B14F-4D97-AF65-F5344CB8AC3E}">
        <p14:creationId xmlns:p14="http://schemas.microsoft.com/office/powerpoint/2010/main" val="149546667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B48A06F-66CB-4398-85ED-7D040488E6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What’s next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C6A23D-36C8-4440-AC64-0FDA9471D0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2024-12-06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37E427-7D6F-44C3-B17F-C4DAF4F1F9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Afonso Sousa | Scheduling Tools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E575D8-00A7-4B66-9E9A-793F40356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43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4EA4A96-A496-BA7E-6448-DB5091BC407F}"/>
              </a:ext>
            </a:extLst>
          </p:cNvPr>
          <p:cNvSpPr txBox="1"/>
          <p:nvPr/>
        </p:nvSpPr>
        <p:spPr>
          <a:xfrm>
            <a:off x="481199" y="1196752"/>
            <a:ext cx="11376025" cy="61116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  <a:spcAft>
                <a:spcPts val="600"/>
              </a:spcAft>
            </a:pPr>
            <a:r>
              <a:rPr lang="en-US" sz="2400" b="1" dirty="0">
                <a:sym typeface="Wingdings" panose="05000000000000000000" pitchFamily="2" charset="2"/>
              </a:rPr>
              <a:t>The main objective</a:t>
            </a:r>
          </a:p>
          <a:p>
            <a:pPr algn="l">
              <a:lnSpc>
                <a:spcPct val="150000"/>
              </a:lnSpc>
              <a:spcAft>
                <a:spcPts val="600"/>
              </a:spcAft>
            </a:pPr>
            <a:r>
              <a:rPr lang="en-GB" sz="1600" dirty="0"/>
              <a:t>Deliver a robust and user-friendly Linear Planning Web Interface for the LS3, ensuring compatibility across all accelerators.</a:t>
            </a: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sz="2000" b="1" dirty="0">
                <a:sym typeface="Wingdings" panose="05000000000000000000" pitchFamily="2" charset="2"/>
              </a:rPr>
              <a:t>How?</a:t>
            </a: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Performance Optimization</a:t>
            </a:r>
            <a:endParaRPr lang="en-US" altLang="en-US" sz="1600" dirty="0">
              <a:latin typeface="Arial" panose="020B0604020202020204" pitchFamily="34" charset="0"/>
            </a:endParaRPr>
          </a:p>
          <a:p>
            <a:pPr marL="800100" lvl="1" indent="-3429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Enhance app performance by refining backend processes, reducing loading times, and improving overall responsiveness.</a:t>
            </a:r>
            <a:endParaRPr kumimoji="0" lang="en-US" altLang="en-US" sz="1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Feature Refinement and Expansion</a:t>
            </a:r>
            <a:endParaRPr lang="en-US" altLang="en-US" sz="1600" dirty="0">
              <a:latin typeface="Arial" panose="020B0604020202020204" pitchFamily="34" charset="0"/>
            </a:endParaRPr>
          </a:p>
          <a:p>
            <a:pPr marL="800100" lvl="1" indent="-3429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Continuously improve existing features based on user feedback and introduce new functionalities to meet evolving needs.</a:t>
            </a:r>
          </a:p>
          <a:p>
            <a:pPr marL="342900" indent="-342900">
              <a:lnSpc>
                <a:spcPct val="150000"/>
              </a:lnSpc>
              <a:spcAft>
                <a:spcPts val="600"/>
              </a:spcAft>
              <a:buFont typeface="+mj-lt"/>
              <a:buAutoNum type="arabicPeriod"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Master Schedule Integration</a:t>
            </a:r>
          </a:p>
          <a:p>
            <a:pPr marL="742950" lvl="1" indent="-28575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Implement the ability to create and view Master Schedule directly into the web interface.</a:t>
            </a:r>
            <a:endParaRPr kumimoji="0" lang="en-US" altLang="en-US" sz="1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lvl="1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  <a:spcAft>
                <a:spcPts val="600"/>
              </a:spcAft>
            </a:pPr>
            <a:endParaRPr lang="en-US" sz="1600" dirty="0">
              <a:sym typeface="Wingdings" panose="05000000000000000000" pitchFamily="2" charset="2"/>
            </a:endParaRPr>
          </a:p>
          <a:p>
            <a:pPr marL="285750" indent="-28575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600" dirty="0">
              <a:sym typeface="Wingdings" panose="05000000000000000000" pitchFamily="2" charset="2"/>
            </a:endParaRPr>
          </a:p>
          <a:p>
            <a:pPr algn="l">
              <a:lnSpc>
                <a:spcPct val="150000"/>
              </a:lnSpc>
              <a:spcAft>
                <a:spcPts val="600"/>
              </a:spcAft>
            </a:pPr>
            <a:endParaRPr lang="en-GB" sz="1000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80746341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A3F70D0C-E579-6460-4925-E372BDDF33C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rcRect t="676" b="676"/>
          <a:stretch/>
        </p:blipFill>
        <p:spPr/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F673A03-C38B-4BDB-A6EB-619ED02EC8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fr-FR" dirty="0"/>
          </a:p>
          <a:p>
            <a:pPr algn="ctr"/>
            <a:endParaRPr lang="fr-FR" dirty="0"/>
          </a:p>
          <a:p>
            <a:pPr algn="ctr"/>
            <a:endParaRPr lang="fr-FR" dirty="0"/>
          </a:p>
          <a:p>
            <a:pPr algn="ctr"/>
            <a:endParaRPr lang="fr-FR" dirty="0"/>
          </a:p>
          <a:p>
            <a:pPr algn="ctr"/>
            <a:r>
              <a:rPr lang="fr-FR" sz="4000" dirty="0"/>
              <a:t>Conclusions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6F7A2-E9E4-4F84-8211-038A69726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44</a:t>
            </a:fld>
            <a:endParaRPr lang="en-US" dirty="0"/>
          </a:p>
        </p:txBody>
      </p:sp>
      <p:sp>
        <p:nvSpPr>
          <p:cNvPr id="10" name="Footer Placeholder 7">
            <a:extLst>
              <a:ext uri="{FF2B5EF4-FFF2-40B4-BE49-F238E27FC236}">
                <a16:creationId xmlns:a16="http://schemas.microsoft.com/office/drawing/2014/main" id="{7C97611C-E6CD-5176-E62F-4EC5BE72A6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/>
              <a:t>Afonso Sousa | Scheduling Tools</a:t>
            </a:r>
            <a:endParaRPr lang="en-US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FF12C476-C178-1CFD-65F7-0D113D5617B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78349"/>
            <a:ext cx="828700" cy="365125"/>
          </a:xfrm>
        </p:spPr>
        <p:txBody>
          <a:bodyPr/>
          <a:lstStyle/>
          <a:p>
            <a:r>
              <a:rPr lang="en-US"/>
              <a:t>2024-12-06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0885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>
            <a:extLst>
              <a:ext uri="{FF2B5EF4-FFF2-40B4-BE49-F238E27FC236}">
                <a16:creationId xmlns:a16="http://schemas.microsoft.com/office/drawing/2014/main" id="{7BD8BB6D-4894-438C-8C7C-8A0A679773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50804"/>
            <a:ext cx="11376025" cy="1065742"/>
          </a:xfrm>
        </p:spPr>
        <p:txBody>
          <a:bodyPr/>
          <a:lstStyle/>
          <a:p>
            <a:r>
              <a:rPr lang="fr-FR" dirty="0"/>
              <a:t>My Conclusions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E9E4A5-D9EE-4764-B97A-BA936F4AE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Afonso Sousa | Scheduling Tools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45</a:t>
            </a:fld>
            <a:endParaRPr lang="en-US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5A0B2DC1-065E-9829-F697-E30AF2E97C8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78349"/>
            <a:ext cx="828700" cy="365125"/>
          </a:xfrm>
        </p:spPr>
        <p:txBody>
          <a:bodyPr/>
          <a:lstStyle/>
          <a:p>
            <a:r>
              <a:rPr lang="en-US"/>
              <a:t>2024-12-06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ABEB1F0-E7BF-A34B-A156-81954E7219E6}"/>
              </a:ext>
            </a:extLst>
          </p:cNvPr>
          <p:cNvSpPr txBox="1"/>
          <p:nvPr/>
        </p:nvSpPr>
        <p:spPr>
          <a:xfrm>
            <a:off x="481199" y="1196752"/>
            <a:ext cx="11376025" cy="36186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The project is progressing well and </a:t>
            </a:r>
            <a:r>
              <a:rPr lang="en-GB" sz="1600" b="1" dirty="0"/>
              <a:t>remains on track to meet its goals</a:t>
            </a:r>
            <a:r>
              <a:rPr lang="en-GB" sz="1600" dirty="0"/>
              <a:t>.</a:t>
            </a:r>
          </a:p>
          <a:p>
            <a:pPr marL="285750" indent="-28575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Despite challenges and constant adjustments, </a:t>
            </a:r>
            <a:r>
              <a:rPr lang="en-GB" sz="1600" b="1" dirty="0"/>
              <a:t>working closely with end users has proven invaluable</a:t>
            </a:r>
            <a:r>
              <a:rPr lang="en-GB" sz="1600" dirty="0"/>
              <a:t>. This collaboration enables rapid feedback and continuous improvements.</a:t>
            </a:r>
          </a:p>
          <a:p>
            <a:pPr marL="285750" indent="-28575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This project helps me grow by managing development, handling user requests, and setting priorities.</a:t>
            </a:r>
          </a:p>
          <a:p>
            <a:pPr marL="285750" indent="-28575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I’m grateful for the </a:t>
            </a:r>
            <a:r>
              <a:rPr lang="en-GB" sz="1600" b="1" dirty="0"/>
              <a:t>collaboration among ACE developers </a:t>
            </a:r>
            <a:r>
              <a:rPr lang="en-GB" sz="1600" dirty="0"/>
              <a:t>that we were able to establish with Victor and Georg. It advances the project, applies industry standards, balances fast development, and fosters creativity.</a:t>
            </a:r>
          </a:p>
          <a:p>
            <a:pPr marL="285750" indent="-28575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600" dirty="0">
              <a:sym typeface="Wingdings" panose="05000000000000000000" pitchFamily="2" charset="2"/>
            </a:endParaRPr>
          </a:p>
          <a:p>
            <a:pPr algn="l">
              <a:lnSpc>
                <a:spcPct val="150000"/>
              </a:lnSpc>
              <a:spcAft>
                <a:spcPts val="600"/>
              </a:spcAft>
            </a:pPr>
            <a:endParaRPr lang="en-GB" sz="1000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08030096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>
            <a:extLst>
              <a:ext uri="{FF2B5EF4-FFF2-40B4-BE49-F238E27FC236}">
                <a16:creationId xmlns:a16="http://schemas.microsoft.com/office/drawing/2014/main" id="{7BD8BB6D-4894-438C-8C7C-8A0A679773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50804"/>
            <a:ext cx="11376025" cy="1065742"/>
          </a:xfrm>
        </p:spPr>
        <p:txBody>
          <a:bodyPr/>
          <a:lstStyle/>
          <a:p>
            <a:r>
              <a:rPr lang="fr-FR" dirty="0"/>
              <a:t>Acknowledgements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E9E4A5-D9EE-4764-B97A-BA936F4AE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Afonso Sousa | Scheduling Tools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46</a:t>
            </a:fld>
            <a:endParaRPr lang="en-US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5A0B2DC1-065E-9829-F697-E30AF2E97C8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78349"/>
            <a:ext cx="828700" cy="365125"/>
          </a:xfrm>
        </p:spPr>
        <p:txBody>
          <a:bodyPr/>
          <a:lstStyle/>
          <a:p>
            <a:r>
              <a:rPr lang="en-US"/>
              <a:t>2024-12-06</a:t>
            </a:r>
            <a:endParaRPr lang="en-US" dirty="0"/>
          </a:p>
        </p:txBody>
      </p:sp>
      <p:sp>
        <p:nvSpPr>
          <p:cNvPr id="3" name="Content Placeholder 7">
            <a:extLst>
              <a:ext uri="{FF2B5EF4-FFF2-40B4-BE49-F238E27FC236}">
                <a16:creationId xmlns:a16="http://schemas.microsoft.com/office/drawing/2014/main" id="{EA5C2870-1BB9-5C24-364C-B3028DA438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76" y="1268760"/>
            <a:ext cx="11376024" cy="4608512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>
                <a:solidFill>
                  <a:schemeClr val="tx1"/>
                </a:solidFill>
              </a:rPr>
              <a:t>Estrella</a:t>
            </a:r>
            <a:r>
              <a:rPr lang="en-US" sz="2400" b="0" dirty="0">
                <a:solidFill>
                  <a:schemeClr val="tx1"/>
                </a:solidFill>
              </a:rPr>
              <a:t>: for your unwavering positivity and help in tackling the challenges we face together.</a:t>
            </a:r>
          </a:p>
          <a:p>
            <a:pPr marL="0" indent="0">
              <a:buNone/>
            </a:pPr>
            <a:r>
              <a:rPr lang="en-US" sz="2400" dirty="0">
                <a:solidFill>
                  <a:schemeClr val="tx1"/>
                </a:solidFill>
              </a:rPr>
              <a:t>Georg and Victor</a:t>
            </a:r>
            <a:r>
              <a:rPr lang="en-US" sz="2400" b="0" dirty="0">
                <a:solidFill>
                  <a:schemeClr val="tx1"/>
                </a:solidFill>
              </a:rPr>
              <a:t>: </a:t>
            </a:r>
            <a:r>
              <a:rPr lang="en-GB" sz="2400" b="0" dirty="0">
                <a:solidFill>
                  <a:schemeClr val="tx1"/>
                </a:solidFill>
              </a:rPr>
              <a:t>for your great contributions in advancing this project and in creating a better EN-ACE developer team.</a:t>
            </a:r>
            <a:endParaRPr lang="en-US" sz="2400" b="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sz="2400" dirty="0">
                <a:solidFill>
                  <a:schemeClr val="tx1"/>
                </a:solidFill>
              </a:rPr>
              <a:t>The Scheduling Tools Community: </a:t>
            </a:r>
            <a:r>
              <a:rPr lang="en-GB" sz="2400" b="0" dirty="0">
                <a:solidFill>
                  <a:schemeClr val="tx1"/>
                </a:solidFill>
              </a:rPr>
              <a:t>To everyone who has supported this project through feedback, ideas, contributions, and more — your input has been invaluable.</a:t>
            </a:r>
            <a:endParaRPr lang="en-US" sz="24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154611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>
            <a:extLst>
              <a:ext uri="{FF2B5EF4-FFF2-40B4-BE49-F238E27FC236}">
                <a16:creationId xmlns:a16="http://schemas.microsoft.com/office/drawing/2014/main" id="{7BD8BB6D-4894-438C-8C7C-8A0A679773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50804"/>
            <a:ext cx="11376025" cy="1065742"/>
          </a:xfrm>
        </p:spPr>
        <p:txBody>
          <a:bodyPr/>
          <a:lstStyle/>
          <a:p>
            <a:r>
              <a:rPr lang="fr-FR" dirty="0"/>
              <a:t>Any questions?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E9E4A5-D9EE-4764-B97A-BA936F4AE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Afonso Sousa | Scheduling Tools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47</a:t>
            </a:fld>
            <a:endParaRPr lang="en-US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5A0B2DC1-065E-9829-F697-E30AF2E97C8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78349"/>
            <a:ext cx="828700" cy="365125"/>
          </a:xfrm>
        </p:spPr>
        <p:txBody>
          <a:bodyPr/>
          <a:lstStyle/>
          <a:p>
            <a:r>
              <a:rPr lang="en-US"/>
              <a:t>2024-12-06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901811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655312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>
            <a:extLst>
              <a:ext uri="{FF2B5EF4-FFF2-40B4-BE49-F238E27FC236}">
                <a16:creationId xmlns:a16="http://schemas.microsoft.com/office/drawing/2014/main" id="{7BD8BB6D-4894-438C-8C7C-8A0A679773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50804"/>
            <a:ext cx="11376025" cy="1065742"/>
          </a:xfrm>
        </p:spPr>
        <p:txBody>
          <a:bodyPr/>
          <a:lstStyle/>
          <a:p>
            <a:r>
              <a:rPr lang="fr-FR" dirty="0"/>
              <a:t>About me - </a:t>
            </a:r>
            <a:r>
              <a:rPr lang="fr-FR" dirty="0" err="1"/>
              <a:t>Today</a:t>
            </a:r>
            <a:endParaRPr lang="fr-FR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E9E4A5-D9EE-4764-B97A-BA936F4AE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Afonso Sousa | Scheduling Tools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5A0B2DC1-065E-9829-F697-E30AF2E97C8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78349"/>
            <a:ext cx="828700" cy="365125"/>
          </a:xfrm>
        </p:spPr>
        <p:txBody>
          <a:bodyPr/>
          <a:lstStyle/>
          <a:p>
            <a:r>
              <a:rPr lang="en-US"/>
              <a:t>2024-12-06</a:t>
            </a:r>
            <a:endParaRPr lang="en-US" dirty="0"/>
          </a:p>
        </p:txBody>
      </p:sp>
      <p:sp>
        <p:nvSpPr>
          <p:cNvPr id="5" name="Content Placeholder 18">
            <a:extLst>
              <a:ext uri="{FF2B5EF4-FFF2-40B4-BE49-F238E27FC236}">
                <a16:creationId xmlns:a16="http://schemas.microsoft.com/office/drawing/2014/main" id="{7A98C855-7046-2FA0-43A8-E04B13771C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556792"/>
            <a:ext cx="4967931" cy="4326877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b="0" dirty="0" err="1">
                <a:solidFill>
                  <a:schemeClr val="tx1"/>
                </a:solidFill>
              </a:rPr>
              <a:t>Master’s</a:t>
            </a:r>
            <a:r>
              <a:rPr lang="fr-FR" b="0" dirty="0">
                <a:solidFill>
                  <a:schemeClr val="tx1"/>
                </a:solidFill>
              </a:rPr>
              <a:t> in </a:t>
            </a:r>
            <a:r>
              <a:rPr lang="fr-FR" dirty="0" err="1">
                <a:solidFill>
                  <a:schemeClr val="tx1"/>
                </a:solidFill>
              </a:rPr>
              <a:t>Informatics</a:t>
            </a:r>
            <a:r>
              <a:rPr lang="fr-FR" dirty="0">
                <a:solidFill>
                  <a:schemeClr val="tx1"/>
                </a:solidFill>
              </a:rPr>
              <a:t> and Computer Engineering @ FEUP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b="0" dirty="0" err="1">
                <a:solidFill>
                  <a:schemeClr val="tx1"/>
                </a:solidFill>
              </a:rPr>
              <a:t>Master’s</a:t>
            </a:r>
            <a:r>
              <a:rPr lang="fr-FR" b="0" dirty="0">
                <a:solidFill>
                  <a:schemeClr val="tx1"/>
                </a:solidFill>
              </a:rPr>
              <a:t> </a:t>
            </a:r>
            <a:r>
              <a:rPr lang="fr-FR" b="0" dirty="0" err="1">
                <a:solidFill>
                  <a:schemeClr val="tx1"/>
                </a:solidFill>
              </a:rPr>
              <a:t>thesis</a:t>
            </a:r>
            <a:r>
              <a:rPr lang="fr-FR" b="0" dirty="0">
                <a:solidFill>
                  <a:schemeClr val="tx1"/>
                </a:solidFill>
              </a:rPr>
              <a:t> </a:t>
            </a:r>
            <a:r>
              <a:rPr lang="fr-FR" b="0" dirty="0" err="1">
                <a:solidFill>
                  <a:schemeClr val="tx1"/>
                </a:solidFill>
              </a:rPr>
              <a:t>work</a:t>
            </a:r>
            <a:r>
              <a:rPr lang="fr-FR" b="0" dirty="0">
                <a:solidFill>
                  <a:schemeClr val="tx1"/>
                </a:solidFill>
              </a:rPr>
              <a:t> about </a:t>
            </a:r>
            <a:r>
              <a:rPr lang="fr-FR" b="0" dirty="0" err="1">
                <a:solidFill>
                  <a:schemeClr val="tx1"/>
                </a:solidFill>
              </a:rPr>
              <a:t>predicting</a:t>
            </a:r>
            <a:r>
              <a:rPr lang="fr-FR" b="0" dirty="0">
                <a:solidFill>
                  <a:schemeClr val="tx1"/>
                </a:solidFill>
              </a:rPr>
              <a:t> and </a:t>
            </a:r>
            <a:r>
              <a:rPr lang="fr-FR" b="0" dirty="0" err="1">
                <a:solidFill>
                  <a:schemeClr val="tx1"/>
                </a:solidFill>
              </a:rPr>
              <a:t>using</a:t>
            </a:r>
            <a:r>
              <a:rPr lang="fr-FR" b="0" dirty="0">
                <a:solidFill>
                  <a:schemeClr val="tx1"/>
                </a:solidFill>
              </a:rPr>
              <a:t> Machine Learning in </a:t>
            </a:r>
            <a:r>
              <a:rPr lang="fr-FR" b="0" dirty="0" err="1">
                <a:solidFill>
                  <a:schemeClr val="tx1"/>
                </a:solidFill>
              </a:rPr>
              <a:t>small</a:t>
            </a:r>
            <a:r>
              <a:rPr lang="fr-FR" b="0" dirty="0">
                <a:solidFill>
                  <a:schemeClr val="tx1"/>
                </a:solidFill>
              </a:rPr>
              <a:t> </a:t>
            </a:r>
            <a:r>
              <a:rPr lang="fr-FR" b="0" dirty="0" err="1">
                <a:solidFill>
                  <a:schemeClr val="tx1"/>
                </a:solidFill>
              </a:rPr>
              <a:t>datasets</a:t>
            </a:r>
            <a:endParaRPr lang="fr-FR" b="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b="0" dirty="0" err="1">
                <a:solidFill>
                  <a:schemeClr val="tx1"/>
                </a:solidFill>
              </a:rPr>
              <a:t>Working</a:t>
            </a:r>
            <a:r>
              <a:rPr lang="fr-FR" b="0" dirty="0">
                <a:solidFill>
                  <a:schemeClr val="tx1"/>
                </a:solidFill>
              </a:rPr>
              <a:t> for the </a:t>
            </a:r>
            <a:r>
              <a:rPr lang="fr-FR" b="0" dirty="0" err="1">
                <a:solidFill>
                  <a:schemeClr val="tx1"/>
                </a:solidFill>
              </a:rPr>
              <a:t>past</a:t>
            </a:r>
            <a:r>
              <a:rPr lang="fr-FR" b="0" dirty="0">
                <a:solidFill>
                  <a:schemeClr val="tx1"/>
                </a:solidFill>
              </a:rPr>
              <a:t> ~ 1 </a:t>
            </a:r>
            <a:r>
              <a:rPr lang="fr-FR" b="0" dirty="0" err="1">
                <a:solidFill>
                  <a:schemeClr val="tx1"/>
                </a:solidFill>
              </a:rPr>
              <a:t>year</a:t>
            </a:r>
            <a:r>
              <a:rPr lang="fr-FR" b="0" dirty="0">
                <a:solidFill>
                  <a:schemeClr val="tx1"/>
                </a:solidFill>
              </a:rPr>
              <a:t> as the lead Scheduling Tools Project </a:t>
            </a:r>
            <a:r>
              <a:rPr lang="fr-FR" dirty="0" err="1">
                <a:solidFill>
                  <a:schemeClr val="tx1"/>
                </a:solidFill>
              </a:rPr>
              <a:t>Developer</a:t>
            </a:r>
            <a:endParaRPr lang="fr-FR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 err="1">
                <a:solidFill>
                  <a:schemeClr val="tx1"/>
                </a:solidFill>
              </a:rPr>
              <a:t>Supervisor</a:t>
            </a:r>
            <a:r>
              <a:rPr lang="fr-FR" dirty="0">
                <a:solidFill>
                  <a:schemeClr val="tx1"/>
                </a:solidFill>
              </a:rPr>
              <a:t>: </a:t>
            </a:r>
            <a:r>
              <a:rPr lang="fr-FR" b="0" dirty="0">
                <a:solidFill>
                  <a:schemeClr val="tx1"/>
                </a:solidFill>
              </a:rPr>
              <a:t>Estrella </a:t>
            </a:r>
            <a:r>
              <a:rPr lang="fr-FR" b="0" dirty="0" err="1">
                <a:solidFill>
                  <a:schemeClr val="tx1"/>
                </a:solidFill>
              </a:rPr>
              <a:t>Vergara</a:t>
            </a:r>
            <a:endParaRPr lang="fr-FR" b="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b="0" dirty="0" err="1">
                <a:solidFill>
                  <a:schemeClr val="tx1"/>
                </a:solidFill>
              </a:rPr>
              <a:t>Obsessed</a:t>
            </a:r>
            <a:r>
              <a:rPr lang="fr-FR" b="0" dirty="0">
                <a:solidFill>
                  <a:schemeClr val="tx1"/>
                </a:solidFill>
              </a:rPr>
              <a:t> </a:t>
            </a:r>
            <a:r>
              <a:rPr lang="fr-FR" b="0" dirty="0" err="1">
                <a:solidFill>
                  <a:schemeClr val="tx1"/>
                </a:solidFill>
              </a:rPr>
              <a:t>with</a:t>
            </a:r>
            <a:r>
              <a:rPr lang="fr-FR" b="0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movies</a:t>
            </a:r>
            <a:r>
              <a:rPr lang="fr-FR" dirty="0">
                <a:solidFill>
                  <a:schemeClr val="tx1"/>
                </a:solidFill>
              </a:rPr>
              <a:t>, gym, and traveling </a:t>
            </a:r>
            <a:endParaRPr lang="fr-FR" dirty="0"/>
          </a:p>
        </p:txBody>
      </p:sp>
      <p:pic>
        <p:nvPicPr>
          <p:cNvPr id="4" name="Picture 3" descr="A water fountain with a rainbow in the background&#10;&#10;Description automatically generated">
            <a:extLst>
              <a:ext uri="{FF2B5EF4-FFF2-40B4-BE49-F238E27FC236}">
                <a16:creationId xmlns:a16="http://schemas.microsoft.com/office/drawing/2014/main" id="{B024C9CD-0D34-342C-1520-80616BD610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099438" y="2173532"/>
            <a:ext cx="6096000" cy="2032000"/>
          </a:xfrm>
          <a:prstGeom prst="rect">
            <a:avLst/>
          </a:prstGeom>
        </p:spPr>
      </p:pic>
      <p:pic>
        <p:nvPicPr>
          <p:cNvPr id="9" name="Picture 8" descr="A group of people sitting at tables&#10;&#10;Description automatically generated">
            <a:extLst>
              <a:ext uri="{FF2B5EF4-FFF2-40B4-BE49-F238E27FC236}">
                <a16:creationId xmlns:a16="http://schemas.microsoft.com/office/drawing/2014/main" id="{37D80807-D62F-CD0D-516A-F7D6B62A945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</a:extLst>
          </a:blip>
          <a:srcRect t="13902" r="1188" b="20941"/>
          <a:stretch/>
        </p:blipFill>
        <p:spPr>
          <a:xfrm>
            <a:off x="6098058" y="4192348"/>
            <a:ext cx="6096001" cy="2029968"/>
          </a:xfrm>
          <a:prstGeom prst="rect">
            <a:avLst/>
          </a:prstGeom>
        </p:spPr>
      </p:pic>
      <p:pic>
        <p:nvPicPr>
          <p:cNvPr id="12" name="Picture 11" descr="A high angle view of a building&#10;&#10;Description automatically generated">
            <a:extLst>
              <a:ext uri="{FF2B5EF4-FFF2-40B4-BE49-F238E27FC236}">
                <a16:creationId xmlns:a16="http://schemas.microsoft.com/office/drawing/2014/main" id="{A83864D2-CD8E-5AC8-A087-8398F382F54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0"/>
                    </a14:imgEffect>
                  </a14:imgLayer>
                </a14:imgProps>
              </a:ext>
            </a:extLst>
          </a:blip>
          <a:srcRect t="21760" b="16048"/>
          <a:stretch/>
        </p:blipFill>
        <p:spPr>
          <a:xfrm>
            <a:off x="6098058" y="0"/>
            <a:ext cx="6096000" cy="2173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5738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A3F70D0C-E579-6460-4925-E372BDDF33C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rcRect t="11671" b="11671"/>
          <a:stretch/>
        </p:blipFill>
        <p:spPr/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F673A03-C38B-4BDB-A6EB-619ED02EC8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fr-FR" dirty="0"/>
          </a:p>
          <a:p>
            <a:pPr algn="ctr"/>
            <a:endParaRPr lang="fr-FR" dirty="0"/>
          </a:p>
          <a:p>
            <a:pPr algn="ctr"/>
            <a:endParaRPr lang="fr-FR" dirty="0"/>
          </a:p>
          <a:p>
            <a:pPr algn="ctr"/>
            <a:endParaRPr lang="fr-FR" dirty="0"/>
          </a:p>
          <a:p>
            <a:pPr algn="ctr"/>
            <a:r>
              <a:rPr lang="fr-FR" sz="4000" dirty="0"/>
              <a:t>Scheduling Tools Project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6F7A2-E9E4-4F84-8211-038A69726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0" name="Footer Placeholder 7">
            <a:extLst>
              <a:ext uri="{FF2B5EF4-FFF2-40B4-BE49-F238E27FC236}">
                <a16:creationId xmlns:a16="http://schemas.microsoft.com/office/drawing/2014/main" id="{7C97611C-E6CD-5176-E62F-4EC5BE72A6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/>
              <a:t>Afonso Sousa | Scheduling Tools</a:t>
            </a:r>
            <a:endParaRPr lang="en-US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FF12C476-C178-1CFD-65F7-0D113D5617B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78349"/>
            <a:ext cx="828700" cy="365125"/>
          </a:xfrm>
        </p:spPr>
        <p:txBody>
          <a:bodyPr/>
          <a:lstStyle/>
          <a:p>
            <a:r>
              <a:rPr lang="en-US"/>
              <a:t>2024-12-06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3054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964ABD-07CE-D45F-BD91-73E0DD109F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Scheduling Tools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C16545-F722-C5C3-3516-78732124B1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2024-12-06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DD90C7-6FAB-FCB7-2BA6-B8336BE76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Afonso Sousa | Scheduling Tools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21F989-1956-305F-21A8-6A6E4CA3E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8D3D-E15C-5443-BB2E-1073E3108FA8}" type="slidenum">
              <a:rPr lang="en-US" smtClean="0"/>
              <a:t>7</a:t>
            </a:fld>
            <a:endParaRPr lang="en-US"/>
          </a:p>
        </p:txBody>
      </p:sp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8EEC0E12-D11D-47D2-36F2-E4890C1EB1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1984" y="962079"/>
            <a:ext cx="5767657" cy="4699169"/>
          </a:xfrm>
          <a:prstGeom prst="rect">
            <a:avLst/>
          </a:prstGeom>
        </p:spPr>
      </p:pic>
      <p:sp>
        <p:nvSpPr>
          <p:cNvPr id="7" name="Content Placeholder 18">
            <a:extLst>
              <a:ext uri="{FF2B5EF4-FFF2-40B4-BE49-F238E27FC236}">
                <a16:creationId xmlns:a16="http://schemas.microsoft.com/office/drawing/2014/main" id="{E64355E8-EC99-01AA-7E13-0A2E9BB289BB}"/>
              </a:ext>
            </a:extLst>
          </p:cNvPr>
          <p:cNvSpPr txBox="1">
            <a:spLocks/>
          </p:cNvSpPr>
          <p:nvPr/>
        </p:nvSpPr>
        <p:spPr>
          <a:xfrm>
            <a:off x="407990" y="1694411"/>
            <a:ext cx="5213638" cy="346917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b="0" dirty="0" err="1">
                <a:solidFill>
                  <a:schemeClr val="tx1"/>
                </a:solidFill>
              </a:rPr>
              <a:t>Initially</a:t>
            </a:r>
            <a:r>
              <a:rPr lang="fr-FR" b="0" dirty="0">
                <a:solidFill>
                  <a:schemeClr val="tx1"/>
                </a:solidFill>
              </a:rPr>
              <a:t> </a:t>
            </a:r>
            <a:r>
              <a:rPr lang="fr-FR" b="0" dirty="0" err="1">
                <a:solidFill>
                  <a:schemeClr val="tx1"/>
                </a:solidFill>
              </a:rPr>
              <a:t>developed</a:t>
            </a:r>
            <a:r>
              <a:rPr lang="fr-FR" b="0" dirty="0">
                <a:solidFill>
                  <a:schemeClr val="tx1"/>
                </a:solidFill>
              </a:rPr>
              <a:t> by EN-IM </a:t>
            </a:r>
            <a:r>
              <a:rPr lang="fr-FR" b="0" dirty="0" err="1">
                <a:solidFill>
                  <a:schemeClr val="tx1"/>
                </a:solidFill>
              </a:rPr>
              <a:t>during</a:t>
            </a:r>
            <a:r>
              <a:rPr lang="fr-FR" b="0" dirty="0">
                <a:solidFill>
                  <a:schemeClr val="tx1"/>
                </a:solidFill>
              </a:rPr>
              <a:t> the LS2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tx1"/>
                </a:solidFill>
              </a:rPr>
              <a:t>Main goals: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fr-FR" dirty="0" err="1">
                <a:solidFill>
                  <a:schemeClr val="tx1"/>
                </a:solidFill>
              </a:rPr>
              <a:t>Gather</a:t>
            </a:r>
            <a:r>
              <a:rPr lang="fr-FR" dirty="0">
                <a:solidFill>
                  <a:schemeClr val="tx1"/>
                </a:solidFill>
              </a:rPr>
              <a:t> all coordination </a:t>
            </a:r>
            <a:r>
              <a:rPr lang="fr-FR" dirty="0" err="1">
                <a:solidFill>
                  <a:schemeClr val="tx1"/>
                </a:solidFill>
              </a:rPr>
              <a:t>related</a:t>
            </a:r>
            <a:r>
              <a:rPr lang="fr-FR" dirty="0">
                <a:solidFill>
                  <a:schemeClr val="tx1"/>
                </a:solidFill>
              </a:rPr>
              <a:t> data in a </a:t>
            </a:r>
            <a:r>
              <a:rPr lang="fr-FR" b="1" dirty="0">
                <a:solidFill>
                  <a:schemeClr val="tx1"/>
                </a:solidFill>
              </a:rPr>
              <a:t>unique repository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fr-FR" b="0" dirty="0" err="1">
                <a:solidFill>
                  <a:schemeClr val="tx1"/>
                </a:solidFill>
              </a:rPr>
              <a:t>Allow</a:t>
            </a:r>
            <a:r>
              <a:rPr lang="fr-FR" b="0" dirty="0">
                <a:solidFill>
                  <a:schemeClr val="tx1"/>
                </a:solidFill>
              </a:rPr>
              <a:t> the </a:t>
            </a:r>
            <a:r>
              <a:rPr lang="fr-FR" b="0" dirty="0" err="1">
                <a:solidFill>
                  <a:schemeClr val="tx1"/>
                </a:solidFill>
              </a:rPr>
              <a:t>visualization</a:t>
            </a:r>
            <a:r>
              <a:rPr lang="fr-FR" b="0" dirty="0">
                <a:solidFill>
                  <a:schemeClr val="tx1"/>
                </a:solidFill>
              </a:rPr>
              <a:t> of plannings </a:t>
            </a:r>
            <a:r>
              <a:rPr lang="fr-FR" b="1" dirty="0" err="1">
                <a:solidFill>
                  <a:schemeClr val="tx1"/>
                </a:solidFill>
              </a:rPr>
              <a:t>without</a:t>
            </a:r>
            <a:r>
              <a:rPr lang="fr-FR" b="1" dirty="0">
                <a:solidFill>
                  <a:schemeClr val="tx1"/>
                </a:solidFill>
              </a:rPr>
              <a:t> and MS Project License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dirty="0">
              <a:solidFill>
                <a:schemeClr val="tx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8869565-AA9A-18F9-C083-4E96E8FD82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68241" y="846080"/>
            <a:ext cx="525310" cy="58060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CAAB892-27EA-429E-E549-8E20CE2768CE}"/>
              </a:ext>
            </a:extLst>
          </p:cNvPr>
          <p:cNvSpPr txBox="1"/>
          <p:nvPr/>
        </p:nvSpPr>
        <p:spPr>
          <a:xfrm>
            <a:off x="11094718" y="1421719"/>
            <a:ext cx="955280" cy="1588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00" b="1" dirty="0">
                <a:solidFill>
                  <a:schemeClr val="tx2"/>
                </a:solidFill>
              </a:rPr>
              <a:t>Screens</a:t>
            </a:r>
            <a:endParaRPr lang="en-GB" sz="1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50257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C16545-F722-C5C3-3516-78732124B1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2024-12-06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DD90C7-6FAB-FCB7-2BA6-B8336BE76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Afonso Sousa | Scheduling Tools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21F989-1956-305F-21A8-6A6E4CA3E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8D3D-E15C-5443-BB2E-1073E3108FA8}" type="slidenum">
              <a:rPr lang="en-US" smtClean="0"/>
              <a:t>8</a:t>
            </a:fld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6FFEB190-0FA4-5082-419C-3BBE8FFBB8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What is Scheduling Tools</a:t>
            </a:r>
            <a:endParaRPr lang="en-GB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612488AA-1ABC-C8DE-0B94-5801573F7F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07464" y="729525"/>
            <a:ext cx="3915035" cy="191621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1347BF21-FF3F-1CB8-3E3D-732C417651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83852" y="3356992"/>
            <a:ext cx="3962257" cy="201044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B9323C28-3BFF-5798-8E47-600579732A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5613" y="1331379"/>
            <a:ext cx="6224289" cy="367122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35" name="Connector: Elbow 34">
            <a:extLst>
              <a:ext uri="{FF2B5EF4-FFF2-40B4-BE49-F238E27FC236}">
                <a16:creationId xmlns:a16="http://schemas.microsoft.com/office/drawing/2014/main" id="{B6CD0510-D000-0077-EC1B-24FC2E52AAC2}"/>
              </a:ext>
            </a:extLst>
          </p:cNvPr>
          <p:cNvCxnSpPr>
            <a:cxnSpLocks/>
          </p:cNvCxnSpPr>
          <p:nvPr/>
        </p:nvCxnSpPr>
        <p:spPr>
          <a:xfrm>
            <a:off x="2711624" y="1052736"/>
            <a:ext cx="5112568" cy="504056"/>
          </a:xfrm>
          <a:prstGeom prst="bentConnector3">
            <a:avLst>
              <a:gd name="adj1" fmla="val 82194"/>
            </a:avLst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or: Elbow 43">
            <a:extLst>
              <a:ext uri="{FF2B5EF4-FFF2-40B4-BE49-F238E27FC236}">
                <a16:creationId xmlns:a16="http://schemas.microsoft.com/office/drawing/2014/main" id="{754C0BC1-6F49-345C-71E2-BBD82EE18C58}"/>
              </a:ext>
            </a:extLst>
          </p:cNvPr>
          <p:cNvCxnSpPr>
            <a:cxnSpLocks/>
          </p:cNvCxnSpPr>
          <p:nvPr/>
        </p:nvCxnSpPr>
        <p:spPr>
          <a:xfrm>
            <a:off x="6023992" y="2324076"/>
            <a:ext cx="1800200" cy="1440160"/>
          </a:xfrm>
          <a:prstGeom prst="bentConnector3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B83DDBCD-D838-9BBD-48EA-E796B20EC28D}"/>
              </a:ext>
            </a:extLst>
          </p:cNvPr>
          <p:cNvCxnSpPr/>
          <p:nvPr/>
        </p:nvCxnSpPr>
        <p:spPr>
          <a:xfrm>
            <a:off x="2711624" y="1052736"/>
            <a:ext cx="0" cy="936104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90775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600E3C32-E1A0-81A6-4E85-3334E4D74F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0369" y="1916832"/>
            <a:ext cx="4572000" cy="2844849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WHO?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1"/>
                </a:solidFill>
              </a:rPr>
              <a:t>EN-ACE Members: </a:t>
            </a:r>
            <a:r>
              <a:rPr lang="en-GB" sz="1800" b="0" dirty="0">
                <a:solidFill>
                  <a:schemeClr val="tx1"/>
                </a:solidFill>
              </a:rPr>
              <a:t>Core contributors and stakeholders in planning activities.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1"/>
                </a:solidFill>
              </a:rPr>
              <a:t>End Users: </a:t>
            </a:r>
            <a:r>
              <a:rPr lang="en-GB" sz="1800" b="0" dirty="0">
                <a:solidFill>
                  <a:schemeClr val="tx1"/>
                </a:solidFill>
              </a:rPr>
              <a:t>Individuals who rely on the tool to consult plannings and track ongoing.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41A4939B-F896-5633-CD28-4E9B21E9B1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Who uses Scheduling Tools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B78F12-87C3-2946-EA36-DE0C90C85E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/>
              <a:t>2024-12-06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C0893E-70E8-8A29-69DD-551C6073E4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GB"/>
              <a:t>Afonso Sousa | Scheduling Tools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9E9669-2EED-ED25-6F18-94889C52DD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2" name="Content Placeholder 8">
            <a:extLst>
              <a:ext uri="{FF2B5EF4-FFF2-40B4-BE49-F238E27FC236}">
                <a16:creationId xmlns:a16="http://schemas.microsoft.com/office/drawing/2014/main" id="{2EC339D8-1CBC-F5E5-6791-F3906C858728}"/>
              </a:ext>
            </a:extLst>
          </p:cNvPr>
          <p:cNvSpPr txBox="1">
            <a:spLocks/>
          </p:cNvSpPr>
          <p:nvPr/>
        </p:nvSpPr>
        <p:spPr>
          <a:xfrm>
            <a:off x="6546555" y="1916832"/>
            <a:ext cx="4572000" cy="2844849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tx1"/>
                </a:solidFill>
              </a:rPr>
              <a:t>WHY?</a:t>
            </a:r>
            <a:endParaRPr lang="en-GB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1"/>
                </a:solidFill>
              </a:rPr>
              <a:t>Streamlining Processes: </a:t>
            </a:r>
            <a:r>
              <a:rPr lang="en-GB" sz="1800" b="0" dirty="0">
                <a:solidFill>
                  <a:schemeClr val="tx1"/>
                </a:solidFill>
              </a:rPr>
              <a:t>Automates routine tasks to improve efficiency and reduce manual effort.</a:t>
            </a:r>
            <a:endParaRPr lang="en-GB" sz="18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1"/>
                </a:solidFill>
              </a:rPr>
              <a:t>Time-Saving: </a:t>
            </a:r>
            <a:r>
              <a:rPr lang="en-GB" sz="1800" b="0" dirty="0">
                <a:solidFill>
                  <a:schemeClr val="tx1"/>
                </a:solidFill>
              </a:rPr>
              <a:t>Makes viewing, creating and managing Linear Plannings faster and easier for CERN personnel.</a:t>
            </a:r>
            <a:endParaRPr lang="en-GB" sz="1800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6546301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0A22DD23-9704-4E03-A13F-CF67C670CC02}" vid="{0604311A-A1EF-46B6-8E1A-47A72DCF208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4565</TotalTime>
  <Words>1422</Words>
  <Application>Microsoft Office PowerPoint</Application>
  <PresentationFormat>Widescreen</PresentationFormat>
  <Paragraphs>383</Paragraphs>
  <Slides>48</Slides>
  <Notes>45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53" baseType="lpstr">
      <vt:lpstr>Arial</vt:lpstr>
      <vt:lpstr>Calibri</vt:lpstr>
      <vt:lpstr>Times New Roman</vt:lpstr>
      <vt:lpstr>Wingdings</vt:lpstr>
      <vt:lpstr>Office Theme</vt:lpstr>
      <vt:lpstr>Scheduling Tools development for the next programmed stops </vt:lpstr>
      <vt:lpstr>Table of Contents</vt:lpstr>
      <vt:lpstr>PowerPoint Presentation</vt:lpstr>
      <vt:lpstr>About me - ACE Seminar #17</vt:lpstr>
      <vt:lpstr>About me - Today</vt:lpstr>
      <vt:lpstr>PowerPoint Presentation</vt:lpstr>
      <vt:lpstr>What is Scheduling Tools</vt:lpstr>
      <vt:lpstr>What is Scheduling Tools</vt:lpstr>
      <vt:lpstr>Who uses Scheduling Tools</vt:lpstr>
      <vt:lpstr>Space &amp; Time</vt:lpstr>
      <vt:lpstr>Access screens</vt:lpstr>
      <vt:lpstr>PowerPoint Presentation</vt:lpstr>
      <vt:lpstr>Excel VBA Linear Planning</vt:lpstr>
      <vt:lpstr>Scheduling Tools Home Page</vt:lpstr>
      <vt:lpstr>Linear Planning Creation</vt:lpstr>
      <vt:lpstr>Web Interface Linear Planning </vt:lpstr>
      <vt:lpstr>Web Interface Linear Planning </vt:lpstr>
      <vt:lpstr>Synchronization</vt:lpstr>
      <vt:lpstr>Intervention Periods</vt:lpstr>
      <vt:lpstr>Filtering</vt:lpstr>
      <vt:lpstr>Design</vt:lpstr>
      <vt:lpstr>Design</vt:lpstr>
      <vt:lpstr>Planning Customization</vt:lpstr>
      <vt:lpstr>Planning Customization</vt:lpstr>
      <vt:lpstr>Planning Customization</vt:lpstr>
      <vt:lpstr>Planning Customization</vt:lpstr>
      <vt:lpstr>Planning Customization</vt:lpstr>
      <vt:lpstr>Planning Customization</vt:lpstr>
      <vt:lpstr>Planning Customization</vt:lpstr>
      <vt:lpstr>Planning Customization</vt:lpstr>
      <vt:lpstr>Baseline &amp; Brokenline</vt:lpstr>
      <vt:lpstr>Export images</vt:lpstr>
      <vt:lpstr>LHC – TS2</vt:lpstr>
      <vt:lpstr>LHC – (E)YETS 24-25</vt:lpstr>
      <vt:lpstr>PowerPoint Presentation</vt:lpstr>
      <vt:lpstr>All collaborations</vt:lpstr>
      <vt:lpstr>ATLAS Collaboration</vt:lpstr>
      <vt:lpstr>ATLAS Collaboration</vt:lpstr>
      <vt:lpstr>ATLAS Collaboration</vt:lpstr>
      <vt:lpstr>Intervention periods - IMPACT</vt:lpstr>
      <vt:lpstr>PowerPoint Presentation</vt:lpstr>
      <vt:lpstr>Project Management Plan – Roadmap</vt:lpstr>
      <vt:lpstr>What’s next</vt:lpstr>
      <vt:lpstr>PowerPoint Presentation</vt:lpstr>
      <vt:lpstr>My Conclusions</vt:lpstr>
      <vt:lpstr>Acknowledgements</vt:lpstr>
      <vt:lpstr>Any questions?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EN(-ACE) Scheduling Tools Project Steering Committee #5 2nd February 2021</dc:title>
  <dc:creator>Julie Coupard</dc:creator>
  <cp:lastModifiedBy>Afonso Maria Rebordao Caiado De Sousa</cp:lastModifiedBy>
  <cp:revision>243</cp:revision>
  <cp:lastPrinted>2020-01-30T13:49:18Z</cp:lastPrinted>
  <dcterms:created xsi:type="dcterms:W3CDTF">2021-11-24T09:02:42Z</dcterms:created>
  <dcterms:modified xsi:type="dcterms:W3CDTF">2024-12-06T10:54:02Z</dcterms:modified>
</cp:coreProperties>
</file>