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4448" r:id="rId3"/>
    <p:sldId id="4550" r:id="rId4"/>
    <p:sldId id="4524" r:id="rId5"/>
    <p:sldId id="4551" r:id="rId6"/>
    <p:sldId id="4554" r:id="rId7"/>
    <p:sldId id="4561" r:id="rId8"/>
    <p:sldId id="4552" r:id="rId9"/>
    <p:sldId id="4556" r:id="rId10"/>
    <p:sldId id="4553" r:id="rId11"/>
    <p:sldId id="4555" r:id="rId12"/>
    <p:sldId id="4559" r:id="rId13"/>
    <p:sldId id="4560" r:id="rId14"/>
    <p:sldId id="4562" r:id="rId15"/>
    <p:sldId id="4557" r:id="rId16"/>
    <p:sldId id="4558" r:id="rId17"/>
    <p:sldId id="4544" r:id="rId18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1A4B9C"/>
    <a:srgbClr val="008000"/>
    <a:srgbClr val="FF66FF"/>
    <a:srgbClr val="000000"/>
    <a:srgbClr val="181818"/>
    <a:srgbClr val="2F2F2F"/>
    <a:srgbClr val="30303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12" autoAdjust="0"/>
    <p:restoredTop sz="95853" autoAdjust="0"/>
  </p:normalViewPr>
  <p:slideViewPr>
    <p:cSldViewPr snapToGrid="0" snapToObjects="1">
      <p:cViewPr varScale="1">
        <p:scale>
          <a:sx n="118" d="100"/>
          <a:sy n="118" d="100"/>
        </p:scale>
        <p:origin x="62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-189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04-Dec-24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04-Dec-24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56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4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35409" y="6350851"/>
            <a:ext cx="128098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ULiège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mp"/><Relationship Id="rId2" Type="http://schemas.openxmlformats.org/officeDocument/2006/relationships/image" Target="../media/image43.tmp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mp"/><Relationship Id="rId2" Type="http://schemas.openxmlformats.org/officeDocument/2006/relationships/image" Target="../media/image45.tmp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7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mp"/><Relationship Id="rId2" Type="http://schemas.openxmlformats.org/officeDocument/2006/relationships/hyperlink" Target="https://indico.cern.ch/event/1451248/" TargetMode="Externa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9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mp"/><Relationship Id="rId2" Type="http://schemas.openxmlformats.org/officeDocument/2006/relationships/hyperlink" Target="https://indico.cern.ch/event/1451248/" TargetMode="Externa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1.tmp"/><Relationship Id="rId4" Type="http://schemas.openxmlformats.org/officeDocument/2006/relationships/image" Target="../media/image50.tm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mp"/><Relationship Id="rId2" Type="http://schemas.openxmlformats.org/officeDocument/2006/relationships/hyperlink" Target="https://indico.cern.ch/event/1451248/" TargetMode="Externa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2.tmp"/><Relationship Id="rId4" Type="http://schemas.openxmlformats.org/officeDocument/2006/relationships/image" Target="../media/image50.tm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hyperlink" Target="https://en.web.cern.ch/group/ace" TargetMode="External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tmp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6.tmp"/><Relationship Id="rId11" Type="http://schemas.openxmlformats.org/officeDocument/2006/relationships/image" Target="../media/image31.png"/><Relationship Id="rId5" Type="http://schemas.openxmlformats.org/officeDocument/2006/relationships/image" Target="../media/image25.tmp"/><Relationship Id="rId15" Type="http://schemas.openxmlformats.org/officeDocument/2006/relationships/image" Target="../media/image35.png"/><Relationship Id="rId10" Type="http://schemas.openxmlformats.org/officeDocument/2006/relationships/image" Target="../media/image30.tmp"/><Relationship Id="rId19" Type="http://schemas.openxmlformats.org/officeDocument/2006/relationships/image" Target="../media/image39.png"/><Relationship Id="rId4" Type="http://schemas.openxmlformats.org/officeDocument/2006/relationships/image" Target="../media/image24.svg"/><Relationship Id="rId9" Type="http://schemas.openxmlformats.org/officeDocument/2006/relationships/image" Target="../media/image29.jpeg"/><Relationship Id="rId1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mp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mp"/><Relationship Id="rId2" Type="http://schemas.openxmlformats.org/officeDocument/2006/relationships/image" Target="../media/image41.tmp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2843213"/>
            <a:ext cx="12192000" cy="2153265"/>
          </a:xfrm>
        </p:spPr>
        <p:txBody>
          <a:bodyPr/>
          <a:lstStyle/>
          <a:p>
            <a:pPr algn="ctr">
              <a:tabLst>
                <a:tab pos="989013" algn="l"/>
              </a:tabLst>
            </a:pPr>
            <a:r>
              <a:rPr lang="en-GB" sz="6600" dirty="0" err="1"/>
              <a:t>ULiège</a:t>
            </a:r>
            <a:r>
              <a:rPr lang="en-GB" sz="6600" dirty="0"/>
              <a:t> @ CERN</a:t>
            </a:r>
            <a:br>
              <a:rPr lang="en-GB" sz="6600" dirty="0"/>
            </a:br>
            <a:br>
              <a:rPr lang="en-GB" sz="6600" dirty="0"/>
            </a:br>
            <a:r>
              <a:rPr lang="en-GB" sz="6600" dirty="0"/>
              <a:t>Introduction</a:t>
            </a:r>
            <a:endParaRPr lang="en-US" sz="5400" u="sn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1434" y="5700252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J.-Ph. Tock EN-ACE GL</a:t>
            </a:r>
          </a:p>
          <a:p>
            <a:pPr algn="l"/>
            <a:r>
              <a:rPr lang="en-US" sz="1800" dirty="0"/>
              <a:t>2024-12-05/06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8E1C7B-3FE0-4AC7-BC48-0185EC25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74CD36-6375-41FE-A3AB-1239498A6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97ED2-A022-4538-8EC1-1ADA9814A811}"/>
              </a:ext>
            </a:extLst>
          </p:cNvPr>
          <p:cNvSpPr txBox="1"/>
          <p:nvPr/>
        </p:nvSpPr>
        <p:spPr>
          <a:xfrm>
            <a:off x="0" y="-24676"/>
            <a:ext cx="1189219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GB" sz="4800" dirty="0">
                <a:solidFill>
                  <a:srgbClr val="1A4B9C"/>
                </a:solidFill>
              </a:rPr>
              <a:t>Collaboration agreement : KN 5999/EN</a:t>
            </a:r>
            <a:endParaRPr lang="en-US" sz="4000" dirty="0">
              <a:solidFill>
                <a:srgbClr val="1A4B9C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C425F-BF22-5CB3-F272-8FFDF02A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 descr="A text on a page&#10;&#10;Description automatically generated">
            <a:extLst>
              <a:ext uri="{FF2B5EF4-FFF2-40B4-BE49-F238E27FC236}">
                <a16:creationId xmlns:a16="http://schemas.microsoft.com/office/drawing/2014/main" id="{B62898F3-870A-938D-2D60-DB03628F9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0827"/>
            <a:ext cx="12192000" cy="2958214"/>
          </a:xfrm>
          <a:prstGeom prst="rect">
            <a:avLst/>
          </a:prstGeom>
        </p:spPr>
      </p:pic>
      <p:pic>
        <p:nvPicPr>
          <p:cNvPr id="11" name="Picture 10" descr="A close-up of a text&#10;&#10;Description automatically generated">
            <a:extLst>
              <a:ext uri="{FF2B5EF4-FFF2-40B4-BE49-F238E27FC236}">
                <a16:creationId xmlns:a16="http://schemas.microsoft.com/office/drawing/2014/main" id="{BF239B4C-CAB9-1095-A0B0-C68D84562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85880"/>
            <a:ext cx="12192000" cy="198147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51F8E02-688F-F2FF-6F56-81D25BAB9DDA}"/>
              </a:ext>
            </a:extLst>
          </p:cNvPr>
          <p:cNvSpPr/>
          <p:nvPr/>
        </p:nvSpPr>
        <p:spPr>
          <a:xfrm>
            <a:off x="0" y="5245100"/>
            <a:ext cx="4787900" cy="365125"/>
          </a:xfrm>
          <a:prstGeom prst="rect">
            <a:avLst/>
          </a:prstGeom>
          <a:solidFill>
            <a:srgbClr val="FFFF00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8E1C7B-3FE0-4AC7-BC48-0185EC25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74CD36-6375-41FE-A3AB-1239498A6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97ED2-A022-4538-8EC1-1ADA9814A811}"/>
              </a:ext>
            </a:extLst>
          </p:cNvPr>
          <p:cNvSpPr txBox="1"/>
          <p:nvPr/>
        </p:nvSpPr>
        <p:spPr>
          <a:xfrm>
            <a:off x="0" y="-24676"/>
            <a:ext cx="1189219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GB" sz="4800" dirty="0">
                <a:solidFill>
                  <a:srgbClr val="1A4B9C"/>
                </a:solidFill>
              </a:rPr>
              <a:t>Collaboration agreement : KN 5999/EN</a:t>
            </a:r>
            <a:endParaRPr lang="en-US" sz="4000" dirty="0">
              <a:solidFill>
                <a:srgbClr val="1A4B9C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C425F-BF22-5CB3-F272-8FFDF02A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 descr="A close-up of a text&#10;&#10;Description automatically generated">
            <a:extLst>
              <a:ext uri="{FF2B5EF4-FFF2-40B4-BE49-F238E27FC236}">
                <a16:creationId xmlns:a16="http://schemas.microsoft.com/office/drawing/2014/main" id="{FB7B9E92-95C3-4BA2-00C7-6536A64015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667"/>
          <a:stretch/>
        </p:blipFill>
        <p:spPr>
          <a:xfrm>
            <a:off x="0" y="769730"/>
            <a:ext cx="12192000" cy="2379057"/>
          </a:xfrm>
          <a:prstGeom prst="rect">
            <a:avLst/>
          </a:prstGeom>
        </p:spPr>
      </p:pic>
      <p:pic>
        <p:nvPicPr>
          <p:cNvPr id="9" name="Picture 8" descr="A close up of a name&#10;&#10;Description automatically generated">
            <a:extLst>
              <a:ext uri="{FF2B5EF4-FFF2-40B4-BE49-F238E27FC236}">
                <a16:creationId xmlns:a16="http://schemas.microsoft.com/office/drawing/2014/main" id="{6C7AD9D0-8A05-8317-B885-E401FF891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5273" y="3411370"/>
            <a:ext cx="3762900" cy="2676899"/>
          </a:xfrm>
          <a:prstGeom prst="rect">
            <a:avLst/>
          </a:prstGeom>
        </p:spPr>
      </p:pic>
      <p:pic>
        <p:nvPicPr>
          <p:cNvPr id="11" name="Picture 10" descr="A white text with black text&#10;&#10;Description automatically generated">
            <a:extLst>
              <a:ext uri="{FF2B5EF4-FFF2-40B4-BE49-F238E27FC236}">
                <a16:creationId xmlns:a16="http://schemas.microsoft.com/office/drawing/2014/main" id="{D81D7E6A-51E8-F4FA-5A6F-AAAA8EC543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071" y="3429000"/>
            <a:ext cx="3639058" cy="2659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980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1BACEC-961D-E856-CE42-E88C9730C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D41B98-B778-4C2E-32BD-7AD4D76CF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83025-CE3F-165C-F23B-B6A475258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8FEBCD-3043-0708-01E8-164399EF34FC}"/>
              </a:ext>
            </a:extLst>
          </p:cNvPr>
          <p:cNvSpPr txBox="1"/>
          <p:nvPr/>
        </p:nvSpPr>
        <p:spPr>
          <a:xfrm>
            <a:off x="0" y="-24676"/>
            <a:ext cx="11892197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ACE seminar #29 - </a:t>
            </a:r>
            <a:r>
              <a:rPr lang="en-US" sz="28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ULiège</a:t>
            </a:r>
            <a:r>
              <a:rPr lang="en-US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@ CERN </a:t>
            </a: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(5-6 December 2024) · Indico</a:t>
            </a:r>
            <a:r>
              <a:rPr lang="en-US" sz="2000" dirty="0"/>
              <a:t>\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https://indico.cern.ch/event/1451248/</a:t>
            </a:r>
            <a:r>
              <a:rPr lang="en-US" sz="2000" dirty="0"/>
              <a:t> </a:t>
            </a:r>
          </a:p>
        </p:txBody>
      </p:sp>
      <p:pic>
        <p:nvPicPr>
          <p:cNvPr id="7" name="Picture 6" descr="A blue background with white text&#10;&#10;Description automatically generated">
            <a:extLst>
              <a:ext uri="{FF2B5EF4-FFF2-40B4-BE49-F238E27FC236}">
                <a16:creationId xmlns:a16="http://schemas.microsoft.com/office/drawing/2014/main" id="{9D34F208-3D98-5EB3-337F-163C17F578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" r="3120"/>
          <a:stretch/>
        </p:blipFill>
        <p:spPr>
          <a:xfrm>
            <a:off x="8115300" y="0"/>
            <a:ext cx="4076700" cy="1009791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F62029EA-D8F3-0CD7-1CBD-34D87FDF82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0517" y="1063242"/>
            <a:ext cx="9583487" cy="522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032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1BACEC-961D-E856-CE42-E88C9730C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D41B98-B778-4C2E-32BD-7AD4D76CF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83025-CE3F-165C-F23B-B6A475258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8FEBCD-3043-0708-01E8-164399EF34FC}"/>
              </a:ext>
            </a:extLst>
          </p:cNvPr>
          <p:cNvSpPr txBox="1"/>
          <p:nvPr/>
        </p:nvSpPr>
        <p:spPr>
          <a:xfrm>
            <a:off x="0" y="-24676"/>
            <a:ext cx="11892197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ACE seminar #29 - </a:t>
            </a:r>
            <a:r>
              <a:rPr lang="en-US" sz="28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ULiège</a:t>
            </a:r>
            <a:r>
              <a:rPr lang="en-US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@ CERN </a:t>
            </a: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(5-6 December 2024) · Indico</a:t>
            </a:r>
            <a:r>
              <a:rPr lang="en-US" sz="2000" dirty="0"/>
              <a:t>\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https://indico.cern.ch/event/1451248/</a:t>
            </a:r>
            <a:r>
              <a:rPr lang="en-US" sz="2000" dirty="0"/>
              <a:t> </a:t>
            </a:r>
          </a:p>
        </p:txBody>
      </p:sp>
      <p:pic>
        <p:nvPicPr>
          <p:cNvPr id="7" name="Picture 6" descr="A blue background with white text&#10;&#10;Description automatically generated">
            <a:extLst>
              <a:ext uri="{FF2B5EF4-FFF2-40B4-BE49-F238E27FC236}">
                <a16:creationId xmlns:a16="http://schemas.microsoft.com/office/drawing/2014/main" id="{9D34F208-3D98-5EB3-337F-163C17F578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" r="3120"/>
          <a:stretch/>
        </p:blipFill>
        <p:spPr>
          <a:xfrm>
            <a:off x="8115300" y="0"/>
            <a:ext cx="4076700" cy="10097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DBB02D-271A-3BBA-C139-9F2CFC297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498" y="526367"/>
            <a:ext cx="2783350" cy="483424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1D54A316-A777-DE41-C36B-DE4422F4B9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5283" y="1015290"/>
            <a:ext cx="9459645" cy="505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216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1BACEC-961D-E856-CE42-E88C9730C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D41B98-B778-4C2E-32BD-7AD4D76CF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83025-CE3F-165C-F23B-B6A475258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8FEBCD-3043-0708-01E8-164399EF34FC}"/>
              </a:ext>
            </a:extLst>
          </p:cNvPr>
          <p:cNvSpPr txBox="1"/>
          <p:nvPr/>
        </p:nvSpPr>
        <p:spPr>
          <a:xfrm>
            <a:off x="0" y="-24676"/>
            <a:ext cx="11892197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ACE seminar #29 - </a:t>
            </a:r>
            <a:r>
              <a:rPr lang="en-US" sz="28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ULiège</a:t>
            </a:r>
            <a:r>
              <a:rPr lang="en-US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@ CERN </a:t>
            </a: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(5-6 December 2024) · Indico</a:t>
            </a:r>
            <a:r>
              <a:rPr lang="en-US" sz="2000" dirty="0"/>
              <a:t>\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https://indico.cern.ch/event/1451248/</a:t>
            </a:r>
            <a:r>
              <a:rPr lang="en-US" sz="2000" dirty="0"/>
              <a:t> </a:t>
            </a:r>
          </a:p>
        </p:txBody>
      </p:sp>
      <p:pic>
        <p:nvPicPr>
          <p:cNvPr id="7" name="Picture 6" descr="A blue background with white text&#10;&#10;Description automatically generated">
            <a:extLst>
              <a:ext uri="{FF2B5EF4-FFF2-40B4-BE49-F238E27FC236}">
                <a16:creationId xmlns:a16="http://schemas.microsoft.com/office/drawing/2014/main" id="{9D34F208-3D98-5EB3-337F-163C17F578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" r="3120"/>
          <a:stretch/>
        </p:blipFill>
        <p:spPr>
          <a:xfrm>
            <a:off x="8115300" y="0"/>
            <a:ext cx="4076700" cy="10097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DBB02D-271A-3BBA-C139-9F2CFC297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498" y="526367"/>
            <a:ext cx="2783350" cy="483424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EF912615-15E9-684F-417F-7B2F4AEE3E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3733" y="1034467"/>
            <a:ext cx="9497750" cy="525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55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8E1C7B-3FE0-4AC7-BC48-0185EC25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74CD36-6375-41FE-A3AB-1239498A6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97ED2-A022-4538-8EC1-1ADA9814A811}"/>
              </a:ext>
            </a:extLst>
          </p:cNvPr>
          <p:cNvSpPr txBox="1"/>
          <p:nvPr/>
        </p:nvSpPr>
        <p:spPr>
          <a:xfrm>
            <a:off x="0" y="-24676"/>
            <a:ext cx="1189219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GB" sz="4800" dirty="0">
                <a:solidFill>
                  <a:srgbClr val="1A4B9C"/>
                </a:solidFill>
              </a:rPr>
              <a:t>Collaboration agreement : KN 5999/EN</a:t>
            </a:r>
            <a:endParaRPr lang="en-US" sz="4000" dirty="0">
              <a:solidFill>
                <a:srgbClr val="1A4B9C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C425F-BF22-5CB3-F272-8FFDF02A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050" name="Picture 2" descr="Comment faire pousser un arbre avec graine, pépin et noyaux ?">
            <a:extLst>
              <a:ext uri="{FF2B5EF4-FFF2-40B4-BE49-F238E27FC236}">
                <a16:creationId xmlns:a16="http://schemas.microsoft.com/office/drawing/2014/main" id="{3860B962-116F-D557-F198-47D7B36F5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9625"/>
            <a:ext cx="12191999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087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8E1C7B-3FE0-4AC7-BC48-0185EC25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74CD36-6375-41FE-A3AB-1239498A6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C425F-BF22-5CB3-F272-8FFDF02A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599B9C-59E6-9FEC-5A49-556046693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5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85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412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8E1C7B-3FE0-4AC7-BC48-0185EC25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74CD36-6375-41FE-A3AB-1239498A6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97ED2-A022-4538-8EC1-1ADA9814A811}"/>
              </a:ext>
            </a:extLst>
          </p:cNvPr>
          <p:cNvSpPr txBox="1"/>
          <p:nvPr/>
        </p:nvSpPr>
        <p:spPr>
          <a:xfrm>
            <a:off x="149901" y="902424"/>
            <a:ext cx="11892197" cy="25545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500" indent="-571500" algn="l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4800" dirty="0">
                <a:solidFill>
                  <a:srgbClr val="1A4B9C"/>
                </a:solidFill>
              </a:rPr>
              <a:t>EN-ACE </a:t>
            </a:r>
            <a:r>
              <a:rPr lang="en-GB" sz="3600" dirty="0">
                <a:solidFill>
                  <a:srgbClr val="1A4B9C"/>
                </a:solidFill>
              </a:rPr>
              <a:t>(05.12.204)</a:t>
            </a:r>
          </a:p>
          <a:p>
            <a:pPr marL="571500" indent="-5715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48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Collaboration agreement </a:t>
            </a:r>
            <a:r>
              <a:rPr lang="en-GB" sz="4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(06.12.204)</a:t>
            </a:r>
          </a:p>
          <a:p>
            <a:pPr marL="571500" indent="-571500" algn="l">
              <a:spcBef>
                <a:spcPts val="1800"/>
              </a:spcBef>
              <a:buFont typeface="Wingdings" panose="05000000000000000000" pitchFamily="2" charset="2"/>
              <a:buChar char="§"/>
            </a:pPr>
            <a:endParaRPr lang="en-US" sz="4000" dirty="0">
              <a:solidFill>
                <a:srgbClr val="1A4B9C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C425F-BF22-5CB3-F272-8FFDF02A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699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B8F2C-E027-8A67-D71F-E96BE6DEF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AE0D3A-BB3A-3E3B-67A0-01CE1041D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F9E43-114A-9021-EAFE-6BC423D2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8C7018-C7E2-1C76-CF6D-43767673B17B}"/>
              </a:ext>
            </a:extLst>
          </p:cNvPr>
          <p:cNvSpPr txBox="1"/>
          <p:nvPr/>
        </p:nvSpPr>
        <p:spPr>
          <a:xfrm>
            <a:off x="94361" y="168154"/>
            <a:ext cx="4838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Wingdings" panose="05000000000000000000" pitchFamily="2" charset="2"/>
              <a:buChar char="q"/>
            </a:pPr>
            <a:r>
              <a:rPr lang="en-GB" sz="1100" dirty="0">
                <a:solidFill>
                  <a:prstClr val="black"/>
                </a:solidFill>
                <a:latin typeface="Calibri" panose="020F0502020204030204"/>
              </a:rPr>
              <a:t>Master degree in Aerospace Electromechanical Engineering</a:t>
            </a:r>
          </a:p>
          <a:p>
            <a:pPr marL="171450" indent="-171450" defTabSz="457200">
              <a:buFont typeface="Wingdings" panose="05000000000000000000" pitchFamily="2" charset="2"/>
              <a:buChar char="q"/>
            </a:pPr>
            <a:r>
              <a:rPr lang="en-GB" sz="1100" dirty="0" err="1">
                <a:solidFill>
                  <a:prstClr val="black"/>
                </a:solidFill>
                <a:latin typeface="Calibri" panose="020F0502020204030204"/>
              </a:rPr>
              <a:t>Ingénieur</a:t>
            </a:r>
            <a:r>
              <a:rPr lang="en-GB" sz="1100" dirty="0">
                <a:solidFill>
                  <a:prstClr val="black"/>
                </a:solidFill>
                <a:latin typeface="Calibri" panose="020F0502020204030204"/>
              </a:rPr>
              <a:t> Civil </a:t>
            </a:r>
            <a:r>
              <a:rPr lang="en-GB" sz="1100" dirty="0" err="1">
                <a:solidFill>
                  <a:prstClr val="black"/>
                </a:solidFill>
                <a:latin typeface="Calibri" panose="020F0502020204030204"/>
              </a:rPr>
              <a:t>en</a:t>
            </a:r>
            <a:r>
              <a:rPr lang="en-GB" sz="1100" dirty="0">
                <a:solidFill>
                  <a:prstClr val="black"/>
                </a:solidFill>
                <a:latin typeface="Calibri" panose="020F0502020204030204"/>
              </a:rPr>
              <a:t> Gestion </a:t>
            </a:r>
            <a:r>
              <a:rPr lang="en-GB" sz="1100" dirty="0" err="1">
                <a:solidFill>
                  <a:prstClr val="black"/>
                </a:solidFill>
                <a:latin typeface="Calibri" panose="020F0502020204030204"/>
              </a:rPr>
              <a:t>Industrielle</a:t>
            </a:r>
            <a:endParaRPr lang="en-GB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34B9F59-3A3D-188F-20E3-F6DE2EC04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1299" y="127580"/>
            <a:ext cx="734638" cy="5374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01F7ECD-FAF4-70B2-3AB1-314F4EF66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9278" y="241255"/>
            <a:ext cx="742830" cy="4178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CAA6928-6822-CB5A-BCE0-0CB38FB18C76}"/>
              </a:ext>
            </a:extLst>
          </p:cNvPr>
          <p:cNvSpPr txBox="1"/>
          <p:nvPr/>
        </p:nvSpPr>
        <p:spPr>
          <a:xfrm>
            <a:off x="6145673" y="86874"/>
            <a:ext cx="48387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457200">
              <a:buFont typeface="Wingdings" panose="05000000000000000000" pitchFamily="2" charset="2"/>
              <a:buChar char="v"/>
            </a:pPr>
            <a:r>
              <a:rPr lang="en-GB" sz="1100" dirty="0">
                <a:solidFill>
                  <a:prstClr val="black"/>
                </a:solidFill>
                <a:latin typeface="Calibri" panose="020F0502020204030204"/>
              </a:rPr>
              <a:t>Ion beam figuring Facility Project Engineer</a:t>
            </a:r>
          </a:p>
          <a:p>
            <a:pPr marL="171450" indent="-171450" defTabSz="457200">
              <a:buFont typeface="Wingdings" panose="05000000000000000000" pitchFamily="2" charset="2"/>
              <a:buChar char="v"/>
            </a:pPr>
            <a:r>
              <a:rPr lang="en-GB" sz="1100" dirty="0">
                <a:solidFill>
                  <a:prstClr val="black"/>
                </a:solidFill>
                <a:latin typeface="Calibri" panose="020F0502020204030204"/>
              </a:rPr>
              <a:t>XMM optical test facility (FOCAL X) system engineer</a:t>
            </a:r>
          </a:p>
          <a:p>
            <a:pPr marL="171450" indent="-171450" defTabSz="457200">
              <a:buFont typeface="Wingdings" panose="05000000000000000000" pitchFamily="2" charset="2"/>
              <a:buChar char="v"/>
            </a:pPr>
            <a:r>
              <a:rPr lang="en-GB" sz="1100" dirty="0">
                <a:solidFill>
                  <a:prstClr val="black"/>
                </a:solidFill>
                <a:latin typeface="Calibri" panose="020F0502020204030204"/>
              </a:rPr>
              <a:t>XMM optical modules ground test director </a:t>
            </a:r>
          </a:p>
        </p:txBody>
      </p:sp>
      <p:pic>
        <p:nvPicPr>
          <p:cNvPr id="18" name="Picture 15" descr="JPES01">
            <a:extLst>
              <a:ext uri="{FF2B5EF4-FFF2-40B4-BE49-F238E27FC236}">
                <a16:creationId xmlns:a16="http://schemas.microsoft.com/office/drawing/2014/main" id="{6B873A3F-F2BF-BAB3-686D-DD3346756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897" y="802794"/>
            <a:ext cx="3209402" cy="534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Object 12">
            <a:extLst>
              <a:ext uri="{FF2B5EF4-FFF2-40B4-BE49-F238E27FC236}">
                <a16:creationId xmlns:a16="http://schemas.microsoft.com/office/drawing/2014/main" id="{B117B83A-FB68-4BC6-F96B-103E93DF8E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4227142"/>
              </p:ext>
            </p:extLst>
          </p:nvPr>
        </p:nvGraphicFramePr>
        <p:xfrm>
          <a:off x="4361608" y="783156"/>
          <a:ext cx="3221999" cy="5363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2709720" imgH="4678920" progId="Word.Document.8">
                  <p:embed/>
                </p:oleObj>
              </mc:Choice>
              <mc:Fallback>
                <p:oleObj name="Document" r:id="rId5" imgW="2709720" imgH="4678920" progId="Word.Document.8">
                  <p:embed/>
                  <p:pic>
                    <p:nvPicPr>
                      <p:cNvPr id="31" name="Object 12">
                        <a:extLst>
                          <a:ext uri="{FF2B5EF4-FFF2-40B4-BE49-F238E27FC236}">
                            <a16:creationId xmlns:a16="http://schemas.microsoft.com/office/drawing/2014/main" id="{D9EF41E8-3FDD-6979-6AE3-ADD131A22E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1608" y="783156"/>
                        <a:ext cx="3221999" cy="5363942"/>
                      </a:xfrm>
                      <a:prstGeom prst="rect">
                        <a:avLst/>
                      </a:prstGeom>
                      <a:noFill/>
                      <a:ln w="57150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Picture 2" descr="Liège: le Centre spatial de Liège convie le public pour ses 50 ans - RTBF  Actus">
            <a:extLst>
              <a:ext uri="{FF2B5EF4-FFF2-40B4-BE49-F238E27FC236}">
                <a16:creationId xmlns:a16="http://schemas.microsoft.com/office/drawing/2014/main" id="{F164BC5E-BF94-845B-FC99-D5462FA11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082" y="2492348"/>
            <a:ext cx="4155716" cy="232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458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B3ECAE-4053-0629-E316-B5CA6AE82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1F2772-B6C9-3153-B6BC-EDC42A74F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09AEA5-7A16-0D8D-5676-62C4BF025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6E9F9EA-A077-920D-AC7E-35F29B27ED5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EN-ACE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8B8F0B-A92D-E041-97EA-1026F4C61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3645" y="1180909"/>
            <a:ext cx="2508355" cy="16451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165FDB0-50FC-56AC-1283-14C30E9A2018}"/>
              </a:ext>
            </a:extLst>
          </p:cNvPr>
          <p:cNvSpPr/>
          <p:nvPr/>
        </p:nvSpPr>
        <p:spPr>
          <a:xfrm>
            <a:off x="54670" y="659129"/>
            <a:ext cx="11864402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dirty="0">
                <a:solidFill>
                  <a:srgbClr val="0A4A8E"/>
                </a:solidFill>
              </a:rPr>
              <a:t>The group coordinates the activities for the interventions and changes to the LHC and its injectors</a:t>
            </a:r>
            <a:r>
              <a:rPr lang="en-GB" sz="1400" dirty="0">
                <a:solidFill>
                  <a:srgbClr val="0A4A8E"/>
                </a:solidFill>
              </a:rPr>
              <a:t>. This includes configuration &amp; layout management, integration studies and maintenance of the related 3D-CAD representations, organization and scheduling of programmed stops, management of the mid- and long-term schedule, worksites follow-up and management of the LHC sites, management of electrical lock-out in LHC and operational safety coordination.</a:t>
            </a:r>
          </a:p>
          <a:p>
            <a:pPr algn="just"/>
            <a:endParaRPr lang="en-GB" sz="800" dirty="0">
              <a:solidFill>
                <a:srgbClr val="0A4A8E"/>
              </a:solidFill>
            </a:endParaRPr>
          </a:p>
          <a:p>
            <a:pPr algn="just"/>
            <a:r>
              <a:rPr lang="en-GB" sz="1400" b="1" dirty="0">
                <a:solidFill>
                  <a:srgbClr val="0A4A8E"/>
                </a:solidFill>
              </a:rPr>
              <a:t>The group is responsible for the ATS Quality Service</a:t>
            </a:r>
            <a:r>
              <a:rPr lang="en-GB" sz="1400" dirty="0">
                <a:solidFill>
                  <a:srgbClr val="0A4A8E"/>
                </a:solidFill>
              </a:rPr>
              <a:t>, giving support to the stakeholders of the ATS. </a:t>
            </a:r>
          </a:p>
          <a:p>
            <a:pPr algn="just"/>
            <a:endParaRPr lang="en-GB" sz="900" dirty="0">
              <a:solidFill>
                <a:srgbClr val="0A4A8E"/>
              </a:solidFill>
            </a:endParaRPr>
          </a:p>
          <a:p>
            <a:pPr algn="just"/>
            <a:r>
              <a:rPr lang="en-GB" sz="1400" b="1" dirty="0">
                <a:solidFill>
                  <a:srgbClr val="0A4A8E"/>
                </a:solidFill>
              </a:rPr>
              <a:t>The group also provides support and/or advices </a:t>
            </a:r>
            <a:r>
              <a:rPr lang="en-GB" sz="1400" dirty="0">
                <a:solidFill>
                  <a:srgbClr val="0A4A8E"/>
                </a:solidFill>
              </a:rPr>
              <a:t>in its key competencies</a:t>
            </a:r>
            <a:r>
              <a:rPr lang="en-GB" sz="1600" dirty="0">
                <a:solidFill>
                  <a:srgbClr val="0A4A8E"/>
                </a:solidFill>
              </a:rPr>
              <a:t>.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045B9C-0124-D0F7-AA83-ED5FDFEF583B}"/>
              </a:ext>
            </a:extLst>
          </p:cNvPr>
          <p:cNvSpPr txBox="1">
            <a:spLocks/>
          </p:cNvSpPr>
          <p:nvPr/>
        </p:nvSpPr>
        <p:spPr>
          <a:xfrm>
            <a:off x="3548066" y="22665"/>
            <a:ext cx="8780349" cy="605675"/>
          </a:xfrm>
          <a:prstGeom prst="rect">
            <a:avLst/>
          </a:prstGeom>
          <a:noFill/>
        </p:spPr>
        <p:txBody>
          <a:bodyPr anchor="ctr"/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/>
            <a:r>
              <a:rPr lang="fr-CH" b="1" dirty="0">
                <a:solidFill>
                  <a:srgbClr val="0A4A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ACE : Accelerator Coordination &amp; Engineering Group</a:t>
            </a:r>
          </a:p>
          <a:p>
            <a:pPr algn="l" defTabSz="914400"/>
            <a:r>
              <a:rPr lang="en-GB" sz="1800" b="1" dirty="0">
                <a:solidFill>
                  <a:srgbClr val="0A4A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hlinkClick r:id="rId3"/>
              </a:rPr>
              <a:t>https://en.web.cern.ch/group/ace</a:t>
            </a:r>
            <a:r>
              <a:rPr lang="en-GB" sz="1800" b="1" dirty="0">
                <a:solidFill>
                  <a:srgbClr val="0A4A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A38E3A9-24BE-B936-3F80-16DDC91D21E5}"/>
              </a:ext>
            </a:extLst>
          </p:cNvPr>
          <p:cNvGrpSpPr/>
          <p:nvPr/>
        </p:nvGrpSpPr>
        <p:grpSpPr>
          <a:xfrm>
            <a:off x="-1" y="4354999"/>
            <a:ext cx="2725468" cy="1934215"/>
            <a:chOff x="-1" y="4354999"/>
            <a:chExt cx="2725468" cy="193421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3FCFE18-0B78-7163-E946-CDB6BF80CE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8" t="10482" r="11200" b="20357"/>
            <a:stretch/>
          </p:blipFill>
          <p:spPr>
            <a:xfrm>
              <a:off x="0" y="4354999"/>
              <a:ext cx="2725467" cy="14662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AA47C3D-971C-A8F6-6C6A-D02F068146BE}"/>
                </a:ext>
              </a:extLst>
            </p:cNvPr>
            <p:cNvSpPr txBox="1"/>
            <p:nvPr/>
          </p:nvSpPr>
          <p:spPr>
            <a:xfrm>
              <a:off x="-1" y="5704439"/>
              <a:ext cx="2725467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A4A8E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Group Leader</a:t>
              </a:r>
            </a:p>
            <a:p>
              <a:pPr algn="ctr"/>
              <a:r>
                <a:rPr lang="en-US" sz="1600" dirty="0">
                  <a:solidFill>
                    <a:srgbClr val="0A4A8E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Jean-Philippe Tock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D06C0DD7-3047-33E9-B42C-1D89B99D6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54" y="2320249"/>
            <a:ext cx="2036328" cy="1965376"/>
          </a:xfrm>
          <a:prstGeom prst="rect">
            <a:avLst/>
          </a:prstGeom>
        </p:spPr>
      </p:pic>
      <p:pic>
        <p:nvPicPr>
          <p:cNvPr id="14" name="Picture 28">
            <a:extLst>
              <a:ext uri="{FF2B5EF4-FFF2-40B4-BE49-F238E27FC236}">
                <a16:creationId xmlns:a16="http://schemas.microsoft.com/office/drawing/2014/main" id="{BD040A3F-0641-FFE9-CEEA-FE7552603D2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491" r="-212"/>
          <a:stretch/>
        </p:blipFill>
        <p:spPr>
          <a:xfrm>
            <a:off x="12038385" y="5386959"/>
            <a:ext cx="3664542" cy="1334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" descr="image005">
            <a:extLst>
              <a:ext uri="{FF2B5EF4-FFF2-40B4-BE49-F238E27FC236}">
                <a16:creationId xmlns:a16="http://schemas.microsoft.com/office/drawing/2014/main" id="{515016D7-CA38-312D-0E5C-B8623C62F2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47"/>
          <a:stretch/>
        </p:blipFill>
        <p:spPr bwMode="auto">
          <a:xfrm>
            <a:off x="12683697" y="1239669"/>
            <a:ext cx="1998608" cy="19082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04E888D-134B-0930-0D8A-3AE181182C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95171" y="2254270"/>
            <a:ext cx="3253825" cy="1727904"/>
          </a:xfrm>
          <a:prstGeom prst="rect">
            <a:avLst/>
          </a:prstGeom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A0C1C4B4-F2EB-326E-4BE7-495791BEA2C5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311" y="2736150"/>
            <a:ext cx="1157288" cy="142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82527823-2F56-B503-AE97-B77166FEB60D}"/>
              </a:ext>
            </a:extLst>
          </p:cNvPr>
          <p:cNvGrpSpPr/>
          <p:nvPr/>
        </p:nvGrpSpPr>
        <p:grpSpPr>
          <a:xfrm>
            <a:off x="2725466" y="2354936"/>
            <a:ext cx="1075828" cy="1501853"/>
            <a:chOff x="430846" y="1235074"/>
            <a:chExt cx="1396366" cy="224472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AEE2210-3515-7ABD-AB8C-18EBAA6DB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30846" y="1235075"/>
              <a:ext cx="1396366" cy="2244725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88AD8CD-8BAC-0524-A42A-7298291CCD42}"/>
                </a:ext>
              </a:extLst>
            </p:cNvPr>
            <p:cNvSpPr/>
            <p:nvPr/>
          </p:nvSpPr>
          <p:spPr>
            <a:xfrm>
              <a:off x="430846" y="1235074"/>
              <a:ext cx="1238644" cy="2244726"/>
            </a:xfrm>
            <a:prstGeom prst="rect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BC9B49E-9577-812D-3B07-0F580BA4D114}"/>
              </a:ext>
            </a:extLst>
          </p:cNvPr>
          <p:cNvGrpSpPr/>
          <p:nvPr/>
        </p:nvGrpSpPr>
        <p:grpSpPr>
          <a:xfrm>
            <a:off x="3499143" y="2974811"/>
            <a:ext cx="954311" cy="1274558"/>
            <a:chOff x="3412162" y="1574800"/>
            <a:chExt cx="1238644" cy="1905002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230FEBD-EB1F-09B3-D492-95BCC4A98D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b="19802"/>
            <a:stretch/>
          </p:blipFill>
          <p:spPr>
            <a:xfrm>
              <a:off x="3412162" y="1574800"/>
              <a:ext cx="1238644" cy="1905002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62104D5-DB42-E726-5CCA-ECAADAC7F42C}"/>
                </a:ext>
              </a:extLst>
            </p:cNvPr>
            <p:cNvSpPr/>
            <p:nvPr/>
          </p:nvSpPr>
          <p:spPr>
            <a:xfrm>
              <a:off x="3475662" y="1574800"/>
              <a:ext cx="1096338" cy="1905002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630F777-25BD-C860-341B-19428EEDCD00}"/>
              </a:ext>
            </a:extLst>
          </p:cNvPr>
          <p:cNvCxnSpPr/>
          <p:nvPr/>
        </p:nvCxnSpPr>
        <p:spPr>
          <a:xfrm flipV="1">
            <a:off x="4309001" y="3313297"/>
            <a:ext cx="493621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725D05B-9D3D-F697-FB65-068567DE1A80}"/>
              </a:ext>
            </a:extLst>
          </p:cNvPr>
          <p:cNvSpPr txBox="1"/>
          <p:nvPr/>
        </p:nvSpPr>
        <p:spPr>
          <a:xfrm>
            <a:off x="3433143" y="4322184"/>
            <a:ext cx="2246128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u="sng" dirty="0" err="1"/>
              <a:t>Accelertor</a:t>
            </a:r>
            <a:r>
              <a:rPr lang="en-US" sz="1400" u="sng" dirty="0"/>
              <a:t> Quality Service</a:t>
            </a:r>
            <a:endParaRPr lang="en-GB" sz="1400" u="sng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F009E45-D08A-EFEC-155B-E837ECF7071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83645" y="2836476"/>
            <a:ext cx="2492820" cy="18696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4B0B0F0-13FC-D210-51B2-E1AFBC27A98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12562" b="23222"/>
          <a:stretch/>
        </p:blipFill>
        <p:spPr>
          <a:xfrm>
            <a:off x="5971532" y="3868230"/>
            <a:ext cx="6190321" cy="124761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635A853-7B2B-15F7-9D35-616D4FBA013B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184" y="5243957"/>
            <a:ext cx="6190321" cy="1669250"/>
          </a:xfrm>
          <a:prstGeom prst="rect">
            <a:avLst/>
          </a:prstGeom>
        </p:spPr>
      </p:pic>
      <p:pic>
        <p:nvPicPr>
          <p:cNvPr id="6" name="Picture 5" descr="A blue background with white text&#10;&#10;Description automatically generated">
            <a:extLst>
              <a:ext uri="{FF2B5EF4-FFF2-40B4-BE49-F238E27FC236}">
                <a16:creationId xmlns:a16="http://schemas.microsoft.com/office/drawing/2014/main" id="{19F02FB3-5047-5D39-7A8A-42397124EB9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835409" y="4759551"/>
            <a:ext cx="3059762" cy="113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6546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B8F2C-E027-8A67-D71F-E96BE6DEF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AE0D3A-BB3A-3E3B-67A0-01CE1041D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F9E43-114A-9021-EAFE-6BC423D2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9B00AD19-92CE-3147-0643-724BF1447688}"/>
              </a:ext>
            </a:extLst>
          </p:cNvPr>
          <p:cNvSpPr txBox="1">
            <a:spLocks/>
          </p:cNvSpPr>
          <p:nvPr/>
        </p:nvSpPr>
        <p:spPr>
          <a:xfrm>
            <a:off x="1" y="93047"/>
            <a:ext cx="12192000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/>
              <a:t>Accelerators Coordination &amp; Engineering Group (EN-ACE)</a:t>
            </a:r>
            <a:endParaRPr lang="en-US" sz="32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A0FF54B-2D0C-BBFA-AD98-94DFF2A195BA}"/>
              </a:ext>
            </a:extLst>
          </p:cNvPr>
          <p:cNvSpPr/>
          <p:nvPr/>
        </p:nvSpPr>
        <p:spPr>
          <a:xfrm>
            <a:off x="2135560" y="585742"/>
            <a:ext cx="102217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A4A8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Mandate 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Coordinate the activities for the interventions and changes to the LHC and its injectors.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A4A8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 responsible for the Accelerators &amp; Technology Sector Quality Service.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Provides support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A4A8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and/or advices in its key competences to projects and groups.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A4A8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12A56D7-7B5C-DD7A-20A6-F1CE1EB3E8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971" b="-4380"/>
          <a:stretch/>
        </p:blipFill>
        <p:spPr>
          <a:xfrm>
            <a:off x="0" y="1700807"/>
            <a:ext cx="12192000" cy="1044851"/>
          </a:xfrm>
          <a:prstGeom prst="rect">
            <a:avLst/>
          </a:prstGeom>
        </p:spPr>
      </p:pic>
      <p:pic>
        <p:nvPicPr>
          <p:cNvPr id="33" name="Picture 5">
            <a:extLst>
              <a:ext uri="{FF2B5EF4-FFF2-40B4-BE49-F238E27FC236}">
                <a16:creationId xmlns:a16="http://schemas.microsoft.com/office/drawing/2014/main" id="{C9F97D6F-7845-8943-BE17-D12A0547B6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842870" y="1555299"/>
            <a:ext cx="4506261" cy="468201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2B0DE58-FEBE-BB4B-B7BC-DBF81FACD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335" y="2783774"/>
            <a:ext cx="1735917" cy="1647627"/>
          </a:xfrm>
          <a:prstGeom prst="rect">
            <a:avLst/>
          </a:prstGeom>
        </p:spPr>
      </p:pic>
      <p:pic>
        <p:nvPicPr>
          <p:cNvPr id="35" name="Picture 34" descr="A yellow and black circular sign with a lightning bolt&#10;&#10;Description automatically generated">
            <a:extLst>
              <a:ext uri="{FF2B5EF4-FFF2-40B4-BE49-F238E27FC236}">
                <a16:creationId xmlns:a16="http://schemas.microsoft.com/office/drawing/2014/main" id="{E21C2A34-1CCD-C481-7BB2-04FE870BC4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337" y="4369043"/>
            <a:ext cx="1800199" cy="1625621"/>
          </a:xfrm>
          <a:prstGeom prst="rect">
            <a:avLst/>
          </a:prstGeom>
        </p:spPr>
      </p:pic>
      <p:pic>
        <p:nvPicPr>
          <p:cNvPr id="36" name="Picture 35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862B0BB8-7DA0-CFDC-B74B-AA2CCF3E95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3739" y="2774752"/>
            <a:ext cx="1818708" cy="1573887"/>
          </a:xfrm>
          <a:prstGeom prst="rect">
            <a:avLst/>
          </a:prstGeom>
          <a:noFill/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07DAE49-7339-511F-FF4A-6CD82FEF10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0221" y="4826448"/>
            <a:ext cx="1860106" cy="1114531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14088507-B114-948C-1507-E4FB8F9F55DD}"/>
              </a:ext>
            </a:extLst>
          </p:cNvPr>
          <p:cNvGrpSpPr/>
          <p:nvPr/>
        </p:nvGrpSpPr>
        <p:grpSpPr>
          <a:xfrm>
            <a:off x="4250668" y="2777102"/>
            <a:ext cx="1802076" cy="1782140"/>
            <a:chOff x="4322676" y="3068961"/>
            <a:chExt cx="1708747" cy="1640039"/>
          </a:xfrm>
        </p:grpSpPr>
        <p:pic>
          <p:nvPicPr>
            <p:cNvPr id="39" name="Picture 20" descr="A picture containing indoor, bottle, food, large&#10;&#10;Description automatically generated">
              <a:extLst>
                <a:ext uri="{FF2B5EF4-FFF2-40B4-BE49-F238E27FC236}">
                  <a16:creationId xmlns:a16="http://schemas.microsoft.com/office/drawing/2014/main" id="{D1112493-9122-1FC6-577A-6D84D18BE9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010"/>
            <a:stretch/>
          </p:blipFill>
          <p:spPr>
            <a:xfrm>
              <a:off x="4322676" y="3068961"/>
              <a:ext cx="1708747" cy="13777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898980B7-3770-E45D-4A48-01929EAE3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332229" y="4446698"/>
              <a:ext cx="1682153" cy="262302"/>
            </a:xfrm>
            <a:prstGeom prst="rect">
              <a:avLst/>
            </a:prstGeom>
          </p:spPr>
        </p:pic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6A57A225-79D6-351A-FC40-DF82E3747D69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2919"/>
          <a:stretch/>
        </p:blipFill>
        <p:spPr>
          <a:xfrm>
            <a:off x="6259460" y="2823172"/>
            <a:ext cx="1802076" cy="85356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36A101C-C205-825B-8AE7-E23F8B8A533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50457" y="3705978"/>
            <a:ext cx="1811571" cy="98348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B5249F4-414A-771C-53B9-2DD2687B78F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61240" y="4636378"/>
            <a:ext cx="1800199" cy="133736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07EDFB6-2734-F28B-3B2A-AEB49D15D75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60591" y="2786925"/>
            <a:ext cx="1893935" cy="132853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C9BB24C-777A-F81F-7918-7BBCD493D741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" b="18985"/>
          <a:stretch/>
        </p:blipFill>
        <p:spPr>
          <a:xfrm>
            <a:off x="8449832" y="3961060"/>
            <a:ext cx="1631150" cy="2165815"/>
          </a:xfrm>
          <a:prstGeom prst="round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06A0CC4-0013-F46A-CA15-444BF9DD8FA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60654" y="2740232"/>
            <a:ext cx="1709313" cy="2269649"/>
          </a:xfrm>
          <a:prstGeom prst="rect">
            <a:avLst/>
          </a:prstGeom>
        </p:spPr>
      </p:pic>
      <p:pic>
        <p:nvPicPr>
          <p:cNvPr id="47" name="Picture 46" descr="A close-up of a graph&#10;&#10;Description automatically generated">
            <a:extLst>
              <a:ext uri="{FF2B5EF4-FFF2-40B4-BE49-F238E27FC236}">
                <a16:creationId xmlns:a16="http://schemas.microsoft.com/office/drawing/2014/main" id="{F5E381C1-F3F3-4787-7736-3BCDF30AD7FA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r="26705"/>
          <a:stretch/>
        </p:blipFill>
        <p:spPr>
          <a:xfrm>
            <a:off x="10298273" y="5029114"/>
            <a:ext cx="1669640" cy="872432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70BE5ADF-4693-8A1D-4E9E-7E007C4D5673}"/>
              </a:ext>
            </a:extLst>
          </p:cNvPr>
          <p:cNvGrpSpPr/>
          <p:nvPr/>
        </p:nvGrpSpPr>
        <p:grpSpPr>
          <a:xfrm>
            <a:off x="2203739" y="4750344"/>
            <a:ext cx="1826621" cy="1167532"/>
            <a:chOff x="2354328" y="4848393"/>
            <a:chExt cx="1732021" cy="1074438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C7D8DB7E-2703-8C12-527B-AC1B9FCCF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rcRect/>
            <a:stretch/>
          </p:blipFill>
          <p:spPr>
            <a:xfrm>
              <a:off x="2354328" y="4848393"/>
              <a:ext cx="1724517" cy="1074438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B439FBBE-3B29-7399-BD66-83283F282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451355" y="4848393"/>
              <a:ext cx="634994" cy="3087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57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white structure with trees&#10;&#10;Description automatically generated">
            <a:extLst>
              <a:ext uri="{FF2B5EF4-FFF2-40B4-BE49-F238E27FC236}">
                <a16:creationId xmlns:a16="http://schemas.microsoft.com/office/drawing/2014/main" id="{DDDA85DA-00D9-1C4E-FF3F-1E208C1E6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2228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9FC257-F214-804F-57BD-474FB4733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4C806A-BE17-50B9-905E-01AB59CDC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882814-5E37-AF2D-7EEE-C7A81BD37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507D5E-58B1-CE5C-83E7-9E7BB281C15A}"/>
              </a:ext>
            </a:extLst>
          </p:cNvPr>
          <p:cNvSpPr/>
          <p:nvPr/>
        </p:nvSpPr>
        <p:spPr>
          <a:xfrm>
            <a:off x="6101418" y="1578937"/>
            <a:ext cx="6087290" cy="4331393"/>
          </a:xfrm>
          <a:prstGeom prst="rect">
            <a:avLst/>
          </a:prstGeom>
          <a:solidFill>
            <a:srgbClr val="E26032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14E6DD5-CB40-C9CD-780E-25E5895E25B8}"/>
              </a:ext>
            </a:extLst>
          </p:cNvPr>
          <p:cNvSpPr/>
          <p:nvPr/>
        </p:nvSpPr>
        <p:spPr>
          <a:xfrm>
            <a:off x="-22907" y="1583023"/>
            <a:ext cx="6101418" cy="4331393"/>
          </a:xfrm>
          <a:prstGeom prst="rect">
            <a:avLst/>
          </a:prstGeom>
          <a:solidFill>
            <a:schemeClr val="tx1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C92D9E-3E25-5B10-A5D2-D6B1C12224E0}"/>
              </a:ext>
            </a:extLst>
          </p:cNvPr>
          <p:cNvSpPr txBox="1"/>
          <p:nvPr/>
        </p:nvSpPr>
        <p:spPr bwMode="auto">
          <a:xfrm>
            <a:off x="0" y="1583024"/>
            <a:ext cx="6104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PROFESSIONNEL.LE.S &amp;</a:t>
            </a:r>
            <a:b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JEUNES DIPLÔMÉ.E.S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4A01BC-1CEE-0002-91C2-0C5AD1BD37E3}"/>
              </a:ext>
            </a:extLst>
          </p:cNvPr>
          <p:cNvSpPr txBox="1"/>
          <p:nvPr/>
        </p:nvSpPr>
        <p:spPr bwMode="auto">
          <a:xfrm>
            <a:off x="495366" y="2820147"/>
            <a:ext cx="2222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STAFF MEMBERS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741EF3-D899-ED6A-BF6D-8D46C8E0CD2F}"/>
              </a:ext>
            </a:extLst>
          </p:cNvPr>
          <p:cNvSpPr txBox="1"/>
          <p:nvPr/>
        </p:nvSpPr>
        <p:spPr bwMode="auto">
          <a:xfrm>
            <a:off x="3485228" y="2820147"/>
            <a:ext cx="2497473" cy="610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ORIGIN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Récemment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diplômé.e.s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B251F5-3546-A9CA-6D04-7CA98330F5EB}"/>
              </a:ext>
            </a:extLst>
          </p:cNvPr>
          <p:cNvSpPr txBox="1"/>
          <p:nvPr/>
        </p:nvSpPr>
        <p:spPr bwMode="auto">
          <a:xfrm>
            <a:off x="3485228" y="3982369"/>
            <a:ext cx="2684888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QUEST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Jeunes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dîplômé.e.s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avec</a:t>
            </a:r>
            <a:b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 expérience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F3097E-1FF6-BFA2-1502-D9CB24DD33E7}"/>
              </a:ext>
            </a:extLst>
          </p:cNvPr>
          <p:cNvSpPr txBox="1"/>
          <p:nvPr/>
        </p:nvSpPr>
        <p:spPr bwMode="auto">
          <a:xfrm>
            <a:off x="3485228" y="5144591"/>
            <a:ext cx="2787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RESEARCH FELLOWS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b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Post-docs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2CFA0C-3939-8A16-9263-BF8EAB03CAD5}"/>
              </a:ext>
            </a:extLst>
          </p:cNvPr>
          <p:cNvSpPr txBox="1"/>
          <p:nvPr/>
        </p:nvSpPr>
        <p:spPr bwMode="auto">
          <a:xfrm>
            <a:off x="7944255" y="1583024"/>
            <a:ext cx="2288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ÉTUDIANT.E.S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7BE293-2D17-92FB-DF42-4612E0DCB3B5}"/>
              </a:ext>
            </a:extLst>
          </p:cNvPr>
          <p:cNvSpPr txBox="1"/>
          <p:nvPr/>
        </p:nvSpPr>
        <p:spPr bwMode="auto">
          <a:xfrm>
            <a:off x="6884609" y="3992329"/>
            <a:ext cx="2511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SUMMER STUDENTS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22BF6B-7166-AA9F-D03F-7BFD0CF82840}"/>
              </a:ext>
            </a:extLst>
          </p:cNvPr>
          <p:cNvSpPr txBox="1"/>
          <p:nvPr/>
        </p:nvSpPr>
        <p:spPr bwMode="auto">
          <a:xfrm>
            <a:off x="6884609" y="2750222"/>
            <a:ext cx="21923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TECHNICAL &amp; ADMINISTRATIVE STUDENTS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D7EA65-40B6-09A8-B389-E6BEAF7FA800}"/>
              </a:ext>
            </a:extLst>
          </p:cNvPr>
          <p:cNvSpPr txBox="1"/>
          <p:nvPr/>
        </p:nvSpPr>
        <p:spPr bwMode="auto">
          <a:xfrm>
            <a:off x="9357771" y="2756027"/>
            <a:ext cx="292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DOCTORAL STUDENTS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B2F8A9-AA34-1DDC-C522-3EDD75E8226E}"/>
              </a:ext>
            </a:extLst>
          </p:cNvPr>
          <p:cNvSpPr txBox="1"/>
          <p:nvPr/>
        </p:nvSpPr>
        <p:spPr bwMode="auto">
          <a:xfrm>
            <a:off x="9653134" y="3992329"/>
            <a:ext cx="1792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SHORT-TERM INTERNS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B334D550-4E80-2ACF-926D-80AE2CAF166C}"/>
              </a:ext>
            </a:extLst>
          </p:cNvPr>
          <p:cNvSpPr txBox="1">
            <a:spLocks/>
          </p:cNvSpPr>
          <p:nvPr/>
        </p:nvSpPr>
        <p:spPr>
          <a:xfrm>
            <a:off x="0" y="373593"/>
            <a:ext cx="12192000" cy="831752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rPr>
              <a:t>  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Les </a:t>
            </a:r>
            <a:r>
              <a:rPr kumimoji="0" lang="en-US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opportunités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89AA57-2DAD-81EB-90EA-DE91F35C26CA}"/>
              </a:ext>
            </a:extLst>
          </p:cNvPr>
          <p:cNvSpPr/>
          <p:nvPr/>
        </p:nvSpPr>
        <p:spPr>
          <a:xfrm>
            <a:off x="6320644" y="535716"/>
            <a:ext cx="31277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https://careers.cern/</a:t>
            </a:r>
          </a:p>
        </p:txBody>
      </p:sp>
    </p:spTree>
    <p:extLst>
      <p:ext uri="{BB962C8B-B14F-4D97-AF65-F5344CB8AC3E}">
        <p14:creationId xmlns:p14="http://schemas.microsoft.com/office/powerpoint/2010/main" val="2856787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2843213"/>
            <a:ext cx="12192000" cy="2153265"/>
          </a:xfrm>
        </p:spPr>
        <p:txBody>
          <a:bodyPr/>
          <a:lstStyle/>
          <a:p>
            <a:pPr algn="ctr">
              <a:tabLst>
                <a:tab pos="989013" algn="l"/>
              </a:tabLst>
            </a:pPr>
            <a:r>
              <a:rPr lang="en-GB" sz="6600" dirty="0" err="1"/>
              <a:t>ULiège</a:t>
            </a:r>
            <a:r>
              <a:rPr lang="en-GB" sz="6600" dirty="0"/>
              <a:t> @ CERN</a:t>
            </a:r>
            <a:br>
              <a:rPr lang="en-GB" sz="6600" dirty="0"/>
            </a:br>
            <a:br>
              <a:rPr lang="en-GB" sz="6600" dirty="0"/>
            </a:br>
            <a:r>
              <a:rPr lang="en-GB" sz="6600" dirty="0"/>
              <a:t>Introduction</a:t>
            </a:r>
            <a:endParaRPr lang="en-US" sz="5400" u="sn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1434" y="5700252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J.-Ph. Tock EN-ACE GL</a:t>
            </a:r>
          </a:p>
          <a:p>
            <a:pPr algn="l"/>
            <a:r>
              <a:rPr lang="en-US" sz="1800" dirty="0"/>
              <a:t>2024-12-05/06</a:t>
            </a:r>
          </a:p>
        </p:txBody>
      </p:sp>
    </p:spTree>
    <p:extLst>
      <p:ext uri="{BB962C8B-B14F-4D97-AF65-F5344CB8AC3E}">
        <p14:creationId xmlns:p14="http://schemas.microsoft.com/office/powerpoint/2010/main" val="3676122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8E1C7B-3FE0-4AC7-BC48-0185EC25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74CD36-6375-41FE-A3AB-1239498A6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97ED2-A022-4538-8EC1-1ADA9814A811}"/>
              </a:ext>
            </a:extLst>
          </p:cNvPr>
          <p:cNvSpPr txBox="1"/>
          <p:nvPr/>
        </p:nvSpPr>
        <p:spPr>
          <a:xfrm>
            <a:off x="149901" y="902424"/>
            <a:ext cx="11892197" cy="25545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500" indent="-571500" algn="l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48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EN-ACE </a:t>
            </a:r>
            <a:r>
              <a:rPr lang="en-GB" sz="3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(05.12.204)</a:t>
            </a:r>
          </a:p>
          <a:p>
            <a:pPr marL="571500" indent="-5715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4800" dirty="0">
                <a:solidFill>
                  <a:srgbClr val="1A4B9C"/>
                </a:solidFill>
              </a:rPr>
              <a:t>Collaboration agreement </a:t>
            </a:r>
            <a:r>
              <a:rPr lang="en-GB" sz="4000" dirty="0">
                <a:solidFill>
                  <a:srgbClr val="1A4B9C"/>
                </a:solidFill>
              </a:rPr>
              <a:t>(06.12.204)</a:t>
            </a:r>
          </a:p>
          <a:p>
            <a:pPr marL="571500" indent="-571500" algn="l">
              <a:spcBef>
                <a:spcPts val="1800"/>
              </a:spcBef>
              <a:buFont typeface="Wingdings" panose="05000000000000000000" pitchFamily="2" charset="2"/>
              <a:buChar char="§"/>
            </a:pPr>
            <a:endParaRPr lang="en-US" sz="4000" dirty="0">
              <a:solidFill>
                <a:srgbClr val="1A4B9C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C425F-BF22-5CB3-F272-8FFDF02A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279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8E1C7B-3FE0-4AC7-BC48-0185EC25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2024.12.05&amp;06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74CD36-6375-41FE-A3AB-1239498A6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ULiège @ CERN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97ED2-A022-4538-8EC1-1ADA9814A811}"/>
              </a:ext>
            </a:extLst>
          </p:cNvPr>
          <p:cNvSpPr txBox="1"/>
          <p:nvPr/>
        </p:nvSpPr>
        <p:spPr>
          <a:xfrm>
            <a:off x="0" y="-24676"/>
            <a:ext cx="121920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GB" sz="4800" dirty="0">
                <a:solidFill>
                  <a:srgbClr val="1A4B9C"/>
                </a:solidFill>
              </a:rPr>
              <a:t>Collaboration agreement : KN 5999/EN</a:t>
            </a:r>
            <a:endParaRPr lang="en-US" sz="4000" dirty="0">
              <a:solidFill>
                <a:srgbClr val="1A4B9C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C425F-BF22-5CB3-F272-8FFDF02A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 descr="A close-up of a document&#10;&#10;Description automatically generated">
            <a:extLst>
              <a:ext uri="{FF2B5EF4-FFF2-40B4-BE49-F238E27FC236}">
                <a16:creationId xmlns:a16="http://schemas.microsoft.com/office/drawing/2014/main" id="{E6B2B277-E20D-60BA-1664-26C858836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3988"/>
            <a:ext cx="12192000" cy="3375412"/>
          </a:xfrm>
          <a:prstGeom prst="rect">
            <a:avLst/>
          </a:prstGeom>
        </p:spPr>
      </p:pic>
      <p:pic>
        <p:nvPicPr>
          <p:cNvPr id="9" name="Picture 8" descr="A document with black text&#10;&#10;Description automatically generated">
            <a:extLst>
              <a:ext uri="{FF2B5EF4-FFF2-40B4-BE49-F238E27FC236}">
                <a16:creationId xmlns:a16="http://schemas.microsoft.com/office/drawing/2014/main" id="{BFC4D42A-4299-87FE-92AB-CEBEAEF39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523" y="4178299"/>
            <a:ext cx="11517332" cy="217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980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CERN_Presentation</Template>
  <TotalTime>14453</TotalTime>
  <Words>505</Words>
  <Application>Microsoft Office PowerPoint</Application>
  <PresentationFormat>Widescreen</PresentationFormat>
  <Paragraphs>99</Paragraphs>
  <Slides>17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Avenir Light</vt:lpstr>
      <vt:lpstr>Calibri</vt:lpstr>
      <vt:lpstr>Cambria</vt:lpstr>
      <vt:lpstr>Century Gothic</vt:lpstr>
      <vt:lpstr>Wingdings</vt:lpstr>
      <vt:lpstr>Office Theme</vt:lpstr>
      <vt:lpstr>Document</vt:lpstr>
      <vt:lpstr>ULiège @ CERN 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ULiège @ CERN 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Roadmap for the ATS Quality Service EDMS xxxxxxx</dc:title>
  <dc:creator>Stephan Petit</dc:creator>
  <cp:lastModifiedBy>Jean-Philippe Tock</cp:lastModifiedBy>
  <cp:revision>659</cp:revision>
  <cp:lastPrinted>2023-03-06T07:37:20Z</cp:lastPrinted>
  <dcterms:created xsi:type="dcterms:W3CDTF">2021-07-26T08:27:47Z</dcterms:created>
  <dcterms:modified xsi:type="dcterms:W3CDTF">2024-12-04T07:26:00Z</dcterms:modified>
</cp:coreProperties>
</file>