
<file path=[Content_Types].xml><?xml version="1.0" encoding="utf-8"?>
<Types xmlns="http://schemas.openxmlformats.org/package/2006/content-types">
  <Default Extension="emf" ContentType="image/x-emf"/>
  <Default Extension="glb" ContentType="model/gltf.binary"/>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5" r:id="rId2"/>
  </p:sldMasterIdLst>
  <p:notesMasterIdLst>
    <p:notesMasterId r:id="rId57"/>
  </p:notesMasterIdLst>
  <p:handoutMasterIdLst>
    <p:handoutMasterId r:id="rId58"/>
  </p:handoutMasterIdLst>
  <p:sldIdLst>
    <p:sldId id="298" r:id="rId3"/>
    <p:sldId id="391" r:id="rId4"/>
    <p:sldId id="302" r:id="rId5"/>
    <p:sldId id="303" r:id="rId6"/>
    <p:sldId id="304" r:id="rId7"/>
    <p:sldId id="306" r:id="rId8"/>
    <p:sldId id="307" r:id="rId9"/>
    <p:sldId id="368" r:id="rId10"/>
    <p:sldId id="355" r:id="rId11"/>
    <p:sldId id="369" r:id="rId12"/>
    <p:sldId id="354" r:id="rId13"/>
    <p:sldId id="370" r:id="rId14"/>
    <p:sldId id="308" r:id="rId15"/>
    <p:sldId id="373" r:id="rId16"/>
    <p:sldId id="309" r:id="rId17"/>
    <p:sldId id="374" r:id="rId18"/>
    <p:sldId id="312" r:id="rId19"/>
    <p:sldId id="313" r:id="rId20"/>
    <p:sldId id="316" r:id="rId21"/>
    <p:sldId id="314" r:id="rId22"/>
    <p:sldId id="315" r:id="rId23"/>
    <p:sldId id="318" r:id="rId24"/>
    <p:sldId id="383" r:id="rId25"/>
    <p:sldId id="384" r:id="rId26"/>
    <p:sldId id="385" r:id="rId27"/>
    <p:sldId id="325" r:id="rId28"/>
    <p:sldId id="317" r:id="rId29"/>
    <p:sldId id="395" r:id="rId30"/>
    <p:sldId id="319" r:id="rId31"/>
    <p:sldId id="386" r:id="rId32"/>
    <p:sldId id="387" r:id="rId33"/>
    <p:sldId id="338" r:id="rId34"/>
    <p:sldId id="339" r:id="rId35"/>
    <p:sldId id="340" r:id="rId36"/>
    <p:sldId id="388" r:id="rId37"/>
    <p:sldId id="321" r:id="rId38"/>
    <p:sldId id="376" r:id="rId39"/>
    <p:sldId id="327" r:id="rId40"/>
    <p:sldId id="347" r:id="rId41"/>
    <p:sldId id="328" r:id="rId42"/>
    <p:sldId id="329" r:id="rId43"/>
    <p:sldId id="330" r:id="rId44"/>
    <p:sldId id="336" r:id="rId45"/>
    <p:sldId id="335" r:id="rId46"/>
    <p:sldId id="310" r:id="rId47"/>
    <p:sldId id="375" r:id="rId48"/>
    <p:sldId id="394" r:id="rId49"/>
    <p:sldId id="392" r:id="rId50"/>
    <p:sldId id="393" r:id="rId51"/>
    <p:sldId id="296" r:id="rId52"/>
    <p:sldId id="389" r:id="rId53"/>
    <p:sldId id="297" r:id="rId54"/>
    <p:sldId id="390" r:id="rId55"/>
    <p:sldId id="299"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9900"/>
    <a:srgbClr val="FFFFCC"/>
    <a:srgbClr val="FF0000"/>
    <a:srgbClr val="303030"/>
    <a:srgbClr val="7F7F7F"/>
    <a:srgbClr val="0033A0"/>
    <a:srgbClr val="000000"/>
    <a:srgbClr val="CED4FE"/>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84" autoAdjust="0"/>
    <p:restoredTop sz="79287" autoAdjust="0"/>
  </p:normalViewPr>
  <p:slideViewPr>
    <p:cSldViewPr snapToGrid="0" snapToObjects="1">
      <p:cViewPr varScale="1">
        <p:scale>
          <a:sx n="96" d="100"/>
          <a:sy n="96" d="100"/>
        </p:scale>
        <p:origin x="998" y="72"/>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12/4/2024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1</a:t>
            </a:fld>
            <a:endParaRPr lang="en-US" dirty="0"/>
          </a:p>
        </p:txBody>
      </p:sp>
    </p:spTree>
    <p:extLst>
      <p:ext uri="{BB962C8B-B14F-4D97-AF65-F5344CB8AC3E}">
        <p14:creationId xmlns:p14="http://schemas.microsoft.com/office/powerpoint/2010/main" val="2050129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886374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Les théories</a:t>
            </a:r>
            <a:r>
              <a:rPr lang="fr-CH" baseline="0" dirty="0"/>
              <a:t> (représentations du fonctionnement de l’univers par exemple) sont basées sur les équations mathématiques.</a:t>
            </a:r>
          </a:p>
          <a:p>
            <a:r>
              <a:rPr lang="fr-CH" baseline="0" dirty="0"/>
              <a:t>L’une d’elles est particulièrement célèbre…</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19802297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Energie = Masse x le carré de la vitesse</a:t>
            </a:r>
            <a:r>
              <a:rPr lang="fr-CH" baseline="0" dirty="0"/>
              <a:t> de la lumière (environ 300’000 km/s)</a:t>
            </a:r>
          </a:p>
          <a:p>
            <a:r>
              <a:rPr lang="fr-CH" baseline="0" dirty="0"/>
              <a:t>En d’autres termes: une quantité d’énergie est équivalente à une quantité de matière, multipliée par un coefficient fixe.</a:t>
            </a:r>
          </a:p>
          <a:p>
            <a:r>
              <a:rPr lang="fr-CH" baseline="0" dirty="0"/>
              <a:t>En d’autres termes: une masse (de la matière), peut être transformée en énergie.</a:t>
            </a:r>
          </a:p>
          <a:p>
            <a:r>
              <a:rPr lang="fr-CH" baseline="0" dirty="0"/>
              <a:t>ET de l’énergie peut être transformée en matière, dans le sens où il est théoriquement possible de prendre de l’énergie et de «créer» de la matière à partir d’elle.</a:t>
            </a:r>
          </a:p>
          <a:p>
            <a:r>
              <a:rPr lang="fr-CH" baseline="0" dirty="0"/>
              <a:t>Pour y parvenir, ce qui est important dans cette réaction n’est pas la quantité d’énergie mais sa densité.</a:t>
            </a:r>
          </a:p>
          <a:p>
            <a:r>
              <a:rPr lang="fr-CH" baseline="0" dirty="0"/>
              <a:t>Il faut compacter suffisamment d’énergie en un point suffisamment petit pour déclencher cette réaction naturelle.</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4989833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noProof="0" dirty="0"/>
              <a:t>Déclencher la transformation de l’énergie en matière peut être réalisé en</a:t>
            </a:r>
            <a:r>
              <a:rPr lang="fr-CH" baseline="0" noProof="0" dirty="0"/>
              <a:t> amenant des particules à se collisionner.</a:t>
            </a:r>
          </a:p>
          <a:p>
            <a:r>
              <a:rPr lang="fr-CH" baseline="0" noProof="0" dirty="0"/>
              <a:t>Chaque particule (par exemple des protons), lorsqu’ils sont en mouvement, transportent de l’énergie.</a:t>
            </a:r>
          </a:p>
          <a:p>
            <a:r>
              <a:rPr lang="fr-CH" baseline="0" noProof="0" dirty="0"/>
              <a:t>Lorsqu’ils se percutent, par exemple à presque la vitesse de la lumière, cette énergie qu’ils transportent se concentre dans un espace très petit.</a:t>
            </a:r>
          </a:p>
          <a:p>
            <a:r>
              <a:rPr lang="fr-CH" baseline="0" noProof="0" dirty="0"/>
              <a:t>Lorsque les conditions sont remplies, l’énergie de cette collision donne naissance à de nouvelles particules, qui apparaissent au hasard.</a:t>
            </a:r>
          </a:p>
          <a:p>
            <a:r>
              <a:rPr lang="fr-CH" baseline="0" noProof="0" dirty="0"/>
              <a:t>Parmi elles se trouve peut-être une particule mystérieuse dont l’existence est prévue par un modèle mathématique mais qui n’a jamais été observée auparavant.</a:t>
            </a:r>
          </a:p>
          <a:p>
            <a:r>
              <a:rPr lang="fr-CH" baseline="0" noProof="0" dirty="0"/>
              <a:t>C’est de cette manière que nous sommes partis à la recherche du boson de </a:t>
            </a:r>
            <a:r>
              <a:rPr lang="fr-CH" baseline="0" noProof="0" dirty="0" err="1"/>
              <a:t>Higgs</a:t>
            </a:r>
            <a:r>
              <a:rPr lang="fr-CH" baseline="0" noProof="0" dirty="0"/>
              <a:t>.</a:t>
            </a:r>
            <a:endParaRPr lang="fr-CH" noProof="0"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1493204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A quoi</a:t>
            </a:r>
            <a:r>
              <a:rPr lang="fr-CH" baseline="0" dirty="0"/>
              <a:t> cela ressemble avec un «ancien» système de mesure comme par exemple une chambre à bulles. Cette image, prise par un appareil photographique, montre le résultat d’une particule frappant une cible, produisant de nombreuses «nouvelles» particules qui ont été créées par la collision.</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447413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L’image du même type de transformation</a:t>
            </a:r>
            <a:r>
              <a:rPr lang="fr-CH" baseline="0" dirty="0"/>
              <a:t> mais avec des moyens électroniques modernes.</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7164471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Pour pouvoir mener ce</a:t>
            </a:r>
            <a:r>
              <a:rPr lang="fr-CH" baseline="0" dirty="0"/>
              <a:t> type de</a:t>
            </a:r>
            <a:r>
              <a:rPr lang="fr-CH" dirty="0"/>
              <a:t> recherches,</a:t>
            </a:r>
            <a:r>
              <a:rPr lang="fr-CH" baseline="0" dirty="0"/>
              <a:t> nous avons besoin de construire des machines qui n’ont encore jamais existé: nous avons besoin d’innover.</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33686400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Quels outils utilisons-nous</a:t>
            </a:r>
            <a:r>
              <a:rPr lang="fr-CH" baseline="0" dirty="0"/>
              <a:t> pour mener nos recherches ?</a:t>
            </a:r>
          </a:p>
          <a:p>
            <a:r>
              <a:rPr lang="fr-CH" baseline="0" dirty="0"/>
              <a:t>Il y en a 3 grandes familles.</a:t>
            </a:r>
          </a:p>
          <a:p>
            <a:r>
              <a:rPr lang="fr-CH" baseline="0" dirty="0"/>
              <a:t>1: les collisionneurs. Leur rôle est d’accélérer des particules, comme par exemple des protons ou des électrons, dans le but de les «charger» de grandes quantités d’énergie.</a:t>
            </a:r>
          </a:p>
          <a:p>
            <a:r>
              <a:rPr lang="fr-CH" baseline="0" dirty="0"/>
              <a:t>Une fois que cette cargaison est suffisante, ils font se percuter ces particules pour provoquer la réaction «énergie -&gt; matière».</a:t>
            </a:r>
          </a:p>
          <a:p>
            <a:r>
              <a:rPr lang="fr-CH" baseline="0" dirty="0"/>
              <a:t>On peut voir ces collisionneurs comme des usines à mini big-bangs.</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1956593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Les collisions sont</a:t>
            </a:r>
            <a:r>
              <a:rPr lang="fr-CH" baseline="0" dirty="0"/>
              <a:t> réalisées avec une précision extrême: nous décidons quand et où elles ont lieu.</a:t>
            </a:r>
          </a:p>
          <a:p>
            <a:r>
              <a:rPr lang="fr-CH" baseline="0" dirty="0"/>
              <a:t>Autour du point de collision (appelé aussi point d’interaction), sont installés de grands détecteurs pour mesurer («voir») les traces laissées par les particules créées lors de la collision.</a:t>
            </a:r>
          </a:p>
          <a:p>
            <a:r>
              <a:rPr lang="fr-CH" baseline="0" dirty="0"/>
              <a:t>On peut voir ces détecteurs comme de gigantesques microscopes, qui sont capables de mesurer des événements incroyablement rapides et minuscules.</a:t>
            </a:r>
          </a:p>
          <a:p>
            <a:r>
              <a:rPr lang="fr-CH" baseline="0" dirty="0"/>
              <a:t>Ils collectent des données concernant les effets de ces particules fraîchement créées laissent en les traversant.</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3372084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Les données collectées sont envoyées vers des ordinateurs</a:t>
            </a:r>
            <a:r>
              <a:rPr lang="fr-CH" baseline="0" dirty="0"/>
              <a:t> qui les trient, les regroupent, les stockent et les analysent afin de pouvoir reconstituer des représentations de ce qui s’est passé dans les collisions et d’identifier les particules produites.</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261613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noProof="0" dirty="0"/>
              <a:t>Soudain ! Cette énergie se transforme en matière</a:t>
            </a:r>
            <a:r>
              <a:rPr lang="fr-FR" baseline="0" noProof="0" dirty="0"/>
              <a:t> (particules élémentaires). Le temps et l’espace apparaissent aussi.</a:t>
            </a:r>
          </a:p>
          <a:p>
            <a:r>
              <a:rPr lang="fr-FR" baseline="0" noProof="0" dirty="0"/>
              <a:t>C’est le </a:t>
            </a:r>
            <a:r>
              <a:rPr lang="fr-FR" baseline="0" noProof="0" dirty="0" err="1"/>
              <a:t>Big</a:t>
            </a:r>
            <a:r>
              <a:rPr lang="fr-FR" baseline="0" noProof="0" dirty="0"/>
              <a:t> Bang, il y a environ 14 milliards d’années.</a:t>
            </a:r>
          </a:p>
          <a:p>
            <a:r>
              <a:rPr lang="fr-FR" baseline="0" noProof="0" dirty="0"/>
              <a:t>A ce moment, la température de l’univers est très élevée, la complexité de la matière en revanche est très faible à cause de l’agitation très élevée des particules, agitation qui les empêche de former des éléments plus lourds.</a:t>
            </a:r>
            <a:endParaRPr lang="fr-FR" noProof="0"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132234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a:t>Le plus grand collisionneur du monde: le LHC -</a:t>
            </a:r>
            <a:r>
              <a:rPr lang="fr-CH" baseline="0" dirty="0"/>
              <a:t> </a:t>
            </a:r>
            <a:r>
              <a:rPr lang="fr-CH" dirty="0"/>
              <a:t>Large Hadron </a:t>
            </a:r>
            <a:r>
              <a:rPr lang="fr-CH" dirty="0" err="1"/>
              <a:t>Collider</a:t>
            </a:r>
            <a:r>
              <a:rPr lang="fr-CH" dirty="0"/>
              <a:t>.</a:t>
            </a:r>
          </a:p>
          <a:p>
            <a:r>
              <a:rPr lang="fr-CH" dirty="0"/>
              <a:t>27 km de long à 100m sous la surface.</a:t>
            </a:r>
          </a:p>
          <a:p>
            <a:r>
              <a:rPr lang="fr-CH" dirty="0"/>
              <a:t>A</a:t>
            </a:r>
            <a:r>
              <a:rPr lang="fr-CH" baseline="0" dirty="0"/>
              <a:t> l’intérieur de ce gros tuyaux, deux conduites plus petites qui abritent la circulation de paquets de protons qui circulent à 99,9% de la vitesse de la lumière en directions opposées.</a:t>
            </a:r>
          </a:p>
          <a:p>
            <a:r>
              <a:rPr lang="fr-CH" baseline="0" dirty="0"/>
              <a:t>Hadron: c’est le nom d’une famille de particules (celles qui sont faites d’éléments plus petits, les quarks). Le proton est un membre de cette famille.</a:t>
            </a:r>
          </a:p>
          <a:p>
            <a:r>
              <a:rPr lang="fr-CH" baseline="0" dirty="0"/>
              <a:t>Environ 1 milliard de collisions par seconde. Ces collisions sont mesurées par les détecteurs.</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12869417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Le CERN est un grand laboratoire, voici à quoi il ressemble vu d’en haut.</a:t>
            </a:r>
          </a:p>
          <a:p>
            <a:r>
              <a:rPr lang="fr-CH" dirty="0"/>
              <a:t>La</a:t>
            </a:r>
            <a:r>
              <a:rPr lang="fr-CH" baseline="0" dirty="0"/>
              <a:t> ligne pointillée représente la frontière entre la France et la Suisse.</a:t>
            </a:r>
          </a:p>
          <a:p>
            <a:r>
              <a:rPr lang="fr-CH" baseline="0" dirty="0"/>
              <a:t>A gauche: le Jura; à droite: le lac Léman et l’aéroport de Genève (dont la piste fait 4,4 km de long).</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40751508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34225587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Le CERN a aussi une grande</a:t>
            </a:r>
            <a:r>
              <a:rPr lang="fr-CH" baseline="0" dirty="0"/>
              <a:t> infrastructure souterraine, à en moyenne 100m de profondeur.</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26867505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6746326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31</a:t>
            </a:fld>
            <a:endParaRPr lang="en-GB"/>
          </a:p>
        </p:txBody>
      </p:sp>
    </p:spTree>
    <p:extLst>
      <p:ext uri="{BB962C8B-B14F-4D97-AF65-F5344CB8AC3E}">
        <p14:creationId xmlns:p14="http://schemas.microsoft.com/office/powerpoint/2010/main" val="25217829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Le LHC est installé en souterrain</a:t>
            </a:r>
            <a:r>
              <a:rPr lang="fr-CH" baseline="0" dirty="0"/>
              <a:t>, principalement pour des raisons financières (cela aurait coûté beaucoup plus cher d’acheter tout le terrain nécessaire en surface, sans parler que cela aurait causé beaucoup de problèmes pratiques).</a:t>
            </a:r>
          </a:p>
          <a:p>
            <a:r>
              <a:rPr lang="fr-CH" baseline="0" dirty="0"/>
              <a:t>La couche située au-dessus de la machine procure aussi un blindage naturel contre les rayons cosmiques ainsi qu’une sécurité radiologique pour la population habitant en surface.</a:t>
            </a:r>
          </a:p>
          <a:p>
            <a:r>
              <a:rPr lang="fr-CH" baseline="0" dirty="0"/>
              <a:t>Le tunnel du LHC a 3m de diamètre et abrite les aimants supraconducteurs ainsi que les cavités accélératrices.</a:t>
            </a:r>
          </a:p>
          <a:p>
            <a:r>
              <a:rPr lang="fr-CH" baseline="0" dirty="0"/>
              <a:t>Sur l’image, on peut voir les 2 tubes concentriques sous vide qui permettent aux particules de circuler en sens opposés, permettant ainsi les collisions.</a:t>
            </a:r>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32</a:t>
            </a:fld>
            <a:endParaRPr lang="en-GB"/>
          </a:p>
        </p:txBody>
      </p:sp>
    </p:spTree>
    <p:extLst>
      <p:ext uri="{BB962C8B-B14F-4D97-AF65-F5344CB8AC3E}">
        <p14:creationId xmlns:p14="http://schemas.microsoft.com/office/powerpoint/2010/main" val="2054843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Les 2 tubes dans lesquels circulent les protons</a:t>
            </a:r>
            <a:r>
              <a:rPr lang="fr-CH" baseline="0" dirty="0"/>
              <a:t> doivent être sous vide afin que ces derniers ne se cognent sans cesse avec des molécules d’air.</a:t>
            </a:r>
          </a:p>
          <a:p>
            <a:br>
              <a:rPr lang="en-GB" baseline="0" dirty="0"/>
            </a:br>
            <a:r>
              <a:rPr lang="en-GB" baseline="0" dirty="0"/>
              <a:t>Grâce à des </a:t>
            </a:r>
            <a:r>
              <a:rPr lang="fr-FR" baseline="0" noProof="0" dirty="0"/>
              <a:t>pompes</a:t>
            </a:r>
            <a:r>
              <a:rPr lang="en-GB" baseline="0" dirty="0"/>
              <a:t> </a:t>
            </a:r>
            <a:r>
              <a:rPr lang="fr-FR" baseline="0" noProof="0" dirty="0"/>
              <a:t>turbo-moléculaires</a:t>
            </a:r>
            <a:r>
              <a:rPr lang="en-GB" baseline="0" dirty="0"/>
              <a:t> </a:t>
            </a:r>
            <a:r>
              <a:rPr lang="fr-FR" baseline="0" noProof="0" dirty="0"/>
              <a:t>ainsi qu’à diverses technologies, on atteint un vide de 10`-13 atmosphères, ce qui représente un vide 10 fois plus poussé qu’à la surface de la lune.</a:t>
            </a:r>
          </a:p>
          <a:p>
            <a:r>
              <a:rPr lang="fr-FR" baseline="0" noProof="0" dirty="0"/>
              <a:t>Le champ magnétique qui guide les protons sur leur trajectoire courbe est produit par les bobines qui entourent les tubes à vide. L’énergie des paquets de protons étant aussi élevée que celle d’un TGV lancé à pleine vitesse, la force de guidage dépend d’un champ magnétique intense de 9 T (9 Tesla). Ceci est l’équivalent de 200’000 fois le champ magnétique terrestre (45 µT).</a:t>
            </a:r>
          </a:p>
          <a:p>
            <a:r>
              <a:rPr lang="fr-FR" baseline="0" noProof="0" dirty="0"/>
              <a:t>Pour atteindre cette intensité magnétique, on envoie dans les petits câbles qui constituent les aimants un courant de 11’000 A. Par comparaison, le courant dont on dispose à la maison arrive avec une intensité de 20 A seulement.</a:t>
            </a:r>
          </a:p>
        </p:txBody>
      </p:sp>
      <p:sp>
        <p:nvSpPr>
          <p:cNvPr id="4" name="Slide Number Placeholder 3"/>
          <p:cNvSpPr>
            <a:spLocks noGrp="1"/>
          </p:cNvSpPr>
          <p:nvPr>
            <p:ph type="sldNum" sz="quarter" idx="10"/>
          </p:nvPr>
        </p:nvSpPr>
        <p:spPr/>
        <p:txBody>
          <a:bodyPr/>
          <a:lstStyle/>
          <a:p>
            <a:fld id="{1DB9E83D-9F90-495C-B504-02EA190B18C6}" type="slidenum">
              <a:rPr lang="en-GB" smtClean="0"/>
              <a:t>33</a:t>
            </a:fld>
            <a:endParaRPr lang="en-GB"/>
          </a:p>
        </p:txBody>
      </p:sp>
    </p:spTree>
    <p:extLst>
      <p:ext uri="{BB962C8B-B14F-4D97-AF65-F5344CB8AC3E}">
        <p14:creationId xmlns:p14="http://schemas.microsoft.com/office/powerpoint/2010/main" val="2163553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Pour atteindre des intensité de 11’000 A dans des câbles</a:t>
            </a:r>
            <a:r>
              <a:rPr lang="fr-CH" baseline="0" dirty="0"/>
              <a:t> très fins, il faut atteindre des températures extrêmement basses, de l’ordre de -271°C, soit 1,9°K (degrés Kelvin), soit 1,9° au dessus du zéro absolu.</a:t>
            </a:r>
          </a:p>
          <a:p>
            <a:r>
              <a:rPr lang="fr-CH" dirty="0"/>
              <a:t>A ces températures, les câbles qui sont constitués de Niobium</a:t>
            </a:r>
            <a:r>
              <a:rPr lang="fr-CH" baseline="0" dirty="0"/>
              <a:t> </a:t>
            </a:r>
            <a:r>
              <a:rPr lang="fr-CH" baseline="0" dirty="0" err="1"/>
              <a:t>Titanium</a:t>
            </a:r>
            <a:r>
              <a:rPr lang="fr-CH" baseline="0" dirty="0"/>
              <a:t> (</a:t>
            </a:r>
            <a:r>
              <a:rPr lang="fr-CH" baseline="0" dirty="0" err="1"/>
              <a:t>NbTi</a:t>
            </a:r>
            <a:r>
              <a:rPr lang="fr-CH" baseline="0" dirty="0"/>
              <a:t>) deviennent «supraconducteurs», c’est-à-dire qu’ils n’ont plus aucune résistance électrique.</a:t>
            </a:r>
          </a:p>
          <a:p>
            <a:r>
              <a:rPr lang="fr-CH" baseline="0" dirty="0"/>
              <a:t>Le LHC est plus froid que la grande majorité des endroits de l’univers connu. La température moyenne observée dans l’univers est de 2,725°K </a:t>
            </a:r>
          </a:p>
          <a:p>
            <a:r>
              <a:rPr lang="fr-CH" baseline="0" dirty="0"/>
              <a:t>On utilise de l’hélium liquide pour atteindre ces températures, il en faut 120 t (700’000 litres !) dans nos installations cryogéniques.</a:t>
            </a:r>
            <a:endParaRPr lang="fr-CH" dirty="0"/>
          </a:p>
        </p:txBody>
      </p:sp>
      <p:sp>
        <p:nvSpPr>
          <p:cNvPr id="4" name="Slide Number Placeholder 3"/>
          <p:cNvSpPr>
            <a:spLocks noGrp="1"/>
          </p:cNvSpPr>
          <p:nvPr>
            <p:ph type="sldNum" sz="quarter" idx="10"/>
          </p:nvPr>
        </p:nvSpPr>
        <p:spPr/>
        <p:txBody>
          <a:bodyPr/>
          <a:lstStyle/>
          <a:p>
            <a:fld id="{1DB9E83D-9F90-495C-B504-02EA190B18C6}" type="slidenum">
              <a:rPr lang="en-GB" smtClean="0"/>
              <a:t>34</a:t>
            </a:fld>
            <a:endParaRPr lang="en-GB"/>
          </a:p>
        </p:txBody>
      </p:sp>
    </p:spTree>
    <p:extLst>
      <p:ext uri="{BB962C8B-B14F-4D97-AF65-F5344CB8AC3E}">
        <p14:creationId xmlns:p14="http://schemas.microsoft.com/office/powerpoint/2010/main" val="41820681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L’expérience</a:t>
            </a:r>
            <a:r>
              <a:rPr lang="fr-CH" baseline="0" dirty="0"/>
              <a:t> ATLAS</a:t>
            </a:r>
          </a:p>
          <a:p>
            <a:r>
              <a:rPr lang="fr-CH" baseline="0" dirty="0"/>
              <a:t>Longueur: 46m, hauteur: 25m, masse: 7’000t</a:t>
            </a:r>
          </a:p>
          <a:p>
            <a:r>
              <a:rPr lang="fr-CH" baseline="0" dirty="0"/>
              <a:t>Située dans la deuxième plus grande caverne artificielle du monde.</a:t>
            </a:r>
          </a:p>
          <a:p>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36</a:t>
            </a:fld>
            <a:endParaRPr lang="en-US"/>
          </a:p>
        </p:txBody>
      </p:sp>
    </p:spTree>
    <p:extLst>
      <p:ext uri="{BB962C8B-B14F-4D97-AF65-F5344CB8AC3E}">
        <p14:creationId xmlns:p14="http://schemas.microsoft.com/office/powerpoint/2010/main" val="2955700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noProof="0" dirty="0"/>
              <a:t>Soudain ! Cette énergie se transforme en matière</a:t>
            </a:r>
            <a:r>
              <a:rPr lang="fr-FR" baseline="0" noProof="0" dirty="0"/>
              <a:t> (particules élémentaires). Le temps et l’espace apparaissent aussi.</a:t>
            </a:r>
          </a:p>
          <a:p>
            <a:r>
              <a:rPr lang="fr-FR" baseline="0" noProof="0" dirty="0"/>
              <a:t>C’est le </a:t>
            </a:r>
            <a:r>
              <a:rPr lang="fr-FR" baseline="0" noProof="0" dirty="0" err="1"/>
              <a:t>Big</a:t>
            </a:r>
            <a:r>
              <a:rPr lang="fr-FR" baseline="0" noProof="0" dirty="0"/>
              <a:t> Bang, il y a environ 14 milliards d’années.</a:t>
            </a:r>
          </a:p>
          <a:p>
            <a:r>
              <a:rPr lang="fr-FR" baseline="0" noProof="0" dirty="0"/>
              <a:t>A ce moment, la température de l’univers est très élevée, la complexité de la matière en revanche est très faible à cause de l’agitation très élevée des particules, agitation qui les empêche de former des éléments plus lourds.</a:t>
            </a:r>
            <a:endParaRPr lang="fr-FR" noProof="0"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132234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Le CERN a aussi une grande</a:t>
            </a:r>
            <a:r>
              <a:rPr lang="fr-CH" baseline="0" dirty="0"/>
              <a:t> infrastructure souterraine, à en moyenne 100m de profondeur.</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37</a:t>
            </a:fld>
            <a:endParaRPr lang="en-US"/>
          </a:p>
        </p:txBody>
      </p:sp>
    </p:spTree>
    <p:extLst>
      <p:ext uri="{BB962C8B-B14F-4D97-AF65-F5344CB8AC3E}">
        <p14:creationId xmlns:p14="http://schemas.microsoft.com/office/powerpoint/2010/main" val="5585229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230’000 processeurs</a:t>
            </a:r>
          </a:p>
          <a:p>
            <a:r>
              <a:rPr lang="fr-CH" dirty="0"/>
              <a:t>15’000 serveurs</a:t>
            </a:r>
          </a:p>
          <a:p>
            <a:r>
              <a:rPr lang="fr-CH" dirty="0"/>
              <a:t>Le </a:t>
            </a:r>
            <a:r>
              <a:rPr lang="fr-CH" baseline="0" dirty="0"/>
              <a:t>LHC produit 90 Po de données par an.</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38</a:t>
            </a:fld>
            <a:endParaRPr lang="en-US"/>
          </a:p>
        </p:txBody>
      </p:sp>
    </p:spTree>
    <p:extLst>
      <p:ext uri="{BB962C8B-B14F-4D97-AF65-F5344CB8AC3E}">
        <p14:creationId xmlns:p14="http://schemas.microsoft.com/office/powerpoint/2010/main" val="13675044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39</a:t>
            </a:fld>
            <a:endParaRPr lang="en-US"/>
          </a:p>
        </p:txBody>
      </p:sp>
    </p:spTree>
    <p:extLst>
      <p:ext uri="{BB962C8B-B14F-4D97-AF65-F5344CB8AC3E}">
        <p14:creationId xmlns:p14="http://schemas.microsoft.com/office/powerpoint/2010/main" val="39794460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L’objectif</a:t>
            </a:r>
            <a:r>
              <a:rPr lang="fr-CH" baseline="0" dirty="0"/>
              <a:t> du CERN est de mieux comprendre l’univers.</a:t>
            </a:r>
          </a:p>
          <a:p>
            <a:r>
              <a:rPr lang="fr-CH" baseline="0" dirty="0"/>
              <a:t>La technologie qu’il utilise ou développe peut avoir un impact sur le reste de la société en termes de retombées.</a:t>
            </a:r>
          </a:p>
          <a:p>
            <a:r>
              <a:rPr lang="fr-CH" baseline="0" dirty="0"/>
              <a:t>Ici: </a:t>
            </a:r>
            <a:r>
              <a:rPr lang="fr-CH" baseline="0" dirty="0" err="1"/>
              <a:t>hadronthérapie</a:t>
            </a:r>
            <a:r>
              <a:rPr lang="fr-CH" baseline="0" dirty="0"/>
              <a:t> – le traitement de tumeurs cancéreuses avec un faisceau de protons.</a:t>
            </a:r>
          </a:p>
          <a:p>
            <a:r>
              <a:rPr lang="fr-CH" baseline="0" dirty="0"/>
              <a:t>A gauche: l’endroit où l’on place le patient; à droite: l’accélérateur de particules en coulisses qui produit ledit faisceau.</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40</a:t>
            </a:fld>
            <a:endParaRPr lang="en-US"/>
          </a:p>
        </p:txBody>
      </p:sp>
    </p:spTree>
    <p:extLst>
      <p:ext uri="{BB962C8B-B14F-4D97-AF65-F5344CB8AC3E}">
        <p14:creationId xmlns:p14="http://schemas.microsoft.com/office/powerpoint/2010/main" val="32381878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Une autre retombée: le World Wide Web, développé en 1990 par Tim-</a:t>
            </a:r>
            <a:r>
              <a:rPr lang="fr-CH" dirty="0" err="1"/>
              <a:t>Berners</a:t>
            </a:r>
            <a:r>
              <a:rPr lang="fr-CH" dirty="0"/>
              <a:t> Lee (sur la photo) et Robert </a:t>
            </a:r>
            <a:r>
              <a:rPr lang="fr-CH" dirty="0" err="1"/>
              <a:t>Cailliau</a:t>
            </a:r>
            <a:r>
              <a:rPr lang="fr-CH" dirty="0"/>
              <a:t>.</a:t>
            </a:r>
          </a:p>
          <a:p>
            <a:r>
              <a:rPr lang="fr-CH" dirty="0"/>
              <a:t>Le but initial était</a:t>
            </a:r>
            <a:r>
              <a:rPr lang="fr-CH" baseline="0" dirty="0"/>
              <a:t> de faciliter les échanges d’information autour du globe entre les scientifiques impliqués dans la conception du LHC à l’époque.</a:t>
            </a:r>
          </a:p>
          <a:p>
            <a:r>
              <a:rPr lang="fr-CH" baseline="0" dirty="0"/>
              <a:t>Cette technologie fut mise à disposition de la planète gratuitement. On sait à quel point elle s’est étendue depuis.</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41</a:t>
            </a:fld>
            <a:endParaRPr lang="en-US"/>
          </a:p>
        </p:txBody>
      </p:sp>
    </p:spTree>
    <p:extLst>
      <p:ext uri="{BB962C8B-B14F-4D97-AF65-F5344CB8AC3E}">
        <p14:creationId xmlns:p14="http://schemas.microsoft.com/office/powerpoint/2010/main" val="3067089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Enseigner</a:t>
            </a:r>
            <a:r>
              <a:rPr lang="fr-CH" baseline="0" dirty="0"/>
              <a:t> est l’une des autres missions du CERN.</a:t>
            </a:r>
          </a:p>
          <a:p>
            <a:r>
              <a:rPr lang="fr-CH" baseline="0" dirty="0"/>
              <a:t>Sur l’image, des étudiants d’été (</a:t>
            </a:r>
            <a:r>
              <a:rPr lang="fr-CH" baseline="0" dirty="0" err="1"/>
              <a:t>summer</a:t>
            </a:r>
            <a:r>
              <a:rPr lang="fr-CH" baseline="0" dirty="0"/>
              <a:t> </a:t>
            </a:r>
            <a:r>
              <a:rPr lang="fr-CH" baseline="0" dirty="0" err="1"/>
              <a:t>students</a:t>
            </a:r>
            <a:r>
              <a:rPr lang="fr-CH" baseline="0" dirty="0"/>
              <a:t>).</a:t>
            </a:r>
          </a:p>
          <a:p>
            <a:r>
              <a:rPr lang="fr-CH" baseline="0" dirty="0"/>
              <a:t>Chaque année, le CERN accueille environ 250 étudiants. Il existe de nombreuses manières de prendre part à une formation au CERN.</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42</a:t>
            </a:fld>
            <a:endParaRPr lang="en-US"/>
          </a:p>
        </p:txBody>
      </p:sp>
    </p:spTree>
    <p:extLst>
      <p:ext uri="{BB962C8B-B14F-4D97-AF65-F5344CB8AC3E}">
        <p14:creationId xmlns:p14="http://schemas.microsoft.com/office/powerpoint/2010/main" val="40294447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Enseigner,</a:t>
            </a:r>
            <a:r>
              <a:rPr lang="fr-CH" baseline="0" dirty="0"/>
              <a:t> c’est aussi communiquer vers le grand public.</a:t>
            </a:r>
          </a:p>
          <a:p>
            <a:r>
              <a:rPr lang="fr-CH" baseline="0" dirty="0"/>
              <a:t>Images:</a:t>
            </a:r>
          </a:p>
          <a:p>
            <a:r>
              <a:rPr lang="fr-CH" baseline="0" dirty="0"/>
              <a:t>En haut à gauche: l’exposition permanente </a:t>
            </a:r>
            <a:r>
              <a:rPr lang="fr-CH" baseline="0" dirty="0" err="1"/>
              <a:t>Microcosm</a:t>
            </a:r>
            <a:r>
              <a:rPr lang="fr-CH" baseline="0" dirty="0"/>
              <a:t>.</a:t>
            </a:r>
          </a:p>
          <a:p>
            <a:r>
              <a:rPr lang="fr-CH" baseline="0" dirty="0"/>
              <a:t>En bas à droite: le Globe de la Science et de l’Innovation, un autre exposition permanente.</a:t>
            </a:r>
          </a:p>
          <a:p>
            <a:r>
              <a:rPr lang="fr-CH" baseline="0" dirty="0"/>
              <a:t>Au centre: le programmes «Arts au CERN» qui invite régulièrement des artistes en résidence au CERN et faisant rayonner leur travail inspiré par nos activités et nos infrastructures.</a:t>
            </a:r>
          </a:p>
          <a:p>
            <a:r>
              <a:rPr lang="fr-CH" baseline="0" dirty="0"/>
              <a:t>En bas à gauche: la future exposition permanente, le «Portail de la Science» (2025 ?)</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43</a:t>
            </a:fld>
            <a:endParaRPr lang="en-US"/>
          </a:p>
        </p:txBody>
      </p:sp>
    </p:spTree>
    <p:extLst>
      <p:ext uri="{BB962C8B-B14F-4D97-AF65-F5344CB8AC3E}">
        <p14:creationId xmlns:p14="http://schemas.microsoft.com/office/powerpoint/2010/main" val="9775053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Rapprocher les peuples, œuvrer</a:t>
            </a:r>
            <a:r>
              <a:rPr lang="fr-CH" baseline="0" dirty="0"/>
              <a:t> pour la paix.</a:t>
            </a:r>
          </a:p>
          <a:p>
            <a:r>
              <a:rPr lang="fr-CH" baseline="0" dirty="0"/>
              <a:t>Plus de 10 nationalités.</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44</a:t>
            </a:fld>
            <a:endParaRPr lang="en-US"/>
          </a:p>
        </p:txBody>
      </p:sp>
    </p:spTree>
    <p:extLst>
      <p:ext uri="{BB962C8B-B14F-4D97-AF65-F5344CB8AC3E}">
        <p14:creationId xmlns:p14="http://schemas.microsoft.com/office/powerpoint/2010/main" val="8614282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8CB0EE9E-52B8-AA4F-8DD5-ED0FB4E5CBCC}" type="slidenum">
              <a:rPr lang="en-US" smtClean="0"/>
              <a:t>46</a:t>
            </a:fld>
            <a:endParaRPr lang="en-US"/>
          </a:p>
        </p:txBody>
      </p:sp>
    </p:spTree>
    <p:extLst>
      <p:ext uri="{BB962C8B-B14F-4D97-AF65-F5344CB8AC3E}">
        <p14:creationId xmlns:p14="http://schemas.microsoft.com/office/powerpoint/2010/main" val="29627554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8CB0EE9E-52B8-AA4F-8DD5-ED0FB4E5CBCC}" type="slidenum">
              <a:rPr lang="en-US" smtClean="0"/>
              <a:t>47</a:t>
            </a:fld>
            <a:endParaRPr lang="en-US"/>
          </a:p>
        </p:txBody>
      </p:sp>
    </p:spTree>
    <p:extLst>
      <p:ext uri="{BB962C8B-B14F-4D97-AF65-F5344CB8AC3E}">
        <p14:creationId xmlns:p14="http://schemas.microsoft.com/office/powerpoint/2010/main" val="897087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noProof="0" dirty="0"/>
              <a:t>14 milliards d’années plus tard: des galaxies,</a:t>
            </a:r>
            <a:r>
              <a:rPr lang="fr-FR" baseline="0" noProof="0" dirty="0"/>
              <a:t> des étoiles, des planètes.</a:t>
            </a:r>
          </a:p>
          <a:p>
            <a:r>
              <a:rPr lang="fr-FR" baseline="0" noProof="0" dirty="0"/>
              <a:t>La température est tombée très bas, la matière s’est complexifiée.</a:t>
            </a:r>
            <a:endParaRPr lang="fr-FR" noProof="0"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1732907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8CB0EE9E-52B8-AA4F-8DD5-ED0FB4E5CBCC}" type="slidenum">
              <a:rPr lang="en-US" smtClean="0"/>
              <a:t>48</a:t>
            </a:fld>
            <a:endParaRPr lang="en-US"/>
          </a:p>
        </p:txBody>
      </p:sp>
    </p:spTree>
    <p:extLst>
      <p:ext uri="{BB962C8B-B14F-4D97-AF65-F5344CB8AC3E}">
        <p14:creationId xmlns:p14="http://schemas.microsoft.com/office/powerpoint/2010/main" val="18764530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8CB0EE9E-52B8-AA4F-8DD5-ED0FB4E5CBCC}" type="slidenum">
              <a:rPr lang="en-US" smtClean="0"/>
              <a:t>49</a:t>
            </a:fld>
            <a:endParaRPr lang="en-US"/>
          </a:p>
        </p:txBody>
      </p:sp>
    </p:spTree>
    <p:extLst>
      <p:ext uri="{BB962C8B-B14F-4D97-AF65-F5344CB8AC3E}">
        <p14:creationId xmlns:p14="http://schemas.microsoft.com/office/powerpoint/2010/main" val="3566310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50</a:t>
            </a:fld>
            <a:endParaRPr lang="en-US"/>
          </a:p>
        </p:txBody>
      </p:sp>
    </p:spTree>
    <p:extLst>
      <p:ext uri="{BB962C8B-B14F-4D97-AF65-F5344CB8AC3E}">
        <p14:creationId xmlns:p14="http://schemas.microsoft.com/office/powerpoint/2010/main" val="1152858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sz="1200" kern="1200" dirty="0">
                <a:solidFill>
                  <a:schemeClr val="tx1"/>
                </a:solidFill>
                <a:effectLst/>
                <a:latin typeface="+mn-lt"/>
                <a:ea typeface="+mn-ea"/>
                <a:cs typeface="+mn-cs"/>
              </a:rPr>
              <a:t>Le Science Gateway ouvrira, en principe, dans l’été 2023. On ne peut pas encore donner de date plus précise, puisque ça dépend de l’avancée des travaux.</a:t>
            </a:r>
            <a:endParaRPr lang="en-GB" sz="1200" kern="1200" dirty="0">
              <a:solidFill>
                <a:schemeClr val="tx1"/>
              </a:solidFill>
              <a:effectLst/>
              <a:latin typeface="+mn-lt"/>
              <a:ea typeface="+mn-ea"/>
              <a:cs typeface="+mn-cs"/>
            </a:endParaRPr>
          </a:p>
          <a:p>
            <a:r>
              <a:rPr lang="fr-CH" sz="1200" kern="1200" dirty="0">
                <a:solidFill>
                  <a:schemeClr val="tx1"/>
                </a:solidFill>
                <a:effectLst/>
                <a:latin typeface="+mn-lt"/>
                <a:ea typeface="+mn-ea"/>
                <a:cs typeface="+mn-cs"/>
              </a:rPr>
              <a:t>Comme c’est le cas actuellement, les visites guidées pour les groupes scolaires seront sur réservation. Avec le Science Gateway, les professeurs pourront choisir de combiner leur visite avec les autres activités proposées (laboratoires, expositions, shows scientifiques, etc.). La règle est que la réservation est possible et conseillée 9 mois à l’avance. C’est pourquoi, le système de réservation incluant les activités du Science Gateway sera ouvert début 2023. Autrement dit, avant même que les travaux soient finis et le SG ouvert au public, les enseignants auront la possibilité de réserver leurs activités pour l’ouverture et les mois suivants.</a:t>
            </a:r>
            <a:endParaRPr lang="en-GB" sz="1200" kern="1200" dirty="0">
              <a:solidFill>
                <a:schemeClr val="tx1"/>
              </a:solidFill>
              <a:effectLst/>
              <a:latin typeface="+mn-lt"/>
              <a:ea typeface="+mn-ea"/>
              <a:cs typeface="+mn-cs"/>
            </a:endParaRPr>
          </a:p>
          <a:p>
            <a:r>
              <a:rPr lang="fr-CH" sz="1200" kern="1200" dirty="0">
                <a:solidFill>
                  <a:schemeClr val="tx1"/>
                </a:solidFill>
                <a:effectLst/>
                <a:latin typeface="+mn-lt"/>
                <a:ea typeface="+mn-ea"/>
                <a:cs typeface="+mn-cs"/>
              </a:rPr>
              <a:t>Par ailleurs, le SG sera ouvert au public du mardi au dimanche, y compris pendant les jours fériés. Le lundi sera le jour de maintenance pour l’équipe technique.</a:t>
            </a:r>
            <a:endParaRPr lang="en-GB" sz="1200" kern="1200" dirty="0">
              <a:solidFill>
                <a:schemeClr val="tx1"/>
              </a:solidFill>
              <a:effectLst/>
              <a:latin typeface="+mn-lt"/>
              <a:ea typeface="+mn-ea"/>
              <a:cs typeface="+mn-cs"/>
            </a:endParaRPr>
          </a:p>
          <a:p>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1869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noProof="0" dirty="0"/>
              <a:t>Depuis l’aube</a:t>
            </a:r>
            <a:r>
              <a:rPr lang="fr-FR" baseline="0" noProof="0" dirty="0"/>
              <a:t> de l’humanité, nous nous interrogeons sur ce qui nous compose, d’où nous venons, où nous allons, sur les lois qui régissent l’univers.</a:t>
            </a:r>
            <a:endParaRPr lang="fr-FR" noProof="0"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724837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Des questions</a:t>
            </a:r>
            <a:r>
              <a:rPr lang="fr-CH" baseline="0" dirty="0"/>
              <a:t> </a:t>
            </a:r>
            <a:r>
              <a:rPr lang="fr-CH" dirty="0">
                <a:solidFill>
                  <a:schemeClr val="tx1">
                    <a:lumMod val="75000"/>
                  </a:schemeClr>
                </a:solidFill>
              </a:rPr>
              <a:t>fondamentales appellent de la</a:t>
            </a:r>
            <a:r>
              <a:rPr lang="fr-CH" baseline="0" dirty="0">
                <a:solidFill>
                  <a:schemeClr val="tx1">
                    <a:lumMod val="75000"/>
                  </a:schemeClr>
                </a:solidFill>
              </a:rPr>
              <a:t> recherche fondamentale.</a:t>
            </a:r>
          </a:p>
          <a:p>
            <a:r>
              <a:rPr lang="fr-CH" baseline="0" dirty="0">
                <a:solidFill>
                  <a:schemeClr val="tx1">
                    <a:lumMod val="75000"/>
                  </a:schemeClr>
                </a:solidFill>
              </a:rPr>
              <a:t>Ce que produit le CERN, c’est du savoir.</a:t>
            </a:r>
          </a:p>
          <a:p>
            <a:r>
              <a:rPr lang="fr-CH" baseline="0" dirty="0">
                <a:solidFill>
                  <a:schemeClr val="tx1">
                    <a:lumMod val="75000"/>
                  </a:schemeClr>
                </a:solidFill>
              </a:rPr>
              <a:t>Ce savoir est mis à disposition du public gratuitement dès qu’il est découvert.</a:t>
            </a:r>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2582847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886374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Pour faire tous les modèles</a:t>
            </a:r>
            <a:r>
              <a:rPr lang="fr-CH" baseline="0" dirty="0"/>
              <a:t> de Lego, il faut environ 2350 types de briques différentes.</a:t>
            </a:r>
          </a:p>
          <a:p>
            <a:r>
              <a:rPr lang="fr-CH" baseline="0" dirty="0"/>
              <a:t>Pour faire toute la matière connue de l’univers et EN PLUS la faire fonctionner, il ne faut que 17 types de particules différentes.</a:t>
            </a:r>
          </a:p>
          <a:p>
            <a:r>
              <a:rPr lang="fr-CH" baseline="0" dirty="0"/>
              <a:t>Et parmi celles-ci, seules 4 sont nécessaires pour faire la matière «ordinaire» (la première colonne)</a:t>
            </a:r>
          </a:p>
          <a:p>
            <a:r>
              <a:rPr lang="fr-CH" baseline="0" dirty="0"/>
              <a:t>Donc, il ne faut que 4 types de particules différentes pour faire tous les types de briques de Lego !</a:t>
            </a:r>
          </a:p>
          <a:p>
            <a:endParaRPr lang="fr-CH" dirty="0"/>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916190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Sources</a:t>
            </a:r>
          </a:p>
          <a:p>
            <a:r>
              <a:rPr lang="fr-CH" dirty="0"/>
              <a:t>https://home.web.cern.ch/about/who-we-are/our-governance/member-states</a:t>
            </a:r>
          </a:p>
          <a:p>
            <a:r>
              <a:rPr lang="fr-CH" dirty="0"/>
              <a:t>https://cds.cern.ch/record/2809746/files/CERN-HR-STAFF-STAT-2021-RESTR.pdf</a:t>
            </a:r>
          </a:p>
          <a:p>
            <a:r>
              <a:rPr lang="fr-CH" dirty="0"/>
              <a:t>20% de femmes au total – Programme 25 by 25</a:t>
            </a:r>
          </a:p>
        </p:txBody>
      </p:sp>
      <p:sp>
        <p:nvSpPr>
          <p:cNvPr id="4" name="Espace réservé du numéro de diapositive 3"/>
          <p:cNvSpPr>
            <a:spLocks noGrp="1"/>
          </p:cNvSpPr>
          <p:nvPr>
            <p:ph type="sldNum" sz="quarter" idx="10"/>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14975107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7A71C71-D1AC-46E7-9108-7F6A6D34D3F2}" type="datetime1">
              <a:rPr lang="en-US" smtClean="0"/>
              <a:t>12/4/2024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 brief history of CERN... and beyond - Stephan Petit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09FFE6E-599E-432B-8C70-F8409DF9BBAD}" type="datetime1">
              <a:rPr lang="en-US" smtClean="0"/>
              <a:t>12/4/2024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 brief history of CERN... and beyond - Stephan Petit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6996A162-598E-4B68-B727-1A8190D50CBE}" type="datetime1">
              <a:rPr lang="en-US" smtClean="0"/>
              <a:t>12/4/2024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 brief history of CERN... and beyond - Stephan Petit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727A6AE-737D-474B-AF40-A6134063172C}" type="datetime1">
              <a:rPr lang="en-US" smtClean="0"/>
              <a:t>12/4/2024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A brief history of CERN... and beyond - Stephan Petit</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B09CD74A-7C6C-4C4D-86AE-663957C82E2C}" type="datetime1">
              <a:rPr lang="en-US" smtClean="0"/>
              <a:t>12/4/2024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 brief history of CERN... and beyond - Stephan Petit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A598487E-8BEB-4FF3-9C41-04A8DF30FC16}" type="datetime1">
              <a:rPr lang="en-US" smtClean="0"/>
              <a:t>12/4/2024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 brief history of CERN... and beyond - Stephan Petit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fr-FR"/>
              <a:t>Modifiez les styles du texte du masque</a:t>
            </a:r>
          </a:p>
          <a:p>
            <a:pPr lvl="1"/>
            <a:r>
              <a:rPr lang="fr-FR"/>
              <a:t>Deuxième niveau</a:t>
            </a:r>
          </a:p>
          <a:p>
            <a:pPr lvl="2"/>
            <a:r>
              <a:rPr lang="fr-FR"/>
              <a:t>Troisième niveau</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fr-FR"/>
              <a:t>Modifiez les styles du texte du masque</a:t>
            </a:r>
          </a:p>
          <a:p>
            <a:pPr lvl="1"/>
            <a:r>
              <a:rPr lang="fr-FR"/>
              <a:t>Deuxième niveau</a:t>
            </a:r>
          </a:p>
          <a:p>
            <a:pPr lvl="2"/>
            <a:r>
              <a:rPr lang="fr-FR"/>
              <a:t>Troisième niveau</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D310ADBF-034C-4849-BDCD-E2C6544C9893}" type="datetime1">
              <a:rPr lang="en-US" smtClean="0"/>
              <a:t>12/4/2024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 brief history of CERN... and beyond - Stephan Petit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fr-FR"/>
              <a:t>Modifiez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Modifiez les styles du texte du masque</a:t>
            </a:r>
          </a:p>
          <a:p>
            <a:pPr lvl="1"/>
            <a:r>
              <a:rPr lang="fr-FR"/>
              <a:t>Deuxième niveau</a:t>
            </a:r>
          </a:p>
          <a:p>
            <a:pPr lvl="2"/>
            <a:r>
              <a:rPr lang="fr-FR"/>
              <a:t>Troisième niveau</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Modifiez les styles du texte du masque</a:t>
            </a:r>
          </a:p>
          <a:p>
            <a:pPr lvl="1"/>
            <a:r>
              <a:rPr lang="fr-FR"/>
              <a:t>Deuxième niveau</a:t>
            </a:r>
          </a:p>
          <a:p>
            <a:pPr lvl="2"/>
            <a:r>
              <a:rPr lang="fr-FR"/>
              <a:t>Troisième niveau</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DD425DA8-AAE2-4CE8-9F2E-6D3C4490F8CD}" type="datetime1">
              <a:rPr lang="en-US" smtClean="0"/>
              <a:t>12/4/2024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 brief history of CERN... and beyond - Stephan Petit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Modifiez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fr-FR"/>
              <a:t>Modifiez le style du titre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451F78E0-7D67-4627-A954-FFBA89930D93}" type="datetime1">
              <a:rPr lang="en-US" smtClean="0"/>
              <a:t>12/4/2024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A brief history of CERN... and beyond - Stephan Petit</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A14EF22-CFAD-4AE9-A919-4B5F54B6DFFA}" type="datetime1">
              <a:rPr lang="en-US" smtClean="0"/>
              <a:t>12/4/2024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A brief history of CERN... and beyond - Stephan Petit</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9D095B60-0DDB-47E0-B154-974B5A2E8306}" type="datetime1">
              <a:rPr lang="en-US" smtClean="0"/>
              <a:t>12/4/2024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A brief history of CERN... and beyond - Stephan Petit</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7368CCC6-C917-42F1-A2D4-290F3E35D98B}" type="datetime1">
              <a:rPr lang="en-US" smtClean="0"/>
              <a:t>12/4/2024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A brief history of CERN... and beyond - Stephan Petit</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75159796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EA599CA8-F9AF-4AB3-9418-783B5140256F}" type="datetime1">
              <a:rPr lang="en-US" smtClean="0"/>
              <a:t>12/4/2024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A brief history of CERN... and beyond - Stephan Petit</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927928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07303435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05C8FBF-CBD8-4D34-A7D6-54B112B7DB31}" type="datetime1">
              <a:rPr lang="en-US" smtClean="0"/>
              <a:t>12/4/2024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A brief history of CERN... and beyond - Stephan Petit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079975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7DBFF36-6885-4563-9D27-91336E3AE7DB}" type="datetime1">
              <a:rPr lang="en-US" smtClean="0"/>
              <a:t>12/4/2024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A brief history of CERN... and beyond - Stephan Petit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448687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8640E5F-1EA4-40B4-9238-D04C1066AB1A}" type="datetime1">
              <a:rPr lang="en-US" smtClean="0"/>
              <a:t>12/4/2024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A brief history of CERN... and beyond - Stephan Petit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2730773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E8E837E-EFDA-461A-8D57-3EF94656F411}" type="datetime1">
              <a:rPr lang="en-US" smtClean="0"/>
              <a:t>12/4/2024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A brief history of CERN... and beyond - Stephan Petit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53123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84870E4F-E9B3-4FBF-9904-6A63E316C62F}" type="datetime1">
              <a:rPr lang="en-US" smtClean="0"/>
              <a:t>12/4/2024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A brief history of CERN... and beyond - Stephan Petit</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37489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112D868-980E-419C-88F5-7ABCE924585D}" type="datetime1">
              <a:rPr lang="en-US" smtClean="0"/>
              <a:t>12/4/2024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A brief history of CERN... and beyond - Stephan Petit</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773427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B1A2B9C4-51BE-4869-BB50-A4A3A13B4F7B}" type="datetime1">
              <a:rPr lang="en-US" smtClean="0"/>
              <a:t>12/4/2024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A brief history of CERN... and beyond - Stephan Petit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700519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17797A34-F566-4D2E-B695-54FEB48B22C6}" type="datetime1">
              <a:rPr lang="en-US" smtClean="0"/>
              <a:t>12/4/2024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A brief history of CERN... and beyond - Stephan Petit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5025503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3B62366-8248-480F-BA60-1760E815D3D3}" type="datetime1">
              <a:rPr lang="en-US" smtClean="0"/>
              <a:t>12/4/2024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A brief history of CERN... and beyond - Stephan Petit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0921939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6C2013BE-E34F-4946-B1D8-F8E61947D232}" type="datetime1">
              <a:rPr lang="en-US" smtClean="0"/>
              <a:t>12/4/2024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A brief history of CERN... and beyond - Stephan Petit</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65886086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B5515FE9-1049-4039-95DB-3A5818D8FE03}" type="datetime1">
              <a:rPr lang="en-US" smtClean="0"/>
              <a:t>12/4/2024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A brief history of CERN... and beyond - Stephan Petit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9017977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780CAFC9-80C9-48DC-82B5-B1089FBE9311}" type="datetime1">
              <a:rPr lang="en-US" smtClean="0"/>
              <a:t>12/4/2024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A brief history of CERN... and beyond - Stephan Petit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33564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76F1A4E-F8C9-459D-8111-D7DE079AA3D6}" type="datetime1">
              <a:rPr lang="en-US" smtClean="0"/>
              <a:t>12/4/2024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A brief history of CERN... and beyond - Stephan Petit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860439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E06492-E9C6-463C-A84D-7A050210EB49}" type="datetime1">
              <a:rPr lang="en-US" smtClean="0"/>
              <a:t>12/4/2024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A brief history of CERN... and beyond - Stephan Petit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2595117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55E6E700-33BE-41CB-879A-8BEA1C12D8BA}" type="datetime1">
              <a:rPr lang="en-US" smtClean="0"/>
              <a:t>12/4/2024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A brief history of CERN... and beyond - Stephan Petit</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93700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BD0B833-53F8-4492-B2AE-1E02C0F36584}" type="datetime1">
              <a:rPr lang="en-US" smtClean="0"/>
              <a:t>12/4/2024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brief history of CERN... and beyond - Stephan Petit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11B3AEAA-B01B-4A3B-9611-87734A9AA029}" type="datetime1">
              <a:rPr lang="en-US" smtClean="0"/>
              <a:t>12/4/2024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A brief history of CERN... and beyond - Stephan Petit</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8923995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DA441EC9-44F2-46BE-A125-988954C701EC}" type="datetime1">
              <a:rPr lang="en-US" smtClean="0"/>
              <a:t>12/4/2024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A brief history of CERN... and beyond - Stephan Petit</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57297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885305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1DA335C-75B8-418A-B756-E1CB2D1D6632}" type="datetime1">
              <a:rPr lang="en-US" smtClean="0"/>
              <a:t>12/4/2024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brief history of CERN... and beyond - Stephan Petit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3665D6A-E992-4BD8-AED6-0357205BC5C1}" type="datetime1">
              <a:rPr lang="en-US" smtClean="0"/>
              <a:t>12/4/2024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brief history of CERN... and beyond - Stephan Petit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BBA2296-2E64-4838-B4F2-FBAE0D95C013}" type="datetime1">
              <a:rPr lang="en-US" smtClean="0"/>
              <a:t>12/4/2024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brief history of CERN... and beyond - Stephan Petit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4" name="Content Placeholder 3"/>
          <p:cNvSpPr>
            <a:spLocks noGrp="1"/>
          </p:cNvSpPr>
          <p:nvPr>
            <p:ph sz="half" idx="2"/>
          </p:nvPr>
        </p:nvSpPr>
        <p:spPr>
          <a:xfrm>
            <a:off x="6172199" y="1592264"/>
            <a:ext cx="5611813" cy="4608511"/>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53668436-3111-4190-8204-25559D26482C}" type="datetime1">
              <a:rPr lang="en-US" smtClean="0"/>
              <a:t>12/4/2024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A brief history of CERN... and beyond - Stephan Petit</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0F247DF3-7BFF-4D7A-8510-43F845423A1B}" type="datetime1">
              <a:rPr lang="en-US" smtClean="0"/>
              <a:t>12/4/2024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A brief history of CERN... and beyond - Stephan Petit</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image" Target="../media/image1.png"/><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fr-FR"/>
              <a:t>Modifiez le style du titre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4A888883-A2CF-44E4-93E2-1145F6D22D33}" type="datetime1">
              <a:rPr lang="en-US" smtClean="0"/>
              <a:t>12/4/2024</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A brief history of CERN... and beyond - Stephan Petit</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C54E4399-24D6-4251-B091-3AF25DD6C38A}" type="datetime1">
              <a:rPr lang="en-US" smtClean="0"/>
              <a:t>12/4/2024</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A brief history of CERN... and beyond - Stephan Petit</a:t>
            </a:r>
            <a:endParaRPr lang="en-US" dirty="0"/>
          </a:p>
        </p:txBody>
      </p:sp>
    </p:spTree>
    <p:extLst>
      <p:ext uri="{BB962C8B-B14F-4D97-AF65-F5344CB8AC3E}">
        <p14:creationId xmlns:p14="http://schemas.microsoft.com/office/powerpoint/2010/main" val="373702867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3" r:id="rId18"/>
    <p:sldLayoutId id="2147483694" r:id="rId19"/>
    <p:sldLayoutId id="2147483695" r:id="rId20"/>
    <p:sldLayoutId id="2147483696" r:id="rId21"/>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microsoft.com/office/2017/06/relationships/model3d" Target="../media/model3d1.glb"/><Relationship Id="rId1" Type="http://schemas.openxmlformats.org/officeDocument/2006/relationships/slideLayout" Target="../slideLayouts/slideLayout20.xml"/><Relationship Id="rId5" Type="http://schemas.openxmlformats.org/officeDocument/2006/relationships/image" Target="../media/image22.png"/><Relationship Id="rId4" Type="http://schemas.microsoft.com/office/2017/06/relationships/model3d" Target="../media/model3d2.glb"/></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0.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jpeg"/><Relationship Id="rId2" Type="http://schemas.openxmlformats.org/officeDocument/2006/relationships/image" Target="../media/image24.tif"/><Relationship Id="rId1" Type="http://schemas.openxmlformats.org/officeDocument/2006/relationships/slideLayout" Target="../slideLayouts/slideLayout20.xml"/><Relationship Id="rId6" Type="http://schemas.openxmlformats.org/officeDocument/2006/relationships/image" Target="../media/image28.tif"/><Relationship Id="rId5" Type="http://schemas.openxmlformats.org/officeDocument/2006/relationships/image" Target="../media/image27.tif"/><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microsoft.com/office/2007/relationships/hdphoto" Target="../media/hdphoto1.wdp"/><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svg"/><Relationship Id="rId3" Type="http://schemas.openxmlformats.org/officeDocument/2006/relationships/image" Target="../media/image34.png"/><Relationship Id="rId7" Type="http://schemas.openxmlformats.org/officeDocument/2006/relationships/image" Target="../media/image38.png"/><Relationship Id="rId12"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20.xml"/><Relationship Id="rId6" Type="http://schemas.openxmlformats.org/officeDocument/2006/relationships/image" Target="../media/image37.png"/><Relationship Id="rId11" Type="http://schemas.openxmlformats.org/officeDocument/2006/relationships/image" Target="../media/image42.sv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14.xml"/><Relationship Id="rId1" Type="http://schemas.openxmlformats.org/officeDocument/2006/relationships/slideLayout" Target="../slideLayouts/slideLayout20.xml"/><Relationship Id="rId4" Type="http://schemas.openxmlformats.org/officeDocument/2006/relationships/image" Target="../media/image33.jp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20.xml"/><Relationship Id="rId4" Type="http://schemas.openxmlformats.org/officeDocument/2006/relationships/image" Target="../media/image33.jp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20.xml"/><Relationship Id="rId4" Type="http://schemas.openxmlformats.org/officeDocument/2006/relationships/image" Target="../media/image49.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20.xml"/><Relationship Id="rId6" Type="http://schemas.openxmlformats.org/officeDocument/2006/relationships/image" Target="../media/image46.png"/><Relationship Id="rId5" Type="http://schemas.openxmlformats.org/officeDocument/2006/relationships/image" Target="../media/image51.emf"/><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56.png"/><Relationship Id="rId7"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20.xml"/><Relationship Id="rId6" Type="http://schemas.microsoft.com/office/2017/06/relationships/model3d" Target="../media/model3d4.glb"/><Relationship Id="rId5" Type="http://schemas.openxmlformats.org/officeDocument/2006/relationships/image" Target="../media/image57.png"/><Relationship Id="rId4" Type="http://schemas.microsoft.com/office/2017/06/relationships/model3d" Target="../media/model3d3.glb"/><Relationship Id="rId9" Type="http://schemas.openxmlformats.org/officeDocument/2006/relationships/image" Target="../media/image49.png"/></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29.xml"/><Relationship Id="rId1" Type="http://schemas.openxmlformats.org/officeDocument/2006/relationships/slideLayout" Target="../slideLayouts/slideLayout20.xml"/><Relationship Id="rId6" Type="http://schemas.openxmlformats.org/officeDocument/2006/relationships/image" Target="../media/image65.jpeg"/><Relationship Id="rId5" Type="http://schemas.openxmlformats.org/officeDocument/2006/relationships/image" Target="../media/image14.png"/><Relationship Id="rId4" Type="http://schemas.openxmlformats.org/officeDocument/2006/relationships/image" Target="../media/image64.jpg"/></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0.xml"/><Relationship Id="rId5" Type="http://schemas.openxmlformats.org/officeDocument/2006/relationships/image" Target="../media/image8.emf"/><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33.xml"/><Relationship Id="rId1" Type="http://schemas.openxmlformats.org/officeDocument/2006/relationships/slideLayout" Target="../slideLayouts/slideLayout20.xml"/><Relationship Id="rId4" Type="http://schemas.openxmlformats.org/officeDocument/2006/relationships/image" Target="../media/image69.jpeg"/></Relationships>
</file>

<file path=ppt/slides/_rels/slide41.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34.xml"/><Relationship Id="rId1" Type="http://schemas.openxmlformats.org/officeDocument/2006/relationships/slideLayout" Target="../slideLayouts/slideLayout20.xml"/><Relationship Id="rId4" Type="http://schemas.openxmlformats.org/officeDocument/2006/relationships/image" Target="../media/image71.jpeg"/></Relationships>
</file>

<file path=ppt/slides/_rels/slide42.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8" Type="http://schemas.openxmlformats.org/officeDocument/2006/relationships/image" Target="../media/image78.jpg"/><Relationship Id="rId3" Type="http://schemas.openxmlformats.org/officeDocument/2006/relationships/image" Target="../media/image73.jpg"/><Relationship Id="rId7" Type="http://schemas.openxmlformats.org/officeDocument/2006/relationships/image" Target="../media/image77.jpeg"/><Relationship Id="rId2" Type="http://schemas.openxmlformats.org/officeDocument/2006/relationships/notesSlide" Target="../notesSlides/notesSlide36.xml"/><Relationship Id="rId1" Type="http://schemas.openxmlformats.org/officeDocument/2006/relationships/slideLayout" Target="../slideLayouts/slideLayout20.xml"/><Relationship Id="rId6" Type="http://schemas.openxmlformats.org/officeDocument/2006/relationships/image" Target="../media/image76.jpg"/><Relationship Id="rId5" Type="http://schemas.openxmlformats.org/officeDocument/2006/relationships/image" Target="../media/image75.png"/><Relationship Id="rId4" Type="http://schemas.openxmlformats.org/officeDocument/2006/relationships/image" Target="../media/image74.png"/></Relationships>
</file>

<file path=ppt/slides/_rels/slide4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0.xml"/><Relationship Id="rId5" Type="http://schemas.openxmlformats.org/officeDocument/2006/relationships/image" Target="../media/image83.png"/><Relationship Id="rId4" Type="http://schemas.openxmlformats.org/officeDocument/2006/relationships/image" Target="../media/image82.png"/></Relationships>
</file>

<file path=ppt/slides/_rels/slide46.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0.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1.xml"/><Relationship Id="rId1" Type="http://schemas.openxmlformats.org/officeDocument/2006/relationships/slideLayout" Target="../slideLayouts/slideLayout20.xml"/><Relationship Id="rId4" Type="http://schemas.openxmlformats.org/officeDocument/2006/relationships/image" Target="../media/image8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0.xml"/><Relationship Id="rId4" Type="http://schemas.openxmlformats.org/officeDocument/2006/relationships/image" Target="../media/image10.jpeg"/></Relationships>
</file>

<file path=ppt/slides/_rels/slide50.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42.xml"/><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2" Type="http://schemas.openxmlformats.org/officeDocument/2006/relationships/image" Target="../media/image89.jpg"/><Relationship Id="rId1" Type="http://schemas.openxmlformats.org/officeDocument/2006/relationships/slideLayout" Target="../slideLayouts/slideLayout28.xml"/></Relationships>
</file>

<file path=ppt/slides/_rels/slide52.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8.xml"/></Relationships>
</file>

<file path=ppt/slides/_rels/slide53.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8.xml"/></Relationships>
</file>

<file path=ppt/slides/_rels/slide5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3.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12.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0.jpeg"/><Relationship Id="rId1" Type="http://schemas.openxmlformats.org/officeDocument/2006/relationships/slideLayout" Target="../slideLayouts/slideLayout20.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microsoft.com/office/2017/06/relationships/model3d" Target="../media/model3d1.glb"/><Relationship Id="rId2" Type="http://schemas.openxmlformats.org/officeDocument/2006/relationships/image" Target="../media/image18.png"/><Relationship Id="rId1" Type="http://schemas.openxmlformats.org/officeDocument/2006/relationships/slideLayout" Target="../slideLayouts/slideLayout20.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t="12160" b="9887"/>
          <a:stretch/>
        </p:blipFill>
        <p:spPr>
          <a:xfrm>
            <a:off x="0" y="-1578"/>
            <a:ext cx="12192000" cy="6326178"/>
          </a:xfrm>
          <a:prstGeom prst="rect">
            <a:avLst/>
          </a:prstGeom>
        </p:spPr>
      </p:pic>
      <p:sp>
        <p:nvSpPr>
          <p:cNvPr id="7" name="Subtitle 4"/>
          <p:cNvSpPr txBox="1">
            <a:spLocks/>
          </p:cNvSpPr>
          <p:nvPr/>
        </p:nvSpPr>
        <p:spPr>
          <a:xfrm>
            <a:off x="268267" y="4144915"/>
            <a:ext cx="11739703" cy="1156128"/>
          </a:xfrm>
          <a:prstGeom prst="rect">
            <a:avLst/>
          </a:prstGeom>
        </p:spPr>
        <p:txBody>
          <a:bodyPr rtlCol="0">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a:lnSpc>
                <a:spcPts val="3440"/>
              </a:lnSpc>
              <a:spcBef>
                <a:spcPts val="0"/>
              </a:spcBef>
              <a:buNone/>
              <a:defRPr/>
            </a:pPr>
            <a:endParaRPr lang="en-GB" sz="2667" dirty="0">
              <a:solidFill>
                <a:schemeClr val="bg1"/>
              </a:solidFill>
            </a:endParaRPr>
          </a:p>
        </p:txBody>
      </p:sp>
      <p:sp>
        <p:nvSpPr>
          <p:cNvPr id="8" name="Title 1"/>
          <p:cNvSpPr txBox="1">
            <a:spLocks/>
          </p:cNvSpPr>
          <p:nvPr/>
        </p:nvSpPr>
        <p:spPr>
          <a:xfrm>
            <a:off x="268268" y="237481"/>
            <a:ext cx="6401475" cy="3671131"/>
          </a:xfrm>
          <a:prstGeom prst="rect">
            <a:avLst/>
          </a:prstGeom>
        </p:spPr>
        <p:txBody>
          <a:bodyPr anchor="t"/>
          <a:lstStyle/>
          <a:p>
            <a:pPr>
              <a:defRPr/>
            </a:pPr>
            <a:r>
              <a:rPr lang="fr-FR" sz="4800" dirty="0">
                <a:solidFill>
                  <a:schemeClr val="bg2"/>
                </a:solidFill>
              </a:rPr>
              <a:t>Une brève histoire</a:t>
            </a:r>
          </a:p>
          <a:p>
            <a:pPr>
              <a:defRPr/>
            </a:pPr>
            <a:r>
              <a:rPr lang="fr-FR" sz="4800" dirty="0">
                <a:solidFill>
                  <a:schemeClr val="bg2"/>
                </a:solidFill>
              </a:rPr>
              <a:t>du CERN</a:t>
            </a:r>
          </a:p>
          <a:p>
            <a:pPr>
              <a:defRPr/>
            </a:pPr>
            <a:r>
              <a:rPr lang="fr-FR" sz="4800" dirty="0">
                <a:solidFill>
                  <a:schemeClr val="bg2"/>
                </a:solidFill>
              </a:rPr>
              <a:t>… et au-delà</a:t>
            </a:r>
          </a:p>
          <a:p>
            <a:pPr>
              <a:defRPr/>
            </a:pPr>
            <a:endParaRPr lang="fr-FR" dirty="0">
              <a:solidFill>
                <a:schemeClr val="bg2"/>
              </a:solidFill>
            </a:endParaRPr>
          </a:p>
          <a:p>
            <a:pPr>
              <a:defRPr/>
            </a:pPr>
            <a:r>
              <a:rPr lang="fr-FR" dirty="0">
                <a:solidFill>
                  <a:schemeClr val="bg2"/>
                </a:solidFill>
              </a:rPr>
              <a:t>Stephan Petit</a:t>
            </a:r>
          </a:p>
          <a:p>
            <a:pPr>
              <a:defRPr/>
            </a:pPr>
            <a:endParaRPr lang="fr-FR" sz="6400" dirty="0">
              <a:solidFill>
                <a:schemeClr val="bg2"/>
              </a:solidFill>
            </a:endParaRPr>
          </a:p>
        </p:txBody>
      </p:sp>
      <p:sp>
        <p:nvSpPr>
          <p:cNvPr id="16" name="Espace réservé du numéro de diapositive 15"/>
          <p:cNvSpPr>
            <a:spLocks noGrp="1"/>
          </p:cNvSpPr>
          <p:nvPr>
            <p:ph type="sldNum" sz="quarter" idx="12"/>
          </p:nvPr>
        </p:nvSpPr>
        <p:spPr/>
        <p:txBody>
          <a:bodyPr/>
          <a:lstStyle/>
          <a:p>
            <a:fld id="{36B5EA5A-BC32-A742-B11B-8E7414D5B535}" type="slidenum">
              <a:rPr lang="en-US" smtClean="0"/>
              <a:pPr/>
              <a:t>1</a:t>
            </a:fld>
            <a:endParaRPr lang="en-US" dirty="0"/>
          </a:p>
        </p:txBody>
      </p:sp>
      <p:sp>
        <p:nvSpPr>
          <p:cNvPr id="9" name="TextBox 8">
            <a:extLst>
              <a:ext uri="{FF2B5EF4-FFF2-40B4-BE49-F238E27FC236}">
                <a16:creationId xmlns:a16="http://schemas.microsoft.com/office/drawing/2014/main" id="{F6E7B6AB-DFB2-76C5-7D3B-A5472F13D861}"/>
              </a:ext>
            </a:extLst>
          </p:cNvPr>
          <p:cNvSpPr txBox="1"/>
          <p:nvPr/>
        </p:nvSpPr>
        <p:spPr>
          <a:xfrm>
            <a:off x="268268" y="4429350"/>
            <a:ext cx="6728880" cy="1354217"/>
          </a:xfrm>
          <a:prstGeom prst="rect">
            <a:avLst/>
          </a:prstGeom>
          <a:solidFill>
            <a:srgbClr val="FFFFFF">
              <a:alpha val="20000"/>
            </a:srgbClr>
          </a:solidFill>
        </p:spPr>
        <p:txBody>
          <a:bodyPr wrap="square">
            <a:spAutoFit/>
          </a:bodyPr>
          <a:lstStyle/>
          <a:p>
            <a:r>
              <a:rPr kumimoji="0" lang="en-GB" sz="6600" b="1" i="0" u="none" strike="noStrike" kern="1200" cap="none" spc="0" normalizeH="0" baseline="0" noProof="0" dirty="0" err="1">
                <a:ln>
                  <a:noFill/>
                </a:ln>
                <a:solidFill>
                  <a:srgbClr val="FFFFFF"/>
                </a:solidFill>
                <a:effectLst/>
                <a:uLnTx/>
                <a:uFillTx/>
                <a:latin typeface="Arial"/>
                <a:ea typeface="+mj-ea"/>
                <a:cs typeface="+mj-cs"/>
              </a:rPr>
              <a:t>ULiège</a:t>
            </a:r>
            <a:r>
              <a:rPr kumimoji="0" lang="en-GB" sz="6600" b="1" i="0" u="none" strike="noStrike" kern="1200" cap="none" spc="0" normalizeH="0" baseline="0" noProof="0" dirty="0">
                <a:ln>
                  <a:noFill/>
                </a:ln>
                <a:solidFill>
                  <a:srgbClr val="FFFFFF"/>
                </a:solidFill>
                <a:effectLst/>
                <a:uLnTx/>
                <a:uFillTx/>
                <a:latin typeface="Arial"/>
                <a:ea typeface="+mj-ea"/>
                <a:cs typeface="+mj-cs"/>
              </a:rPr>
              <a:t> @ CERN</a:t>
            </a:r>
            <a:endParaRPr kumimoji="0" lang="fr-CH" sz="6600" b="1" i="0" u="none" strike="noStrike" kern="1200" cap="none" spc="0" normalizeH="0" baseline="0" noProof="0" dirty="0">
              <a:ln>
                <a:noFill/>
              </a:ln>
              <a:solidFill>
                <a:srgbClr val="FFFFFF"/>
              </a:solidFill>
              <a:effectLst/>
              <a:uLnTx/>
              <a:uFillTx/>
              <a:latin typeface="Arial"/>
              <a:ea typeface="+mj-ea"/>
              <a:cs typeface="+mj-cs"/>
            </a:endParaRPr>
          </a:p>
          <a:p>
            <a:r>
              <a:rPr lang="fr-CH" sz="1400" dirty="0">
                <a:solidFill>
                  <a:srgbClr val="FFFFFF"/>
                </a:solidFill>
                <a:latin typeface="Arial"/>
                <a:ea typeface="+mj-ea"/>
                <a:cs typeface="+mj-cs"/>
              </a:rPr>
              <a:t>05.12.2024</a:t>
            </a:r>
            <a:endParaRPr kumimoji="0" lang="en-GB" sz="1400" i="0" u="none" strike="noStrike" kern="1200" cap="none" spc="0" normalizeH="0" baseline="0" noProof="0" dirty="0">
              <a:ln>
                <a:noFill/>
              </a:ln>
              <a:solidFill>
                <a:srgbClr val="FFFFFF"/>
              </a:solidFill>
              <a:effectLst/>
              <a:uLnTx/>
              <a:uFillTx/>
              <a:latin typeface="Arial"/>
              <a:ea typeface="+mj-ea"/>
              <a:cs typeface="+mj-cs"/>
            </a:endParaRPr>
          </a:p>
        </p:txBody>
      </p:sp>
    </p:spTree>
    <p:extLst>
      <p:ext uri="{BB962C8B-B14F-4D97-AF65-F5344CB8AC3E}">
        <p14:creationId xmlns:p14="http://schemas.microsoft.com/office/powerpoint/2010/main" val="1217803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028" name="Group 1027">
            <a:extLst>
              <a:ext uri="{FF2B5EF4-FFF2-40B4-BE49-F238E27FC236}">
                <a16:creationId xmlns:a16="http://schemas.microsoft.com/office/drawing/2014/main" id="{D4773066-AAA6-4F20-B5C8-819CF579FB7A}"/>
              </a:ext>
            </a:extLst>
          </p:cNvPr>
          <p:cNvGrpSpPr/>
          <p:nvPr/>
        </p:nvGrpSpPr>
        <p:grpSpPr>
          <a:xfrm>
            <a:off x="6116677" y="1892583"/>
            <a:ext cx="3279142" cy="2577645"/>
            <a:chOff x="5885565" y="1892583"/>
            <a:chExt cx="3279142" cy="2577645"/>
          </a:xfrm>
        </p:grpSpPr>
        <mc:AlternateContent xmlns:mc="http://schemas.openxmlformats.org/markup-compatibility/2006">
          <mc:Choice xmlns:am3d="http://schemas.microsoft.com/office/drawing/2017/model3d" Requires="am3d">
            <p:graphicFrame>
              <p:nvGraphicFramePr>
                <p:cNvPr id="70" name="3D Model 69" descr="Sphere">
                  <a:extLst>
                    <a:ext uri="{FF2B5EF4-FFF2-40B4-BE49-F238E27FC236}">
                      <a16:creationId xmlns:a16="http://schemas.microsoft.com/office/drawing/2014/main" id="{D3DAE5D3-B6B4-41B8-8D55-93E0C9509569}"/>
                    </a:ext>
                  </a:extLst>
                </p:cNvPr>
                <p:cNvGraphicFramePr>
                  <a:graphicFrameLocks noChangeAspect="1"/>
                </p:cNvGraphicFramePr>
                <p:nvPr/>
              </p:nvGraphicFramePr>
              <p:xfrm>
                <a:off x="6731565" y="1892583"/>
                <a:ext cx="1873428" cy="1873429"/>
              </p:xfrm>
              <a:graphic>
                <a:graphicData uri="http://schemas.microsoft.com/office/drawing/2017/model3d">
                  <am3d:model3d r:embed="rId2">
                    <am3d:spPr>
                      <a:xfrm>
                        <a:off x="0" y="0"/>
                        <a:ext cx="1873428" cy="18734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3"/>
                    </am3d:raster>
                    <am3d:objViewport viewportSz="3341632"/>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70" name="3D Model 69" descr="Sphere">
                  <a:extLst>
                    <a:ext uri="{FF2B5EF4-FFF2-40B4-BE49-F238E27FC236}">
                      <a16:creationId xmlns:a16="http://schemas.microsoft.com/office/drawing/2014/main" id="{D3DAE5D3-B6B4-41B8-8D55-93E0C9509569}"/>
                    </a:ext>
                  </a:extLst>
                </p:cNvPr>
                <p:cNvPicPr>
                  <a:picLocks noGrp="1" noRot="1" noChangeAspect="1" noMove="1" noResize="1" noEditPoints="1" noAdjustHandles="1" noChangeArrowheads="1" noChangeShapeType="1" noCrop="1"/>
                </p:cNvPicPr>
                <p:nvPr/>
              </p:nvPicPr>
              <p:blipFill>
                <a:blip r:embed="rId3"/>
                <a:stretch>
                  <a:fillRect/>
                </a:stretch>
              </p:blipFill>
              <p:spPr>
                <a:xfrm>
                  <a:off x="6962677" y="1892583"/>
                  <a:ext cx="1873428" cy="1873429"/>
                </a:xfrm>
                <a:prstGeom prst="rect">
                  <a:avLst/>
                </a:prstGeom>
              </p:spPr>
            </p:pic>
          </mc:Fallback>
        </mc:AlternateContent>
        <p:sp>
          <p:nvSpPr>
            <p:cNvPr id="71" name="Ellipse 106">
              <a:extLst>
                <a:ext uri="{FF2B5EF4-FFF2-40B4-BE49-F238E27FC236}">
                  <a16:creationId xmlns:a16="http://schemas.microsoft.com/office/drawing/2014/main" id="{AAFC8788-BD7D-431D-A7C0-DB65792AF643}"/>
                </a:ext>
              </a:extLst>
            </p:cNvPr>
            <p:cNvSpPr/>
            <p:nvPr/>
          </p:nvSpPr>
          <p:spPr>
            <a:xfrm>
              <a:off x="6731564" y="1892583"/>
              <a:ext cx="1895075" cy="1873429"/>
            </a:xfrm>
            <a:prstGeom prst="ellipse">
              <a:avLst/>
            </a:prstGeom>
            <a:solidFill>
              <a:schemeClr val="bg1">
                <a:alpha val="88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72" name="ZoneTexte 96">
              <a:extLst>
                <a:ext uri="{FF2B5EF4-FFF2-40B4-BE49-F238E27FC236}">
                  <a16:creationId xmlns:a16="http://schemas.microsoft.com/office/drawing/2014/main" id="{D03B9134-E356-444F-A895-4C68FFFF800F}"/>
                </a:ext>
              </a:extLst>
            </p:cNvPr>
            <p:cNvSpPr txBox="1"/>
            <p:nvPr/>
          </p:nvSpPr>
          <p:spPr>
            <a:xfrm>
              <a:off x="6292905" y="4008563"/>
              <a:ext cx="2871802" cy="461665"/>
            </a:xfrm>
            <a:prstGeom prst="rect">
              <a:avLst/>
            </a:prstGeom>
            <a:noFill/>
          </p:spPr>
          <p:txBody>
            <a:bodyPr wrap="square" lIns="0" tIns="0" rIns="0" bIns="0" rtlCol="0">
              <a:spAutoFit/>
            </a:bodyPr>
            <a:lstStyle/>
            <a:p>
              <a:pPr algn="ctr"/>
              <a:r>
                <a:rPr lang="fr-CH" dirty="0"/>
                <a:t>Neutrons</a:t>
              </a:r>
            </a:p>
            <a:p>
              <a:pPr algn="ctr"/>
              <a:r>
                <a:rPr lang="fr-CH" sz="1100" dirty="0"/>
                <a:t>J. Chadwick 1932</a:t>
              </a:r>
            </a:p>
          </p:txBody>
        </p:sp>
        <p:sp>
          <p:nvSpPr>
            <p:cNvPr id="73" name="Ellipse 52">
              <a:extLst>
                <a:ext uri="{FF2B5EF4-FFF2-40B4-BE49-F238E27FC236}">
                  <a16:creationId xmlns:a16="http://schemas.microsoft.com/office/drawing/2014/main" id="{E439829E-A15E-4100-A35A-5D11D4AEF720}"/>
                </a:ext>
              </a:extLst>
            </p:cNvPr>
            <p:cNvSpPr/>
            <p:nvPr/>
          </p:nvSpPr>
          <p:spPr>
            <a:xfrm>
              <a:off x="7675076" y="2505944"/>
              <a:ext cx="318214" cy="318214"/>
            </a:xfrm>
            <a:prstGeom prst="ellipse">
              <a:avLst/>
            </a:prstGeom>
            <a:gradFill flip="none" rotWithShape="1">
              <a:gsLst>
                <a:gs pos="58000">
                  <a:srgbClr val="0033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4" name="Ellipse 54">
              <a:extLst>
                <a:ext uri="{FF2B5EF4-FFF2-40B4-BE49-F238E27FC236}">
                  <a16:creationId xmlns:a16="http://schemas.microsoft.com/office/drawing/2014/main" id="{CB6D0792-10FD-4C99-A053-1CA09FAB7114}"/>
                </a:ext>
              </a:extLst>
            </p:cNvPr>
            <p:cNvSpPr/>
            <p:nvPr/>
          </p:nvSpPr>
          <p:spPr>
            <a:xfrm>
              <a:off x="7708784" y="2742205"/>
              <a:ext cx="318214" cy="318214"/>
            </a:xfrm>
            <a:prstGeom prst="ellipse">
              <a:avLst/>
            </a:prstGeom>
            <a:gradFill flip="none" rotWithShape="1">
              <a:gsLst>
                <a:gs pos="58000">
                  <a:srgbClr val="0033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5" name="Ellipse 55">
              <a:extLst>
                <a:ext uri="{FF2B5EF4-FFF2-40B4-BE49-F238E27FC236}">
                  <a16:creationId xmlns:a16="http://schemas.microsoft.com/office/drawing/2014/main" id="{3A36CB0C-D299-4EC4-A3CA-B2BEE0C0C867}"/>
                </a:ext>
              </a:extLst>
            </p:cNvPr>
            <p:cNvSpPr/>
            <p:nvPr/>
          </p:nvSpPr>
          <p:spPr>
            <a:xfrm>
              <a:off x="7334862" y="2611623"/>
              <a:ext cx="318214" cy="318214"/>
            </a:xfrm>
            <a:prstGeom prst="ellipse">
              <a:avLst/>
            </a:prstGeom>
            <a:gradFill flip="none" rotWithShape="1">
              <a:gsLst>
                <a:gs pos="58000">
                  <a:srgbClr val="0033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6" name="Ellipse 56">
              <a:extLst>
                <a:ext uri="{FF2B5EF4-FFF2-40B4-BE49-F238E27FC236}">
                  <a16:creationId xmlns:a16="http://schemas.microsoft.com/office/drawing/2014/main" id="{47F2BB14-7EC4-4F7C-9285-1410E41F81D1}"/>
                </a:ext>
              </a:extLst>
            </p:cNvPr>
            <p:cNvSpPr/>
            <p:nvPr/>
          </p:nvSpPr>
          <p:spPr>
            <a:xfrm>
              <a:off x="7475070" y="2455217"/>
              <a:ext cx="318214" cy="318214"/>
            </a:xfrm>
            <a:prstGeom prst="ellipse">
              <a:avLst/>
            </a:prstGeom>
            <a:gradFill flip="none" rotWithShape="1">
              <a:gsLst>
                <a:gs pos="58000">
                  <a:srgbClr val="C000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7" name="Ellipse 57">
              <a:extLst>
                <a:ext uri="{FF2B5EF4-FFF2-40B4-BE49-F238E27FC236}">
                  <a16:creationId xmlns:a16="http://schemas.microsoft.com/office/drawing/2014/main" id="{6397589A-D1CD-4A20-A51D-2BC9790A2776}"/>
                </a:ext>
              </a:extLst>
            </p:cNvPr>
            <p:cNvSpPr/>
            <p:nvPr/>
          </p:nvSpPr>
          <p:spPr>
            <a:xfrm>
              <a:off x="7443885" y="2811297"/>
              <a:ext cx="318214" cy="318214"/>
            </a:xfrm>
            <a:prstGeom prst="ellipse">
              <a:avLst/>
            </a:prstGeom>
            <a:gradFill flip="none" rotWithShape="1">
              <a:gsLst>
                <a:gs pos="58000">
                  <a:srgbClr val="C000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8" name="Ellipse 53">
              <a:extLst>
                <a:ext uri="{FF2B5EF4-FFF2-40B4-BE49-F238E27FC236}">
                  <a16:creationId xmlns:a16="http://schemas.microsoft.com/office/drawing/2014/main" id="{F20E8D60-1B1A-4BB3-8BA7-C56BC3325CCF}"/>
                </a:ext>
              </a:extLst>
            </p:cNvPr>
            <p:cNvSpPr/>
            <p:nvPr/>
          </p:nvSpPr>
          <p:spPr>
            <a:xfrm>
              <a:off x="7562649" y="2648869"/>
              <a:ext cx="318214" cy="318214"/>
            </a:xfrm>
            <a:prstGeom prst="ellipse">
              <a:avLst/>
            </a:prstGeom>
            <a:gradFill flip="none" rotWithShape="1">
              <a:gsLst>
                <a:gs pos="58000">
                  <a:srgbClr val="C000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9" name="Ellipse 4">
              <a:extLst>
                <a:ext uri="{FF2B5EF4-FFF2-40B4-BE49-F238E27FC236}">
                  <a16:creationId xmlns:a16="http://schemas.microsoft.com/office/drawing/2014/main" id="{529558DD-C1E5-4069-83AF-E385267BB99A}"/>
                </a:ext>
              </a:extLst>
            </p:cNvPr>
            <p:cNvSpPr/>
            <p:nvPr/>
          </p:nvSpPr>
          <p:spPr>
            <a:xfrm rot="20089439">
              <a:off x="7487300" y="2091472"/>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0" name="Ellipse 62">
              <a:extLst>
                <a:ext uri="{FF2B5EF4-FFF2-40B4-BE49-F238E27FC236}">
                  <a16:creationId xmlns:a16="http://schemas.microsoft.com/office/drawing/2014/main" id="{B2C6F8EF-40DD-412D-AA74-9180FAB95DEB}"/>
                </a:ext>
              </a:extLst>
            </p:cNvPr>
            <p:cNvSpPr/>
            <p:nvPr/>
          </p:nvSpPr>
          <p:spPr>
            <a:xfrm rot="2441387">
              <a:off x="7438648" y="2091471"/>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1" name="Ellipse 63">
              <a:extLst>
                <a:ext uri="{FF2B5EF4-FFF2-40B4-BE49-F238E27FC236}">
                  <a16:creationId xmlns:a16="http://schemas.microsoft.com/office/drawing/2014/main" id="{C44331B5-32AD-4513-A4C1-DF600375BDFE}"/>
                </a:ext>
              </a:extLst>
            </p:cNvPr>
            <p:cNvSpPr/>
            <p:nvPr/>
          </p:nvSpPr>
          <p:spPr>
            <a:xfrm rot="17629796">
              <a:off x="7484888" y="2065095"/>
              <a:ext cx="487836" cy="14756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2" name="Ellipse 59">
              <a:extLst>
                <a:ext uri="{FF2B5EF4-FFF2-40B4-BE49-F238E27FC236}">
                  <a16:creationId xmlns:a16="http://schemas.microsoft.com/office/drawing/2014/main" id="{4E375DA9-5EFD-400C-9D42-145CDFE2F1D4}"/>
                </a:ext>
              </a:extLst>
            </p:cNvPr>
            <p:cNvSpPr/>
            <p:nvPr/>
          </p:nvSpPr>
          <p:spPr>
            <a:xfrm>
              <a:off x="7223079" y="2114941"/>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83" name="Ellipse 60">
              <a:extLst>
                <a:ext uri="{FF2B5EF4-FFF2-40B4-BE49-F238E27FC236}">
                  <a16:creationId xmlns:a16="http://schemas.microsoft.com/office/drawing/2014/main" id="{433C9DC9-3F2A-433F-A106-C2B53C170C75}"/>
                </a:ext>
              </a:extLst>
            </p:cNvPr>
            <p:cNvSpPr/>
            <p:nvPr/>
          </p:nvSpPr>
          <p:spPr>
            <a:xfrm>
              <a:off x="7079199" y="2646857"/>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84" name="Ellipse 61">
              <a:extLst>
                <a:ext uri="{FF2B5EF4-FFF2-40B4-BE49-F238E27FC236}">
                  <a16:creationId xmlns:a16="http://schemas.microsoft.com/office/drawing/2014/main" id="{20848804-0607-4673-9F27-409A6DC4B5D4}"/>
                </a:ext>
              </a:extLst>
            </p:cNvPr>
            <p:cNvSpPr/>
            <p:nvPr/>
          </p:nvSpPr>
          <p:spPr>
            <a:xfrm>
              <a:off x="8037731" y="2154993"/>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133" name="Flèche droite 84">
              <a:extLst>
                <a:ext uri="{FF2B5EF4-FFF2-40B4-BE49-F238E27FC236}">
                  <a16:creationId xmlns:a16="http://schemas.microsoft.com/office/drawing/2014/main" id="{871C9775-DD07-4BAA-9EA1-E28D943C814E}"/>
                </a:ext>
              </a:extLst>
            </p:cNvPr>
            <p:cNvSpPr/>
            <p:nvPr/>
          </p:nvSpPr>
          <p:spPr>
            <a:xfrm rot="10800000" flipH="1">
              <a:off x="5885565" y="2636153"/>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110" name="Group 109">
            <a:extLst>
              <a:ext uri="{FF2B5EF4-FFF2-40B4-BE49-F238E27FC236}">
                <a16:creationId xmlns:a16="http://schemas.microsoft.com/office/drawing/2014/main" id="{2F62DB96-3B1B-4EB7-B565-1323B574FF75}"/>
              </a:ext>
            </a:extLst>
          </p:cNvPr>
          <p:cNvGrpSpPr/>
          <p:nvPr/>
        </p:nvGrpSpPr>
        <p:grpSpPr>
          <a:xfrm>
            <a:off x="642155" y="1887443"/>
            <a:ext cx="2871802" cy="2567997"/>
            <a:chOff x="411043" y="1887443"/>
            <a:chExt cx="2871802" cy="2567997"/>
          </a:xfrm>
        </p:grpSpPr>
        <mc:AlternateContent xmlns:mc="http://schemas.openxmlformats.org/markup-compatibility/2006">
          <mc:Choice xmlns:am3d="http://schemas.microsoft.com/office/drawing/2017/model3d" Requires="am3d">
            <p:graphicFrame>
              <p:nvGraphicFramePr>
                <p:cNvPr id="15" name="3D Model 14" descr="Sphere">
                  <a:extLst>
                    <a:ext uri="{FF2B5EF4-FFF2-40B4-BE49-F238E27FC236}">
                      <a16:creationId xmlns:a16="http://schemas.microsoft.com/office/drawing/2014/main" id="{90F80E65-0ADE-44B6-8C7B-222E47730A02}"/>
                    </a:ext>
                  </a:extLst>
                </p:cNvPr>
                <p:cNvGraphicFramePr>
                  <a:graphicFrameLocks noChangeAspect="1"/>
                </p:cNvGraphicFramePr>
                <p:nvPr/>
              </p:nvGraphicFramePr>
              <p:xfrm>
                <a:off x="902817" y="1896903"/>
                <a:ext cx="1873428" cy="1873429"/>
              </p:xfrm>
              <a:graphic>
                <a:graphicData uri="http://schemas.microsoft.com/office/drawing/2017/model3d">
                  <am3d:model3d r:embed="rId2">
                    <am3d:spPr>
                      <a:xfrm>
                        <a:off x="0" y="0"/>
                        <a:ext cx="1873428" cy="18734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3"/>
                    </am3d:raster>
                    <am3d:objViewport viewportSz="3341632"/>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5" name="3D Model 14" descr="Sphere">
                  <a:extLst>
                    <a:ext uri="{FF2B5EF4-FFF2-40B4-BE49-F238E27FC236}">
                      <a16:creationId xmlns:a16="http://schemas.microsoft.com/office/drawing/2014/main" id="{90F80E65-0ADE-44B6-8C7B-222E47730A02}"/>
                    </a:ext>
                  </a:extLst>
                </p:cNvPr>
                <p:cNvPicPr>
                  <a:picLocks noGrp="1" noRot="1" noChangeAspect="1" noMove="1" noResize="1" noEditPoints="1" noAdjustHandles="1" noChangeArrowheads="1" noChangeShapeType="1" noCrop="1"/>
                </p:cNvPicPr>
                <p:nvPr/>
              </p:nvPicPr>
              <p:blipFill>
                <a:blip r:embed="rId3"/>
                <a:stretch>
                  <a:fillRect/>
                </a:stretch>
              </p:blipFill>
              <p:spPr>
                <a:xfrm>
                  <a:off x="1133929" y="1896903"/>
                  <a:ext cx="1873428" cy="1873429"/>
                </a:xfrm>
                <a:prstGeom prst="rect">
                  <a:avLst/>
                </a:prstGeom>
              </p:spPr>
            </p:pic>
          </mc:Fallback>
        </mc:AlternateContent>
        <p:sp>
          <p:nvSpPr>
            <p:cNvPr id="17" name="Ellipse 106">
              <a:extLst>
                <a:ext uri="{FF2B5EF4-FFF2-40B4-BE49-F238E27FC236}">
                  <a16:creationId xmlns:a16="http://schemas.microsoft.com/office/drawing/2014/main" id="{595136BB-60A7-4B8D-9BE7-76EB97ED5690}"/>
                </a:ext>
              </a:extLst>
            </p:cNvPr>
            <p:cNvSpPr/>
            <p:nvPr/>
          </p:nvSpPr>
          <p:spPr>
            <a:xfrm>
              <a:off x="902816" y="1887443"/>
              <a:ext cx="1895075" cy="1873429"/>
            </a:xfrm>
            <a:prstGeom prst="ellipse">
              <a:avLst/>
            </a:prstGeom>
            <a:solidFill>
              <a:schemeClr val="bg1">
                <a:alpha val="88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30" name="ZoneTexte 96">
              <a:extLst>
                <a:ext uri="{FF2B5EF4-FFF2-40B4-BE49-F238E27FC236}">
                  <a16:creationId xmlns:a16="http://schemas.microsoft.com/office/drawing/2014/main" id="{4E981817-B771-4EE8-8A63-F926F6448C82}"/>
                </a:ext>
              </a:extLst>
            </p:cNvPr>
            <p:cNvSpPr txBox="1"/>
            <p:nvPr/>
          </p:nvSpPr>
          <p:spPr>
            <a:xfrm>
              <a:off x="411043" y="4009164"/>
              <a:ext cx="2871802" cy="446276"/>
            </a:xfrm>
            <a:prstGeom prst="rect">
              <a:avLst/>
            </a:prstGeom>
            <a:noFill/>
          </p:spPr>
          <p:txBody>
            <a:bodyPr wrap="square" lIns="0" tIns="0" rIns="0" bIns="0" rtlCol="0">
              <a:spAutoFit/>
            </a:bodyPr>
            <a:lstStyle/>
            <a:p>
              <a:pPr algn="ctr"/>
              <a:r>
                <a:rPr lang="fr-CH" dirty="0"/>
                <a:t>Noyau</a:t>
              </a:r>
            </a:p>
            <a:p>
              <a:pPr algn="ctr"/>
              <a:r>
                <a:rPr lang="fr-CH" sz="1100" dirty="0"/>
                <a:t>E. Rutherford 1911</a:t>
              </a:r>
            </a:p>
          </p:txBody>
        </p:sp>
        <mc:AlternateContent xmlns:mc="http://schemas.openxmlformats.org/markup-compatibility/2006">
          <mc:Choice xmlns:am3d="http://schemas.microsoft.com/office/drawing/2017/model3d" Requires="am3d">
            <p:graphicFrame>
              <p:nvGraphicFramePr>
                <p:cNvPr id="14" name="3D Model 13" descr="Light Gray Sphere">
                  <a:extLst>
                    <a:ext uri="{FF2B5EF4-FFF2-40B4-BE49-F238E27FC236}">
                      <a16:creationId xmlns:a16="http://schemas.microsoft.com/office/drawing/2014/main" id="{5CA0AA9D-022A-449D-BD33-9A8F9FA2DF30}"/>
                    </a:ext>
                  </a:extLst>
                </p:cNvPr>
                <p:cNvGraphicFramePr>
                  <a:graphicFrameLocks noChangeAspect="1"/>
                </p:cNvGraphicFramePr>
                <p:nvPr/>
              </p:nvGraphicFramePr>
              <p:xfrm>
                <a:off x="1440982" y="2435074"/>
                <a:ext cx="797098" cy="797098"/>
              </p:xfrm>
              <a:graphic>
                <a:graphicData uri="http://schemas.microsoft.com/office/drawing/2017/model3d">
                  <am3d:model3d r:embed="rId4">
                    <am3d:spPr>
                      <a:xfrm>
                        <a:off x="0" y="0"/>
                        <a:ext cx="797098" cy="79709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4915993" ay="-841679" az="3581102"/>
                      <am3d:postTrans dx="0" dy="0" dz="0"/>
                    </am3d:trans>
                    <am3d:raster rName="Office3DRenderer" rVer="16.0.8326">
                      <am3d:blip r:embed="rId5"/>
                    </am3d:raster>
                    <am3d:objViewport viewportSz="1309518"/>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4" name="3D Model 13" descr="Light Gray Sphere">
                  <a:extLst>
                    <a:ext uri="{FF2B5EF4-FFF2-40B4-BE49-F238E27FC236}">
                      <a16:creationId xmlns:a16="http://schemas.microsoft.com/office/drawing/2014/main" id="{5CA0AA9D-022A-449D-BD33-9A8F9FA2DF30}"/>
                    </a:ext>
                  </a:extLst>
                </p:cNvPr>
                <p:cNvPicPr>
                  <a:picLocks noGrp="1" noRot="1" noChangeAspect="1" noMove="1" noResize="1" noEditPoints="1" noAdjustHandles="1" noChangeArrowheads="1" noChangeShapeType="1" noCrop="1"/>
                </p:cNvPicPr>
                <p:nvPr/>
              </p:nvPicPr>
              <p:blipFill>
                <a:blip r:embed="rId5"/>
                <a:stretch>
                  <a:fillRect/>
                </a:stretch>
              </p:blipFill>
              <p:spPr>
                <a:xfrm>
                  <a:off x="1672094" y="2435074"/>
                  <a:ext cx="797098" cy="797098"/>
                </a:xfrm>
                <a:prstGeom prst="rect">
                  <a:avLst/>
                </a:prstGeom>
              </p:spPr>
            </p:pic>
          </mc:Fallback>
        </mc:AlternateContent>
        <p:sp>
          <p:nvSpPr>
            <p:cNvPr id="51" name="Ellipse 4">
              <a:extLst>
                <a:ext uri="{FF2B5EF4-FFF2-40B4-BE49-F238E27FC236}">
                  <a16:creationId xmlns:a16="http://schemas.microsoft.com/office/drawing/2014/main" id="{A11D7866-5EDA-41C3-8013-F25761410C5E}"/>
                </a:ext>
              </a:extLst>
            </p:cNvPr>
            <p:cNvSpPr/>
            <p:nvPr/>
          </p:nvSpPr>
          <p:spPr>
            <a:xfrm rot="20089439">
              <a:off x="1605438" y="2121845"/>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2" name="Ellipse 62">
              <a:extLst>
                <a:ext uri="{FF2B5EF4-FFF2-40B4-BE49-F238E27FC236}">
                  <a16:creationId xmlns:a16="http://schemas.microsoft.com/office/drawing/2014/main" id="{47C254BA-6A11-471C-A29D-AE8969CD13A5}"/>
                </a:ext>
              </a:extLst>
            </p:cNvPr>
            <p:cNvSpPr/>
            <p:nvPr/>
          </p:nvSpPr>
          <p:spPr>
            <a:xfrm rot="2441387">
              <a:off x="1556786" y="2121844"/>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3" name="Ellipse 63">
              <a:extLst>
                <a:ext uri="{FF2B5EF4-FFF2-40B4-BE49-F238E27FC236}">
                  <a16:creationId xmlns:a16="http://schemas.microsoft.com/office/drawing/2014/main" id="{F5B844C1-DEBF-4155-B61B-39F98F54E361}"/>
                </a:ext>
              </a:extLst>
            </p:cNvPr>
            <p:cNvSpPr/>
            <p:nvPr/>
          </p:nvSpPr>
          <p:spPr>
            <a:xfrm rot="17629796">
              <a:off x="1603026" y="2095468"/>
              <a:ext cx="487836" cy="14756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4" name="Ellipse 59">
              <a:extLst>
                <a:ext uri="{FF2B5EF4-FFF2-40B4-BE49-F238E27FC236}">
                  <a16:creationId xmlns:a16="http://schemas.microsoft.com/office/drawing/2014/main" id="{EB68ADFC-47D1-4952-B7F4-4658F534D71F}"/>
                </a:ext>
              </a:extLst>
            </p:cNvPr>
            <p:cNvSpPr/>
            <p:nvPr/>
          </p:nvSpPr>
          <p:spPr>
            <a:xfrm>
              <a:off x="1341217" y="2145314"/>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55" name="Ellipse 60">
              <a:extLst>
                <a:ext uri="{FF2B5EF4-FFF2-40B4-BE49-F238E27FC236}">
                  <a16:creationId xmlns:a16="http://schemas.microsoft.com/office/drawing/2014/main" id="{1B563CD7-14A7-4225-AFE9-3E1471CD87B3}"/>
                </a:ext>
              </a:extLst>
            </p:cNvPr>
            <p:cNvSpPr/>
            <p:nvPr/>
          </p:nvSpPr>
          <p:spPr>
            <a:xfrm>
              <a:off x="1197337" y="2677230"/>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56" name="Ellipse 61">
              <a:extLst>
                <a:ext uri="{FF2B5EF4-FFF2-40B4-BE49-F238E27FC236}">
                  <a16:creationId xmlns:a16="http://schemas.microsoft.com/office/drawing/2014/main" id="{65161AFD-BE30-4DF5-BEFB-2E529C6FE5D4}"/>
                </a:ext>
              </a:extLst>
            </p:cNvPr>
            <p:cNvSpPr/>
            <p:nvPr/>
          </p:nvSpPr>
          <p:spPr>
            <a:xfrm>
              <a:off x="2155869" y="2185366"/>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grpSp>
      <p:grpSp>
        <p:nvGrpSpPr>
          <p:cNvPr id="1030" name="Group 1029">
            <a:extLst>
              <a:ext uri="{FF2B5EF4-FFF2-40B4-BE49-F238E27FC236}">
                <a16:creationId xmlns:a16="http://schemas.microsoft.com/office/drawing/2014/main" id="{2EB65EEC-AD33-4E27-BEB0-815D42B72C10}"/>
              </a:ext>
            </a:extLst>
          </p:cNvPr>
          <p:cNvGrpSpPr/>
          <p:nvPr/>
        </p:nvGrpSpPr>
        <p:grpSpPr>
          <a:xfrm>
            <a:off x="3230599" y="1892583"/>
            <a:ext cx="2637240" cy="2577644"/>
            <a:chOff x="3230599" y="1892583"/>
            <a:chExt cx="2637240" cy="2577644"/>
          </a:xfrm>
        </p:grpSpPr>
        <mc:AlternateContent xmlns:mc="http://schemas.openxmlformats.org/markup-compatibility/2006">
          <mc:Choice xmlns:am3d="http://schemas.microsoft.com/office/drawing/2017/model3d" Requires="am3d">
            <p:graphicFrame>
              <p:nvGraphicFramePr>
                <p:cNvPr id="45" name="3D Model 44" descr="Sphere">
                  <a:extLst>
                    <a:ext uri="{FF2B5EF4-FFF2-40B4-BE49-F238E27FC236}">
                      <a16:creationId xmlns:a16="http://schemas.microsoft.com/office/drawing/2014/main" id="{F802CE35-85EE-4812-BEC3-A7942F282A9B}"/>
                    </a:ext>
                  </a:extLst>
                </p:cNvPr>
                <p:cNvGraphicFramePr>
                  <a:graphicFrameLocks noChangeAspect="1"/>
                </p:cNvGraphicFramePr>
                <p:nvPr/>
              </p:nvGraphicFramePr>
              <p:xfrm>
                <a:off x="3972765" y="1892583"/>
                <a:ext cx="1873428" cy="1873429"/>
              </p:xfrm>
              <a:graphic>
                <a:graphicData uri="http://schemas.microsoft.com/office/drawing/2017/model3d">
                  <am3d:model3d r:embed="rId2">
                    <am3d:spPr>
                      <a:xfrm>
                        <a:off x="0" y="0"/>
                        <a:ext cx="1873428" cy="18734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3"/>
                    </am3d:raster>
                    <am3d:objViewport viewportSz="3341632"/>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5" name="3D Model 44" descr="Sphere">
                  <a:extLst>
                    <a:ext uri="{FF2B5EF4-FFF2-40B4-BE49-F238E27FC236}">
                      <a16:creationId xmlns:a16="http://schemas.microsoft.com/office/drawing/2014/main" id="{F802CE35-85EE-4812-BEC3-A7942F282A9B}"/>
                    </a:ext>
                  </a:extLst>
                </p:cNvPr>
                <p:cNvPicPr>
                  <a:picLocks noGrp="1" noRot="1" noChangeAspect="1" noMove="1" noResize="1" noEditPoints="1" noAdjustHandles="1" noChangeArrowheads="1" noChangeShapeType="1" noCrop="1"/>
                </p:cNvPicPr>
                <p:nvPr/>
              </p:nvPicPr>
              <p:blipFill>
                <a:blip r:embed="rId3"/>
                <a:stretch>
                  <a:fillRect/>
                </a:stretch>
              </p:blipFill>
              <p:spPr>
                <a:xfrm>
                  <a:off x="3972765" y="1892583"/>
                  <a:ext cx="1873428" cy="1873429"/>
                </a:xfrm>
                <a:prstGeom prst="rect">
                  <a:avLst/>
                </a:prstGeom>
              </p:spPr>
            </p:pic>
          </mc:Fallback>
        </mc:AlternateContent>
        <p:sp>
          <p:nvSpPr>
            <p:cNvPr id="46" name="Ellipse 106">
              <a:extLst>
                <a:ext uri="{FF2B5EF4-FFF2-40B4-BE49-F238E27FC236}">
                  <a16:creationId xmlns:a16="http://schemas.microsoft.com/office/drawing/2014/main" id="{2555B806-0808-4967-895C-E19752233563}"/>
                </a:ext>
              </a:extLst>
            </p:cNvPr>
            <p:cNvSpPr/>
            <p:nvPr/>
          </p:nvSpPr>
          <p:spPr>
            <a:xfrm>
              <a:off x="3972764" y="1892583"/>
              <a:ext cx="1895075" cy="1873429"/>
            </a:xfrm>
            <a:prstGeom prst="ellipse">
              <a:avLst/>
            </a:prstGeom>
            <a:solidFill>
              <a:schemeClr val="bg1">
                <a:alpha val="88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47" name="ZoneTexte 96">
              <a:extLst>
                <a:ext uri="{FF2B5EF4-FFF2-40B4-BE49-F238E27FC236}">
                  <a16:creationId xmlns:a16="http://schemas.microsoft.com/office/drawing/2014/main" id="{7439CB6E-3BFE-497E-BDE2-45AF0BAC5B01}"/>
                </a:ext>
              </a:extLst>
            </p:cNvPr>
            <p:cNvSpPr txBox="1"/>
            <p:nvPr/>
          </p:nvSpPr>
          <p:spPr>
            <a:xfrm>
              <a:off x="4075478" y="4008562"/>
              <a:ext cx="1668002" cy="461665"/>
            </a:xfrm>
            <a:prstGeom prst="rect">
              <a:avLst/>
            </a:prstGeom>
            <a:noFill/>
          </p:spPr>
          <p:txBody>
            <a:bodyPr wrap="square" lIns="0" tIns="0" rIns="0" bIns="0" rtlCol="0">
              <a:spAutoFit/>
            </a:bodyPr>
            <a:lstStyle/>
            <a:p>
              <a:pPr algn="ctr"/>
              <a:r>
                <a:rPr lang="fr-CH" dirty="0"/>
                <a:t>Protons</a:t>
              </a:r>
            </a:p>
            <a:p>
              <a:pPr algn="ctr"/>
              <a:r>
                <a:rPr lang="fr-CH" sz="1100" dirty="0"/>
                <a:t>E. Rutherford 1919</a:t>
              </a:r>
            </a:p>
          </p:txBody>
        </p:sp>
        <p:sp>
          <p:nvSpPr>
            <p:cNvPr id="60" name="Ellipse 56">
              <a:extLst>
                <a:ext uri="{FF2B5EF4-FFF2-40B4-BE49-F238E27FC236}">
                  <a16:creationId xmlns:a16="http://schemas.microsoft.com/office/drawing/2014/main" id="{CEA66525-FAC6-45E8-88B3-6261A2F9FF9D}"/>
                </a:ext>
              </a:extLst>
            </p:cNvPr>
            <p:cNvSpPr/>
            <p:nvPr/>
          </p:nvSpPr>
          <p:spPr>
            <a:xfrm>
              <a:off x="4716270" y="2455217"/>
              <a:ext cx="318214" cy="318214"/>
            </a:xfrm>
            <a:prstGeom prst="ellipse">
              <a:avLst/>
            </a:prstGeom>
            <a:gradFill flip="none" rotWithShape="1">
              <a:gsLst>
                <a:gs pos="58000">
                  <a:srgbClr val="C000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1" name="Ellipse 57">
              <a:extLst>
                <a:ext uri="{FF2B5EF4-FFF2-40B4-BE49-F238E27FC236}">
                  <a16:creationId xmlns:a16="http://schemas.microsoft.com/office/drawing/2014/main" id="{F4982E00-F375-4A01-B598-16BDF3D3404A}"/>
                </a:ext>
              </a:extLst>
            </p:cNvPr>
            <p:cNvSpPr/>
            <p:nvPr/>
          </p:nvSpPr>
          <p:spPr>
            <a:xfrm>
              <a:off x="4685085" y="2811297"/>
              <a:ext cx="318214" cy="318214"/>
            </a:xfrm>
            <a:prstGeom prst="ellipse">
              <a:avLst/>
            </a:prstGeom>
            <a:gradFill flip="none" rotWithShape="1">
              <a:gsLst>
                <a:gs pos="58000">
                  <a:srgbClr val="C000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2" name="Ellipse 53">
              <a:extLst>
                <a:ext uri="{FF2B5EF4-FFF2-40B4-BE49-F238E27FC236}">
                  <a16:creationId xmlns:a16="http://schemas.microsoft.com/office/drawing/2014/main" id="{E940BF2F-8769-4C63-806E-28A4E528875A}"/>
                </a:ext>
              </a:extLst>
            </p:cNvPr>
            <p:cNvSpPr/>
            <p:nvPr/>
          </p:nvSpPr>
          <p:spPr>
            <a:xfrm>
              <a:off x="4803849" y="2648869"/>
              <a:ext cx="318214" cy="318214"/>
            </a:xfrm>
            <a:prstGeom prst="ellipse">
              <a:avLst/>
            </a:prstGeom>
            <a:gradFill flip="none" rotWithShape="1">
              <a:gsLst>
                <a:gs pos="58000">
                  <a:srgbClr val="C000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3" name="Ellipse 4">
              <a:extLst>
                <a:ext uri="{FF2B5EF4-FFF2-40B4-BE49-F238E27FC236}">
                  <a16:creationId xmlns:a16="http://schemas.microsoft.com/office/drawing/2014/main" id="{A442539C-B186-4CBA-8948-9EBE08E60CFF}"/>
                </a:ext>
              </a:extLst>
            </p:cNvPr>
            <p:cNvSpPr/>
            <p:nvPr/>
          </p:nvSpPr>
          <p:spPr>
            <a:xfrm rot="20089439">
              <a:off x="4728500" y="2091472"/>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4" name="Ellipse 62">
              <a:extLst>
                <a:ext uri="{FF2B5EF4-FFF2-40B4-BE49-F238E27FC236}">
                  <a16:creationId xmlns:a16="http://schemas.microsoft.com/office/drawing/2014/main" id="{11ADAC6D-AE57-447B-9D11-C93EC58DB884}"/>
                </a:ext>
              </a:extLst>
            </p:cNvPr>
            <p:cNvSpPr/>
            <p:nvPr/>
          </p:nvSpPr>
          <p:spPr>
            <a:xfrm rot="2441387">
              <a:off x="4679848" y="2091471"/>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5" name="Ellipse 63">
              <a:extLst>
                <a:ext uri="{FF2B5EF4-FFF2-40B4-BE49-F238E27FC236}">
                  <a16:creationId xmlns:a16="http://schemas.microsoft.com/office/drawing/2014/main" id="{7B41A06C-580D-4B94-99E0-219D261ED7B9}"/>
                </a:ext>
              </a:extLst>
            </p:cNvPr>
            <p:cNvSpPr/>
            <p:nvPr/>
          </p:nvSpPr>
          <p:spPr>
            <a:xfrm rot="17629796">
              <a:off x="4726088" y="2065095"/>
              <a:ext cx="487836" cy="14756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6" name="Ellipse 59">
              <a:extLst>
                <a:ext uri="{FF2B5EF4-FFF2-40B4-BE49-F238E27FC236}">
                  <a16:creationId xmlns:a16="http://schemas.microsoft.com/office/drawing/2014/main" id="{2E3CB277-61E9-438B-A5AB-5CF0A65AFF93}"/>
                </a:ext>
              </a:extLst>
            </p:cNvPr>
            <p:cNvSpPr/>
            <p:nvPr/>
          </p:nvSpPr>
          <p:spPr>
            <a:xfrm>
              <a:off x="4464279" y="2114941"/>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67" name="Ellipse 60">
              <a:extLst>
                <a:ext uri="{FF2B5EF4-FFF2-40B4-BE49-F238E27FC236}">
                  <a16:creationId xmlns:a16="http://schemas.microsoft.com/office/drawing/2014/main" id="{4B6E80C3-04A8-44F4-A8F1-3CC828D46263}"/>
                </a:ext>
              </a:extLst>
            </p:cNvPr>
            <p:cNvSpPr/>
            <p:nvPr/>
          </p:nvSpPr>
          <p:spPr>
            <a:xfrm>
              <a:off x="4320399" y="2646857"/>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68" name="Ellipse 61">
              <a:extLst>
                <a:ext uri="{FF2B5EF4-FFF2-40B4-BE49-F238E27FC236}">
                  <a16:creationId xmlns:a16="http://schemas.microsoft.com/office/drawing/2014/main" id="{5E3DA59C-7676-45E7-B5AB-A38CA6D92C68}"/>
                </a:ext>
              </a:extLst>
            </p:cNvPr>
            <p:cNvSpPr/>
            <p:nvPr/>
          </p:nvSpPr>
          <p:spPr>
            <a:xfrm>
              <a:off x="5278931" y="2154993"/>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132" name="Flèche droite 84">
              <a:extLst>
                <a:ext uri="{FF2B5EF4-FFF2-40B4-BE49-F238E27FC236}">
                  <a16:creationId xmlns:a16="http://schemas.microsoft.com/office/drawing/2014/main" id="{ED194E70-C3C4-4430-A8EF-37708950049B}"/>
                </a:ext>
              </a:extLst>
            </p:cNvPr>
            <p:cNvSpPr/>
            <p:nvPr/>
          </p:nvSpPr>
          <p:spPr>
            <a:xfrm rot="10800000" flipH="1">
              <a:off x="3230599" y="2636153"/>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141" name="Flèche droite 84">
            <a:extLst>
              <a:ext uri="{FF2B5EF4-FFF2-40B4-BE49-F238E27FC236}">
                <a16:creationId xmlns:a16="http://schemas.microsoft.com/office/drawing/2014/main" id="{2B1D13F8-E783-4A4F-B09F-96699FA2B79A}"/>
              </a:ext>
            </a:extLst>
          </p:cNvPr>
          <p:cNvSpPr/>
          <p:nvPr/>
        </p:nvSpPr>
        <p:spPr>
          <a:xfrm rot="10800000" flipH="1">
            <a:off x="446747" y="2636153"/>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1029" name="Group 1028">
            <a:extLst>
              <a:ext uri="{FF2B5EF4-FFF2-40B4-BE49-F238E27FC236}">
                <a16:creationId xmlns:a16="http://schemas.microsoft.com/office/drawing/2014/main" id="{3EF0B277-AFC8-4089-B159-3B69D44EA136}"/>
              </a:ext>
            </a:extLst>
          </p:cNvPr>
          <p:cNvGrpSpPr/>
          <p:nvPr/>
        </p:nvGrpSpPr>
        <p:grpSpPr>
          <a:xfrm>
            <a:off x="7908046" y="1677021"/>
            <a:ext cx="4095077" cy="3599626"/>
            <a:chOff x="7676934" y="1677021"/>
            <a:chExt cx="4095077" cy="3599626"/>
          </a:xfrm>
        </p:grpSpPr>
        <p:sp>
          <p:nvSpPr>
            <p:cNvPr id="85" name="Rectangle 84">
              <a:extLst>
                <a:ext uri="{FF2B5EF4-FFF2-40B4-BE49-F238E27FC236}">
                  <a16:creationId xmlns:a16="http://schemas.microsoft.com/office/drawing/2014/main" id="{BD1E4AD3-D5F1-4A33-A7D3-37DCBF8EAEE7}"/>
                </a:ext>
              </a:extLst>
            </p:cNvPr>
            <p:cNvSpPr/>
            <p:nvPr/>
          </p:nvSpPr>
          <p:spPr>
            <a:xfrm>
              <a:off x="7676934" y="2650789"/>
              <a:ext cx="488944" cy="46759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Ellipse 2">
              <a:extLst>
                <a:ext uri="{FF2B5EF4-FFF2-40B4-BE49-F238E27FC236}">
                  <a16:creationId xmlns:a16="http://schemas.microsoft.com/office/drawing/2014/main" id="{4BA51201-41D9-419E-ACF1-826DBF13AA72}"/>
                </a:ext>
              </a:extLst>
            </p:cNvPr>
            <p:cNvSpPr/>
            <p:nvPr/>
          </p:nvSpPr>
          <p:spPr>
            <a:xfrm>
              <a:off x="9631583" y="1677021"/>
              <a:ext cx="1000209" cy="1000209"/>
            </a:xfrm>
            <a:prstGeom prst="ellipse">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88" name="Ellipse 40">
              <a:extLst>
                <a:ext uri="{FF2B5EF4-FFF2-40B4-BE49-F238E27FC236}">
                  <a16:creationId xmlns:a16="http://schemas.microsoft.com/office/drawing/2014/main" id="{B2D0124A-8EF5-4CF3-8293-FF367ED1FD6D}"/>
                </a:ext>
              </a:extLst>
            </p:cNvPr>
            <p:cNvSpPr/>
            <p:nvPr/>
          </p:nvSpPr>
          <p:spPr>
            <a:xfrm>
              <a:off x="10010313" y="1792976"/>
              <a:ext cx="423436" cy="446489"/>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u</a:t>
              </a:r>
            </a:p>
          </p:txBody>
        </p:sp>
        <p:sp>
          <p:nvSpPr>
            <p:cNvPr id="89" name="Ellipse 42">
              <a:extLst>
                <a:ext uri="{FF2B5EF4-FFF2-40B4-BE49-F238E27FC236}">
                  <a16:creationId xmlns:a16="http://schemas.microsoft.com/office/drawing/2014/main" id="{A62EA854-7A8F-4C6B-A28D-E53E9B7F1ECF}"/>
                </a:ext>
              </a:extLst>
            </p:cNvPr>
            <p:cNvSpPr/>
            <p:nvPr/>
          </p:nvSpPr>
          <p:spPr>
            <a:xfrm>
              <a:off x="9727189" y="1904598"/>
              <a:ext cx="423436" cy="446489"/>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u</a:t>
              </a:r>
            </a:p>
          </p:txBody>
        </p:sp>
        <p:sp>
          <p:nvSpPr>
            <p:cNvPr id="90" name="Ellipse 43">
              <a:extLst>
                <a:ext uri="{FF2B5EF4-FFF2-40B4-BE49-F238E27FC236}">
                  <a16:creationId xmlns:a16="http://schemas.microsoft.com/office/drawing/2014/main" id="{C50BD26B-3B55-45CF-89A8-764A26FEAB2D}"/>
                </a:ext>
              </a:extLst>
            </p:cNvPr>
            <p:cNvSpPr/>
            <p:nvPr/>
          </p:nvSpPr>
          <p:spPr>
            <a:xfrm>
              <a:off x="10021788" y="2127843"/>
              <a:ext cx="423436" cy="446489"/>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d</a:t>
              </a:r>
            </a:p>
          </p:txBody>
        </p:sp>
        <p:grpSp>
          <p:nvGrpSpPr>
            <p:cNvPr id="91" name="Groupe 8">
              <a:extLst>
                <a:ext uri="{FF2B5EF4-FFF2-40B4-BE49-F238E27FC236}">
                  <a16:creationId xmlns:a16="http://schemas.microsoft.com/office/drawing/2014/main" id="{F206C371-E024-4810-9DFA-86C238778A7F}"/>
                </a:ext>
              </a:extLst>
            </p:cNvPr>
            <p:cNvGrpSpPr/>
            <p:nvPr/>
          </p:nvGrpSpPr>
          <p:grpSpPr>
            <a:xfrm>
              <a:off x="9637395" y="2943145"/>
              <a:ext cx="1000209" cy="1000209"/>
              <a:chOff x="4798851" y="3990752"/>
              <a:chExt cx="1466205" cy="1466205"/>
            </a:xfrm>
          </p:grpSpPr>
          <p:sp>
            <p:nvSpPr>
              <p:cNvPr id="92" name="Ellipse 47">
                <a:extLst>
                  <a:ext uri="{FF2B5EF4-FFF2-40B4-BE49-F238E27FC236}">
                    <a16:creationId xmlns:a16="http://schemas.microsoft.com/office/drawing/2014/main" id="{D6A1BBBC-8BFC-452B-9AAF-0647EB5C5312}"/>
                  </a:ext>
                </a:extLst>
              </p:cNvPr>
              <p:cNvSpPr/>
              <p:nvPr/>
            </p:nvSpPr>
            <p:spPr>
              <a:xfrm>
                <a:off x="4798851" y="3990752"/>
                <a:ext cx="1466205" cy="1466205"/>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93" name="Ellipse 44">
                <a:extLst>
                  <a:ext uri="{FF2B5EF4-FFF2-40B4-BE49-F238E27FC236}">
                    <a16:creationId xmlns:a16="http://schemas.microsoft.com/office/drawing/2014/main" id="{3A8D0A6E-FC4D-4E33-9A71-6DA91955FB61}"/>
                  </a:ext>
                </a:extLst>
              </p:cNvPr>
              <p:cNvSpPr/>
              <p:nvPr/>
            </p:nvSpPr>
            <p:spPr>
              <a:xfrm>
                <a:off x="4976452" y="4396602"/>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d</a:t>
                </a:r>
              </a:p>
            </p:txBody>
          </p:sp>
          <p:sp>
            <p:nvSpPr>
              <p:cNvPr id="94" name="Ellipse 45">
                <a:extLst>
                  <a:ext uri="{FF2B5EF4-FFF2-40B4-BE49-F238E27FC236}">
                    <a16:creationId xmlns:a16="http://schemas.microsoft.com/office/drawing/2014/main" id="{5660B2CA-F88A-4AA5-8B33-66B010385E49}"/>
                  </a:ext>
                </a:extLst>
              </p:cNvPr>
              <p:cNvSpPr/>
              <p:nvPr/>
            </p:nvSpPr>
            <p:spPr>
              <a:xfrm>
                <a:off x="5333208" y="4597887"/>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d</a:t>
                </a:r>
              </a:p>
            </p:txBody>
          </p:sp>
          <p:sp>
            <p:nvSpPr>
              <p:cNvPr id="95" name="Ellipse 46">
                <a:extLst>
                  <a:ext uri="{FF2B5EF4-FFF2-40B4-BE49-F238E27FC236}">
                    <a16:creationId xmlns:a16="http://schemas.microsoft.com/office/drawing/2014/main" id="{8B05B887-73A1-4558-A8F6-9B8045831D72}"/>
                  </a:ext>
                </a:extLst>
              </p:cNvPr>
              <p:cNvSpPr/>
              <p:nvPr/>
            </p:nvSpPr>
            <p:spPr>
              <a:xfrm>
                <a:off x="5397997" y="4173191"/>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u</a:t>
                </a:r>
              </a:p>
            </p:txBody>
          </p:sp>
        </p:grpSp>
        <p:sp>
          <p:nvSpPr>
            <p:cNvPr id="96" name="ZoneTexte 96">
              <a:extLst>
                <a:ext uri="{FF2B5EF4-FFF2-40B4-BE49-F238E27FC236}">
                  <a16:creationId xmlns:a16="http://schemas.microsoft.com/office/drawing/2014/main" id="{6DE29291-0DA9-4E86-99DA-6503C038D4A4}"/>
                </a:ext>
              </a:extLst>
            </p:cNvPr>
            <p:cNvSpPr txBox="1"/>
            <p:nvPr/>
          </p:nvSpPr>
          <p:spPr>
            <a:xfrm>
              <a:off x="8556184" y="4661094"/>
              <a:ext cx="3215827" cy="615553"/>
            </a:xfrm>
            <a:prstGeom prst="rect">
              <a:avLst/>
            </a:prstGeom>
            <a:noFill/>
          </p:spPr>
          <p:txBody>
            <a:bodyPr wrap="square" lIns="0" tIns="0" rIns="0" bIns="0" rtlCol="0">
              <a:spAutoFit/>
            </a:bodyPr>
            <a:lstStyle/>
            <a:p>
              <a:pPr algn="ctr"/>
              <a:r>
                <a:rPr lang="fr-CH" dirty="0"/>
                <a:t>Quarks</a:t>
              </a:r>
            </a:p>
            <a:p>
              <a:pPr algn="ctr"/>
              <a:r>
                <a:rPr lang="fr-CH" sz="1100" dirty="0"/>
                <a:t>M. Gell-Mann, G. Zweig 1964 (th)</a:t>
              </a:r>
            </a:p>
            <a:p>
              <a:pPr algn="ctr"/>
              <a:r>
                <a:rPr lang="fr-CH" sz="1100" dirty="0"/>
                <a:t>1968 (</a:t>
              </a:r>
              <a:r>
                <a:rPr lang="fr-CH" sz="1100" dirty="0" err="1"/>
                <a:t>xp</a:t>
              </a:r>
              <a:r>
                <a:rPr lang="fr-CH" sz="1100" dirty="0"/>
                <a:t> SLAC) </a:t>
              </a:r>
            </a:p>
          </p:txBody>
        </p:sp>
        <p:sp>
          <p:nvSpPr>
            <p:cNvPr id="134" name="Flèche droite 84">
              <a:extLst>
                <a:ext uri="{FF2B5EF4-FFF2-40B4-BE49-F238E27FC236}">
                  <a16:creationId xmlns:a16="http://schemas.microsoft.com/office/drawing/2014/main" id="{A03E4643-AEAB-4DE1-84B1-DC7D613DD3D3}"/>
                </a:ext>
              </a:extLst>
            </p:cNvPr>
            <p:cNvSpPr/>
            <p:nvPr/>
          </p:nvSpPr>
          <p:spPr>
            <a:xfrm rot="10800000" flipH="1">
              <a:off x="8879460" y="2636153"/>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2" name="Slide Number Placeholder 1">
            <a:extLst>
              <a:ext uri="{FF2B5EF4-FFF2-40B4-BE49-F238E27FC236}">
                <a16:creationId xmlns:a16="http://schemas.microsoft.com/office/drawing/2014/main" id="{8BB78B31-C721-8A0C-372C-08ED701397AE}"/>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871557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500"/>
                                        <p:tgtEl>
                                          <p:spTgt spid="10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fade">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9"/>
                                        </p:tgtEl>
                                        <p:attrNameLst>
                                          <p:attrName>style.visibility</p:attrName>
                                        </p:attrNameLst>
                                      </p:cBhvr>
                                      <p:to>
                                        <p:strVal val="visible"/>
                                      </p:to>
                                    </p:set>
                                    <p:animEffect transition="in" filter="fade">
                                      <p:cBhvr>
                                        <p:cTn id="17"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9" name="Ellipse 47">
            <a:extLst>
              <a:ext uri="{FF2B5EF4-FFF2-40B4-BE49-F238E27FC236}">
                <a16:creationId xmlns:a16="http://schemas.microsoft.com/office/drawing/2014/main" id="{9BA4A54F-514B-4C3A-9A3A-9B17736AD848}"/>
              </a:ext>
            </a:extLst>
          </p:cNvPr>
          <p:cNvSpPr/>
          <p:nvPr/>
        </p:nvSpPr>
        <p:spPr>
          <a:xfrm>
            <a:off x="1663073" y="1724861"/>
            <a:ext cx="2083460" cy="2083460"/>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110" name="Hexagon 109">
            <a:extLst>
              <a:ext uri="{FF2B5EF4-FFF2-40B4-BE49-F238E27FC236}">
                <a16:creationId xmlns:a16="http://schemas.microsoft.com/office/drawing/2014/main" id="{F7563AE5-C728-4C94-A388-905FF6F41053}"/>
              </a:ext>
            </a:extLst>
          </p:cNvPr>
          <p:cNvSpPr/>
          <p:nvPr/>
        </p:nvSpPr>
        <p:spPr>
          <a:xfrm>
            <a:off x="1719870" y="2967896"/>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W</a:t>
            </a:r>
            <a:endParaRPr lang="fr-FR" dirty="0"/>
          </a:p>
        </p:txBody>
      </p:sp>
      <p:sp>
        <p:nvSpPr>
          <p:cNvPr id="111" name="Hexagon 110">
            <a:extLst>
              <a:ext uri="{FF2B5EF4-FFF2-40B4-BE49-F238E27FC236}">
                <a16:creationId xmlns:a16="http://schemas.microsoft.com/office/drawing/2014/main" id="{79FD09B8-185E-4F9F-B455-6D1529AD5E39}"/>
              </a:ext>
            </a:extLst>
          </p:cNvPr>
          <p:cNvSpPr/>
          <p:nvPr/>
        </p:nvSpPr>
        <p:spPr>
          <a:xfrm>
            <a:off x="3146086" y="2106299"/>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Z</a:t>
            </a:r>
            <a:endParaRPr lang="fr-FR" dirty="0"/>
          </a:p>
        </p:txBody>
      </p:sp>
      <p:sp>
        <p:nvSpPr>
          <p:cNvPr id="112" name="ZoneTexte 96">
            <a:extLst>
              <a:ext uri="{FF2B5EF4-FFF2-40B4-BE49-F238E27FC236}">
                <a16:creationId xmlns:a16="http://schemas.microsoft.com/office/drawing/2014/main" id="{CF551D6A-7AF0-46A0-A23B-A12BE4DC43BB}"/>
              </a:ext>
            </a:extLst>
          </p:cNvPr>
          <p:cNvSpPr txBox="1"/>
          <p:nvPr/>
        </p:nvSpPr>
        <p:spPr>
          <a:xfrm>
            <a:off x="1048755" y="4112182"/>
            <a:ext cx="3215827" cy="615553"/>
          </a:xfrm>
          <a:prstGeom prst="rect">
            <a:avLst/>
          </a:prstGeom>
          <a:noFill/>
        </p:spPr>
        <p:txBody>
          <a:bodyPr wrap="square" lIns="0" tIns="0" rIns="0" bIns="0" rtlCol="0">
            <a:spAutoFit/>
          </a:bodyPr>
          <a:lstStyle/>
          <a:p>
            <a:pPr algn="ctr"/>
            <a:r>
              <a:rPr lang="fr-CH" dirty="0"/>
              <a:t>Bosons Z &amp; W</a:t>
            </a:r>
          </a:p>
          <a:p>
            <a:pPr algn="ctr"/>
            <a:r>
              <a:rPr lang="fr-CH" sz="1100" dirty="0"/>
              <a:t> S. Glashow, A. Salam et S. Weinberg 1960 (th)</a:t>
            </a:r>
          </a:p>
          <a:p>
            <a:pPr algn="ctr"/>
            <a:r>
              <a:rPr lang="fr-CH" sz="1100" dirty="0"/>
              <a:t>C. </a:t>
            </a:r>
            <a:r>
              <a:rPr lang="fr-CH" sz="1100" dirty="0" err="1"/>
              <a:t>Rubia</a:t>
            </a:r>
            <a:r>
              <a:rPr lang="fr-CH" sz="1100" dirty="0"/>
              <a:t>, S. van der </a:t>
            </a:r>
            <a:r>
              <a:rPr lang="fr-CH" sz="1100" dirty="0" err="1"/>
              <a:t>Meer</a:t>
            </a:r>
            <a:r>
              <a:rPr lang="fr-CH" sz="1100" dirty="0"/>
              <a:t> 1983 (</a:t>
            </a:r>
            <a:r>
              <a:rPr lang="fr-CH" sz="1100" dirty="0" err="1"/>
              <a:t>xp</a:t>
            </a:r>
            <a:r>
              <a:rPr lang="fr-CH" sz="1100" dirty="0"/>
              <a:t> CERN)</a:t>
            </a:r>
          </a:p>
        </p:txBody>
      </p:sp>
      <p:sp>
        <p:nvSpPr>
          <p:cNvPr id="116" name="Ellipse 44">
            <a:extLst>
              <a:ext uri="{FF2B5EF4-FFF2-40B4-BE49-F238E27FC236}">
                <a16:creationId xmlns:a16="http://schemas.microsoft.com/office/drawing/2014/main" id="{1A03080C-897B-4F5A-ABA6-BC85955C6DFA}"/>
              </a:ext>
            </a:extLst>
          </p:cNvPr>
          <p:cNvSpPr/>
          <p:nvPr/>
        </p:nvSpPr>
        <p:spPr>
          <a:xfrm>
            <a:off x="2094949" y="2548638"/>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dirty="0"/>
          </a:p>
        </p:txBody>
      </p:sp>
      <p:sp>
        <p:nvSpPr>
          <p:cNvPr id="117" name="Ellipse 45">
            <a:extLst>
              <a:ext uri="{FF2B5EF4-FFF2-40B4-BE49-F238E27FC236}">
                <a16:creationId xmlns:a16="http://schemas.microsoft.com/office/drawing/2014/main" id="{427B7753-BA51-4501-A4EB-C55EC675E4C7}"/>
              </a:ext>
            </a:extLst>
          </p:cNvPr>
          <p:cNvSpPr/>
          <p:nvPr/>
        </p:nvSpPr>
        <p:spPr>
          <a:xfrm>
            <a:off x="2659643" y="2996749"/>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dirty="0"/>
          </a:p>
        </p:txBody>
      </p:sp>
      <p:sp>
        <p:nvSpPr>
          <p:cNvPr id="118" name="Ellipse 46">
            <a:extLst>
              <a:ext uri="{FF2B5EF4-FFF2-40B4-BE49-F238E27FC236}">
                <a16:creationId xmlns:a16="http://schemas.microsoft.com/office/drawing/2014/main" id="{02C4B193-E22F-4AF5-B706-2833D9327AF4}"/>
              </a:ext>
            </a:extLst>
          </p:cNvPr>
          <p:cNvSpPr/>
          <p:nvPr/>
        </p:nvSpPr>
        <p:spPr>
          <a:xfrm>
            <a:off x="2809966" y="2338681"/>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dirty="0"/>
          </a:p>
        </p:txBody>
      </p:sp>
      <p:sp>
        <p:nvSpPr>
          <p:cNvPr id="125" name="Flèche droite 84">
            <a:extLst>
              <a:ext uri="{FF2B5EF4-FFF2-40B4-BE49-F238E27FC236}">
                <a16:creationId xmlns:a16="http://schemas.microsoft.com/office/drawing/2014/main" id="{33216441-3A08-4DD7-BDA5-BA84888225F7}"/>
              </a:ext>
            </a:extLst>
          </p:cNvPr>
          <p:cNvSpPr/>
          <p:nvPr/>
        </p:nvSpPr>
        <p:spPr>
          <a:xfrm rot="10800000" flipH="1">
            <a:off x="756604" y="2669495"/>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31" name="Group 30">
            <a:extLst>
              <a:ext uri="{FF2B5EF4-FFF2-40B4-BE49-F238E27FC236}">
                <a16:creationId xmlns:a16="http://schemas.microsoft.com/office/drawing/2014/main" id="{7D83EA68-A977-4D8A-BA1A-E396FA5610D7}"/>
              </a:ext>
            </a:extLst>
          </p:cNvPr>
          <p:cNvGrpSpPr/>
          <p:nvPr/>
        </p:nvGrpSpPr>
        <p:grpSpPr>
          <a:xfrm>
            <a:off x="4279803" y="1724861"/>
            <a:ext cx="2997275" cy="3006977"/>
            <a:chOff x="4279803" y="1724861"/>
            <a:chExt cx="2997275" cy="3006977"/>
          </a:xfrm>
        </p:grpSpPr>
        <p:sp>
          <p:nvSpPr>
            <p:cNvPr id="105" name="Ellipse 47">
              <a:extLst>
                <a:ext uri="{FF2B5EF4-FFF2-40B4-BE49-F238E27FC236}">
                  <a16:creationId xmlns:a16="http://schemas.microsoft.com/office/drawing/2014/main" id="{52246A6B-1BE8-4BE1-8035-8BA83F6A25C4}"/>
                </a:ext>
              </a:extLst>
            </p:cNvPr>
            <p:cNvSpPr/>
            <p:nvPr/>
          </p:nvSpPr>
          <p:spPr>
            <a:xfrm>
              <a:off x="5086485" y="1724861"/>
              <a:ext cx="2083460" cy="2083460"/>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106" name="Ellipse 44">
              <a:extLst>
                <a:ext uri="{FF2B5EF4-FFF2-40B4-BE49-F238E27FC236}">
                  <a16:creationId xmlns:a16="http://schemas.microsoft.com/office/drawing/2014/main" id="{87A062BF-180B-4571-B733-B2A4FEB9D277}"/>
                </a:ext>
              </a:extLst>
            </p:cNvPr>
            <p:cNvSpPr/>
            <p:nvPr/>
          </p:nvSpPr>
          <p:spPr>
            <a:xfrm>
              <a:off x="5581327" y="2548638"/>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dirty="0"/>
            </a:p>
          </p:txBody>
        </p:sp>
        <p:sp>
          <p:nvSpPr>
            <p:cNvPr id="107" name="Ellipse 45">
              <a:extLst>
                <a:ext uri="{FF2B5EF4-FFF2-40B4-BE49-F238E27FC236}">
                  <a16:creationId xmlns:a16="http://schemas.microsoft.com/office/drawing/2014/main" id="{FC891916-9EBF-4FA3-9D4F-5E92530A6CC2}"/>
                </a:ext>
              </a:extLst>
            </p:cNvPr>
            <p:cNvSpPr/>
            <p:nvPr/>
          </p:nvSpPr>
          <p:spPr>
            <a:xfrm>
              <a:off x="6146021" y="2996749"/>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dirty="0"/>
            </a:p>
          </p:txBody>
        </p:sp>
        <p:sp>
          <p:nvSpPr>
            <p:cNvPr id="108" name="Ellipse 46">
              <a:extLst>
                <a:ext uri="{FF2B5EF4-FFF2-40B4-BE49-F238E27FC236}">
                  <a16:creationId xmlns:a16="http://schemas.microsoft.com/office/drawing/2014/main" id="{CC876B4F-A117-48DB-85CA-DAB5AB0AACCD}"/>
                </a:ext>
              </a:extLst>
            </p:cNvPr>
            <p:cNvSpPr/>
            <p:nvPr/>
          </p:nvSpPr>
          <p:spPr>
            <a:xfrm>
              <a:off x="6296344" y="2338681"/>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dirty="0"/>
            </a:p>
          </p:txBody>
        </p:sp>
        <p:sp>
          <p:nvSpPr>
            <p:cNvPr id="101" name="Hexagon 100">
              <a:extLst>
                <a:ext uri="{FF2B5EF4-FFF2-40B4-BE49-F238E27FC236}">
                  <a16:creationId xmlns:a16="http://schemas.microsoft.com/office/drawing/2014/main" id="{10B64380-7F32-4D9F-BB40-8CEB3DAB2FD7}"/>
                </a:ext>
              </a:extLst>
            </p:cNvPr>
            <p:cNvSpPr/>
            <p:nvPr/>
          </p:nvSpPr>
          <p:spPr>
            <a:xfrm>
              <a:off x="5390913" y="2818548"/>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g</a:t>
              </a:r>
              <a:endParaRPr lang="fr-FR" dirty="0"/>
            </a:p>
          </p:txBody>
        </p:sp>
        <p:sp>
          <p:nvSpPr>
            <p:cNvPr id="103" name="Hexagon 102">
              <a:extLst>
                <a:ext uri="{FF2B5EF4-FFF2-40B4-BE49-F238E27FC236}">
                  <a16:creationId xmlns:a16="http://schemas.microsoft.com/office/drawing/2014/main" id="{7F51E26B-5051-4662-8F97-2E19FE8E2C5D}"/>
                </a:ext>
              </a:extLst>
            </p:cNvPr>
            <p:cNvSpPr/>
            <p:nvPr/>
          </p:nvSpPr>
          <p:spPr>
            <a:xfrm>
              <a:off x="5625097" y="1929449"/>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g</a:t>
              </a:r>
              <a:endParaRPr lang="fr-FR" dirty="0"/>
            </a:p>
          </p:txBody>
        </p:sp>
        <p:sp>
          <p:nvSpPr>
            <p:cNvPr id="109" name="ZoneTexte 96">
              <a:extLst>
                <a:ext uri="{FF2B5EF4-FFF2-40B4-BE49-F238E27FC236}">
                  <a16:creationId xmlns:a16="http://schemas.microsoft.com/office/drawing/2014/main" id="{72227F28-77BB-4101-903A-352A7D4ECF3B}"/>
                </a:ext>
              </a:extLst>
            </p:cNvPr>
            <p:cNvSpPr txBox="1"/>
            <p:nvPr/>
          </p:nvSpPr>
          <p:spPr>
            <a:xfrm>
              <a:off x="5005064" y="4116285"/>
              <a:ext cx="2272014" cy="615553"/>
            </a:xfrm>
            <a:prstGeom prst="rect">
              <a:avLst/>
            </a:prstGeom>
            <a:noFill/>
          </p:spPr>
          <p:txBody>
            <a:bodyPr wrap="square" lIns="0" tIns="0" rIns="0" bIns="0" rtlCol="0">
              <a:spAutoFit/>
            </a:bodyPr>
            <a:lstStyle/>
            <a:p>
              <a:pPr algn="ctr"/>
              <a:r>
                <a:rPr lang="fr-CH" dirty="0"/>
                <a:t>Gluons</a:t>
              </a:r>
            </a:p>
            <a:p>
              <a:pPr algn="ctr"/>
              <a:r>
                <a:rPr lang="fr-CH" sz="1100" dirty="0"/>
                <a:t>J. Ellis 1976 (th CERN)</a:t>
              </a:r>
            </a:p>
            <a:p>
              <a:pPr algn="ctr"/>
              <a:r>
                <a:rPr lang="fr-CH" sz="1100" dirty="0"/>
                <a:t>1979 (</a:t>
              </a:r>
              <a:r>
                <a:rPr lang="fr-CH" sz="1100" dirty="0" err="1"/>
                <a:t>xp</a:t>
              </a:r>
              <a:r>
                <a:rPr lang="fr-CH" sz="1100" dirty="0"/>
                <a:t> DESY)</a:t>
              </a:r>
            </a:p>
          </p:txBody>
        </p:sp>
        <p:sp>
          <p:nvSpPr>
            <p:cNvPr id="98" name="Hexagon 97">
              <a:extLst>
                <a:ext uri="{FF2B5EF4-FFF2-40B4-BE49-F238E27FC236}">
                  <a16:creationId xmlns:a16="http://schemas.microsoft.com/office/drawing/2014/main" id="{D638BF2B-4535-4199-BA9D-B4C9D6C3A95A}"/>
                </a:ext>
              </a:extLst>
            </p:cNvPr>
            <p:cNvSpPr/>
            <p:nvPr/>
          </p:nvSpPr>
          <p:spPr>
            <a:xfrm>
              <a:off x="6296344" y="2583956"/>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g</a:t>
              </a:r>
              <a:endParaRPr lang="fr-FR" dirty="0"/>
            </a:p>
          </p:txBody>
        </p:sp>
        <p:sp>
          <p:nvSpPr>
            <p:cNvPr id="138" name="Flèche droite 84">
              <a:extLst>
                <a:ext uri="{FF2B5EF4-FFF2-40B4-BE49-F238E27FC236}">
                  <a16:creationId xmlns:a16="http://schemas.microsoft.com/office/drawing/2014/main" id="{E8E115A1-3EE5-49D9-BB0B-9E3261905CF8}"/>
                </a:ext>
              </a:extLst>
            </p:cNvPr>
            <p:cNvSpPr/>
            <p:nvPr/>
          </p:nvSpPr>
          <p:spPr>
            <a:xfrm rot="10800000" flipH="1">
              <a:off x="4279803" y="2669495"/>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32" name="Group 31">
            <a:extLst>
              <a:ext uri="{FF2B5EF4-FFF2-40B4-BE49-F238E27FC236}">
                <a16:creationId xmlns:a16="http://schemas.microsoft.com/office/drawing/2014/main" id="{60801435-E1E0-4129-A38B-FFFB753CA420}"/>
              </a:ext>
            </a:extLst>
          </p:cNvPr>
          <p:cNvGrpSpPr/>
          <p:nvPr/>
        </p:nvGrpSpPr>
        <p:grpSpPr>
          <a:xfrm>
            <a:off x="7734478" y="1328995"/>
            <a:ext cx="3849268" cy="3470101"/>
            <a:chOff x="7734478" y="1328995"/>
            <a:chExt cx="3849268" cy="3470101"/>
          </a:xfrm>
        </p:grpSpPr>
        <p:sp>
          <p:nvSpPr>
            <p:cNvPr id="119" name="Hexagon 118">
              <a:extLst>
                <a:ext uri="{FF2B5EF4-FFF2-40B4-BE49-F238E27FC236}">
                  <a16:creationId xmlns:a16="http://schemas.microsoft.com/office/drawing/2014/main" id="{50BE1EF0-E107-40F0-B5AE-2074D1E3CAA1}"/>
                </a:ext>
              </a:extLst>
            </p:cNvPr>
            <p:cNvSpPr/>
            <p:nvPr/>
          </p:nvSpPr>
          <p:spPr>
            <a:xfrm>
              <a:off x="9597165" y="2253141"/>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glow rad="228600">
                <a:schemeClr val="accent4">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H</a:t>
              </a:r>
              <a:endParaRPr lang="fr-FR" dirty="0"/>
            </a:p>
          </p:txBody>
        </p:sp>
        <p:sp>
          <p:nvSpPr>
            <p:cNvPr id="120" name="ZoneTexte 96">
              <a:extLst>
                <a:ext uri="{FF2B5EF4-FFF2-40B4-BE49-F238E27FC236}">
                  <a16:creationId xmlns:a16="http://schemas.microsoft.com/office/drawing/2014/main" id="{52AE4BDC-1C5D-4E70-9642-45F044110687}"/>
                </a:ext>
              </a:extLst>
            </p:cNvPr>
            <p:cNvSpPr txBox="1"/>
            <p:nvPr/>
          </p:nvSpPr>
          <p:spPr>
            <a:xfrm>
              <a:off x="8367919" y="4183543"/>
              <a:ext cx="3215827" cy="615553"/>
            </a:xfrm>
            <a:prstGeom prst="rect">
              <a:avLst/>
            </a:prstGeom>
            <a:noFill/>
          </p:spPr>
          <p:txBody>
            <a:bodyPr wrap="square" lIns="0" tIns="0" rIns="0" bIns="0" rtlCol="0">
              <a:spAutoFit/>
            </a:bodyPr>
            <a:lstStyle/>
            <a:p>
              <a:pPr algn="ctr"/>
              <a:r>
                <a:rPr lang="fr-CH" dirty="0"/>
                <a:t>Boson de Higgs</a:t>
              </a:r>
            </a:p>
            <a:p>
              <a:pPr algn="ctr"/>
              <a:r>
                <a:rPr lang="fr-CH" sz="1100" dirty="0"/>
                <a:t>R. Brout, F. Englert, P. Higgs 1964 (th)</a:t>
              </a:r>
            </a:p>
            <a:p>
              <a:pPr algn="ctr"/>
              <a:r>
                <a:rPr lang="fr-CH" sz="1100" dirty="0"/>
                <a:t>2012 (</a:t>
              </a:r>
              <a:r>
                <a:rPr lang="fr-CH" sz="1100" dirty="0" err="1"/>
                <a:t>xp</a:t>
              </a:r>
              <a:r>
                <a:rPr lang="fr-CH" sz="1100" dirty="0"/>
                <a:t> CERN)</a:t>
              </a:r>
            </a:p>
          </p:txBody>
        </p:sp>
        <p:sp>
          <p:nvSpPr>
            <p:cNvPr id="121" name="Ellipse 46">
              <a:extLst>
                <a:ext uri="{FF2B5EF4-FFF2-40B4-BE49-F238E27FC236}">
                  <a16:creationId xmlns:a16="http://schemas.microsoft.com/office/drawing/2014/main" id="{6F26DD8F-11CF-4F11-8D5E-D06C521E2F72}"/>
                </a:ext>
              </a:extLst>
            </p:cNvPr>
            <p:cNvSpPr/>
            <p:nvPr/>
          </p:nvSpPr>
          <p:spPr>
            <a:xfrm>
              <a:off x="10602379" y="1328995"/>
              <a:ext cx="423436" cy="446489"/>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dirty="0"/>
            </a:p>
          </p:txBody>
        </p:sp>
        <p:sp>
          <p:nvSpPr>
            <p:cNvPr id="122" name="Ellipse 61">
              <a:extLst>
                <a:ext uri="{FF2B5EF4-FFF2-40B4-BE49-F238E27FC236}">
                  <a16:creationId xmlns:a16="http://schemas.microsoft.com/office/drawing/2014/main" id="{E1A1A03D-AC79-44CD-9A0D-1C5195774B73}"/>
                </a:ext>
              </a:extLst>
            </p:cNvPr>
            <p:cNvSpPr/>
            <p:nvPr/>
          </p:nvSpPr>
          <p:spPr>
            <a:xfrm>
              <a:off x="8435018" y="1598634"/>
              <a:ext cx="413346" cy="435848"/>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050" dirty="0"/>
            </a:p>
          </p:txBody>
        </p:sp>
        <p:sp>
          <p:nvSpPr>
            <p:cNvPr id="123" name="Ellipse 61">
              <a:extLst>
                <a:ext uri="{FF2B5EF4-FFF2-40B4-BE49-F238E27FC236}">
                  <a16:creationId xmlns:a16="http://schemas.microsoft.com/office/drawing/2014/main" id="{35132154-698F-48C8-8203-CF53DA767CB3}"/>
                </a:ext>
              </a:extLst>
            </p:cNvPr>
            <p:cNvSpPr/>
            <p:nvPr/>
          </p:nvSpPr>
          <p:spPr>
            <a:xfrm>
              <a:off x="8735643" y="3142240"/>
              <a:ext cx="413346" cy="435848"/>
            </a:xfrm>
            <a:prstGeom prst="ellipse">
              <a:avLst/>
            </a:prstGeom>
            <a:gradFill flip="none" rotWithShape="1">
              <a:gsLst>
                <a:gs pos="58000">
                  <a:srgbClr val="C000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050" dirty="0"/>
            </a:p>
          </p:txBody>
        </p:sp>
        <p:sp>
          <p:nvSpPr>
            <p:cNvPr id="124" name="Ellipse 61">
              <a:extLst>
                <a:ext uri="{FF2B5EF4-FFF2-40B4-BE49-F238E27FC236}">
                  <a16:creationId xmlns:a16="http://schemas.microsoft.com/office/drawing/2014/main" id="{2288E567-7C7D-4166-9B83-A90CE1CA5971}"/>
                </a:ext>
              </a:extLst>
            </p:cNvPr>
            <p:cNvSpPr/>
            <p:nvPr/>
          </p:nvSpPr>
          <p:spPr>
            <a:xfrm>
              <a:off x="10140650" y="3431513"/>
              <a:ext cx="413346" cy="435848"/>
            </a:xfrm>
            <a:prstGeom prst="ellipse">
              <a:avLst/>
            </a:prstGeom>
            <a:gradFill flip="none" rotWithShape="1">
              <a:gsLst>
                <a:gs pos="58000">
                  <a:srgbClr val="0070C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050" dirty="0"/>
            </a:p>
          </p:txBody>
        </p:sp>
        <p:sp>
          <p:nvSpPr>
            <p:cNvPr id="139" name="Flèche droite 84">
              <a:extLst>
                <a:ext uri="{FF2B5EF4-FFF2-40B4-BE49-F238E27FC236}">
                  <a16:creationId xmlns:a16="http://schemas.microsoft.com/office/drawing/2014/main" id="{6520B456-26AF-4EE7-84C1-58AF32625C03}"/>
                </a:ext>
              </a:extLst>
            </p:cNvPr>
            <p:cNvSpPr/>
            <p:nvPr/>
          </p:nvSpPr>
          <p:spPr>
            <a:xfrm rot="10800000" flipH="1">
              <a:off x="7734478" y="2669495"/>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141" name="Ellipse 47">
            <a:extLst>
              <a:ext uri="{FF2B5EF4-FFF2-40B4-BE49-F238E27FC236}">
                <a16:creationId xmlns:a16="http://schemas.microsoft.com/office/drawing/2014/main" id="{AA981019-6EC4-4765-848D-B43D5633629A}"/>
              </a:ext>
            </a:extLst>
          </p:cNvPr>
          <p:cNvSpPr/>
          <p:nvPr/>
        </p:nvSpPr>
        <p:spPr>
          <a:xfrm>
            <a:off x="666080" y="944285"/>
            <a:ext cx="1000209" cy="1000209"/>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142" name="Ellipse 44">
            <a:extLst>
              <a:ext uri="{FF2B5EF4-FFF2-40B4-BE49-F238E27FC236}">
                <a16:creationId xmlns:a16="http://schemas.microsoft.com/office/drawing/2014/main" id="{238250AC-8F3E-4307-961C-890E6F181E17}"/>
              </a:ext>
            </a:extLst>
          </p:cNvPr>
          <p:cNvSpPr/>
          <p:nvPr/>
        </p:nvSpPr>
        <p:spPr>
          <a:xfrm>
            <a:off x="787235" y="1221146"/>
            <a:ext cx="423436" cy="446489"/>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dirty="0"/>
          </a:p>
        </p:txBody>
      </p:sp>
      <p:sp>
        <p:nvSpPr>
          <p:cNvPr id="143" name="Ellipse 45">
            <a:extLst>
              <a:ext uri="{FF2B5EF4-FFF2-40B4-BE49-F238E27FC236}">
                <a16:creationId xmlns:a16="http://schemas.microsoft.com/office/drawing/2014/main" id="{59E97994-5E6D-41E7-BE5F-92F0916037AF}"/>
              </a:ext>
            </a:extLst>
          </p:cNvPr>
          <p:cNvSpPr/>
          <p:nvPr/>
        </p:nvSpPr>
        <p:spPr>
          <a:xfrm>
            <a:off x="1030605" y="1358458"/>
            <a:ext cx="423436" cy="446489"/>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dirty="0"/>
          </a:p>
        </p:txBody>
      </p:sp>
      <p:sp>
        <p:nvSpPr>
          <p:cNvPr id="144" name="Ellipse 46">
            <a:extLst>
              <a:ext uri="{FF2B5EF4-FFF2-40B4-BE49-F238E27FC236}">
                <a16:creationId xmlns:a16="http://schemas.microsoft.com/office/drawing/2014/main" id="{9A06A1A7-EE3F-4B4D-BC00-50869E7173FC}"/>
              </a:ext>
            </a:extLst>
          </p:cNvPr>
          <p:cNvSpPr/>
          <p:nvPr/>
        </p:nvSpPr>
        <p:spPr>
          <a:xfrm>
            <a:off x="1074803" y="1068740"/>
            <a:ext cx="423436" cy="446489"/>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dirty="0"/>
          </a:p>
        </p:txBody>
      </p:sp>
      <p:sp>
        <p:nvSpPr>
          <p:cNvPr id="33" name="Rectangle 32">
            <a:extLst>
              <a:ext uri="{FF2B5EF4-FFF2-40B4-BE49-F238E27FC236}">
                <a16:creationId xmlns:a16="http://schemas.microsoft.com/office/drawing/2014/main" id="{62B6CF6F-3E74-4EEA-9158-783A0E085FEB}"/>
              </a:ext>
            </a:extLst>
          </p:cNvPr>
          <p:cNvSpPr/>
          <p:nvPr/>
        </p:nvSpPr>
        <p:spPr>
          <a:xfrm>
            <a:off x="391886" y="572756"/>
            <a:ext cx="1567543" cy="1461726"/>
          </a:xfrm>
          <a:prstGeom prst="rect">
            <a:avLst/>
          </a:prstGeom>
          <a:solidFill>
            <a:srgbClr val="FFFFFF">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Slide Number Placeholder 1">
            <a:extLst>
              <a:ext uri="{FF2B5EF4-FFF2-40B4-BE49-F238E27FC236}">
                <a16:creationId xmlns:a16="http://schemas.microsoft.com/office/drawing/2014/main" id="{CA0A3ADF-9F0D-45B0-D733-2765D55D63D2}"/>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1413800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B3B9EFE-39B4-F590-274F-F56E1A76CACA}"/>
              </a:ext>
            </a:extLst>
          </p:cNvPr>
          <p:cNvGrpSpPr/>
          <p:nvPr/>
        </p:nvGrpSpPr>
        <p:grpSpPr>
          <a:xfrm>
            <a:off x="1469328" y="2134000"/>
            <a:ext cx="2872964" cy="3259561"/>
            <a:chOff x="1469328" y="2134000"/>
            <a:chExt cx="2872964" cy="3259561"/>
          </a:xfrm>
        </p:grpSpPr>
        <p:pic>
          <p:nvPicPr>
            <p:cNvPr id="3076" name="Picture 4" descr="Caféine Molécule Café - Image gratuite sur Pixabay"/>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78083" y="2134000"/>
              <a:ext cx="2764209" cy="2073157"/>
            </a:xfrm>
            <a:prstGeom prst="rect">
              <a:avLst/>
            </a:prstGeom>
            <a:noFill/>
            <a:extLst>
              <a:ext uri="{909E8E84-426E-40DD-AFC4-6F175D3DCCD1}">
                <a14:hiddenFill xmlns:a14="http://schemas.microsoft.com/office/drawing/2010/main">
                  <a:solidFill>
                    <a:srgbClr val="FFFFFF"/>
                  </a:solidFill>
                </a14:hiddenFill>
              </a:ext>
            </a:extLst>
          </p:spPr>
        </p:pic>
        <p:sp>
          <p:nvSpPr>
            <p:cNvPr id="100" name="ZoneTexte 99"/>
            <p:cNvSpPr txBox="1"/>
            <p:nvPr/>
          </p:nvSpPr>
          <p:spPr>
            <a:xfrm>
              <a:off x="2241199" y="5116562"/>
              <a:ext cx="1437975" cy="276999"/>
            </a:xfrm>
            <a:prstGeom prst="rect">
              <a:avLst/>
            </a:prstGeom>
            <a:noFill/>
          </p:spPr>
          <p:txBody>
            <a:bodyPr wrap="square" lIns="0" tIns="0" rIns="0" bIns="0" rtlCol="0">
              <a:spAutoFit/>
            </a:bodyPr>
            <a:lstStyle/>
            <a:p>
              <a:pPr algn="ctr"/>
              <a:r>
                <a:rPr lang="fr-CH" dirty="0"/>
                <a:t>Molécules</a:t>
              </a:r>
            </a:p>
          </p:txBody>
        </p:sp>
        <p:sp>
          <p:nvSpPr>
            <p:cNvPr id="85" name="Flèche droite 84"/>
            <p:cNvSpPr/>
            <p:nvPr/>
          </p:nvSpPr>
          <p:spPr>
            <a:xfrm rot="10800000" flipH="1">
              <a:off x="1469328" y="2967178"/>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2" name="Espace réservé du numéro de diapositive 1"/>
          <p:cNvSpPr>
            <a:spLocks noGrp="1"/>
          </p:cNvSpPr>
          <p:nvPr>
            <p:ph type="sldNum" sz="quarter" idx="12"/>
          </p:nvPr>
        </p:nvSpPr>
        <p:spPr/>
        <p:txBody>
          <a:bodyPr/>
          <a:lstStyle/>
          <a:p>
            <a:fld id="{36B5EA5A-BC32-A742-B11B-8E7414D5B535}" type="slidenum">
              <a:rPr lang="en-US" smtClean="0"/>
              <a:pPr/>
              <a:t>12</a:t>
            </a:fld>
            <a:endParaRPr lang="en-US" dirty="0"/>
          </a:p>
        </p:txBody>
      </p:sp>
      <p:grpSp>
        <p:nvGrpSpPr>
          <p:cNvPr id="8" name="Group 7">
            <a:extLst>
              <a:ext uri="{FF2B5EF4-FFF2-40B4-BE49-F238E27FC236}">
                <a16:creationId xmlns:a16="http://schemas.microsoft.com/office/drawing/2014/main" id="{F12FF92B-39C7-8D93-6B7B-CE0B8E6960B5}"/>
              </a:ext>
            </a:extLst>
          </p:cNvPr>
          <p:cNvGrpSpPr/>
          <p:nvPr/>
        </p:nvGrpSpPr>
        <p:grpSpPr>
          <a:xfrm>
            <a:off x="6135298" y="2076244"/>
            <a:ext cx="2124188" cy="3594316"/>
            <a:chOff x="6135298" y="2076244"/>
            <a:chExt cx="2124188" cy="3594316"/>
          </a:xfrm>
        </p:grpSpPr>
        <p:grpSp>
          <p:nvGrpSpPr>
            <p:cNvPr id="10" name="Groupe 9"/>
            <p:cNvGrpSpPr/>
            <p:nvPr/>
          </p:nvGrpSpPr>
          <p:grpSpPr>
            <a:xfrm>
              <a:off x="6647315" y="2076244"/>
              <a:ext cx="1000209" cy="1000209"/>
              <a:chOff x="4802273" y="1889504"/>
              <a:chExt cx="1466205" cy="1466205"/>
            </a:xfrm>
          </p:grpSpPr>
          <p:sp>
            <p:nvSpPr>
              <p:cNvPr id="3" name="Ellipse 2"/>
              <p:cNvSpPr/>
              <p:nvPr/>
            </p:nvSpPr>
            <p:spPr>
              <a:xfrm>
                <a:off x="4802273" y="1889504"/>
                <a:ext cx="1466205" cy="1466205"/>
              </a:xfrm>
              <a:prstGeom prst="ellipse">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41" name="Ellipse 40"/>
              <p:cNvSpPr/>
              <p:nvPr/>
            </p:nvSpPr>
            <p:spPr>
              <a:xfrm>
                <a:off x="5357453" y="2059483"/>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u</a:t>
                </a:r>
              </a:p>
            </p:txBody>
          </p:sp>
          <p:sp>
            <p:nvSpPr>
              <p:cNvPr id="43" name="Ellipse 42"/>
              <p:cNvSpPr/>
              <p:nvPr/>
            </p:nvSpPr>
            <p:spPr>
              <a:xfrm>
                <a:off x="4942422" y="2223109"/>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u</a:t>
                </a:r>
              </a:p>
            </p:txBody>
          </p:sp>
          <p:sp>
            <p:nvSpPr>
              <p:cNvPr id="44" name="Ellipse 43"/>
              <p:cNvSpPr/>
              <p:nvPr/>
            </p:nvSpPr>
            <p:spPr>
              <a:xfrm>
                <a:off x="5374274" y="2550363"/>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d</a:t>
                </a:r>
              </a:p>
            </p:txBody>
          </p:sp>
        </p:grpSp>
        <p:grpSp>
          <p:nvGrpSpPr>
            <p:cNvPr id="9" name="Groupe 8"/>
            <p:cNvGrpSpPr/>
            <p:nvPr/>
          </p:nvGrpSpPr>
          <p:grpSpPr>
            <a:xfrm>
              <a:off x="6653127" y="3342368"/>
              <a:ext cx="1000209" cy="1000209"/>
              <a:chOff x="4798851" y="3990752"/>
              <a:chExt cx="1466205" cy="1466205"/>
            </a:xfrm>
          </p:grpSpPr>
          <p:sp>
            <p:nvSpPr>
              <p:cNvPr id="48" name="Ellipse 47"/>
              <p:cNvSpPr/>
              <p:nvPr/>
            </p:nvSpPr>
            <p:spPr>
              <a:xfrm>
                <a:off x="4798851" y="3990752"/>
                <a:ext cx="1466205" cy="1466205"/>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45" name="Ellipse 44"/>
              <p:cNvSpPr/>
              <p:nvPr/>
            </p:nvSpPr>
            <p:spPr>
              <a:xfrm>
                <a:off x="4976452" y="4396602"/>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d</a:t>
                </a:r>
              </a:p>
            </p:txBody>
          </p:sp>
          <p:sp>
            <p:nvSpPr>
              <p:cNvPr id="46" name="Ellipse 45"/>
              <p:cNvSpPr/>
              <p:nvPr/>
            </p:nvSpPr>
            <p:spPr>
              <a:xfrm>
                <a:off x="5333208" y="4597887"/>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d</a:t>
                </a:r>
              </a:p>
            </p:txBody>
          </p:sp>
          <p:sp>
            <p:nvSpPr>
              <p:cNvPr id="47" name="Ellipse 46"/>
              <p:cNvSpPr/>
              <p:nvPr/>
            </p:nvSpPr>
            <p:spPr>
              <a:xfrm>
                <a:off x="5397997" y="4173191"/>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u</a:t>
                </a:r>
              </a:p>
            </p:txBody>
          </p:sp>
        </p:grpSp>
        <p:sp>
          <p:nvSpPr>
            <p:cNvPr id="94" name="ZoneTexte 93"/>
            <p:cNvSpPr txBox="1"/>
            <p:nvPr/>
          </p:nvSpPr>
          <p:spPr>
            <a:xfrm>
              <a:off x="6135298" y="5116562"/>
              <a:ext cx="2124188" cy="553998"/>
            </a:xfrm>
            <a:prstGeom prst="rect">
              <a:avLst/>
            </a:prstGeom>
            <a:noFill/>
          </p:spPr>
          <p:txBody>
            <a:bodyPr wrap="square" lIns="0" tIns="0" rIns="0" bIns="0" rtlCol="0">
              <a:spAutoFit/>
            </a:bodyPr>
            <a:lstStyle/>
            <a:p>
              <a:pPr algn="ctr"/>
              <a:r>
                <a:rPr lang="fr-CH" dirty="0"/>
                <a:t>Protons / Neutrons</a:t>
              </a:r>
            </a:p>
            <a:p>
              <a:pPr algn="ctr"/>
              <a:r>
                <a:rPr lang="fr-CH" dirty="0"/>
                <a:t>Quarks</a:t>
              </a:r>
            </a:p>
          </p:txBody>
        </p:sp>
        <p:sp>
          <p:nvSpPr>
            <p:cNvPr id="83" name="Flèche droite 82"/>
            <p:cNvSpPr/>
            <p:nvPr/>
          </p:nvSpPr>
          <p:spPr>
            <a:xfrm rot="10800000" flipH="1">
              <a:off x="6236571" y="2967178"/>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7" name="Group 6">
            <a:extLst>
              <a:ext uri="{FF2B5EF4-FFF2-40B4-BE49-F238E27FC236}">
                <a16:creationId xmlns:a16="http://schemas.microsoft.com/office/drawing/2014/main" id="{3A6899A5-F8F2-67FA-3B10-3F519E0D1B0E}"/>
              </a:ext>
            </a:extLst>
          </p:cNvPr>
          <p:cNvGrpSpPr/>
          <p:nvPr/>
        </p:nvGrpSpPr>
        <p:grpSpPr>
          <a:xfrm>
            <a:off x="3794285" y="2330183"/>
            <a:ext cx="2358192" cy="3063378"/>
            <a:chOff x="3794285" y="2330183"/>
            <a:chExt cx="2358192" cy="3063378"/>
          </a:xfrm>
        </p:grpSpPr>
        <p:sp>
          <p:nvSpPr>
            <p:cNvPr id="107" name="Ellipse 106"/>
            <p:cNvSpPr/>
            <p:nvPr/>
          </p:nvSpPr>
          <p:spPr>
            <a:xfrm>
              <a:off x="4396281" y="2330183"/>
              <a:ext cx="1756196" cy="1756196"/>
            </a:xfrm>
            <a:prstGeom prst="ellipse">
              <a:avLst/>
            </a:prstGeom>
            <a:solidFill>
              <a:srgbClr val="CED4F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53" name="Ellipse 52"/>
            <p:cNvSpPr/>
            <p:nvPr/>
          </p:nvSpPr>
          <p:spPr>
            <a:xfrm>
              <a:off x="5242927" y="2918475"/>
              <a:ext cx="318214" cy="318214"/>
            </a:xfrm>
            <a:prstGeom prst="ellipse">
              <a:avLst/>
            </a:prstGeom>
            <a:gradFill flip="none" rotWithShape="1">
              <a:gsLst>
                <a:gs pos="58000">
                  <a:srgbClr val="0033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5" name="Ellipse 54"/>
            <p:cNvSpPr/>
            <p:nvPr/>
          </p:nvSpPr>
          <p:spPr>
            <a:xfrm>
              <a:off x="5276635" y="3154736"/>
              <a:ext cx="318214" cy="318214"/>
            </a:xfrm>
            <a:prstGeom prst="ellipse">
              <a:avLst/>
            </a:prstGeom>
            <a:gradFill flip="none" rotWithShape="1">
              <a:gsLst>
                <a:gs pos="58000">
                  <a:srgbClr val="0033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6" name="Ellipse 55"/>
            <p:cNvSpPr/>
            <p:nvPr/>
          </p:nvSpPr>
          <p:spPr>
            <a:xfrm>
              <a:off x="4902713" y="3024154"/>
              <a:ext cx="318214" cy="318214"/>
            </a:xfrm>
            <a:prstGeom prst="ellipse">
              <a:avLst/>
            </a:prstGeom>
            <a:gradFill flip="none" rotWithShape="1">
              <a:gsLst>
                <a:gs pos="58000">
                  <a:srgbClr val="0033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7" name="Ellipse 56"/>
            <p:cNvSpPr/>
            <p:nvPr/>
          </p:nvSpPr>
          <p:spPr>
            <a:xfrm>
              <a:off x="5042921" y="2867748"/>
              <a:ext cx="318214" cy="318214"/>
            </a:xfrm>
            <a:prstGeom prst="ellipse">
              <a:avLst/>
            </a:prstGeom>
            <a:gradFill flip="none" rotWithShape="1">
              <a:gsLst>
                <a:gs pos="58000">
                  <a:srgbClr val="C000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8" name="Ellipse 57"/>
            <p:cNvSpPr/>
            <p:nvPr/>
          </p:nvSpPr>
          <p:spPr>
            <a:xfrm>
              <a:off x="5011736" y="3223828"/>
              <a:ext cx="318214" cy="318214"/>
            </a:xfrm>
            <a:prstGeom prst="ellipse">
              <a:avLst/>
            </a:prstGeom>
            <a:gradFill flip="none" rotWithShape="1">
              <a:gsLst>
                <a:gs pos="58000">
                  <a:srgbClr val="C000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4" name="Ellipse 53"/>
            <p:cNvSpPr/>
            <p:nvPr/>
          </p:nvSpPr>
          <p:spPr>
            <a:xfrm>
              <a:off x="5130500" y="3061400"/>
              <a:ext cx="318214" cy="318214"/>
            </a:xfrm>
            <a:prstGeom prst="ellipse">
              <a:avLst/>
            </a:prstGeom>
            <a:gradFill flip="none" rotWithShape="1">
              <a:gsLst>
                <a:gs pos="58000">
                  <a:srgbClr val="C000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 name="Ellipse 4"/>
            <p:cNvSpPr/>
            <p:nvPr/>
          </p:nvSpPr>
          <p:spPr>
            <a:xfrm rot="20089439">
              <a:off x="5055151" y="2504003"/>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3" name="Ellipse 62"/>
            <p:cNvSpPr/>
            <p:nvPr/>
          </p:nvSpPr>
          <p:spPr>
            <a:xfrm rot="2441387">
              <a:off x="5006499" y="2504002"/>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4" name="Ellipse 63"/>
            <p:cNvSpPr/>
            <p:nvPr/>
          </p:nvSpPr>
          <p:spPr>
            <a:xfrm rot="17629796">
              <a:off x="5052739" y="2477626"/>
              <a:ext cx="487836" cy="14756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0" name="Ellipse 59"/>
            <p:cNvSpPr/>
            <p:nvPr/>
          </p:nvSpPr>
          <p:spPr>
            <a:xfrm>
              <a:off x="4790930" y="2527472"/>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61" name="Ellipse 60"/>
            <p:cNvSpPr/>
            <p:nvPr/>
          </p:nvSpPr>
          <p:spPr>
            <a:xfrm>
              <a:off x="4647050" y="3059388"/>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62" name="Ellipse 61"/>
            <p:cNvSpPr/>
            <p:nvPr/>
          </p:nvSpPr>
          <p:spPr>
            <a:xfrm>
              <a:off x="5605582" y="2567524"/>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97" name="ZoneTexte 96"/>
            <p:cNvSpPr txBox="1"/>
            <p:nvPr/>
          </p:nvSpPr>
          <p:spPr>
            <a:xfrm>
              <a:off x="4570619" y="5116562"/>
              <a:ext cx="1437975" cy="276999"/>
            </a:xfrm>
            <a:prstGeom prst="rect">
              <a:avLst/>
            </a:prstGeom>
            <a:noFill/>
          </p:spPr>
          <p:txBody>
            <a:bodyPr wrap="square" lIns="0" tIns="0" rIns="0" bIns="0" rtlCol="0">
              <a:spAutoFit/>
            </a:bodyPr>
            <a:lstStyle/>
            <a:p>
              <a:pPr algn="ctr"/>
              <a:r>
                <a:rPr lang="fr-CH" dirty="0"/>
                <a:t>Atomes</a:t>
              </a:r>
            </a:p>
          </p:txBody>
        </p:sp>
        <p:sp>
          <p:nvSpPr>
            <p:cNvPr id="84" name="Flèche droite 83"/>
            <p:cNvSpPr/>
            <p:nvPr/>
          </p:nvSpPr>
          <p:spPr>
            <a:xfrm rot="10800000" flipH="1">
              <a:off x="3794285" y="2967178"/>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u="sng"/>
            </a:p>
          </p:txBody>
        </p:sp>
      </p:grpSp>
      <p:sp>
        <p:nvSpPr>
          <p:cNvPr id="98" name="ZoneTexte 97"/>
          <p:cNvSpPr txBox="1"/>
          <p:nvPr/>
        </p:nvSpPr>
        <p:spPr>
          <a:xfrm>
            <a:off x="150280" y="5116562"/>
            <a:ext cx="1437975" cy="276999"/>
          </a:xfrm>
          <a:prstGeom prst="rect">
            <a:avLst/>
          </a:prstGeom>
          <a:noFill/>
        </p:spPr>
        <p:txBody>
          <a:bodyPr wrap="square" lIns="0" tIns="0" rIns="0" bIns="0" rtlCol="0">
            <a:spAutoFit/>
          </a:bodyPr>
          <a:lstStyle/>
          <a:p>
            <a:pPr algn="ctr"/>
            <a:r>
              <a:rPr lang="fr-CH" dirty="0"/>
              <a:t>«Matière»</a:t>
            </a:r>
          </a:p>
        </p:txBody>
      </p:sp>
      <p:pic>
        <p:nvPicPr>
          <p:cNvPr id="118" name="Picture 6" descr="LEGO Tan Brick 1 x 3 (3622) | Brick Owl - LEGO Marketplace"/>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3514" y="2639890"/>
            <a:ext cx="1096785" cy="1096785"/>
          </a:xfrm>
          <a:prstGeom prst="rect">
            <a:avLst/>
          </a:prstGeom>
          <a:noFill/>
          <a:extLst>
            <a:ext uri="{909E8E84-426E-40DD-AFC4-6F175D3DCCD1}">
              <a14:hiddenFill xmlns:a14="http://schemas.microsoft.com/office/drawing/2010/main">
                <a:solidFill>
                  <a:srgbClr val="FFFFFF"/>
                </a:solidFill>
              </a14:hiddenFill>
            </a:ext>
          </a:extLst>
        </p:spPr>
      </p:pic>
      <p:grpSp>
        <p:nvGrpSpPr>
          <p:cNvPr id="112" name="Groupe 5">
            <a:extLst>
              <a:ext uri="{FF2B5EF4-FFF2-40B4-BE49-F238E27FC236}">
                <a16:creationId xmlns:a16="http://schemas.microsoft.com/office/drawing/2014/main" id="{E2E1E7E0-9BDB-4493-B8EC-3800C67F6810}"/>
              </a:ext>
            </a:extLst>
          </p:cNvPr>
          <p:cNvGrpSpPr/>
          <p:nvPr/>
        </p:nvGrpSpPr>
        <p:grpSpPr>
          <a:xfrm>
            <a:off x="723014" y="61253"/>
            <a:ext cx="10898372" cy="441174"/>
            <a:chOff x="723014" y="1695971"/>
            <a:chExt cx="10898372" cy="441174"/>
          </a:xfrm>
        </p:grpSpPr>
        <p:cxnSp>
          <p:nvCxnSpPr>
            <p:cNvPr id="113" name="Connecteur droit 6">
              <a:extLst>
                <a:ext uri="{FF2B5EF4-FFF2-40B4-BE49-F238E27FC236}">
                  <a16:creationId xmlns:a16="http://schemas.microsoft.com/office/drawing/2014/main" id="{5B00EFBD-2128-482F-A18F-51696966E0BA}"/>
                </a:ext>
              </a:extLst>
            </p:cNvPr>
            <p:cNvCxnSpPr/>
            <p:nvPr/>
          </p:nvCxnSpPr>
          <p:spPr>
            <a:xfrm>
              <a:off x="723014" y="1916558"/>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114" name="Title 1">
              <a:extLst>
                <a:ext uri="{FF2B5EF4-FFF2-40B4-BE49-F238E27FC236}">
                  <a16:creationId xmlns:a16="http://schemas.microsoft.com/office/drawing/2014/main" id="{667F0777-50E9-4348-86F1-1BB7FDAC506D}"/>
                </a:ext>
              </a:extLst>
            </p:cNvPr>
            <p:cNvSpPr txBox="1">
              <a:spLocks/>
            </p:cNvSpPr>
            <p:nvPr/>
          </p:nvSpPr>
          <p:spPr>
            <a:xfrm>
              <a:off x="4706714" y="1695971"/>
              <a:ext cx="2778572" cy="441174"/>
            </a:xfrm>
            <a:prstGeom prst="rect">
              <a:avLst/>
            </a:prstGeom>
            <a:solidFill>
              <a:schemeClr val="bg1"/>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kumimoji="0" lang="fr-CH" sz="2400" b="0" i="0" u="none" strike="noStrike" kern="1200" cap="none" spc="0" normalizeH="0" baseline="0" noProof="0" dirty="0">
                  <a:ln>
                    <a:noFill/>
                  </a:ln>
                  <a:solidFill>
                    <a:srgbClr val="0055A0"/>
                  </a:solidFill>
                  <a:effectLst/>
                  <a:uLnTx/>
                  <a:uFillTx/>
                  <a:latin typeface="Arial"/>
                </a:rPr>
                <a:t>Modèle standard</a:t>
              </a:r>
              <a:endParaRPr kumimoji="0" lang="en-GB" sz="2400" b="0" i="0" u="none" strike="noStrike" kern="1200" cap="none" spc="0" normalizeH="0" baseline="0" noProof="0" dirty="0">
                <a:ln>
                  <a:noFill/>
                </a:ln>
                <a:solidFill>
                  <a:srgbClr val="0055A0"/>
                </a:solidFill>
                <a:effectLst/>
                <a:uLnTx/>
                <a:uFillTx/>
                <a:latin typeface="Arial"/>
              </a:endParaRPr>
            </a:p>
          </p:txBody>
        </p:sp>
      </p:grpSp>
      <p:grpSp>
        <p:nvGrpSpPr>
          <p:cNvPr id="4" name="Group 3">
            <a:extLst>
              <a:ext uri="{FF2B5EF4-FFF2-40B4-BE49-F238E27FC236}">
                <a16:creationId xmlns:a16="http://schemas.microsoft.com/office/drawing/2014/main" id="{F295D55A-86BD-486C-AF19-BCB17FBBC2E7}"/>
              </a:ext>
            </a:extLst>
          </p:cNvPr>
          <p:cNvGrpSpPr/>
          <p:nvPr/>
        </p:nvGrpSpPr>
        <p:grpSpPr>
          <a:xfrm>
            <a:off x="7747279" y="1339233"/>
            <a:ext cx="4173695" cy="4054328"/>
            <a:chOff x="7747279" y="1339233"/>
            <a:chExt cx="4173695" cy="4054328"/>
          </a:xfrm>
        </p:grpSpPr>
        <p:sp>
          <p:nvSpPr>
            <p:cNvPr id="87" name="Ellipse 11">
              <a:extLst>
                <a:ext uri="{FF2B5EF4-FFF2-40B4-BE49-F238E27FC236}">
                  <a16:creationId xmlns:a16="http://schemas.microsoft.com/office/drawing/2014/main" id="{562738CA-31B1-4DB7-A3AF-DEC76032CE5D}"/>
                </a:ext>
              </a:extLst>
            </p:cNvPr>
            <p:cNvSpPr/>
            <p:nvPr/>
          </p:nvSpPr>
          <p:spPr>
            <a:xfrm>
              <a:off x="8138712" y="1711709"/>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u</a:t>
              </a:r>
            </a:p>
          </p:txBody>
        </p:sp>
        <p:sp>
          <p:nvSpPr>
            <p:cNvPr id="89" name="Ellipse 24">
              <a:extLst>
                <a:ext uri="{FF2B5EF4-FFF2-40B4-BE49-F238E27FC236}">
                  <a16:creationId xmlns:a16="http://schemas.microsoft.com/office/drawing/2014/main" id="{C87DA65E-8931-4A63-9D75-9D5C7E30120A}"/>
                </a:ext>
              </a:extLst>
            </p:cNvPr>
            <p:cNvSpPr/>
            <p:nvPr/>
          </p:nvSpPr>
          <p:spPr>
            <a:xfrm>
              <a:off x="8860141" y="1711709"/>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c</a:t>
              </a:r>
            </a:p>
          </p:txBody>
        </p:sp>
        <p:sp>
          <p:nvSpPr>
            <p:cNvPr id="90" name="Ellipse 25">
              <a:extLst>
                <a:ext uri="{FF2B5EF4-FFF2-40B4-BE49-F238E27FC236}">
                  <a16:creationId xmlns:a16="http://schemas.microsoft.com/office/drawing/2014/main" id="{F824DFF4-159B-4707-9DFC-688629CFC747}"/>
                </a:ext>
              </a:extLst>
            </p:cNvPr>
            <p:cNvSpPr/>
            <p:nvPr/>
          </p:nvSpPr>
          <p:spPr>
            <a:xfrm>
              <a:off x="9581570" y="1711709"/>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t</a:t>
              </a:r>
            </a:p>
          </p:txBody>
        </p:sp>
        <p:sp>
          <p:nvSpPr>
            <p:cNvPr id="91" name="Ellipse 27">
              <a:extLst>
                <a:ext uri="{FF2B5EF4-FFF2-40B4-BE49-F238E27FC236}">
                  <a16:creationId xmlns:a16="http://schemas.microsoft.com/office/drawing/2014/main" id="{25CAC849-6CD9-4C98-AFB3-1F7F8E6FEF63}"/>
                </a:ext>
              </a:extLst>
            </p:cNvPr>
            <p:cNvSpPr/>
            <p:nvPr/>
          </p:nvSpPr>
          <p:spPr>
            <a:xfrm>
              <a:off x="8138712" y="2478660"/>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d</a:t>
              </a:r>
            </a:p>
          </p:txBody>
        </p:sp>
        <p:sp>
          <p:nvSpPr>
            <p:cNvPr id="92" name="Ellipse 28">
              <a:extLst>
                <a:ext uri="{FF2B5EF4-FFF2-40B4-BE49-F238E27FC236}">
                  <a16:creationId xmlns:a16="http://schemas.microsoft.com/office/drawing/2014/main" id="{2374F91D-E86A-4724-9524-BBD517D1DDE8}"/>
                </a:ext>
              </a:extLst>
            </p:cNvPr>
            <p:cNvSpPr/>
            <p:nvPr/>
          </p:nvSpPr>
          <p:spPr>
            <a:xfrm>
              <a:off x="8860141" y="2478660"/>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s</a:t>
              </a:r>
            </a:p>
          </p:txBody>
        </p:sp>
        <p:sp>
          <p:nvSpPr>
            <p:cNvPr id="95" name="Ellipse 29">
              <a:extLst>
                <a:ext uri="{FF2B5EF4-FFF2-40B4-BE49-F238E27FC236}">
                  <a16:creationId xmlns:a16="http://schemas.microsoft.com/office/drawing/2014/main" id="{A85EC182-69F0-4F5E-B7C4-360531D8A1C2}"/>
                </a:ext>
              </a:extLst>
            </p:cNvPr>
            <p:cNvSpPr/>
            <p:nvPr/>
          </p:nvSpPr>
          <p:spPr>
            <a:xfrm>
              <a:off x="9581570" y="2478660"/>
              <a:ext cx="620714" cy="654507"/>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b</a:t>
              </a:r>
            </a:p>
          </p:txBody>
        </p:sp>
        <p:sp>
          <p:nvSpPr>
            <p:cNvPr id="96" name="Ellipse 31">
              <a:extLst>
                <a:ext uri="{FF2B5EF4-FFF2-40B4-BE49-F238E27FC236}">
                  <a16:creationId xmlns:a16="http://schemas.microsoft.com/office/drawing/2014/main" id="{9745BB06-23DC-4D2A-BD28-C329D7893BD5}"/>
                </a:ext>
              </a:extLst>
            </p:cNvPr>
            <p:cNvSpPr/>
            <p:nvPr/>
          </p:nvSpPr>
          <p:spPr>
            <a:xfrm>
              <a:off x="8138712" y="3222008"/>
              <a:ext cx="620714" cy="654507"/>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e</a:t>
              </a:r>
            </a:p>
          </p:txBody>
        </p:sp>
        <p:sp>
          <p:nvSpPr>
            <p:cNvPr id="99" name="Ellipse 32">
              <a:extLst>
                <a:ext uri="{FF2B5EF4-FFF2-40B4-BE49-F238E27FC236}">
                  <a16:creationId xmlns:a16="http://schemas.microsoft.com/office/drawing/2014/main" id="{5E67E0AC-B0A3-4E81-BB7C-90A9CFFC8CEC}"/>
                </a:ext>
              </a:extLst>
            </p:cNvPr>
            <p:cNvSpPr/>
            <p:nvPr/>
          </p:nvSpPr>
          <p:spPr>
            <a:xfrm>
              <a:off x="8860141" y="3222008"/>
              <a:ext cx="620714" cy="654507"/>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µ</a:t>
              </a:r>
            </a:p>
          </p:txBody>
        </p:sp>
        <p:sp>
          <p:nvSpPr>
            <p:cNvPr id="101" name="Ellipse 33">
              <a:extLst>
                <a:ext uri="{FF2B5EF4-FFF2-40B4-BE49-F238E27FC236}">
                  <a16:creationId xmlns:a16="http://schemas.microsoft.com/office/drawing/2014/main" id="{5827063F-029D-4B2E-B355-FA0FA7D1B61E}"/>
                </a:ext>
              </a:extLst>
            </p:cNvPr>
            <p:cNvSpPr/>
            <p:nvPr/>
          </p:nvSpPr>
          <p:spPr>
            <a:xfrm>
              <a:off x="9581570" y="3222008"/>
              <a:ext cx="620714" cy="654507"/>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Ƭ</a:t>
              </a:r>
            </a:p>
          </p:txBody>
        </p:sp>
        <p:sp>
          <p:nvSpPr>
            <p:cNvPr id="102" name="Ellipse 35">
              <a:extLst>
                <a:ext uri="{FF2B5EF4-FFF2-40B4-BE49-F238E27FC236}">
                  <a16:creationId xmlns:a16="http://schemas.microsoft.com/office/drawing/2014/main" id="{D9C8580A-717B-436E-ADF3-ED2A2803B984}"/>
                </a:ext>
              </a:extLst>
            </p:cNvPr>
            <p:cNvSpPr/>
            <p:nvPr/>
          </p:nvSpPr>
          <p:spPr>
            <a:xfrm>
              <a:off x="8138712" y="3978568"/>
              <a:ext cx="620714" cy="654507"/>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υ</a:t>
              </a:r>
              <a:r>
                <a:rPr lang="fr-CH" sz="1050" dirty="0"/>
                <a:t>e</a:t>
              </a:r>
            </a:p>
          </p:txBody>
        </p:sp>
        <p:sp>
          <p:nvSpPr>
            <p:cNvPr id="103" name="Ellipse 36">
              <a:extLst>
                <a:ext uri="{FF2B5EF4-FFF2-40B4-BE49-F238E27FC236}">
                  <a16:creationId xmlns:a16="http://schemas.microsoft.com/office/drawing/2014/main" id="{6B5CE1EC-3C63-49C9-8C9D-A92D5E7CAE81}"/>
                </a:ext>
              </a:extLst>
            </p:cNvPr>
            <p:cNvSpPr/>
            <p:nvPr/>
          </p:nvSpPr>
          <p:spPr>
            <a:xfrm>
              <a:off x="8860141" y="3978568"/>
              <a:ext cx="620714" cy="654507"/>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υ</a:t>
              </a:r>
              <a:r>
                <a:rPr lang="fr-CH" sz="1050" dirty="0"/>
                <a:t>µ</a:t>
              </a:r>
            </a:p>
          </p:txBody>
        </p:sp>
        <p:sp>
          <p:nvSpPr>
            <p:cNvPr id="104" name="Ellipse 37">
              <a:extLst>
                <a:ext uri="{FF2B5EF4-FFF2-40B4-BE49-F238E27FC236}">
                  <a16:creationId xmlns:a16="http://schemas.microsoft.com/office/drawing/2014/main" id="{A6D6DE0C-1846-481B-892E-30CD652F3522}"/>
                </a:ext>
              </a:extLst>
            </p:cNvPr>
            <p:cNvSpPr/>
            <p:nvPr/>
          </p:nvSpPr>
          <p:spPr>
            <a:xfrm>
              <a:off x="9581570" y="3978568"/>
              <a:ext cx="620714" cy="654507"/>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υ</a:t>
              </a:r>
              <a:r>
                <a:rPr lang="fr-CH" sz="1050" dirty="0"/>
                <a:t>Ƭ</a:t>
              </a:r>
            </a:p>
          </p:txBody>
        </p:sp>
        <p:sp>
          <p:nvSpPr>
            <p:cNvPr id="105" name="Hexagon 104">
              <a:extLst>
                <a:ext uri="{FF2B5EF4-FFF2-40B4-BE49-F238E27FC236}">
                  <a16:creationId xmlns:a16="http://schemas.microsoft.com/office/drawing/2014/main" id="{CD3A0382-8123-423D-8D29-22B46B6A20E5}"/>
                </a:ext>
              </a:extLst>
            </p:cNvPr>
            <p:cNvSpPr/>
            <p:nvPr/>
          </p:nvSpPr>
          <p:spPr>
            <a:xfrm>
              <a:off x="10311471" y="1711709"/>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g</a:t>
              </a:r>
              <a:endParaRPr lang="fr-FR" dirty="0"/>
            </a:p>
          </p:txBody>
        </p:sp>
        <p:sp>
          <p:nvSpPr>
            <p:cNvPr id="106" name="Hexagon 105">
              <a:extLst>
                <a:ext uri="{FF2B5EF4-FFF2-40B4-BE49-F238E27FC236}">
                  <a16:creationId xmlns:a16="http://schemas.microsoft.com/office/drawing/2014/main" id="{DD14F5C6-BB96-4E11-97CA-8B3550815F60}"/>
                </a:ext>
              </a:extLst>
            </p:cNvPr>
            <p:cNvSpPr/>
            <p:nvPr/>
          </p:nvSpPr>
          <p:spPr>
            <a:xfrm>
              <a:off x="10311471" y="2469119"/>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γ</a:t>
              </a:r>
              <a:endParaRPr lang="fr-FR" dirty="0"/>
            </a:p>
          </p:txBody>
        </p:sp>
        <p:sp>
          <p:nvSpPr>
            <p:cNvPr id="108" name="Hexagon 107">
              <a:extLst>
                <a:ext uri="{FF2B5EF4-FFF2-40B4-BE49-F238E27FC236}">
                  <a16:creationId xmlns:a16="http://schemas.microsoft.com/office/drawing/2014/main" id="{8529455D-BE06-47AB-834F-979BC7CBF0EC}"/>
                </a:ext>
              </a:extLst>
            </p:cNvPr>
            <p:cNvSpPr/>
            <p:nvPr/>
          </p:nvSpPr>
          <p:spPr>
            <a:xfrm>
              <a:off x="10311471" y="3216359"/>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Z</a:t>
              </a:r>
            </a:p>
          </p:txBody>
        </p:sp>
        <p:sp>
          <p:nvSpPr>
            <p:cNvPr id="109" name="Hexagon 108">
              <a:extLst>
                <a:ext uri="{FF2B5EF4-FFF2-40B4-BE49-F238E27FC236}">
                  <a16:creationId xmlns:a16="http://schemas.microsoft.com/office/drawing/2014/main" id="{029B6894-9322-40A3-BC5C-8A9D4E0D1021}"/>
                </a:ext>
              </a:extLst>
            </p:cNvPr>
            <p:cNvSpPr/>
            <p:nvPr/>
          </p:nvSpPr>
          <p:spPr>
            <a:xfrm>
              <a:off x="10311471" y="3978568"/>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W</a:t>
              </a:r>
            </a:p>
          </p:txBody>
        </p:sp>
        <p:sp>
          <p:nvSpPr>
            <p:cNvPr id="110" name="Hexagon 109">
              <a:extLst>
                <a:ext uri="{FF2B5EF4-FFF2-40B4-BE49-F238E27FC236}">
                  <a16:creationId xmlns:a16="http://schemas.microsoft.com/office/drawing/2014/main" id="{D167C8A5-5A78-446D-ACF8-EF0D37FBC0FE}"/>
                </a:ext>
              </a:extLst>
            </p:cNvPr>
            <p:cNvSpPr/>
            <p:nvPr/>
          </p:nvSpPr>
          <p:spPr>
            <a:xfrm>
              <a:off x="11170816" y="2861028"/>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glow rad="228600">
                <a:schemeClr val="accent4">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H</a:t>
              </a:r>
              <a:endParaRPr lang="fr-FR" dirty="0"/>
            </a:p>
          </p:txBody>
        </p:sp>
        <p:sp>
          <p:nvSpPr>
            <p:cNvPr id="111" name="ZoneTexte 92">
              <a:extLst>
                <a:ext uri="{FF2B5EF4-FFF2-40B4-BE49-F238E27FC236}">
                  <a16:creationId xmlns:a16="http://schemas.microsoft.com/office/drawing/2014/main" id="{96142B57-509E-42DA-80F7-11A4950D01BC}"/>
                </a:ext>
              </a:extLst>
            </p:cNvPr>
            <p:cNvSpPr txBox="1"/>
            <p:nvPr/>
          </p:nvSpPr>
          <p:spPr>
            <a:xfrm>
              <a:off x="8610600" y="5116562"/>
              <a:ext cx="2193230" cy="276999"/>
            </a:xfrm>
            <a:prstGeom prst="rect">
              <a:avLst/>
            </a:prstGeom>
            <a:noFill/>
          </p:spPr>
          <p:txBody>
            <a:bodyPr wrap="square" lIns="0" tIns="0" rIns="0" bIns="0" rtlCol="0">
              <a:spAutoFit/>
            </a:bodyPr>
            <a:lstStyle/>
            <a:p>
              <a:pPr algn="ctr"/>
              <a:r>
                <a:rPr lang="fr-CH" dirty="0"/>
                <a:t>Particules / Forces</a:t>
              </a:r>
            </a:p>
          </p:txBody>
        </p:sp>
        <p:sp>
          <p:nvSpPr>
            <p:cNvPr id="13" name="Right Brace 12">
              <a:extLst>
                <a:ext uri="{FF2B5EF4-FFF2-40B4-BE49-F238E27FC236}">
                  <a16:creationId xmlns:a16="http://schemas.microsoft.com/office/drawing/2014/main" id="{1BF71A02-CE1A-497B-83A9-2D4205DCF9B7}"/>
                </a:ext>
              </a:extLst>
            </p:cNvPr>
            <p:cNvSpPr/>
            <p:nvPr/>
          </p:nvSpPr>
          <p:spPr>
            <a:xfrm>
              <a:off x="7747279" y="1339233"/>
              <a:ext cx="258960" cy="362745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Tree>
    <p:extLst>
      <p:ext uri="{BB962C8B-B14F-4D97-AF65-F5344CB8AC3E}">
        <p14:creationId xmlns:p14="http://schemas.microsoft.com/office/powerpoint/2010/main" val="1984691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3" name="Picture 21"/>
          <p:cNvPicPr>
            <a:picLocks noChangeAspect="1" noChangeArrowheads="1"/>
          </p:cNvPicPr>
          <p:nvPr/>
        </p:nvPicPr>
        <p:blipFill>
          <a:blip r:embed="rId2"/>
          <a:srcRect/>
          <a:stretch>
            <a:fillRect/>
          </a:stretch>
        </p:blipFill>
        <p:spPr bwMode="auto">
          <a:xfrm>
            <a:off x="2803452" y="883145"/>
            <a:ext cx="6585098" cy="4871902"/>
          </a:xfrm>
          <a:prstGeom prst="rect">
            <a:avLst/>
          </a:prstGeom>
          <a:ln>
            <a:solidFill>
              <a:schemeClr val="accent1"/>
            </a:solidFill>
          </a:ln>
          <a:effectLst>
            <a:outerShdw blurRad="50800" dist="38100" dir="2700000" algn="tl" rotWithShape="0">
              <a:prstClr val="black">
                <a:alpha val="40000"/>
              </a:prstClr>
            </a:outerShdw>
          </a:effectLst>
        </p:spPr>
      </p:pic>
      <p:grpSp>
        <p:nvGrpSpPr>
          <p:cNvPr id="6" name="Groupe 5"/>
          <p:cNvGrpSpPr/>
          <p:nvPr/>
        </p:nvGrpSpPr>
        <p:grpSpPr>
          <a:xfrm>
            <a:off x="723014" y="61253"/>
            <a:ext cx="10898372" cy="441174"/>
            <a:chOff x="723014" y="1695971"/>
            <a:chExt cx="10898372" cy="441174"/>
          </a:xfrm>
        </p:grpSpPr>
        <p:cxnSp>
          <p:nvCxnSpPr>
            <p:cNvPr id="4" name="Connecteur droit 3"/>
            <p:cNvCxnSpPr/>
            <p:nvPr/>
          </p:nvCxnSpPr>
          <p:spPr>
            <a:xfrm>
              <a:off x="723014" y="1916558"/>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itle 1"/>
            <p:cNvSpPr txBox="1">
              <a:spLocks/>
            </p:cNvSpPr>
            <p:nvPr/>
          </p:nvSpPr>
          <p:spPr>
            <a:xfrm>
              <a:off x="5011882" y="1695971"/>
              <a:ext cx="2168236" cy="441174"/>
            </a:xfrm>
            <a:prstGeom prst="rect">
              <a:avLst/>
            </a:prstGeom>
            <a:solidFill>
              <a:schemeClr val="bg1"/>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lang="fr-CH" sz="2400" dirty="0">
                  <a:solidFill>
                    <a:srgbClr val="0055A0"/>
                  </a:solidFill>
                </a:rPr>
                <a:t>Une institution</a:t>
              </a:r>
              <a:endParaRPr kumimoji="0" lang="en-GB" sz="2400" b="0" i="0" u="none" strike="noStrike" kern="1200" cap="none" spc="0" normalizeH="0" baseline="0" noProof="0" dirty="0">
                <a:ln>
                  <a:noFill/>
                </a:ln>
                <a:solidFill>
                  <a:srgbClr val="0055A0"/>
                </a:solidFill>
                <a:effectLst/>
                <a:uLnTx/>
                <a:uFillTx/>
                <a:latin typeface="Arial"/>
              </a:endParaRPr>
            </a:p>
          </p:txBody>
        </p:sp>
      </p:grpSp>
    </p:spTree>
    <p:extLst>
      <p:ext uri="{BB962C8B-B14F-4D97-AF65-F5344CB8AC3E}">
        <p14:creationId xmlns:p14="http://schemas.microsoft.com/office/powerpoint/2010/main" val="797736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 name="Picture 10" descr="Text, letter&#10;&#10;Description automatically generated">
            <a:extLst>
              <a:ext uri="{FF2B5EF4-FFF2-40B4-BE49-F238E27FC236}">
                <a16:creationId xmlns:a16="http://schemas.microsoft.com/office/drawing/2014/main" id="{5CC92634-3157-4FC8-A01C-45B0DA8125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8037" y="1238884"/>
            <a:ext cx="3693988" cy="5219700"/>
          </a:xfrm>
          <a:prstGeom prst="rect">
            <a:avLst/>
          </a:prstGeom>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D30D52D4-A225-4477-B8FD-9950B183C973}"/>
              </a:ext>
            </a:extLst>
          </p:cNvPr>
          <p:cNvPicPr>
            <a:picLocks noChangeAspect="1"/>
          </p:cNvPicPr>
          <p:nvPr/>
        </p:nvPicPr>
        <p:blipFill>
          <a:blip r:embed="rId3"/>
          <a:stretch>
            <a:fillRect/>
          </a:stretch>
        </p:blipFill>
        <p:spPr>
          <a:xfrm>
            <a:off x="296249" y="349803"/>
            <a:ext cx="1487433" cy="436753"/>
          </a:xfrm>
          <a:prstGeom prst="rect">
            <a:avLst/>
          </a:prstGeom>
        </p:spPr>
      </p:pic>
      <p:pic>
        <p:nvPicPr>
          <p:cNvPr id="5" name="Picture 4">
            <a:extLst>
              <a:ext uri="{FF2B5EF4-FFF2-40B4-BE49-F238E27FC236}">
                <a16:creationId xmlns:a16="http://schemas.microsoft.com/office/drawing/2014/main" id="{8E89B334-C040-4222-864C-2FE376198B1F}"/>
              </a:ext>
            </a:extLst>
          </p:cNvPr>
          <p:cNvPicPr>
            <a:picLocks noChangeAspect="1"/>
          </p:cNvPicPr>
          <p:nvPr/>
        </p:nvPicPr>
        <p:blipFill>
          <a:blip r:embed="rId4"/>
          <a:stretch>
            <a:fillRect/>
          </a:stretch>
        </p:blipFill>
        <p:spPr>
          <a:xfrm rot="16200000">
            <a:off x="-604905" y="1768330"/>
            <a:ext cx="2561824" cy="759515"/>
          </a:xfrm>
          <a:prstGeom prst="rect">
            <a:avLst/>
          </a:prstGeom>
        </p:spPr>
      </p:pic>
      <p:sp>
        <p:nvSpPr>
          <p:cNvPr id="10" name="Rectangle 9">
            <a:extLst>
              <a:ext uri="{FF2B5EF4-FFF2-40B4-BE49-F238E27FC236}">
                <a16:creationId xmlns:a16="http://schemas.microsoft.com/office/drawing/2014/main" id="{9924C38A-AB72-4EB5-BED9-54F894A78A8B}"/>
              </a:ext>
            </a:extLst>
          </p:cNvPr>
          <p:cNvSpPr/>
          <p:nvPr/>
        </p:nvSpPr>
        <p:spPr>
          <a:xfrm>
            <a:off x="7879059" y="1867301"/>
            <a:ext cx="3647511" cy="760396"/>
          </a:xfrm>
          <a:prstGeom prst="rect">
            <a:avLst/>
          </a:prstGeom>
          <a:solidFill>
            <a:srgbClr val="FFFF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Picture 8" descr="Text, letter&#10;&#10;Description automatically generated">
            <a:extLst>
              <a:ext uri="{FF2B5EF4-FFF2-40B4-BE49-F238E27FC236}">
                <a16:creationId xmlns:a16="http://schemas.microsoft.com/office/drawing/2014/main" id="{507E5BF5-7F5F-4305-8281-355CC29046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6657" y="1088108"/>
            <a:ext cx="3693988" cy="5219700"/>
          </a:xfrm>
          <a:prstGeom prst="rect">
            <a:avLst/>
          </a:prstGeom>
          <a:effectLst>
            <a:outerShdw blurRad="50800" dist="38100" dir="2700000" algn="tl" rotWithShape="0">
              <a:prstClr val="black">
                <a:alpha val="40000"/>
              </a:prstClr>
            </a:outerShdw>
          </a:effectLst>
        </p:spPr>
      </p:pic>
      <p:pic>
        <p:nvPicPr>
          <p:cNvPr id="13" name="Picture 12" descr="Text, letter&#10;&#10;Description automatically generated">
            <a:extLst>
              <a:ext uri="{FF2B5EF4-FFF2-40B4-BE49-F238E27FC236}">
                <a16:creationId xmlns:a16="http://schemas.microsoft.com/office/drawing/2014/main" id="{2CF4CC6C-0802-435B-9951-156C99CC794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70050" y="937332"/>
            <a:ext cx="3709215" cy="5219700"/>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FF07B2E3-1FBB-4875-A619-FCF0FDFC19D7}"/>
              </a:ext>
            </a:extLst>
          </p:cNvPr>
          <p:cNvSpPr txBox="1"/>
          <p:nvPr/>
        </p:nvSpPr>
        <p:spPr>
          <a:xfrm>
            <a:off x="4556657" y="3547182"/>
            <a:ext cx="7265770" cy="2031325"/>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txBody>
          <a:bodyPr wrap="square" rtlCol="0">
            <a:spAutoFit/>
          </a:bodyPr>
          <a:lstStyle/>
          <a:p>
            <a:r>
              <a:rPr lang="fr-FR" dirty="0">
                <a:solidFill>
                  <a:srgbClr val="303030"/>
                </a:solidFill>
                <a:latin typeface="Times New Roman" panose="02020603050405020304" pitchFamily="18" charset="0"/>
                <a:cs typeface="Times New Roman" panose="02020603050405020304" pitchFamily="18" charset="0"/>
              </a:rPr>
              <a:t>Le caractère universel et très souvent désintéressé de la recherche scientifique semble l’avoir prédestinée à travailler dans une mutuelle et fructueuse collaboration. </a:t>
            </a:r>
          </a:p>
          <a:p>
            <a:r>
              <a:rPr lang="fr-FR" dirty="0">
                <a:solidFill>
                  <a:srgbClr val="303030"/>
                </a:solidFill>
                <a:latin typeface="Times New Roman" panose="02020603050405020304" pitchFamily="18" charset="0"/>
                <a:cs typeface="Times New Roman" panose="02020603050405020304" pitchFamily="18" charset="0"/>
              </a:rPr>
              <a:t>Aussi, cette forme de coopération doit-elle être un des objectifs les plus immédiats de ceux qui endossent la tâche de rapprocher les peuples européens et de faire collaborer les valeurs diverses au progrès de la civilisation.</a:t>
            </a:r>
          </a:p>
        </p:txBody>
      </p:sp>
      <p:grpSp>
        <p:nvGrpSpPr>
          <p:cNvPr id="4" name="Group 3">
            <a:extLst>
              <a:ext uri="{FF2B5EF4-FFF2-40B4-BE49-F238E27FC236}">
                <a16:creationId xmlns:a16="http://schemas.microsoft.com/office/drawing/2014/main" id="{AF5296DB-1323-4615-9A5F-CA0AAB0E77CA}"/>
              </a:ext>
            </a:extLst>
          </p:cNvPr>
          <p:cNvGrpSpPr/>
          <p:nvPr/>
        </p:nvGrpSpPr>
        <p:grpSpPr>
          <a:xfrm>
            <a:off x="183759" y="283492"/>
            <a:ext cx="6011198" cy="4145528"/>
            <a:chOff x="183759" y="283492"/>
            <a:chExt cx="6011198" cy="4145528"/>
          </a:xfrm>
        </p:grpSpPr>
        <p:pic>
          <p:nvPicPr>
            <p:cNvPr id="12" name="Picture 7" descr="Broglie_6">
              <a:extLst>
                <a:ext uri="{FF2B5EF4-FFF2-40B4-BE49-F238E27FC236}">
                  <a16:creationId xmlns:a16="http://schemas.microsoft.com/office/drawing/2014/main" id="{391045B1-988B-4B53-A0AF-27762F95FA8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759" y="288820"/>
              <a:ext cx="3289300" cy="41402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8">
              <a:extLst>
                <a:ext uri="{FF2B5EF4-FFF2-40B4-BE49-F238E27FC236}">
                  <a16:creationId xmlns:a16="http://schemas.microsoft.com/office/drawing/2014/main" id="{86B8E9E8-6D7B-4890-82EA-D62A91B06DF7}"/>
                </a:ext>
              </a:extLst>
            </p:cNvPr>
            <p:cNvSpPr>
              <a:spLocks noChangeArrowheads="1"/>
            </p:cNvSpPr>
            <p:nvPr/>
          </p:nvSpPr>
          <p:spPr bwMode="auto">
            <a:xfrm>
              <a:off x="2918357" y="283492"/>
              <a:ext cx="3276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algn="ctr" eaLnBrk="1" hangingPunct="1"/>
              <a:r>
                <a:rPr lang="en-US" altLang="en-US" sz="2000" dirty="0"/>
                <a:t>Louis de Broglie</a:t>
              </a:r>
              <a:br>
                <a:rPr lang="en-US" altLang="en-US" sz="2000" dirty="0"/>
              </a:br>
              <a:r>
                <a:rPr lang="en-US" altLang="en-US" sz="1400" dirty="0"/>
                <a:t>1892 - 1987</a:t>
              </a:r>
              <a:endParaRPr lang="en-US" altLang="en-US" sz="2000" dirty="0"/>
            </a:p>
          </p:txBody>
        </p:sp>
      </p:grpSp>
      <p:sp>
        <p:nvSpPr>
          <p:cNvPr id="15" name="TextBox 14">
            <a:extLst>
              <a:ext uri="{FF2B5EF4-FFF2-40B4-BE49-F238E27FC236}">
                <a16:creationId xmlns:a16="http://schemas.microsoft.com/office/drawing/2014/main" id="{83B55058-10E8-4B28-867F-6F508017955A}"/>
              </a:ext>
            </a:extLst>
          </p:cNvPr>
          <p:cNvSpPr txBox="1"/>
          <p:nvPr/>
        </p:nvSpPr>
        <p:spPr>
          <a:xfrm>
            <a:off x="4556657" y="2972539"/>
            <a:ext cx="7265770" cy="369332"/>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txBody>
          <a:bodyPr wrap="square" rtlCol="0">
            <a:spAutoFit/>
          </a:bodyPr>
          <a:lstStyle/>
          <a:p>
            <a:r>
              <a:rPr lang="fr-CH" b="1" dirty="0">
                <a:solidFill>
                  <a:srgbClr val="303030"/>
                </a:solidFill>
                <a:latin typeface="Times New Roman" panose="02020603050405020304" pitchFamily="18" charset="0"/>
                <a:cs typeface="Times New Roman" panose="02020603050405020304" pitchFamily="18" charset="0"/>
              </a:rPr>
              <a:t>Conférence Européenne de la Culture, Lausanne, 9 décembre 1949</a:t>
            </a:r>
            <a:endParaRPr lang="fr-FR" b="1" dirty="0">
              <a:solidFill>
                <a:srgbClr val="303030"/>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E6E47514-5F4E-DF03-D266-EF5FC74918B3}"/>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139448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15</a:t>
            </a:fld>
            <a:endParaRPr lang="en-US" dirty="0"/>
          </a:p>
        </p:txBody>
      </p:sp>
      <p:sp>
        <p:nvSpPr>
          <p:cNvPr id="9" name="Content Placeholder 2"/>
          <p:cNvSpPr txBox="1">
            <a:spLocks/>
          </p:cNvSpPr>
          <p:nvPr/>
        </p:nvSpPr>
        <p:spPr>
          <a:xfrm>
            <a:off x="624997" y="567147"/>
            <a:ext cx="8226854" cy="4667421"/>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l" defTabSz="914400" rtl="0" eaLnBrk="1" fontAlgn="auto" latinLnBrk="0" hangingPunct="1">
              <a:lnSpc>
                <a:spcPct val="100000"/>
              </a:lnSpc>
              <a:spcBef>
                <a:spcPct val="20000"/>
              </a:spcBef>
              <a:spcAft>
                <a:spcPts val="0"/>
              </a:spcAft>
              <a:buClr>
                <a:srgbClr val="DDDDDD"/>
              </a:buClr>
              <a:buSzPct val="80000"/>
              <a:buNone/>
              <a:tabLst/>
              <a:defRPr/>
            </a:pPr>
            <a:r>
              <a:rPr lang="fr-CH" sz="2800" b="1" dirty="0">
                <a:solidFill>
                  <a:schemeClr val="tx1">
                    <a:lumMod val="75000"/>
                  </a:schemeClr>
                </a:solidFill>
                <a:latin typeface="Arial"/>
              </a:rPr>
              <a:t>C</a:t>
            </a:r>
            <a:r>
              <a:rPr kumimoji="0" lang="fr-CH" sz="2400" b="0" i="0" u="none" strike="noStrike" kern="1200" cap="none" spc="0" normalizeH="0" baseline="0" noProof="0" dirty="0" err="1">
                <a:ln>
                  <a:noFill/>
                </a:ln>
                <a:solidFill>
                  <a:schemeClr val="tx1">
                    <a:lumMod val="75000"/>
                  </a:schemeClr>
                </a:solidFill>
                <a:effectLst/>
                <a:uLnTx/>
                <a:uFillTx/>
                <a:latin typeface="Arial"/>
                <a:ea typeface="+mn-ea"/>
                <a:cs typeface="+mn-cs"/>
              </a:rPr>
              <a:t>onseil</a:t>
            </a:r>
            <a:r>
              <a:rPr lang="fr-CH" sz="2400" dirty="0">
                <a:solidFill>
                  <a:schemeClr val="tx1">
                    <a:lumMod val="75000"/>
                  </a:schemeClr>
                </a:solidFill>
                <a:latin typeface="Arial"/>
              </a:rPr>
              <a:t> </a:t>
            </a:r>
            <a:r>
              <a:rPr lang="fr-CH" sz="2800" b="1" dirty="0">
                <a:solidFill>
                  <a:schemeClr val="tx1">
                    <a:lumMod val="75000"/>
                  </a:schemeClr>
                </a:solidFill>
                <a:latin typeface="Arial"/>
              </a:rPr>
              <a:t>E</a:t>
            </a:r>
            <a:r>
              <a:rPr kumimoji="0" lang="fr-CH" sz="2400" b="0" i="0" u="none" strike="noStrike" kern="1200" cap="none" spc="0" normalizeH="0" baseline="0" noProof="0" dirty="0" err="1">
                <a:ln>
                  <a:noFill/>
                </a:ln>
                <a:solidFill>
                  <a:schemeClr val="tx1">
                    <a:lumMod val="75000"/>
                  </a:schemeClr>
                </a:solidFill>
                <a:effectLst/>
                <a:uLnTx/>
                <a:uFillTx/>
                <a:latin typeface="Arial"/>
                <a:ea typeface="+mn-ea"/>
                <a:cs typeface="+mn-cs"/>
              </a:rPr>
              <a:t>uropéen</a:t>
            </a:r>
            <a:r>
              <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rPr>
              <a:t> pour la</a:t>
            </a:r>
            <a:r>
              <a:rPr kumimoji="0" lang="fr-CH" sz="2400" b="0" i="0" u="none" strike="noStrike" kern="1200" cap="none" spc="0" normalizeH="0" noProof="0" dirty="0">
                <a:ln>
                  <a:noFill/>
                </a:ln>
                <a:solidFill>
                  <a:schemeClr val="tx1">
                    <a:lumMod val="75000"/>
                  </a:schemeClr>
                </a:solidFill>
                <a:effectLst/>
                <a:uLnTx/>
                <a:uFillTx/>
                <a:latin typeface="Arial"/>
                <a:ea typeface="+mn-ea"/>
                <a:cs typeface="+mn-cs"/>
              </a:rPr>
              <a:t> </a:t>
            </a:r>
            <a:r>
              <a:rPr lang="fr-CH" sz="2800" b="1" dirty="0">
                <a:solidFill>
                  <a:schemeClr val="tx1">
                    <a:lumMod val="75000"/>
                  </a:schemeClr>
                </a:solidFill>
                <a:latin typeface="Arial"/>
              </a:rPr>
              <a:t>R</a:t>
            </a:r>
            <a:r>
              <a:rPr kumimoji="0" lang="fr-CH" sz="2400" b="0" i="0" u="none" strike="noStrike" kern="1200" cap="none" spc="0" normalizeH="0" baseline="0" noProof="0" dirty="0" err="1">
                <a:ln>
                  <a:noFill/>
                </a:ln>
                <a:solidFill>
                  <a:schemeClr val="tx1">
                    <a:lumMod val="75000"/>
                  </a:schemeClr>
                </a:solidFill>
                <a:effectLst/>
                <a:uLnTx/>
                <a:uFillTx/>
                <a:latin typeface="Arial"/>
                <a:ea typeface="+mn-ea"/>
                <a:cs typeface="+mn-cs"/>
              </a:rPr>
              <a:t>echerche</a:t>
            </a:r>
            <a:r>
              <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rPr>
              <a:t> </a:t>
            </a:r>
            <a:r>
              <a:rPr lang="fr-CH" sz="2800" b="1" dirty="0">
                <a:solidFill>
                  <a:schemeClr val="tx1">
                    <a:lumMod val="75000"/>
                  </a:schemeClr>
                </a:solidFill>
                <a:latin typeface="Arial"/>
              </a:rPr>
              <a:t>N</a:t>
            </a:r>
            <a:r>
              <a:rPr kumimoji="0" lang="fr-CH" sz="2400" b="0" i="0" u="none" strike="noStrike" kern="1200" cap="none" spc="0" normalizeH="0" baseline="0" noProof="0" dirty="0" err="1">
                <a:ln>
                  <a:noFill/>
                </a:ln>
                <a:solidFill>
                  <a:schemeClr val="tx1">
                    <a:lumMod val="75000"/>
                  </a:schemeClr>
                </a:solidFill>
                <a:effectLst/>
                <a:uLnTx/>
                <a:uFillTx/>
                <a:latin typeface="Arial"/>
                <a:ea typeface="+mn-ea"/>
                <a:cs typeface="+mn-cs"/>
              </a:rPr>
              <a:t>ucléaire</a:t>
            </a:r>
            <a:endPar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endParaRPr>
          </a:p>
          <a:p>
            <a:pPr marL="36576" marR="0" lvl="0" indent="0" algn="l" defTabSz="914400" rtl="0" eaLnBrk="1" fontAlgn="auto" latinLnBrk="0" hangingPunct="1">
              <a:lnSpc>
                <a:spcPct val="100000"/>
              </a:lnSpc>
              <a:spcBef>
                <a:spcPct val="20000"/>
              </a:spcBef>
              <a:spcAft>
                <a:spcPts val="0"/>
              </a:spcAft>
              <a:buClr>
                <a:srgbClr val="DDDDDD"/>
              </a:buClr>
              <a:buSzPct val="80000"/>
              <a:buNone/>
              <a:tabLst/>
              <a:defRPr/>
            </a:pPr>
            <a:endPar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endParaRPr>
          </a:p>
          <a:p>
            <a:pPr marL="36576" marR="0" lvl="0" indent="0" algn="l" defTabSz="914400" rtl="0" eaLnBrk="1" fontAlgn="auto" latinLnBrk="0" hangingPunct="1">
              <a:lnSpc>
                <a:spcPct val="100000"/>
              </a:lnSpc>
              <a:spcBef>
                <a:spcPct val="20000"/>
              </a:spcBef>
              <a:spcAft>
                <a:spcPts val="0"/>
              </a:spcAft>
              <a:buClr>
                <a:srgbClr val="DDDDDD"/>
              </a:buClr>
              <a:buSzPct val="80000"/>
              <a:buNone/>
              <a:tabLst/>
              <a:defRPr/>
            </a:pPr>
            <a:endParaRPr lang="fr-CH" sz="2400" dirty="0">
              <a:solidFill>
                <a:schemeClr val="tx1">
                  <a:lumMod val="75000"/>
                </a:schemeClr>
              </a:solidFill>
              <a:latin typeface="Arial"/>
            </a:endParaRPr>
          </a:p>
          <a:p>
            <a:pPr marL="36576" marR="0" lvl="0" indent="0" algn="l" defTabSz="914400" rtl="0" eaLnBrk="1" fontAlgn="auto" latinLnBrk="0" hangingPunct="1">
              <a:lnSpc>
                <a:spcPct val="100000"/>
              </a:lnSpc>
              <a:spcBef>
                <a:spcPct val="20000"/>
              </a:spcBef>
              <a:spcAft>
                <a:spcPts val="0"/>
              </a:spcAft>
              <a:buClr>
                <a:srgbClr val="DDDDDD"/>
              </a:buClr>
              <a:buSzPct val="80000"/>
              <a:buNone/>
              <a:tabLst/>
              <a:defRPr/>
            </a:pPr>
            <a:endPar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endParaRPr>
          </a:p>
          <a:p>
            <a:pPr marL="36576" marR="0" lvl="0" indent="0" algn="l" defTabSz="914400" rtl="0" eaLnBrk="1" fontAlgn="auto" latinLnBrk="0" hangingPunct="1">
              <a:lnSpc>
                <a:spcPct val="100000"/>
              </a:lnSpc>
              <a:spcBef>
                <a:spcPct val="20000"/>
              </a:spcBef>
              <a:spcAft>
                <a:spcPts val="0"/>
              </a:spcAft>
              <a:buClr>
                <a:srgbClr val="DDDDDD"/>
              </a:buClr>
              <a:buSzPct val="80000"/>
              <a:buNone/>
              <a:tabLst/>
              <a:defRPr/>
            </a:pPr>
            <a:endPar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endParaRPr>
          </a:p>
          <a:p>
            <a:pPr marL="493776" marR="0" lvl="0" indent="-457200" algn="l" defTabSz="914400" rtl="0" eaLnBrk="1" fontAlgn="auto" latinLnBrk="0" hangingPunct="1">
              <a:lnSpc>
                <a:spcPct val="100000"/>
              </a:lnSpc>
              <a:spcBef>
                <a:spcPct val="20000"/>
              </a:spcBef>
              <a:spcAft>
                <a:spcPts val="0"/>
              </a:spcAft>
              <a:buClr>
                <a:srgbClr val="DDDDDD"/>
              </a:buClr>
              <a:buSzPct val="80000"/>
              <a:buFont typeface="Arial"/>
              <a:buChar char="•"/>
              <a:tabLst/>
              <a:defRPr/>
            </a:pPr>
            <a:r>
              <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rPr>
              <a:t>1954 - 12 états fondateurs</a:t>
            </a:r>
          </a:p>
          <a:p>
            <a:pPr marL="493776" marR="0" lvl="0" indent="-457200" algn="l" defTabSz="914400" rtl="0" eaLnBrk="1" fontAlgn="auto" latinLnBrk="0" hangingPunct="1">
              <a:lnSpc>
                <a:spcPct val="100000"/>
              </a:lnSpc>
              <a:spcBef>
                <a:spcPct val="20000"/>
              </a:spcBef>
              <a:spcAft>
                <a:spcPts val="0"/>
              </a:spcAft>
              <a:buClr>
                <a:srgbClr val="DDDDDD"/>
              </a:buClr>
              <a:buSzPct val="80000"/>
              <a:buFont typeface="Arial"/>
              <a:buChar char="•"/>
              <a:tabLst/>
              <a:defRPr/>
            </a:pPr>
            <a:endPar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endParaRPr>
          </a:p>
          <a:p>
            <a:pPr marL="493776" marR="0" lvl="0" indent="-457200" algn="l" defTabSz="914400" rtl="0" eaLnBrk="1" fontAlgn="auto" latinLnBrk="0" hangingPunct="1">
              <a:lnSpc>
                <a:spcPct val="100000"/>
              </a:lnSpc>
              <a:spcBef>
                <a:spcPct val="20000"/>
              </a:spcBef>
              <a:spcAft>
                <a:spcPts val="0"/>
              </a:spcAft>
              <a:buClr>
                <a:srgbClr val="DDDDDD"/>
              </a:buClr>
              <a:buSzPct val="80000"/>
              <a:buFont typeface="Arial"/>
              <a:buChar char="•"/>
              <a:tabLst/>
              <a:defRPr/>
            </a:pPr>
            <a:r>
              <a:rPr lang="fr-CH" sz="2400" dirty="0">
                <a:solidFill>
                  <a:schemeClr val="tx1">
                    <a:lumMod val="75000"/>
                  </a:schemeClr>
                </a:solidFill>
                <a:latin typeface="Arial"/>
              </a:rPr>
              <a:t>Aujourd’hui </a:t>
            </a:r>
            <a:r>
              <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rPr>
              <a:t>24 états</a:t>
            </a:r>
            <a:r>
              <a:rPr kumimoji="0" lang="fr-CH" sz="2400" b="0" i="0" u="none" strike="noStrike" kern="1200" cap="none" spc="0" normalizeH="0" noProof="0" dirty="0">
                <a:ln>
                  <a:noFill/>
                </a:ln>
                <a:solidFill>
                  <a:schemeClr val="tx1">
                    <a:lumMod val="75000"/>
                  </a:schemeClr>
                </a:solidFill>
                <a:effectLst/>
                <a:uLnTx/>
                <a:uFillTx/>
                <a:latin typeface="Arial"/>
                <a:ea typeface="+mn-ea"/>
                <a:cs typeface="+mn-cs"/>
              </a:rPr>
              <a:t> membres</a:t>
            </a:r>
            <a:endPar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endParaRPr>
          </a:p>
          <a:p>
            <a:pPr marL="493776" marR="0" lvl="0" indent="-457200" algn="l" defTabSz="914400" rtl="0" eaLnBrk="1" fontAlgn="auto" latinLnBrk="0" hangingPunct="1">
              <a:lnSpc>
                <a:spcPct val="100000"/>
              </a:lnSpc>
              <a:spcBef>
                <a:spcPct val="20000"/>
              </a:spcBef>
              <a:spcAft>
                <a:spcPts val="0"/>
              </a:spcAft>
              <a:buClr>
                <a:srgbClr val="DDDDDD"/>
              </a:buClr>
              <a:buSzPct val="80000"/>
              <a:buFont typeface="Arial"/>
              <a:buChar char="•"/>
              <a:tabLst/>
              <a:defRPr/>
            </a:pPr>
            <a:r>
              <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rPr>
              <a:t>Observateur aux Nations Unies depuis 2012</a:t>
            </a:r>
          </a:p>
          <a:p>
            <a:pPr marL="493776" marR="0" lvl="0" indent="-457200" algn="l" defTabSz="914400" rtl="0" eaLnBrk="1" fontAlgn="auto" latinLnBrk="0" hangingPunct="1">
              <a:lnSpc>
                <a:spcPct val="100000"/>
              </a:lnSpc>
              <a:spcBef>
                <a:spcPct val="20000"/>
              </a:spcBef>
              <a:spcAft>
                <a:spcPts val="0"/>
              </a:spcAft>
              <a:buClr>
                <a:srgbClr val="DDDDDD"/>
              </a:buClr>
              <a:buSzPct val="80000"/>
              <a:buFont typeface="Arial"/>
              <a:buChar char="•"/>
              <a:tabLst/>
              <a:defRPr/>
            </a:pPr>
            <a:r>
              <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rPr>
              <a:t>Budget: 1,200 milliard CHF</a:t>
            </a:r>
            <a:endParaRPr kumimoji="0" lang="fr-CH" sz="1600" b="0" i="0" u="none" strike="noStrike" kern="1200" cap="none" spc="0" normalizeH="0" baseline="0" noProof="0" dirty="0">
              <a:ln>
                <a:noFill/>
              </a:ln>
              <a:solidFill>
                <a:schemeClr val="tx1">
                  <a:lumMod val="75000"/>
                </a:schemeClr>
              </a:solidFill>
              <a:effectLst/>
              <a:uLnTx/>
              <a:uFillTx/>
              <a:latin typeface="Arial"/>
              <a:ea typeface="+mn-ea"/>
              <a:cs typeface="+mn-cs"/>
            </a:endParaRPr>
          </a:p>
          <a:p>
            <a:pPr marL="493776" marR="0" lvl="0" indent="-457200" algn="l" defTabSz="914400" rtl="0" eaLnBrk="1" fontAlgn="auto" latinLnBrk="0" hangingPunct="1">
              <a:lnSpc>
                <a:spcPct val="100000"/>
              </a:lnSpc>
              <a:spcBef>
                <a:spcPct val="20000"/>
              </a:spcBef>
              <a:spcAft>
                <a:spcPts val="0"/>
              </a:spcAft>
              <a:buClr>
                <a:srgbClr val="DDDDDD"/>
              </a:buClr>
              <a:buSzPct val="80000"/>
              <a:buFont typeface="Arial"/>
              <a:buChar char="•"/>
              <a:tabLst/>
              <a:defRPr/>
            </a:pPr>
            <a:r>
              <a:rPr kumimoji="0" lang="fr-CH" sz="2400" b="0" i="0" u="none" strike="noStrike" kern="1200" cap="none" spc="0" normalizeH="0" baseline="0" noProof="0" dirty="0">
                <a:ln>
                  <a:noFill/>
                </a:ln>
                <a:solidFill>
                  <a:schemeClr val="tx1">
                    <a:lumMod val="75000"/>
                  </a:schemeClr>
                </a:solidFill>
                <a:effectLst/>
                <a:uLnTx/>
                <a:uFillTx/>
                <a:latin typeface="Arial"/>
                <a:ea typeface="+mn-ea"/>
                <a:cs typeface="+mn-cs"/>
              </a:rPr>
              <a:t>17’551 personnes </a:t>
            </a:r>
            <a:r>
              <a:rPr lang="fr-CH" sz="1600" dirty="0">
                <a:solidFill>
                  <a:schemeClr val="tx1">
                    <a:lumMod val="75000"/>
                  </a:schemeClr>
                </a:solidFill>
                <a:latin typeface="Arial"/>
              </a:rPr>
              <a:t>(2023)</a:t>
            </a:r>
          </a:p>
          <a:p>
            <a:pPr lvl="1">
              <a:buClr>
                <a:srgbClr val="DDDDDD"/>
              </a:buClr>
              <a:buSzPct val="80000"/>
              <a:defRPr/>
            </a:pPr>
            <a:r>
              <a:rPr lang="fr-CH" sz="1600" dirty="0">
                <a:solidFill>
                  <a:schemeClr val="tx1">
                    <a:lumMod val="75000"/>
                  </a:schemeClr>
                </a:solidFill>
                <a:latin typeface="Arial"/>
              </a:rPr>
              <a:t>2’666 titulaires, 1002 boursiers</a:t>
            </a:r>
          </a:p>
          <a:p>
            <a:pPr lvl="1">
              <a:buClr>
                <a:srgbClr val="DDDDDD"/>
              </a:buClr>
              <a:buSzPct val="80000"/>
              <a:defRPr/>
            </a:pPr>
            <a:r>
              <a:rPr lang="fr-CH" sz="1600" dirty="0">
                <a:solidFill>
                  <a:schemeClr val="tx1">
                    <a:lumMod val="75000"/>
                  </a:schemeClr>
                </a:solidFill>
                <a:latin typeface="Arial"/>
              </a:rPr>
              <a:t>13’883 utilisateurs et associés</a:t>
            </a:r>
            <a:endParaRPr lang="en-US" sz="1600" dirty="0">
              <a:solidFill>
                <a:schemeClr val="tx1">
                  <a:lumMod val="75000"/>
                </a:schemeClr>
              </a:solidFill>
              <a:latin typeface="Arial"/>
            </a:endParaRPr>
          </a:p>
        </p:txBody>
      </p:sp>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0960" y="1923535"/>
            <a:ext cx="2967098" cy="2226928"/>
          </a:xfrm>
          <a:prstGeom prst="rect">
            <a:avLst/>
          </a:prstGeom>
          <a:noFill/>
          <a:ln w="9525">
            <a:solidFill>
              <a:schemeClr val="bg1">
                <a:lumMod val="50000"/>
              </a:schemeClr>
            </a:solidFill>
            <a:miter lim="800000"/>
            <a:headEnd/>
            <a:tailEnd/>
          </a:ln>
          <a:effectLst>
            <a:outerShdw blurRad="50800" dist="38100" dir="2700000" algn="tl" rotWithShape="0">
              <a:prstClr val="black">
                <a:alpha val="40000"/>
              </a:prstClr>
            </a:outerShdw>
          </a:effectLst>
        </p:spPr>
      </p:pic>
      <p:pic>
        <p:nvPicPr>
          <p:cNvPr id="10" name="Picture 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242932" y="3574276"/>
            <a:ext cx="2693354" cy="2376304"/>
          </a:xfrm>
          <a:prstGeom prst="rect">
            <a:avLst/>
          </a:prstGeom>
          <a:noFill/>
          <a:ln w="9525">
            <a:solidFill>
              <a:schemeClr val="bg1">
                <a:lumMod val="5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1" name="Groupe 10"/>
          <p:cNvGrpSpPr/>
          <p:nvPr/>
        </p:nvGrpSpPr>
        <p:grpSpPr>
          <a:xfrm>
            <a:off x="723014" y="61253"/>
            <a:ext cx="10898372" cy="441174"/>
            <a:chOff x="723014" y="1695971"/>
            <a:chExt cx="10898372" cy="441174"/>
          </a:xfrm>
        </p:grpSpPr>
        <p:cxnSp>
          <p:nvCxnSpPr>
            <p:cNvPr id="12" name="Connecteur droit 11"/>
            <p:cNvCxnSpPr/>
            <p:nvPr/>
          </p:nvCxnSpPr>
          <p:spPr>
            <a:xfrm>
              <a:off x="723014" y="1916558"/>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5011882" y="1695971"/>
              <a:ext cx="2168236" cy="441174"/>
            </a:xfrm>
            <a:prstGeom prst="rect">
              <a:avLst/>
            </a:prstGeom>
            <a:solidFill>
              <a:schemeClr val="bg1"/>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lang="fr-CH" sz="2400" dirty="0">
                  <a:solidFill>
                    <a:srgbClr val="0055A0"/>
                  </a:solidFill>
                </a:rPr>
                <a:t>Une institution</a:t>
              </a:r>
              <a:endParaRPr kumimoji="0" lang="en-GB" sz="2400" b="0" i="0" u="none" strike="noStrike" kern="1200" cap="none" spc="0" normalizeH="0" baseline="0" noProof="0" dirty="0">
                <a:ln>
                  <a:noFill/>
                </a:ln>
                <a:solidFill>
                  <a:srgbClr val="0055A0"/>
                </a:solidFill>
                <a:effectLst/>
                <a:uLnTx/>
                <a:uFillTx/>
                <a:latin typeface="Arial"/>
              </a:endParaRPr>
            </a:p>
          </p:txBody>
        </p:sp>
      </p:grpSp>
      <p:pic>
        <p:nvPicPr>
          <p:cNvPr id="14" name="Picture 2">
            <a:extLst>
              <a:ext uri="{FF2B5EF4-FFF2-40B4-BE49-F238E27FC236}">
                <a16:creationId xmlns:a16="http://schemas.microsoft.com/office/drawing/2014/main" id="{9C16DE92-8857-4A67-8833-4AE7E25D0D07}"/>
              </a:ext>
            </a:extLst>
          </p:cNvPr>
          <p:cNvPicPr>
            <a:picLocks noChangeAspect="1" noChangeArrowheads="1"/>
          </p:cNvPicPr>
          <p:nvPr/>
        </p:nvPicPr>
        <p:blipFill rotWithShape="1">
          <a:blip r:embed="rId5" cstate="email">
            <a:extLst>
              <a:ext uri="{BEBA8EAE-BF5A-486C-A8C5-ECC9F3942E4B}">
                <a14:imgProps xmlns:a14="http://schemas.microsoft.com/office/drawing/2010/main">
                  <a14:imgLayer r:embed="rId6">
                    <a14:imgEffect>
                      <a14:brightnessContrast bright="1000"/>
                    </a14:imgEffect>
                  </a14:imgLayer>
                </a14:imgProps>
              </a:ext>
              <a:ext uri="{28A0092B-C50C-407E-A947-70E740481C1C}">
                <a14:useLocalDpi xmlns:a14="http://schemas.microsoft.com/office/drawing/2010/main" val="0"/>
              </a:ext>
            </a:extLst>
          </a:blip>
          <a:srcRect l="9347" t="10555" r="22386" b="4168"/>
          <a:stretch/>
        </p:blipFill>
        <p:spPr bwMode="auto">
          <a:xfrm>
            <a:off x="2895600" y="1152525"/>
            <a:ext cx="1714500"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1925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6B5EA5A-BC32-A742-B11B-8E7414D5B535}" type="slidenum">
              <a:rPr lang="en-US" smtClean="0"/>
              <a:pPr/>
              <a:t>16</a:t>
            </a:fld>
            <a:endParaRPr lang="en-US" dirty="0"/>
          </a:p>
        </p:txBody>
      </p:sp>
      <p:cxnSp>
        <p:nvCxnSpPr>
          <p:cNvPr id="3" name="Connecteur droit 2"/>
          <p:cNvCxnSpPr/>
          <p:nvPr/>
        </p:nvCxnSpPr>
        <p:spPr>
          <a:xfrm>
            <a:off x="723014" y="2743203"/>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2649682" y="1232790"/>
            <a:ext cx="6892636" cy="3928652"/>
          </a:xfrm>
          <a:prstGeom prst="rect">
            <a:avLst/>
          </a:prstGeom>
          <a:solidFill>
            <a:schemeClr val="bg1"/>
          </a:solidFill>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fr-CH" dirty="0">
                <a:solidFill>
                  <a:schemeClr val="tx1">
                    <a:lumMod val="75000"/>
                  </a:schemeClr>
                </a:solidFill>
              </a:rPr>
              <a:t>Recherche fondamentale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4600" b="0" i="0" u="none" strike="noStrike" kern="1200" cap="none" spc="0" normalizeH="0" baseline="0" noProof="0" dirty="0">
                <a:ln>
                  <a:noFill/>
                </a:ln>
                <a:solidFill>
                  <a:schemeClr val="tx1">
                    <a:lumMod val="75000"/>
                  </a:schemeClr>
                </a:solidFill>
                <a:effectLst/>
                <a:uLnTx/>
                <a:uFillTx/>
                <a:latin typeface="Arial"/>
                <a:ea typeface="+mj-ea"/>
                <a:cs typeface="+mj-cs"/>
              </a:rPr>
              <a:t>Comment ?</a:t>
            </a:r>
            <a:endParaRPr lang="en-GB" sz="2000" dirty="0">
              <a:solidFill>
                <a:schemeClr val="tx1">
                  <a:lumMod val="75000"/>
                </a:schemeClr>
              </a:solidFill>
              <a:latin typeface="Arial"/>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000" b="0" i="0" u="none" strike="noStrike" kern="1200" cap="none" spc="0" normalizeH="0" baseline="0" noProof="0" dirty="0">
                <a:ln>
                  <a:noFill/>
                </a:ln>
                <a:solidFill>
                  <a:schemeClr val="tx1">
                    <a:lumMod val="75000"/>
                  </a:schemeClr>
                </a:solidFill>
                <a:effectLst/>
                <a:uLnTx/>
                <a:uFillTx/>
                <a:latin typeface="Arial"/>
                <a:ea typeface="+mj-ea"/>
                <a:cs typeface="+mj-cs"/>
              </a:rPr>
              <a:t>(</a:t>
            </a:r>
            <a:r>
              <a:rPr kumimoji="0" lang="en-GB" sz="2000" b="0" i="0" u="none" strike="noStrike" kern="1200" cap="none" spc="0" normalizeH="0" baseline="0" noProof="0" dirty="0" err="1">
                <a:ln>
                  <a:noFill/>
                </a:ln>
                <a:solidFill>
                  <a:schemeClr val="tx1">
                    <a:lumMod val="75000"/>
                  </a:schemeClr>
                </a:solidFill>
                <a:effectLst/>
                <a:uLnTx/>
                <a:uFillTx/>
                <a:latin typeface="Arial"/>
                <a:ea typeface="+mj-ea"/>
                <a:cs typeface="+mj-cs"/>
              </a:rPr>
              <a:t>concrètement</a:t>
            </a:r>
            <a:r>
              <a:rPr kumimoji="0" lang="en-GB" sz="2000" b="0" i="0" u="none" strike="noStrike" kern="1200" cap="none" spc="0" normalizeH="0" baseline="0" noProof="0" dirty="0">
                <a:ln>
                  <a:noFill/>
                </a:ln>
                <a:solidFill>
                  <a:schemeClr val="tx1">
                    <a:lumMod val="75000"/>
                  </a:schemeClr>
                </a:solidFill>
                <a:effectLst/>
                <a:uLnTx/>
                <a:uFillTx/>
                <a:latin typeface="Arial"/>
                <a:ea typeface="+mj-ea"/>
                <a:cs typeface="+mj-cs"/>
              </a:rPr>
              <a:t> !)</a:t>
            </a:r>
            <a:endParaRPr kumimoji="0" lang="fr-CH" sz="4600" b="0" i="0" u="none" strike="noStrike" kern="1200" cap="none" spc="0" normalizeH="0" baseline="0" noProof="0" dirty="0">
              <a:ln>
                <a:noFill/>
              </a:ln>
              <a:solidFill>
                <a:schemeClr val="tx1">
                  <a:lumMod val="75000"/>
                </a:schemeClr>
              </a:solidFill>
              <a:effectLst/>
              <a:uLnTx/>
              <a:uFillTx/>
              <a:latin typeface="Arial"/>
              <a:ea typeface="+mj-ea"/>
              <a:cs typeface="+mj-cs"/>
            </a:endParaRPr>
          </a:p>
        </p:txBody>
      </p:sp>
    </p:spTree>
    <p:extLst>
      <p:ext uri="{BB962C8B-B14F-4D97-AF65-F5344CB8AC3E}">
        <p14:creationId xmlns:p14="http://schemas.microsoft.com/office/powerpoint/2010/main" val="4160077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3"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0777" y="822247"/>
            <a:ext cx="7430447" cy="4667250"/>
          </a:xfrm>
          <a:prstGeom prst="rect">
            <a:avLst/>
          </a:prstGeom>
          <a:ln>
            <a:solidFill>
              <a:schemeClr val="accent1"/>
            </a:solidFill>
          </a:ln>
          <a:effectLst>
            <a:outerShdw blurRad="50800" dist="38100" dir="2700000" algn="tl" rotWithShape="0">
              <a:prstClr val="black">
                <a:alpha val="40000"/>
              </a:prstClr>
            </a:outerShdw>
          </a:effectLst>
        </p:spPr>
      </p:pic>
      <p:pic>
        <p:nvPicPr>
          <p:cNvPr id="4" name="Content Placeholder 5">
            <a:extLst>
              <a:ext uri="{FF2B5EF4-FFF2-40B4-BE49-F238E27FC236}">
                <a16:creationId xmlns:a16="http://schemas.microsoft.com/office/drawing/2014/main" id="{93DCB92A-DDDD-4550-9F9F-0DBE50D2C6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0776" y="822247"/>
            <a:ext cx="7430447" cy="4667250"/>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75579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0777" y="822247"/>
            <a:ext cx="7430447" cy="4667250"/>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3860562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3264993"/>
            <a:ext cx="12192000" cy="2668687"/>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2" name="Rectangle 11"/>
          <p:cNvSpPr/>
          <p:nvPr/>
        </p:nvSpPr>
        <p:spPr>
          <a:xfrm>
            <a:off x="0" y="312638"/>
            <a:ext cx="12192000" cy="2668687"/>
          </a:xfrm>
          <a:prstGeom prst="rect">
            <a:avLst/>
          </a:prstGeom>
          <a:solidFill>
            <a:srgbClr val="000000"/>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 name="Espace réservé du numéro de diapositive 1"/>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3" name="Image 2"/>
          <p:cNvPicPr>
            <a:picLocks noChangeAspect="1"/>
          </p:cNvPicPr>
          <p:nvPr/>
        </p:nvPicPr>
        <p:blipFill>
          <a:blip r:embed="rId3"/>
          <a:stretch>
            <a:fillRect/>
          </a:stretch>
        </p:blipFill>
        <p:spPr>
          <a:xfrm>
            <a:off x="929684" y="613839"/>
            <a:ext cx="2952306" cy="2066284"/>
          </a:xfrm>
          <a:prstGeom prst="rect">
            <a:avLst/>
          </a:prstGeom>
        </p:spPr>
      </p:pic>
      <p:pic>
        <p:nvPicPr>
          <p:cNvPr id="7" name="Image 6"/>
          <p:cNvPicPr>
            <a:picLocks noChangeAspect="1"/>
          </p:cNvPicPr>
          <p:nvPr/>
        </p:nvPicPr>
        <p:blipFill>
          <a:blip r:embed="rId4"/>
          <a:stretch>
            <a:fillRect/>
          </a:stretch>
        </p:blipFill>
        <p:spPr>
          <a:xfrm>
            <a:off x="932992" y="3559583"/>
            <a:ext cx="2948998" cy="2079506"/>
          </a:xfrm>
          <a:prstGeom prst="rect">
            <a:avLst/>
          </a:prstGeom>
        </p:spPr>
      </p:pic>
      <p:pic>
        <p:nvPicPr>
          <p:cNvPr id="8" name="Image 7"/>
          <p:cNvPicPr>
            <a:picLocks noChangeAspect="1"/>
          </p:cNvPicPr>
          <p:nvPr/>
        </p:nvPicPr>
        <p:blipFill>
          <a:blip r:embed="rId5"/>
          <a:stretch>
            <a:fillRect/>
          </a:stretch>
        </p:blipFill>
        <p:spPr>
          <a:xfrm>
            <a:off x="8158548" y="3556276"/>
            <a:ext cx="2952306" cy="2086120"/>
          </a:xfrm>
          <a:prstGeom prst="rect">
            <a:avLst/>
          </a:prstGeom>
        </p:spPr>
      </p:pic>
      <p:pic>
        <p:nvPicPr>
          <p:cNvPr id="11" name="Image 10"/>
          <p:cNvPicPr>
            <a:picLocks noChangeAspect="1"/>
          </p:cNvPicPr>
          <p:nvPr/>
        </p:nvPicPr>
        <p:blipFill>
          <a:blip r:embed="rId6"/>
          <a:stretch>
            <a:fillRect/>
          </a:stretch>
        </p:blipFill>
        <p:spPr>
          <a:xfrm>
            <a:off x="4545770" y="3556277"/>
            <a:ext cx="2948998" cy="2086119"/>
          </a:xfrm>
          <a:prstGeom prst="rect">
            <a:avLst/>
          </a:prstGeom>
        </p:spPr>
      </p:pic>
      <p:sp>
        <p:nvSpPr>
          <p:cNvPr id="14" name="Rectangle à coins arrondis 13"/>
          <p:cNvSpPr/>
          <p:nvPr/>
        </p:nvSpPr>
        <p:spPr>
          <a:xfrm>
            <a:off x="457200"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5" name="Rectangle à coins arrondis 14"/>
          <p:cNvSpPr/>
          <p:nvPr/>
        </p:nvSpPr>
        <p:spPr>
          <a:xfrm>
            <a:off x="1062037"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6" name="Rectangle à coins arrondis 15"/>
          <p:cNvSpPr/>
          <p:nvPr/>
        </p:nvSpPr>
        <p:spPr>
          <a:xfrm>
            <a:off x="1666874"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7" name="Rectangle à coins arrondis 16"/>
          <p:cNvSpPr/>
          <p:nvPr/>
        </p:nvSpPr>
        <p:spPr>
          <a:xfrm>
            <a:off x="2271711"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8" name="Rectangle à coins arrondis 17"/>
          <p:cNvSpPr/>
          <p:nvPr/>
        </p:nvSpPr>
        <p:spPr>
          <a:xfrm>
            <a:off x="2876548"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9" name="Rectangle à coins arrondis 18"/>
          <p:cNvSpPr/>
          <p:nvPr/>
        </p:nvSpPr>
        <p:spPr>
          <a:xfrm>
            <a:off x="3481385"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0" name="Rectangle à coins arrondis 19"/>
          <p:cNvSpPr/>
          <p:nvPr/>
        </p:nvSpPr>
        <p:spPr>
          <a:xfrm>
            <a:off x="4086222"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 name="Rectangle à coins arrondis 20"/>
          <p:cNvSpPr/>
          <p:nvPr/>
        </p:nvSpPr>
        <p:spPr>
          <a:xfrm>
            <a:off x="4691059"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Rectangle à coins arrondis 21"/>
          <p:cNvSpPr/>
          <p:nvPr/>
        </p:nvSpPr>
        <p:spPr>
          <a:xfrm>
            <a:off x="5295896"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 name="Rectangle à coins arrondis 22"/>
          <p:cNvSpPr/>
          <p:nvPr/>
        </p:nvSpPr>
        <p:spPr>
          <a:xfrm>
            <a:off x="5900733"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4" name="Rectangle à coins arrondis 23"/>
          <p:cNvSpPr/>
          <p:nvPr/>
        </p:nvSpPr>
        <p:spPr>
          <a:xfrm>
            <a:off x="6505570"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5" name="Rectangle à coins arrondis 24"/>
          <p:cNvSpPr/>
          <p:nvPr/>
        </p:nvSpPr>
        <p:spPr>
          <a:xfrm>
            <a:off x="7110407"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6" name="Rectangle à coins arrondis 25"/>
          <p:cNvSpPr/>
          <p:nvPr/>
        </p:nvSpPr>
        <p:spPr>
          <a:xfrm>
            <a:off x="7717198"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7" name="Rectangle à coins arrondis 26"/>
          <p:cNvSpPr/>
          <p:nvPr/>
        </p:nvSpPr>
        <p:spPr>
          <a:xfrm>
            <a:off x="8322035"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8" name="Rectangle à coins arrondis 27"/>
          <p:cNvSpPr/>
          <p:nvPr/>
        </p:nvSpPr>
        <p:spPr>
          <a:xfrm>
            <a:off x="8926872"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9" name="Rectangle à coins arrondis 28"/>
          <p:cNvSpPr/>
          <p:nvPr/>
        </p:nvSpPr>
        <p:spPr>
          <a:xfrm>
            <a:off x="9531709"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0" name="Rectangle à coins arrondis 29"/>
          <p:cNvSpPr/>
          <p:nvPr/>
        </p:nvSpPr>
        <p:spPr>
          <a:xfrm>
            <a:off x="10136546"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1" name="Rectangle à coins arrondis 30"/>
          <p:cNvSpPr/>
          <p:nvPr/>
        </p:nvSpPr>
        <p:spPr>
          <a:xfrm>
            <a:off x="10741383"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Rectangle à coins arrondis 31"/>
          <p:cNvSpPr/>
          <p:nvPr/>
        </p:nvSpPr>
        <p:spPr>
          <a:xfrm>
            <a:off x="11346220" y="419100"/>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3" name="Rectangle à coins arrondis 32"/>
          <p:cNvSpPr/>
          <p:nvPr/>
        </p:nvSpPr>
        <p:spPr>
          <a:xfrm>
            <a:off x="11951057" y="419100"/>
            <a:ext cx="240943"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4" name="Rectangle à coins arrondis 33"/>
          <p:cNvSpPr/>
          <p:nvPr/>
        </p:nvSpPr>
        <p:spPr>
          <a:xfrm>
            <a:off x="0" y="419100"/>
            <a:ext cx="153805" cy="193581"/>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5" name="Rectangle à coins arrondis 34"/>
          <p:cNvSpPr/>
          <p:nvPr/>
        </p:nvSpPr>
        <p:spPr>
          <a:xfrm>
            <a:off x="457200"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6" name="Rectangle à coins arrondis 35"/>
          <p:cNvSpPr/>
          <p:nvPr/>
        </p:nvSpPr>
        <p:spPr>
          <a:xfrm>
            <a:off x="1062037"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7" name="Rectangle à coins arrondis 36"/>
          <p:cNvSpPr/>
          <p:nvPr/>
        </p:nvSpPr>
        <p:spPr>
          <a:xfrm>
            <a:off x="1666874"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8" name="Rectangle à coins arrondis 37"/>
          <p:cNvSpPr/>
          <p:nvPr/>
        </p:nvSpPr>
        <p:spPr>
          <a:xfrm>
            <a:off x="2271711"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9" name="Rectangle à coins arrondis 38"/>
          <p:cNvSpPr/>
          <p:nvPr/>
        </p:nvSpPr>
        <p:spPr>
          <a:xfrm>
            <a:off x="2876548"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0" name="Rectangle à coins arrondis 39"/>
          <p:cNvSpPr/>
          <p:nvPr/>
        </p:nvSpPr>
        <p:spPr>
          <a:xfrm>
            <a:off x="3481385"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1" name="Rectangle à coins arrondis 40"/>
          <p:cNvSpPr/>
          <p:nvPr/>
        </p:nvSpPr>
        <p:spPr>
          <a:xfrm>
            <a:off x="4086222"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2" name="Rectangle à coins arrondis 41"/>
          <p:cNvSpPr/>
          <p:nvPr/>
        </p:nvSpPr>
        <p:spPr>
          <a:xfrm>
            <a:off x="4691059"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3" name="Rectangle à coins arrondis 42"/>
          <p:cNvSpPr/>
          <p:nvPr/>
        </p:nvSpPr>
        <p:spPr>
          <a:xfrm>
            <a:off x="5295896"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4" name="Rectangle à coins arrondis 43"/>
          <p:cNvSpPr/>
          <p:nvPr/>
        </p:nvSpPr>
        <p:spPr>
          <a:xfrm>
            <a:off x="5900733"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5" name="Rectangle à coins arrondis 44"/>
          <p:cNvSpPr/>
          <p:nvPr/>
        </p:nvSpPr>
        <p:spPr>
          <a:xfrm>
            <a:off x="6505570"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6" name="Rectangle à coins arrondis 45"/>
          <p:cNvSpPr/>
          <p:nvPr/>
        </p:nvSpPr>
        <p:spPr>
          <a:xfrm>
            <a:off x="7110407"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7" name="Rectangle à coins arrondis 46"/>
          <p:cNvSpPr/>
          <p:nvPr/>
        </p:nvSpPr>
        <p:spPr>
          <a:xfrm>
            <a:off x="7717198"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8" name="Rectangle à coins arrondis 47"/>
          <p:cNvSpPr/>
          <p:nvPr/>
        </p:nvSpPr>
        <p:spPr>
          <a:xfrm>
            <a:off x="8322035"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9" name="Rectangle à coins arrondis 48"/>
          <p:cNvSpPr/>
          <p:nvPr/>
        </p:nvSpPr>
        <p:spPr>
          <a:xfrm>
            <a:off x="8926872"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0" name="Rectangle à coins arrondis 49"/>
          <p:cNvSpPr/>
          <p:nvPr/>
        </p:nvSpPr>
        <p:spPr>
          <a:xfrm>
            <a:off x="9531709"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1" name="Rectangle à coins arrondis 50"/>
          <p:cNvSpPr/>
          <p:nvPr/>
        </p:nvSpPr>
        <p:spPr>
          <a:xfrm>
            <a:off x="10136546"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2" name="Rectangle à coins arrondis 51"/>
          <p:cNvSpPr/>
          <p:nvPr/>
        </p:nvSpPr>
        <p:spPr>
          <a:xfrm>
            <a:off x="10741383"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3" name="Rectangle à coins arrondis 52"/>
          <p:cNvSpPr/>
          <p:nvPr/>
        </p:nvSpPr>
        <p:spPr>
          <a:xfrm>
            <a:off x="11346220" y="2680123"/>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4" name="Rectangle à coins arrondis 53"/>
          <p:cNvSpPr/>
          <p:nvPr/>
        </p:nvSpPr>
        <p:spPr>
          <a:xfrm>
            <a:off x="11951057" y="2680123"/>
            <a:ext cx="240943"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5" name="Rectangle à coins arrondis 54"/>
          <p:cNvSpPr/>
          <p:nvPr/>
        </p:nvSpPr>
        <p:spPr>
          <a:xfrm>
            <a:off x="0" y="2680123"/>
            <a:ext cx="153805" cy="193581"/>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6" name="Rectangle à coins arrondis 55"/>
          <p:cNvSpPr/>
          <p:nvPr/>
        </p:nvSpPr>
        <p:spPr>
          <a:xfrm>
            <a:off x="457200"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7" name="Rectangle à coins arrondis 56"/>
          <p:cNvSpPr/>
          <p:nvPr/>
        </p:nvSpPr>
        <p:spPr>
          <a:xfrm>
            <a:off x="1062037"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8" name="Rectangle à coins arrondis 57"/>
          <p:cNvSpPr/>
          <p:nvPr/>
        </p:nvSpPr>
        <p:spPr>
          <a:xfrm>
            <a:off x="1666874"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9" name="Rectangle à coins arrondis 58"/>
          <p:cNvSpPr/>
          <p:nvPr/>
        </p:nvSpPr>
        <p:spPr>
          <a:xfrm>
            <a:off x="2271711"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0" name="Rectangle à coins arrondis 59"/>
          <p:cNvSpPr/>
          <p:nvPr/>
        </p:nvSpPr>
        <p:spPr>
          <a:xfrm>
            <a:off x="2876548"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1" name="Rectangle à coins arrondis 60"/>
          <p:cNvSpPr/>
          <p:nvPr/>
        </p:nvSpPr>
        <p:spPr>
          <a:xfrm>
            <a:off x="3481385"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2" name="Rectangle à coins arrondis 61"/>
          <p:cNvSpPr/>
          <p:nvPr/>
        </p:nvSpPr>
        <p:spPr>
          <a:xfrm>
            <a:off x="4086222"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3" name="Rectangle à coins arrondis 62"/>
          <p:cNvSpPr/>
          <p:nvPr/>
        </p:nvSpPr>
        <p:spPr>
          <a:xfrm>
            <a:off x="4691059"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4" name="Rectangle à coins arrondis 63"/>
          <p:cNvSpPr/>
          <p:nvPr/>
        </p:nvSpPr>
        <p:spPr>
          <a:xfrm>
            <a:off x="5295896"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5" name="Rectangle à coins arrondis 64"/>
          <p:cNvSpPr/>
          <p:nvPr/>
        </p:nvSpPr>
        <p:spPr>
          <a:xfrm>
            <a:off x="5900733"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6" name="Rectangle à coins arrondis 65"/>
          <p:cNvSpPr/>
          <p:nvPr/>
        </p:nvSpPr>
        <p:spPr>
          <a:xfrm>
            <a:off x="6505570"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7" name="Rectangle à coins arrondis 66"/>
          <p:cNvSpPr/>
          <p:nvPr/>
        </p:nvSpPr>
        <p:spPr>
          <a:xfrm>
            <a:off x="7110407"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8" name="Rectangle à coins arrondis 67"/>
          <p:cNvSpPr/>
          <p:nvPr/>
        </p:nvSpPr>
        <p:spPr>
          <a:xfrm>
            <a:off x="7717198"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9" name="Rectangle à coins arrondis 68"/>
          <p:cNvSpPr/>
          <p:nvPr/>
        </p:nvSpPr>
        <p:spPr>
          <a:xfrm>
            <a:off x="8322035"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0" name="Rectangle à coins arrondis 69"/>
          <p:cNvSpPr/>
          <p:nvPr/>
        </p:nvSpPr>
        <p:spPr>
          <a:xfrm>
            <a:off x="8926872"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1" name="Rectangle à coins arrondis 70"/>
          <p:cNvSpPr/>
          <p:nvPr/>
        </p:nvSpPr>
        <p:spPr>
          <a:xfrm>
            <a:off x="9531709"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2" name="Rectangle à coins arrondis 71"/>
          <p:cNvSpPr/>
          <p:nvPr/>
        </p:nvSpPr>
        <p:spPr>
          <a:xfrm>
            <a:off x="10136546"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3" name="Rectangle à coins arrondis 72"/>
          <p:cNvSpPr/>
          <p:nvPr/>
        </p:nvSpPr>
        <p:spPr>
          <a:xfrm>
            <a:off x="10741383"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4" name="Rectangle à coins arrondis 73"/>
          <p:cNvSpPr/>
          <p:nvPr/>
        </p:nvSpPr>
        <p:spPr>
          <a:xfrm>
            <a:off x="11346220" y="3403995"/>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5" name="Rectangle à coins arrondis 74"/>
          <p:cNvSpPr/>
          <p:nvPr/>
        </p:nvSpPr>
        <p:spPr>
          <a:xfrm>
            <a:off x="11951057" y="3403995"/>
            <a:ext cx="240943"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6" name="Rectangle à coins arrondis 75"/>
          <p:cNvSpPr/>
          <p:nvPr/>
        </p:nvSpPr>
        <p:spPr>
          <a:xfrm>
            <a:off x="0" y="3403995"/>
            <a:ext cx="153805" cy="193581"/>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7" name="Rectangle à coins arrondis 76"/>
          <p:cNvSpPr/>
          <p:nvPr/>
        </p:nvSpPr>
        <p:spPr>
          <a:xfrm>
            <a:off x="457200"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8" name="Rectangle à coins arrondis 77"/>
          <p:cNvSpPr/>
          <p:nvPr/>
        </p:nvSpPr>
        <p:spPr>
          <a:xfrm>
            <a:off x="1062037"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9" name="Rectangle à coins arrondis 78"/>
          <p:cNvSpPr/>
          <p:nvPr/>
        </p:nvSpPr>
        <p:spPr>
          <a:xfrm>
            <a:off x="1666874"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0" name="Rectangle à coins arrondis 79"/>
          <p:cNvSpPr/>
          <p:nvPr/>
        </p:nvSpPr>
        <p:spPr>
          <a:xfrm>
            <a:off x="2271711"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1" name="Rectangle à coins arrondis 80"/>
          <p:cNvSpPr/>
          <p:nvPr/>
        </p:nvSpPr>
        <p:spPr>
          <a:xfrm>
            <a:off x="2876548"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2" name="Rectangle à coins arrondis 81"/>
          <p:cNvSpPr/>
          <p:nvPr/>
        </p:nvSpPr>
        <p:spPr>
          <a:xfrm>
            <a:off x="3481385"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3" name="Rectangle à coins arrondis 82"/>
          <p:cNvSpPr/>
          <p:nvPr/>
        </p:nvSpPr>
        <p:spPr>
          <a:xfrm>
            <a:off x="4086222"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4" name="Rectangle à coins arrondis 83"/>
          <p:cNvSpPr/>
          <p:nvPr/>
        </p:nvSpPr>
        <p:spPr>
          <a:xfrm>
            <a:off x="4691059"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5" name="Rectangle à coins arrondis 84"/>
          <p:cNvSpPr/>
          <p:nvPr/>
        </p:nvSpPr>
        <p:spPr>
          <a:xfrm>
            <a:off x="5295896"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6" name="Rectangle à coins arrondis 85"/>
          <p:cNvSpPr/>
          <p:nvPr/>
        </p:nvSpPr>
        <p:spPr>
          <a:xfrm>
            <a:off x="5900733"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7" name="Rectangle à coins arrondis 86"/>
          <p:cNvSpPr/>
          <p:nvPr/>
        </p:nvSpPr>
        <p:spPr>
          <a:xfrm>
            <a:off x="6505570"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8" name="Rectangle à coins arrondis 87"/>
          <p:cNvSpPr/>
          <p:nvPr/>
        </p:nvSpPr>
        <p:spPr>
          <a:xfrm>
            <a:off x="7110407"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9" name="Rectangle à coins arrondis 88"/>
          <p:cNvSpPr/>
          <p:nvPr/>
        </p:nvSpPr>
        <p:spPr>
          <a:xfrm>
            <a:off x="7717198"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0" name="Rectangle à coins arrondis 89"/>
          <p:cNvSpPr/>
          <p:nvPr/>
        </p:nvSpPr>
        <p:spPr>
          <a:xfrm>
            <a:off x="8322035"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1" name="Rectangle à coins arrondis 90"/>
          <p:cNvSpPr/>
          <p:nvPr/>
        </p:nvSpPr>
        <p:spPr>
          <a:xfrm>
            <a:off x="8926872"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2" name="Rectangle à coins arrondis 91"/>
          <p:cNvSpPr/>
          <p:nvPr/>
        </p:nvSpPr>
        <p:spPr>
          <a:xfrm>
            <a:off x="9531709"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3" name="Rectangle à coins arrondis 92"/>
          <p:cNvSpPr/>
          <p:nvPr/>
        </p:nvSpPr>
        <p:spPr>
          <a:xfrm>
            <a:off x="10136546"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4" name="Rectangle à coins arrondis 93"/>
          <p:cNvSpPr/>
          <p:nvPr/>
        </p:nvSpPr>
        <p:spPr>
          <a:xfrm>
            <a:off x="10741383"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5" name="Rectangle à coins arrondis 94"/>
          <p:cNvSpPr/>
          <p:nvPr/>
        </p:nvSpPr>
        <p:spPr>
          <a:xfrm>
            <a:off x="11346220" y="5599938"/>
            <a:ext cx="295275"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6" name="Rectangle à coins arrondis 95"/>
          <p:cNvSpPr/>
          <p:nvPr/>
        </p:nvSpPr>
        <p:spPr>
          <a:xfrm>
            <a:off x="11951057" y="5599938"/>
            <a:ext cx="240943" cy="194739"/>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7" name="Rectangle à coins arrondis 96"/>
          <p:cNvSpPr/>
          <p:nvPr/>
        </p:nvSpPr>
        <p:spPr>
          <a:xfrm>
            <a:off x="0" y="5599938"/>
            <a:ext cx="153805" cy="193581"/>
          </a:xfrm>
          <a:prstGeom prst="round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8" name="Rectangle à coins arrondis 97"/>
          <p:cNvSpPr/>
          <p:nvPr/>
        </p:nvSpPr>
        <p:spPr>
          <a:xfrm>
            <a:off x="877302" y="720301"/>
            <a:ext cx="3084091" cy="1853359"/>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6" name="Flèche droite 105"/>
          <p:cNvSpPr/>
          <p:nvPr/>
        </p:nvSpPr>
        <p:spPr>
          <a:xfrm>
            <a:off x="2628421" y="2682391"/>
            <a:ext cx="219073" cy="185317"/>
          </a:xfrm>
          <a:prstGeom prst="rightArrow">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7" name="Flèche droite 106"/>
          <p:cNvSpPr/>
          <p:nvPr/>
        </p:nvSpPr>
        <p:spPr>
          <a:xfrm>
            <a:off x="7460326" y="417545"/>
            <a:ext cx="219073" cy="185317"/>
          </a:xfrm>
          <a:prstGeom prst="rightArrow">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8" name="Flèche droite 107"/>
          <p:cNvSpPr/>
          <p:nvPr/>
        </p:nvSpPr>
        <p:spPr>
          <a:xfrm>
            <a:off x="3830946" y="5606260"/>
            <a:ext cx="219073" cy="185317"/>
          </a:xfrm>
          <a:prstGeom prst="rightArrow">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9" name="Flèche droite 108"/>
          <p:cNvSpPr/>
          <p:nvPr/>
        </p:nvSpPr>
        <p:spPr>
          <a:xfrm>
            <a:off x="11688316" y="3400000"/>
            <a:ext cx="219073" cy="185317"/>
          </a:xfrm>
          <a:prstGeom prst="rightArrow">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117" name="Groupe 116"/>
          <p:cNvGrpSpPr/>
          <p:nvPr/>
        </p:nvGrpSpPr>
        <p:grpSpPr>
          <a:xfrm>
            <a:off x="8158548" y="612681"/>
            <a:ext cx="3411596" cy="2068601"/>
            <a:chOff x="8158548" y="612681"/>
            <a:chExt cx="3411596" cy="2068601"/>
          </a:xfrm>
        </p:grpSpPr>
        <p:pic>
          <p:nvPicPr>
            <p:cNvPr id="10" name="Image 9"/>
            <p:cNvPicPr>
              <a:picLocks noChangeAspect="1"/>
            </p:cNvPicPr>
            <p:nvPr/>
          </p:nvPicPr>
          <p:blipFill>
            <a:blip r:embed="rId7"/>
            <a:stretch>
              <a:fillRect/>
            </a:stretch>
          </p:blipFill>
          <p:spPr>
            <a:xfrm>
              <a:off x="8158548" y="612681"/>
              <a:ext cx="2948998" cy="2068601"/>
            </a:xfrm>
            <a:prstGeom prst="rect">
              <a:avLst/>
            </a:prstGeom>
          </p:spPr>
        </p:pic>
        <p:pic>
          <p:nvPicPr>
            <p:cNvPr id="111" name="Image 110"/>
            <p:cNvPicPr>
              <a:picLocks noChangeAspect="1"/>
            </p:cNvPicPr>
            <p:nvPr/>
          </p:nvPicPr>
          <p:blipFill>
            <a:blip r:embed="rId8"/>
            <a:stretch>
              <a:fillRect/>
            </a:stretch>
          </p:blipFill>
          <p:spPr>
            <a:xfrm>
              <a:off x="10847587" y="1999616"/>
              <a:ext cx="722557" cy="382085"/>
            </a:xfrm>
            <a:prstGeom prst="rect">
              <a:avLst/>
            </a:prstGeom>
          </p:spPr>
        </p:pic>
      </p:grpSp>
      <p:sp>
        <p:nvSpPr>
          <p:cNvPr id="112" name="Flèche droite 111"/>
          <p:cNvSpPr/>
          <p:nvPr/>
        </p:nvSpPr>
        <p:spPr>
          <a:xfrm rot="3127344">
            <a:off x="1448753" y="1577181"/>
            <a:ext cx="219073" cy="185317"/>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13" name="Flèche droite 112"/>
          <p:cNvSpPr/>
          <p:nvPr/>
        </p:nvSpPr>
        <p:spPr>
          <a:xfrm rot="14195580">
            <a:off x="2881171" y="1696975"/>
            <a:ext cx="219073" cy="185317"/>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9" name="Rectangle à coins arrondis 98"/>
          <p:cNvSpPr/>
          <p:nvPr/>
        </p:nvSpPr>
        <p:spPr>
          <a:xfrm>
            <a:off x="4478223" y="720301"/>
            <a:ext cx="3084091" cy="1853359"/>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0" name="Rectangle à coins arrondis 99"/>
          <p:cNvSpPr/>
          <p:nvPr/>
        </p:nvSpPr>
        <p:spPr>
          <a:xfrm>
            <a:off x="8091001" y="720301"/>
            <a:ext cx="3084091" cy="1853359"/>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5" name="Rectangle à coins arrondis 104"/>
          <p:cNvSpPr/>
          <p:nvPr/>
        </p:nvSpPr>
        <p:spPr>
          <a:xfrm>
            <a:off x="865445" y="3672656"/>
            <a:ext cx="3084091" cy="1853359"/>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3" name="Rectangle à coins arrondis 102"/>
          <p:cNvSpPr/>
          <p:nvPr/>
        </p:nvSpPr>
        <p:spPr>
          <a:xfrm>
            <a:off x="4478223" y="3672656"/>
            <a:ext cx="3084091" cy="1853359"/>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1" name="Rectangle à coins arrondis 100"/>
          <p:cNvSpPr/>
          <p:nvPr/>
        </p:nvSpPr>
        <p:spPr>
          <a:xfrm>
            <a:off x="8091001" y="3672656"/>
            <a:ext cx="3084091" cy="1853359"/>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18" name="Ellipse 117"/>
          <p:cNvSpPr/>
          <p:nvPr/>
        </p:nvSpPr>
        <p:spPr>
          <a:xfrm>
            <a:off x="1619252" y="1789376"/>
            <a:ext cx="73922" cy="7392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19" name="Ellipse 118"/>
          <p:cNvSpPr/>
          <p:nvPr/>
        </p:nvSpPr>
        <p:spPr>
          <a:xfrm>
            <a:off x="2867028" y="1598875"/>
            <a:ext cx="73922" cy="7392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5" name="Groupe 4"/>
          <p:cNvGrpSpPr/>
          <p:nvPr/>
        </p:nvGrpSpPr>
        <p:grpSpPr>
          <a:xfrm>
            <a:off x="4545770" y="886530"/>
            <a:ext cx="2948998" cy="1509926"/>
            <a:chOff x="4545770" y="886530"/>
            <a:chExt cx="2948998" cy="1509926"/>
          </a:xfrm>
        </p:grpSpPr>
        <p:grpSp>
          <p:nvGrpSpPr>
            <p:cNvPr id="116" name="Groupe 115"/>
            <p:cNvGrpSpPr/>
            <p:nvPr/>
          </p:nvGrpSpPr>
          <p:grpSpPr>
            <a:xfrm>
              <a:off x="4545770" y="886530"/>
              <a:ext cx="2948998" cy="1509926"/>
              <a:chOff x="4545770" y="886530"/>
              <a:chExt cx="2948998" cy="1509926"/>
            </a:xfrm>
          </p:grpSpPr>
          <p:pic>
            <p:nvPicPr>
              <p:cNvPr id="4" name="Image 3"/>
              <p:cNvPicPr>
                <a:picLocks noChangeAspect="1"/>
              </p:cNvPicPr>
              <p:nvPr/>
            </p:nvPicPr>
            <p:blipFill>
              <a:blip r:embed="rId9"/>
              <a:stretch>
                <a:fillRect/>
              </a:stretch>
            </p:blipFill>
            <p:spPr>
              <a:xfrm>
                <a:off x="4545770" y="886530"/>
                <a:ext cx="2948998" cy="1509926"/>
              </a:xfrm>
              <a:prstGeom prst="rect">
                <a:avLst/>
              </a:prstGeom>
            </p:spPr>
          </p:pic>
          <p:sp>
            <p:nvSpPr>
              <p:cNvPr id="114" name="Flèche droite 113"/>
              <p:cNvSpPr/>
              <p:nvPr/>
            </p:nvSpPr>
            <p:spPr>
              <a:xfrm rot="3127344">
                <a:off x="5738813" y="1493362"/>
                <a:ext cx="219073" cy="185317"/>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115" name="Flèche droite 114"/>
              <p:cNvSpPr/>
              <p:nvPr/>
            </p:nvSpPr>
            <p:spPr>
              <a:xfrm rot="14195580">
                <a:off x="6073950" y="1757936"/>
                <a:ext cx="219073" cy="185317"/>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120" name="Ellipse 119"/>
            <p:cNvSpPr/>
            <p:nvPr/>
          </p:nvSpPr>
          <p:spPr>
            <a:xfrm>
              <a:off x="5900733" y="1681689"/>
              <a:ext cx="73922" cy="7392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21" name="Ellipse 120"/>
            <p:cNvSpPr/>
            <p:nvPr/>
          </p:nvSpPr>
          <p:spPr>
            <a:xfrm>
              <a:off x="6062732" y="1661340"/>
              <a:ext cx="73922" cy="7392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125" name="Group 124">
            <a:extLst>
              <a:ext uri="{FF2B5EF4-FFF2-40B4-BE49-F238E27FC236}">
                <a16:creationId xmlns:a16="http://schemas.microsoft.com/office/drawing/2014/main" id="{4A61E03A-A25B-410C-8F5B-C4593033169F}"/>
              </a:ext>
            </a:extLst>
          </p:cNvPr>
          <p:cNvGrpSpPr/>
          <p:nvPr/>
        </p:nvGrpSpPr>
        <p:grpSpPr>
          <a:xfrm>
            <a:off x="7870251" y="3182112"/>
            <a:ext cx="1459630" cy="1723171"/>
            <a:chOff x="7870251" y="3182112"/>
            <a:chExt cx="1459630" cy="1723171"/>
          </a:xfrm>
        </p:grpSpPr>
        <p:pic>
          <p:nvPicPr>
            <p:cNvPr id="9" name="Graphic 8" descr="Magnifying glass with solid fill">
              <a:extLst>
                <a:ext uri="{FF2B5EF4-FFF2-40B4-BE49-F238E27FC236}">
                  <a16:creationId xmlns:a16="http://schemas.microsoft.com/office/drawing/2014/main" id="{6C58F68C-A7C6-489D-A4DE-EFCDDF53C1A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flipH="1">
              <a:off x="8648833" y="4251686"/>
              <a:ext cx="653597" cy="653597"/>
            </a:xfrm>
            <a:prstGeom prst="rect">
              <a:avLst/>
            </a:prstGeom>
          </p:spPr>
        </p:pic>
        <p:pic>
          <p:nvPicPr>
            <p:cNvPr id="123" name="Graphic 122" descr="A lightbulb">
              <a:extLst>
                <a:ext uri="{FF2B5EF4-FFF2-40B4-BE49-F238E27FC236}">
                  <a16:creationId xmlns:a16="http://schemas.microsoft.com/office/drawing/2014/main" id="{6B6622A2-B3C4-4FD3-80B1-15EF2E0D018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9541503">
              <a:off x="7870251" y="3182112"/>
              <a:ext cx="1459630" cy="1459630"/>
            </a:xfrm>
            <a:prstGeom prst="rect">
              <a:avLst/>
            </a:prstGeom>
          </p:spPr>
        </p:pic>
      </p:grpSp>
    </p:spTree>
    <p:extLst>
      <p:ext uri="{BB962C8B-B14F-4D97-AF65-F5344CB8AC3E}">
        <p14:creationId xmlns:p14="http://schemas.microsoft.com/office/powerpoint/2010/main" val="1509105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5"/>
                                        </p:tgtEl>
                                        <p:attrNameLst>
                                          <p:attrName>style.visibility</p:attrName>
                                        </p:attrNameLst>
                                      </p:cBhvr>
                                      <p:to>
                                        <p:strVal val="visible"/>
                                      </p:to>
                                    </p:set>
                                    <p:animEffect transition="in" filter="fade">
                                      <p:cBhvr>
                                        <p:cTn id="27"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6B5EA5A-BC32-A742-B11B-8E7414D5B535}" type="slidenum">
              <a:rPr lang="en-US" smtClean="0"/>
              <a:pPr/>
              <a:t>2</a:t>
            </a:fld>
            <a:endParaRPr lang="en-US" dirty="0"/>
          </a:p>
        </p:txBody>
      </p:sp>
      <p:sp>
        <p:nvSpPr>
          <p:cNvPr id="13" name="Rectangle 21">
            <a:extLst>
              <a:ext uri="{FF2B5EF4-FFF2-40B4-BE49-F238E27FC236}">
                <a16:creationId xmlns:a16="http://schemas.microsoft.com/office/drawing/2014/main" id="{661550C1-A2F9-44AA-89BA-7EA6B5C34C6B}"/>
              </a:ext>
            </a:extLst>
          </p:cNvPr>
          <p:cNvSpPr>
            <a:spLocks noChangeArrowheads="1"/>
          </p:cNvSpPr>
          <p:nvPr/>
        </p:nvSpPr>
        <p:spPr bwMode="auto">
          <a:xfrm>
            <a:off x="-68826" y="-127819"/>
            <a:ext cx="12339484" cy="7128387"/>
          </a:xfrm>
          <a:prstGeom prst="rect">
            <a:avLst/>
          </a:prstGeom>
          <a:solidFill>
            <a:srgbClr val="000000"/>
          </a:solidFill>
          <a:ln w="9525">
            <a:solidFill>
              <a:schemeClr val="tx1"/>
            </a:solidFill>
            <a:miter lim="800000"/>
            <a:headEnd/>
            <a:tailEnd/>
          </a:ln>
        </p:spPr>
        <p:txBody>
          <a:bodyPr wrap="none" anchor="ct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0" fontAlgn="base" hangingPunct="0">
              <a:spcBef>
                <a:spcPct val="0"/>
              </a:spcBef>
              <a:spcAft>
                <a:spcPct val="0"/>
              </a:spcAft>
            </a:pPr>
            <a:endParaRPr lang="en-US" altLang="en-US">
              <a:solidFill>
                <a:srgbClr val="000000"/>
              </a:solidFill>
            </a:endParaRPr>
          </a:p>
        </p:txBody>
      </p:sp>
      <p:sp>
        <p:nvSpPr>
          <p:cNvPr id="2" name="Title 1">
            <a:extLst>
              <a:ext uri="{FF2B5EF4-FFF2-40B4-BE49-F238E27FC236}">
                <a16:creationId xmlns:a16="http://schemas.microsoft.com/office/drawing/2014/main" id="{FE702438-6BE4-F1DC-E1B2-A70FA554AE99}"/>
              </a:ext>
            </a:extLst>
          </p:cNvPr>
          <p:cNvSpPr txBox="1">
            <a:spLocks/>
          </p:cNvSpPr>
          <p:nvPr/>
        </p:nvSpPr>
        <p:spPr>
          <a:xfrm>
            <a:off x="-68826" y="1219973"/>
            <a:ext cx="12339484" cy="3039119"/>
          </a:xfrm>
          <a:prstGeom prst="rect">
            <a:avLst/>
          </a:prstGeom>
          <a:scene3d>
            <a:camera prst="perspectiveRelaxed" fov="4800000"/>
            <a:lightRig rig="threePt" dir="t"/>
          </a:scene3d>
          <a:sp3d z="12700"/>
        </p:spPr>
        <p:txBody>
          <a:bodyPr anchor="t"/>
          <a:lstStyle/>
          <a:p>
            <a:pPr algn="ctr">
              <a:defRPr/>
            </a:pPr>
            <a:r>
              <a:rPr lang="fr-FR" sz="6600" dirty="0">
                <a:solidFill>
                  <a:schemeClr val="accent2">
                    <a:lumMod val="75000"/>
                  </a:schemeClr>
                </a:solidFill>
              </a:rPr>
              <a:t>Il y a 14 milliards d’années…</a:t>
            </a:r>
          </a:p>
        </p:txBody>
      </p:sp>
    </p:spTree>
    <p:extLst>
      <p:ext uri="{BB962C8B-B14F-4D97-AF65-F5344CB8AC3E}">
        <p14:creationId xmlns:p14="http://schemas.microsoft.com/office/powerpoint/2010/main" val="1814761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4"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990" y="410371"/>
            <a:ext cx="6664021" cy="5342323"/>
          </a:xfrm>
          <a:prstGeom prst="rect">
            <a:avLst/>
          </a:prstGeom>
          <a:ln>
            <a:solidFill>
              <a:schemeClr val="accent1"/>
            </a:solidFill>
          </a:ln>
          <a:effectLst>
            <a:outerShdw blurRad="50800" dist="38100" dir="2700000" algn="tl" rotWithShape="0">
              <a:prstClr val="black">
                <a:alpha val="40000"/>
              </a:prstClr>
            </a:outerShdw>
          </a:effectLst>
        </p:spPr>
      </p:pic>
      <p:pic>
        <p:nvPicPr>
          <p:cNvPr id="3"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5785" y="5014753"/>
            <a:ext cx="1664963" cy="1045805"/>
          </a:xfrm>
          <a:prstGeom prst="rect">
            <a:avLst/>
          </a:prstGeom>
          <a:ln>
            <a:solidFill>
              <a:schemeClr val="bg1">
                <a:lumMod val="5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549941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6434" y="567340"/>
            <a:ext cx="10019132" cy="5156790"/>
          </a:xfrm>
          <a:prstGeom prst="rect">
            <a:avLst/>
          </a:prstGeom>
          <a:ln>
            <a:solidFill>
              <a:schemeClr val="accent1"/>
            </a:solidFill>
          </a:ln>
          <a:effectLst>
            <a:outerShdw blurRad="50800" dist="38100" dir="2700000" algn="tl" rotWithShape="0">
              <a:prstClr val="black">
                <a:alpha val="40000"/>
              </a:prstClr>
            </a:outerShdw>
          </a:effectLst>
        </p:spPr>
      </p:pic>
      <p:pic>
        <p:nvPicPr>
          <p:cNvPr id="3"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603" y="4395060"/>
            <a:ext cx="1664963" cy="1045805"/>
          </a:xfrm>
          <a:prstGeom prst="rect">
            <a:avLst/>
          </a:prstGeom>
          <a:ln>
            <a:solidFill>
              <a:schemeClr val="bg1">
                <a:lumMod val="5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51643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22</a:t>
            </a:fld>
            <a:endParaRPr lang="en-US" dirty="0"/>
          </a:p>
        </p:txBody>
      </p:sp>
      <p:grpSp>
        <p:nvGrpSpPr>
          <p:cNvPr id="3" name="Groupe 2"/>
          <p:cNvGrpSpPr/>
          <p:nvPr/>
        </p:nvGrpSpPr>
        <p:grpSpPr>
          <a:xfrm>
            <a:off x="723014" y="61253"/>
            <a:ext cx="10898372" cy="441174"/>
            <a:chOff x="723014" y="1695971"/>
            <a:chExt cx="10898372" cy="441174"/>
          </a:xfrm>
        </p:grpSpPr>
        <p:cxnSp>
          <p:nvCxnSpPr>
            <p:cNvPr id="4" name="Connecteur droit 3"/>
            <p:cNvCxnSpPr/>
            <p:nvPr/>
          </p:nvCxnSpPr>
          <p:spPr>
            <a:xfrm>
              <a:off x="723014" y="1916558"/>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itle 1"/>
            <p:cNvSpPr txBox="1">
              <a:spLocks/>
            </p:cNvSpPr>
            <p:nvPr/>
          </p:nvSpPr>
          <p:spPr>
            <a:xfrm>
              <a:off x="5286375" y="1695971"/>
              <a:ext cx="1619250" cy="441174"/>
            </a:xfrm>
            <a:prstGeom prst="rect">
              <a:avLst/>
            </a:prstGeom>
            <a:solidFill>
              <a:schemeClr val="bg1"/>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lang="fr-CH" sz="2400" dirty="0">
                  <a:solidFill>
                    <a:srgbClr val="0055A0"/>
                  </a:solidFill>
                </a:rPr>
                <a:t>Outils</a:t>
              </a:r>
              <a:endParaRPr kumimoji="0" lang="en-GB" sz="2400" b="0" i="0" u="none" strike="noStrike" kern="1200" cap="none" spc="0" normalizeH="0" baseline="0" noProof="0" dirty="0">
                <a:ln>
                  <a:noFill/>
                </a:ln>
                <a:solidFill>
                  <a:srgbClr val="0055A0"/>
                </a:solidFill>
                <a:effectLst/>
                <a:uLnTx/>
                <a:uFillTx/>
                <a:latin typeface="Arial"/>
              </a:endParaRPr>
            </a:p>
          </p:txBody>
        </p:sp>
      </p:grpSp>
      <p:pic>
        <p:nvPicPr>
          <p:cNvPr id="6" name="Picture 46"/>
          <p:cNvPicPr>
            <a:picLocks noChangeAspect="1" noChangeArrowheads="1"/>
          </p:cNvPicPr>
          <p:nvPr/>
        </p:nvPicPr>
        <p:blipFill>
          <a:blip r:embed="rId3"/>
          <a:srcRect/>
          <a:stretch>
            <a:fillRect/>
          </a:stretch>
        </p:blipFill>
        <p:spPr bwMode="auto">
          <a:xfrm>
            <a:off x="2577221" y="1153255"/>
            <a:ext cx="7037560" cy="4626104"/>
          </a:xfrm>
          <a:prstGeom prst="rect">
            <a:avLst/>
          </a:prstGeom>
          <a:ln>
            <a:solidFill>
              <a:schemeClr val="bg1">
                <a:lumMod val="5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58971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Ellipse 36"/>
          <p:cNvSpPr/>
          <p:nvPr/>
        </p:nvSpPr>
        <p:spPr>
          <a:xfrm>
            <a:off x="1273177" y="2475586"/>
            <a:ext cx="4270064" cy="1287533"/>
          </a:xfrm>
          <a:prstGeom prst="ellipse">
            <a:avLst/>
          </a:prstGeom>
          <a:noFill/>
          <a:ln w="254000">
            <a:solidFill>
              <a:srgbClr val="0033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 name="Espace réservé du numéro de diapositive 1"/>
          <p:cNvSpPr>
            <a:spLocks noGrp="1"/>
          </p:cNvSpPr>
          <p:nvPr>
            <p:ph type="sldNum" sz="quarter" idx="12"/>
          </p:nvPr>
        </p:nvSpPr>
        <p:spPr/>
        <p:txBody>
          <a:bodyPr/>
          <a:lstStyle/>
          <a:p>
            <a:fld id="{36B5EA5A-BC32-A742-B11B-8E7414D5B535}" type="slidenum">
              <a:rPr lang="en-US" smtClean="0"/>
              <a:pPr/>
              <a:t>23</a:t>
            </a:fld>
            <a:endParaRPr lang="en-US" dirty="0"/>
          </a:p>
        </p:txBody>
      </p:sp>
      <p:sp>
        <p:nvSpPr>
          <p:cNvPr id="6" name="Title 1"/>
          <p:cNvSpPr txBox="1">
            <a:spLocks/>
          </p:cNvSpPr>
          <p:nvPr/>
        </p:nvSpPr>
        <p:spPr>
          <a:xfrm>
            <a:off x="268268" y="237481"/>
            <a:ext cx="6770485" cy="995896"/>
          </a:xfrm>
          <a:prstGeom prst="rect">
            <a:avLst/>
          </a:prstGeom>
        </p:spPr>
        <p:txBody>
          <a:bodyPr anchor="t"/>
          <a:lstStyle/>
          <a:p>
            <a:pPr>
              <a:defRPr/>
            </a:pPr>
            <a:r>
              <a:rPr lang="fr-FR" sz="4800" dirty="0">
                <a:solidFill>
                  <a:schemeClr val="tx1">
                    <a:lumMod val="75000"/>
                  </a:schemeClr>
                </a:solidFill>
              </a:rPr>
              <a:t>Outils</a:t>
            </a:r>
          </a:p>
        </p:txBody>
      </p:sp>
      <p:sp>
        <p:nvSpPr>
          <p:cNvPr id="21" name="Flèche droite 20"/>
          <p:cNvSpPr/>
          <p:nvPr/>
        </p:nvSpPr>
        <p:spPr>
          <a:xfrm rot="21297308">
            <a:off x="2744745" y="2453669"/>
            <a:ext cx="229797" cy="104084"/>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1" name="Flèche droite 50"/>
          <p:cNvSpPr/>
          <p:nvPr/>
        </p:nvSpPr>
        <p:spPr>
          <a:xfrm rot="2688732">
            <a:off x="5359759" y="2928683"/>
            <a:ext cx="229797" cy="104084"/>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2" name="Flèche droite 51"/>
          <p:cNvSpPr/>
          <p:nvPr/>
        </p:nvSpPr>
        <p:spPr>
          <a:xfrm rot="243804">
            <a:off x="2745478" y="3697770"/>
            <a:ext cx="229797" cy="104084"/>
          </a:xfrm>
          <a:prstGeom prst="rightArrow">
            <a:avLst/>
          </a:prstGeom>
          <a:solidFill>
            <a:schemeClr val="bg1"/>
          </a:solid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3" name="Flèche droite 52"/>
          <p:cNvSpPr/>
          <p:nvPr/>
        </p:nvSpPr>
        <p:spPr>
          <a:xfrm rot="18860452">
            <a:off x="5345019" y="3228652"/>
            <a:ext cx="229797" cy="104084"/>
          </a:xfrm>
          <a:prstGeom prst="rightArrow">
            <a:avLst/>
          </a:prstGeom>
          <a:solidFill>
            <a:schemeClr val="bg1"/>
          </a:solid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9" name="Group 8">
            <a:extLst>
              <a:ext uri="{FF2B5EF4-FFF2-40B4-BE49-F238E27FC236}">
                <a16:creationId xmlns:a16="http://schemas.microsoft.com/office/drawing/2014/main" id="{1B56065A-9AA0-6CCC-A378-9700BD68C006}"/>
              </a:ext>
            </a:extLst>
          </p:cNvPr>
          <p:cNvGrpSpPr/>
          <p:nvPr/>
        </p:nvGrpSpPr>
        <p:grpSpPr>
          <a:xfrm>
            <a:off x="4000191" y="2572562"/>
            <a:ext cx="3086100" cy="1143000"/>
            <a:chOff x="4000191" y="2572562"/>
            <a:chExt cx="3086100" cy="1143000"/>
          </a:xfrm>
        </p:grpSpPr>
        <p:pic>
          <p:nvPicPr>
            <p:cNvPr id="8" name="Picture 7">
              <a:extLst>
                <a:ext uri="{FF2B5EF4-FFF2-40B4-BE49-F238E27FC236}">
                  <a16:creationId xmlns:a16="http://schemas.microsoft.com/office/drawing/2014/main" id="{34AFDA7F-CF03-727E-E889-241799240B95}"/>
                </a:ext>
              </a:extLst>
            </p:cNvPr>
            <p:cNvPicPr>
              <a:picLocks noChangeAspect="1"/>
            </p:cNvPicPr>
            <p:nvPr/>
          </p:nvPicPr>
          <p:blipFill>
            <a:blip r:embed="rId3">
              <a:alphaModFix/>
            </a:blip>
            <a:stretch>
              <a:fillRect/>
            </a:stretch>
          </p:blipFill>
          <p:spPr>
            <a:xfrm>
              <a:off x="4000191" y="2572562"/>
              <a:ext cx="3086100" cy="1143000"/>
            </a:xfrm>
            <a:prstGeom prst="rect">
              <a:avLst/>
            </a:prstGeom>
            <a:effectLst>
              <a:softEdge rad="431800"/>
            </a:effectLst>
            <a:scene3d>
              <a:camera prst="orthographicFront">
                <a:rot lat="0" lon="0" rev="0"/>
              </a:camera>
              <a:lightRig rig="threePt" dir="t"/>
            </a:scene3d>
          </p:spPr>
        </p:pic>
        <p:sp>
          <p:nvSpPr>
            <p:cNvPr id="54" name="Soleil 53"/>
            <p:cNvSpPr/>
            <p:nvPr/>
          </p:nvSpPr>
          <p:spPr>
            <a:xfrm>
              <a:off x="5391485" y="2960089"/>
              <a:ext cx="328960" cy="328960"/>
            </a:xfrm>
            <a:prstGeom prst="su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31" name="Content Placeholder 2"/>
          <p:cNvSpPr txBox="1">
            <a:spLocks/>
          </p:cNvSpPr>
          <p:nvPr/>
        </p:nvSpPr>
        <p:spPr>
          <a:xfrm>
            <a:off x="909772" y="5307921"/>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chemeClr val="tx1">
                    <a:lumMod val="75000"/>
                  </a:schemeClr>
                </a:solidFill>
              </a:rPr>
              <a:t>Collisionneurs</a:t>
            </a:r>
            <a:r>
              <a:rPr lang="en-US" b="1" dirty="0">
                <a:solidFill>
                  <a:schemeClr val="tx1">
                    <a:lumMod val="75000"/>
                  </a:schemeClr>
                </a:solidFill>
              </a:rPr>
              <a:t> </a:t>
            </a:r>
            <a:endParaRPr lang="en-US" b="1" dirty="0">
              <a:solidFill>
                <a:schemeClr val="tx1">
                  <a:lumMod val="75000"/>
                </a:schemeClr>
              </a:solidFill>
              <a:latin typeface="Arial"/>
            </a:endParaRPr>
          </a:p>
        </p:txBody>
      </p:sp>
      <p:grpSp>
        <p:nvGrpSpPr>
          <p:cNvPr id="32" name="Groupe 38">
            <a:extLst>
              <a:ext uri="{FF2B5EF4-FFF2-40B4-BE49-F238E27FC236}">
                <a16:creationId xmlns:a16="http://schemas.microsoft.com/office/drawing/2014/main" id="{301DB16F-C538-4087-BAA2-B96728D26FB4}"/>
              </a:ext>
            </a:extLst>
          </p:cNvPr>
          <p:cNvGrpSpPr/>
          <p:nvPr/>
        </p:nvGrpSpPr>
        <p:grpSpPr>
          <a:xfrm rot="327642">
            <a:off x="2254952" y="2462087"/>
            <a:ext cx="365904" cy="190928"/>
            <a:chOff x="4475551" y="3473661"/>
            <a:chExt cx="257726" cy="132253"/>
          </a:xfrm>
        </p:grpSpPr>
        <p:sp>
          <p:nvSpPr>
            <p:cNvPr id="33" name="Ellipse 39">
              <a:extLst>
                <a:ext uri="{FF2B5EF4-FFF2-40B4-BE49-F238E27FC236}">
                  <a16:creationId xmlns:a16="http://schemas.microsoft.com/office/drawing/2014/main" id="{6FBBAAE5-DFF9-4030-870D-7B3DBB7D079F}"/>
                </a:ext>
              </a:extLst>
            </p:cNvPr>
            <p:cNvSpPr/>
            <p:nvPr/>
          </p:nvSpPr>
          <p:spPr>
            <a:xfrm>
              <a:off x="4644500" y="3473661"/>
              <a:ext cx="88777" cy="88777"/>
            </a:xfrm>
            <a:prstGeom prst="ellipse">
              <a:avLst/>
            </a:prstGeom>
            <a:gradFill flip="none" rotWithShape="1">
              <a:gsLst>
                <a:gs pos="36000">
                  <a:schemeClr val="tx1">
                    <a:lumMod val="75000"/>
                  </a:schemeClr>
                </a:gs>
                <a:gs pos="100000">
                  <a:schemeClr val="accent1">
                    <a:tint val="23500"/>
                    <a:satMod val="160000"/>
                  </a:schemeClr>
                </a:gs>
              </a:gsLst>
              <a:lin ang="108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4" name="Arc plein 40">
              <a:extLst>
                <a:ext uri="{FF2B5EF4-FFF2-40B4-BE49-F238E27FC236}">
                  <a16:creationId xmlns:a16="http://schemas.microsoft.com/office/drawing/2014/main" id="{F832B834-40BC-48E7-8529-B9A2337A5B44}"/>
                </a:ext>
              </a:extLst>
            </p:cNvPr>
            <p:cNvSpPr/>
            <p:nvPr/>
          </p:nvSpPr>
          <p:spPr>
            <a:xfrm rot="5972358">
              <a:off x="4528520" y="3488304"/>
              <a:ext cx="103606" cy="104775"/>
            </a:xfrm>
            <a:prstGeom prst="blockArc">
              <a:avLst>
                <a:gd name="adj1" fmla="val 10800000"/>
                <a:gd name="adj2" fmla="val 19364522"/>
                <a:gd name="adj3" fmla="val 12806"/>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5" name="Arc plein 41">
              <a:extLst>
                <a:ext uri="{FF2B5EF4-FFF2-40B4-BE49-F238E27FC236}">
                  <a16:creationId xmlns:a16="http://schemas.microsoft.com/office/drawing/2014/main" id="{4009FB53-1E94-464C-8D4B-B3E22B1CB081}"/>
                </a:ext>
              </a:extLst>
            </p:cNvPr>
            <p:cNvSpPr/>
            <p:nvPr/>
          </p:nvSpPr>
          <p:spPr>
            <a:xfrm rot="5972358">
              <a:off x="4476136" y="3501723"/>
              <a:ext cx="103606" cy="104775"/>
            </a:xfrm>
            <a:prstGeom prst="blockArc">
              <a:avLst>
                <a:gd name="adj1" fmla="val 10800000"/>
                <a:gd name="adj2" fmla="val 19364522"/>
                <a:gd name="adj3" fmla="val 12806"/>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36" name="Groupe 38">
            <a:extLst>
              <a:ext uri="{FF2B5EF4-FFF2-40B4-BE49-F238E27FC236}">
                <a16:creationId xmlns:a16="http://schemas.microsoft.com/office/drawing/2014/main" id="{5A25AC66-FCF5-42F8-BE8C-993A0182333B}"/>
              </a:ext>
            </a:extLst>
          </p:cNvPr>
          <p:cNvGrpSpPr/>
          <p:nvPr/>
        </p:nvGrpSpPr>
        <p:grpSpPr>
          <a:xfrm rot="21012175">
            <a:off x="4966510" y="3409097"/>
            <a:ext cx="365904" cy="190928"/>
            <a:chOff x="4475551" y="3473661"/>
            <a:chExt cx="257726" cy="132253"/>
          </a:xfrm>
        </p:grpSpPr>
        <p:sp>
          <p:nvSpPr>
            <p:cNvPr id="38" name="Ellipse 39">
              <a:extLst>
                <a:ext uri="{FF2B5EF4-FFF2-40B4-BE49-F238E27FC236}">
                  <a16:creationId xmlns:a16="http://schemas.microsoft.com/office/drawing/2014/main" id="{0971CC59-B379-4EDC-BE9B-5B6773DD90FE}"/>
                </a:ext>
              </a:extLst>
            </p:cNvPr>
            <p:cNvSpPr/>
            <p:nvPr/>
          </p:nvSpPr>
          <p:spPr>
            <a:xfrm>
              <a:off x="4644500" y="3473661"/>
              <a:ext cx="88777" cy="88777"/>
            </a:xfrm>
            <a:prstGeom prst="ellipse">
              <a:avLst/>
            </a:prstGeom>
            <a:gradFill flip="none" rotWithShape="1">
              <a:gsLst>
                <a:gs pos="36000">
                  <a:schemeClr val="tx1">
                    <a:lumMod val="75000"/>
                  </a:schemeClr>
                </a:gs>
                <a:gs pos="100000">
                  <a:schemeClr val="accent1">
                    <a:tint val="23500"/>
                    <a:satMod val="160000"/>
                  </a:schemeClr>
                </a:gs>
              </a:gsLst>
              <a:lin ang="108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5" name="Arc plein 40">
              <a:extLst>
                <a:ext uri="{FF2B5EF4-FFF2-40B4-BE49-F238E27FC236}">
                  <a16:creationId xmlns:a16="http://schemas.microsoft.com/office/drawing/2014/main" id="{6C6E3E14-DAE9-41BB-9BB3-F8934257F52D}"/>
                </a:ext>
              </a:extLst>
            </p:cNvPr>
            <p:cNvSpPr/>
            <p:nvPr/>
          </p:nvSpPr>
          <p:spPr>
            <a:xfrm rot="5972358">
              <a:off x="4528520" y="3488304"/>
              <a:ext cx="103606" cy="104775"/>
            </a:xfrm>
            <a:prstGeom prst="blockArc">
              <a:avLst>
                <a:gd name="adj1" fmla="val 10800000"/>
                <a:gd name="adj2" fmla="val 19364522"/>
                <a:gd name="adj3" fmla="val 12806"/>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6" name="Arc plein 41">
              <a:extLst>
                <a:ext uri="{FF2B5EF4-FFF2-40B4-BE49-F238E27FC236}">
                  <a16:creationId xmlns:a16="http://schemas.microsoft.com/office/drawing/2014/main" id="{574B0990-554B-4AF0-94B7-7E36191208C6}"/>
                </a:ext>
              </a:extLst>
            </p:cNvPr>
            <p:cNvSpPr/>
            <p:nvPr/>
          </p:nvSpPr>
          <p:spPr>
            <a:xfrm rot="5972358">
              <a:off x="4476136" y="3501723"/>
              <a:ext cx="103606" cy="104775"/>
            </a:xfrm>
            <a:prstGeom prst="blockArc">
              <a:avLst>
                <a:gd name="adj1" fmla="val 10800000"/>
                <a:gd name="adj2" fmla="val 19364522"/>
                <a:gd name="adj3" fmla="val 12806"/>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57" name="Groupe 38">
            <a:extLst>
              <a:ext uri="{FF2B5EF4-FFF2-40B4-BE49-F238E27FC236}">
                <a16:creationId xmlns:a16="http://schemas.microsoft.com/office/drawing/2014/main" id="{2B3DCFB2-1510-4E6F-9FCC-352B50AB5287}"/>
              </a:ext>
            </a:extLst>
          </p:cNvPr>
          <p:cNvGrpSpPr/>
          <p:nvPr/>
        </p:nvGrpSpPr>
        <p:grpSpPr>
          <a:xfrm rot="2140104">
            <a:off x="4975309" y="2670504"/>
            <a:ext cx="365904" cy="190928"/>
            <a:chOff x="4475551" y="3473661"/>
            <a:chExt cx="257726" cy="132253"/>
          </a:xfrm>
        </p:grpSpPr>
        <p:sp>
          <p:nvSpPr>
            <p:cNvPr id="58" name="Ellipse 39">
              <a:extLst>
                <a:ext uri="{FF2B5EF4-FFF2-40B4-BE49-F238E27FC236}">
                  <a16:creationId xmlns:a16="http://schemas.microsoft.com/office/drawing/2014/main" id="{79A0AB4D-F10B-46E4-95CB-8CD6593ACC0C}"/>
                </a:ext>
              </a:extLst>
            </p:cNvPr>
            <p:cNvSpPr/>
            <p:nvPr/>
          </p:nvSpPr>
          <p:spPr>
            <a:xfrm>
              <a:off x="4644500" y="3473661"/>
              <a:ext cx="88777" cy="88777"/>
            </a:xfrm>
            <a:prstGeom prst="ellipse">
              <a:avLst/>
            </a:prstGeom>
            <a:gradFill flip="none" rotWithShape="1">
              <a:gsLst>
                <a:gs pos="36000">
                  <a:schemeClr val="tx1">
                    <a:lumMod val="75000"/>
                  </a:schemeClr>
                </a:gs>
                <a:gs pos="100000">
                  <a:schemeClr val="accent1">
                    <a:tint val="23500"/>
                    <a:satMod val="160000"/>
                  </a:schemeClr>
                </a:gs>
              </a:gsLst>
              <a:lin ang="108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9" name="Arc plein 40">
              <a:extLst>
                <a:ext uri="{FF2B5EF4-FFF2-40B4-BE49-F238E27FC236}">
                  <a16:creationId xmlns:a16="http://schemas.microsoft.com/office/drawing/2014/main" id="{9F9B330C-521F-4583-AE07-87F3D81DDCCF}"/>
                </a:ext>
              </a:extLst>
            </p:cNvPr>
            <p:cNvSpPr/>
            <p:nvPr/>
          </p:nvSpPr>
          <p:spPr>
            <a:xfrm rot="5972358">
              <a:off x="4528520" y="3488304"/>
              <a:ext cx="103606" cy="104775"/>
            </a:xfrm>
            <a:prstGeom prst="blockArc">
              <a:avLst>
                <a:gd name="adj1" fmla="val 10800000"/>
                <a:gd name="adj2" fmla="val 19364522"/>
                <a:gd name="adj3" fmla="val 12806"/>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0" name="Arc plein 41">
              <a:extLst>
                <a:ext uri="{FF2B5EF4-FFF2-40B4-BE49-F238E27FC236}">
                  <a16:creationId xmlns:a16="http://schemas.microsoft.com/office/drawing/2014/main" id="{88D5A721-98A0-49F3-AF29-C87FC2881098}"/>
                </a:ext>
              </a:extLst>
            </p:cNvPr>
            <p:cNvSpPr/>
            <p:nvPr/>
          </p:nvSpPr>
          <p:spPr>
            <a:xfrm rot="5972358">
              <a:off x="4476136" y="3501723"/>
              <a:ext cx="103606" cy="104775"/>
            </a:xfrm>
            <a:prstGeom prst="blockArc">
              <a:avLst>
                <a:gd name="adj1" fmla="val 10800000"/>
                <a:gd name="adj2" fmla="val 19364522"/>
                <a:gd name="adj3" fmla="val 12806"/>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61" name="Groupe 38">
            <a:extLst>
              <a:ext uri="{FF2B5EF4-FFF2-40B4-BE49-F238E27FC236}">
                <a16:creationId xmlns:a16="http://schemas.microsoft.com/office/drawing/2014/main" id="{2889F79E-A2F8-46AD-A132-B5BAEA7BA6B9}"/>
              </a:ext>
            </a:extLst>
          </p:cNvPr>
          <p:cNvGrpSpPr/>
          <p:nvPr/>
        </p:nvGrpSpPr>
        <p:grpSpPr>
          <a:xfrm rot="1384598">
            <a:off x="2264182" y="3601960"/>
            <a:ext cx="365904" cy="190928"/>
            <a:chOff x="4475551" y="3473661"/>
            <a:chExt cx="257726" cy="132253"/>
          </a:xfrm>
        </p:grpSpPr>
        <p:sp>
          <p:nvSpPr>
            <p:cNvPr id="62" name="Ellipse 39">
              <a:extLst>
                <a:ext uri="{FF2B5EF4-FFF2-40B4-BE49-F238E27FC236}">
                  <a16:creationId xmlns:a16="http://schemas.microsoft.com/office/drawing/2014/main" id="{0CFB7234-15F6-4F17-898C-0744C9AEF5D8}"/>
                </a:ext>
              </a:extLst>
            </p:cNvPr>
            <p:cNvSpPr/>
            <p:nvPr/>
          </p:nvSpPr>
          <p:spPr>
            <a:xfrm>
              <a:off x="4644500" y="3473661"/>
              <a:ext cx="88777" cy="88777"/>
            </a:xfrm>
            <a:prstGeom prst="ellipse">
              <a:avLst/>
            </a:prstGeom>
            <a:gradFill flip="none" rotWithShape="1">
              <a:gsLst>
                <a:gs pos="36000">
                  <a:schemeClr val="tx1">
                    <a:lumMod val="75000"/>
                  </a:schemeClr>
                </a:gs>
                <a:gs pos="100000">
                  <a:schemeClr val="accent1">
                    <a:tint val="23500"/>
                    <a:satMod val="160000"/>
                  </a:schemeClr>
                </a:gs>
              </a:gsLst>
              <a:lin ang="108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3" name="Arc plein 40">
              <a:extLst>
                <a:ext uri="{FF2B5EF4-FFF2-40B4-BE49-F238E27FC236}">
                  <a16:creationId xmlns:a16="http://schemas.microsoft.com/office/drawing/2014/main" id="{D0823D85-72D1-49BD-AC34-1166C256527C}"/>
                </a:ext>
              </a:extLst>
            </p:cNvPr>
            <p:cNvSpPr/>
            <p:nvPr/>
          </p:nvSpPr>
          <p:spPr>
            <a:xfrm rot="5972358">
              <a:off x="4528520" y="3488304"/>
              <a:ext cx="103606" cy="104775"/>
            </a:xfrm>
            <a:prstGeom prst="blockArc">
              <a:avLst>
                <a:gd name="adj1" fmla="val 10800000"/>
                <a:gd name="adj2" fmla="val 19364522"/>
                <a:gd name="adj3" fmla="val 12806"/>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4" name="Arc plein 41">
              <a:extLst>
                <a:ext uri="{FF2B5EF4-FFF2-40B4-BE49-F238E27FC236}">
                  <a16:creationId xmlns:a16="http://schemas.microsoft.com/office/drawing/2014/main" id="{F7AC3A85-5358-4389-9E79-0C89423CFF19}"/>
                </a:ext>
              </a:extLst>
            </p:cNvPr>
            <p:cNvSpPr/>
            <p:nvPr/>
          </p:nvSpPr>
          <p:spPr>
            <a:xfrm rot="5972358">
              <a:off x="4476136" y="3501723"/>
              <a:ext cx="103606" cy="104775"/>
            </a:xfrm>
            <a:prstGeom prst="blockArc">
              <a:avLst>
                <a:gd name="adj1" fmla="val 10800000"/>
                <a:gd name="adj2" fmla="val 19364522"/>
                <a:gd name="adj3" fmla="val 12806"/>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Tree>
    <p:extLst>
      <p:ext uri="{BB962C8B-B14F-4D97-AF65-F5344CB8AC3E}">
        <p14:creationId xmlns:p14="http://schemas.microsoft.com/office/powerpoint/2010/main" val="2655072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90B086F-6CEA-3991-FCF9-C633DD302A65}"/>
              </a:ext>
            </a:extLst>
          </p:cNvPr>
          <p:cNvPicPr>
            <a:picLocks noChangeAspect="1"/>
          </p:cNvPicPr>
          <p:nvPr/>
        </p:nvPicPr>
        <p:blipFill>
          <a:blip r:embed="rId3">
            <a:alphaModFix/>
          </a:blip>
          <a:stretch>
            <a:fillRect/>
          </a:stretch>
        </p:blipFill>
        <p:spPr>
          <a:xfrm>
            <a:off x="4000191" y="2572562"/>
            <a:ext cx="3086100" cy="1143000"/>
          </a:xfrm>
          <a:prstGeom prst="rect">
            <a:avLst/>
          </a:prstGeom>
          <a:effectLst>
            <a:softEdge rad="431800"/>
          </a:effectLst>
          <a:scene3d>
            <a:camera prst="orthographicFront">
              <a:rot lat="0" lon="0" rev="0"/>
            </a:camera>
            <a:lightRig rig="threePt" dir="t"/>
          </a:scene3d>
        </p:spPr>
      </p:pic>
      <p:pic>
        <p:nvPicPr>
          <p:cNvPr id="31" name="Picture 8" descr="Fichier:Microscope icon (black OCL).svg — Wikipédia"/>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166676" y="1057016"/>
            <a:ext cx="3450229" cy="3450229"/>
          </a:xfrm>
          <a:prstGeom prst="rect">
            <a:avLst/>
          </a:prstGeom>
          <a:noFill/>
          <a:extLst>
            <a:ext uri="{909E8E84-426E-40DD-AFC4-6F175D3DCCD1}">
              <a14:hiddenFill xmlns:a14="http://schemas.microsoft.com/office/drawing/2010/main">
                <a:solidFill>
                  <a:srgbClr val="FFFFFF"/>
                </a:solidFill>
              </a14:hiddenFill>
            </a:ext>
          </a:extLst>
        </p:spPr>
      </p:pic>
      <p:sp>
        <p:nvSpPr>
          <p:cNvPr id="37" name="Ellipse 36"/>
          <p:cNvSpPr/>
          <p:nvPr/>
        </p:nvSpPr>
        <p:spPr>
          <a:xfrm>
            <a:off x="1273177" y="2475586"/>
            <a:ext cx="4270064" cy="1287533"/>
          </a:xfrm>
          <a:prstGeom prst="ellipse">
            <a:avLst/>
          </a:prstGeom>
          <a:noFill/>
          <a:ln w="254000">
            <a:solidFill>
              <a:srgbClr val="0033A0">
                <a:alpha val="2509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 name="Espace réservé du numéro de diapositive 1"/>
          <p:cNvSpPr>
            <a:spLocks noGrp="1"/>
          </p:cNvSpPr>
          <p:nvPr>
            <p:ph type="sldNum" sz="quarter" idx="12"/>
          </p:nvPr>
        </p:nvSpPr>
        <p:spPr/>
        <p:txBody>
          <a:bodyPr/>
          <a:lstStyle/>
          <a:p>
            <a:fld id="{36B5EA5A-BC32-A742-B11B-8E7414D5B535}" type="slidenum">
              <a:rPr lang="en-US" smtClean="0"/>
              <a:pPr/>
              <a:t>24</a:t>
            </a:fld>
            <a:endParaRPr lang="en-US" dirty="0"/>
          </a:p>
        </p:txBody>
      </p:sp>
      <p:sp>
        <p:nvSpPr>
          <p:cNvPr id="6" name="Title 1"/>
          <p:cNvSpPr txBox="1">
            <a:spLocks/>
          </p:cNvSpPr>
          <p:nvPr/>
        </p:nvSpPr>
        <p:spPr>
          <a:xfrm>
            <a:off x="268268" y="237481"/>
            <a:ext cx="6770485" cy="995896"/>
          </a:xfrm>
          <a:prstGeom prst="rect">
            <a:avLst/>
          </a:prstGeom>
        </p:spPr>
        <p:txBody>
          <a:bodyPr anchor="t"/>
          <a:lstStyle/>
          <a:p>
            <a:pPr>
              <a:defRPr/>
            </a:pPr>
            <a:r>
              <a:rPr lang="fr-FR" sz="4800" dirty="0">
                <a:solidFill>
                  <a:schemeClr val="tx1">
                    <a:lumMod val="75000"/>
                  </a:schemeClr>
                </a:solidFill>
              </a:rPr>
              <a:t>Outils</a:t>
            </a:r>
          </a:p>
        </p:txBody>
      </p:sp>
      <p:sp>
        <p:nvSpPr>
          <p:cNvPr id="9" name="Soleil 8"/>
          <p:cNvSpPr/>
          <p:nvPr/>
        </p:nvSpPr>
        <p:spPr>
          <a:xfrm>
            <a:off x="5391485" y="2960089"/>
            <a:ext cx="328960" cy="328960"/>
          </a:xfrm>
          <a:prstGeom prst="su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6" name="Content Placeholder 2"/>
          <p:cNvSpPr txBox="1">
            <a:spLocks/>
          </p:cNvSpPr>
          <p:nvPr/>
        </p:nvSpPr>
        <p:spPr>
          <a:xfrm>
            <a:off x="909772" y="5307921"/>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rgbClr val="B3BADA"/>
                </a:solidFill>
              </a:rPr>
              <a:t>Collisionneurs</a:t>
            </a:r>
            <a:r>
              <a:rPr lang="en-US" b="1" dirty="0">
                <a:solidFill>
                  <a:srgbClr val="B3BADA"/>
                </a:solidFill>
              </a:rPr>
              <a:t> </a:t>
            </a:r>
            <a:endParaRPr kumimoji="0" lang="en-US" sz="2400" b="0" i="0" u="none" strike="noStrike" kern="1200" cap="none" spc="0" normalizeH="0" baseline="0" dirty="0">
              <a:ln>
                <a:noFill/>
              </a:ln>
              <a:solidFill>
                <a:srgbClr val="B3BADA"/>
              </a:solidFill>
              <a:uLnTx/>
              <a:uFillTx/>
              <a:latin typeface="Arial"/>
              <a:ea typeface="+mn-ea"/>
              <a:cs typeface="+mn-cs"/>
            </a:endParaRPr>
          </a:p>
        </p:txBody>
      </p:sp>
      <p:sp>
        <p:nvSpPr>
          <p:cNvPr id="55" name="Content Placeholder 2"/>
          <p:cNvSpPr txBox="1">
            <a:spLocks/>
          </p:cNvSpPr>
          <p:nvPr/>
        </p:nvSpPr>
        <p:spPr>
          <a:xfrm>
            <a:off x="4435328" y="5307921"/>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b="1" dirty="0" err="1">
                <a:solidFill>
                  <a:schemeClr val="tx1">
                    <a:lumMod val="75000"/>
                  </a:schemeClr>
                </a:solidFill>
                <a:latin typeface="Arial"/>
              </a:rPr>
              <a:t>Détecteurs</a:t>
            </a:r>
            <a:endParaRPr lang="en-US" b="1" dirty="0">
              <a:solidFill>
                <a:schemeClr val="tx1">
                  <a:lumMod val="75000"/>
                </a:schemeClr>
              </a:solidFill>
              <a:latin typeface="Arial"/>
            </a:endParaRPr>
          </a:p>
        </p:txBody>
      </p:sp>
    </p:spTree>
    <p:extLst>
      <p:ext uri="{BB962C8B-B14F-4D97-AF65-F5344CB8AC3E}">
        <p14:creationId xmlns:p14="http://schemas.microsoft.com/office/powerpoint/2010/main" val="38289862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6EBEBD-12DC-A3E7-6219-67BA612BF0DA}"/>
              </a:ext>
            </a:extLst>
          </p:cNvPr>
          <p:cNvPicPr>
            <a:picLocks noChangeAspect="1"/>
          </p:cNvPicPr>
          <p:nvPr/>
        </p:nvPicPr>
        <p:blipFill>
          <a:blip r:embed="rId3">
            <a:alphaModFix/>
            <a:duotone>
              <a:schemeClr val="bg2">
                <a:shade val="45000"/>
                <a:satMod val="135000"/>
              </a:schemeClr>
              <a:prstClr val="white"/>
            </a:duotone>
          </a:blip>
          <a:stretch>
            <a:fillRect/>
          </a:stretch>
        </p:blipFill>
        <p:spPr>
          <a:xfrm>
            <a:off x="4000191" y="2572562"/>
            <a:ext cx="3086100" cy="1143000"/>
          </a:xfrm>
          <a:prstGeom prst="rect">
            <a:avLst/>
          </a:prstGeom>
          <a:effectLst>
            <a:softEdge rad="431800"/>
          </a:effectLst>
          <a:scene3d>
            <a:camera prst="orthographicFront">
              <a:rot lat="0" lon="0" rev="0"/>
            </a:camera>
            <a:lightRig rig="threePt" dir="t"/>
          </a:scene3d>
        </p:spPr>
      </p:pic>
      <p:pic>
        <p:nvPicPr>
          <p:cNvPr id="31" name="Picture 8" descr="Fichier:Microscope icon (black OCL).svg — Wikipédia"/>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166676" y="1057016"/>
            <a:ext cx="3450229" cy="3450229"/>
          </a:xfrm>
          <a:prstGeom prst="rect">
            <a:avLst/>
          </a:prstGeom>
          <a:noFill/>
          <a:extLst>
            <a:ext uri="{909E8E84-426E-40DD-AFC4-6F175D3DCCD1}">
              <a14:hiddenFill xmlns:a14="http://schemas.microsoft.com/office/drawing/2010/main">
                <a:solidFill>
                  <a:srgbClr val="FFFFFF"/>
                </a:solidFill>
              </a14:hiddenFill>
            </a:ext>
          </a:extLst>
        </p:spPr>
      </p:pic>
      <p:sp>
        <p:nvSpPr>
          <p:cNvPr id="37" name="Ellipse 36"/>
          <p:cNvSpPr/>
          <p:nvPr/>
        </p:nvSpPr>
        <p:spPr>
          <a:xfrm>
            <a:off x="1273177" y="2475586"/>
            <a:ext cx="4270064" cy="1287533"/>
          </a:xfrm>
          <a:prstGeom prst="ellipse">
            <a:avLst/>
          </a:prstGeom>
          <a:noFill/>
          <a:ln w="254000">
            <a:solidFill>
              <a:srgbClr val="B3B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 name="Espace réservé du numéro de diapositive 1"/>
          <p:cNvSpPr>
            <a:spLocks noGrp="1"/>
          </p:cNvSpPr>
          <p:nvPr>
            <p:ph type="sldNum" sz="quarter" idx="12"/>
          </p:nvPr>
        </p:nvSpPr>
        <p:spPr/>
        <p:txBody>
          <a:bodyPr/>
          <a:lstStyle/>
          <a:p>
            <a:fld id="{36B5EA5A-BC32-A742-B11B-8E7414D5B535}" type="slidenum">
              <a:rPr lang="en-US" smtClean="0"/>
              <a:pPr/>
              <a:t>25</a:t>
            </a:fld>
            <a:endParaRPr lang="en-US" dirty="0"/>
          </a:p>
        </p:txBody>
      </p:sp>
      <p:sp>
        <p:nvSpPr>
          <p:cNvPr id="6" name="Title 1"/>
          <p:cNvSpPr txBox="1">
            <a:spLocks/>
          </p:cNvSpPr>
          <p:nvPr/>
        </p:nvSpPr>
        <p:spPr>
          <a:xfrm>
            <a:off x="268268" y="237481"/>
            <a:ext cx="6770485" cy="995896"/>
          </a:xfrm>
          <a:prstGeom prst="rect">
            <a:avLst/>
          </a:prstGeom>
        </p:spPr>
        <p:txBody>
          <a:bodyPr anchor="t"/>
          <a:lstStyle/>
          <a:p>
            <a:pPr>
              <a:defRPr/>
            </a:pPr>
            <a:r>
              <a:rPr lang="fr-FR" sz="4800" dirty="0">
                <a:solidFill>
                  <a:schemeClr val="tx1">
                    <a:lumMod val="75000"/>
                  </a:schemeClr>
                </a:solidFill>
              </a:rPr>
              <a:t>Outils</a:t>
            </a:r>
          </a:p>
        </p:txBody>
      </p:sp>
      <p:sp>
        <p:nvSpPr>
          <p:cNvPr id="22" name="Content Placeholder 2"/>
          <p:cNvSpPr txBox="1">
            <a:spLocks/>
          </p:cNvSpPr>
          <p:nvPr/>
        </p:nvSpPr>
        <p:spPr>
          <a:xfrm>
            <a:off x="909772" y="5307921"/>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rgbClr val="B3BADA"/>
                </a:solidFill>
              </a:rPr>
              <a:t>Collisionneurs</a:t>
            </a:r>
            <a:endParaRPr kumimoji="0" lang="en-US" sz="2400" b="0" i="0" u="none" strike="noStrike" kern="1200" cap="none" spc="0" normalizeH="0" baseline="0" dirty="0">
              <a:ln>
                <a:noFill/>
              </a:ln>
              <a:solidFill>
                <a:srgbClr val="B3BADA"/>
              </a:solidFill>
              <a:uLnTx/>
              <a:uFillTx/>
              <a:latin typeface="Arial"/>
              <a:ea typeface="+mn-ea"/>
              <a:cs typeface="+mn-cs"/>
            </a:endParaRPr>
          </a:p>
        </p:txBody>
      </p:sp>
      <p:pic>
        <p:nvPicPr>
          <p:cNvPr id="32" name="Image 31"/>
          <p:cNvPicPr>
            <a:picLocks noChangeAspect="1"/>
          </p:cNvPicPr>
          <p:nvPr/>
        </p:nvPicPr>
        <p:blipFill>
          <a:blip r:embed="rId5"/>
          <a:stretch>
            <a:fillRect/>
          </a:stretch>
        </p:blipFill>
        <p:spPr>
          <a:xfrm>
            <a:off x="8312514" y="1657341"/>
            <a:ext cx="2657100" cy="2646767"/>
          </a:xfrm>
          <a:prstGeom prst="rect">
            <a:avLst/>
          </a:prstGeom>
        </p:spPr>
      </p:pic>
      <p:sp>
        <p:nvSpPr>
          <p:cNvPr id="33" name="Content Placeholder 2"/>
          <p:cNvSpPr txBox="1">
            <a:spLocks/>
          </p:cNvSpPr>
          <p:nvPr/>
        </p:nvSpPr>
        <p:spPr>
          <a:xfrm>
            <a:off x="7980391" y="5307920"/>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kumimoji="0" lang="en-US" sz="3000" b="1" i="0" u="none" strike="noStrike" kern="1200" cap="none" spc="0" normalizeH="0" baseline="0" dirty="0" err="1">
                <a:ln>
                  <a:noFill/>
                </a:ln>
                <a:solidFill>
                  <a:schemeClr val="tx1">
                    <a:lumMod val="75000"/>
                  </a:schemeClr>
                </a:solidFill>
                <a:uLnTx/>
                <a:uFillTx/>
                <a:latin typeface="Arial"/>
                <a:ea typeface="+mn-ea"/>
                <a:cs typeface="+mn-cs"/>
              </a:rPr>
              <a:t>Informatique</a:t>
            </a:r>
            <a:endParaRPr kumimoji="0" lang="en-US" sz="2400" b="0" i="0" u="none" strike="noStrike" kern="1200" cap="none" spc="0" normalizeH="0" baseline="0" dirty="0">
              <a:ln>
                <a:noFill/>
              </a:ln>
              <a:solidFill>
                <a:schemeClr val="tx1">
                  <a:lumMod val="75000"/>
                </a:schemeClr>
              </a:solidFill>
              <a:uLnTx/>
              <a:uFillTx/>
              <a:latin typeface="Arial"/>
              <a:ea typeface="+mn-ea"/>
              <a:cs typeface="+mn-cs"/>
            </a:endParaRPr>
          </a:p>
        </p:txBody>
      </p:sp>
      <p:cxnSp>
        <p:nvCxnSpPr>
          <p:cNvPr id="35" name="Connecteur droit avec flèche 34"/>
          <p:cNvCxnSpPr/>
          <p:nvPr/>
        </p:nvCxnSpPr>
        <p:spPr>
          <a:xfrm>
            <a:off x="7057803" y="2956522"/>
            <a:ext cx="1589199" cy="0"/>
          </a:xfrm>
          <a:prstGeom prst="straightConnector1">
            <a:avLst/>
          </a:prstGeom>
          <a:ln w="57150">
            <a:prstDash val="sysDot"/>
            <a:tailEnd type="triangle"/>
          </a:ln>
        </p:spPr>
        <p:style>
          <a:lnRef idx="1">
            <a:schemeClr val="accent1"/>
          </a:lnRef>
          <a:fillRef idx="0">
            <a:schemeClr val="accent1"/>
          </a:fillRef>
          <a:effectRef idx="0">
            <a:schemeClr val="accent1"/>
          </a:effectRef>
          <a:fontRef idx="minor">
            <a:schemeClr val="tx1"/>
          </a:fontRef>
        </p:style>
      </p:cxnSp>
      <p:pic>
        <p:nvPicPr>
          <p:cNvPr id="36" name="Image 3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99575" y="2069187"/>
            <a:ext cx="1457590" cy="887241"/>
          </a:xfrm>
          <a:prstGeom prst="rect">
            <a:avLst/>
          </a:prstGeom>
          <a:ln>
            <a:solidFill>
              <a:schemeClr val="accent1"/>
            </a:solidFill>
          </a:ln>
          <a:effectLst/>
        </p:spPr>
      </p:pic>
      <p:sp>
        <p:nvSpPr>
          <p:cNvPr id="38" name="Content Placeholder 2"/>
          <p:cNvSpPr txBox="1">
            <a:spLocks/>
          </p:cNvSpPr>
          <p:nvPr/>
        </p:nvSpPr>
        <p:spPr>
          <a:xfrm>
            <a:off x="4435328" y="5307921"/>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rgbClr val="B3BADA"/>
                </a:solidFill>
              </a:rPr>
              <a:t>Détecteurs</a:t>
            </a:r>
            <a:endParaRPr lang="en-US" b="1" dirty="0">
              <a:solidFill>
                <a:srgbClr val="B3BADA"/>
              </a:solidFill>
              <a:latin typeface="Arial"/>
            </a:endParaRPr>
          </a:p>
        </p:txBody>
      </p:sp>
      <p:sp>
        <p:nvSpPr>
          <p:cNvPr id="5" name="Soleil 53">
            <a:extLst>
              <a:ext uri="{FF2B5EF4-FFF2-40B4-BE49-F238E27FC236}">
                <a16:creationId xmlns:a16="http://schemas.microsoft.com/office/drawing/2014/main" id="{2FEAAC65-AEE7-D9D4-4729-668E363DA0DD}"/>
              </a:ext>
            </a:extLst>
          </p:cNvPr>
          <p:cNvSpPr/>
          <p:nvPr/>
        </p:nvSpPr>
        <p:spPr>
          <a:xfrm>
            <a:off x="5391485" y="2960089"/>
            <a:ext cx="328960" cy="328960"/>
          </a:xfrm>
          <a:prstGeom prst="sun">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Tree>
    <p:extLst>
      <p:ext uri="{BB962C8B-B14F-4D97-AF65-F5344CB8AC3E}">
        <p14:creationId xmlns:p14="http://schemas.microsoft.com/office/powerpoint/2010/main" val="19594820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26</a:t>
            </a:fld>
            <a:endParaRPr lang="en-US" dirty="0"/>
          </a:p>
        </p:txBody>
      </p:sp>
      <p:sp>
        <p:nvSpPr>
          <p:cNvPr id="6" name="Title 1"/>
          <p:cNvSpPr txBox="1">
            <a:spLocks/>
          </p:cNvSpPr>
          <p:nvPr/>
        </p:nvSpPr>
        <p:spPr>
          <a:xfrm>
            <a:off x="268268" y="237481"/>
            <a:ext cx="6770485" cy="995896"/>
          </a:xfrm>
          <a:prstGeom prst="rect">
            <a:avLst/>
          </a:prstGeom>
        </p:spPr>
        <p:txBody>
          <a:bodyPr anchor="t"/>
          <a:lstStyle/>
          <a:p>
            <a:pPr>
              <a:defRPr/>
            </a:pPr>
            <a:r>
              <a:rPr lang="fr-FR" sz="4800" dirty="0">
                <a:solidFill>
                  <a:schemeClr val="tx1">
                    <a:lumMod val="75000"/>
                  </a:schemeClr>
                </a:solidFill>
              </a:rPr>
              <a:t>Tools</a:t>
            </a:r>
          </a:p>
        </p:txBody>
      </p:sp>
      <p:pic>
        <p:nvPicPr>
          <p:cNvPr id="31"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8268" y="357909"/>
            <a:ext cx="7284194" cy="4835113"/>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33" name="Content Placeholder 2"/>
          <p:cNvSpPr txBox="1">
            <a:spLocks/>
          </p:cNvSpPr>
          <p:nvPr/>
        </p:nvSpPr>
        <p:spPr>
          <a:xfrm>
            <a:off x="909772" y="5307921"/>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chemeClr val="tx1">
                    <a:lumMod val="75000"/>
                  </a:schemeClr>
                </a:solidFill>
              </a:rPr>
              <a:t>Collisionneurs</a:t>
            </a:r>
            <a:endParaRPr lang="en-US" b="1" dirty="0">
              <a:solidFill>
                <a:schemeClr val="tx1">
                  <a:lumMod val="75000"/>
                </a:schemeClr>
              </a:solidFill>
              <a:latin typeface="Arial"/>
            </a:endParaRPr>
          </a:p>
        </p:txBody>
      </p:sp>
      <p:sp>
        <p:nvSpPr>
          <p:cNvPr id="35" name="Content Placeholder 2"/>
          <p:cNvSpPr txBox="1">
            <a:spLocks/>
          </p:cNvSpPr>
          <p:nvPr/>
        </p:nvSpPr>
        <p:spPr>
          <a:xfrm>
            <a:off x="7980391" y="5307920"/>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rgbClr val="B3BADA"/>
                </a:solidFill>
              </a:rPr>
              <a:t>Informatique</a:t>
            </a:r>
            <a:endParaRPr lang="en-US" b="1" dirty="0">
              <a:solidFill>
                <a:srgbClr val="B3BADA"/>
              </a:solidFill>
            </a:endParaRPr>
          </a:p>
        </p:txBody>
      </p:sp>
      <p:sp>
        <p:nvSpPr>
          <p:cNvPr id="56" name="Content Placeholder 2"/>
          <p:cNvSpPr txBox="1">
            <a:spLocks/>
          </p:cNvSpPr>
          <p:nvPr/>
        </p:nvSpPr>
        <p:spPr>
          <a:xfrm>
            <a:off x="4435328" y="5307921"/>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rgbClr val="B3BADA"/>
                </a:solidFill>
              </a:rPr>
              <a:t>Détecteurs</a:t>
            </a:r>
            <a:endParaRPr lang="en-US" b="1" dirty="0">
              <a:solidFill>
                <a:srgbClr val="B3BADA"/>
              </a:solidFill>
              <a:latin typeface="Arial"/>
            </a:endParaRPr>
          </a:p>
        </p:txBody>
      </p:sp>
      <p:sp>
        <p:nvSpPr>
          <p:cNvPr id="8" name="Content Placeholder 2"/>
          <p:cNvSpPr txBox="1">
            <a:spLocks/>
          </p:cNvSpPr>
          <p:nvPr/>
        </p:nvSpPr>
        <p:spPr>
          <a:xfrm>
            <a:off x="7980390" y="815585"/>
            <a:ext cx="3321345" cy="686529"/>
          </a:xfrm>
          <a:prstGeom prst="rect">
            <a:avLst/>
          </a:prstGeom>
        </p:spPr>
        <p:txBody>
          <a:bodyPr vert="horz">
            <a:normAutofit fontScale="70000" lnSpcReduction="2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b="1" dirty="0">
                <a:solidFill>
                  <a:schemeClr val="tx1">
                    <a:lumMod val="75000"/>
                  </a:schemeClr>
                </a:solidFill>
                <a:latin typeface="Arial"/>
              </a:rPr>
              <a:t>Le LHC</a:t>
            </a:r>
          </a:p>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b="1" dirty="0">
                <a:solidFill>
                  <a:schemeClr val="tx1">
                    <a:lumMod val="75000"/>
                  </a:schemeClr>
                </a:solidFill>
                <a:latin typeface="Arial"/>
              </a:rPr>
              <a:t>Large Hadron Collider</a:t>
            </a:r>
          </a:p>
        </p:txBody>
      </p:sp>
    </p:spTree>
    <p:extLst>
      <p:ext uri="{BB962C8B-B14F-4D97-AF65-F5344CB8AC3E}">
        <p14:creationId xmlns:p14="http://schemas.microsoft.com/office/powerpoint/2010/main" val="8435367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7" descr="9105065"/>
          <p:cNvPicPr>
            <a:picLocks noChangeAspect="1" noChangeArrowheads="1"/>
          </p:cNvPicPr>
          <p:nvPr/>
        </p:nvPicPr>
        <p:blipFill>
          <a:blip r:embed="rId3" cstate="email">
            <a:lum contrast="-12000"/>
            <a:extLst>
              <a:ext uri="{28A0092B-C50C-407E-A947-70E740481C1C}">
                <a14:useLocalDpi xmlns:a14="http://schemas.microsoft.com/office/drawing/2010/main" val="0"/>
              </a:ext>
            </a:extLst>
          </a:blip>
          <a:srcRect/>
          <a:stretch>
            <a:fillRect/>
          </a:stretch>
        </p:blipFill>
        <p:spPr bwMode="auto">
          <a:xfrm>
            <a:off x="1466661" y="120015"/>
            <a:ext cx="9144000" cy="615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u numéro de diapositive 1"/>
          <p:cNvSpPr>
            <a:spLocks noGrp="1"/>
          </p:cNvSpPr>
          <p:nvPr>
            <p:ph type="sldNum" sz="quarter" idx="12"/>
          </p:nvPr>
        </p:nvSpPr>
        <p:spPr/>
        <p:txBody>
          <a:bodyPr/>
          <a:lstStyle/>
          <a:p>
            <a:fld id="{36B5EA5A-BC32-A742-B11B-8E7414D5B535}" type="slidenum">
              <a:rPr lang="en-US" smtClean="0"/>
              <a:pPr/>
              <a:t>27</a:t>
            </a:fld>
            <a:endParaRPr lang="en-US" dirty="0"/>
          </a:p>
        </p:txBody>
      </p:sp>
      <p:grpSp>
        <p:nvGrpSpPr>
          <p:cNvPr id="6" name="Group 6"/>
          <p:cNvGrpSpPr/>
          <p:nvPr/>
        </p:nvGrpSpPr>
        <p:grpSpPr>
          <a:xfrm>
            <a:off x="2518221" y="1864995"/>
            <a:ext cx="7030606" cy="3497580"/>
            <a:chOff x="1051560" y="1744980"/>
            <a:chExt cx="7030606" cy="3497580"/>
          </a:xfrm>
          <a:solidFill>
            <a:srgbClr val="FFFF00">
              <a:alpha val="50196"/>
            </a:srgbClr>
          </a:solidFill>
        </p:grpSpPr>
        <p:sp>
          <p:nvSpPr>
            <p:cNvPr id="7" name="Freeform 7"/>
            <p:cNvSpPr/>
            <p:nvPr/>
          </p:nvSpPr>
          <p:spPr>
            <a:xfrm>
              <a:off x="4389120" y="4686300"/>
              <a:ext cx="2476500" cy="556260"/>
            </a:xfrm>
            <a:custGeom>
              <a:avLst/>
              <a:gdLst>
                <a:gd name="connsiteX0" fmla="*/ 0 w 2476500"/>
                <a:gd name="connsiteY0" fmla="*/ 411480 h 556260"/>
                <a:gd name="connsiteX1" fmla="*/ 1950720 w 2476500"/>
                <a:gd name="connsiteY1" fmla="*/ 556260 h 556260"/>
                <a:gd name="connsiteX2" fmla="*/ 2240280 w 2476500"/>
                <a:gd name="connsiteY2" fmla="*/ 419100 h 556260"/>
                <a:gd name="connsiteX3" fmla="*/ 2476500 w 2476500"/>
                <a:gd name="connsiteY3" fmla="*/ 365760 h 556260"/>
                <a:gd name="connsiteX4" fmla="*/ 2301240 w 2476500"/>
                <a:gd name="connsiteY4" fmla="*/ 0 h 556260"/>
                <a:gd name="connsiteX5" fmla="*/ 38100 w 2476500"/>
                <a:gd name="connsiteY5" fmla="*/ 297180 h 556260"/>
                <a:gd name="connsiteX6" fmla="*/ 0 w 2476500"/>
                <a:gd name="connsiteY6" fmla="*/ 411480 h 556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56260">
                  <a:moveTo>
                    <a:pt x="0" y="411480"/>
                  </a:moveTo>
                  <a:lnTo>
                    <a:pt x="1950720" y="556260"/>
                  </a:lnTo>
                  <a:lnTo>
                    <a:pt x="2240280" y="419100"/>
                  </a:lnTo>
                  <a:lnTo>
                    <a:pt x="2476500" y="365760"/>
                  </a:lnTo>
                  <a:lnTo>
                    <a:pt x="2301240" y="0"/>
                  </a:lnTo>
                  <a:lnTo>
                    <a:pt x="38100" y="297180"/>
                  </a:lnTo>
                  <a:lnTo>
                    <a:pt x="0" y="411480"/>
                  </a:lnTo>
                  <a:close/>
                </a:path>
              </a:pathLst>
            </a:cu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Freeform 8"/>
            <p:cNvSpPr/>
            <p:nvPr/>
          </p:nvSpPr>
          <p:spPr>
            <a:xfrm>
              <a:off x="4351020" y="2987040"/>
              <a:ext cx="739140" cy="784860"/>
            </a:xfrm>
            <a:custGeom>
              <a:avLst/>
              <a:gdLst>
                <a:gd name="connsiteX0" fmla="*/ 91440 w 739140"/>
                <a:gd name="connsiteY0" fmla="*/ 784860 h 784860"/>
                <a:gd name="connsiteX1" fmla="*/ 685800 w 739140"/>
                <a:gd name="connsiteY1" fmla="*/ 601980 h 784860"/>
                <a:gd name="connsiteX2" fmla="*/ 739140 w 739140"/>
                <a:gd name="connsiteY2" fmla="*/ 297180 h 784860"/>
                <a:gd name="connsiteX3" fmla="*/ 434340 w 739140"/>
                <a:gd name="connsiteY3" fmla="*/ 228600 h 784860"/>
                <a:gd name="connsiteX4" fmla="*/ 472440 w 739140"/>
                <a:gd name="connsiteY4" fmla="*/ 0 h 784860"/>
                <a:gd name="connsiteX5" fmla="*/ 289560 w 739140"/>
                <a:gd name="connsiteY5" fmla="*/ 15240 h 784860"/>
                <a:gd name="connsiteX6" fmla="*/ 0 w 739140"/>
                <a:gd name="connsiteY6" fmla="*/ 739140 h 784860"/>
                <a:gd name="connsiteX7" fmla="*/ 91440 w 739140"/>
                <a:gd name="connsiteY7" fmla="*/ 784860 h 784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9140" h="784860">
                  <a:moveTo>
                    <a:pt x="91440" y="784860"/>
                  </a:moveTo>
                  <a:lnTo>
                    <a:pt x="685800" y="601980"/>
                  </a:lnTo>
                  <a:lnTo>
                    <a:pt x="739140" y="297180"/>
                  </a:lnTo>
                  <a:lnTo>
                    <a:pt x="434340" y="228600"/>
                  </a:lnTo>
                  <a:lnTo>
                    <a:pt x="472440" y="0"/>
                  </a:lnTo>
                  <a:lnTo>
                    <a:pt x="289560" y="15240"/>
                  </a:lnTo>
                  <a:lnTo>
                    <a:pt x="0" y="739140"/>
                  </a:lnTo>
                  <a:lnTo>
                    <a:pt x="91440" y="784860"/>
                  </a:lnTo>
                  <a:close/>
                </a:path>
              </a:pathLst>
            </a:cu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Freeform 9"/>
            <p:cNvSpPr/>
            <p:nvPr/>
          </p:nvSpPr>
          <p:spPr>
            <a:xfrm>
              <a:off x="2392680" y="4564380"/>
              <a:ext cx="304800" cy="152400"/>
            </a:xfrm>
            <a:custGeom>
              <a:avLst/>
              <a:gdLst>
                <a:gd name="connsiteX0" fmla="*/ 53340 w 304800"/>
                <a:gd name="connsiteY0" fmla="*/ 0 h 152400"/>
                <a:gd name="connsiteX1" fmla="*/ 304800 w 304800"/>
                <a:gd name="connsiteY1" fmla="*/ 30480 h 152400"/>
                <a:gd name="connsiteX2" fmla="*/ 251460 w 304800"/>
                <a:gd name="connsiteY2" fmla="*/ 121920 h 152400"/>
                <a:gd name="connsiteX3" fmla="*/ 152400 w 304800"/>
                <a:gd name="connsiteY3" fmla="*/ 152400 h 152400"/>
                <a:gd name="connsiteX4" fmla="*/ 0 w 304800"/>
                <a:gd name="connsiteY4" fmla="*/ 144780 h 152400"/>
                <a:gd name="connsiteX5" fmla="*/ 0 w 304800"/>
                <a:gd name="connsiteY5" fmla="*/ 76200 h 152400"/>
                <a:gd name="connsiteX6" fmla="*/ 53340 w 304800"/>
                <a:gd name="connsiteY6" fmla="*/ 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00" h="152400">
                  <a:moveTo>
                    <a:pt x="53340" y="0"/>
                  </a:moveTo>
                  <a:lnTo>
                    <a:pt x="304800" y="30480"/>
                  </a:lnTo>
                  <a:lnTo>
                    <a:pt x="251460" y="121920"/>
                  </a:lnTo>
                  <a:lnTo>
                    <a:pt x="152400" y="152400"/>
                  </a:lnTo>
                  <a:lnTo>
                    <a:pt x="0" y="144780"/>
                  </a:lnTo>
                  <a:lnTo>
                    <a:pt x="0" y="76200"/>
                  </a:lnTo>
                  <a:lnTo>
                    <a:pt x="53340" y="0"/>
                  </a:lnTo>
                  <a:close/>
                </a:path>
              </a:pathLst>
            </a:cu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Freeform 11"/>
            <p:cNvSpPr/>
            <p:nvPr/>
          </p:nvSpPr>
          <p:spPr>
            <a:xfrm>
              <a:off x="1051560" y="3451860"/>
              <a:ext cx="182880" cy="121920"/>
            </a:xfrm>
            <a:custGeom>
              <a:avLst/>
              <a:gdLst>
                <a:gd name="connsiteX0" fmla="*/ 38100 w 182880"/>
                <a:gd name="connsiteY0" fmla="*/ 0 h 121920"/>
                <a:gd name="connsiteX1" fmla="*/ 0 w 182880"/>
                <a:gd name="connsiteY1" fmla="*/ 121920 h 121920"/>
                <a:gd name="connsiteX2" fmla="*/ 137160 w 182880"/>
                <a:gd name="connsiteY2" fmla="*/ 114300 h 121920"/>
                <a:gd name="connsiteX3" fmla="*/ 182880 w 182880"/>
                <a:gd name="connsiteY3" fmla="*/ 45720 h 121920"/>
                <a:gd name="connsiteX4" fmla="*/ 38100 w 182880"/>
                <a:gd name="connsiteY4" fmla="*/ 0 h 121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121920">
                  <a:moveTo>
                    <a:pt x="38100" y="0"/>
                  </a:moveTo>
                  <a:lnTo>
                    <a:pt x="0" y="121920"/>
                  </a:lnTo>
                  <a:lnTo>
                    <a:pt x="137160" y="114300"/>
                  </a:lnTo>
                  <a:lnTo>
                    <a:pt x="182880" y="45720"/>
                  </a:lnTo>
                  <a:lnTo>
                    <a:pt x="38100" y="0"/>
                  </a:lnTo>
                  <a:close/>
                </a:path>
              </a:pathLst>
            </a:cu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Freeform 12"/>
            <p:cNvSpPr/>
            <p:nvPr/>
          </p:nvSpPr>
          <p:spPr>
            <a:xfrm>
              <a:off x="1943100" y="2247900"/>
              <a:ext cx="205740" cy="144780"/>
            </a:xfrm>
            <a:custGeom>
              <a:avLst/>
              <a:gdLst>
                <a:gd name="connsiteX0" fmla="*/ 60960 w 205740"/>
                <a:gd name="connsiteY0" fmla="*/ 0 h 144780"/>
                <a:gd name="connsiteX1" fmla="*/ 0 w 205740"/>
                <a:gd name="connsiteY1" fmla="*/ 99060 h 144780"/>
                <a:gd name="connsiteX2" fmla="*/ 99060 w 205740"/>
                <a:gd name="connsiteY2" fmla="*/ 144780 h 144780"/>
                <a:gd name="connsiteX3" fmla="*/ 205740 w 205740"/>
                <a:gd name="connsiteY3" fmla="*/ 91440 h 144780"/>
                <a:gd name="connsiteX4" fmla="*/ 60960 w 205740"/>
                <a:gd name="connsiteY4" fmla="*/ 0 h 1447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740" h="144780">
                  <a:moveTo>
                    <a:pt x="60960" y="0"/>
                  </a:moveTo>
                  <a:lnTo>
                    <a:pt x="0" y="99060"/>
                  </a:lnTo>
                  <a:lnTo>
                    <a:pt x="99060" y="144780"/>
                  </a:lnTo>
                  <a:lnTo>
                    <a:pt x="205740" y="91440"/>
                  </a:lnTo>
                  <a:lnTo>
                    <a:pt x="60960" y="0"/>
                  </a:lnTo>
                  <a:close/>
                </a:path>
              </a:pathLst>
            </a:cu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Freeform 13"/>
            <p:cNvSpPr/>
            <p:nvPr/>
          </p:nvSpPr>
          <p:spPr>
            <a:xfrm>
              <a:off x="3695700" y="1775460"/>
              <a:ext cx="114300" cy="106680"/>
            </a:xfrm>
            <a:custGeom>
              <a:avLst/>
              <a:gdLst>
                <a:gd name="connsiteX0" fmla="*/ 0 w 114300"/>
                <a:gd name="connsiteY0" fmla="*/ 45720 h 106680"/>
                <a:gd name="connsiteX1" fmla="*/ 22860 w 114300"/>
                <a:gd name="connsiteY1" fmla="*/ 106680 h 106680"/>
                <a:gd name="connsiteX2" fmla="*/ 114300 w 114300"/>
                <a:gd name="connsiteY2" fmla="*/ 76200 h 106680"/>
                <a:gd name="connsiteX3" fmla="*/ 68580 w 114300"/>
                <a:gd name="connsiteY3" fmla="*/ 0 h 106680"/>
                <a:gd name="connsiteX4" fmla="*/ 0 w 114300"/>
                <a:gd name="connsiteY4" fmla="*/ 45720 h 106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06680">
                  <a:moveTo>
                    <a:pt x="0" y="45720"/>
                  </a:moveTo>
                  <a:lnTo>
                    <a:pt x="22860" y="106680"/>
                  </a:lnTo>
                  <a:lnTo>
                    <a:pt x="114300" y="76200"/>
                  </a:lnTo>
                  <a:lnTo>
                    <a:pt x="68580" y="0"/>
                  </a:lnTo>
                  <a:lnTo>
                    <a:pt x="0" y="45720"/>
                  </a:lnTo>
                  <a:close/>
                </a:path>
              </a:pathLst>
            </a:cu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Freeform 14"/>
            <p:cNvSpPr/>
            <p:nvPr/>
          </p:nvSpPr>
          <p:spPr>
            <a:xfrm>
              <a:off x="5387340" y="4579620"/>
              <a:ext cx="274320" cy="205740"/>
            </a:xfrm>
            <a:custGeom>
              <a:avLst/>
              <a:gdLst>
                <a:gd name="connsiteX0" fmla="*/ 99060 w 274320"/>
                <a:gd name="connsiteY0" fmla="*/ 0 h 205740"/>
                <a:gd name="connsiteX1" fmla="*/ 0 w 274320"/>
                <a:gd name="connsiteY1" fmla="*/ 91440 h 205740"/>
                <a:gd name="connsiteX2" fmla="*/ 60960 w 274320"/>
                <a:gd name="connsiteY2" fmla="*/ 205740 h 205740"/>
                <a:gd name="connsiteX3" fmla="*/ 274320 w 274320"/>
                <a:gd name="connsiteY3" fmla="*/ 167640 h 205740"/>
                <a:gd name="connsiteX4" fmla="*/ 259080 w 274320"/>
                <a:gd name="connsiteY4" fmla="*/ 22860 h 205740"/>
                <a:gd name="connsiteX5" fmla="*/ 99060 w 274320"/>
                <a:gd name="connsiteY5" fmla="*/ 0 h 205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 h="205740">
                  <a:moveTo>
                    <a:pt x="99060" y="0"/>
                  </a:moveTo>
                  <a:lnTo>
                    <a:pt x="0" y="91440"/>
                  </a:lnTo>
                  <a:lnTo>
                    <a:pt x="60960" y="205740"/>
                  </a:lnTo>
                  <a:lnTo>
                    <a:pt x="274320" y="167640"/>
                  </a:lnTo>
                  <a:lnTo>
                    <a:pt x="259080" y="22860"/>
                  </a:lnTo>
                  <a:lnTo>
                    <a:pt x="99060" y="0"/>
                  </a:lnTo>
                  <a:close/>
                </a:path>
              </a:pathLst>
            </a:cu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Freeform 15"/>
            <p:cNvSpPr/>
            <p:nvPr/>
          </p:nvSpPr>
          <p:spPr>
            <a:xfrm>
              <a:off x="5882640" y="4533900"/>
              <a:ext cx="297180" cy="182880"/>
            </a:xfrm>
            <a:custGeom>
              <a:avLst/>
              <a:gdLst>
                <a:gd name="connsiteX0" fmla="*/ 167640 w 297180"/>
                <a:gd name="connsiteY0" fmla="*/ 0 h 182880"/>
                <a:gd name="connsiteX1" fmla="*/ 0 w 297180"/>
                <a:gd name="connsiteY1" fmla="*/ 68580 h 182880"/>
                <a:gd name="connsiteX2" fmla="*/ 68580 w 297180"/>
                <a:gd name="connsiteY2" fmla="*/ 182880 h 182880"/>
                <a:gd name="connsiteX3" fmla="*/ 297180 w 297180"/>
                <a:gd name="connsiteY3" fmla="*/ 160020 h 182880"/>
                <a:gd name="connsiteX4" fmla="*/ 167640 w 297180"/>
                <a:gd name="connsiteY4" fmla="*/ 0 h 1828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80" h="182880">
                  <a:moveTo>
                    <a:pt x="167640" y="0"/>
                  </a:moveTo>
                  <a:lnTo>
                    <a:pt x="0" y="68580"/>
                  </a:lnTo>
                  <a:lnTo>
                    <a:pt x="68580" y="182880"/>
                  </a:lnTo>
                  <a:lnTo>
                    <a:pt x="297180" y="160020"/>
                  </a:lnTo>
                  <a:lnTo>
                    <a:pt x="167640" y="0"/>
                  </a:lnTo>
                  <a:close/>
                </a:path>
              </a:pathLst>
            </a:cu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Freeform 16"/>
            <p:cNvSpPr/>
            <p:nvPr/>
          </p:nvSpPr>
          <p:spPr>
            <a:xfrm>
              <a:off x="5532120" y="1744980"/>
              <a:ext cx="175260" cy="137160"/>
            </a:xfrm>
            <a:custGeom>
              <a:avLst/>
              <a:gdLst>
                <a:gd name="connsiteX0" fmla="*/ 15240 w 175260"/>
                <a:gd name="connsiteY0" fmla="*/ 0 h 137160"/>
                <a:gd name="connsiteX1" fmla="*/ 0 w 175260"/>
                <a:gd name="connsiteY1" fmla="*/ 114300 h 137160"/>
                <a:gd name="connsiteX2" fmla="*/ 121920 w 175260"/>
                <a:gd name="connsiteY2" fmla="*/ 137160 h 137160"/>
                <a:gd name="connsiteX3" fmla="*/ 175260 w 175260"/>
                <a:gd name="connsiteY3" fmla="*/ 45720 h 137160"/>
                <a:gd name="connsiteX4" fmla="*/ 15240 w 175260"/>
                <a:gd name="connsiteY4" fmla="*/ 0 h 137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60" h="137160">
                  <a:moveTo>
                    <a:pt x="15240" y="0"/>
                  </a:moveTo>
                  <a:lnTo>
                    <a:pt x="0" y="114300"/>
                  </a:lnTo>
                  <a:lnTo>
                    <a:pt x="121920" y="137160"/>
                  </a:lnTo>
                  <a:lnTo>
                    <a:pt x="175260" y="45720"/>
                  </a:lnTo>
                  <a:lnTo>
                    <a:pt x="15240" y="0"/>
                  </a:lnTo>
                  <a:close/>
                </a:path>
              </a:pathLst>
            </a:cu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Freeform 17"/>
            <p:cNvSpPr/>
            <p:nvPr/>
          </p:nvSpPr>
          <p:spPr>
            <a:xfrm>
              <a:off x="7845946" y="3196590"/>
              <a:ext cx="236220" cy="167640"/>
            </a:xfrm>
            <a:custGeom>
              <a:avLst/>
              <a:gdLst>
                <a:gd name="connsiteX0" fmla="*/ 30480 w 236220"/>
                <a:gd name="connsiteY0" fmla="*/ 0 h 167640"/>
                <a:gd name="connsiteX1" fmla="*/ 0 w 236220"/>
                <a:gd name="connsiteY1" fmla="*/ 91440 h 167640"/>
                <a:gd name="connsiteX2" fmla="*/ 137160 w 236220"/>
                <a:gd name="connsiteY2" fmla="*/ 167640 h 167640"/>
                <a:gd name="connsiteX3" fmla="*/ 236220 w 236220"/>
                <a:gd name="connsiteY3" fmla="*/ 60960 h 167640"/>
                <a:gd name="connsiteX4" fmla="*/ 30480 w 236220"/>
                <a:gd name="connsiteY4" fmla="*/ 0 h 167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20" h="167640">
                  <a:moveTo>
                    <a:pt x="30480" y="0"/>
                  </a:moveTo>
                  <a:lnTo>
                    <a:pt x="0" y="91440"/>
                  </a:lnTo>
                  <a:lnTo>
                    <a:pt x="137160" y="167640"/>
                  </a:lnTo>
                  <a:lnTo>
                    <a:pt x="236220" y="60960"/>
                  </a:lnTo>
                  <a:lnTo>
                    <a:pt x="30480" y="0"/>
                  </a:lnTo>
                  <a:close/>
                </a:path>
              </a:pathLst>
            </a:cu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Freeform 18"/>
            <p:cNvSpPr/>
            <p:nvPr/>
          </p:nvSpPr>
          <p:spPr>
            <a:xfrm>
              <a:off x="7277100" y="2263140"/>
              <a:ext cx="236220" cy="121920"/>
            </a:xfrm>
            <a:custGeom>
              <a:avLst/>
              <a:gdLst>
                <a:gd name="connsiteX0" fmla="*/ 68580 w 236220"/>
                <a:gd name="connsiteY0" fmla="*/ 0 h 121920"/>
                <a:gd name="connsiteX1" fmla="*/ 0 w 236220"/>
                <a:gd name="connsiteY1" fmla="*/ 76200 h 121920"/>
                <a:gd name="connsiteX2" fmla="*/ 152400 w 236220"/>
                <a:gd name="connsiteY2" fmla="*/ 121920 h 121920"/>
                <a:gd name="connsiteX3" fmla="*/ 236220 w 236220"/>
                <a:gd name="connsiteY3" fmla="*/ 60960 h 121920"/>
                <a:gd name="connsiteX4" fmla="*/ 68580 w 236220"/>
                <a:gd name="connsiteY4" fmla="*/ 0 h 121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20" h="121920">
                  <a:moveTo>
                    <a:pt x="68580" y="0"/>
                  </a:moveTo>
                  <a:lnTo>
                    <a:pt x="0" y="76200"/>
                  </a:lnTo>
                  <a:lnTo>
                    <a:pt x="152400" y="121920"/>
                  </a:lnTo>
                  <a:lnTo>
                    <a:pt x="236220" y="60960"/>
                  </a:lnTo>
                  <a:lnTo>
                    <a:pt x="68580" y="0"/>
                  </a:lnTo>
                  <a:close/>
                </a:path>
              </a:pathLst>
            </a:cu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9" name="Title 1"/>
          <p:cNvSpPr txBox="1">
            <a:spLocks/>
          </p:cNvSpPr>
          <p:nvPr/>
        </p:nvSpPr>
        <p:spPr>
          <a:xfrm rot="16200000">
            <a:off x="-2049126" y="2509025"/>
            <a:ext cx="5668390" cy="995896"/>
          </a:xfrm>
          <a:prstGeom prst="rect">
            <a:avLst/>
          </a:prstGeom>
        </p:spPr>
        <p:txBody>
          <a:bodyPr anchor="t"/>
          <a:lstStyle/>
          <a:p>
            <a:pPr>
              <a:defRPr/>
            </a:pPr>
            <a:r>
              <a:rPr lang="fr-FR" sz="4800" dirty="0">
                <a:solidFill>
                  <a:schemeClr val="tx1">
                    <a:lumMod val="75000"/>
                  </a:schemeClr>
                </a:solidFill>
              </a:rPr>
              <a:t>En surface</a:t>
            </a:r>
          </a:p>
        </p:txBody>
      </p:sp>
      <p:grpSp>
        <p:nvGrpSpPr>
          <p:cNvPr id="20" name="Group 88"/>
          <p:cNvGrpSpPr/>
          <p:nvPr/>
        </p:nvGrpSpPr>
        <p:grpSpPr>
          <a:xfrm>
            <a:off x="5093781" y="172778"/>
            <a:ext cx="5054601" cy="6083619"/>
            <a:chOff x="3581400" y="69531"/>
            <a:chExt cx="5054601" cy="6083619"/>
          </a:xfrm>
          <a:effectLst>
            <a:glow rad="101600">
              <a:schemeClr val="bg2">
                <a:lumMod val="75000"/>
                <a:alpha val="60000"/>
              </a:schemeClr>
            </a:glow>
          </a:effectLst>
        </p:grpSpPr>
        <p:cxnSp>
          <p:nvCxnSpPr>
            <p:cNvPr id="21" name="Straight Connector 19"/>
            <p:cNvCxnSpPr/>
            <p:nvPr/>
          </p:nvCxnSpPr>
          <p:spPr>
            <a:xfrm flipV="1">
              <a:off x="3581400" y="5604933"/>
              <a:ext cx="541867" cy="548217"/>
            </a:xfrm>
            <a:prstGeom prst="line">
              <a:avLst/>
            </a:prstGeom>
            <a:ln>
              <a:solidFill>
                <a:schemeClr val="bg1"/>
              </a:solidFill>
              <a:prstDash val="sysDash"/>
            </a:ln>
          </p:spPr>
          <p:style>
            <a:lnRef idx="2">
              <a:schemeClr val="accent1"/>
            </a:lnRef>
            <a:fillRef idx="0">
              <a:schemeClr val="accent1"/>
            </a:fillRef>
            <a:effectRef idx="1">
              <a:schemeClr val="accent1"/>
            </a:effectRef>
            <a:fontRef idx="minor">
              <a:schemeClr val="tx1"/>
            </a:fontRef>
          </p:style>
        </p:cxnSp>
        <p:cxnSp>
          <p:nvCxnSpPr>
            <p:cNvPr id="22" name="Straight Connector 23"/>
            <p:cNvCxnSpPr/>
            <p:nvPr/>
          </p:nvCxnSpPr>
          <p:spPr>
            <a:xfrm flipH="1">
              <a:off x="4123267" y="5096933"/>
              <a:ext cx="127000" cy="508000"/>
            </a:xfrm>
            <a:prstGeom prst="line">
              <a:avLst/>
            </a:prstGeom>
            <a:ln>
              <a:solidFill>
                <a:schemeClr val="bg1"/>
              </a:solidFill>
              <a:prstDash val="sysDash"/>
            </a:ln>
          </p:spPr>
          <p:style>
            <a:lnRef idx="2">
              <a:schemeClr val="accent1"/>
            </a:lnRef>
            <a:fillRef idx="0">
              <a:schemeClr val="accent1"/>
            </a:fillRef>
            <a:effectRef idx="1">
              <a:schemeClr val="accent1"/>
            </a:effectRef>
            <a:fontRef idx="minor">
              <a:schemeClr val="tx1"/>
            </a:fontRef>
          </p:style>
        </p:cxnSp>
        <p:cxnSp>
          <p:nvCxnSpPr>
            <p:cNvPr id="23" name="Straight Connector 26"/>
            <p:cNvCxnSpPr/>
            <p:nvPr/>
          </p:nvCxnSpPr>
          <p:spPr>
            <a:xfrm flipH="1" flipV="1">
              <a:off x="4241801" y="5095876"/>
              <a:ext cx="1606549" cy="120649"/>
            </a:xfrm>
            <a:prstGeom prst="line">
              <a:avLst/>
            </a:prstGeom>
            <a:ln>
              <a:solidFill>
                <a:schemeClr val="bg1"/>
              </a:solidFill>
              <a:prstDash val="sysDash"/>
            </a:ln>
          </p:spPr>
          <p:style>
            <a:lnRef idx="2">
              <a:schemeClr val="accent1"/>
            </a:lnRef>
            <a:fillRef idx="0">
              <a:schemeClr val="accent1"/>
            </a:fillRef>
            <a:effectRef idx="1">
              <a:schemeClr val="accent1"/>
            </a:effectRef>
            <a:fontRef idx="minor">
              <a:schemeClr val="tx1"/>
            </a:fontRef>
          </p:style>
        </p:cxnSp>
        <p:cxnSp>
          <p:nvCxnSpPr>
            <p:cNvPr id="24" name="Straight Connector 29"/>
            <p:cNvCxnSpPr/>
            <p:nvPr/>
          </p:nvCxnSpPr>
          <p:spPr>
            <a:xfrm>
              <a:off x="5706586" y="3895725"/>
              <a:ext cx="141764" cy="1320800"/>
            </a:xfrm>
            <a:prstGeom prst="line">
              <a:avLst/>
            </a:prstGeom>
            <a:ln>
              <a:solidFill>
                <a:schemeClr val="bg1"/>
              </a:solidFill>
              <a:prstDash val="sysDash"/>
            </a:ln>
          </p:spPr>
          <p:style>
            <a:lnRef idx="2">
              <a:schemeClr val="accent1"/>
            </a:lnRef>
            <a:fillRef idx="0">
              <a:schemeClr val="accent1"/>
            </a:fillRef>
            <a:effectRef idx="1">
              <a:schemeClr val="accent1"/>
            </a:effectRef>
            <a:fontRef idx="minor">
              <a:schemeClr val="tx1"/>
            </a:fontRef>
          </p:style>
        </p:cxnSp>
        <p:cxnSp>
          <p:nvCxnSpPr>
            <p:cNvPr id="25" name="Straight Connector 38"/>
            <p:cNvCxnSpPr/>
            <p:nvPr/>
          </p:nvCxnSpPr>
          <p:spPr>
            <a:xfrm>
              <a:off x="5707380" y="3892439"/>
              <a:ext cx="952500" cy="31861"/>
            </a:xfrm>
            <a:prstGeom prst="line">
              <a:avLst/>
            </a:prstGeom>
            <a:ln>
              <a:solidFill>
                <a:schemeClr val="bg1"/>
              </a:solidFill>
              <a:prstDash val="sysDash"/>
            </a:ln>
          </p:spPr>
          <p:style>
            <a:lnRef idx="2">
              <a:schemeClr val="accent1"/>
            </a:lnRef>
            <a:fillRef idx="0">
              <a:schemeClr val="accent1"/>
            </a:fillRef>
            <a:effectRef idx="1">
              <a:schemeClr val="accent1"/>
            </a:effectRef>
            <a:fontRef idx="minor">
              <a:schemeClr val="tx1"/>
            </a:fontRef>
          </p:style>
        </p:cxnSp>
        <p:cxnSp>
          <p:nvCxnSpPr>
            <p:cNvPr id="26" name="Straight Connector 41"/>
            <p:cNvCxnSpPr/>
            <p:nvPr/>
          </p:nvCxnSpPr>
          <p:spPr>
            <a:xfrm flipH="1">
              <a:off x="6659880" y="3302000"/>
              <a:ext cx="325122" cy="622300"/>
            </a:xfrm>
            <a:prstGeom prst="line">
              <a:avLst/>
            </a:prstGeom>
            <a:ln>
              <a:solidFill>
                <a:schemeClr val="bg1"/>
              </a:solidFill>
              <a:prstDash val="sysDash"/>
            </a:ln>
          </p:spPr>
          <p:style>
            <a:lnRef idx="2">
              <a:schemeClr val="accent1"/>
            </a:lnRef>
            <a:fillRef idx="0">
              <a:schemeClr val="accent1"/>
            </a:fillRef>
            <a:effectRef idx="1">
              <a:schemeClr val="accent1"/>
            </a:effectRef>
            <a:fontRef idx="minor">
              <a:schemeClr val="tx1"/>
            </a:fontRef>
          </p:style>
        </p:cxnSp>
        <p:cxnSp>
          <p:nvCxnSpPr>
            <p:cNvPr id="27" name="Straight Connector 44"/>
            <p:cNvCxnSpPr/>
            <p:nvPr/>
          </p:nvCxnSpPr>
          <p:spPr>
            <a:xfrm>
              <a:off x="6985000" y="3302000"/>
              <a:ext cx="1577975" cy="62230"/>
            </a:xfrm>
            <a:prstGeom prst="line">
              <a:avLst/>
            </a:prstGeom>
            <a:ln>
              <a:solidFill>
                <a:schemeClr val="bg1"/>
              </a:solidFill>
              <a:prstDash val="sysDash"/>
            </a:ln>
          </p:spPr>
          <p:style>
            <a:lnRef idx="2">
              <a:schemeClr val="accent1"/>
            </a:lnRef>
            <a:fillRef idx="0">
              <a:schemeClr val="accent1"/>
            </a:fillRef>
            <a:effectRef idx="1">
              <a:schemeClr val="accent1"/>
            </a:effectRef>
            <a:fontRef idx="minor">
              <a:schemeClr val="tx1"/>
            </a:fontRef>
          </p:style>
        </p:cxnSp>
        <p:cxnSp>
          <p:nvCxnSpPr>
            <p:cNvPr id="28" name="Straight Connector 48"/>
            <p:cNvCxnSpPr/>
            <p:nvPr/>
          </p:nvCxnSpPr>
          <p:spPr>
            <a:xfrm>
              <a:off x="8489950" y="3130550"/>
              <a:ext cx="73025" cy="233680"/>
            </a:xfrm>
            <a:prstGeom prst="line">
              <a:avLst/>
            </a:prstGeom>
            <a:ln>
              <a:solidFill>
                <a:schemeClr val="bg1"/>
              </a:solidFill>
              <a:prstDash val="sysDash"/>
            </a:ln>
          </p:spPr>
          <p:style>
            <a:lnRef idx="2">
              <a:schemeClr val="accent1"/>
            </a:lnRef>
            <a:fillRef idx="0">
              <a:schemeClr val="accent1"/>
            </a:fillRef>
            <a:effectRef idx="1">
              <a:schemeClr val="accent1"/>
            </a:effectRef>
            <a:fontRef idx="minor">
              <a:schemeClr val="tx1"/>
            </a:fontRef>
          </p:style>
        </p:cxnSp>
        <p:cxnSp>
          <p:nvCxnSpPr>
            <p:cNvPr id="29" name="Straight Connector 54"/>
            <p:cNvCxnSpPr/>
            <p:nvPr/>
          </p:nvCxnSpPr>
          <p:spPr>
            <a:xfrm>
              <a:off x="8489950" y="3130550"/>
              <a:ext cx="146050" cy="0"/>
            </a:xfrm>
            <a:prstGeom prst="line">
              <a:avLst/>
            </a:prstGeom>
            <a:ln>
              <a:solidFill>
                <a:schemeClr val="bg1"/>
              </a:solidFill>
              <a:prstDash val="sysDash"/>
            </a:ln>
          </p:spPr>
          <p:style>
            <a:lnRef idx="2">
              <a:schemeClr val="accent1"/>
            </a:lnRef>
            <a:fillRef idx="0">
              <a:schemeClr val="accent1"/>
            </a:fillRef>
            <a:effectRef idx="1">
              <a:schemeClr val="accent1"/>
            </a:effectRef>
            <a:fontRef idx="minor">
              <a:schemeClr val="tx1"/>
            </a:fontRef>
          </p:style>
        </p:cxnSp>
        <p:cxnSp>
          <p:nvCxnSpPr>
            <p:cNvPr id="30" name="Straight Connector 57"/>
            <p:cNvCxnSpPr/>
            <p:nvPr/>
          </p:nvCxnSpPr>
          <p:spPr>
            <a:xfrm flipH="1" flipV="1">
              <a:off x="8359775" y="2352676"/>
              <a:ext cx="276226" cy="777874"/>
            </a:xfrm>
            <a:prstGeom prst="line">
              <a:avLst/>
            </a:prstGeom>
            <a:ln>
              <a:solidFill>
                <a:schemeClr val="bg1"/>
              </a:solidFill>
              <a:prstDash val="sysDash"/>
            </a:ln>
          </p:spPr>
          <p:style>
            <a:lnRef idx="2">
              <a:schemeClr val="accent1"/>
            </a:lnRef>
            <a:fillRef idx="0">
              <a:schemeClr val="accent1"/>
            </a:fillRef>
            <a:effectRef idx="1">
              <a:schemeClr val="accent1"/>
            </a:effectRef>
            <a:fontRef idx="minor">
              <a:schemeClr val="tx1"/>
            </a:fontRef>
          </p:style>
        </p:cxnSp>
        <p:cxnSp>
          <p:nvCxnSpPr>
            <p:cNvPr id="31" name="Straight Connector 60"/>
            <p:cNvCxnSpPr/>
            <p:nvPr/>
          </p:nvCxnSpPr>
          <p:spPr>
            <a:xfrm flipH="1" flipV="1">
              <a:off x="5619750" y="2043974"/>
              <a:ext cx="2740026" cy="308704"/>
            </a:xfrm>
            <a:prstGeom prst="line">
              <a:avLst/>
            </a:prstGeom>
            <a:ln>
              <a:solidFill>
                <a:srgbClr val="FFFFFF">
                  <a:alpha val="69804"/>
                </a:srgbClr>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67"/>
            <p:cNvCxnSpPr/>
            <p:nvPr/>
          </p:nvCxnSpPr>
          <p:spPr>
            <a:xfrm flipH="1">
              <a:off x="5619750" y="1407427"/>
              <a:ext cx="288925" cy="636547"/>
            </a:xfrm>
            <a:prstGeom prst="line">
              <a:avLst/>
            </a:prstGeom>
            <a:ln>
              <a:solidFill>
                <a:srgbClr val="FFFFFF">
                  <a:alpha val="40000"/>
                </a:srgbClr>
              </a:solidFill>
              <a:prstDash val="sysDash"/>
            </a:ln>
          </p:spPr>
          <p:style>
            <a:lnRef idx="2">
              <a:schemeClr val="accent1"/>
            </a:lnRef>
            <a:fillRef idx="0">
              <a:schemeClr val="accent1"/>
            </a:fillRef>
            <a:effectRef idx="1">
              <a:schemeClr val="accent1"/>
            </a:effectRef>
            <a:fontRef idx="minor">
              <a:schemeClr val="tx1"/>
            </a:fontRef>
          </p:style>
        </p:cxnSp>
        <p:cxnSp>
          <p:nvCxnSpPr>
            <p:cNvPr id="33" name="Straight Connector 73"/>
            <p:cNvCxnSpPr/>
            <p:nvPr/>
          </p:nvCxnSpPr>
          <p:spPr>
            <a:xfrm flipH="1" flipV="1">
              <a:off x="5510848" y="1064984"/>
              <a:ext cx="391477" cy="342443"/>
            </a:xfrm>
            <a:prstGeom prst="line">
              <a:avLst/>
            </a:prstGeom>
            <a:ln>
              <a:solidFill>
                <a:srgbClr val="FFFFFF">
                  <a:alpha val="40000"/>
                </a:srgbClr>
              </a:solidFill>
              <a:prstDash val="sysDash"/>
            </a:ln>
          </p:spPr>
          <p:style>
            <a:lnRef idx="2">
              <a:schemeClr val="accent1"/>
            </a:lnRef>
            <a:fillRef idx="0">
              <a:schemeClr val="accent1"/>
            </a:fillRef>
            <a:effectRef idx="1">
              <a:schemeClr val="accent1"/>
            </a:effectRef>
            <a:fontRef idx="minor">
              <a:schemeClr val="tx1"/>
            </a:fontRef>
          </p:style>
        </p:cxnSp>
        <p:cxnSp>
          <p:nvCxnSpPr>
            <p:cNvPr id="34" name="Straight Connector 78"/>
            <p:cNvCxnSpPr/>
            <p:nvPr/>
          </p:nvCxnSpPr>
          <p:spPr>
            <a:xfrm flipH="1" flipV="1">
              <a:off x="5189220" y="69531"/>
              <a:ext cx="321628" cy="990105"/>
            </a:xfrm>
            <a:prstGeom prst="line">
              <a:avLst/>
            </a:prstGeom>
            <a:ln>
              <a:solidFill>
                <a:srgbClr val="FFFFFF">
                  <a:alpha val="40000"/>
                </a:srgbClr>
              </a:solidFill>
              <a:prstDash val="sysDash"/>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06177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Placeholder 11">
            <a:extLst>
              <a:ext uri="{FF2B5EF4-FFF2-40B4-BE49-F238E27FC236}">
                <a16:creationId xmlns:a16="http://schemas.microsoft.com/office/drawing/2014/main" id="{F412235C-D523-590C-A85F-ABDABCECDF1C}"/>
              </a:ext>
            </a:extLst>
          </p:cNvPr>
          <p:cNvPicPr>
            <a:picLocks noChangeAspect="1"/>
          </p:cNvPicPr>
          <p:nvPr/>
        </p:nvPicPr>
        <p:blipFill rotWithShape="1">
          <a:blip r:embed="rId3" cstate="hqprint">
            <a:extLst>
              <a:ext uri="{28A0092B-C50C-407E-A947-70E740481C1C}">
                <a14:useLocalDpi xmlns:a14="http://schemas.microsoft.com/office/drawing/2010/main"/>
              </a:ext>
            </a:extLst>
          </a:blip>
          <a:stretch/>
        </p:blipFill>
        <p:spPr>
          <a:xfrm>
            <a:off x="752154" y="68263"/>
            <a:ext cx="11339700" cy="6180137"/>
          </a:xfrm>
          <a:prstGeom prst="rect">
            <a:avLst/>
          </a:prstGeom>
          <a:noFill/>
        </p:spPr>
      </p:pic>
      <p:sp>
        <p:nvSpPr>
          <p:cNvPr id="2" name="Slide Number Placeholder 1" hidden="1">
            <a:extLst>
              <a:ext uri="{FF2B5EF4-FFF2-40B4-BE49-F238E27FC236}">
                <a16:creationId xmlns:a16="http://schemas.microsoft.com/office/drawing/2014/main" id="{93C871A0-0A75-A63C-13F8-9408A0F7A010}"/>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28</a:t>
            </a:fld>
            <a:endParaRPr lang="en-US"/>
          </a:p>
        </p:txBody>
      </p:sp>
      <p:sp>
        <p:nvSpPr>
          <p:cNvPr id="4" name="Title 1">
            <a:extLst>
              <a:ext uri="{FF2B5EF4-FFF2-40B4-BE49-F238E27FC236}">
                <a16:creationId xmlns:a16="http://schemas.microsoft.com/office/drawing/2014/main" id="{545ECABC-E074-18B2-A09F-62A5EB8E3094}"/>
              </a:ext>
            </a:extLst>
          </p:cNvPr>
          <p:cNvSpPr txBox="1">
            <a:spLocks/>
          </p:cNvSpPr>
          <p:nvPr/>
        </p:nvSpPr>
        <p:spPr>
          <a:xfrm rot="16200000">
            <a:off x="-2391032" y="2509025"/>
            <a:ext cx="5668390" cy="995896"/>
          </a:xfrm>
          <a:prstGeom prst="rect">
            <a:avLst/>
          </a:prstGeom>
        </p:spPr>
        <p:txBody>
          <a:bodyPr anchor="t"/>
          <a:lstStyle/>
          <a:p>
            <a:pPr>
              <a:defRPr/>
            </a:pPr>
            <a:r>
              <a:rPr lang="fr-FR" sz="4800" dirty="0">
                <a:solidFill>
                  <a:schemeClr val="tx1">
                    <a:lumMod val="75000"/>
                  </a:schemeClr>
                </a:solidFill>
              </a:rPr>
              <a:t>En surface</a:t>
            </a:r>
          </a:p>
        </p:txBody>
      </p:sp>
    </p:spTree>
    <p:extLst>
      <p:ext uri="{BB962C8B-B14F-4D97-AF65-F5344CB8AC3E}">
        <p14:creationId xmlns:p14="http://schemas.microsoft.com/office/powerpoint/2010/main" val="26638782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8210" y="148983"/>
            <a:ext cx="8395580" cy="5926292"/>
          </a:xfrm>
          <a:prstGeom prst="rect">
            <a:avLst/>
          </a:prstGeom>
        </p:spPr>
      </p:pic>
      <p:sp>
        <p:nvSpPr>
          <p:cNvPr id="4" name="Title 1"/>
          <p:cNvSpPr txBox="1">
            <a:spLocks/>
          </p:cNvSpPr>
          <p:nvPr/>
        </p:nvSpPr>
        <p:spPr>
          <a:xfrm rot="16200000">
            <a:off x="-2049126" y="2509025"/>
            <a:ext cx="5668390" cy="995896"/>
          </a:xfrm>
          <a:prstGeom prst="rect">
            <a:avLst/>
          </a:prstGeom>
        </p:spPr>
        <p:txBody>
          <a:bodyPr anchor="t"/>
          <a:lstStyle/>
          <a:p>
            <a:pPr>
              <a:defRPr/>
            </a:pPr>
            <a:r>
              <a:rPr lang="fr-FR" sz="4800" dirty="0">
                <a:solidFill>
                  <a:schemeClr val="tx1">
                    <a:lumMod val="75000"/>
                  </a:schemeClr>
                </a:solidFill>
              </a:rPr>
              <a:t>Sous terre</a:t>
            </a:r>
          </a:p>
        </p:txBody>
      </p:sp>
    </p:spTree>
    <p:extLst>
      <p:ext uri="{BB962C8B-B14F-4D97-AF65-F5344CB8AC3E}">
        <p14:creationId xmlns:p14="http://schemas.microsoft.com/office/powerpoint/2010/main" val="3900030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6B5EA5A-BC32-A742-B11B-8E7414D5B535}" type="slidenum">
              <a:rPr lang="en-US" smtClean="0"/>
              <a:pPr/>
              <a:t>3</a:t>
            </a:fld>
            <a:endParaRPr lang="en-US" dirty="0"/>
          </a:p>
        </p:txBody>
      </p:sp>
      <p:sp>
        <p:nvSpPr>
          <p:cNvPr id="13" name="Rectangle 21">
            <a:extLst>
              <a:ext uri="{FF2B5EF4-FFF2-40B4-BE49-F238E27FC236}">
                <a16:creationId xmlns:a16="http://schemas.microsoft.com/office/drawing/2014/main" id="{661550C1-A2F9-44AA-89BA-7EA6B5C34C6B}"/>
              </a:ext>
            </a:extLst>
          </p:cNvPr>
          <p:cNvSpPr>
            <a:spLocks noChangeArrowheads="1"/>
          </p:cNvSpPr>
          <p:nvPr/>
        </p:nvSpPr>
        <p:spPr bwMode="auto">
          <a:xfrm>
            <a:off x="-68826" y="-127819"/>
            <a:ext cx="12339484" cy="7128387"/>
          </a:xfrm>
          <a:prstGeom prst="rect">
            <a:avLst/>
          </a:prstGeom>
          <a:solidFill>
            <a:srgbClr val="000000"/>
          </a:solidFill>
          <a:ln w="9525">
            <a:solidFill>
              <a:schemeClr val="tx1"/>
            </a:solidFill>
            <a:miter lim="800000"/>
            <a:headEnd/>
            <a:tailEnd/>
          </a:ln>
        </p:spPr>
        <p:txBody>
          <a:bodyPr wrap="none" anchor="ct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0" fontAlgn="base" hangingPunct="0">
              <a:spcBef>
                <a:spcPct val="0"/>
              </a:spcBef>
              <a:spcAft>
                <a:spcPct val="0"/>
              </a:spcAft>
            </a:pPr>
            <a:endParaRPr lang="en-US" altLang="en-US">
              <a:solidFill>
                <a:srgbClr val="000000"/>
              </a:solidFill>
            </a:endParaRPr>
          </a:p>
        </p:txBody>
      </p:sp>
      <p:pic>
        <p:nvPicPr>
          <p:cNvPr id="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4962"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Group 15"/>
          <p:cNvGrpSpPr>
            <a:grpSpLocks/>
          </p:cNvGrpSpPr>
          <p:nvPr/>
        </p:nvGrpSpPr>
        <p:grpSpPr bwMode="auto">
          <a:xfrm>
            <a:off x="9778970" y="5116513"/>
            <a:ext cx="2105025" cy="1506537"/>
            <a:chOff x="6770255" y="5116945"/>
            <a:chExt cx="2105890" cy="1505528"/>
          </a:xfrm>
        </p:grpSpPr>
        <p:sp>
          <p:nvSpPr>
            <p:cNvPr id="16" name="Rectangle 9"/>
            <p:cNvSpPr>
              <a:spLocks noChangeArrowheads="1"/>
            </p:cNvSpPr>
            <p:nvPr/>
          </p:nvSpPr>
          <p:spPr bwMode="auto">
            <a:xfrm>
              <a:off x="6770255" y="5116945"/>
              <a:ext cx="2105890" cy="1505528"/>
            </a:xfrm>
            <a:prstGeom prst="rect">
              <a:avLst/>
            </a:prstGeom>
            <a:solidFill>
              <a:srgbClr val="000000">
                <a:alpha val="80000"/>
              </a:srgbClr>
            </a:solidFill>
            <a:ln w="9525" algn="ctr">
              <a:solidFill>
                <a:srgbClr val="000000"/>
              </a:solidFill>
              <a:round/>
              <a:headEnd/>
              <a:tailEnd/>
            </a:ln>
          </p:spPr>
          <p:txBody>
            <a:bodyP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2400" b="0" i="0" u="none" strike="noStrike" kern="0" cap="none" spc="0" normalizeH="0" baseline="0" noProof="0">
                <a:ln>
                  <a:noFill/>
                </a:ln>
                <a:solidFill>
                  <a:srgbClr val="000000"/>
                </a:solidFill>
                <a:effectLst/>
                <a:uLnTx/>
                <a:uFillTx/>
                <a:latin typeface="Arial" charset="0"/>
                <a:ea typeface="ＭＳ Ｐゴシック" pitchFamily="-108" charset="-128"/>
              </a:endParaRPr>
            </a:p>
          </p:txBody>
        </p:sp>
        <p:sp>
          <p:nvSpPr>
            <p:cNvPr id="17" name="Can 5"/>
            <p:cNvSpPr/>
            <p:nvPr/>
          </p:nvSpPr>
          <p:spPr bwMode="auto">
            <a:xfrm>
              <a:off x="7203820" y="5394571"/>
              <a:ext cx="241399" cy="909029"/>
            </a:xfrm>
            <a:prstGeom prst="can">
              <a:avLst/>
            </a:prstGeom>
            <a:solidFill>
              <a:schemeClr val="tx1">
                <a:lumMod val="75000"/>
              </a:schemeClr>
            </a:solidFill>
            <a:ln w="9525" cap="flat" cmpd="sng" algn="ctr">
              <a:solidFill>
                <a:srgbClr val="000000"/>
              </a:solidFill>
              <a:prstDash val="solid"/>
              <a:round/>
              <a:headEnd type="none" w="med" len="med"/>
              <a:tailEnd type="none" w="med" len="med"/>
            </a:ln>
            <a:effectLst/>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ea typeface="ＭＳ Ｐゴシック"/>
              </a:endParaRPr>
            </a:p>
          </p:txBody>
        </p:sp>
        <p:sp>
          <p:nvSpPr>
            <p:cNvPr id="18" name="Can 8"/>
            <p:cNvSpPr>
              <a:spLocks noChangeArrowheads="1"/>
            </p:cNvSpPr>
            <p:nvPr/>
          </p:nvSpPr>
          <p:spPr bwMode="auto">
            <a:xfrm>
              <a:off x="7202611" y="5466347"/>
              <a:ext cx="240146" cy="888272"/>
            </a:xfrm>
            <a:prstGeom prst="can">
              <a:avLst>
                <a:gd name="adj" fmla="val 25002"/>
              </a:avLst>
            </a:prstGeom>
            <a:gradFill rotWithShape="1">
              <a:gsLst>
                <a:gs pos="0">
                  <a:srgbClr val="A00000"/>
                </a:gs>
                <a:gs pos="50000">
                  <a:srgbClr val="E60000"/>
                </a:gs>
                <a:gs pos="100000">
                  <a:srgbClr val="FF0000"/>
                </a:gs>
              </a:gsLst>
              <a:lin ang="16200000" scaled="1"/>
            </a:gradFill>
            <a:ln w="9525" algn="ctr">
              <a:solidFill>
                <a:srgbClr val="000000"/>
              </a:solidFill>
              <a:round/>
              <a:headEnd/>
              <a:tailEnd/>
            </a:ln>
          </p:spPr>
          <p:txBody>
            <a:bodyP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2400" b="0" i="0" u="none" strike="noStrike" kern="0" cap="none" spc="0" normalizeH="0" baseline="0" noProof="0">
                <a:ln>
                  <a:noFill/>
                </a:ln>
                <a:solidFill>
                  <a:srgbClr val="000000"/>
                </a:solidFill>
                <a:effectLst/>
                <a:uLnTx/>
                <a:uFillTx/>
                <a:latin typeface="Arial" charset="0"/>
                <a:ea typeface="ＭＳ Ｐゴシック" pitchFamily="-108" charset="-128"/>
              </a:endParaRPr>
            </a:p>
          </p:txBody>
        </p:sp>
        <p:sp>
          <p:nvSpPr>
            <p:cNvPr id="19" name="Can 10"/>
            <p:cNvSpPr/>
            <p:nvPr/>
          </p:nvSpPr>
          <p:spPr bwMode="auto">
            <a:xfrm>
              <a:off x="8113832" y="5389812"/>
              <a:ext cx="239811" cy="909028"/>
            </a:xfrm>
            <a:prstGeom prst="can">
              <a:avLst/>
            </a:prstGeom>
            <a:solidFill>
              <a:schemeClr val="tx1">
                <a:lumMod val="75000"/>
              </a:schemeClr>
            </a:solidFill>
            <a:ln w="9525" cap="flat" cmpd="sng" algn="ctr">
              <a:solidFill>
                <a:srgbClr val="000000"/>
              </a:solidFill>
              <a:prstDash val="solid"/>
              <a:round/>
              <a:headEnd type="none" w="med" len="med"/>
              <a:tailEnd type="none" w="med" len="med"/>
            </a:ln>
            <a:effectLst/>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ea typeface="ＭＳ Ｐゴシック"/>
              </a:endParaRPr>
            </a:p>
          </p:txBody>
        </p:sp>
        <p:sp>
          <p:nvSpPr>
            <p:cNvPr id="20" name="Can 11"/>
            <p:cNvSpPr>
              <a:spLocks noChangeArrowheads="1"/>
            </p:cNvSpPr>
            <p:nvPr/>
          </p:nvSpPr>
          <p:spPr bwMode="auto">
            <a:xfrm>
              <a:off x="8113535" y="6271491"/>
              <a:ext cx="240146" cy="78510"/>
            </a:xfrm>
            <a:prstGeom prst="can">
              <a:avLst>
                <a:gd name="adj" fmla="val 25000"/>
              </a:avLst>
            </a:prstGeom>
            <a:solidFill>
              <a:srgbClr val="00B050"/>
            </a:solidFill>
            <a:ln w="9525" algn="ctr">
              <a:solidFill>
                <a:srgbClr val="000000"/>
              </a:solidFill>
              <a:round/>
              <a:headEnd/>
              <a:tailEnd/>
            </a:ln>
          </p:spPr>
          <p:txBody>
            <a:bodyP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2400" b="0" i="0" u="none" strike="noStrike" kern="0" cap="none" spc="0" normalizeH="0" baseline="0" noProof="0">
                <a:ln>
                  <a:noFill/>
                </a:ln>
                <a:solidFill>
                  <a:srgbClr val="000000"/>
                </a:solidFill>
                <a:effectLst/>
                <a:uLnTx/>
                <a:uFillTx/>
                <a:latin typeface="Arial" charset="0"/>
                <a:ea typeface="ＭＳ Ｐゴシック" pitchFamily="-108" charset="-128"/>
              </a:endParaRPr>
            </a:p>
          </p:txBody>
        </p:sp>
        <p:sp>
          <p:nvSpPr>
            <p:cNvPr id="21" name="Rectangle 12"/>
            <p:cNvSpPr>
              <a:spLocks noChangeArrowheads="1"/>
            </p:cNvSpPr>
            <p:nvPr/>
          </p:nvSpPr>
          <p:spPr bwMode="auto">
            <a:xfrm>
              <a:off x="6896964" y="6375478"/>
              <a:ext cx="883938" cy="2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fr-FR" altLang="en-US" sz="900" b="1" i="0" u="none" strike="noStrike" kern="0" cap="none" spc="0" normalizeH="0" baseline="0" noProof="0" dirty="0">
                  <a:ln>
                    <a:noFill/>
                  </a:ln>
                  <a:solidFill>
                    <a:schemeClr val="bg1"/>
                  </a:solidFill>
                  <a:effectLst/>
                  <a:uLnTx/>
                  <a:uFillTx/>
                  <a:latin typeface="Arial" charset="0"/>
                  <a:ea typeface="ＭＳ Ｐゴシック" pitchFamily="-108" charset="-128"/>
                </a:rPr>
                <a:t>Température</a:t>
              </a:r>
              <a:endParaRPr kumimoji="0" lang="en-US" altLang="en-US" sz="900" b="1" i="0" u="none" strike="noStrike" kern="0" cap="none" spc="0" normalizeH="0" baseline="0" noProof="0" dirty="0">
                <a:ln>
                  <a:noFill/>
                </a:ln>
                <a:solidFill>
                  <a:schemeClr val="bg1"/>
                </a:solidFill>
                <a:effectLst/>
                <a:uLnTx/>
                <a:uFillTx/>
                <a:latin typeface="Arial" charset="0"/>
                <a:ea typeface="ＭＳ Ｐゴシック" pitchFamily="-108" charset="-128"/>
              </a:endParaRPr>
            </a:p>
          </p:txBody>
        </p:sp>
        <p:sp>
          <p:nvSpPr>
            <p:cNvPr id="22" name="Rectangle 13"/>
            <p:cNvSpPr>
              <a:spLocks noChangeArrowheads="1"/>
            </p:cNvSpPr>
            <p:nvPr/>
          </p:nvSpPr>
          <p:spPr bwMode="auto">
            <a:xfrm>
              <a:off x="7834455" y="6375478"/>
              <a:ext cx="806962" cy="2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fr-FR" altLang="en-US" sz="900" b="1" i="0" u="none" strike="noStrike" kern="0" cap="none" spc="0" normalizeH="0" baseline="0" noProof="0" dirty="0">
                  <a:ln>
                    <a:noFill/>
                  </a:ln>
                  <a:solidFill>
                    <a:schemeClr val="bg1"/>
                  </a:solidFill>
                  <a:effectLst/>
                  <a:uLnTx/>
                  <a:uFillTx/>
                  <a:latin typeface="Arial" charset="0"/>
                  <a:ea typeface="ＭＳ Ｐゴシック" pitchFamily="-108" charset="-128"/>
                </a:rPr>
                <a:t>Complexité</a:t>
              </a:r>
              <a:endParaRPr kumimoji="0" lang="en-US" altLang="en-US" sz="900" b="1" i="0" u="none" strike="noStrike" kern="0" cap="none" spc="0" normalizeH="0" baseline="0" noProof="0" dirty="0">
                <a:ln>
                  <a:noFill/>
                </a:ln>
                <a:solidFill>
                  <a:schemeClr val="bg1"/>
                </a:solidFill>
                <a:effectLst/>
                <a:uLnTx/>
                <a:uFillTx/>
                <a:latin typeface="Arial" charset="0"/>
                <a:ea typeface="ＭＳ Ｐゴシック" pitchFamily="-108" charset="-128"/>
              </a:endParaRPr>
            </a:p>
          </p:txBody>
        </p:sp>
      </p:grpSp>
    </p:spTree>
    <p:extLst>
      <p:ext uri="{BB962C8B-B14F-4D97-AF65-F5344CB8AC3E}">
        <p14:creationId xmlns:p14="http://schemas.microsoft.com/office/powerpoint/2010/main" val="3501588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out)">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2287BA-05BA-BC31-3719-56FA2617BD00}"/>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2050" name="Picture 2" descr="The unseen progress of the LHC | symmetry magazine">
            <a:extLst>
              <a:ext uri="{FF2B5EF4-FFF2-40B4-BE49-F238E27FC236}">
                <a16:creationId xmlns:a16="http://schemas.microsoft.com/office/drawing/2014/main" id="{39A50C59-5771-6781-BB77-CAC5F7CCF78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7455"/>
          <a:stretch/>
        </p:blipFill>
        <p:spPr bwMode="auto">
          <a:xfrm>
            <a:off x="0" y="-1"/>
            <a:ext cx="12192000" cy="635635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id="{678A6ADF-9E88-47E9-8045-107FAC2A39DA}"/>
              </a:ext>
            </a:extLst>
          </p:cNvPr>
          <p:cNvSpPr txBox="1">
            <a:spLocks/>
          </p:cNvSpPr>
          <p:nvPr/>
        </p:nvSpPr>
        <p:spPr>
          <a:xfrm>
            <a:off x="9044524" y="3005684"/>
            <a:ext cx="2744276" cy="846632"/>
          </a:xfrm>
          <a:prstGeom prst="rect">
            <a:avLst/>
          </a:prstGeom>
        </p:spPr>
        <p:txBody>
          <a:bodyPr anchor="t"/>
          <a:lstStyle/>
          <a:p>
            <a:pPr algn="ctr">
              <a:defRPr/>
            </a:pPr>
            <a:r>
              <a:rPr lang="fr-FR" sz="5400" dirty="0">
                <a:solidFill>
                  <a:schemeClr val="accent6">
                    <a:lumMod val="50000"/>
                  </a:schemeClr>
                </a:solidFill>
              </a:rPr>
              <a:t>LHC</a:t>
            </a:r>
          </a:p>
        </p:txBody>
      </p:sp>
    </p:spTree>
    <p:extLst>
      <p:ext uri="{BB962C8B-B14F-4D97-AF65-F5344CB8AC3E}">
        <p14:creationId xmlns:p14="http://schemas.microsoft.com/office/powerpoint/2010/main" val="10290781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6888"/>
          <a:stretch/>
        </p:blipFill>
        <p:spPr>
          <a:xfrm>
            <a:off x="0" y="-20664"/>
            <a:ext cx="12192000" cy="6348312"/>
          </a:xfrm>
          <a:prstGeom prst="rect">
            <a:avLst/>
          </a:prstGeom>
        </p:spPr>
      </p:pic>
      <p:sp>
        <p:nvSpPr>
          <p:cNvPr id="8" name="Title 1"/>
          <p:cNvSpPr txBox="1">
            <a:spLocks/>
          </p:cNvSpPr>
          <p:nvPr/>
        </p:nvSpPr>
        <p:spPr>
          <a:xfrm>
            <a:off x="2671181" y="2804237"/>
            <a:ext cx="2744276" cy="846632"/>
          </a:xfrm>
          <a:prstGeom prst="rect">
            <a:avLst/>
          </a:prstGeom>
        </p:spPr>
        <p:txBody>
          <a:bodyPr anchor="t"/>
          <a:lstStyle/>
          <a:p>
            <a:pPr algn="ctr">
              <a:defRPr/>
            </a:pPr>
            <a:r>
              <a:rPr lang="fr-FR" sz="5400" dirty="0">
                <a:solidFill>
                  <a:schemeClr val="accent6">
                    <a:lumMod val="50000"/>
                  </a:schemeClr>
                </a:solidFill>
              </a:rPr>
              <a:t>LHC</a:t>
            </a:r>
          </a:p>
        </p:txBody>
      </p:sp>
      <mc:AlternateContent xmlns:mc="http://schemas.openxmlformats.org/markup-compatibility/2006">
        <mc:Choice xmlns:am3d="http://schemas.microsoft.com/office/drawing/2017/model3d" Requires="am3d">
          <p:graphicFrame>
            <p:nvGraphicFramePr>
              <p:cNvPr id="3" name="3D Model 2" descr="Torus">
                <a:extLst>
                  <a:ext uri="{FF2B5EF4-FFF2-40B4-BE49-F238E27FC236}">
                    <a16:creationId xmlns:a16="http://schemas.microsoft.com/office/drawing/2014/main" id="{E0987929-459E-1E32-B1E3-8E15EA534E3D}"/>
                  </a:ext>
                </a:extLst>
              </p:cNvPr>
              <p:cNvGraphicFramePr>
                <a:graphicFrameLocks noChangeAspect="1"/>
              </p:cNvGraphicFramePr>
              <p:nvPr/>
            </p:nvGraphicFramePr>
            <p:xfrm>
              <a:off x="1336425" y="522807"/>
              <a:ext cx="5375687" cy="5394715"/>
            </p:xfrm>
            <a:graphic>
              <a:graphicData uri="http://schemas.microsoft.com/office/drawing/2017/model3d">
                <am3d:model3d r:embed="rId4">
                  <am3d:spPr>
                    <a:xfrm>
                      <a:off x="0" y="0"/>
                      <a:ext cx="5375687" cy="5394715"/>
                    </a:xfrm>
                    <a:prstGeom prst="rect">
                      <a:avLst/>
                    </a:prstGeom>
                  </am3d:spPr>
                  <am3d:camera>
                    <am3d:pos x="0" y="0" z="67469092"/>
                    <am3d:up dx="0" dy="36000000" dz="0"/>
                    <am3d:lookAt x="0" y="0" z="0"/>
                    <am3d:perspective fov="2700000"/>
                  </am3d:camera>
                  <am3d:trans>
                    <am3d:meterPerModelUnit n="6999400" d="1000000"/>
                    <am3d:preTrans dx="-3" dy="-4317043" dz="-4"/>
                    <am3d:scale>
                      <am3d:sx n="1000000" d="1000000"/>
                      <am3d:sy n="1000000" d="1000000"/>
                      <am3d:sz n="1000000" d="1000000"/>
                    </am3d:scale>
                    <am3d:rot ax="5400000"/>
                    <am3d:postTrans dx="0" dy="0" dz="0"/>
                  </am3d:trans>
                  <am3d:raster rName="Office3DRenderer" rVer="16.0.8326">
                    <am3d:blip r:embed="rId5"/>
                  </am3d:raster>
                  <am3d:objViewport viewportSz="8172946"/>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3" name="3D Model 2" descr="Torus">
                <a:extLst>
                  <a:ext uri="{FF2B5EF4-FFF2-40B4-BE49-F238E27FC236}">
                    <a16:creationId xmlns:a16="http://schemas.microsoft.com/office/drawing/2014/main" id="{E0987929-459E-1E32-B1E3-8E15EA534E3D}"/>
                  </a:ext>
                </a:extLst>
              </p:cNvPr>
              <p:cNvPicPr>
                <a:picLocks noGrp="1" noRot="1" noChangeAspect="1" noMove="1" noResize="1" noEditPoints="1" noAdjustHandles="1" noChangeArrowheads="1" noChangeShapeType="1" noCrop="1"/>
              </p:cNvPicPr>
              <p:nvPr/>
            </p:nvPicPr>
            <p:blipFill>
              <a:blip r:embed="rId5"/>
              <a:stretch>
                <a:fillRect/>
              </a:stretch>
            </p:blipFill>
            <p:spPr>
              <a:xfrm>
                <a:off x="1336425" y="522807"/>
                <a:ext cx="5375687" cy="5394715"/>
              </a:xfrm>
              <a:prstGeom prst="rect">
                <a:avLst/>
              </a:prstGeom>
            </p:spPr>
          </p:pic>
        </mc:Fallback>
      </mc:AlternateContent>
      <p:grpSp>
        <p:nvGrpSpPr>
          <p:cNvPr id="44" name="Group 43">
            <a:extLst>
              <a:ext uri="{FF2B5EF4-FFF2-40B4-BE49-F238E27FC236}">
                <a16:creationId xmlns:a16="http://schemas.microsoft.com/office/drawing/2014/main" id="{1510D034-D70D-D6D1-3478-C5D5D8ABB2EF}"/>
              </a:ext>
            </a:extLst>
          </p:cNvPr>
          <p:cNvGrpSpPr/>
          <p:nvPr/>
        </p:nvGrpSpPr>
        <p:grpSpPr>
          <a:xfrm>
            <a:off x="400219" y="786005"/>
            <a:ext cx="6044105" cy="5204221"/>
            <a:chOff x="400219" y="786005"/>
            <a:chExt cx="6044105" cy="5204221"/>
          </a:xfrm>
        </p:grpSpPr>
        <p:grpSp>
          <p:nvGrpSpPr>
            <p:cNvPr id="27" name="Group 26">
              <a:extLst>
                <a:ext uri="{FF2B5EF4-FFF2-40B4-BE49-F238E27FC236}">
                  <a16:creationId xmlns:a16="http://schemas.microsoft.com/office/drawing/2014/main" id="{774C0E6F-3F4A-BA3D-D03D-923C33341FDF}"/>
                </a:ext>
              </a:extLst>
            </p:cNvPr>
            <p:cNvGrpSpPr/>
            <p:nvPr/>
          </p:nvGrpSpPr>
          <p:grpSpPr>
            <a:xfrm>
              <a:off x="1605624" y="786005"/>
              <a:ext cx="4838700" cy="4913036"/>
              <a:chOff x="1605624" y="786005"/>
              <a:chExt cx="4838700" cy="4913036"/>
            </a:xfrm>
          </p:grpSpPr>
          <p:sp>
            <p:nvSpPr>
              <p:cNvPr id="17" name="Cross 16">
                <a:extLst>
                  <a:ext uri="{FF2B5EF4-FFF2-40B4-BE49-F238E27FC236}">
                    <a16:creationId xmlns:a16="http://schemas.microsoft.com/office/drawing/2014/main" id="{B8BEE58A-DED0-C76F-5683-A0FD956C0686}"/>
                  </a:ext>
                </a:extLst>
              </p:cNvPr>
              <p:cNvSpPr/>
              <p:nvPr/>
            </p:nvSpPr>
            <p:spPr>
              <a:xfrm rot="5073623">
                <a:off x="2276320" y="4461473"/>
                <a:ext cx="691366" cy="691366"/>
              </a:xfrm>
              <a:prstGeom prst="plus">
                <a:avLst>
                  <a:gd name="adj" fmla="val 387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Cross 17">
                <a:extLst>
                  <a:ext uri="{FF2B5EF4-FFF2-40B4-BE49-F238E27FC236}">
                    <a16:creationId xmlns:a16="http://schemas.microsoft.com/office/drawing/2014/main" id="{954BC46A-E368-73E7-364A-93DDBB5043B5}"/>
                  </a:ext>
                </a:extLst>
              </p:cNvPr>
              <p:cNvSpPr/>
              <p:nvPr/>
            </p:nvSpPr>
            <p:spPr>
              <a:xfrm rot="5400000">
                <a:off x="5091774" y="4461473"/>
                <a:ext cx="691366" cy="691366"/>
              </a:xfrm>
              <a:prstGeom prst="plus">
                <a:avLst>
                  <a:gd name="adj" fmla="val 387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ross 18">
                <a:extLst>
                  <a:ext uri="{FF2B5EF4-FFF2-40B4-BE49-F238E27FC236}">
                    <a16:creationId xmlns:a16="http://schemas.microsoft.com/office/drawing/2014/main" id="{6B729E75-4607-1709-8E40-8D6061E19ED9}"/>
                  </a:ext>
                </a:extLst>
              </p:cNvPr>
              <p:cNvSpPr/>
              <p:nvPr/>
            </p:nvSpPr>
            <p:spPr>
              <a:xfrm rot="2637647">
                <a:off x="3678589" y="786005"/>
                <a:ext cx="691366" cy="691366"/>
              </a:xfrm>
              <a:prstGeom prst="plus">
                <a:avLst>
                  <a:gd name="adj" fmla="val 387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ross 19">
                <a:extLst>
                  <a:ext uri="{FF2B5EF4-FFF2-40B4-BE49-F238E27FC236}">
                    <a16:creationId xmlns:a16="http://schemas.microsoft.com/office/drawing/2014/main" id="{1852499E-1A1D-7C34-F25D-31A5DFF155EE}"/>
                  </a:ext>
                </a:extLst>
              </p:cNvPr>
              <p:cNvSpPr/>
              <p:nvPr/>
            </p:nvSpPr>
            <p:spPr>
              <a:xfrm rot="2637647">
                <a:off x="3670640" y="4991779"/>
                <a:ext cx="707262" cy="707262"/>
              </a:xfrm>
              <a:prstGeom prst="plus">
                <a:avLst>
                  <a:gd name="adj" fmla="val 387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ircle: Hollow 9">
                <a:extLst>
                  <a:ext uri="{FF2B5EF4-FFF2-40B4-BE49-F238E27FC236}">
                    <a16:creationId xmlns:a16="http://schemas.microsoft.com/office/drawing/2014/main" id="{09FE1CDA-AADA-9D10-055A-3A547CA50F4D}"/>
                  </a:ext>
                </a:extLst>
              </p:cNvPr>
              <p:cNvSpPr/>
              <p:nvPr/>
            </p:nvSpPr>
            <p:spPr>
              <a:xfrm>
                <a:off x="1605624" y="819073"/>
                <a:ext cx="4838700" cy="4838700"/>
              </a:xfrm>
              <a:prstGeom prst="donut">
                <a:avLst>
                  <a:gd name="adj" fmla="val 50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Circle: Hollow 10">
                <a:extLst>
                  <a:ext uri="{FF2B5EF4-FFF2-40B4-BE49-F238E27FC236}">
                    <a16:creationId xmlns:a16="http://schemas.microsoft.com/office/drawing/2014/main" id="{63F0DF11-CE35-4FEF-65C7-81AA437339ED}"/>
                  </a:ext>
                </a:extLst>
              </p:cNvPr>
              <p:cNvSpPr/>
              <p:nvPr/>
            </p:nvSpPr>
            <p:spPr>
              <a:xfrm>
                <a:off x="1957972" y="1171421"/>
                <a:ext cx="4134004" cy="4134004"/>
              </a:xfrm>
              <a:prstGeom prst="donut">
                <a:avLst>
                  <a:gd name="adj" fmla="val 64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mc:AlternateContent xmlns:mc="http://schemas.openxmlformats.org/markup-compatibility/2006">
            <mc:Choice xmlns:am3d="http://schemas.microsoft.com/office/drawing/2017/model3d" Requires="am3d">
              <p:graphicFrame>
                <p:nvGraphicFramePr>
                  <p:cNvPr id="4" name="3D Model 3" descr="Red Sphere">
                    <a:extLst>
                      <a:ext uri="{FF2B5EF4-FFF2-40B4-BE49-F238E27FC236}">
                        <a16:creationId xmlns:a16="http://schemas.microsoft.com/office/drawing/2014/main" id="{E6FBFC06-64C4-0251-6820-E4CE7021F454}"/>
                      </a:ext>
                    </a:extLst>
                  </p:cNvPr>
                  <p:cNvGraphicFramePr>
                    <a:graphicFrameLocks noChangeAspect="1"/>
                  </p:cNvGraphicFramePr>
                  <p:nvPr/>
                </p:nvGraphicFramePr>
                <p:xfrm>
                  <a:off x="5520020" y="1497790"/>
                  <a:ext cx="295111" cy="285362"/>
                </p:xfrm>
                <a:graphic>
                  <a:graphicData uri="http://schemas.microsoft.com/office/drawing/2017/model3d">
                    <am3d:model3d r:embed="rId6">
                      <am3d:spPr>
                        <a:xfrm>
                          <a:off x="0" y="0"/>
                          <a:ext cx="295111" cy="28536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7987498" ay="1" az="10799996"/>
                        <am3d:postTrans dx="0" dy="0" dz="0"/>
                      </am3d:trans>
                      <am3d:raster rName="Office3DRenderer" rVer="16.0.8326">
                        <am3d:blip r:embed="rId7"/>
                      </am3d:raster>
                      <am3d:objViewport viewportSz="380483"/>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 name="3D Model 3" descr="Red Sphere">
                    <a:extLst>
                      <a:ext uri="{FF2B5EF4-FFF2-40B4-BE49-F238E27FC236}">
                        <a16:creationId xmlns:a16="http://schemas.microsoft.com/office/drawing/2014/main" id="{E6FBFC06-64C4-0251-6820-E4CE7021F454}"/>
                      </a:ext>
                    </a:extLst>
                  </p:cNvPr>
                  <p:cNvPicPr>
                    <a:picLocks noGrp="1" noRot="1" noChangeAspect="1" noMove="1" noResize="1" noEditPoints="1" noAdjustHandles="1" noChangeArrowheads="1" noChangeShapeType="1" noCrop="1"/>
                  </p:cNvPicPr>
                  <p:nvPr/>
                </p:nvPicPr>
                <p:blipFill>
                  <a:blip r:embed="rId7"/>
                  <a:stretch>
                    <a:fillRect/>
                  </a:stretch>
                </p:blipFill>
                <p:spPr>
                  <a:xfrm>
                    <a:off x="5520020" y="1497790"/>
                    <a:ext cx="295111" cy="285362"/>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2" name="3D Model 11" descr="Red Sphere">
                    <a:extLst>
                      <a:ext uri="{FF2B5EF4-FFF2-40B4-BE49-F238E27FC236}">
                        <a16:creationId xmlns:a16="http://schemas.microsoft.com/office/drawing/2014/main" id="{74BA6C0E-5CBC-F180-859E-25EC605B6441}"/>
                      </a:ext>
                    </a:extLst>
                  </p:cNvPr>
                  <p:cNvGraphicFramePr>
                    <a:graphicFrameLocks noChangeAspect="1"/>
                  </p:cNvGraphicFramePr>
                  <p:nvPr/>
                </p:nvGraphicFramePr>
                <p:xfrm>
                  <a:off x="5596221" y="2197569"/>
                  <a:ext cx="295111" cy="285362"/>
                </p:xfrm>
                <a:graphic>
                  <a:graphicData uri="http://schemas.microsoft.com/office/drawing/2017/model3d">
                    <am3d:model3d r:embed="rId6">
                      <am3d:spPr>
                        <a:xfrm>
                          <a:off x="0" y="0"/>
                          <a:ext cx="295111" cy="28536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7987498" ay="1" az="10799996"/>
                        <am3d:postTrans dx="0" dy="0" dz="0"/>
                      </am3d:trans>
                      <am3d:raster rName="Office3DRenderer" rVer="16.0.8326">
                        <am3d:blip r:embed="rId7"/>
                      </am3d:raster>
                      <am3d:objViewport viewportSz="380483"/>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2" name="3D Model 11" descr="Red Sphere">
                    <a:extLst>
                      <a:ext uri="{FF2B5EF4-FFF2-40B4-BE49-F238E27FC236}">
                        <a16:creationId xmlns:a16="http://schemas.microsoft.com/office/drawing/2014/main" id="{74BA6C0E-5CBC-F180-859E-25EC605B6441}"/>
                      </a:ext>
                    </a:extLst>
                  </p:cNvPr>
                  <p:cNvPicPr>
                    <a:picLocks noGrp="1" noRot="1" noChangeAspect="1" noMove="1" noResize="1" noEditPoints="1" noAdjustHandles="1" noChangeArrowheads="1" noChangeShapeType="1" noCrop="1"/>
                  </p:cNvPicPr>
                  <p:nvPr/>
                </p:nvPicPr>
                <p:blipFill>
                  <a:blip r:embed="rId7"/>
                  <a:stretch>
                    <a:fillRect/>
                  </a:stretch>
                </p:blipFill>
                <p:spPr>
                  <a:xfrm>
                    <a:off x="5596221" y="2197569"/>
                    <a:ext cx="295111" cy="285362"/>
                  </a:xfrm>
                  <a:prstGeom prst="rect">
                    <a:avLst/>
                  </a:prstGeom>
                </p:spPr>
              </p:pic>
            </mc:Fallback>
          </mc:AlternateContent>
          <p:sp>
            <p:nvSpPr>
              <p:cNvPr id="6" name="Flèche droite 51">
                <a:extLst>
                  <a:ext uri="{FF2B5EF4-FFF2-40B4-BE49-F238E27FC236}">
                    <a16:creationId xmlns:a16="http://schemas.microsoft.com/office/drawing/2014/main" id="{A6F41A84-D191-A15C-B3E4-6ACEA7333C9C}"/>
                  </a:ext>
                </a:extLst>
              </p:cNvPr>
              <p:cNvSpPr/>
              <p:nvPr/>
            </p:nvSpPr>
            <p:spPr>
              <a:xfrm rot="4085805">
                <a:off x="5761038" y="2466778"/>
                <a:ext cx="119685" cy="104084"/>
              </a:xfrm>
              <a:prstGeom prst="rightArrow">
                <a:avLst/>
              </a:prstGeom>
              <a:solidFill>
                <a:schemeClr val="bg1"/>
              </a:solid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Flèche droite 51">
                <a:extLst>
                  <a:ext uri="{FF2B5EF4-FFF2-40B4-BE49-F238E27FC236}">
                    <a16:creationId xmlns:a16="http://schemas.microsoft.com/office/drawing/2014/main" id="{BCCA6BF4-8896-93D6-8098-FDE4772AFE6B}"/>
                  </a:ext>
                </a:extLst>
              </p:cNvPr>
              <p:cNvSpPr/>
              <p:nvPr/>
            </p:nvSpPr>
            <p:spPr>
              <a:xfrm rot="13236054">
                <a:off x="5468945" y="1461400"/>
                <a:ext cx="119685" cy="104084"/>
              </a:xfrm>
              <a:prstGeom prst="rightArrow">
                <a:avLst/>
              </a:prstGeom>
              <a:solidFill>
                <a:schemeClr val="bg1"/>
              </a:solid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cxnSp>
          <p:nvCxnSpPr>
            <p:cNvPr id="32" name="Straight Connector 31">
              <a:extLst>
                <a:ext uri="{FF2B5EF4-FFF2-40B4-BE49-F238E27FC236}">
                  <a16:creationId xmlns:a16="http://schemas.microsoft.com/office/drawing/2014/main" id="{FB06458B-4599-F514-1ED4-04B8B2906E38}"/>
                </a:ext>
              </a:extLst>
            </p:cNvPr>
            <p:cNvCxnSpPr>
              <a:cxnSpLocks/>
            </p:cNvCxnSpPr>
            <p:nvPr/>
          </p:nvCxnSpPr>
          <p:spPr>
            <a:xfrm flipV="1">
              <a:off x="1745572" y="5457825"/>
              <a:ext cx="1607228" cy="228754"/>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68ADF21-C823-B8DD-82ED-8720FB6EC6C5}"/>
                </a:ext>
              </a:extLst>
            </p:cNvPr>
            <p:cNvCxnSpPr>
              <a:cxnSpLocks/>
            </p:cNvCxnSpPr>
            <p:nvPr/>
          </p:nvCxnSpPr>
          <p:spPr>
            <a:xfrm flipV="1">
              <a:off x="1745572" y="3705225"/>
              <a:ext cx="416603" cy="1981354"/>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4EA8484-A869-2170-9594-E4D9DF160453}"/>
                </a:ext>
              </a:extLst>
            </p:cNvPr>
            <p:cNvSpPr txBox="1"/>
            <p:nvPr/>
          </p:nvSpPr>
          <p:spPr>
            <a:xfrm>
              <a:off x="400219" y="5640524"/>
              <a:ext cx="2214315" cy="349702"/>
            </a:xfrm>
            <a:prstGeom prst="rect">
              <a:avLst/>
            </a:prstGeom>
            <a:solidFill>
              <a:schemeClr val="bg1">
                <a:lumMod val="95000"/>
              </a:schemeClr>
            </a:solidFill>
          </p:spPr>
          <p:txBody>
            <a:bodyPr wrap="none" lIns="36000" tIns="36000" rIns="36000" bIns="36000" rtlCol="0">
              <a:spAutoFit/>
            </a:bodyPr>
            <a:lstStyle/>
            <a:p>
              <a:pPr algn="l"/>
              <a:r>
                <a:rPr lang="en-GB" dirty="0" err="1"/>
                <a:t>Guidage</a:t>
              </a:r>
              <a:r>
                <a:rPr lang="en-GB" dirty="0"/>
                <a:t> </a:t>
              </a:r>
              <a:r>
                <a:rPr lang="en-GB" dirty="0" err="1"/>
                <a:t>magnétique</a:t>
              </a:r>
              <a:endParaRPr lang="en-GB" dirty="0"/>
            </a:p>
          </p:txBody>
        </p:sp>
      </p:grpSp>
      <p:grpSp>
        <p:nvGrpSpPr>
          <p:cNvPr id="41" name="Group 40">
            <a:extLst>
              <a:ext uri="{FF2B5EF4-FFF2-40B4-BE49-F238E27FC236}">
                <a16:creationId xmlns:a16="http://schemas.microsoft.com/office/drawing/2014/main" id="{49217481-7E84-1EDA-8488-91F12E649919}"/>
              </a:ext>
            </a:extLst>
          </p:cNvPr>
          <p:cNvGrpSpPr/>
          <p:nvPr/>
        </p:nvGrpSpPr>
        <p:grpSpPr>
          <a:xfrm>
            <a:off x="249402" y="940477"/>
            <a:ext cx="2282234" cy="1434674"/>
            <a:chOff x="249402" y="940477"/>
            <a:chExt cx="2282234" cy="1434674"/>
          </a:xfrm>
        </p:grpSpPr>
        <p:grpSp>
          <p:nvGrpSpPr>
            <p:cNvPr id="28" name="Group 27">
              <a:extLst>
                <a:ext uri="{FF2B5EF4-FFF2-40B4-BE49-F238E27FC236}">
                  <a16:creationId xmlns:a16="http://schemas.microsoft.com/office/drawing/2014/main" id="{10E7D774-B42B-F5E6-164A-F0183EC7B3DB}"/>
                </a:ext>
              </a:extLst>
            </p:cNvPr>
            <p:cNvGrpSpPr/>
            <p:nvPr/>
          </p:nvGrpSpPr>
          <p:grpSpPr>
            <a:xfrm>
              <a:off x="1990064" y="1800838"/>
              <a:ext cx="541572" cy="574313"/>
              <a:chOff x="1990064" y="1800838"/>
              <a:chExt cx="541572" cy="574313"/>
            </a:xfrm>
          </p:grpSpPr>
          <p:sp>
            <p:nvSpPr>
              <p:cNvPr id="25" name="Arrow: Chevron 24">
                <a:extLst>
                  <a:ext uri="{FF2B5EF4-FFF2-40B4-BE49-F238E27FC236}">
                    <a16:creationId xmlns:a16="http://schemas.microsoft.com/office/drawing/2014/main" id="{CF7BB6FF-97B4-9BF9-C0AB-1EA8B0437BD9}"/>
                  </a:ext>
                </a:extLst>
              </p:cNvPr>
              <p:cNvSpPr/>
              <p:nvPr/>
            </p:nvSpPr>
            <p:spPr>
              <a:xfrm rot="7411347">
                <a:off x="1883822" y="1907080"/>
                <a:ext cx="428625" cy="216141"/>
              </a:xfrm>
              <a:prstGeom prst="chevron">
                <a:avLst/>
              </a:prstGeom>
              <a:gradFill flip="none" rotWithShape="1">
                <a:gsLst>
                  <a:gs pos="0">
                    <a:srgbClr val="FFC000"/>
                  </a:gs>
                  <a:gs pos="50000">
                    <a:srgbClr val="FFFFCC">
                      <a:shade val="67500"/>
                      <a:satMod val="115000"/>
                    </a:srgbClr>
                  </a:gs>
                  <a:gs pos="100000">
                    <a:srgbClr val="FFFF00"/>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E3F83DE6-C8C5-0258-52EF-F7344D227C4F}"/>
                  </a:ext>
                </a:extLst>
              </p:cNvPr>
              <p:cNvSpPr/>
              <p:nvPr/>
            </p:nvSpPr>
            <p:spPr>
              <a:xfrm rot="18183854">
                <a:off x="2209253" y="2052768"/>
                <a:ext cx="428625" cy="216141"/>
              </a:xfrm>
              <a:prstGeom prst="chevron">
                <a:avLst/>
              </a:prstGeom>
              <a:gradFill flip="none" rotWithShape="1">
                <a:gsLst>
                  <a:gs pos="0">
                    <a:srgbClr val="FFC000"/>
                  </a:gs>
                  <a:gs pos="50000">
                    <a:srgbClr val="FFFFCC">
                      <a:shade val="67500"/>
                      <a:satMod val="115000"/>
                    </a:srgbClr>
                  </a:gs>
                  <a:gs pos="100000">
                    <a:srgbClr val="FFFF00"/>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cxnSp>
          <p:nvCxnSpPr>
            <p:cNvPr id="36" name="Straight Connector 35">
              <a:extLst>
                <a:ext uri="{FF2B5EF4-FFF2-40B4-BE49-F238E27FC236}">
                  <a16:creationId xmlns:a16="http://schemas.microsoft.com/office/drawing/2014/main" id="{FF50D119-C447-CC37-C02D-B88F8FEBDE83}"/>
                </a:ext>
              </a:extLst>
            </p:cNvPr>
            <p:cNvCxnSpPr>
              <a:cxnSpLocks/>
            </p:cNvCxnSpPr>
            <p:nvPr/>
          </p:nvCxnSpPr>
          <p:spPr>
            <a:xfrm flipH="1" flipV="1">
              <a:off x="1191033" y="1290085"/>
              <a:ext cx="847035" cy="725065"/>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6D7A9694-03CB-E156-7409-40880EB47576}"/>
                </a:ext>
              </a:extLst>
            </p:cNvPr>
            <p:cNvSpPr txBox="1"/>
            <p:nvPr/>
          </p:nvSpPr>
          <p:spPr>
            <a:xfrm>
              <a:off x="249402" y="940477"/>
              <a:ext cx="1496170" cy="626701"/>
            </a:xfrm>
            <a:prstGeom prst="rect">
              <a:avLst/>
            </a:prstGeom>
            <a:solidFill>
              <a:schemeClr val="bg1">
                <a:lumMod val="95000"/>
              </a:schemeClr>
            </a:solidFill>
          </p:spPr>
          <p:txBody>
            <a:bodyPr wrap="none" lIns="36000" tIns="36000" rIns="36000" bIns="36000" rtlCol="0">
              <a:spAutoFit/>
            </a:bodyPr>
            <a:lstStyle/>
            <a:p>
              <a:pPr algn="r"/>
              <a:r>
                <a:rPr lang="en-GB" dirty="0" err="1"/>
                <a:t>Cavités</a:t>
              </a:r>
              <a:endParaRPr lang="en-GB" dirty="0"/>
            </a:p>
            <a:p>
              <a:pPr algn="r"/>
              <a:r>
                <a:rPr lang="en-GB" dirty="0" err="1"/>
                <a:t>accélératrices</a:t>
              </a:r>
              <a:endParaRPr lang="en-GB" dirty="0"/>
            </a:p>
          </p:txBody>
        </p:sp>
      </p:grpSp>
      <p:sp>
        <p:nvSpPr>
          <p:cNvPr id="5" name="Slide Number Placeholder 4">
            <a:extLst>
              <a:ext uri="{FF2B5EF4-FFF2-40B4-BE49-F238E27FC236}">
                <a16:creationId xmlns:a16="http://schemas.microsoft.com/office/drawing/2014/main" id="{097746E6-FF24-D13D-37E9-2B3BE669E077}"/>
              </a:ext>
            </a:extLst>
          </p:cNvPr>
          <p:cNvSpPr>
            <a:spLocks noGrp="1"/>
          </p:cNvSpPr>
          <p:nvPr>
            <p:ph type="sldNum" sz="quarter" idx="12"/>
          </p:nvPr>
        </p:nvSpPr>
        <p:spPr/>
        <p:txBody>
          <a:bodyPr/>
          <a:lstStyle/>
          <a:p>
            <a:fld id="{36B5EA5A-BC32-A742-B11B-8E7414D5B535}" type="slidenum">
              <a:rPr lang="en-US" smtClean="0"/>
              <a:pPr/>
              <a:t>31</a:t>
            </a:fld>
            <a:endParaRPr lang="en-US" dirty="0"/>
          </a:p>
        </p:txBody>
      </p:sp>
      <p:grpSp>
        <p:nvGrpSpPr>
          <p:cNvPr id="35" name="Group 34">
            <a:extLst>
              <a:ext uri="{FF2B5EF4-FFF2-40B4-BE49-F238E27FC236}">
                <a16:creationId xmlns:a16="http://schemas.microsoft.com/office/drawing/2014/main" id="{AA8F51DA-501A-4593-8F42-47BE163ABB6A}"/>
              </a:ext>
            </a:extLst>
          </p:cNvPr>
          <p:cNvGrpSpPr/>
          <p:nvPr/>
        </p:nvGrpSpPr>
        <p:grpSpPr>
          <a:xfrm>
            <a:off x="1670106" y="752281"/>
            <a:ext cx="5705736" cy="5295116"/>
            <a:chOff x="1670106" y="752281"/>
            <a:chExt cx="5705736" cy="5295116"/>
          </a:xfrm>
        </p:grpSpPr>
        <p:pic>
          <p:nvPicPr>
            <p:cNvPr id="22" name="Picture 21">
              <a:extLst>
                <a:ext uri="{FF2B5EF4-FFF2-40B4-BE49-F238E27FC236}">
                  <a16:creationId xmlns:a16="http://schemas.microsoft.com/office/drawing/2014/main" id="{E43B4776-0B28-DE60-2F6E-F9E992BA2DBB}"/>
                </a:ext>
              </a:extLst>
            </p:cNvPr>
            <p:cNvPicPr>
              <a:picLocks noChangeAspect="1"/>
            </p:cNvPicPr>
            <p:nvPr/>
          </p:nvPicPr>
          <p:blipFill>
            <a:blip r:embed="rId8">
              <a:alphaModFix/>
            </a:blip>
            <a:stretch>
              <a:fillRect/>
            </a:stretch>
          </p:blipFill>
          <p:spPr>
            <a:xfrm>
              <a:off x="1670106" y="4421186"/>
              <a:ext cx="2048838" cy="758828"/>
            </a:xfrm>
            <a:prstGeom prst="rect">
              <a:avLst/>
            </a:prstGeom>
            <a:effectLst>
              <a:softEdge rad="431800"/>
            </a:effectLst>
            <a:scene3d>
              <a:camera prst="orthographicFront">
                <a:rot lat="0" lon="0" rev="0"/>
              </a:camera>
              <a:lightRig rig="threePt" dir="t"/>
            </a:scene3d>
          </p:spPr>
        </p:pic>
        <p:pic>
          <p:nvPicPr>
            <p:cNvPr id="24" name="Picture 23">
              <a:extLst>
                <a:ext uri="{FF2B5EF4-FFF2-40B4-BE49-F238E27FC236}">
                  <a16:creationId xmlns:a16="http://schemas.microsoft.com/office/drawing/2014/main" id="{DAF0F275-083B-31C3-553B-B4498C798E7E}"/>
                </a:ext>
              </a:extLst>
            </p:cNvPr>
            <p:cNvPicPr>
              <a:picLocks noChangeAspect="1"/>
            </p:cNvPicPr>
            <p:nvPr/>
          </p:nvPicPr>
          <p:blipFill>
            <a:blip r:embed="rId8">
              <a:alphaModFix/>
            </a:blip>
            <a:stretch>
              <a:fillRect/>
            </a:stretch>
          </p:blipFill>
          <p:spPr>
            <a:xfrm>
              <a:off x="4380330" y="4421186"/>
              <a:ext cx="2048838" cy="758828"/>
            </a:xfrm>
            <a:prstGeom prst="rect">
              <a:avLst/>
            </a:prstGeom>
            <a:effectLst>
              <a:softEdge rad="431800"/>
            </a:effectLst>
            <a:scene3d>
              <a:camera prst="orthographicFront">
                <a:rot lat="0" lon="0" rev="0"/>
              </a:camera>
              <a:lightRig rig="threePt" dir="t"/>
            </a:scene3d>
          </p:spPr>
        </p:pic>
        <p:pic>
          <p:nvPicPr>
            <p:cNvPr id="31" name="Picture 30">
              <a:extLst>
                <a:ext uri="{FF2B5EF4-FFF2-40B4-BE49-F238E27FC236}">
                  <a16:creationId xmlns:a16="http://schemas.microsoft.com/office/drawing/2014/main" id="{AE769CBB-8632-55C9-6A69-691E6EA07A63}"/>
                </a:ext>
              </a:extLst>
            </p:cNvPr>
            <p:cNvPicPr>
              <a:picLocks noChangeAspect="1"/>
            </p:cNvPicPr>
            <p:nvPr/>
          </p:nvPicPr>
          <p:blipFill>
            <a:blip r:embed="rId8">
              <a:alphaModFix/>
            </a:blip>
            <a:stretch>
              <a:fillRect/>
            </a:stretch>
          </p:blipFill>
          <p:spPr>
            <a:xfrm>
              <a:off x="2989861" y="4972364"/>
              <a:ext cx="2048838" cy="758828"/>
            </a:xfrm>
            <a:prstGeom prst="rect">
              <a:avLst/>
            </a:prstGeom>
            <a:effectLst>
              <a:softEdge rad="431800"/>
            </a:effectLst>
            <a:scene3d>
              <a:camera prst="orthographicFront">
                <a:rot lat="0" lon="0" rev="0"/>
              </a:camera>
              <a:lightRig rig="threePt" dir="t"/>
            </a:scene3d>
          </p:spPr>
        </p:pic>
        <p:pic>
          <p:nvPicPr>
            <p:cNvPr id="34" name="Picture 33">
              <a:extLst>
                <a:ext uri="{FF2B5EF4-FFF2-40B4-BE49-F238E27FC236}">
                  <a16:creationId xmlns:a16="http://schemas.microsoft.com/office/drawing/2014/main" id="{DD8AFA9E-A7C6-66A6-732F-726052336A50}"/>
                </a:ext>
              </a:extLst>
            </p:cNvPr>
            <p:cNvPicPr>
              <a:picLocks noChangeAspect="1"/>
            </p:cNvPicPr>
            <p:nvPr/>
          </p:nvPicPr>
          <p:blipFill>
            <a:blip r:embed="rId8">
              <a:alphaModFix/>
            </a:blip>
            <a:stretch>
              <a:fillRect/>
            </a:stretch>
          </p:blipFill>
          <p:spPr>
            <a:xfrm>
              <a:off x="2989861" y="752281"/>
              <a:ext cx="2048838" cy="758828"/>
            </a:xfrm>
            <a:prstGeom prst="rect">
              <a:avLst/>
            </a:prstGeom>
            <a:effectLst>
              <a:softEdge rad="431800"/>
            </a:effectLst>
            <a:scene3d>
              <a:camera prst="orthographicFront">
                <a:rot lat="0" lon="0" rev="0"/>
              </a:camera>
              <a:lightRig rig="threePt" dir="t"/>
            </a:scene3d>
          </p:spPr>
        </p:pic>
        <p:grpSp>
          <p:nvGrpSpPr>
            <p:cNvPr id="16" name="Group 15">
              <a:extLst>
                <a:ext uri="{FF2B5EF4-FFF2-40B4-BE49-F238E27FC236}">
                  <a16:creationId xmlns:a16="http://schemas.microsoft.com/office/drawing/2014/main" id="{BB139BBA-FF7E-1A9F-E7DC-A9EEEE234A23}"/>
                </a:ext>
              </a:extLst>
            </p:cNvPr>
            <p:cNvGrpSpPr/>
            <p:nvPr/>
          </p:nvGrpSpPr>
          <p:grpSpPr>
            <a:xfrm>
              <a:off x="2423565" y="911112"/>
              <a:ext cx="4952277" cy="5136285"/>
              <a:chOff x="2423565" y="911112"/>
              <a:chExt cx="4952277" cy="5136285"/>
            </a:xfrm>
          </p:grpSpPr>
          <p:grpSp>
            <p:nvGrpSpPr>
              <p:cNvPr id="62" name="Group 61">
                <a:extLst>
                  <a:ext uri="{FF2B5EF4-FFF2-40B4-BE49-F238E27FC236}">
                    <a16:creationId xmlns:a16="http://schemas.microsoft.com/office/drawing/2014/main" id="{742B4A41-17F2-59C8-9DBA-B5FA3C0F71E8}"/>
                  </a:ext>
                </a:extLst>
              </p:cNvPr>
              <p:cNvGrpSpPr/>
              <p:nvPr/>
            </p:nvGrpSpPr>
            <p:grpSpPr>
              <a:xfrm>
                <a:off x="2600325" y="1114425"/>
                <a:ext cx="4775517" cy="4932972"/>
                <a:chOff x="2600325" y="1114425"/>
                <a:chExt cx="4775517" cy="4932972"/>
              </a:xfrm>
            </p:grpSpPr>
            <p:cxnSp>
              <p:nvCxnSpPr>
                <p:cNvPr id="46" name="Straight Connector 45">
                  <a:extLst>
                    <a:ext uri="{FF2B5EF4-FFF2-40B4-BE49-F238E27FC236}">
                      <a16:creationId xmlns:a16="http://schemas.microsoft.com/office/drawing/2014/main" id="{E6432CE7-645F-7055-B2B6-2AA585EE3057}"/>
                    </a:ext>
                  </a:extLst>
                </p:cNvPr>
                <p:cNvCxnSpPr>
                  <a:cxnSpLocks/>
                </p:cNvCxnSpPr>
                <p:nvPr/>
              </p:nvCxnSpPr>
              <p:spPr>
                <a:xfrm>
                  <a:off x="2600325" y="4791075"/>
                  <a:ext cx="4196347" cy="1042873"/>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7828025-4EDD-BF5B-D49C-04DF541AB7CB}"/>
                    </a:ext>
                  </a:extLst>
                </p:cNvPr>
                <p:cNvCxnSpPr>
                  <a:cxnSpLocks/>
                </p:cNvCxnSpPr>
                <p:nvPr/>
              </p:nvCxnSpPr>
              <p:spPr>
                <a:xfrm>
                  <a:off x="4043319" y="5342253"/>
                  <a:ext cx="2761866" cy="506643"/>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7F97C16-FBB4-F62F-448E-EA67B0563BD9}"/>
                    </a:ext>
                  </a:extLst>
                </p:cNvPr>
                <p:cNvCxnSpPr>
                  <a:cxnSpLocks/>
                </p:cNvCxnSpPr>
                <p:nvPr/>
              </p:nvCxnSpPr>
              <p:spPr>
                <a:xfrm>
                  <a:off x="5457825" y="4800600"/>
                  <a:ext cx="1285772" cy="10719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9C19382-156C-4FAC-DA36-2DB71D0DC5C6}"/>
                    </a:ext>
                  </a:extLst>
                </p:cNvPr>
                <p:cNvCxnSpPr>
                  <a:cxnSpLocks/>
                </p:cNvCxnSpPr>
                <p:nvPr/>
              </p:nvCxnSpPr>
              <p:spPr>
                <a:xfrm>
                  <a:off x="4029075" y="1114425"/>
                  <a:ext cx="2895437" cy="4724554"/>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EF3CAF45-B0B0-C86D-0AB9-1B9301147019}"/>
                    </a:ext>
                  </a:extLst>
                </p:cNvPr>
                <p:cNvSpPr txBox="1"/>
                <p:nvPr/>
              </p:nvSpPr>
              <p:spPr>
                <a:xfrm>
                  <a:off x="6315689" y="5697695"/>
                  <a:ext cx="1060153" cy="349702"/>
                </a:xfrm>
                <a:prstGeom prst="rect">
                  <a:avLst/>
                </a:prstGeom>
                <a:solidFill>
                  <a:schemeClr val="bg1">
                    <a:lumMod val="95000"/>
                  </a:schemeClr>
                </a:solidFill>
              </p:spPr>
              <p:txBody>
                <a:bodyPr wrap="none" lIns="36000" tIns="36000" rIns="36000" bIns="36000" rtlCol="0">
                  <a:spAutoFit/>
                </a:bodyPr>
                <a:lstStyle/>
                <a:p>
                  <a:pPr algn="l"/>
                  <a:r>
                    <a:rPr lang="en-GB" dirty="0"/>
                    <a:t>Collisions</a:t>
                  </a:r>
                </a:p>
              </p:txBody>
            </p:sp>
          </p:grpSp>
          <p:pic>
            <p:nvPicPr>
              <p:cNvPr id="7" name="Picture 8" descr="Fichier:Microscope icon (black OCL).svg — Wikipédia">
                <a:extLst>
                  <a:ext uri="{FF2B5EF4-FFF2-40B4-BE49-F238E27FC236}">
                    <a16:creationId xmlns:a16="http://schemas.microsoft.com/office/drawing/2014/main" id="{6977B45A-7758-8B40-BA9F-3FA6B697181B}"/>
                  </a:ext>
                </a:extLst>
              </p:cNvPr>
              <p:cNvPicPr>
                <a:picLocks noChangeAspect="1" noChangeArrowheads="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23565" y="4559198"/>
                <a:ext cx="440773" cy="440773"/>
              </a:xfrm>
              <a:prstGeom prst="rect">
                <a:avLst/>
              </a:prstGeom>
              <a:solidFill>
                <a:srgbClr val="FF9900"/>
              </a:solidFill>
            </p:spPr>
          </p:pic>
          <p:pic>
            <p:nvPicPr>
              <p:cNvPr id="9" name="Picture 8" descr="Fichier:Microscope icon (black OCL).svg — Wikipédia">
                <a:extLst>
                  <a:ext uri="{FF2B5EF4-FFF2-40B4-BE49-F238E27FC236}">
                    <a16:creationId xmlns:a16="http://schemas.microsoft.com/office/drawing/2014/main" id="{BD60224B-35BD-F3B1-1925-268D3C6A19E9}"/>
                  </a:ext>
                </a:extLst>
              </p:cNvPr>
              <p:cNvPicPr>
                <a:picLocks noChangeAspect="1" noChangeArrowheads="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184363" y="4559198"/>
                <a:ext cx="440773" cy="440773"/>
              </a:xfrm>
              <a:prstGeom prst="rect">
                <a:avLst/>
              </a:prstGeom>
              <a:solidFill>
                <a:srgbClr val="FF9900"/>
              </a:solidFill>
            </p:spPr>
          </p:pic>
          <p:pic>
            <p:nvPicPr>
              <p:cNvPr id="13" name="Picture 8" descr="Fichier:Microscope icon (black OCL).svg — Wikipédia">
                <a:extLst>
                  <a:ext uri="{FF2B5EF4-FFF2-40B4-BE49-F238E27FC236}">
                    <a16:creationId xmlns:a16="http://schemas.microsoft.com/office/drawing/2014/main" id="{C6F94E96-2B99-A830-45B7-9BEC7D6A0F68}"/>
                  </a:ext>
                </a:extLst>
              </p:cNvPr>
              <p:cNvPicPr>
                <a:picLocks noChangeAspect="1" noChangeArrowheads="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13002" y="911112"/>
                <a:ext cx="440773" cy="440773"/>
              </a:xfrm>
              <a:prstGeom prst="rect">
                <a:avLst/>
              </a:prstGeom>
              <a:solidFill>
                <a:srgbClr val="FF9900"/>
              </a:solidFill>
            </p:spPr>
          </p:pic>
          <p:pic>
            <p:nvPicPr>
              <p:cNvPr id="15" name="Picture 8" descr="Fichier:Microscope icon (black OCL).svg — Wikipédia">
                <a:extLst>
                  <a:ext uri="{FF2B5EF4-FFF2-40B4-BE49-F238E27FC236}">
                    <a16:creationId xmlns:a16="http://schemas.microsoft.com/office/drawing/2014/main" id="{C251E7D4-D3C4-045A-6182-823D4CBA2BF3}"/>
                  </a:ext>
                </a:extLst>
              </p:cNvPr>
              <p:cNvPicPr>
                <a:picLocks noChangeAspect="1" noChangeArrowheads="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03504" y="5116186"/>
                <a:ext cx="440773" cy="440773"/>
              </a:xfrm>
              <a:prstGeom prst="rect">
                <a:avLst/>
              </a:prstGeom>
              <a:solidFill>
                <a:srgbClr val="FF9900"/>
              </a:solidFill>
            </p:spPr>
          </p:pic>
        </p:grpSp>
      </p:grpSp>
    </p:spTree>
    <p:extLst>
      <p:ext uri="{BB962C8B-B14F-4D97-AF65-F5344CB8AC3E}">
        <p14:creationId xmlns:p14="http://schemas.microsoft.com/office/powerpoint/2010/main" val="2970594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6888"/>
          <a:stretch/>
        </p:blipFill>
        <p:spPr>
          <a:xfrm>
            <a:off x="0" y="-20664"/>
            <a:ext cx="12192000" cy="6348312"/>
          </a:xfrm>
          <a:prstGeom prst="rect">
            <a:avLst/>
          </a:prstGeom>
        </p:spPr>
      </p:pic>
      <p:sp>
        <p:nvSpPr>
          <p:cNvPr id="8" name="Title 1"/>
          <p:cNvSpPr txBox="1">
            <a:spLocks/>
          </p:cNvSpPr>
          <p:nvPr/>
        </p:nvSpPr>
        <p:spPr>
          <a:xfrm>
            <a:off x="223034" y="3366397"/>
            <a:ext cx="11745932" cy="1144495"/>
          </a:xfrm>
          <a:prstGeom prst="rect">
            <a:avLst/>
          </a:prstGeom>
        </p:spPr>
        <p:txBody>
          <a:bodyPr anchor="t"/>
          <a:lstStyle/>
          <a:p>
            <a:pPr>
              <a:defRPr/>
            </a:pPr>
            <a:r>
              <a:rPr lang="fr-FR" sz="4800" dirty="0">
                <a:solidFill>
                  <a:schemeClr val="accent6">
                    <a:lumMod val="50000"/>
                  </a:schemeClr>
                </a:solidFill>
              </a:rPr>
              <a:t>La machine </a:t>
            </a:r>
          </a:p>
          <a:p>
            <a:pPr>
              <a:defRPr/>
            </a:pPr>
            <a:r>
              <a:rPr lang="fr-FR" sz="4800" dirty="0">
                <a:solidFill>
                  <a:schemeClr val="accent6">
                    <a:lumMod val="50000"/>
                  </a:schemeClr>
                </a:solidFill>
              </a:rPr>
              <a:t>la plus </a:t>
            </a:r>
          </a:p>
          <a:p>
            <a:pPr>
              <a:defRPr/>
            </a:pPr>
            <a:r>
              <a:rPr lang="fr-FR" sz="4800" dirty="0">
                <a:solidFill>
                  <a:schemeClr val="accent6">
                    <a:lumMod val="50000"/>
                  </a:schemeClr>
                </a:solidFill>
              </a:rPr>
              <a:t>complexe</a:t>
            </a:r>
          </a:p>
        </p:txBody>
      </p:sp>
      <p:sp>
        <p:nvSpPr>
          <p:cNvPr id="3" name="Slide Number Placeholder 2">
            <a:extLst>
              <a:ext uri="{FF2B5EF4-FFF2-40B4-BE49-F238E27FC236}">
                <a16:creationId xmlns:a16="http://schemas.microsoft.com/office/drawing/2014/main" id="{23E85733-2D45-B29B-18B7-DFDA7A9C8B0E}"/>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Tree>
    <p:extLst>
      <p:ext uri="{BB962C8B-B14F-4D97-AF65-F5344CB8AC3E}">
        <p14:creationId xmlns:p14="http://schemas.microsoft.com/office/powerpoint/2010/main" val="239250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34327"/>
          <a:stretch/>
        </p:blipFill>
        <p:spPr>
          <a:xfrm>
            <a:off x="-1" y="-41329"/>
            <a:ext cx="12192000" cy="6368977"/>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
        <p:nvSpPr>
          <p:cNvPr id="8" name="Title 1"/>
          <p:cNvSpPr txBox="1">
            <a:spLocks/>
          </p:cNvSpPr>
          <p:nvPr/>
        </p:nvSpPr>
        <p:spPr>
          <a:xfrm>
            <a:off x="3963291" y="4847494"/>
            <a:ext cx="8228708" cy="1144495"/>
          </a:xfrm>
          <a:prstGeom prst="rect">
            <a:avLst/>
          </a:prstGeom>
        </p:spPr>
        <p:txBody>
          <a:bodyPr anchor="t"/>
          <a:lstStyle/>
          <a:p>
            <a:pPr algn="r">
              <a:defRPr/>
            </a:pPr>
            <a:r>
              <a:rPr lang="fr-FR" sz="4800" dirty="0">
                <a:solidFill>
                  <a:schemeClr val="bg1"/>
                </a:solidFill>
              </a:rPr>
              <a:t>Le vide le plus poussé</a:t>
            </a:r>
          </a:p>
        </p:txBody>
      </p:sp>
      <p:sp>
        <p:nvSpPr>
          <p:cNvPr id="2" name="Slide Number Placeholder 1">
            <a:extLst>
              <a:ext uri="{FF2B5EF4-FFF2-40B4-BE49-F238E27FC236}">
                <a16:creationId xmlns:a16="http://schemas.microsoft.com/office/drawing/2014/main" id="{3A0D43B3-55EB-B584-2676-50A3D3BF86CF}"/>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Tree>
    <p:extLst>
      <p:ext uri="{BB962C8B-B14F-4D97-AF65-F5344CB8AC3E}">
        <p14:creationId xmlns:p14="http://schemas.microsoft.com/office/powerpoint/2010/main" val="27440084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b="27326"/>
          <a:stretch/>
        </p:blipFill>
        <p:spPr>
          <a:xfrm>
            <a:off x="0" y="-1"/>
            <a:ext cx="12192000" cy="6327649"/>
          </a:xfrm>
          <a:prstGeom prst="rect">
            <a:avLst/>
          </a:prstGeom>
        </p:spPr>
      </p:pic>
      <p:sp>
        <p:nvSpPr>
          <p:cNvPr id="8" name="Title 1"/>
          <p:cNvSpPr txBox="1">
            <a:spLocks/>
          </p:cNvSpPr>
          <p:nvPr/>
        </p:nvSpPr>
        <p:spPr>
          <a:xfrm>
            <a:off x="4197927" y="3709619"/>
            <a:ext cx="6244980" cy="1144495"/>
          </a:xfrm>
          <a:prstGeom prst="rect">
            <a:avLst/>
          </a:prstGeom>
        </p:spPr>
        <p:txBody>
          <a:bodyPr anchor="t"/>
          <a:lstStyle/>
          <a:p>
            <a:pPr algn="r">
              <a:defRPr/>
            </a:pPr>
            <a:r>
              <a:rPr lang="fr-FR" sz="4800" dirty="0">
                <a:solidFill>
                  <a:schemeClr val="accent6">
                    <a:lumMod val="50000"/>
                  </a:schemeClr>
                </a:solidFill>
              </a:rPr>
              <a:t>Les températures</a:t>
            </a:r>
          </a:p>
          <a:p>
            <a:pPr algn="r">
              <a:defRPr/>
            </a:pPr>
            <a:r>
              <a:rPr lang="fr-FR" sz="4800" dirty="0">
                <a:solidFill>
                  <a:schemeClr val="accent6">
                    <a:lumMod val="50000"/>
                  </a:schemeClr>
                </a:solidFill>
              </a:rPr>
              <a:t>les plus basses</a:t>
            </a:r>
          </a:p>
        </p:txBody>
      </p:sp>
      <p:sp>
        <p:nvSpPr>
          <p:cNvPr id="3" name="Slide Number Placeholder 2">
            <a:extLst>
              <a:ext uri="{FF2B5EF4-FFF2-40B4-BE49-F238E27FC236}">
                <a16:creationId xmlns:a16="http://schemas.microsoft.com/office/drawing/2014/main" id="{7106CB34-477A-F26C-41CB-645DC528C9BF}"/>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Tree>
    <p:extLst>
      <p:ext uri="{BB962C8B-B14F-4D97-AF65-F5344CB8AC3E}">
        <p14:creationId xmlns:p14="http://schemas.microsoft.com/office/powerpoint/2010/main" val="7252728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AD7A63-7A7F-5EB7-7144-843BDE3E1419}"/>
              </a:ext>
            </a:extLst>
          </p:cNvPr>
          <p:cNvSpPr>
            <a:spLocks noGrp="1"/>
          </p:cNvSpPr>
          <p:nvPr>
            <p:ph type="sldNum" sz="quarter" idx="12"/>
          </p:nvPr>
        </p:nvSpPr>
        <p:spPr/>
        <p:txBody>
          <a:bodyPr/>
          <a:lstStyle/>
          <a:p>
            <a:fld id="{36B5EA5A-BC32-A742-B11B-8E7414D5B535}" type="slidenum">
              <a:rPr lang="en-US" smtClean="0"/>
              <a:pPr/>
              <a:t>35</a:t>
            </a:fld>
            <a:endParaRPr lang="en-US" dirty="0"/>
          </a:p>
        </p:txBody>
      </p:sp>
      <p:pic>
        <p:nvPicPr>
          <p:cNvPr id="1026" name="Picture 2" descr="Accelerating: Radiofrequency cavities | CERN">
            <a:extLst>
              <a:ext uri="{FF2B5EF4-FFF2-40B4-BE49-F238E27FC236}">
                <a16:creationId xmlns:a16="http://schemas.microsoft.com/office/drawing/2014/main" id="{3C9A97F1-A47B-614A-2097-80D7B272D5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 y="441324"/>
            <a:ext cx="7396163" cy="4930775"/>
          </a:xfrm>
          <a:prstGeom prst="rect">
            <a:avLst/>
          </a:prstGeom>
          <a:ln>
            <a:solidFill>
              <a:schemeClr val="bg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Superconducting RF R&amp;D | Applied Physics and Superconducting Technology  Division">
            <a:extLst>
              <a:ext uri="{FF2B5EF4-FFF2-40B4-BE49-F238E27FC236}">
                <a16:creationId xmlns:a16="http://schemas.microsoft.com/office/drawing/2014/main" id="{FD439760-94C3-5986-14FC-8EFE2C6700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3400" y="2924175"/>
            <a:ext cx="8915400" cy="3048000"/>
          </a:xfrm>
          <a:prstGeom prst="rect">
            <a:avLst/>
          </a:prstGeom>
          <a:ln>
            <a:solidFill>
              <a:schemeClr val="bg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B1AE347-694A-B821-BD61-8D215F55CB23}"/>
              </a:ext>
            </a:extLst>
          </p:cNvPr>
          <p:cNvSpPr txBox="1">
            <a:spLocks/>
          </p:cNvSpPr>
          <p:nvPr/>
        </p:nvSpPr>
        <p:spPr>
          <a:xfrm>
            <a:off x="8127071" y="1339485"/>
            <a:ext cx="3321345" cy="686529"/>
          </a:xfrm>
          <a:prstGeom prst="rect">
            <a:avLst/>
          </a:prstGeom>
        </p:spPr>
        <p:txBody>
          <a:bodyPr vert="horz">
            <a:normAutofit fontScale="70000" lnSpcReduction="2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b="1" dirty="0" err="1">
                <a:solidFill>
                  <a:schemeClr val="tx1">
                    <a:lumMod val="75000"/>
                  </a:schemeClr>
                </a:solidFill>
                <a:latin typeface="Arial"/>
              </a:rPr>
              <a:t>Cavités</a:t>
            </a:r>
            <a:endParaRPr lang="en-US" b="1" dirty="0">
              <a:solidFill>
                <a:schemeClr val="tx1">
                  <a:lumMod val="75000"/>
                </a:schemeClr>
              </a:solidFill>
              <a:latin typeface="Arial"/>
            </a:endParaRPr>
          </a:p>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b="1" dirty="0" err="1">
                <a:solidFill>
                  <a:schemeClr val="tx1">
                    <a:lumMod val="75000"/>
                  </a:schemeClr>
                </a:solidFill>
                <a:latin typeface="Arial"/>
              </a:rPr>
              <a:t>accélératrices</a:t>
            </a:r>
            <a:endParaRPr lang="en-US" b="1" dirty="0">
              <a:solidFill>
                <a:schemeClr val="tx1">
                  <a:lumMod val="75000"/>
                </a:schemeClr>
              </a:solidFill>
              <a:latin typeface="Arial"/>
            </a:endParaRPr>
          </a:p>
        </p:txBody>
      </p:sp>
    </p:spTree>
    <p:extLst>
      <p:ext uri="{BB962C8B-B14F-4D97-AF65-F5344CB8AC3E}">
        <p14:creationId xmlns:p14="http://schemas.microsoft.com/office/powerpoint/2010/main" val="1074804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8ACCEE6B-73E3-7A26-2C0B-FFCEE52E2A6B}"/>
              </a:ext>
            </a:extLst>
          </p:cNvPr>
          <p:cNvPicPr>
            <a:picLocks noChangeAspect="1"/>
          </p:cNvPicPr>
          <p:nvPr/>
        </p:nvPicPr>
        <p:blipFill rotWithShape="1">
          <a:blip r:embed="rId3">
            <a:extLst>
              <a:ext uri="{28A0092B-C50C-407E-A947-70E740481C1C}">
                <a14:useLocalDpi xmlns:a14="http://schemas.microsoft.com/office/drawing/2010/main" val="0"/>
              </a:ext>
            </a:extLst>
          </a:blip>
          <a:srcRect r="9328"/>
          <a:stretch/>
        </p:blipFill>
        <p:spPr>
          <a:xfrm rot="21184286">
            <a:off x="6253844" y="2523110"/>
            <a:ext cx="5256420" cy="2566369"/>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4" name="Picture 2">
            <a:extLst>
              <a:ext uri="{FF2B5EF4-FFF2-40B4-BE49-F238E27FC236}">
                <a16:creationId xmlns:a16="http://schemas.microsoft.com/office/drawing/2014/main" id="{352540A6-D3D1-DC2A-14C6-51012655B4F5}"/>
              </a:ext>
            </a:extLst>
          </p:cNvPr>
          <p:cNvPicPr>
            <a:picLocks noChangeAspect="1"/>
          </p:cNvPicPr>
          <p:nvPr/>
        </p:nvPicPr>
        <p:blipFill rotWithShape="1">
          <a:blip r:embed="rId4">
            <a:extLst>
              <a:ext uri="{28A0092B-C50C-407E-A947-70E740481C1C}">
                <a14:useLocalDpi xmlns:a14="http://schemas.microsoft.com/office/drawing/2010/main" val="0"/>
              </a:ext>
            </a:extLst>
          </a:blip>
          <a:srcRect t="9789" b="33652"/>
          <a:stretch/>
        </p:blipFill>
        <p:spPr>
          <a:xfrm>
            <a:off x="5288896" y="535582"/>
            <a:ext cx="5256420" cy="2562505"/>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2" name="Espace réservé du numéro de diapositive 1"/>
          <p:cNvSpPr>
            <a:spLocks noGrp="1"/>
          </p:cNvSpPr>
          <p:nvPr>
            <p:ph type="sldNum" sz="quarter" idx="12"/>
          </p:nvPr>
        </p:nvSpPr>
        <p:spPr/>
        <p:txBody>
          <a:bodyPr/>
          <a:lstStyle/>
          <a:p>
            <a:fld id="{36B5EA5A-BC32-A742-B11B-8E7414D5B535}" type="slidenum">
              <a:rPr lang="en-US" smtClean="0"/>
              <a:pPr/>
              <a:t>36</a:t>
            </a:fld>
            <a:endParaRPr lang="en-US" dirty="0"/>
          </a:p>
        </p:txBody>
      </p:sp>
      <p:sp>
        <p:nvSpPr>
          <p:cNvPr id="28" name="Content Placeholder 2"/>
          <p:cNvSpPr txBox="1">
            <a:spLocks/>
          </p:cNvSpPr>
          <p:nvPr/>
        </p:nvSpPr>
        <p:spPr>
          <a:xfrm>
            <a:off x="909772" y="5307921"/>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rgbClr val="B3BADA"/>
                </a:solidFill>
              </a:rPr>
              <a:t>Collisionneurs</a:t>
            </a:r>
            <a:endParaRPr kumimoji="0" lang="en-US" sz="2400" b="0" i="0" u="none" strike="noStrike" kern="1200" cap="none" spc="0" normalizeH="0" baseline="0" dirty="0">
              <a:ln>
                <a:noFill/>
              </a:ln>
              <a:solidFill>
                <a:srgbClr val="B3BADA"/>
              </a:solidFill>
              <a:uLnTx/>
              <a:uFillTx/>
              <a:latin typeface="Arial"/>
              <a:ea typeface="+mn-ea"/>
              <a:cs typeface="+mn-cs"/>
            </a:endParaRPr>
          </a:p>
        </p:txBody>
      </p:sp>
      <p:sp>
        <p:nvSpPr>
          <p:cNvPr id="29" name="Content Placeholder 2"/>
          <p:cNvSpPr txBox="1">
            <a:spLocks/>
          </p:cNvSpPr>
          <p:nvPr/>
        </p:nvSpPr>
        <p:spPr>
          <a:xfrm>
            <a:off x="4435328" y="5307921"/>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chemeClr val="tx1">
                    <a:lumMod val="75000"/>
                  </a:schemeClr>
                </a:solidFill>
              </a:rPr>
              <a:t>Détecteurs</a:t>
            </a:r>
            <a:endParaRPr lang="en-US" b="1" dirty="0">
              <a:solidFill>
                <a:schemeClr val="tx1">
                  <a:lumMod val="75000"/>
                </a:schemeClr>
              </a:solidFill>
              <a:latin typeface="Arial"/>
            </a:endParaRPr>
          </a:p>
        </p:txBody>
      </p:sp>
      <p:sp>
        <p:nvSpPr>
          <p:cNvPr id="30" name="Content Placeholder 2"/>
          <p:cNvSpPr txBox="1">
            <a:spLocks/>
          </p:cNvSpPr>
          <p:nvPr/>
        </p:nvSpPr>
        <p:spPr>
          <a:xfrm>
            <a:off x="7980391" y="5307920"/>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rgbClr val="B3BADA"/>
                </a:solidFill>
              </a:rPr>
              <a:t>Informatique</a:t>
            </a:r>
            <a:endParaRPr lang="en-US" b="1" dirty="0">
              <a:solidFill>
                <a:srgbClr val="B3BADA"/>
              </a:solidFill>
            </a:endParaRPr>
          </a:p>
        </p:txBody>
      </p:sp>
      <p:pic>
        <p:nvPicPr>
          <p:cNvPr id="32" name="Picture 1024"/>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rot="21142665">
            <a:off x="1081542" y="363094"/>
            <a:ext cx="4355055" cy="2880133"/>
          </a:xfrm>
          <a:prstGeom prst="rect">
            <a:avLst/>
          </a:prstGeom>
          <a:ln>
            <a:solidFill>
              <a:schemeClr val="bg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Content Placeholder 2"/>
          <p:cNvSpPr txBox="1">
            <a:spLocks/>
          </p:cNvSpPr>
          <p:nvPr/>
        </p:nvSpPr>
        <p:spPr>
          <a:xfrm rot="21194013">
            <a:off x="429361" y="344085"/>
            <a:ext cx="1061517" cy="382995"/>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sz="1600" b="1" dirty="0">
                <a:solidFill>
                  <a:schemeClr val="tx1">
                    <a:lumMod val="75000"/>
                  </a:schemeClr>
                </a:solidFill>
                <a:latin typeface="Arial"/>
              </a:rPr>
              <a:t>ATLAS</a:t>
            </a:r>
          </a:p>
        </p:txBody>
      </p:sp>
      <p:pic>
        <p:nvPicPr>
          <p:cNvPr id="3" name="Picture 2" descr="CMS images gallery | CERN">
            <a:extLst>
              <a:ext uri="{FF2B5EF4-FFF2-40B4-BE49-F238E27FC236}">
                <a16:creationId xmlns:a16="http://schemas.microsoft.com/office/drawing/2014/main" id="{F8C4A201-71EB-2084-7044-424EB95973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319903">
            <a:off x="755569" y="2882638"/>
            <a:ext cx="4157282" cy="2580979"/>
          </a:xfrm>
          <a:prstGeom prst="rect">
            <a:avLst/>
          </a:prstGeom>
          <a:ln>
            <a:solidFill>
              <a:schemeClr val="bg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C54299D7-8B8D-4287-041E-CB4B6BBB9E53}"/>
              </a:ext>
            </a:extLst>
          </p:cNvPr>
          <p:cNvSpPr txBox="1">
            <a:spLocks/>
          </p:cNvSpPr>
          <p:nvPr/>
        </p:nvSpPr>
        <p:spPr>
          <a:xfrm rot="353006">
            <a:off x="-229153" y="5252982"/>
            <a:ext cx="1723371" cy="382995"/>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sz="1600" b="1" dirty="0">
                <a:solidFill>
                  <a:schemeClr val="tx1">
                    <a:lumMod val="75000"/>
                  </a:schemeClr>
                </a:solidFill>
                <a:latin typeface="Arial"/>
              </a:rPr>
              <a:t>CMS</a:t>
            </a:r>
          </a:p>
        </p:txBody>
      </p:sp>
      <p:sp>
        <p:nvSpPr>
          <p:cNvPr id="8" name="Content Placeholder 2">
            <a:extLst>
              <a:ext uri="{FF2B5EF4-FFF2-40B4-BE49-F238E27FC236}">
                <a16:creationId xmlns:a16="http://schemas.microsoft.com/office/drawing/2014/main" id="{F7F63B7F-A1DA-919E-7347-C1A4EC63B245}"/>
              </a:ext>
            </a:extLst>
          </p:cNvPr>
          <p:cNvSpPr txBox="1">
            <a:spLocks/>
          </p:cNvSpPr>
          <p:nvPr/>
        </p:nvSpPr>
        <p:spPr>
          <a:xfrm>
            <a:off x="10007590" y="239155"/>
            <a:ext cx="1061517" cy="382995"/>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sz="1600" b="1" dirty="0">
                <a:solidFill>
                  <a:schemeClr val="tx1">
                    <a:lumMod val="75000"/>
                  </a:schemeClr>
                </a:solidFill>
                <a:latin typeface="Arial"/>
              </a:rPr>
              <a:t>ALICE</a:t>
            </a:r>
          </a:p>
        </p:txBody>
      </p:sp>
      <p:sp>
        <p:nvSpPr>
          <p:cNvPr id="9" name="Content Placeholder 2">
            <a:extLst>
              <a:ext uri="{FF2B5EF4-FFF2-40B4-BE49-F238E27FC236}">
                <a16:creationId xmlns:a16="http://schemas.microsoft.com/office/drawing/2014/main" id="{7D7719EA-688B-2ADC-8750-EF38655EBE58}"/>
              </a:ext>
            </a:extLst>
          </p:cNvPr>
          <p:cNvSpPr txBox="1">
            <a:spLocks/>
          </p:cNvSpPr>
          <p:nvPr/>
        </p:nvSpPr>
        <p:spPr>
          <a:xfrm rot="21076199">
            <a:off x="11041322" y="4775238"/>
            <a:ext cx="1061517" cy="382995"/>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sz="1600" b="1" dirty="0" err="1">
                <a:solidFill>
                  <a:schemeClr val="tx1">
                    <a:lumMod val="75000"/>
                  </a:schemeClr>
                </a:solidFill>
                <a:latin typeface="Arial"/>
              </a:rPr>
              <a:t>LHCb</a:t>
            </a:r>
            <a:endParaRPr lang="en-US" sz="1600" b="1" dirty="0">
              <a:solidFill>
                <a:schemeClr val="tx1">
                  <a:lumMod val="75000"/>
                </a:schemeClr>
              </a:solidFill>
              <a:latin typeface="Arial"/>
            </a:endParaRPr>
          </a:p>
        </p:txBody>
      </p:sp>
    </p:spTree>
    <p:extLst>
      <p:ext uri="{BB962C8B-B14F-4D97-AF65-F5344CB8AC3E}">
        <p14:creationId xmlns:p14="http://schemas.microsoft.com/office/powerpoint/2010/main" val="4826118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37</a:t>
            </a:fld>
            <a:endParaRPr lang="en-US"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8210" y="148983"/>
            <a:ext cx="8395580" cy="5926292"/>
          </a:xfrm>
          <a:prstGeom prst="rect">
            <a:avLst/>
          </a:prstGeom>
        </p:spPr>
      </p:pic>
      <p:sp>
        <p:nvSpPr>
          <p:cNvPr id="4" name="Title 1"/>
          <p:cNvSpPr txBox="1">
            <a:spLocks/>
          </p:cNvSpPr>
          <p:nvPr/>
        </p:nvSpPr>
        <p:spPr>
          <a:xfrm rot="16200000">
            <a:off x="-2049126" y="2509025"/>
            <a:ext cx="5668390" cy="995896"/>
          </a:xfrm>
          <a:prstGeom prst="rect">
            <a:avLst/>
          </a:prstGeom>
        </p:spPr>
        <p:txBody>
          <a:bodyPr anchor="t"/>
          <a:lstStyle/>
          <a:p>
            <a:pPr>
              <a:defRPr/>
            </a:pPr>
            <a:r>
              <a:rPr lang="fr-FR" sz="4800" dirty="0">
                <a:solidFill>
                  <a:schemeClr val="tx1">
                    <a:lumMod val="75000"/>
                  </a:schemeClr>
                </a:solidFill>
              </a:rPr>
              <a:t>Détecteurs</a:t>
            </a:r>
          </a:p>
        </p:txBody>
      </p:sp>
      <p:sp>
        <p:nvSpPr>
          <p:cNvPr id="6" name="Oval 5">
            <a:extLst>
              <a:ext uri="{FF2B5EF4-FFF2-40B4-BE49-F238E27FC236}">
                <a16:creationId xmlns:a16="http://schemas.microsoft.com/office/drawing/2014/main" id="{693AF7B9-9A71-452F-844B-C7DF1FB37D19}"/>
              </a:ext>
            </a:extLst>
          </p:cNvPr>
          <p:cNvSpPr/>
          <p:nvPr/>
        </p:nvSpPr>
        <p:spPr>
          <a:xfrm>
            <a:off x="4476750" y="4761663"/>
            <a:ext cx="753312" cy="753312"/>
          </a:xfrm>
          <a:prstGeom prst="ellipse">
            <a:avLst/>
          </a:prstGeom>
          <a:solidFill>
            <a:srgbClr val="FF0000">
              <a:alpha val="50196"/>
            </a:srgb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Oval 6">
            <a:extLst>
              <a:ext uri="{FF2B5EF4-FFF2-40B4-BE49-F238E27FC236}">
                <a16:creationId xmlns:a16="http://schemas.microsoft.com/office/drawing/2014/main" id="{0697D31A-200D-421E-82C8-0A0F7F05A5E4}"/>
              </a:ext>
            </a:extLst>
          </p:cNvPr>
          <p:cNvSpPr/>
          <p:nvPr/>
        </p:nvSpPr>
        <p:spPr>
          <a:xfrm>
            <a:off x="4696662" y="3571038"/>
            <a:ext cx="533400" cy="533400"/>
          </a:xfrm>
          <a:prstGeom prst="ellipse">
            <a:avLst/>
          </a:prstGeom>
          <a:solidFill>
            <a:srgbClr val="FF0000">
              <a:alpha val="50196"/>
            </a:srgb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Oval 7">
            <a:extLst>
              <a:ext uri="{FF2B5EF4-FFF2-40B4-BE49-F238E27FC236}">
                <a16:creationId xmlns:a16="http://schemas.microsoft.com/office/drawing/2014/main" id="{B82E77B3-DB17-4769-933B-925A0AB737D7}"/>
              </a:ext>
            </a:extLst>
          </p:cNvPr>
          <p:cNvSpPr/>
          <p:nvPr/>
        </p:nvSpPr>
        <p:spPr>
          <a:xfrm>
            <a:off x="6620712" y="3523413"/>
            <a:ext cx="533400" cy="533400"/>
          </a:xfrm>
          <a:prstGeom prst="ellipse">
            <a:avLst/>
          </a:prstGeom>
          <a:solidFill>
            <a:srgbClr val="FF0000">
              <a:alpha val="50196"/>
            </a:srgb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Oval 8">
            <a:extLst>
              <a:ext uri="{FF2B5EF4-FFF2-40B4-BE49-F238E27FC236}">
                <a16:creationId xmlns:a16="http://schemas.microsoft.com/office/drawing/2014/main" id="{83C3142E-B0A5-439D-A1E1-61824AD2FC07}"/>
              </a:ext>
            </a:extLst>
          </p:cNvPr>
          <p:cNvSpPr/>
          <p:nvPr/>
        </p:nvSpPr>
        <p:spPr>
          <a:xfrm>
            <a:off x="7521654" y="3779751"/>
            <a:ext cx="688896" cy="688896"/>
          </a:xfrm>
          <a:prstGeom prst="ellipse">
            <a:avLst/>
          </a:prstGeom>
          <a:solidFill>
            <a:srgbClr val="FF0000">
              <a:alpha val="50196"/>
            </a:srgb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2130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38</a:t>
            </a:fld>
            <a:endParaRPr lang="en-US" dirty="0"/>
          </a:p>
        </p:txBody>
      </p:sp>
      <p:sp>
        <p:nvSpPr>
          <p:cNvPr id="28" name="Content Placeholder 2"/>
          <p:cNvSpPr txBox="1">
            <a:spLocks/>
          </p:cNvSpPr>
          <p:nvPr/>
        </p:nvSpPr>
        <p:spPr>
          <a:xfrm>
            <a:off x="909772" y="5307921"/>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rgbClr val="B3BADA"/>
                </a:solidFill>
              </a:rPr>
              <a:t>Collisionneurs</a:t>
            </a:r>
            <a:endParaRPr kumimoji="0" lang="en-US" sz="2400" b="0" i="0" u="none" strike="noStrike" kern="1200" cap="none" spc="0" normalizeH="0" baseline="0" dirty="0">
              <a:ln>
                <a:noFill/>
              </a:ln>
              <a:solidFill>
                <a:srgbClr val="B3BADA"/>
              </a:solidFill>
              <a:uLnTx/>
              <a:uFillTx/>
              <a:latin typeface="Arial"/>
              <a:ea typeface="+mn-ea"/>
              <a:cs typeface="+mn-cs"/>
            </a:endParaRPr>
          </a:p>
        </p:txBody>
      </p:sp>
      <p:sp>
        <p:nvSpPr>
          <p:cNvPr id="30" name="Content Placeholder 2"/>
          <p:cNvSpPr txBox="1">
            <a:spLocks/>
          </p:cNvSpPr>
          <p:nvPr/>
        </p:nvSpPr>
        <p:spPr>
          <a:xfrm>
            <a:off x="7980391" y="5307920"/>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chemeClr val="tx1">
                    <a:lumMod val="75000"/>
                  </a:schemeClr>
                </a:solidFill>
              </a:rPr>
              <a:t>Informatique</a:t>
            </a:r>
            <a:endParaRPr kumimoji="0" lang="en-US" sz="2400" b="0" i="0" u="none" strike="noStrike" kern="1200" cap="none" spc="0" normalizeH="0" baseline="0" dirty="0">
              <a:ln>
                <a:noFill/>
              </a:ln>
              <a:solidFill>
                <a:schemeClr val="tx1">
                  <a:lumMod val="75000"/>
                </a:schemeClr>
              </a:solidFill>
              <a:uLnTx/>
              <a:uFillTx/>
              <a:latin typeface="Arial"/>
              <a:ea typeface="+mn-ea"/>
              <a:cs typeface="+mn-cs"/>
            </a:endParaRPr>
          </a:p>
        </p:txBody>
      </p:sp>
      <p:pic>
        <p:nvPicPr>
          <p:cNvPr id="8"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6918" y="357909"/>
            <a:ext cx="7175549" cy="4835113"/>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9" name="Content Placeholder 2"/>
          <p:cNvSpPr txBox="1">
            <a:spLocks/>
          </p:cNvSpPr>
          <p:nvPr/>
        </p:nvSpPr>
        <p:spPr>
          <a:xfrm>
            <a:off x="4435328" y="5307921"/>
            <a:ext cx="3321345" cy="686529"/>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lvl="0" indent="0" algn="ctr">
              <a:buClr>
                <a:srgbClr val="DDDDDD"/>
              </a:buClr>
              <a:buNone/>
              <a:defRPr/>
            </a:pPr>
            <a:r>
              <a:rPr lang="en-US" b="1" dirty="0" err="1">
                <a:solidFill>
                  <a:srgbClr val="B3BADA"/>
                </a:solidFill>
              </a:rPr>
              <a:t>Détecteurs</a:t>
            </a:r>
            <a:endParaRPr lang="en-US" b="1" dirty="0">
              <a:solidFill>
                <a:srgbClr val="B3BADA"/>
              </a:solidFill>
              <a:latin typeface="Arial"/>
            </a:endParaRPr>
          </a:p>
        </p:txBody>
      </p:sp>
      <p:sp>
        <p:nvSpPr>
          <p:cNvPr id="7" name="Content Placeholder 2"/>
          <p:cNvSpPr txBox="1">
            <a:spLocks/>
          </p:cNvSpPr>
          <p:nvPr/>
        </p:nvSpPr>
        <p:spPr>
          <a:xfrm>
            <a:off x="504527" y="1937803"/>
            <a:ext cx="3121900" cy="1117123"/>
          </a:xfrm>
          <a:prstGeom prst="rect">
            <a:avLst/>
          </a:prstGeom>
          <a:solidFill>
            <a:schemeClr val="bg1"/>
          </a:solidFill>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b="1" dirty="0">
                <a:solidFill>
                  <a:schemeClr val="tx1">
                    <a:lumMod val="75000"/>
                  </a:schemeClr>
                </a:solidFill>
                <a:latin typeface="Arial"/>
              </a:rPr>
              <a:t>Centre de </a:t>
            </a:r>
            <a:r>
              <a:rPr lang="en-US" b="1" dirty="0" err="1">
                <a:solidFill>
                  <a:schemeClr val="tx1">
                    <a:lumMod val="75000"/>
                  </a:schemeClr>
                </a:solidFill>
                <a:latin typeface="Arial"/>
              </a:rPr>
              <a:t>Calcul</a:t>
            </a:r>
            <a:endParaRPr lang="en-US" b="1" dirty="0">
              <a:solidFill>
                <a:schemeClr val="tx1">
                  <a:lumMod val="75000"/>
                </a:schemeClr>
              </a:solidFill>
              <a:latin typeface="Arial"/>
            </a:endParaRPr>
          </a:p>
        </p:txBody>
      </p:sp>
    </p:spTree>
    <p:extLst>
      <p:ext uri="{BB962C8B-B14F-4D97-AF65-F5344CB8AC3E}">
        <p14:creationId xmlns:p14="http://schemas.microsoft.com/office/powerpoint/2010/main" val="33275927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DDCF55-44D0-ED7F-48DD-CA4F5D6C76ED}"/>
              </a:ext>
            </a:extLst>
          </p:cNvPr>
          <p:cNvPicPr>
            <a:picLocks noChangeAspect="1"/>
          </p:cNvPicPr>
          <p:nvPr/>
        </p:nvPicPr>
        <p:blipFill>
          <a:blip r:embed="rId3"/>
          <a:stretch>
            <a:fillRect/>
          </a:stretch>
        </p:blipFill>
        <p:spPr>
          <a:xfrm>
            <a:off x="1168977" y="96812"/>
            <a:ext cx="10877550" cy="6210300"/>
          </a:xfrm>
          <a:prstGeom prst="rect">
            <a:avLst/>
          </a:prstGeom>
        </p:spPr>
      </p:pic>
      <p:sp>
        <p:nvSpPr>
          <p:cNvPr id="2" name="Espace réservé du numéro de diapositive 1"/>
          <p:cNvSpPr>
            <a:spLocks noGrp="1"/>
          </p:cNvSpPr>
          <p:nvPr>
            <p:ph type="sldNum" sz="quarter" idx="12"/>
          </p:nvPr>
        </p:nvSpPr>
        <p:spPr/>
        <p:txBody>
          <a:bodyPr/>
          <a:lstStyle/>
          <a:p>
            <a:fld id="{36B5EA5A-BC32-A742-B11B-8E7414D5B535}" type="slidenum">
              <a:rPr lang="en-US" smtClean="0"/>
              <a:pPr/>
              <a:t>39</a:t>
            </a:fld>
            <a:endParaRPr lang="en-US" dirty="0"/>
          </a:p>
        </p:txBody>
      </p:sp>
      <p:sp>
        <p:nvSpPr>
          <p:cNvPr id="4" name="Content Placeholder 2"/>
          <p:cNvSpPr txBox="1">
            <a:spLocks/>
          </p:cNvSpPr>
          <p:nvPr/>
        </p:nvSpPr>
        <p:spPr>
          <a:xfrm>
            <a:off x="145473" y="5826150"/>
            <a:ext cx="3678382" cy="326925"/>
          </a:xfrm>
          <a:prstGeom prst="rect">
            <a:avLst/>
          </a:prstGeom>
          <a:solidFill>
            <a:schemeClr val="bg1"/>
          </a:solidFill>
        </p:spPr>
        <p:txBody>
          <a:bodyPr vert="horz">
            <a:normAutofit fontScale="62500" lnSpcReduction="2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b="1" dirty="0">
                <a:solidFill>
                  <a:schemeClr val="tx1">
                    <a:lumMod val="75000"/>
                  </a:schemeClr>
                </a:solidFill>
                <a:latin typeface="Arial"/>
              </a:rPr>
              <a:t>CERN Accelerator Complex</a:t>
            </a:r>
          </a:p>
        </p:txBody>
      </p:sp>
    </p:spTree>
    <p:extLst>
      <p:ext uri="{BB962C8B-B14F-4D97-AF65-F5344CB8AC3E}">
        <p14:creationId xmlns:p14="http://schemas.microsoft.com/office/powerpoint/2010/main" val="1822144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1"/>
          <p:cNvSpPr>
            <a:spLocks noChangeArrowheads="1"/>
          </p:cNvSpPr>
          <p:nvPr/>
        </p:nvSpPr>
        <p:spPr bwMode="auto">
          <a:xfrm>
            <a:off x="-117987" y="-117986"/>
            <a:ext cx="12408310" cy="7108722"/>
          </a:xfrm>
          <a:prstGeom prst="rect">
            <a:avLst/>
          </a:prstGeom>
          <a:solidFill>
            <a:srgbClr val="000000"/>
          </a:solidFill>
          <a:ln w="9525">
            <a:solidFill>
              <a:schemeClr val="tx1"/>
            </a:solidFill>
            <a:miter lim="800000"/>
            <a:headEnd/>
            <a:tailEnd/>
          </a:ln>
        </p:spPr>
        <p:txBody>
          <a:bodyPr wrap="none" anchor="ct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0" fontAlgn="base" hangingPunct="0">
              <a:spcBef>
                <a:spcPct val="0"/>
              </a:spcBef>
              <a:spcAft>
                <a:spcPct val="0"/>
              </a:spcAft>
            </a:pPr>
            <a:endParaRPr lang="en-US" altLang="en-US">
              <a:solidFill>
                <a:srgbClr val="000000"/>
              </a:solidFill>
            </a:endParaRPr>
          </a:p>
        </p:txBody>
      </p:sp>
      <p:grpSp>
        <p:nvGrpSpPr>
          <p:cNvPr id="15" name="Group 15"/>
          <p:cNvGrpSpPr>
            <a:grpSpLocks/>
          </p:cNvGrpSpPr>
          <p:nvPr/>
        </p:nvGrpSpPr>
        <p:grpSpPr bwMode="auto">
          <a:xfrm>
            <a:off x="9778970" y="5116513"/>
            <a:ext cx="2105025" cy="1506537"/>
            <a:chOff x="6770255" y="5116945"/>
            <a:chExt cx="2105890" cy="1505528"/>
          </a:xfrm>
        </p:grpSpPr>
        <p:sp>
          <p:nvSpPr>
            <p:cNvPr id="16" name="Rectangle 9"/>
            <p:cNvSpPr>
              <a:spLocks noChangeArrowheads="1"/>
            </p:cNvSpPr>
            <p:nvPr/>
          </p:nvSpPr>
          <p:spPr bwMode="auto">
            <a:xfrm>
              <a:off x="6770255" y="5116945"/>
              <a:ext cx="2105890" cy="1505528"/>
            </a:xfrm>
            <a:prstGeom prst="rect">
              <a:avLst/>
            </a:prstGeom>
            <a:noFill/>
            <a:ln w="9525" algn="ctr">
              <a:solidFill>
                <a:srgbClr val="000000"/>
              </a:solidFill>
              <a:round/>
              <a:headEnd/>
              <a:tailEnd/>
            </a:ln>
          </p:spPr>
          <p:txBody>
            <a:bodyP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2400" b="0" i="0" u="none" strike="noStrike" kern="0" cap="none" spc="0" normalizeH="0" baseline="0" noProof="0">
                <a:ln>
                  <a:noFill/>
                </a:ln>
                <a:solidFill>
                  <a:srgbClr val="000000"/>
                </a:solidFill>
                <a:effectLst/>
                <a:uLnTx/>
                <a:uFillTx/>
                <a:latin typeface="Arial" charset="0"/>
                <a:ea typeface="ＭＳ Ｐゴシック" pitchFamily="-108" charset="-128"/>
              </a:endParaRPr>
            </a:p>
          </p:txBody>
        </p:sp>
        <p:sp>
          <p:nvSpPr>
            <p:cNvPr id="17" name="Can 5"/>
            <p:cNvSpPr/>
            <p:nvPr/>
          </p:nvSpPr>
          <p:spPr bwMode="auto">
            <a:xfrm>
              <a:off x="7203820" y="5394571"/>
              <a:ext cx="241399" cy="909029"/>
            </a:xfrm>
            <a:prstGeom prst="can">
              <a:avLst/>
            </a:prstGeom>
            <a:solidFill>
              <a:schemeClr val="tx1">
                <a:lumMod val="75000"/>
              </a:schemeClr>
            </a:solidFill>
            <a:ln w="9525" cap="flat" cmpd="sng" algn="ctr">
              <a:solidFill>
                <a:srgbClr val="000000"/>
              </a:solidFill>
              <a:prstDash val="solid"/>
              <a:round/>
              <a:headEnd type="none" w="med" len="med"/>
              <a:tailEnd type="none" w="med" len="med"/>
            </a:ln>
            <a:effectLst/>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ea typeface="ＭＳ Ｐゴシック"/>
              </a:endParaRPr>
            </a:p>
          </p:txBody>
        </p:sp>
        <p:sp>
          <p:nvSpPr>
            <p:cNvPr id="18" name="Can 8"/>
            <p:cNvSpPr>
              <a:spLocks noChangeArrowheads="1"/>
            </p:cNvSpPr>
            <p:nvPr/>
          </p:nvSpPr>
          <p:spPr bwMode="auto">
            <a:xfrm>
              <a:off x="7202611" y="6257593"/>
              <a:ext cx="240146" cy="97026"/>
            </a:xfrm>
            <a:prstGeom prst="can">
              <a:avLst>
                <a:gd name="adj" fmla="val 25002"/>
              </a:avLst>
            </a:prstGeom>
            <a:gradFill rotWithShape="1">
              <a:gsLst>
                <a:gs pos="0">
                  <a:srgbClr val="A00000"/>
                </a:gs>
                <a:gs pos="50000">
                  <a:srgbClr val="E60000"/>
                </a:gs>
                <a:gs pos="100000">
                  <a:srgbClr val="FF0000"/>
                </a:gs>
              </a:gsLst>
              <a:lin ang="16200000" scaled="1"/>
            </a:gradFill>
            <a:ln w="9525" algn="ctr">
              <a:solidFill>
                <a:srgbClr val="000000"/>
              </a:solidFill>
              <a:round/>
              <a:headEnd/>
              <a:tailEnd/>
            </a:ln>
          </p:spPr>
          <p:txBody>
            <a:bodyP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2400" b="0" i="0" u="none" strike="noStrike" kern="0" cap="none" spc="0" normalizeH="0" baseline="0" noProof="0">
                <a:ln>
                  <a:noFill/>
                </a:ln>
                <a:solidFill>
                  <a:srgbClr val="000000"/>
                </a:solidFill>
                <a:effectLst/>
                <a:uLnTx/>
                <a:uFillTx/>
                <a:latin typeface="Arial" charset="0"/>
                <a:ea typeface="ＭＳ Ｐゴシック" pitchFamily="-108" charset="-128"/>
              </a:endParaRPr>
            </a:p>
          </p:txBody>
        </p:sp>
        <p:sp>
          <p:nvSpPr>
            <p:cNvPr id="19" name="Can 10"/>
            <p:cNvSpPr/>
            <p:nvPr/>
          </p:nvSpPr>
          <p:spPr bwMode="auto">
            <a:xfrm>
              <a:off x="8113832" y="5389812"/>
              <a:ext cx="239811" cy="909028"/>
            </a:xfrm>
            <a:prstGeom prst="can">
              <a:avLst/>
            </a:prstGeom>
            <a:solidFill>
              <a:schemeClr val="tx1">
                <a:lumMod val="75000"/>
              </a:schemeClr>
            </a:solidFill>
            <a:ln w="9525" cap="flat" cmpd="sng" algn="ctr">
              <a:solidFill>
                <a:srgbClr val="000000"/>
              </a:solidFill>
              <a:prstDash val="solid"/>
              <a:round/>
              <a:headEnd type="none" w="med" len="med"/>
              <a:tailEnd type="none" w="med" len="med"/>
            </a:ln>
            <a:effectLst/>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ea typeface="ＭＳ Ｐゴシック"/>
              </a:endParaRPr>
            </a:p>
          </p:txBody>
        </p:sp>
        <p:sp>
          <p:nvSpPr>
            <p:cNvPr id="20" name="Can 11"/>
            <p:cNvSpPr>
              <a:spLocks noChangeArrowheads="1"/>
            </p:cNvSpPr>
            <p:nvPr/>
          </p:nvSpPr>
          <p:spPr bwMode="auto">
            <a:xfrm>
              <a:off x="8113535" y="5497210"/>
              <a:ext cx="240108" cy="852791"/>
            </a:xfrm>
            <a:prstGeom prst="can">
              <a:avLst>
                <a:gd name="adj" fmla="val 25000"/>
              </a:avLst>
            </a:prstGeom>
            <a:solidFill>
              <a:srgbClr val="00B050"/>
            </a:solidFill>
            <a:ln w="9525" algn="ctr">
              <a:solidFill>
                <a:srgbClr val="000000"/>
              </a:solidFill>
              <a:round/>
              <a:headEnd/>
              <a:tailEnd/>
            </a:ln>
          </p:spPr>
          <p:txBody>
            <a:bodyP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2400" b="0" i="0" u="none" strike="noStrike" kern="0" cap="none" spc="0" normalizeH="0" baseline="0" noProof="0">
                <a:ln>
                  <a:noFill/>
                </a:ln>
                <a:solidFill>
                  <a:srgbClr val="000000"/>
                </a:solidFill>
                <a:effectLst/>
                <a:uLnTx/>
                <a:uFillTx/>
                <a:latin typeface="Arial" charset="0"/>
                <a:ea typeface="ＭＳ Ｐゴシック" pitchFamily="-108" charset="-128"/>
              </a:endParaRPr>
            </a:p>
          </p:txBody>
        </p:sp>
        <p:sp>
          <p:nvSpPr>
            <p:cNvPr id="21" name="Rectangle 12"/>
            <p:cNvSpPr>
              <a:spLocks noChangeArrowheads="1"/>
            </p:cNvSpPr>
            <p:nvPr/>
          </p:nvSpPr>
          <p:spPr bwMode="auto">
            <a:xfrm>
              <a:off x="6896964" y="6375478"/>
              <a:ext cx="883938" cy="2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fr-FR" altLang="en-US" sz="900" b="1" i="0" u="none" strike="noStrike" kern="0" cap="none" spc="0" normalizeH="0" baseline="0" noProof="0" dirty="0">
                  <a:ln>
                    <a:noFill/>
                  </a:ln>
                  <a:solidFill>
                    <a:schemeClr val="bg1"/>
                  </a:solidFill>
                  <a:effectLst/>
                  <a:uLnTx/>
                  <a:uFillTx/>
                  <a:latin typeface="Arial" charset="0"/>
                  <a:ea typeface="ＭＳ Ｐゴシック" pitchFamily="-108" charset="-128"/>
                </a:rPr>
                <a:t>Température</a:t>
              </a:r>
              <a:endParaRPr kumimoji="0" lang="en-US" altLang="en-US" sz="900" b="1" i="0" u="none" strike="noStrike" kern="0" cap="none" spc="0" normalizeH="0" baseline="0" noProof="0" dirty="0">
                <a:ln>
                  <a:noFill/>
                </a:ln>
                <a:solidFill>
                  <a:schemeClr val="bg1"/>
                </a:solidFill>
                <a:effectLst/>
                <a:uLnTx/>
                <a:uFillTx/>
                <a:latin typeface="Arial" charset="0"/>
                <a:ea typeface="ＭＳ Ｐゴシック" pitchFamily="-108" charset="-128"/>
              </a:endParaRPr>
            </a:p>
          </p:txBody>
        </p:sp>
        <p:sp>
          <p:nvSpPr>
            <p:cNvPr id="22" name="Rectangle 13"/>
            <p:cNvSpPr>
              <a:spLocks noChangeArrowheads="1"/>
            </p:cNvSpPr>
            <p:nvPr/>
          </p:nvSpPr>
          <p:spPr bwMode="auto">
            <a:xfrm>
              <a:off x="7834455" y="6375478"/>
              <a:ext cx="806962" cy="2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fr-FR" altLang="en-US" sz="900" b="1" i="0" u="none" strike="noStrike" kern="0" cap="none" spc="0" normalizeH="0" baseline="0" noProof="0" dirty="0">
                  <a:ln>
                    <a:noFill/>
                  </a:ln>
                  <a:solidFill>
                    <a:schemeClr val="bg1"/>
                  </a:solidFill>
                  <a:effectLst/>
                  <a:uLnTx/>
                  <a:uFillTx/>
                  <a:latin typeface="Arial" charset="0"/>
                  <a:ea typeface="ＭＳ Ｐゴシック" pitchFamily="-108" charset="-128"/>
                </a:rPr>
                <a:t>Complexité</a:t>
              </a:r>
              <a:endParaRPr kumimoji="0" lang="en-US" altLang="en-US" sz="900" b="1" i="0" u="none" strike="noStrike" kern="0" cap="none" spc="0" normalizeH="0" baseline="0" noProof="0" dirty="0">
                <a:ln>
                  <a:noFill/>
                </a:ln>
                <a:solidFill>
                  <a:schemeClr val="bg1"/>
                </a:solidFill>
                <a:effectLst/>
                <a:uLnTx/>
                <a:uFillTx/>
                <a:latin typeface="Arial" charset="0"/>
                <a:ea typeface="ＭＳ Ｐゴシック" pitchFamily="-108" charset="-128"/>
              </a:endParaRPr>
            </a:p>
          </p:txBody>
        </p:sp>
      </p:grpSp>
      <p:grpSp>
        <p:nvGrpSpPr>
          <p:cNvPr id="8" name="Groupe 7"/>
          <p:cNvGrpSpPr/>
          <p:nvPr/>
        </p:nvGrpSpPr>
        <p:grpSpPr>
          <a:xfrm>
            <a:off x="1268688" y="503502"/>
            <a:ext cx="8751025" cy="6116104"/>
            <a:chOff x="1268688" y="503502"/>
            <a:chExt cx="8751025" cy="6116104"/>
          </a:xfrm>
        </p:grpSpPr>
        <p:pic>
          <p:nvPicPr>
            <p:cNvPr id="24" name="Picture 3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312231" y="3696793"/>
              <a:ext cx="2968171" cy="292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0"/>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268688" y="503502"/>
              <a:ext cx="3011714" cy="3011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6"/>
            <p:cNvPicPr>
              <a:picLocks noChangeAspect="1"/>
            </p:cNvPicPr>
            <p:nvPr/>
          </p:nvPicPr>
          <p:blipFill>
            <a:blip r:embed="rId5"/>
            <a:stretch>
              <a:fillRect/>
            </a:stretch>
          </p:blipFill>
          <p:spPr>
            <a:xfrm>
              <a:off x="5555394" y="672679"/>
              <a:ext cx="4464319" cy="4443834"/>
            </a:xfrm>
            <a:prstGeom prst="rect">
              <a:avLst/>
            </a:prstGeom>
          </p:spPr>
        </p:pic>
      </p:grpSp>
      <p:sp>
        <p:nvSpPr>
          <p:cNvPr id="26" name="Title 1"/>
          <p:cNvSpPr txBox="1">
            <a:spLocks/>
          </p:cNvSpPr>
          <p:nvPr/>
        </p:nvSpPr>
        <p:spPr>
          <a:xfrm>
            <a:off x="268268" y="237481"/>
            <a:ext cx="9942880" cy="1410566"/>
          </a:xfrm>
          <a:prstGeom prst="rect">
            <a:avLst/>
          </a:prstGeom>
        </p:spPr>
        <p:txBody>
          <a:bodyPr anchor="t"/>
          <a:lstStyle/>
          <a:p>
            <a:pPr>
              <a:defRPr/>
            </a:pPr>
            <a:r>
              <a:rPr lang="fr-FR" sz="4800" dirty="0">
                <a:solidFill>
                  <a:schemeClr val="bg2"/>
                </a:solidFill>
              </a:rPr>
              <a:t>14 milliards d’années plus tard… </a:t>
            </a:r>
          </a:p>
        </p:txBody>
      </p:sp>
    </p:spTree>
    <p:extLst>
      <p:ext uri="{BB962C8B-B14F-4D97-AF65-F5344CB8AC3E}">
        <p14:creationId xmlns:p14="http://schemas.microsoft.com/office/powerpoint/2010/main" val="514097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40</a:t>
            </a:fld>
            <a:endParaRPr lang="en-US" dirty="0"/>
          </a:p>
        </p:txBody>
      </p:sp>
      <p:grpSp>
        <p:nvGrpSpPr>
          <p:cNvPr id="3" name="Groupe 2"/>
          <p:cNvGrpSpPr/>
          <p:nvPr/>
        </p:nvGrpSpPr>
        <p:grpSpPr>
          <a:xfrm>
            <a:off x="723014" y="61253"/>
            <a:ext cx="10898372" cy="441174"/>
            <a:chOff x="723014" y="1695971"/>
            <a:chExt cx="10898372" cy="441174"/>
          </a:xfrm>
        </p:grpSpPr>
        <p:cxnSp>
          <p:nvCxnSpPr>
            <p:cNvPr id="4" name="Connecteur droit 3"/>
            <p:cNvCxnSpPr/>
            <p:nvPr/>
          </p:nvCxnSpPr>
          <p:spPr>
            <a:xfrm>
              <a:off x="723014" y="1916558"/>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itle 1"/>
            <p:cNvSpPr txBox="1">
              <a:spLocks/>
            </p:cNvSpPr>
            <p:nvPr/>
          </p:nvSpPr>
          <p:spPr>
            <a:xfrm>
              <a:off x="5275152" y="1695971"/>
              <a:ext cx="1641696" cy="441174"/>
            </a:xfrm>
            <a:prstGeom prst="rect">
              <a:avLst/>
            </a:prstGeom>
            <a:solidFill>
              <a:schemeClr val="bg1"/>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lang="fr-CH" sz="2400" dirty="0">
                  <a:solidFill>
                    <a:srgbClr val="0055A0"/>
                  </a:solidFill>
                </a:rPr>
                <a:t>Innover</a:t>
              </a:r>
              <a:endParaRPr kumimoji="0" lang="en-GB" sz="2400" b="0" i="0" u="none" strike="noStrike" kern="1200" cap="none" spc="0" normalizeH="0" baseline="0" noProof="0" dirty="0">
                <a:ln>
                  <a:noFill/>
                </a:ln>
                <a:solidFill>
                  <a:srgbClr val="0055A0"/>
                </a:solidFill>
                <a:effectLst/>
                <a:uLnTx/>
                <a:uFillTx/>
                <a:latin typeface="Arial"/>
              </a:endParaRPr>
            </a:p>
          </p:txBody>
        </p:sp>
      </p:grpSp>
      <p:pic>
        <p:nvPicPr>
          <p:cNvPr id="1026" name="Picture 2" descr="Accelerators for Socie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025" y="599189"/>
            <a:ext cx="4810125" cy="4876801"/>
          </a:xfrm>
          <a:prstGeom prst="rect">
            <a:avLst/>
          </a:prstGeom>
          <a:ln>
            <a:solidFill>
              <a:schemeClr val="bg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Hadron Therapy - Stock Image - C025/4168 - Science Photo Libra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4750" y="1189739"/>
            <a:ext cx="7319775" cy="4876801"/>
          </a:xfrm>
          <a:prstGeom prst="rect">
            <a:avLst/>
          </a:prstGeom>
          <a:ln>
            <a:solidFill>
              <a:schemeClr val="bg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410152" y="5575111"/>
            <a:ext cx="2998065" cy="607970"/>
          </a:xfrm>
          <a:prstGeom prst="rect">
            <a:avLst/>
          </a:prstGeom>
          <a:solidFill>
            <a:schemeClr val="bg1"/>
          </a:solidFill>
        </p:spPr>
        <p:txBody>
          <a:bodyPr vert="horz">
            <a:normAutofit fontScale="925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ctr" defTabSz="914400" rtl="0" eaLnBrk="1" fontAlgn="auto" latinLnBrk="0" hangingPunct="1">
              <a:lnSpc>
                <a:spcPct val="100000"/>
              </a:lnSpc>
              <a:spcBef>
                <a:spcPct val="20000"/>
              </a:spcBef>
              <a:spcAft>
                <a:spcPts val="0"/>
              </a:spcAft>
              <a:buClr>
                <a:srgbClr val="DDDDDD"/>
              </a:buClr>
              <a:buSzPct val="80000"/>
              <a:buFont typeface="Arial"/>
              <a:buNone/>
              <a:tabLst/>
              <a:defRPr/>
            </a:pPr>
            <a:r>
              <a:rPr lang="en-US" b="1" dirty="0" err="1">
                <a:solidFill>
                  <a:schemeClr val="tx1">
                    <a:lumMod val="75000"/>
                  </a:schemeClr>
                </a:solidFill>
                <a:latin typeface="Arial"/>
              </a:rPr>
              <a:t>Hadronthérapie</a:t>
            </a:r>
            <a:endParaRPr lang="en-US" b="1" dirty="0">
              <a:solidFill>
                <a:schemeClr val="tx1">
                  <a:lumMod val="75000"/>
                </a:schemeClr>
              </a:solidFill>
              <a:latin typeface="Arial"/>
            </a:endParaRPr>
          </a:p>
        </p:txBody>
      </p:sp>
    </p:spTree>
    <p:extLst>
      <p:ext uri="{BB962C8B-B14F-4D97-AF65-F5344CB8AC3E}">
        <p14:creationId xmlns:p14="http://schemas.microsoft.com/office/powerpoint/2010/main" val="1925323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41</a:t>
            </a:fld>
            <a:endParaRPr lang="en-US" dirty="0"/>
          </a:p>
        </p:txBody>
      </p:sp>
      <p:pic>
        <p:nvPicPr>
          <p:cNvPr id="8" name="Picture 2"/>
          <p:cNvPicPr>
            <a:picLocks noChangeAspect="1"/>
          </p:cNvPicPr>
          <p:nvPr/>
        </p:nvPicPr>
        <p:blipFill rotWithShape="1">
          <a:blip r:embed="rId3" cstate="screen">
            <a:extLst>
              <a:ext uri="{28A0092B-C50C-407E-A947-70E740481C1C}">
                <a14:useLocalDpi xmlns:a14="http://schemas.microsoft.com/office/drawing/2010/main" val="0"/>
              </a:ext>
            </a:extLst>
          </a:blip>
          <a:srcRect l="-147" t="20490" r="2023" b="15825"/>
          <a:stretch/>
        </p:blipFill>
        <p:spPr>
          <a:xfrm>
            <a:off x="-38100" y="0"/>
            <a:ext cx="12235071" cy="6328995"/>
          </a:xfrm>
          <a:prstGeom prst="rect">
            <a:avLst/>
          </a:prstGeom>
        </p:spPr>
      </p:pic>
      <p:pic>
        <p:nvPicPr>
          <p:cNvPr id="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776647">
            <a:off x="7439713" y="3695288"/>
            <a:ext cx="3929709" cy="25971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itle 1">
            <a:extLst>
              <a:ext uri="{FF2B5EF4-FFF2-40B4-BE49-F238E27FC236}">
                <a16:creationId xmlns:a16="http://schemas.microsoft.com/office/drawing/2014/main" id="{2A6D989C-C643-4EAA-863B-82BEAA128713}"/>
              </a:ext>
            </a:extLst>
          </p:cNvPr>
          <p:cNvSpPr txBox="1">
            <a:spLocks/>
          </p:cNvSpPr>
          <p:nvPr/>
        </p:nvSpPr>
        <p:spPr>
          <a:xfrm>
            <a:off x="5275152" y="61253"/>
            <a:ext cx="1641696" cy="441174"/>
          </a:xfrm>
          <a:prstGeom prst="rect">
            <a:avLst/>
          </a:prstGeom>
          <a:solidFill>
            <a:srgbClr val="FFFFFF">
              <a:alpha val="20000"/>
            </a:srgbClr>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lang="fr-CH" sz="2400" dirty="0">
                <a:solidFill>
                  <a:srgbClr val="0055A0"/>
                </a:solidFill>
              </a:rPr>
              <a:t>Innover</a:t>
            </a:r>
            <a:endParaRPr kumimoji="0" lang="en-GB" sz="2400" b="0" i="0" u="none" strike="noStrike" kern="1200" cap="none" spc="0" normalizeH="0" baseline="0" noProof="0" dirty="0">
              <a:ln>
                <a:noFill/>
              </a:ln>
              <a:solidFill>
                <a:srgbClr val="0055A0"/>
              </a:solidFill>
              <a:effectLst/>
              <a:uLnTx/>
              <a:uFillTx/>
              <a:latin typeface="Arial"/>
            </a:endParaRPr>
          </a:p>
        </p:txBody>
      </p:sp>
    </p:spTree>
    <p:extLst>
      <p:ext uri="{BB962C8B-B14F-4D97-AF65-F5344CB8AC3E}">
        <p14:creationId xmlns:p14="http://schemas.microsoft.com/office/powerpoint/2010/main" val="36047904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42</a:t>
            </a:fld>
            <a:endParaRPr lang="en-US" dirty="0"/>
          </a:p>
        </p:txBody>
      </p:sp>
      <p:grpSp>
        <p:nvGrpSpPr>
          <p:cNvPr id="4" name="Groupe 3"/>
          <p:cNvGrpSpPr/>
          <p:nvPr/>
        </p:nvGrpSpPr>
        <p:grpSpPr>
          <a:xfrm>
            <a:off x="723014" y="61253"/>
            <a:ext cx="10898372" cy="441174"/>
            <a:chOff x="723014" y="1695971"/>
            <a:chExt cx="10898372" cy="441174"/>
          </a:xfrm>
        </p:grpSpPr>
        <p:cxnSp>
          <p:nvCxnSpPr>
            <p:cNvPr id="5" name="Connecteur droit 4"/>
            <p:cNvCxnSpPr/>
            <p:nvPr/>
          </p:nvCxnSpPr>
          <p:spPr>
            <a:xfrm>
              <a:off x="723014" y="1916558"/>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itle 1"/>
            <p:cNvSpPr txBox="1">
              <a:spLocks/>
            </p:cNvSpPr>
            <p:nvPr/>
          </p:nvSpPr>
          <p:spPr>
            <a:xfrm>
              <a:off x="5261264" y="1695971"/>
              <a:ext cx="1669472" cy="441174"/>
            </a:xfrm>
            <a:prstGeom prst="rect">
              <a:avLst/>
            </a:prstGeom>
            <a:solidFill>
              <a:schemeClr val="bg1"/>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lang="fr-CH" sz="2400" dirty="0">
                  <a:solidFill>
                    <a:srgbClr val="0055A0"/>
                  </a:solidFill>
                </a:rPr>
                <a:t>Education</a:t>
              </a:r>
              <a:endParaRPr kumimoji="0" lang="en-GB" sz="2400" b="0" i="0" u="none" strike="noStrike" kern="1200" cap="none" spc="0" normalizeH="0" baseline="0" noProof="0" dirty="0">
                <a:ln>
                  <a:noFill/>
                </a:ln>
                <a:solidFill>
                  <a:srgbClr val="0055A0"/>
                </a:solidFill>
                <a:effectLst/>
                <a:uLnTx/>
                <a:uFillTx/>
                <a:latin typeface="Arial"/>
              </a:endParaRPr>
            </a:p>
          </p:txBody>
        </p:sp>
      </p:grpSp>
      <p:pic>
        <p:nvPicPr>
          <p:cNvPr id="2056" name="Picture 8" descr="CERN Jobs on Twitter: &quot;Did you know that the #CERN Summer Student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4454" y="519151"/>
            <a:ext cx="10023092" cy="5637988"/>
          </a:xfrm>
          <a:prstGeom prst="rect">
            <a:avLst/>
          </a:prstGeom>
          <a:ln>
            <a:solidFill>
              <a:schemeClr val="bg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43293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43</a:t>
            </a:fld>
            <a:endParaRPr lang="en-US" dirty="0"/>
          </a:p>
        </p:txBody>
      </p:sp>
      <p:pic>
        <p:nvPicPr>
          <p:cNvPr id="8"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29273" y="1336823"/>
            <a:ext cx="1899648" cy="1269915"/>
          </a:xfrm>
          <a:prstGeom prst="rect">
            <a:avLst/>
          </a:prstGeom>
          <a:ln>
            <a:solidFill>
              <a:schemeClr val="accent1"/>
            </a:solidFill>
          </a:ln>
          <a:effectLst>
            <a:outerShdw blurRad="50800" dist="38100" dir="2700000" algn="tl" rotWithShape="0">
              <a:prstClr val="black">
                <a:alpha val="40000"/>
              </a:prstClr>
            </a:outerShdw>
          </a:effectLst>
        </p:spPr>
      </p:pic>
      <p:pic>
        <p:nvPicPr>
          <p:cNvPr id="9" name="Picture 3"/>
          <p:cNvPicPr>
            <a:picLocks noChangeAspect="1"/>
          </p:cNvPicPr>
          <p:nvPr/>
        </p:nvPicPr>
        <p:blipFill>
          <a:blip r:embed="rId4"/>
          <a:stretch>
            <a:fillRect/>
          </a:stretch>
        </p:blipFill>
        <p:spPr>
          <a:xfrm>
            <a:off x="1196288" y="3754514"/>
            <a:ext cx="3192712" cy="2124605"/>
          </a:xfrm>
          <a:prstGeom prst="rect">
            <a:avLst/>
          </a:prstGeom>
          <a:ln>
            <a:solidFill>
              <a:schemeClr val="accent1"/>
            </a:solidFill>
          </a:ln>
          <a:effectLst>
            <a:outerShdw blurRad="50800" dist="38100" dir="2700000" algn="tl" rotWithShape="0">
              <a:prstClr val="black">
                <a:alpha val="40000"/>
              </a:prstClr>
            </a:outerShdw>
          </a:effectLst>
        </p:spPr>
      </p:pic>
      <p:pic>
        <p:nvPicPr>
          <p:cNvPr id="14" name="Picture 18"/>
          <p:cNvPicPr>
            <a:picLocks noChangeAspect="1"/>
          </p:cNvPicPr>
          <p:nvPr/>
        </p:nvPicPr>
        <p:blipFill>
          <a:blip r:embed="rId5"/>
          <a:stretch>
            <a:fillRect/>
          </a:stretch>
        </p:blipFill>
        <p:spPr>
          <a:xfrm>
            <a:off x="10568325" y="4375437"/>
            <a:ext cx="1078442" cy="882757"/>
          </a:xfrm>
          <a:prstGeom prst="rect">
            <a:avLst/>
          </a:prstGeom>
          <a:ln>
            <a:solidFill>
              <a:schemeClr val="accent1"/>
            </a:solidFill>
          </a:ln>
          <a:effectLst>
            <a:outerShdw blurRad="50800" dist="38100" dir="2700000" algn="tl" rotWithShape="0">
              <a:prstClr val="black">
                <a:alpha val="40000"/>
              </a:prstClr>
            </a:outerShdw>
          </a:effectLst>
        </p:spPr>
      </p:pic>
      <p:pic>
        <p:nvPicPr>
          <p:cNvPr id="15"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79097" y="3246566"/>
            <a:ext cx="1211856" cy="1211856"/>
          </a:xfrm>
          <a:prstGeom prst="rect">
            <a:avLst/>
          </a:prstGeom>
          <a:ln>
            <a:solidFill>
              <a:schemeClr val="accent1"/>
            </a:solidFill>
          </a:ln>
          <a:effectLst>
            <a:outerShdw blurRad="50800" dist="38100" dir="2700000" algn="tl" rotWithShape="0">
              <a:prstClr val="black">
                <a:alpha val="40000"/>
              </a:prstClr>
            </a:outerShdw>
          </a:effectLst>
        </p:spPr>
      </p:pic>
      <p:grpSp>
        <p:nvGrpSpPr>
          <p:cNvPr id="16" name="Groupe 15"/>
          <p:cNvGrpSpPr/>
          <p:nvPr/>
        </p:nvGrpSpPr>
        <p:grpSpPr>
          <a:xfrm>
            <a:off x="723014" y="61253"/>
            <a:ext cx="10898372" cy="441174"/>
            <a:chOff x="723014" y="1695971"/>
            <a:chExt cx="10898372" cy="441174"/>
          </a:xfrm>
        </p:grpSpPr>
        <p:cxnSp>
          <p:nvCxnSpPr>
            <p:cNvPr id="17" name="Connecteur droit 16"/>
            <p:cNvCxnSpPr/>
            <p:nvPr/>
          </p:nvCxnSpPr>
          <p:spPr>
            <a:xfrm>
              <a:off x="723014" y="1916558"/>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5261264" y="1695971"/>
              <a:ext cx="1669472" cy="441174"/>
            </a:xfrm>
            <a:prstGeom prst="rect">
              <a:avLst/>
            </a:prstGeom>
            <a:solidFill>
              <a:schemeClr val="bg1"/>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lang="fr-CH" sz="2400" dirty="0">
                  <a:solidFill>
                    <a:srgbClr val="0055A0"/>
                  </a:solidFill>
                </a:rPr>
                <a:t>Education</a:t>
              </a:r>
              <a:endParaRPr kumimoji="0" lang="en-GB" sz="2400" b="0" i="0" u="none" strike="noStrike" kern="1200" cap="none" spc="0" normalizeH="0" baseline="0" noProof="0" dirty="0">
                <a:ln>
                  <a:noFill/>
                </a:ln>
                <a:solidFill>
                  <a:srgbClr val="0055A0"/>
                </a:solidFill>
                <a:effectLst/>
                <a:uLnTx/>
                <a:uFillTx/>
                <a:latin typeface="Arial"/>
              </a:endParaRPr>
            </a:p>
          </p:txBody>
        </p:sp>
      </p:grpSp>
      <p:pic>
        <p:nvPicPr>
          <p:cNvPr id="3" name="Picture Placeholder 16">
            <a:extLst>
              <a:ext uri="{FF2B5EF4-FFF2-40B4-BE49-F238E27FC236}">
                <a16:creationId xmlns:a16="http://schemas.microsoft.com/office/drawing/2014/main" id="{E74FB21A-648E-0B47-C659-03128783AB5B}"/>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553084" y="910746"/>
            <a:ext cx="8017644" cy="2654102"/>
          </a:xfrm>
          <a:prstGeom prst="rect">
            <a:avLst/>
          </a:prstGeom>
          <a:ln>
            <a:solidFill>
              <a:schemeClr val="accent1"/>
            </a:solidFill>
          </a:ln>
          <a:effectLst>
            <a:outerShdw blurRad="50800" dist="38100" dir="2700000" algn="tl" rotWithShape="0">
              <a:prstClr val="black">
                <a:alpha val="40000"/>
              </a:prstClr>
            </a:outerShdw>
          </a:effectLst>
        </p:spPr>
      </p:pic>
      <p:pic>
        <p:nvPicPr>
          <p:cNvPr id="12" name="Picture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40066" y="3460318"/>
            <a:ext cx="2253481" cy="1996209"/>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459101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44</a:t>
            </a:fld>
            <a:endParaRPr lang="en-US" dirty="0"/>
          </a:p>
        </p:txBody>
      </p:sp>
      <p:grpSp>
        <p:nvGrpSpPr>
          <p:cNvPr id="3" name="Groupe 2"/>
          <p:cNvGrpSpPr/>
          <p:nvPr/>
        </p:nvGrpSpPr>
        <p:grpSpPr>
          <a:xfrm>
            <a:off x="723014" y="61253"/>
            <a:ext cx="10898372" cy="441174"/>
            <a:chOff x="723014" y="1695971"/>
            <a:chExt cx="10898372" cy="441174"/>
          </a:xfrm>
        </p:grpSpPr>
        <p:cxnSp>
          <p:nvCxnSpPr>
            <p:cNvPr id="4" name="Connecteur droit 3"/>
            <p:cNvCxnSpPr/>
            <p:nvPr/>
          </p:nvCxnSpPr>
          <p:spPr>
            <a:xfrm>
              <a:off x="723014" y="1916558"/>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itle 1"/>
            <p:cNvSpPr txBox="1">
              <a:spLocks/>
            </p:cNvSpPr>
            <p:nvPr/>
          </p:nvSpPr>
          <p:spPr>
            <a:xfrm>
              <a:off x="4357255" y="1695971"/>
              <a:ext cx="3477490" cy="441174"/>
            </a:xfrm>
            <a:prstGeom prst="rect">
              <a:avLst/>
            </a:prstGeom>
            <a:solidFill>
              <a:schemeClr val="bg1"/>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lang="fr-CH" sz="2400" dirty="0">
                  <a:solidFill>
                    <a:srgbClr val="0055A0"/>
                  </a:solidFill>
                </a:rPr>
                <a:t>Collaboration</a:t>
              </a:r>
              <a:endParaRPr lang="en-GB" sz="2400" dirty="0">
                <a:solidFill>
                  <a:srgbClr val="0055A0"/>
                </a:solidFill>
              </a:endParaRPr>
            </a:p>
          </p:txBody>
        </p:sp>
      </p:grpSp>
      <p:pic>
        <p:nvPicPr>
          <p:cNvPr id="6" name="Picture 5">
            <a:extLst>
              <a:ext uri="{FF2B5EF4-FFF2-40B4-BE49-F238E27FC236}">
                <a16:creationId xmlns:a16="http://schemas.microsoft.com/office/drawing/2014/main" id="{5E9C5136-86CB-F74D-D521-AE8922E995BE}"/>
              </a:ext>
            </a:extLst>
          </p:cNvPr>
          <p:cNvPicPr>
            <a:picLocks noChangeAspect="1"/>
          </p:cNvPicPr>
          <p:nvPr/>
        </p:nvPicPr>
        <p:blipFill>
          <a:blip r:embed="rId3"/>
          <a:stretch>
            <a:fillRect/>
          </a:stretch>
        </p:blipFill>
        <p:spPr>
          <a:xfrm>
            <a:off x="3314572" y="571128"/>
            <a:ext cx="8433184" cy="5177663"/>
          </a:xfrm>
          <a:prstGeom prst="rect">
            <a:avLst/>
          </a:prstGeom>
        </p:spPr>
      </p:pic>
      <p:sp>
        <p:nvSpPr>
          <p:cNvPr id="7" name="ZoneTexte 9">
            <a:extLst>
              <a:ext uri="{FF2B5EF4-FFF2-40B4-BE49-F238E27FC236}">
                <a16:creationId xmlns:a16="http://schemas.microsoft.com/office/drawing/2014/main" id="{D40EA2E6-427B-478E-8131-7C0A7217E3B2}"/>
              </a:ext>
            </a:extLst>
          </p:cNvPr>
          <p:cNvSpPr txBox="1"/>
          <p:nvPr/>
        </p:nvSpPr>
        <p:spPr bwMode="auto">
          <a:xfrm>
            <a:off x="695324" y="1521296"/>
            <a:ext cx="3295931" cy="985865"/>
          </a:xfrm>
          <a:prstGeom prst="rect">
            <a:avLst/>
          </a:prstGeom>
          <a:solidFill>
            <a:schemeClr val="accent2"/>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rtl="0"/>
            <a:r>
              <a:rPr lang="fr" sz="1200" b="0" i="0" u="none" baseline="0" dirty="0">
                <a:solidFill>
                  <a:schemeClr val="bg1"/>
                </a:solidFill>
              </a:rPr>
              <a:t>Diversité géographique et culturelle</a:t>
            </a:r>
            <a:endParaRPr lang="fr" sz="1200" dirty="0">
              <a:solidFill>
                <a:schemeClr val="bg1"/>
              </a:solidFill>
            </a:endParaRPr>
          </a:p>
          <a:p>
            <a:pPr algn="ctr" rtl="0"/>
            <a:r>
              <a:rPr lang="fr" sz="1200" b="0" i="0" u="none" baseline="0" dirty="0">
                <a:solidFill>
                  <a:schemeClr val="bg1"/>
                </a:solidFill>
              </a:rPr>
              <a:t>Des utilisateurs de </a:t>
            </a:r>
            <a:r>
              <a:rPr lang="fr" sz="1200" b="1" i="0" u="none" baseline="0" dirty="0">
                <a:solidFill>
                  <a:schemeClr val="bg1"/>
                </a:solidFill>
              </a:rPr>
              <a:t>110 nationalités différentes</a:t>
            </a:r>
            <a:endParaRPr lang="fr" sz="1200" b="1" dirty="0">
              <a:solidFill>
                <a:schemeClr val="bg1"/>
              </a:solidFill>
            </a:endParaRPr>
          </a:p>
          <a:p>
            <a:pPr algn="ctr" rtl="0"/>
            <a:r>
              <a:rPr lang="fr" sz="1200" b="1" i="0" u="none" baseline="0" dirty="0">
                <a:solidFill>
                  <a:schemeClr val="bg1"/>
                </a:solidFill>
                <a:effectLst>
                  <a:outerShdw sx="1000" sy="1000" algn="ctr" rotWithShape="0">
                    <a:schemeClr val="tx1"/>
                  </a:outerShdw>
                </a:effectLst>
              </a:rPr>
              <a:t>~</a:t>
            </a:r>
            <a:r>
              <a:rPr lang="fr" sz="1200" b="0" i="0" u="none" baseline="0" dirty="0">
                <a:solidFill>
                  <a:schemeClr val="bg1"/>
                </a:solidFill>
                <a:effectLst>
                  <a:outerShdw sx="1000" sy="1000" algn="ctr" rotWithShape="0">
                    <a:schemeClr val="tx1"/>
                  </a:outerShdw>
                </a:effectLst>
              </a:rPr>
              <a:t> </a:t>
            </a:r>
            <a:r>
              <a:rPr lang="fr" sz="1200" b="1" dirty="0">
                <a:solidFill>
                  <a:schemeClr val="bg1"/>
                </a:solidFill>
                <a:effectLst>
                  <a:outerShdw sx="1000" sy="1000" algn="ctr" rotWithShape="0">
                    <a:schemeClr val="tx1"/>
                  </a:outerShdw>
                </a:effectLst>
              </a:rPr>
              <a:t>23.7</a:t>
            </a:r>
            <a:r>
              <a:rPr lang="fr" sz="1200" b="1" i="0" u="none" baseline="0" dirty="0">
                <a:solidFill>
                  <a:schemeClr val="bg1"/>
                </a:solidFill>
              </a:rPr>
              <a:t> % de femmes</a:t>
            </a:r>
            <a:endParaRPr lang="fr" sz="1200" dirty="0">
              <a:solidFill>
                <a:schemeClr val="bg1"/>
              </a:solidFill>
            </a:endParaRPr>
          </a:p>
        </p:txBody>
      </p:sp>
      <p:sp>
        <p:nvSpPr>
          <p:cNvPr id="8" name="ZoneTexte 15">
            <a:extLst>
              <a:ext uri="{FF2B5EF4-FFF2-40B4-BE49-F238E27FC236}">
                <a16:creationId xmlns:a16="http://schemas.microsoft.com/office/drawing/2014/main" id="{760B0CA5-135E-1E84-194C-DFDEC9135462}"/>
              </a:ext>
            </a:extLst>
          </p:cNvPr>
          <p:cNvSpPr txBox="1"/>
          <p:nvPr/>
        </p:nvSpPr>
        <p:spPr>
          <a:xfrm>
            <a:off x="671471" y="2979493"/>
            <a:ext cx="3356836" cy="1035953"/>
          </a:xfrm>
          <a:prstGeom prst="rect">
            <a:avLst/>
          </a:prstGeom>
          <a:noFill/>
        </p:spPr>
        <p:txBody>
          <a:bodyPr wrap="square" lIns="0" tIns="0" rIns="0" bIns="0" rtlCol="0">
            <a:noAutofit/>
          </a:bodyPr>
          <a:lstStyle/>
          <a:p>
            <a:r>
              <a:rPr lang="fr" sz="1400" b="1" i="0" u="none" baseline="0" dirty="0">
                <a:solidFill>
                  <a:srgbClr val="1733D8"/>
                </a:solidFill>
              </a:rPr>
              <a:t>24 États membres (</a:t>
            </a:r>
            <a:r>
              <a:rPr lang="fr-FR" sz="1400" b="1" dirty="0">
                <a:solidFill>
                  <a:srgbClr val="1733D8"/>
                </a:solidFill>
                <a:effectLst/>
                <a:ea typeface="Aptos" panose="020B0004020202020204" pitchFamily="34" charset="0"/>
              </a:rPr>
              <a:t>7 467)</a:t>
            </a:r>
            <a:endParaRPr lang="fr" sz="1400" dirty="0">
              <a:solidFill>
                <a:srgbClr val="1733D8"/>
              </a:solidFill>
            </a:endParaRPr>
          </a:p>
          <a:p>
            <a:r>
              <a:rPr lang="fr-FR" sz="900" b="1" kern="100" dirty="0">
                <a:solidFill>
                  <a:srgbClr val="1733D8"/>
                </a:solidFill>
                <a:effectLst/>
                <a:ea typeface="Aptos" panose="020B0004020202020204" pitchFamily="34" charset="0"/>
                <a:cs typeface="Times New Roman" panose="02020603050405020304" pitchFamily="18" charset="0"/>
              </a:rPr>
              <a:t>Allemagne</a:t>
            </a:r>
            <a:r>
              <a:rPr lang="fr-FR" sz="900" kern="100" dirty="0">
                <a:solidFill>
                  <a:srgbClr val="1733D8"/>
                </a:solidFill>
                <a:effectLst/>
                <a:ea typeface="Aptos" panose="020B0004020202020204" pitchFamily="34" charset="0"/>
                <a:cs typeface="Times New Roman" panose="02020603050405020304" pitchFamily="18" charset="0"/>
              </a:rPr>
              <a:t> 1 296 – </a:t>
            </a:r>
            <a:r>
              <a:rPr lang="fr-FR" sz="900" b="1" kern="100" dirty="0">
                <a:solidFill>
                  <a:srgbClr val="1733D8"/>
                </a:solidFill>
                <a:effectLst/>
                <a:ea typeface="Aptos" panose="020B0004020202020204" pitchFamily="34" charset="0"/>
                <a:cs typeface="Times New Roman" panose="02020603050405020304" pitchFamily="18" charset="0"/>
              </a:rPr>
              <a:t>Autriche</a:t>
            </a:r>
            <a:r>
              <a:rPr lang="fr-FR" sz="900" kern="100" dirty="0">
                <a:solidFill>
                  <a:srgbClr val="1733D8"/>
                </a:solidFill>
                <a:effectLst/>
                <a:ea typeface="Aptos" panose="020B0004020202020204" pitchFamily="34" charset="0"/>
                <a:cs typeface="Times New Roman" panose="02020603050405020304" pitchFamily="18" charset="0"/>
              </a:rPr>
              <a:t> 86 – </a:t>
            </a:r>
            <a:r>
              <a:rPr lang="fr-FR" sz="900" b="1" kern="100" dirty="0">
                <a:solidFill>
                  <a:srgbClr val="1733D8"/>
                </a:solidFill>
                <a:effectLst/>
                <a:ea typeface="Aptos" panose="020B0004020202020204" pitchFamily="34" charset="0"/>
                <a:cs typeface="Times New Roman" panose="02020603050405020304" pitchFamily="18" charset="0"/>
              </a:rPr>
              <a:t>Belgique</a:t>
            </a:r>
            <a:r>
              <a:rPr lang="fr-FR" sz="900" kern="100" dirty="0">
                <a:solidFill>
                  <a:srgbClr val="1733D8"/>
                </a:solidFill>
                <a:effectLst/>
                <a:ea typeface="Aptos" panose="020B0004020202020204" pitchFamily="34" charset="0"/>
                <a:cs typeface="Times New Roman" panose="02020603050405020304" pitchFamily="18" charset="0"/>
              </a:rPr>
              <a:t> 129 – </a:t>
            </a:r>
            <a:r>
              <a:rPr lang="fr-FR" sz="900" b="1" kern="100" dirty="0">
                <a:solidFill>
                  <a:srgbClr val="1733D8"/>
                </a:solidFill>
                <a:effectLst/>
                <a:ea typeface="Aptos" panose="020B0004020202020204" pitchFamily="34" charset="0"/>
                <a:cs typeface="Times New Roman" panose="02020603050405020304" pitchFamily="18" charset="0"/>
              </a:rPr>
              <a:t>Bulgarie</a:t>
            </a:r>
            <a:r>
              <a:rPr lang="fr-FR" sz="900" kern="100" dirty="0">
                <a:solidFill>
                  <a:srgbClr val="1733D8"/>
                </a:solidFill>
                <a:effectLst/>
                <a:ea typeface="Aptos" panose="020B0004020202020204" pitchFamily="34" charset="0"/>
                <a:cs typeface="Times New Roman" panose="02020603050405020304" pitchFamily="18" charset="0"/>
              </a:rPr>
              <a:t> 46 </a:t>
            </a:r>
            <a:r>
              <a:rPr lang="fr-FR" sz="900" b="1" kern="100" dirty="0">
                <a:solidFill>
                  <a:srgbClr val="1733D8"/>
                </a:solidFill>
                <a:effectLst/>
                <a:ea typeface="Aptos" panose="020B0004020202020204" pitchFamily="34" charset="0"/>
                <a:cs typeface="Times New Roman" panose="02020603050405020304" pitchFamily="18" charset="0"/>
              </a:rPr>
              <a:t>Danemark</a:t>
            </a:r>
            <a:r>
              <a:rPr lang="fr-FR" sz="900" kern="100" dirty="0">
                <a:solidFill>
                  <a:srgbClr val="1733D8"/>
                </a:solidFill>
                <a:effectLst/>
                <a:ea typeface="Aptos" panose="020B0004020202020204" pitchFamily="34" charset="0"/>
                <a:cs typeface="Times New Roman" panose="02020603050405020304" pitchFamily="18" charset="0"/>
              </a:rPr>
              <a:t> 47 – </a:t>
            </a:r>
            <a:r>
              <a:rPr lang="fr-FR" sz="900" b="1" kern="100" dirty="0">
                <a:solidFill>
                  <a:srgbClr val="1733D8"/>
                </a:solidFill>
                <a:effectLst/>
                <a:ea typeface="Aptos" panose="020B0004020202020204" pitchFamily="34" charset="0"/>
                <a:cs typeface="Times New Roman" panose="02020603050405020304" pitchFamily="18" charset="0"/>
              </a:rPr>
              <a:t>Espagne</a:t>
            </a:r>
            <a:r>
              <a:rPr lang="fr-FR" sz="900" kern="100" dirty="0">
                <a:solidFill>
                  <a:srgbClr val="1733D8"/>
                </a:solidFill>
                <a:effectLst/>
                <a:ea typeface="Aptos" panose="020B0004020202020204" pitchFamily="34" charset="0"/>
                <a:cs typeface="Times New Roman" panose="02020603050405020304" pitchFamily="18" charset="0"/>
              </a:rPr>
              <a:t> </a:t>
            </a:r>
            <a:r>
              <a:rPr lang="fr-FR" sz="900" kern="100" dirty="0">
                <a:solidFill>
                  <a:srgbClr val="1733D8"/>
                </a:solidFill>
                <a:ea typeface="Aptos" panose="020B0004020202020204" pitchFamily="34" charset="0"/>
                <a:cs typeface="Times New Roman" panose="02020603050405020304" pitchFamily="18" charset="0"/>
              </a:rPr>
              <a:t>413 – </a:t>
            </a:r>
            <a:r>
              <a:rPr lang="fr-FR" sz="900" b="1" kern="100" dirty="0">
                <a:solidFill>
                  <a:srgbClr val="1733D8"/>
                </a:solidFill>
                <a:ea typeface="Aptos" panose="020B0004020202020204" pitchFamily="34" charset="0"/>
                <a:cs typeface="Times New Roman" panose="02020603050405020304" pitchFamily="18" charset="0"/>
              </a:rPr>
              <a:t>Estonie</a:t>
            </a:r>
            <a:r>
              <a:rPr lang="fr-FR" sz="900" kern="100" dirty="0">
                <a:solidFill>
                  <a:srgbClr val="1733D8"/>
                </a:solidFill>
                <a:ea typeface="Aptos" panose="020B0004020202020204" pitchFamily="34" charset="0"/>
                <a:cs typeface="Times New Roman" panose="02020603050405020304" pitchFamily="18" charset="0"/>
              </a:rPr>
              <a:t> </a:t>
            </a:r>
            <a:r>
              <a:rPr lang="fr-FR" sz="900" kern="100" dirty="0">
                <a:solidFill>
                  <a:srgbClr val="1733D8"/>
                </a:solidFill>
                <a:effectLst/>
                <a:ea typeface="Aptos" panose="020B0004020202020204" pitchFamily="34" charset="0"/>
                <a:cs typeface="Times New Roman" panose="02020603050405020304" pitchFamily="18" charset="0"/>
              </a:rPr>
              <a:t>29 – </a:t>
            </a:r>
            <a:r>
              <a:rPr lang="fr-FR" sz="900" b="1" kern="100" dirty="0">
                <a:solidFill>
                  <a:srgbClr val="1733D8"/>
                </a:solidFill>
                <a:effectLst/>
                <a:ea typeface="Aptos" panose="020B0004020202020204" pitchFamily="34" charset="0"/>
                <a:cs typeface="Times New Roman" panose="02020603050405020304" pitchFamily="18" charset="0"/>
              </a:rPr>
              <a:t>Finlande</a:t>
            </a:r>
            <a:r>
              <a:rPr lang="fr-FR" sz="900" kern="100" dirty="0">
                <a:solidFill>
                  <a:srgbClr val="1733D8"/>
                </a:solidFill>
                <a:effectLst/>
                <a:ea typeface="Aptos" panose="020B0004020202020204" pitchFamily="34" charset="0"/>
                <a:cs typeface="Times New Roman" panose="02020603050405020304" pitchFamily="18" charset="0"/>
              </a:rPr>
              <a:t> 88 </a:t>
            </a:r>
            <a:r>
              <a:rPr lang="fr-FR" sz="900" b="1" kern="100" dirty="0">
                <a:solidFill>
                  <a:srgbClr val="1733D8"/>
                </a:solidFill>
                <a:effectLst/>
                <a:ea typeface="Aptos" panose="020B0004020202020204" pitchFamily="34" charset="0"/>
                <a:cs typeface="Times New Roman" panose="02020603050405020304" pitchFamily="18" charset="0"/>
              </a:rPr>
              <a:t>France</a:t>
            </a:r>
            <a:r>
              <a:rPr lang="fr-FR" sz="900" kern="100" dirty="0">
                <a:solidFill>
                  <a:srgbClr val="1733D8"/>
                </a:solidFill>
                <a:effectLst/>
                <a:ea typeface="Aptos" panose="020B0004020202020204" pitchFamily="34" charset="0"/>
                <a:cs typeface="Times New Roman" panose="02020603050405020304" pitchFamily="18" charset="0"/>
              </a:rPr>
              <a:t> 842 </a:t>
            </a:r>
            <a:r>
              <a:rPr lang="fr-FR" sz="900" b="1" kern="100" dirty="0">
                <a:solidFill>
                  <a:srgbClr val="1733D8"/>
                </a:solidFill>
                <a:effectLst/>
                <a:ea typeface="Aptos" panose="020B0004020202020204" pitchFamily="34" charset="0"/>
                <a:cs typeface="Times New Roman" panose="02020603050405020304" pitchFamily="18" charset="0"/>
              </a:rPr>
              <a:t>Grèce</a:t>
            </a:r>
            <a:r>
              <a:rPr lang="fr-FR" sz="900" kern="100" dirty="0">
                <a:solidFill>
                  <a:srgbClr val="1733D8"/>
                </a:solidFill>
                <a:effectLst/>
                <a:ea typeface="Aptos" panose="020B0004020202020204" pitchFamily="34" charset="0"/>
                <a:cs typeface="Times New Roman" panose="02020603050405020304" pitchFamily="18" charset="0"/>
              </a:rPr>
              <a:t> 112 – </a:t>
            </a:r>
            <a:r>
              <a:rPr lang="fr-FR" sz="900" b="1" kern="100" dirty="0">
                <a:solidFill>
                  <a:srgbClr val="1733D8"/>
                </a:solidFill>
                <a:effectLst/>
                <a:ea typeface="Aptos" panose="020B0004020202020204" pitchFamily="34" charset="0"/>
                <a:cs typeface="Times New Roman" panose="02020603050405020304" pitchFamily="18" charset="0"/>
              </a:rPr>
              <a:t>Hongrie</a:t>
            </a:r>
            <a:r>
              <a:rPr lang="fr-FR" sz="900" kern="100" dirty="0">
                <a:solidFill>
                  <a:srgbClr val="1733D8"/>
                </a:solidFill>
                <a:effectLst/>
                <a:ea typeface="Aptos" panose="020B0004020202020204" pitchFamily="34" charset="0"/>
                <a:cs typeface="Times New Roman" panose="02020603050405020304" pitchFamily="18" charset="0"/>
              </a:rPr>
              <a:t> 80 – </a:t>
            </a:r>
            <a:r>
              <a:rPr lang="fr-FR" sz="900" b="1" kern="100" dirty="0">
                <a:solidFill>
                  <a:srgbClr val="1733D8"/>
                </a:solidFill>
                <a:effectLst/>
                <a:ea typeface="Aptos" panose="020B0004020202020204" pitchFamily="34" charset="0"/>
                <a:cs typeface="Times New Roman" panose="02020603050405020304" pitchFamily="18" charset="0"/>
              </a:rPr>
              <a:t>Israël</a:t>
            </a:r>
            <a:r>
              <a:rPr lang="fr-FR" sz="900" kern="100" dirty="0">
                <a:solidFill>
                  <a:srgbClr val="1733D8"/>
                </a:solidFill>
                <a:effectLst/>
                <a:ea typeface="Aptos" panose="020B0004020202020204" pitchFamily="34" charset="0"/>
                <a:cs typeface="Times New Roman" panose="02020603050405020304" pitchFamily="18" charset="0"/>
              </a:rPr>
              <a:t> 74 – </a:t>
            </a:r>
            <a:r>
              <a:rPr lang="fr-FR" sz="900" b="1" kern="100" dirty="0">
                <a:solidFill>
                  <a:srgbClr val="1733D8"/>
                </a:solidFill>
                <a:effectLst/>
                <a:ea typeface="Aptos" panose="020B0004020202020204" pitchFamily="34" charset="0"/>
                <a:cs typeface="Times New Roman" panose="02020603050405020304" pitchFamily="18" charset="0"/>
              </a:rPr>
              <a:t>Italie</a:t>
            </a:r>
            <a:r>
              <a:rPr lang="fr-FR" sz="900" kern="100" dirty="0">
                <a:solidFill>
                  <a:srgbClr val="1733D8"/>
                </a:solidFill>
                <a:effectLst/>
                <a:ea typeface="Aptos" panose="020B0004020202020204" pitchFamily="34" charset="0"/>
                <a:cs typeface="Times New Roman" panose="02020603050405020304" pitchFamily="18" charset="0"/>
              </a:rPr>
              <a:t> 1 609 </a:t>
            </a:r>
            <a:r>
              <a:rPr lang="fr-FR" sz="900" b="1" kern="100" dirty="0">
                <a:solidFill>
                  <a:srgbClr val="1733D8"/>
                </a:solidFill>
                <a:effectLst/>
                <a:ea typeface="Aptos" panose="020B0004020202020204" pitchFamily="34" charset="0"/>
                <a:cs typeface="Times New Roman" panose="02020603050405020304" pitchFamily="18" charset="0"/>
              </a:rPr>
              <a:t>Norvège</a:t>
            </a:r>
            <a:r>
              <a:rPr lang="fr-FR" sz="900" kern="100" dirty="0">
                <a:solidFill>
                  <a:srgbClr val="1733D8"/>
                </a:solidFill>
                <a:effectLst/>
                <a:ea typeface="Aptos" panose="020B0004020202020204" pitchFamily="34" charset="0"/>
                <a:cs typeface="Times New Roman" panose="02020603050405020304" pitchFamily="18" charset="0"/>
              </a:rPr>
              <a:t> 77 </a:t>
            </a:r>
            <a:r>
              <a:rPr lang="fr-FR" sz="900" b="1" kern="100" dirty="0">
                <a:solidFill>
                  <a:srgbClr val="1733D8"/>
                </a:solidFill>
                <a:effectLst/>
                <a:ea typeface="Aptos" panose="020B0004020202020204" pitchFamily="34" charset="0"/>
                <a:cs typeface="Times New Roman" panose="02020603050405020304" pitchFamily="18" charset="0"/>
              </a:rPr>
              <a:t>Pays-Bas</a:t>
            </a:r>
            <a:r>
              <a:rPr lang="fr-FR" sz="900" kern="100" dirty="0">
                <a:solidFill>
                  <a:srgbClr val="1733D8"/>
                </a:solidFill>
                <a:effectLst/>
                <a:ea typeface="Aptos" panose="020B0004020202020204" pitchFamily="34" charset="0"/>
                <a:cs typeface="Times New Roman" panose="02020603050405020304" pitchFamily="18" charset="0"/>
              </a:rPr>
              <a:t> 167 – </a:t>
            </a:r>
            <a:r>
              <a:rPr lang="fr-FR" sz="900" b="1" kern="100" dirty="0">
                <a:solidFill>
                  <a:srgbClr val="1733D8"/>
                </a:solidFill>
                <a:effectLst/>
                <a:ea typeface="Aptos" panose="020B0004020202020204" pitchFamily="34" charset="0"/>
                <a:cs typeface="Times New Roman" panose="02020603050405020304" pitchFamily="18" charset="0"/>
              </a:rPr>
              <a:t>Pologne</a:t>
            </a:r>
            <a:r>
              <a:rPr lang="fr-FR" sz="900" kern="100" dirty="0">
                <a:solidFill>
                  <a:srgbClr val="1733D8"/>
                </a:solidFill>
                <a:effectLst/>
                <a:ea typeface="Aptos" panose="020B0004020202020204" pitchFamily="34" charset="0"/>
                <a:cs typeface="Times New Roman" panose="02020603050405020304" pitchFamily="18" charset="0"/>
              </a:rPr>
              <a:t> 322 – </a:t>
            </a:r>
            <a:r>
              <a:rPr lang="fr-FR" sz="900" b="1" kern="100" dirty="0">
                <a:solidFill>
                  <a:srgbClr val="1733D8"/>
                </a:solidFill>
                <a:effectLst/>
                <a:ea typeface="Aptos" panose="020B0004020202020204" pitchFamily="34" charset="0"/>
                <a:cs typeface="Times New Roman" panose="02020603050405020304" pitchFamily="18" charset="0"/>
              </a:rPr>
              <a:t>Portugal</a:t>
            </a:r>
            <a:r>
              <a:rPr lang="fr-FR" sz="900" kern="100" dirty="0">
                <a:solidFill>
                  <a:srgbClr val="1733D8"/>
                </a:solidFill>
                <a:effectLst/>
                <a:ea typeface="Aptos" panose="020B0004020202020204" pitchFamily="34" charset="0"/>
                <a:cs typeface="Times New Roman" panose="02020603050405020304" pitchFamily="18" charset="0"/>
              </a:rPr>
              <a:t> 105 </a:t>
            </a:r>
            <a:r>
              <a:rPr lang="fr-FR" sz="900" b="1" kern="100" dirty="0">
                <a:solidFill>
                  <a:srgbClr val="1733D8"/>
                </a:solidFill>
                <a:effectLst/>
                <a:ea typeface="Aptos" panose="020B0004020202020204" pitchFamily="34" charset="0"/>
                <a:cs typeface="Times New Roman" panose="02020603050405020304" pitchFamily="18" charset="0"/>
              </a:rPr>
              <a:t>Roumanie</a:t>
            </a:r>
            <a:r>
              <a:rPr lang="fr-FR" sz="900" kern="100" dirty="0">
                <a:solidFill>
                  <a:srgbClr val="1733D8"/>
                </a:solidFill>
                <a:effectLst/>
                <a:ea typeface="Aptos" panose="020B0004020202020204" pitchFamily="34" charset="0"/>
                <a:cs typeface="Times New Roman" panose="02020603050405020304" pitchFamily="18" charset="0"/>
              </a:rPr>
              <a:t> 113 </a:t>
            </a:r>
            <a:r>
              <a:rPr lang="fr-FR" sz="900" b="1" kern="100" dirty="0">
                <a:solidFill>
                  <a:srgbClr val="1733D8"/>
                </a:solidFill>
                <a:effectLst/>
                <a:ea typeface="Aptos" panose="020B0004020202020204" pitchFamily="34" charset="0"/>
                <a:cs typeface="Times New Roman" panose="02020603050405020304" pitchFamily="18" charset="0"/>
              </a:rPr>
              <a:t>Royaume-Uni</a:t>
            </a:r>
            <a:r>
              <a:rPr lang="fr-FR" sz="900" kern="100" dirty="0">
                <a:solidFill>
                  <a:srgbClr val="1733D8"/>
                </a:solidFill>
                <a:effectLst/>
                <a:ea typeface="Aptos" panose="020B0004020202020204" pitchFamily="34" charset="0"/>
                <a:cs typeface="Times New Roman" panose="02020603050405020304" pitchFamily="18" charset="0"/>
              </a:rPr>
              <a:t> 950 – </a:t>
            </a:r>
            <a:r>
              <a:rPr lang="fr-FR" sz="900" b="1" kern="100" dirty="0">
                <a:solidFill>
                  <a:srgbClr val="1733D8"/>
                </a:solidFill>
                <a:effectLst/>
                <a:ea typeface="Aptos" panose="020B0004020202020204" pitchFamily="34" charset="0"/>
                <a:cs typeface="Times New Roman" panose="02020603050405020304" pitchFamily="18" charset="0"/>
              </a:rPr>
              <a:t>Serbie</a:t>
            </a:r>
            <a:r>
              <a:rPr lang="fr-FR" sz="900" kern="100" dirty="0">
                <a:solidFill>
                  <a:srgbClr val="1733D8"/>
                </a:solidFill>
                <a:effectLst/>
                <a:ea typeface="Aptos" panose="020B0004020202020204" pitchFamily="34" charset="0"/>
                <a:cs typeface="Times New Roman" panose="02020603050405020304" pitchFamily="18" charset="0"/>
              </a:rPr>
              <a:t> 38 – </a:t>
            </a:r>
            <a:r>
              <a:rPr lang="fr-FR" sz="900" b="1" kern="100" dirty="0">
                <a:solidFill>
                  <a:srgbClr val="1733D8"/>
                </a:solidFill>
                <a:effectLst/>
                <a:ea typeface="Aptos" panose="020B0004020202020204" pitchFamily="34" charset="0"/>
                <a:cs typeface="Times New Roman" panose="02020603050405020304" pitchFamily="18" charset="0"/>
              </a:rPr>
              <a:t>Slovaquie</a:t>
            </a:r>
            <a:r>
              <a:rPr lang="fr-FR" sz="900" kern="100" dirty="0">
                <a:solidFill>
                  <a:srgbClr val="1733D8"/>
                </a:solidFill>
                <a:effectLst/>
                <a:ea typeface="Aptos" panose="020B0004020202020204" pitchFamily="34" charset="0"/>
                <a:cs typeface="Times New Roman" panose="02020603050405020304" pitchFamily="18" charset="0"/>
              </a:rPr>
              <a:t> 67 </a:t>
            </a:r>
            <a:r>
              <a:rPr lang="fr-FR" sz="900" b="1" kern="100" dirty="0">
                <a:solidFill>
                  <a:srgbClr val="1733D8"/>
                </a:solidFill>
                <a:effectLst/>
                <a:ea typeface="Aptos" panose="020B0004020202020204" pitchFamily="34" charset="0"/>
                <a:cs typeface="Times New Roman" panose="02020603050405020304" pitchFamily="18" charset="0"/>
              </a:rPr>
              <a:t>Suède</a:t>
            </a:r>
            <a:r>
              <a:rPr lang="fr-FR" sz="900" kern="100" dirty="0">
                <a:solidFill>
                  <a:srgbClr val="1733D8"/>
                </a:solidFill>
                <a:effectLst/>
                <a:ea typeface="Aptos" panose="020B0004020202020204" pitchFamily="34" charset="0"/>
                <a:cs typeface="Times New Roman" panose="02020603050405020304" pitchFamily="18" charset="0"/>
              </a:rPr>
              <a:t> 106 </a:t>
            </a:r>
            <a:r>
              <a:rPr lang="fr-FR" sz="900" b="1" kern="100" dirty="0">
                <a:solidFill>
                  <a:srgbClr val="1733D8"/>
                </a:solidFill>
                <a:effectLst/>
                <a:ea typeface="Aptos" panose="020B0004020202020204" pitchFamily="34" charset="0"/>
                <a:cs typeface="Times New Roman" panose="02020603050405020304" pitchFamily="18" charset="0"/>
              </a:rPr>
              <a:t>Suisse</a:t>
            </a:r>
            <a:r>
              <a:rPr lang="fr-FR" sz="900" kern="100" dirty="0">
                <a:solidFill>
                  <a:srgbClr val="1733D8"/>
                </a:solidFill>
                <a:effectLst/>
                <a:ea typeface="Aptos" panose="020B0004020202020204" pitchFamily="34" charset="0"/>
                <a:cs typeface="Times New Roman" panose="02020603050405020304" pitchFamily="18" charset="0"/>
              </a:rPr>
              <a:t> 419 – </a:t>
            </a:r>
            <a:r>
              <a:rPr lang="fr-FR" sz="900" b="1" kern="100" dirty="0">
                <a:solidFill>
                  <a:srgbClr val="1733D8"/>
                </a:solidFill>
                <a:effectLst/>
                <a:ea typeface="Aptos" panose="020B0004020202020204" pitchFamily="34" charset="0"/>
                <a:cs typeface="Times New Roman" panose="02020603050405020304" pitchFamily="18" charset="0"/>
              </a:rPr>
              <a:t>Tchéquie</a:t>
            </a:r>
            <a:r>
              <a:rPr lang="fr-FR" sz="900" kern="100" dirty="0">
                <a:solidFill>
                  <a:srgbClr val="1733D8"/>
                </a:solidFill>
                <a:effectLst/>
                <a:ea typeface="Aptos" panose="020B0004020202020204" pitchFamily="34" charset="0"/>
                <a:cs typeface="Times New Roman" panose="02020603050405020304" pitchFamily="18" charset="0"/>
              </a:rPr>
              <a:t> 252  </a:t>
            </a:r>
            <a:endParaRPr lang="en-CH" sz="900" kern="100" dirty="0">
              <a:solidFill>
                <a:srgbClr val="1733D8"/>
              </a:solidFill>
              <a:effectLst/>
              <a:ea typeface="Aptos" panose="020B0004020202020204" pitchFamily="34" charset="0"/>
              <a:cs typeface="Times New Roman" panose="02020603050405020304" pitchFamily="18" charset="0"/>
            </a:endParaRPr>
          </a:p>
          <a:p>
            <a:pPr algn="l" rtl="0"/>
            <a:r>
              <a:rPr lang="fr" sz="1000" b="0" i="0" u="none" baseline="0" dirty="0">
                <a:solidFill>
                  <a:srgbClr val="1733D8"/>
                </a:solidFill>
              </a:rPr>
              <a:t> </a:t>
            </a:r>
            <a:endParaRPr lang="fr" sz="1000" dirty="0">
              <a:solidFill>
                <a:srgbClr val="1733D8"/>
              </a:solidFill>
            </a:endParaRPr>
          </a:p>
        </p:txBody>
      </p:sp>
      <p:sp>
        <p:nvSpPr>
          <p:cNvPr id="9" name="ZoneTexte 15">
            <a:extLst>
              <a:ext uri="{FF2B5EF4-FFF2-40B4-BE49-F238E27FC236}">
                <a16:creationId xmlns:a16="http://schemas.microsoft.com/office/drawing/2014/main" id="{5F8ADA1A-1673-BD72-B63D-2F12DCC5D207}"/>
              </a:ext>
            </a:extLst>
          </p:cNvPr>
          <p:cNvSpPr txBox="1"/>
          <p:nvPr/>
        </p:nvSpPr>
        <p:spPr>
          <a:xfrm>
            <a:off x="355434" y="4138993"/>
            <a:ext cx="4536840" cy="1828713"/>
          </a:xfrm>
          <a:prstGeom prst="rect">
            <a:avLst/>
          </a:prstGeom>
          <a:noFill/>
          <a:ln>
            <a:noFill/>
          </a:ln>
        </p:spPr>
        <p:txBody>
          <a:bodyPr wrap="square" lIns="324000" rIns="72000" rtlCol="0">
            <a:noAutofit/>
          </a:bodyPr>
          <a:lstStyle/>
          <a:p>
            <a:pPr marL="450850" indent="-450850" algn="l" rtl="0"/>
            <a:r>
              <a:rPr lang="fr" sz="1400" b="1" i="0" u="none" baseline="0" dirty="0">
                <a:solidFill>
                  <a:srgbClr val="7030A0"/>
                </a:solidFill>
                <a:latin typeface="Arial" charset="0"/>
                <a:ea typeface="Arial" charset="0"/>
                <a:cs typeface="Arial" charset="0"/>
              </a:rPr>
              <a:t>2 États membres associés  </a:t>
            </a:r>
          </a:p>
          <a:p>
            <a:pPr marL="450850" indent="-450850" algn="l" rtl="0"/>
            <a:r>
              <a:rPr lang="fr" sz="1400" b="1" i="0" u="none" baseline="0" dirty="0">
                <a:solidFill>
                  <a:srgbClr val="7030A0"/>
                </a:solidFill>
                <a:latin typeface="Arial" charset="0"/>
                <a:ea typeface="Arial" charset="0"/>
                <a:cs typeface="Arial" charset="0"/>
              </a:rPr>
              <a:t>en phase préalable à l'adhésion (40)</a:t>
            </a:r>
            <a:endParaRPr lang="fr" sz="1400" b="1" dirty="0">
              <a:solidFill>
                <a:srgbClr val="7030A0"/>
              </a:solidFill>
              <a:latin typeface="Arial" charset="0"/>
              <a:ea typeface="Arial" charset="0"/>
              <a:cs typeface="Arial" charset="0"/>
            </a:endParaRPr>
          </a:p>
          <a:p>
            <a:r>
              <a:rPr lang="fr-FR" sz="900" b="1" dirty="0">
                <a:solidFill>
                  <a:srgbClr val="7030A0"/>
                </a:solidFill>
              </a:rPr>
              <a:t>Chypre</a:t>
            </a:r>
            <a:r>
              <a:rPr lang="fr-FR" sz="900" dirty="0">
                <a:solidFill>
                  <a:srgbClr val="7030A0"/>
                </a:solidFill>
              </a:rPr>
              <a:t> 14 – </a:t>
            </a:r>
            <a:r>
              <a:rPr lang="fr-FR" sz="900" b="1" dirty="0">
                <a:solidFill>
                  <a:srgbClr val="7030A0"/>
                </a:solidFill>
              </a:rPr>
              <a:t>Slovénie</a:t>
            </a:r>
            <a:r>
              <a:rPr lang="fr-FR" sz="900" dirty="0">
                <a:solidFill>
                  <a:srgbClr val="7030A0"/>
                </a:solidFill>
              </a:rPr>
              <a:t> 26</a:t>
            </a:r>
            <a:endParaRPr lang="fr-CH" sz="900" dirty="0">
              <a:solidFill>
                <a:srgbClr val="7030A0"/>
              </a:solidFill>
            </a:endParaRPr>
          </a:p>
          <a:p>
            <a:pPr marL="450850" indent="-450850" algn="l" rtl="0"/>
            <a:endParaRPr lang="fr" sz="900" b="1" dirty="0">
              <a:solidFill>
                <a:srgbClr val="6698CB"/>
              </a:solidFill>
              <a:latin typeface="Arial" charset="0"/>
              <a:ea typeface="Arial" charset="0"/>
              <a:cs typeface="Arial" charset="0"/>
            </a:endParaRPr>
          </a:p>
          <a:p>
            <a:r>
              <a:rPr lang="fr" sz="1400" b="1" i="0" u="none" baseline="0" dirty="0">
                <a:solidFill>
                  <a:srgbClr val="FF5301"/>
                </a:solidFill>
                <a:latin typeface="Arial" charset="0"/>
                <a:ea typeface="Arial" charset="0"/>
                <a:cs typeface="Arial" charset="0"/>
              </a:rPr>
              <a:t>8 États membres associés (</a:t>
            </a:r>
            <a:r>
              <a:rPr lang="fr-FR" sz="1400" b="1" dirty="0">
                <a:solidFill>
                  <a:srgbClr val="FF5301"/>
                </a:solidFill>
              </a:rPr>
              <a:t>541)</a:t>
            </a:r>
            <a:r>
              <a:rPr lang="fr-CH" sz="1400" b="1" dirty="0">
                <a:solidFill>
                  <a:srgbClr val="FF5301"/>
                </a:solidFill>
              </a:rPr>
              <a:t> </a:t>
            </a:r>
          </a:p>
          <a:p>
            <a:r>
              <a:rPr lang="fr-FR" sz="900" b="1" dirty="0">
                <a:solidFill>
                  <a:srgbClr val="FF5301"/>
                </a:solidFill>
                <a:effectLst/>
                <a:ea typeface="Aptos" panose="020B0004020202020204" pitchFamily="34" charset="0"/>
              </a:rPr>
              <a:t>Brésil</a:t>
            </a:r>
            <a:r>
              <a:rPr lang="fr-FR" sz="900" dirty="0">
                <a:solidFill>
                  <a:srgbClr val="FF5301"/>
                </a:solidFill>
                <a:effectLst/>
                <a:ea typeface="Aptos" panose="020B0004020202020204" pitchFamily="34" charset="0"/>
              </a:rPr>
              <a:t> 135 </a:t>
            </a:r>
            <a:r>
              <a:rPr lang="fr-FR" sz="900" kern="100" dirty="0">
                <a:solidFill>
                  <a:srgbClr val="FF5301"/>
                </a:solidFill>
                <a:effectLst/>
                <a:ea typeface="Aptos" panose="020B0004020202020204" pitchFamily="34" charset="0"/>
                <a:cs typeface="Times New Roman" panose="02020603050405020304" pitchFamily="18" charset="0"/>
              </a:rPr>
              <a:t>– </a:t>
            </a:r>
            <a:r>
              <a:rPr lang="fr-FR" sz="900" b="1" kern="100" dirty="0">
                <a:solidFill>
                  <a:srgbClr val="FF5301"/>
                </a:solidFill>
                <a:effectLst/>
                <a:ea typeface="Aptos" panose="020B0004020202020204" pitchFamily="34" charset="0"/>
                <a:cs typeface="Times New Roman" panose="02020603050405020304" pitchFamily="18" charset="0"/>
              </a:rPr>
              <a:t>Croatie</a:t>
            </a:r>
            <a:r>
              <a:rPr lang="fr-FR" sz="900" kern="100" dirty="0">
                <a:solidFill>
                  <a:srgbClr val="FF5301"/>
                </a:solidFill>
                <a:effectLst/>
                <a:ea typeface="Aptos" panose="020B0004020202020204" pitchFamily="34" charset="0"/>
                <a:cs typeface="Times New Roman" panose="02020603050405020304" pitchFamily="18" charset="0"/>
              </a:rPr>
              <a:t> 37 – </a:t>
            </a:r>
            <a:r>
              <a:rPr lang="fr-FR" sz="900" b="1" kern="100" dirty="0">
                <a:solidFill>
                  <a:srgbClr val="FF5301"/>
                </a:solidFill>
                <a:effectLst/>
                <a:ea typeface="Aptos" panose="020B0004020202020204" pitchFamily="34" charset="0"/>
                <a:cs typeface="Times New Roman" panose="02020603050405020304" pitchFamily="18" charset="0"/>
              </a:rPr>
              <a:t>Inde</a:t>
            </a:r>
            <a:r>
              <a:rPr lang="fr-FR" sz="900" kern="100" dirty="0">
                <a:solidFill>
                  <a:srgbClr val="FF5301"/>
                </a:solidFill>
                <a:effectLst/>
                <a:ea typeface="Aptos" panose="020B0004020202020204" pitchFamily="34" charset="0"/>
                <a:cs typeface="Times New Roman" panose="02020603050405020304" pitchFamily="18" charset="0"/>
              </a:rPr>
              <a:t> 145 – </a:t>
            </a:r>
            <a:r>
              <a:rPr lang="fr-FR" sz="900" b="1" kern="100" dirty="0">
                <a:solidFill>
                  <a:srgbClr val="FF5301"/>
                </a:solidFill>
                <a:effectLst/>
                <a:ea typeface="Aptos" panose="020B0004020202020204" pitchFamily="34" charset="0"/>
                <a:cs typeface="Times New Roman" panose="02020603050405020304" pitchFamily="18" charset="0"/>
              </a:rPr>
              <a:t>Lettonie</a:t>
            </a:r>
            <a:r>
              <a:rPr lang="fr-FR" sz="900" kern="100" dirty="0">
                <a:solidFill>
                  <a:srgbClr val="FF5301"/>
                </a:solidFill>
                <a:effectLst/>
                <a:ea typeface="Aptos" panose="020B0004020202020204" pitchFamily="34" charset="0"/>
                <a:cs typeface="Times New Roman" panose="02020603050405020304" pitchFamily="18" charset="0"/>
              </a:rPr>
              <a:t> 21 – </a:t>
            </a:r>
            <a:r>
              <a:rPr lang="fr-FR" sz="900" b="1" kern="100" dirty="0">
                <a:solidFill>
                  <a:srgbClr val="FF5301"/>
                </a:solidFill>
                <a:effectLst/>
                <a:ea typeface="Aptos" panose="020B0004020202020204" pitchFamily="34" charset="0"/>
                <a:cs typeface="Times New Roman" panose="02020603050405020304" pitchFamily="18" charset="0"/>
              </a:rPr>
              <a:t>Lituanie</a:t>
            </a:r>
            <a:r>
              <a:rPr lang="fr-FR" sz="900" kern="100" dirty="0">
                <a:solidFill>
                  <a:srgbClr val="FF5301"/>
                </a:solidFill>
                <a:effectLst/>
                <a:ea typeface="Aptos" panose="020B0004020202020204" pitchFamily="34" charset="0"/>
                <a:cs typeface="Times New Roman" panose="02020603050405020304" pitchFamily="18" charset="0"/>
              </a:rPr>
              <a:t> 17 </a:t>
            </a:r>
          </a:p>
          <a:p>
            <a:r>
              <a:rPr lang="fr-FR" sz="900" b="1" kern="100" dirty="0">
                <a:solidFill>
                  <a:srgbClr val="FF5301"/>
                </a:solidFill>
                <a:effectLst/>
                <a:ea typeface="Aptos" panose="020B0004020202020204" pitchFamily="34" charset="0"/>
                <a:cs typeface="Times New Roman" panose="02020603050405020304" pitchFamily="18" charset="0"/>
              </a:rPr>
              <a:t>Pakistan</a:t>
            </a:r>
            <a:r>
              <a:rPr lang="fr-FR" sz="900" kern="100" dirty="0">
                <a:solidFill>
                  <a:srgbClr val="FF5301"/>
                </a:solidFill>
                <a:effectLst/>
                <a:ea typeface="Aptos" panose="020B0004020202020204" pitchFamily="34" charset="0"/>
                <a:cs typeface="Times New Roman" panose="02020603050405020304" pitchFamily="18" charset="0"/>
              </a:rPr>
              <a:t> 30 – </a:t>
            </a:r>
            <a:r>
              <a:rPr lang="fr-FR" sz="900" b="1" kern="100" dirty="0">
                <a:solidFill>
                  <a:srgbClr val="FF5301"/>
                </a:solidFill>
                <a:effectLst/>
                <a:ea typeface="Aptos" panose="020B0004020202020204" pitchFamily="34" charset="0"/>
                <a:cs typeface="Times New Roman" panose="02020603050405020304" pitchFamily="18" charset="0"/>
              </a:rPr>
              <a:t>Türkiye</a:t>
            </a:r>
            <a:r>
              <a:rPr lang="fr-FR" sz="900" kern="100" dirty="0">
                <a:solidFill>
                  <a:srgbClr val="FF5301"/>
                </a:solidFill>
                <a:effectLst/>
                <a:ea typeface="Aptos" panose="020B0004020202020204" pitchFamily="34" charset="0"/>
                <a:cs typeface="Times New Roman" panose="02020603050405020304" pitchFamily="18" charset="0"/>
              </a:rPr>
              <a:t> 129 – </a:t>
            </a:r>
            <a:r>
              <a:rPr lang="fr-FR" sz="900" b="1" kern="100" dirty="0">
                <a:solidFill>
                  <a:srgbClr val="FF5301"/>
                </a:solidFill>
                <a:effectLst/>
                <a:ea typeface="Aptos" panose="020B0004020202020204" pitchFamily="34" charset="0"/>
                <a:cs typeface="Times New Roman" panose="02020603050405020304" pitchFamily="18" charset="0"/>
              </a:rPr>
              <a:t>Ukraine</a:t>
            </a:r>
            <a:r>
              <a:rPr lang="fr-FR" sz="900" kern="100" dirty="0">
                <a:solidFill>
                  <a:srgbClr val="FF5301"/>
                </a:solidFill>
                <a:effectLst/>
                <a:ea typeface="Aptos" panose="020B0004020202020204" pitchFamily="34" charset="0"/>
                <a:cs typeface="Times New Roman" panose="02020603050405020304" pitchFamily="18" charset="0"/>
              </a:rPr>
              <a:t> 27 </a:t>
            </a:r>
            <a:endParaRPr lang="en-CH" sz="900" kern="100" dirty="0">
              <a:solidFill>
                <a:srgbClr val="FF5301"/>
              </a:solidFill>
              <a:effectLst/>
              <a:ea typeface="Aptos" panose="020B0004020202020204" pitchFamily="34" charset="0"/>
              <a:cs typeface="Times New Roman" panose="02020603050405020304" pitchFamily="18" charset="0"/>
            </a:endParaRPr>
          </a:p>
          <a:p>
            <a:pPr algn="l" rtl="0"/>
            <a:endParaRPr lang="fr" sz="900" b="0" i="0" u="none" baseline="0" dirty="0">
              <a:solidFill>
                <a:srgbClr val="668BCC"/>
              </a:solidFill>
            </a:endParaRPr>
          </a:p>
          <a:p>
            <a:r>
              <a:rPr lang="fr" sz="1400" b="1" dirty="0">
                <a:solidFill>
                  <a:srgbClr val="23C2F1"/>
                </a:solidFill>
                <a:latin typeface="Arial" charset="0"/>
                <a:ea typeface="Arial" charset="0"/>
                <a:cs typeface="Arial" charset="0"/>
              </a:rPr>
              <a:t>2 Observateurs</a:t>
            </a:r>
            <a:r>
              <a:rPr lang="fr" sz="1400" b="1" dirty="0">
                <a:solidFill>
                  <a:srgbClr val="23C2F1"/>
                </a:solidFill>
              </a:rPr>
              <a:t> (2 226)</a:t>
            </a:r>
          </a:p>
          <a:p>
            <a:r>
              <a:rPr lang="fr-FR" sz="900" b="1" dirty="0">
                <a:solidFill>
                  <a:srgbClr val="23C2F1"/>
                </a:solidFill>
              </a:rPr>
              <a:t>États-Unis d’Amérique </a:t>
            </a:r>
            <a:r>
              <a:rPr lang="fr-FR" sz="900" dirty="0">
                <a:solidFill>
                  <a:srgbClr val="23C2F1"/>
                </a:solidFill>
              </a:rPr>
              <a:t>2 007– </a:t>
            </a:r>
            <a:r>
              <a:rPr lang="fr-FR" sz="900" b="1" dirty="0">
                <a:solidFill>
                  <a:srgbClr val="23C2F1"/>
                </a:solidFill>
              </a:rPr>
              <a:t>Japon</a:t>
            </a:r>
            <a:r>
              <a:rPr lang="fr-FR" sz="900" dirty="0">
                <a:solidFill>
                  <a:srgbClr val="23C2F1"/>
                </a:solidFill>
              </a:rPr>
              <a:t> 219</a:t>
            </a:r>
            <a:endParaRPr lang="fr-CH" sz="900" dirty="0">
              <a:solidFill>
                <a:srgbClr val="23C2F1"/>
              </a:solidFill>
            </a:endParaRPr>
          </a:p>
        </p:txBody>
      </p:sp>
      <p:sp>
        <p:nvSpPr>
          <p:cNvPr id="10" name="TextBox 9">
            <a:extLst>
              <a:ext uri="{FF2B5EF4-FFF2-40B4-BE49-F238E27FC236}">
                <a16:creationId xmlns:a16="http://schemas.microsoft.com/office/drawing/2014/main" id="{1B1B19F0-1523-749F-727A-D72D9E36DE95}"/>
              </a:ext>
            </a:extLst>
          </p:cNvPr>
          <p:cNvSpPr txBox="1"/>
          <p:nvPr/>
        </p:nvSpPr>
        <p:spPr>
          <a:xfrm>
            <a:off x="5134165" y="5053349"/>
            <a:ext cx="6434984" cy="1186086"/>
          </a:xfrm>
          <a:prstGeom prst="rect">
            <a:avLst/>
          </a:prstGeom>
          <a:noFill/>
        </p:spPr>
        <p:txBody>
          <a:bodyPr wrap="square" rtlCol="0" anchor="t" anchorCtr="0">
            <a:noAutofit/>
          </a:bodyPr>
          <a:lstStyle/>
          <a:p>
            <a:r>
              <a:rPr lang="en-US" sz="1400" b="1" dirty="0">
                <a:solidFill>
                  <a:srgbClr val="89899F"/>
                </a:solidFill>
              </a:rPr>
              <a:t>A</a:t>
            </a:r>
            <a:r>
              <a:rPr lang="fr-FR" sz="1400" b="1" dirty="0" err="1">
                <a:solidFill>
                  <a:srgbClr val="89899F"/>
                </a:solidFill>
              </a:rPr>
              <a:t>ccords</a:t>
            </a:r>
            <a:r>
              <a:rPr lang="fr-FR" sz="1400" b="1" dirty="0">
                <a:solidFill>
                  <a:srgbClr val="89899F"/>
                </a:solidFill>
              </a:rPr>
              <a:t> de coopération</a:t>
            </a:r>
            <a:r>
              <a:rPr lang="fr" sz="1400" b="1" dirty="0">
                <a:solidFill>
                  <a:srgbClr val="89899F"/>
                </a:solidFill>
              </a:rPr>
              <a:t> (</a:t>
            </a:r>
            <a:r>
              <a:rPr lang="fr-FR" sz="1400" b="1" dirty="0">
                <a:solidFill>
                  <a:srgbClr val="89899F"/>
                </a:solidFill>
              </a:rPr>
              <a:t>1 596)</a:t>
            </a:r>
            <a:r>
              <a:rPr lang="fr-CH" sz="1400" b="1" dirty="0">
                <a:solidFill>
                  <a:srgbClr val="89899F"/>
                </a:solidFill>
              </a:rPr>
              <a:t> </a:t>
            </a:r>
            <a:r>
              <a:rPr lang="fr" sz="1400" b="1" i="0" u="none" baseline="0" dirty="0">
                <a:solidFill>
                  <a:srgbClr val="89899F"/>
                </a:solidFill>
                <a:latin typeface="Arial" charset="0"/>
                <a:ea typeface="Arial" charset="0"/>
                <a:cs typeface="Arial" charset="0"/>
              </a:rPr>
              <a:t> </a:t>
            </a:r>
            <a:endParaRPr lang="fr" sz="1400" b="1" dirty="0">
              <a:solidFill>
                <a:srgbClr val="89899F"/>
              </a:solidFill>
              <a:latin typeface="Arial" charset="0"/>
              <a:ea typeface="Arial" charset="0"/>
              <a:cs typeface="Arial" charset="0"/>
            </a:endParaRPr>
          </a:p>
          <a:p>
            <a:r>
              <a:rPr lang="fr-FR" sz="900" b="1" kern="100" dirty="0">
                <a:solidFill>
                  <a:srgbClr val="89899F"/>
                </a:solidFill>
                <a:effectLst/>
                <a:ea typeface="Aptos" panose="020B0004020202020204" pitchFamily="34" charset="0"/>
                <a:cs typeface="Times New Roman" panose="02020603050405020304" pitchFamily="18" charset="0"/>
              </a:rPr>
              <a:t>Afrique du Sud </a:t>
            </a:r>
            <a:r>
              <a:rPr lang="fr-FR" sz="900" kern="100" dirty="0">
                <a:solidFill>
                  <a:srgbClr val="89899F"/>
                </a:solidFill>
                <a:effectLst/>
                <a:ea typeface="Aptos" panose="020B0004020202020204" pitchFamily="34" charset="0"/>
                <a:cs typeface="Times New Roman" panose="02020603050405020304" pitchFamily="18" charset="0"/>
              </a:rPr>
              <a:t>61 – </a:t>
            </a:r>
            <a:r>
              <a:rPr lang="fr-FR" sz="900" b="1" kern="100" dirty="0">
                <a:solidFill>
                  <a:srgbClr val="89899F"/>
                </a:solidFill>
                <a:effectLst/>
                <a:ea typeface="Aptos" panose="020B0004020202020204" pitchFamily="34" charset="0"/>
                <a:cs typeface="Times New Roman" panose="02020603050405020304" pitchFamily="18" charset="0"/>
              </a:rPr>
              <a:t>Algérie</a:t>
            </a:r>
            <a:r>
              <a:rPr lang="fr-FR" sz="900" kern="100" dirty="0">
                <a:solidFill>
                  <a:srgbClr val="89899F"/>
                </a:solidFill>
                <a:effectLst/>
                <a:ea typeface="Aptos" panose="020B0004020202020204" pitchFamily="34" charset="0"/>
                <a:cs typeface="Times New Roman" panose="02020603050405020304" pitchFamily="18" charset="0"/>
              </a:rPr>
              <a:t> 2 – </a:t>
            </a:r>
            <a:r>
              <a:rPr lang="fr-FR" sz="900" b="1" kern="100" dirty="0">
                <a:solidFill>
                  <a:srgbClr val="89899F"/>
                </a:solidFill>
                <a:effectLst/>
                <a:ea typeface="Aptos" panose="020B0004020202020204" pitchFamily="34" charset="0"/>
                <a:cs typeface="Times New Roman" panose="02020603050405020304" pitchFamily="18" charset="0"/>
              </a:rPr>
              <a:t>Arabie saoudite </a:t>
            </a:r>
            <a:r>
              <a:rPr lang="fr-FR" sz="900" kern="100" dirty="0">
                <a:solidFill>
                  <a:srgbClr val="89899F"/>
                </a:solidFill>
                <a:effectLst/>
                <a:ea typeface="Aptos" panose="020B0004020202020204" pitchFamily="34" charset="0"/>
                <a:cs typeface="Times New Roman" panose="02020603050405020304" pitchFamily="18" charset="0"/>
              </a:rPr>
              <a:t>6 – </a:t>
            </a:r>
            <a:r>
              <a:rPr lang="fr-FR" sz="900" b="1" kern="100" dirty="0">
                <a:solidFill>
                  <a:srgbClr val="89899F"/>
                </a:solidFill>
                <a:effectLst/>
                <a:ea typeface="Aptos" panose="020B0004020202020204" pitchFamily="34" charset="0"/>
                <a:cs typeface="Times New Roman" panose="02020603050405020304" pitchFamily="18" charset="0"/>
              </a:rPr>
              <a:t>Argentine</a:t>
            </a:r>
            <a:r>
              <a:rPr lang="fr-FR" sz="900" kern="100" dirty="0">
                <a:solidFill>
                  <a:srgbClr val="89899F"/>
                </a:solidFill>
                <a:effectLst/>
                <a:ea typeface="Aptos" panose="020B0004020202020204" pitchFamily="34" charset="0"/>
                <a:cs typeface="Times New Roman" panose="02020603050405020304" pitchFamily="18" charset="0"/>
              </a:rPr>
              <a:t> 16 – </a:t>
            </a:r>
            <a:r>
              <a:rPr lang="fr-FR" sz="900" b="1" kern="100" dirty="0">
                <a:solidFill>
                  <a:srgbClr val="89899F"/>
                </a:solidFill>
                <a:effectLst/>
                <a:ea typeface="Aptos" panose="020B0004020202020204" pitchFamily="34" charset="0"/>
                <a:cs typeface="Times New Roman" panose="02020603050405020304" pitchFamily="18" charset="0"/>
              </a:rPr>
              <a:t>Arménie</a:t>
            </a:r>
            <a:r>
              <a:rPr lang="fr-FR" sz="900" kern="100" dirty="0">
                <a:solidFill>
                  <a:srgbClr val="89899F"/>
                </a:solidFill>
                <a:effectLst/>
                <a:ea typeface="Aptos" panose="020B0004020202020204" pitchFamily="34" charset="0"/>
                <a:cs typeface="Times New Roman" panose="02020603050405020304" pitchFamily="18" charset="0"/>
              </a:rPr>
              <a:t> 16 – </a:t>
            </a:r>
            <a:r>
              <a:rPr lang="fr-FR" sz="900" b="1" kern="100" dirty="0">
                <a:solidFill>
                  <a:srgbClr val="89899F"/>
                </a:solidFill>
                <a:effectLst/>
                <a:ea typeface="Aptos" panose="020B0004020202020204" pitchFamily="34" charset="0"/>
                <a:cs typeface="Times New Roman" panose="02020603050405020304" pitchFamily="18" charset="0"/>
              </a:rPr>
              <a:t>Australie</a:t>
            </a:r>
            <a:r>
              <a:rPr lang="fr-FR" sz="900" kern="100" dirty="0">
                <a:solidFill>
                  <a:srgbClr val="89899F"/>
                </a:solidFill>
                <a:effectLst/>
                <a:ea typeface="Aptos" panose="020B0004020202020204" pitchFamily="34" charset="0"/>
                <a:cs typeface="Times New Roman" panose="02020603050405020304" pitchFamily="18" charset="0"/>
              </a:rPr>
              <a:t> 26 – </a:t>
            </a:r>
            <a:r>
              <a:rPr lang="fr-FR" sz="900" b="1" kern="100" dirty="0">
                <a:solidFill>
                  <a:srgbClr val="89899F"/>
                </a:solidFill>
                <a:effectLst/>
                <a:ea typeface="Aptos" panose="020B0004020202020204" pitchFamily="34" charset="0"/>
                <a:cs typeface="Times New Roman" panose="02020603050405020304" pitchFamily="18" charset="0"/>
              </a:rPr>
              <a:t>Azerbaïdjan</a:t>
            </a:r>
            <a:r>
              <a:rPr lang="fr-FR" sz="900" kern="100" dirty="0">
                <a:solidFill>
                  <a:srgbClr val="89899F"/>
                </a:solidFill>
                <a:effectLst/>
                <a:ea typeface="Aptos" panose="020B0004020202020204" pitchFamily="34" charset="0"/>
                <a:cs typeface="Times New Roman" panose="02020603050405020304" pitchFamily="18" charset="0"/>
              </a:rPr>
              <a:t> 3 </a:t>
            </a:r>
            <a:r>
              <a:rPr lang="fr-FR" sz="900" b="1" kern="100" dirty="0">
                <a:solidFill>
                  <a:srgbClr val="89899F"/>
                </a:solidFill>
                <a:effectLst/>
                <a:ea typeface="Aptos" panose="020B0004020202020204" pitchFamily="34" charset="0"/>
                <a:cs typeface="Times New Roman" panose="02020603050405020304" pitchFamily="18" charset="0"/>
              </a:rPr>
              <a:t>Bahreïn</a:t>
            </a:r>
            <a:r>
              <a:rPr lang="fr-FR" sz="900" kern="100" dirty="0">
                <a:solidFill>
                  <a:srgbClr val="89899F"/>
                </a:solidFill>
                <a:effectLst/>
                <a:ea typeface="Aptos" panose="020B0004020202020204" pitchFamily="34" charset="0"/>
                <a:cs typeface="Times New Roman" panose="02020603050405020304" pitchFamily="18" charset="0"/>
              </a:rPr>
              <a:t> 3 – </a:t>
            </a:r>
            <a:r>
              <a:rPr lang="fr-FR" sz="900" b="1" kern="100" dirty="0">
                <a:solidFill>
                  <a:srgbClr val="89899F"/>
                </a:solidFill>
                <a:effectLst/>
                <a:ea typeface="Aptos" panose="020B0004020202020204" pitchFamily="34" charset="0"/>
                <a:cs typeface="Times New Roman" panose="02020603050405020304" pitchFamily="18" charset="0"/>
              </a:rPr>
              <a:t>Canada</a:t>
            </a:r>
            <a:r>
              <a:rPr lang="fr-FR" sz="900" kern="100" dirty="0">
                <a:solidFill>
                  <a:srgbClr val="89899F"/>
                </a:solidFill>
                <a:effectLst/>
                <a:ea typeface="Aptos" panose="020B0004020202020204" pitchFamily="34" charset="0"/>
                <a:cs typeface="Times New Roman" panose="02020603050405020304" pitchFamily="18" charset="0"/>
              </a:rPr>
              <a:t> 206 – </a:t>
            </a:r>
            <a:r>
              <a:rPr lang="fr-FR" sz="900" b="1" kern="100" dirty="0">
                <a:solidFill>
                  <a:srgbClr val="89899F"/>
                </a:solidFill>
                <a:effectLst/>
                <a:ea typeface="Aptos" panose="020B0004020202020204" pitchFamily="34" charset="0"/>
                <a:cs typeface="Times New Roman" panose="02020603050405020304" pitchFamily="18" charset="0"/>
              </a:rPr>
              <a:t>Chili</a:t>
            </a:r>
            <a:r>
              <a:rPr lang="fr-FR" sz="900" kern="100" dirty="0">
                <a:solidFill>
                  <a:srgbClr val="89899F"/>
                </a:solidFill>
                <a:effectLst/>
                <a:ea typeface="Aptos" panose="020B0004020202020204" pitchFamily="34" charset="0"/>
                <a:cs typeface="Times New Roman" panose="02020603050405020304" pitchFamily="18" charset="0"/>
              </a:rPr>
              <a:t> 45 –</a:t>
            </a:r>
            <a:r>
              <a:rPr lang="fr-FR" sz="900" b="1" kern="100" dirty="0">
                <a:solidFill>
                  <a:srgbClr val="89899F"/>
                </a:solidFill>
                <a:effectLst/>
                <a:ea typeface="Aptos" panose="020B0004020202020204" pitchFamily="34" charset="0"/>
                <a:cs typeface="Times New Roman" panose="02020603050405020304" pitchFamily="18" charset="0"/>
              </a:rPr>
              <a:t>Colombie</a:t>
            </a:r>
            <a:r>
              <a:rPr lang="fr-FR" sz="900" kern="100" dirty="0">
                <a:solidFill>
                  <a:srgbClr val="89899F"/>
                </a:solidFill>
                <a:effectLst/>
                <a:ea typeface="Aptos" panose="020B0004020202020204" pitchFamily="34" charset="0"/>
                <a:cs typeface="Times New Roman" panose="02020603050405020304" pitchFamily="18" charset="0"/>
              </a:rPr>
              <a:t> 24 – </a:t>
            </a:r>
            <a:r>
              <a:rPr lang="fr-FR" sz="900" b="1" kern="100" dirty="0">
                <a:solidFill>
                  <a:srgbClr val="89899F"/>
                </a:solidFill>
                <a:effectLst/>
                <a:ea typeface="Aptos" panose="020B0004020202020204" pitchFamily="34" charset="0"/>
                <a:cs typeface="Times New Roman" panose="02020603050405020304" pitchFamily="18" charset="0"/>
              </a:rPr>
              <a:t>Costa Rica</a:t>
            </a:r>
            <a:r>
              <a:rPr lang="fr-FR" sz="900" kern="100" dirty="0">
                <a:solidFill>
                  <a:srgbClr val="89899F"/>
                </a:solidFill>
                <a:effectLst/>
                <a:ea typeface="Aptos" panose="020B0004020202020204" pitchFamily="34" charset="0"/>
                <a:cs typeface="Times New Roman" panose="02020603050405020304" pitchFamily="18" charset="0"/>
              </a:rPr>
              <a:t> 3 – </a:t>
            </a:r>
            <a:r>
              <a:rPr lang="fr-FR" sz="900" b="1" kern="100" dirty="0">
                <a:solidFill>
                  <a:srgbClr val="89899F"/>
                </a:solidFill>
                <a:effectLst/>
                <a:ea typeface="Aptos" panose="020B0004020202020204" pitchFamily="34" charset="0"/>
                <a:cs typeface="Times New Roman" panose="02020603050405020304" pitchFamily="18" charset="0"/>
              </a:rPr>
              <a:t>Cuba</a:t>
            </a:r>
            <a:r>
              <a:rPr lang="fr-FR" sz="900" kern="100" dirty="0">
                <a:solidFill>
                  <a:srgbClr val="89899F"/>
                </a:solidFill>
                <a:effectLst/>
                <a:ea typeface="Aptos" panose="020B0004020202020204" pitchFamily="34" charset="0"/>
                <a:cs typeface="Times New Roman" panose="02020603050405020304" pitchFamily="18" charset="0"/>
              </a:rPr>
              <a:t> 3 – </a:t>
            </a:r>
            <a:r>
              <a:rPr lang="fr-FR" sz="900" b="1" kern="100" dirty="0">
                <a:solidFill>
                  <a:srgbClr val="89899F"/>
                </a:solidFill>
                <a:effectLst/>
                <a:ea typeface="Aptos" panose="020B0004020202020204" pitchFamily="34" charset="0"/>
                <a:cs typeface="Times New Roman" panose="02020603050405020304" pitchFamily="18" charset="0"/>
              </a:rPr>
              <a:t>Égypte</a:t>
            </a:r>
            <a:r>
              <a:rPr lang="fr-FR" sz="900" kern="100" dirty="0">
                <a:solidFill>
                  <a:srgbClr val="89899F"/>
                </a:solidFill>
                <a:effectLst/>
                <a:ea typeface="Aptos" panose="020B0004020202020204" pitchFamily="34" charset="0"/>
                <a:cs typeface="Times New Roman" panose="02020603050405020304" pitchFamily="18" charset="0"/>
              </a:rPr>
              <a:t> </a:t>
            </a:r>
            <a:r>
              <a:rPr lang="fr-FR" sz="900" kern="100" dirty="0">
                <a:solidFill>
                  <a:srgbClr val="89899F"/>
                </a:solidFill>
                <a:ea typeface="Aptos" panose="020B0004020202020204" pitchFamily="34" charset="0"/>
                <a:cs typeface="Times New Roman" panose="02020603050405020304" pitchFamily="18" charset="0"/>
              </a:rPr>
              <a:t>24 – </a:t>
            </a:r>
            <a:r>
              <a:rPr lang="fr-FR" sz="900" b="1" kern="100" dirty="0">
                <a:solidFill>
                  <a:srgbClr val="89899F"/>
                </a:solidFill>
                <a:effectLst/>
                <a:ea typeface="Aptos" panose="020B0004020202020204" pitchFamily="34" charset="0"/>
                <a:cs typeface="Times New Roman" panose="02020603050405020304" pitchFamily="18" charset="0"/>
              </a:rPr>
              <a:t>Émirats arabes unis</a:t>
            </a:r>
            <a:r>
              <a:rPr lang="fr-FR" sz="900" kern="100" dirty="0">
                <a:solidFill>
                  <a:srgbClr val="89899F"/>
                </a:solidFill>
                <a:effectLst/>
                <a:ea typeface="Aptos" panose="020B0004020202020204" pitchFamily="34" charset="0"/>
                <a:cs typeface="Times New Roman" panose="02020603050405020304" pitchFamily="18" charset="0"/>
              </a:rPr>
              <a:t> 10  </a:t>
            </a:r>
            <a:r>
              <a:rPr lang="fr-FR" sz="900" b="1" kern="100" dirty="0">
                <a:solidFill>
                  <a:srgbClr val="89899F"/>
                </a:solidFill>
                <a:effectLst/>
                <a:ea typeface="Aptos" panose="020B0004020202020204" pitchFamily="34" charset="0"/>
                <a:cs typeface="Times New Roman" panose="02020603050405020304" pitchFamily="18" charset="0"/>
              </a:rPr>
              <a:t>Équateur</a:t>
            </a:r>
            <a:r>
              <a:rPr lang="fr-FR" sz="900" kern="100" dirty="0">
                <a:solidFill>
                  <a:srgbClr val="89899F"/>
                </a:solidFill>
                <a:effectLst/>
                <a:ea typeface="Aptos" panose="020B0004020202020204" pitchFamily="34" charset="0"/>
                <a:cs typeface="Times New Roman" panose="02020603050405020304" pitchFamily="18" charset="0"/>
              </a:rPr>
              <a:t> 4 – </a:t>
            </a:r>
            <a:r>
              <a:rPr lang="fr-FR" sz="900" b="1" kern="100" dirty="0">
                <a:solidFill>
                  <a:srgbClr val="89899F"/>
                </a:solidFill>
                <a:effectLst/>
                <a:ea typeface="Aptos" panose="020B0004020202020204" pitchFamily="34" charset="0"/>
                <a:cs typeface="Times New Roman" panose="02020603050405020304" pitchFamily="18" charset="0"/>
              </a:rPr>
              <a:t>Géorgie</a:t>
            </a:r>
            <a:r>
              <a:rPr lang="fr-FR" sz="900" kern="100" dirty="0">
                <a:solidFill>
                  <a:srgbClr val="89899F"/>
                </a:solidFill>
                <a:effectLst/>
                <a:ea typeface="Aptos" panose="020B0004020202020204" pitchFamily="34" charset="0"/>
                <a:cs typeface="Times New Roman" panose="02020603050405020304" pitchFamily="18" charset="0"/>
              </a:rPr>
              <a:t> 34 – </a:t>
            </a:r>
            <a:r>
              <a:rPr lang="fr-FR" sz="900" b="1" kern="100" dirty="0">
                <a:solidFill>
                  <a:srgbClr val="89899F"/>
                </a:solidFill>
                <a:effectLst/>
                <a:ea typeface="Aptos" panose="020B0004020202020204" pitchFamily="34" charset="0"/>
                <a:cs typeface="Times New Roman" panose="02020603050405020304" pitchFamily="18" charset="0"/>
              </a:rPr>
              <a:t>Hong Kong</a:t>
            </a:r>
            <a:r>
              <a:rPr lang="fr-FR" sz="900" kern="100" dirty="0">
                <a:solidFill>
                  <a:srgbClr val="89899F"/>
                </a:solidFill>
                <a:effectLst/>
                <a:ea typeface="Aptos" panose="020B0004020202020204" pitchFamily="34" charset="0"/>
                <a:cs typeface="Times New Roman" panose="02020603050405020304" pitchFamily="18" charset="0"/>
              </a:rPr>
              <a:t> 15 – </a:t>
            </a:r>
            <a:r>
              <a:rPr lang="fr-FR" sz="900" b="1" kern="100" dirty="0">
                <a:solidFill>
                  <a:srgbClr val="89899F"/>
                </a:solidFill>
                <a:effectLst/>
                <a:ea typeface="Aptos" panose="020B0004020202020204" pitchFamily="34" charset="0"/>
                <a:cs typeface="Times New Roman" panose="02020603050405020304" pitchFamily="18" charset="0"/>
              </a:rPr>
              <a:t>Islande</a:t>
            </a:r>
            <a:r>
              <a:rPr lang="fr-FR" sz="900" kern="100" dirty="0">
                <a:solidFill>
                  <a:srgbClr val="89899F"/>
                </a:solidFill>
                <a:effectLst/>
                <a:ea typeface="Aptos" panose="020B0004020202020204" pitchFamily="34" charset="0"/>
                <a:cs typeface="Times New Roman" panose="02020603050405020304" pitchFamily="18" charset="0"/>
              </a:rPr>
              <a:t> 3 – </a:t>
            </a:r>
            <a:r>
              <a:rPr lang="fr-FR" sz="900" b="1" kern="100" dirty="0">
                <a:solidFill>
                  <a:srgbClr val="89899F"/>
                </a:solidFill>
                <a:effectLst/>
                <a:ea typeface="Aptos" panose="020B0004020202020204" pitchFamily="34" charset="0"/>
                <a:cs typeface="Times New Roman" panose="02020603050405020304" pitchFamily="18" charset="0"/>
              </a:rPr>
              <a:t>Indonésie</a:t>
            </a:r>
            <a:r>
              <a:rPr lang="fr-FR" sz="900" kern="100" dirty="0">
                <a:solidFill>
                  <a:srgbClr val="89899F"/>
                </a:solidFill>
                <a:effectLst/>
                <a:ea typeface="Aptos" panose="020B0004020202020204" pitchFamily="34" charset="0"/>
                <a:cs typeface="Times New Roman" panose="02020603050405020304" pitchFamily="18" charset="0"/>
              </a:rPr>
              <a:t> 7 – </a:t>
            </a:r>
            <a:r>
              <a:rPr lang="fr-FR" sz="900" b="1" kern="100" dirty="0">
                <a:solidFill>
                  <a:srgbClr val="89899F"/>
                </a:solidFill>
                <a:effectLst/>
                <a:ea typeface="Aptos" panose="020B0004020202020204" pitchFamily="34" charset="0"/>
                <a:cs typeface="Times New Roman" panose="02020603050405020304" pitchFamily="18" charset="0"/>
              </a:rPr>
              <a:t>Iran</a:t>
            </a:r>
            <a:r>
              <a:rPr lang="fr-FR" sz="900" kern="100" dirty="0">
                <a:solidFill>
                  <a:srgbClr val="89899F"/>
                </a:solidFill>
                <a:effectLst/>
                <a:ea typeface="Aptos" panose="020B0004020202020204" pitchFamily="34" charset="0"/>
                <a:cs typeface="Times New Roman" panose="02020603050405020304" pitchFamily="18" charset="0"/>
              </a:rPr>
              <a:t> 14 – </a:t>
            </a:r>
            <a:r>
              <a:rPr lang="fr-FR" sz="900" b="1" kern="100" dirty="0">
                <a:solidFill>
                  <a:srgbClr val="89899F"/>
                </a:solidFill>
                <a:effectLst/>
                <a:ea typeface="Aptos" panose="020B0004020202020204" pitchFamily="34" charset="0"/>
                <a:cs typeface="Times New Roman" panose="02020603050405020304" pitchFamily="18" charset="0"/>
              </a:rPr>
              <a:t>Irlande</a:t>
            </a:r>
            <a:r>
              <a:rPr lang="fr-FR" sz="900" kern="100" dirty="0">
                <a:solidFill>
                  <a:srgbClr val="89899F"/>
                </a:solidFill>
                <a:effectLst/>
                <a:ea typeface="Aptos" panose="020B0004020202020204" pitchFamily="34" charset="0"/>
                <a:cs typeface="Times New Roman" panose="02020603050405020304" pitchFamily="18" charset="0"/>
              </a:rPr>
              <a:t> 4</a:t>
            </a:r>
            <a:r>
              <a:rPr lang="en-GB" sz="900" kern="100" dirty="0">
                <a:solidFill>
                  <a:schemeClr val="accent5">
                    <a:lumMod val="75000"/>
                  </a:schemeClr>
                </a:solidFill>
                <a:ea typeface="Aptos" panose="020B0004020202020204" pitchFamily="34" charset="0"/>
                <a:cs typeface="Times New Roman" panose="02020603050405020304" pitchFamily="18" charset="0"/>
              </a:rPr>
              <a:t> </a:t>
            </a:r>
            <a:r>
              <a:rPr lang="fr-FR" sz="900" kern="100" dirty="0">
                <a:solidFill>
                  <a:srgbClr val="89899F"/>
                </a:solidFill>
                <a:ea typeface="Aptos" panose="020B0004020202020204" pitchFamily="34" charset="0"/>
                <a:cs typeface="Times New Roman" panose="02020603050405020304" pitchFamily="18" charset="0"/>
              </a:rPr>
              <a:t>– </a:t>
            </a:r>
            <a:r>
              <a:rPr lang="en-US" sz="900" b="1" dirty="0">
                <a:solidFill>
                  <a:schemeClr val="accent5">
                    <a:lumMod val="75000"/>
                  </a:schemeClr>
                </a:solidFill>
              </a:rPr>
              <a:t>JINR </a:t>
            </a:r>
            <a:r>
              <a:rPr lang="en-US" sz="900" dirty="0">
                <a:solidFill>
                  <a:schemeClr val="accent5">
                    <a:lumMod val="75000"/>
                  </a:schemeClr>
                </a:solidFill>
              </a:rPr>
              <a:t>293</a:t>
            </a:r>
            <a:r>
              <a:rPr lang="en-GB" sz="900" kern="100" dirty="0">
                <a:solidFill>
                  <a:schemeClr val="accent5">
                    <a:lumMod val="75000"/>
                  </a:schemeClr>
                </a:solidFill>
                <a:ea typeface="Aptos" panose="020B0004020202020204" pitchFamily="34" charset="0"/>
                <a:cs typeface="Times New Roman" panose="02020603050405020304" pitchFamily="18" charset="0"/>
              </a:rPr>
              <a:t> </a:t>
            </a:r>
            <a:r>
              <a:rPr lang="en-US" sz="900" dirty="0">
                <a:solidFill>
                  <a:schemeClr val="accent5">
                    <a:lumMod val="75000"/>
                  </a:schemeClr>
                </a:solidFill>
              </a:rPr>
              <a:t>– </a:t>
            </a:r>
            <a:r>
              <a:rPr lang="fr-FR" sz="900" b="1" kern="100" dirty="0">
                <a:solidFill>
                  <a:srgbClr val="89899F"/>
                </a:solidFill>
                <a:effectLst/>
                <a:ea typeface="Aptos" panose="020B0004020202020204" pitchFamily="34" charset="0"/>
                <a:cs typeface="Times New Roman" panose="02020603050405020304" pitchFamily="18" charset="0"/>
              </a:rPr>
              <a:t>Jordanie</a:t>
            </a:r>
            <a:r>
              <a:rPr lang="fr-FR" sz="900" kern="100" dirty="0">
                <a:solidFill>
                  <a:srgbClr val="89899F"/>
                </a:solidFill>
                <a:effectLst/>
                <a:ea typeface="Aptos" panose="020B0004020202020204" pitchFamily="34" charset="0"/>
                <a:cs typeface="Times New Roman" panose="02020603050405020304" pitchFamily="18" charset="0"/>
              </a:rPr>
              <a:t> 3 </a:t>
            </a:r>
          </a:p>
          <a:p>
            <a:r>
              <a:rPr lang="fr-FR" sz="900" b="1" kern="100" dirty="0">
                <a:solidFill>
                  <a:srgbClr val="89899F"/>
                </a:solidFill>
                <a:effectLst/>
                <a:ea typeface="Aptos" panose="020B0004020202020204" pitchFamily="34" charset="0"/>
                <a:cs typeface="Times New Roman" panose="02020603050405020304" pitchFamily="18" charset="0"/>
              </a:rPr>
              <a:t>Kazakhstan</a:t>
            </a:r>
            <a:r>
              <a:rPr lang="fr-FR" sz="900" kern="100" dirty="0">
                <a:solidFill>
                  <a:srgbClr val="89899F"/>
                </a:solidFill>
                <a:effectLst/>
                <a:ea typeface="Aptos" panose="020B0004020202020204" pitchFamily="34" charset="0"/>
                <a:cs typeface="Times New Roman" panose="02020603050405020304" pitchFamily="18" charset="0"/>
              </a:rPr>
              <a:t> 3 – </a:t>
            </a:r>
            <a:r>
              <a:rPr lang="fr-FR" sz="900" b="1" kern="100" dirty="0">
                <a:solidFill>
                  <a:srgbClr val="89899F"/>
                </a:solidFill>
                <a:effectLst/>
                <a:ea typeface="Aptos" panose="020B0004020202020204" pitchFamily="34" charset="0"/>
                <a:cs typeface="Times New Roman" panose="02020603050405020304" pitchFamily="18" charset="0"/>
              </a:rPr>
              <a:t>Koweït</a:t>
            </a:r>
            <a:r>
              <a:rPr lang="fr-FR" sz="900" kern="100" dirty="0">
                <a:solidFill>
                  <a:srgbClr val="89899F"/>
                </a:solidFill>
                <a:effectLst/>
                <a:ea typeface="Aptos" panose="020B0004020202020204" pitchFamily="34" charset="0"/>
                <a:cs typeface="Times New Roman" panose="02020603050405020304" pitchFamily="18" charset="0"/>
              </a:rPr>
              <a:t> 2 – </a:t>
            </a:r>
            <a:r>
              <a:rPr lang="fr-FR" sz="900" b="1" kern="100" dirty="0">
                <a:solidFill>
                  <a:srgbClr val="89899F"/>
                </a:solidFill>
                <a:effectLst/>
                <a:ea typeface="Aptos" panose="020B0004020202020204" pitchFamily="34" charset="0"/>
                <a:cs typeface="Times New Roman" panose="02020603050405020304" pitchFamily="18" charset="0"/>
              </a:rPr>
              <a:t>Liban</a:t>
            </a:r>
            <a:r>
              <a:rPr lang="fr-FR" sz="900" kern="100" dirty="0">
                <a:solidFill>
                  <a:srgbClr val="89899F"/>
                </a:solidFill>
                <a:effectLst/>
                <a:ea typeface="Aptos" panose="020B0004020202020204" pitchFamily="34" charset="0"/>
                <a:cs typeface="Times New Roman" panose="02020603050405020304" pitchFamily="18" charset="0"/>
              </a:rPr>
              <a:t> 7 – </a:t>
            </a:r>
            <a:r>
              <a:rPr lang="fr-FR" sz="900" b="1" kern="100" dirty="0">
                <a:solidFill>
                  <a:srgbClr val="89899F"/>
                </a:solidFill>
                <a:effectLst/>
                <a:ea typeface="Aptos" panose="020B0004020202020204" pitchFamily="34" charset="0"/>
                <a:cs typeface="Times New Roman" panose="02020603050405020304" pitchFamily="18" charset="0"/>
              </a:rPr>
              <a:t>Madagascar</a:t>
            </a:r>
            <a:r>
              <a:rPr lang="fr-FR" sz="900" kern="100" dirty="0">
                <a:solidFill>
                  <a:srgbClr val="89899F"/>
                </a:solidFill>
                <a:effectLst/>
                <a:ea typeface="Aptos" panose="020B0004020202020204" pitchFamily="34" charset="0"/>
                <a:cs typeface="Times New Roman" panose="02020603050405020304" pitchFamily="18" charset="0"/>
              </a:rPr>
              <a:t> 1 – </a:t>
            </a:r>
            <a:r>
              <a:rPr lang="fr-FR" sz="900" b="1" kern="100" dirty="0">
                <a:solidFill>
                  <a:srgbClr val="89899F"/>
                </a:solidFill>
                <a:effectLst/>
                <a:ea typeface="Aptos" panose="020B0004020202020204" pitchFamily="34" charset="0"/>
                <a:cs typeface="Times New Roman" panose="02020603050405020304" pitchFamily="18" charset="0"/>
              </a:rPr>
              <a:t>Malaisie</a:t>
            </a:r>
            <a:r>
              <a:rPr lang="fr-FR" sz="900" kern="100" dirty="0">
                <a:solidFill>
                  <a:srgbClr val="89899F"/>
                </a:solidFill>
                <a:effectLst/>
                <a:ea typeface="Aptos" panose="020B0004020202020204" pitchFamily="34" charset="0"/>
                <a:cs typeface="Times New Roman" panose="02020603050405020304" pitchFamily="18" charset="0"/>
              </a:rPr>
              <a:t> 4 – </a:t>
            </a:r>
            <a:r>
              <a:rPr lang="fr-FR" sz="900" b="1" kern="100" dirty="0">
                <a:solidFill>
                  <a:srgbClr val="89899F"/>
                </a:solidFill>
                <a:effectLst/>
                <a:ea typeface="Aptos" panose="020B0004020202020204" pitchFamily="34" charset="0"/>
                <a:cs typeface="Times New Roman" panose="02020603050405020304" pitchFamily="18" charset="0"/>
              </a:rPr>
              <a:t>Malte</a:t>
            </a:r>
            <a:r>
              <a:rPr lang="fr-FR" sz="900" kern="100" dirty="0">
                <a:solidFill>
                  <a:srgbClr val="89899F"/>
                </a:solidFill>
                <a:effectLst/>
                <a:ea typeface="Aptos" panose="020B0004020202020204" pitchFamily="34" charset="0"/>
                <a:cs typeface="Times New Roman" panose="02020603050405020304" pitchFamily="18" charset="0"/>
              </a:rPr>
              <a:t> 1 – </a:t>
            </a:r>
            <a:r>
              <a:rPr lang="fr-FR" sz="900" b="1" kern="100" dirty="0">
                <a:solidFill>
                  <a:srgbClr val="89899F"/>
                </a:solidFill>
                <a:effectLst/>
                <a:ea typeface="Aptos" panose="020B0004020202020204" pitchFamily="34" charset="0"/>
                <a:cs typeface="Times New Roman" panose="02020603050405020304" pitchFamily="18" charset="0"/>
              </a:rPr>
              <a:t>Maroc</a:t>
            </a:r>
            <a:r>
              <a:rPr lang="fr-FR" sz="900" kern="100" dirty="0">
                <a:solidFill>
                  <a:srgbClr val="89899F"/>
                </a:solidFill>
                <a:effectLst/>
                <a:ea typeface="Aptos" panose="020B0004020202020204" pitchFamily="34" charset="0"/>
                <a:cs typeface="Times New Roman" panose="02020603050405020304" pitchFamily="18" charset="0"/>
              </a:rPr>
              <a:t> </a:t>
            </a:r>
            <a:r>
              <a:rPr lang="fr-FR" sz="900" kern="100" dirty="0">
                <a:solidFill>
                  <a:srgbClr val="89899F"/>
                </a:solidFill>
                <a:ea typeface="Aptos" panose="020B0004020202020204" pitchFamily="34" charset="0"/>
                <a:cs typeface="Times New Roman" panose="02020603050405020304" pitchFamily="18" charset="0"/>
              </a:rPr>
              <a:t>18 –  </a:t>
            </a:r>
            <a:r>
              <a:rPr lang="fr-FR" sz="900" b="1" kern="100" dirty="0">
                <a:solidFill>
                  <a:srgbClr val="89899F"/>
                </a:solidFill>
                <a:effectLst/>
                <a:ea typeface="Aptos" panose="020B0004020202020204" pitchFamily="34" charset="0"/>
                <a:cs typeface="Times New Roman" panose="02020603050405020304" pitchFamily="18" charset="0"/>
              </a:rPr>
              <a:t>Mexique</a:t>
            </a:r>
            <a:r>
              <a:rPr lang="fr-FR" sz="900" kern="100" dirty="0">
                <a:solidFill>
                  <a:srgbClr val="89899F"/>
                </a:solidFill>
                <a:ea typeface="Aptos" panose="020B0004020202020204" pitchFamily="34" charset="0"/>
                <a:cs typeface="Times New Roman" panose="02020603050405020304" pitchFamily="18" charset="0"/>
              </a:rPr>
              <a:t> 56 –  </a:t>
            </a:r>
            <a:r>
              <a:rPr lang="fr-FR" sz="900" b="1" kern="100" dirty="0">
                <a:solidFill>
                  <a:srgbClr val="89899F"/>
                </a:solidFill>
                <a:effectLst/>
                <a:ea typeface="Aptos" panose="020B0004020202020204" pitchFamily="34" charset="0"/>
                <a:cs typeface="Times New Roman" panose="02020603050405020304" pitchFamily="18" charset="0"/>
              </a:rPr>
              <a:t>Monténégro</a:t>
            </a:r>
            <a:r>
              <a:rPr lang="fr-FR" sz="900" kern="100" dirty="0">
                <a:solidFill>
                  <a:srgbClr val="89899F"/>
                </a:solidFill>
                <a:effectLst/>
                <a:ea typeface="Aptos" panose="020B0004020202020204" pitchFamily="34" charset="0"/>
                <a:cs typeface="Times New Roman" panose="02020603050405020304" pitchFamily="18" charset="0"/>
              </a:rPr>
              <a:t> 3 </a:t>
            </a:r>
            <a:r>
              <a:rPr lang="fr-FR" sz="900" b="1" kern="100" dirty="0">
                <a:solidFill>
                  <a:srgbClr val="89899F"/>
                </a:solidFill>
                <a:effectLst/>
                <a:ea typeface="Aptos" panose="020B0004020202020204" pitchFamily="34" charset="0"/>
                <a:cs typeface="Times New Roman" panose="02020603050405020304" pitchFamily="18" charset="0"/>
              </a:rPr>
              <a:t>Nouvelle Zélande</a:t>
            </a:r>
            <a:r>
              <a:rPr lang="fr-FR" sz="900" kern="100" dirty="0">
                <a:solidFill>
                  <a:srgbClr val="89899F"/>
                </a:solidFill>
                <a:effectLst/>
                <a:ea typeface="Aptos" panose="020B0004020202020204" pitchFamily="34" charset="0"/>
                <a:cs typeface="Times New Roman" panose="02020603050405020304" pitchFamily="18" charset="0"/>
              </a:rPr>
              <a:t> 2 – </a:t>
            </a:r>
            <a:r>
              <a:rPr lang="fr-FR" sz="900" b="1" kern="100" dirty="0">
                <a:solidFill>
                  <a:srgbClr val="89899F"/>
                </a:solidFill>
                <a:effectLst/>
                <a:ea typeface="Aptos" panose="020B0004020202020204" pitchFamily="34" charset="0"/>
                <a:cs typeface="Times New Roman" panose="02020603050405020304" pitchFamily="18" charset="0"/>
              </a:rPr>
              <a:t>Nigéria</a:t>
            </a:r>
            <a:r>
              <a:rPr lang="fr-FR" sz="900" kern="100" dirty="0">
                <a:solidFill>
                  <a:srgbClr val="89899F"/>
                </a:solidFill>
                <a:effectLst/>
                <a:ea typeface="Aptos" panose="020B0004020202020204" pitchFamily="34" charset="0"/>
                <a:cs typeface="Times New Roman" panose="02020603050405020304" pitchFamily="18" charset="0"/>
              </a:rPr>
              <a:t> 2 – </a:t>
            </a:r>
            <a:r>
              <a:rPr lang="fr-FR" sz="900" b="1" kern="100" dirty="0">
                <a:solidFill>
                  <a:srgbClr val="89899F"/>
                </a:solidFill>
                <a:effectLst/>
                <a:ea typeface="Aptos" panose="020B0004020202020204" pitchFamily="34" charset="0"/>
                <a:cs typeface="Times New Roman" panose="02020603050405020304" pitchFamily="18" charset="0"/>
              </a:rPr>
              <a:t>Oman</a:t>
            </a:r>
            <a:r>
              <a:rPr lang="fr-FR" sz="900" kern="100" dirty="0">
                <a:solidFill>
                  <a:srgbClr val="89899F"/>
                </a:solidFill>
                <a:effectLst/>
                <a:ea typeface="Aptos" panose="020B0004020202020204" pitchFamily="34" charset="0"/>
                <a:cs typeface="Times New Roman" panose="02020603050405020304" pitchFamily="18" charset="0"/>
              </a:rPr>
              <a:t> 1 – </a:t>
            </a:r>
            <a:r>
              <a:rPr lang="fr-FR" sz="900" b="1" kern="100" dirty="0">
                <a:solidFill>
                  <a:srgbClr val="89899F"/>
                </a:solidFill>
                <a:effectLst/>
                <a:ea typeface="Aptos" panose="020B0004020202020204" pitchFamily="34" charset="0"/>
                <a:cs typeface="Times New Roman" panose="02020603050405020304" pitchFamily="18" charset="0"/>
              </a:rPr>
              <a:t>Palestine</a:t>
            </a:r>
            <a:r>
              <a:rPr lang="fr-FR" sz="900" kern="100" dirty="0">
                <a:solidFill>
                  <a:srgbClr val="89899F"/>
                </a:solidFill>
                <a:effectLst/>
                <a:ea typeface="Aptos" panose="020B0004020202020204" pitchFamily="34" charset="0"/>
                <a:cs typeface="Times New Roman" panose="02020603050405020304" pitchFamily="18" charset="0"/>
              </a:rPr>
              <a:t> 1 – </a:t>
            </a:r>
            <a:r>
              <a:rPr lang="fr-FR" sz="900" b="1" kern="100" dirty="0">
                <a:solidFill>
                  <a:srgbClr val="89899F"/>
                </a:solidFill>
                <a:effectLst/>
                <a:ea typeface="Aptos" panose="020B0004020202020204" pitchFamily="34" charset="0"/>
                <a:cs typeface="Times New Roman" panose="02020603050405020304" pitchFamily="18" charset="0"/>
              </a:rPr>
              <a:t>Pérou</a:t>
            </a:r>
            <a:r>
              <a:rPr lang="fr-FR" sz="900" kern="100" dirty="0">
                <a:solidFill>
                  <a:srgbClr val="89899F"/>
                </a:solidFill>
                <a:effectLst/>
                <a:ea typeface="Aptos" panose="020B0004020202020204" pitchFamily="34" charset="0"/>
                <a:cs typeface="Times New Roman" panose="02020603050405020304" pitchFamily="18" charset="0"/>
              </a:rPr>
              <a:t> 3 – </a:t>
            </a:r>
            <a:r>
              <a:rPr lang="fr-FR" sz="900" b="1" kern="100" dirty="0">
                <a:solidFill>
                  <a:srgbClr val="89899F"/>
                </a:solidFill>
                <a:effectLst/>
                <a:ea typeface="Aptos" panose="020B0004020202020204" pitchFamily="34" charset="0"/>
                <a:cs typeface="Times New Roman" panose="02020603050405020304" pitchFamily="18" charset="0"/>
              </a:rPr>
              <a:t>Philippines</a:t>
            </a:r>
            <a:r>
              <a:rPr lang="fr-FR" sz="900" kern="100" dirty="0">
                <a:solidFill>
                  <a:srgbClr val="89899F"/>
                </a:solidFill>
                <a:effectLst/>
                <a:ea typeface="Aptos" panose="020B0004020202020204" pitchFamily="34" charset="0"/>
                <a:cs typeface="Times New Roman" panose="02020603050405020304" pitchFamily="18" charset="0"/>
              </a:rPr>
              <a:t> </a:t>
            </a:r>
            <a:r>
              <a:rPr lang="fr-FR" sz="900" kern="100" dirty="0">
                <a:solidFill>
                  <a:srgbClr val="89899F"/>
                </a:solidFill>
                <a:ea typeface="Aptos" panose="020B0004020202020204" pitchFamily="34" charset="0"/>
                <a:cs typeface="Times New Roman" panose="02020603050405020304" pitchFamily="18" charset="0"/>
              </a:rPr>
              <a:t>1 – </a:t>
            </a:r>
            <a:r>
              <a:rPr lang="fr-FR" sz="900" b="1" kern="100" dirty="0">
                <a:solidFill>
                  <a:srgbClr val="89899F"/>
                </a:solidFill>
                <a:effectLst/>
                <a:ea typeface="Aptos" panose="020B0004020202020204" pitchFamily="34" charset="0"/>
                <a:cs typeface="Times New Roman" panose="02020603050405020304" pitchFamily="18" charset="0"/>
              </a:rPr>
              <a:t>République de Corée</a:t>
            </a:r>
            <a:r>
              <a:rPr lang="fr-FR" sz="900" kern="100" dirty="0">
                <a:solidFill>
                  <a:srgbClr val="89899F"/>
                </a:solidFill>
                <a:effectLst/>
                <a:ea typeface="Aptos" panose="020B0004020202020204" pitchFamily="34" charset="0"/>
                <a:cs typeface="Times New Roman" panose="02020603050405020304" pitchFamily="18" charset="0"/>
              </a:rPr>
              <a:t> 168  </a:t>
            </a:r>
            <a:r>
              <a:rPr lang="fr-FR" sz="900" b="1" kern="100" dirty="0">
                <a:solidFill>
                  <a:srgbClr val="89899F"/>
                </a:solidFill>
                <a:effectLst/>
                <a:ea typeface="Aptos" panose="020B0004020202020204" pitchFamily="34" charset="0"/>
                <a:cs typeface="Times New Roman" panose="02020603050405020304" pitchFamily="18" charset="0"/>
              </a:rPr>
              <a:t>République populaire de Chine</a:t>
            </a:r>
            <a:r>
              <a:rPr lang="fr-FR" sz="900" kern="100" dirty="0">
                <a:solidFill>
                  <a:srgbClr val="89899F"/>
                </a:solidFill>
                <a:effectLst/>
                <a:ea typeface="Aptos" panose="020B0004020202020204" pitchFamily="34" charset="0"/>
                <a:cs typeface="Times New Roman" panose="02020603050405020304" pitchFamily="18" charset="0"/>
              </a:rPr>
              <a:t> 414 – </a:t>
            </a:r>
            <a:r>
              <a:rPr lang="fr-FR" sz="900" b="1" kern="100" dirty="0">
                <a:solidFill>
                  <a:srgbClr val="89899F"/>
                </a:solidFill>
                <a:effectLst/>
                <a:ea typeface="Aptos" panose="020B0004020202020204" pitchFamily="34" charset="0"/>
                <a:cs typeface="Times New Roman" panose="02020603050405020304" pitchFamily="18" charset="0"/>
              </a:rPr>
              <a:t>Sri Lanka</a:t>
            </a:r>
            <a:r>
              <a:rPr lang="fr-FR" sz="900" kern="100" dirty="0">
                <a:solidFill>
                  <a:srgbClr val="89899F"/>
                </a:solidFill>
                <a:effectLst/>
                <a:ea typeface="Aptos" panose="020B0004020202020204" pitchFamily="34" charset="0"/>
                <a:cs typeface="Times New Roman" panose="02020603050405020304" pitchFamily="18" charset="0"/>
              </a:rPr>
              <a:t> 10 – </a:t>
            </a:r>
            <a:r>
              <a:rPr lang="fr-FR" sz="900" b="1" kern="100" dirty="0">
                <a:solidFill>
                  <a:srgbClr val="89899F"/>
                </a:solidFill>
                <a:effectLst/>
                <a:ea typeface="Aptos" panose="020B0004020202020204" pitchFamily="34" charset="0"/>
                <a:cs typeface="Times New Roman" panose="02020603050405020304" pitchFamily="18" charset="0"/>
              </a:rPr>
              <a:t>Taïwan</a:t>
            </a:r>
            <a:r>
              <a:rPr lang="fr-FR" sz="900" kern="100" dirty="0">
                <a:solidFill>
                  <a:srgbClr val="89899F"/>
                </a:solidFill>
                <a:effectLst/>
                <a:ea typeface="Aptos" panose="020B0004020202020204" pitchFamily="34" charset="0"/>
                <a:cs typeface="Times New Roman" panose="02020603050405020304" pitchFamily="18" charset="0"/>
              </a:rPr>
              <a:t> 52 – </a:t>
            </a:r>
            <a:r>
              <a:rPr lang="fr-FR" sz="900" b="1" kern="100" dirty="0">
                <a:solidFill>
                  <a:srgbClr val="89899F"/>
                </a:solidFill>
                <a:effectLst/>
                <a:ea typeface="Aptos" panose="020B0004020202020204" pitchFamily="34" charset="0"/>
                <a:cs typeface="Times New Roman" panose="02020603050405020304" pitchFamily="18" charset="0"/>
              </a:rPr>
              <a:t>Thaïlande</a:t>
            </a:r>
            <a:r>
              <a:rPr lang="fr-FR" sz="900" kern="100" dirty="0">
                <a:solidFill>
                  <a:srgbClr val="89899F"/>
                </a:solidFill>
                <a:effectLst/>
                <a:ea typeface="Aptos" panose="020B0004020202020204" pitchFamily="34" charset="0"/>
                <a:cs typeface="Times New Roman" panose="02020603050405020304" pitchFamily="18" charset="0"/>
              </a:rPr>
              <a:t> 17</a:t>
            </a:r>
            <a:r>
              <a:rPr lang="fr-FR" sz="900" kern="100" dirty="0">
                <a:solidFill>
                  <a:srgbClr val="89899F"/>
                </a:solidFill>
                <a:ea typeface="Aptos" panose="020B0004020202020204" pitchFamily="34" charset="0"/>
                <a:cs typeface="Times New Roman" panose="02020603050405020304" pitchFamily="18" charset="0"/>
              </a:rPr>
              <a:t> – </a:t>
            </a:r>
            <a:r>
              <a:rPr lang="fr-FR" sz="900" b="1" kern="100" dirty="0">
                <a:solidFill>
                  <a:srgbClr val="89899F"/>
                </a:solidFill>
                <a:effectLst/>
                <a:ea typeface="Aptos" panose="020B0004020202020204" pitchFamily="34" charset="0"/>
                <a:cs typeface="Times New Roman" panose="02020603050405020304" pitchFamily="18" charset="0"/>
              </a:rPr>
              <a:t>Tunisie</a:t>
            </a:r>
            <a:r>
              <a:rPr lang="fr-FR" sz="900" kern="100" dirty="0">
                <a:solidFill>
                  <a:srgbClr val="89899F"/>
                </a:solidFill>
                <a:effectLst/>
                <a:ea typeface="Aptos" panose="020B0004020202020204" pitchFamily="34" charset="0"/>
                <a:cs typeface="Times New Roman" panose="02020603050405020304" pitchFamily="18" charset="0"/>
              </a:rPr>
              <a:t> 4 – </a:t>
            </a:r>
            <a:r>
              <a:rPr lang="fr-FR" sz="900" b="1" kern="100" dirty="0">
                <a:solidFill>
                  <a:srgbClr val="89899F"/>
                </a:solidFill>
                <a:effectLst/>
                <a:ea typeface="Aptos" panose="020B0004020202020204" pitchFamily="34" charset="0"/>
                <a:cs typeface="Times New Roman" panose="02020603050405020304" pitchFamily="18" charset="0"/>
              </a:rPr>
              <a:t>Vietnam</a:t>
            </a:r>
            <a:r>
              <a:rPr lang="fr-FR" sz="900" kern="100" dirty="0">
                <a:solidFill>
                  <a:srgbClr val="89899F"/>
                </a:solidFill>
                <a:effectLst/>
                <a:ea typeface="Aptos" panose="020B0004020202020204" pitchFamily="34" charset="0"/>
                <a:cs typeface="Times New Roman" panose="02020603050405020304" pitchFamily="18" charset="0"/>
              </a:rPr>
              <a:t> 1 </a:t>
            </a:r>
            <a:endParaRPr lang="en-CH" sz="900" kern="100" dirty="0">
              <a:solidFill>
                <a:srgbClr val="89899F"/>
              </a:solidFill>
              <a:effectLst/>
              <a:ea typeface="Aptos" panose="020B000402020202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C39138F3-77F7-06B9-1507-EB4F6B14FCCE}"/>
              </a:ext>
            </a:extLst>
          </p:cNvPr>
          <p:cNvSpPr txBox="1"/>
          <p:nvPr/>
        </p:nvSpPr>
        <p:spPr>
          <a:xfrm>
            <a:off x="695325" y="588310"/>
            <a:ext cx="10800675" cy="738664"/>
          </a:xfrm>
          <a:prstGeom prst="rect">
            <a:avLst/>
          </a:prstGeom>
          <a:noFill/>
        </p:spPr>
        <p:txBody>
          <a:bodyPr wrap="square" rtlCol="0">
            <a:spAutoFit/>
          </a:bodyPr>
          <a:lstStyle/>
          <a:p>
            <a:pPr algn="ctr" rtl="0"/>
            <a:r>
              <a:rPr lang="fr" sz="2100" b="1" dirty="0">
                <a:solidFill>
                  <a:schemeClr val="tx1">
                    <a:lumMod val="75000"/>
                  </a:schemeClr>
                </a:solidFill>
                <a:latin typeface="Arial"/>
              </a:rPr>
              <a:t>Répartition des utilisateurs du CERN selon le pays de l’institut dont ils dépendent,</a:t>
            </a:r>
            <a:br>
              <a:rPr lang="fr" sz="2100" b="1" dirty="0">
                <a:solidFill>
                  <a:schemeClr val="tx1">
                    <a:lumMod val="75000"/>
                  </a:schemeClr>
                </a:solidFill>
                <a:latin typeface="Arial"/>
              </a:rPr>
            </a:br>
            <a:r>
              <a:rPr lang="fr" sz="2100" b="1" dirty="0">
                <a:solidFill>
                  <a:schemeClr val="tx1">
                    <a:lumMod val="75000"/>
                  </a:schemeClr>
                </a:solidFill>
                <a:latin typeface="Arial"/>
              </a:rPr>
              <a:t> au 31 décembre 2023</a:t>
            </a:r>
          </a:p>
        </p:txBody>
      </p:sp>
    </p:spTree>
    <p:extLst>
      <p:ext uri="{BB962C8B-B14F-4D97-AF65-F5344CB8AC3E}">
        <p14:creationId xmlns:p14="http://schemas.microsoft.com/office/powerpoint/2010/main" val="37797820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36B5EA5A-BC32-A742-B11B-8E7414D5B535}" type="slidenum">
              <a:rPr lang="en-US" smtClean="0"/>
              <a:pPr/>
              <a:t>45</a:t>
            </a:fld>
            <a:endParaRPr lang="en-US" dirty="0"/>
          </a:p>
        </p:txBody>
      </p:sp>
      <p:sp>
        <p:nvSpPr>
          <p:cNvPr id="21" name="Title 1">
            <a:extLst>
              <a:ext uri="{FF2B5EF4-FFF2-40B4-BE49-F238E27FC236}">
                <a16:creationId xmlns:a16="http://schemas.microsoft.com/office/drawing/2014/main" id="{EA0B2C33-2783-4C79-89E3-7C303D0148A2}"/>
              </a:ext>
            </a:extLst>
          </p:cNvPr>
          <p:cNvSpPr txBox="1">
            <a:spLocks/>
          </p:cNvSpPr>
          <p:nvPr/>
        </p:nvSpPr>
        <p:spPr>
          <a:xfrm rot="16200000">
            <a:off x="-1912918" y="2166866"/>
            <a:ext cx="5881306" cy="1770209"/>
          </a:xfrm>
          <a:prstGeom prst="rect">
            <a:avLst/>
          </a:prstGeom>
        </p:spPr>
        <p:txBody>
          <a:bodyPr anchor="t"/>
          <a:lstStyle/>
          <a:p>
            <a:pPr algn="ctr">
              <a:defRPr/>
            </a:pPr>
            <a:r>
              <a:rPr lang="fr-FR" sz="4800" dirty="0">
                <a:solidFill>
                  <a:prstClr val="black">
                    <a:lumMod val="75000"/>
                  </a:prstClr>
                </a:solidFill>
                <a:latin typeface="Calibri" panose="020F0502020204030204"/>
              </a:rPr>
              <a:t>Les missions du CERN</a:t>
            </a:r>
          </a:p>
        </p:txBody>
      </p:sp>
      <p:grpSp>
        <p:nvGrpSpPr>
          <p:cNvPr id="73" name="Group 72">
            <a:extLst>
              <a:ext uri="{FF2B5EF4-FFF2-40B4-BE49-F238E27FC236}">
                <a16:creationId xmlns:a16="http://schemas.microsoft.com/office/drawing/2014/main" id="{648C57C3-A22D-E1C9-35D5-46B35CB51C11}"/>
              </a:ext>
            </a:extLst>
          </p:cNvPr>
          <p:cNvGrpSpPr/>
          <p:nvPr/>
        </p:nvGrpSpPr>
        <p:grpSpPr>
          <a:xfrm>
            <a:off x="6164338" y="1857804"/>
            <a:ext cx="5167769" cy="2472266"/>
            <a:chOff x="6164338" y="1857804"/>
            <a:chExt cx="5167769" cy="2472266"/>
          </a:xfrm>
        </p:grpSpPr>
        <p:sp>
          <p:nvSpPr>
            <p:cNvPr id="61" name="ZoneTexte 21">
              <a:extLst>
                <a:ext uri="{FF2B5EF4-FFF2-40B4-BE49-F238E27FC236}">
                  <a16:creationId xmlns:a16="http://schemas.microsoft.com/office/drawing/2014/main" id="{1963329F-B469-E6BE-D68A-4883848B0B17}"/>
                </a:ext>
              </a:extLst>
            </p:cNvPr>
            <p:cNvSpPr txBox="1"/>
            <p:nvPr/>
          </p:nvSpPr>
          <p:spPr>
            <a:xfrm>
              <a:off x="8740877" y="2928495"/>
              <a:ext cx="2591230" cy="369332"/>
            </a:xfrm>
            <a:prstGeom prst="rect">
              <a:avLst/>
            </a:prstGeom>
            <a:noFill/>
          </p:spPr>
          <p:txBody>
            <a:bodyPr wrap="square" rIns="0" rtlCol="0">
              <a:spAutoFit/>
            </a:bodyPr>
            <a:lstStyle/>
            <a:p>
              <a:pPr algn="ctr"/>
              <a:r>
                <a:rPr lang="fr" dirty="0">
                  <a:solidFill>
                    <a:srgbClr val="E15E32"/>
                  </a:solidFill>
                  <a:ea typeface="Arial" charset="0"/>
                  <a:cs typeface="Arial" charset="0"/>
                </a:rPr>
                <a:t>COLLABORATION</a:t>
              </a:r>
            </a:p>
          </p:txBody>
        </p:sp>
        <p:sp>
          <p:nvSpPr>
            <p:cNvPr id="62" name="Oval 14">
              <a:extLst>
                <a:ext uri="{FF2B5EF4-FFF2-40B4-BE49-F238E27FC236}">
                  <a16:creationId xmlns:a16="http://schemas.microsoft.com/office/drawing/2014/main" id="{48400069-8E39-61B2-516F-477D4DF536F8}"/>
                </a:ext>
              </a:extLst>
            </p:cNvPr>
            <p:cNvSpPr/>
            <p:nvPr/>
          </p:nvSpPr>
          <p:spPr>
            <a:xfrm>
              <a:off x="6164338" y="1857804"/>
              <a:ext cx="2472266" cy="2472266"/>
            </a:xfrm>
            <a:prstGeom prst="ellipse">
              <a:avLst/>
            </a:prstGeom>
            <a:solidFill>
              <a:srgbClr val="E15E3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63" name="Picture Placeholder 20">
              <a:extLst>
                <a:ext uri="{FF2B5EF4-FFF2-40B4-BE49-F238E27FC236}">
                  <a16:creationId xmlns:a16="http://schemas.microsoft.com/office/drawing/2014/main" id="{58630802-BBAD-41E6-1F0D-2387E327BFC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t="-434"/>
            <a:stretch/>
          </p:blipFill>
          <p:spPr>
            <a:xfrm>
              <a:off x="6355601" y="2049937"/>
              <a:ext cx="2089740" cy="2088000"/>
            </a:xfrm>
            <a:prstGeom prst="ellipse">
              <a:avLst/>
            </a:prstGeom>
          </p:spPr>
        </p:pic>
        <p:cxnSp>
          <p:nvCxnSpPr>
            <p:cNvPr id="70" name="Straight Connector 69">
              <a:extLst>
                <a:ext uri="{FF2B5EF4-FFF2-40B4-BE49-F238E27FC236}">
                  <a16:creationId xmlns:a16="http://schemas.microsoft.com/office/drawing/2014/main" id="{3F135C60-EFCD-F438-D76C-CFD1E408D5DF}"/>
                </a:ext>
              </a:extLst>
            </p:cNvPr>
            <p:cNvCxnSpPr>
              <a:cxnSpLocks/>
            </p:cNvCxnSpPr>
            <p:nvPr/>
          </p:nvCxnSpPr>
          <p:spPr>
            <a:xfrm>
              <a:off x="8541881" y="3106398"/>
              <a:ext cx="442452" cy="0"/>
            </a:xfrm>
            <a:prstGeom prst="line">
              <a:avLst/>
            </a:prstGeom>
            <a:noFill/>
            <a:ln w="9525" cap="flat" cmpd="sng" algn="ctr">
              <a:solidFill>
                <a:srgbClr val="E15E32"/>
              </a:solidFill>
              <a:prstDash val="solid"/>
              <a:miter lim="800000"/>
              <a:tailEnd type="oval"/>
            </a:ln>
            <a:effectLst/>
          </p:spPr>
        </p:cxnSp>
      </p:grpSp>
      <p:grpSp>
        <p:nvGrpSpPr>
          <p:cNvPr id="74" name="Group 73">
            <a:extLst>
              <a:ext uri="{FF2B5EF4-FFF2-40B4-BE49-F238E27FC236}">
                <a16:creationId xmlns:a16="http://schemas.microsoft.com/office/drawing/2014/main" id="{AC62C73D-12EF-17C1-F915-BFD738E5CC8D}"/>
              </a:ext>
            </a:extLst>
          </p:cNvPr>
          <p:cNvGrpSpPr/>
          <p:nvPr/>
        </p:nvGrpSpPr>
        <p:grpSpPr>
          <a:xfrm>
            <a:off x="2981891" y="3118757"/>
            <a:ext cx="4695653" cy="2472266"/>
            <a:chOff x="2981891" y="3118757"/>
            <a:chExt cx="4695653" cy="2472266"/>
          </a:xfrm>
        </p:grpSpPr>
        <p:cxnSp>
          <p:nvCxnSpPr>
            <p:cNvPr id="55" name="Straight Connector 54">
              <a:extLst>
                <a:ext uri="{FF2B5EF4-FFF2-40B4-BE49-F238E27FC236}">
                  <a16:creationId xmlns:a16="http://schemas.microsoft.com/office/drawing/2014/main" id="{AF278539-2324-4B4E-9B25-FB94E4A91F9D}"/>
                </a:ext>
              </a:extLst>
            </p:cNvPr>
            <p:cNvCxnSpPr/>
            <p:nvPr/>
          </p:nvCxnSpPr>
          <p:spPr>
            <a:xfrm flipH="1">
              <a:off x="4835920" y="4599346"/>
              <a:ext cx="2331624" cy="0"/>
            </a:xfrm>
            <a:prstGeom prst="line">
              <a:avLst/>
            </a:prstGeom>
            <a:noFill/>
            <a:ln w="9525" cap="flat" cmpd="sng" algn="ctr">
              <a:solidFill>
                <a:srgbClr val="6E2466"/>
              </a:solidFill>
              <a:prstDash val="solid"/>
              <a:miter lim="800000"/>
              <a:tailEnd type="oval"/>
            </a:ln>
            <a:effectLst/>
          </p:spPr>
        </p:cxnSp>
        <p:sp>
          <p:nvSpPr>
            <p:cNvPr id="60" name="ZoneTexte 23">
              <a:extLst>
                <a:ext uri="{FF2B5EF4-FFF2-40B4-BE49-F238E27FC236}">
                  <a16:creationId xmlns:a16="http://schemas.microsoft.com/office/drawing/2014/main" id="{266223F7-844C-9BBC-D5C8-93FB6BD0FFAD}"/>
                </a:ext>
              </a:extLst>
            </p:cNvPr>
            <p:cNvSpPr txBox="1"/>
            <p:nvPr/>
          </p:nvSpPr>
          <p:spPr>
            <a:xfrm>
              <a:off x="2981891" y="4300574"/>
              <a:ext cx="2089719" cy="646331"/>
            </a:xfrm>
            <a:prstGeom prst="rect">
              <a:avLst/>
            </a:prstGeom>
            <a:noFill/>
          </p:spPr>
          <p:txBody>
            <a:bodyPr wrap="square" lIns="0" rtlCol="0">
              <a:spAutoFit/>
            </a:bodyPr>
            <a:lstStyle/>
            <a:p>
              <a:r>
                <a:rPr lang="fr" dirty="0">
                  <a:solidFill>
                    <a:srgbClr val="6E2466"/>
                  </a:solidFill>
                  <a:ea typeface="Arial" charset="0"/>
                  <a:cs typeface="Arial" charset="0"/>
                </a:rPr>
                <a:t>TECHNOLOGIE </a:t>
              </a:r>
              <a:br>
                <a:rPr lang="fr" dirty="0">
                  <a:solidFill>
                    <a:srgbClr val="6E2466"/>
                  </a:solidFill>
                  <a:ea typeface="Arial" charset="0"/>
                  <a:cs typeface="Arial" charset="0"/>
                </a:rPr>
              </a:br>
              <a:r>
                <a:rPr lang="fr" dirty="0">
                  <a:solidFill>
                    <a:srgbClr val="6E2466"/>
                  </a:solidFill>
                  <a:ea typeface="Arial" charset="0"/>
                  <a:cs typeface="Arial" charset="0"/>
                </a:rPr>
                <a:t>&amp; INNOVATION</a:t>
              </a:r>
            </a:p>
          </p:txBody>
        </p:sp>
        <p:sp>
          <p:nvSpPr>
            <p:cNvPr id="64" name="Oval 15">
              <a:extLst>
                <a:ext uri="{FF2B5EF4-FFF2-40B4-BE49-F238E27FC236}">
                  <a16:creationId xmlns:a16="http://schemas.microsoft.com/office/drawing/2014/main" id="{25960F9E-3A0D-FBB9-9BCA-7EDE71528EDB}"/>
                </a:ext>
              </a:extLst>
            </p:cNvPr>
            <p:cNvSpPr/>
            <p:nvPr/>
          </p:nvSpPr>
          <p:spPr>
            <a:xfrm>
              <a:off x="5205278" y="3118757"/>
              <a:ext cx="2472266" cy="2472266"/>
            </a:xfrm>
            <a:prstGeom prst="ellipse">
              <a:avLst/>
            </a:prstGeom>
            <a:solidFill>
              <a:srgbClr val="6E246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3A0">
                    <a:lumMod val="50000"/>
                    <a:lumOff val="50000"/>
                  </a:srgbClr>
                </a:solidFill>
                <a:effectLst/>
                <a:uLnTx/>
                <a:uFillTx/>
                <a:latin typeface="Arial" panose="020B0604020202020204"/>
                <a:ea typeface="+mn-ea"/>
                <a:cs typeface="+mn-cs"/>
              </a:endParaRPr>
            </a:p>
          </p:txBody>
        </p:sp>
        <p:pic>
          <p:nvPicPr>
            <p:cNvPr id="65" name="Picture Placeholder 18">
              <a:extLst>
                <a:ext uri="{FF2B5EF4-FFF2-40B4-BE49-F238E27FC236}">
                  <a16:creationId xmlns:a16="http://schemas.microsoft.com/office/drawing/2014/main" id="{B1A7BAAB-ABF9-A531-24D7-6677BC581A63}"/>
                </a:ext>
              </a:extLst>
            </p:cNvPr>
            <p:cNvPicPr>
              <a:picLocks noChangeAspect="1"/>
            </p:cNvPicPr>
            <p:nvPr/>
          </p:nvPicPr>
          <p:blipFill>
            <a:blip r:embed="rId3" cstate="hqprint">
              <a:extLst>
                <a:ext uri="{28A0092B-C50C-407E-A947-70E740481C1C}">
                  <a14:useLocalDpi xmlns:a14="http://schemas.microsoft.com/office/drawing/2010/main"/>
                </a:ext>
              </a:extLst>
            </a:blip>
            <a:srcRect/>
            <a:stretch>
              <a:fillRect/>
            </a:stretch>
          </p:blipFill>
          <p:spPr>
            <a:xfrm>
              <a:off x="5397411" y="3311736"/>
              <a:ext cx="2088000" cy="2086308"/>
            </a:xfrm>
            <a:prstGeom prst="ellipse">
              <a:avLst/>
            </a:prstGeom>
          </p:spPr>
        </p:pic>
      </p:grpSp>
      <p:grpSp>
        <p:nvGrpSpPr>
          <p:cNvPr id="75" name="Group 74">
            <a:extLst>
              <a:ext uri="{FF2B5EF4-FFF2-40B4-BE49-F238E27FC236}">
                <a16:creationId xmlns:a16="http://schemas.microsoft.com/office/drawing/2014/main" id="{E1BF3830-3213-0A10-AA63-2A6A4E29E499}"/>
              </a:ext>
            </a:extLst>
          </p:cNvPr>
          <p:cNvGrpSpPr/>
          <p:nvPr/>
        </p:nvGrpSpPr>
        <p:grpSpPr>
          <a:xfrm>
            <a:off x="1577491" y="1850473"/>
            <a:ext cx="4615514" cy="2472266"/>
            <a:chOff x="1577491" y="1850473"/>
            <a:chExt cx="4615514" cy="2472266"/>
          </a:xfrm>
        </p:grpSpPr>
        <p:cxnSp>
          <p:nvCxnSpPr>
            <p:cNvPr id="57" name="Straight Connector 56">
              <a:extLst>
                <a:ext uri="{FF2B5EF4-FFF2-40B4-BE49-F238E27FC236}">
                  <a16:creationId xmlns:a16="http://schemas.microsoft.com/office/drawing/2014/main" id="{EF227463-0F5B-1D6D-BD48-14DC450BE461}"/>
                </a:ext>
              </a:extLst>
            </p:cNvPr>
            <p:cNvCxnSpPr/>
            <p:nvPr/>
          </p:nvCxnSpPr>
          <p:spPr>
            <a:xfrm flipH="1">
              <a:off x="3377294" y="3118757"/>
              <a:ext cx="2331624" cy="0"/>
            </a:xfrm>
            <a:prstGeom prst="line">
              <a:avLst/>
            </a:prstGeom>
            <a:noFill/>
            <a:ln w="9525" cap="flat" cmpd="sng" algn="ctr">
              <a:solidFill>
                <a:srgbClr val="61C5D3"/>
              </a:solidFill>
              <a:prstDash val="solid"/>
              <a:miter lim="800000"/>
              <a:tailEnd type="oval"/>
            </a:ln>
            <a:effectLst/>
          </p:spPr>
        </p:cxnSp>
        <p:sp>
          <p:nvSpPr>
            <p:cNvPr id="59" name="ZoneTexte 22">
              <a:extLst>
                <a:ext uri="{FF2B5EF4-FFF2-40B4-BE49-F238E27FC236}">
                  <a16:creationId xmlns:a16="http://schemas.microsoft.com/office/drawing/2014/main" id="{76AFDE94-EE0A-06A4-29D7-45ECD9EB31E9}"/>
                </a:ext>
              </a:extLst>
            </p:cNvPr>
            <p:cNvSpPr txBox="1"/>
            <p:nvPr/>
          </p:nvSpPr>
          <p:spPr>
            <a:xfrm>
              <a:off x="1577491" y="2804012"/>
              <a:ext cx="1891629" cy="646331"/>
            </a:xfrm>
            <a:prstGeom prst="rect">
              <a:avLst/>
            </a:prstGeom>
            <a:noFill/>
          </p:spPr>
          <p:txBody>
            <a:bodyPr wrap="square" lIns="0" rtlCol="0">
              <a:spAutoFit/>
            </a:bodyPr>
            <a:lstStyle/>
            <a:p>
              <a:r>
                <a:rPr lang="fr" dirty="0">
                  <a:solidFill>
                    <a:srgbClr val="61C5D3"/>
                  </a:solidFill>
                  <a:ea typeface="Arial" charset="0"/>
                  <a:cs typeface="Arial" charset="0"/>
                </a:rPr>
                <a:t>ÉDUCATION </a:t>
              </a:r>
              <a:br>
                <a:rPr lang="fr" dirty="0">
                  <a:solidFill>
                    <a:srgbClr val="61C5D3"/>
                  </a:solidFill>
                  <a:ea typeface="Arial" charset="0"/>
                  <a:cs typeface="Arial" charset="0"/>
                </a:rPr>
              </a:br>
              <a:r>
                <a:rPr lang="fr" dirty="0">
                  <a:solidFill>
                    <a:srgbClr val="61C5D3"/>
                  </a:solidFill>
                  <a:ea typeface="Arial" charset="0"/>
                  <a:cs typeface="Arial" charset="0"/>
                </a:rPr>
                <a:t>&amp; FORMATION</a:t>
              </a:r>
            </a:p>
          </p:txBody>
        </p:sp>
        <p:grpSp>
          <p:nvGrpSpPr>
            <p:cNvPr id="66" name="Group 65">
              <a:extLst>
                <a:ext uri="{FF2B5EF4-FFF2-40B4-BE49-F238E27FC236}">
                  <a16:creationId xmlns:a16="http://schemas.microsoft.com/office/drawing/2014/main" id="{D61E5313-74A0-19EB-8501-642BA641CF25}"/>
                </a:ext>
              </a:extLst>
            </p:cNvPr>
            <p:cNvGrpSpPr/>
            <p:nvPr/>
          </p:nvGrpSpPr>
          <p:grpSpPr>
            <a:xfrm>
              <a:off x="3720739" y="1850473"/>
              <a:ext cx="2472266" cy="2472266"/>
              <a:chOff x="3477283" y="2430919"/>
              <a:chExt cx="2472266" cy="2472266"/>
            </a:xfrm>
          </p:grpSpPr>
          <p:sp>
            <p:nvSpPr>
              <p:cNvPr id="67" name="Oval 16">
                <a:extLst>
                  <a:ext uri="{FF2B5EF4-FFF2-40B4-BE49-F238E27FC236}">
                    <a16:creationId xmlns:a16="http://schemas.microsoft.com/office/drawing/2014/main" id="{611EE836-CE2F-726C-F48A-1B7656902400}"/>
                  </a:ext>
                </a:extLst>
              </p:cNvPr>
              <p:cNvSpPr/>
              <p:nvPr/>
            </p:nvSpPr>
            <p:spPr>
              <a:xfrm>
                <a:off x="3477283" y="2430919"/>
                <a:ext cx="2472266" cy="2472266"/>
              </a:xfrm>
              <a:prstGeom prst="ellipse">
                <a:avLst/>
              </a:prstGeom>
              <a:solidFill>
                <a:srgbClr val="62C5D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33A0">
                      <a:lumMod val="50000"/>
                      <a:lumOff val="50000"/>
                    </a:srgbClr>
                  </a:solidFill>
                  <a:effectLst/>
                  <a:uLnTx/>
                  <a:uFillTx/>
                  <a:latin typeface="Arial" panose="020B0604020202020204"/>
                  <a:ea typeface="+mn-ea"/>
                  <a:cs typeface="+mn-cs"/>
                </a:endParaRPr>
              </a:p>
            </p:txBody>
          </p:sp>
          <p:pic>
            <p:nvPicPr>
              <p:cNvPr id="68" name="Picture Placeholder 16">
                <a:extLst>
                  <a:ext uri="{FF2B5EF4-FFF2-40B4-BE49-F238E27FC236}">
                    <a16:creationId xmlns:a16="http://schemas.microsoft.com/office/drawing/2014/main" id="{67BA9EEB-E881-8D2C-A42C-49DC8E482B5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352"/>
              <a:stretch/>
            </p:blipFill>
            <p:spPr>
              <a:xfrm>
                <a:off x="3668557" y="2623052"/>
                <a:ext cx="2089719" cy="2088000"/>
              </a:xfrm>
              <a:prstGeom prst="ellipse">
                <a:avLst/>
              </a:prstGeom>
            </p:spPr>
          </p:pic>
        </p:grpSp>
      </p:grpSp>
      <p:grpSp>
        <p:nvGrpSpPr>
          <p:cNvPr id="72" name="Group 71">
            <a:extLst>
              <a:ext uri="{FF2B5EF4-FFF2-40B4-BE49-F238E27FC236}">
                <a16:creationId xmlns:a16="http://schemas.microsoft.com/office/drawing/2014/main" id="{07F89344-2DFF-9E8C-C896-274F8DF35A2A}"/>
              </a:ext>
            </a:extLst>
          </p:cNvPr>
          <p:cNvGrpSpPr/>
          <p:nvPr/>
        </p:nvGrpSpPr>
        <p:grpSpPr>
          <a:xfrm>
            <a:off x="4976278" y="633264"/>
            <a:ext cx="4419668" cy="2514933"/>
            <a:chOff x="4976278" y="633264"/>
            <a:chExt cx="4419668" cy="2514933"/>
          </a:xfrm>
        </p:grpSpPr>
        <p:cxnSp>
          <p:nvCxnSpPr>
            <p:cNvPr id="56" name="Straight Connector 55">
              <a:extLst>
                <a:ext uri="{FF2B5EF4-FFF2-40B4-BE49-F238E27FC236}">
                  <a16:creationId xmlns:a16="http://schemas.microsoft.com/office/drawing/2014/main" id="{1D86FC75-FA7C-0EAA-7D39-3DE66D9EFF1C}"/>
                </a:ext>
              </a:extLst>
            </p:cNvPr>
            <p:cNvCxnSpPr>
              <a:cxnSpLocks/>
            </p:cNvCxnSpPr>
            <p:nvPr/>
          </p:nvCxnSpPr>
          <p:spPr>
            <a:xfrm>
              <a:off x="6001732" y="1700699"/>
              <a:ext cx="1840499" cy="0"/>
            </a:xfrm>
            <a:prstGeom prst="line">
              <a:avLst/>
            </a:prstGeom>
            <a:noFill/>
            <a:ln w="9525" cap="flat" cmpd="sng" algn="ctr">
              <a:solidFill>
                <a:srgbClr val="1C446B"/>
              </a:solidFill>
              <a:prstDash val="solid"/>
              <a:miter lim="800000"/>
              <a:tailEnd type="oval"/>
            </a:ln>
            <a:effectLst/>
          </p:spPr>
        </p:cxnSp>
        <p:sp>
          <p:nvSpPr>
            <p:cNvPr id="58" name="ZoneTexte 20">
              <a:extLst>
                <a:ext uri="{FF2B5EF4-FFF2-40B4-BE49-F238E27FC236}">
                  <a16:creationId xmlns:a16="http://schemas.microsoft.com/office/drawing/2014/main" id="{5CEBC22B-767D-CC65-DC42-081895F8B5D7}"/>
                </a:ext>
              </a:extLst>
            </p:cNvPr>
            <p:cNvSpPr txBox="1"/>
            <p:nvPr/>
          </p:nvSpPr>
          <p:spPr>
            <a:xfrm>
              <a:off x="7849821" y="1511723"/>
              <a:ext cx="1546125" cy="369332"/>
            </a:xfrm>
            <a:prstGeom prst="rect">
              <a:avLst/>
            </a:prstGeom>
            <a:noFill/>
          </p:spPr>
          <p:txBody>
            <a:bodyPr wrap="square" rIns="0" rtlCol="0">
              <a:spAutoFit/>
            </a:bodyPr>
            <a:lstStyle/>
            <a:p>
              <a:pPr algn="r"/>
              <a:r>
                <a:rPr lang="fr" dirty="0">
                  <a:solidFill>
                    <a:srgbClr val="1C446B"/>
                  </a:solidFill>
                  <a:ea typeface="Arial" charset="0"/>
                  <a:cs typeface="Arial" charset="0"/>
                </a:rPr>
                <a:t>RECHERCHE</a:t>
              </a:r>
              <a:endParaRPr lang="fr-FR" dirty="0">
                <a:solidFill>
                  <a:srgbClr val="1C446B"/>
                </a:solidFill>
                <a:ea typeface="Arial" charset="0"/>
                <a:cs typeface="Arial" charset="0"/>
              </a:endParaRPr>
            </a:p>
          </p:txBody>
        </p:sp>
        <p:sp>
          <p:nvSpPr>
            <p:cNvPr id="69" name="Freeform 5">
              <a:extLst>
                <a:ext uri="{FF2B5EF4-FFF2-40B4-BE49-F238E27FC236}">
                  <a16:creationId xmlns:a16="http://schemas.microsoft.com/office/drawing/2014/main" id="{551646E6-397C-ED27-27D5-3EA27DFE0247}"/>
                </a:ext>
              </a:extLst>
            </p:cNvPr>
            <p:cNvSpPr>
              <a:spLocks/>
            </p:cNvSpPr>
            <p:nvPr/>
          </p:nvSpPr>
          <p:spPr bwMode="auto">
            <a:xfrm>
              <a:off x="4976278" y="633264"/>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3A0">
                    <a:lumMod val="50000"/>
                    <a:lumOff val="50000"/>
                  </a:srgbClr>
                </a:solidFill>
                <a:effectLst/>
                <a:uLnTx/>
                <a:uFillTx/>
                <a:latin typeface="Arial" panose="020B0604020202020204"/>
                <a:ea typeface="+mn-ea"/>
                <a:cs typeface="+mn-cs"/>
              </a:endParaRPr>
            </a:p>
          </p:txBody>
        </p:sp>
        <p:pic>
          <p:nvPicPr>
            <p:cNvPr id="71" name="Picture 70">
              <a:extLst>
                <a:ext uri="{FF2B5EF4-FFF2-40B4-BE49-F238E27FC236}">
                  <a16:creationId xmlns:a16="http://schemas.microsoft.com/office/drawing/2014/main" id="{19E68B40-09ED-8087-1CF9-22C4CA885362}"/>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215669" y="871966"/>
              <a:ext cx="2095200" cy="2095200"/>
            </a:xfrm>
            <a:prstGeom prst="rect">
              <a:avLst/>
            </a:prstGeom>
          </p:spPr>
        </p:pic>
      </p:grpSp>
    </p:spTree>
    <p:extLst>
      <p:ext uri="{BB962C8B-B14F-4D97-AF65-F5344CB8AC3E}">
        <p14:creationId xmlns:p14="http://schemas.microsoft.com/office/powerpoint/2010/main" val="24312420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09FD2D-1908-4FCE-83BA-5638020C372A}"/>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46</a:t>
            </a:fld>
            <a:endParaRPr lang="en-US"/>
          </a:p>
        </p:txBody>
      </p:sp>
      <p:pic>
        <p:nvPicPr>
          <p:cNvPr id="2056" name="Picture 8" descr="CERN Plans New 100km Future Circular Collider That Costs €20bn">
            <a:extLst>
              <a:ext uri="{FF2B5EF4-FFF2-40B4-BE49-F238E27FC236}">
                <a16:creationId xmlns:a16="http://schemas.microsoft.com/office/drawing/2014/main" id="{15CBCB43-BA23-4F2D-96FB-33D89CF117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DB028C7A-87A9-4726-9582-76EA8BD5965A}"/>
              </a:ext>
            </a:extLst>
          </p:cNvPr>
          <p:cNvSpPr/>
          <p:nvPr/>
        </p:nvSpPr>
        <p:spPr>
          <a:xfrm rot="19591775">
            <a:off x="355111" y="1708074"/>
            <a:ext cx="2999860" cy="923330"/>
          </a:xfrm>
          <a:prstGeom prst="rect">
            <a:avLst/>
          </a:prstGeom>
          <a:solidFill>
            <a:srgbClr val="7F7F7F">
              <a:alpha val="49020"/>
            </a:srgbClr>
          </a:solidFill>
        </p:spPr>
        <p:txBody>
          <a:bodyPr wrap="none">
            <a:spAutoFit/>
          </a:bodyPr>
          <a:lstStyle/>
          <a:p>
            <a:r>
              <a:rPr lang="fr-CH" sz="5400" dirty="0">
                <a:solidFill>
                  <a:srgbClr val="FFFFFF"/>
                </a:solidFill>
              </a:rPr>
              <a:t>NEXT ! &gt;</a:t>
            </a:r>
            <a:endParaRPr lang="fr-CH" sz="2800" dirty="0"/>
          </a:p>
        </p:txBody>
      </p:sp>
    </p:spTree>
    <p:extLst>
      <p:ext uri="{BB962C8B-B14F-4D97-AF65-F5344CB8AC3E}">
        <p14:creationId xmlns:p14="http://schemas.microsoft.com/office/powerpoint/2010/main" val="36558881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09FD2D-1908-4FCE-83BA-5638020C372A}"/>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47</a:t>
            </a:fld>
            <a:endParaRPr lang="en-US"/>
          </a:p>
        </p:txBody>
      </p:sp>
      <p:sp>
        <p:nvSpPr>
          <p:cNvPr id="9" name="Rectangle 8">
            <a:extLst>
              <a:ext uri="{FF2B5EF4-FFF2-40B4-BE49-F238E27FC236}">
                <a16:creationId xmlns:a16="http://schemas.microsoft.com/office/drawing/2014/main" id="{DB028C7A-87A9-4726-9582-76EA8BD5965A}"/>
              </a:ext>
            </a:extLst>
          </p:cNvPr>
          <p:cNvSpPr/>
          <p:nvPr/>
        </p:nvSpPr>
        <p:spPr>
          <a:xfrm rot="19591775">
            <a:off x="355111" y="1708074"/>
            <a:ext cx="2999860" cy="923330"/>
          </a:xfrm>
          <a:prstGeom prst="rect">
            <a:avLst/>
          </a:prstGeom>
          <a:solidFill>
            <a:srgbClr val="7F7F7F">
              <a:alpha val="49020"/>
            </a:srgbClr>
          </a:solidFill>
        </p:spPr>
        <p:txBody>
          <a:bodyPr wrap="none">
            <a:spAutoFit/>
          </a:bodyPr>
          <a:lstStyle/>
          <a:p>
            <a:r>
              <a:rPr lang="fr-CH" sz="5400" dirty="0">
                <a:solidFill>
                  <a:srgbClr val="FFFFFF"/>
                </a:solidFill>
              </a:rPr>
              <a:t>NEXT ! &gt;</a:t>
            </a:r>
            <a:endParaRPr lang="fr-CH" sz="2800" dirty="0"/>
          </a:p>
        </p:txBody>
      </p:sp>
      <p:pic>
        <p:nvPicPr>
          <p:cNvPr id="3" name="Picture Placeholder 10">
            <a:extLst>
              <a:ext uri="{FF2B5EF4-FFF2-40B4-BE49-F238E27FC236}">
                <a16:creationId xmlns:a16="http://schemas.microsoft.com/office/drawing/2014/main" id="{6D01A4FE-9D54-E63E-3C59-7E00C3551EF1}"/>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5564" b="11660"/>
          <a:stretch/>
        </p:blipFill>
        <p:spPr>
          <a:xfrm>
            <a:off x="0" y="0"/>
            <a:ext cx="12192000" cy="6858000"/>
          </a:xfrm>
          <a:prstGeom prst="rect">
            <a:avLst/>
          </a:prstGeom>
          <a:ln>
            <a:solidFill>
              <a:schemeClr val="accent1"/>
            </a:solidFill>
          </a:ln>
          <a:effectLst/>
        </p:spPr>
      </p:pic>
    </p:spTree>
    <p:extLst>
      <p:ext uri="{BB962C8B-B14F-4D97-AF65-F5344CB8AC3E}">
        <p14:creationId xmlns:p14="http://schemas.microsoft.com/office/powerpoint/2010/main" val="20689005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2" name="Picture 14">
            <a:extLst>
              <a:ext uri="{FF2B5EF4-FFF2-40B4-BE49-F238E27FC236}">
                <a16:creationId xmlns:a16="http://schemas.microsoft.com/office/drawing/2014/main" id="{EB2D3E10-D938-170E-B881-90141459AB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726" y="723014"/>
            <a:ext cx="11884550" cy="555140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e 10">
            <a:extLst>
              <a:ext uri="{FF2B5EF4-FFF2-40B4-BE49-F238E27FC236}">
                <a16:creationId xmlns:a16="http://schemas.microsoft.com/office/drawing/2014/main" id="{32A66371-6CA3-0371-BDBE-0824707C7DC6}"/>
              </a:ext>
            </a:extLst>
          </p:cNvPr>
          <p:cNvGrpSpPr/>
          <p:nvPr/>
        </p:nvGrpSpPr>
        <p:grpSpPr>
          <a:xfrm>
            <a:off x="723014" y="61253"/>
            <a:ext cx="10898372" cy="441174"/>
            <a:chOff x="723014" y="1695971"/>
            <a:chExt cx="10898372" cy="441174"/>
          </a:xfrm>
        </p:grpSpPr>
        <p:cxnSp>
          <p:nvCxnSpPr>
            <p:cNvPr id="9" name="Connecteur droit 11">
              <a:extLst>
                <a:ext uri="{FF2B5EF4-FFF2-40B4-BE49-F238E27FC236}">
                  <a16:creationId xmlns:a16="http://schemas.microsoft.com/office/drawing/2014/main" id="{D27F0617-BBB5-B813-D471-D674500269E6}"/>
                </a:ext>
              </a:extLst>
            </p:cNvPr>
            <p:cNvCxnSpPr/>
            <p:nvPr/>
          </p:nvCxnSpPr>
          <p:spPr>
            <a:xfrm>
              <a:off x="723014" y="1916558"/>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AE71367F-0987-0054-1A01-4630407EA84F}"/>
                </a:ext>
              </a:extLst>
            </p:cNvPr>
            <p:cNvSpPr txBox="1">
              <a:spLocks/>
            </p:cNvSpPr>
            <p:nvPr/>
          </p:nvSpPr>
          <p:spPr>
            <a:xfrm>
              <a:off x="5011882" y="1695971"/>
              <a:ext cx="2168236" cy="441174"/>
            </a:xfrm>
            <a:prstGeom prst="rect">
              <a:avLst/>
            </a:prstGeom>
            <a:solidFill>
              <a:schemeClr val="bg1"/>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lang="fr-CH" sz="2400" dirty="0">
                  <a:solidFill>
                    <a:srgbClr val="0055A0"/>
                  </a:solidFill>
                </a:rPr>
                <a:t>Une institution</a:t>
              </a:r>
              <a:endParaRPr kumimoji="0" lang="en-GB" sz="2400" b="0" i="0" u="none" strike="noStrike" kern="1200" cap="none" spc="0" normalizeH="0" baseline="0" noProof="0" dirty="0">
                <a:ln>
                  <a:noFill/>
                </a:ln>
                <a:solidFill>
                  <a:srgbClr val="0055A0"/>
                </a:solidFill>
                <a:effectLst/>
                <a:uLnTx/>
                <a:uFillTx/>
                <a:latin typeface="Arial"/>
              </a:endParaRPr>
            </a:p>
          </p:txBody>
        </p:sp>
      </p:grpSp>
      <p:sp>
        <p:nvSpPr>
          <p:cNvPr id="11" name="Rectangle: Rounded Corners 10">
            <a:extLst>
              <a:ext uri="{FF2B5EF4-FFF2-40B4-BE49-F238E27FC236}">
                <a16:creationId xmlns:a16="http://schemas.microsoft.com/office/drawing/2014/main" id="{F13003D3-13C9-8BEF-ADB9-5811AEA1A4A5}"/>
              </a:ext>
            </a:extLst>
          </p:cNvPr>
          <p:cNvSpPr/>
          <p:nvPr/>
        </p:nvSpPr>
        <p:spPr>
          <a:xfrm>
            <a:off x="211740" y="4136111"/>
            <a:ext cx="3032391" cy="507447"/>
          </a:xfrm>
          <a:prstGeom prst="roundRect">
            <a:avLst/>
          </a:prstGeom>
          <a:noFill/>
          <a:ln w="127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LID4096" sz="2400">
              <a:solidFill>
                <a:prstClr val="white"/>
              </a:solidFill>
              <a:latin typeface="Arial"/>
            </a:endParaRPr>
          </a:p>
        </p:txBody>
      </p:sp>
      <p:sp>
        <p:nvSpPr>
          <p:cNvPr id="12" name="Rectangle: Rounded Corners 11">
            <a:extLst>
              <a:ext uri="{FF2B5EF4-FFF2-40B4-BE49-F238E27FC236}">
                <a16:creationId xmlns:a16="http://schemas.microsoft.com/office/drawing/2014/main" id="{91C151BD-8EEB-CAF6-5F06-3D466DFDE197}"/>
              </a:ext>
            </a:extLst>
          </p:cNvPr>
          <p:cNvSpPr/>
          <p:nvPr/>
        </p:nvSpPr>
        <p:spPr>
          <a:xfrm>
            <a:off x="3091438" y="5123397"/>
            <a:ext cx="3032391" cy="507447"/>
          </a:xfrm>
          <a:prstGeom prst="roundRect">
            <a:avLst/>
          </a:prstGeom>
          <a:noFill/>
          <a:ln w="127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LID4096" sz="2400">
              <a:solidFill>
                <a:prstClr val="white"/>
              </a:solidFill>
              <a:latin typeface="Arial"/>
            </a:endParaRPr>
          </a:p>
        </p:txBody>
      </p:sp>
    </p:spTree>
    <p:extLst>
      <p:ext uri="{BB962C8B-B14F-4D97-AF65-F5344CB8AC3E}">
        <p14:creationId xmlns:p14="http://schemas.microsoft.com/office/powerpoint/2010/main" val="1147931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9A2BB2B-86F7-374E-0E2D-79199DCA6D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95" y="1799194"/>
            <a:ext cx="12146612" cy="4504414"/>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0908493C-E3C0-1437-DD54-8EABA4965501}"/>
              </a:ext>
            </a:extLst>
          </p:cNvPr>
          <p:cNvSpPr/>
          <p:nvPr/>
        </p:nvSpPr>
        <p:spPr>
          <a:xfrm>
            <a:off x="723014" y="554391"/>
            <a:ext cx="3626348" cy="1767385"/>
          </a:xfrm>
          <a:prstGeom prst="rect">
            <a:avLst/>
          </a:prstGeom>
          <a:solidFill>
            <a:schemeClr val="bg1"/>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 name="Slide Number Placeholder 1">
            <a:extLst>
              <a:ext uri="{FF2B5EF4-FFF2-40B4-BE49-F238E27FC236}">
                <a16:creationId xmlns:a16="http://schemas.microsoft.com/office/drawing/2014/main" id="{90D44E04-FC4C-CDB5-9580-E100810BB6AE}"/>
              </a:ext>
            </a:extLst>
          </p:cNvPr>
          <p:cNvSpPr>
            <a:spLocks noGrp="1"/>
          </p:cNvSpPr>
          <p:nvPr>
            <p:ph type="sldNum" sz="quarter" idx="12"/>
          </p:nvPr>
        </p:nvSpPr>
        <p:spPr/>
        <p:txBody>
          <a:bodyPr/>
          <a:lstStyle/>
          <a:p>
            <a:fld id="{36B5EA5A-BC32-A742-B11B-8E7414D5B535}" type="slidenum">
              <a:rPr lang="en-US" smtClean="0"/>
              <a:pPr/>
              <a:t>49</a:t>
            </a:fld>
            <a:endParaRPr lang="en-US" dirty="0"/>
          </a:p>
        </p:txBody>
      </p:sp>
      <p:sp>
        <p:nvSpPr>
          <p:cNvPr id="6" name="Rectangle: Rounded Corners 5">
            <a:extLst>
              <a:ext uri="{FF2B5EF4-FFF2-40B4-BE49-F238E27FC236}">
                <a16:creationId xmlns:a16="http://schemas.microsoft.com/office/drawing/2014/main" id="{430BB0B0-FCEE-88AC-6456-DB28EA745EB7}"/>
              </a:ext>
            </a:extLst>
          </p:cNvPr>
          <p:cNvSpPr/>
          <p:nvPr/>
        </p:nvSpPr>
        <p:spPr>
          <a:xfrm>
            <a:off x="3121919" y="3333034"/>
            <a:ext cx="2974082" cy="1103795"/>
          </a:xfrm>
          <a:prstGeom prst="roundRect">
            <a:avLst/>
          </a:prstGeom>
          <a:noFill/>
          <a:ln w="127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LID4096" sz="2400">
              <a:solidFill>
                <a:prstClr val="white"/>
              </a:solidFill>
              <a:latin typeface="Arial"/>
            </a:endParaRPr>
          </a:p>
        </p:txBody>
      </p:sp>
      <p:sp>
        <p:nvSpPr>
          <p:cNvPr id="7" name="Rectangle: Rounded Corners 6">
            <a:extLst>
              <a:ext uri="{FF2B5EF4-FFF2-40B4-BE49-F238E27FC236}">
                <a16:creationId xmlns:a16="http://schemas.microsoft.com/office/drawing/2014/main" id="{F28FDF55-D47F-0801-5136-339BB6047AEE}"/>
              </a:ext>
            </a:extLst>
          </p:cNvPr>
          <p:cNvSpPr/>
          <p:nvPr/>
        </p:nvSpPr>
        <p:spPr>
          <a:xfrm>
            <a:off x="9005883" y="3333033"/>
            <a:ext cx="3032391" cy="507447"/>
          </a:xfrm>
          <a:prstGeom prst="roundRect">
            <a:avLst/>
          </a:prstGeom>
          <a:noFill/>
          <a:ln w="127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LID4096" sz="2400">
              <a:solidFill>
                <a:prstClr val="white"/>
              </a:solidFill>
              <a:latin typeface="Arial"/>
            </a:endParaRPr>
          </a:p>
        </p:txBody>
      </p:sp>
      <p:sp>
        <p:nvSpPr>
          <p:cNvPr id="8" name="Rectangle: Rounded Corners 7">
            <a:extLst>
              <a:ext uri="{FF2B5EF4-FFF2-40B4-BE49-F238E27FC236}">
                <a16:creationId xmlns:a16="http://schemas.microsoft.com/office/drawing/2014/main" id="{EC7E99E5-F87B-58ED-57A6-01486E099FC6}"/>
              </a:ext>
            </a:extLst>
          </p:cNvPr>
          <p:cNvSpPr/>
          <p:nvPr/>
        </p:nvSpPr>
        <p:spPr>
          <a:xfrm>
            <a:off x="3121919" y="5510255"/>
            <a:ext cx="3032391" cy="238540"/>
          </a:xfrm>
          <a:prstGeom prst="roundRect">
            <a:avLst/>
          </a:prstGeom>
          <a:noFill/>
          <a:ln w="127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LID4096" sz="2400">
              <a:solidFill>
                <a:prstClr val="white"/>
              </a:solidFill>
              <a:latin typeface="Arial"/>
            </a:endParaRPr>
          </a:p>
        </p:txBody>
      </p:sp>
      <p:grpSp>
        <p:nvGrpSpPr>
          <p:cNvPr id="9" name="Groupe 10">
            <a:extLst>
              <a:ext uri="{FF2B5EF4-FFF2-40B4-BE49-F238E27FC236}">
                <a16:creationId xmlns:a16="http://schemas.microsoft.com/office/drawing/2014/main" id="{6982F29F-4534-4914-186D-859A14A36DC2}"/>
              </a:ext>
            </a:extLst>
          </p:cNvPr>
          <p:cNvGrpSpPr/>
          <p:nvPr/>
        </p:nvGrpSpPr>
        <p:grpSpPr>
          <a:xfrm>
            <a:off x="723014" y="61253"/>
            <a:ext cx="10898372" cy="441174"/>
            <a:chOff x="723014" y="1695971"/>
            <a:chExt cx="10898372" cy="441174"/>
          </a:xfrm>
        </p:grpSpPr>
        <p:cxnSp>
          <p:nvCxnSpPr>
            <p:cNvPr id="10" name="Connecteur droit 11">
              <a:extLst>
                <a:ext uri="{FF2B5EF4-FFF2-40B4-BE49-F238E27FC236}">
                  <a16:creationId xmlns:a16="http://schemas.microsoft.com/office/drawing/2014/main" id="{E3BE9247-EFE6-C5D3-286C-4E9BACA19420}"/>
                </a:ext>
              </a:extLst>
            </p:cNvPr>
            <p:cNvCxnSpPr/>
            <p:nvPr/>
          </p:nvCxnSpPr>
          <p:spPr>
            <a:xfrm>
              <a:off x="723014" y="1916558"/>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itle 1">
              <a:extLst>
                <a:ext uri="{FF2B5EF4-FFF2-40B4-BE49-F238E27FC236}">
                  <a16:creationId xmlns:a16="http://schemas.microsoft.com/office/drawing/2014/main" id="{9E2F45A2-AFC9-604C-1161-64A97807CB6E}"/>
                </a:ext>
              </a:extLst>
            </p:cNvPr>
            <p:cNvSpPr txBox="1">
              <a:spLocks/>
            </p:cNvSpPr>
            <p:nvPr/>
          </p:nvSpPr>
          <p:spPr>
            <a:xfrm>
              <a:off x="5011882" y="1695971"/>
              <a:ext cx="2168236" cy="441174"/>
            </a:xfrm>
            <a:prstGeom prst="rect">
              <a:avLst/>
            </a:prstGeom>
            <a:solidFill>
              <a:schemeClr val="bg1"/>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lang="fr-CH" sz="2400" dirty="0">
                  <a:solidFill>
                    <a:srgbClr val="0055A0"/>
                  </a:solidFill>
                </a:rPr>
                <a:t>Une institution</a:t>
              </a:r>
              <a:endParaRPr kumimoji="0" lang="en-GB" sz="2400" b="0" i="0" u="none" strike="noStrike" kern="1200" cap="none" spc="0" normalizeH="0" baseline="0" noProof="0" dirty="0">
                <a:ln>
                  <a:noFill/>
                </a:ln>
                <a:solidFill>
                  <a:srgbClr val="0055A0"/>
                </a:solidFill>
                <a:effectLst/>
                <a:uLnTx/>
                <a:uFillTx/>
                <a:latin typeface="Arial"/>
              </a:endParaRPr>
            </a:p>
          </p:txBody>
        </p:sp>
      </p:grpSp>
      <p:pic>
        <p:nvPicPr>
          <p:cNvPr id="12" name="Picture 14">
            <a:extLst>
              <a:ext uri="{FF2B5EF4-FFF2-40B4-BE49-F238E27FC236}">
                <a16:creationId xmlns:a16="http://schemas.microsoft.com/office/drawing/2014/main" id="{38EF7103-B12D-48C8-6BC0-EA907FDA8C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9800" y="649473"/>
            <a:ext cx="3294635" cy="1538959"/>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72D34422-51E6-E17A-D3C6-1029ECF53AF1}"/>
              </a:ext>
            </a:extLst>
          </p:cNvPr>
          <p:cNvSpPr/>
          <p:nvPr/>
        </p:nvSpPr>
        <p:spPr>
          <a:xfrm>
            <a:off x="811034" y="649472"/>
            <a:ext cx="3363402" cy="653447"/>
          </a:xfrm>
          <a:prstGeom prst="rect">
            <a:avLst/>
          </a:prstGeom>
          <a:solidFill>
            <a:srgbClr val="FFFFFF">
              <a:alpha val="6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Rectangle 13">
            <a:extLst>
              <a:ext uri="{FF2B5EF4-FFF2-40B4-BE49-F238E27FC236}">
                <a16:creationId xmlns:a16="http://schemas.microsoft.com/office/drawing/2014/main" id="{A5A0A6BB-C26E-A64E-A779-872DECEDB26A}"/>
              </a:ext>
            </a:extLst>
          </p:cNvPr>
          <p:cNvSpPr/>
          <p:nvPr/>
        </p:nvSpPr>
        <p:spPr>
          <a:xfrm>
            <a:off x="1725434" y="1302919"/>
            <a:ext cx="2517768" cy="842840"/>
          </a:xfrm>
          <a:prstGeom prst="rect">
            <a:avLst/>
          </a:prstGeom>
          <a:solidFill>
            <a:srgbClr val="FFFFFF">
              <a:alpha val="6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Tree>
    <p:extLst>
      <p:ext uri="{BB962C8B-B14F-4D97-AF65-F5344CB8AC3E}">
        <p14:creationId xmlns:p14="http://schemas.microsoft.com/office/powerpoint/2010/main" val="2467345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1"/>
          <p:cNvSpPr>
            <a:spLocks noChangeArrowheads="1"/>
          </p:cNvSpPr>
          <p:nvPr/>
        </p:nvSpPr>
        <p:spPr bwMode="auto">
          <a:xfrm>
            <a:off x="-147485" y="-167147"/>
            <a:ext cx="12457471" cy="7157882"/>
          </a:xfrm>
          <a:prstGeom prst="rect">
            <a:avLst/>
          </a:prstGeom>
          <a:solidFill>
            <a:srgbClr val="000000"/>
          </a:solidFill>
          <a:ln w="9525">
            <a:solidFill>
              <a:schemeClr val="tx1"/>
            </a:solidFill>
            <a:miter lim="800000"/>
            <a:headEnd/>
            <a:tailEnd/>
          </a:ln>
        </p:spPr>
        <p:txBody>
          <a:bodyPr wrap="none" anchor="ct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0" fontAlgn="base" hangingPunct="0">
              <a:spcBef>
                <a:spcPct val="0"/>
              </a:spcBef>
              <a:spcAft>
                <a:spcPct val="0"/>
              </a:spcAft>
            </a:pPr>
            <a:endParaRPr lang="en-US" altLang="en-US">
              <a:solidFill>
                <a:srgbClr val="000000"/>
              </a:solidFill>
            </a:endParaRPr>
          </a:p>
        </p:txBody>
      </p:sp>
      <p:sp>
        <p:nvSpPr>
          <p:cNvPr id="26" name="Title 1"/>
          <p:cNvSpPr txBox="1">
            <a:spLocks/>
          </p:cNvSpPr>
          <p:nvPr/>
        </p:nvSpPr>
        <p:spPr>
          <a:xfrm>
            <a:off x="268268" y="237481"/>
            <a:ext cx="9364105" cy="1410566"/>
          </a:xfrm>
          <a:prstGeom prst="rect">
            <a:avLst/>
          </a:prstGeom>
        </p:spPr>
        <p:txBody>
          <a:bodyPr anchor="t"/>
          <a:lstStyle/>
          <a:p>
            <a:pPr>
              <a:defRPr/>
            </a:pPr>
            <a:r>
              <a:rPr lang="fr-FR" sz="4800" dirty="0">
                <a:solidFill>
                  <a:schemeClr val="bg2"/>
                </a:solidFill>
              </a:rPr>
              <a:t>Des questions fondamentales</a:t>
            </a:r>
          </a:p>
        </p:txBody>
      </p:sp>
      <p:grpSp>
        <p:nvGrpSpPr>
          <p:cNvPr id="23" name="Group 34"/>
          <p:cNvGrpSpPr>
            <a:grpSpLocks/>
          </p:cNvGrpSpPr>
          <p:nvPr/>
        </p:nvGrpSpPr>
        <p:grpSpPr bwMode="auto">
          <a:xfrm>
            <a:off x="1395413" y="5167313"/>
            <a:ext cx="4951037" cy="1069975"/>
            <a:chOff x="1394959" y="5167390"/>
            <a:chExt cx="4951670" cy="1070352"/>
          </a:xfrm>
        </p:grpSpPr>
        <p:sp>
          <p:nvSpPr>
            <p:cNvPr id="27" name="AutoShape 21"/>
            <p:cNvSpPr>
              <a:spLocks noChangeArrowheads="1"/>
            </p:cNvSpPr>
            <p:nvPr/>
          </p:nvSpPr>
          <p:spPr bwMode="auto">
            <a:xfrm flipH="1">
              <a:off x="1394959" y="5167390"/>
              <a:ext cx="488269" cy="1070352"/>
            </a:xfrm>
            <a:prstGeom prst="lightningBolt">
              <a:avLst/>
            </a:prstGeom>
            <a:gradFill rotWithShape="1">
              <a:gsLst>
                <a:gs pos="0">
                  <a:srgbClr val="FFFF00"/>
                </a:gs>
                <a:gs pos="100000">
                  <a:srgbClr val="FFFFFF"/>
                </a:gs>
              </a:gsLst>
              <a:lin ang="2700000" scaled="1"/>
            </a:gradFill>
            <a:ln w="9525">
              <a:solidFill>
                <a:srgbClr val="FF0000"/>
              </a:solidFill>
              <a:miter lim="800000"/>
              <a:headEnd/>
              <a:tailEnd/>
            </a:ln>
          </p:spPr>
          <p:txBody>
            <a:bodyPr wrap="none" anchor="ctr"/>
            <a:lstStyle>
              <a:lvl1pPr>
                <a:defRPr sz="2400">
                  <a:solidFill>
                    <a:schemeClr val="tx1"/>
                  </a:solidFill>
                  <a:latin typeface="Arial" charset="0"/>
                  <a:ea typeface="ＭＳ Ｐゴシック" pitchFamily="-108" charset="-128"/>
                </a:defRPr>
              </a:lvl1pPr>
              <a:lvl2pPr marL="742950" indent="-285750">
                <a:defRPr sz="2400">
                  <a:solidFill>
                    <a:schemeClr val="tx1"/>
                  </a:solidFill>
                  <a:latin typeface="Arial" charset="0"/>
                  <a:ea typeface="ＭＳ Ｐゴシック" pitchFamily="-108" charset="-128"/>
                </a:defRPr>
              </a:lvl2pPr>
              <a:lvl3pPr marL="1143000" indent="-228600">
                <a:defRPr sz="2400">
                  <a:solidFill>
                    <a:schemeClr val="tx1"/>
                  </a:solidFill>
                  <a:latin typeface="Arial" charset="0"/>
                  <a:ea typeface="ＭＳ Ｐゴシック" pitchFamily="-108" charset="-128"/>
                </a:defRPr>
              </a:lvl3pPr>
              <a:lvl4pPr marL="1600200" indent="-228600">
                <a:defRPr sz="2400">
                  <a:solidFill>
                    <a:schemeClr val="tx1"/>
                  </a:solidFill>
                  <a:latin typeface="Arial" charset="0"/>
                  <a:ea typeface="ＭＳ Ｐゴシック" pitchFamily="-108" charset="-128"/>
                </a:defRPr>
              </a:lvl4pPr>
              <a:lvl5pPr marL="2057400" indent="-228600">
                <a:defRPr sz="2400">
                  <a:solidFill>
                    <a:schemeClr val="tx1"/>
                  </a:solidFill>
                  <a:latin typeface="Arial" charset="0"/>
                  <a:ea typeface="ＭＳ Ｐゴシック" pitchFamily="-10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0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0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0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0" fontAlgn="base" hangingPunct="0">
                <a:spcBef>
                  <a:spcPct val="0"/>
                </a:spcBef>
                <a:spcAft>
                  <a:spcPct val="0"/>
                </a:spcAft>
              </a:pPr>
              <a:endParaRPr lang="en-US" altLang="en-US">
                <a:solidFill>
                  <a:srgbClr val="000000"/>
                </a:solidFill>
              </a:endParaRPr>
            </a:p>
          </p:txBody>
        </p:sp>
        <p:sp>
          <p:nvSpPr>
            <p:cNvPr id="29" name="Rectangle 28"/>
            <p:cNvSpPr/>
            <p:nvPr/>
          </p:nvSpPr>
          <p:spPr>
            <a:xfrm>
              <a:off x="2806424" y="5429419"/>
              <a:ext cx="3540205" cy="461828"/>
            </a:xfrm>
            <a:prstGeom prst="rect">
              <a:avLst/>
            </a:prstGeom>
          </p:spPr>
          <p:txBody>
            <a:bodyPr wrap="none">
              <a:spAutoFit/>
            </a:bodyPr>
            <a:lstStyle/>
            <a:p>
              <a:pPr eaLnBrk="0" fontAlgn="base" hangingPunct="0">
                <a:spcBef>
                  <a:spcPct val="0"/>
                </a:spcBef>
                <a:spcAft>
                  <a:spcPct val="0"/>
                </a:spcAft>
                <a:defRPr/>
              </a:pPr>
              <a:r>
                <a:rPr lang="fr-FR" sz="2400" dirty="0">
                  <a:solidFill>
                    <a:srgbClr val="FFFFFF">
                      <a:lumMod val="85000"/>
                    </a:srgbClr>
                  </a:solidFill>
                  <a:latin typeface="Arial" charset="0"/>
                </a:rPr>
                <a:t>Phénomènes ? Forces ?</a:t>
              </a:r>
              <a:endParaRPr lang="en-US" sz="2400" dirty="0">
                <a:solidFill>
                  <a:srgbClr val="000000"/>
                </a:solidFill>
                <a:latin typeface="Arial" charset="0"/>
              </a:endParaRPr>
            </a:p>
          </p:txBody>
        </p:sp>
      </p:grpSp>
      <p:grpSp>
        <p:nvGrpSpPr>
          <p:cNvPr id="30" name="Group 33"/>
          <p:cNvGrpSpPr>
            <a:grpSpLocks/>
          </p:cNvGrpSpPr>
          <p:nvPr/>
        </p:nvGrpSpPr>
        <p:grpSpPr bwMode="auto">
          <a:xfrm>
            <a:off x="1014413" y="3379788"/>
            <a:ext cx="8172576" cy="1384300"/>
            <a:chOff x="1014186" y="3379108"/>
            <a:chExt cx="8173085" cy="1384300"/>
          </a:xfrm>
        </p:grpSpPr>
        <p:sp>
          <p:nvSpPr>
            <p:cNvPr id="31" name="Rectangle 30"/>
            <p:cNvSpPr/>
            <p:nvPr/>
          </p:nvSpPr>
          <p:spPr>
            <a:xfrm>
              <a:off x="2804998" y="3785508"/>
              <a:ext cx="6382273" cy="461665"/>
            </a:xfrm>
            <a:prstGeom prst="rect">
              <a:avLst/>
            </a:prstGeom>
          </p:spPr>
          <p:txBody>
            <a:bodyPr wrap="none">
              <a:spAutoFit/>
            </a:bodyPr>
            <a:lstStyle/>
            <a:p>
              <a:pPr eaLnBrk="0" fontAlgn="base" hangingPunct="0">
                <a:spcBef>
                  <a:spcPct val="0"/>
                </a:spcBef>
                <a:spcAft>
                  <a:spcPct val="0"/>
                </a:spcAft>
                <a:defRPr/>
              </a:pPr>
              <a:r>
                <a:rPr lang="fr-FR" sz="2400" dirty="0">
                  <a:solidFill>
                    <a:srgbClr val="FFFFFF">
                      <a:lumMod val="85000"/>
                    </a:srgbClr>
                  </a:solidFill>
                  <a:latin typeface="Arial" charset="0"/>
                </a:rPr>
                <a:t>De quoi la matière est-elle faite ? Particules ?</a:t>
              </a:r>
              <a:endParaRPr lang="en-US" sz="2400" dirty="0">
                <a:solidFill>
                  <a:srgbClr val="000000"/>
                </a:solidFill>
                <a:latin typeface="Arial" charset="0"/>
              </a:endParaRPr>
            </a:p>
          </p:txBody>
        </p:sp>
        <p:pic>
          <p:nvPicPr>
            <p:cNvPr id="3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4186" y="3379108"/>
              <a:ext cx="1346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3" name="Group 32"/>
          <p:cNvGrpSpPr>
            <a:grpSpLocks/>
          </p:cNvGrpSpPr>
          <p:nvPr/>
        </p:nvGrpSpPr>
        <p:grpSpPr bwMode="auto">
          <a:xfrm>
            <a:off x="495300" y="1355725"/>
            <a:ext cx="6466719" cy="1649413"/>
            <a:chOff x="495305" y="1356185"/>
            <a:chExt cx="6466744" cy="1648278"/>
          </a:xfrm>
        </p:grpSpPr>
        <p:sp>
          <p:nvSpPr>
            <p:cNvPr id="34" name="Rectangle 33"/>
            <p:cNvSpPr/>
            <p:nvPr/>
          </p:nvSpPr>
          <p:spPr>
            <a:xfrm>
              <a:off x="2805126" y="1957434"/>
              <a:ext cx="4156923" cy="461347"/>
            </a:xfrm>
            <a:prstGeom prst="rect">
              <a:avLst/>
            </a:prstGeom>
          </p:spPr>
          <p:txBody>
            <a:bodyPr wrap="none">
              <a:spAutoFit/>
            </a:bodyPr>
            <a:lstStyle/>
            <a:p>
              <a:pPr eaLnBrk="0" fontAlgn="base" hangingPunct="0">
                <a:spcBef>
                  <a:spcPct val="0"/>
                </a:spcBef>
                <a:spcAft>
                  <a:spcPct val="0"/>
                </a:spcAft>
                <a:defRPr/>
              </a:pPr>
              <a:r>
                <a:rPr lang="fr-FR" sz="2400" dirty="0">
                  <a:solidFill>
                    <a:srgbClr val="FFFFFF">
                      <a:lumMod val="85000"/>
                    </a:srgbClr>
                  </a:solidFill>
                  <a:latin typeface="Arial" charset="0"/>
                </a:rPr>
                <a:t>Comment l’univers est-il né ?</a:t>
              </a:r>
              <a:endParaRPr lang="en-US" sz="2400" dirty="0">
                <a:solidFill>
                  <a:srgbClr val="000000"/>
                </a:solidFill>
                <a:latin typeface="Arial" charset="0"/>
              </a:endParaRPr>
            </a:p>
          </p:txBody>
        </p:sp>
        <p:pic>
          <p:nvPicPr>
            <p:cNvPr id="35"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95305" y="1356185"/>
              <a:ext cx="2193708" cy="1648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250424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l="2973" r="3120"/>
          <a:stretch/>
        </p:blipFill>
        <p:spPr bwMode="auto">
          <a:xfrm>
            <a:off x="0" y="-26196"/>
            <a:ext cx="12192000" cy="6884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itle 1"/>
          <p:cNvSpPr txBox="1">
            <a:spLocks/>
          </p:cNvSpPr>
          <p:nvPr/>
        </p:nvSpPr>
        <p:spPr>
          <a:xfrm>
            <a:off x="223033" y="1382271"/>
            <a:ext cx="11735884" cy="4422589"/>
          </a:xfrm>
          <a:prstGeom prst="rect">
            <a:avLst/>
          </a:prstGeom>
        </p:spPr>
        <p:txBody>
          <a:bodyPr anchor="b"/>
          <a:lstStyle/>
          <a:p>
            <a:pPr>
              <a:defRPr/>
            </a:pPr>
            <a:r>
              <a:rPr lang="fr-CH" sz="4267" dirty="0">
                <a:solidFill>
                  <a:schemeClr val="bg1"/>
                </a:solidFill>
              </a:rPr>
              <a:t>Plus @</a:t>
            </a:r>
          </a:p>
          <a:p>
            <a:pPr>
              <a:defRPr/>
            </a:pPr>
            <a:r>
              <a:rPr lang="fr-CH" sz="4267" dirty="0">
                <a:solidFill>
                  <a:srgbClr val="0070C0"/>
                </a:solidFill>
              </a:rPr>
              <a:t>http://</a:t>
            </a:r>
            <a:r>
              <a:rPr lang="fr-CH" sz="4267" dirty="0">
                <a:solidFill>
                  <a:schemeClr val="bg1"/>
                </a:solidFill>
              </a:rPr>
              <a:t>home.cern</a:t>
            </a:r>
          </a:p>
          <a:p>
            <a:pPr>
              <a:defRPr/>
            </a:pPr>
            <a:r>
              <a:rPr lang="fr-CH" sz="4267" dirty="0">
                <a:solidFill>
                  <a:srgbClr val="0070C0"/>
                </a:solidFill>
              </a:rPr>
              <a:t>http://</a:t>
            </a:r>
            <a:r>
              <a:rPr lang="fr-CH" sz="4267" dirty="0">
                <a:solidFill>
                  <a:schemeClr val="bg1"/>
                </a:solidFill>
              </a:rPr>
              <a:t>visit.cern</a:t>
            </a:r>
          </a:p>
          <a:p>
            <a:pPr>
              <a:defRPr/>
            </a:pPr>
            <a:r>
              <a:rPr lang="fr-CH" sz="4267" dirty="0">
                <a:solidFill>
                  <a:srgbClr val="0070C0"/>
                </a:solidFill>
              </a:rPr>
              <a:t>http://</a:t>
            </a:r>
            <a:r>
              <a:rPr lang="fr-CH" sz="4267" dirty="0">
                <a:solidFill>
                  <a:schemeClr val="bg1"/>
                </a:solidFill>
              </a:rPr>
              <a:t>careers.cern</a:t>
            </a:r>
          </a:p>
          <a:p>
            <a:pPr marL="457189" indent="-457189">
              <a:buFont typeface="Arial" panose="020B0604020202020204" pitchFamily="34" charset="0"/>
              <a:buChar char="•"/>
              <a:defRPr/>
            </a:pPr>
            <a:endParaRPr lang="fr-CH" sz="4267" dirty="0">
              <a:solidFill>
                <a:schemeClr val="bg1"/>
              </a:solidFill>
            </a:endParaRPr>
          </a:p>
          <a:p>
            <a:pPr>
              <a:defRPr/>
            </a:pPr>
            <a:r>
              <a:rPr lang="fr-CH" sz="4267" dirty="0">
                <a:solidFill>
                  <a:srgbClr val="0070C0"/>
                </a:solidFill>
              </a:rPr>
              <a:t>email:</a:t>
            </a:r>
            <a:r>
              <a:rPr lang="fr-CH" sz="4267" dirty="0">
                <a:solidFill>
                  <a:schemeClr val="bg1"/>
                </a:solidFill>
              </a:rPr>
              <a:t> stephan.petit@cern.ch</a:t>
            </a:r>
          </a:p>
        </p:txBody>
      </p:sp>
      <p:sp>
        <p:nvSpPr>
          <p:cNvPr id="10" name="Rectangle 9"/>
          <p:cNvSpPr/>
          <p:nvPr/>
        </p:nvSpPr>
        <p:spPr>
          <a:xfrm>
            <a:off x="2740538" y="297547"/>
            <a:ext cx="6700873" cy="748988"/>
          </a:xfrm>
          <a:prstGeom prst="rect">
            <a:avLst/>
          </a:prstGeom>
        </p:spPr>
        <p:txBody>
          <a:bodyPr wrap="none">
            <a:spAutoFit/>
          </a:bodyPr>
          <a:lstStyle/>
          <a:p>
            <a:r>
              <a:rPr lang="fr-CH" sz="4267" dirty="0">
                <a:solidFill>
                  <a:srgbClr val="FFFFFF"/>
                </a:solidFill>
              </a:rPr>
              <a:t>Merci pour votre attention !</a:t>
            </a:r>
            <a:endParaRPr lang="fr-CH" dirty="0"/>
          </a:p>
        </p:txBody>
      </p:sp>
      <p:sp>
        <p:nvSpPr>
          <p:cNvPr id="2" name="Slide Number Placeholder 1">
            <a:extLst>
              <a:ext uri="{FF2B5EF4-FFF2-40B4-BE49-F238E27FC236}">
                <a16:creationId xmlns:a16="http://schemas.microsoft.com/office/drawing/2014/main" id="{A9B68F99-395F-3916-3744-C819B82D0F4B}"/>
              </a:ext>
            </a:extLst>
          </p:cNvPr>
          <p:cNvSpPr>
            <a:spLocks noGrp="1"/>
          </p:cNvSpPr>
          <p:nvPr>
            <p:ph type="sldNum" sz="quarter" idx="12"/>
          </p:nvPr>
        </p:nvSpPr>
        <p:spPr/>
        <p:txBody>
          <a:bodyPr/>
          <a:lstStyle/>
          <a:p>
            <a:fld id="{36B5EA5A-BC32-A742-B11B-8E7414D5B535}" type="slidenum">
              <a:rPr lang="en-US" smtClean="0"/>
              <a:pPr/>
              <a:t>50</a:t>
            </a:fld>
            <a:endParaRPr lang="en-US" dirty="0"/>
          </a:p>
        </p:txBody>
      </p:sp>
    </p:spTree>
    <p:extLst>
      <p:ext uri="{BB962C8B-B14F-4D97-AF65-F5344CB8AC3E}">
        <p14:creationId xmlns:p14="http://schemas.microsoft.com/office/powerpoint/2010/main" val="18882148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069" b="30527"/>
          <a:stretch/>
        </p:blipFill>
        <p:spPr>
          <a:xfrm>
            <a:off x="-1" y="-19251"/>
            <a:ext cx="12192001" cy="6345100"/>
          </a:xfrm>
          <a:prstGeom prst="rect">
            <a:avLst/>
          </a:prstGeom>
        </p:spPr>
      </p:pic>
      <p:sp>
        <p:nvSpPr>
          <p:cNvPr id="3" name="Content Placeholder 2">
            <a:extLst>
              <a:ext uri="{FF2B5EF4-FFF2-40B4-BE49-F238E27FC236}">
                <a16:creationId xmlns:a16="http://schemas.microsoft.com/office/drawing/2014/main" id="{E7072445-0C8E-9C45-BF74-3094A427A88F}"/>
              </a:ext>
            </a:extLst>
          </p:cNvPr>
          <p:cNvSpPr>
            <a:spLocks noGrp="1"/>
          </p:cNvSpPr>
          <p:nvPr>
            <p:ph idx="1"/>
          </p:nvPr>
        </p:nvSpPr>
        <p:spPr>
          <a:xfrm>
            <a:off x="8075612" y="-1"/>
            <a:ext cx="4116388" cy="6325849"/>
          </a:xfrm>
        </p:spPr>
        <p:txBody>
          <a:bodyPr/>
          <a:lstStyle/>
          <a:p>
            <a:r>
              <a:rPr lang="en-US" dirty="0" err="1"/>
              <a:t>Univers</a:t>
            </a:r>
            <a:r>
              <a:rPr lang="en-US" dirty="0"/>
              <a:t> de </a:t>
            </a:r>
            <a:r>
              <a:rPr lang="en-US" dirty="0" err="1"/>
              <a:t>particules</a:t>
            </a:r>
            <a:endParaRPr lang="en-US" dirty="0"/>
          </a:p>
          <a:p>
            <a:pPr marL="457200" indent="-457200">
              <a:buFont typeface="Arial" panose="020B0604020202020204" pitchFamily="34" charset="0"/>
              <a:buChar char="•"/>
            </a:pPr>
            <a:r>
              <a:rPr lang="en-US" sz="2100" b="0" dirty="0"/>
              <a:t>Exposition </a:t>
            </a:r>
            <a:r>
              <a:rPr lang="en-US" sz="2100" b="0" dirty="0" err="1"/>
              <a:t>permanente</a:t>
            </a:r>
            <a:endParaRPr lang="en-US" sz="2100" dirty="0"/>
          </a:p>
          <a:p>
            <a:pPr marL="457200" indent="-457200">
              <a:buFont typeface="Arial" panose="020B0604020202020204" pitchFamily="34" charset="0"/>
              <a:buChar char="•"/>
            </a:pPr>
            <a:r>
              <a:rPr lang="en-US" sz="2100" b="0" dirty="0"/>
              <a:t>Du </a:t>
            </a:r>
            <a:r>
              <a:rPr lang="en-US" sz="2100" b="0" dirty="0" err="1"/>
              <a:t>lundi</a:t>
            </a:r>
            <a:r>
              <a:rPr lang="en-US" sz="2100" b="0" dirty="0"/>
              <a:t> au </a:t>
            </a:r>
            <a:r>
              <a:rPr lang="en-US" sz="2100" b="0" dirty="0" err="1"/>
              <a:t>samedi</a:t>
            </a:r>
            <a:r>
              <a:rPr lang="en-US" sz="2100" b="0" dirty="0"/>
              <a:t> de 8h30 à 17h30</a:t>
            </a:r>
          </a:p>
          <a:p>
            <a:pPr marL="457200" indent="-457200">
              <a:buFont typeface="Arial" panose="020B0604020202020204" pitchFamily="34" charset="0"/>
              <a:buChar char="•"/>
            </a:pPr>
            <a:r>
              <a:rPr lang="en-US" sz="2100" b="0" dirty="0" err="1"/>
              <a:t>Gratuit</a:t>
            </a:r>
            <a:r>
              <a:rPr lang="en-US" sz="2100" b="0" dirty="0"/>
              <a:t> | Sans </a:t>
            </a:r>
            <a:r>
              <a:rPr lang="en-US" sz="2100" b="0" dirty="0" err="1"/>
              <a:t>réservation</a:t>
            </a:r>
            <a:endParaRPr lang="en-US" sz="2100" b="0" dirty="0"/>
          </a:p>
          <a:p>
            <a:pPr marL="457200" indent="-457200">
              <a:buFont typeface="Arial" panose="020B0604020202020204" pitchFamily="34" charset="0"/>
              <a:buChar char="•"/>
            </a:pPr>
            <a:endParaRPr lang="en-US" sz="2100" dirty="0"/>
          </a:p>
          <a:p>
            <a:r>
              <a:rPr lang="fr-CH" dirty="0"/>
              <a:t>► </a:t>
            </a:r>
            <a:r>
              <a:rPr lang="fr-CH" dirty="0" err="1"/>
              <a:t>visit.cern</a:t>
            </a:r>
            <a:endParaRPr lang="en-GB" dirty="0"/>
          </a:p>
          <a:p>
            <a:endParaRPr lang="en-US" dirty="0"/>
          </a:p>
        </p:txBody>
      </p:sp>
      <p:sp>
        <p:nvSpPr>
          <p:cNvPr id="6" name="Slide Number Placeholder 5">
            <a:extLst>
              <a:ext uri="{FF2B5EF4-FFF2-40B4-BE49-F238E27FC236}">
                <a16:creationId xmlns:a16="http://schemas.microsoft.com/office/drawing/2014/main" id="{EDF9FB47-03E7-8C40-9592-F28A48DC28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6779865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https://cds.cern.ch/record/2691591/files/P1-18_2019-09-15%2016.13.48.jpg?subformat=icon-1440"/>
          <p:cNvPicPr>
            <a:picLocks noChangeAspect="1" noChangeArrowheads="1"/>
          </p:cNvPicPr>
          <p:nvPr/>
        </p:nvPicPr>
        <p:blipFill rotWithShape="1">
          <a:blip r:embed="rId2">
            <a:extLst>
              <a:ext uri="{28A0092B-C50C-407E-A947-70E740481C1C}">
                <a14:useLocalDpi xmlns:a14="http://schemas.microsoft.com/office/drawing/2010/main" val="0"/>
              </a:ext>
            </a:extLst>
          </a:blip>
          <a:srcRect l="14807" t="18741" b="18174"/>
          <a:stretch/>
        </p:blipFill>
        <p:spPr bwMode="auto">
          <a:xfrm>
            <a:off x="0" y="0"/>
            <a:ext cx="12192000" cy="6318328"/>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7072445-0C8E-9C45-BF74-3094A427A88F}"/>
              </a:ext>
            </a:extLst>
          </p:cNvPr>
          <p:cNvSpPr>
            <a:spLocks noGrp="1"/>
          </p:cNvSpPr>
          <p:nvPr>
            <p:ph idx="1"/>
          </p:nvPr>
        </p:nvSpPr>
        <p:spPr>
          <a:xfrm>
            <a:off x="8075612" y="-1"/>
            <a:ext cx="4116388" cy="6325849"/>
          </a:xfrm>
        </p:spPr>
        <p:txBody>
          <a:bodyPr/>
          <a:lstStyle/>
          <a:p>
            <a:r>
              <a:rPr lang="en-US" dirty="0" err="1"/>
              <a:t>Visites</a:t>
            </a:r>
            <a:r>
              <a:rPr lang="en-US" dirty="0"/>
              <a:t> </a:t>
            </a:r>
            <a:r>
              <a:rPr lang="en-US" dirty="0" err="1"/>
              <a:t>guidées</a:t>
            </a:r>
            <a:endParaRPr lang="en-US" dirty="0"/>
          </a:p>
          <a:p>
            <a:pPr marL="457200" indent="-457200">
              <a:buFont typeface="Arial" panose="020B0604020202020204" pitchFamily="34" charset="0"/>
              <a:buChar char="•"/>
            </a:pPr>
            <a:r>
              <a:rPr lang="en-US" sz="2100" b="0" dirty="0" err="1"/>
              <a:t>Visites</a:t>
            </a:r>
            <a:r>
              <a:rPr lang="en-US" sz="2100" b="0" dirty="0"/>
              <a:t> </a:t>
            </a:r>
            <a:r>
              <a:rPr lang="en-US" sz="2100" b="0" dirty="0" err="1"/>
              <a:t>individuelles</a:t>
            </a:r>
            <a:r>
              <a:rPr lang="en-US" sz="2100" b="0" dirty="0"/>
              <a:t> </a:t>
            </a:r>
            <a:r>
              <a:rPr lang="en-US" sz="2100" b="0" dirty="0" err="1"/>
              <a:t>ou</a:t>
            </a:r>
            <a:r>
              <a:rPr lang="en-US" sz="2100" b="0" dirty="0"/>
              <a:t> </a:t>
            </a:r>
            <a:r>
              <a:rPr lang="en-US" sz="2100" b="0" dirty="0" err="1"/>
              <a:t>en</a:t>
            </a:r>
            <a:r>
              <a:rPr lang="en-US" sz="2100" b="0" dirty="0"/>
              <a:t> </a:t>
            </a:r>
            <a:r>
              <a:rPr lang="en-US" sz="2100" b="0" dirty="0" err="1"/>
              <a:t>groupe</a:t>
            </a:r>
            <a:endParaRPr lang="en-US" sz="2100" dirty="0"/>
          </a:p>
          <a:p>
            <a:pPr marL="457200" indent="-457200">
              <a:buFont typeface="Arial" panose="020B0604020202020204" pitchFamily="34" charset="0"/>
              <a:buChar char="•"/>
            </a:pPr>
            <a:r>
              <a:rPr lang="en-US" sz="2100" b="0" dirty="0"/>
              <a:t>Du </a:t>
            </a:r>
            <a:r>
              <a:rPr lang="en-US" sz="2100" b="0" dirty="0" err="1"/>
              <a:t>lundi</a:t>
            </a:r>
            <a:r>
              <a:rPr lang="en-US" sz="2100" b="0" dirty="0"/>
              <a:t> au </a:t>
            </a:r>
            <a:r>
              <a:rPr lang="en-US" sz="2100" b="0" dirty="0" err="1"/>
              <a:t>samedi</a:t>
            </a:r>
            <a:r>
              <a:rPr lang="en-US" sz="2100" b="0" dirty="0"/>
              <a:t>, </a:t>
            </a:r>
            <a:r>
              <a:rPr lang="en-US" sz="2100" b="0" dirty="0" err="1"/>
              <a:t>toute</a:t>
            </a:r>
            <a:r>
              <a:rPr lang="en-US" sz="2100" b="0" dirty="0"/>
              <a:t> </a:t>
            </a:r>
            <a:r>
              <a:rPr lang="en-US" sz="2100" b="0" dirty="0" err="1"/>
              <a:t>l’année</a:t>
            </a:r>
            <a:endParaRPr lang="en-US" sz="2100" b="0" dirty="0"/>
          </a:p>
          <a:p>
            <a:pPr marL="457200" indent="-457200">
              <a:buFont typeface="Arial" panose="020B0604020202020204" pitchFamily="34" charset="0"/>
              <a:buChar char="•"/>
            </a:pPr>
            <a:r>
              <a:rPr lang="en-US" sz="2100" b="0" dirty="0" err="1"/>
              <a:t>Gratuit</a:t>
            </a:r>
            <a:r>
              <a:rPr lang="en-US" sz="2100" b="0" dirty="0"/>
              <a:t> | </a:t>
            </a:r>
            <a:r>
              <a:rPr lang="en-US" sz="2100" b="0" dirty="0" err="1"/>
              <a:t>Réservation</a:t>
            </a:r>
            <a:r>
              <a:rPr lang="en-US" sz="2100" b="0" dirty="0"/>
              <a:t> </a:t>
            </a:r>
            <a:r>
              <a:rPr lang="en-US" sz="2100" b="0" dirty="0" err="1"/>
              <a:t>obligatoire</a:t>
            </a:r>
            <a:r>
              <a:rPr lang="en-US" sz="2100" b="0" dirty="0"/>
              <a:t> (9 </a:t>
            </a:r>
            <a:r>
              <a:rPr lang="en-US" sz="2100" b="0" dirty="0" err="1"/>
              <a:t>mois</a:t>
            </a:r>
            <a:r>
              <a:rPr lang="en-US" sz="2100" b="0" dirty="0"/>
              <a:t> </a:t>
            </a:r>
            <a:r>
              <a:rPr lang="en-US" sz="2100" b="0" dirty="0" err="1"/>
              <a:t>avant</a:t>
            </a:r>
            <a:r>
              <a:rPr lang="en-US" sz="2100" b="0" dirty="0"/>
              <a:t>)</a:t>
            </a:r>
          </a:p>
          <a:p>
            <a:pPr marL="457200" indent="-457200">
              <a:buFont typeface="Arial" panose="020B0604020202020204" pitchFamily="34" charset="0"/>
              <a:buChar char="•"/>
            </a:pPr>
            <a:endParaRPr lang="en-US" sz="2100" dirty="0"/>
          </a:p>
          <a:p>
            <a:r>
              <a:rPr lang="fr-CH" dirty="0"/>
              <a:t>► </a:t>
            </a:r>
            <a:r>
              <a:rPr lang="fr-CH" dirty="0" err="1"/>
              <a:t>visit.cern</a:t>
            </a:r>
            <a:endParaRPr lang="en-GB" dirty="0"/>
          </a:p>
          <a:p>
            <a:endParaRPr lang="en-US" dirty="0"/>
          </a:p>
        </p:txBody>
      </p:sp>
      <p:sp>
        <p:nvSpPr>
          <p:cNvPr id="6" name="Slide Number Placeholder 5">
            <a:extLst>
              <a:ext uri="{FF2B5EF4-FFF2-40B4-BE49-F238E27FC236}">
                <a16:creationId xmlns:a16="http://schemas.microsoft.com/office/drawing/2014/main" id="{EDF9FB47-03E7-8C40-9592-F28A48DC28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2929236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cds.cern.ch/record/2729558/files/202008-111_00.jpg?subformat=icon-1440"/>
          <p:cNvPicPr>
            <a:picLocks noChangeAspect="1" noChangeArrowheads="1"/>
          </p:cNvPicPr>
          <p:nvPr/>
        </p:nvPicPr>
        <p:blipFill rotWithShape="1">
          <a:blip r:embed="rId2">
            <a:extLst>
              <a:ext uri="{28A0092B-C50C-407E-A947-70E740481C1C}">
                <a14:useLocalDpi xmlns:a14="http://schemas.microsoft.com/office/drawing/2010/main" val="0"/>
              </a:ext>
            </a:extLst>
          </a:blip>
          <a:srcRect t="-154" b="13430"/>
          <a:stretch/>
        </p:blipFill>
        <p:spPr bwMode="auto">
          <a:xfrm>
            <a:off x="-1373" y="-7952"/>
            <a:ext cx="12193373" cy="633379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7072445-0C8E-9C45-BF74-3094A427A88F}"/>
              </a:ext>
            </a:extLst>
          </p:cNvPr>
          <p:cNvSpPr>
            <a:spLocks noGrp="1"/>
          </p:cNvSpPr>
          <p:nvPr>
            <p:ph idx="1"/>
          </p:nvPr>
        </p:nvSpPr>
        <p:spPr>
          <a:xfrm>
            <a:off x="8075612" y="-1"/>
            <a:ext cx="4116388" cy="6325849"/>
          </a:xfrm>
        </p:spPr>
        <p:txBody>
          <a:bodyPr/>
          <a:lstStyle/>
          <a:p>
            <a:r>
              <a:rPr lang="en-US" dirty="0"/>
              <a:t>Passeport Big Bang</a:t>
            </a:r>
          </a:p>
          <a:p>
            <a:pPr marL="457200" indent="-457200">
              <a:buFont typeface="Arial" panose="020B0604020202020204" pitchFamily="34" charset="0"/>
              <a:buChar char="•"/>
            </a:pPr>
            <a:r>
              <a:rPr lang="en-US" sz="2100" b="0" dirty="0" err="1"/>
              <a:t>Balade</a:t>
            </a:r>
            <a:r>
              <a:rPr lang="en-US" sz="2100" b="0" dirty="0"/>
              <a:t> à </a:t>
            </a:r>
            <a:r>
              <a:rPr lang="en-US" sz="2100" b="0" dirty="0" err="1"/>
              <a:t>vélo</a:t>
            </a:r>
            <a:endParaRPr lang="en-US" sz="2100" dirty="0"/>
          </a:p>
          <a:p>
            <a:pPr marL="457200" indent="-457200">
              <a:buFont typeface="Arial" panose="020B0604020202020204" pitchFamily="34" charset="0"/>
              <a:buChar char="•"/>
            </a:pPr>
            <a:r>
              <a:rPr lang="en-US" sz="2100" b="0" dirty="0"/>
              <a:t>10 </a:t>
            </a:r>
            <a:r>
              <a:rPr lang="en-US" sz="2100" b="0" dirty="0" err="1"/>
              <a:t>étapes</a:t>
            </a:r>
            <a:r>
              <a:rPr lang="en-US" sz="2100" b="0" dirty="0"/>
              <a:t> au </a:t>
            </a:r>
            <a:r>
              <a:rPr lang="en-US" sz="2100" b="0" dirty="0" err="1"/>
              <a:t>dessus</a:t>
            </a:r>
            <a:r>
              <a:rPr lang="en-US" sz="2100" b="0" dirty="0"/>
              <a:t> du LHC</a:t>
            </a:r>
          </a:p>
          <a:p>
            <a:pPr marL="457200" indent="-457200">
              <a:buFont typeface="Arial" panose="020B0604020202020204" pitchFamily="34" charset="0"/>
              <a:buChar char="•"/>
            </a:pPr>
            <a:r>
              <a:rPr lang="en-US" sz="2100" b="0" dirty="0" err="1"/>
              <a:t>Gratuit</a:t>
            </a:r>
            <a:r>
              <a:rPr lang="en-US" sz="2100" b="0" dirty="0"/>
              <a:t> | </a:t>
            </a:r>
            <a:r>
              <a:rPr lang="en-US" sz="2100" b="0" dirty="0" err="1"/>
              <a:t>Libre</a:t>
            </a:r>
            <a:r>
              <a:rPr lang="en-US" sz="2100" b="0" dirty="0"/>
              <a:t> </a:t>
            </a:r>
            <a:r>
              <a:rPr lang="en-US" sz="2100" b="0" dirty="0" err="1"/>
              <a:t>d’accès</a:t>
            </a:r>
            <a:r>
              <a:rPr lang="en-US" sz="2100" b="0" dirty="0"/>
              <a:t> </a:t>
            </a:r>
            <a:r>
              <a:rPr lang="en-US" sz="2100" b="0" dirty="0" err="1"/>
              <a:t>toute</a:t>
            </a:r>
            <a:r>
              <a:rPr lang="en-US" sz="2100" b="0" dirty="0"/>
              <a:t> </a:t>
            </a:r>
            <a:r>
              <a:rPr lang="en-US" sz="2100" b="0" dirty="0" err="1"/>
              <a:t>l’année</a:t>
            </a:r>
            <a:endParaRPr lang="en-US" sz="2100" b="0" dirty="0"/>
          </a:p>
          <a:p>
            <a:pPr marL="457200" indent="-457200">
              <a:buFont typeface="Arial" panose="020B0604020202020204" pitchFamily="34" charset="0"/>
              <a:buChar char="•"/>
            </a:pPr>
            <a:endParaRPr lang="en-US" sz="2100" dirty="0"/>
          </a:p>
          <a:p>
            <a:r>
              <a:rPr lang="fr-CH" dirty="0"/>
              <a:t>► cern.ch/passeport-big-bang</a:t>
            </a:r>
            <a:endParaRPr lang="en-GB" dirty="0"/>
          </a:p>
          <a:p>
            <a:endParaRPr lang="en-US" dirty="0"/>
          </a:p>
        </p:txBody>
      </p:sp>
      <p:sp>
        <p:nvSpPr>
          <p:cNvPr id="6" name="Slide Number Placeholder 5">
            <a:extLst>
              <a:ext uri="{FF2B5EF4-FFF2-40B4-BE49-F238E27FC236}">
                <a16:creationId xmlns:a16="http://schemas.microsoft.com/office/drawing/2014/main" id="{EDF9FB47-03E7-8C40-9592-F28A48DC28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8545106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b="6298"/>
          <a:stretch/>
        </p:blipFill>
        <p:spPr>
          <a:xfrm>
            <a:off x="0" y="-9294"/>
            <a:ext cx="12192000" cy="6335141"/>
          </a:xfrm>
          <a:prstGeom prst="rect">
            <a:avLst/>
          </a:prstGeom>
        </p:spPr>
      </p:pic>
      <p:sp>
        <p:nvSpPr>
          <p:cNvPr id="3" name="Content Placeholder 2">
            <a:extLst>
              <a:ext uri="{FF2B5EF4-FFF2-40B4-BE49-F238E27FC236}">
                <a16:creationId xmlns:a16="http://schemas.microsoft.com/office/drawing/2014/main" id="{E7072445-0C8E-9C45-BF74-3094A427A88F}"/>
              </a:ext>
            </a:extLst>
          </p:cNvPr>
          <p:cNvSpPr>
            <a:spLocks noGrp="1"/>
          </p:cNvSpPr>
          <p:nvPr>
            <p:ph idx="1"/>
          </p:nvPr>
        </p:nvSpPr>
        <p:spPr>
          <a:xfrm>
            <a:off x="8075612" y="-1"/>
            <a:ext cx="4116388" cy="6325849"/>
          </a:xfrm>
        </p:spPr>
        <p:txBody>
          <a:bodyPr/>
          <a:lstStyle/>
          <a:p>
            <a:r>
              <a:rPr lang="en-US" dirty="0" err="1"/>
              <a:t>Portail</a:t>
            </a:r>
            <a:r>
              <a:rPr lang="en-US" dirty="0"/>
              <a:t> de la science</a:t>
            </a:r>
          </a:p>
          <a:p>
            <a:pPr marL="457200" indent="-457200">
              <a:buFont typeface="Arial" panose="020B0604020202020204" pitchFamily="34" charset="0"/>
              <a:buChar char="•"/>
            </a:pPr>
            <a:r>
              <a:rPr lang="en-US" sz="2100" b="0" dirty="0" err="1"/>
              <a:t>Ouverture</a:t>
            </a:r>
            <a:r>
              <a:rPr lang="en-US" sz="2100" b="0" dirty="0"/>
              <a:t> fin 2023</a:t>
            </a:r>
            <a:endParaRPr lang="en-US" sz="2100" dirty="0"/>
          </a:p>
          <a:p>
            <a:pPr marL="457200" indent="-457200">
              <a:buFont typeface="Arial" panose="020B0604020202020204" pitchFamily="34" charset="0"/>
              <a:buChar char="•"/>
            </a:pPr>
            <a:r>
              <a:rPr lang="fr-FR" sz="2100" b="0" dirty="0"/>
              <a:t>Centre d’éducation, de formation et de sensibilisation</a:t>
            </a:r>
          </a:p>
          <a:p>
            <a:pPr marL="457200" indent="-457200">
              <a:buFont typeface="Arial" panose="020B0604020202020204" pitchFamily="34" charset="0"/>
              <a:buChar char="•"/>
            </a:pPr>
            <a:r>
              <a:rPr lang="fr-FR" sz="2100" b="0" dirty="0"/>
              <a:t>Expositions, labos éducatifs, auditorium, shop, restaurant</a:t>
            </a:r>
          </a:p>
          <a:p>
            <a:pPr marL="457200" indent="-457200">
              <a:buFont typeface="Arial" panose="020B0604020202020204" pitchFamily="34" charset="0"/>
              <a:buChar char="•"/>
            </a:pPr>
            <a:r>
              <a:rPr lang="fr-FR" sz="2100" b="0" dirty="0"/>
              <a:t>Tout public dès 5 ans | Du mardi au dimanche</a:t>
            </a:r>
          </a:p>
          <a:p>
            <a:pPr marL="457200" indent="-457200">
              <a:buFont typeface="Arial" panose="020B0604020202020204" pitchFamily="34" charset="0"/>
              <a:buChar char="•"/>
            </a:pPr>
            <a:r>
              <a:rPr lang="fr-FR" sz="2100" b="0" dirty="0"/>
              <a:t>Gratuit | Réservation obligatoire pour les groupes</a:t>
            </a:r>
          </a:p>
          <a:p>
            <a:r>
              <a:rPr lang="fr-CH" dirty="0"/>
              <a:t>► </a:t>
            </a:r>
            <a:r>
              <a:rPr lang="fr-CH" sz="2400" dirty="0" err="1"/>
              <a:t>sciencegateway.cern</a:t>
            </a:r>
            <a:endParaRPr lang="en-GB" dirty="0"/>
          </a:p>
          <a:p>
            <a:endParaRPr lang="en-US" dirty="0"/>
          </a:p>
        </p:txBody>
      </p:sp>
      <p:sp>
        <p:nvSpPr>
          <p:cNvPr id="6" name="Slide Number Placeholder 5">
            <a:extLst>
              <a:ext uri="{FF2B5EF4-FFF2-40B4-BE49-F238E27FC236}">
                <a16:creationId xmlns:a16="http://schemas.microsoft.com/office/drawing/2014/main" id="{EDF9FB47-03E7-8C40-9592-F28A48DC28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829373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6B5EA5A-BC32-A742-B11B-8E7414D5B535}" type="slidenum">
              <a:rPr lang="en-US" smtClean="0"/>
              <a:pPr/>
              <a:t>6</a:t>
            </a:fld>
            <a:endParaRPr lang="en-US" dirty="0"/>
          </a:p>
        </p:txBody>
      </p:sp>
      <p:sp>
        <p:nvSpPr>
          <p:cNvPr id="12" name="Title 1"/>
          <p:cNvSpPr txBox="1">
            <a:spLocks/>
          </p:cNvSpPr>
          <p:nvPr/>
        </p:nvSpPr>
        <p:spPr>
          <a:xfrm>
            <a:off x="0" y="1089915"/>
            <a:ext cx="12192000"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defRPr/>
            </a:pPr>
            <a:r>
              <a:rPr lang="fr-CH" dirty="0">
                <a:solidFill>
                  <a:schemeClr val="tx1">
                    <a:lumMod val="75000"/>
                  </a:schemeClr>
                </a:solidFill>
              </a:rPr>
              <a:t>Questions fondamentales</a:t>
            </a:r>
          </a:p>
        </p:txBody>
      </p:sp>
      <p:grpSp>
        <p:nvGrpSpPr>
          <p:cNvPr id="17" name="Group 16">
            <a:extLst>
              <a:ext uri="{FF2B5EF4-FFF2-40B4-BE49-F238E27FC236}">
                <a16:creationId xmlns:a16="http://schemas.microsoft.com/office/drawing/2014/main" id="{6BF9FF57-ACFE-4BCB-B1D0-13B4FA4B8815}"/>
              </a:ext>
            </a:extLst>
          </p:cNvPr>
          <p:cNvGrpSpPr/>
          <p:nvPr/>
        </p:nvGrpSpPr>
        <p:grpSpPr>
          <a:xfrm>
            <a:off x="0" y="2078995"/>
            <a:ext cx="12192000" cy="1626529"/>
            <a:chOff x="0" y="2078995"/>
            <a:chExt cx="12192000" cy="1626529"/>
          </a:xfrm>
        </p:grpSpPr>
        <p:sp>
          <p:nvSpPr>
            <p:cNvPr id="11" name="Chevron 10"/>
            <p:cNvSpPr/>
            <p:nvPr/>
          </p:nvSpPr>
          <p:spPr>
            <a:xfrm rot="5400000">
              <a:off x="5723340" y="2130450"/>
              <a:ext cx="776010" cy="673100"/>
            </a:xfrm>
            <a:prstGeom prst="chevron">
              <a:avLst/>
            </a:prstGeom>
            <a:gradFill rotWithShape="1">
              <a:gsLst>
                <a:gs pos="0">
                  <a:srgbClr val="0055A0">
                    <a:tint val="73000"/>
                    <a:satMod val="150000"/>
                  </a:srgbClr>
                </a:gs>
                <a:gs pos="25000">
                  <a:srgbClr val="0055A0">
                    <a:tint val="96000"/>
                    <a:shade val="80000"/>
                    <a:satMod val="105000"/>
                  </a:srgbClr>
                </a:gs>
                <a:gs pos="38000">
                  <a:srgbClr val="0055A0">
                    <a:tint val="96000"/>
                    <a:shade val="59000"/>
                    <a:satMod val="120000"/>
                  </a:srgbClr>
                </a:gs>
                <a:gs pos="55000">
                  <a:srgbClr val="0055A0">
                    <a:shade val="57000"/>
                    <a:satMod val="120000"/>
                  </a:srgbClr>
                </a:gs>
                <a:gs pos="80000">
                  <a:srgbClr val="0055A0">
                    <a:shade val="56000"/>
                    <a:satMod val="145000"/>
                  </a:srgbClr>
                </a:gs>
                <a:gs pos="88000">
                  <a:srgbClr val="0055A0">
                    <a:shade val="63000"/>
                    <a:satMod val="160000"/>
                  </a:srgbClr>
                </a:gs>
                <a:gs pos="100000">
                  <a:srgbClr val="0055A0">
                    <a:tint val="99555"/>
                    <a:satMod val="155000"/>
                  </a:srgbClr>
                </a:gs>
              </a:gsLst>
              <a:lin ang="5400000" scaled="1"/>
            </a:gradFill>
            <a:ln>
              <a:noFill/>
            </a:ln>
            <a:effectLst/>
            <a:scene3d>
              <a:camera prst="orthographicFront" fov="0">
                <a:rot lat="0" lon="0" rev="0"/>
              </a:camera>
              <a:lightRig rig="harsh" dir="t">
                <a:rot lat="6000000" lon="6000000" rev="0"/>
              </a:lightRig>
            </a:scene3d>
            <a:sp3d contourW="10000" prstMaterial="metal">
              <a:bevelT w="20000" h="9000" prst="softRound"/>
              <a:contourClr>
                <a:srgbClr val="0055A0">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55A0"/>
                </a:solidFill>
                <a:effectLst/>
                <a:uLnTx/>
                <a:uFillTx/>
                <a:latin typeface="Arial"/>
                <a:ea typeface="+mn-ea"/>
                <a:cs typeface="+mn-cs"/>
              </a:endParaRPr>
            </a:p>
          </p:txBody>
        </p:sp>
        <p:sp>
          <p:nvSpPr>
            <p:cNvPr id="13" name="Title 1"/>
            <p:cNvSpPr txBox="1">
              <a:spLocks/>
            </p:cNvSpPr>
            <p:nvPr/>
          </p:nvSpPr>
          <p:spPr>
            <a:xfrm>
              <a:off x="0" y="2929513"/>
              <a:ext cx="12192000" cy="776011"/>
            </a:xfrm>
            <a:prstGeom prst="rect">
              <a:avLst/>
            </a:prstGeom>
          </p:spPr>
          <p:txBody>
            <a:bodyPr vert="horz" lIns="45720" rIns="45720" anchor="t">
              <a:normAutofit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fr-CH" dirty="0">
                  <a:solidFill>
                    <a:schemeClr val="tx1">
                      <a:lumMod val="75000"/>
                    </a:schemeClr>
                  </a:solidFill>
                </a:rPr>
                <a:t>Recherche fondamentale</a:t>
              </a:r>
            </a:p>
          </p:txBody>
        </p:sp>
      </p:grpSp>
      <p:grpSp>
        <p:nvGrpSpPr>
          <p:cNvPr id="18" name="Group 17">
            <a:extLst>
              <a:ext uri="{FF2B5EF4-FFF2-40B4-BE49-F238E27FC236}">
                <a16:creationId xmlns:a16="http://schemas.microsoft.com/office/drawing/2014/main" id="{A3A60AAC-6755-4998-8712-0D7133A6A2DE}"/>
              </a:ext>
            </a:extLst>
          </p:cNvPr>
          <p:cNvGrpSpPr/>
          <p:nvPr/>
        </p:nvGrpSpPr>
        <p:grpSpPr>
          <a:xfrm>
            <a:off x="3048000" y="3711269"/>
            <a:ext cx="6096000" cy="1693629"/>
            <a:chOff x="3048000" y="3711269"/>
            <a:chExt cx="6096000" cy="1693629"/>
          </a:xfrm>
        </p:grpSpPr>
        <p:sp>
          <p:nvSpPr>
            <p:cNvPr id="9" name="TextBox 8">
              <a:extLst>
                <a:ext uri="{FF2B5EF4-FFF2-40B4-BE49-F238E27FC236}">
                  <a16:creationId xmlns:a16="http://schemas.microsoft.com/office/drawing/2014/main" id="{1D01E81B-6C83-40BD-BE06-F2EFEA839501}"/>
                </a:ext>
              </a:extLst>
            </p:cNvPr>
            <p:cNvSpPr txBox="1"/>
            <p:nvPr/>
          </p:nvSpPr>
          <p:spPr>
            <a:xfrm>
              <a:off x="3048000" y="4604679"/>
              <a:ext cx="6096000" cy="80021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H" sz="4600" dirty="0">
                  <a:solidFill>
                    <a:schemeClr val="tx1">
                      <a:lumMod val="75000"/>
                    </a:schemeClr>
                  </a:solidFill>
                  <a:latin typeface="+mj-lt"/>
                  <a:ea typeface="+mj-ea"/>
                  <a:cs typeface="+mj-cs"/>
                </a:rPr>
                <a:t>Comprendre</a:t>
              </a:r>
            </a:p>
          </p:txBody>
        </p:sp>
        <p:sp>
          <p:nvSpPr>
            <p:cNvPr id="10" name="Chevron 10">
              <a:extLst>
                <a:ext uri="{FF2B5EF4-FFF2-40B4-BE49-F238E27FC236}">
                  <a16:creationId xmlns:a16="http://schemas.microsoft.com/office/drawing/2014/main" id="{D2F91225-624C-4EC3-8C7E-913E34CA6F7A}"/>
                </a:ext>
              </a:extLst>
            </p:cNvPr>
            <p:cNvSpPr/>
            <p:nvPr/>
          </p:nvSpPr>
          <p:spPr>
            <a:xfrm rot="5400000">
              <a:off x="5723340" y="3918377"/>
              <a:ext cx="776010" cy="673100"/>
            </a:xfrm>
            <a:prstGeom prst="chevron">
              <a:avLst/>
            </a:prstGeom>
            <a:gradFill rotWithShape="1">
              <a:gsLst>
                <a:gs pos="0">
                  <a:srgbClr val="0055A0">
                    <a:tint val="73000"/>
                    <a:satMod val="150000"/>
                  </a:srgbClr>
                </a:gs>
                <a:gs pos="25000">
                  <a:srgbClr val="0055A0">
                    <a:tint val="96000"/>
                    <a:shade val="80000"/>
                    <a:satMod val="105000"/>
                  </a:srgbClr>
                </a:gs>
                <a:gs pos="38000">
                  <a:srgbClr val="0055A0">
                    <a:tint val="96000"/>
                    <a:shade val="59000"/>
                    <a:satMod val="120000"/>
                  </a:srgbClr>
                </a:gs>
                <a:gs pos="55000">
                  <a:srgbClr val="0055A0">
                    <a:shade val="57000"/>
                    <a:satMod val="120000"/>
                  </a:srgbClr>
                </a:gs>
                <a:gs pos="80000">
                  <a:srgbClr val="0055A0">
                    <a:shade val="56000"/>
                    <a:satMod val="145000"/>
                  </a:srgbClr>
                </a:gs>
                <a:gs pos="88000">
                  <a:srgbClr val="0055A0">
                    <a:shade val="63000"/>
                    <a:satMod val="160000"/>
                  </a:srgbClr>
                </a:gs>
                <a:gs pos="100000">
                  <a:srgbClr val="0055A0">
                    <a:tint val="99555"/>
                    <a:satMod val="155000"/>
                  </a:srgbClr>
                </a:gs>
              </a:gsLst>
              <a:lin ang="5400000" scaled="1"/>
            </a:gradFill>
            <a:ln>
              <a:noFill/>
            </a:ln>
            <a:effectLst/>
            <a:scene3d>
              <a:camera prst="orthographicFront" fov="0">
                <a:rot lat="0" lon="0" rev="0"/>
              </a:camera>
              <a:lightRig rig="harsh" dir="t">
                <a:rot lat="6000000" lon="6000000" rev="0"/>
              </a:lightRig>
            </a:scene3d>
            <a:sp3d contourW="10000" prstMaterial="metal">
              <a:bevelT w="20000" h="9000" prst="softRound"/>
              <a:contourClr>
                <a:srgbClr val="0055A0">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55A0"/>
                </a:solidFill>
                <a:effectLst/>
                <a:uLnTx/>
                <a:uFillTx/>
                <a:latin typeface="Arial"/>
                <a:ea typeface="+mn-ea"/>
                <a:cs typeface="+mn-cs"/>
              </a:endParaRPr>
            </a:p>
          </p:txBody>
        </p:sp>
        <p:pic>
          <p:nvPicPr>
            <p:cNvPr id="16" name="Graphic 15" descr="A lightbulb">
              <a:extLst>
                <a:ext uri="{FF2B5EF4-FFF2-40B4-BE49-F238E27FC236}">
                  <a16:creationId xmlns:a16="http://schemas.microsoft.com/office/drawing/2014/main" id="{BA65934F-774A-4996-86E3-24BE7996F7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021610">
              <a:off x="7272290" y="3711269"/>
              <a:ext cx="1459630" cy="1459630"/>
            </a:xfrm>
            <a:prstGeom prst="rect">
              <a:avLst/>
            </a:prstGeom>
          </p:spPr>
        </p:pic>
      </p:grpSp>
    </p:spTree>
    <p:extLst>
      <p:ext uri="{BB962C8B-B14F-4D97-AF65-F5344CB8AC3E}">
        <p14:creationId xmlns:p14="http://schemas.microsoft.com/office/powerpoint/2010/main" val="35349992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6B5EA5A-BC32-A742-B11B-8E7414D5B535}" type="slidenum">
              <a:rPr lang="en-US" smtClean="0"/>
              <a:pPr/>
              <a:t>7</a:t>
            </a:fld>
            <a:endParaRPr lang="en-US" dirty="0"/>
          </a:p>
        </p:txBody>
      </p:sp>
      <p:cxnSp>
        <p:nvCxnSpPr>
          <p:cNvPr id="3" name="Connecteur droit 2"/>
          <p:cNvCxnSpPr/>
          <p:nvPr/>
        </p:nvCxnSpPr>
        <p:spPr>
          <a:xfrm>
            <a:off x="723014" y="2743203"/>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a:xfrm>
            <a:off x="2649682" y="1089915"/>
            <a:ext cx="6892636" cy="3928652"/>
          </a:xfrm>
          <a:prstGeom prst="rect">
            <a:avLst/>
          </a:prstGeom>
          <a:solidFill>
            <a:schemeClr val="bg1"/>
          </a:solidFill>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fr-CH" dirty="0">
                <a:solidFill>
                  <a:schemeClr val="tx1">
                    <a:lumMod val="75000"/>
                  </a:schemeClr>
                </a:solidFill>
              </a:rPr>
              <a:t>Recherche fondamentale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4600" b="0" i="0" u="none" strike="noStrike" kern="1200" cap="none" spc="0" normalizeH="0" baseline="0" noProof="0" dirty="0">
                <a:ln>
                  <a:noFill/>
                </a:ln>
                <a:solidFill>
                  <a:schemeClr val="tx1">
                    <a:lumMod val="75000"/>
                  </a:schemeClr>
                </a:solidFill>
                <a:effectLst/>
                <a:uLnTx/>
                <a:uFillTx/>
                <a:latin typeface="Arial"/>
                <a:ea typeface="+mj-ea"/>
                <a:cs typeface="+mj-cs"/>
              </a:rPr>
              <a:t>Comment ?</a:t>
            </a:r>
            <a:endParaRPr kumimoji="0" lang="en-GB" sz="2000" b="0" i="0" u="none" strike="noStrike" kern="1200" cap="none" spc="0" normalizeH="0" baseline="0" noProof="0" dirty="0">
              <a:ln>
                <a:noFill/>
              </a:ln>
              <a:solidFill>
                <a:schemeClr val="tx1">
                  <a:lumMod val="75000"/>
                </a:schemeClr>
              </a:solidFill>
              <a:effectLst/>
              <a:uLnTx/>
              <a:uFillTx/>
              <a:latin typeface="Arial"/>
              <a:ea typeface="+mj-ea"/>
              <a:cs typeface="+mj-cs"/>
            </a:endParaRPr>
          </a:p>
        </p:txBody>
      </p:sp>
      <p:sp>
        <p:nvSpPr>
          <p:cNvPr id="8" name="TextBox 7">
            <a:extLst>
              <a:ext uri="{FF2B5EF4-FFF2-40B4-BE49-F238E27FC236}">
                <a16:creationId xmlns:a16="http://schemas.microsoft.com/office/drawing/2014/main" id="{6A8D5827-F6BB-4569-8BD8-423C705905A2}"/>
              </a:ext>
            </a:extLst>
          </p:cNvPr>
          <p:cNvSpPr txBox="1"/>
          <p:nvPr/>
        </p:nvSpPr>
        <p:spPr>
          <a:xfrm>
            <a:off x="1371600" y="4618457"/>
            <a:ext cx="3190875" cy="800219"/>
          </a:xfrm>
          <a:prstGeom prst="rect">
            <a:avLst/>
          </a:prstGeom>
          <a:noFill/>
        </p:spPr>
        <p:txBody>
          <a:bodyPr wrap="square">
            <a:spAutoFit/>
          </a:bodyPr>
          <a:lstStyle/>
          <a:p>
            <a:pPr algn="ctr"/>
            <a:r>
              <a:rPr kumimoji="0" lang="fr-CH" sz="4600" b="0" i="0" u="none" strike="noStrike" kern="1200" cap="none" spc="0" normalizeH="0" baseline="0" noProof="0" dirty="0">
                <a:ln>
                  <a:noFill/>
                </a:ln>
                <a:solidFill>
                  <a:srgbClr val="0033A0">
                    <a:lumMod val="75000"/>
                  </a:srgbClr>
                </a:solidFill>
                <a:effectLst/>
                <a:uLnTx/>
                <a:uFillTx/>
                <a:latin typeface="Arial"/>
                <a:ea typeface="+mn-ea"/>
                <a:cs typeface="+mn-cs"/>
              </a:rPr>
              <a:t>Méthode</a:t>
            </a:r>
            <a:endParaRPr lang="fr-FR" dirty="0"/>
          </a:p>
        </p:txBody>
      </p:sp>
      <p:sp>
        <p:nvSpPr>
          <p:cNvPr id="13" name="TextBox 12">
            <a:extLst>
              <a:ext uri="{FF2B5EF4-FFF2-40B4-BE49-F238E27FC236}">
                <a16:creationId xmlns:a16="http://schemas.microsoft.com/office/drawing/2014/main" id="{70E0AC16-0954-4D2D-83E9-7958BE6BD6DA}"/>
              </a:ext>
            </a:extLst>
          </p:cNvPr>
          <p:cNvSpPr txBox="1"/>
          <p:nvPr/>
        </p:nvSpPr>
        <p:spPr>
          <a:xfrm>
            <a:off x="4058959" y="4613021"/>
            <a:ext cx="4369357" cy="800219"/>
          </a:xfrm>
          <a:prstGeom prst="rect">
            <a:avLst/>
          </a:prstGeom>
          <a:noFill/>
        </p:spPr>
        <p:txBody>
          <a:bodyPr wrap="square">
            <a:spAutoFit/>
          </a:bodyPr>
          <a:lstStyle/>
          <a:p>
            <a:pPr algn="ctr"/>
            <a:r>
              <a:rPr kumimoji="0" lang="fr-CH" sz="4600" b="0" i="0" u="none" strike="noStrike" kern="1200" cap="none" spc="0" normalizeH="0" baseline="0" noProof="0" dirty="0">
                <a:ln>
                  <a:noFill/>
                </a:ln>
                <a:solidFill>
                  <a:srgbClr val="0033A0">
                    <a:lumMod val="75000"/>
                  </a:srgbClr>
                </a:solidFill>
                <a:effectLst/>
                <a:uLnTx/>
                <a:uFillTx/>
                <a:latin typeface="Arial"/>
                <a:ea typeface="+mn-ea"/>
                <a:cs typeface="+mn-cs"/>
              </a:rPr>
              <a:t>Institution</a:t>
            </a:r>
            <a:endParaRPr lang="fr-FR" dirty="0"/>
          </a:p>
        </p:txBody>
      </p:sp>
      <p:sp>
        <p:nvSpPr>
          <p:cNvPr id="16" name="TextBox 15">
            <a:extLst>
              <a:ext uri="{FF2B5EF4-FFF2-40B4-BE49-F238E27FC236}">
                <a16:creationId xmlns:a16="http://schemas.microsoft.com/office/drawing/2014/main" id="{0131C8FF-41E2-4641-9279-D77826F99A9A}"/>
              </a:ext>
            </a:extLst>
          </p:cNvPr>
          <p:cNvSpPr txBox="1"/>
          <p:nvPr/>
        </p:nvSpPr>
        <p:spPr>
          <a:xfrm>
            <a:off x="7924800" y="4618457"/>
            <a:ext cx="2895600" cy="800219"/>
          </a:xfrm>
          <a:prstGeom prst="rect">
            <a:avLst/>
          </a:prstGeom>
          <a:noFill/>
        </p:spPr>
        <p:txBody>
          <a:bodyPr wrap="square">
            <a:spAutoFit/>
          </a:bodyPr>
          <a:lstStyle/>
          <a:p>
            <a:pPr algn="ctr"/>
            <a:r>
              <a:rPr kumimoji="0" lang="fr-CH" sz="4600" b="0" i="0" u="none" strike="noStrike" kern="1200" cap="none" spc="0" normalizeH="0" baseline="0" noProof="0" dirty="0">
                <a:ln>
                  <a:noFill/>
                </a:ln>
                <a:solidFill>
                  <a:srgbClr val="0033A0">
                    <a:lumMod val="75000"/>
                  </a:srgbClr>
                </a:solidFill>
                <a:effectLst/>
                <a:uLnTx/>
                <a:uFillTx/>
                <a:latin typeface="Arial"/>
                <a:ea typeface="+mn-ea"/>
                <a:cs typeface="+mn-cs"/>
              </a:rPr>
              <a:t>Outils</a:t>
            </a:r>
            <a:endParaRPr lang="fr-FR" dirty="0"/>
          </a:p>
        </p:txBody>
      </p:sp>
    </p:spTree>
    <p:extLst>
      <p:ext uri="{BB962C8B-B14F-4D97-AF65-F5344CB8AC3E}">
        <p14:creationId xmlns:p14="http://schemas.microsoft.com/office/powerpoint/2010/main" val="657543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67908C-08E6-4094-85C5-EA0CA316270D}"/>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47" name="Arrow: Chevron 46">
            <a:extLst>
              <a:ext uri="{FF2B5EF4-FFF2-40B4-BE49-F238E27FC236}">
                <a16:creationId xmlns:a16="http://schemas.microsoft.com/office/drawing/2014/main" id="{AAC58360-0A18-4F36-ABB3-25F45167BF41}"/>
              </a:ext>
            </a:extLst>
          </p:cNvPr>
          <p:cNvSpPr/>
          <p:nvPr/>
        </p:nvSpPr>
        <p:spPr>
          <a:xfrm>
            <a:off x="5695431" y="1817437"/>
            <a:ext cx="790575" cy="441174"/>
          </a:xfrm>
          <a:prstGeom prst="chevron">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solidFill>
                <a:schemeClr val="tx1"/>
              </a:solidFill>
            </a:endParaRPr>
          </a:p>
        </p:txBody>
      </p:sp>
      <p:grpSp>
        <p:nvGrpSpPr>
          <p:cNvPr id="9" name="Group 8">
            <a:extLst>
              <a:ext uri="{FF2B5EF4-FFF2-40B4-BE49-F238E27FC236}">
                <a16:creationId xmlns:a16="http://schemas.microsoft.com/office/drawing/2014/main" id="{B3167CB6-4ED0-043E-E561-E1F1A6BCF2D0}"/>
              </a:ext>
            </a:extLst>
          </p:cNvPr>
          <p:cNvGrpSpPr/>
          <p:nvPr/>
        </p:nvGrpSpPr>
        <p:grpSpPr>
          <a:xfrm>
            <a:off x="6628086" y="1165541"/>
            <a:ext cx="4384860" cy="1744969"/>
            <a:chOff x="6628086" y="1165541"/>
            <a:chExt cx="4384860" cy="1744969"/>
          </a:xfrm>
        </p:grpSpPr>
        <p:grpSp>
          <p:nvGrpSpPr>
            <p:cNvPr id="3" name="Group 2">
              <a:extLst>
                <a:ext uri="{FF2B5EF4-FFF2-40B4-BE49-F238E27FC236}">
                  <a16:creationId xmlns:a16="http://schemas.microsoft.com/office/drawing/2014/main" id="{A1B96779-050E-4097-9437-E2C6ACEFD87E}"/>
                </a:ext>
              </a:extLst>
            </p:cNvPr>
            <p:cNvGrpSpPr/>
            <p:nvPr/>
          </p:nvGrpSpPr>
          <p:grpSpPr>
            <a:xfrm>
              <a:off x="6628086" y="1165541"/>
              <a:ext cx="1744969" cy="1744969"/>
              <a:chOff x="3216414" y="0"/>
              <a:chExt cx="1744969" cy="1744969"/>
            </a:xfrm>
          </p:grpSpPr>
          <p:sp>
            <p:nvSpPr>
              <p:cNvPr id="4" name="Oval 3">
                <a:extLst>
                  <a:ext uri="{FF2B5EF4-FFF2-40B4-BE49-F238E27FC236}">
                    <a16:creationId xmlns:a16="http://schemas.microsoft.com/office/drawing/2014/main" id="{776FCF94-2C59-4239-B216-5205D92E3FA3}"/>
                  </a:ext>
                </a:extLst>
              </p:cNvPr>
              <p:cNvSpPr/>
              <p:nvPr/>
            </p:nvSpPr>
            <p:spPr>
              <a:xfrm>
                <a:off x="3216414" y="0"/>
                <a:ext cx="1744969" cy="1744969"/>
              </a:xfrm>
              <a:prstGeom prst="ellipse">
                <a:avLst/>
              </a:prstGeom>
              <a:gradFill flip="none" rotWithShape="1">
                <a:gsLst>
                  <a:gs pos="0">
                    <a:srgbClr val="FF0000"/>
                  </a:gs>
                  <a:gs pos="100000">
                    <a:srgbClr val="FFC000"/>
                  </a:gs>
                </a:gsLst>
                <a:lin ang="13500000" scaled="1"/>
                <a:tileRect/>
              </a:gradFill>
              <a:ln w="12700" cap="flat" cmpd="sng" algn="ctr">
                <a:noFill/>
                <a:prstDash val="solid"/>
                <a:miter lim="800000"/>
              </a:ln>
              <a:effectLst>
                <a:outerShdw blurRad="50800" dist="38100" dir="2700000" algn="tl" rotWithShape="0">
                  <a:prstClr val="black">
                    <a:alpha val="40000"/>
                  </a:prstClr>
                </a:outerShdw>
              </a:effectLst>
            </p:spPr>
            <p:style>
              <a:lnRef idx="2">
                <a:scrgbClr r="0" g="0" b="0"/>
              </a:lnRef>
              <a:fillRef idx="1">
                <a:scrgbClr r="0" g="0" b="0"/>
              </a:fillRef>
              <a:effectRef idx="0">
                <a:scrgbClr r="0" g="0" b="0"/>
              </a:effectRef>
              <a:fontRef idx="minor">
                <a:schemeClr val="lt1"/>
              </a:fontRef>
            </p:style>
            <p:txBody>
              <a:bodyPr wrap="none"/>
              <a:lstStyle/>
              <a:p>
                <a:endParaRPr lang="fr-FR"/>
              </a:p>
            </p:txBody>
          </p:sp>
          <p:sp>
            <p:nvSpPr>
              <p:cNvPr id="5" name="Oval 4">
                <a:extLst>
                  <a:ext uri="{FF2B5EF4-FFF2-40B4-BE49-F238E27FC236}">
                    <a16:creationId xmlns:a16="http://schemas.microsoft.com/office/drawing/2014/main" id="{5D478182-E20C-4219-A9FE-3CD2DF405D21}"/>
                  </a:ext>
                </a:extLst>
              </p:cNvPr>
              <p:cNvSpPr txBox="1"/>
              <p:nvPr/>
            </p:nvSpPr>
            <p:spPr>
              <a:xfrm>
                <a:off x="3471959" y="255545"/>
                <a:ext cx="1233879" cy="123387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non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rgbClr val="FFFFFF"/>
                    </a:solidFill>
                    <a:latin typeface="Arial"/>
                    <a:ea typeface="+mn-ea"/>
                    <a:cs typeface="+mn-cs"/>
                  </a:rPr>
                  <a:t>Observation</a:t>
                </a:r>
                <a:br>
                  <a:rPr lang="en-US" sz="1200" b="1" kern="1200" dirty="0">
                    <a:solidFill>
                      <a:srgbClr val="FFFFFF"/>
                    </a:solidFill>
                    <a:latin typeface="Arial"/>
                    <a:ea typeface="+mn-ea"/>
                    <a:cs typeface="+mn-cs"/>
                  </a:rPr>
                </a:br>
                <a:r>
                  <a:rPr lang="en-US" sz="1200" b="1" kern="1200" dirty="0">
                    <a:solidFill>
                      <a:srgbClr val="FFFFFF"/>
                    </a:solidFill>
                    <a:latin typeface="Arial"/>
                    <a:ea typeface="+mn-ea"/>
                    <a:cs typeface="+mn-cs"/>
                  </a:rPr>
                  <a:t>/</a:t>
                </a:r>
                <a:br>
                  <a:rPr lang="en-US" sz="1200" b="1" kern="1200" dirty="0">
                    <a:solidFill>
                      <a:srgbClr val="FFFFFF"/>
                    </a:solidFill>
                    <a:latin typeface="Arial"/>
                    <a:ea typeface="+mn-ea"/>
                    <a:cs typeface="+mn-cs"/>
                  </a:rPr>
                </a:br>
                <a:r>
                  <a:rPr lang="en-US" sz="1200" b="1" kern="1200" dirty="0">
                    <a:solidFill>
                      <a:srgbClr val="FFFFFF"/>
                    </a:solidFill>
                    <a:latin typeface="Arial"/>
                    <a:ea typeface="+mn-ea"/>
                    <a:cs typeface="+mn-cs"/>
                  </a:rPr>
                  <a:t>Interrogation</a:t>
                </a:r>
              </a:p>
            </p:txBody>
          </p:sp>
        </p:grpSp>
        <p:pic>
          <p:nvPicPr>
            <p:cNvPr id="53" name="Picture 2">
              <a:extLst>
                <a:ext uri="{FF2B5EF4-FFF2-40B4-BE49-F238E27FC236}">
                  <a16:creationId xmlns:a16="http://schemas.microsoft.com/office/drawing/2014/main" id="{D817DA55-D5D4-4D5D-A8FA-91AA2A08717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079419" y="1311128"/>
              <a:ext cx="1933527" cy="1453792"/>
            </a:xfrm>
            <a:prstGeom prst="rect">
              <a:avLst/>
            </a:prstGeom>
            <a:ln>
              <a:solidFill>
                <a:schemeClr val="bg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10" name="Group 9">
            <a:extLst>
              <a:ext uri="{FF2B5EF4-FFF2-40B4-BE49-F238E27FC236}">
                <a16:creationId xmlns:a16="http://schemas.microsoft.com/office/drawing/2014/main" id="{17E6F7A3-56DE-A34F-D84E-F0086CA0137E}"/>
              </a:ext>
            </a:extLst>
          </p:cNvPr>
          <p:cNvGrpSpPr/>
          <p:nvPr/>
        </p:nvGrpSpPr>
        <p:grpSpPr>
          <a:xfrm>
            <a:off x="6628086" y="3057880"/>
            <a:ext cx="4382819" cy="2684066"/>
            <a:chOff x="6628086" y="3057880"/>
            <a:chExt cx="4382819" cy="2684066"/>
          </a:xfrm>
        </p:grpSpPr>
        <p:pic>
          <p:nvPicPr>
            <p:cNvPr id="1026" name="Picture 2" descr="HD wallpaper: Blackboard, equation, Formula, graph, Knowledge, mathematics  | Wallpaper Flare">
              <a:extLst>
                <a:ext uri="{FF2B5EF4-FFF2-40B4-BE49-F238E27FC236}">
                  <a16:creationId xmlns:a16="http://schemas.microsoft.com/office/drawing/2014/main" id="{3B833189-5A0D-470E-9ECE-517E01EC7D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77379" y="4361505"/>
              <a:ext cx="1933526" cy="1088936"/>
            </a:xfrm>
            <a:prstGeom prst="rect">
              <a:avLst/>
            </a:prstGeom>
            <a:ln>
              <a:solidFill>
                <a:schemeClr val="bg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04F075C4-427D-46DE-BC30-07C4B72423CC}"/>
                </a:ext>
              </a:extLst>
            </p:cNvPr>
            <p:cNvGrpSpPr/>
            <p:nvPr/>
          </p:nvGrpSpPr>
          <p:grpSpPr>
            <a:xfrm>
              <a:off x="6628086" y="3996977"/>
              <a:ext cx="1744969" cy="1744969"/>
              <a:chOff x="5068233" y="1853447"/>
              <a:chExt cx="1744969" cy="1744969"/>
            </a:xfrm>
          </p:grpSpPr>
          <p:sp>
            <p:nvSpPr>
              <p:cNvPr id="7" name="Oval 6">
                <a:extLst>
                  <a:ext uri="{FF2B5EF4-FFF2-40B4-BE49-F238E27FC236}">
                    <a16:creationId xmlns:a16="http://schemas.microsoft.com/office/drawing/2014/main" id="{03B6B2FC-6241-4CFA-842E-3A46CA1F6F12}"/>
                  </a:ext>
                </a:extLst>
              </p:cNvPr>
              <p:cNvSpPr/>
              <p:nvPr/>
            </p:nvSpPr>
            <p:spPr>
              <a:xfrm>
                <a:off x="5068233" y="1853447"/>
                <a:ext cx="1744969" cy="1744969"/>
              </a:xfrm>
              <a:prstGeom prst="ellipse">
                <a:avLst/>
              </a:prstGeom>
              <a:gradFill flip="none" rotWithShape="1">
                <a:gsLst>
                  <a:gs pos="0">
                    <a:srgbClr val="7030A0"/>
                  </a:gs>
                  <a:gs pos="100000">
                    <a:schemeClr val="accent5">
                      <a:lumMod val="60000"/>
                      <a:lumOff val="40000"/>
                    </a:schemeClr>
                  </a:gs>
                </a:gsLst>
                <a:lin ang="13500000" scaled="1"/>
                <a:tileRect/>
              </a:gradFill>
              <a:ln>
                <a:noFill/>
              </a:ln>
              <a:effectLst>
                <a:outerShdw blurRad="50800" dist="38100" dir="2700000" algn="tl" rotWithShape="0">
                  <a:prstClr val="black">
                    <a:alpha val="40000"/>
                  </a:prstClr>
                </a:outerShdw>
              </a:effectLst>
            </p:spPr>
            <p:style>
              <a:lnRef idx="2">
                <a:scrgbClr r="0" g="0" b="0"/>
              </a:lnRef>
              <a:fillRef idx="1">
                <a:scrgbClr r="0" g="0" b="0"/>
              </a:fillRef>
              <a:effectRef idx="0">
                <a:scrgbClr r="0" g="0" b="0"/>
              </a:effectRef>
              <a:fontRef idx="minor">
                <a:schemeClr val="lt1"/>
              </a:fontRef>
            </p:style>
            <p:txBody>
              <a:bodyPr/>
              <a:lstStyle/>
              <a:p>
                <a:endParaRPr lang="fr-CH"/>
              </a:p>
            </p:txBody>
          </p:sp>
          <p:sp>
            <p:nvSpPr>
              <p:cNvPr id="8" name="Oval 4">
                <a:extLst>
                  <a:ext uri="{FF2B5EF4-FFF2-40B4-BE49-F238E27FC236}">
                    <a16:creationId xmlns:a16="http://schemas.microsoft.com/office/drawing/2014/main" id="{8A54D984-FADD-4DC5-B282-9D6F248280CD}"/>
                  </a:ext>
                </a:extLst>
              </p:cNvPr>
              <p:cNvSpPr txBox="1"/>
              <p:nvPr/>
            </p:nvSpPr>
            <p:spPr>
              <a:xfrm>
                <a:off x="5323778" y="2108992"/>
                <a:ext cx="1233879" cy="123387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err="1">
                    <a:solidFill>
                      <a:schemeClr val="bg1"/>
                    </a:solidFill>
                  </a:rPr>
                  <a:t>Hypothèses</a:t>
                </a:r>
                <a:endParaRPr lang="en-US" sz="1200" b="1" kern="1200" dirty="0">
                  <a:solidFill>
                    <a:schemeClr val="bg1"/>
                  </a:solidFill>
                </a:endParaRPr>
              </a:p>
            </p:txBody>
          </p:sp>
        </p:grpSp>
        <p:sp>
          <p:nvSpPr>
            <p:cNvPr id="34" name="Arrow: Chevron 33">
              <a:extLst>
                <a:ext uri="{FF2B5EF4-FFF2-40B4-BE49-F238E27FC236}">
                  <a16:creationId xmlns:a16="http://schemas.microsoft.com/office/drawing/2014/main" id="{04EBD483-F26E-452C-9D30-0CC2DA555D12}"/>
                </a:ext>
              </a:extLst>
            </p:cNvPr>
            <p:cNvSpPr/>
            <p:nvPr/>
          </p:nvSpPr>
          <p:spPr>
            <a:xfrm rot="5400000">
              <a:off x="7105283" y="3232581"/>
              <a:ext cx="790575" cy="441174"/>
            </a:xfrm>
            <a:prstGeom prst="chevron">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solidFill>
                  <a:schemeClr val="tx1"/>
                </a:solidFill>
              </a:endParaRPr>
            </a:p>
          </p:txBody>
        </p:sp>
        <p:grpSp>
          <p:nvGrpSpPr>
            <p:cNvPr id="13" name="Group 12">
              <a:extLst>
                <a:ext uri="{FF2B5EF4-FFF2-40B4-BE49-F238E27FC236}">
                  <a16:creationId xmlns:a16="http://schemas.microsoft.com/office/drawing/2014/main" id="{BC05903E-9804-4980-A3E4-472796AB129A}"/>
                </a:ext>
              </a:extLst>
            </p:cNvPr>
            <p:cNvGrpSpPr/>
            <p:nvPr/>
          </p:nvGrpSpPr>
          <p:grpSpPr>
            <a:xfrm>
              <a:off x="9384462" y="4117938"/>
              <a:ext cx="612246" cy="612246"/>
              <a:chOff x="5086485" y="1724861"/>
              <a:chExt cx="2083460" cy="2083460"/>
            </a:xfrm>
          </p:grpSpPr>
          <p:sp>
            <p:nvSpPr>
              <p:cNvPr id="56" name="Ellipse 47">
                <a:extLst>
                  <a:ext uri="{FF2B5EF4-FFF2-40B4-BE49-F238E27FC236}">
                    <a16:creationId xmlns:a16="http://schemas.microsoft.com/office/drawing/2014/main" id="{6681506F-6C8D-40EA-B9F5-63544DA3595A}"/>
                  </a:ext>
                </a:extLst>
              </p:cNvPr>
              <p:cNvSpPr/>
              <p:nvPr/>
            </p:nvSpPr>
            <p:spPr>
              <a:xfrm>
                <a:off x="5086485" y="1724861"/>
                <a:ext cx="2083460" cy="2083460"/>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000"/>
              </a:p>
            </p:txBody>
          </p:sp>
          <p:sp>
            <p:nvSpPr>
              <p:cNvPr id="57" name="Ellipse 44">
                <a:extLst>
                  <a:ext uri="{FF2B5EF4-FFF2-40B4-BE49-F238E27FC236}">
                    <a16:creationId xmlns:a16="http://schemas.microsoft.com/office/drawing/2014/main" id="{443F4890-4065-4C0E-870E-2D8FB8BBBE8B}"/>
                  </a:ext>
                </a:extLst>
              </p:cNvPr>
              <p:cNvSpPr/>
              <p:nvPr/>
            </p:nvSpPr>
            <p:spPr>
              <a:xfrm>
                <a:off x="5581327" y="2548638"/>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000" dirty="0"/>
              </a:p>
            </p:txBody>
          </p:sp>
          <p:sp>
            <p:nvSpPr>
              <p:cNvPr id="58" name="Ellipse 45">
                <a:extLst>
                  <a:ext uri="{FF2B5EF4-FFF2-40B4-BE49-F238E27FC236}">
                    <a16:creationId xmlns:a16="http://schemas.microsoft.com/office/drawing/2014/main" id="{B3A6133F-A0C0-4C5A-8092-4C31DEBC90BC}"/>
                  </a:ext>
                </a:extLst>
              </p:cNvPr>
              <p:cNvSpPr/>
              <p:nvPr/>
            </p:nvSpPr>
            <p:spPr>
              <a:xfrm>
                <a:off x="6146021" y="2996749"/>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000" dirty="0"/>
              </a:p>
            </p:txBody>
          </p:sp>
          <p:sp>
            <p:nvSpPr>
              <p:cNvPr id="59" name="Ellipse 46">
                <a:extLst>
                  <a:ext uri="{FF2B5EF4-FFF2-40B4-BE49-F238E27FC236}">
                    <a16:creationId xmlns:a16="http://schemas.microsoft.com/office/drawing/2014/main" id="{360C877F-C587-4EBB-B7EC-23D8B2B4936C}"/>
                  </a:ext>
                </a:extLst>
              </p:cNvPr>
              <p:cNvSpPr/>
              <p:nvPr/>
            </p:nvSpPr>
            <p:spPr>
              <a:xfrm>
                <a:off x="6296344" y="2338681"/>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000" dirty="0"/>
              </a:p>
            </p:txBody>
          </p:sp>
          <p:sp>
            <p:nvSpPr>
              <p:cNvPr id="60" name="Hexagon 59">
                <a:extLst>
                  <a:ext uri="{FF2B5EF4-FFF2-40B4-BE49-F238E27FC236}">
                    <a16:creationId xmlns:a16="http://schemas.microsoft.com/office/drawing/2014/main" id="{B38025C0-B076-47A3-962D-700D97D2F9C1}"/>
                  </a:ext>
                </a:extLst>
              </p:cNvPr>
              <p:cNvSpPr/>
              <p:nvPr/>
            </p:nvSpPr>
            <p:spPr>
              <a:xfrm>
                <a:off x="5390913" y="2818548"/>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p>
            </p:txBody>
          </p:sp>
          <p:sp>
            <p:nvSpPr>
              <p:cNvPr id="61" name="Hexagon 60">
                <a:extLst>
                  <a:ext uri="{FF2B5EF4-FFF2-40B4-BE49-F238E27FC236}">
                    <a16:creationId xmlns:a16="http://schemas.microsoft.com/office/drawing/2014/main" id="{2A6E4CF2-F0AE-4D7F-88A7-B77250C080DD}"/>
                  </a:ext>
                </a:extLst>
              </p:cNvPr>
              <p:cNvSpPr/>
              <p:nvPr/>
            </p:nvSpPr>
            <p:spPr>
              <a:xfrm>
                <a:off x="5625097" y="1929449"/>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p>
            </p:txBody>
          </p:sp>
          <p:sp>
            <p:nvSpPr>
              <p:cNvPr id="63" name="Hexagon 62">
                <a:extLst>
                  <a:ext uri="{FF2B5EF4-FFF2-40B4-BE49-F238E27FC236}">
                    <a16:creationId xmlns:a16="http://schemas.microsoft.com/office/drawing/2014/main" id="{E20487F7-1645-4742-BC57-656FDF19E54D}"/>
                  </a:ext>
                </a:extLst>
              </p:cNvPr>
              <p:cNvSpPr/>
              <p:nvPr/>
            </p:nvSpPr>
            <p:spPr>
              <a:xfrm>
                <a:off x="6296344" y="2583956"/>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grpSp>
          <p:nvGrpSpPr>
            <p:cNvPr id="65" name="Group 64">
              <a:extLst>
                <a:ext uri="{FF2B5EF4-FFF2-40B4-BE49-F238E27FC236}">
                  <a16:creationId xmlns:a16="http://schemas.microsoft.com/office/drawing/2014/main" id="{36897C72-6DDF-402B-916A-953964EFCEF3}"/>
                </a:ext>
              </a:extLst>
            </p:cNvPr>
            <p:cNvGrpSpPr/>
            <p:nvPr/>
          </p:nvGrpSpPr>
          <p:grpSpPr>
            <a:xfrm>
              <a:off x="10118709" y="3889013"/>
              <a:ext cx="612246" cy="612246"/>
              <a:chOff x="5086485" y="1724861"/>
              <a:chExt cx="2083460" cy="2083460"/>
            </a:xfrm>
          </p:grpSpPr>
          <p:sp>
            <p:nvSpPr>
              <p:cNvPr id="66" name="Ellipse 47">
                <a:extLst>
                  <a:ext uri="{FF2B5EF4-FFF2-40B4-BE49-F238E27FC236}">
                    <a16:creationId xmlns:a16="http://schemas.microsoft.com/office/drawing/2014/main" id="{730B1F7C-CDE8-45F9-B707-32A57D400A19}"/>
                  </a:ext>
                </a:extLst>
              </p:cNvPr>
              <p:cNvSpPr/>
              <p:nvPr/>
            </p:nvSpPr>
            <p:spPr>
              <a:xfrm>
                <a:off x="5086485" y="1724861"/>
                <a:ext cx="2083460" cy="2083460"/>
              </a:xfrm>
              <a:prstGeom prst="ellipse">
                <a:avLst/>
              </a:prstGeom>
              <a:solidFill>
                <a:schemeClr val="tx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000"/>
              </a:p>
            </p:txBody>
          </p:sp>
          <p:sp>
            <p:nvSpPr>
              <p:cNvPr id="67" name="Ellipse 44">
                <a:extLst>
                  <a:ext uri="{FF2B5EF4-FFF2-40B4-BE49-F238E27FC236}">
                    <a16:creationId xmlns:a16="http://schemas.microsoft.com/office/drawing/2014/main" id="{01EE5756-2D35-450B-B486-510250FF06B6}"/>
                  </a:ext>
                </a:extLst>
              </p:cNvPr>
              <p:cNvSpPr/>
              <p:nvPr/>
            </p:nvSpPr>
            <p:spPr>
              <a:xfrm>
                <a:off x="5581327" y="2548638"/>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000" dirty="0"/>
              </a:p>
            </p:txBody>
          </p:sp>
          <p:sp>
            <p:nvSpPr>
              <p:cNvPr id="68" name="Ellipse 45">
                <a:extLst>
                  <a:ext uri="{FF2B5EF4-FFF2-40B4-BE49-F238E27FC236}">
                    <a16:creationId xmlns:a16="http://schemas.microsoft.com/office/drawing/2014/main" id="{290D7A06-049E-48B2-8D42-E138964CC342}"/>
                  </a:ext>
                </a:extLst>
              </p:cNvPr>
              <p:cNvSpPr/>
              <p:nvPr/>
            </p:nvSpPr>
            <p:spPr>
              <a:xfrm>
                <a:off x="6146021" y="2996749"/>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000" dirty="0"/>
              </a:p>
            </p:txBody>
          </p:sp>
          <p:sp>
            <p:nvSpPr>
              <p:cNvPr id="69" name="Ellipse 46">
                <a:extLst>
                  <a:ext uri="{FF2B5EF4-FFF2-40B4-BE49-F238E27FC236}">
                    <a16:creationId xmlns:a16="http://schemas.microsoft.com/office/drawing/2014/main" id="{937A84C2-6205-473D-984F-F84BAAB899EA}"/>
                  </a:ext>
                </a:extLst>
              </p:cNvPr>
              <p:cNvSpPr/>
              <p:nvPr/>
            </p:nvSpPr>
            <p:spPr>
              <a:xfrm>
                <a:off x="6296344" y="2338681"/>
                <a:ext cx="229234" cy="241714"/>
              </a:xfrm>
              <a:prstGeom prst="ellipse">
                <a:avLst/>
              </a:prstGeom>
              <a:gradFill flip="none" rotWithShape="1">
                <a:gsLst>
                  <a:gs pos="58000">
                    <a:srgbClr val="00B05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000" dirty="0"/>
              </a:p>
            </p:txBody>
          </p:sp>
          <p:sp>
            <p:nvSpPr>
              <p:cNvPr id="70" name="Hexagon 69">
                <a:extLst>
                  <a:ext uri="{FF2B5EF4-FFF2-40B4-BE49-F238E27FC236}">
                    <a16:creationId xmlns:a16="http://schemas.microsoft.com/office/drawing/2014/main" id="{820CA89A-D699-4F71-8696-A7CE7F9AF6D0}"/>
                  </a:ext>
                </a:extLst>
              </p:cNvPr>
              <p:cNvSpPr/>
              <p:nvPr/>
            </p:nvSpPr>
            <p:spPr>
              <a:xfrm>
                <a:off x="5390913" y="2818548"/>
                <a:ext cx="750158" cy="654507"/>
              </a:xfrm>
              <a:prstGeom prst="hexagon">
                <a:avLst/>
              </a:prstGeom>
              <a:gradFill flip="none" rotWithShape="1">
                <a:gsLst>
                  <a:gs pos="58000">
                    <a:schemeClr val="accent6">
                      <a:lumMod val="60000"/>
                      <a:lumOff val="40000"/>
                    </a:schemeClr>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p>
            </p:txBody>
          </p:sp>
          <p:sp>
            <p:nvSpPr>
              <p:cNvPr id="71" name="Hexagon 70">
                <a:extLst>
                  <a:ext uri="{FF2B5EF4-FFF2-40B4-BE49-F238E27FC236}">
                    <a16:creationId xmlns:a16="http://schemas.microsoft.com/office/drawing/2014/main" id="{4C7D369C-1CAA-46DD-B046-A0B0AA95EDC0}"/>
                  </a:ext>
                </a:extLst>
              </p:cNvPr>
              <p:cNvSpPr/>
              <p:nvPr/>
            </p:nvSpPr>
            <p:spPr>
              <a:xfrm>
                <a:off x="5625097" y="1929449"/>
                <a:ext cx="750158" cy="654507"/>
              </a:xfrm>
              <a:prstGeom prst="hexagon">
                <a:avLst/>
              </a:prstGeom>
              <a:gradFill flip="none" rotWithShape="1">
                <a:gsLst>
                  <a:gs pos="58000">
                    <a:schemeClr val="accent6">
                      <a:lumMod val="60000"/>
                      <a:lumOff val="40000"/>
                    </a:schemeClr>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p>
            </p:txBody>
          </p:sp>
          <p:sp>
            <p:nvSpPr>
              <p:cNvPr id="72" name="Hexagon 71">
                <a:extLst>
                  <a:ext uri="{FF2B5EF4-FFF2-40B4-BE49-F238E27FC236}">
                    <a16:creationId xmlns:a16="http://schemas.microsoft.com/office/drawing/2014/main" id="{544911D5-0BB8-426B-B65C-8BD5052BD57A}"/>
                  </a:ext>
                </a:extLst>
              </p:cNvPr>
              <p:cNvSpPr/>
              <p:nvPr/>
            </p:nvSpPr>
            <p:spPr>
              <a:xfrm>
                <a:off x="6296344" y="2583956"/>
                <a:ext cx="750158" cy="654507"/>
              </a:xfrm>
              <a:prstGeom prst="hexagon">
                <a:avLst/>
              </a:prstGeom>
              <a:gradFill flip="none" rotWithShape="1">
                <a:gsLst>
                  <a:gs pos="58000">
                    <a:schemeClr val="accent6">
                      <a:lumMod val="60000"/>
                      <a:lumOff val="40000"/>
                    </a:schemeClr>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grpSp>
      <p:grpSp>
        <p:nvGrpSpPr>
          <p:cNvPr id="11" name="Group 10">
            <a:extLst>
              <a:ext uri="{FF2B5EF4-FFF2-40B4-BE49-F238E27FC236}">
                <a16:creationId xmlns:a16="http://schemas.microsoft.com/office/drawing/2014/main" id="{53A3023C-3A35-BC92-0E98-6D217E83BBAB}"/>
              </a:ext>
            </a:extLst>
          </p:cNvPr>
          <p:cNvGrpSpPr/>
          <p:nvPr/>
        </p:nvGrpSpPr>
        <p:grpSpPr>
          <a:xfrm>
            <a:off x="733713" y="3838087"/>
            <a:ext cx="5752293" cy="1903858"/>
            <a:chOff x="733713" y="3838087"/>
            <a:chExt cx="5752293" cy="1903858"/>
          </a:xfrm>
        </p:grpSpPr>
        <p:grpSp>
          <p:nvGrpSpPr>
            <p:cNvPr id="35" name="Group 34">
              <a:extLst>
                <a:ext uri="{FF2B5EF4-FFF2-40B4-BE49-F238E27FC236}">
                  <a16:creationId xmlns:a16="http://schemas.microsoft.com/office/drawing/2014/main" id="{B448C847-660E-4034-A312-4EBFAAC4D28F}"/>
                </a:ext>
              </a:extLst>
            </p:cNvPr>
            <p:cNvGrpSpPr/>
            <p:nvPr/>
          </p:nvGrpSpPr>
          <p:grpSpPr>
            <a:xfrm>
              <a:off x="3818945" y="3996976"/>
              <a:ext cx="1744969" cy="1744969"/>
              <a:chOff x="3216414" y="3705266"/>
              <a:chExt cx="1744969" cy="1744969"/>
            </a:xfrm>
          </p:grpSpPr>
          <p:sp>
            <p:nvSpPr>
              <p:cNvPr id="36" name="Oval 35">
                <a:extLst>
                  <a:ext uri="{FF2B5EF4-FFF2-40B4-BE49-F238E27FC236}">
                    <a16:creationId xmlns:a16="http://schemas.microsoft.com/office/drawing/2014/main" id="{23170491-EEA3-4BCC-8E12-0C3B3A795854}"/>
                  </a:ext>
                </a:extLst>
              </p:cNvPr>
              <p:cNvSpPr/>
              <p:nvPr/>
            </p:nvSpPr>
            <p:spPr>
              <a:xfrm>
                <a:off x="3216414" y="3705266"/>
                <a:ext cx="1744969" cy="1744969"/>
              </a:xfrm>
              <a:prstGeom prst="ellipse">
                <a:avLst/>
              </a:prstGeom>
              <a:gradFill flip="none" rotWithShape="1">
                <a:gsLst>
                  <a:gs pos="0">
                    <a:srgbClr val="002060"/>
                  </a:gs>
                  <a:gs pos="100000">
                    <a:srgbClr val="0070C0"/>
                  </a:gs>
                </a:gsLst>
                <a:lin ang="13500000" scaled="1"/>
                <a:tileRect/>
              </a:gradFill>
              <a:ln>
                <a:noFill/>
              </a:ln>
              <a:effectLst>
                <a:outerShdw blurRad="50800" dist="38100" dir="2700000" algn="tl" rotWithShape="0">
                  <a:prstClr val="black">
                    <a:alpha val="40000"/>
                  </a:prstClr>
                </a:outerShdw>
              </a:effectLst>
            </p:spPr>
            <p:style>
              <a:lnRef idx="2">
                <a:scrgbClr r="0" g="0" b="0"/>
              </a:lnRef>
              <a:fillRef idx="1">
                <a:scrgbClr r="0" g="0" b="0"/>
              </a:fillRef>
              <a:effectRef idx="0">
                <a:scrgbClr r="0" g="0" b="0"/>
              </a:effectRef>
              <a:fontRef idx="minor">
                <a:schemeClr val="lt1"/>
              </a:fontRef>
            </p:style>
            <p:txBody>
              <a:bodyPr/>
              <a:lstStyle/>
              <a:p>
                <a:endParaRPr lang="fr-CH"/>
              </a:p>
            </p:txBody>
          </p:sp>
          <p:sp>
            <p:nvSpPr>
              <p:cNvPr id="37" name="Oval 4">
                <a:extLst>
                  <a:ext uri="{FF2B5EF4-FFF2-40B4-BE49-F238E27FC236}">
                    <a16:creationId xmlns:a16="http://schemas.microsoft.com/office/drawing/2014/main" id="{E4788F60-BEC7-438F-81D8-5B8C3CC6038D}"/>
                  </a:ext>
                </a:extLst>
              </p:cNvPr>
              <p:cNvSpPr txBox="1"/>
              <p:nvPr/>
            </p:nvSpPr>
            <p:spPr>
              <a:xfrm>
                <a:off x="3471959" y="3960811"/>
                <a:ext cx="1233879" cy="123387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err="1">
                    <a:solidFill>
                      <a:schemeClr val="bg1"/>
                    </a:solidFill>
                  </a:rPr>
                  <a:t>Expérimentation</a:t>
                </a:r>
                <a:endParaRPr lang="en-US" sz="1200" b="1" kern="1200" dirty="0">
                  <a:solidFill>
                    <a:schemeClr val="bg1"/>
                  </a:solidFill>
                </a:endParaRPr>
              </a:p>
            </p:txBody>
          </p:sp>
        </p:grpSp>
        <p:sp>
          <p:nvSpPr>
            <p:cNvPr id="38" name="Arrow: Chevron 37">
              <a:extLst>
                <a:ext uri="{FF2B5EF4-FFF2-40B4-BE49-F238E27FC236}">
                  <a16:creationId xmlns:a16="http://schemas.microsoft.com/office/drawing/2014/main" id="{5A6325CD-1725-4B41-BAC0-5302F2A917A4}"/>
                </a:ext>
              </a:extLst>
            </p:cNvPr>
            <p:cNvSpPr/>
            <p:nvPr/>
          </p:nvSpPr>
          <p:spPr>
            <a:xfrm rot="10800000">
              <a:off x="5695431" y="4648873"/>
              <a:ext cx="790575" cy="441174"/>
            </a:xfrm>
            <a:prstGeom prst="chevron">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solidFill>
                  <a:schemeClr val="tx1"/>
                </a:solidFill>
              </a:endParaRPr>
            </a:p>
          </p:txBody>
        </p:sp>
        <p:pic>
          <p:nvPicPr>
            <p:cNvPr id="52" name="Picture 1024">
              <a:extLst>
                <a:ext uri="{FF2B5EF4-FFF2-40B4-BE49-F238E27FC236}">
                  <a16:creationId xmlns:a16="http://schemas.microsoft.com/office/drawing/2014/main" id="{21A153E2-8EA9-4668-81D2-C632D3390FE0}"/>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33713" y="4404861"/>
              <a:ext cx="1731677" cy="1145212"/>
            </a:xfrm>
            <a:prstGeom prst="rect">
              <a:avLst/>
            </a:prstGeom>
            <a:ln>
              <a:solidFill>
                <a:schemeClr val="bg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3" name="Picture 5">
              <a:extLst>
                <a:ext uri="{FF2B5EF4-FFF2-40B4-BE49-F238E27FC236}">
                  <a16:creationId xmlns:a16="http://schemas.microsoft.com/office/drawing/2014/main" id="{F0B302F9-0C3D-4950-A19C-5D1C01DFA5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1779589" y="3838087"/>
              <a:ext cx="1493604" cy="991427"/>
            </a:xfrm>
            <a:prstGeom prst="rect">
              <a:avLst/>
            </a:prstGeom>
            <a:ln>
              <a:solidFill>
                <a:schemeClr val="bg1">
                  <a:lumMod val="50000"/>
                </a:schemeClr>
              </a:solidFill>
            </a:ln>
            <a:effectLst>
              <a:outerShdw blurRad="50800" dist="38100" dir="2700000" algn="tl" rotWithShape="0">
                <a:prstClr val="black">
                  <a:alpha val="40000"/>
                </a:prstClr>
              </a:outerShdw>
            </a:effectLst>
          </p:spPr>
        </p:pic>
      </p:grpSp>
      <p:grpSp>
        <p:nvGrpSpPr>
          <p:cNvPr id="12" name="Group 11">
            <a:extLst>
              <a:ext uri="{FF2B5EF4-FFF2-40B4-BE49-F238E27FC236}">
                <a16:creationId xmlns:a16="http://schemas.microsoft.com/office/drawing/2014/main" id="{7DF078A7-FC3C-2A4C-B981-D56D4110FB8C}"/>
              </a:ext>
            </a:extLst>
          </p:cNvPr>
          <p:cNvGrpSpPr/>
          <p:nvPr/>
        </p:nvGrpSpPr>
        <p:grpSpPr>
          <a:xfrm>
            <a:off x="821244" y="1165540"/>
            <a:ext cx="4742669" cy="2682916"/>
            <a:chOff x="821244" y="1165540"/>
            <a:chExt cx="4742669" cy="2682916"/>
          </a:xfrm>
        </p:grpSpPr>
        <p:grpSp>
          <p:nvGrpSpPr>
            <p:cNvPr id="40" name="Group 39">
              <a:extLst>
                <a:ext uri="{FF2B5EF4-FFF2-40B4-BE49-F238E27FC236}">
                  <a16:creationId xmlns:a16="http://schemas.microsoft.com/office/drawing/2014/main" id="{EED23F0E-BD61-4CDE-8CB5-7DFEA8D75468}"/>
                </a:ext>
              </a:extLst>
            </p:cNvPr>
            <p:cNvGrpSpPr/>
            <p:nvPr/>
          </p:nvGrpSpPr>
          <p:grpSpPr>
            <a:xfrm>
              <a:off x="3818944" y="1165540"/>
              <a:ext cx="1744969" cy="1744969"/>
              <a:chOff x="1364594" y="1853447"/>
              <a:chExt cx="1744969" cy="1744969"/>
            </a:xfrm>
          </p:grpSpPr>
          <p:sp>
            <p:nvSpPr>
              <p:cNvPr id="41" name="Oval 40">
                <a:extLst>
                  <a:ext uri="{FF2B5EF4-FFF2-40B4-BE49-F238E27FC236}">
                    <a16:creationId xmlns:a16="http://schemas.microsoft.com/office/drawing/2014/main" id="{4B5ADB28-1789-46A7-AB8B-A22E66D6DB34}"/>
                  </a:ext>
                </a:extLst>
              </p:cNvPr>
              <p:cNvSpPr/>
              <p:nvPr/>
            </p:nvSpPr>
            <p:spPr>
              <a:xfrm>
                <a:off x="1364594" y="1853447"/>
                <a:ext cx="1744969" cy="1744969"/>
              </a:xfrm>
              <a:prstGeom prst="ellipse">
                <a:avLst/>
              </a:prstGeom>
              <a:gradFill flip="none" rotWithShape="1">
                <a:gsLst>
                  <a:gs pos="0">
                    <a:srgbClr val="008000"/>
                  </a:gs>
                  <a:gs pos="100000">
                    <a:srgbClr val="92D050"/>
                  </a:gs>
                </a:gsLst>
                <a:lin ang="13500000" scaled="1"/>
                <a:tileRect/>
              </a:gradFill>
              <a:ln w="12700" cap="flat" cmpd="sng" algn="ctr">
                <a:noFill/>
                <a:prstDash val="solid"/>
                <a:miter lim="800000"/>
              </a:ln>
              <a:effectLst>
                <a:outerShdw blurRad="50800" dist="38100" dir="2700000" algn="tl" rotWithShape="0">
                  <a:prstClr val="black">
                    <a:alpha val="40000"/>
                  </a:prstClr>
                </a:outerShdw>
              </a:effectLst>
            </p:spPr>
            <p:style>
              <a:lnRef idx="2">
                <a:scrgbClr r="0" g="0" b="0"/>
              </a:lnRef>
              <a:fillRef idx="1">
                <a:scrgbClr r="0" g="0" b="0"/>
              </a:fillRef>
              <a:effectRef idx="0">
                <a:scrgbClr r="0" g="0" b="0"/>
              </a:effectRef>
              <a:fontRef idx="minor">
                <a:schemeClr val="lt1"/>
              </a:fontRef>
            </p:style>
            <p:txBody>
              <a:bodyPr/>
              <a:lstStyle/>
              <a:p>
                <a:endParaRPr lang="fr-CH"/>
              </a:p>
            </p:txBody>
          </p:sp>
          <p:sp>
            <p:nvSpPr>
              <p:cNvPr id="42" name="Oval 4">
                <a:extLst>
                  <a:ext uri="{FF2B5EF4-FFF2-40B4-BE49-F238E27FC236}">
                    <a16:creationId xmlns:a16="http://schemas.microsoft.com/office/drawing/2014/main" id="{7B76C089-ABA3-41A0-92A6-F2CC81C497D1}"/>
                  </a:ext>
                </a:extLst>
              </p:cNvPr>
              <p:cNvSpPr txBox="1"/>
              <p:nvPr/>
            </p:nvSpPr>
            <p:spPr>
              <a:xfrm>
                <a:off x="1620139" y="2108992"/>
                <a:ext cx="1233879" cy="123387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err="1">
                    <a:solidFill>
                      <a:srgbClr val="FFFFFF"/>
                    </a:solidFill>
                    <a:latin typeface="Arial"/>
                    <a:ea typeface="+mn-ea"/>
                    <a:cs typeface="+mn-cs"/>
                  </a:rPr>
                  <a:t>Théorie</a:t>
                </a:r>
                <a:endParaRPr lang="en-US" sz="1200" b="1" kern="1200" dirty="0">
                  <a:solidFill>
                    <a:srgbClr val="FFFFFF"/>
                  </a:solidFill>
                  <a:latin typeface="Arial"/>
                  <a:ea typeface="+mn-ea"/>
                  <a:cs typeface="+mn-cs"/>
                </a:endParaRPr>
              </a:p>
            </p:txBody>
          </p:sp>
        </p:grpSp>
        <p:sp>
          <p:nvSpPr>
            <p:cNvPr id="43" name="Arrow: Chevron 42">
              <a:extLst>
                <a:ext uri="{FF2B5EF4-FFF2-40B4-BE49-F238E27FC236}">
                  <a16:creationId xmlns:a16="http://schemas.microsoft.com/office/drawing/2014/main" id="{3ADF80CB-F3D1-4860-8707-BF480F8FB45E}"/>
                </a:ext>
              </a:extLst>
            </p:cNvPr>
            <p:cNvSpPr/>
            <p:nvPr/>
          </p:nvSpPr>
          <p:spPr>
            <a:xfrm rot="16200000">
              <a:off x="4296140" y="3232582"/>
              <a:ext cx="790575" cy="441174"/>
            </a:xfrm>
            <a:prstGeom prst="chevron">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solidFill>
                  <a:schemeClr val="tx1"/>
                </a:solidFill>
              </a:endParaRPr>
            </a:p>
          </p:txBody>
        </p:sp>
        <p:pic>
          <p:nvPicPr>
            <p:cNvPr id="51" name="Content Placeholder 5">
              <a:extLst>
                <a:ext uri="{FF2B5EF4-FFF2-40B4-BE49-F238E27FC236}">
                  <a16:creationId xmlns:a16="http://schemas.microsoft.com/office/drawing/2014/main" id="{6AB69C2B-D159-4C78-9903-E1440CA8C9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1244" y="1348800"/>
              <a:ext cx="2255331" cy="1416630"/>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1030" name="Picture 6" descr="Document library | Eiopa">
              <a:extLst>
                <a:ext uri="{FF2B5EF4-FFF2-40B4-BE49-F238E27FC236}">
                  <a16:creationId xmlns:a16="http://schemas.microsoft.com/office/drawing/2014/main" id="{51C8F926-A877-4ED0-BC70-3B91D834E5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3252" y="2429751"/>
              <a:ext cx="1493604" cy="902450"/>
            </a:xfrm>
            <a:prstGeom prst="rect">
              <a:avLst/>
            </a:prstGeom>
            <a:ln>
              <a:solidFill>
                <a:schemeClr val="bg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74" name="Groupe 2">
            <a:extLst>
              <a:ext uri="{FF2B5EF4-FFF2-40B4-BE49-F238E27FC236}">
                <a16:creationId xmlns:a16="http://schemas.microsoft.com/office/drawing/2014/main" id="{BCADCA0B-C5A0-4A4A-A378-28C5FD019545}"/>
              </a:ext>
            </a:extLst>
          </p:cNvPr>
          <p:cNvGrpSpPr/>
          <p:nvPr/>
        </p:nvGrpSpPr>
        <p:grpSpPr>
          <a:xfrm>
            <a:off x="723014" y="61253"/>
            <a:ext cx="10898372" cy="441174"/>
            <a:chOff x="723014" y="1695971"/>
            <a:chExt cx="10898372" cy="441174"/>
          </a:xfrm>
        </p:grpSpPr>
        <p:cxnSp>
          <p:nvCxnSpPr>
            <p:cNvPr id="75" name="Connecteur droit 3">
              <a:extLst>
                <a:ext uri="{FF2B5EF4-FFF2-40B4-BE49-F238E27FC236}">
                  <a16:creationId xmlns:a16="http://schemas.microsoft.com/office/drawing/2014/main" id="{236EB6FC-E131-4AB8-B977-DB6808DC857B}"/>
                </a:ext>
              </a:extLst>
            </p:cNvPr>
            <p:cNvCxnSpPr/>
            <p:nvPr/>
          </p:nvCxnSpPr>
          <p:spPr>
            <a:xfrm>
              <a:off x="723014" y="1916558"/>
              <a:ext cx="10898372" cy="0"/>
            </a:xfrm>
            <a:prstGeom prst="line">
              <a:avLst/>
            </a:prstGeom>
          </p:spPr>
          <p:style>
            <a:lnRef idx="1">
              <a:schemeClr val="accent1"/>
            </a:lnRef>
            <a:fillRef idx="0">
              <a:schemeClr val="accent1"/>
            </a:fillRef>
            <a:effectRef idx="0">
              <a:schemeClr val="accent1"/>
            </a:effectRef>
            <a:fontRef idx="minor">
              <a:schemeClr val="tx1"/>
            </a:fontRef>
          </p:style>
        </p:cxnSp>
        <p:sp>
          <p:nvSpPr>
            <p:cNvPr id="76" name="Title 1">
              <a:extLst>
                <a:ext uri="{FF2B5EF4-FFF2-40B4-BE49-F238E27FC236}">
                  <a16:creationId xmlns:a16="http://schemas.microsoft.com/office/drawing/2014/main" id="{9C786686-711F-4760-9BC4-A4259F4D4685}"/>
                </a:ext>
              </a:extLst>
            </p:cNvPr>
            <p:cNvSpPr txBox="1">
              <a:spLocks/>
            </p:cNvSpPr>
            <p:nvPr/>
          </p:nvSpPr>
          <p:spPr>
            <a:xfrm>
              <a:off x="5308369" y="1695971"/>
              <a:ext cx="1575262" cy="441174"/>
            </a:xfrm>
            <a:prstGeom prst="rect">
              <a:avLst/>
            </a:prstGeom>
            <a:solidFill>
              <a:schemeClr val="bg1"/>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lvl="0" algn="ctr"/>
              <a:r>
                <a:rPr lang="fr-CH" sz="2400" dirty="0">
                  <a:solidFill>
                    <a:srgbClr val="0055A0"/>
                  </a:solidFill>
                </a:rPr>
                <a:t>Méthode</a:t>
              </a:r>
              <a:endParaRPr kumimoji="0" lang="en-GB" sz="2400" b="0" i="0" u="none" strike="noStrike" kern="1200" cap="none" spc="0" normalizeH="0" baseline="0" noProof="0" dirty="0">
                <a:ln>
                  <a:noFill/>
                </a:ln>
                <a:solidFill>
                  <a:srgbClr val="0055A0"/>
                </a:solidFill>
                <a:effectLst/>
                <a:uLnTx/>
                <a:uFillTx/>
                <a:latin typeface="Arial"/>
              </a:endParaRPr>
            </a:p>
          </p:txBody>
        </p:sp>
      </p:grpSp>
    </p:spTree>
    <p:extLst>
      <p:ext uri="{BB962C8B-B14F-4D97-AF65-F5344CB8AC3E}">
        <p14:creationId xmlns:p14="http://schemas.microsoft.com/office/powerpoint/2010/main" val="2616661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3" name="Group 52">
            <a:extLst>
              <a:ext uri="{FF2B5EF4-FFF2-40B4-BE49-F238E27FC236}">
                <a16:creationId xmlns:a16="http://schemas.microsoft.com/office/drawing/2014/main" id="{E0E048C3-D7B8-4D50-AA1A-EE2A77F49764}"/>
              </a:ext>
            </a:extLst>
          </p:cNvPr>
          <p:cNvGrpSpPr/>
          <p:nvPr/>
        </p:nvGrpSpPr>
        <p:grpSpPr>
          <a:xfrm>
            <a:off x="1638944" y="1797326"/>
            <a:ext cx="2872964" cy="2485953"/>
            <a:chOff x="1638944" y="1797326"/>
            <a:chExt cx="2872964" cy="2485953"/>
          </a:xfrm>
        </p:grpSpPr>
        <p:pic>
          <p:nvPicPr>
            <p:cNvPr id="3" name="Picture 2" descr="Caféine Molécule Café - Image gratuite sur Pixabay">
              <a:extLst>
                <a:ext uri="{FF2B5EF4-FFF2-40B4-BE49-F238E27FC236}">
                  <a16:creationId xmlns:a16="http://schemas.microsoft.com/office/drawing/2014/main" id="{AF18BA51-622C-4CF6-ACA0-CB92DCC047D0}"/>
                </a:ext>
              </a:extLst>
            </p:cNvPr>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47699" y="1797326"/>
              <a:ext cx="2764209" cy="2073157"/>
            </a:xfrm>
            <a:prstGeom prst="rect">
              <a:avLst/>
            </a:prstGeom>
            <a:noFill/>
            <a:extLst>
              <a:ext uri="{909E8E84-426E-40DD-AFC4-6F175D3DCCD1}">
                <a14:hiddenFill xmlns:a14="http://schemas.microsoft.com/office/drawing/2010/main">
                  <a:solidFill>
                    <a:srgbClr val="FFFFFF"/>
                  </a:solidFill>
                </a14:hiddenFill>
              </a:ext>
            </a:extLst>
          </p:spPr>
        </p:pic>
        <p:sp>
          <p:nvSpPr>
            <p:cNvPr id="6" name="Flèche droite 84">
              <a:extLst>
                <a:ext uri="{FF2B5EF4-FFF2-40B4-BE49-F238E27FC236}">
                  <a16:creationId xmlns:a16="http://schemas.microsoft.com/office/drawing/2014/main" id="{A30C4BAB-A5EF-46D1-B2FB-D8171D379128}"/>
                </a:ext>
              </a:extLst>
            </p:cNvPr>
            <p:cNvSpPr/>
            <p:nvPr/>
          </p:nvSpPr>
          <p:spPr>
            <a:xfrm rot="10800000" flipH="1">
              <a:off x="1638944" y="2630504"/>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ZoneTexte 99">
              <a:extLst>
                <a:ext uri="{FF2B5EF4-FFF2-40B4-BE49-F238E27FC236}">
                  <a16:creationId xmlns:a16="http://schemas.microsoft.com/office/drawing/2014/main" id="{28CA3E9C-5D63-44CF-9DE5-9CD6146A2BE0}"/>
                </a:ext>
              </a:extLst>
            </p:cNvPr>
            <p:cNvSpPr txBox="1"/>
            <p:nvPr/>
          </p:nvSpPr>
          <p:spPr>
            <a:xfrm>
              <a:off x="2410815" y="4006280"/>
              <a:ext cx="1437975" cy="276999"/>
            </a:xfrm>
            <a:prstGeom prst="rect">
              <a:avLst/>
            </a:prstGeom>
            <a:noFill/>
          </p:spPr>
          <p:txBody>
            <a:bodyPr wrap="square" lIns="0" tIns="0" rIns="0" bIns="0" rtlCol="0">
              <a:spAutoFit/>
            </a:bodyPr>
            <a:lstStyle/>
            <a:p>
              <a:pPr algn="ctr"/>
              <a:r>
                <a:rPr lang="fr-CH" dirty="0"/>
                <a:t>Molécules</a:t>
              </a:r>
            </a:p>
          </p:txBody>
        </p:sp>
      </p:grpSp>
      <p:grpSp>
        <p:nvGrpSpPr>
          <p:cNvPr id="57" name="Group 56">
            <a:extLst>
              <a:ext uri="{FF2B5EF4-FFF2-40B4-BE49-F238E27FC236}">
                <a16:creationId xmlns:a16="http://schemas.microsoft.com/office/drawing/2014/main" id="{C63A886E-1EAF-495C-85FA-11237D9A3F6B}"/>
              </a:ext>
            </a:extLst>
          </p:cNvPr>
          <p:cNvGrpSpPr/>
          <p:nvPr/>
        </p:nvGrpSpPr>
        <p:grpSpPr>
          <a:xfrm>
            <a:off x="3405797" y="1934892"/>
            <a:ext cx="3441310" cy="2686941"/>
            <a:chOff x="3405797" y="1934892"/>
            <a:chExt cx="3441310" cy="2686941"/>
          </a:xfrm>
        </p:grpSpPr>
        <p:sp>
          <p:nvSpPr>
            <p:cNvPr id="2" name="Ellipse 106">
              <a:extLst>
                <a:ext uri="{FF2B5EF4-FFF2-40B4-BE49-F238E27FC236}">
                  <a16:creationId xmlns:a16="http://schemas.microsoft.com/office/drawing/2014/main" id="{2194E8CE-619A-4928-ADFB-C198C29AD5DA}"/>
                </a:ext>
              </a:extLst>
            </p:cNvPr>
            <p:cNvSpPr/>
            <p:nvPr/>
          </p:nvSpPr>
          <p:spPr>
            <a:xfrm>
              <a:off x="4565897" y="1993509"/>
              <a:ext cx="1756196" cy="1756196"/>
            </a:xfrm>
            <a:prstGeom prst="ellipse">
              <a:avLst/>
            </a:prstGeom>
            <a:solidFill>
              <a:srgbClr val="CED4F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mc:AlternateContent xmlns:mc="http://schemas.openxmlformats.org/markup-compatibility/2006">
          <mc:Choice xmlns:am3d="http://schemas.microsoft.com/office/drawing/2017/model3d" Requires="am3d">
            <p:graphicFrame>
              <p:nvGraphicFramePr>
                <p:cNvPr id="7" name="3D Model 6" descr="Sphere">
                  <a:extLst>
                    <a:ext uri="{FF2B5EF4-FFF2-40B4-BE49-F238E27FC236}">
                      <a16:creationId xmlns:a16="http://schemas.microsoft.com/office/drawing/2014/main" id="{828DC56B-6EE4-4929-B6F3-F7F01F36A05D}"/>
                    </a:ext>
                  </a:extLst>
                </p:cNvPr>
                <p:cNvGraphicFramePr>
                  <a:graphicFrameLocks noChangeAspect="1"/>
                </p:cNvGraphicFramePr>
                <p:nvPr/>
              </p:nvGraphicFramePr>
              <p:xfrm>
                <a:off x="4474492" y="1934892"/>
                <a:ext cx="1873428" cy="1873429"/>
              </p:xfrm>
              <a:graphic>
                <a:graphicData uri="http://schemas.microsoft.com/office/drawing/2017/model3d">
                  <am3d:model3d r:embed="rId3">
                    <am3d:spPr>
                      <a:xfrm>
                        <a:off x="0" y="0"/>
                        <a:ext cx="1873428" cy="18734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4"/>
                    </am3d:raster>
                    <am3d:objViewport viewportSz="3341632"/>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7" name="3D Model 6" descr="Sphere">
                  <a:extLst>
                    <a:ext uri="{FF2B5EF4-FFF2-40B4-BE49-F238E27FC236}">
                      <a16:creationId xmlns:a16="http://schemas.microsoft.com/office/drawing/2014/main" id="{828DC56B-6EE4-4929-B6F3-F7F01F36A05D}"/>
                    </a:ext>
                  </a:extLst>
                </p:cNvPr>
                <p:cNvPicPr>
                  <a:picLocks noGrp="1" noRot="1" noChangeAspect="1" noMove="1" noResize="1" noEditPoints="1" noAdjustHandles="1" noChangeArrowheads="1" noChangeShapeType="1" noCrop="1"/>
                </p:cNvPicPr>
                <p:nvPr/>
              </p:nvPicPr>
              <p:blipFill>
                <a:blip r:embed="rId4"/>
                <a:stretch>
                  <a:fillRect/>
                </a:stretch>
              </p:blipFill>
              <p:spPr>
                <a:xfrm>
                  <a:off x="4474492" y="1934892"/>
                  <a:ext cx="1873428" cy="1873429"/>
                </a:xfrm>
                <a:prstGeom prst="rect">
                  <a:avLst/>
                </a:prstGeom>
              </p:spPr>
            </p:pic>
          </mc:Fallback>
        </mc:AlternateContent>
        <p:sp>
          <p:nvSpPr>
            <p:cNvPr id="4" name="Flèche droite 83">
              <a:extLst>
                <a:ext uri="{FF2B5EF4-FFF2-40B4-BE49-F238E27FC236}">
                  <a16:creationId xmlns:a16="http://schemas.microsoft.com/office/drawing/2014/main" id="{591321F8-D1C9-4705-B2F0-AE743AD77362}"/>
                </a:ext>
              </a:extLst>
            </p:cNvPr>
            <p:cNvSpPr/>
            <p:nvPr/>
          </p:nvSpPr>
          <p:spPr>
            <a:xfrm rot="10800000" flipH="1">
              <a:off x="3963901" y="2630504"/>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u="sng"/>
            </a:p>
          </p:txBody>
        </p:sp>
        <p:sp>
          <p:nvSpPr>
            <p:cNvPr id="8" name="Rectangle 7">
              <a:extLst>
                <a:ext uri="{FF2B5EF4-FFF2-40B4-BE49-F238E27FC236}">
                  <a16:creationId xmlns:a16="http://schemas.microsoft.com/office/drawing/2014/main" id="{A34F81D7-3586-46AD-AFDD-8B548CF2A7DB}"/>
                </a:ext>
              </a:extLst>
            </p:cNvPr>
            <p:cNvSpPr/>
            <p:nvPr/>
          </p:nvSpPr>
          <p:spPr>
            <a:xfrm>
              <a:off x="3405797" y="2468919"/>
              <a:ext cx="488944" cy="46759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6">
              <a:extLst>
                <a:ext uri="{FF2B5EF4-FFF2-40B4-BE49-F238E27FC236}">
                  <a16:creationId xmlns:a16="http://schemas.microsoft.com/office/drawing/2014/main" id="{8294BAB6-03AD-45CA-B53B-16AFCD148739}"/>
                </a:ext>
              </a:extLst>
            </p:cNvPr>
            <p:cNvSpPr txBox="1"/>
            <p:nvPr/>
          </p:nvSpPr>
          <p:spPr>
            <a:xfrm>
              <a:off x="3975305" y="4006280"/>
              <a:ext cx="2871802" cy="615553"/>
            </a:xfrm>
            <a:prstGeom prst="rect">
              <a:avLst/>
            </a:prstGeom>
            <a:noFill/>
          </p:spPr>
          <p:txBody>
            <a:bodyPr wrap="square" lIns="0" tIns="0" rIns="0" bIns="0" rtlCol="0">
              <a:spAutoFit/>
            </a:bodyPr>
            <a:lstStyle/>
            <a:p>
              <a:pPr algn="ctr"/>
              <a:r>
                <a:rPr lang="fr-CH" dirty="0"/>
                <a:t>Atomes</a:t>
              </a:r>
            </a:p>
            <a:p>
              <a:pPr algn="ctr"/>
              <a:r>
                <a:rPr lang="fr-CH" sz="1100" dirty="0"/>
                <a:t>Démocrite -450</a:t>
              </a:r>
            </a:p>
            <a:p>
              <a:pPr algn="ctr"/>
              <a:r>
                <a:rPr lang="fr-CH" sz="1100" dirty="0"/>
                <a:t>J. Thomson 1897</a:t>
              </a:r>
            </a:p>
          </p:txBody>
        </p:sp>
      </p:grpSp>
      <p:grpSp>
        <p:nvGrpSpPr>
          <p:cNvPr id="52" name="Group 51">
            <a:extLst>
              <a:ext uri="{FF2B5EF4-FFF2-40B4-BE49-F238E27FC236}">
                <a16:creationId xmlns:a16="http://schemas.microsoft.com/office/drawing/2014/main" id="{BC226643-95F8-4EE9-B606-35CE2B1E25B3}"/>
              </a:ext>
            </a:extLst>
          </p:cNvPr>
          <p:cNvGrpSpPr/>
          <p:nvPr/>
        </p:nvGrpSpPr>
        <p:grpSpPr>
          <a:xfrm>
            <a:off x="319896" y="2303216"/>
            <a:ext cx="1437975" cy="1980063"/>
            <a:chOff x="319896" y="2303216"/>
            <a:chExt cx="1437975" cy="1980063"/>
          </a:xfrm>
        </p:grpSpPr>
        <p:pic>
          <p:nvPicPr>
            <p:cNvPr id="5" name="Picture 6" descr="LEGO Tan Brick 1 x 3 (3622) | Brick Owl - LEGO Marketplace">
              <a:extLst>
                <a:ext uri="{FF2B5EF4-FFF2-40B4-BE49-F238E27FC236}">
                  <a16:creationId xmlns:a16="http://schemas.microsoft.com/office/drawing/2014/main" id="{B1618DB2-9826-45E5-B159-B3B17D4DA32D}"/>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3130" y="2303216"/>
              <a:ext cx="1096785" cy="1096785"/>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97">
              <a:extLst>
                <a:ext uri="{FF2B5EF4-FFF2-40B4-BE49-F238E27FC236}">
                  <a16:creationId xmlns:a16="http://schemas.microsoft.com/office/drawing/2014/main" id="{F8B79A40-9A66-4E66-9D70-787EC5481BA9}"/>
                </a:ext>
              </a:extLst>
            </p:cNvPr>
            <p:cNvSpPr txBox="1"/>
            <p:nvPr/>
          </p:nvSpPr>
          <p:spPr>
            <a:xfrm>
              <a:off x="319896" y="4006280"/>
              <a:ext cx="1437975" cy="276999"/>
            </a:xfrm>
            <a:prstGeom prst="rect">
              <a:avLst/>
            </a:prstGeom>
            <a:noFill/>
          </p:spPr>
          <p:txBody>
            <a:bodyPr wrap="square" lIns="0" tIns="0" rIns="0" bIns="0" rtlCol="0">
              <a:spAutoFit/>
            </a:bodyPr>
            <a:lstStyle/>
            <a:p>
              <a:pPr algn="ctr"/>
              <a:r>
                <a:rPr lang="fr-CH" dirty="0"/>
                <a:t>Matière</a:t>
              </a:r>
            </a:p>
          </p:txBody>
        </p:sp>
      </p:grpSp>
      <p:grpSp>
        <p:nvGrpSpPr>
          <p:cNvPr id="55" name="Group 54">
            <a:extLst>
              <a:ext uri="{FF2B5EF4-FFF2-40B4-BE49-F238E27FC236}">
                <a16:creationId xmlns:a16="http://schemas.microsoft.com/office/drawing/2014/main" id="{D975A0A9-311F-401B-8155-440215A0FD92}"/>
              </a:ext>
            </a:extLst>
          </p:cNvPr>
          <p:cNvGrpSpPr/>
          <p:nvPr/>
        </p:nvGrpSpPr>
        <p:grpSpPr>
          <a:xfrm>
            <a:off x="6529933" y="1876276"/>
            <a:ext cx="3081384" cy="2745557"/>
            <a:chOff x="6529933" y="1876276"/>
            <a:chExt cx="3081384" cy="2745557"/>
          </a:xfrm>
        </p:grpSpPr>
        <p:sp>
          <p:nvSpPr>
            <p:cNvPr id="13" name="Flèche droite 83">
              <a:extLst>
                <a:ext uri="{FF2B5EF4-FFF2-40B4-BE49-F238E27FC236}">
                  <a16:creationId xmlns:a16="http://schemas.microsoft.com/office/drawing/2014/main" id="{3F775DD4-647A-452F-8608-0BD7F85C87B3}"/>
                </a:ext>
              </a:extLst>
            </p:cNvPr>
            <p:cNvSpPr/>
            <p:nvPr/>
          </p:nvSpPr>
          <p:spPr>
            <a:xfrm rot="10800000" flipH="1">
              <a:off x="6529933" y="2630504"/>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u="sng"/>
            </a:p>
          </p:txBody>
        </p:sp>
        <p:sp>
          <p:nvSpPr>
            <p:cNvPr id="23" name="ZoneTexte 96">
              <a:extLst>
                <a:ext uri="{FF2B5EF4-FFF2-40B4-BE49-F238E27FC236}">
                  <a16:creationId xmlns:a16="http://schemas.microsoft.com/office/drawing/2014/main" id="{2A0AD41C-F16D-42B9-9E6E-B8286FE7CC9A}"/>
                </a:ext>
              </a:extLst>
            </p:cNvPr>
            <p:cNvSpPr txBox="1"/>
            <p:nvPr/>
          </p:nvSpPr>
          <p:spPr>
            <a:xfrm>
              <a:off x="6739515" y="4006280"/>
              <a:ext cx="2871802" cy="615553"/>
            </a:xfrm>
            <a:prstGeom prst="rect">
              <a:avLst/>
            </a:prstGeom>
            <a:noFill/>
          </p:spPr>
          <p:txBody>
            <a:bodyPr wrap="square" lIns="0" tIns="0" rIns="0" bIns="0" rtlCol="0">
              <a:spAutoFit/>
            </a:bodyPr>
            <a:lstStyle/>
            <a:p>
              <a:pPr algn="ctr"/>
              <a:r>
                <a:rPr lang="fr-CH" dirty="0"/>
                <a:t>Electrons</a:t>
              </a:r>
            </a:p>
            <a:p>
              <a:pPr algn="ctr"/>
              <a:r>
                <a:rPr lang="fr-CH" sz="1100" dirty="0"/>
                <a:t>J. Thomson 1899</a:t>
              </a:r>
            </a:p>
            <a:p>
              <a:pPr algn="ctr"/>
              <a:r>
                <a:rPr lang="fr-CH" sz="1100" dirty="0"/>
                <a:t>(L. de Broglie 1924 - Ondes)</a:t>
              </a:r>
            </a:p>
          </p:txBody>
        </p:sp>
        <mc:AlternateContent xmlns:mc="http://schemas.openxmlformats.org/markup-compatibility/2006">
          <mc:Choice xmlns:am3d="http://schemas.microsoft.com/office/drawing/2017/model3d" Requires="am3d">
            <p:graphicFrame>
              <p:nvGraphicFramePr>
                <p:cNvPr id="24" name="3D Model 23" descr="Sphere">
                  <a:extLst>
                    <a:ext uri="{FF2B5EF4-FFF2-40B4-BE49-F238E27FC236}">
                      <a16:creationId xmlns:a16="http://schemas.microsoft.com/office/drawing/2014/main" id="{9F14F2B6-0B36-455E-B12D-A6FED29135D6}"/>
                    </a:ext>
                  </a:extLst>
                </p:cNvPr>
                <p:cNvGraphicFramePr>
                  <a:graphicFrameLocks noChangeAspect="1"/>
                </p:cNvGraphicFramePr>
                <p:nvPr/>
              </p:nvGraphicFramePr>
              <p:xfrm>
                <a:off x="7238702" y="1876276"/>
                <a:ext cx="1873428" cy="1873429"/>
              </p:xfrm>
              <a:graphic>
                <a:graphicData uri="http://schemas.microsoft.com/office/drawing/2017/model3d">
                  <am3d:model3d r:embed="rId3">
                    <am3d:spPr>
                      <a:xfrm>
                        <a:off x="0" y="0"/>
                        <a:ext cx="1873428" cy="18734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6"/>
                    </am3d:raster>
                    <am3d:objViewport viewportSz="3341632"/>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4" name="3D Model 23" descr="Sphere">
                  <a:extLst>
                    <a:ext uri="{FF2B5EF4-FFF2-40B4-BE49-F238E27FC236}">
                      <a16:creationId xmlns:a16="http://schemas.microsoft.com/office/drawing/2014/main" id="{9F14F2B6-0B36-455E-B12D-A6FED29135D6}"/>
                    </a:ext>
                  </a:extLst>
                </p:cNvPr>
                <p:cNvPicPr>
                  <a:picLocks noGrp="1" noRot="1" noChangeAspect="1" noMove="1" noResize="1" noEditPoints="1" noAdjustHandles="1" noChangeArrowheads="1" noChangeShapeType="1" noCrop="1"/>
                </p:cNvPicPr>
                <p:nvPr/>
              </p:nvPicPr>
              <p:blipFill>
                <a:blip r:embed="rId6"/>
                <a:stretch>
                  <a:fillRect/>
                </a:stretch>
              </p:blipFill>
              <p:spPr>
                <a:xfrm>
                  <a:off x="7238702" y="1876276"/>
                  <a:ext cx="1873428" cy="1873429"/>
                </a:xfrm>
                <a:prstGeom prst="rect">
                  <a:avLst/>
                </a:prstGeom>
              </p:spPr>
            </p:pic>
          </mc:Fallback>
        </mc:AlternateContent>
        <p:sp>
          <p:nvSpPr>
            <p:cNvPr id="25" name="Ellipse 106">
              <a:extLst>
                <a:ext uri="{FF2B5EF4-FFF2-40B4-BE49-F238E27FC236}">
                  <a16:creationId xmlns:a16="http://schemas.microsoft.com/office/drawing/2014/main" id="{31669E44-C0F7-4D57-8729-4856ACA34EB7}"/>
                </a:ext>
              </a:extLst>
            </p:cNvPr>
            <p:cNvSpPr/>
            <p:nvPr/>
          </p:nvSpPr>
          <p:spPr>
            <a:xfrm>
              <a:off x="7238701" y="1876276"/>
              <a:ext cx="1895075" cy="1873429"/>
            </a:xfrm>
            <a:prstGeom prst="ellipse">
              <a:avLst/>
            </a:prstGeom>
            <a:solidFill>
              <a:schemeClr val="bg1">
                <a:alpha val="88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26" name="Ellipse 4">
              <a:extLst>
                <a:ext uri="{FF2B5EF4-FFF2-40B4-BE49-F238E27FC236}">
                  <a16:creationId xmlns:a16="http://schemas.microsoft.com/office/drawing/2014/main" id="{40FCD6FF-C1E6-43DB-85A6-2D816C0AE2AE}"/>
                </a:ext>
              </a:extLst>
            </p:cNvPr>
            <p:cNvSpPr/>
            <p:nvPr/>
          </p:nvSpPr>
          <p:spPr>
            <a:xfrm rot="20089439">
              <a:off x="7938735" y="2112990"/>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7" name="Ellipse 62">
              <a:extLst>
                <a:ext uri="{FF2B5EF4-FFF2-40B4-BE49-F238E27FC236}">
                  <a16:creationId xmlns:a16="http://schemas.microsoft.com/office/drawing/2014/main" id="{FFE81442-4E2B-4ED8-8B9E-E556E5A43E2E}"/>
                </a:ext>
              </a:extLst>
            </p:cNvPr>
            <p:cNvSpPr/>
            <p:nvPr/>
          </p:nvSpPr>
          <p:spPr>
            <a:xfrm rot="2441387">
              <a:off x="7890083" y="2112989"/>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8" name="Ellipse 63">
              <a:extLst>
                <a:ext uri="{FF2B5EF4-FFF2-40B4-BE49-F238E27FC236}">
                  <a16:creationId xmlns:a16="http://schemas.microsoft.com/office/drawing/2014/main" id="{A0C25D59-7928-4B07-AD25-56F64B6A12F4}"/>
                </a:ext>
              </a:extLst>
            </p:cNvPr>
            <p:cNvSpPr/>
            <p:nvPr/>
          </p:nvSpPr>
          <p:spPr>
            <a:xfrm rot="17629796">
              <a:off x="7936323" y="2086613"/>
              <a:ext cx="487836" cy="14756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9" name="Ellipse 59">
              <a:extLst>
                <a:ext uri="{FF2B5EF4-FFF2-40B4-BE49-F238E27FC236}">
                  <a16:creationId xmlns:a16="http://schemas.microsoft.com/office/drawing/2014/main" id="{BB9CF3EF-92EC-4B8D-B93D-8A221D8776E7}"/>
                </a:ext>
              </a:extLst>
            </p:cNvPr>
            <p:cNvSpPr/>
            <p:nvPr/>
          </p:nvSpPr>
          <p:spPr>
            <a:xfrm>
              <a:off x="7674514" y="2136459"/>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30" name="Ellipse 60">
              <a:extLst>
                <a:ext uri="{FF2B5EF4-FFF2-40B4-BE49-F238E27FC236}">
                  <a16:creationId xmlns:a16="http://schemas.microsoft.com/office/drawing/2014/main" id="{A4562783-8657-47C4-AE9B-275A63CA987D}"/>
                </a:ext>
              </a:extLst>
            </p:cNvPr>
            <p:cNvSpPr/>
            <p:nvPr/>
          </p:nvSpPr>
          <p:spPr>
            <a:xfrm>
              <a:off x="7530634" y="2668375"/>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31" name="Ellipse 61">
              <a:extLst>
                <a:ext uri="{FF2B5EF4-FFF2-40B4-BE49-F238E27FC236}">
                  <a16:creationId xmlns:a16="http://schemas.microsoft.com/office/drawing/2014/main" id="{AE5781BF-00D7-409F-8F7D-E579070C2686}"/>
                </a:ext>
              </a:extLst>
            </p:cNvPr>
            <p:cNvSpPr/>
            <p:nvPr/>
          </p:nvSpPr>
          <p:spPr>
            <a:xfrm>
              <a:off x="8489166" y="2176511"/>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grpSp>
      <p:grpSp>
        <p:nvGrpSpPr>
          <p:cNvPr id="56" name="Group 55">
            <a:extLst>
              <a:ext uri="{FF2B5EF4-FFF2-40B4-BE49-F238E27FC236}">
                <a16:creationId xmlns:a16="http://schemas.microsoft.com/office/drawing/2014/main" id="{04BC7C46-4610-4844-929E-B1723BB3EDEB}"/>
              </a:ext>
            </a:extLst>
          </p:cNvPr>
          <p:cNvGrpSpPr/>
          <p:nvPr/>
        </p:nvGrpSpPr>
        <p:grpSpPr>
          <a:xfrm>
            <a:off x="9327549" y="1339002"/>
            <a:ext cx="2600456" cy="3128943"/>
            <a:chOff x="9327549" y="1339002"/>
            <a:chExt cx="2600456" cy="3128943"/>
          </a:xfrm>
        </p:grpSpPr>
        <p:sp>
          <p:nvSpPr>
            <p:cNvPr id="38" name="ZoneTexte 96">
              <a:extLst>
                <a:ext uri="{FF2B5EF4-FFF2-40B4-BE49-F238E27FC236}">
                  <a16:creationId xmlns:a16="http://schemas.microsoft.com/office/drawing/2014/main" id="{6F28BDCE-0922-4BDF-83D5-FA9132B412A4}"/>
                </a:ext>
              </a:extLst>
            </p:cNvPr>
            <p:cNvSpPr txBox="1"/>
            <p:nvPr/>
          </p:nvSpPr>
          <p:spPr>
            <a:xfrm>
              <a:off x="9895241" y="4006280"/>
              <a:ext cx="2032764" cy="461665"/>
            </a:xfrm>
            <a:prstGeom prst="rect">
              <a:avLst/>
            </a:prstGeom>
            <a:noFill/>
          </p:spPr>
          <p:txBody>
            <a:bodyPr wrap="square" lIns="0" tIns="0" rIns="0" bIns="0" rtlCol="0">
              <a:spAutoFit/>
            </a:bodyPr>
            <a:lstStyle/>
            <a:p>
              <a:pPr algn="ctr"/>
              <a:r>
                <a:rPr lang="fr-CH" dirty="0"/>
                <a:t>Photons</a:t>
              </a:r>
            </a:p>
            <a:p>
              <a:pPr algn="ctr"/>
              <a:r>
                <a:rPr lang="fr-CH" sz="1100" dirty="0"/>
                <a:t>A. Einstein 1905 (th)</a:t>
              </a:r>
            </a:p>
          </p:txBody>
        </p:sp>
        <mc:AlternateContent xmlns:mc="http://schemas.openxmlformats.org/markup-compatibility/2006">
          <mc:Choice xmlns:am3d="http://schemas.microsoft.com/office/drawing/2017/model3d" Requires="am3d">
            <p:graphicFrame>
              <p:nvGraphicFramePr>
                <p:cNvPr id="39" name="3D Model 38" descr="Sphere">
                  <a:extLst>
                    <a:ext uri="{FF2B5EF4-FFF2-40B4-BE49-F238E27FC236}">
                      <a16:creationId xmlns:a16="http://schemas.microsoft.com/office/drawing/2014/main" id="{51CBAA9B-1237-47D7-B4E0-327DA19BD922}"/>
                    </a:ext>
                  </a:extLst>
                </p:cNvPr>
                <p:cNvGraphicFramePr>
                  <a:graphicFrameLocks noChangeAspect="1"/>
                </p:cNvGraphicFramePr>
                <p:nvPr/>
              </p:nvGraphicFramePr>
              <p:xfrm>
                <a:off x="9974909" y="1876276"/>
                <a:ext cx="1873428" cy="1873429"/>
              </p:xfrm>
              <a:graphic>
                <a:graphicData uri="http://schemas.microsoft.com/office/drawing/2017/model3d">
                  <am3d:model3d r:embed="rId3">
                    <am3d:spPr>
                      <a:xfrm>
                        <a:off x="0" y="0"/>
                        <a:ext cx="1873428" cy="18734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6"/>
                    </am3d:raster>
                    <am3d:objViewport viewportSz="3341632"/>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39" name="3D Model 38" descr="Sphere">
                  <a:extLst>
                    <a:ext uri="{FF2B5EF4-FFF2-40B4-BE49-F238E27FC236}">
                      <a16:creationId xmlns:a16="http://schemas.microsoft.com/office/drawing/2014/main" id="{51CBAA9B-1237-47D7-B4E0-327DA19BD922}"/>
                    </a:ext>
                  </a:extLst>
                </p:cNvPr>
                <p:cNvPicPr>
                  <a:picLocks noGrp="1" noRot="1" noChangeAspect="1" noMove="1" noResize="1" noEditPoints="1" noAdjustHandles="1" noChangeArrowheads="1" noChangeShapeType="1" noCrop="1"/>
                </p:cNvPicPr>
                <p:nvPr/>
              </p:nvPicPr>
              <p:blipFill>
                <a:blip r:embed="rId6"/>
                <a:stretch>
                  <a:fillRect/>
                </a:stretch>
              </p:blipFill>
              <p:spPr>
                <a:xfrm>
                  <a:off x="9974909" y="1876276"/>
                  <a:ext cx="1873428" cy="1873429"/>
                </a:xfrm>
                <a:prstGeom prst="rect">
                  <a:avLst/>
                </a:prstGeom>
              </p:spPr>
            </p:pic>
          </mc:Fallback>
        </mc:AlternateContent>
        <p:sp>
          <p:nvSpPr>
            <p:cNvPr id="40" name="Ellipse 106">
              <a:extLst>
                <a:ext uri="{FF2B5EF4-FFF2-40B4-BE49-F238E27FC236}">
                  <a16:creationId xmlns:a16="http://schemas.microsoft.com/office/drawing/2014/main" id="{3633A237-CC3E-48F8-927C-6D9F81EE4660}"/>
                </a:ext>
              </a:extLst>
            </p:cNvPr>
            <p:cNvSpPr/>
            <p:nvPr/>
          </p:nvSpPr>
          <p:spPr>
            <a:xfrm>
              <a:off x="9974908" y="1876276"/>
              <a:ext cx="1895075" cy="1873429"/>
            </a:xfrm>
            <a:prstGeom prst="ellipse">
              <a:avLst/>
            </a:prstGeom>
            <a:solidFill>
              <a:schemeClr val="bg1">
                <a:alpha val="88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200"/>
            </a:p>
          </p:txBody>
        </p:sp>
        <p:sp>
          <p:nvSpPr>
            <p:cNvPr id="41" name="Ellipse 4">
              <a:extLst>
                <a:ext uri="{FF2B5EF4-FFF2-40B4-BE49-F238E27FC236}">
                  <a16:creationId xmlns:a16="http://schemas.microsoft.com/office/drawing/2014/main" id="{A8103611-1C7E-49C0-B538-8409DB15E51E}"/>
                </a:ext>
              </a:extLst>
            </p:cNvPr>
            <p:cNvSpPr/>
            <p:nvPr/>
          </p:nvSpPr>
          <p:spPr>
            <a:xfrm rot="20089439">
              <a:off x="10674942" y="2112990"/>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2" name="Ellipse 62">
              <a:extLst>
                <a:ext uri="{FF2B5EF4-FFF2-40B4-BE49-F238E27FC236}">
                  <a16:creationId xmlns:a16="http://schemas.microsoft.com/office/drawing/2014/main" id="{C9CBEF25-574A-4718-8ABC-5BDCAB925F6A}"/>
                </a:ext>
              </a:extLst>
            </p:cNvPr>
            <p:cNvSpPr/>
            <p:nvPr/>
          </p:nvSpPr>
          <p:spPr>
            <a:xfrm rot="2441387">
              <a:off x="10626290" y="2112989"/>
              <a:ext cx="487837" cy="14756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3" name="Ellipse 63">
              <a:extLst>
                <a:ext uri="{FF2B5EF4-FFF2-40B4-BE49-F238E27FC236}">
                  <a16:creationId xmlns:a16="http://schemas.microsoft.com/office/drawing/2014/main" id="{81806573-1E2F-4530-972C-66C3D75AFD76}"/>
                </a:ext>
              </a:extLst>
            </p:cNvPr>
            <p:cNvSpPr/>
            <p:nvPr/>
          </p:nvSpPr>
          <p:spPr>
            <a:xfrm rot="17629796">
              <a:off x="10672530" y="2086613"/>
              <a:ext cx="487836" cy="14756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4" name="Ellipse 59">
              <a:extLst>
                <a:ext uri="{FF2B5EF4-FFF2-40B4-BE49-F238E27FC236}">
                  <a16:creationId xmlns:a16="http://schemas.microsoft.com/office/drawing/2014/main" id="{7659AAF8-5251-47EA-9D06-1CE5C6D60C6D}"/>
                </a:ext>
              </a:extLst>
            </p:cNvPr>
            <p:cNvSpPr/>
            <p:nvPr/>
          </p:nvSpPr>
          <p:spPr>
            <a:xfrm>
              <a:off x="10410721" y="2136459"/>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45" name="Ellipse 60">
              <a:extLst>
                <a:ext uri="{FF2B5EF4-FFF2-40B4-BE49-F238E27FC236}">
                  <a16:creationId xmlns:a16="http://schemas.microsoft.com/office/drawing/2014/main" id="{9CF19E26-871A-4078-9FD5-9F9CDD1D772B}"/>
                </a:ext>
              </a:extLst>
            </p:cNvPr>
            <p:cNvSpPr/>
            <p:nvPr/>
          </p:nvSpPr>
          <p:spPr>
            <a:xfrm>
              <a:off x="10266841" y="2668375"/>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46" name="Ellipse 61">
              <a:extLst>
                <a:ext uri="{FF2B5EF4-FFF2-40B4-BE49-F238E27FC236}">
                  <a16:creationId xmlns:a16="http://schemas.microsoft.com/office/drawing/2014/main" id="{D3DC12A5-F9BC-4DD4-8D98-F352B5629F80}"/>
                </a:ext>
              </a:extLst>
            </p:cNvPr>
            <p:cNvSpPr/>
            <p:nvPr/>
          </p:nvSpPr>
          <p:spPr>
            <a:xfrm>
              <a:off x="11225373" y="2176511"/>
              <a:ext cx="210902" cy="222383"/>
            </a:xfrm>
            <a:prstGeom prst="ellipse">
              <a:avLst/>
            </a:prstGeom>
            <a:gradFill flip="none" rotWithShape="1">
              <a:gsLst>
                <a:gs pos="58000">
                  <a:srgbClr val="7030A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050" dirty="0"/>
                <a:t>e</a:t>
              </a:r>
            </a:p>
          </p:txBody>
        </p:sp>
        <p:sp>
          <p:nvSpPr>
            <p:cNvPr id="47" name="Hexagon 46">
              <a:extLst>
                <a:ext uri="{FF2B5EF4-FFF2-40B4-BE49-F238E27FC236}">
                  <a16:creationId xmlns:a16="http://schemas.microsoft.com/office/drawing/2014/main" id="{ACBB6DFC-7B88-4016-BF6F-874B33BC22B2}"/>
                </a:ext>
              </a:extLst>
            </p:cNvPr>
            <p:cNvSpPr/>
            <p:nvPr/>
          </p:nvSpPr>
          <p:spPr>
            <a:xfrm>
              <a:off x="10495129" y="1339002"/>
              <a:ext cx="750158" cy="654507"/>
            </a:xfrm>
            <a:prstGeom prst="hexagon">
              <a:avLst/>
            </a:prstGeom>
            <a:gradFill flip="none" rotWithShape="1">
              <a:gsLst>
                <a:gs pos="58000">
                  <a:srgbClr val="FF9900"/>
                </a:gs>
                <a:gs pos="100000">
                  <a:schemeClr val="bg1"/>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t>γ</a:t>
              </a:r>
              <a:endParaRPr lang="fr-CH" dirty="0"/>
            </a:p>
          </p:txBody>
        </p:sp>
        <p:sp>
          <p:nvSpPr>
            <p:cNvPr id="51" name="Flèche droite 83">
              <a:extLst>
                <a:ext uri="{FF2B5EF4-FFF2-40B4-BE49-F238E27FC236}">
                  <a16:creationId xmlns:a16="http://schemas.microsoft.com/office/drawing/2014/main" id="{CAD0BD23-AC6B-42F9-9B9C-EBCA0969FBC0}"/>
                </a:ext>
              </a:extLst>
            </p:cNvPr>
            <p:cNvSpPr/>
            <p:nvPr/>
          </p:nvSpPr>
          <p:spPr>
            <a:xfrm rot="10800000" flipH="1">
              <a:off x="9327549" y="2630504"/>
              <a:ext cx="488944" cy="467590"/>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u="sng"/>
            </a:p>
          </p:txBody>
        </p:sp>
      </p:grpSp>
      <p:sp>
        <p:nvSpPr>
          <p:cNvPr id="12" name="Slide Number Placeholder 11">
            <a:extLst>
              <a:ext uri="{FF2B5EF4-FFF2-40B4-BE49-F238E27FC236}">
                <a16:creationId xmlns:a16="http://schemas.microsoft.com/office/drawing/2014/main" id="{E9F0FD04-0609-CB15-5358-4762911E4C5A}"/>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871183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otx" id="{233E5117-2A43-41E2-AEB4-C1AC36A43F17}" vid="{A6E64F1C-5CA5-4496-916C-CBEF71084731}"/>
    </a:ext>
  </a:extLst>
</a:theme>
</file>

<file path=ppt/theme/theme2.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138</TotalTime>
  <Words>3112</Words>
  <Application>Microsoft Office PowerPoint</Application>
  <PresentationFormat>Widescreen</PresentationFormat>
  <Paragraphs>444</Paragraphs>
  <Slides>54</Slides>
  <Notes>43</Notes>
  <HiddenSlides>7</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54</vt:i4>
      </vt:variant>
    </vt:vector>
  </HeadingPairs>
  <TitlesOfParts>
    <vt:vector size="61" baseType="lpstr">
      <vt:lpstr>ＭＳ Ｐゴシック</vt:lpstr>
      <vt:lpstr>Aptos</vt:lpstr>
      <vt:lpstr>Arial</vt:lpstr>
      <vt:lpstr>Calibri</vt:lpstr>
      <vt:lpstr>Times New Roman</vt:lpstr>
      <vt:lpstr>Thème Office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presentation is about to begin Please stay tuned</dc:title>
  <dc:creator>Stephan P.</dc:creator>
  <cp:lastModifiedBy>Stephan Petit</cp:lastModifiedBy>
  <cp:revision>533</cp:revision>
  <dcterms:created xsi:type="dcterms:W3CDTF">2020-05-15T14:00:44Z</dcterms:created>
  <dcterms:modified xsi:type="dcterms:W3CDTF">2024-12-04T16:28:08Z</dcterms:modified>
</cp:coreProperties>
</file>