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71" r:id="rId11"/>
    <p:sldId id="268" r:id="rId12"/>
    <p:sldId id="269" r:id="rId13"/>
    <p:sldId id="270" r:id="rId14"/>
    <p:sldId id="265" r:id="rId15"/>
    <p:sldId id="266" r:id="rId16"/>
    <p:sldId id="272" r:id="rId17"/>
    <p:sldId id="273" r:id="rId18"/>
    <p:sldId id="275" r:id="rId19"/>
    <p:sldId id="274" r:id="rId20"/>
    <p:sldId id="276" r:id="rId21"/>
    <p:sldId id="277" r:id="rId22"/>
    <p:sldId id="27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4660"/>
  </p:normalViewPr>
  <p:slideViewPr>
    <p:cSldViewPr>
      <p:cViewPr varScale="1">
        <p:scale>
          <a:sx n="126" d="100"/>
          <a:sy n="126" d="100"/>
        </p:scale>
        <p:origin x="-5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BD5A2-F4E0-460D-8389-B5F3ECA2373D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A7D34-7673-4C17-B715-078E5737D9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5693-C9E9-4EFE-BDD6-F92976F6AB0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5693-C9E9-4EFE-BDD6-F92976F6AB0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5693-C9E9-4EFE-BDD6-F92976F6AB0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05693-C9E9-4EFE-BDD6-F92976F6AB0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AA7D34-7673-4C17-B715-078E5737D93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resentation-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4800600" cy="21336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429000"/>
            <a:ext cx="4800600" cy="12192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15000" y="6381750"/>
            <a:ext cx="2895600" cy="476250"/>
          </a:xfrm>
        </p:spPr>
        <p:txBody>
          <a:bodyPr/>
          <a:lstStyle>
            <a:lvl1pPr algn="r">
              <a:defRPr sz="14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86600" y="228600"/>
            <a:ext cx="1905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71600" y="228600"/>
            <a:ext cx="5562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57800" y="1219200"/>
            <a:ext cx="3733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228600" y="6553200"/>
            <a:ext cx="8686800" cy="0"/>
          </a:xfrm>
          <a:prstGeom prst="line">
            <a:avLst/>
          </a:prstGeom>
          <a:noFill/>
          <a:ln w="38100">
            <a:solidFill>
              <a:srgbClr val="15539C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ea typeface="+mn-ea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620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i="1">
                <a:solidFill>
                  <a:srgbClr val="15539C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28600"/>
            <a:ext cx="678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et modifiez le titre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rgbClr val="15539C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+mj-lt"/>
          <a:ea typeface="ＭＳ Ｐゴシック" charset="-128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  <a:ea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  <a:ea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  <a:ea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  <a:ea typeface="ＭＳ Ｐゴシック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pitchFamily="3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Font typeface="Wingdings" charset="2"/>
        <a:buChar char="§"/>
        <a:defRPr sz="2800">
          <a:solidFill>
            <a:srgbClr val="15539C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charset="2"/>
        <a:buChar char="§"/>
        <a:defRPr sz="2400">
          <a:solidFill>
            <a:srgbClr val="15539C"/>
          </a:solidFill>
          <a:latin typeface="+mn-lt"/>
          <a:ea typeface="ＭＳ Ｐゴシック" pitchFamily="3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15539C"/>
          </a:solidFill>
          <a:latin typeface="+mn-lt"/>
          <a:ea typeface="ＭＳ Ｐゴシック" pitchFamily="3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15539C"/>
          </a:solidFill>
          <a:latin typeface="+mn-lt"/>
          <a:ea typeface="ＭＳ Ｐゴシック" pitchFamily="3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  <a:ea typeface="ＭＳ Ｐゴシック" pitchFamily="3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  <a:ea typeface="ＭＳ Ｐゴシック" pitchFamily="3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  <a:ea typeface="ＭＳ Ｐゴシック" pitchFamily="3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  <a:ea typeface="ＭＳ Ｐゴシック" pitchFamily="3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  <a:ea typeface="ＭＳ Ｐゴシック" pitchFamily="32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Replication solutions for Oracle database 11g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Zbigniew Baranowski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utilization by workload#1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30194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838201"/>
            <a:ext cx="3171825" cy="1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0011" y="838200"/>
            <a:ext cx="30230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2819400"/>
            <a:ext cx="3048000" cy="18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2819400"/>
            <a:ext cx="31242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1" y="2819400"/>
            <a:ext cx="29718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648200"/>
            <a:ext cx="3048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0" y="46482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84139" y="4648200"/>
            <a:ext cx="295986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bjaśnienie prostokątne 12"/>
          <p:cNvSpPr/>
          <p:nvPr/>
        </p:nvSpPr>
        <p:spPr>
          <a:xfrm>
            <a:off x="152400" y="381000"/>
            <a:ext cx="2362200" cy="838200"/>
          </a:xfrm>
          <a:prstGeom prst="wedgeRectCallout">
            <a:avLst>
              <a:gd name="adj1" fmla="val 9958"/>
              <a:gd name="adj2" fmla="val 9275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Almost</a:t>
            </a:r>
            <a:r>
              <a:rPr lang="pl-PL" sz="1400" dirty="0" smtClean="0">
                <a:solidFill>
                  <a:schemeClr val="tx1"/>
                </a:solidFill>
              </a:rPr>
              <a:t> no </a:t>
            </a:r>
            <a:r>
              <a:rPr lang="pl-PL" sz="1400" dirty="0" err="1" smtClean="0">
                <a:solidFill>
                  <a:schemeClr val="tx1"/>
                </a:solidFill>
              </a:rPr>
              <a:t>load</a:t>
            </a:r>
            <a:r>
              <a:rPr lang="pl-PL" sz="1400" dirty="0" smtClean="0">
                <a:solidFill>
                  <a:schemeClr val="tx1"/>
                </a:solidFill>
              </a:rPr>
              <a:t> on </a:t>
            </a:r>
            <a:r>
              <a:rPr lang="pl-PL" sz="1400" dirty="0" err="1" smtClean="0">
                <a:solidFill>
                  <a:schemeClr val="tx1"/>
                </a:solidFill>
              </a:rPr>
              <a:t>source</a:t>
            </a:r>
            <a:endParaRPr lang="pl-PL" sz="1400" dirty="0" smtClean="0">
              <a:solidFill>
                <a:schemeClr val="tx1"/>
              </a:solidFill>
            </a:endParaRPr>
          </a:p>
          <a:p>
            <a:r>
              <a:rPr lang="pl-PL" sz="1400" dirty="0" err="1" smtClean="0">
                <a:solidFill>
                  <a:schemeClr val="tx1"/>
                </a:solidFill>
              </a:rPr>
              <a:t>Insignificant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load</a:t>
            </a:r>
            <a:r>
              <a:rPr lang="pl-PL" sz="1400" dirty="0" smtClean="0">
                <a:solidFill>
                  <a:schemeClr val="tx1"/>
                </a:solidFill>
              </a:rPr>
              <a:t> on target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4" name="Objaśnienie prostokątne 13"/>
          <p:cNvSpPr/>
          <p:nvPr/>
        </p:nvSpPr>
        <p:spPr>
          <a:xfrm>
            <a:off x="3429000" y="152400"/>
            <a:ext cx="2362200" cy="838200"/>
          </a:xfrm>
          <a:prstGeom prst="wedgeRectCallout">
            <a:avLst>
              <a:gd name="adj1" fmla="val -30768"/>
              <a:gd name="adj2" fmla="val 10639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chemeClr val="tx1"/>
                </a:solidFill>
              </a:rPr>
              <a:t>I/O (</a:t>
            </a:r>
            <a:r>
              <a:rPr lang="pl-PL" sz="1400" dirty="0" err="1" smtClean="0">
                <a:solidFill>
                  <a:schemeClr val="tx1"/>
                </a:solidFill>
              </a:rPr>
              <a:t>reads</a:t>
            </a:r>
            <a:r>
              <a:rPr lang="pl-PL" sz="1400" dirty="0" smtClean="0">
                <a:solidFill>
                  <a:schemeClr val="tx1"/>
                </a:solidFill>
              </a:rPr>
              <a:t>) </a:t>
            </a:r>
            <a:r>
              <a:rPr lang="pl-PL" sz="1400" dirty="0" err="1" smtClean="0">
                <a:solidFill>
                  <a:schemeClr val="tx1"/>
                </a:solidFill>
              </a:rPr>
              <a:t>only</a:t>
            </a:r>
            <a:r>
              <a:rPr lang="pl-PL" sz="1400" dirty="0" smtClean="0">
                <a:solidFill>
                  <a:schemeClr val="tx1"/>
                </a:solidFill>
              </a:rPr>
              <a:t> for </a:t>
            </a:r>
            <a:r>
              <a:rPr lang="pl-PL" sz="1400" dirty="0" err="1" smtClean="0">
                <a:solidFill>
                  <a:schemeClr val="tx1"/>
                </a:solidFill>
              </a:rPr>
              <a:t>shipping</a:t>
            </a:r>
            <a:r>
              <a:rPr lang="pl-PL" sz="1400" dirty="0" smtClean="0">
                <a:solidFill>
                  <a:schemeClr val="tx1"/>
                </a:solidFill>
              </a:rPr>
              <a:t> redo </a:t>
            </a:r>
            <a:r>
              <a:rPr lang="pl-PL" sz="1400" dirty="0" err="1" smtClean="0">
                <a:solidFill>
                  <a:schemeClr val="tx1"/>
                </a:solidFill>
              </a:rPr>
              <a:t>logs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over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the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network</a:t>
            </a:r>
            <a:endParaRPr lang="pl-PL" sz="1400" dirty="0" smtClean="0">
              <a:solidFill>
                <a:schemeClr val="tx1"/>
              </a:solidFill>
            </a:endParaRPr>
          </a:p>
          <a:p>
            <a:r>
              <a:rPr lang="pl-PL" sz="1400" dirty="0" smtClean="0">
                <a:solidFill>
                  <a:schemeClr val="tx1"/>
                </a:solidFill>
              </a:rPr>
              <a:t>No </a:t>
            </a:r>
            <a:r>
              <a:rPr lang="pl-PL" sz="1400" dirty="0" err="1" smtClean="0">
                <a:solidFill>
                  <a:schemeClr val="tx1"/>
                </a:solidFill>
              </a:rPr>
              <a:t>writes</a:t>
            </a:r>
            <a:r>
              <a:rPr lang="pl-PL" sz="1400" dirty="0" smtClean="0">
                <a:solidFill>
                  <a:schemeClr val="tx1"/>
                </a:solidFill>
              </a:rPr>
              <a:t> on </a:t>
            </a:r>
            <a:r>
              <a:rPr lang="pl-PL" sz="1400" dirty="0" err="1" smtClean="0">
                <a:solidFill>
                  <a:schemeClr val="tx1"/>
                </a:solidFill>
              </a:rPr>
              <a:t>the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source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5" name="Objaśnienie prostokątne 14"/>
          <p:cNvSpPr/>
          <p:nvPr/>
        </p:nvSpPr>
        <p:spPr>
          <a:xfrm>
            <a:off x="6553200" y="0"/>
            <a:ext cx="2362200" cy="838200"/>
          </a:xfrm>
          <a:prstGeom prst="wedgeRectCallout">
            <a:avLst>
              <a:gd name="adj1" fmla="val -7784"/>
              <a:gd name="adj2" fmla="val 184803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Besides</a:t>
            </a:r>
            <a:r>
              <a:rPr lang="pl-PL" sz="1400" dirty="0" smtClean="0">
                <a:solidFill>
                  <a:schemeClr val="tx1"/>
                </a:solidFill>
              </a:rPr>
              <a:t> redo </a:t>
            </a:r>
            <a:r>
              <a:rPr lang="pl-PL" sz="1400" dirty="0" err="1" smtClean="0">
                <a:solidFill>
                  <a:schemeClr val="tx1"/>
                </a:solidFill>
              </a:rPr>
              <a:t>download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quite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significant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load</a:t>
            </a:r>
            <a:r>
              <a:rPr lang="pl-PL" sz="1400" dirty="0" smtClean="0">
                <a:solidFill>
                  <a:schemeClr val="tx1"/>
                </a:solidFill>
              </a:rPr>
              <a:t> of I/O system (</a:t>
            </a:r>
            <a:r>
              <a:rPr lang="pl-PL" sz="1400" dirty="0" err="1" smtClean="0">
                <a:solidFill>
                  <a:schemeClr val="tx1"/>
                </a:solidFill>
              </a:rPr>
              <a:t>reads</a:t>
            </a:r>
            <a:r>
              <a:rPr lang="pl-PL" sz="1400" dirty="0" smtClean="0">
                <a:solidFill>
                  <a:schemeClr val="tx1"/>
                </a:solidFill>
              </a:rPr>
              <a:t> and </a:t>
            </a:r>
            <a:r>
              <a:rPr lang="pl-PL" sz="1400" dirty="0" err="1" smtClean="0">
                <a:solidFill>
                  <a:schemeClr val="tx1"/>
                </a:solidFill>
              </a:rPr>
              <a:t>writes</a:t>
            </a:r>
            <a:r>
              <a:rPr lang="pl-PL" sz="1400" dirty="0" smtClean="0">
                <a:solidFill>
                  <a:schemeClr val="tx1"/>
                </a:solidFill>
              </a:rPr>
              <a:t>)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6" name="Objaśnienie prostokątne 15"/>
          <p:cNvSpPr/>
          <p:nvPr/>
        </p:nvSpPr>
        <p:spPr>
          <a:xfrm>
            <a:off x="228600" y="2286000"/>
            <a:ext cx="2362200" cy="838200"/>
          </a:xfrm>
          <a:prstGeom prst="wedgeRectCallout">
            <a:avLst>
              <a:gd name="adj1" fmla="val 9958"/>
              <a:gd name="adj2" fmla="val 9275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Almost</a:t>
            </a:r>
            <a:r>
              <a:rPr lang="pl-PL" sz="1400" dirty="0" smtClean="0">
                <a:solidFill>
                  <a:schemeClr val="tx1"/>
                </a:solidFill>
              </a:rPr>
              <a:t> no </a:t>
            </a:r>
            <a:r>
              <a:rPr lang="pl-PL" sz="1400" dirty="0" err="1" smtClean="0">
                <a:solidFill>
                  <a:schemeClr val="tx1"/>
                </a:solidFill>
              </a:rPr>
              <a:t>load</a:t>
            </a:r>
            <a:r>
              <a:rPr lang="pl-PL" sz="1400" dirty="0" smtClean="0">
                <a:solidFill>
                  <a:schemeClr val="tx1"/>
                </a:solidFill>
              </a:rPr>
              <a:t> on </a:t>
            </a:r>
            <a:r>
              <a:rPr lang="pl-PL" sz="1400" dirty="0" err="1" smtClean="0">
                <a:solidFill>
                  <a:schemeClr val="tx1"/>
                </a:solidFill>
              </a:rPr>
              <a:t>source</a:t>
            </a:r>
            <a:endParaRPr lang="pl-PL" sz="1400" dirty="0" smtClean="0">
              <a:solidFill>
                <a:schemeClr val="tx1"/>
              </a:solidFill>
            </a:endParaRPr>
          </a:p>
          <a:p>
            <a:r>
              <a:rPr lang="pl-PL" sz="1400" dirty="0" err="1" smtClean="0">
                <a:solidFill>
                  <a:schemeClr val="tx1"/>
                </a:solidFill>
              </a:rPr>
              <a:t>Some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load</a:t>
            </a:r>
            <a:r>
              <a:rPr lang="pl-PL" sz="1400" dirty="0" smtClean="0">
                <a:solidFill>
                  <a:schemeClr val="tx1"/>
                </a:solidFill>
              </a:rPr>
              <a:t> on target (</a:t>
            </a:r>
            <a:r>
              <a:rPr lang="pl-PL" sz="1400" dirty="0" err="1" smtClean="0">
                <a:solidFill>
                  <a:schemeClr val="tx1"/>
                </a:solidFill>
              </a:rPr>
              <a:t>apply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paralellism</a:t>
            </a:r>
            <a:r>
              <a:rPr lang="pl-PL" sz="1400" dirty="0" smtClean="0">
                <a:solidFill>
                  <a:schemeClr val="tx1"/>
                </a:solidFill>
              </a:rPr>
              <a:t>)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8" name="Objaśnienie prostokątne 17"/>
          <p:cNvSpPr/>
          <p:nvPr/>
        </p:nvSpPr>
        <p:spPr>
          <a:xfrm>
            <a:off x="3352800" y="2514600"/>
            <a:ext cx="2362200" cy="838200"/>
          </a:xfrm>
          <a:prstGeom prst="wedgeRectCallout">
            <a:avLst>
              <a:gd name="adj1" fmla="val 9958"/>
              <a:gd name="adj2" fmla="val 9275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chemeClr val="tx1"/>
                </a:solidFill>
              </a:rPr>
              <a:t>No </a:t>
            </a:r>
            <a:r>
              <a:rPr lang="pl-PL" sz="1400" dirty="0" err="1" smtClean="0">
                <a:solidFill>
                  <a:schemeClr val="tx1"/>
                </a:solidFill>
              </a:rPr>
              <a:t>writes</a:t>
            </a:r>
            <a:r>
              <a:rPr lang="pl-PL" sz="1400" dirty="0" smtClean="0">
                <a:solidFill>
                  <a:schemeClr val="tx1"/>
                </a:solidFill>
              </a:rPr>
              <a:t> on </a:t>
            </a:r>
            <a:r>
              <a:rPr lang="pl-PL" sz="1400" dirty="0" err="1" smtClean="0">
                <a:solidFill>
                  <a:schemeClr val="tx1"/>
                </a:solidFill>
              </a:rPr>
              <a:t>source</a:t>
            </a:r>
            <a:r>
              <a:rPr lang="pl-PL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sz="1400" dirty="0" err="1" smtClean="0">
                <a:solidFill>
                  <a:schemeClr val="tx1"/>
                </a:solidFill>
              </a:rPr>
              <a:t>Quite</a:t>
            </a:r>
            <a:r>
              <a:rPr lang="pl-PL" sz="1400" dirty="0" smtClean="0">
                <a:solidFill>
                  <a:schemeClr val="tx1"/>
                </a:solidFill>
              </a:rPr>
              <a:t> a lot of </a:t>
            </a:r>
            <a:r>
              <a:rPr lang="pl-PL" sz="1400" dirty="0" err="1" smtClean="0">
                <a:solidFill>
                  <a:schemeClr val="tx1"/>
                </a:solidFill>
              </a:rPr>
              <a:t>reads</a:t>
            </a:r>
            <a:r>
              <a:rPr lang="pl-PL" sz="1400" dirty="0" smtClean="0">
                <a:solidFill>
                  <a:schemeClr val="tx1"/>
                </a:solidFill>
              </a:rPr>
              <a:t> (</a:t>
            </a:r>
            <a:r>
              <a:rPr lang="pl-PL" sz="1400" dirty="0" err="1" smtClean="0">
                <a:solidFill>
                  <a:schemeClr val="tx1"/>
                </a:solidFill>
              </a:rPr>
              <a:t>logmining</a:t>
            </a:r>
            <a:r>
              <a:rPr lang="pl-PL" sz="1400" dirty="0" smtClean="0">
                <a:solidFill>
                  <a:schemeClr val="tx1"/>
                </a:solidFill>
              </a:rPr>
              <a:t>)</a:t>
            </a:r>
          </a:p>
          <a:p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19" name="Objaśnienie prostokątne 18"/>
          <p:cNvSpPr/>
          <p:nvPr/>
        </p:nvSpPr>
        <p:spPr>
          <a:xfrm>
            <a:off x="6324600" y="2514600"/>
            <a:ext cx="2362200" cy="838200"/>
          </a:xfrm>
          <a:prstGeom prst="wedgeRectCallout">
            <a:avLst>
              <a:gd name="adj1" fmla="val 9958"/>
              <a:gd name="adj2" fmla="val 9275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Small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amount</a:t>
            </a:r>
            <a:r>
              <a:rPr lang="pl-PL" sz="1400" dirty="0" smtClean="0">
                <a:solidFill>
                  <a:schemeClr val="tx1"/>
                </a:solidFill>
              </a:rPr>
              <a:t> of </a:t>
            </a:r>
            <a:r>
              <a:rPr lang="pl-PL" sz="1400" dirty="0" err="1" smtClean="0">
                <a:solidFill>
                  <a:schemeClr val="tx1"/>
                </a:solidFill>
              </a:rPr>
              <a:t>reads</a:t>
            </a:r>
            <a:r>
              <a:rPr lang="pl-PL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pl-PL" sz="1400" dirty="0" smtClean="0">
                <a:solidFill>
                  <a:schemeClr val="tx1"/>
                </a:solidFill>
              </a:rPr>
              <a:t>High </a:t>
            </a:r>
            <a:r>
              <a:rPr lang="pl-PL" sz="1400" dirty="0" err="1" smtClean="0">
                <a:solidFill>
                  <a:schemeClr val="tx1"/>
                </a:solidFill>
              </a:rPr>
              <a:t>writes</a:t>
            </a:r>
            <a:r>
              <a:rPr lang="pl-PL" sz="1400" dirty="0" smtClean="0">
                <a:solidFill>
                  <a:schemeClr val="tx1"/>
                </a:solidFill>
              </a:rPr>
              <a:t> rato (~20MB/s)</a:t>
            </a:r>
          </a:p>
          <a:p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0" name="Objaśnienie prostokątne 19"/>
          <p:cNvSpPr/>
          <p:nvPr/>
        </p:nvSpPr>
        <p:spPr>
          <a:xfrm>
            <a:off x="533400" y="4191000"/>
            <a:ext cx="2362200" cy="838200"/>
          </a:xfrm>
          <a:prstGeom prst="wedgeRectCallout">
            <a:avLst>
              <a:gd name="adj1" fmla="val 1490"/>
              <a:gd name="adj2" fmla="val 10866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Insignificant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load</a:t>
            </a:r>
            <a:r>
              <a:rPr lang="pl-PL" sz="1400" dirty="0" smtClean="0">
                <a:solidFill>
                  <a:schemeClr val="tx1"/>
                </a:solidFill>
              </a:rPr>
              <a:t> on </a:t>
            </a:r>
            <a:r>
              <a:rPr lang="pl-PL" sz="1400" dirty="0" err="1" smtClean="0">
                <a:solidFill>
                  <a:schemeClr val="tx1"/>
                </a:solidFill>
              </a:rPr>
              <a:t>source</a:t>
            </a:r>
            <a:r>
              <a:rPr lang="pl-PL" sz="1400" dirty="0" smtClean="0">
                <a:solidFill>
                  <a:schemeClr val="tx1"/>
                </a:solidFill>
              </a:rPr>
              <a:t> and target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1" name="Objaśnienie prostokątne 20"/>
          <p:cNvSpPr/>
          <p:nvPr/>
        </p:nvSpPr>
        <p:spPr>
          <a:xfrm>
            <a:off x="3505200" y="4343400"/>
            <a:ext cx="2362200" cy="838200"/>
          </a:xfrm>
          <a:prstGeom prst="wedgeRectCallout">
            <a:avLst>
              <a:gd name="adj1" fmla="val -32381"/>
              <a:gd name="adj2" fmla="val 6662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chemeClr val="tx1"/>
                </a:solidFill>
              </a:rPr>
              <a:t>High </a:t>
            </a:r>
            <a:r>
              <a:rPr lang="pl-PL" sz="1400" dirty="0" err="1" smtClean="0">
                <a:solidFill>
                  <a:schemeClr val="tx1"/>
                </a:solidFill>
              </a:rPr>
              <a:t>reads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rates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during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logmining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22" name="Objaśnienie prostokątne 21"/>
          <p:cNvSpPr/>
          <p:nvPr/>
        </p:nvSpPr>
        <p:spPr>
          <a:xfrm>
            <a:off x="6629400" y="4343400"/>
            <a:ext cx="2362200" cy="838200"/>
          </a:xfrm>
          <a:prstGeom prst="wedgeRectCallout">
            <a:avLst>
              <a:gd name="adj1" fmla="val -12623"/>
              <a:gd name="adj2" fmla="val 10412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Modrate</a:t>
            </a:r>
            <a:r>
              <a:rPr lang="pl-PL" sz="1400" dirty="0" smtClean="0">
                <a:solidFill>
                  <a:schemeClr val="tx1"/>
                </a:solidFill>
              </a:rPr>
              <a:t> I/O </a:t>
            </a:r>
            <a:r>
              <a:rPr lang="pl-PL" sz="1400" dirty="0" err="1" smtClean="0">
                <a:solidFill>
                  <a:schemeClr val="tx1"/>
                </a:solidFill>
              </a:rPr>
              <a:t>reates</a:t>
            </a:r>
            <a:endParaRPr lang="pl-PL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Workload description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Replication software configuration</a:t>
            </a:r>
          </a:p>
          <a:p>
            <a:pPr lvl="1"/>
            <a:r>
              <a:rPr lang="en-US" sz="2000" smtClean="0"/>
              <a:t>DataGuard: 2x database writers</a:t>
            </a:r>
          </a:p>
          <a:p>
            <a:pPr lvl="1"/>
            <a:r>
              <a:rPr lang="en-US" sz="2000" smtClean="0"/>
              <a:t>GoldenGate: SQLBatch optimization enabled </a:t>
            </a:r>
          </a:p>
          <a:p>
            <a:r>
              <a:rPr lang="en-US" sz="2400" smtClean="0"/>
              <a:t>Workload set #2</a:t>
            </a:r>
          </a:p>
          <a:p>
            <a:pPr lvl="1"/>
            <a:r>
              <a:rPr lang="en-US" sz="2000" smtClean="0"/>
              <a:t>LHC file catalogue (LHCb)</a:t>
            </a:r>
          </a:p>
          <a:p>
            <a:pPr lvl="1"/>
            <a:r>
              <a:rPr lang="en-US" sz="2000" smtClean="0"/>
              <a:t>Data window of 13 days (10/06 – 23/06)</a:t>
            </a:r>
          </a:p>
          <a:p>
            <a:pPr lvl="1"/>
            <a:r>
              <a:rPr lang="en-US" sz="2000" smtClean="0"/>
              <a:t>17GB of redo logs generated on source</a:t>
            </a:r>
          </a:p>
          <a:p>
            <a:pPr lvl="1"/>
            <a:r>
              <a:rPr lang="en-US" sz="2000" smtClean="0"/>
              <a:t>~6M of operations (statements) </a:t>
            </a:r>
          </a:p>
          <a:p>
            <a:pPr lvl="2"/>
            <a:r>
              <a:rPr lang="en-US" sz="1800" smtClean="0"/>
              <a:t>2,5M of inserts</a:t>
            </a:r>
          </a:p>
          <a:p>
            <a:pPr lvl="2"/>
            <a:r>
              <a:rPr lang="en-US" sz="1800" smtClean="0"/>
              <a:t>2M of updates</a:t>
            </a:r>
          </a:p>
          <a:p>
            <a:pPr lvl="2"/>
            <a:r>
              <a:rPr lang="en-US" sz="1800" smtClean="0"/>
              <a:t>1,5M of deletes</a:t>
            </a:r>
          </a:p>
          <a:p>
            <a:pPr lvl="1"/>
            <a:r>
              <a:rPr lang="en-US" sz="2000" smtClean="0"/>
              <a:t>3229273 transactions in total</a:t>
            </a:r>
            <a:r>
              <a:rPr lang="en-US" sz="2800" smtClean="0"/>
              <a:t> (</a:t>
            </a:r>
            <a:r>
              <a:rPr lang="en-US" sz="2000" smtClean="0"/>
              <a:t>~ 10M of row changes)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for workload #2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7260" y="1676400"/>
            <a:ext cx="816674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715000" y="3352800"/>
            <a:ext cx="685800" cy="1066800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bjaśnienie prostokątne 8"/>
          <p:cNvSpPr/>
          <p:nvPr/>
        </p:nvSpPr>
        <p:spPr>
          <a:xfrm>
            <a:off x="5867400" y="2438400"/>
            <a:ext cx="1524000" cy="762000"/>
          </a:xfrm>
          <a:prstGeom prst="wedgeRectCallout">
            <a:avLst>
              <a:gd name="adj1" fmla="val -30833"/>
              <a:gd name="adj2" fmla="val 1000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BatchSQL disabled</a:t>
            </a:r>
            <a:endParaRPr lang="en-US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7162800" cy="579438"/>
          </a:xfrm>
        </p:spPr>
        <p:txBody>
          <a:bodyPr/>
          <a:lstStyle/>
          <a:p>
            <a:r>
              <a:rPr lang="en-US" dirty="0" smtClean="0"/>
              <a:t>Performance results with workload #2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953000"/>
            <a:ext cx="7467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971800"/>
            <a:ext cx="74676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838200"/>
            <a:ext cx="74485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rostokąt 10"/>
          <p:cNvSpPr/>
          <p:nvPr/>
        </p:nvSpPr>
        <p:spPr>
          <a:xfrm>
            <a:off x="6477000" y="5638800"/>
            <a:ext cx="914400" cy="533400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Objaśnienie prostokątne 11"/>
          <p:cNvSpPr/>
          <p:nvPr/>
        </p:nvSpPr>
        <p:spPr>
          <a:xfrm>
            <a:off x="7391400" y="4953000"/>
            <a:ext cx="1524000" cy="762000"/>
          </a:xfrm>
          <a:prstGeom prst="wedgeRectCallout">
            <a:avLst>
              <a:gd name="adj1" fmla="val -65208"/>
              <a:gd name="adj2" fmla="val 5625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err="1" smtClean="0">
                <a:solidFill>
                  <a:schemeClr val="tx1"/>
                </a:solidFill>
              </a:rPr>
              <a:t>BatchSQL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 err="1" smtClean="0">
                <a:solidFill>
                  <a:schemeClr val="tx1"/>
                </a:solidFill>
              </a:rPr>
              <a:t>disabled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8" name="Objaśnienie prostokątne 7"/>
          <p:cNvSpPr/>
          <p:nvPr/>
        </p:nvSpPr>
        <p:spPr>
          <a:xfrm>
            <a:off x="6781800" y="914400"/>
            <a:ext cx="2362200" cy="1219200"/>
          </a:xfrm>
          <a:prstGeom prst="wedgeRectCallout">
            <a:avLst>
              <a:gd name="adj1" fmla="val -97704"/>
              <a:gd name="adj2" fmla="val -3771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err="1" smtClean="0">
                <a:solidFill>
                  <a:schemeClr val="tx1"/>
                </a:solidFill>
              </a:rPr>
              <a:t>Database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writers</a:t>
            </a:r>
            <a:r>
              <a:rPr lang="pl-PL" sz="1600" dirty="0" smtClean="0">
                <a:solidFill>
                  <a:schemeClr val="tx1"/>
                </a:solidFill>
              </a:rPr>
              <a:t> (DBW) </a:t>
            </a:r>
            <a:r>
              <a:rPr lang="pl-PL" sz="1600" dirty="0" err="1" smtClean="0">
                <a:solidFill>
                  <a:schemeClr val="tx1"/>
                </a:solidFill>
              </a:rPr>
              <a:t>process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were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still</a:t>
            </a:r>
            <a:r>
              <a:rPr lang="pl-PL" sz="1600" dirty="0" smtClean="0">
                <a:solidFill>
                  <a:schemeClr val="tx1"/>
                </a:solidFill>
              </a:rPr>
              <a:t> a </a:t>
            </a:r>
            <a:r>
              <a:rPr lang="pl-PL" sz="1600" dirty="0" err="1" smtClean="0">
                <a:solidFill>
                  <a:schemeClr val="tx1"/>
                </a:solidFill>
              </a:rPr>
              <a:t>bottleneck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due</a:t>
            </a:r>
            <a:r>
              <a:rPr lang="pl-PL" sz="1600" dirty="0" smtClean="0">
                <a:solidFill>
                  <a:schemeClr val="tx1"/>
                </a:solidFill>
              </a:rPr>
              <a:t> to CPU</a:t>
            </a:r>
          </a:p>
          <a:p>
            <a:r>
              <a:rPr lang="pl-PL" sz="1600" dirty="0" smtClean="0">
                <a:solidFill>
                  <a:schemeClr val="tx1"/>
                </a:solidFill>
              </a:rPr>
              <a:t>(100% on one </a:t>
            </a:r>
            <a:r>
              <a:rPr lang="pl-PL" sz="1600" dirty="0" err="1" smtClean="0">
                <a:solidFill>
                  <a:schemeClr val="tx1"/>
                </a:solidFill>
              </a:rPr>
              <a:t>core</a:t>
            </a:r>
            <a:r>
              <a:rPr lang="pl-PL" sz="1600" dirty="0" smtClean="0">
                <a:solidFill>
                  <a:schemeClr val="tx1"/>
                </a:solidFill>
              </a:rPr>
              <a:t>)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0" name="Objaśnienie prostokątne 9"/>
          <p:cNvSpPr/>
          <p:nvPr/>
        </p:nvSpPr>
        <p:spPr>
          <a:xfrm>
            <a:off x="6781800" y="2971800"/>
            <a:ext cx="2362200" cy="1219200"/>
          </a:xfrm>
          <a:prstGeom prst="wedgeRectCallout">
            <a:avLst>
              <a:gd name="adj1" fmla="val -119881"/>
              <a:gd name="adj2" fmla="val -3146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>
                <a:solidFill>
                  <a:schemeClr val="tx1"/>
                </a:solidFill>
              </a:rPr>
              <a:t>Random </a:t>
            </a:r>
            <a:r>
              <a:rPr lang="pl-PL" sz="1600" dirty="0" err="1" smtClean="0">
                <a:solidFill>
                  <a:schemeClr val="tx1"/>
                </a:solidFill>
              </a:rPr>
              <a:t>access</a:t>
            </a:r>
            <a:r>
              <a:rPr lang="pl-PL" sz="1600" dirty="0" smtClean="0">
                <a:solidFill>
                  <a:schemeClr val="tx1"/>
                </a:solidFill>
              </a:rPr>
              <a:t> to </a:t>
            </a:r>
            <a:r>
              <a:rPr lang="pl-PL" sz="1600" dirty="0" err="1" smtClean="0">
                <a:solidFill>
                  <a:schemeClr val="tx1"/>
                </a:solidFill>
              </a:rPr>
              <a:t>database</a:t>
            </a:r>
            <a:r>
              <a:rPr lang="pl-PL" sz="1600" dirty="0" smtClean="0">
                <a:solidFill>
                  <a:schemeClr val="tx1"/>
                </a:solidFill>
              </a:rPr>
              <a:t> data </a:t>
            </a:r>
            <a:r>
              <a:rPr lang="pl-PL" sz="1600" dirty="0" err="1" smtClean="0">
                <a:solidFill>
                  <a:schemeClr val="tx1"/>
                </a:solidFill>
              </a:rPr>
              <a:t>files</a:t>
            </a:r>
            <a:r>
              <a:rPr lang="pl-PL" sz="1600" dirty="0" smtClean="0">
                <a:solidFill>
                  <a:schemeClr val="tx1"/>
                </a:solidFill>
              </a:rPr>
              <a:t> was a </a:t>
            </a:r>
            <a:r>
              <a:rPr lang="pl-PL" sz="1600" dirty="0" err="1" smtClean="0">
                <a:solidFill>
                  <a:schemeClr val="tx1"/>
                </a:solidFill>
              </a:rPr>
              <a:t>bottleneck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3" name="Objaśnienie prostokątne 12"/>
          <p:cNvSpPr/>
          <p:nvPr/>
        </p:nvSpPr>
        <p:spPr>
          <a:xfrm>
            <a:off x="0" y="5029200"/>
            <a:ext cx="2362200" cy="1219200"/>
          </a:xfrm>
          <a:prstGeom prst="wedgeRectCallout">
            <a:avLst>
              <a:gd name="adj1" fmla="val 161571"/>
              <a:gd name="adj2" fmla="val -3537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>
                <a:solidFill>
                  <a:schemeClr val="tx1"/>
                </a:solidFill>
              </a:rPr>
              <a:t>Random </a:t>
            </a:r>
            <a:r>
              <a:rPr lang="pl-PL" sz="1600" dirty="0" err="1" smtClean="0">
                <a:solidFill>
                  <a:schemeClr val="tx1"/>
                </a:solidFill>
              </a:rPr>
              <a:t>access</a:t>
            </a:r>
            <a:r>
              <a:rPr lang="pl-PL" sz="1600" dirty="0" smtClean="0">
                <a:solidFill>
                  <a:schemeClr val="tx1"/>
                </a:solidFill>
              </a:rPr>
              <a:t> to </a:t>
            </a:r>
            <a:r>
              <a:rPr lang="pl-PL" sz="1600" dirty="0" err="1" smtClean="0">
                <a:solidFill>
                  <a:schemeClr val="tx1"/>
                </a:solidFill>
              </a:rPr>
              <a:t>database</a:t>
            </a:r>
            <a:r>
              <a:rPr lang="pl-PL" sz="1600" dirty="0" smtClean="0">
                <a:solidFill>
                  <a:schemeClr val="tx1"/>
                </a:solidFill>
              </a:rPr>
              <a:t> data </a:t>
            </a:r>
            <a:r>
              <a:rPr lang="pl-PL" sz="1600" dirty="0" err="1" smtClean="0">
                <a:solidFill>
                  <a:schemeClr val="tx1"/>
                </a:solidFill>
              </a:rPr>
              <a:t>files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endParaRPr lang="pl-PL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utilization by workload#2</a:t>
            </a:r>
            <a:endParaRPr lang="en-US" dirty="0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8382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838200"/>
            <a:ext cx="2895600" cy="20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2895600"/>
            <a:ext cx="3124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38875" y="2895600"/>
            <a:ext cx="29051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2895599"/>
            <a:ext cx="3124200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4200" y="8382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1" y="4724400"/>
            <a:ext cx="312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8400" y="4724400"/>
            <a:ext cx="2895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4724400"/>
            <a:ext cx="312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bjaśnienie prostokątne 13"/>
          <p:cNvSpPr/>
          <p:nvPr/>
        </p:nvSpPr>
        <p:spPr>
          <a:xfrm>
            <a:off x="228600" y="4038600"/>
            <a:ext cx="2362200" cy="1219200"/>
          </a:xfrm>
          <a:prstGeom prst="wedgeRectCallout">
            <a:avLst>
              <a:gd name="adj1" fmla="val 12780"/>
              <a:gd name="adj2" fmla="val 75568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err="1" smtClean="0">
                <a:solidFill>
                  <a:schemeClr val="tx1"/>
                </a:solidFill>
              </a:rPr>
              <a:t>Without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BatchSQL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load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is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lower</a:t>
            </a:r>
            <a:r>
              <a:rPr lang="pl-PL" sz="1600" dirty="0" smtClean="0">
                <a:solidFill>
                  <a:schemeClr val="tx1"/>
                </a:solidFill>
              </a:rPr>
              <a:t> and performance </a:t>
            </a:r>
            <a:r>
              <a:rPr lang="pl-PL" sz="1600" dirty="0" err="1" smtClean="0">
                <a:solidFill>
                  <a:schemeClr val="tx1"/>
                </a:solidFill>
              </a:rPr>
              <a:t>better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3" name="Objaśnienie prostokątne 13"/>
          <p:cNvSpPr/>
          <p:nvPr/>
        </p:nvSpPr>
        <p:spPr>
          <a:xfrm>
            <a:off x="2514600" y="2286000"/>
            <a:ext cx="2743200" cy="1219200"/>
          </a:xfrm>
          <a:prstGeom prst="wedgeRectCallout">
            <a:avLst>
              <a:gd name="adj1" fmla="val -84154"/>
              <a:gd name="adj2" fmla="val -10480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Target load increased by 1 but </a:t>
            </a:r>
            <a:r>
              <a:rPr lang="pl-PL" sz="1600" dirty="0" smtClean="0">
                <a:solidFill>
                  <a:schemeClr val="tx1"/>
                </a:solidFill>
              </a:rPr>
              <a:t>performance </a:t>
            </a:r>
            <a:r>
              <a:rPr lang="en-US" sz="1600" dirty="0" smtClean="0">
                <a:solidFill>
                  <a:schemeClr val="tx1"/>
                </a:solidFill>
              </a:rPr>
              <a:t>did </a:t>
            </a:r>
            <a:r>
              <a:rPr lang="en-US" sz="1600" smtClean="0">
                <a:solidFill>
                  <a:schemeClr val="tx1"/>
                </a:solidFill>
              </a:rPr>
              <a:t>not improve</a:t>
            </a:r>
            <a:endParaRPr lang="pl-PL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DataGuard</a:t>
            </a:r>
            <a:r>
              <a:rPr lang="en-US" dirty="0" smtClean="0"/>
              <a:t> was the fastest technology</a:t>
            </a:r>
          </a:p>
          <a:p>
            <a:pPr lvl="1"/>
            <a:r>
              <a:rPr lang="en-US" dirty="0" smtClean="0"/>
              <a:t>Streams were slower by 1.5</a:t>
            </a:r>
          </a:p>
          <a:p>
            <a:pPr lvl="1"/>
            <a:r>
              <a:rPr lang="en-US" dirty="0" err="1" smtClean="0"/>
              <a:t>GoldenGate</a:t>
            </a:r>
            <a:r>
              <a:rPr lang="en-US" dirty="0" smtClean="0"/>
              <a:t> was slower by 2</a:t>
            </a:r>
          </a:p>
          <a:p>
            <a:r>
              <a:rPr lang="en-US" dirty="0" smtClean="0"/>
              <a:t>Optimization of DG did not bring significant effects</a:t>
            </a:r>
          </a:p>
          <a:p>
            <a:r>
              <a:rPr lang="en-US" dirty="0" err="1" smtClean="0"/>
              <a:t>BatchSQL</a:t>
            </a:r>
            <a:r>
              <a:rPr lang="en-US" dirty="0" smtClean="0"/>
              <a:t> optimization brought down GG performance by 3 introducing overhead additionally</a:t>
            </a:r>
          </a:p>
          <a:p>
            <a:r>
              <a:rPr lang="en-US" dirty="0" smtClean="0"/>
              <a:t>No more SW optimization from Streams and </a:t>
            </a:r>
            <a:r>
              <a:rPr lang="en-US" dirty="0" err="1" smtClean="0"/>
              <a:t>Goldengate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utilization</a:t>
            </a:r>
          </a:p>
          <a:p>
            <a:pPr lvl="1"/>
            <a:r>
              <a:rPr lang="en-US" dirty="0" smtClean="0"/>
              <a:t>Insignificant load on source system (all)</a:t>
            </a:r>
            <a:endParaRPr lang="pl-PL" dirty="0" smtClean="0"/>
          </a:p>
          <a:p>
            <a:pPr lvl="1"/>
            <a:r>
              <a:rPr lang="en-US" dirty="0" err="1" smtClean="0"/>
              <a:t>DataGuard</a:t>
            </a:r>
            <a:r>
              <a:rPr lang="en-US" dirty="0" smtClean="0"/>
              <a:t> while using log buffers does not need to read anything from disks on source db</a:t>
            </a:r>
          </a:p>
          <a:p>
            <a:pPr lvl="1"/>
            <a:r>
              <a:rPr lang="en-US" dirty="0" err="1" smtClean="0"/>
              <a:t>DataGuard</a:t>
            </a:r>
            <a:r>
              <a:rPr lang="en-US" dirty="0" smtClean="0"/>
              <a:t> writes data to replica most efficient (lowest write rates)</a:t>
            </a:r>
          </a:p>
          <a:p>
            <a:pPr lvl="1"/>
            <a:r>
              <a:rPr lang="en-US" dirty="0" smtClean="0"/>
              <a:t>Streams introduce highest load on target system (parallel composition of data changes)</a:t>
            </a:r>
          </a:p>
          <a:p>
            <a:pPr lvl="1"/>
            <a:r>
              <a:rPr lang="en-US" dirty="0" smtClean="0"/>
              <a:t>Streams required a lot of reads on source (~15MB/s) system but less on target (use of buffered queues)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Bug discoverd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Streams DDL replication incomatibiities between RDBMS 10.2.0.5 and 11.2.0.2</a:t>
            </a:r>
            <a:endParaRPr lang="en-US"/>
          </a:p>
        </p:txBody>
      </p:sp>
      <p:sp>
        <p:nvSpPr>
          <p:cNvPr id="4" name="pole tekstowe 6"/>
          <p:cNvSpPr txBox="1"/>
          <p:nvPr/>
        </p:nvSpPr>
        <p:spPr>
          <a:xfrm>
            <a:off x="1143000" y="39624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Online database</a:t>
            </a:r>
            <a:endParaRPr lang="en-US" sz="12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1032" y="4394448"/>
            <a:ext cx="821365" cy="715869"/>
          </a:xfrm>
          <a:prstGeom prst="rect">
            <a:avLst/>
          </a:prstGeom>
        </p:spPr>
      </p:pic>
      <p:sp>
        <p:nvSpPr>
          <p:cNvPr id="6" name="pole tekstowe 6"/>
          <p:cNvSpPr txBox="1"/>
          <p:nvPr/>
        </p:nvSpPr>
        <p:spPr>
          <a:xfrm>
            <a:off x="3674368" y="3911352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OFFLINE database</a:t>
            </a:r>
            <a:endParaRPr lang="en-US" sz="12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4419600"/>
            <a:ext cx="821365" cy="715869"/>
          </a:xfrm>
          <a:prstGeom prst="rect">
            <a:avLst/>
          </a:prstGeom>
        </p:spPr>
      </p:pic>
      <p:sp>
        <p:nvSpPr>
          <p:cNvPr id="8" name="pole tekstowe 6"/>
          <p:cNvSpPr txBox="1"/>
          <p:nvPr/>
        </p:nvSpPr>
        <p:spPr>
          <a:xfrm>
            <a:off x="6248400" y="4038600"/>
            <a:ext cx="1352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T1 database</a:t>
            </a:r>
            <a:endParaRPr lang="en-US" sz="12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4419600"/>
            <a:ext cx="821365" cy="715869"/>
          </a:xfrm>
          <a:prstGeom prst="rect">
            <a:avLst/>
          </a:prstGeom>
        </p:spPr>
      </p:pic>
      <p:sp>
        <p:nvSpPr>
          <p:cNvPr id="16" name="AutoShape 68"/>
          <p:cNvSpPr>
            <a:spLocks noChangeArrowheads="1"/>
          </p:cNvSpPr>
          <p:nvPr/>
        </p:nvSpPr>
        <p:spPr bwMode="auto">
          <a:xfrm>
            <a:off x="2514600" y="449580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smtClean="0">
                <a:solidFill>
                  <a:schemeClr val="bg1"/>
                </a:solidFill>
              </a:rPr>
              <a:t>STREAMS</a:t>
            </a:r>
            <a:endParaRPr lang="en-US" sz="700" b="1">
              <a:solidFill>
                <a:schemeClr val="bg1"/>
              </a:solidFill>
            </a:endParaRPr>
          </a:p>
        </p:txBody>
      </p:sp>
      <p:sp>
        <p:nvSpPr>
          <p:cNvPr id="17" name="AutoShape 68"/>
          <p:cNvSpPr>
            <a:spLocks noChangeArrowheads="1"/>
          </p:cNvSpPr>
          <p:nvPr/>
        </p:nvSpPr>
        <p:spPr bwMode="auto">
          <a:xfrm>
            <a:off x="5029200" y="449580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smtClean="0">
                <a:solidFill>
                  <a:schemeClr val="bg1"/>
                </a:solidFill>
              </a:rPr>
              <a:t>STREAMS</a:t>
            </a:r>
            <a:endParaRPr lang="en-US" sz="700" b="1">
              <a:solidFill>
                <a:schemeClr val="bg1"/>
              </a:solidFill>
            </a:endParaRPr>
          </a:p>
        </p:txBody>
      </p:sp>
      <p:sp>
        <p:nvSpPr>
          <p:cNvPr id="18" name="Strzałka w dół 17"/>
          <p:cNvSpPr/>
          <p:nvPr/>
        </p:nvSpPr>
        <p:spPr>
          <a:xfrm>
            <a:off x="1524000" y="2895600"/>
            <a:ext cx="609600" cy="9906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DDL</a:t>
            </a:r>
            <a:endParaRPr lang="en-US"/>
          </a:p>
        </p:txBody>
      </p:sp>
      <p:sp>
        <p:nvSpPr>
          <p:cNvPr id="19" name="Strzałka w dół 18"/>
          <p:cNvSpPr/>
          <p:nvPr/>
        </p:nvSpPr>
        <p:spPr>
          <a:xfrm>
            <a:off x="3962400" y="2895600"/>
            <a:ext cx="609600" cy="9906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DDL</a:t>
            </a:r>
            <a:endParaRPr lang="en-US"/>
          </a:p>
        </p:txBody>
      </p:sp>
      <p:sp>
        <p:nvSpPr>
          <p:cNvPr id="20" name="Strzałka w dół 19"/>
          <p:cNvSpPr/>
          <p:nvPr/>
        </p:nvSpPr>
        <p:spPr>
          <a:xfrm>
            <a:off x="6553200" y="2895600"/>
            <a:ext cx="609600" cy="9906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DDL</a:t>
            </a:r>
            <a:endParaRPr lang="en-US"/>
          </a:p>
        </p:txBody>
      </p:sp>
      <p:sp>
        <p:nvSpPr>
          <p:cNvPr id="21" name="pole tekstowe 20"/>
          <p:cNvSpPr txBox="1"/>
          <p:nvPr/>
        </p:nvSpPr>
        <p:spPr>
          <a:xfrm>
            <a:off x="5229225" y="42291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mtClean="0">
                <a:solidFill>
                  <a:srgbClr val="FF0000"/>
                </a:solidFill>
              </a:rPr>
              <a:t>X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6524625" y="28194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mtClean="0">
                <a:solidFill>
                  <a:srgbClr val="FF0000"/>
                </a:solidFill>
              </a:rPr>
              <a:t>X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23" name="Strzałka w dół 22"/>
          <p:cNvSpPr/>
          <p:nvPr/>
        </p:nvSpPr>
        <p:spPr>
          <a:xfrm>
            <a:off x="3962400" y="2895600"/>
            <a:ext cx="609600" cy="9906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DDL</a:t>
            </a:r>
            <a:endParaRPr lang="en-US"/>
          </a:p>
        </p:txBody>
      </p:sp>
      <p:sp>
        <p:nvSpPr>
          <p:cNvPr id="24" name="pole tekstowe 23"/>
          <p:cNvSpPr txBox="1"/>
          <p:nvPr/>
        </p:nvSpPr>
        <p:spPr>
          <a:xfrm>
            <a:off x="1295400" y="5181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10.2.0.5</a:t>
            </a:r>
            <a:endParaRPr lang="pl-PL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3733800" y="5181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10.2.0.5</a:t>
            </a:r>
            <a:endParaRPr lang="pl-PL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6400800" y="5181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11.2.0.2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0" grpId="2" animBg="1"/>
      <p:bldP spid="21" grpId="0"/>
      <p:bldP spid="21" grpId="1"/>
      <p:bldP spid="22" grpId="0"/>
      <p:bldP spid="22" grpId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plans for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smtClean="0"/>
              <a:t>changes (Streams11g)</a:t>
            </a:r>
            <a:endParaRPr lang="en-US" dirty="0" smtClean="0"/>
          </a:p>
          <a:p>
            <a:pPr lvl="1"/>
            <a:r>
              <a:rPr lang="en-US" dirty="0" smtClean="0"/>
              <a:t>ATLAS (foreseen in 2013)</a:t>
            </a:r>
          </a:p>
          <a:p>
            <a:pPr lvl="1"/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COMPASS</a:t>
            </a:r>
          </a:p>
          <a:p>
            <a:endParaRPr lang="en-US" dirty="0" smtClean="0"/>
          </a:p>
          <a:p>
            <a:r>
              <a:rPr lang="en-US" dirty="0" smtClean="0"/>
              <a:t>Streams replacement with ADG</a:t>
            </a:r>
          </a:p>
          <a:p>
            <a:pPr lvl="1"/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ALICE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pl-PL" dirty="0" err="1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8763000" cy="5334000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Databases</a:t>
            </a:r>
          </a:p>
          <a:p>
            <a:pPr lvl="1"/>
            <a:r>
              <a:rPr lang="en-US" sz="2000" dirty="0" smtClean="0"/>
              <a:t>Online (CMSONR)</a:t>
            </a:r>
          </a:p>
          <a:p>
            <a:pPr lvl="2"/>
            <a:r>
              <a:rPr lang="en-US" sz="1800" dirty="0" smtClean="0"/>
              <a:t>Size 3486 GB</a:t>
            </a:r>
          </a:p>
          <a:p>
            <a:pPr lvl="2"/>
            <a:r>
              <a:rPr lang="en-US" sz="1800" dirty="0" smtClean="0"/>
              <a:t>588 schemas</a:t>
            </a:r>
          </a:p>
          <a:p>
            <a:pPr lvl="1"/>
            <a:r>
              <a:rPr lang="en-US" sz="2000" dirty="0" smtClean="0"/>
              <a:t>Offline (CMSR)</a:t>
            </a:r>
          </a:p>
          <a:p>
            <a:pPr lvl="2"/>
            <a:r>
              <a:rPr lang="en-US" sz="1800" dirty="0" smtClean="0"/>
              <a:t>Size 3459GB</a:t>
            </a:r>
          </a:p>
          <a:p>
            <a:r>
              <a:rPr lang="en-US" sz="2400" dirty="0" smtClean="0"/>
              <a:t>Replications</a:t>
            </a:r>
          </a:p>
          <a:p>
            <a:pPr lvl="1"/>
            <a:r>
              <a:rPr lang="en-US" sz="2000" dirty="0" smtClean="0"/>
              <a:t>3 </a:t>
            </a:r>
            <a:r>
              <a:rPr lang="en-US" sz="2000" dirty="0" err="1" smtClean="0"/>
              <a:t>streamings</a:t>
            </a:r>
            <a:r>
              <a:rPr lang="en-US" sz="2000" dirty="0" smtClean="0"/>
              <a:t> (conditions, </a:t>
            </a:r>
            <a:r>
              <a:rPr lang="en-US" sz="2000" dirty="0" err="1" smtClean="0"/>
              <a:t>pvss</a:t>
            </a:r>
            <a:r>
              <a:rPr lang="en-US" sz="2000" dirty="0" smtClean="0"/>
              <a:t> and misc)</a:t>
            </a:r>
          </a:p>
          <a:p>
            <a:pPr lvl="1"/>
            <a:r>
              <a:rPr lang="en-US" sz="2000" dirty="0" smtClean="0"/>
              <a:t>60% of CMSONR database size is replicated</a:t>
            </a:r>
          </a:p>
          <a:p>
            <a:pPr lvl="2"/>
            <a:r>
              <a:rPr lang="en-US" sz="1800" dirty="0" smtClean="0"/>
              <a:t>92 schemas, 2078 GB</a:t>
            </a:r>
          </a:p>
          <a:p>
            <a:pPr lvl="1"/>
            <a:r>
              <a:rPr lang="en-US" sz="2000" dirty="0" smtClean="0"/>
              <a:t>many DDL updates</a:t>
            </a:r>
          </a:p>
          <a:p>
            <a:pPr lvl="1"/>
            <a:r>
              <a:rPr lang="en-US" sz="2000" dirty="0" smtClean="0"/>
              <a:t>many cross schema dependencies</a:t>
            </a:r>
          </a:p>
          <a:p>
            <a:pPr lvl="1"/>
            <a:r>
              <a:rPr lang="en-US" sz="2000" dirty="0" smtClean="0"/>
              <a:t>high workload - around 500 LCR/s (periodical data delivery  latency on PVSS replication)</a:t>
            </a:r>
          </a:p>
          <a:p>
            <a:pPr lvl="1"/>
            <a:endParaRPr lang="en-US" sz="2000" dirty="0"/>
          </a:p>
        </p:txBody>
      </p:sp>
      <p:sp>
        <p:nvSpPr>
          <p:cNvPr id="6146" name="AutoShape 2" descr="MA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425" y="1556792"/>
            <a:ext cx="49815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Testing of replication solutions with real production workload</a:t>
            </a:r>
          </a:p>
          <a:p>
            <a:pPr lvl="1"/>
            <a:r>
              <a:rPr lang="en-US" dirty="0" smtClean="0"/>
              <a:t>Preparing the environment</a:t>
            </a:r>
          </a:p>
          <a:p>
            <a:pPr lvl="1"/>
            <a:r>
              <a:rPr lang="en-US" dirty="0" smtClean="0"/>
              <a:t>Comparison </a:t>
            </a:r>
            <a:r>
              <a:rPr lang="pl-PL" dirty="0" smtClean="0"/>
              <a:t>of </a:t>
            </a:r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Conclusions</a:t>
            </a:r>
            <a:endParaRPr lang="pl-PL" dirty="0" smtClean="0"/>
          </a:p>
          <a:p>
            <a:r>
              <a:rPr lang="en-US" dirty="0" smtClean="0"/>
              <a:t>11g replication deployment for experiments databases</a:t>
            </a:r>
          </a:p>
          <a:p>
            <a:pPr lvl="1"/>
            <a:r>
              <a:rPr lang="en-US" dirty="0" smtClean="0"/>
              <a:t>Proposals of changes for 2012</a:t>
            </a:r>
          </a:p>
          <a:p>
            <a:pPr lvl="1"/>
            <a:r>
              <a:rPr lang="en-US" dirty="0" smtClean="0"/>
              <a:t>Deployment strategy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Safe</a:t>
            </a:r>
            <a:r>
              <a:rPr lang="pl-PL" dirty="0" smtClean="0"/>
              <a:t> </a:t>
            </a:r>
            <a:r>
              <a:rPr lang="pl-PL" dirty="0" err="1" smtClean="0"/>
              <a:t>streams</a:t>
            </a:r>
            <a:r>
              <a:rPr lang="pl-PL" dirty="0" smtClean="0"/>
              <a:t> </a:t>
            </a:r>
            <a:r>
              <a:rPr lang="pl-PL" dirty="0" err="1" smtClean="0"/>
              <a:t>replacement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ADG for CMS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pole tekstowe 6"/>
          <p:cNvSpPr txBox="1"/>
          <p:nvPr/>
        </p:nvSpPr>
        <p:spPr>
          <a:xfrm>
            <a:off x="2051720" y="3212976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Online</a:t>
            </a:r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database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645024"/>
            <a:ext cx="821365" cy="715869"/>
          </a:xfrm>
          <a:prstGeom prst="rect">
            <a:avLst/>
          </a:prstGeom>
        </p:spPr>
      </p:pic>
      <p:pic>
        <p:nvPicPr>
          <p:cNvPr id="32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645024"/>
            <a:ext cx="821365" cy="715869"/>
          </a:xfrm>
          <a:prstGeom prst="rect">
            <a:avLst/>
          </a:prstGeom>
        </p:spPr>
      </p:pic>
      <p:sp>
        <p:nvSpPr>
          <p:cNvPr id="44" name="pole tekstowe 81"/>
          <p:cNvSpPr txBox="1"/>
          <p:nvPr/>
        </p:nvSpPr>
        <p:spPr>
          <a:xfrm>
            <a:off x="4788024" y="3140968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OFFLINE</a:t>
            </a:r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database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5" name="Obraz 16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5877272"/>
            <a:ext cx="821365" cy="715869"/>
          </a:xfrm>
          <a:prstGeom prst="rect">
            <a:avLst/>
          </a:prstGeom>
        </p:spPr>
      </p:pic>
      <p:pic>
        <p:nvPicPr>
          <p:cNvPr id="46" name="Obraz 140" descr="tarcz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24417" y="5988785"/>
            <a:ext cx="454674" cy="551029"/>
          </a:xfrm>
          <a:prstGeom prst="rect">
            <a:avLst/>
          </a:prstGeom>
        </p:spPr>
      </p:pic>
      <p:sp>
        <p:nvSpPr>
          <p:cNvPr id="47" name="pole tekstowe 6"/>
          <p:cNvSpPr txBox="1"/>
          <p:nvPr/>
        </p:nvSpPr>
        <p:spPr>
          <a:xfrm>
            <a:off x="2051720" y="5445224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ONLINE STANDBY 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8" name="Obraz 16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5877272"/>
            <a:ext cx="821365" cy="715869"/>
          </a:xfrm>
          <a:prstGeom prst="rect">
            <a:avLst/>
          </a:prstGeom>
        </p:spPr>
      </p:pic>
      <p:pic>
        <p:nvPicPr>
          <p:cNvPr id="49" name="Obraz 140" descr="tarcz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8713" y="5988785"/>
            <a:ext cx="454674" cy="551029"/>
          </a:xfrm>
          <a:prstGeom prst="rect">
            <a:avLst/>
          </a:prstGeom>
        </p:spPr>
      </p:pic>
      <p:sp>
        <p:nvSpPr>
          <p:cNvPr id="50" name="pole tekstowe 81"/>
          <p:cNvSpPr txBox="1"/>
          <p:nvPr/>
        </p:nvSpPr>
        <p:spPr>
          <a:xfrm>
            <a:off x="4788024" y="5445224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OFFLINE</a:t>
            </a:r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Standby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AutoShape 68"/>
          <p:cNvSpPr>
            <a:spLocks noChangeArrowheads="1"/>
          </p:cNvSpPr>
          <p:nvPr/>
        </p:nvSpPr>
        <p:spPr bwMode="auto">
          <a:xfrm rot="5400000">
            <a:off x="2213799" y="4779089"/>
            <a:ext cx="1062943" cy="378989"/>
          </a:xfrm>
          <a:prstGeom prst="rightArrow">
            <a:avLst>
              <a:gd name="adj1" fmla="val 50000"/>
              <a:gd name="adj2" fmla="val 52188"/>
            </a:avLst>
          </a:prstGeom>
          <a:solidFill>
            <a:srgbClr val="3861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Redo </a:t>
            </a:r>
            <a:r>
              <a:rPr lang="en-US" sz="900" dirty="0" smtClean="0">
                <a:solidFill>
                  <a:schemeClr val="bg1"/>
                </a:solidFill>
              </a:rPr>
              <a:t>Transport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4" name="AutoShape 68"/>
          <p:cNvSpPr>
            <a:spLocks noChangeArrowheads="1"/>
          </p:cNvSpPr>
          <p:nvPr/>
        </p:nvSpPr>
        <p:spPr bwMode="auto">
          <a:xfrm rot="5400000">
            <a:off x="4878095" y="4707081"/>
            <a:ext cx="1062943" cy="378989"/>
          </a:xfrm>
          <a:prstGeom prst="rightArrow">
            <a:avLst>
              <a:gd name="adj1" fmla="val 50000"/>
              <a:gd name="adj2" fmla="val 52188"/>
            </a:avLst>
          </a:prstGeom>
          <a:solidFill>
            <a:srgbClr val="3861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Redo </a:t>
            </a:r>
            <a:r>
              <a:rPr lang="en-US" sz="900" dirty="0" smtClean="0">
                <a:solidFill>
                  <a:schemeClr val="bg1"/>
                </a:solidFill>
              </a:rPr>
              <a:t>Transport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7" name="AutoShape 68"/>
          <p:cNvSpPr>
            <a:spLocks noChangeArrowheads="1"/>
          </p:cNvSpPr>
          <p:nvPr/>
        </p:nvSpPr>
        <p:spPr bwMode="auto">
          <a:xfrm>
            <a:off x="3563888" y="378904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STREAMS PVSS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8" name="AutoShape 68"/>
          <p:cNvSpPr>
            <a:spLocks noChangeArrowheads="1"/>
          </p:cNvSpPr>
          <p:nvPr/>
        </p:nvSpPr>
        <p:spPr bwMode="auto">
          <a:xfrm>
            <a:off x="3563888" y="3356992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STREAMS COND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9" name="AutoShape 68"/>
          <p:cNvSpPr>
            <a:spLocks noChangeArrowheads="1"/>
          </p:cNvSpPr>
          <p:nvPr/>
        </p:nvSpPr>
        <p:spPr bwMode="auto">
          <a:xfrm>
            <a:off x="3563888" y="4221088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STREAMS MISC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0" name="pole tekstowe 6"/>
          <p:cNvSpPr txBox="1"/>
          <p:nvPr/>
        </p:nvSpPr>
        <p:spPr>
          <a:xfrm>
            <a:off x="4716016" y="980728"/>
            <a:ext cx="1352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ACTIVE ONLINE STANDBY 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2" name="AutoShape 68"/>
          <p:cNvSpPr>
            <a:spLocks noChangeArrowheads="1"/>
          </p:cNvSpPr>
          <p:nvPr/>
        </p:nvSpPr>
        <p:spPr bwMode="auto">
          <a:xfrm rot="19674127">
            <a:off x="3172651" y="2346338"/>
            <a:ext cx="1725633" cy="378989"/>
          </a:xfrm>
          <a:prstGeom prst="rightArrow">
            <a:avLst>
              <a:gd name="adj1" fmla="val 50000"/>
              <a:gd name="adj2" fmla="val 52188"/>
            </a:avLst>
          </a:prstGeom>
          <a:solidFill>
            <a:srgbClr val="3861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Redo </a:t>
            </a:r>
            <a:r>
              <a:rPr lang="en-US" sz="900" dirty="0" smtClean="0">
                <a:solidFill>
                  <a:schemeClr val="bg1"/>
                </a:solidFill>
              </a:rPr>
              <a:t>Transport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63" name="Obraz 16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821365" cy="715869"/>
          </a:xfrm>
          <a:prstGeom prst="rect">
            <a:avLst/>
          </a:prstGeom>
        </p:spPr>
      </p:pic>
      <p:pic>
        <p:nvPicPr>
          <p:cNvPr id="64" name="Obraz 140" descr="tarcz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97446" y="1725843"/>
            <a:ext cx="454674" cy="551029"/>
          </a:xfrm>
          <a:prstGeom prst="rect">
            <a:avLst/>
          </a:prstGeom>
        </p:spPr>
      </p:pic>
      <p:sp>
        <p:nvSpPr>
          <p:cNvPr id="69" name="Left Arrow 68"/>
          <p:cNvSpPr/>
          <p:nvPr/>
        </p:nvSpPr>
        <p:spPr>
          <a:xfrm>
            <a:off x="6300192" y="4005064"/>
            <a:ext cx="1872208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Other OFFLINE readers sessions </a:t>
            </a:r>
            <a:endParaRPr lang="en-US" sz="1050" dirty="0"/>
          </a:p>
        </p:txBody>
      </p:sp>
      <p:sp>
        <p:nvSpPr>
          <p:cNvPr id="70" name="Left Arrow 69"/>
          <p:cNvSpPr/>
          <p:nvPr/>
        </p:nvSpPr>
        <p:spPr>
          <a:xfrm>
            <a:off x="6300192" y="3212976"/>
            <a:ext cx="1872208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PVSS, COND, MISC readers sessions </a:t>
            </a:r>
            <a:endParaRPr lang="en-US" sz="1050" dirty="0"/>
          </a:p>
        </p:txBody>
      </p:sp>
      <p:sp>
        <p:nvSpPr>
          <p:cNvPr id="71" name="Rectangular Callout 70"/>
          <p:cNvSpPr/>
          <p:nvPr/>
        </p:nvSpPr>
        <p:spPr>
          <a:xfrm>
            <a:off x="4355976" y="2924944"/>
            <a:ext cx="2088232" cy="1656184"/>
          </a:xfrm>
          <a:prstGeom prst="wedgeRectCallout">
            <a:avLst>
              <a:gd name="adj1" fmla="val 58927"/>
              <a:gd name="adj2" fmla="val -106290"/>
            </a:avLst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Everybody is happy with ADG – we can drop streams</a:t>
            </a:r>
            <a:endParaRPr lang="en-US" dirty="0"/>
          </a:p>
        </p:txBody>
      </p:sp>
      <p:sp>
        <p:nvSpPr>
          <p:cNvPr id="72" name="Rectangular Callout 71"/>
          <p:cNvSpPr/>
          <p:nvPr/>
        </p:nvSpPr>
        <p:spPr>
          <a:xfrm>
            <a:off x="395536" y="1340768"/>
            <a:ext cx="5184576" cy="1844824"/>
          </a:xfrm>
          <a:prstGeom prst="wedgeRectCallout">
            <a:avLst>
              <a:gd name="adj1" fmla="val 48966"/>
              <a:gd name="adj2" fmla="val 86238"/>
            </a:avLst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US" dirty="0" smtClean="0"/>
              <a:t> PVSS, COND replica schemas can be dropped.</a:t>
            </a:r>
          </a:p>
          <a:p>
            <a:pPr>
              <a:buFontTx/>
              <a:buChar char="-"/>
            </a:pPr>
            <a:r>
              <a:rPr lang="en-US" dirty="0" smtClean="0"/>
              <a:t> CMSR RAC can be reduced</a:t>
            </a:r>
          </a:p>
          <a:p>
            <a:pPr>
              <a:buFontTx/>
              <a:buChar char="-"/>
            </a:pPr>
            <a:r>
              <a:rPr lang="en-US" dirty="0" smtClean="0"/>
              <a:t> some storage space can be reclaim (also from STANDBY)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92874E-6 L 5.55556E-7 -0.2570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/>
      <p:bldP spid="62" grpId="0" animBg="1"/>
      <p:bldP spid="70" grpId="0" animBg="1"/>
      <p:bldP spid="71" grpId="0" animBg="1"/>
      <p:bldP spid="71" grpId="1" animBg="1"/>
      <p:bldP spid="72" grpId="0" animBg="1"/>
      <p:bldP spid="7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Databases</a:t>
            </a:r>
          </a:p>
          <a:p>
            <a:pPr lvl="1"/>
            <a:r>
              <a:rPr lang="en-US" dirty="0" smtClean="0"/>
              <a:t>Online (ALIONR)</a:t>
            </a:r>
          </a:p>
          <a:p>
            <a:pPr lvl="2"/>
            <a:r>
              <a:rPr lang="en-US" dirty="0" smtClean="0"/>
              <a:t>size: 2788GB</a:t>
            </a:r>
          </a:p>
          <a:p>
            <a:pPr lvl="2"/>
            <a:r>
              <a:rPr lang="en-US" dirty="0" smtClean="0"/>
              <a:t>97 schemas</a:t>
            </a:r>
          </a:p>
          <a:p>
            <a:pPr lvl="1"/>
            <a:r>
              <a:rPr lang="en-US" dirty="0" smtClean="0"/>
              <a:t>Offline (PDBR)</a:t>
            </a:r>
          </a:p>
          <a:p>
            <a:pPr lvl="2"/>
            <a:r>
              <a:rPr lang="en-US" dirty="0" smtClean="0"/>
              <a:t>Size 1174GB</a:t>
            </a:r>
          </a:p>
          <a:p>
            <a:r>
              <a:rPr lang="en-US" dirty="0" smtClean="0"/>
              <a:t>Replications</a:t>
            </a:r>
          </a:p>
          <a:p>
            <a:pPr lvl="1"/>
            <a:r>
              <a:rPr lang="en-US" dirty="0" smtClean="0"/>
              <a:t>PVSS</a:t>
            </a:r>
          </a:p>
          <a:p>
            <a:pPr lvl="2"/>
            <a:r>
              <a:rPr lang="en-US" dirty="0" smtClean="0"/>
              <a:t>2 schemas ,431 GB (15% of ALIONR), </a:t>
            </a:r>
            <a:r>
              <a:rPr lang="en-US" dirty="0" err="1" smtClean="0"/>
              <a:t>avg</a:t>
            </a:r>
            <a:r>
              <a:rPr lang="en-US" dirty="0" smtClean="0"/>
              <a:t> workload 50 LCRs/s</a:t>
            </a:r>
          </a:p>
          <a:p>
            <a:pPr lvl="2"/>
            <a:r>
              <a:rPr lang="en-US" dirty="0" smtClean="0"/>
              <a:t>Replica size on PDBR: 349 GB (30% of db size)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988840"/>
            <a:ext cx="46482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streams replacement with ADG for ALICE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5" name="pole tekstowe 6"/>
          <p:cNvSpPr txBox="1"/>
          <p:nvPr/>
        </p:nvSpPr>
        <p:spPr>
          <a:xfrm>
            <a:off x="2051720" y="3212976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Online</a:t>
            </a:r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database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3645024"/>
            <a:ext cx="821365" cy="715869"/>
          </a:xfrm>
          <a:prstGeom prst="rect">
            <a:avLst/>
          </a:prstGeom>
        </p:spPr>
      </p:pic>
      <p:pic>
        <p:nvPicPr>
          <p:cNvPr id="32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645024"/>
            <a:ext cx="821365" cy="715869"/>
          </a:xfrm>
          <a:prstGeom prst="rect">
            <a:avLst/>
          </a:prstGeom>
        </p:spPr>
      </p:pic>
      <p:sp>
        <p:nvSpPr>
          <p:cNvPr id="44" name="pole tekstowe 81"/>
          <p:cNvSpPr txBox="1"/>
          <p:nvPr/>
        </p:nvSpPr>
        <p:spPr>
          <a:xfrm>
            <a:off x="4788024" y="3140968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PDBR</a:t>
            </a:r>
          </a:p>
          <a:p>
            <a:pPr algn="ctr"/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database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5" name="Obraz 16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5232" y="5613648"/>
            <a:ext cx="821365" cy="715869"/>
          </a:xfrm>
          <a:prstGeom prst="rect">
            <a:avLst/>
          </a:prstGeom>
        </p:spPr>
      </p:pic>
      <p:pic>
        <p:nvPicPr>
          <p:cNvPr id="46" name="Obraz 140" descr="tarcz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9897" y="5725161"/>
            <a:ext cx="454674" cy="551029"/>
          </a:xfrm>
          <a:prstGeom prst="rect">
            <a:avLst/>
          </a:prstGeom>
        </p:spPr>
      </p:pic>
      <p:sp>
        <p:nvSpPr>
          <p:cNvPr id="47" name="pole tekstowe 6"/>
          <p:cNvSpPr txBox="1"/>
          <p:nvPr/>
        </p:nvSpPr>
        <p:spPr>
          <a:xfrm>
            <a:off x="4267200" y="51816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ONLINE STANDBY 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3" name="AutoShape 68"/>
          <p:cNvSpPr>
            <a:spLocks noChangeArrowheads="1"/>
          </p:cNvSpPr>
          <p:nvPr/>
        </p:nvSpPr>
        <p:spPr bwMode="auto">
          <a:xfrm rot="2759885">
            <a:off x="3250639" y="4820240"/>
            <a:ext cx="1062943" cy="378989"/>
          </a:xfrm>
          <a:prstGeom prst="rightArrow">
            <a:avLst>
              <a:gd name="adj1" fmla="val 50000"/>
              <a:gd name="adj2" fmla="val 52188"/>
            </a:avLst>
          </a:prstGeom>
          <a:solidFill>
            <a:srgbClr val="3861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Redo </a:t>
            </a:r>
            <a:r>
              <a:rPr lang="en-US" sz="900" dirty="0" smtClean="0">
                <a:solidFill>
                  <a:schemeClr val="bg1"/>
                </a:solidFill>
              </a:rPr>
              <a:t>Transport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7" name="AutoShape 68"/>
          <p:cNvSpPr>
            <a:spLocks noChangeArrowheads="1"/>
          </p:cNvSpPr>
          <p:nvPr/>
        </p:nvSpPr>
        <p:spPr bwMode="auto">
          <a:xfrm>
            <a:off x="3563888" y="378904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STREAMS PVSS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70" name="Left Arrow 69"/>
          <p:cNvSpPr/>
          <p:nvPr/>
        </p:nvSpPr>
        <p:spPr>
          <a:xfrm>
            <a:off x="6096000" y="3352800"/>
            <a:ext cx="1872208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PVSS</a:t>
            </a:r>
            <a:r>
              <a:rPr lang="pl-PL" sz="1050" dirty="0" smtClean="0"/>
              <a:t> </a:t>
            </a:r>
            <a:r>
              <a:rPr lang="en-US" sz="1050" dirty="0" smtClean="0"/>
              <a:t>readers sessions </a:t>
            </a:r>
            <a:endParaRPr lang="en-US" sz="1050" dirty="0"/>
          </a:p>
        </p:txBody>
      </p:sp>
      <p:sp>
        <p:nvSpPr>
          <p:cNvPr id="71" name="Rectangular Callout 70"/>
          <p:cNvSpPr/>
          <p:nvPr/>
        </p:nvSpPr>
        <p:spPr>
          <a:xfrm>
            <a:off x="228600" y="4800600"/>
            <a:ext cx="2088232" cy="1656184"/>
          </a:xfrm>
          <a:prstGeom prst="wedgeRectCallout">
            <a:avLst>
              <a:gd name="adj1" fmla="val 173871"/>
              <a:gd name="adj2" fmla="val 20811"/>
            </a:avLst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Everybody is happy with ADG – we can drop streams</a:t>
            </a:r>
            <a:endParaRPr lang="en-US" dirty="0"/>
          </a:p>
        </p:txBody>
      </p:sp>
      <p:sp>
        <p:nvSpPr>
          <p:cNvPr id="72" name="Rectangular Callout 71"/>
          <p:cNvSpPr/>
          <p:nvPr/>
        </p:nvSpPr>
        <p:spPr>
          <a:xfrm>
            <a:off x="304800" y="1524000"/>
            <a:ext cx="5184576" cy="1844824"/>
          </a:xfrm>
          <a:prstGeom prst="wedgeRectCallout">
            <a:avLst>
              <a:gd name="adj1" fmla="val 48966"/>
              <a:gd name="adj2" fmla="val 86238"/>
            </a:avLst>
          </a:prstGeom>
          <a:solidFill>
            <a:srgbClr val="92D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US" dirty="0" smtClean="0"/>
              <a:t> PVSS replica schemas can be dropped.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en-US" dirty="0" smtClean="0"/>
              <a:t>some storage space can be reclaim</a:t>
            </a:r>
            <a:r>
              <a:rPr lang="pl-PL" dirty="0" smtClean="0"/>
              <a:t> on PDBR</a:t>
            </a:r>
            <a:endParaRPr lang="en-US" dirty="0"/>
          </a:p>
        </p:txBody>
      </p:sp>
      <p:sp>
        <p:nvSpPr>
          <p:cNvPr id="27" name="pole tekstowe 6"/>
          <p:cNvSpPr txBox="1"/>
          <p:nvPr/>
        </p:nvSpPr>
        <p:spPr>
          <a:xfrm>
            <a:off x="4343400" y="51054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Active</a:t>
            </a:r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l-PL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</a:t>
            </a:r>
            <a:r>
              <a:rPr lang="pl-PL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STANDBY 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7" grpId="0" animBg="1"/>
      <p:bldP spid="70" grpId="0" animBg="1"/>
      <p:bldP spid="71" grpId="0" animBg="1"/>
      <p:bldP spid="71" grpId="1" animBg="1"/>
      <p:bldP spid="72" grpId="0" animBg="1"/>
      <p:bldP spid="72" grpId="1" animBg="1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plans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Switchover and failover tests in double standby database environment</a:t>
            </a:r>
          </a:p>
          <a:p>
            <a:r>
              <a:rPr lang="en-US" smtClean="0"/>
              <a:t>Validation of active standby with CMS applications</a:t>
            </a:r>
          </a:p>
          <a:p>
            <a:r>
              <a:rPr lang="en-US" smtClean="0"/>
              <a:t>GodenGate 11.2 beta testing?</a:t>
            </a:r>
          </a:p>
          <a:p>
            <a:pPr>
              <a:buNone/>
            </a:pP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Validation of technologies with real production data</a:t>
            </a:r>
          </a:p>
          <a:p>
            <a:pPr lvl="1"/>
            <a:r>
              <a:rPr lang="en-US" dirty="0" smtClean="0"/>
              <a:t>Generic tests rarely uncover bugs and problems</a:t>
            </a:r>
          </a:p>
          <a:p>
            <a:pPr lvl="1"/>
            <a:r>
              <a:rPr lang="en-US" dirty="0" smtClean="0"/>
              <a:t>Confidence when moving to production</a:t>
            </a:r>
          </a:p>
          <a:p>
            <a:pPr lvl="1"/>
            <a:r>
              <a:rPr lang="en-US" dirty="0" smtClean="0"/>
              <a:t>Tests have no impact on production environment!</a:t>
            </a:r>
          </a:p>
          <a:p>
            <a:r>
              <a:rPr lang="en-US" dirty="0" smtClean="0"/>
              <a:t>Measurable and valuable comparison of available replication solutions</a:t>
            </a:r>
          </a:p>
          <a:p>
            <a:pPr lvl="1"/>
            <a:r>
              <a:rPr lang="en-US" dirty="0" smtClean="0"/>
              <a:t>Exactly the same workload</a:t>
            </a:r>
          </a:p>
          <a:p>
            <a:pPr lvl="1"/>
            <a:r>
              <a:rPr lang="en-US" dirty="0" smtClean="0"/>
              <a:t>HW&amp;SW </a:t>
            </a:r>
            <a:r>
              <a:rPr lang="en-US" dirty="0" smtClean="0"/>
              <a:t>configuration equal to production</a:t>
            </a:r>
          </a:p>
          <a:p>
            <a:pPr lvl="1"/>
            <a:r>
              <a:rPr lang="en-US" dirty="0" smtClean="0"/>
              <a:t>Isolated test environment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743200" y="24384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Source</a:t>
            </a:r>
          </a:p>
          <a:p>
            <a:pPr algn="ctr"/>
            <a:r>
              <a:rPr lang="en-US" dirty="0" smtClean="0"/>
              <a:t>Host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23622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Target</a:t>
            </a:r>
          </a:p>
          <a:p>
            <a:pPr algn="ctr"/>
            <a:r>
              <a:rPr lang="en-US" dirty="0" smtClean="0"/>
              <a:t>Host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362200" y="3048000"/>
            <a:ext cx="1752600" cy="1752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562600" y="2971800"/>
            <a:ext cx="1752600" cy="1828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4" descr="http://www.webigi.co.uk/resource/images/Databas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581400"/>
            <a:ext cx="685800" cy="685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43200" y="33528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TEST11G</a:t>
            </a:r>
            <a:endParaRPr lang="en-US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 descr="http://www.webigi.co.uk/resource/images/Databas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14800"/>
            <a:ext cx="685800" cy="685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19800" y="3954843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STRM11G</a:t>
            </a:r>
            <a:endParaRPr lang="en-US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4" descr="http://www.webigi.co.uk/resource/images/Databas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276600"/>
            <a:ext cx="685800" cy="685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943600" y="2949129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TEST11G standby</a:t>
            </a:r>
            <a:endParaRPr lang="en-US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ight Arrow 13"/>
          <p:cNvSpPr/>
          <p:nvPr/>
        </p:nvSpPr>
        <p:spPr>
          <a:xfrm rot="406966">
            <a:off x="3654563" y="4349691"/>
            <a:ext cx="2378221" cy="331819"/>
          </a:xfrm>
          <a:prstGeom prst="rightArrow">
            <a:avLst/>
          </a:prstGeom>
          <a:gradFill>
            <a:gsLst>
              <a:gs pos="0">
                <a:srgbClr val="00B0F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STREAMS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406966">
            <a:off x="3661676" y="3956643"/>
            <a:ext cx="2462888" cy="387333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GOLDEN GATE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 rot="21399196">
            <a:off x="3662508" y="3428327"/>
            <a:ext cx="2462888" cy="384797"/>
          </a:xfrm>
          <a:prstGeom prst="rightArrow">
            <a:avLst/>
          </a:prstGeom>
          <a:gradFill flip="none" rotWithShape="1">
            <a:gsLst>
              <a:gs pos="87000">
                <a:srgbClr val="C00000"/>
              </a:gs>
              <a:gs pos="87000">
                <a:schemeClr val="bg1"/>
              </a:gs>
              <a:gs pos="100000">
                <a:srgbClr val="0047FF"/>
              </a:gs>
            </a:gsLst>
            <a:lin ang="16200000" scaled="0"/>
            <a:tileRect/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DATAGUARD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the environment</a:t>
            </a:r>
            <a:endParaRPr lang="en-US" dirty="0"/>
          </a:p>
        </p:txBody>
      </p:sp>
      <p:sp>
        <p:nvSpPr>
          <p:cNvPr id="21506" name="AutoShape 2" descr="MA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pole tekstowe 6"/>
          <p:cNvSpPr txBox="1"/>
          <p:nvPr/>
        </p:nvSpPr>
        <p:spPr>
          <a:xfrm>
            <a:off x="152400" y="38100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Online database</a:t>
            </a:r>
            <a:endParaRPr lang="en-US" sz="12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432" y="4242048"/>
            <a:ext cx="821365" cy="715869"/>
          </a:xfrm>
          <a:prstGeom prst="rect">
            <a:avLst/>
          </a:prstGeom>
        </p:spPr>
      </p:pic>
      <p:sp>
        <p:nvSpPr>
          <p:cNvPr id="31" name="pole tekstowe 6"/>
          <p:cNvSpPr txBox="1"/>
          <p:nvPr/>
        </p:nvSpPr>
        <p:spPr>
          <a:xfrm>
            <a:off x="2590800" y="38100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OFFLINE database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2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4267200"/>
            <a:ext cx="821365" cy="715869"/>
          </a:xfrm>
          <a:prstGeom prst="rect">
            <a:avLst/>
          </a:prstGeom>
        </p:spPr>
      </p:pic>
      <p:sp>
        <p:nvSpPr>
          <p:cNvPr id="33" name="pole tekstowe 6"/>
          <p:cNvSpPr txBox="1"/>
          <p:nvPr/>
        </p:nvSpPr>
        <p:spPr>
          <a:xfrm>
            <a:off x="7620000" y="33528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T1 </a:t>
            </a:r>
            <a:r>
              <a:rPr lang="en-US" sz="1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databaseSES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4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7200" y="3886200"/>
            <a:ext cx="471647" cy="411069"/>
          </a:xfrm>
          <a:prstGeom prst="rect">
            <a:avLst/>
          </a:prstGeom>
        </p:spPr>
      </p:pic>
      <p:sp>
        <p:nvSpPr>
          <p:cNvPr id="35" name="AutoShape 68"/>
          <p:cNvSpPr>
            <a:spLocks noChangeArrowheads="1"/>
          </p:cNvSpPr>
          <p:nvPr/>
        </p:nvSpPr>
        <p:spPr bwMode="auto">
          <a:xfrm>
            <a:off x="1524000" y="434340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smtClean="0">
                <a:solidFill>
                  <a:schemeClr val="bg1"/>
                </a:solidFill>
              </a:rPr>
              <a:t>STREAMS</a:t>
            </a:r>
            <a:endParaRPr lang="en-US" sz="700" b="1">
              <a:solidFill>
                <a:schemeClr val="bg1"/>
              </a:solidFill>
            </a:endParaRPr>
          </a:p>
        </p:txBody>
      </p:sp>
      <p:sp>
        <p:nvSpPr>
          <p:cNvPr id="36" name="AutoShape 68"/>
          <p:cNvSpPr>
            <a:spLocks noChangeArrowheads="1"/>
          </p:cNvSpPr>
          <p:nvPr/>
        </p:nvSpPr>
        <p:spPr bwMode="auto">
          <a:xfrm>
            <a:off x="6400800" y="434340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7030A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STREAMS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38" name="pole tekstowe 23"/>
          <p:cNvSpPr txBox="1"/>
          <p:nvPr/>
        </p:nvSpPr>
        <p:spPr>
          <a:xfrm>
            <a:off x="304800" y="5029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10.2.0.5</a:t>
            </a:r>
            <a:endParaRPr lang="pl-PL" dirty="0"/>
          </a:p>
        </p:txBody>
      </p:sp>
      <p:sp>
        <p:nvSpPr>
          <p:cNvPr id="39" name="pole tekstowe 24"/>
          <p:cNvSpPr txBox="1"/>
          <p:nvPr/>
        </p:nvSpPr>
        <p:spPr>
          <a:xfrm>
            <a:off x="2743200" y="5029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10.2.0.5</a:t>
            </a:r>
            <a:endParaRPr lang="pl-PL" dirty="0"/>
          </a:p>
        </p:txBody>
      </p:sp>
      <p:sp>
        <p:nvSpPr>
          <p:cNvPr id="40" name="pole tekstowe 25"/>
          <p:cNvSpPr txBox="1"/>
          <p:nvPr/>
        </p:nvSpPr>
        <p:spPr>
          <a:xfrm>
            <a:off x="7772400" y="5410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</a:t>
            </a:r>
            <a:r>
              <a:rPr lang="en-US" dirty="0" smtClean="0"/>
              <a:t>0</a:t>
            </a:r>
            <a:r>
              <a:rPr lang="pl-PL" dirty="0" smtClean="0"/>
              <a:t>.2.0.</a:t>
            </a:r>
            <a:r>
              <a:rPr lang="en-US" dirty="0" smtClean="0"/>
              <a:t>5</a:t>
            </a:r>
            <a:endParaRPr lang="pl-PL" dirty="0"/>
          </a:p>
        </p:txBody>
      </p:sp>
      <p:sp>
        <p:nvSpPr>
          <p:cNvPr id="41" name="pole tekstowe 6"/>
          <p:cNvSpPr txBox="1"/>
          <p:nvPr/>
        </p:nvSpPr>
        <p:spPr>
          <a:xfrm>
            <a:off x="4800600" y="3810000"/>
            <a:ext cx="135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Downstream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database</a:t>
            </a:r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2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267200"/>
            <a:ext cx="821365" cy="715869"/>
          </a:xfrm>
          <a:prstGeom prst="rect">
            <a:avLst/>
          </a:prstGeom>
        </p:spPr>
      </p:pic>
      <p:sp>
        <p:nvSpPr>
          <p:cNvPr id="43" name="pole tekstowe 24"/>
          <p:cNvSpPr txBox="1"/>
          <p:nvPr/>
        </p:nvSpPr>
        <p:spPr>
          <a:xfrm>
            <a:off x="4953000" y="5029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10.2.0.5</a:t>
            </a:r>
            <a:endParaRPr lang="pl-PL" dirty="0"/>
          </a:p>
        </p:txBody>
      </p:sp>
      <p:sp>
        <p:nvSpPr>
          <p:cNvPr id="44" name="AutoShape 68"/>
          <p:cNvSpPr>
            <a:spLocks noChangeArrowheads="1"/>
          </p:cNvSpPr>
          <p:nvPr/>
        </p:nvSpPr>
        <p:spPr bwMode="auto">
          <a:xfrm>
            <a:off x="3886200" y="4343400"/>
            <a:ext cx="1091425" cy="402901"/>
          </a:xfrm>
          <a:prstGeom prst="rightArrow">
            <a:avLst>
              <a:gd name="adj1" fmla="val 47644"/>
              <a:gd name="adj2" fmla="val 52188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Redo log transport</a:t>
            </a:r>
            <a:endParaRPr lang="en-US" sz="700" b="1" dirty="0">
              <a:solidFill>
                <a:schemeClr val="bg1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733800" y="990600"/>
            <a:ext cx="3048000" cy="1817132"/>
            <a:chOff x="3733800" y="990600"/>
            <a:chExt cx="3048000" cy="1817132"/>
          </a:xfrm>
        </p:grpSpPr>
        <p:sp>
          <p:nvSpPr>
            <p:cNvPr id="49" name="pole tekstowe 24"/>
            <p:cNvSpPr txBox="1"/>
            <p:nvPr/>
          </p:nvSpPr>
          <p:spPr>
            <a:xfrm>
              <a:off x="3733800" y="24384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1</a:t>
              </a:r>
              <a:r>
                <a:rPr lang="en-US" dirty="0" smtClean="0"/>
                <a:t>1</a:t>
              </a:r>
              <a:r>
                <a:rPr lang="pl-PL" dirty="0" smtClean="0"/>
                <a:t>.2.0.</a:t>
              </a:r>
              <a:r>
                <a:rPr lang="en-US" dirty="0" smtClean="0"/>
                <a:t>2</a:t>
              </a:r>
              <a:endParaRPr lang="pl-PL" dirty="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733800" y="990600"/>
              <a:ext cx="2895600" cy="1425526"/>
              <a:chOff x="2667000" y="990600"/>
              <a:chExt cx="4953000" cy="243840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47999" y="1066801"/>
                <a:ext cx="990600" cy="631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/>
                  <a:t>Source</a:t>
                </a:r>
              </a:p>
              <a:p>
                <a:pPr algn="ctr"/>
                <a:r>
                  <a:rPr lang="en-US" sz="900" dirty="0" smtClean="0"/>
                  <a:t>Host </a:t>
                </a:r>
                <a:endParaRPr lang="en-US" sz="9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248401" y="990600"/>
                <a:ext cx="990600" cy="631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 smtClean="0"/>
                  <a:t>Target</a:t>
                </a:r>
              </a:p>
              <a:p>
                <a:pPr algn="ctr"/>
                <a:r>
                  <a:rPr lang="en-US" sz="900" dirty="0" smtClean="0"/>
                  <a:t>Host</a:t>
                </a:r>
                <a:endParaRPr lang="en-US" sz="900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2667000" y="1676400"/>
                <a:ext cx="1752600" cy="17526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5867400" y="1600200"/>
                <a:ext cx="1752600" cy="18288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8" name="Picture 4" descr="http://www.webigi.co.uk/resource/images/Database_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00400" y="2209800"/>
                <a:ext cx="685800" cy="685800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047999" y="1981200"/>
                <a:ext cx="1066801" cy="342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TEST11G</a:t>
                </a:r>
                <a:endParaRPr lang="en-US" sz="7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20" name="Picture 4" descr="http://www.webigi.co.uk/resource/images/Database_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00800" y="2743200"/>
                <a:ext cx="685800" cy="685800"/>
              </a:xfrm>
              <a:prstGeom prst="rect">
                <a:avLst/>
              </a:prstGeom>
              <a:noFill/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6324598" y="2583242"/>
                <a:ext cx="1165058" cy="342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STRM11G</a:t>
                </a:r>
                <a:endParaRPr lang="en-US" sz="7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22" name="Picture 4" descr="http://www.webigi.co.uk/resource/images/Database_1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400800" y="1905000"/>
                <a:ext cx="685800" cy="685800"/>
              </a:xfrm>
              <a:prstGeom prst="rect">
                <a:avLst/>
              </a:prstGeom>
              <a:noFill/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6248401" y="1577530"/>
                <a:ext cx="990600" cy="526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TEST11G standby</a:t>
                </a:r>
                <a:endParaRPr lang="en-US" sz="7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4" name="Right Arrow 23"/>
              <p:cNvSpPr/>
              <p:nvPr/>
            </p:nvSpPr>
            <p:spPr>
              <a:xfrm rot="406966">
                <a:off x="3959363" y="2978091"/>
                <a:ext cx="2378221" cy="331819"/>
              </a:xfrm>
              <a:prstGeom prst="rightArrow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STREAMS</a:t>
                </a:r>
                <a:endParaRPr lang="en-US" sz="1100" dirty="0"/>
              </a:p>
            </p:txBody>
          </p:sp>
          <p:sp>
            <p:nvSpPr>
              <p:cNvPr id="25" name="Right Arrow 24"/>
              <p:cNvSpPr/>
              <p:nvPr/>
            </p:nvSpPr>
            <p:spPr>
              <a:xfrm rot="406966">
                <a:off x="3966476" y="2585043"/>
                <a:ext cx="2462888" cy="387333"/>
              </a:xfrm>
              <a:prstGeom prst="rightArrow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GOLDEN GATE</a:t>
                </a:r>
                <a:endParaRPr lang="en-US" sz="1000" dirty="0"/>
              </a:p>
            </p:txBody>
          </p:sp>
          <p:sp>
            <p:nvSpPr>
              <p:cNvPr id="26" name="Right Arrow 25"/>
              <p:cNvSpPr/>
              <p:nvPr/>
            </p:nvSpPr>
            <p:spPr>
              <a:xfrm rot="21399196">
                <a:off x="3967308" y="2056727"/>
                <a:ext cx="2462888" cy="384797"/>
              </a:xfrm>
              <a:prstGeom prst="rightArrow">
                <a:avLst/>
              </a:prstGeom>
              <a:gradFill flip="none" rotWithShape="1">
                <a:gsLst>
                  <a:gs pos="87000">
                    <a:srgbClr val="C00000"/>
                  </a:gs>
                  <a:gs pos="87000">
                    <a:schemeClr val="bg1"/>
                  </a:gs>
                  <a:gs pos="100000">
                    <a:srgbClr val="0047FF"/>
                  </a:gs>
                </a:gsLst>
                <a:lin ang="16200000" scaled="0"/>
                <a:tileRect/>
              </a:gradFill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DATAGUARD</a:t>
                </a:r>
                <a:endParaRPr lang="en-US" sz="1200" dirty="0"/>
              </a:p>
            </p:txBody>
          </p:sp>
        </p:grpSp>
        <p:sp>
          <p:nvSpPr>
            <p:cNvPr id="48" name="pole tekstowe 24"/>
            <p:cNvSpPr txBox="1"/>
            <p:nvPr/>
          </p:nvSpPr>
          <p:spPr>
            <a:xfrm>
              <a:off x="5715000" y="24384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1</a:t>
              </a:r>
              <a:r>
                <a:rPr lang="en-US" dirty="0" smtClean="0"/>
                <a:t>1</a:t>
              </a:r>
              <a:r>
                <a:rPr lang="pl-PL" dirty="0" smtClean="0"/>
                <a:t>.2.0.</a:t>
              </a:r>
              <a:r>
                <a:rPr lang="en-US" dirty="0" smtClean="0"/>
                <a:t>2</a:t>
              </a:r>
              <a:endParaRPr lang="pl-PL" dirty="0"/>
            </a:p>
          </p:txBody>
        </p:sp>
      </p:grpSp>
      <p:sp>
        <p:nvSpPr>
          <p:cNvPr id="47" name="Left Arrow 46"/>
          <p:cNvSpPr/>
          <p:nvPr/>
        </p:nvSpPr>
        <p:spPr>
          <a:xfrm rot="3215938">
            <a:off x="3911742" y="2767360"/>
            <a:ext cx="1773361" cy="457200"/>
          </a:xfrm>
          <a:prstGeom prst="leftArrow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STREAMS</a:t>
            </a:r>
            <a:endParaRPr lang="en-US" sz="1100" dirty="0"/>
          </a:p>
        </p:txBody>
      </p:sp>
      <p:pic>
        <p:nvPicPr>
          <p:cNvPr id="51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7200" y="4343400"/>
            <a:ext cx="471647" cy="411069"/>
          </a:xfrm>
          <a:prstGeom prst="rect">
            <a:avLst/>
          </a:prstGeom>
        </p:spPr>
      </p:pic>
      <p:pic>
        <p:nvPicPr>
          <p:cNvPr id="52" name="Obraz 12" descr="Database-2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77200" y="4800600"/>
            <a:ext cx="471647" cy="411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Streams 11g</a:t>
            </a:r>
          </a:p>
          <a:p>
            <a:pPr lvl="1"/>
            <a:r>
              <a:rPr lang="en-US" dirty="0" smtClean="0"/>
              <a:t>STRMMON – compatible with 11g</a:t>
            </a:r>
          </a:p>
          <a:p>
            <a:r>
              <a:rPr lang="en-US" dirty="0" err="1" smtClean="0"/>
              <a:t>GoldenGate</a:t>
            </a:r>
            <a:endParaRPr lang="en-US" dirty="0" smtClean="0"/>
          </a:p>
          <a:p>
            <a:pPr lvl="1"/>
            <a:r>
              <a:rPr lang="en-US" dirty="0" smtClean="0"/>
              <a:t>Current out of the box monitoring does not offer much</a:t>
            </a:r>
          </a:p>
          <a:p>
            <a:pPr lvl="1"/>
            <a:r>
              <a:rPr lang="en-US" dirty="0" smtClean="0"/>
              <a:t>Custom scripts has been written</a:t>
            </a:r>
          </a:p>
          <a:p>
            <a:r>
              <a:rPr lang="en-US" dirty="0" err="1" smtClean="0"/>
              <a:t>DataGuard</a:t>
            </a:r>
            <a:r>
              <a:rPr lang="en-US" dirty="0" smtClean="0"/>
              <a:t> 11g</a:t>
            </a:r>
          </a:p>
          <a:p>
            <a:pPr lvl="1"/>
            <a:r>
              <a:rPr lang="en-US" dirty="0" smtClean="0"/>
              <a:t>STRMMON has been extended to offer performance history of standby database</a:t>
            </a:r>
          </a:p>
          <a:p>
            <a:pPr lvl="1"/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81400"/>
            <a:ext cx="8534400" cy="3051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Workload description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Replication software configuration</a:t>
            </a:r>
          </a:p>
          <a:p>
            <a:pPr lvl="1"/>
            <a:r>
              <a:rPr lang="en-US" sz="2000" dirty="0" smtClean="0"/>
              <a:t>Default SW configuration</a:t>
            </a:r>
            <a:endParaRPr lang="en-US" sz="2400" dirty="0" smtClean="0"/>
          </a:p>
          <a:p>
            <a:r>
              <a:rPr lang="en-US" sz="2400" dirty="0" smtClean="0"/>
              <a:t>Workload set #1</a:t>
            </a:r>
          </a:p>
          <a:p>
            <a:pPr lvl="1"/>
            <a:r>
              <a:rPr lang="en-US" sz="2000" dirty="0" smtClean="0"/>
              <a:t>LHC file catalogue (</a:t>
            </a:r>
            <a:r>
              <a:rPr lang="en-US" sz="2000" dirty="0" err="1" smtClean="0"/>
              <a:t>LHCb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Data window of 13 days (28/05 – 10/06)</a:t>
            </a:r>
          </a:p>
          <a:p>
            <a:pPr lvl="1"/>
            <a:r>
              <a:rPr lang="en-US" sz="2000" dirty="0" smtClean="0"/>
              <a:t>15GB of redo logs generated on source</a:t>
            </a:r>
          </a:p>
          <a:p>
            <a:pPr lvl="1"/>
            <a:r>
              <a:rPr lang="en-US" sz="2000" dirty="0" smtClean="0"/>
              <a:t>~4M of operations (statements)</a:t>
            </a:r>
          </a:p>
          <a:p>
            <a:pPr lvl="2"/>
            <a:r>
              <a:rPr lang="en-US" sz="1600" dirty="0" smtClean="0"/>
              <a:t>1,5M of inserts</a:t>
            </a:r>
          </a:p>
          <a:p>
            <a:pPr lvl="2"/>
            <a:r>
              <a:rPr lang="en-US" sz="1600" dirty="0" smtClean="0"/>
              <a:t>1,5M of updates</a:t>
            </a:r>
          </a:p>
          <a:p>
            <a:pPr lvl="2"/>
            <a:r>
              <a:rPr lang="en-US" sz="1600" dirty="0" smtClean="0"/>
              <a:t>1M of deletes</a:t>
            </a:r>
          </a:p>
          <a:p>
            <a:pPr lvl="1"/>
            <a:r>
              <a:rPr lang="en-US" sz="2000" dirty="0" smtClean="0"/>
              <a:t>7M of row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6781800" cy="457200"/>
          </a:xfrm>
        </p:spPr>
        <p:txBody>
          <a:bodyPr/>
          <a:lstStyle/>
          <a:p>
            <a:r>
              <a:rPr lang="en-US" dirty="0" smtClean="0"/>
              <a:t>Results for workload #1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516" y="1219200"/>
            <a:ext cx="800948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Nawias klamrowy zamykający 3"/>
          <p:cNvSpPr/>
          <p:nvPr/>
        </p:nvSpPr>
        <p:spPr>
          <a:xfrm rot="16200000">
            <a:off x="2133600" y="1447800"/>
            <a:ext cx="228600" cy="6858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Objaśnienie prostokątne 4"/>
          <p:cNvSpPr/>
          <p:nvPr/>
        </p:nvSpPr>
        <p:spPr>
          <a:xfrm>
            <a:off x="1295400" y="533400"/>
            <a:ext cx="1976120" cy="990600"/>
          </a:xfrm>
          <a:prstGeom prst="wedgeRectCallout">
            <a:avLst>
              <a:gd name="adj1" fmla="val 3506"/>
              <a:gd name="adj2" fmla="val 6150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err="1" smtClean="0">
                <a:solidFill>
                  <a:schemeClr val="tx1"/>
                </a:solidFill>
              </a:rPr>
              <a:t>Dataguard</a:t>
            </a:r>
            <a:r>
              <a:rPr lang="pl-PL" sz="1400" dirty="0" smtClean="0">
                <a:solidFill>
                  <a:schemeClr val="tx1"/>
                </a:solidFill>
              </a:rPr>
              <a:t>: </a:t>
            </a:r>
            <a:r>
              <a:rPr lang="pl-PL" sz="1400" dirty="0" err="1" smtClean="0">
                <a:solidFill>
                  <a:schemeClr val="tx1"/>
                </a:solidFill>
              </a:rPr>
              <a:t>Shipping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database</a:t>
            </a:r>
            <a:r>
              <a:rPr lang="pl-PL" sz="1400" dirty="0" smtClean="0">
                <a:solidFill>
                  <a:schemeClr val="tx1"/>
                </a:solidFill>
              </a:rPr>
              <a:t> redo log </a:t>
            </a:r>
            <a:r>
              <a:rPr lang="pl-PL" sz="1400" dirty="0" err="1" smtClean="0">
                <a:solidFill>
                  <a:schemeClr val="tx1"/>
                </a:solidFill>
              </a:rPr>
              <a:t>files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over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the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r>
              <a:rPr lang="pl-PL" sz="1400" dirty="0" err="1" smtClean="0">
                <a:solidFill>
                  <a:schemeClr val="tx1"/>
                </a:solidFill>
              </a:rPr>
              <a:t>network</a:t>
            </a:r>
            <a:r>
              <a:rPr lang="pl-PL" sz="1400" dirty="0" smtClean="0">
                <a:solidFill>
                  <a:schemeClr val="tx1"/>
                </a:solidFill>
              </a:rPr>
              <a:t> to </a:t>
            </a:r>
            <a:r>
              <a:rPr lang="pl-PL" sz="1400" dirty="0" err="1" smtClean="0">
                <a:solidFill>
                  <a:schemeClr val="tx1"/>
                </a:solidFill>
              </a:rPr>
              <a:t>the</a:t>
            </a:r>
            <a:r>
              <a:rPr lang="pl-PL" sz="1400" dirty="0" smtClean="0">
                <a:solidFill>
                  <a:schemeClr val="tx1"/>
                </a:solidFill>
              </a:rPr>
              <a:t> target </a:t>
            </a:r>
            <a:r>
              <a:rPr lang="pl-PL" sz="1400" dirty="0" err="1" smtClean="0">
                <a:solidFill>
                  <a:schemeClr val="tx1"/>
                </a:solidFill>
              </a:rPr>
              <a:t>db</a:t>
            </a:r>
            <a:r>
              <a:rPr lang="pl-PL" sz="1400" dirty="0" smtClean="0">
                <a:solidFill>
                  <a:schemeClr val="tx1"/>
                </a:solidFill>
              </a:rPr>
              <a:t> </a:t>
            </a:r>
            <a:endParaRPr lang="pl-PL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819400"/>
            <a:ext cx="7391400" cy="18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228600"/>
            <a:ext cx="7162800" cy="579438"/>
          </a:xfrm>
        </p:spPr>
        <p:txBody>
          <a:bodyPr/>
          <a:lstStyle/>
          <a:p>
            <a:r>
              <a:rPr lang="en-US" dirty="0" smtClean="0"/>
              <a:t>Performance results with workload #1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648200"/>
            <a:ext cx="7696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838200"/>
            <a:ext cx="64960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aśnienie prostokątne 5"/>
          <p:cNvSpPr/>
          <p:nvPr/>
        </p:nvSpPr>
        <p:spPr>
          <a:xfrm>
            <a:off x="6781800" y="914400"/>
            <a:ext cx="2362200" cy="1219200"/>
          </a:xfrm>
          <a:prstGeom prst="wedgeRectCallout">
            <a:avLst>
              <a:gd name="adj1" fmla="val -97704"/>
              <a:gd name="adj2" fmla="val -3771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err="1" smtClean="0">
                <a:solidFill>
                  <a:schemeClr val="tx1"/>
                </a:solidFill>
              </a:rPr>
              <a:t>Database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writer</a:t>
            </a:r>
            <a:r>
              <a:rPr lang="pl-PL" sz="1600" dirty="0" smtClean="0">
                <a:solidFill>
                  <a:schemeClr val="tx1"/>
                </a:solidFill>
              </a:rPr>
              <a:t> (DBW) </a:t>
            </a:r>
            <a:r>
              <a:rPr lang="pl-PL" sz="1600" dirty="0" err="1" smtClean="0">
                <a:solidFill>
                  <a:schemeClr val="tx1"/>
                </a:solidFill>
              </a:rPr>
              <a:t>process</a:t>
            </a:r>
            <a:r>
              <a:rPr lang="pl-PL" sz="1600" dirty="0" smtClean="0">
                <a:solidFill>
                  <a:schemeClr val="tx1"/>
                </a:solidFill>
              </a:rPr>
              <a:t> was a </a:t>
            </a:r>
            <a:r>
              <a:rPr lang="pl-PL" sz="1600" dirty="0" err="1" smtClean="0">
                <a:solidFill>
                  <a:schemeClr val="tx1"/>
                </a:solidFill>
              </a:rPr>
              <a:t>bottleneck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due</a:t>
            </a:r>
            <a:r>
              <a:rPr lang="pl-PL" sz="1600" dirty="0" smtClean="0">
                <a:solidFill>
                  <a:schemeClr val="tx1"/>
                </a:solidFill>
              </a:rPr>
              <a:t> to CPU</a:t>
            </a:r>
          </a:p>
          <a:p>
            <a:r>
              <a:rPr lang="pl-PL" sz="1600" dirty="0" smtClean="0">
                <a:solidFill>
                  <a:schemeClr val="tx1"/>
                </a:solidFill>
              </a:rPr>
              <a:t>(100% on one </a:t>
            </a:r>
            <a:r>
              <a:rPr lang="pl-PL" sz="1600" dirty="0" err="1" smtClean="0">
                <a:solidFill>
                  <a:schemeClr val="tx1"/>
                </a:solidFill>
              </a:rPr>
              <a:t>core</a:t>
            </a:r>
            <a:r>
              <a:rPr lang="pl-PL" sz="1600" dirty="0" smtClean="0">
                <a:solidFill>
                  <a:schemeClr val="tx1"/>
                </a:solidFill>
              </a:rPr>
              <a:t>)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7" name="Objaśnienie prostokątne 6"/>
          <p:cNvSpPr/>
          <p:nvPr/>
        </p:nvSpPr>
        <p:spPr>
          <a:xfrm>
            <a:off x="6781800" y="2971800"/>
            <a:ext cx="2362200" cy="1219200"/>
          </a:xfrm>
          <a:prstGeom prst="wedgeRectCallout">
            <a:avLst>
              <a:gd name="adj1" fmla="val -132381"/>
              <a:gd name="adj2" fmla="val -48651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>
                <a:solidFill>
                  <a:schemeClr val="tx1"/>
                </a:solidFill>
              </a:rPr>
              <a:t>Random </a:t>
            </a:r>
            <a:r>
              <a:rPr lang="pl-PL" sz="1600" dirty="0" err="1" smtClean="0">
                <a:solidFill>
                  <a:schemeClr val="tx1"/>
                </a:solidFill>
              </a:rPr>
              <a:t>access</a:t>
            </a:r>
            <a:r>
              <a:rPr lang="pl-PL" sz="1600" dirty="0" smtClean="0">
                <a:solidFill>
                  <a:schemeClr val="tx1"/>
                </a:solidFill>
              </a:rPr>
              <a:t> to </a:t>
            </a:r>
            <a:r>
              <a:rPr lang="pl-PL" sz="1600" dirty="0" err="1" smtClean="0">
                <a:solidFill>
                  <a:schemeClr val="tx1"/>
                </a:solidFill>
              </a:rPr>
              <a:t>database</a:t>
            </a:r>
            <a:r>
              <a:rPr lang="pl-PL" sz="1600" dirty="0" smtClean="0">
                <a:solidFill>
                  <a:schemeClr val="tx1"/>
                </a:solidFill>
              </a:rPr>
              <a:t> data </a:t>
            </a:r>
            <a:r>
              <a:rPr lang="pl-PL" sz="1600" dirty="0" err="1" smtClean="0">
                <a:solidFill>
                  <a:schemeClr val="tx1"/>
                </a:solidFill>
              </a:rPr>
              <a:t>files</a:t>
            </a:r>
            <a:r>
              <a:rPr lang="pl-PL" sz="1600" dirty="0" smtClean="0">
                <a:solidFill>
                  <a:schemeClr val="tx1"/>
                </a:solidFill>
              </a:rPr>
              <a:t> was a </a:t>
            </a:r>
            <a:r>
              <a:rPr lang="pl-PL" sz="1600" dirty="0" err="1" smtClean="0">
                <a:solidFill>
                  <a:schemeClr val="tx1"/>
                </a:solidFill>
              </a:rPr>
              <a:t>bottleneck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8" name="Objaśnienie prostokątne 7"/>
          <p:cNvSpPr/>
          <p:nvPr/>
        </p:nvSpPr>
        <p:spPr>
          <a:xfrm>
            <a:off x="6781800" y="4572000"/>
            <a:ext cx="2362200" cy="1219200"/>
          </a:xfrm>
          <a:prstGeom prst="wedgeRectCallout">
            <a:avLst>
              <a:gd name="adj1" fmla="val -117462"/>
              <a:gd name="adj2" fmla="val -23652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>
                <a:solidFill>
                  <a:schemeClr val="tx1"/>
                </a:solidFill>
              </a:rPr>
              <a:t>Random </a:t>
            </a:r>
            <a:r>
              <a:rPr lang="pl-PL" sz="1600" dirty="0" err="1" smtClean="0">
                <a:solidFill>
                  <a:schemeClr val="tx1"/>
                </a:solidFill>
              </a:rPr>
              <a:t>access</a:t>
            </a:r>
            <a:r>
              <a:rPr lang="pl-PL" sz="1600" dirty="0" smtClean="0">
                <a:solidFill>
                  <a:schemeClr val="tx1"/>
                </a:solidFill>
              </a:rPr>
              <a:t> to data </a:t>
            </a:r>
            <a:r>
              <a:rPr lang="pl-PL" sz="1600" dirty="0" err="1" smtClean="0">
                <a:solidFill>
                  <a:schemeClr val="tx1"/>
                </a:solidFill>
              </a:rPr>
              <a:t>files</a:t>
            </a:r>
            <a:r>
              <a:rPr lang="pl-PL" sz="1600" dirty="0" smtClean="0">
                <a:solidFill>
                  <a:schemeClr val="tx1"/>
                </a:solidFill>
              </a:rPr>
              <a:t> was a </a:t>
            </a:r>
            <a:r>
              <a:rPr lang="pl-PL" sz="1600" dirty="0" err="1" smtClean="0">
                <a:solidFill>
                  <a:schemeClr val="tx1"/>
                </a:solidFill>
              </a:rPr>
              <a:t>bottleneck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9" name="Nawias klamrowy zamykający 8"/>
          <p:cNvSpPr/>
          <p:nvPr/>
        </p:nvSpPr>
        <p:spPr>
          <a:xfrm rot="16200000">
            <a:off x="2247900" y="1104900"/>
            <a:ext cx="304800" cy="11430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Objaśnienie prostokątne 9"/>
          <p:cNvSpPr/>
          <p:nvPr/>
        </p:nvSpPr>
        <p:spPr>
          <a:xfrm>
            <a:off x="1143000" y="152400"/>
            <a:ext cx="2362200" cy="1219200"/>
          </a:xfrm>
          <a:prstGeom prst="wedgeRectCallout">
            <a:avLst>
              <a:gd name="adj1" fmla="val 3506"/>
              <a:gd name="adj2" fmla="val 6150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err="1" smtClean="0">
                <a:solidFill>
                  <a:schemeClr val="tx1"/>
                </a:solidFill>
              </a:rPr>
              <a:t>Shipping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database</a:t>
            </a:r>
            <a:r>
              <a:rPr lang="pl-PL" sz="1600" dirty="0" smtClean="0">
                <a:solidFill>
                  <a:schemeClr val="tx1"/>
                </a:solidFill>
              </a:rPr>
              <a:t> redo log </a:t>
            </a:r>
            <a:r>
              <a:rPr lang="pl-PL" sz="1600" dirty="0" err="1" smtClean="0">
                <a:solidFill>
                  <a:schemeClr val="tx1"/>
                </a:solidFill>
              </a:rPr>
              <a:t>files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over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the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network</a:t>
            </a:r>
            <a:r>
              <a:rPr lang="pl-PL" sz="1600" dirty="0" smtClean="0">
                <a:solidFill>
                  <a:schemeClr val="tx1"/>
                </a:solidFill>
              </a:rPr>
              <a:t> to </a:t>
            </a:r>
            <a:r>
              <a:rPr lang="pl-PL" sz="1600" dirty="0" err="1" smtClean="0">
                <a:solidFill>
                  <a:schemeClr val="tx1"/>
                </a:solidFill>
              </a:rPr>
              <a:t>the</a:t>
            </a:r>
            <a:r>
              <a:rPr lang="pl-PL" sz="1600" dirty="0" smtClean="0">
                <a:solidFill>
                  <a:schemeClr val="tx1"/>
                </a:solidFill>
              </a:rPr>
              <a:t> target </a:t>
            </a:r>
            <a:r>
              <a:rPr lang="pl-PL" sz="1600" dirty="0" err="1" smtClean="0">
                <a:solidFill>
                  <a:schemeClr val="tx1"/>
                </a:solidFill>
              </a:rPr>
              <a:t>db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1" name="Objaśnienie prostokątne 10"/>
          <p:cNvSpPr/>
          <p:nvPr/>
        </p:nvSpPr>
        <p:spPr>
          <a:xfrm>
            <a:off x="1447800" y="4267200"/>
            <a:ext cx="2362200" cy="1219200"/>
          </a:xfrm>
          <a:prstGeom prst="wedgeRectCallout">
            <a:avLst>
              <a:gd name="adj1" fmla="val 3506"/>
              <a:gd name="adj2" fmla="val 6150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>
                <a:solidFill>
                  <a:schemeClr val="tx1"/>
                </a:solidFill>
              </a:rPr>
              <a:t>Log mining of redo </a:t>
            </a:r>
            <a:r>
              <a:rPr lang="pl-PL" sz="1600" dirty="0" err="1" smtClean="0">
                <a:solidFill>
                  <a:schemeClr val="tx1"/>
                </a:solidFill>
              </a:rPr>
              <a:t>logs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is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very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efficient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endParaRPr lang="pl-PL" sz="1600" dirty="0">
              <a:solidFill>
                <a:schemeClr val="tx1"/>
              </a:solidFill>
            </a:endParaRPr>
          </a:p>
        </p:txBody>
      </p:sp>
      <p:sp>
        <p:nvSpPr>
          <p:cNvPr id="12" name="Objaśnienie prostokątne 11"/>
          <p:cNvSpPr/>
          <p:nvPr/>
        </p:nvSpPr>
        <p:spPr>
          <a:xfrm>
            <a:off x="2209800" y="2971800"/>
            <a:ext cx="2362200" cy="1219200"/>
          </a:xfrm>
          <a:prstGeom prst="wedgeRectCallout">
            <a:avLst>
              <a:gd name="adj1" fmla="val 118829"/>
              <a:gd name="adj2" fmla="val 34162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600" dirty="0" smtClean="0">
                <a:solidFill>
                  <a:schemeClr val="tx1"/>
                </a:solidFill>
              </a:rPr>
              <a:t>Slow down </a:t>
            </a:r>
            <a:r>
              <a:rPr lang="pl-PL" sz="1600" dirty="0" err="1" smtClean="0">
                <a:solidFill>
                  <a:schemeClr val="tx1"/>
                </a:solidFill>
              </a:rPr>
              <a:t>due</a:t>
            </a:r>
            <a:r>
              <a:rPr lang="pl-PL" sz="1600" dirty="0" smtClean="0">
                <a:solidFill>
                  <a:schemeClr val="tx1"/>
                </a:solidFill>
              </a:rPr>
              <a:t> to big </a:t>
            </a:r>
            <a:r>
              <a:rPr lang="pl-PL" sz="1600" dirty="0" err="1" smtClean="0">
                <a:solidFill>
                  <a:schemeClr val="tx1"/>
                </a:solidFill>
              </a:rPr>
              <a:t>transaction</a:t>
            </a:r>
            <a:r>
              <a:rPr lang="pl-PL" sz="1600" dirty="0" smtClean="0">
                <a:solidFill>
                  <a:schemeClr val="tx1"/>
                </a:solidFill>
              </a:rPr>
              <a:t> </a:t>
            </a:r>
            <a:r>
              <a:rPr lang="pl-PL" sz="1600" dirty="0" err="1" smtClean="0">
                <a:solidFill>
                  <a:schemeClr val="tx1"/>
                </a:solidFill>
              </a:rPr>
              <a:t>processing</a:t>
            </a:r>
            <a:endParaRPr lang="pl-PL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openlab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ème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openlab</Template>
  <TotalTime>3801</TotalTime>
  <Words>1018</Words>
  <Application>Microsoft Office PowerPoint</Application>
  <PresentationFormat>On-screen Show (4:3)</PresentationFormat>
  <Paragraphs>246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openlab</vt:lpstr>
      <vt:lpstr>Replication solutions for Oracle database 11g</vt:lpstr>
      <vt:lpstr>Agenda</vt:lpstr>
      <vt:lpstr>Motivation</vt:lpstr>
      <vt:lpstr>Setting up the environment</vt:lpstr>
      <vt:lpstr>Setting up the environment</vt:lpstr>
      <vt:lpstr>Performance Monitoring</vt:lpstr>
      <vt:lpstr>Workload description</vt:lpstr>
      <vt:lpstr>Results for workload #1  </vt:lpstr>
      <vt:lpstr>Performance results with workload #1</vt:lpstr>
      <vt:lpstr>Resource utilization by workload#1</vt:lpstr>
      <vt:lpstr>Workload description</vt:lpstr>
      <vt:lpstr>Results for workload #2</vt:lpstr>
      <vt:lpstr>Performance results with workload #2</vt:lpstr>
      <vt:lpstr>Resource utilization by workload#2</vt:lpstr>
      <vt:lpstr>Conclusions</vt:lpstr>
      <vt:lpstr>Conclusions</vt:lpstr>
      <vt:lpstr>Bug discoverd</vt:lpstr>
      <vt:lpstr>Replication plans for 2012</vt:lpstr>
      <vt:lpstr>CMS overview</vt:lpstr>
      <vt:lpstr>Safe streams replacement with ADG for CMS</vt:lpstr>
      <vt:lpstr>ALICE overview</vt:lpstr>
      <vt:lpstr>Safe streams replacement with ADG for ALICE</vt:lpstr>
      <vt:lpstr>Future plans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Replication solutions for Oracle database 11g</dc:title>
  <dc:creator>Zbigniew Baranowski</dc:creator>
  <cp:lastModifiedBy>zbaranow</cp:lastModifiedBy>
  <cp:revision>236</cp:revision>
  <dcterms:created xsi:type="dcterms:W3CDTF">2006-08-16T00:00:00Z</dcterms:created>
  <dcterms:modified xsi:type="dcterms:W3CDTF">2011-06-28T09:20:05Z</dcterms:modified>
</cp:coreProperties>
</file>