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Lst>
  <p:sldSz cy="5143500" cx="9144000"/>
  <p:notesSz cx="6858000" cy="9144000"/>
  <p:embeddedFontLst>
    <p:embeddedFont>
      <p:font typeface="Arial Black"/>
      <p:regular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ArialBlack-regular.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d1f7a9538c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d1f7a9538c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319b8612ff1_0_17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319b8612ff1_0_17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19f596a309_33_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319f596a309_33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319b8612ff1_0_4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5" name="Google Shape;345;g319b8612ff1_0_4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319b8612ff1_0_49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65" name="Google Shape;365;g319b8612ff1_0_49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2" name="Shape 392"/>
        <p:cNvGrpSpPr/>
        <p:nvPr/>
      </p:nvGrpSpPr>
      <p:grpSpPr>
        <a:xfrm>
          <a:off x="0" y="0"/>
          <a:ext cx="0" cy="0"/>
          <a:chOff x="0" y="0"/>
          <a:chExt cx="0" cy="0"/>
        </a:xfrm>
      </p:grpSpPr>
      <p:sp>
        <p:nvSpPr>
          <p:cNvPr id="393" name="Google Shape;393;g319b8612ff1_0_6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4" name="Google Shape;394;g319b8612ff1_0_6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319b8612ff1_0_56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8" name="Google Shape;428;g319b8612ff1_0_56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319b8612ff1_0_6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51" name="Google Shape;451;g319b8612ff1_0_6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g319f596a309_33_4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3" name="Google Shape;483;g319f596a309_33_4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g319f596a309_33_4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3" name="Google Shape;503;g319f596a309_33_4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319f596a309_33_4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5" name="Google Shape;525;g319f596a309_33_4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319b8612ff1_0_1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19b8612ff1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319b8612ff1_0_13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8" name="Google Shape;548;g319b8612ff1_0_13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g319b8612ff1_0_16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8" name="Google Shape;568;g319b8612ff1_0_16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g319b8612ff1_0_16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0" name="Google Shape;590;g319b8612ff1_0_16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31a13c896c6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3" name="Google Shape;613;g31a13c896c6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g319b8612ff1_0_7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3" name="Google Shape;633;g319b8612ff1_0_75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g319f596a309_33_1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2" name="Google Shape;652;g319f596a309_33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6" name="Shape 666"/>
        <p:cNvGrpSpPr/>
        <p:nvPr/>
      </p:nvGrpSpPr>
      <p:grpSpPr>
        <a:xfrm>
          <a:off x="0" y="0"/>
          <a:ext cx="0" cy="0"/>
          <a:chOff x="0" y="0"/>
          <a:chExt cx="0" cy="0"/>
        </a:xfrm>
      </p:grpSpPr>
      <p:sp>
        <p:nvSpPr>
          <p:cNvPr id="667" name="Google Shape;667;g319b8612ff1_0_8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8" name="Google Shape;668;g319b8612ff1_0_8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2" name="Shape 682"/>
        <p:cNvGrpSpPr/>
        <p:nvPr/>
      </p:nvGrpSpPr>
      <p:grpSpPr>
        <a:xfrm>
          <a:off x="0" y="0"/>
          <a:ext cx="0" cy="0"/>
          <a:chOff x="0" y="0"/>
          <a:chExt cx="0" cy="0"/>
        </a:xfrm>
      </p:grpSpPr>
      <p:sp>
        <p:nvSpPr>
          <p:cNvPr id="683" name="Google Shape;683;g319b8612ff1_0_8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4" name="Google Shape;684;g319b8612ff1_0_8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8" name="Shape 708"/>
        <p:cNvGrpSpPr/>
        <p:nvPr/>
      </p:nvGrpSpPr>
      <p:grpSpPr>
        <a:xfrm>
          <a:off x="0" y="0"/>
          <a:ext cx="0" cy="0"/>
          <a:chOff x="0" y="0"/>
          <a:chExt cx="0" cy="0"/>
        </a:xfrm>
      </p:grpSpPr>
      <p:sp>
        <p:nvSpPr>
          <p:cNvPr id="709" name="Google Shape;709;g2d1f7a9538c_0_6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0" name="Google Shape;710;g2d1f7a9538c_0_6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3" name="Shape 723"/>
        <p:cNvGrpSpPr/>
        <p:nvPr/>
      </p:nvGrpSpPr>
      <p:grpSpPr>
        <a:xfrm>
          <a:off x="0" y="0"/>
          <a:ext cx="0" cy="0"/>
          <a:chOff x="0" y="0"/>
          <a:chExt cx="0" cy="0"/>
        </a:xfrm>
      </p:grpSpPr>
      <p:sp>
        <p:nvSpPr>
          <p:cNvPr id="724" name="Google Shape;724;g319b8612ff1_0_17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5" name="Google Shape;725;g319b8612ff1_0_17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19f596a309_33_1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19f596a309_33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8" name="Shape 738"/>
        <p:cNvGrpSpPr/>
        <p:nvPr/>
      </p:nvGrpSpPr>
      <p:grpSpPr>
        <a:xfrm>
          <a:off x="0" y="0"/>
          <a:ext cx="0" cy="0"/>
          <a:chOff x="0" y="0"/>
          <a:chExt cx="0" cy="0"/>
        </a:xfrm>
      </p:grpSpPr>
      <p:sp>
        <p:nvSpPr>
          <p:cNvPr id="739" name="Google Shape;739;g319c51be909_68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0" name="Google Shape;740;g319c51be909_68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7" name="Shape 767"/>
        <p:cNvGrpSpPr/>
        <p:nvPr/>
      </p:nvGrpSpPr>
      <p:grpSpPr>
        <a:xfrm>
          <a:off x="0" y="0"/>
          <a:ext cx="0" cy="0"/>
          <a:chOff x="0" y="0"/>
          <a:chExt cx="0" cy="0"/>
        </a:xfrm>
      </p:grpSpPr>
      <p:sp>
        <p:nvSpPr>
          <p:cNvPr id="768" name="Google Shape;768;g319f596a309_33_2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9" name="Google Shape;769;g319f596a309_33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6" name="Shape 806"/>
        <p:cNvGrpSpPr/>
        <p:nvPr/>
      </p:nvGrpSpPr>
      <p:grpSpPr>
        <a:xfrm>
          <a:off x="0" y="0"/>
          <a:ext cx="0" cy="0"/>
          <a:chOff x="0" y="0"/>
          <a:chExt cx="0" cy="0"/>
        </a:xfrm>
      </p:grpSpPr>
      <p:sp>
        <p:nvSpPr>
          <p:cNvPr id="807" name="Google Shape;807;g319f596a309_33_2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8" name="Google Shape;808;g319f596a309_33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9" name="Shape 829"/>
        <p:cNvGrpSpPr/>
        <p:nvPr/>
      </p:nvGrpSpPr>
      <p:grpSpPr>
        <a:xfrm>
          <a:off x="0" y="0"/>
          <a:ext cx="0" cy="0"/>
          <a:chOff x="0" y="0"/>
          <a:chExt cx="0" cy="0"/>
        </a:xfrm>
      </p:grpSpPr>
      <p:sp>
        <p:nvSpPr>
          <p:cNvPr id="830" name="Google Shape;830;g319c51be909_68_5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31" name="Google Shape;831;g319c51be909_68_5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8" name="Shape 848"/>
        <p:cNvGrpSpPr/>
        <p:nvPr/>
      </p:nvGrpSpPr>
      <p:grpSpPr>
        <a:xfrm>
          <a:off x="0" y="0"/>
          <a:ext cx="0" cy="0"/>
          <a:chOff x="0" y="0"/>
          <a:chExt cx="0" cy="0"/>
        </a:xfrm>
      </p:grpSpPr>
      <p:sp>
        <p:nvSpPr>
          <p:cNvPr id="849" name="Google Shape;849;g319f596a309_33_3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0" name="Google Shape;850;g319f596a309_33_3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200"/>
              <a:t>High luminosity EAR2 and refined spallation source design</a:t>
            </a:r>
            <a:endParaRPr sz="1200"/>
          </a:p>
          <a:p>
            <a:pPr indent="0" lvl="0" marL="0" rtl="0" algn="l">
              <a:spcBef>
                <a:spcPts val="0"/>
              </a:spcBef>
              <a:spcAft>
                <a:spcPts val="0"/>
              </a:spcAft>
              <a:buNone/>
            </a:pPr>
            <a:r>
              <a:t/>
            </a:r>
            <a:endParaRPr sz="1200"/>
          </a:p>
          <a:p>
            <a:pPr indent="0" lvl="0" marL="0" rtl="0" algn="l">
              <a:spcBef>
                <a:spcPts val="0"/>
              </a:spcBef>
              <a:spcAft>
                <a:spcPts val="0"/>
              </a:spcAft>
              <a:buClr>
                <a:schemeClr val="dk1"/>
              </a:buClr>
              <a:buSzPts val="1100"/>
              <a:buFont typeface="Arial"/>
              <a:buNone/>
            </a:pPr>
            <a:r>
              <a:rPr lang="es" sz="1200"/>
              <a:t>In the ToF technique, the time tToF spent by neutrons travelling a distance L from their production site to the sample location is measured with high precision. The energy En of a neutron with mass mn is then calculated by using the non-relativistic kinetic energy equation</a:t>
            </a:r>
            <a:endParaRPr sz="1200"/>
          </a:p>
          <a:p>
            <a:pPr indent="0" lvl="0" marL="0" rtl="0" algn="l">
              <a:spcBef>
                <a:spcPts val="0"/>
              </a:spcBef>
              <a:spcAft>
                <a:spcPts val="0"/>
              </a:spcAft>
              <a:buClr>
                <a:schemeClr val="dk1"/>
              </a:buClr>
              <a:buSzPts val="1100"/>
              <a:buFont typeface="Arial"/>
              <a:buNone/>
            </a:pPr>
            <a:r>
              <a:t/>
            </a:r>
            <a:endParaRPr sz="2000"/>
          </a:p>
          <a:p>
            <a:pPr indent="0" lvl="0" marL="0" rtl="0" algn="l">
              <a:spcBef>
                <a:spcPts val="0"/>
              </a:spcBef>
              <a:spcAft>
                <a:spcPts val="0"/>
              </a:spcAft>
              <a:buNone/>
            </a:pPr>
            <a:r>
              <a:t/>
            </a:r>
            <a:endParaRPr sz="20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19f596a309_33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19f596a309_33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19f596a309_33_1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19f596a309_33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19f596a309_33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19f596a309_33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19b8612ff1_0_1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19b8612ff1_0_1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19b8612ff1_0_10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19b8612ff1_0_10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Char char="●"/>
            </a:pPr>
            <a:r>
              <a:rPr lang="es" sz="1400">
                <a:solidFill>
                  <a:schemeClr val="dk1"/>
                </a:solidFill>
              </a:rPr>
              <a:t>Vacuum configuration:</a:t>
            </a:r>
            <a:endParaRPr sz="1400">
              <a:solidFill>
                <a:schemeClr val="dk1"/>
              </a:solidFill>
            </a:endParaRPr>
          </a:p>
          <a:p>
            <a:pPr indent="-317500" lvl="1" marL="914400" rtl="0" algn="l">
              <a:spcBef>
                <a:spcPts val="0"/>
              </a:spcBef>
              <a:spcAft>
                <a:spcPts val="0"/>
              </a:spcAft>
              <a:buClr>
                <a:schemeClr val="dk1"/>
              </a:buClr>
              <a:buSzPts val="1400"/>
              <a:buChar char="○"/>
            </a:pPr>
            <a:r>
              <a:rPr b="1" lang="es" sz="1400">
                <a:solidFill>
                  <a:schemeClr val="dk1"/>
                </a:solidFill>
              </a:rPr>
              <a:t>Above</a:t>
            </a:r>
            <a:r>
              <a:rPr lang="es" sz="1400">
                <a:solidFill>
                  <a:schemeClr val="dk1"/>
                </a:solidFill>
              </a:rPr>
              <a:t>: Vacuum from 15 cm of the sample.</a:t>
            </a:r>
            <a:endParaRPr sz="1400">
              <a:solidFill>
                <a:schemeClr val="dk1"/>
              </a:solidFill>
            </a:endParaRPr>
          </a:p>
          <a:p>
            <a:pPr indent="-317500" lvl="1" marL="914400" rtl="0" algn="l">
              <a:spcBef>
                <a:spcPts val="0"/>
              </a:spcBef>
              <a:spcAft>
                <a:spcPts val="0"/>
              </a:spcAft>
              <a:buClr>
                <a:schemeClr val="dk1"/>
              </a:buClr>
              <a:buSzPts val="1400"/>
              <a:buChar char="○"/>
            </a:pPr>
            <a:r>
              <a:rPr b="1" lang="es" sz="1400">
                <a:solidFill>
                  <a:schemeClr val="dk1"/>
                </a:solidFill>
              </a:rPr>
              <a:t>Below</a:t>
            </a:r>
            <a:r>
              <a:rPr lang="es" sz="1400">
                <a:solidFill>
                  <a:schemeClr val="dk1"/>
                </a:solidFill>
              </a:rPr>
              <a:t>: Air up to the big flange. New lighter holder directly connected to the SiMon in air.</a:t>
            </a:r>
            <a:endParaRPr sz="1400">
              <a:solidFill>
                <a:schemeClr val="dk1"/>
              </a:solidFill>
            </a:endParaRPr>
          </a:p>
          <a:p>
            <a:pPr indent="0" lvl="0" marL="0" rtl="0" algn="l">
              <a:spcBef>
                <a:spcPts val="0"/>
              </a:spcBef>
              <a:spcAft>
                <a:spcPts val="0"/>
              </a:spcAft>
              <a:buNone/>
            </a:pPr>
            <a:r>
              <a:t/>
            </a:r>
            <a:endParaRPr sz="1400">
              <a:solidFill>
                <a:schemeClr val="dk1"/>
              </a:solidFill>
            </a:endParaRPr>
          </a:p>
          <a:p>
            <a:pPr indent="0" lvl="0" marL="0" rtl="0" algn="l">
              <a:spcBef>
                <a:spcPts val="0"/>
              </a:spcBef>
              <a:spcAft>
                <a:spcPts val="0"/>
              </a:spcAft>
              <a:buClr>
                <a:schemeClr val="dk1"/>
              </a:buClr>
              <a:buSzPts val="1100"/>
              <a:buFont typeface="Arial"/>
              <a:buNone/>
            </a:pPr>
            <a:r>
              <a:rPr lang="es" sz="1400">
                <a:solidFill>
                  <a:schemeClr val="dk1"/>
                </a:solidFill>
              </a:rPr>
              <a:t>In order to reach the goals of the current work we used EAR2 together with the experimental setup used for 94Nb(n,ɣ) and 79Se(n,ɣ) campaigns (with successfully results in 2022), it is made of:</a:t>
            </a:r>
            <a:endParaRPr sz="1400">
              <a:solidFill>
                <a:schemeClr val="dk1"/>
              </a:solidFill>
            </a:endParaRPr>
          </a:p>
          <a:p>
            <a:pPr indent="0" lvl="0" marL="0" rtl="0" algn="l">
              <a:spcBef>
                <a:spcPts val="0"/>
              </a:spcBef>
              <a:spcAft>
                <a:spcPts val="0"/>
              </a:spcAft>
              <a:buClr>
                <a:schemeClr val="dk1"/>
              </a:buClr>
              <a:buSzPts val="1100"/>
              <a:buFont typeface="Arial"/>
              <a:buNone/>
            </a:pPr>
            <a:r>
              <a:rPr lang="es" sz="1400">
                <a:solidFill>
                  <a:schemeClr val="dk1"/>
                </a:solidFill>
              </a:rPr>
              <a:t>-High sensitivity sTED array (9) in compact configuration @90º and 4.5-4.75 cm from target: High sensitivity detection system.</a:t>
            </a:r>
            <a:endParaRPr sz="1400">
              <a:solidFill>
                <a:schemeClr val="dk1"/>
              </a:solidFill>
            </a:endParaRPr>
          </a:p>
          <a:p>
            <a:pPr indent="0" lvl="0" marL="0" rtl="0" algn="l">
              <a:spcBef>
                <a:spcPts val="0"/>
              </a:spcBef>
              <a:spcAft>
                <a:spcPts val="0"/>
              </a:spcAft>
              <a:buClr>
                <a:schemeClr val="dk1"/>
              </a:buClr>
              <a:buSzPts val="1100"/>
              <a:buFont typeface="Arial"/>
              <a:buNone/>
            </a:pPr>
            <a:r>
              <a:rPr lang="es" sz="1400">
                <a:solidFill>
                  <a:schemeClr val="dk1"/>
                </a:solidFill>
              </a:rPr>
              <a:t>-2 C6D6 detectors @135º and 17 and 20 cm from target: Identify possible systematics associated to angular distributions, efficiency…etc.</a:t>
            </a:r>
            <a:endParaRPr sz="1400">
              <a:solidFill>
                <a:schemeClr val="dk1"/>
              </a:solidFill>
            </a:endParaRPr>
          </a:p>
          <a:p>
            <a:pPr indent="0" lvl="0" marL="0" rtl="0" algn="l">
              <a:spcBef>
                <a:spcPts val="0"/>
              </a:spcBef>
              <a:spcAft>
                <a:spcPts val="0"/>
              </a:spcAft>
              <a:buNone/>
            </a:pPr>
            <a:r>
              <a:rPr lang="es" sz="1400">
                <a:solidFill>
                  <a:schemeClr val="dk1"/>
                </a:solidFill>
              </a:rPr>
              <a:t>-SiMOn2 : Beam monitoring/normalization/neutron flux shape.</a:t>
            </a:r>
            <a:endParaRPr sz="1400">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319c51be909_68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319c51be909_68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4.png"/><Relationship Id="rId5" Type="http://schemas.openxmlformats.org/officeDocument/2006/relationships/image" Target="../media/image5.png"/></Relationships>
</file>

<file path=ppt/slides/_rels/slide10.xml.rels><?xml version="1.0" encoding="UTF-8" standalone="yes"?><Relationships xmlns="http://schemas.openxmlformats.org/package/2006/relationships"><Relationship Id="rId11" Type="http://schemas.openxmlformats.org/officeDocument/2006/relationships/image" Target="../media/image14.jpg"/><Relationship Id="rId10" Type="http://schemas.openxmlformats.org/officeDocument/2006/relationships/image" Target="../media/image28.gif"/><Relationship Id="rId13" Type="http://schemas.openxmlformats.org/officeDocument/2006/relationships/image" Target="../media/image39.png"/><Relationship Id="rId12" Type="http://schemas.openxmlformats.org/officeDocument/2006/relationships/image" Target="../media/image34.png"/><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3.png"/><Relationship Id="rId4" Type="http://schemas.openxmlformats.org/officeDocument/2006/relationships/image" Target="../media/image9.png"/><Relationship Id="rId9" Type="http://schemas.openxmlformats.org/officeDocument/2006/relationships/image" Target="../media/image49.png"/><Relationship Id="rId5" Type="http://schemas.openxmlformats.org/officeDocument/2006/relationships/image" Target="../media/image29.png"/><Relationship Id="rId6" Type="http://schemas.openxmlformats.org/officeDocument/2006/relationships/image" Target="../media/image24.png"/><Relationship Id="rId7" Type="http://schemas.openxmlformats.org/officeDocument/2006/relationships/image" Target="../media/image51.png"/><Relationship Id="rId8" Type="http://schemas.openxmlformats.org/officeDocument/2006/relationships/image" Target="../media/image5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3.png"/><Relationship Id="rId4" Type="http://schemas.openxmlformats.org/officeDocument/2006/relationships/image" Target="../media/image9.png"/><Relationship Id="rId5"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43.png"/><Relationship Id="rId6" Type="http://schemas.openxmlformats.org/officeDocument/2006/relationships/image" Target="../media/image42.png"/><Relationship Id="rId7" Type="http://schemas.openxmlformats.org/officeDocument/2006/relationships/image" Target="../media/image4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43.png"/><Relationship Id="rId6" Type="http://schemas.openxmlformats.org/officeDocument/2006/relationships/image" Target="../media/image42.png"/><Relationship Id="rId7" Type="http://schemas.openxmlformats.org/officeDocument/2006/relationships/image" Target="../media/image4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44.png"/><Relationship Id="rId6" Type="http://schemas.openxmlformats.org/officeDocument/2006/relationships/image" Target="../media/image5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44.png"/><Relationship Id="rId6" Type="http://schemas.openxmlformats.org/officeDocument/2006/relationships/image" Target="../media/image47.png"/><Relationship Id="rId7" Type="http://schemas.openxmlformats.org/officeDocument/2006/relationships/image" Target="../media/image56.png"/><Relationship Id="rId8" Type="http://schemas.openxmlformats.org/officeDocument/2006/relationships/image" Target="../media/image5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54.png"/><Relationship Id="rId6" Type="http://schemas.openxmlformats.org/officeDocument/2006/relationships/image" Target="../media/image43.png"/><Relationship Id="rId7" Type="http://schemas.openxmlformats.org/officeDocument/2006/relationships/image" Target="../media/image42.png"/></Relationships>
</file>

<file path=ppt/slides/_rels/slide18.xml.rels><?xml version="1.0" encoding="UTF-8" standalone="yes"?><Relationships xmlns="http://schemas.openxmlformats.org/package/2006/relationships"><Relationship Id="rId10" Type="http://schemas.openxmlformats.org/officeDocument/2006/relationships/image" Target="../media/image58.png"/><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9.png"/><Relationship Id="rId4" Type="http://schemas.openxmlformats.org/officeDocument/2006/relationships/image" Target="../media/image10.png"/><Relationship Id="rId9" Type="http://schemas.openxmlformats.org/officeDocument/2006/relationships/image" Target="../media/image59.png"/><Relationship Id="rId5" Type="http://schemas.openxmlformats.org/officeDocument/2006/relationships/image" Target="../media/image57.png"/><Relationship Id="rId6" Type="http://schemas.openxmlformats.org/officeDocument/2006/relationships/image" Target="../media/image60.png"/><Relationship Id="rId7" Type="http://schemas.openxmlformats.org/officeDocument/2006/relationships/image" Target="../media/image62.png"/><Relationship Id="rId8" Type="http://schemas.openxmlformats.org/officeDocument/2006/relationships/image" Target="../media/image61.png"/></Relationships>
</file>

<file path=ppt/slides/_rels/slide19.xml.rels><?xml version="1.0" encoding="UTF-8" standalone="yes"?><Relationships xmlns="http://schemas.openxmlformats.org/package/2006/relationships"><Relationship Id="rId11" Type="http://schemas.openxmlformats.org/officeDocument/2006/relationships/hyperlink" Target="https://www.sciencedirect.com/science/article/abs/pii/S016890021630300X" TargetMode="External"/><Relationship Id="rId10" Type="http://schemas.openxmlformats.org/officeDocument/2006/relationships/image" Target="../media/image58.png"/><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9.png"/><Relationship Id="rId4" Type="http://schemas.openxmlformats.org/officeDocument/2006/relationships/image" Target="../media/image10.png"/><Relationship Id="rId9" Type="http://schemas.openxmlformats.org/officeDocument/2006/relationships/image" Target="../media/image59.png"/><Relationship Id="rId5" Type="http://schemas.openxmlformats.org/officeDocument/2006/relationships/image" Target="../media/image57.png"/><Relationship Id="rId6" Type="http://schemas.openxmlformats.org/officeDocument/2006/relationships/image" Target="../media/image60.png"/><Relationship Id="rId7" Type="http://schemas.openxmlformats.org/officeDocument/2006/relationships/image" Target="../media/image62.png"/><Relationship Id="rId8" Type="http://schemas.openxmlformats.org/officeDocument/2006/relationships/image" Target="../media/image6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65.png"/><Relationship Id="rId6" Type="http://schemas.openxmlformats.org/officeDocument/2006/relationships/image" Target="../media/image43.png"/><Relationship Id="rId7" Type="http://schemas.openxmlformats.org/officeDocument/2006/relationships/image" Target="../media/image42.png"/></Relationships>
</file>

<file path=ppt/slides/_rels/slide21.xml.rels><?xml version="1.0" encoding="UTF-8" standalone="yes"?><Relationships xmlns="http://schemas.openxmlformats.org/package/2006/relationships"><Relationship Id="rId10" Type="http://schemas.openxmlformats.org/officeDocument/2006/relationships/image" Target="../media/image95.png"/><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9.png"/><Relationship Id="rId4" Type="http://schemas.openxmlformats.org/officeDocument/2006/relationships/image" Target="../media/image10.png"/><Relationship Id="rId9" Type="http://schemas.openxmlformats.org/officeDocument/2006/relationships/image" Target="../media/image69.png"/><Relationship Id="rId5" Type="http://schemas.openxmlformats.org/officeDocument/2006/relationships/image" Target="../media/image75.png"/><Relationship Id="rId6" Type="http://schemas.openxmlformats.org/officeDocument/2006/relationships/image" Target="../media/image82.png"/><Relationship Id="rId7" Type="http://schemas.openxmlformats.org/officeDocument/2006/relationships/image" Target="../media/image90.png"/><Relationship Id="rId8" Type="http://schemas.openxmlformats.org/officeDocument/2006/relationships/image" Target="../media/image66.png"/></Relationships>
</file>

<file path=ppt/slides/_rels/slide22.xml.rels><?xml version="1.0" encoding="UTF-8" standalone="yes"?><Relationships xmlns="http://schemas.openxmlformats.org/package/2006/relationships"><Relationship Id="rId11" Type="http://schemas.openxmlformats.org/officeDocument/2006/relationships/hyperlink" Target="https://www.sciencedirect.com/science/article/abs/pii/S016890021630300X" TargetMode="External"/><Relationship Id="rId10" Type="http://schemas.openxmlformats.org/officeDocument/2006/relationships/image" Target="../media/image95.png"/><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9.png"/><Relationship Id="rId4" Type="http://schemas.openxmlformats.org/officeDocument/2006/relationships/image" Target="../media/image10.png"/><Relationship Id="rId9" Type="http://schemas.openxmlformats.org/officeDocument/2006/relationships/image" Target="../media/image69.png"/><Relationship Id="rId5" Type="http://schemas.openxmlformats.org/officeDocument/2006/relationships/image" Target="../media/image75.png"/><Relationship Id="rId6" Type="http://schemas.openxmlformats.org/officeDocument/2006/relationships/image" Target="../media/image82.png"/><Relationship Id="rId7" Type="http://schemas.openxmlformats.org/officeDocument/2006/relationships/image" Target="../media/image90.png"/><Relationship Id="rId8" Type="http://schemas.openxmlformats.org/officeDocument/2006/relationships/image" Target="../media/image6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92.png"/><Relationship Id="rId6" Type="http://schemas.openxmlformats.org/officeDocument/2006/relationships/image" Target="../media/image9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9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96.png"/><Relationship Id="rId7" Type="http://schemas.openxmlformats.org/officeDocument/2006/relationships/image" Target="../media/image6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9.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9.png"/><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70.png"/><Relationship Id="rId6" Type="http://schemas.openxmlformats.org/officeDocument/2006/relationships/image" Target="../media/image64.png"/><Relationship Id="rId7" Type="http://schemas.openxmlformats.org/officeDocument/2006/relationships/image" Target="../media/image9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6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9.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9.png"/><Relationship Id="rId4" Type="http://schemas.openxmlformats.org/officeDocument/2006/relationships/image" Target="../media/image33.png"/><Relationship Id="rId5" Type="http://schemas.openxmlformats.org/officeDocument/2006/relationships/image" Target="../media/image81.png"/><Relationship Id="rId6" Type="http://schemas.openxmlformats.org/officeDocument/2006/relationships/hyperlink" Target="https://journals.aps.org/prc/abstract/10.1103/PhysRevC.70.065803" TargetMode="External"/><Relationship Id="rId7" Type="http://schemas.openxmlformats.org/officeDocument/2006/relationships/image" Target="../media/image71.png"/></Relationships>
</file>

<file path=ppt/slides/_rels/slide31.xml.rels><?xml version="1.0" encoding="UTF-8" standalone="yes"?><Relationships xmlns="http://schemas.openxmlformats.org/package/2006/relationships"><Relationship Id="rId11" Type="http://schemas.openxmlformats.org/officeDocument/2006/relationships/image" Target="../media/image14.jpg"/><Relationship Id="rId10" Type="http://schemas.openxmlformats.org/officeDocument/2006/relationships/hyperlink" Target="https://www.gen-4.org/gif/jcms/c_9502/generation-iv-goals" TargetMode="External"/><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9.png"/><Relationship Id="rId4" Type="http://schemas.openxmlformats.org/officeDocument/2006/relationships/image" Target="../media/image72.png"/><Relationship Id="rId9" Type="http://schemas.openxmlformats.org/officeDocument/2006/relationships/hyperlink" Target="https://www.psi.ch/en/fast" TargetMode="External"/><Relationship Id="rId5" Type="http://schemas.openxmlformats.org/officeDocument/2006/relationships/image" Target="../media/image84.png"/><Relationship Id="rId6" Type="http://schemas.openxmlformats.org/officeDocument/2006/relationships/image" Target="../media/image73.png"/><Relationship Id="rId7" Type="http://schemas.openxmlformats.org/officeDocument/2006/relationships/image" Target="../media/image74.png"/><Relationship Id="rId8" Type="http://schemas.openxmlformats.org/officeDocument/2006/relationships/image" Target="../media/image7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hyperlink" Target="https://www.sckcen.be/en/expertises-0" TargetMode="External"/><Relationship Id="rId6" Type="http://schemas.openxmlformats.org/officeDocument/2006/relationships/hyperlink" Target="https://www.sckcen.be/en/expertises-0" TargetMode="External"/><Relationship Id="rId7" Type="http://schemas.openxmlformats.org/officeDocument/2006/relationships/image" Target="../media/image27.png"/><Relationship Id="rId8" Type="http://schemas.openxmlformats.org/officeDocument/2006/relationships/image" Target="../media/image14.jpg"/></Relationships>
</file>

<file path=ppt/slides/_rels/slide33.xml.rels><?xml version="1.0" encoding="UTF-8" standalone="yes"?><Relationships xmlns="http://schemas.openxmlformats.org/package/2006/relationships"><Relationship Id="rId11" Type="http://schemas.openxmlformats.org/officeDocument/2006/relationships/image" Target="../media/image86.png"/><Relationship Id="rId10" Type="http://schemas.openxmlformats.org/officeDocument/2006/relationships/hyperlink" Target="https://www.epj-n.org/articles/epjn/pdf/2018/01/epjn170080.pdf" TargetMode="External"/><Relationship Id="rId12" Type="http://schemas.openxmlformats.org/officeDocument/2006/relationships/hyperlink" Target="https://www.oecd-nea.org/dbdata/hprl/hprlview.pl?ID=535" TargetMode="External"/><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9.png"/><Relationship Id="rId4" Type="http://schemas.openxmlformats.org/officeDocument/2006/relationships/image" Target="../media/image10.png"/><Relationship Id="rId9" Type="http://schemas.openxmlformats.org/officeDocument/2006/relationships/hyperlink" Target="https://www.epj-n.org/articles/epjn/pdf/2018/01/epjn170080.pdf" TargetMode="External"/><Relationship Id="rId5" Type="http://schemas.openxmlformats.org/officeDocument/2006/relationships/image" Target="../media/image93.png"/><Relationship Id="rId6" Type="http://schemas.openxmlformats.org/officeDocument/2006/relationships/hyperlink" Target="https://www.epj-n.org/articles/epjn/pdf/2018/01/epjn170080.pdf" TargetMode="External"/><Relationship Id="rId7" Type="http://schemas.openxmlformats.org/officeDocument/2006/relationships/hyperlink" Target="https://www.epj-n.org/articles/epjn/pdf/2018/01/epjn170080.pdf" TargetMode="External"/><Relationship Id="rId8" Type="http://schemas.openxmlformats.org/officeDocument/2006/relationships/hyperlink" Target="https://www.epj-n.org/articles/epjn/pdf/2018/01/epjn170080.pdf"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9.png"/><Relationship Id="rId4" Type="http://schemas.openxmlformats.org/officeDocument/2006/relationships/image" Target="../media/image10.png"/><Relationship Id="rId9" Type="http://schemas.openxmlformats.org/officeDocument/2006/relationships/image" Target="../media/image97.png"/><Relationship Id="rId5" Type="http://schemas.openxmlformats.org/officeDocument/2006/relationships/image" Target="../media/image85.png"/><Relationship Id="rId6" Type="http://schemas.openxmlformats.org/officeDocument/2006/relationships/image" Target="../media/image16.png"/><Relationship Id="rId7" Type="http://schemas.openxmlformats.org/officeDocument/2006/relationships/image" Target="../media/image88.png"/><Relationship Id="rId8" Type="http://schemas.openxmlformats.org/officeDocument/2006/relationships/image" Target="../media/image8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14.jpg"/><Relationship Id="rId5" Type="http://schemas.openxmlformats.org/officeDocument/2006/relationships/image" Target="../media/image1.jpg"/><Relationship Id="rId6"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3.png"/><Relationship Id="rId5" Type="http://schemas.openxmlformats.org/officeDocument/2006/relationships/hyperlink" Target="https://www.sckcen.be/en/expertises-0" TargetMode="External"/><Relationship Id="rId6" Type="http://schemas.openxmlformats.org/officeDocument/2006/relationships/hyperlink" Target="https://www.sckcen.be/en/expertises-0" TargetMode="External"/><Relationship Id="rId7" Type="http://schemas.openxmlformats.org/officeDocument/2006/relationships/image" Target="../media/image27.png"/><Relationship Id="rId8" Type="http://schemas.openxmlformats.org/officeDocument/2006/relationships/image" Target="../media/image1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1" Type="http://schemas.openxmlformats.org/officeDocument/2006/relationships/image" Target="../media/image22.jpg"/><Relationship Id="rId10" Type="http://schemas.openxmlformats.org/officeDocument/2006/relationships/image" Target="../media/image25.jpg"/><Relationship Id="rId13" Type="http://schemas.openxmlformats.org/officeDocument/2006/relationships/image" Target="../media/image50.jpg"/><Relationship Id="rId12" Type="http://schemas.openxmlformats.org/officeDocument/2006/relationships/image" Target="../media/image20.jpg"/><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14.jpg"/><Relationship Id="rId9" Type="http://schemas.openxmlformats.org/officeDocument/2006/relationships/image" Target="../media/image19.jpg"/><Relationship Id="rId15" Type="http://schemas.openxmlformats.org/officeDocument/2006/relationships/image" Target="../media/image26.jpg"/><Relationship Id="rId14" Type="http://schemas.openxmlformats.org/officeDocument/2006/relationships/image" Target="../media/image36.png"/><Relationship Id="rId16" Type="http://schemas.openxmlformats.org/officeDocument/2006/relationships/image" Target="../media/image40.png"/><Relationship Id="rId5" Type="http://schemas.openxmlformats.org/officeDocument/2006/relationships/image" Target="../media/image12.png"/><Relationship Id="rId6" Type="http://schemas.openxmlformats.org/officeDocument/2006/relationships/image" Target="../media/image38.png"/><Relationship Id="rId7" Type="http://schemas.openxmlformats.org/officeDocument/2006/relationships/image" Target="../media/image16.png"/><Relationship Id="rId8" Type="http://schemas.openxmlformats.org/officeDocument/2006/relationships/image" Target="../media/image2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41.png"/><Relationship Id="rId5" Type="http://schemas.openxmlformats.org/officeDocument/2006/relationships/image" Target="../media/image30.jpg"/><Relationship Id="rId6" Type="http://schemas.openxmlformats.org/officeDocument/2006/relationships/image" Target="../media/image35.png"/><Relationship Id="rId7" Type="http://schemas.openxmlformats.org/officeDocument/2006/relationships/image" Target="../media/image32.png"/><Relationship Id="rId8" Type="http://schemas.openxmlformats.org/officeDocument/2006/relationships/image" Target="../media/image31.png"/></Relationships>
</file>

<file path=ppt/slides/_rels/slide9.xml.rels><?xml version="1.0" encoding="UTF-8" standalone="yes"?><Relationships xmlns="http://schemas.openxmlformats.org/package/2006/relationships"><Relationship Id="rId11" Type="http://schemas.openxmlformats.org/officeDocument/2006/relationships/image" Target="../media/image14.jpg"/><Relationship Id="rId10" Type="http://schemas.openxmlformats.org/officeDocument/2006/relationships/image" Target="../media/image28.gif"/><Relationship Id="rId13" Type="http://schemas.openxmlformats.org/officeDocument/2006/relationships/image" Target="../media/image39.png"/><Relationship Id="rId12" Type="http://schemas.openxmlformats.org/officeDocument/2006/relationships/image" Target="../media/image34.png"/><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3.png"/><Relationship Id="rId4" Type="http://schemas.openxmlformats.org/officeDocument/2006/relationships/image" Target="../media/image9.png"/><Relationship Id="rId9" Type="http://schemas.openxmlformats.org/officeDocument/2006/relationships/image" Target="../media/image49.png"/><Relationship Id="rId5" Type="http://schemas.openxmlformats.org/officeDocument/2006/relationships/image" Target="../media/image29.png"/><Relationship Id="rId6" Type="http://schemas.openxmlformats.org/officeDocument/2006/relationships/image" Target="../media/image24.png"/><Relationship Id="rId7" Type="http://schemas.openxmlformats.org/officeDocument/2006/relationships/image" Target="../media/image51.png"/><Relationship Id="rId8" Type="http://schemas.openxmlformats.org/officeDocument/2006/relationships/image" Target="../media/image5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0" y="644975"/>
            <a:ext cx="9144000" cy="1473300"/>
          </a:xfrm>
          <a:prstGeom prst="rect">
            <a:avLst/>
          </a:prstGeom>
          <a:solidFill>
            <a:srgbClr val="0000CC"/>
          </a:solidFill>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990"/>
              <a:buFont typeface="Arial"/>
              <a:buNone/>
            </a:pPr>
            <a:r>
              <a:rPr b="1" lang="es" sz="2720">
                <a:solidFill>
                  <a:schemeClr val="lt1"/>
                </a:solidFill>
              </a:rPr>
              <a:t>Status and first results of the High precision</a:t>
            </a:r>
            <a:endParaRPr b="1" sz="2720">
              <a:solidFill>
                <a:schemeClr val="lt1"/>
              </a:solidFill>
            </a:endParaRPr>
          </a:p>
          <a:p>
            <a:pPr indent="0" lvl="0" marL="0" rtl="0" algn="ctr">
              <a:spcBef>
                <a:spcPts val="0"/>
              </a:spcBef>
              <a:spcAft>
                <a:spcPts val="0"/>
              </a:spcAft>
              <a:buClr>
                <a:schemeClr val="dk1"/>
              </a:buClr>
              <a:buSzPts val="990"/>
              <a:buFont typeface="Arial"/>
              <a:buNone/>
            </a:pPr>
            <a:r>
              <a:rPr b="1" lang="es" sz="2720">
                <a:solidFill>
                  <a:schemeClr val="lt1"/>
                </a:solidFill>
              </a:rPr>
              <a:t> </a:t>
            </a:r>
            <a:r>
              <a:rPr b="1" baseline="30000" lang="es" sz="2700">
                <a:solidFill>
                  <a:schemeClr val="lt1"/>
                </a:solidFill>
              </a:rPr>
              <a:t>209</a:t>
            </a:r>
            <a:r>
              <a:rPr b="1" lang="es" sz="2700">
                <a:solidFill>
                  <a:schemeClr val="lt1"/>
                </a:solidFill>
              </a:rPr>
              <a:t>Bi(n,ɣ)</a:t>
            </a:r>
            <a:r>
              <a:rPr b="1" lang="es" sz="2720">
                <a:solidFill>
                  <a:schemeClr val="lt1"/>
                </a:solidFill>
              </a:rPr>
              <a:t> cross section at n_TOF EAR2</a:t>
            </a:r>
            <a:endParaRPr sz="3350">
              <a:solidFill>
                <a:schemeClr val="lt1"/>
              </a:solidFill>
            </a:endParaRPr>
          </a:p>
        </p:txBody>
      </p:sp>
      <p:pic>
        <p:nvPicPr>
          <p:cNvPr id="55" name="Google Shape;55;p13"/>
          <p:cNvPicPr preferRelativeResize="0"/>
          <p:nvPr/>
        </p:nvPicPr>
        <p:blipFill rotWithShape="1">
          <a:blip r:embed="rId3">
            <a:alphaModFix/>
          </a:blip>
          <a:srcRect b="28253" l="10477" r="10327" t="26857"/>
          <a:stretch/>
        </p:blipFill>
        <p:spPr>
          <a:xfrm>
            <a:off x="6726176" y="3637124"/>
            <a:ext cx="2417820" cy="696025"/>
          </a:xfrm>
          <a:prstGeom prst="rect">
            <a:avLst/>
          </a:prstGeom>
          <a:noFill/>
          <a:ln>
            <a:noFill/>
          </a:ln>
        </p:spPr>
      </p:pic>
      <p:pic>
        <p:nvPicPr>
          <p:cNvPr id="56" name="Google Shape;56;p13"/>
          <p:cNvPicPr preferRelativeResize="0"/>
          <p:nvPr/>
        </p:nvPicPr>
        <p:blipFill>
          <a:blip r:embed="rId4">
            <a:alphaModFix/>
          </a:blip>
          <a:stretch>
            <a:fillRect/>
          </a:stretch>
        </p:blipFill>
        <p:spPr>
          <a:xfrm>
            <a:off x="0" y="4333157"/>
            <a:ext cx="9143999" cy="810336"/>
          </a:xfrm>
          <a:prstGeom prst="rect">
            <a:avLst/>
          </a:prstGeom>
          <a:noFill/>
          <a:ln>
            <a:noFill/>
          </a:ln>
        </p:spPr>
      </p:pic>
      <p:pic>
        <p:nvPicPr>
          <p:cNvPr id="57" name="Google Shape;57;p13"/>
          <p:cNvPicPr preferRelativeResize="0"/>
          <p:nvPr/>
        </p:nvPicPr>
        <p:blipFill rotWithShape="1">
          <a:blip r:embed="rId5">
            <a:alphaModFix/>
          </a:blip>
          <a:srcRect b="0" l="0" r="0" t="0"/>
          <a:stretch/>
        </p:blipFill>
        <p:spPr>
          <a:xfrm>
            <a:off x="5316575" y="3474249"/>
            <a:ext cx="1268150" cy="858900"/>
          </a:xfrm>
          <a:prstGeom prst="rect">
            <a:avLst/>
          </a:prstGeom>
          <a:noFill/>
          <a:ln>
            <a:noFill/>
          </a:ln>
        </p:spPr>
      </p:pic>
      <p:sp>
        <p:nvSpPr>
          <p:cNvPr id="58" name="Google Shape;58;p13"/>
          <p:cNvSpPr txBox="1"/>
          <p:nvPr/>
        </p:nvSpPr>
        <p:spPr>
          <a:xfrm>
            <a:off x="968175" y="2167600"/>
            <a:ext cx="7680000" cy="2001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600" u="sng">
                <a:solidFill>
                  <a:srgbClr val="000000"/>
                </a:solidFill>
              </a:rPr>
              <a:t>G. de la Fuente Rosales</a:t>
            </a:r>
            <a:r>
              <a:rPr b="1" baseline="30000" lang="es">
                <a:solidFill>
                  <a:srgbClr val="000000"/>
                </a:solidFill>
              </a:rPr>
              <a:t>1</a:t>
            </a:r>
            <a:r>
              <a:rPr lang="es" sz="1600">
                <a:solidFill>
                  <a:srgbClr val="000000"/>
                </a:solidFill>
              </a:rPr>
              <a:t>, J. Balibrea-Correa</a:t>
            </a:r>
            <a:r>
              <a:rPr b="1" baseline="30000" lang="es">
                <a:solidFill>
                  <a:srgbClr val="000000"/>
                </a:solidFill>
              </a:rPr>
              <a:t>1</a:t>
            </a:r>
            <a:r>
              <a:rPr lang="es" sz="1600">
                <a:solidFill>
                  <a:srgbClr val="000000"/>
                </a:solidFill>
              </a:rPr>
              <a:t>, C. Domingo-Pardo</a:t>
            </a:r>
            <a:r>
              <a:rPr b="1" baseline="30000" lang="es">
                <a:solidFill>
                  <a:srgbClr val="000000"/>
                </a:solidFill>
              </a:rPr>
              <a:t>1</a:t>
            </a:r>
            <a:r>
              <a:rPr lang="es" sz="1600">
                <a:solidFill>
                  <a:srgbClr val="000000"/>
                </a:solidFill>
              </a:rPr>
              <a:t>, </a:t>
            </a:r>
            <a:endParaRPr sz="1600">
              <a:solidFill>
                <a:srgbClr val="000000"/>
              </a:solidFill>
            </a:endParaRPr>
          </a:p>
          <a:p>
            <a:pPr indent="0" lvl="0" marL="0" rtl="0" algn="ctr">
              <a:spcBef>
                <a:spcPts val="0"/>
              </a:spcBef>
              <a:spcAft>
                <a:spcPts val="0"/>
              </a:spcAft>
              <a:buNone/>
            </a:pPr>
            <a:r>
              <a:rPr lang="es" sz="1600">
                <a:solidFill>
                  <a:srgbClr val="000000"/>
                </a:solidFill>
              </a:rPr>
              <a:t>B. Gameiro</a:t>
            </a:r>
            <a:r>
              <a:rPr b="1" baseline="30000" lang="es">
                <a:solidFill>
                  <a:srgbClr val="000000"/>
                </a:solidFill>
              </a:rPr>
              <a:t>1</a:t>
            </a:r>
            <a:r>
              <a:rPr lang="es" sz="1600">
                <a:solidFill>
                  <a:srgbClr val="000000"/>
                </a:solidFill>
              </a:rPr>
              <a:t>, J. Lerendegui-Marco</a:t>
            </a:r>
            <a:r>
              <a:rPr b="1" baseline="30000" lang="es">
                <a:solidFill>
                  <a:srgbClr val="000000"/>
                </a:solidFill>
              </a:rPr>
              <a:t>1</a:t>
            </a:r>
            <a:r>
              <a:rPr lang="es" sz="1600">
                <a:solidFill>
                  <a:srgbClr val="000000"/>
                </a:solidFill>
              </a:rPr>
              <a:t>, V. Babiano-Suárez</a:t>
            </a:r>
            <a:r>
              <a:rPr b="1" baseline="30000" lang="es">
                <a:solidFill>
                  <a:srgbClr val="000000"/>
                </a:solidFill>
              </a:rPr>
              <a:t>2</a:t>
            </a:r>
            <a:r>
              <a:rPr lang="es" sz="1600">
                <a:solidFill>
                  <a:srgbClr val="000000"/>
                </a:solidFill>
              </a:rPr>
              <a:t>, I. Ladarescu</a:t>
            </a:r>
            <a:r>
              <a:rPr b="1" baseline="30000" lang="es">
                <a:solidFill>
                  <a:srgbClr val="000000"/>
                </a:solidFill>
              </a:rPr>
              <a:t>1</a:t>
            </a:r>
            <a:r>
              <a:rPr lang="es" sz="1600">
                <a:solidFill>
                  <a:srgbClr val="000000"/>
                </a:solidFill>
              </a:rPr>
              <a:t>, A. Casanovas</a:t>
            </a:r>
            <a:r>
              <a:rPr b="1" baseline="30000" lang="es">
                <a:solidFill>
                  <a:srgbClr val="000000"/>
                </a:solidFill>
              </a:rPr>
              <a:t>3</a:t>
            </a:r>
            <a:r>
              <a:rPr lang="es" sz="1600">
                <a:solidFill>
                  <a:srgbClr val="000000"/>
                </a:solidFill>
              </a:rPr>
              <a:t>, F. García</a:t>
            </a:r>
            <a:r>
              <a:rPr b="1" baseline="30000" lang="es">
                <a:solidFill>
                  <a:srgbClr val="000000"/>
                </a:solidFill>
              </a:rPr>
              <a:t>4,5</a:t>
            </a:r>
            <a:r>
              <a:rPr lang="es" sz="1600">
                <a:solidFill>
                  <a:srgbClr val="000000"/>
                </a:solidFill>
              </a:rPr>
              <a:t>, M. Bacak</a:t>
            </a:r>
            <a:r>
              <a:rPr b="1" baseline="30000" lang="es">
                <a:solidFill>
                  <a:srgbClr val="000000"/>
                </a:solidFill>
              </a:rPr>
              <a:t>5</a:t>
            </a:r>
            <a:r>
              <a:rPr lang="es" sz="1600">
                <a:solidFill>
                  <a:srgbClr val="000000"/>
                </a:solidFill>
              </a:rPr>
              <a:t> and n_TOF collaboration.</a:t>
            </a:r>
            <a:endParaRPr sz="1600">
              <a:solidFill>
                <a:srgbClr val="000000"/>
              </a:solidFill>
            </a:endParaRPr>
          </a:p>
          <a:p>
            <a:pPr indent="0" lvl="0" marL="0" rtl="0" algn="ctr">
              <a:spcBef>
                <a:spcPts val="0"/>
              </a:spcBef>
              <a:spcAft>
                <a:spcPts val="0"/>
              </a:spcAft>
              <a:buNone/>
            </a:pPr>
            <a:r>
              <a:t/>
            </a:r>
            <a:endParaRPr sz="1000">
              <a:solidFill>
                <a:srgbClr val="000000"/>
              </a:solidFill>
            </a:endParaRPr>
          </a:p>
          <a:p>
            <a:pPr indent="0" lvl="0" marL="0" rtl="0" algn="l">
              <a:spcBef>
                <a:spcPts val="0"/>
              </a:spcBef>
              <a:spcAft>
                <a:spcPts val="0"/>
              </a:spcAft>
              <a:buNone/>
            </a:pPr>
            <a:r>
              <a:rPr b="1" baseline="30000" lang="es" sz="800">
                <a:solidFill>
                  <a:srgbClr val="000000"/>
                </a:solidFill>
              </a:rPr>
              <a:t>1</a:t>
            </a:r>
            <a:r>
              <a:rPr lang="es" sz="1000">
                <a:solidFill>
                  <a:srgbClr val="000000"/>
                </a:solidFill>
              </a:rPr>
              <a:t> Instituto de Física Corpuscular (IFIC), CSIC</a:t>
            </a:r>
            <a:endParaRPr sz="1000">
              <a:solidFill>
                <a:srgbClr val="000000"/>
              </a:solidFill>
            </a:endParaRPr>
          </a:p>
          <a:p>
            <a:pPr indent="0" lvl="0" marL="0" rtl="0" algn="l">
              <a:spcBef>
                <a:spcPts val="0"/>
              </a:spcBef>
              <a:spcAft>
                <a:spcPts val="0"/>
              </a:spcAft>
              <a:buNone/>
            </a:pPr>
            <a:r>
              <a:rPr b="1" baseline="30000" lang="es" sz="800">
                <a:solidFill>
                  <a:srgbClr val="000000"/>
                </a:solidFill>
              </a:rPr>
              <a:t>2</a:t>
            </a:r>
            <a:r>
              <a:rPr lang="es" sz="1000">
                <a:solidFill>
                  <a:srgbClr val="000000"/>
                </a:solidFill>
              </a:rPr>
              <a:t> Universidad de Valencia</a:t>
            </a:r>
            <a:endParaRPr sz="1000">
              <a:solidFill>
                <a:srgbClr val="000000"/>
              </a:solidFill>
            </a:endParaRPr>
          </a:p>
          <a:p>
            <a:pPr indent="0" lvl="0" marL="0" rtl="0" algn="l">
              <a:spcBef>
                <a:spcPts val="0"/>
              </a:spcBef>
              <a:spcAft>
                <a:spcPts val="0"/>
              </a:spcAft>
              <a:buNone/>
            </a:pPr>
            <a:r>
              <a:rPr b="1" baseline="30000" lang="es" sz="800">
                <a:solidFill>
                  <a:srgbClr val="000000"/>
                </a:solidFill>
              </a:rPr>
              <a:t>3</a:t>
            </a:r>
            <a:r>
              <a:rPr lang="es" sz="1000">
                <a:solidFill>
                  <a:srgbClr val="000000"/>
                </a:solidFill>
              </a:rPr>
              <a:t> Universitat Politècnica de Catalunya, Spain</a:t>
            </a:r>
            <a:endParaRPr sz="1000">
              <a:solidFill>
                <a:srgbClr val="000000"/>
              </a:solidFill>
            </a:endParaRPr>
          </a:p>
          <a:p>
            <a:pPr indent="0" lvl="0" marL="0" rtl="0" algn="l">
              <a:spcBef>
                <a:spcPts val="0"/>
              </a:spcBef>
              <a:spcAft>
                <a:spcPts val="0"/>
              </a:spcAft>
              <a:buNone/>
            </a:pPr>
            <a:r>
              <a:rPr b="1" baseline="30000" lang="es" sz="800">
                <a:solidFill>
                  <a:srgbClr val="000000"/>
                </a:solidFill>
              </a:rPr>
              <a:t>4</a:t>
            </a:r>
            <a:r>
              <a:rPr lang="es" sz="1000">
                <a:solidFill>
                  <a:srgbClr val="000000"/>
                </a:solidFill>
              </a:rPr>
              <a:t> University of Granada, Spain</a:t>
            </a:r>
            <a:endParaRPr sz="1000">
              <a:solidFill>
                <a:srgbClr val="000000"/>
              </a:solidFill>
            </a:endParaRPr>
          </a:p>
          <a:p>
            <a:pPr indent="0" lvl="0" marL="0" rtl="0" algn="l">
              <a:spcBef>
                <a:spcPts val="0"/>
              </a:spcBef>
              <a:spcAft>
                <a:spcPts val="0"/>
              </a:spcAft>
              <a:buNone/>
            </a:pPr>
            <a:r>
              <a:rPr b="1" baseline="30000" lang="es" sz="800">
                <a:solidFill>
                  <a:srgbClr val="000000"/>
                </a:solidFill>
              </a:rPr>
              <a:t>5</a:t>
            </a:r>
            <a:r>
              <a:rPr lang="es" sz="1000">
                <a:solidFill>
                  <a:srgbClr val="000000"/>
                </a:solidFill>
              </a:rPr>
              <a:t> European Organization for Nuclear Research (CERN), Switzerland</a:t>
            </a:r>
            <a:endParaRPr sz="1000">
              <a:solidFill>
                <a:srgbClr val="000000"/>
              </a:solidFill>
            </a:endParaRPr>
          </a:p>
          <a:p>
            <a:pPr indent="0" lvl="0" marL="0" rtl="0" algn="l">
              <a:spcBef>
                <a:spcPts val="0"/>
              </a:spcBef>
              <a:spcAft>
                <a:spcPts val="0"/>
              </a:spcAft>
              <a:buClr>
                <a:srgbClr val="000000"/>
              </a:buClr>
              <a:buSzPts val="1100"/>
              <a:buFont typeface="Arial"/>
              <a:buNone/>
            </a:pPr>
            <a:r>
              <a:t/>
            </a:r>
            <a:endParaRPr sz="1000">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22"/>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2400">
                <a:solidFill>
                  <a:srgbClr val="FFFFFF"/>
                </a:solidFill>
              </a:rPr>
              <a:t>Outline</a:t>
            </a:r>
            <a:endParaRPr sz="2400">
              <a:solidFill>
                <a:srgbClr val="FFFFFF"/>
              </a:solidFill>
            </a:endParaRPr>
          </a:p>
        </p:txBody>
      </p:sp>
      <p:pic>
        <p:nvPicPr>
          <p:cNvPr id="293" name="Google Shape;293;p22"/>
          <p:cNvPicPr preferRelativeResize="0"/>
          <p:nvPr/>
        </p:nvPicPr>
        <p:blipFill rotWithShape="1">
          <a:blip r:embed="rId3">
            <a:alphaModFix/>
          </a:blip>
          <a:srcRect b="0" l="0" r="0" t="0"/>
          <a:stretch/>
        </p:blipFill>
        <p:spPr>
          <a:xfrm>
            <a:off x="8300205" y="22700"/>
            <a:ext cx="780771" cy="481426"/>
          </a:xfrm>
          <a:prstGeom prst="rect">
            <a:avLst/>
          </a:prstGeom>
          <a:noFill/>
          <a:ln>
            <a:noFill/>
          </a:ln>
        </p:spPr>
      </p:pic>
      <p:grpSp>
        <p:nvGrpSpPr>
          <p:cNvPr id="294" name="Google Shape;294;p22"/>
          <p:cNvGrpSpPr/>
          <p:nvPr/>
        </p:nvGrpSpPr>
        <p:grpSpPr>
          <a:xfrm>
            <a:off x="0" y="0"/>
            <a:ext cx="9144000" cy="526800"/>
            <a:chOff x="0" y="0"/>
            <a:chExt cx="9144000" cy="526800"/>
          </a:xfrm>
        </p:grpSpPr>
        <p:sp>
          <p:nvSpPr>
            <p:cNvPr id="295" name="Google Shape;295;p22"/>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s" sz="2000">
                  <a:solidFill>
                    <a:schemeClr val="lt1"/>
                  </a:solidFill>
                </a:rPr>
                <a:t>      Brief summary: Prev. analysis status reported</a:t>
              </a:r>
              <a:endParaRPr sz="2400">
                <a:solidFill>
                  <a:srgbClr val="FFFFFF"/>
                </a:solidFill>
              </a:endParaRPr>
            </a:p>
          </p:txBody>
        </p:sp>
        <p:pic>
          <p:nvPicPr>
            <p:cNvPr id="296" name="Google Shape;296;p22"/>
            <p:cNvPicPr preferRelativeResize="0"/>
            <p:nvPr/>
          </p:nvPicPr>
          <p:blipFill>
            <a:blip r:embed="rId4">
              <a:alphaModFix/>
            </a:blip>
            <a:stretch>
              <a:fillRect/>
            </a:stretch>
          </p:blipFill>
          <p:spPr>
            <a:xfrm>
              <a:off x="68875" y="22700"/>
              <a:ext cx="2062993" cy="481425"/>
            </a:xfrm>
            <a:prstGeom prst="rect">
              <a:avLst/>
            </a:prstGeom>
            <a:noFill/>
            <a:ln>
              <a:noFill/>
            </a:ln>
          </p:spPr>
        </p:pic>
      </p:grpSp>
      <p:sp>
        <p:nvSpPr>
          <p:cNvPr id="297" name="Google Shape;297;p22"/>
          <p:cNvSpPr txBox="1"/>
          <p:nvPr/>
        </p:nvSpPr>
        <p:spPr>
          <a:xfrm>
            <a:off x="96725" y="499275"/>
            <a:ext cx="8886300" cy="4494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t>In the last meeting:</a:t>
            </a:r>
            <a:endParaRPr/>
          </a:p>
          <a:p>
            <a:pPr indent="-317500" lvl="0" marL="457200" rtl="0" algn="l">
              <a:spcBef>
                <a:spcPts val="0"/>
              </a:spcBef>
              <a:spcAft>
                <a:spcPts val="0"/>
              </a:spcAft>
              <a:buSzPts val="1400"/>
              <a:buChar char="●"/>
            </a:pPr>
            <a:r>
              <a:rPr lang="es">
                <a:solidFill>
                  <a:schemeClr val="dk1"/>
                </a:solidFill>
              </a:rPr>
              <a:t>Detector individual energy calibration			</a:t>
            </a:r>
            <a:r>
              <a:rPr b="1" lang="es">
                <a:solidFill>
                  <a:srgbClr val="6AA84F"/>
                </a:solidFill>
              </a:rPr>
              <a:t>✔</a:t>
            </a:r>
            <a:endParaRPr b="1">
              <a:solidFill>
                <a:srgbClr val="6AA84F"/>
              </a:solidFill>
            </a:endParaRPr>
          </a:p>
          <a:p>
            <a:pPr indent="0" lvl="0" marL="457200" rtl="0" algn="l">
              <a:spcBef>
                <a:spcPts val="0"/>
              </a:spcBef>
              <a:spcAft>
                <a:spcPts val="0"/>
              </a:spcAft>
              <a:buNone/>
            </a:pPr>
            <a:r>
              <a:t/>
            </a:r>
            <a:endParaRPr/>
          </a:p>
          <a:p>
            <a:pPr indent="0" lvl="0" marL="0" rtl="0" algn="l">
              <a:spcBef>
                <a:spcPts val="0"/>
              </a:spcBef>
              <a:spcAft>
                <a:spcPts val="0"/>
              </a:spcAft>
              <a:buNone/>
            </a:pPr>
            <a:r>
              <a:t/>
            </a:r>
            <a:endParaRPr/>
          </a:p>
          <a:p>
            <a:pPr indent="0" lvl="0" marL="457200" rtl="0" algn="l">
              <a:spcBef>
                <a:spcPts val="0"/>
              </a:spcBef>
              <a:spcAft>
                <a:spcPts val="0"/>
              </a:spcAft>
              <a:buNone/>
            </a:pPr>
            <a:r>
              <a:t/>
            </a:r>
            <a:endParaRPr/>
          </a:p>
          <a:p>
            <a:pPr indent="0" lvl="0" marL="457200" rtl="0" algn="l">
              <a:spcBef>
                <a:spcPts val="0"/>
              </a:spcBef>
              <a:spcAft>
                <a:spcPts val="0"/>
              </a:spcAft>
              <a:buNone/>
            </a:pPr>
            <a:r>
              <a:t/>
            </a:r>
            <a:endParaRPr/>
          </a:p>
          <a:p>
            <a:pPr indent="-317500" lvl="0" marL="457200" rtl="0" algn="l">
              <a:spcBef>
                <a:spcPts val="0"/>
              </a:spcBef>
              <a:spcAft>
                <a:spcPts val="0"/>
              </a:spcAft>
              <a:buSzPts val="1400"/>
              <a:buChar char="●"/>
            </a:pPr>
            <a:r>
              <a:rPr lang="es"/>
              <a:t>Gain drift for all detectors along the measurement	</a:t>
            </a:r>
            <a:r>
              <a:rPr b="1" lang="es">
                <a:solidFill>
                  <a:srgbClr val="6AA84F"/>
                </a:solidFill>
              </a:rPr>
              <a:t>✔</a:t>
            </a:r>
            <a:endParaRPr/>
          </a:p>
          <a:p>
            <a:pPr indent="0" lvl="0" marL="0" rtl="0" algn="l">
              <a:spcBef>
                <a:spcPts val="0"/>
              </a:spcBef>
              <a:spcAft>
                <a:spcPts val="0"/>
              </a:spcAft>
              <a:buNone/>
            </a:pPr>
            <a:r>
              <a:t/>
            </a:r>
            <a:endParaRPr/>
          </a:p>
          <a:p>
            <a:pPr indent="0" lvl="0" marL="457200" rtl="0" algn="l">
              <a:spcBef>
                <a:spcPts val="0"/>
              </a:spcBef>
              <a:spcAft>
                <a:spcPts val="0"/>
              </a:spcAft>
              <a:buNone/>
            </a:pPr>
            <a:r>
              <a:t/>
            </a:r>
            <a:endParaRPr/>
          </a:p>
          <a:p>
            <a:pPr indent="0" lvl="0" marL="457200" rtl="0" algn="l">
              <a:spcBef>
                <a:spcPts val="0"/>
              </a:spcBef>
              <a:spcAft>
                <a:spcPts val="0"/>
              </a:spcAft>
              <a:buNone/>
            </a:pPr>
            <a:r>
              <a:t/>
            </a:r>
            <a:endParaRPr/>
          </a:p>
          <a:p>
            <a:pPr indent="0" lvl="0" marL="457200" rtl="0" algn="l">
              <a:spcBef>
                <a:spcPts val="0"/>
              </a:spcBef>
              <a:spcAft>
                <a:spcPts val="0"/>
              </a:spcAft>
              <a:buNone/>
            </a:pPr>
            <a:r>
              <a:t/>
            </a:r>
            <a:endParaRPr/>
          </a:p>
          <a:p>
            <a:pPr indent="0" lvl="0" marL="457200" rtl="0" algn="l">
              <a:spcBef>
                <a:spcPts val="0"/>
              </a:spcBef>
              <a:spcAft>
                <a:spcPts val="0"/>
              </a:spcAft>
              <a:buNone/>
            </a:pPr>
            <a:r>
              <a:t/>
            </a:r>
            <a:endParaRPr/>
          </a:p>
          <a:p>
            <a:pPr indent="-317500" lvl="0" marL="457200" rtl="0" algn="l">
              <a:spcBef>
                <a:spcPts val="0"/>
              </a:spcBef>
              <a:spcAft>
                <a:spcPts val="0"/>
              </a:spcAft>
              <a:buSzPts val="1400"/>
              <a:buChar char="●"/>
            </a:pPr>
            <a:r>
              <a:rPr lang="es"/>
              <a:t>Count rate stability	 					</a:t>
            </a:r>
            <a:r>
              <a:rPr b="1" lang="es">
                <a:solidFill>
                  <a:srgbClr val="6AA84F"/>
                </a:solidFill>
              </a:rPr>
              <a:t>✔</a:t>
            </a:r>
            <a:endParaRPr/>
          </a:p>
          <a:p>
            <a:pPr indent="0" lvl="0" marL="457200" rtl="0" algn="l">
              <a:spcBef>
                <a:spcPts val="0"/>
              </a:spcBef>
              <a:spcAft>
                <a:spcPts val="0"/>
              </a:spcAft>
              <a:buNone/>
            </a:pPr>
            <a:r>
              <a:t/>
            </a:r>
            <a:endParaRPr/>
          </a:p>
          <a:p>
            <a:pPr indent="0" lvl="0" marL="0" rtl="0" algn="l">
              <a:spcBef>
                <a:spcPts val="0"/>
              </a:spcBef>
              <a:spcAft>
                <a:spcPts val="0"/>
              </a:spcAft>
              <a:buNone/>
            </a:pPr>
            <a:r>
              <a:t/>
            </a:r>
            <a:endParaRPr/>
          </a:p>
          <a:p>
            <a:pPr indent="0" lvl="0" marL="45720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rPr lang="es">
                <a:solidFill>
                  <a:schemeClr val="dk1"/>
                </a:solidFill>
              </a:rPr>
              <a:t>“</a:t>
            </a:r>
            <a:r>
              <a:rPr lang="es">
                <a:solidFill>
                  <a:srgbClr val="FF0000"/>
                </a:solidFill>
              </a:rPr>
              <a:t>Very Preliminary</a:t>
            </a:r>
            <a:r>
              <a:rPr lang="es">
                <a:solidFill>
                  <a:schemeClr val="dk1"/>
                </a:solidFill>
              </a:rPr>
              <a:t>” </a:t>
            </a:r>
            <a:r>
              <a:rPr baseline="30000" lang="es">
                <a:solidFill>
                  <a:schemeClr val="dk1"/>
                </a:solidFill>
              </a:rPr>
              <a:t>209</a:t>
            </a:r>
            <a:r>
              <a:rPr lang="es">
                <a:solidFill>
                  <a:schemeClr val="dk1"/>
                </a:solidFill>
              </a:rPr>
              <a:t>Bi(n,ɣ) data.</a:t>
            </a:r>
            <a:r>
              <a:rPr lang="es"/>
              <a:t>				</a:t>
            </a:r>
            <a:r>
              <a:rPr b="1" lang="es">
                <a:solidFill>
                  <a:srgbClr val="6AA84F"/>
                </a:solidFill>
              </a:rPr>
              <a: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98" name="Google Shape;298;p22"/>
          <p:cNvSpPr txBox="1"/>
          <p:nvPr/>
        </p:nvSpPr>
        <p:spPr>
          <a:xfrm>
            <a:off x="0" y="4684650"/>
            <a:ext cx="9144000" cy="4389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299" name="Google Shape;299;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300" name="Google Shape;300;p22"/>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pic>
        <p:nvPicPr>
          <p:cNvPr id="301" name="Google Shape;301;p22"/>
          <p:cNvPicPr preferRelativeResize="0"/>
          <p:nvPr/>
        </p:nvPicPr>
        <p:blipFill rotWithShape="1">
          <a:blip r:embed="rId5">
            <a:alphaModFix/>
          </a:blip>
          <a:srcRect b="0" l="0" r="8290" t="0"/>
          <a:stretch/>
        </p:blipFill>
        <p:spPr>
          <a:xfrm>
            <a:off x="5256550" y="526800"/>
            <a:ext cx="1761726" cy="1108476"/>
          </a:xfrm>
          <a:prstGeom prst="rect">
            <a:avLst/>
          </a:prstGeom>
          <a:noFill/>
          <a:ln>
            <a:noFill/>
          </a:ln>
        </p:spPr>
      </p:pic>
      <p:sp>
        <p:nvSpPr>
          <p:cNvPr id="302" name="Google Shape;302;p22"/>
          <p:cNvSpPr/>
          <p:nvPr/>
        </p:nvSpPr>
        <p:spPr>
          <a:xfrm>
            <a:off x="5823304" y="1307270"/>
            <a:ext cx="18300" cy="27000"/>
          </a:xfrm>
          <a:prstGeom prst="rect">
            <a:avLst/>
          </a:prstGeom>
          <a:solidFill>
            <a:srgbClr val="0000FF"/>
          </a:solid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3" name="Google Shape;303;p22"/>
          <p:cNvSpPr/>
          <p:nvPr/>
        </p:nvSpPr>
        <p:spPr>
          <a:xfrm>
            <a:off x="5609451" y="1421185"/>
            <a:ext cx="18300" cy="27000"/>
          </a:xfrm>
          <a:prstGeom prst="rect">
            <a:avLst/>
          </a:prstGeom>
          <a:solidFill>
            <a:srgbClr val="0000FF"/>
          </a:solid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4" name="Google Shape;304;p22"/>
          <p:cNvSpPr/>
          <p:nvPr/>
        </p:nvSpPr>
        <p:spPr>
          <a:xfrm>
            <a:off x="6425661" y="984743"/>
            <a:ext cx="18300" cy="27000"/>
          </a:xfrm>
          <a:prstGeom prst="rect">
            <a:avLst/>
          </a:prstGeom>
          <a:solidFill>
            <a:srgbClr val="38761D"/>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5" name="Google Shape;305;p22"/>
          <p:cNvSpPr/>
          <p:nvPr/>
        </p:nvSpPr>
        <p:spPr>
          <a:xfrm>
            <a:off x="6844904" y="766040"/>
            <a:ext cx="18300" cy="27000"/>
          </a:xfrm>
          <a:prstGeom prst="rect">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6" name="Google Shape;306;p22"/>
          <p:cNvSpPr/>
          <p:nvPr/>
        </p:nvSpPr>
        <p:spPr>
          <a:xfrm>
            <a:off x="5684069" y="1370364"/>
            <a:ext cx="18300" cy="27000"/>
          </a:xfrm>
          <a:prstGeom prst="rect">
            <a:avLst/>
          </a:prstGeom>
          <a:solidFill>
            <a:srgbClr val="FF9900"/>
          </a:solidFill>
          <a:ln cap="flat" cmpd="sng" w="952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7" name="Google Shape;307;p22"/>
          <p:cNvSpPr/>
          <p:nvPr/>
        </p:nvSpPr>
        <p:spPr>
          <a:xfrm>
            <a:off x="5642341" y="1402228"/>
            <a:ext cx="18300" cy="27000"/>
          </a:xfrm>
          <a:prstGeom prst="rect">
            <a:avLst/>
          </a:prstGeom>
          <a:solidFill>
            <a:srgbClr val="00FF00"/>
          </a:solid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8" name="Google Shape;308;p22"/>
          <p:cNvSpPr/>
          <p:nvPr/>
        </p:nvSpPr>
        <p:spPr>
          <a:xfrm>
            <a:off x="5550048" y="1448262"/>
            <a:ext cx="18300" cy="27000"/>
          </a:xfrm>
          <a:prstGeom prst="rect">
            <a:avLst/>
          </a:prstGeom>
          <a:solidFill>
            <a:srgbClr val="00FF00"/>
          </a:solid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9" name="Google Shape;309;p22"/>
          <p:cNvSpPr/>
          <p:nvPr/>
        </p:nvSpPr>
        <p:spPr>
          <a:xfrm>
            <a:off x="5534097" y="1459990"/>
            <a:ext cx="18300" cy="27000"/>
          </a:xfrm>
          <a:prstGeom prst="rect">
            <a:avLst/>
          </a:prstGeom>
          <a:solidFill>
            <a:srgbClr val="4C1130"/>
          </a:solidFill>
          <a:ln cap="flat" cmpd="sng" w="9525">
            <a:solidFill>
              <a:srgbClr val="4C113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310" name="Google Shape;310;p22"/>
          <p:cNvPicPr preferRelativeResize="0"/>
          <p:nvPr/>
        </p:nvPicPr>
        <p:blipFill rotWithShape="1">
          <a:blip r:embed="rId6">
            <a:alphaModFix/>
          </a:blip>
          <a:srcRect b="0" l="0" r="8248" t="0"/>
          <a:stretch/>
        </p:blipFill>
        <p:spPr>
          <a:xfrm>
            <a:off x="7072300" y="526801"/>
            <a:ext cx="1817952" cy="1108476"/>
          </a:xfrm>
          <a:prstGeom prst="rect">
            <a:avLst/>
          </a:prstGeom>
          <a:noFill/>
          <a:ln>
            <a:noFill/>
          </a:ln>
        </p:spPr>
      </p:pic>
      <p:sp>
        <p:nvSpPr>
          <p:cNvPr id="311" name="Google Shape;311;p22"/>
          <p:cNvSpPr/>
          <p:nvPr/>
        </p:nvSpPr>
        <p:spPr>
          <a:xfrm>
            <a:off x="8704676" y="770285"/>
            <a:ext cx="19500" cy="27600"/>
          </a:xfrm>
          <a:prstGeom prst="rect">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2" name="Google Shape;312;p22"/>
          <p:cNvSpPr/>
          <p:nvPr/>
        </p:nvSpPr>
        <p:spPr>
          <a:xfrm>
            <a:off x="8268555" y="978327"/>
            <a:ext cx="19500" cy="27600"/>
          </a:xfrm>
          <a:prstGeom prst="rect">
            <a:avLst/>
          </a:prstGeom>
          <a:solidFill>
            <a:srgbClr val="38761D"/>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3" name="Google Shape;313;p22"/>
          <p:cNvSpPr/>
          <p:nvPr/>
        </p:nvSpPr>
        <p:spPr>
          <a:xfrm>
            <a:off x="7622517" y="1306683"/>
            <a:ext cx="19500" cy="27600"/>
          </a:xfrm>
          <a:prstGeom prst="rect">
            <a:avLst/>
          </a:prstGeom>
          <a:solidFill>
            <a:srgbClr val="0000FF"/>
          </a:solid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4" name="Google Shape;314;p22"/>
          <p:cNvSpPr/>
          <p:nvPr/>
        </p:nvSpPr>
        <p:spPr>
          <a:xfrm>
            <a:off x="7497018" y="1371110"/>
            <a:ext cx="19500" cy="27600"/>
          </a:xfrm>
          <a:prstGeom prst="rect">
            <a:avLst/>
          </a:prstGeom>
          <a:solidFill>
            <a:srgbClr val="FF9900"/>
          </a:solidFill>
          <a:ln cap="flat" cmpd="sng" w="952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5" name="Google Shape;315;p22"/>
          <p:cNvSpPr/>
          <p:nvPr/>
        </p:nvSpPr>
        <p:spPr>
          <a:xfrm>
            <a:off x="7453444" y="1403243"/>
            <a:ext cx="19500" cy="27600"/>
          </a:xfrm>
          <a:prstGeom prst="rect">
            <a:avLst/>
          </a:prstGeom>
          <a:solidFill>
            <a:srgbClr val="00FF00"/>
          </a:solid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6" name="Google Shape;316;p22"/>
          <p:cNvSpPr/>
          <p:nvPr/>
        </p:nvSpPr>
        <p:spPr>
          <a:xfrm>
            <a:off x="7366605" y="1448346"/>
            <a:ext cx="19500" cy="27600"/>
          </a:xfrm>
          <a:prstGeom prst="rect">
            <a:avLst/>
          </a:prstGeom>
          <a:solidFill>
            <a:srgbClr val="00FF00"/>
          </a:solid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7" name="Google Shape;317;p22"/>
          <p:cNvSpPr/>
          <p:nvPr/>
        </p:nvSpPr>
        <p:spPr>
          <a:xfrm>
            <a:off x="7421935" y="1420696"/>
            <a:ext cx="19500" cy="27600"/>
          </a:xfrm>
          <a:prstGeom prst="rect">
            <a:avLst/>
          </a:prstGeom>
          <a:solidFill>
            <a:srgbClr val="0000FF"/>
          </a:solid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8" name="Google Shape;318;p22"/>
          <p:cNvSpPr/>
          <p:nvPr/>
        </p:nvSpPr>
        <p:spPr>
          <a:xfrm>
            <a:off x="7351752" y="1461089"/>
            <a:ext cx="19500" cy="27600"/>
          </a:xfrm>
          <a:prstGeom prst="rect">
            <a:avLst/>
          </a:prstGeom>
          <a:solidFill>
            <a:srgbClr val="4C1130"/>
          </a:solidFill>
          <a:ln cap="flat" cmpd="sng" w="9525">
            <a:solidFill>
              <a:srgbClr val="4C113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319" name="Google Shape;319;p22"/>
          <p:cNvPicPr preferRelativeResize="0"/>
          <p:nvPr/>
        </p:nvPicPr>
        <p:blipFill>
          <a:blip r:embed="rId7">
            <a:alphaModFix/>
          </a:blip>
          <a:stretch>
            <a:fillRect/>
          </a:stretch>
        </p:blipFill>
        <p:spPr>
          <a:xfrm>
            <a:off x="5121788" y="1742150"/>
            <a:ext cx="2031237" cy="1108476"/>
          </a:xfrm>
          <a:prstGeom prst="rect">
            <a:avLst/>
          </a:prstGeom>
          <a:noFill/>
          <a:ln>
            <a:noFill/>
          </a:ln>
        </p:spPr>
      </p:pic>
      <p:pic>
        <p:nvPicPr>
          <p:cNvPr id="320" name="Google Shape;320;p22"/>
          <p:cNvPicPr preferRelativeResize="0"/>
          <p:nvPr/>
        </p:nvPicPr>
        <p:blipFill>
          <a:blip r:embed="rId8">
            <a:alphaModFix/>
          </a:blip>
          <a:stretch>
            <a:fillRect/>
          </a:stretch>
        </p:blipFill>
        <p:spPr>
          <a:xfrm>
            <a:off x="5228437" y="2957503"/>
            <a:ext cx="1817951" cy="992097"/>
          </a:xfrm>
          <a:prstGeom prst="rect">
            <a:avLst/>
          </a:prstGeom>
          <a:noFill/>
          <a:ln>
            <a:noFill/>
          </a:ln>
        </p:spPr>
      </p:pic>
      <p:pic>
        <p:nvPicPr>
          <p:cNvPr id="321" name="Google Shape;321;p22"/>
          <p:cNvPicPr preferRelativeResize="0"/>
          <p:nvPr/>
        </p:nvPicPr>
        <p:blipFill>
          <a:blip r:embed="rId9">
            <a:alphaModFix/>
          </a:blip>
          <a:stretch>
            <a:fillRect/>
          </a:stretch>
        </p:blipFill>
        <p:spPr>
          <a:xfrm>
            <a:off x="7072300" y="2957512"/>
            <a:ext cx="2031249" cy="1054983"/>
          </a:xfrm>
          <a:prstGeom prst="rect">
            <a:avLst/>
          </a:prstGeom>
          <a:noFill/>
          <a:ln>
            <a:noFill/>
          </a:ln>
        </p:spPr>
      </p:pic>
      <p:pic>
        <p:nvPicPr>
          <p:cNvPr id="322" name="Google Shape;322;p22"/>
          <p:cNvPicPr preferRelativeResize="0"/>
          <p:nvPr/>
        </p:nvPicPr>
        <p:blipFill>
          <a:blip r:embed="rId10">
            <a:alphaModFix/>
          </a:blip>
          <a:stretch>
            <a:fillRect/>
          </a:stretch>
        </p:blipFill>
        <p:spPr>
          <a:xfrm>
            <a:off x="7270395" y="1742150"/>
            <a:ext cx="1635049" cy="1185321"/>
          </a:xfrm>
          <a:prstGeom prst="rect">
            <a:avLst/>
          </a:prstGeom>
          <a:noFill/>
          <a:ln>
            <a:noFill/>
          </a:ln>
        </p:spPr>
      </p:pic>
      <p:pic>
        <p:nvPicPr>
          <p:cNvPr id="323" name="Google Shape;323;p22"/>
          <p:cNvPicPr preferRelativeResize="0"/>
          <p:nvPr/>
        </p:nvPicPr>
        <p:blipFill rotWithShape="1">
          <a:blip r:embed="rId11">
            <a:alphaModFix/>
          </a:blip>
          <a:srcRect b="28253" l="10477" r="10327" t="26857"/>
          <a:stretch/>
        </p:blipFill>
        <p:spPr>
          <a:xfrm>
            <a:off x="7673012" y="58475"/>
            <a:ext cx="1423663" cy="409825"/>
          </a:xfrm>
          <a:prstGeom prst="rect">
            <a:avLst/>
          </a:prstGeom>
          <a:noFill/>
          <a:ln>
            <a:noFill/>
          </a:ln>
        </p:spPr>
      </p:pic>
      <p:pic>
        <p:nvPicPr>
          <p:cNvPr id="324" name="Google Shape;324;p22"/>
          <p:cNvPicPr preferRelativeResize="0"/>
          <p:nvPr/>
        </p:nvPicPr>
        <p:blipFill rotWithShape="1">
          <a:blip r:embed="rId12">
            <a:alphaModFix/>
          </a:blip>
          <a:srcRect b="0" l="1480" r="8225" t="3586"/>
          <a:stretch/>
        </p:blipFill>
        <p:spPr>
          <a:xfrm>
            <a:off x="5121792" y="4056477"/>
            <a:ext cx="1730869" cy="992099"/>
          </a:xfrm>
          <a:prstGeom prst="rect">
            <a:avLst/>
          </a:prstGeom>
          <a:noFill/>
          <a:ln>
            <a:noFill/>
          </a:ln>
        </p:spPr>
      </p:pic>
      <p:pic>
        <p:nvPicPr>
          <p:cNvPr id="325" name="Google Shape;325;p22"/>
          <p:cNvPicPr preferRelativeResize="0"/>
          <p:nvPr/>
        </p:nvPicPr>
        <p:blipFill rotWithShape="1">
          <a:blip r:embed="rId13">
            <a:alphaModFix/>
          </a:blip>
          <a:srcRect b="0" l="1729" r="7732" t="0"/>
          <a:stretch/>
        </p:blipFill>
        <p:spPr>
          <a:xfrm>
            <a:off x="6915650" y="4042523"/>
            <a:ext cx="1730851" cy="1015579"/>
          </a:xfrm>
          <a:prstGeom prst="rect">
            <a:avLst/>
          </a:prstGeom>
          <a:noFill/>
          <a:ln>
            <a:noFill/>
          </a:ln>
        </p:spPr>
      </p:pic>
      <p:sp>
        <p:nvSpPr>
          <p:cNvPr id="326" name="Google Shape;326;p22"/>
          <p:cNvSpPr txBox="1"/>
          <p:nvPr/>
        </p:nvSpPr>
        <p:spPr>
          <a:xfrm>
            <a:off x="3153200" y="2342538"/>
            <a:ext cx="3000000" cy="400200"/>
          </a:xfrm>
          <a:prstGeom prst="rect">
            <a:avLst/>
          </a:prstGeom>
          <a:solidFill>
            <a:srgbClr val="FF9900"/>
          </a:solidFill>
          <a:ln cap="flat" cmpd="sng" w="2857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s">
                <a:solidFill>
                  <a:schemeClr val="dk1"/>
                </a:solidFill>
              </a:rPr>
              <a:t>So, what is new since June?</a:t>
            </a:r>
            <a:endParaRPr b="1">
              <a:solidFill>
                <a:schemeClr val="dk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23"/>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332" name="Google Shape;332;p23"/>
          <p:cNvGrpSpPr/>
          <p:nvPr/>
        </p:nvGrpSpPr>
        <p:grpSpPr>
          <a:xfrm>
            <a:off x="0" y="0"/>
            <a:ext cx="9144000" cy="526800"/>
            <a:chOff x="0" y="0"/>
            <a:chExt cx="9144000" cy="526800"/>
          </a:xfrm>
        </p:grpSpPr>
        <p:grpSp>
          <p:nvGrpSpPr>
            <p:cNvPr id="333" name="Google Shape;333;p23"/>
            <p:cNvGrpSpPr/>
            <p:nvPr/>
          </p:nvGrpSpPr>
          <p:grpSpPr>
            <a:xfrm>
              <a:off x="0" y="0"/>
              <a:ext cx="9144000" cy="526800"/>
              <a:chOff x="0" y="0"/>
              <a:chExt cx="9144000" cy="526800"/>
            </a:xfrm>
          </p:grpSpPr>
          <p:sp>
            <p:nvSpPr>
              <p:cNvPr id="334" name="Google Shape;334;p23"/>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335" name="Google Shape;335;p23"/>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336" name="Google Shape;336;p23"/>
            <p:cNvGrpSpPr/>
            <p:nvPr/>
          </p:nvGrpSpPr>
          <p:grpSpPr>
            <a:xfrm>
              <a:off x="7629937" y="67788"/>
              <a:ext cx="1445176" cy="391200"/>
              <a:chOff x="6941837" y="1294825"/>
              <a:chExt cx="1445176" cy="391200"/>
            </a:xfrm>
          </p:grpSpPr>
          <p:sp>
            <p:nvSpPr>
              <p:cNvPr id="337" name="Google Shape;337;p23"/>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38" name="Google Shape;338;p23"/>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339" name="Google Shape;339;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340" name="Google Shape;340;p23"/>
          <p:cNvSpPr txBox="1"/>
          <p:nvPr/>
        </p:nvSpPr>
        <p:spPr>
          <a:xfrm>
            <a:off x="2144800" y="15775"/>
            <a:ext cx="53427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2600">
                <a:solidFill>
                  <a:schemeClr val="lt1"/>
                </a:solidFill>
              </a:rPr>
              <a:t>Outline</a:t>
            </a:r>
            <a:endParaRPr sz="1600"/>
          </a:p>
        </p:txBody>
      </p:sp>
      <p:sp>
        <p:nvSpPr>
          <p:cNvPr id="341" name="Google Shape;341;p23"/>
          <p:cNvSpPr txBox="1"/>
          <p:nvPr/>
        </p:nvSpPr>
        <p:spPr>
          <a:xfrm>
            <a:off x="131525" y="600775"/>
            <a:ext cx="8811300" cy="4063500"/>
          </a:xfrm>
          <a:prstGeom prst="rect">
            <a:avLst/>
          </a:prstGeom>
          <a:noFill/>
          <a:ln>
            <a:noFill/>
          </a:ln>
        </p:spPr>
        <p:txBody>
          <a:bodyPr anchorCtr="0" anchor="t" bIns="91425" lIns="91425" spcFirstLastPara="1" rIns="91425" wrap="square" tIns="91425">
            <a:spAutoFit/>
          </a:bodyPr>
          <a:lstStyle/>
          <a:p>
            <a:pPr indent="-406400" lvl="0" marL="457200" rtl="0" algn="l">
              <a:spcBef>
                <a:spcPts val="0"/>
              </a:spcBef>
              <a:spcAft>
                <a:spcPts val="0"/>
              </a:spcAft>
              <a:buClr>
                <a:schemeClr val="lt2"/>
              </a:buClr>
              <a:buSzPts val="2800"/>
              <a:buChar char="●"/>
            </a:pPr>
            <a:r>
              <a:rPr lang="es" sz="2800">
                <a:solidFill>
                  <a:schemeClr val="lt2"/>
                </a:solidFill>
              </a:rPr>
              <a:t>Motivation</a:t>
            </a:r>
            <a:endParaRPr sz="2800">
              <a:solidFill>
                <a:schemeClr val="lt2"/>
              </a:solidFill>
            </a:endParaRPr>
          </a:p>
          <a:p>
            <a:pPr indent="0" lvl="0" marL="457200" rtl="0" algn="l">
              <a:spcBef>
                <a:spcPts val="0"/>
              </a:spcBef>
              <a:spcAft>
                <a:spcPts val="0"/>
              </a:spcAft>
              <a:buNone/>
            </a:pPr>
            <a:r>
              <a:t/>
            </a:r>
            <a:endParaRPr sz="2800">
              <a:solidFill>
                <a:schemeClr val="lt2"/>
              </a:solidFill>
            </a:endParaRPr>
          </a:p>
          <a:p>
            <a:pPr indent="-406400" lvl="0" marL="457200" rtl="0" algn="l">
              <a:spcBef>
                <a:spcPts val="0"/>
              </a:spcBef>
              <a:spcAft>
                <a:spcPts val="0"/>
              </a:spcAft>
              <a:buClr>
                <a:schemeClr val="lt2"/>
              </a:buClr>
              <a:buSzPts val="2800"/>
              <a:buChar char="●"/>
            </a:pPr>
            <a:r>
              <a:rPr lang="es" sz="2800">
                <a:solidFill>
                  <a:schemeClr val="lt2"/>
                </a:solidFill>
              </a:rPr>
              <a:t>Brief summary of prev. analysis status reported</a:t>
            </a:r>
            <a:endParaRPr sz="2800">
              <a:solidFill>
                <a:schemeClr val="lt2"/>
              </a:solidFill>
            </a:endParaRPr>
          </a:p>
          <a:p>
            <a:pPr indent="0" lvl="0" marL="0" rtl="0" algn="l">
              <a:spcBef>
                <a:spcPts val="0"/>
              </a:spcBef>
              <a:spcAft>
                <a:spcPts val="0"/>
              </a:spcAft>
              <a:buNone/>
            </a:pPr>
            <a:r>
              <a:t/>
            </a:r>
            <a:endParaRPr sz="2800">
              <a:solidFill>
                <a:schemeClr val="dk1"/>
              </a:solidFill>
            </a:endParaRPr>
          </a:p>
          <a:p>
            <a:pPr indent="-406400" lvl="0" marL="457200" rtl="0" algn="l">
              <a:spcBef>
                <a:spcPts val="0"/>
              </a:spcBef>
              <a:spcAft>
                <a:spcPts val="0"/>
              </a:spcAft>
              <a:buClr>
                <a:schemeClr val="dk1"/>
              </a:buClr>
              <a:buSzPts val="2800"/>
              <a:buChar char="●"/>
            </a:pPr>
            <a:r>
              <a:rPr b="1" baseline="30000" lang="es" sz="2800">
                <a:solidFill>
                  <a:schemeClr val="dk1"/>
                </a:solidFill>
              </a:rPr>
              <a:t>209</a:t>
            </a:r>
            <a:r>
              <a:rPr b="1" lang="es" sz="2800">
                <a:solidFill>
                  <a:schemeClr val="dk1"/>
                </a:solidFill>
              </a:rPr>
              <a:t>Bi(n,ɣ) cross section</a:t>
            </a:r>
            <a:r>
              <a:rPr lang="es" sz="2800">
                <a:solidFill>
                  <a:schemeClr val="dk1"/>
                </a:solidFill>
              </a:rPr>
              <a:t> measurement @ EAR2:</a:t>
            </a:r>
            <a:endParaRPr sz="2800">
              <a:solidFill>
                <a:schemeClr val="dk1"/>
              </a:solidFill>
            </a:endParaRPr>
          </a:p>
          <a:p>
            <a:pPr indent="-406400" lvl="1" marL="914400" rtl="0" algn="l">
              <a:spcBef>
                <a:spcPts val="0"/>
              </a:spcBef>
              <a:spcAft>
                <a:spcPts val="0"/>
              </a:spcAft>
              <a:buClr>
                <a:schemeClr val="dk1"/>
              </a:buClr>
              <a:buSzPts val="2800"/>
              <a:buChar char="○"/>
            </a:pPr>
            <a:r>
              <a:rPr lang="es" sz="2800">
                <a:solidFill>
                  <a:schemeClr val="dk1"/>
                </a:solidFill>
              </a:rPr>
              <a:t>Background estimation</a:t>
            </a:r>
            <a:endParaRPr sz="2800">
              <a:solidFill>
                <a:schemeClr val="dk1"/>
              </a:solidFill>
            </a:endParaRPr>
          </a:p>
          <a:p>
            <a:pPr indent="-406400" lvl="1" marL="914400" rtl="0" algn="l">
              <a:spcBef>
                <a:spcPts val="0"/>
              </a:spcBef>
              <a:spcAft>
                <a:spcPts val="0"/>
              </a:spcAft>
              <a:buClr>
                <a:schemeClr val="dk1"/>
              </a:buClr>
              <a:buSzPts val="2800"/>
              <a:buChar char="○"/>
            </a:pPr>
            <a:r>
              <a:rPr lang="es" sz="2800">
                <a:solidFill>
                  <a:schemeClr val="dk1"/>
                </a:solidFill>
              </a:rPr>
              <a:t>Preliminary </a:t>
            </a:r>
            <a:r>
              <a:rPr baseline="30000" lang="es" sz="2800">
                <a:solidFill>
                  <a:schemeClr val="dk1"/>
                </a:solidFill>
              </a:rPr>
              <a:t>209</a:t>
            </a:r>
            <a:r>
              <a:rPr lang="es" sz="2800">
                <a:solidFill>
                  <a:schemeClr val="dk1"/>
                </a:solidFill>
              </a:rPr>
              <a:t>Bi(n,ɣ) reaction yield </a:t>
            </a:r>
            <a:r>
              <a:rPr lang="es" sz="2700">
                <a:solidFill>
                  <a:schemeClr val="dk1"/>
                </a:solidFill>
              </a:rPr>
              <a:t>(up to 10 keV)</a:t>
            </a:r>
            <a:endParaRPr sz="2800">
              <a:solidFill>
                <a:schemeClr val="dk1"/>
              </a:solidFill>
            </a:endParaRPr>
          </a:p>
          <a:p>
            <a:pPr indent="0" lvl="0" marL="0" rtl="0" algn="l">
              <a:spcBef>
                <a:spcPts val="0"/>
              </a:spcBef>
              <a:spcAft>
                <a:spcPts val="0"/>
              </a:spcAft>
              <a:buNone/>
            </a:pPr>
            <a:r>
              <a:t/>
            </a:r>
            <a:endParaRPr b="1" sz="2800">
              <a:solidFill>
                <a:schemeClr val="dk1"/>
              </a:solidFill>
            </a:endParaRPr>
          </a:p>
          <a:p>
            <a:pPr indent="-406400" lvl="0" marL="457200" rtl="0" algn="l">
              <a:spcBef>
                <a:spcPts val="0"/>
              </a:spcBef>
              <a:spcAft>
                <a:spcPts val="0"/>
              </a:spcAft>
              <a:buClr>
                <a:schemeClr val="lt2"/>
              </a:buClr>
              <a:buSzPts val="2800"/>
              <a:buChar char="●"/>
            </a:pPr>
            <a:r>
              <a:rPr lang="es" sz="2800">
                <a:solidFill>
                  <a:schemeClr val="lt2"/>
                </a:solidFill>
              </a:rPr>
              <a:t>Summary and conclusions </a:t>
            </a:r>
            <a:endParaRPr sz="2800">
              <a:solidFill>
                <a:schemeClr val="lt2"/>
              </a:solidFill>
            </a:endParaRPr>
          </a:p>
        </p:txBody>
      </p:sp>
      <p:sp>
        <p:nvSpPr>
          <p:cNvPr id="342" name="Google Shape;342;p23"/>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pic>
        <p:nvPicPr>
          <p:cNvPr id="347" name="Google Shape;347;p24"/>
          <p:cNvPicPr preferRelativeResize="0"/>
          <p:nvPr/>
        </p:nvPicPr>
        <p:blipFill>
          <a:blip r:embed="rId3">
            <a:alphaModFix/>
          </a:blip>
          <a:stretch>
            <a:fillRect/>
          </a:stretch>
        </p:blipFill>
        <p:spPr>
          <a:xfrm>
            <a:off x="74900" y="568075"/>
            <a:ext cx="7034585" cy="3944262"/>
          </a:xfrm>
          <a:prstGeom prst="rect">
            <a:avLst/>
          </a:prstGeom>
          <a:noFill/>
          <a:ln>
            <a:noFill/>
          </a:ln>
        </p:spPr>
      </p:pic>
      <p:sp>
        <p:nvSpPr>
          <p:cNvPr id="348" name="Google Shape;348;p24"/>
          <p:cNvSpPr txBox="1"/>
          <p:nvPr/>
        </p:nvSpPr>
        <p:spPr>
          <a:xfrm>
            <a:off x="0" y="26363"/>
            <a:ext cx="9144000" cy="519600"/>
          </a:xfrm>
          <a:prstGeom prst="rect">
            <a:avLst/>
          </a:prstGeom>
          <a:solidFill>
            <a:srgbClr val="0000CC"/>
          </a:solidFill>
          <a:ln>
            <a:noFill/>
          </a:ln>
        </p:spPr>
        <p:txBody>
          <a:bodyPr anchorCtr="0" anchor="b" bIns="34275" lIns="68575" spcFirstLastPara="1" rIns="68575" wrap="square" tIns="34275">
            <a:noAutofit/>
          </a:bodyPr>
          <a:lstStyle/>
          <a:p>
            <a:pPr indent="0" lvl="0" marL="0" rtl="0" algn="ctr">
              <a:spcBef>
                <a:spcPts val="0"/>
              </a:spcBef>
              <a:spcAft>
                <a:spcPts val="0"/>
              </a:spcAft>
              <a:buClr>
                <a:schemeClr val="dk1"/>
              </a:buClr>
              <a:buSzPts val="1100"/>
              <a:buFont typeface="Arial"/>
              <a:buNone/>
            </a:pPr>
            <a:r>
              <a:rPr lang="es" sz="2400">
                <a:solidFill>
                  <a:schemeClr val="lt1"/>
                </a:solidFill>
              </a:rPr>
              <a:t>Preliminary </a:t>
            </a:r>
            <a:r>
              <a:rPr baseline="30000" lang="es" sz="2400">
                <a:solidFill>
                  <a:schemeClr val="lt1"/>
                </a:solidFill>
              </a:rPr>
              <a:t>209</a:t>
            </a:r>
            <a:r>
              <a:rPr lang="es" sz="2400">
                <a:solidFill>
                  <a:schemeClr val="lt1"/>
                </a:solidFill>
              </a:rPr>
              <a:t>Bi(n,ɣ) data</a:t>
            </a:r>
            <a:endParaRPr b="0" i="0" sz="900" u="none" cap="none" strike="noStrike">
              <a:solidFill>
                <a:schemeClr val="lt1"/>
              </a:solidFill>
              <a:latin typeface="Arial"/>
              <a:ea typeface="Arial"/>
              <a:cs typeface="Arial"/>
              <a:sym typeface="Arial"/>
            </a:endParaRPr>
          </a:p>
        </p:txBody>
      </p:sp>
      <p:pic>
        <p:nvPicPr>
          <p:cNvPr id="349" name="Google Shape;349;p24"/>
          <p:cNvPicPr preferRelativeResize="0"/>
          <p:nvPr/>
        </p:nvPicPr>
        <p:blipFill>
          <a:blip r:embed="rId4">
            <a:alphaModFix/>
          </a:blip>
          <a:stretch>
            <a:fillRect/>
          </a:stretch>
        </p:blipFill>
        <p:spPr>
          <a:xfrm>
            <a:off x="74900" y="45463"/>
            <a:ext cx="2062993" cy="481425"/>
          </a:xfrm>
          <a:prstGeom prst="rect">
            <a:avLst/>
          </a:prstGeom>
          <a:noFill/>
          <a:ln>
            <a:noFill/>
          </a:ln>
        </p:spPr>
      </p:pic>
      <p:sp>
        <p:nvSpPr>
          <p:cNvPr id="350" name="Google Shape;350;p24"/>
          <p:cNvSpPr/>
          <p:nvPr/>
        </p:nvSpPr>
        <p:spPr>
          <a:xfrm>
            <a:off x="7604025" y="45650"/>
            <a:ext cx="1492500" cy="481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51" name="Google Shape;351;p24"/>
          <p:cNvPicPr preferRelativeResize="0"/>
          <p:nvPr/>
        </p:nvPicPr>
        <p:blipFill>
          <a:blip r:embed="rId5">
            <a:alphaModFix/>
          </a:blip>
          <a:stretch>
            <a:fillRect/>
          </a:stretch>
        </p:blipFill>
        <p:spPr>
          <a:xfrm>
            <a:off x="7623937" y="109050"/>
            <a:ext cx="1445176" cy="354250"/>
          </a:xfrm>
          <a:prstGeom prst="rect">
            <a:avLst/>
          </a:prstGeom>
          <a:noFill/>
          <a:ln>
            <a:noFill/>
          </a:ln>
        </p:spPr>
      </p:pic>
      <p:sp>
        <p:nvSpPr>
          <p:cNvPr id="352" name="Google Shape;352;p24"/>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353" name="Google Shape;353;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354" name="Google Shape;354;p24"/>
          <p:cNvSpPr/>
          <p:nvPr/>
        </p:nvSpPr>
        <p:spPr>
          <a:xfrm>
            <a:off x="4113675" y="2631375"/>
            <a:ext cx="105000" cy="978900"/>
          </a:xfrm>
          <a:prstGeom prst="up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5" name="Google Shape;355;p24"/>
          <p:cNvSpPr/>
          <p:nvPr/>
        </p:nvSpPr>
        <p:spPr>
          <a:xfrm>
            <a:off x="1192350" y="2233425"/>
            <a:ext cx="60300" cy="1138200"/>
          </a:xfrm>
          <a:prstGeom prst="up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6" name="Google Shape;356;p24"/>
          <p:cNvSpPr txBox="1"/>
          <p:nvPr/>
        </p:nvSpPr>
        <p:spPr>
          <a:xfrm>
            <a:off x="882000" y="2803650"/>
            <a:ext cx="681000" cy="284700"/>
          </a:xfrm>
          <a:prstGeom prst="rect">
            <a:avLst/>
          </a:prstGeom>
          <a:solidFill>
            <a:srgbClr val="0097A7"/>
          </a:solid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b="1" lang="es" sz="700">
                <a:solidFill>
                  <a:schemeClr val="dk1"/>
                </a:solidFill>
              </a:rPr>
              <a:t>n</a:t>
            </a:r>
            <a:endParaRPr b="1" sz="700">
              <a:solidFill>
                <a:schemeClr val="dk1"/>
              </a:solidFill>
            </a:endParaRPr>
          </a:p>
          <a:p>
            <a:pPr indent="0" lvl="0" marL="0" marR="0" rtl="0" algn="ctr">
              <a:spcBef>
                <a:spcPts val="0"/>
              </a:spcBef>
              <a:spcAft>
                <a:spcPts val="0"/>
              </a:spcAft>
              <a:buNone/>
            </a:pPr>
            <a:r>
              <a:rPr b="1" lang="es" sz="700">
                <a:solidFill>
                  <a:schemeClr val="dk1"/>
                </a:solidFill>
              </a:rPr>
              <a:t>scattering</a:t>
            </a:r>
            <a:endParaRPr b="1" sz="700">
              <a:solidFill>
                <a:schemeClr val="dk1"/>
              </a:solidFill>
            </a:endParaRPr>
          </a:p>
        </p:txBody>
      </p:sp>
      <p:sp>
        <p:nvSpPr>
          <p:cNvPr id="357" name="Google Shape;357;p24"/>
          <p:cNvSpPr txBox="1"/>
          <p:nvPr/>
        </p:nvSpPr>
        <p:spPr>
          <a:xfrm>
            <a:off x="3860926" y="2715950"/>
            <a:ext cx="610500" cy="284700"/>
          </a:xfrm>
          <a:prstGeom prst="rect">
            <a:avLst/>
          </a:prstGeom>
          <a:solidFill>
            <a:srgbClr val="0097A7"/>
          </a:solid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b="1" lang="es" sz="700">
                <a:solidFill>
                  <a:schemeClr val="dk1"/>
                </a:solidFill>
              </a:rPr>
              <a:t>In beam</a:t>
            </a:r>
            <a:endParaRPr b="1" sz="1000">
              <a:solidFill>
                <a:schemeClr val="dk1"/>
              </a:solidFill>
            </a:endParaRPr>
          </a:p>
          <a:p>
            <a:pPr indent="0" lvl="0" marL="0" marR="0" rtl="0" algn="ctr">
              <a:spcBef>
                <a:spcPts val="0"/>
              </a:spcBef>
              <a:spcAft>
                <a:spcPts val="0"/>
              </a:spcAft>
              <a:buNone/>
            </a:pPr>
            <a:r>
              <a:rPr b="1" lang="es" sz="700">
                <a:solidFill>
                  <a:schemeClr val="dk1"/>
                </a:solidFill>
              </a:rPr>
              <a:t>gamma</a:t>
            </a:r>
            <a:endParaRPr b="1" sz="700">
              <a:solidFill>
                <a:schemeClr val="dk1"/>
              </a:solidFill>
            </a:endParaRPr>
          </a:p>
        </p:txBody>
      </p:sp>
      <p:sp>
        <p:nvSpPr>
          <p:cNvPr id="358" name="Google Shape;358;p24"/>
          <p:cNvSpPr/>
          <p:nvPr/>
        </p:nvSpPr>
        <p:spPr>
          <a:xfrm>
            <a:off x="4068675" y="3014925"/>
            <a:ext cx="195000" cy="211800"/>
          </a:xfrm>
          <a:prstGeom prst="mathPlus">
            <a:avLst>
              <a:gd fmla="val 23520" name="adj1"/>
            </a:avLst>
          </a:prstGeom>
          <a:solidFill>
            <a:srgbClr val="0097A7"/>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9" name="Google Shape;359;p24"/>
          <p:cNvSpPr txBox="1"/>
          <p:nvPr/>
        </p:nvSpPr>
        <p:spPr>
          <a:xfrm>
            <a:off x="3801575" y="3241000"/>
            <a:ext cx="681000" cy="284700"/>
          </a:xfrm>
          <a:prstGeom prst="rect">
            <a:avLst/>
          </a:prstGeom>
          <a:solidFill>
            <a:srgbClr val="0097A7"/>
          </a:solid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b="1" lang="es" sz="700">
                <a:solidFill>
                  <a:schemeClr val="dk1"/>
                </a:solidFill>
              </a:rPr>
              <a:t>n</a:t>
            </a:r>
            <a:endParaRPr b="1" sz="700">
              <a:solidFill>
                <a:schemeClr val="dk1"/>
              </a:solidFill>
            </a:endParaRPr>
          </a:p>
          <a:p>
            <a:pPr indent="0" lvl="0" marL="0" marR="0" rtl="0" algn="ctr">
              <a:spcBef>
                <a:spcPts val="0"/>
              </a:spcBef>
              <a:spcAft>
                <a:spcPts val="0"/>
              </a:spcAft>
              <a:buNone/>
            </a:pPr>
            <a:r>
              <a:rPr b="1" lang="es" sz="700">
                <a:solidFill>
                  <a:schemeClr val="dk1"/>
                </a:solidFill>
              </a:rPr>
              <a:t>scattering</a:t>
            </a:r>
            <a:endParaRPr b="1" sz="700">
              <a:solidFill>
                <a:schemeClr val="dk1"/>
              </a:solidFill>
            </a:endParaRPr>
          </a:p>
        </p:txBody>
      </p:sp>
      <p:sp>
        <p:nvSpPr>
          <p:cNvPr id="360" name="Google Shape;360;p24"/>
          <p:cNvSpPr txBox="1"/>
          <p:nvPr/>
        </p:nvSpPr>
        <p:spPr>
          <a:xfrm>
            <a:off x="7109475" y="600550"/>
            <a:ext cx="1959600" cy="3386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600">
                <a:solidFill>
                  <a:srgbClr val="000000"/>
                </a:solidFill>
              </a:rPr>
              <a:t>The </a:t>
            </a:r>
            <a:r>
              <a:rPr b="1" lang="es" sz="1600">
                <a:solidFill>
                  <a:srgbClr val="FF0000"/>
                </a:solidFill>
              </a:rPr>
              <a:t>thin</a:t>
            </a:r>
            <a:r>
              <a:rPr lang="es" sz="1600">
                <a:solidFill>
                  <a:srgbClr val="000000"/>
                </a:solidFill>
              </a:rPr>
              <a:t> and </a:t>
            </a:r>
            <a:r>
              <a:rPr b="1" lang="es" sz="1600">
                <a:solidFill>
                  <a:srgbClr val="0000FF"/>
                </a:solidFill>
              </a:rPr>
              <a:t>thick</a:t>
            </a:r>
            <a:r>
              <a:rPr lang="es" sz="1600">
                <a:solidFill>
                  <a:srgbClr val="000000"/>
                </a:solidFill>
              </a:rPr>
              <a:t> targets are of </a:t>
            </a:r>
            <a:r>
              <a:rPr b="1" lang="es" sz="1600">
                <a:solidFill>
                  <a:srgbClr val="000000"/>
                </a:solidFill>
              </a:rPr>
              <a:t>capital</a:t>
            </a:r>
            <a:r>
              <a:rPr lang="es" sz="1600">
                <a:solidFill>
                  <a:srgbClr val="000000"/>
                </a:solidFill>
              </a:rPr>
              <a:t> importance for </a:t>
            </a:r>
            <a:r>
              <a:rPr b="1" lang="es" sz="1600">
                <a:solidFill>
                  <a:srgbClr val="000000"/>
                </a:solidFill>
              </a:rPr>
              <a:t>MS </a:t>
            </a:r>
            <a:r>
              <a:rPr b="1" lang="es" sz="1600"/>
              <a:t>estimation</a:t>
            </a:r>
            <a:r>
              <a:rPr lang="es" sz="1600">
                <a:solidFill>
                  <a:srgbClr val="000000"/>
                </a:solidFill>
              </a:rPr>
              <a:t>, cover the goal </a:t>
            </a:r>
            <a:r>
              <a:rPr b="1" lang="es" sz="1600">
                <a:solidFill>
                  <a:srgbClr val="000000"/>
                </a:solidFill>
              </a:rPr>
              <a:t>neutron energy range</a:t>
            </a:r>
            <a:r>
              <a:rPr lang="es" sz="1600">
                <a:solidFill>
                  <a:srgbClr val="000000"/>
                </a:solidFill>
              </a:rPr>
              <a:t> and control other </a:t>
            </a:r>
            <a:r>
              <a:rPr b="1" lang="es" sz="1600">
                <a:solidFill>
                  <a:srgbClr val="000000"/>
                </a:solidFill>
              </a:rPr>
              <a:t>systematics</a:t>
            </a:r>
            <a:endParaRPr b="1" sz="1600">
              <a:solidFill>
                <a:srgbClr val="000000"/>
              </a:solidFill>
            </a:endParaRPr>
          </a:p>
          <a:p>
            <a:pPr indent="0" lvl="0" marL="0" rtl="0" algn="ctr">
              <a:spcBef>
                <a:spcPts val="0"/>
              </a:spcBef>
              <a:spcAft>
                <a:spcPts val="0"/>
              </a:spcAft>
              <a:buNone/>
            </a:pPr>
            <a:r>
              <a:t/>
            </a:r>
            <a:endParaRPr b="1" sz="1600"/>
          </a:p>
          <a:p>
            <a:pPr indent="0" lvl="0" marL="0" rtl="0" algn="ctr">
              <a:spcBef>
                <a:spcPts val="0"/>
              </a:spcBef>
              <a:spcAft>
                <a:spcPts val="0"/>
              </a:spcAft>
              <a:buNone/>
            </a:pPr>
            <a:r>
              <a:rPr b="1" lang="es" sz="1600">
                <a:solidFill>
                  <a:srgbClr val="FF0000"/>
                </a:solidFill>
              </a:rPr>
              <a:t>“Very Good”</a:t>
            </a:r>
            <a:r>
              <a:rPr b="1" lang="es" sz="1600"/>
              <a:t> Background subtraction needed</a:t>
            </a:r>
            <a:endParaRPr b="1" sz="1600"/>
          </a:p>
        </p:txBody>
      </p:sp>
      <p:sp>
        <p:nvSpPr>
          <p:cNvPr id="361" name="Google Shape;361;p24"/>
          <p:cNvSpPr txBox="1"/>
          <p:nvPr/>
        </p:nvSpPr>
        <p:spPr>
          <a:xfrm>
            <a:off x="828425" y="690725"/>
            <a:ext cx="3524700" cy="95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5000">
                <a:solidFill>
                  <a:srgbClr val="EEEEEE"/>
                </a:solidFill>
              </a:rPr>
              <a:t>Preliminary</a:t>
            </a:r>
            <a:endParaRPr sz="5200">
              <a:solidFill>
                <a:srgbClr val="EEEEEE"/>
              </a:solidFill>
            </a:endParaRPr>
          </a:p>
        </p:txBody>
      </p:sp>
      <p:sp>
        <p:nvSpPr>
          <p:cNvPr id="362" name="Google Shape;362;p24"/>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25"/>
          <p:cNvSpPr txBox="1"/>
          <p:nvPr/>
        </p:nvSpPr>
        <p:spPr>
          <a:xfrm>
            <a:off x="0" y="26363"/>
            <a:ext cx="9144000" cy="519600"/>
          </a:xfrm>
          <a:prstGeom prst="rect">
            <a:avLst/>
          </a:prstGeom>
          <a:solidFill>
            <a:srgbClr val="0000CC"/>
          </a:solidFill>
          <a:ln>
            <a:noFill/>
          </a:ln>
        </p:spPr>
        <p:txBody>
          <a:bodyPr anchorCtr="0" anchor="b" bIns="34275" lIns="68575" spcFirstLastPara="1" rIns="68575" wrap="square" tIns="34275">
            <a:noAutofit/>
          </a:bodyPr>
          <a:lstStyle/>
          <a:p>
            <a:pPr indent="0" lvl="0" marL="0" rtl="0" algn="ctr">
              <a:spcBef>
                <a:spcPts val="0"/>
              </a:spcBef>
              <a:spcAft>
                <a:spcPts val="0"/>
              </a:spcAft>
              <a:buClr>
                <a:schemeClr val="dk1"/>
              </a:buClr>
              <a:buSzPts val="1100"/>
              <a:buFont typeface="Arial"/>
              <a:buNone/>
            </a:pPr>
            <a:r>
              <a:rPr lang="es" sz="2200">
                <a:solidFill>
                  <a:schemeClr val="lt1"/>
                </a:solidFill>
              </a:rPr>
              <a:t>    </a:t>
            </a:r>
            <a:r>
              <a:rPr lang="es" sz="2400">
                <a:solidFill>
                  <a:schemeClr val="lt1"/>
                </a:solidFill>
              </a:rPr>
              <a:t>  </a:t>
            </a:r>
            <a:r>
              <a:rPr lang="es" sz="2400">
                <a:solidFill>
                  <a:schemeClr val="lt1"/>
                </a:solidFill>
              </a:rPr>
              <a:t>Ongoing analysis: </a:t>
            </a:r>
            <a:r>
              <a:rPr lang="es" sz="2400">
                <a:solidFill>
                  <a:schemeClr val="lt1"/>
                </a:solidFill>
              </a:rPr>
              <a:t>Background</a:t>
            </a:r>
            <a:endParaRPr b="0" i="0" sz="900" u="none" cap="none" strike="noStrike">
              <a:solidFill>
                <a:schemeClr val="lt1"/>
              </a:solidFill>
              <a:latin typeface="Arial"/>
              <a:ea typeface="Arial"/>
              <a:cs typeface="Arial"/>
              <a:sym typeface="Arial"/>
            </a:endParaRPr>
          </a:p>
        </p:txBody>
      </p:sp>
      <p:pic>
        <p:nvPicPr>
          <p:cNvPr id="368" name="Google Shape;368;p25"/>
          <p:cNvPicPr preferRelativeResize="0"/>
          <p:nvPr/>
        </p:nvPicPr>
        <p:blipFill>
          <a:blip r:embed="rId3">
            <a:alphaModFix/>
          </a:blip>
          <a:stretch>
            <a:fillRect/>
          </a:stretch>
        </p:blipFill>
        <p:spPr>
          <a:xfrm>
            <a:off x="74900" y="45463"/>
            <a:ext cx="2062993" cy="481425"/>
          </a:xfrm>
          <a:prstGeom prst="rect">
            <a:avLst/>
          </a:prstGeom>
          <a:noFill/>
          <a:ln>
            <a:noFill/>
          </a:ln>
        </p:spPr>
      </p:pic>
      <p:sp>
        <p:nvSpPr>
          <p:cNvPr id="369" name="Google Shape;369;p25"/>
          <p:cNvSpPr/>
          <p:nvPr/>
        </p:nvSpPr>
        <p:spPr>
          <a:xfrm>
            <a:off x="7604025" y="45650"/>
            <a:ext cx="1492500" cy="481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70" name="Google Shape;370;p25"/>
          <p:cNvPicPr preferRelativeResize="0"/>
          <p:nvPr/>
        </p:nvPicPr>
        <p:blipFill>
          <a:blip r:embed="rId4">
            <a:alphaModFix/>
          </a:blip>
          <a:stretch>
            <a:fillRect/>
          </a:stretch>
        </p:blipFill>
        <p:spPr>
          <a:xfrm>
            <a:off x="7623937" y="109050"/>
            <a:ext cx="1445176" cy="354250"/>
          </a:xfrm>
          <a:prstGeom prst="rect">
            <a:avLst/>
          </a:prstGeom>
          <a:noFill/>
          <a:ln>
            <a:noFill/>
          </a:ln>
        </p:spPr>
      </p:pic>
      <p:sp>
        <p:nvSpPr>
          <p:cNvPr id="371" name="Google Shape;371;p25"/>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372" name="Google Shape;372;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pic>
        <p:nvPicPr>
          <p:cNvPr id="373" name="Google Shape;373;p25"/>
          <p:cNvPicPr preferRelativeResize="0"/>
          <p:nvPr/>
        </p:nvPicPr>
        <p:blipFill>
          <a:blip r:embed="rId5">
            <a:alphaModFix/>
          </a:blip>
          <a:stretch>
            <a:fillRect/>
          </a:stretch>
        </p:blipFill>
        <p:spPr>
          <a:xfrm>
            <a:off x="5235437" y="3443950"/>
            <a:ext cx="2719539" cy="897867"/>
          </a:xfrm>
          <a:prstGeom prst="rect">
            <a:avLst/>
          </a:prstGeom>
          <a:noFill/>
          <a:ln>
            <a:noFill/>
          </a:ln>
        </p:spPr>
      </p:pic>
      <p:pic>
        <p:nvPicPr>
          <p:cNvPr id="374" name="Google Shape;374;p25"/>
          <p:cNvPicPr preferRelativeResize="0"/>
          <p:nvPr/>
        </p:nvPicPr>
        <p:blipFill>
          <a:blip r:embed="rId6">
            <a:alphaModFix/>
          </a:blip>
          <a:stretch>
            <a:fillRect/>
          </a:stretch>
        </p:blipFill>
        <p:spPr>
          <a:xfrm>
            <a:off x="5116375" y="2719924"/>
            <a:ext cx="2957674" cy="724026"/>
          </a:xfrm>
          <a:prstGeom prst="rect">
            <a:avLst/>
          </a:prstGeom>
          <a:noFill/>
          <a:ln>
            <a:noFill/>
          </a:ln>
        </p:spPr>
      </p:pic>
      <p:sp>
        <p:nvSpPr>
          <p:cNvPr id="375" name="Google Shape;375;p25"/>
          <p:cNvSpPr txBox="1"/>
          <p:nvPr/>
        </p:nvSpPr>
        <p:spPr>
          <a:xfrm>
            <a:off x="2351213" y="2465975"/>
            <a:ext cx="2063100" cy="615600"/>
          </a:xfrm>
          <a:prstGeom prst="rect">
            <a:avLst/>
          </a:prstGeom>
          <a:solidFill>
            <a:srgbClr val="F1C23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dk1"/>
                </a:solidFill>
              </a:rPr>
              <a:t>Beam-on configuration using an empty sample.</a:t>
            </a:r>
            <a:r>
              <a:rPr b="1" lang="es">
                <a:solidFill>
                  <a:schemeClr val="dk1"/>
                </a:solidFill>
              </a:rPr>
              <a:t> </a:t>
            </a:r>
            <a:endParaRPr>
              <a:solidFill>
                <a:schemeClr val="dk1"/>
              </a:solidFill>
            </a:endParaRPr>
          </a:p>
        </p:txBody>
      </p:sp>
      <p:sp>
        <p:nvSpPr>
          <p:cNvPr id="376" name="Google Shape;376;p25"/>
          <p:cNvSpPr txBox="1"/>
          <p:nvPr/>
        </p:nvSpPr>
        <p:spPr>
          <a:xfrm>
            <a:off x="4632463" y="1091563"/>
            <a:ext cx="4474500" cy="1262100"/>
          </a:xfrm>
          <a:prstGeom prst="rect">
            <a:avLst/>
          </a:prstGeom>
          <a:solidFill>
            <a:srgbClr val="F1C23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solidFill>
                  <a:srgbClr val="FF0000"/>
                </a:solidFill>
              </a:rPr>
              <a:t>Neutron</a:t>
            </a:r>
            <a:r>
              <a:rPr lang="es">
                <a:solidFill>
                  <a:schemeClr val="dk1"/>
                </a:solidFill>
              </a:rPr>
              <a:t> and </a:t>
            </a:r>
            <a:r>
              <a:rPr b="1" lang="es">
                <a:solidFill>
                  <a:srgbClr val="FF0000"/>
                </a:solidFill>
              </a:rPr>
              <a:t>in-beam gamma</a:t>
            </a:r>
            <a:r>
              <a:rPr lang="es">
                <a:solidFill>
                  <a:schemeClr val="dk1"/>
                </a:solidFill>
              </a:rPr>
              <a:t> scattering background component scaled to reproduce the observed background shape in both </a:t>
            </a:r>
            <a:r>
              <a:rPr baseline="30000" lang="es">
                <a:solidFill>
                  <a:schemeClr val="dk1"/>
                </a:solidFill>
              </a:rPr>
              <a:t>209</a:t>
            </a:r>
            <a:r>
              <a:rPr lang="es">
                <a:solidFill>
                  <a:schemeClr val="dk1"/>
                </a:solidFill>
              </a:rPr>
              <a:t>Bi targets. Estimation based on C (“perfect n scattering”) and Pb </a:t>
            </a:r>
            <a:r>
              <a:rPr lang="es">
                <a:solidFill>
                  <a:schemeClr val="dk1"/>
                </a:solidFill>
              </a:rPr>
              <a:t>(“perfect gamma scattering”)</a:t>
            </a:r>
            <a:endParaRPr>
              <a:solidFill>
                <a:schemeClr val="dk1"/>
              </a:solidFill>
            </a:endParaRPr>
          </a:p>
        </p:txBody>
      </p:sp>
      <p:sp>
        <p:nvSpPr>
          <p:cNvPr id="377" name="Google Shape;377;p25"/>
          <p:cNvSpPr txBox="1"/>
          <p:nvPr/>
        </p:nvSpPr>
        <p:spPr>
          <a:xfrm>
            <a:off x="0" y="2472125"/>
            <a:ext cx="2143500" cy="400200"/>
          </a:xfrm>
          <a:prstGeom prst="rect">
            <a:avLst/>
          </a:prstGeom>
          <a:solidFill>
            <a:srgbClr val="F1C23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dk1"/>
                </a:solidFill>
              </a:rPr>
              <a:t>Beam-off configuration.</a:t>
            </a:r>
            <a:r>
              <a:rPr lang="es">
                <a:solidFill>
                  <a:srgbClr val="FF0000"/>
                </a:solidFill>
              </a:rPr>
              <a:t> </a:t>
            </a:r>
            <a:endParaRPr/>
          </a:p>
        </p:txBody>
      </p:sp>
      <p:pic>
        <p:nvPicPr>
          <p:cNvPr id="378" name="Google Shape;378;p25"/>
          <p:cNvPicPr preferRelativeResize="0"/>
          <p:nvPr/>
        </p:nvPicPr>
        <p:blipFill>
          <a:blip r:embed="rId7">
            <a:alphaModFix/>
          </a:blip>
          <a:stretch>
            <a:fillRect/>
          </a:stretch>
        </p:blipFill>
        <p:spPr>
          <a:xfrm>
            <a:off x="74900" y="1365675"/>
            <a:ext cx="4406275" cy="840832"/>
          </a:xfrm>
          <a:prstGeom prst="rect">
            <a:avLst/>
          </a:prstGeom>
          <a:noFill/>
          <a:ln>
            <a:noFill/>
          </a:ln>
        </p:spPr>
      </p:pic>
      <p:sp>
        <p:nvSpPr>
          <p:cNvPr id="379" name="Google Shape;379;p25"/>
          <p:cNvSpPr txBox="1"/>
          <p:nvPr/>
        </p:nvSpPr>
        <p:spPr>
          <a:xfrm>
            <a:off x="74900" y="603325"/>
            <a:ext cx="9021600" cy="461700"/>
          </a:xfrm>
          <a:prstGeom prst="rect">
            <a:avLst/>
          </a:prstGeom>
          <a:solidFill>
            <a:srgbClr val="F1C23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800">
                <a:solidFill>
                  <a:schemeClr val="dk1"/>
                </a:solidFill>
              </a:rPr>
              <a:t>Different components added together to estimate </a:t>
            </a:r>
            <a:r>
              <a:rPr b="1" lang="es" sz="1800">
                <a:solidFill>
                  <a:srgbClr val="FF0000"/>
                </a:solidFill>
              </a:rPr>
              <a:t>t</a:t>
            </a:r>
            <a:r>
              <a:rPr b="1" lang="es" sz="1800">
                <a:solidFill>
                  <a:srgbClr val="FF0000"/>
                </a:solidFill>
              </a:rPr>
              <a:t>otal background</a:t>
            </a:r>
            <a:r>
              <a:rPr lang="es" sz="1800">
                <a:solidFill>
                  <a:schemeClr val="dk1"/>
                </a:solidFill>
              </a:rPr>
              <a:t> for each sample:</a:t>
            </a:r>
            <a:endParaRPr sz="1800"/>
          </a:p>
        </p:txBody>
      </p:sp>
      <p:sp>
        <p:nvSpPr>
          <p:cNvPr id="380" name="Google Shape;380;p25"/>
          <p:cNvSpPr/>
          <p:nvPr/>
        </p:nvSpPr>
        <p:spPr>
          <a:xfrm rot="5400000">
            <a:off x="6369588" y="2421036"/>
            <a:ext cx="451200" cy="369600"/>
          </a:xfrm>
          <a:prstGeom prst="rightArrow">
            <a:avLst>
              <a:gd fmla="val 50000" name="adj1"/>
              <a:gd fmla="val 50000" name="adj2"/>
            </a:avLst>
          </a:prstGeom>
          <a:solidFill>
            <a:srgbClr val="F1C232"/>
          </a:solidFill>
          <a:ln cap="flat" cmpd="sng" w="952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381" name="Google Shape;381;p25"/>
          <p:cNvCxnSpPr>
            <a:endCxn id="377" idx="0"/>
          </p:cNvCxnSpPr>
          <p:nvPr/>
        </p:nvCxnSpPr>
        <p:spPr>
          <a:xfrm flipH="1">
            <a:off x="1071750" y="2052425"/>
            <a:ext cx="310200" cy="419700"/>
          </a:xfrm>
          <a:prstGeom prst="straightConnector1">
            <a:avLst/>
          </a:prstGeom>
          <a:noFill/>
          <a:ln cap="flat" cmpd="sng" w="9525">
            <a:solidFill>
              <a:srgbClr val="FF0000"/>
            </a:solidFill>
            <a:prstDash val="solid"/>
            <a:round/>
            <a:headEnd len="med" w="med" type="none"/>
            <a:tailEnd len="med" w="med" type="triangle"/>
          </a:ln>
        </p:spPr>
      </p:cxnSp>
      <p:cxnSp>
        <p:nvCxnSpPr>
          <p:cNvPr id="382" name="Google Shape;382;p25"/>
          <p:cNvCxnSpPr>
            <a:stCxn id="383" idx="4"/>
            <a:endCxn id="375" idx="0"/>
          </p:cNvCxnSpPr>
          <p:nvPr/>
        </p:nvCxnSpPr>
        <p:spPr>
          <a:xfrm>
            <a:off x="2537125" y="2052075"/>
            <a:ext cx="845700" cy="414000"/>
          </a:xfrm>
          <a:prstGeom prst="straightConnector1">
            <a:avLst/>
          </a:prstGeom>
          <a:noFill/>
          <a:ln cap="flat" cmpd="sng" w="9525">
            <a:solidFill>
              <a:srgbClr val="0000CC"/>
            </a:solidFill>
            <a:prstDash val="solid"/>
            <a:round/>
            <a:headEnd len="med" w="med" type="none"/>
            <a:tailEnd len="med" w="med" type="triangle"/>
          </a:ln>
        </p:spPr>
      </p:cxnSp>
      <p:sp>
        <p:nvSpPr>
          <p:cNvPr id="384" name="Google Shape;384;p25"/>
          <p:cNvSpPr/>
          <p:nvPr/>
        </p:nvSpPr>
        <p:spPr>
          <a:xfrm>
            <a:off x="681600" y="1365675"/>
            <a:ext cx="1183200" cy="6864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3" name="Google Shape;383;p25"/>
          <p:cNvSpPr/>
          <p:nvPr/>
        </p:nvSpPr>
        <p:spPr>
          <a:xfrm>
            <a:off x="2050975" y="1365675"/>
            <a:ext cx="972300" cy="686400"/>
          </a:xfrm>
          <a:prstGeom prst="ellipse">
            <a:avLst/>
          </a:prstGeom>
          <a:noFill/>
          <a:ln cap="flat" cmpd="sng" w="9525">
            <a:solidFill>
              <a:srgbClr val="0000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385" name="Google Shape;385;p25"/>
          <p:cNvCxnSpPr>
            <a:stCxn id="386" idx="6"/>
            <a:endCxn id="376" idx="1"/>
          </p:cNvCxnSpPr>
          <p:nvPr/>
        </p:nvCxnSpPr>
        <p:spPr>
          <a:xfrm>
            <a:off x="4446175" y="1714725"/>
            <a:ext cx="186300" cy="7800"/>
          </a:xfrm>
          <a:prstGeom prst="straightConnector1">
            <a:avLst/>
          </a:prstGeom>
          <a:noFill/>
          <a:ln cap="flat" cmpd="sng" w="9525">
            <a:solidFill>
              <a:srgbClr val="00FF00"/>
            </a:solidFill>
            <a:prstDash val="solid"/>
            <a:round/>
            <a:headEnd len="med" w="med" type="none"/>
            <a:tailEnd len="med" w="med" type="triangle"/>
          </a:ln>
        </p:spPr>
      </p:cxnSp>
      <p:sp>
        <p:nvSpPr>
          <p:cNvPr id="386" name="Google Shape;386;p25"/>
          <p:cNvSpPr/>
          <p:nvPr/>
        </p:nvSpPr>
        <p:spPr>
          <a:xfrm>
            <a:off x="3209575" y="1365675"/>
            <a:ext cx="1236600" cy="698100"/>
          </a:xfrm>
          <a:prstGeom prst="ellipse">
            <a:avLst/>
          </a:prstGeom>
          <a:no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7" name="Google Shape;387;p25"/>
          <p:cNvSpPr/>
          <p:nvPr/>
        </p:nvSpPr>
        <p:spPr>
          <a:xfrm>
            <a:off x="6222300" y="3443950"/>
            <a:ext cx="745800" cy="840900"/>
          </a:xfrm>
          <a:prstGeom prst="ellipse">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8" name="Google Shape;388;p25"/>
          <p:cNvSpPr txBox="1"/>
          <p:nvPr/>
        </p:nvSpPr>
        <p:spPr>
          <a:xfrm>
            <a:off x="6091825" y="4267513"/>
            <a:ext cx="661500" cy="323100"/>
          </a:xfrm>
          <a:prstGeom prst="rect">
            <a:avLst/>
          </a:prstGeom>
          <a:noFill/>
          <a:ln cap="flat" cmpd="sng" w="9525">
            <a:solidFill>
              <a:srgbClr val="59595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s" sz="1500">
                <a:solidFill>
                  <a:srgbClr val="595959"/>
                </a:solidFill>
              </a:rPr>
              <a:t>Janis</a:t>
            </a:r>
            <a:endParaRPr sz="1500">
              <a:solidFill>
                <a:srgbClr val="595959"/>
              </a:solidFill>
            </a:endParaRPr>
          </a:p>
        </p:txBody>
      </p:sp>
      <p:sp>
        <p:nvSpPr>
          <p:cNvPr id="389" name="Google Shape;389;p25"/>
          <p:cNvSpPr/>
          <p:nvPr/>
        </p:nvSpPr>
        <p:spPr>
          <a:xfrm>
            <a:off x="6919475" y="3322125"/>
            <a:ext cx="418200" cy="962700"/>
          </a:xfrm>
          <a:prstGeom prst="ellipse">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0" name="Google Shape;390;p25"/>
          <p:cNvSpPr txBox="1"/>
          <p:nvPr/>
        </p:nvSpPr>
        <p:spPr>
          <a:xfrm>
            <a:off x="6808425" y="4267513"/>
            <a:ext cx="871800" cy="323100"/>
          </a:xfrm>
          <a:prstGeom prst="rect">
            <a:avLst/>
          </a:prstGeom>
          <a:noFill/>
          <a:ln cap="flat" cmpd="sng" w="9525">
            <a:solidFill>
              <a:srgbClr val="59595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s" sz="1500">
                <a:solidFill>
                  <a:srgbClr val="595959"/>
                </a:solidFill>
              </a:rPr>
              <a:t>Sample</a:t>
            </a:r>
            <a:endParaRPr sz="1500">
              <a:solidFill>
                <a:srgbClr val="595959"/>
              </a:solidFill>
            </a:endParaRPr>
          </a:p>
        </p:txBody>
      </p:sp>
      <p:sp>
        <p:nvSpPr>
          <p:cNvPr id="391" name="Google Shape;391;p25"/>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5" name="Shape 395"/>
        <p:cNvGrpSpPr/>
        <p:nvPr/>
      </p:nvGrpSpPr>
      <p:grpSpPr>
        <a:xfrm>
          <a:off x="0" y="0"/>
          <a:ext cx="0" cy="0"/>
          <a:chOff x="0" y="0"/>
          <a:chExt cx="0" cy="0"/>
        </a:xfrm>
      </p:grpSpPr>
      <p:sp>
        <p:nvSpPr>
          <p:cNvPr id="396" name="Google Shape;396;p26"/>
          <p:cNvSpPr txBox="1"/>
          <p:nvPr/>
        </p:nvSpPr>
        <p:spPr>
          <a:xfrm>
            <a:off x="0" y="26363"/>
            <a:ext cx="9144000" cy="519600"/>
          </a:xfrm>
          <a:prstGeom prst="rect">
            <a:avLst/>
          </a:prstGeom>
          <a:solidFill>
            <a:srgbClr val="0000CC"/>
          </a:solidFill>
          <a:ln>
            <a:noFill/>
          </a:ln>
        </p:spPr>
        <p:txBody>
          <a:bodyPr anchorCtr="0" anchor="b" bIns="34275" lIns="68575" spcFirstLastPara="1" rIns="68575" wrap="square" tIns="34275">
            <a:noAutofit/>
          </a:bodyPr>
          <a:lstStyle/>
          <a:p>
            <a:pPr indent="0" lvl="0" marL="0" rtl="0" algn="ctr">
              <a:spcBef>
                <a:spcPts val="0"/>
              </a:spcBef>
              <a:spcAft>
                <a:spcPts val="0"/>
              </a:spcAft>
              <a:buClr>
                <a:schemeClr val="dk1"/>
              </a:buClr>
              <a:buSzPts val="1100"/>
              <a:buFont typeface="Arial"/>
              <a:buNone/>
            </a:pPr>
            <a:r>
              <a:rPr lang="es" sz="2200">
                <a:solidFill>
                  <a:schemeClr val="lt1"/>
                </a:solidFill>
              </a:rPr>
              <a:t>    </a:t>
            </a:r>
            <a:r>
              <a:rPr lang="es" sz="2400">
                <a:solidFill>
                  <a:schemeClr val="lt1"/>
                </a:solidFill>
              </a:rPr>
              <a:t>  </a:t>
            </a:r>
            <a:r>
              <a:rPr lang="es" sz="2400">
                <a:solidFill>
                  <a:schemeClr val="lt1"/>
                </a:solidFill>
              </a:rPr>
              <a:t>Ongoing analysis: </a:t>
            </a:r>
            <a:r>
              <a:rPr lang="es" sz="2400">
                <a:solidFill>
                  <a:schemeClr val="lt1"/>
                </a:solidFill>
              </a:rPr>
              <a:t>Background</a:t>
            </a:r>
            <a:endParaRPr b="0" i="0" sz="900" u="none" cap="none" strike="noStrike">
              <a:solidFill>
                <a:schemeClr val="lt1"/>
              </a:solidFill>
              <a:latin typeface="Arial"/>
              <a:ea typeface="Arial"/>
              <a:cs typeface="Arial"/>
              <a:sym typeface="Arial"/>
            </a:endParaRPr>
          </a:p>
        </p:txBody>
      </p:sp>
      <p:pic>
        <p:nvPicPr>
          <p:cNvPr id="397" name="Google Shape;397;p26"/>
          <p:cNvPicPr preferRelativeResize="0"/>
          <p:nvPr/>
        </p:nvPicPr>
        <p:blipFill>
          <a:blip r:embed="rId3">
            <a:alphaModFix/>
          </a:blip>
          <a:stretch>
            <a:fillRect/>
          </a:stretch>
        </p:blipFill>
        <p:spPr>
          <a:xfrm>
            <a:off x="74900" y="45463"/>
            <a:ext cx="2062993" cy="481425"/>
          </a:xfrm>
          <a:prstGeom prst="rect">
            <a:avLst/>
          </a:prstGeom>
          <a:noFill/>
          <a:ln>
            <a:noFill/>
          </a:ln>
        </p:spPr>
      </p:pic>
      <p:sp>
        <p:nvSpPr>
          <p:cNvPr id="398" name="Google Shape;398;p26"/>
          <p:cNvSpPr/>
          <p:nvPr/>
        </p:nvSpPr>
        <p:spPr>
          <a:xfrm>
            <a:off x="7604025" y="45650"/>
            <a:ext cx="1492500" cy="481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99" name="Google Shape;399;p26"/>
          <p:cNvPicPr preferRelativeResize="0"/>
          <p:nvPr/>
        </p:nvPicPr>
        <p:blipFill>
          <a:blip r:embed="rId4">
            <a:alphaModFix/>
          </a:blip>
          <a:stretch>
            <a:fillRect/>
          </a:stretch>
        </p:blipFill>
        <p:spPr>
          <a:xfrm>
            <a:off x="7623937" y="109050"/>
            <a:ext cx="1445176" cy="354250"/>
          </a:xfrm>
          <a:prstGeom prst="rect">
            <a:avLst/>
          </a:prstGeom>
          <a:noFill/>
          <a:ln>
            <a:noFill/>
          </a:ln>
        </p:spPr>
      </p:pic>
      <p:sp>
        <p:nvSpPr>
          <p:cNvPr id="400" name="Google Shape;400;p26"/>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401" name="Google Shape;401;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pic>
        <p:nvPicPr>
          <p:cNvPr id="402" name="Google Shape;402;p26"/>
          <p:cNvPicPr preferRelativeResize="0"/>
          <p:nvPr/>
        </p:nvPicPr>
        <p:blipFill>
          <a:blip r:embed="rId5">
            <a:alphaModFix/>
          </a:blip>
          <a:stretch>
            <a:fillRect/>
          </a:stretch>
        </p:blipFill>
        <p:spPr>
          <a:xfrm>
            <a:off x="5235437" y="3443950"/>
            <a:ext cx="2719539" cy="897867"/>
          </a:xfrm>
          <a:prstGeom prst="rect">
            <a:avLst/>
          </a:prstGeom>
          <a:noFill/>
          <a:ln>
            <a:noFill/>
          </a:ln>
        </p:spPr>
      </p:pic>
      <p:pic>
        <p:nvPicPr>
          <p:cNvPr id="403" name="Google Shape;403;p26"/>
          <p:cNvPicPr preferRelativeResize="0"/>
          <p:nvPr/>
        </p:nvPicPr>
        <p:blipFill>
          <a:blip r:embed="rId6">
            <a:alphaModFix/>
          </a:blip>
          <a:stretch>
            <a:fillRect/>
          </a:stretch>
        </p:blipFill>
        <p:spPr>
          <a:xfrm>
            <a:off x="5116375" y="2719924"/>
            <a:ext cx="2957674" cy="724026"/>
          </a:xfrm>
          <a:prstGeom prst="rect">
            <a:avLst/>
          </a:prstGeom>
          <a:noFill/>
          <a:ln>
            <a:noFill/>
          </a:ln>
        </p:spPr>
      </p:pic>
      <p:sp>
        <p:nvSpPr>
          <p:cNvPr id="404" name="Google Shape;404;p26"/>
          <p:cNvSpPr txBox="1"/>
          <p:nvPr/>
        </p:nvSpPr>
        <p:spPr>
          <a:xfrm>
            <a:off x="2351213" y="2465975"/>
            <a:ext cx="2063100" cy="615600"/>
          </a:xfrm>
          <a:prstGeom prst="rect">
            <a:avLst/>
          </a:prstGeom>
          <a:solidFill>
            <a:srgbClr val="F1C23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dk1"/>
                </a:solidFill>
              </a:rPr>
              <a:t>Beam-on configuration using an empty sample.</a:t>
            </a:r>
            <a:r>
              <a:rPr b="1" lang="es">
                <a:solidFill>
                  <a:schemeClr val="dk1"/>
                </a:solidFill>
              </a:rPr>
              <a:t> </a:t>
            </a:r>
            <a:endParaRPr>
              <a:solidFill>
                <a:schemeClr val="dk1"/>
              </a:solidFill>
            </a:endParaRPr>
          </a:p>
        </p:txBody>
      </p:sp>
      <p:sp>
        <p:nvSpPr>
          <p:cNvPr id="405" name="Google Shape;405;p26"/>
          <p:cNvSpPr txBox="1"/>
          <p:nvPr/>
        </p:nvSpPr>
        <p:spPr>
          <a:xfrm>
            <a:off x="0" y="2472125"/>
            <a:ext cx="2143500" cy="400200"/>
          </a:xfrm>
          <a:prstGeom prst="rect">
            <a:avLst/>
          </a:prstGeom>
          <a:solidFill>
            <a:srgbClr val="F1C23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dk1"/>
                </a:solidFill>
              </a:rPr>
              <a:t>Beam-off configuration.</a:t>
            </a:r>
            <a:r>
              <a:rPr lang="es">
                <a:solidFill>
                  <a:srgbClr val="FF0000"/>
                </a:solidFill>
              </a:rPr>
              <a:t> </a:t>
            </a:r>
            <a:endParaRPr/>
          </a:p>
        </p:txBody>
      </p:sp>
      <p:pic>
        <p:nvPicPr>
          <p:cNvPr id="406" name="Google Shape;406;p26"/>
          <p:cNvPicPr preferRelativeResize="0"/>
          <p:nvPr/>
        </p:nvPicPr>
        <p:blipFill>
          <a:blip r:embed="rId7">
            <a:alphaModFix/>
          </a:blip>
          <a:stretch>
            <a:fillRect/>
          </a:stretch>
        </p:blipFill>
        <p:spPr>
          <a:xfrm>
            <a:off x="74900" y="1365675"/>
            <a:ext cx="4406275" cy="840832"/>
          </a:xfrm>
          <a:prstGeom prst="rect">
            <a:avLst/>
          </a:prstGeom>
          <a:noFill/>
          <a:ln>
            <a:noFill/>
          </a:ln>
        </p:spPr>
      </p:pic>
      <p:sp>
        <p:nvSpPr>
          <p:cNvPr id="407" name="Google Shape;407;p26"/>
          <p:cNvSpPr txBox="1"/>
          <p:nvPr/>
        </p:nvSpPr>
        <p:spPr>
          <a:xfrm>
            <a:off x="74900" y="603325"/>
            <a:ext cx="9021600" cy="461700"/>
          </a:xfrm>
          <a:prstGeom prst="rect">
            <a:avLst/>
          </a:prstGeom>
          <a:solidFill>
            <a:srgbClr val="F1C232"/>
          </a:solid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sz="1800">
                <a:solidFill>
                  <a:schemeClr val="dk1"/>
                </a:solidFill>
              </a:rPr>
              <a:t>Different components added together to estimate </a:t>
            </a:r>
            <a:r>
              <a:rPr b="1" lang="es" sz="1800">
                <a:solidFill>
                  <a:srgbClr val="FF0000"/>
                </a:solidFill>
              </a:rPr>
              <a:t>total background</a:t>
            </a:r>
            <a:r>
              <a:rPr lang="es" sz="1800">
                <a:solidFill>
                  <a:schemeClr val="dk1"/>
                </a:solidFill>
              </a:rPr>
              <a:t> for each sample:</a:t>
            </a:r>
            <a:endParaRPr sz="1800"/>
          </a:p>
        </p:txBody>
      </p:sp>
      <p:sp>
        <p:nvSpPr>
          <p:cNvPr id="408" name="Google Shape;408;p26"/>
          <p:cNvSpPr/>
          <p:nvPr/>
        </p:nvSpPr>
        <p:spPr>
          <a:xfrm rot="5400000">
            <a:off x="6369588" y="2421036"/>
            <a:ext cx="451200" cy="369600"/>
          </a:xfrm>
          <a:prstGeom prst="rightArrow">
            <a:avLst>
              <a:gd fmla="val 50000" name="adj1"/>
              <a:gd fmla="val 50000" name="adj2"/>
            </a:avLst>
          </a:prstGeom>
          <a:solidFill>
            <a:srgbClr val="F1C232"/>
          </a:solidFill>
          <a:ln cap="flat" cmpd="sng" w="9525">
            <a:solidFill>
              <a:srgbClr val="F1C23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409" name="Google Shape;409;p26"/>
          <p:cNvCxnSpPr>
            <a:endCxn id="405" idx="0"/>
          </p:cNvCxnSpPr>
          <p:nvPr/>
        </p:nvCxnSpPr>
        <p:spPr>
          <a:xfrm flipH="1">
            <a:off x="1071750" y="2052425"/>
            <a:ext cx="310200" cy="419700"/>
          </a:xfrm>
          <a:prstGeom prst="straightConnector1">
            <a:avLst/>
          </a:prstGeom>
          <a:noFill/>
          <a:ln cap="flat" cmpd="sng" w="9525">
            <a:solidFill>
              <a:srgbClr val="FF0000"/>
            </a:solidFill>
            <a:prstDash val="solid"/>
            <a:round/>
            <a:headEnd len="med" w="med" type="none"/>
            <a:tailEnd len="med" w="med" type="triangle"/>
          </a:ln>
        </p:spPr>
      </p:cxnSp>
      <p:cxnSp>
        <p:nvCxnSpPr>
          <p:cNvPr id="410" name="Google Shape;410;p26"/>
          <p:cNvCxnSpPr>
            <a:stCxn id="411" idx="4"/>
            <a:endCxn id="404" idx="0"/>
          </p:cNvCxnSpPr>
          <p:nvPr/>
        </p:nvCxnSpPr>
        <p:spPr>
          <a:xfrm>
            <a:off x="2537125" y="2052075"/>
            <a:ext cx="845700" cy="414000"/>
          </a:xfrm>
          <a:prstGeom prst="straightConnector1">
            <a:avLst/>
          </a:prstGeom>
          <a:noFill/>
          <a:ln cap="flat" cmpd="sng" w="9525">
            <a:solidFill>
              <a:srgbClr val="0000CC"/>
            </a:solidFill>
            <a:prstDash val="solid"/>
            <a:round/>
            <a:headEnd len="med" w="med" type="none"/>
            <a:tailEnd len="med" w="med" type="triangle"/>
          </a:ln>
        </p:spPr>
      </p:cxnSp>
      <p:sp>
        <p:nvSpPr>
          <p:cNvPr id="412" name="Google Shape;412;p26"/>
          <p:cNvSpPr/>
          <p:nvPr/>
        </p:nvSpPr>
        <p:spPr>
          <a:xfrm>
            <a:off x="681600" y="1365675"/>
            <a:ext cx="1183200" cy="6864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1" name="Google Shape;411;p26"/>
          <p:cNvSpPr/>
          <p:nvPr/>
        </p:nvSpPr>
        <p:spPr>
          <a:xfrm>
            <a:off x="2050975" y="1365675"/>
            <a:ext cx="972300" cy="686400"/>
          </a:xfrm>
          <a:prstGeom prst="ellipse">
            <a:avLst/>
          </a:prstGeom>
          <a:noFill/>
          <a:ln cap="flat" cmpd="sng" w="9525">
            <a:solidFill>
              <a:srgbClr val="0000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413" name="Google Shape;413;p26"/>
          <p:cNvCxnSpPr>
            <a:stCxn id="414" idx="6"/>
            <a:endCxn id="415" idx="1"/>
          </p:cNvCxnSpPr>
          <p:nvPr/>
        </p:nvCxnSpPr>
        <p:spPr>
          <a:xfrm>
            <a:off x="4446175" y="1714725"/>
            <a:ext cx="186300" cy="7800"/>
          </a:xfrm>
          <a:prstGeom prst="straightConnector1">
            <a:avLst/>
          </a:prstGeom>
          <a:noFill/>
          <a:ln cap="flat" cmpd="sng" w="9525">
            <a:solidFill>
              <a:srgbClr val="00FF00"/>
            </a:solidFill>
            <a:prstDash val="solid"/>
            <a:round/>
            <a:headEnd len="med" w="med" type="none"/>
            <a:tailEnd len="med" w="med" type="triangle"/>
          </a:ln>
        </p:spPr>
      </p:cxnSp>
      <p:sp>
        <p:nvSpPr>
          <p:cNvPr id="414" name="Google Shape;414;p26"/>
          <p:cNvSpPr/>
          <p:nvPr/>
        </p:nvSpPr>
        <p:spPr>
          <a:xfrm>
            <a:off x="3209575" y="1365675"/>
            <a:ext cx="1236600" cy="698100"/>
          </a:xfrm>
          <a:prstGeom prst="ellipse">
            <a:avLst/>
          </a:prstGeom>
          <a:no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6" name="Google Shape;416;p26"/>
          <p:cNvSpPr/>
          <p:nvPr/>
        </p:nvSpPr>
        <p:spPr>
          <a:xfrm>
            <a:off x="6222300" y="3443950"/>
            <a:ext cx="745800" cy="840900"/>
          </a:xfrm>
          <a:prstGeom prst="ellipse">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7" name="Google Shape;417;p26"/>
          <p:cNvSpPr txBox="1"/>
          <p:nvPr/>
        </p:nvSpPr>
        <p:spPr>
          <a:xfrm>
            <a:off x="6091825" y="4267513"/>
            <a:ext cx="661500" cy="323100"/>
          </a:xfrm>
          <a:prstGeom prst="rect">
            <a:avLst/>
          </a:prstGeom>
          <a:noFill/>
          <a:ln cap="flat" cmpd="sng" w="9525">
            <a:solidFill>
              <a:srgbClr val="59595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s" sz="1500">
                <a:solidFill>
                  <a:srgbClr val="595959"/>
                </a:solidFill>
              </a:rPr>
              <a:t>Janis</a:t>
            </a:r>
            <a:endParaRPr sz="1500">
              <a:solidFill>
                <a:srgbClr val="595959"/>
              </a:solidFill>
            </a:endParaRPr>
          </a:p>
        </p:txBody>
      </p:sp>
      <p:sp>
        <p:nvSpPr>
          <p:cNvPr id="418" name="Google Shape;418;p26"/>
          <p:cNvSpPr/>
          <p:nvPr/>
        </p:nvSpPr>
        <p:spPr>
          <a:xfrm>
            <a:off x="6919475" y="3322125"/>
            <a:ext cx="418200" cy="962700"/>
          </a:xfrm>
          <a:prstGeom prst="ellipse">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9" name="Google Shape;419;p26"/>
          <p:cNvSpPr txBox="1"/>
          <p:nvPr/>
        </p:nvSpPr>
        <p:spPr>
          <a:xfrm>
            <a:off x="6808425" y="4267513"/>
            <a:ext cx="871800" cy="323100"/>
          </a:xfrm>
          <a:prstGeom prst="rect">
            <a:avLst/>
          </a:prstGeom>
          <a:noFill/>
          <a:ln cap="flat" cmpd="sng" w="9525">
            <a:solidFill>
              <a:srgbClr val="59595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s" sz="1500">
                <a:solidFill>
                  <a:srgbClr val="595959"/>
                </a:solidFill>
              </a:rPr>
              <a:t>Sample</a:t>
            </a:r>
            <a:endParaRPr sz="1500">
              <a:solidFill>
                <a:srgbClr val="595959"/>
              </a:solidFill>
            </a:endParaRPr>
          </a:p>
        </p:txBody>
      </p:sp>
      <p:sp>
        <p:nvSpPr>
          <p:cNvPr id="420" name="Google Shape;420;p26"/>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cxnSp>
        <p:nvCxnSpPr>
          <p:cNvPr id="421" name="Google Shape;421;p26"/>
          <p:cNvCxnSpPr>
            <a:endCxn id="422" idx="6"/>
          </p:cNvCxnSpPr>
          <p:nvPr/>
        </p:nvCxnSpPr>
        <p:spPr>
          <a:xfrm rot="10800000">
            <a:off x="7969400" y="3029925"/>
            <a:ext cx="412800" cy="401700"/>
          </a:xfrm>
          <a:prstGeom prst="straightConnector1">
            <a:avLst/>
          </a:prstGeom>
          <a:noFill/>
          <a:ln cap="flat" cmpd="sng" w="9525">
            <a:solidFill>
              <a:srgbClr val="FF0000"/>
            </a:solidFill>
            <a:prstDash val="solid"/>
            <a:round/>
            <a:headEnd len="med" w="med" type="none"/>
            <a:tailEnd len="med" w="med" type="triangle"/>
          </a:ln>
        </p:spPr>
      </p:cxnSp>
      <p:cxnSp>
        <p:nvCxnSpPr>
          <p:cNvPr id="423" name="Google Shape;423;p26"/>
          <p:cNvCxnSpPr>
            <a:endCxn id="424" idx="6"/>
          </p:cNvCxnSpPr>
          <p:nvPr/>
        </p:nvCxnSpPr>
        <p:spPr>
          <a:xfrm flipH="1">
            <a:off x="8048775" y="3443963"/>
            <a:ext cx="330000" cy="405600"/>
          </a:xfrm>
          <a:prstGeom prst="straightConnector1">
            <a:avLst/>
          </a:prstGeom>
          <a:noFill/>
          <a:ln cap="flat" cmpd="sng" w="9525">
            <a:solidFill>
              <a:srgbClr val="FF0000"/>
            </a:solidFill>
            <a:prstDash val="solid"/>
            <a:round/>
            <a:headEnd len="med" w="med" type="none"/>
            <a:tailEnd len="med" w="med" type="triangle"/>
          </a:ln>
        </p:spPr>
      </p:cxnSp>
      <p:sp>
        <p:nvSpPr>
          <p:cNvPr id="425" name="Google Shape;425;p26"/>
          <p:cNvSpPr txBox="1"/>
          <p:nvPr/>
        </p:nvSpPr>
        <p:spPr>
          <a:xfrm>
            <a:off x="8359650" y="2968800"/>
            <a:ext cx="661500" cy="84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3800">
                <a:solidFill>
                  <a:srgbClr val="FF0000"/>
                </a:solidFill>
              </a:rPr>
              <a:t>?</a:t>
            </a:r>
            <a:endParaRPr b="1" sz="3800">
              <a:solidFill>
                <a:srgbClr val="FF0000"/>
              </a:solidFill>
            </a:endParaRPr>
          </a:p>
        </p:txBody>
      </p:sp>
      <p:sp>
        <p:nvSpPr>
          <p:cNvPr id="422" name="Google Shape;422;p26"/>
          <p:cNvSpPr/>
          <p:nvPr/>
        </p:nvSpPr>
        <p:spPr>
          <a:xfrm>
            <a:off x="7199600" y="2706375"/>
            <a:ext cx="769800" cy="6471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4" name="Google Shape;424;p26"/>
          <p:cNvSpPr/>
          <p:nvPr/>
        </p:nvSpPr>
        <p:spPr>
          <a:xfrm>
            <a:off x="7278975" y="3526013"/>
            <a:ext cx="769800" cy="6471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5" name="Google Shape;415;p26"/>
          <p:cNvSpPr txBox="1"/>
          <p:nvPr/>
        </p:nvSpPr>
        <p:spPr>
          <a:xfrm>
            <a:off x="4632463" y="1091575"/>
            <a:ext cx="4474500" cy="1262100"/>
          </a:xfrm>
          <a:prstGeom prst="rect">
            <a:avLst/>
          </a:prstGeom>
          <a:solidFill>
            <a:srgbClr val="F1C23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solidFill>
                  <a:srgbClr val="FF0000"/>
                </a:solidFill>
              </a:rPr>
              <a:t>Neutron</a:t>
            </a:r>
            <a:r>
              <a:rPr lang="es">
                <a:solidFill>
                  <a:schemeClr val="dk1"/>
                </a:solidFill>
              </a:rPr>
              <a:t> and </a:t>
            </a:r>
            <a:r>
              <a:rPr b="1" lang="es">
                <a:solidFill>
                  <a:srgbClr val="FF0000"/>
                </a:solidFill>
              </a:rPr>
              <a:t>in-beam gamma</a:t>
            </a:r>
            <a:r>
              <a:rPr lang="es">
                <a:solidFill>
                  <a:schemeClr val="dk1"/>
                </a:solidFill>
              </a:rPr>
              <a:t> scattering background component scaled to reproduce the observed background shape in both </a:t>
            </a:r>
            <a:r>
              <a:rPr baseline="30000" lang="es">
                <a:solidFill>
                  <a:schemeClr val="dk1"/>
                </a:solidFill>
              </a:rPr>
              <a:t>209</a:t>
            </a:r>
            <a:r>
              <a:rPr lang="es">
                <a:solidFill>
                  <a:schemeClr val="dk1"/>
                </a:solidFill>
              </a:rPr>
              <a:t>Bi targets. Estimation based on C (“perfect n scattering”) and Pb (“perfect gamma scattering”)</a:t>
            </a:r>
            <a:endParaRPr>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27"/>
          <p:cNvSpPr txBox="1"/>
          <p:nvPr/>
        </p:nvSpPr>
        <p:spPr>
          <a:xfrm>
            <a:off x="0" y="26363"/>
            <a:ext cx="9144000" cy="519600"/>
          </a:xfrm>
          <a:prstGeom prst="rect">
            <a:avLst/>
          </a:prstGeom>
          <a:solidFill>
            <a:srgbClr val="0000CC"/>
          </a:solidFill>
          <a:ln>
            <a:noFill/>
          </a:ln>
        </p:spPr>
        <p:txBody>
          <a:bodyPr anchorCtr="0" anchor="b" bIns="34275" lIns="68575" spcFirstLastPara="1" rIns="68575" wrap="square" tIns="34275">
            <a:noAutofit/>
          </a:bodyPr>
          <a:lstStyle/>
          <a:p>
            <a:pPr indent="0" lvl="0" marL="0" rtl="0" algn="ctr">
              <a:spcBef>
                <a:spcPts val="0"/>
              </a:spcBef>
              <a:spcAft>
                <a:spcPts val="0"/>
              </a:spcAft>
              <a:buClr>
                <a:schemeClr val="dk1"/>
              </a:buClr>
              <a:buSzPts val="1100"/>
              <a:buFont typeface="Arial"/>
              <a:buNone/>
            </a:pPr>
            <a:r>
              <a:rPr lang="es" sz="2200">
                <a:solidFill>
                  <a:schemeClr val="lt1"/>
                </a:solidFill>
              </a:rPr>
              <a:t>    </a:t>
            </a:r>
            <a:r>
              <a:rPr lang="es" sz="2400">
                <a:solidFill>
                  <a:schemeClr val="lt1"/>
                </a:solidFill>
              </a:rPr>
              <a:t>  </a:t>
            </a:r>
            <a:r>
              <a:rPr lang="es" sz="2400">
                <a:solidFill>
                  <a:schemeClr val="lt1"/>
                </a:solidFill>
              </a:rPr>
              <a:t>Ongoing analysis: </a:t>
            </a:r>
            <a:r>
              <a:rPr lang="es" sz="2400">
                <a:solidFill>
                  <a:schemeClr val="lt1"/>
                </a:solidFill>
              </a:rPr>
              <a:t>Background</a:t>
            </a:r>
            <a:endParaRPr b="0" i="0" sz="900" u="none" cap="none" strike="noStrike">
              <a:solidFill>
                <a:schemeClr val="lt1"/>
              </a:solidFill>
              <a:latin typeface="Arial"/>
              <a:ea typeface="Arial"/>
              <a:cs typeface="Arial"/>
              <a:sym typeface="Arial"/>
            </a:endParaRPr>
          </a:p>
        </p:txBody>
      </p:sp>
      <p:pic>
        <p:nvPicPr>
          <p:cNvPr id="431" name="Google Shape;431;p27"/>
          <p:cNvPicPr preferRelativeResize="0"/>
          <p:nvPr/>
        </p:nvPicPr>
        <p:blipFill>
          <a:blip r:embed="rId3">
            <a:alphaModFix/>
          </a:blip>
          <a:stretch>
            <a:fillRect/>
          </a:stretch>
        </p:blipFill>
        <p:spPr>
          <a:xfrm>
            <a:off x="74900" y="45463"/>
            <a:ext cx="2062993" cy="481425"/>
          </a:xfrm>
          <a:prstGeom prst="rect">
            <a:avLst/>
          </a:prstGeom>
          <a:noFill/>
          <a:ln>
            <a:noFill/>
          </a:ln>
        </p:spPr>
      </p:pic>
      <p:sp>
        <p:nvSpPr>
          <p:cNvPr id="432" name="Google Shape;432;p27"/>
          <p:cNvSpPr/>
          <p:nvPr/>
        </p:nvSpPr>
        <p:spPr>
          <a:xfrm>
            <a:off x="7604025" y="45650"/>
            <a:ext cx="1492500" cy="481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33" name="Google Shape;433;p27"/>
          <p:cNvPicPr preferRelativeResize="0"/>
          <p:nvPr/>
        </p:nvPicPr>
        <p:blipFill>
          <a:blip r:embed="rId4">
            <a:alphaModFix/>
          </a:blip>
          <a:stretch>
            <a:fillRect/>
          </a:stretch>
        </p:blipFill>
        <p:spPr>
          <a:xfrm>
            <a:off x="7623937" y="109050"/>
            <a:ext cx="1445176" cy="354250"/>
          </a:xfrm>
          <a:prstGeom prst="rect">
            <a:avLst/>
          </a:prstGeom>
          <a:noFill/>
          <a:ln>
            <a:noFill/>
          </a:ln>
        </p:spPr>
      </p:pic>
      <p:sp>
        <p:nvSpPr>
          <p:cNvPr id="434" name="Google Shape;434;p27"/>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435" name="Google Shape;435;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436" name="Google Shape;436;p27"/>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
        <p:nvSpPr>
          <p:cNvPr id="437" name="Google Shape;437;p27"/>
          <p:cNvSpPr/>
          <p:nvPr/>
        </p:nvSpPr>
        <p:spPr>
          <a:xfrm>
            <a:off x="74900" y="840134"/>
            <a:ext cx="1099800" cy="3078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8" name="Google Shape;438;p27"/>
          <p:cNvSpPr txBox="1"/>
          <p:nvPr/>
        </p:nvSpPr>
        <p:spPr>
          <a:xfrm>
            <a:off x="273889" y="824775"/>
            <a:ext cx="717000" cy="30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200">
                <a:solidFill>
                  <a:srgbClr val="595959"/>
                </a:solidFill>
              </a:rPr>
              <a:t>STEP 1</a:t>
            </a:r>
            <a:endParaRPr sz="1200">
              <a:solidFill>
                <a:srgbClr val="595959"/>
              </a:solidFill>
            </a:endParaRPr>
          </a:p>
        </p:txBody>
      </p:sp>
      <p:pic>
        <p:nvPicPr>
          <p:cNvPr id="439" name="Google Shape;439;p27"/>
          <p:cNvPicPr preferRelativeResize="0"/>
          <p:nvPr/>
        </p:nvPicPr>
        <p:blipFill rotWithShape="1">
          <a:blip r:embed="rId5">
            <a:alphaModFix/>
          </a:blip>
          <a:srcRect b="14537" l="0" r="0" t="0"/>
          <a:stretch/>
        </p:blipFill>
        <p:spPr>
          <a:xfrm>
            <a:off x="2164300" y="545975"/>
            <a:ext cx="2202300" cy="750945"/>
          </a:xfrm>
          <a:prstGeom prst="rect">
            <a:avLst/>
          </a:prstGeom>
          <a:noFill/>
          <a:ln>
            <a:noFill/>
          </a:ln>
        </p:spPr>
      </p:pic>
      <p:sp>
        <p:nvSpPr>
          <p:cNvPr id="440" name="Google Shape;440;p27"/>
          <p:cNvSpPr/>
          <p:nvPr/>
        </p:nvSpPr>
        <p:spPr>
          <a:xfrm>
            <a:off x="2986500" y="613725"/>
            <a:ext cx="392700" cy="750900"/>
          </a:xfrm>
          <a:prstGeom prst="ellipse">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1" name="Google Shape;441;p27"/>
          <p:cNvSpPr txBox="1"/>
          <p:nvPr/>
        </p:nvSpPr>
        <p:spPr>
          <a:xfrm>
            <a:off x="2586400" y="1381300"/>
            <a:ext cx="661500" cy="323100"/>
          </a:xfrm>
          <a:prstGeom prst="rect">
            <a:avLst/>
          </a:prstGeom>
          <a:noFill/>
          <a:ln cap="flat" cmpd="sng" w="9525">
            <a:solidFill>
              <a:srgbClr val="59595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s" sz="1500">
                <a:solidFill>
                  <a:srgbClr val="595959"/>
                </a:solidFill>
              </a:rPr>
              <a:t>Janis</a:t>
            </a:r>
            <a:endParaRPr sz="1500">
              <a:solidFill>
                <a:srgbClr val="595959"/>
              </a:solidFill>
            </a:endParaRPr>
          </a:p>
        </p:txBody>
      </p:sp>
      <p:sp>
        <p:nvSpPr>
          <p:cNvPr id="442" name="Google Shape;442;p27"/>
          <p:cNvSpPr/>
          <p:nvPr/>
        </p:nvSpPr>
        <p:spPr>
          <a:xfrm>
            <a:off x="3379200" y="613725"/>
            <a:ext cx="277500" cy="750900"/>
          </a:xfrm>
          <a:prstGeom prst="ellipse">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3" name="Google Shape;443;p27"/>
          <p:cNvSpPr txBox="1"/>
          <p:nvPr/>
        </p:nvSpPr>
        <p:spPr>
          <a:xfrm>
            <a:off x="3303000" y="1396600"/>
            <a:ext cx="863700" cy="307800"/>
          </a:xfrm>
          <a:prstGeom prst="rect">
            <a:avLst/>
          </a:prstGeom>
          <a:noFill/>
          <a:ln cap="flat" cmpd="sng" w="9525">
            <a:solidFill>
              <a:srgbClr val="59595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s" sz="1500">
                <a:solidFill>
                  <a:srgbClr val="595959"/>
                </a:solidFill>
              </a:rPr>
              <a:t>Sample</a:t>
            </a:r>
            <a:endParaRPr sz="1500">
              <a:solidFill>
                <a:srgbClr val="595959"/>
              </a:solidFill>
            </a:endParaRPr>
          </a:p>
        </p:txBody>
      </p:sp>
      <p:sp>
        <p:nvSpPr>
          <p:cNvPr id="444" name="Google Shape;444;p27"/>
          <p:cNvSpPr/>
          <p:nvPr/>
        </p:nvSpPr>
        <p:spPr>
          <a:xfrm>
            <a:off x="1284299" y="817125"/>
            <a:ext cx="770400" cy="323100"/>
          </a:xfrm>
          <a:prstGeom prst="rightArrow">
            <a:avLst>
              <a:gd fmla="val 50000" name="adj1"/>
              <a:gd fmla="val 50000" name="adj2"/>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5" name="Google Shape;445;p27"/>
          <p:cNvSpPr/>
          <p:nvPr/>
        </p:nvSpPr>
        <p:spPr>
          <a:xfrm>
            <a:off x="3618125" y="753850"/>
            <a:ext cx="524400" cy="513300"/>
          </a:xfrm>
          <a:prstGeom prst="ellipse">
            <a:avLst/>
          </a:prstGeom>
          <a:no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6" name="Google Shape;446;p27"/>
          <p:cNvSpPr/>
          <p:nvPr/>
        </p:nvSpPr>
        <p:spPr>
          <a:xfrm>
            <a:off x="2258400" y="706988"/>
            <a:ext cx="524400" cy="513300"/>
          </a:xfrm>
          <a:prstGeom prst="ellipse">
            <a:avLst/>
          </a:prstGeom>
          <a:no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447" name="Google Shape;447;p27"/>
          <p:cNvPicPr preferRelativeResize="0"/>
          <p:nvPr/>
        </p:nvPicPr>
        <p:blipFill>
          <a:blip r:embed="rId6">
            <a:alphaModFix/>
          </a:blip>
          <a:stretch>
            <a:fillRect/>
          </a:stretch>
        </p:blipFill>
        <p:spPr>
          <a:xfrm>
            <a:off x="4572000" y="573675"/>
            <a:ext cx="3816800" cy="2200975"/>
          </a:xfrm>
          <a:prstGeom prst="rect">
            <a:avLst/>
          </a:prstGeom>
          <a:noFill/>
          <a:ln>
            <a:noFill/>
          </a:ln>
        </p:spPr>
      </p:pic>
      <p:sp>
        <p:nvSpPr>
          <p:cNvPr id="448" name="Google Shape;448;p27"/>
          <p:cNvSpPr txBox="1"/>
          <p:nvPr/>
        </p:nvSpPr>
        <p:spPr>
          <a:xfrm>
            <a:off x="136200" y="1788775"/>
            <a:ext cx="4545300" cy="90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200">
                <a:solidFill>
                  <a:schemeClr val="dk1"/>
                </a:solidFill>
              </a:rPr>
              <a:t>Remove Neutron Lead component resonance peaks in the range En [100-10⁵] eV using a </a:t>
            </a:r>
            <a:r>
              <a:rPr b="1" lang="es" sz="1200">
                <a:solidFill>
                  <a:schemeClr val="dk1"/>
                </a:solidFill>
              </a:rPr>
              <a:t>fit function</a:t>
            </a:r>
            <a:r>
              <a:rPr lang="es" sz="1200">
                <a:solidFill>
                  <a:schemeClr val="dk1"/>
                </a:solidFill>
              </a:rPr>
              <a:t> (</a:t>
            </a:r>
            <a:r>
              <a:rPr b="1" lang="es" sz="1200">
                <a:solidFill>
                  <a:srgbClr val="FF0000"/>
                </a:solidFill>
              </a:rPr>
              <a:t>Thanks Bernardo</a:t>
            </a:r>
            <a:r>
              <a:rPr lang="es" sz="1200">
                <a:solidFill>
                  <a:schemeClr val="dk1"/>
                </a:solidFill>
              </a:rPr>
              <a:t>)</a:t>
            </a:r>
            <a:endParaRPr sz="120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sp>
        <p:nvSpPr>
          <p:cNvPr id="453" name="Google Shape;453;p28"/>
          <p:cNvSpPr txBox="1"/>
          <p:nvPr/>
        </p:nvSpPr>
        <p:spPr>
          <a:xfrm>
            <a:off x="0" y="26363"/>
            <a:ext cx="9144000" cy="519600"/>
          </a:xfrm>
          <a:prstGeom prst="rect">
            <a:avLst/>
          </a:prstGeom>
          <a:solidFill>
            <a:srgbClr val="0000CC"/>
          </a:solidFill>
          <a:ln>
            <a:noFill/>
          </a:ln>
        </p:spPr>
        <p:txBody>
          <a:bodyPr anchorCtr="0" anchor="b" bIns="34275" lIns="68575" spcFirstLastPara="1" rIns="68575" wrap="square" tIns="34275">
            <a:noAutofit/>
          </a:bodyPr>
          <a:lstStyle/>
          <a:p>
            <a:pPr indent="0" lvl="0" marL="0" rtl="0" algn="ctr">
              <a:spcBef>
                <a:spcPts val="0"/>
              </a:spcBef>
              <a:spcAft>
                <a:spcPts val="0"/>
              </a:spcAft>
              <a:buClr>
                <a:schemeClr val="dk1"/>
              </a:buClr>
              <a:buSzPts val="1100"/>
              <a:buFont typeface="Arial"/>
              <a:buNone/>
            </a:pPr>
            <a:r>
              <a:rPr lang="es" sz="2200">
                <a:solidFill>
                  <a:schemeClr val="lt1"/>
                </a:solidFill>
              </a:rPr>
              <a:t>    </a:t>
            </a:r>
            <a:r>
              <a:rPr lang="es" sz="2400">
                <a:solidFill>
                  <a:schemeClr val="lt1"/>
                </a:solidFill>
              </a:rPr>
              <a:t>  </a:t>
            </a:r>
            <a:r>
              <a:rPr lang="es" sz="2400">
                <a:solidFill>
                  <a:schemeClr val="lt1"/>
                </a:solidFill>
              </a:rPr>
              <a:t>Ongoing analysis: </a:t>
            </a:r>
            <a:r>
              <a:rPr lang="es" sz="2400">
                <a:solidFill>
                  <a:schemeClr val="lt1"/>
                </a:solidFill>
              </a:rPr>
              <a:t>Background</a:t>
            </a:r>
            <a:endParaRPr b="0" i="0" sz="900" u="none" cap="none" strike="noStrike">
              <a:solidFill>
                <a:schemeClr val="lt1"/>
              </a:solidFill>
              <a:latin typeface="Arial"/>
              <a:ea typeface="Arial"/>
              <a:cs typeface="Arial"/>
              <a:sym typeface="Arial"/>
            </a:endParaRPr>
          </a:p>
        </p:txBody>
      </p:sp>
      <p:pic>
        <p:nvPicPr>
          <p:cNvPr id="454" name="Google Shape;454;p28"/>
          <p:cNvPicPr preferRelativeResize="0"/>
          <p:nvPr/>
        </p:nvPicPr>
        <p:blipFill>
          <a:blip r:embed="rId3">
            <a:alphaModFix/>
          </a:blip>
          <a:stretch>
            <a:fillRect/>
          </a:stretch>
        </p:blipFill>
        <p:spPr>
          <a:xfrm>
            <a:off x="74900" y="45463"/>
            <a:ext cx="2062993" cy="481425"/>
          </a:xfrm>
          <a:prstGeom prst="rect">
            <a:avLst/>
          </a:prstGeom>
          <a:noFill/>
          <a:ln>
            <a:noFill/>
          </a:ln>
        </p:spPr>
      </p:pic>
      <p:sp>
        <p:nvSpPr>
          <p:cNvPr id="455" name="Google Shape;455;p28"/>
          <p:cNvSpPr/>
          <p:nvPr/>
        </p:nvSpPr>
        <p:spPr>
          <a:xfrm>
            <a:off x="7604025" y="45650"/>
            <a:ext cx="1492500" cy="481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56" name="Google Shape;456;p28"/>
          <p:cNvPicPr preferRelativeResize="0"/>
          <p:nvPr/>
        </p:nvPicPr>
        <p:blipFill>
          <a:blip r:embed="rId4">
            <a:alphaModFix/>
          </a:blip>
          <a:stretch>
            <a:fillRect/>
          </a:stretch>
        </p:blipFill>
        <p:spPr>
          <a:xfrm>
            <a:off x="7623937" y="109050"/>
            <a:ext cx="1445176" cy="354250"/>
          </a:xfrm>
          <a:prstGeom prst="rect">
            <a:avLst/>
          </a:prstGeom>
          <a:noFill/>
          <a:ln>
            <a:noFill/>
          </a:ln>
        </p:spPr>
      </p:pic>
      <p:sp>
        <p:nvSpPr>
          <p:cNvPr id="457" name="Google Shape;457;p28"/>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458" name="Google Shape;458;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459" name="Google Shape;459;p28"/>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
        <p:nvSpPr>
          <p:cNvPr id="460" name="Google Shape;460;p28"/>
          <p:cNvSpPr/>
          <p:nvPr/>
        </p:nvSpPr>
        <p:spPr>
          <a:xfrm>
            <a:off x="74900" y="840134"/>
            <a:ext cx="1099800" cy="3078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61" name="Google Shape;461;p28"/>
          <p:cNvSpPr txBox="1"/>
          <p:nvPr/>
        </p:nvSpPr>
        <p:spPr>
          <a:xfrm>
            <a:off x="273889" y="824775"/>
            <a:ext cx="717000" cy="30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200">
                <a:solidFill>
                  <a:srgbClr val="595959"/>
                </a:solidFill>
              </a:rPr>
              <a:t>STEP 1</a:t>
            </a:r>
            <a:endParaRPr sz="1200">
              <a:solidFill>
                <a:srgbClr val="595959"/>
              </a:solidFill>
            </a:endParaRPr>
          </a:p>
        </p:txBody>
      </p:sp>
      <p:pic>
        <p:nvPicPr>
          <p:cNvPr id="462" name="Google Shape;462;p28"/>
          <p:cNvPicPr preferRelativeResize="0"/>
          <p:nvPr/>
        </p:nvPicPr>
        <p:blipFill rotWithShape="1">
          <a:blip r:embed="rId5">
            <a:alphaModFix/>
          </a:blip>
          <a:srcRect b="14537" l="0" r="0" t="0"/>
          <a:stretch/>
        </p:blipFill>
        <p:spPr>
          <a:xfrm>
            <a:off x="2164300" y="545975"/>
            <a:ext cx="2202300" cy="750945"/>
          </a:xfrm>
          <a:prstGeom prst="rect">
            <a:avLst/>
          </a:prstGeom>
          <a:noFill/>
          <a:ln>
            <a:noFill/>
          </a:ln>
        </p:spPr>
      </p:pic>
      <p:sp>
        <p:nvSpPr>
          <p:cNvPr id="463" name="Google Shape;463;p28"/>
          <p:cNvSpPr/>
          <p:nvPr/>
        </p:nvSpPr>
        <p:spPr>
          <a:xfrm>
            <a:off x="2986500" y="613725"/>
            <a:ext cx="392700" cy="750900"/>
          </a:xfrm>
          <a:prstGeom prst="ellipse">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64" name="Google Shape;464;p28"/>
          <p:cNvSpPr txBox="1"/>
          <p:nvPr/>
        </p:nvSpPr>
        <p:spPr>
          <a:xfrm>
            <a:off x="2586400" y="1381300"/>
            <a:ext cx="661500" cy="323100"/>
          </a:xfrm>
          <a:prstGeom prst="rect">
            <a:avLst/>
          </a:prstGeom>
          <a:noFill/>
          <a:ln cap="flat" cmpd="sng" w="9525">
            <a:solidFill>
              <a:srgbClr val="59595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s" sz="1500">
                <a:solidFill>
                  <a:srgbClr val="595959"/>
                </a:solidFill>
              </a:rPr>
              <a:t>Janis</a:t>
            </a:r>
            <a:endParaRPr sz="1500">
              <a:solidFill>
                <a:srgbClr val="595959"/>
              </a:solidFill>
            </a:endParaRPr>
          </a:p>
        </p:txBody>
      </p:sp>
      <p:sp>
        <p:nvSpPr>
          <p:cNvPr id="465" name="Google Shape;465;p28"/>
          <p:cNvSpPr/>
          <p:nvPr/>
        </p:nvSpPr>
        <p:spPr>
          <a:xfrm>
            <a:off x="3379200" y="613725"/>
            <a:ext cx="277500" cy="750900"/>
          </a:xfrm>
          <a:prstGeom prst="ellipse">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66" name="Google Shape;466;p28"/>
          <p:cNvSpPr txBox="1"/>
          <p:nvPr/>
        </p:nvSpPr>
        <p:spPr>
          <a:xfrm>
            <a:off x="3303000" y="1396600"/>
            <a:ext cx="863700" cy="307800"/>
          </a:xfrm>
          <a:prstGeom prst="rect">
            <a:avLst/>
          </a:prstGeom>
          <a:noFill/>
          <a:ln cap="flat" cmpd="sng" w="9525">
            <a:solidFill>
              <a:srgbClr val="595959"/>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s" sz="1500">
                <a:solidFill>
                  <a:srgbClr val="595959"/>
                </a:solidFill>
              </a:rPr>
              <a:t>Sample</a:t>
            </a:r>
            <a:endParaRPr sz="1500">
              <a:solidFill>
                <a:srgbClr val="595959"/>
              </a:solidFill>
            </a:endParaRPr>
          </a:p>
        </p:txBody>
      </p:sp>
      <p:sp>
        <p:nvSpPr>
          <p:cNvPr id="467" name="Google Shape;467;p28"/>
          <p:cNvSpPr/>
          <p:nvPr/>
        </p:nvSpPr>
        <p:spPr>
          <a:xfrm>
            <a:off x="1284299" y="817125"/>
            <a:ext cx="770400" cy="323100"/>
          </a:xfrm>
          <a:prstGeom prst="rightArrow">
            <a:avLst>
              <a:gd fmla="val 50000" name="adj1"/>
              <a:gd fmla="val 50000" name="adj2"/>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68" name="Google Shape;468;p28"/>
          <p:cNvSpPr/>
          <p:nvPr/>
        </p:nvSpPr>
        <p:spPr>
          <a:xfrm>
            <a:off x="116500" y="3026959"/>
            <a:ext cx="1099800" cy="307800"/>
          </a:xfrm>
          <a:prstGeom prst="rect">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69" name="Google Shape;469;p28"/>
          <p:cNvSpPr txBox="1"/>
          <p:nvPr/>
        </p:nvSpPr>
        <p:spPr>
          <a:xfrm>
            <a:off x="315489" y="3011600"/>
            <a:ext cx="717000" cy="30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200">
                <a:solidFill>
                  <a:srgbClr val="595959"/>
                </a:solidFill>
              </a:rPr>
              <a:t>STEP 2</a:t>
            </a:r>
            <a:endParaRPr sz="1200">
              <a:solidFill>
                <a:srgbClr val="595959"/>
              </a:solidFill>
            </a:endParaRPr>
          </a:p>
        </p:txBody>
      </p:sp>
      <p:sp>
        <p:nvSpPr>
          <p:cNvPr id="470" name="Google Shape;470;p28"/>
          <p:cNvSpPr/>
          <p:nvPr/>
        </p:nvSpPr>
        <p:spPr>
          <a:xfrm>
            <a:off x="1325899" y="3003950"/>
            <a:ext cx="770400" cy="323100"/>
          </a:xfrm>
          <a:prstGeom prst="rightArrow">
            <a:avLst>
              <a:gd fmla="val 50000" name="adj1"/>
              <a:gd fmla="val 50000" name="adj2"/>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471" name="Google Shape;471;p28"/>
          <p:cNvPicPr preferRelativeResize="0"/>
          <p:nvPr/>
        </p:nvPicPr>
        <p:blipFill>
          <a:blip r:embed="rId6">
            <a:alphaModFix/>
          </a:blip>
          <a:stretch>
            <a:fillRect/>
          </a:stretch>
        </p:blipFill>
        <p:spPr>
          <a:xfrm>
            <a:off x="2205897" y="2762350"/>
            <a:ext cx="1825878" cy="526800"/>
          </a:xfrm>
          <a:prstGeom prst="rect">
            <a:avLst/>
          </a:prstGeom>
          <a:noFill/>
          <a:ln>
            <a:noFill/>
          </a:ln>
        </p:spPr>
      </p:pic>
      <p:sp>
        <p:nvSpPr>
          <p:cNvPr id="472" name="Google Shape;472;p28"/>
          <p:cNvSpPr txBox="1"/>
          <p:nvPr/>
        </p:nvSpPr>
        <p:spPr>
          <a:xfrm>
            <a:off x="74900" y="3362675"/>
            <a:ext cx="4435800" cy="115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200">
                <a:solidFill>
                  <a:schemeClr val="dk1"/>
                </a:solidFill>
              </a:rPr>
              <a:t>Remove Lead resonance peaks in the range En [1-10⁵] eV using a </a:t>
            </a:r>
            <a:r>
              <a:rPr b="1" lang="es" sz="1200">
                <a:solidFill>
                  <a:schemeClr val="dk1"/>
                </a:solidFill>
              </a:rPr>
              <a:t>fit function</a:t>
            </a:r>
            <a:r>
              <a:rPr lang="es" sz="1200">
                <a:solidFill>
                  <a:schemeClr val="dk1"/>
                </a:solidFill>
              </a:rPr>
              <a:t> </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0" lvl="0" marL="0" rtl="0" algn="l">
              <a:spcBef>
                <a:spcPts val="0"/>
              </a:spcBef>
              <a:spcAft>
                <a:spcPts val="0"/>
              </a:spcAft>
              <a:buNone/>
            </a:pPr>
            <a:r>
              <a:rPr lang="es" sz="1200">
                <a:solidFill>
                  <a:schemeClr val="dk1"/>
                </a:solidFill>
              </a:rPr>
              <a:t>Neutron Lead Component</a:t>
            </a:r>
            <a:r>
              <a:rPr lang="es" sz="1200">
                <a:solidFill>
                  <a:schemeClr val="dk1"/>
                </a:solidFill>
              </a:rPr>
              <a:t> scaled to Lead spectra below ~1 eV.</a:t>
            </a:r>
            <a:endParaRPr sz="1200">
              <a:solidFill>
                <a:schemeClr val="dk1"/>
              </a:solidFill>
            </a:endParaRPr>
          </a:p>
          <a:p>
            <a:pPr indent="0" lvl="0" marL="0" rtl="0" algn="l">
              <a:spcBef>
                <a:spcPts val="0"/>
              </a:spcBef>
              <a:spcAft>
                <a:spcPts val="0"/>
              </a:spcAft>
              <a:buClr>
                <a:schemeClr val="dk1"/>
              </a:buClr>
              <a:buSzPts val="1100"/>
              <a:buFont typeface="Arial"/>
              <a:buNone/>
            </a:pPr>
            <a:r>
              <a:t/>
            </a:r>
            <a:endParaRPr sz="1200">
              <a:solidFill>
                <a:schemeClr val="dk1"/>
              </a:solidFill>
            </a:endParaRPr>
          </a:p>
          <a:p>
            <a:pPr indent="0" lvl="0" marL="0" rtl="0" algn="l">
              <a:spcBef>
                <a:spcPts val="0"/>
              </a:spcBef>
              <a:spcAft>
                <a:spcPts val="0"/>
              </a:spcAft>
              <a:buNone/>
            </a:pPr>
            <a:r>
              <a:rPr lang="es" sz="1200">
                <a:solidFill>
                  <a:schemeClr val="dk1"/>
                </a:solidFill>
              </a:rPr>
              <a:t>Gamma Lead Component set force to 0 below 1 eV.</a:t>
            </a:r>
            <a:endParaRPr sz="1200">
              <a:solidFill>
                <a:schemeClr val="dk1"/>
              </a:solidFill>
            </a:endParaRPr>
          </a:p>
        </p:txBody>
      </p:sp>
      <p:sp>
        <p:nvSpPr>
          <p:cNvPr id="473" name="Google Shape;473;p28"/>
          <p:cNvSpPr/>
          <p:nvPr/>
        </p:nvSpPr>
        <p:spPr>
          <a:xfrm>
            <a:off x="3618125" y="753850"/>
            <a:ext cx="524400" cy="513300"/>
          </a:xfrm>
          <a:prstGeom prst="ellipse">
            <a:avLst/>
          </a:prstGeom>
          <a:no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74" name="Google Shape;474;p28"/>
          <p:cNvSpPr/>
          <p:nvPr/>
        </p:nvSpPr>
        <p:spPr>
          <a:xfrm>
            <a:off x="2258400" y="706988"/>
            <a:ext cx="524400" cy="513300"/>
          </a:xfrm>
          <a:prstGeom prst="ellipse">
            <a:avLst/>
          </a:prstGeom>
          <a:no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75" name="Google Shape;475;p28"/>
          <p:cNvSpPr/>
          <p:nvPr/>
        </p:nvSpPr>
        <p:spPr>
          <a:xfrm>
            <a:off x="3456025" y="2764902"/>
            <a:ext cx="626700" cy="569700"/>
          </a:xfrm>
          <a:prstGeom prst="ellipse">
            <a:avLst/>
          </a:prstGeom>
          <a:no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76" name="Google Shape;476;p28"/>
          <p:cNvSpPr/>
          <p:nvPr/>
        </p:nvSpPr>
        <p:spPr>
          <a:xfrm>
            <a:off x="2205900" y="2759625"/>
            <a:ext cx="626700" cy="526800"/>
          </a:xfrm>
          <a:prstGeom prst="ellipse">
            <a:avLst/>
          </a:prstGeom>
          <a:no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77" name="Google Shape;477;p28"/>
          <p:cNvSpPr/>
          <p:nvPr/>
        </p:nvSpPr>
        <p:spPr>
          <a:xfrm>
            <a:off x="2928763" y="2766364"/>
            <a:ext cx="431100" cy="526800"/>
          </a:xfrm>
          <a:prstGeom prst="ellipse">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478" name="Google Shape;478;p28"/>
          <p:cNvPicPr preferRelativeResize="0"/>
          <p:nvPr/>
        </p:nvPicPr>
        <p:blipFill>
          <a:blip r:embed="rId7">
            <a:alphaModFix/>
          </a:blip>
          <a:stretch>
            <a:fillRect/>
          </a:stretch>
        </p:blipFill>
        <p:spPr>
          <a:xfrm>
            <a:off x="4572000" y="576313"/>
            <a:ext cx="3816800" cy="2200975"/>
          </a:xfrm>
          <a:prstGeom prst="rect">
            <a:avLst/>
          </a:prstGeom>
          <a:noFill/>
          <a:ln>
            <a:noFill/>
          </a:ln>
        </p:spPr>
      </p:pic>
      <p:pic>
        <p:nvPicPr>
          <p:cNvPr id="479" name="Google Shape;479;p28"/>
          <p:cNvPicPr preferRelativeResize="0"/>
          <p:nvPr/>
        </p:nvPicPr>
        <p:blipFill>
          <a:blip r:embed="rId8">
            <a:alphaModFix/>
          </a:blip>
          <a:stretch>
            <a:fillRect/>
          </a:stretch>
        </p:blipFill>
        <p:spPr>
          <a:xfrm>
            <a:off x="4681600" y="2681101"/>
            <a:ext cx="3816800" cy="2147220"/>
          </a:xfrm>
          <a:prstGeom prst="rect">
            <a:avLst/>
          </a:prstGeom>
          <a:noFill/>
          <a:ln>
            <a:noFill/>
          </a:ln>
        </p:spPr>
      </p:pic>
      <p:sp>
        <p:nvSpPr>
          <p:cNvPr id="480" name="Google Shape;480;p28"/>
          <p:cNvSpPr txBox="1"/>
          <p:nvPr/>
        </p:nvSpPr>
        <p:spPr>
          <a:xfrm>
            <a:off x="136200" y="1788775"/>
            <a:ext cx="4545300" cy="90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200">
                <a:solidFill>
                  <a:schemeClr val="dk1"/>
                </a:solidFill>
              </a:rPr>
              <a:t>Remove Neutron Lead component resonance peaks in the range En [100-10⁵] eV using a </a:t>
            </a:r>
            <a:r>
              <a:rPr b="1" lang="es" sz="1200">
                <a:solidFill>
                  <a:schemeClr val="dk1"/>
                </a:solidFill>
              </a:rPr>
              <a:t>fit function</a:t>
            </a:r>
            <a:r>
              <a:rPr lang="es" sz="1200">
                <a:solidFill>
                  <a:schemeClr val="dk1"/>
                </a:solidFill>
              </a:rPr>
              <a:t> (</a:t>
            </a:r>
            <a:r>
              <a:rPr b="1" lang="es" sz="1200">
                <a:solidFill>
                  <a:srgbClr val="FF0000"/>
                </a:solidFill>
              </a:rPr>
              <a:t>Thanks Bernardo</a:t>
            </a:r>
            <a:r>
              <a:rPr lang="es" sz="1200">
                <a:solidFill>
                  <a:schemeClr val="dk1"/>
                </a:solidFill>
              </a:rPr>
              <a:t>)</a:t>
            </a:r>
            <a:endParaRPr sz="1200">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sp>
        <p:nvSpPr>
          <p:cNvPr id="485" name="Google Shape;485;p29"/>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486" name="Google Shape;486;p29"/>
          <p:cNvGrpSpPr/>
          <p:nvPr/>
        </p:nvGrpSpPr>
        <p:grpSpPr>
          <a:xfrm>
            <a:off x="0" y="0"/>
            <a:ext cx="9144000" cy="526800"/>
            <a:chOff x="0" y="0"/>
            <a:chExt cx="9144000" cy="526800"/>
          </a:xfrm>
        </p:grpSpPr>
        <p:grpSp>
          <p:nvGrpSpPr>
            <p:cNvPr id="487" name="Google Shape;487;p29"/>
            <p:cNvGrpSpPr/>
            <p:nvPr/>
          </p:nvGrpSpPr>
          <p:grpSpPr>
            <a:xfrm>
              <a:off x="0" y="0"/>
              <a:ext cx="9144000" cy="526800"/>
              <a:chOff x="0" y="0"/>
              <a:chExt cx="9144000" cy="526800"/>
            </a:xfrm>
          </p:grpSpPr>
          <p:sp>
            <p:nvSpPr>
              <p:cNvPr id="488" name="Google Shape;488;p29"/>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489" name="Google Shape;489;p29"/>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490" name="Google Shape;490;p29"/>
            <p:cNvGrpSpPr/>
            <p:nvPr/>
          </p:nvGrpSpPr>
          <p:grpSpPr>
            <a:xfrm>
              <a:off x="7629937" y="67788"/>
              <a:ext cx="1445176" cy="391200"/>
              <a:chOff x="6941837" y="1294825"/>
              <a:chExt cx="1445176" cy="391200"/>
            </a:xfrm>
          </p:grpSpPr>
          <p:sp>
            <p:nvSpPr>
              <p:cNvPr id="491" name="Google Shape;491;p29"/>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92" name="Google Shape;492;p29"/>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493" name="Google Shape;493;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494" name="Google Shape;494;p29"/>
          <p:cNvSpPr txBox="1"/>
          <p:nvPr/>
        </p:nvSpPr>
        <p:spPr>
          <a:xfrm>
            <a:off x="2144800" y="15775"/>
            <a:ext cx="5342700" cy="1373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lang="es" sz="2400">
                <a:solidFill>
                  <a:schemeClr val="lt1"/>
                </a:solidFill>
              </a:rPr>
              <a:t>Ongoing analysis: Background</a:t>
            </a:r>
            <a:endParaRPr sz="2600">
              <a:solidFill>
                <a:schemeClr val="lt1"/>
              </a:solidFill>
            </a:endParaRPr>
          </a:p>
          <a:p>
            <a:pPr indent="0" lvl="0" marL="0" rtl="0" algn="ctr">
              <a:spcBef>
                <a:spcPts val="0"/>
              </a:spcBef>
              <a:spcAft>
                <a:spcPts val="0"/>
              </a:spcAft>
              <a:buNone/>
            </a:pPr>
            <a:r>
              <a:t/>
            </a:r>
            <a:endParaRPr b="1" sz="2720">
              <a:solidFill>
                <a:schemeClr val="lt1"/>
              </a:solidFill>
            </a:endParaRPr>
          </a:p>
          <a:p>
            <a:pPr indent="0" lvl="0" marL="0" rtl="0" algn="ctr">
              <a:spcBef>
                <a:spcPts val="0"/>
              </a:spcBef>
              <a:spcAft>
                <a:spcPts val="0"/>
              </a:spcAft>
              <a:buNone/>
            </a:pPr>
            <a:r>
              <a:t/>
            </a:r>
            <a:endParaRPr sz="2600">
              <a:solidFill>
                <a:schemeClr val="lt1"/>
              </a:solidFill>
            </a:endParaRPr>
          </a:p>
        </p:txBody>
      </p:sp>
      <p:pic>
        <p:nvPicPr>
          <p:cNvPr id="495" name="Google Shape;495;p29"/>
          <p:cNvPicPr preferRelativeResize="0"/>
          <p:nvPr/>
        </p:nvPicPr>
        <p:blipFill rotWithShape="1">
          <a:blip r:embed="rId5">
            <a:alphaModFix/>
          </a:blip>
          <a:srcRect b="0" l="377" r="387" t="0"/>
          <a:stretch/>
        </p:blipFill>
        <p:spPr>
          <a:xfrm>
            <a:off x="0" y="752275"/>
            <a:ext cx="6227824" cy="3618874"/>
          </a:xfrm>
          <a:prstGeom prst="rect">
            <a:avLst/>
          </a:prstGeom>
          <a:noFill/>
          <a:ln>
            <a:noFill/>
          </a:ln>
        </p:spPr>
      </p:pic>
      <p:sp>
        <p:nvSpPr>
          <p:cNvPr id="496" name="Google Shape;496;p29"/>
          <p:cNvSpPr txBox="1"/>
          <p:nvPr/>
        </p:nvSpPr>
        <p:spPr>
          <a:xfrm>
            <a:off x="6161975" y="666925"/>
            <a:ext cx="2923200" cy="380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a:solidFill>
                  <a:srgbClr val="FF0000"/>
                </a:solidFill>
              </a:rPr>
              <a:t>Neutron scattering </a:t>
            </a:r>
            <a:r>
              <a:rPr lang="es">
                <a:solidFill>
                  <a:schemeClr val="dk1"/>
                </a:solidFill>
              </a:rPr>
              <a:t>and </a:t>
            </a:r>
            <a:r>
              <a:rPr b="1" lang="es">
                <a:solidFill>
                  <a:srgbClr val="FF0000"/>
                </a:solidFill>
              </a:rPr>
              <a:t>in-beam gamma</a:t>
            </a:r>
            <a:r>
              <a:rPr b="1" lang="es">
                <a:solidFill>
                  <a:schemeClr val="dk1"/>
                </a:solidFill>
              </a:rPr>
              <a:t> </a:t>
            </a:r>
            <a:r>
              <a:rPr lang="es">
                <a:solidFill>
                  <a:schemeClr val="dk1"/>
                </a:solidFill>
              </a:rPr>
              <a:t>component scaled to reproduce the total background in </a:t>
            </a:r>
            <a:r>
              <a:rPr baseline="30000" lang="es">
                <a:solidFill>
                  <a:schemeClr val="dk1"/>
                </a:solidFill>
              </a:rPr>
              <a:t>209</a:t>
            </a:r>
            <a:r>
              <a:rPr lang="es">
                <a:solidFill>
                  <a:schemeClr val="dk1"/>
                </a:solidFill>
              </a:rPr>
              <a:t>Bi</a:t>
            </a:r>
            <a:r>
              <a:rPr lang="es">
                <a:solidFill>
                  <a:schemeClr val="dk1"/>
                </a:solidFill>
              </a:rPr>
              <a:t> thin sample: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ctr">
              <a:spcBef>
                <a:spcPts val="0"/>
              </a:spcBef>
              <a:spcAft>
                <a:spcPts val="0"/>
              </a:spcAft>
              <a:buNone/>
            </a:pPr>
            <a:r>
              <a:rPr lang="es">
                <a:solidFill>
                  <a:schemeClr val="dk1"/>
                </a:solidFill>
              </a:rPr>
              <a:t>The </a:t>
            </a:r>
            <a:r>
              <a:rPr b="1" lang="es">
                <a:solidFill>
                  <a:srgbClr val="FF0000"/>
                </a:solidFill>
              </a:rPr>
              <a:t>total</a:t>
            </a:r>
            <a:r>
              <a:rPr lang="es">
                <a:solidFill>
                  <a:schemeClr val="dk1"/>
                </a:solidFill>
              </a:rPr>
              <a:t> background is represented by the </a:t>
            </a:r>
            <a:r>
              <a:rPr b="1" lang="es">
                <a:solidFill>
                  <a:srgbClr val="FF0000"/>
                </a:solidFill>
              </a:rPr>
              <a:t>red</a:t>
            </a:r>
            <a:r>
              <a:rPr lang="es">
                <a:solidFill>
                  <a:schemeClr val="dk1"/>
                </a:solidFill>
              </a:rPr>
              <a:t> line.</a:t>
            </a:r>
            <a:endParaRPr>
              <a:solidFill>
                <a:schemeClr val="dk1"/>
              </a:solidFill>
            </a:endParaRPr>
          </a:p>
        </p:txBody>
      </p:sp>
      <p:pic>
        <p:nvPicPr>
          <p:cNvPr id="497" name="Google Shape;497;p29"/>
          <p:cNvPicPr preferRelativeResize="0"/>
          <p:nvPr/>
        </p:nvPicPr>
        <p:blipFill>
          <a:blip r:embed="rId6">
            <a:alphaModFix/>
          </a:blip>
          <a:stretch>
            <a:fillRect/>
          </a:stretch>
        </p:blipFill>
        <p:spPr>
          <a:xfrm>
            <a:off x="6528845" y="2426162"/>
            <a:ext cx="2412500" cy="766462"/>
          </a:xfrm>
          <a:prstGeom prst="rect">
            <a:avLst/>
          </a:prstGeom>
          <a:noFill/>
          <a:ln>
            <a:noFill/>
          </a:ln>
        </p:spPr>
      </p:pic>
      <p:pic>
        <p:nvPicPr>
          <p:cNvPr id="498" name="Google Shape;498;p29"/>
          <p:cNvPicPr preferRelativeResize="0"/>
          <p:nvPr/>
        </p:nvPicPr>
        <p:blipFill>
          <a:blip r:embed="rId7">
            <a:alphaModFix/>
          </a:blip>
          <a:stretch>
            <a:fillRect/>
          </a:stretch>
        </p:blipFill>
        <p:spPr>
          <a:xfrm>
            <a:off x="6423225" y="1808099"/>
            <a:ext cx="2623749" cy="618063"/>
          </a:xfrm>
          <a:prstGeom prst="rect">
            <a:avLst/>
          </a:prstGeom>
          <a:noFill/>
          <a:ln>
            <a:noFill/>
          </a:ln>
        </p:spPr>
      </p:pic>
      <p:sp>
        <p:nvSpPr>
          <p:cNvPr id="499" name="Google Shape;499;p29"/>
          <p:cNvSpPr txBox="1"/>
          <p:nvPr/>
        </p:nvSpPr>
        <p:spPr>
          <a:xfrm>
            <a:off x="1542850" y="1171500"/>
            <a:ext cx="1807500" cy="341700"/>
          </a:xfrm>
          <a:prstGeom prst="rect">
            <a:avLst/>
          </a:prstGeom>
          <a:solidFill>
            <a:schemeClr val="accent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020">
                <a:solidFill>
                  <a:schemeClr val="dk1"/>
                </a:solidFill>
              </a:rPr>
              <a:t>Bi209 Thin Target</a:t>
            </a:r>
            <a:endParaRPr sz="900">
              <a:solidFill>
                <a:schemeClr val="dk1"/>
              </a:solidFill>
            </a:endParaRPr>
          </a:p>
        </p:txBody>
      </p:sp>
      <p:sp>
        <p:nvSpPr>
          <p:cNvPr id="500" name="Google Shape;500;p29"/>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sp>
        <p:nvSpPr>
          <p:cNvPr id="505" name="Google Shape;505;p30"/>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506" name="Google Shape;506;p30"/>
          <p:cNvGrpSpPr/>
          <p:nvPr/>
        </p:nvGrpSpPr>
        <p:grpSpPr>
          <a:xfrm>
            <a:off x="0" y="0"/>
            <a:ext cx="9144000" cy="526800"/>
            <a:chOff x="0" y="0"/>
            <a:chExt cx="9144000" cy="526800"/>
          </a:xfrm>
        </p:grpSpPr>
        <p:grpSp>
          <p:nvGrpSpPr>
            <p:cNvPr id="507" name="Google Shape;507;p30"/>
            <p:cNvGrpSpPr/>
            <p:nvPr/>
          </p:nvGrpSpPr>
          <p:grpSpPr>
            <a:xfrm>
              <a:off x="0" y="0"/>
              <a:ext cx="9144000" cy="526800"/>
              <a:chOff x="0" y="0"/>
              <a:chExt cx="9144000" cy="526800"/>
            </a:xfrm>
          </p:grpSpPr>
          <p:sp>
            <p:nvSpPr>
              <p:cNvPr id="508" name="Google Shape;508;p30"/>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509" name="Google Shape;509;p30"/>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510" name="Google Shape;510;p30"/>
            <p:cNvGrpSpPr/>
            <p:nvPr/>
          </p:nvGrpSpPr>
          <p:grpSpPr>
            <a:xfrm>
              <a:off x="7629937" y="67788"/>
              <a:ext cx="1445176" cy="391200"/>
              <a:chOff x="6941837" y="1294825"/>
              <a:chExt cx="1445176" cy="391200"/>
            </a:xfrm>
          </p:grpSpPr>
          <p:sp>
            <p:nvSpPr>
              <p:cNvPr id="511" name="Google Shape;511;p30"/>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12" name="Google Shape;512;p30"/>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513" name="Google Shape;513;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514" name="Google Shape;514;p30"/>
          <p:cNvSpPr txBox="1"/>
          <p:nvPr/>
        </p:nvSpPr>
        <p:spPr>
          <a:xfrm>
            <a:off x="2144800" y="15775"/>
            <a:ext cx="5342700" cy="954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lang="es" sz="2400">
                <a:solidFill>
                  <a:schemeClr val="lt1"/>
                </a:solidFill>
              </a:rPr>
              <a:t>Ongoing analysis: Background</a:t>
            </a:r>
            <a:endParaRPr sz="3350">
              <a:solidFill>
                <a:schemeClr val="lt1"/>
              </a:solidFill>
            </a:endParaRPr>
          </a:p>
          <a:p>
            <a:pPr indent="0" lvl="0" marL="0" rtl="0" algn="ctr">
              <a:spcBef>
                <a:spcPts val="0"/>
              </a:spcBef>
              <a:spcAft>
                <a:spcPts val="0"/>
              </a:spcAft>
              <a:buNone/>
            </a:pPr>
            <a:r>
              <a:t/>
            </a:r>
            <a:endParaRPr sz="2600">
              <a:solidFill>
                <a:schemeClr val="lt1"/>
              </a:solidFill>
            </a:endParaRPr>
          </a:p>
        </p:txBody>
      </p:sp>
      <p:pic>
        <p:nvPicPr>
          <p:cNvPr id="515" name="Google Shape;515;p30"/>
          <p:cNvPicPr preferRelativeResize="0"/>
          <p:nvPr/>
        </p:nvPicPr>
        <p:blipFill rotWithShape="1">
          <a:blip r:embed="rId5">
            <a:alphaModFix/>
          </a:blip>
          <a:srcRect b="0" l="0" r="0" t="0"/>
          <a:stretch/>
        </p:blipFill>
        <p:spPr>
          <a:xfrm>
            <a:off x="0" y="639450"/>
            <a:ext cx="3087727" cy="1780551"/>
          </a:xfrm>
          <a:prstGeom prst="rect">
            <a:avLst/>
          </a:prstGeom>
          <a:noFill/>
          <a:ln>
            <a:noFill/>
          </a:ln>
        </p:spPr>
      </p:pic>
      <p:pic>
        <p:nvPicPr>
          <p:cNvPr id="516" name="Google Shape;516;p30"/>
          <p:cNvPicPr preferRelativeResize="0"/>
          <p:nvPr/>
        </p:nvPicPr>
        <p:blipFill rotWithShape="1">
          <a:blip r:embed="rId6">
            <a:alphaModFix/>
          </a:blip>
          <a:srcRect b="-867" l="0" r="0" t="0"/>
          <a:stretch/>
        </p:blipFill>
        <p:spPr>
          <a:xfrm>
            <a:off x="3033925" y="639450"/>
            <a:ext cx="3087701" cy="1796024"/>
          </a:xfrm>
          <a:prstGeom prst="rect">
            <a:avLst/>
          </a:prstGeom>
          <a:noFill/>
          <a:ln>
            <a:noFill/>
          </a:ln>
        </p:spPr>
      </p:pic>
      <p:pic>
        <p:nvPicPr>
          <p:cNvPr id="517" name="Google Shape;517;p30"/>
          <p:cNvPicPr preferRelativeResize="0"/>
          <p:nvPr/>
        </p:nvPicPr>
        <p:blipFill rotWithShape="1">
          <a:blip r:embed="rId7">
            <a:alphaModFix/>
          </a:blip>
          <a:srcRect b="-867" l="0" r="0" t="0"/>
          <a:stretch/>
        </p:blipFill>
        <p:spPr>
          <a:xfrm>
            <a:off x="6056275" y="639450"/>
            <a:ext cx="3087727" cy="1796024"/>
          </a:xfrm>
          <a:prstGeom prst="rect">
            <a:avLst/>
          </a:prstGeom>
          <a:noFill/>
          <a:ln>
            <a:noFill/>
          </a:ln>
        </p:spPr>
      </p:pic>
      <p:pic>
        <p:nvPicPr>
          <p:cNvPr id="518" name="Google Shape;518;p30"/>
          <p:cNvPicPr preferRelativeResize="0"/>
          <p:nvPr/>
        </p:nvPicPr>
        <p:blipFill rotWithShape="1">
          <a:blip r:embed="rId8">
            <a:alphaModFix/>
          </a:blip>
          <a:srcRect b="0" l="377" r="387" t="0"/>
          <a:stretch/>
        </p:blipFill>
        <p:spPr>
          <a:xfrm>
            <a:off x="0" y="2683050"/>
            <a:ext cx="3033923" cy="1763024"/>
          </a:xfrm>
          <a:prstGeom prst="rect">
            <a:avLst/>
          </a:prstGeom>
          <a:noFill/>
          <a:ln>
            <a:noFill/>
          </a:ln>
        </p:spPr>
      </p:pic>
      <p:pic>
        <p:nvPicPr>
          <p:cNvPr id="519" name="Google Shape;519;p30"/>
          <p:cNvPicPr preferRelativeResize="0"/>
          <p:nvPr/>
        </p:nvPicPr>
        <p:blipFill rotWithShape="1">
          <a:blip r:embed="rId9">
            <a:alphaModFix/>
          </a:blip>
          <a:srcRect b="859" l="0" r="0" t="-860"/>
          <a:stretch/>
        </p:blipFill>
        <p:spPr>
          <a:xfrm>
            <a:off x="3028150" y="2658825"/>
            <a:ext cx="3087701" cy="1796024"/>
          </a:xfrm>
          <a:prstGeom prst="rect">
            <a:avLst/>
          </a:prstGeom>
          <a:noFill/>
          <a:ln>
            <a:noFill/>
          </a:ln>
        </p:spPr>
      </p:pic>
      <p:pic>
        <p:nvPicPr>
          <p:cNvPr id="520" name="Google Shape;520;p30"/>
          <p:cNvPicPr preferRelativeResize="0"/>
          <p:nvPr/>
        </p:nvPicPr>
        <p:blipFill rotWithShape="1">
          <a:blip r:embed="rId10">
            <a:alphaModFix/>
          </a:blip>
          <a:srcRect b="-867" l="0" r="0" t="0"/>
          <a:stretch/>
        </p:blipFill>
        <p:spPr>
          <a:xfrm>
            <a:off x="6056275" y="2674300"/>
            <a:ext cx="3087727" cy="1796024"/>
          </a:xfrm>
          <a:prstGeom prst="rect">
            <a:avLst/>
          </a:prstGeom>
          <a:noFill/>
          <a:ln>
            <a:noFill/>
          </a:ln>
        </p:spPr>
      </p:pic>
      <p:sp>
        <p:nvSpPr>
          <p:cNvPr id="521" name="Google Shape;521;p30"/>
          <p:cNvSpPr txBox="1"/>
          <p:nvPr/>
        </p:nvSpPr>
        <p:spPr>
          <a:xfrm>
            <a:off x="3785475" y="926025"/>
            <a:ext cx="1807500" cy="341700"/>
          </a:xfrm>
          <a:prstGeom prst="rect">
            <a:avLst/>
          </a:prstGeom>
          <a:solidFill>
            <a:schemeClr val="accent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020">
                <a:solidFill>
                  <a:schemeClr val="dk1"/>
                </a:solidFill>
              </a:rPr>
              <a:t>Bi209 Thin Target</a:t>
            </a:r>
            <a:endParaRPr sz="900">
              <a:solidFill>
                <a:schemeClr val="dk1"/>
              </a:solidFill>
            </a:endParaRPr>
          </a:p>
        </p:txBody>
      </p:sp>
      <p:sp>
        <p:nvSpPr>
          <p:cNvPr id="522" name="Google Shape;522;p30"/>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31"/>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528" name="Google Shape;528;p31"/>
          <p:cNvGrpSpPr/>
          <p:nvPr/>
        </p:nvGrpSpPr>
        <p:grpSpPr>
          <a:xfrm>
            <a:off x="0" y="0"/>
            <a:ext cx="9144000" cy="526800"/>
            <a:chOff x="0" y="0"/>
            <a:chExt cx="9144000" cy="526800"/>
          </a:xfrm>
        </p:grpSpPr>
        <p:grpSp>
          <p:nvGrpSpPr>
            <p:cNvPr id="529" name="Google Shape;529;p31"/>
            <p:cNvGrpSpPr/>
            <p:nvPr/>
          </p:nvGrpSpPr>
          <p:grpSpPr>
            <a:xfrm>
              <a:off x="0" y="0"/>
              <a:ext cx="9144000" cy="526800"/>
              <a:chOff x="0" y="0"/>
              <a:chExt cx="9144000" cy="526800"/>
            </a:xfrm>
          </p:grpSpPr>
          <p:sp>
            <p:nvSpPr>
              <p:cNvPr id="530" name="Google Shape;530;p31"/>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531" name="Google Shape;531;p31"/>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532" name="Google Shape;532;p31"/>
            <p:cNvGrpSpPr/>
            <p:nvPr/>
          </p:nvGrpSpPr>
          <p:grpSpPr>
            <a:xfrm>
              <a:off x="7629937" y="67788"/>
              <a:ext cx="1445176" cy="391200"/>
              <a:chOff x="6941837" y="1294825"/>
              <a:chExt cx="1445176" cy="391200"/>
            </a:xfrm>
          </p:grpSpPr>
          <p:sp>
            <p:nvSpPr>
              <p:cNvPr id="533" name="Google Shape;533;p31"/>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34" name="Google Shape;534;p31"/>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535" name="Google Shape;535;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536" name="Google Shape;536;p31"/>
          <p:cNvSpPr txBox="1"/>
          <p:nvPr/>
        </p:nvSpPr>
        <p:spPr>
          <a:xfrm>
            <a:off x="2144800" y="15775"/>
            <a:ext cx="5342700" cy="954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2400">
                <a:solidFill>
                  <a:schemeClr val="lt1"/>
                </a:solidFill>
              </a:rPr>
              <a:t>Ongoing analysis: Background</a:t>
            </a:r>
            <a:endParaRPr sz="3350">
              <a:solidFill>
                <a:schemeClr val="lt1"/>
              </a:solidFill>
            </a:endParaRPr>
          </a:p>
          <a:p>
            <a:pPr indent="0" lvl="0" marL="0" rtl="0" algn="ctr">
              <a:spcBef>
                <a:spcPts val="0"/>
              </a:spcBef>
              <a:spcAft>
                <a:spcPts val="0"/>
              </a:spcAft>
              <a:buNone/>
            </a:pPr>
            <a:r>
              <a:t/>
            </a:r>
            <a:endParaRPr sz="2600">
              <a:solidFill>
                <a:schemeClr val="lt1"/>
              </a:solidFill>
            </a:endParaRPr>
          </a:p>
        </p:txBody>
      </p:sp>
      <p:pic>
        <p:nvPicPr>
          <p:cNvPr id="537" name="Google Shape;537;p31"/>
          <p:cNvPicPr preferRelativeResize="0"/>
          <p:nvPr/>
        </p:nvPicPr>
        <p:blipFill rotWithShape="1">
          <a:blip r:embed="rId5">
            <a:alphaModFix/>
          </a:blip>
          <a:srcRect b="0" l="0" r="0" t="0"/>
          <a:stretch/>
        </p:blipFill>
        <p:spPr>
          <a:xfrm>
            <a:off x="0" y="639450"/>
            <a:ext cx="3087727" cy="1780551"/>
          </a:xfrm>
          <a:prstGeom prst="rect">
            <a:avLst/>
          </a:prstGeom>
          <a:noFill/>
          <a:ln>
            <a:noFill/>
          </a:ln>
        </p:spPr>
      </p:pic>
      <p:pic>
        <p:nvPicPr>
          <p:cNvPr id="538" name="Google Shape;538;p31"/>
          <p:cNvPicPr preferRelativeResize="0"/>
          <p:nvPr/>
        </p:nvPicPr>
        <p:blipFill rotWithShape="1">
          <a:blip r:embed="rId6">
            <a:alphaModFix/>
          </a:blip>
          <a:srcRect b="-867" l="0" r="0" t="0"/>
          <a:stretch/>
        </p:blipFill>
        <p:spPr>
          <a:xfrm>
            <a:off x="3033925" y="639450"/>
            <a:ext cx="3087701" cy="1796024"/>
          </a:xfrm>
          <a:prstGeom prst="rect">
            <a:avLst/>
          </a:prstGeom>
          <a:noFill/>
          <a:ln>
            <a:noFill/>
          </a:ln>
        </p:spPr>
      </p:pic>
      <p:pic>
        <p:nvPicPr>
          <p:cNvPr id="539" name="Google Shape;539;p31"/>
          <p:cNvPicPr preferRelativeResize="0"/>
          <p:nvPr/>
        </p:nvPicPr>
        <p:blipFill rotWithShape="1">
          <a:blip r:embed="rId7">
            <a:alphaModFix/>
          </a:blip>
          <a:srcRect b="-867" l="0" r="0" t="0"/>
          <a:stretch/>
        </p:blipFill>
        <p:spPr>
          <a:xfrm>
            <a:off x="6056275" y="639450"/>
            <a:ext cx="3087727" cy="1796024"/>
          </a:xfrm>
          <a:prstGeom prst="rect">
            <a:avLst/>
          </a:prstGeom>
          <a:noFill/>
          <a:ln>
            <a:noFill/>
          </a:ln>
        </p:spPr>
      </p:pic>
      <p:pic>
        <p:nvPicPr>
          <p:cNvPr id="540" name="Google Shape;540;p31"/>
          <p:cNvPicPr preferRelativeResize="0"/>
          <p:nvPr/>
        </p:nvPicPr>
        <p:blipFill rotWithShape="1">
          <a:blip r:embed="rId8">
            <a:alphaModFix/>
          </a:blip>
          <a:srcRect b="0" l="377" r="387" t="0"/>
          <a:stretch/>
        </p:blipFill>
        <p:spPr>
          <a:xfrm>
            <a:off x="0" y="2683050"/>
            <a:ext cx="3033923" cy="1763024"/>
          </a:xfrm>
          <a:prstGeom prst="rect">
            <a:avLst/>
          </a:prstGeom>
          <a:noFill/>
          <a:ln>
            <a:noFill/>
          </a:ln>
        </p:spPr>
      </p:pic>
      <p:pic>
        <p:nvPicPr>
          <p:cNvPr id="541" name="Google Shape;541;p31"/>
          <p:cNvPicPr preferRelativeResize="0"/>
          <p:nvPr/>
        </p:nvPicPr>
        <p:blipFill rotWithShape="1">
          <a:blip r:embed="rId9">
            <a:alphaModFix/>
          </a:blip>
          <a:srcRect b="859" l="0" r="0" t="-860"/>
          <a:stretch/>
        </p:blipFill>
        <p:spPr>
          <a:xfrm>
            <a:off x="3028150" y="2658825"/>
            <a:ext cx="3087701" cy="1796024"/>
          </a:xfrm>
          <a:prstGeom prst="rect">
            <a:avLst/>
          </a:prstGeom>
          <a:noFill/>
          <a:ln>
            <a:noFill/>
          </a:ln>
        </p:spPr>
      </p:pic>
      <p:pic>
        <p:nvPicPr>
          <p:cNvPr id="542" name="Google Shape;542;p31"/>
          <p:cNvPicPr preferRelativeResize="0"/>
          <p:nvPr/>
        </p:nvPicPr>
        <p:blipFill rotWithShape="1">
          <a:blip r:embed="rId10">
            <a:alphaModFix/>
          </a:blip>
          <a:srcRect b="-867" l="0" r="0" t="0"/>
          <a:stretch/>
        </p:blipFill>
        <p:spPr>
          <a:xfrm>
            <a:off x="6056275" y="2674300"/>
            <a:ext cx="3087727" cy="1796024"/>
          </a:xfrm>
          <a:prstGeom prst="rect">
            <a:avLst/>
          </a:prstGeom>
          <a:noFill/>
          <a:ln>
            <a:noFill/>
          </a:ln>
        </p:spPr>
      </p:pic>
      <p:sp>
        <p:nvSpPr>
          <p:cNvPr id="543" name="Google Shape;543;p31"/>
          <p:cNvSpPr txBox="1"/>
          <p:nvPr/>
        </p:nvSpPr>
        <p:spPr>
          <a:xfrm>
            <a:off x="3785475" y="926025"/>
            <a:ext cx="1807500" cy="341700"/>
          </a:xfrm>
          <a:prstGeom prst="rect">
            <a:avLst/>
          </a:prstGeom>
          <a:solidFill>
            <a:schemeClr val="accent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020">
                <a:solidFill>
                  <a:schemeClr val="dk1"/>
                </a:solidFill>
              </a:rPr>
              <a:t>Bi209 Thin Target</a:t>
            </a:r>
            <a:endParaRPr sz="900">
              <a:solidFill>
                <a:schemeClr val="dk1"/>
              </a:solidFill>
            </a:endParaRPr>
          </a:p>
        </p:txBody>
      </p:sp>
      <p:sp>
        <p:nvSpPr>
          <p:cNvPr id="544" name="Google Shape;544;p31"/>
          <p:cNvSpPr txBox="1"/>
          <p:nvPr/>
        </p:nvSpPr>
        <p:spPr>
          <a:xfrm>
            <a:off x="642375" y="608713"/>
            <a:ext cx="7870800" cy="3906000"/>
          </a:xfrm>
          <a:prstGeom prst="rect">
            <a:avLst/>
          </a:prstGeom>
          <a:solidFill>
            <a:srgbClr val="F1C232"/>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2900" u="sng">
                <a:solidFill>
                  <a:srgbClr val="000000"/>
                </a:solidFill>
              </a:rPr>
              <a:t>Conclusions:</a:t>
            </a:r>
            <a:endParaRPr b="1" sz="2900" u="sng">
              <a:solidFill>
                <a:srgbClr val="000000"/>
              </a:solidFill>
            </a:endParaRPr>
          </a:p>
          <a:p>
            <a:pPr indent="0" lvl="0" marL="0" rtl="0" algn="ctr">
              <a:spcBef>
                <a:spcPts val="0"/>
              </a:spcBef>
              <a:spcAft>
                <a:spcPts val="0"/>
              </a:spcAft>
              <a:buNone/>
            </a:pPr>
            <a:r>
              <a:t/>
            </a:r>
            <a:endParaRPr b="1" sz="1900" u="sng">
              <a:solidFill>
                <a:srgbClr val="000000"/>
              </a:solidFill>
            </a:endParaRPr>
          </a:p>
          <a:p>
            <a:pPr indent="-355600" lvl="0" marL="457200" rtl="0" algn="l">
              <a:spcBef>
                <a:spcPts val="0"/>
              </a:spcBef>
              <a:spcAft>
                <a:spcPts val="0"/>
              </a:spcAft>
              <a:buClr>
                <a:srgbClr val="000000"/>
              </a:buClr>
              <a:buSzPts val="2000"/>
              <a:buAutoNum type="arabicPeriod"/>
            </a:pPr>
            <a:r>
              <a:rPr b="1" lang="es" sz="2000"/>
              <a:t>Background estimations work </a:t>
            </a:r>
            <a:r>
              <a:rPr b="1" lang="es" sz="2000">
                <a:solidFill>
                  <a:schemeClr val="dk1"/>
                </a:solidFill>
              </a:rPr>
              <a:t>relatively good for </a:t>
            </a:r>
            <a:r>
              <a:rPr b="1" lang="es" sz="2000"/>
              <a:t>the neutron energy range between </a:t>
            </a:r>
            <a:r>
              <a:rPr b="1" lang="es" sz="2000">
                <a:solidFill>
                  <a:srgbClr val="FF0000"/>
                </a:solidFill>
              </a:rPr>
              <a:t>1 eV </a:t>
            </a:r>
            <a:r>
              <a:rPr b="1" lang="es" sz="2000">
                <a:solidFill>
                  <a:schemeClr val="dk1"/>
                </a:solidFill>
              </a:rPr>
              <a:t>and</a:t>
            </a:r>
            <a:r>
              <a:rPr b="1" lang="es" sz="2000">
                <a:solidFill>
                  <a:srgbClr val="FF0000"/>
                </a:solidFill>
              </a:rPr>
              <a:t> 35 keV</a:t>
            </a:r>
            <a:r>
              <a:rPr b="1" lang="es" sz="2000">
                <a:solidFill>
                  <a:schemeClr val="dk1"/>
                </a:solidFill>
              </a:rPr>
              <a:t>, </a:t>
            </a:r>
            <a:r>
              <a:rPr b="1" lang="es" sz="2000"/>
              <a:t>region of interest for RRR.</a:t>
            </a:r>
            <a:endParaRPr b="1" sz="2000">
              <a:solidFill>
                <a:srgbClr val="000000"/>
              </a:solidFill>
            </a:endParaRPr>
          </a:p>
          <a:p>
            <a:pPr indent="0" lvl="0" marL="0" rtl="0" algn="l">
              <a:spcBef>
                <a:spcPts val="0"/>
              </a:spcBef>
              <a:spcAft>
                <a:spcPts val="0"/>
              </a:spcAft>
              <a:buNone/>
            </a:pPr>
            <a:r>
              <a:t/>
            </a:r>
            <a:endParaRPr b="1" sz="2000"/>
          </a:p>
          <a:p>
            <a:pPr indent="0" lvl="0" marL="0" rtl="0" algn="l">
              <a:spcBef>
                <a:spcPts val="0"/>
              </a:spcBef>
              <a:spcAft>
                <a:spcPts val="0"/>
              </a:spcAft>
              <a:buNone/>
            </a:pPr>
            <a:r>
              <a:t/>
            </a:r>
            <a:endParaRPr b="1" sz="2000"/>
          </a:p>
          <a:p>
            <a:pPr indent="-355600" lvl="0" marL="457200" rtl="0" algn="l">
              <a:spcBef>
                <a:spcPts val="0"/>
              </a:spcBef>
              <a:spcAft>
                <a:spcPts val="0"/>
              </a:spcAft>
              <a:buClr>
                <a:schemeClr val="dk1"/>
              </a:buClr>
              <a:buSzPts val="2000"/>
              <a:buAutoNum type="arabicPeriod"/>
            </a:pPr>
            <a:r>
              <a:rPr b="1" lang="es" sz="2000">
                <a:solidFill>
                  <a:schemeClr val="dk1"/>
                </a:solidFill>
              </a:rPr>
              <a:t>Improve background estimation calculations will require more work:</a:t>
            </a:r>
            <a:endParaRPr b="1" sz="2000">
              <a:solidFill>
                <a:schemeClr val="dk1"/>
              </a:solidFill>
            </a:endParaRPr>
          </a:p>
          <a:p>
            <a:pPr indent="0" lvl="0" marL="457200" rtl="0" algn="l">
              <a:spcBef>
                <a:spcPts val="0"/>
              </a:spcBef>
              <a:spcAft>
                <a:spcPts val="0"/>
              </a:spcAft>
              <a:buNone/>
            </a:pPr>
            <a:r>
              <a:t/>
            </a:r>
            <a:endParaRPr b="1" sz="2000">
              <a:solidFill>
                <a:srgbClr val="000000"/>
              </a:solidFill>
            </a:endParaRPr>
          </a:p>
          <a:p>
            <a:pPr indent="-355600" lvl="0" marL="914400" rtl="0" algn="l">
              <a:spcBef>
                <a:spcPts val="0"/>
              </a:spcBef>
              <a:spcAft>
                <a:spcPts val="0"/>
              </a:spcAft>
              <a:buClr>
                <a:srgbClr val="000000"/>
              </a:buClr>
              <a:buSzPts val="2000"/>
              <a:buChar char="●"/>
            </a:pPr>
            <a:r>
              <a:rPr b="1" lang="es" sz="2000">
                <a:solidFill>
                  <a:schemeClr val="dk1"/>
                </a:solidFill>
              </a:rPr>
              <a:t>Possible</a:t>
            </a:r>
            <a:r>
              <a:rPr b="1" lang="es" sz="2000">
                <a:solidFill>
                  <a:schemeClr val="dk1"/>
                </a:solidFill>
              </a:rPr>
              <a:t> solution:</a:t>
            </a:r>
            <a:r>
              <a:rPr b="1" lang="es" sz="2000">
                <a:solidFill>
                  <a:srgbClr val="FF0000"/>
                </a:solidFill>
              </a:rPr>
              <a:t> </a:t>
            </a:r>
            <a:r>
              <a:rPr b="1" lang="es" sz="2000">
                <a:solidFill>
                  <a:srgbClr val="FF0000"/>
                </a:solidFill>
              </a:rPr>
              <a:t>MC </a:t>
            </a:r>
            <a:r>
              <a:rPr lang="es" sz="2000">
                <a:solidFill>
                  <a:schemeClr val="dk1"/>
                </a:solidFill>
              </a:rPr>
              <a:t>simulations as </a:t>
            </a:r>
            <a:r>
              <a:rPr lang="es" sz="2000" u="sng">
                <a:solidFill>
                  <a:schemeClr val="hlink"/>
                </a:solidFill>
                <a:hlinkClick r:id="rId11"/>
              </a:rPr>
              <a:t>P. Žugec</a:t>
            </a:r>
            <a:endParaRPr sz="2000">
              <a:solidFill>
                <a:schemeClr val="dk1"/>
              </a:solidFill>
            </a:endParaRPr>
          </a:p>
          <a:p>
            <a:pPr indent="0" lvl="0" marL="0" rtl="0" algn="l">
              <a:spcBef>
                <a:spcPts val="0"/>
              </a:spcBef>
              <a:spcAft>
                <a:spcPts val="0"/>
              </a:spcAft>
              <a:buNone/>
            </a:pPr>
            <a:r>
              <a:t/>
            </a:r>
            <a:endParaRPr sz="1900">
              <a:solidFill>
                <a:srgbClr val="000000"/>
              </a:solidFill>
            </a:endParaRPr>
          </a:p>
        </p:txBody>
      </p:sp>
      <p:sp>
        <p:nvSpPr>
          <p:cNvPr id="545" name="Google Shape;545;p31"/>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64" name="Google Shape;64;p14"/>
          <p:cNvGrpSpPr/>
          <p:nvPr/>
        </p:nvGrpSpPr>
        <p:grpSpPr>
          <a:xfrm>
            <a:off x="0" y="0"/>
            <a:ext cx="9144000" cy="526800"/>
            <a:chOff x="0" y="0"/>
            <a:chExt cx="9144000" cy="526800"/>
          </a:xfrm>
        </p:grpSpPr>
        <p:grpSp>
          <p:nvGrpSpPr>
            <p:cNvPr id="65" name="Google Shape;65;p14"/>
            <p:cNvGrpSpPr/>
            <p:nvPr/>
          </p:nvGrpSpPr>
          <p:grpSpPr>
            <a:xfrm>
              <a:off x="0" y="0"/>
              <a:ext cx="9144000" cy="526800"/>
              <a:chOff x="0" y="0"/>
              <a:chExt cx="9144000" cy="526800"/>
            </a:xfrm>
          </p:grpSpPr>
          <p:sp>
            <p:nvSpPr>
              <p:cNvPr id="66" name="Google Shape;66;p14"/>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67" name="Google Shape;67;p14"/>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68" name="Google Shape;68;p14"/>
            <p:cNvGrpSpPr/>
            <p:nvPr/>
          </p:nvGrpSpPr>
          <p:grpSpPr>
            <a:xfrm>
              <a:off x="7629937" y="67788"/>
              <a:ext cx="1445176" cy="391200"/>
              <a:chOff x="6941837" y="1294825"/>
              <a:chExt cx="1445176" cy="391200"/>
            </a:xfrm>
          </p:grpSpPr>
          <p:sp>
            <p:nvSpPr>
              <p:cNvPr id="69" name="Google Shape;69;p14"/>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0" name="Google Shape;70;p14"/>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71" name="Google Shape;71;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72" name="Google Shape;72;p14"/>
          <p:cNvSpPr txBox="1"/>
          <p:nvPr/>
        </p:nvSpPr>
        <p:spPr>
          <a:xfrm>
            <a:off x="2144800" y="15775"/>
            <a:ext cx="53427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2600">
                <a:solidFill>
                  <a:schemeClr val="lt1"/>
                </a:solidFill>
              </a:rPr>
              <a:t>Outline</a:t>
            </a:r>
            <a:endParaRPr sz="1600"/>
          </a:p>
        </p:txBody>
      </p:sp>
      <p:sp>
        <p:nvSpPr>
          <p:cNvPr id="73" name="Google Shape;73;p14"/>
          <p:cNvSpPr txBox="1"/>
          <p:nvPr/>
        </p:nvSpPr>
        <p:spPr>
          <a:xfrm>
            <a:off x="201300" y="600763"/>
            <a:ext cx="8741400" cy="3924900"/>
          </a:xfrm>
          <a:prstGeom prst="rect">
            <a:avLst/>
          </a:prstGeom>
          <a:noFill/>
          <a:ln>
            <a:noFill/>
          </a:ln>
        </p:spPr>
        <p:txBody>
          <a:bodyPr anchorCtr="0" anchor="t" bIns="91425" lIns="91425" spcFirstLastPara="1" rIns="91425" wrap="square" tIns="91425">
            <a:spAutoFit/>
          </a:bodyPr>
          <a:lstStyle/>
          <a:p>
            <a:pPr indent="-400050" lvl="0" marL="457200" rtl="0" algn="l">
              <a:spcBef>
                <a:spcPts val="0"/>
              </a:spcBef>
              <a:spcAft>
                <a:spcPts val="0"/>
              </a:spcAft>
              <a:buClr>
                <a:schemeClr val="dk1"/>
              </a:buClr>
              <a:buSzPts val="2700"/>
              <a:buChar char="●"/>
            </a:pPr>
            <a:r>
              <a:rPr lang="es" sz="2700">
                <a:solidFill>
                  <a:schemeClr val="dk1"/>
                </a:solidFill>
              </a:rPr>
              <a:t>Motivation</a:t>
            </a:r>
            <a:endParaRPr sz="2700">
              <a:solidFill>
                <a:schemeClr val="dk1"/>
              </a:solidFill>
            </a:endParaRPr>
          </a:p>
          <a:p>
            <a:pPr indent="0" lvl="0" marL="457200" rtl="0" algn="l">
              <a:spcBef>
                <a:spcPts val="0"/>
              </a:spcBef>
              <a:spcAft>
                <a:spcPts val="0"/>
              </a:spcAft>
              <a:buNone/>
            </a:pPr>
            <a:r>
              <a:t/>
            </a:r>
            <a:endParaRPr sz="2700">
              <a:solidFill>
                <a:schemeClr val="dk1"/>
              </a:solidFill>
            </a:endParaRPr>
          </a:p>
          <a:p>
            <a:pPr indent="-400050" lvl="0" marL="457200" rtl="0" algn="l">
              <a:spcBef>
                <a:spcPts val="0"/>
              </a:spcBef>
              <a:spcAft>
                <a:spcPts val="0"/>
              </a:spcAft>
              <a:buClr>
                <a:schemeClr val="dk1"/>
              </a:buClr>
              <a:buSzPts val="2700"/>
              <a:buChar char="●"/>
            </a:pPr>
            <a:r>
              <a:rPr lang="es" sz="2700">
                <a:solidFill>
                  <a:schemeClr val="dk1"/>
                </a:solidFill>
              </a:rPr>
              <a:t>Brief summary of prev. analysis status </a:t>
            </a:r>
            <a:r>
              <a:rPr lang="es" sz="2700">
                <a:solidFill>
                  <a:schemeClr val="dk1"/>
                </a:solidFill>
              </a:rPr>
              <a:t>reported</a:t>
            </a:r>
            <a:endParaRPr sz="2700">
              <a:solidFill>
                <a:schemeClr val="dk1"/>
              </a:solidFill>
            </a:endParaRPr>
          </a:p>
          <a:p>
            <a:pPr indent="0" lvl="0" marL="0" rtl="0" algn="l">
              <a:spcBef>
                <a:spcPts val="0"/>
              </a:spcBef>
              <a:spcAft>
                <a:spcPts val="0"/>
              </a:spcAft>
              <a:buNone/>
            </a:pPr>
            <a:r>
              <a:t/>
            </a:r>
            <a:endParaRPr sz="2700">
              <a:solidFill>
                <a:schemeClr val="dk1"/>
              </a:solidFill>
            </a:endParaRPr>
          </a:p>
          <a:p>
            <a:pPr indent="-400050" lvl="0" marL="457200" rtl="0" algn="l">
              <a:spcBef>
                <a:spcPts val="0"/>
              </a:spcBef>
              <a:spcAft>
                <a:spcPts val="0"/>
              </a:spcAft>
              <a:buClr>
                <a:schemeClr val="dk1"/>
              </a:buClr>
              <a:buSzPts val="2700"/>
              <a:buChar char="●"/>
            </a:pPr>
            <a:r>
              <a:rPr b="1" baseline="30000" lang="es" sz="2700">
                <a:solidFill>
                  <a:schemeClr val="dk1"/>
                </a:solidFill>
              </a:rPr>
              <a:t>209</a:t>
            </a:r>
            <a:r>
              <a:rPr b="1" lang="es" sz="2700">
                <a:solidFill>
                  <a:schemeClr val="dk1"/>
                </a:solidFill>
              </a:rPr>
              <a:t>Bi(n,ɣ) cross section</a:t>
            </a:r>
            <a:r>
              <a:rPr lang="es" sz="2700">
                <a:solidFill>
                  <a:schemeClr val="dk1"/>
                </a:solidFill>
              </a:rPr>
              <a:t> measurement @ EAR2:</a:t>
            </a:r>
            <a:endParaRPr sz="2700">
              <a:solidFill>
                <a:schemeClr val="dk1"/>
              </a:solidFill>
            </a:endParaRPr>
          </a:p>
          <a:p>
            <a:pPr indent="-400050" lvl="1" marL="914400" rtl="0" algn="l">
              <a:spcBef>
                <a:spcPts val="0"/>
              </a:spcBef>
              <a:spcAft>
                <a:spcPts val="0"/>
              </a:spcAft>
              <a:buClr>
                <a:schemeClr val="dk1"/>
              </a:buClr>
              <a:buSzPts val="2700"/>
              <a:buChar char="○"/>
            </a:pPr>
            <a:r>
              <a:rPr lang="es" sz="2700">
                <a:solidFill>
                  <a:schemeClr val="dk1"/>
                </a:solidFill>
              </a:rPr>
              <a:t>Background estimation</a:t>
            </a:r>
            <a:endParaRPr sz="2700">
              <a:solidFill>
                <a:schemeClr val="dk1"/>
              </a:solidFill>
            </a:endParaRPr>
          </a:p>
          <a:p>
            <a:pPr indent="-400050" lvl="1" marL="914400" rtl="0" algn="l">
              <a:spcBef>
                <a:spcPts val="0"/>
              </a:spcBef>
              <a:spcAft>
                <a:spcPts val="0"/>
              </a:spcAft>
              <a:buClr>
                <a:schemeClr val="dk1"/>
              </a:buClr>
              <a:buSzPts val="2700"/>
              <a:buChar char="○"/>
            </a:pPr>
            <a:r>
              <a:rPr lang="es" sz="2700">
                <a:solidFill>
                  <a:schemeClr val="dk1"/>
                </a:solidFill>
              </a:rPr>
              <a:t>Preliminary </a:t>
            </a:r>
            <a:r>
              <a:rPr baseline="30000" lang="es" sz="2700">
                <a:solidFill>
                  <a:schemeClr val="dk1"/>
                </a:solidFill>
              </a:rPr>
              <a:t>209</a:t>
            </a:r>
            <a:r>
              <a:rPr lang="es" sz="2700">
                <a:solidFill>
                  <a:schemeClr val="dk1"/>
                </a:solidFill>
              </a:rPr>
              <a:t>Bi(n,ɣ) reaction yield (up to 10 keV)</a:t>
            </a:r>
            <a:endParaRPr sz="2700">
              <a:solidFill>
                <a:schemeClr val="dk1"/>
              </a:solidFill>
            </a:endParaRPr>
          </a:p>
          <a:p>
            <a:pPr indent="0" lvl="0" marL="0" rtl="0" algn="l">
              <a:spcBef>
                <a:spcPts val="0"/>
              </a:spcBef>
              <a:spcAft>
                <a:spcPts val="0"/>
              </a:spcAft>
              <a:buNone/>
            </a:pPr>
            <a:r>
              <a:t/>
            </a:r>
            <a:endParaRPr b="1" sz="2700">
              <a:solidFill>
                <a:schemeClr val="dk1"/>
              </a:solidFill>
            </a:endParaRPr>
          </a:p>
          <a:p>
            <a:pPr indent="-400050" lvl="0" marL="457200" rtl="0" algn="l">
              <a:spcBef>
                <a:spcPts val="0"/>
              </a:spcBef>
              <a:spcAft>
                <a:spcPts val="0"/>
              </a:spcAft>
              <a:buClr>
                <a:schemeClr val="dk1"/>
              </a:buClr>
              <a:buSzPts val="2700"/>
              <a:buChar char="●"/>
            </a:pPr>
            <a:r>
              <a:rPr lang="es" sz="2700">
                <a:solidFill>
                  <a:schemeClr val="dk1"/>
                </a:solidFill>
              </a:rPr>
              <a:t>Summary and conclusions </a:t>
            </a:r>
            <a:endParaRPr sz="2700">
              <a:solidFill>
                <a:schemeClr val="dk1"/>
              </a:solidFill>
            </a:endParaRPr>
          </a:p>
        </p:txBody>
      </p:sp>
      <p:sp>
        <p:nvSpPr>
          <p:cNvPr id="74" name="Google Shape;74;p14"/>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 name="Shape 549"/>
        <p:cNvGrpSpPr/>
        <p:nvPr/>
      </p:nvGrpSpPr>
      <p:grpSpPr>
        <a:xfrm>
          <a:off x="0" y="0"/>
          <a:ext cx="0" cy="0"/>
          <a:chOff x="0" y="0"/>
          <a:chExt cx="0" cy="0"/>
        </a:xfrm>
      </p:grpSpPr>
      <p:sp>
        <p:nvSpPr>
          <p:cNvPr id="550" name="Google Shape;550;p32"/>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551" name="Google Shape;551;p32"/>
          <p:cNvGrpSpPr/>
          <p:nvPr/>
        </p:nvGrpSpPr>
        <p:grpSpPr>
          <a:xfrm>
            <a:off x="0" y="0"/>
            <a:ext cx="9144000" cy="526800"/>
            <a:chOff x="0" y="0"/>
            <a:chExt cx="9144000" cy="526800"/>
          </a:xfrm>
        </p:grpSpPr>
        <p:grpSp>
          <p:nvGrpSpPr>
            <p:cNvPr id="552" name="Google Shape;552;p32"/>
            <p:cNvGrpSpPr/>
            <p:nvPr/>
          </p:nvGrpSpPr>
          <p:grpSpPr>
            <a:xfrm>
              <a:off x="0" y="0"/>
              <a:ext cx="9144000" cy="526800"/>
              <a:chOff x="0" y="0"/>
              <a:chExt cx="9144000" cy="526800"/>
            </a:xfrm>
          </p:grpSpPr>
          <p:sp>
            <p:nvSpPr>
              <p:cNvPr id="553" name="Google Shape;553;p32"/>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554" name="Google Shape;554;p32"/>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555" name="Google Shape;555;p32"/>
            <p:cNvGrpSpPr/>
            <p:nvPr/>
          </p:nvGrpSpPr>
          <p:grpSpPr>
            <a:xfrm>
              <a:off x="7629937" y="67788"/>
              <a:ext cx="1445176" cy="391200"/>
              <a:chOff x="6941837" y="1294825"/>
              <a:chExt cx="1445176" cy="391200"/>
            </a:xfrm>
          </p:grpSpPr>
          <p:sp>
            <p:nvSpPr>
              <p:cNvPr id="556" name="Google Shape;556;p32"/>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57" name="Google Shape;557;p32"/>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558" name="Google Shape;558;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559" name="Google Shape;559;p32"/>
          <p:cNvSpPr txBox="1"/>
          <p:nvPr/>
        </p:nvSpPr>
        <p:spPr>
          <a:xfrm>
            <a:off x="2144800" y="15775"/>
            <a:ext cx="5342700" cy="55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2400">
                <a:solidFill>
                  <a:schemeClr val="lt1"/>
                </a:solidFill>
              </a:rPr>
              <a:t>Ongoing analysis: Background</a:t>
            </a:r>
            <a:endParaRPr sz="2600">
              <a:solidFill>
                <a:schemeClr val="lt1"/>
              </a:solidFill>
            </a:endParaRPr>
          </a:p>
        </p:txBody>
      </p:sp>
      <p:pic>
        <p:nvPicPr>
          <p:cNvPr id="560" name="Google Shape;560;p32"/>
          <p:cNvPicPr preferRelativeResize="0"/>
          <p:nvPr/>
        </p:nvPicPr>
        <p:blipFill>
          <a:blip r:embed="rId5">
            <a:alphaModFix/>
          </a:blip>
          <a:stretch>
            <a:fillRect/>
          </a:stretch>
        </p:blipFill>
        <p:spPr>
          <a:xfrm>
            <a:off x="0" y="656876"/>
            <a:ext cx="6234349" cy="3622675"/>
          </a:xfrm>
          <a:prstGeom prst="rect">
            <a:avLst/>
          </a:prstGeom>
          <a:noFill/>
          <a:ln>
            <a:noFill/>
          </a:ln>
        </p:spPr>
      </p:pic>
      <p:sp>
        <p:nvSpPr>
          <p:cNvPr id="561" name="Google Shape;561;p32"/>
          <p:cNvSpPr txBox="1"/>
          <p:nvPr/>
        </p:nvSpPr>
        <p:spPr>
          <a:xfrm>
            <a:off x="6161975" y="666925"/>
            <a:ext cx="2923200" cy="380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s">
                <a:solidFill>
                  <a:srgbClr val="FF0000"/>
                </a:solidFill>
              </a:rPr>
              <a:t>Neutron scattering </a:t>
            </a:r>
            <a:r>
              <a:rPr lang="es">
                <a:solidFill>
                  <a:schemeClr val="dk1"/>
                </a:solidFill>
              </a:rPr>
              <a:t>and </a:t>
            </a:r>
            <a:r>
              <a:rPr b="1" lang="es">
                <a:solidFill>
                  <a:srgbClr val="FF0000"/>
                </a:solidFill>
              </a:rPr>
              <a:t>in-beam gamma</a:t>
            </a:r>
            <a:r>
              <a:rPr b="1" lang="es">
                <a:solidFill>
                  <a:schemeClr val="dk1"/>
                </a:solidFill>
              </a:rPr>
              <a:t> </a:t>
            </a:r>
            <a:r>
              <a:rPr lang="es">
                <a:solidFill>
                  <a:schemeClr val="dk1"/>
                </a:solidFill>
              </a:rPr>
              <a:t>component scaled to reproduce the total background in </a:t>
            </a:r>
            <a:r>
              <a:rPr baseline="30000" lang="es">
                <a:solidFill>
                  <a:schemeClr val="dk1"/>
                </a:solidFill>
              </a:rPr>
              <a:t>209</a:t>
            </a:r>
            <a:r>
              <a:rPr lang="es">
                <a:solidFill>
                  <a:schemeClr val="dk1"/>
                </a:solidFill>
              </a:rPr>
              <a:t>Bi thick sample: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ctr">
              <a:spcBef>
                <a:spcPts val="0"/>
              </a:spcBef>
              <a:spcAft>
                <a:spcPts val="0"/>
              </a:spcAft>
              <a:buClr>
                <a:schemeClr val="dk1"/>
              </a:buClr>
              <a:buSzPts val="1100"/>
              <a:buFont typeface="Arial"/>
              <a:buNone/>
            </a:pPr>
            <a:r>
              <a:rPr lang="es">
                <a:solidFill>
                  <a:schemeClr val="dk1"/>
                </a:solidFill>
              </a:rPr>
              <a:t>The </a:t>
            </a:r>
            <a:r>
              <a:rPr b="1" lang="es">
                <a:solidFill>
                  <a:srgbClr val="FF0000"/>
                </a:solidFill>
              </a:rPr>
              <a:t>total</a:t>
            </a:r>
            <a:r>
              <a:rPr lang="es">
                <a:solidFill>
                  <a:schemeClr val="dk1"/>
                </a:solidFill>
              </a:rPr>
              <a:t> background is represented by the </a:t>
            </a:r>
            <a:r>
              <a:rPr b="1" lang="es">
                <a:solidFill>
                  <a:srgbClr val="FF0000"/>
                </a:solidFill>
              </a:rPr>
              <a:t>red</a:t>
            </a:r>
            <a:r>
              <a:rPr lang="es">
                <a:solidFill>
                  <a:schemeClr val="dk1"/>
                </a:solidFill>
              </a:rPr>
              <a:t> line.</a:t>
            </a:r>
            <a:endParaRPr>
              <a:solidFill>
                <a:schemeClr val="dk1"/>
              </a:solidFill>
            </a:endParaRPr>
          </a:p>
          <a:p>
            <a:pPr indent="0" lvl="0" marL="0" rtl="0" algn="l">
              <a:spcBef>
                <a:spcPts val="0"/>
              </a:spcBef>
              <a:spcAft>
                <a:spcPts val="0"/>
              </a:spcAft>
              <a:buNone/>
            </a:pPr>
            <a:r>
              <a:t/>
            </a:r>
            <a:endParaRPr b="1">
              <a:solidFill>
                <a:srgbClr val="FF0000"/>
              </a:solidFill>
            </a:endParaRPr>
          </a:p>
        </p:txBody>
      </p:sp>
      <p:pic>
        <p:nvPicPr>
          <p:cNvPr id="562" name="Google Shape;562;p32"/>
          <p:cNvPicPr preferRelativeResize="0"/>
          <p:nvPr/>
        </p:nvPicPr>
        <p:blipFill>
          <a:blip r:embed="rId6">
            <a:alphaModFix/>
          </a:blip>
          <a:stretch>
            <a:fillRect/>
          </a:stretch>
        </p:blipFill>
        <p:spPr>
          <a:xfrm>
            <a:off x="6528845" y="2426162"/>
            <a:ext cx="2412500" cy="766462"/>
          </a:xfrm>
          <a:prstGeom prst="rect">
            <a:avLst/>
          </a:prstGeom>
          <a:noFill/>
          <a:ln>
            <a:noFill/>
          </a:ln>
        </p:spPr>
      </p:pic>
      <p:pic>
        <p:nvPicPr>
          <p:cNvPr id="563" name="Google Shape;563;p32"/>
          <p:cNvPicPr preferRelativeResize="0"/>
          <p:nvPr/>
        </p:nvPicPr>
        <p:blipFill>
          <a:blip r:embed="rId7">
            <a:alphaModFix/>
          </a:blip>
          <a:stretch>
            <a:fillRect/>
          </a:stretch>
        </p:blipFill>
        <p:spPr>
          <a:xfrm>
            <a:off x="6423225" y="1808099"/>
            <a:ext cx="2623749" cy="618063"/>
          </a:xfrm>
          <a:prstGeom prst="rect">
            <a:avLst/>
          </a:prstGeom>
          <a:noFill/>
          <a:ln>
            <a:noFill/>
          </a:ln>
        </p:spPr>
      </p:pic>
      <p:sp>
        <p:nvSpPr>
          <p:cNvPr id="564" name="Google Shape;564;p32"/>
          <p:cNvSpPr txBox="1"/>
          <p:nvPr/>
        </p:nvSpPr>
        <p:spPr>
          <a:xfrm>
            <a:off x="1542850" y="1093400"/>
            <a:ext cx="1807500" cy="341700"/>
          </a:xfrm>
          <a:prstGeom prst="rect">
            <a:avLst/>
          </a:prstGeom>
          <a:solidFill>
            <a:schemeClr val="accent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020">
                <a:solidFill>
                  <a:schemeClr val="dk1"/>
                </a:solidFill>
              </a:rPr>
              <a:t>Bi209 Thick Target</a:t>
            </a:r>
            <a:endParaRPr sz="900">
              <a:solidFill>
                <a:schemeClr val="dk1"/>
              </a:solidFill>
            </a:endParaRPr>
          </a:p>
        </p:txBody>
      </p:sp>
      <p:sp>
        <p:nvSpPr>
          <p:cNvPr id="565" name="Google Shape;565;p32"/>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p33"/>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571" name="Google Shape;571;p33"/>
          <p:cNvGrpSpPr/>
          <p:nvPr/>
        </p:nvGrpSpPr>
        <p:grpSpPr>
          <a:xfrm>
            <a:off x="0" y="0"/>
            <a:ext cx="9144000" cy="526800"/>
            <a:chOff x="0" y="0"/>
            <a:chExt cx="9144000" cy="526800"/>
          </a:xfrm>
        </p:grpSpPr>
        <p:grpSp>
          <p:nvGrpSpPr>
            <p:cNvPr id="572" name="Google Shape;572;p33"/>
            <p:cNvGrpSpPr/>
            <p:nvPr/>
          </p:nvGrpSpPr>
          <p:grpSpPr>
            <a:xfrm>
              <a:off x="0" y="0"/>
              <a:ext cx="9144000" cy="526800"/>
              <a:chOff x="0" y="0"/>
              <a:chExt cx="9144000" cy="526800"/>
            </a:xfrm>
          </p:grpSpPr>
          <p:sp>
            <p:nvSpPr>
              <p:cNvPr id="573" name="Google Shape;573;p33"/>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574" name="Google Shape;574;p33"/>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575" name="Google Shape;575;p33"/>
            <p:cNvGrpSpPr/>
            <p:nvPr/>
          </p:nvGrpSpPr>
          <p:grpSpPr>
            <a:xfrm>
              <a:off x="7629937" y="67788"/>
              <a:ext cx="1445176" cy="391200"/>
              <a:chOff x="6941837" y="1294825"/>
              <a:chExt cx="1445176" cy="391200"/>
            </a:xfrm>
          </p:grpSpPr>
          <p:sp>
            <p:nvSpPr>
              <p:cNvPr id="576" name="Google Shape;576;p33"/>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77" name="Google Shape;577;p33"/>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578" name="Google Shape;578;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579" name="Google Shape;579;p33"/>
          <p:cNvSpPr txBox="1"/>
          <p:nvPr/>
        </p:nvSpPr>
        <p:spPr>
          <a:xfrm>
            <a:off x="2144800" y="15775"/>
            <a:ext cx="5342700" cy="1373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lang="es" sz="2400">
                <a:solidFill>
                  <a:schemeClr val="lt1"/>
                </a:solidFill>
              </a:rPr>
              <a:t>Ongoing analysis: Background</a:t>
            </a:r>
            <a:endParaRPr sz="2600">
              <a:solidFill>
                <a:schemeClr val="lt1"/>
              </a:solidFill>
            </a:endParaRPr>
          </a:p>
          <a:p>
            <a:pPr indent="0" lvl="0" marL="0" rtl="0" algn="ctr">
              <a:spcBef>
                <a:spcPts val="0"/>
              </a:spcBef>
              <a:spcAft>
                <a:spcPts val="0"/>
              </a:spcAft>
              <a:buNone/>
            </a:pPr>
            <a:r>
              <a:t/>
            </a:r>
            <a:endParaRPr b="1" sz="2720">
              <a:solidFill>
                <a:schemeClr val="lt1"/>
              </a:solidFill>
            </a:endParaRPr>
          </a:p>
          <a:p>
            <a:pPr indent="0" lvl="0" marL="0" rtl="0" algn="ctr">
              <a:spcBef>
                <a:spcPts val="0"/>
              </a:spcBef>
              <a:spcAft>
                <a:spcPts val="0"/>
              </a:spcAft>
              <a:buNone/>
            </a:pPr>
            <a:r>
              <a:t/>
            </a:r>
            <a:endParaRPr sz="2600">
              <a:solidFill>
                <a:schemeClr val="lt1"/>
              </a:solidFill>
            </a:endParaRPr>
          </a:p>
        </p:txBody>
      </p:sp>
      <p:pic>
        <p:nvPicPr>
          <p:cNvPr id="580" name="Google Shape;580;p33"/>
          <p:cNvPicPr preferRelativeResize="0"/>
          <p:nvPr/>
        </p:nvPicPr>
        <p:blipFill rotWithShape="1">
          <a:blip r:embed="rId5">
            <a:alphaModFix/>
          </a:blip>
          <a:srcRect b="-1240" l="0" r="0" t="-1250"/>
          <a:stretch/>
        </p:blipFill>
        <p:spPr>
          <a:xfrm>
            <a:off x="0" y="617175"/>
            <a:ext cx="3087727" cy="1825000"/>
          </a:xfrm>
          <a:prstGeom prst="rect">
            <a:avLst/>
          </a:prstGeom>
          <a:noFill/>
          <a:ln>
            <a:noFill/>
          </a:ln>
        </p:spPr>
      </p:pic>
      <p:pic>
        <p:nvPicPr>
          <p:cNvPr id="581" name="Google Shape;581;p33"/>
          <p:cNvPicPr preferRelativeResize="0"/>
          <p:nvPr/>
        </p:nvPicPr>
        <p:blipFill rotWithShape="1">
          <a:blip r:embed="rId6">
            <a:alphaModFix/>
          </a:blip>
          <a:srcRect b="-1250" l="0" r="0" t="-1240"/>
          <a:stretch/>
        </p:blipFill>
        <p:spPr>
          <a:xfrm>
            <a:off x="3033925" y="617175"/>
            <a:ext cx="3087701" cy="1825000"/>
          </a:xfrm>
          <a:prstGeom prst="rect">
            <a:avLst/>
          </a:prstGeom>
          <a:noFill/>
          <a:ln>
            <a:noFill/>
          </a:ln>
        </p:spPr>
      </p:pic>
      <p:pic>
        <p:nvPicPr>
          <p:cNvPr id="582" name="Google Shape;582;p33"/>
          <p:cNvPicPr preferRelativeResize="0"/>
          <p:nvPr/>
        </p:nvPicPr>
        <p:blipFill rotWithShape="1">
          <a:blip r:embed="rId7">
            <a:alphaModFix/>
          </a:blip>
          <a:srcRect b="1250" l="0" r="0" t="-1250"/>
          <a:stretch/>
        </p:blipFill>
        <p:spPr>
          <a:xfrm>
            <a:off x="6056275" y="617175"/>
            <a:ext cx="3087727" cy="1780600"/>
          </a:xfrm>
          <a:prstGeom prst="rect">
            <a:avLst/>
          </a:prstGeom>
          <a:noFill/>
          <a:ln>
            <a:noFill/>
          </a:ln>
        </p:spPr>
      </p:pic>
      <p:pic>
        <p:nvPicPr>
          <p:cNvPr id="583" name="Google Shape;583;p33"/>
          <p:cNvPicPr preferRelativeResize="0"/>
          <p:nvPr/>
        </p:nvPicPr>
        <p:blipFill rotWithShape="1">
          <a:blip r:embed="rId8">
            <a:alphaModFix/>
          </a:blip>
          <a:srcRect b="0" l="377" r="387" t="0"/>
          <a:stretch/>
        </p:blipFill>
        <p:spPr>
          <a:xfrm>
            <a:off x="0" y="2683112"/>
            <a:ext cx="3033927" cy="1762960"/>
          </a:xfrm>
          <a:prstGeom prst="rect">
            <a:avLst/>
          </a:prstGeom>
          <a:noFill/>
          <a:ln>
            <a:noFill/>
          </a:ln>
        </p:spPr>
      </p:pic>
      <p:pic>
        <p:nvPicPr>
          <p:cNvPr id="584" name="Google Shape;584;p33"/>
          <p:cNvPicPr preferRelativeResize="0"/>
          <p:nvPr/>
        </p:nvPicPr>
        <p:blipFill rotWithShape="1">
          <a:blip r:embed="rId9">
            <a:alphaModFix/>
          </a:blip>
          <a:srcRect b="0" l="0" r="0" t="0"/>
          <a:stretch/>
        </p:blipFill>
        <p:spPr>
          <a:xfrm>
            <a:off x="3028150" y="2674325"/>
            <a:ext cx="3087701" cy="1780533"/>
          </a:xfrm>
          <a:prstGeom prst="rect">
            <a:avLst/>
          </a:prstGeom>
          <a:noFill/>
          <a:ln>
            <a:noFill/>
          </a:ln>
        </p:spPr>
      </p:pic>
      <p:pic>
        <p:nvPicPr>
          <p:cNvPr id="585" name="Google Shape;585;p33"/>
          <p:cNvPicPr preferRelativeResize="0"/>
          <p:nvPr/>
        </p:nvPicPr>
        <p:blipFill rotWithShape="1">
          <a:blip r:embed="rId10">
            <a:alphaModFix/>
          </a:blip>
          <a:srcRect b="0" l="0" r="0" t="0"/>
          <a:stretch/>
        </p:blipFill>
        <p:spPr>
          <a:xfrm>
            <a:off x="6056275" y="2674312"/>
            <a:ext cx="3087727" cy="1780556"/>
          </a:xfrm>
          <a:prstGeom prst="rect">
            <a:avLst/>
          </a:prstGeom>
          <a:noFill/>
          <a:ln>
            <a:noFill/>
          </a:ln>
        </p:spPr>
      </p:pic>
      <p:sp>
        <p:nvSpPr>
          <p:cNvPr id="586" name="Google Shape;586;p33"/>
          <p:cNvSpPr txBox="1"/>
          <p:nvPr/>
        </p:nvSpPr>
        <p:spPr>
          <a:xfrm>
            <a:off x="3785475" y="926025"/>
            <a:ext cx="1807500" cy="341700"/>
          </a:xfrm>
          <a:prstGeom prst="rect">
            <a:avLst/>
          </a:prstGeom>
          <a:solidFill>
            <a:schemeClr val="accent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020">
                <a:solidFill>
                  <a:schemeClr val="dk1"/>
                </a:solidFill>
              </a:rPr>
              <a:t>Bi209 Thick Target</a:t>
            </a:r>
            <a:endParaRPr sz="900">
              <a:solidFill>
                <a:schemeClr val="dk1"/>
              </a:solidFill>
            </a:endParaRPr>
          </a:p>
        </p:txBody>
      </p:sp>
      <p:sp>
        <p:nvSpPr>
          <p:cNvPr id="587" name="Google Shape;587;p33"/>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 name="Shape 591"/>
        <p:cNvGrpSpPr/>
        <p:nvPr/>
      </p:nvGrpSpPr>
      <p:grpSpPr>
        <a:xfrm>
          <a:off x="0" y="0"/>
          <a:ext cx="0" cy="0"/>
          <a:chOff x="0" y="0"/>
          <a:chExt cx="0" cy="0"/>
        </a:xfrm>
      </p:grpSpPr>
      <p:sp>
        <p:nvSpPr>
          <p:cNvPr id="592" name="Google Shape;592;p34"/>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593" name="Google Shape;593;p34"/>
          <p:cNvGrpSpPr/>
          <p:nvPr/>
        </p:nvGrpSpPr>
        <p:grpSpPr>
          <a:xfrm>
            <a:off x="0" y="0"/>
            <a:ext cx="9144000" cy="526800"/>
            <a:chOff x="0" y="0"/>
            <a:chExt cx="9144000" cy="526800"/>
          </a:xfrm>
        </p:grpSpPr>
        <p:grpSp>
          <p:nvGrpSpPr>
            <p:cNvPr id="594" name="Google Shape;594;p34"/>
            <p:cNvGrpSpPr/>
            <p:nvPr/>
          </p:nvGrpSpPr>
          <p:grpSpPr>
            <a:xfrm>
              <a:off x="0" y="0"/>
              <a:ext cx="9144000" cy="526800"/>
              <a:chOff x="0" y="0"/>
              <a:chExt cx="9144000" cy="526800"/>
            </a:xfrm>
          </p:grpSpPr>
          <p:sp>
            <p:nvSpPr>
              <p:cNvPr id="595" name="Google Shape;595;p34"/>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596" name="Google Shape;596;p34"/>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597" name="Google Shape;597;p34"/>
            <p:cNvGrpSpPr/>
            <p:nvPr/>
          </p:nvGrpSpPr>
          <p:grpSpPr>
            <a:xfrm>
              <a:off x="7629937" y="67788"/>
              <a:ext cx="1445176" cy="391200"/>
              <a:chOff x="6941837" y="1294825"/>
              <a:chExt cx="1445176" cy="391200"/>
            </a:xfrm>
          </p:grpSpPr>
          <p:sp>
            <p:nvSpPr>
              <p:cNvPr id="598" name="Google Shape;598;p34"/>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99" name="Google Shape;599;p34"/>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600" name="Google Shape;600;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601" name="Google Shape;601;p34"/>
          <p:cNvSpPr txBox="1"/>
          <p:nvPr/>
        </p:nvSpPr>
        <p:spPr>
          <a:xfrm>
            <a:off x="2144800" y="15775"/>
            <a:ext cx="5342700" cy="1373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lang="es" sz="2400">
                <a:solidFill>
                  <a:schemeClr val="lt1"/>
                </a:solidFill>
              </a:rPr>
              <a:t>Ongoing analysis: Background</a:t>
            </a:r>
            <a:endParaRPr sz="2600">
              <a:solidFill>
                <a:schemeClr val="lt1"/>
              </a:solidFill>
            </a:endParaRPr>
          </a:p>
          <a:p>
            <a:pPr indent="0" lvl="0" marL="0" rtl="0" algn="ctr">
              <a:spcBef>
                <a:spcPts val="0"/>
              </a:spcBef>
              <a:spcAft>
                <a:spcPts val="0"/>
              </a:spcAft>
              <a:buNone/>
            </a:pPr>
            <a:r>
              <a:t/>
            </a:r>
            <a:endParaRPr b="1" sz="2720">
              <a:solidFill>
                <a:schemeClr val="lt1"/>
              </a:solidFill>
            </a:endParaRPr>
          </a:p>
          <a:p>
            <a:pPr indent="0" lvl="0" marL="0" rtl="0" algn="ctr">
              <a:spcBef>
                <a:spcPts val="0"/>
              </a:spcBef>
              <a:spcAft>
                <a:spcPts val="0"/>
              </a:spcAft>
              <a:buNone/>
            </a:pPr>
            <a:r>
              <a:t/>
            </a:r>
            <a:endParaRPr sz="2600">
              <a:solidFill>
                <a:schemeClr val="lt1"/>
              </a:solidFill>
            </a:endParaRPr>
          </a:p>
        </p:txBody>
      </p:sp>
      <p:pic>
        <p:nvPicPr>
          <p:cNvPr id="602" name="Google Shape;602;p34"/>
          <p:cNvPicPr preferRelativeResize="0"/>
          <p:nvPr/>
        </p:nvPicPr>
        <p:blipFill rotWithShape="1">
          <a:blip r:embed="rId5">
            <a:alphaModFix/>
          </a:blip>
          <a:srcRect b="-1240" l="0" r="0" t="-1250"/>
          <a:stretch/>
        </p:blipFill>
        <p:spPr>
          <a:xfrm>
            <a:off x="0" y="617175"/>
            <a:ext cx="3087727" cy="1825000"/>
          </a:xfrm>
          <a:prstGeom prst="rect">
            <a:avLst/>
          </a:prstGeom>
          <a:noFill/>
          <a:ln>
            <a:noFill/>
          </a:ln>
        </p:spPr>
      </p:pic>
      <p:pic>
        <p:nvPicPr>
          <p:cNvPr id="603" name="Google Shape;603;p34"/>
          <p:cNvPicPr preferRelativeResize="0"/>
          <p:nvPr/>
        </p:nvPicPr>
        <p:blipFill rotWithShape="1">
          <a:blip r:embed="rId6">
            <a:alphaModFix/>
          </a:blip>
          <a:srcRect b="-1250" l="0" r="0" t="-1240"/>
          <a:stretch/>
        </p:blipFill>
        <p:spPr>
          <a:xfrm>
            <a:off x="3033925" y="617175"/>
            <a:ext cx="3087701" cy="1825000"/>
          </a:xfrm>
          <a:prstGeom prst="rect">
            <a:avLst/>
          </a:prstGeom>
          <a:noFill/>
          <a:ln>
            <a:noFill/>
          </a:ln>
        </p:spPr>
      </p:pic>
      <p:pic>
        <p:nvPicPr>
          <p:cNvPr id="604" name="Google Shape;604;p34"/>
          <p:cNvPicPr preferRelativeResize="0"/>
          <p:nvPr/>
        </p:nvPicPr>
        <p:blipFill rotWithShape="1">
          <a:blip r:embed="rId7">
            <a:alphaModFix/>
          </a:blip>
          <a:srcRect b="1250" l="0" r="0" t="-1250"/>
          <a:stretch/>
        </p:blipFill>
        <p:spPr>
          <a:xfrm>
            <a:off x="6056275" y="617175"/>
            <a:ext cx="3087727" cy="1780600"/>
          </a:xfrm>
          <a:prstGeom prst="rect">
            <a:avLst/>
          </a:prstGeom>
          <a:noFill/>
          <a:ln>
            <a:noFill/>
          </a:ln>
        </p:spPr>
      </p:pic>
      <p:pic>
        <p:nvPicPr>
          <p:cNvPr id="605" name="Google Shape;605;p34"/>
          <p:cNvPicPr preferRelativeResize="0"/>
          <p:nvPr/>
        </p:nvPicPr>
        <p:blipFill rotWithShape="1">
          <a:blip r:embed="rId8">
            <a:alphaModFix/>
          </a:blip>
          <a:srcRect b="0" l="377" r="387" t="0"/>
          <a:stretch/>
        </p:blipFill>
        <p:spPr>
          <a:xfrm>
            <a:off x="0" y="2683112"/>
            <a:ext cx="3033927" cy="1762960"/>
          </a:xfrm>
          <a:prstGeom prst="rect">
            <a:avLst/>
          </a:prstGeom>
          <a:noFill/>
          <a:ln>
            <a:noFill/>
          </a:ln>
        </p:spPr>
      </p:pic>
      <p:pic>
        <p:nvPicPr>
          <p:cNvPr id="606" name="Google Shape;606;p34"/>
          <p:cNvPicPr preferRelativeResize="0"/>
          <p:nvPr/>
        </p:nvPicPr>
        <p:blipFill rotWithShape="1">
          <a:blip r:embed="rId9">
            <a:alphaModFix/>
          </a:blip>
          <a:srcRect b="0" l="0" r="0" t="0"/>
          <a:stretch/>
        </p:blipFill>
        <p:spPr>
          <a:xfrm>
            <a:off x="3028150" y="2674325"/>
            <a:ext cx="3087701" cy="1780533"/>
          </a:xfrm>
          <a:prstGeom prst="rect">
            <a:avLst/>
          </a:prstGeom>
          <a:noFill/>
          <a:ln>
            <a:noFill/>
          </a:ln>
        </p:spPr>
      </p:pic>
      <p:pic>
        <p:nvPicPr>
          <p:cNvPr id="607" name="Google Shape;607;p34"/>
          <p:cNvPicPr preferRelativeResize="0"/>
          <p:nvPr/>
        </p:nvPicPr>
        <p:blipFill rotWithShape="1">
          <a:blip r:embed="rId10">
            <a:alphaModFix/>
          </a:blip>
          <a:srcRect b="0" l="0" r="0" t="0"/>
          <a:stretch/>
        </p:blipFill>
        <p:spPr>
          <a:xfrm>
            <a:off x="6056275" y="2674312"/>
            <a:ext cx="3087727" cy="1780556"/>
          </a:xfrm>
          <a:prstGeom prst="rect">
            <a:avLst/>
          </a:prstGeom>
          <a:noFill/>
          <a:ln>
            <a:noFill/>
          </a:ln>
        </p:spPr>
      </p:pic>
      <p:sp>
        <p:nvSpPr>
          <p:cNvPr id="608" name="Google Shape;608;p34"/>
          <p:cNvSpPr txBox="1"/>
          <p:nvPr/>
        </p:nvSpPr>
        <p:spPr>
          <a:xfrm>
            <a:off x="3785475" y="926025"/>
            <a:ext cx="1807500" cy="341700"/>
          </a:xfrm>
          <a:prstGeom prst="rect">
            <a:avLst/>
          </a:prstGeom>
          <a:solidFill>
            <a:schemeClr val="accent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020">
                <a:solidFill>
                  <a:schemeClr val="dk1"/>
                </a:solidFill>
              </a:rPr>
              <a:t>Bi209 Thick Target</a:t>
            </a:r>
            <a:endParaRPr sz="900">
              <a:solidFill>
                <a:schemeClr val="dk1"/>
              </a:solidFill>
            </a:endParaRPr>
          </a:p>
        </p:txBody>
      </p:sp>
      <p:sp>
        <p:nvSpPr>
          <p:cNvPr id="609" name="Google Shape;609;p34"/>
          <p:cNvSpPr txBox="1"/>
          <p:nvPr/>
        </p:nvSpPr>
        <p:spPr>
          <a:xfrm>
            <a:off x="642375" y="608713"/>
            <a:ext cx="7870800" cy="3906000"/>
          </a:xfrm>
          <a:prstGeom prst="rect">
            <a:avLst/>
          </a:prstGeom>
          <a:solidFill>
            <a:srgbClr val="F1C232"/>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2700" u="sng">
                <a:solidFill>
                  <a:srgbClr val="000000"/>
                </a:solidFill>
              </a:rPr>
              <a:t>Conclusions:</a:t>
            </a:r>
            <a:endParaRPr b="1" sz="2700" u="sng">
              <a:solidFill>
                <a:srgbClr val="000000"/>
              </a:solidFill>
            </a:endParaRPr>
          </a:p>
          <a:p>
            <a:pPr indent="0" lvl="0" marL="0" rtl="0" algn="ctr">
              <a:spcBef>
                <a:spcPts val="0"/>
              </a:spcBef>
              <a:spcAft>
                <a:spcPts val="0"/>
              </a:spcAft>
              <a:buNone/>
            </a:pPr>
            <a:r>
              <a:t/>
            </a:r>
            <a:endParaRPr b="1" sz="1700" u="sng">
              <a:solidFill>
                <a:srgbClr val="000000"/>
              </a:solidFill>
            </a:endParaRPr>
          </a:p>
          <a:p>
            <a:pPr indent="-355600" lvl="0" marL="457200" rtl="0" algn="l">
              <a:spcBef>
                <a:spcPts val="0"/>
              </a:spcBef>
              <a:spcAft>
                <a:spcPts val="0"/>
              </a:spcAft>
              <a:buClr>
                <a:srgbClr val="000000"/>
              </a:buClr>
              <a:buSzPts val="2000"/>
              <a:buAutoNum type="arabicPeriod"/>
            </a:pPr>
            <a:r>
              <a:rPr b="1" lang="es" sz="2000">
                <a:solidFill>
                  <a:schemeClr val="dk1"/>
                </a:solidFill>
              </a:rPr>
              <a:t>Background estimations work relatively good</a:t>
            </a:r>
            <a:r>
              <a:rPr b="1" lang="es" sz="2000"/>
              <a:t> in the region between </a:t>
            </a:r>
            <a:r>
              <a:rPr b="1" lang="es" sz="2000">
                <a:solidFill>
                  <a:srgbClr val="FF0000"/>
                </a:solidFill>
              </a:rPr>
              <a:t>En[1 eV, 10 keV]</a:t>
            </a:r>
            <a:r>
              <a:rPr b="1" lang="es" sz="2000">
                <a:solidFill>
                  <a:srgbClr val="FF0000"/>
                </a:solidFill>
              </a:rPr>
              <a:t>.</a:t>
            </a:r>
            <a:endParaRPr b="1" sz="2000">
              <a:solidFill>
                <a:srgbClr val="FF0000"/>
              </a:solidFill>
            </a:endParaRPr>
          </a:p>
          <a:p>
            <a:pPr indent="-355600" lvl="0" marL="914400" rtl="0" algn="l">
              <a:spcBef>
                <a:spcPts val="0"/>
              </a:spcBef>
              <a:spcAft>
                <a:spcPts val="0"/>
              </a:spcAft>
              <a:buClr>
                <a:schemeClr val="dk1"/>
              </a:buClr>
              <a:buSzPts val="2000"/>
              <a:buChar char="●"/>
            </a:pPr>
            <a:r>
              <a:rPr b="1" lang="es" sz="2000">
                <a:solidFill>
                  <a:schemeClr val="dk1"/>
                </a:solidFill>
              </a:rPr>
              <a:t>Limitations might be due different thicknesses used for background estimation and the actual target</a:t>
            </a:r>
            <a:r>
              <a:rPr b="1" lang="es" sz="2000">
                <a:solidFill>
                  <a:schemeClr val="dk1"/>
                </a:solidFill>
              </a:rPr>
              <a:t>.</a:t>
            </a:r>
            <a:endParaRPr b="1" sz="2000">
              <a:solidFill>
                <a:schemeClr val="dk1"/>
              </a:solidFill>
            </a:endParaRPr>
          </a:p>
          <a:p>
            <a:pPr indent="0" lvl="0" marL="457200" rtl="0" algn="l">
              <a:spcBef>
                <a:spcPts val="0"/>
              </a:spcBef>
              <a:spcAft>
                <a:spcPts val="0"/>
              </a:spcAft>
              <a:buNone/>
            </a:pPr>
            <a:r>
              <a:t/>
            </a:r>
            <a:endParaRPr b="1" sz="2000">
              <a:solidFill>
                <a:srgbClr val="000000"/>
              </a:solidFill>
            </a:endParaRPr>
          </a:p>
          <a:p>
            <a:pPr indent="-355600" lvl="0" marL="457200" rtl="0" algn="l">
              <a:spcBef>
                <a:spcPts val="0"/>
              </a:spcBef>
              <a:spcAft>
                <a:spcPts val="0"/>
              </a:spcAft>
              <a:buClr>
                <a:schemeClr val="dk1"/>
              </a:buClr>
              <a:buSzPts val="2000"/>
              <a:buAutoNum type="arabicPeriod"/>
            </a:pPr>
            <a:r>
              <a:rPr b="1" lang="es" sz="2000">
                <a:solidFill>
                  <a:schemeClr val="dk1"/>
                </a:solidFill>
              </a:rPr>
              <a:t>Still needed more work on other neutron energies range:</a:t>
            </a:r>
            <a:endParaRPr b="1" sz="2000">
              <a:solidFill>
                <a:schemeClr val="dk1"/>
              </a:solidFill>
            </a:endParaRPr>
          </a:p>
          <a:p>
            <a:pPr indent="0" lvl="0" marL="457200" rtl="0" algn="l">
              <a:spcBef>
                <a:spcPts val="0"/>
              </a:spcBef>
              <a:spcAft>
                <a:spcPts val="0"/>
              </a:spcAft>
              <a:buNone/>
            </a:pPr>
            <a:r>
              <a:t/>
            </a:r>
            <a:endParaRPr b="1" sz="2000"/>
          </a:p>
          <a:p>
            <a:pPr indent="-355600" lvl="0" marL="914400" rtl="0" algn="l">
              <a:spcBef>
                <a:spcPts val="0"/>
              </a:spcBef>
              <a:spcAft>
                <a:spcPts val="0"/>
              </a:spcAft>
              <a:buSzPts val="2000"/>
              <a:buChar char="●"/>
            </a:pPr>
            <a:r>
              <a:rPr b="1" lang="es" sz="2000">
                <a:solidFill>
                  <a:schemeClr val="dk1"/>
                </a:solidFill>
              </a:rPr>
              <a:t>Possible solution:</a:t>
            </a:r>
            <a:r>
              <a:rPr b="1" lang="es" sz="2000">
                <a:solidFill>
                  <a:srgbClr val="FF0000"/>
                </a:solidFill>
              </a:rPr>
              <a:t> MC </a:t>
            </a:r>
            <a:r>
              <a:rPr lang="es" sz="2000">
                <a:solidFill>
                  <a:schemeClr val="dk1"/>
                </a:solidFill>
              </a:rPr>
              <a:t>simulations as </a:t>
            </a:r>
            <a:r>
              <a:rPr lang="es" sz="2000" u="sng">
                <a:solidFill>
                  <a:schemeClr val="accent5"/>
                </a:solidFill>
                <a:hlinkClick r:id="rId11">
                  <a:extLst>
                    <a:ext uri="{A12FA001-AC4F-418D-AE19-62706E023703}">
                      <ahyp:hlinkClr val="tx"/>
                    </a:ext>
                  </a:extLst>
                </a:hlinkClick>
              </a:rPr>
              <a:t>P. Žugec</a:t>
            </a:r>
            <a:endParaRPr sz="1700">
              <a:solidFill>
                <a:srgbClr val="000000"/>
              </a:solidFill>
            </a:endParaRPr>
          </a:p>
          <a:p>
            <a:pPr indent="0" lvl="0" marL="0" rtl="0" algn="l">
              <a:spcBef>
                <a:spcPts val="0"/>
              </a:spcBef>
              <a:spcAft>
                <a:spcPts val="0"/>
              </a:spcAft>
              <a:buNone/>
            </a:pPr>
            <a:r>
              <a:t/>
            </a:r>
            <a:endParaRPr sz="1700">
              <a:solidFill>
                <a:srgbClr val="000000"/>
              </a:solidFill>
            </a:endParaRPr>
          </a:p>
        </p:txBody>
      </p:sp>
      <p:sp>
        <p:nvSpPr>
          <p:cNvPr id="610" name="Google Shape;610;p34"/>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4" name="Shape 614"/>
        <p:cNvGrpSpPr/>
        <p:nvPr/>
      </p:nvGrpSpPr>
      <p:grpSpPr>
        <a:xfrm>
          <a:off x="0" y="0"/>
          <a:ext cx="0" cy="0"/>
          <a:chOff x="0" y="0"/>
          <a:chExt cx="0" cy="0"/>
        </a:xfrm>
      </p:grpSpPr>
      <p:sp>
        <p:nvSpPr>
          <p:cNvPr id="615" name="Google Shape;615;p35"/>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616" name="Google Shape;616;p35"/>
          <p:cNvGrpSpPr/>
          <p:nvPr/>
        </p:nvGrpSpPr>
        <p:grpSpPr>
          <a:xfrm>
            <a:off x="0" y="0"/>
            <a:ext cx="9144000" cy="526800"/>
            <a:chOff x="0" y="0"/>
            <a:chExt cx="9144000" cy="526800"/>
          </a:xfrm>
        </p:grpSpPr>
        <p:grpSp>
          <p:nvGrpSpPr>
            <p:cNvPr id="617" name="Google Shape;617;p35"/>
            <p:cNvGrpSpPr/>
            <p:nvPr/>
          </p:nvGrpSpPr>
          <p:grpSpPr>
            <a:xfrm>
              <a:off x="0" y="0"/>
              <a:ext cx="9144000" cy="526800"/>
              <a:chOff x="0" y="0"/>
              <a:chExt cx="9144000" cy="526800"/>
            </a:xfrm>
          </p:grpSpPr>
          <p:sp>
            <p:nvSpPr>
              <p:cNvPr id="618" name="Google Shape;618;p35"/>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619" name="Google Shape;619;p35"/>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620" name="Google Shape;620;p35"/>
            <p:cNvGrpSpPr/>
            <p:nvPr/>
          </p:nvGrpSpPr>
          <p:grpSpPr>
            <a:xfrm>
              <a:off x="7629937" y="67788"/>
              <a:ext cx="1445176" cy="391200"/>
              <a:chOff x="6941837" y="1294825"/>
              <a:chExt cx="1445176" cy="391200"/>
            </a:xfrm>
          </p:grpSpPr>
          <p:sp>
            <p:nvSpPr>
              <p:cNvPr id="621" name="Google Shape;621;p35"/>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22" name="Google Shape;622;p35"/>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623" name="Google Shape;623;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624" name="Google Shape;624;p35"/>
          <p:cNvSpPr txBox="1"/>
          <p:nvPr/>
        </p:nvSpPr>
        <p:spPr>
          <a:xfrm>
            <a:off x="2144800" y="15775"/>
            <a:ext cx="5342700" cy="55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2400">
                <a:solidFill>
                  <a:schemeClr val="lt1"/>
                </a:solidFill>
              </a:rPr>
              <a:t>Ongoing analysis: Background</a:t>
            </a:r>
            <a:endParaRPr sz="2600">
              <a:solidFill>
                <a:schemeClr val="lt1"/>
              </a:solidFill>
            </a:endParaRPr>
          </a:p>
        </p:txBody>
      </p:sp>
      <p:sp>
        <p:nvSpPr>
          <p:cNvPr id="625" name="Google Shape;625;p35"/>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pic>
        <p:nvPicPr>
          <p:cNvPr id="626" name="Google Shape;626;p35"/>
          <p:cNvPicPr preferRelativeResize="0"/>
          <p:nvPr/>
        </p:nvPicPr>
        <p:blipFill>
          <a:blip r:embed="rId5">
            <a:alphaModFix/>
          </a:blip>
          <a:stretch>
            <a:fillRect/>
          </a:stretch>
        </p:blipFill>
        <p:spPr>
          <a:xfrm>
            <a:off x="4571999" y="672275"/>
            <a:ext cx="4572002" cy="2900716"/>
          </a:xfrm>
          <a:prstGeom prst="rect">
            <a:avLst/>
          </a:prstGeom>
          <a:noFill/>
          <a:ln>
            <a:noFill/>
          </a:ln>
        </p:spPr>
      </p:pic>
      <p:pic>
        <p:nvPicPr>
          <p:cNvPr id="627" name="Google Shape;627;p35"/>
          <p:cNvPicPr preferRelativeResize="0"/>
          <p:nvPr/>
        </p:nvPicPr>
        <p:blipFill>
          <a:blip r:embed="rId6">
            <a:alphaModFix/>
          </a:blip>
          <a:stretch>
            <a:fillRect/>
          </a:stretch>
        </p:blipFill>
        <p:spPr>
          <a:xfrm>
            <a:off x="0" y="672278"/>
            <a:ext cx="4572002" cy="2900721"/>
          </a:xfrm>
          <a:prstGeom prst="rect">
            <a:avLst/>
          </a:prstGeom>
          <a:noFill/>
          <a:ln>
            <a:noFill/>
          </a:ln>
        </p:spPr>
      </p:pic>
      <p:sp>
        <p:nvSpPr>
          <p:cNvPr id="628" name="Google Shape;628;p35"/>
          <p:cNvSpPr txBox="1"/>
          <p:nvPr/>
        </p:nvSpPr>
        <p:spPr>
          <a:xfrm>
            <a:off x="1030250" y="1082000"/>
            <a:ext cx="1807500" cy="341700"/>
          </a:xfrm>
          <a:prstGeom prst="rect">
            <a:avLst/>
          </a:prstGeom>
          <a:solidFill>
            <a:schemeClr val="accent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020">
                <a:solidFill>
                  <a:schemeClr val="dk1"/>
                </a:solidFill>
              </a:rPr>
              <a:t>Bi209 Thick Target</a:t>
            </a:r>
            <a:endParaRPr sz="900">
              <a:solidFill>
                <a:schemeClr val="dk1"/>
              </a:solidFill>
            </a:endParaRPr>
          </a:p>
        </p:txBody>
      </p:sp>
      <p:sp>
        <p:nvSpPr>
          <p:cNvPr id="629" name="Google Shape;629;p35"/>
          <p:cNvSpPr txBox="1"/>
          <p:nvPr/>
        </p:nvSpPr>
        <p:spPr>
          <a:xfrm>
            <a:off x="5789925" y="1082000"/>
            <a:ext cx="1807500" cy="341700"/>
          </a:xfrm>
          <a:prstGeom prst="rect">
            <a:avLst/>
          </a:prstGeom>
          <a:solidFill>
            <a:schemeClr val="accent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020">
                <a:solidFill>
                  <a:schemeClr val="dk1"/>
                </a:solidFill>
              </a:rPr>
              <a:t>Bi209 Thin Target</a:t>
            </a:r>
            <a:endParaRPr sz="900">
              <a:solidFill>
                <a:schemeClr val="dk1"/>
              </a:solidFill>
            </a:endParaRPr>
          </a:p>
        </p:txBody>
      </p:sp>
      <p:sp>
        <p:nvSpPr>
          <p:cNvPr id="630" name="Google Shape;630;p35"/>
          <p:cNvSpPr txBox="1"/>
          <p:nvPr/>
        </p:nvSpPr>
        <p:spPr>
          <a:xfrm>
            <a:off x="756850" y="3718370"/>
            <a:ext cx="8118600" cy="732900"/>
          </a:xfrm>
          <a:prstGeom prst="rect">
            <a:avLst/>
          </a:prstGeom>
          <a:solidFill>
            <a:srgbClr val="FF99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2000">
                <a:solidFill>
                  <a:schemeClr val="dk1"/>
                </a:solidFill>
              </a:rPr>
              <a:t>Deposited Energy Spectrum at the First Resonance of Bi209. </a:t>
            </a:r>
            <a:endParaRPr b="1" sz="2000">
              <a:solidFill>
                <a:schemeClr val="dk1"/>
              </a:solidFill>
            </a:endParaRPr>
          </a:p>
          <a:p>
            <a:pPr indent="0" lvl="0" marL="0" rtl="0" algn="l">
              <a:spcBef>
                <a:spcPts val="0"/>
              </a:spcBef>
              <a:spcAft>
                <a:spcPts val="0"/>
              </a:spcAft>
              <a:buNone/>
            </a:pPr>
            <a:r>
              <a:rPr b="1" lang="es" sz="2000">
                <a:solidFill>
                  <a:schemeClr val="dk1"/>
                </a:solidFill>
              </a:rPr>
              <a:t>Background Components</a:t>
            </a:r>
            <a:endParaRPr b="1" sz="2000">
              <a:solidFill>
                <a:schemeClr val="dk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4" name="Shape 634"/>
        <p:cNvGrpSpPr/>
        <p:nvPr/>
      </p:nvGrpSpPr>
      <p:grpSpPr>
        <a:xfrm>
          <a:off x="0" y="0"/>
          <a:ext cx="0" cy="0"/>
          <a:chOff x="0" y="0"/>
          <a:chExt cx="0" cy="0"/>
        </a:xfrm>
      </p:grpSpPr>
      <p:pic>
        <p:nvPicPr>
          <p:cNvPr id="635" name="Google Shape;635;p36"/>
          <p:cNvPicPr preferRelativeResize="0"/>
          <p:nvPr/>
        </p:nvPicPr>
        <p:blipFill>
          <a:blip r:embed="rId3">
            <a:alphaModFix/>
          </a:blip>
          <a:stretch>
            <a:fillRect/>
          </a:stretch>
        </p:blipFill>
        <p:spPr>
          <a:xfrm>
            <a:off x="0" y="545975"/>
            <a:ext cx="4459651" cy="2554276"/>
          </a:xfrm>
          <a:prstGeom prst="rect">
            <a:avLst/>
          </a:prstGeom>
          <a:noFill/>
          <a:ln>
            <a:noFill/>
          </a:ln>
        </p:spPr>
      </p:pic>
      <p:sp>
        <p:nvSpPr>
          <p:cNvPr id="636" name="Google Shape;636;p36"/>
          <p:cNvSpPr txBox="1"/>
          <p:nvPr/>
        </p:nvSpPr>
        <p:spPr>
          <a:xfrm>
            <a:off x="0" y="26363"/>
            <a:ext cx="9144000" cy="519600"/>
          </a:xfrm>
          <a:prstGeom prst="rect">
            <a:avLst/>
          </a:prstGeom>
          <a:solidFill>
            <a:srgbClr val="0000CC"/>
          </a:solidFill>
          <a:ln>
            <a:noFill/>
          </a:ln>
        </p:spPr>
        <p:txBody>
          <a:bodyPr anchorCtr="0" anchor="b" bIns="34275" lIns="68575" spcFirstLastPara="1" rIns="68575" wrap="square" tIns="34275">
            <a:noAutofit/>
          </a:bodyPr>
          <a:lstStyle/>
          <a:p>
            <a:pPr indent="0" lvl="0" marL="0" rtl="0" algn="ctr">
              <a:spcBef>
                <a:spcPts val="0"/>
              </a:spcBef>
              <a:spcAft>
                <a:spcPts val="0"/>
              </a:spcAft>
              <a:buClr>
                <a:schemeClr val="dk1"/>
              </a:buClr>
              <a:buSzPts val="1100"/>
              <a:buFont typeface="Arial"/>
              <a:buNone/>
            </a:pPr>
            <a:r>
              <a:rPr lang="es" sz="2400">
                <a:solidFill>
                  <a:schemeClr val="lt1"/>
                </a:solidFill>
              </a:rPr>
              <a:t>Preliminary (n,ɣ) reaction yield</a:t>
            </a:r>
            <a:endParaRPr b="0" i="0" sz="900" u="none" cap="none" strike="noStrike">
              <a:solidFill>
                <a:schemeClr val="lt1"/>
              </a:solidFill>
              <a:latin typeface="Arial"/>
              <a:ea typeface="Arial"/>
              <a:cs typeface="Arial"/>
              <a:sym typeface="Arial"/>
            </a:endParaRPr>
          </a:p>
        </p:txBody>
      </p:sp>
      <p:pic>
        <p:nvPicPr>
          <p:cNvPr id="637" name="Google Shape;637;p36"/>
          <p:cNvPicPr preferRelativeResize="0"/>
          <p:nvPr/>
        </p:nvPicPr>
        <p:blipFill>
          <a:blip r:embed="rId4">
            <a:alphaModFix/>
          </a:blip>
          <a:stretch>
            <a:fillRect/>
          </a:stretch>
        </p:blipFill>
        <p:spPr>
          <a:xfrm>
            <a:off x="74900" y="45463"/>
            <a:ext cx="2062993" cy="481425"/>
          </a:xfrm>
          <a:prstGeom prst="rect">
            <a:avLst/>
          </a:prstGeom>
          <a:noFill/>
          <a:ln>
            <a:noFill/>
          </a:ln>
        </p:spPr>
      </p:pic>
      <p:sp>
        <p:nvSpPr>
          <p:cNvPr id="638" name="Google Shape;638;p36"/>
          <p:cNvSpPr/>
          <p:nvPr/>
        </p:nvSpPr>
        <p:spPr>
          <a:xfrm>
            <a:off x="7604025" y="45650"/>
            <a:ext cx="1492500" cy="481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39" name="Google Shape;639;p36"/>
          <p:cNvPicPr preferRelativeResize="0"/>
          <p:nvPr/>
        </p:nvPicPr>
        <p:blipFill>
          <a:blip r:embed="rId5">
            <a:alphaModFix/>
          </a:blip>
          <a:stretch>
            <a:fillRect/>
          </a:stretch>
        </p:blipFill>
        <p:spPr>
          <a:xfrm>
            <a:off x="7623937" y="109050"/>
            <a:ext cx="1445176" cy="354250"/>
          </a:xfrm>
          <a:prstGeom prst="rect">
            <a:avLst/>
          </a:prstGeom>
          <a:noFill/>
          <a:ln>
            <a:noFill/>
          </a:ln>
        </p:spPr>
      </p:pic>
      <p:sp>
        <p:nvSpPr>
          <p:cNvPr id="640" name="Google Shape;640;p36"/>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641" name="Google Shape;641;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cxnSp>
        <p:nvCxnSpPr>
          <p:cNvPr id="642" name="Google Shape;642;p36"/>
          <p:cNvCxnSpPr/>
          <p:nvPr/>
        </p:nvCxnSpPr>
        <p:spPr>
          <a:xfrm flipH="1" rot="10800000">
            <a:off x="2548230" y="2317221"/>
            <a:ext cx="909000" cy="182400"/>
          </a:xfrm>
          <a:prstGeom prst="straightConnector1">
            <a:avLst/>
          </a:prstGeom>
          <a:noFill/>
          <a:ln cap="flat" cmpd="sng" w="9525">
            <a:solidFill>
              <a:srgbClr val="0000CC"/>
            </a:solidFill>
            <a:prstDash val="solid"/>
            <a:round/>
            <a:headEnd len="med" w="med" type="triangle"/>
            <a:tailEnd len="med" w="med" type="none"/>
          </a:ln>
        </p:spPr>
      </p:cxnSp>
      <p:cxnSp>
        <p:nvCxnSpPr>
          <p:cNvPr id="643" name="Google Shape;643;p36"/>
          <p:cNvCxnSpPr/>
          <p:nvPr/>
        </p:nvCxnSpPr>
        <p:spPr>
          <a:xfrm rot="10800000">
            <a:off x="2797994" y="2123282"/>
            <a:ext cx="659400" cy="193800"/>
          </a:xfrm>
          <a:prstGeom prst="straightConnector1">
            <a:avLst/>
          </a:prstGeom>
          <a:noFill/>
          <a:ln cap="flat" cmpd="sng" w="9525">
            <a:solidFill>
              <a:srgbClr val="FF0000"/>
            </a:solidFill>
            <a:prstDash val="solid"/>
            <a:round/>
            <a:headEnd len="med" w="med" type="none"/>
            <a:tailEnd len="med" w="med" type="triangle"/>
          </a:ln>
        </p:spPr>
      </p:cxnSp>
      <p:sp>
        <p:nvSpPr>
          <p:cNvPr id="644" name="Google Shape;644;p36"/>
          <p:cNvSpPr txBox="1"/>
          <p:nvPr/>
        </p:nvSpPr>
        <p:spPr>
          <a:xfrm>
            <a:off x="3413257" y="1956159"/>
            <a:ext cx="888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dk1"/>
                </a:solidFill>
              </a:rPr>
              <a:t>MS effects!</a:t>
            </a:r>
            <a:endParaRPr>
              <a:solidFill>
                <a:schemeClr val="dk1"/>
              </a:solidFill>
            </a:endParaRPr>
          </a:p>
        </p:txBody>
      </p:sp>
      <p:sp>
        <p:nvSpPr>
          <p:cNvPr id="645" name="Google Shape;645;p36"/>
          <p:cNvSpPr txBox="1"/>
          <p:nvPr/>
        </p:nvSpPr>
        <p:spPr>
          <a:xfrm>
            <a:off x="175900" y="3307175"/>
            <a:ext cx="85719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dk1"/>
                </a:solidFill>
              </a:rPr>
              <a:t>After a </a:t>
            </a:r>
            <a:r>
              <a:rPr b="1" lang="es">
                <a:solidFill>
                  <a:schemeClr val="dk1"/>
                </a:solidFill>
              </a:rPr>
              <a:t>preliminary</a:t>
            </a:r>
            <a:r>
              <a:rPr b="1" lang="es">
                <a:solidFill>
                  <a:schemeClr val="dk1"/>
                </a:solidFill>
              </a:rPr>
              <a:t> background subtraction </a:t>
            </a:r>
            <a:r>
              <a:rPr b="1" lang="es">
                <a:solidFill>
                  <a:srgbClr val="FF0000"/>
                </a:solidFill>
              </a:rPr>
              <a:t>up to 10 keV</a:t>
            </a:r>
            <a:r>
              <a:rPr lang="es">
                <a:solidFill>
                  <a:schemeClr val="dk1"/>
                </a:solidFill>
              </a:rPr>
              <a:t>:</a:t>
            </a:r>
            <a:endParaRPr>
              <a:solidFill>
                <a:schemeClr val="dk1"/>
              </a:solidFill>
            </a:endParaRPr>
          </a:p>
          <a:p>
            <a:pPr indent="-317500" lvl="0" marL="457200" rtl="0" algn="l">
              <a:spcBef>
                <a:spcPts val="0"/>
              </a:spcBef>
              <a:spcAft>
                <a:spcPts val="0"/>
              </a:spcAft>
              <a:buClr>
                <a:schemeClr val="dk1"/>
              </a:buClr>
              <a:buSzPts val="1400"/>
              <a:buChar char="●"/>
            </a:pPr>
            <a:r>
              <a:rPr lang="es">
                <a:solidFill>
                  <a:schemeClr val="dk1"/>
                </a:solidFill>
              </a:rPr>
              <a:t>Different neutron resonance shape between </a:t>
            </a:r>
            <a:r>
              <a:rPr b="1" lang="es">
                <a:solidFill>
                  <a:srgbClr val="0000FF"/>
                </a:solidFill>
              </a:rPr>
              <a:t>thin</a:t>
            </a:r>
            <a:r>
              <a:rPr lang="es">
                <a:solidFill>
                  <a:schemeClr val="dk1"/>
                </a:solidFill>
              </a:rPr>
              <a:t> and </a:t>
            </a:r>
            <a:r>
              <a:rPr b="1" lang="es">
                <a:solidFill>
                  <a:srgbClr val="FF0000"/>
                </a:solidFill>
              </a:rPr>
              <a:t>thick</a:t>
            </a:r>
            <a:r>
              <a:rPr lang="es">
                <a:solidFill>
                  <a:schemeClr val="dk1"/>
                </a:solidFill>
              </a:rPr>
              <a:t> target data</a:t>
            </a:r>
            <a:endParaRPr>
              <a:solidFill>
                <a:schemeClr val="dk1"/>
              </a:solidFill>
            </a:endParaRPr>
          </a:p>
          <a:p>
            <a:pPr indent="-317500" lvl="1" marL="914400" rtl="0" algn="l">
              <a:spcBef>
                <a:spcPts val="0"/>
              </a:spcBef>
              <a:spcAft>
                <a:spcPts val="0"/>
              </a:spcAft>
              <a:buClr>
                <a:schemeClr val="dk1"/>
              </a:buClr>
              <a:buSzPts val="1400"/>
              <a:buChar char="○"/>
            </a:pPr>
            <a:r>
              <a:rPr lang="es">
                <a:solidFill>
                  <a:schemeClr val="dk1"/>
                </a:solidFill>
              </a:rPr>
              <a:t>We can account for MS and other systematics thanks to both datasets!</a:t>
            </a:r>
            <a:endParaRPr>
              <a:solidFill>
                <a:schemeClr val="dk1"/>
              </a:solidFill>
            </a:endParaRPr>
          </a:p>
          <a:p>
            <a:pPr indent="-317500" lvl="0" marL="457200" rtl="0" algn="l">
              <a:spcBef>
                <a:spcPts val="0"/>
              </a:spcBef>
              <a:spcAft>
                <a:spcPts val="0"/>
              </a:spcAft>
              <a:buClr>
                <a:schemeClr val="dk1"/>
              </a:buClr>
              <a:buSzPts val="1400"/>
              <a:buChar char="●"/>
            </a:pPr>
            <a:r>
              <a:rPr lang="es">
                <a:solidFill>
                  <a:schemeClr val="dk1"/>
                </a:solidFill>
              </a:rPr>
              <a:t>Expected useful </a:t>
            </a:r>
            <a:r>
              <a:rPr b="1" lang="es">
                <a:solidFill>
                  <a:srgbClr val="0000FF"/>
                </a:solidFill>
              </a:rPr>
              <a:t>thin</a:t>
            </a:r>
            <a:r>
              <a:rPr lang="es">
                <a:solidFill>
                  <a:schemeClr val="dk1"/>
                </a:solidFill>
              </a:rPr>
              <a:t> and </a:t>
            </a:r>
            <a:r>
              <a:rPr b="1" lang="es">
                <a:solidFill>
                  <a:srgbClr val="FF0000"/>
                </a:solidFill>
              </a:rPr>
              <a:t>thick </a:t>
            </a:r>
            <a:r>
              <a:rPr lang="es">
                <a:solidFill>
                  <a:schemeClr val="dk1"/>
                </a:solidFill>
              </a:rPr>
              <a:t>datasets up to </a:t>
            </a:r>
            <a:r>
              <a:rPr b="1" lang="es">
                <a:solidFill>
                  <a:schemeClr val="dk1"/>
                </a:solidFill>
              </a:rPr>
              <a:t>E</a:t>
            </a:r>
            <a:r>
              <a:rPr b="1" baseline="-25000" lang="es">
                <a:solidFill>
                  <a:schemeClr val="dk1"/>
                </a:solidFill>
              </a:rPr>
              <a:t>n</a:t>
            </a:r>
            <a:r>
              <a:rPr b="1" lang="es">
                <a:solidFill>
                  <a:schemeClr val="dk1"/>
                </a:solidFill>
              </a:rPr>
              <a:t>~30 keV</a:t>
            </a:r>
            <a:endParaRPr b="1">
              <a:solidFill>
                <a:schemeClr val="dk1"/>
              </a:solidFill>
            </a:endParaRPr>
          </a:p>
          <a:p>
            <a:pPr indent="-317500" lvl="0" marL="457200" rtl="0" algn="l">
              <a:spcBef>
                <a:spcPts val="0"/>
              </a:spcBef>
              <a:spcAft>
                <a:spcPts val="0"/>
              </a:spcAft>
              <a:buClr>
                <a:schemeClr val="dk1"/>
              </a:buClr>
              <a:buSzPts val="1400"/>
              <a:buChar char="●"/>
            </a:pPr>
            <a:r>
              <a:rPr lang="es">
                <a:solidFill>
                  <a:schemeClr val="dk1"/>
                </a:solidFill>
              </a:rPr>
              <a:t>For </a:t>
            </a:r>
            <a:r>
              <a:rPr b="1" lang="es">
                <a:solidFill>
                  <a:schemeClr val="dk1"/>
                </a:solidFill>
              </a:rPr>
              <a:t>E</a:t>
            </a:r>
            <a:r>
              <a:rPr b="1" baseline="-25000" lang="es">
                <a:solidFill>
                  <a:schemeClr val="dk1"/>
                </a:solidFill>
              </a:rPr>
              <a:t>n</a:t>
            </a:r>
            <a:r>
              <a:rPr b="1" lang="es">
                <a:solidFill>
                  <a:schemeClr val="dk1"/>
                </a:solidFill>
              </a:rPr>
              <a:t>&gt;30 keV</a:t>
            </a:r>
            <a:r>
              <a:rPr lang="es">
                <a:solidFill>
                  <a:schemeClr val="dk1"/>
                </a:solidFill>
              </a:rPr>
              <a:t>, </a:t>
            </a:r>
            <a:r>
              <a:rPr b="1" lang="es">
                <a:solidFill>
                  <a:schemeClr val="dk1"/>
                </a:solidFill>
              </a:rPr>
              <a:t>only</a:t>
            </a:r>
            <a:r>
              <a:rPr lang="es">
                <a:solidFill>
                  <a:schemeClr val="dk1"/>
                </a:solidFill>
              </a:rPr>
              <a:t> the </a:t>
            </a:r>
            <a:r>
              <a:rPr b="1" lang="es">
                <a:solidFill>
                  <a:srgbClr val="FF0000"/>
                </a:solidFill>
              </a:rPr>
              <a:t>thick</a:t>
            </a:r>
            <a:r>
              <a:rPr lang="es">
                <a:solidFill>
                  <a:schemeClr val="dk1"/>
                </a:solidFill>
              </a:rPr>
              <a:t> target will be of use.</a:t>
            </a:r>
            <a:endParaRPr sz="1000"/>
          </a:p>
        </p:txBody>
      </p:sp>
      <p:sp>
        <p:nvSpPr>
          <p:cNvPr id="646" name="Google Shape;646;p36"/>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pic>
        <p:nvPicPr>
          <p:cNvPr id="647" name="Google Shape;647;p36"/>
          <p:cNvPicPr preferRelativeResize="0"/>
          <p:nvPr/>
        </p:nvPicPr>
        <p:blipFill>
          <a:blip r:embed="rId6">
            <a:alphaModFix/>
          </a:blip>
          <a:stretch>
            <a:fillRect/>
          </a:stretch>
        </p:blipFill>
        <p:spPr>
          <a:xfrm>
            <a:off x="4389525" y="545975"/>
            <a:ext cx="4459608" cy="2554274"/>
          </a:xfrm>
          <a:prstGeom prst="rect">
            <a:avLst/>
          </a:prstGeom>
          <a:noFill/>
          <a:ln>
            <a:noFill/>
          </a:ln>
        </p:spPr>
      </p:pic>
      <p:pic>
        <p:nvPicPr>
          <p:cNvPr id="648" name="Google Shape;648;p36"/>
          <p:cNvPicPr preferRelativeResize="0"/>
          <p:nvPr/>
        </p:nvPicPr>
        <p:blipFill rotWithShape="1">
          <a:blip r:embed="rId7">
            <a:alphaModFix/>
          </a:blip>
          <a:srcRect b="0" l="377" r="387" t="0"/>
          <a:stretch/>
        </p:blipFill>
        <p:spPr>
          <a:xfrm>
            <a:off x="6789600" y="3197675"/>
            <a:ext cx="2354400" cy="1368103"/>
          </a:xfrm>
          <a:prstGeom prst="rect">
            <a:avLst/>
          </a:prstGeom>
          <a:noFill/>
          <a:ln>
            <a:noFill/>
          </a:ln>
        </p:spPr>
      </p:pic>
      <p:cxnSp>
        <p:nvCxnSpPr>
          <p:cNvPr id="649" name="Google Shape;649;p36"/>
          <p:cNvCxnSpPr/>
          <p:nvPr/>
        </p:nvCxnSpPr>
        <p:spPr>
          <a:xfrm>
            <a:off x="5321700" y="4131950"/>
            <a:ext cx="13350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4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4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3" name="Shape 653"/>
        <p:cNvGrpSpPr/>
        <p:nvPr/>
      </p:nvGrpSpPr>
      <p:grpSpPr>
        <a:xfrm>
          <a:off x="0" y="0"/>
          <a:ext cx="0" cy="0"/>
          <a:chOff x="0" y="0"/>
          <a:chExt cx="0" cy="0"/>
        </a:xfrm>
      </p:grpSpPr>
      <p:sp>
        <p:nvSpPr>
          <p:cNvPr id="654" name="Google Shape;654;p37"/>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655" name="Google Shape;655;p37"/>
          <p:cNvGrpSpPr/>
          <p:nvPr/>
        </p:nvGrpSpPr>
        <p:grpSpPr>
          <a:xfrm>
            <a:off x="0" y="0"/>
            <a:ext cx="9144000" cy="526800"/>
            <a:chOff x="0" y="0"/>
            <a:chExt cx="9144000" cy="526800"/>
          </a:xfrm>
        </p:grpSpPr>
        <p:grpSp>
          <p:nvGrpSpPr>
            <p:cNvPr id="656" name="Google Shape;656;p37"/>
            <p:cNvGrpSpPr/>
            <p:nvPr/>
          </p:nvGrpSpPr>
          <p:grpSpPr>
            <a:xfrm>
              <a:off x="0" y="0"/>
              <a:ext cx="9144000" cy="526800"/>
              <a:chOff x="0" y="0"/>
              <a:chExt cx="9144000" cy="526800"/>
            </a:xfrm>
          </p:grpSpPr>
          <p:sp>
            <p:nvSpPr>
              <p:cNvPr id="657" name="Google Shape;657;p37"/>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658" name="Google Shape;658;p37"/>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659" name="Google Shape;659;p37"/>
            <p:cNvGrpSpPr/>
            <p:nvPr/>
          </p:nvGrpSpPr>
          <p:grpSpPr>
            <a:xfrm>
              <a:off x="7629937" y="67788"/>
              <a:ext cx="1445176" cy="391200"/>
              <a:chOff x="6941837" y="1294825"/>
              <a:chExt cx="1445176" cy="391200"/>
            </a:xfrm>
          </p:grpSpPr>
          <p:sp>
            <p:nvSpPr>
              <p:cNvPr id="660" name="Google Shape;660;p37"/>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61" name="Google Shape;661;p37"/>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662" name="Google Shape;662;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663" name="Google Shape;663;p37"/>
          <p:cNvSpPr txBox="1"/>
          <p:nvPr/>
        </p:nvSpPr>
        <p:spPr>
          <a:xfrm>
            <a:off x="2144800" y="15775"/>
            <a:ext cx="53427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2600">
                <a:solidFill>
                  <a:schemeClr val="lt1"/>
                </a:solidFill>
              </a:rPr>
              <a:t>Outline</a:t>
            </a:r>
            <a:endParaRPr sz="1600"/>
          </a:p>
        </p:txBody>
      </p:sp>
      <p:sp>
        <p:nvSpPr>
          <p:cNvPr id="664" name="Google Shape;664;p37"/>
          <p:cNvSpPr txBox="1"/>
          <p:nvPr/>
        </p:nvSpPr>
        <p:spPr>
          <a:xfrm>
            <a:off x="201300" y="600763"/>
            <a:ext cx="8741400" cy="3924900"/>
          </a:xfrm>
          <a:prstGeom prst="rect">
            <a:avLst/>
          </a:prstGeom>
          <a:noFill/>
          <a:ln>
            <a:noFill/>
          </a:ln>
        </p:spPr>
        <p:txBody>
          <a:bodyPr anchorCtr="0" anchor="t" bIns="91425" lIns="91425" spcFirstLastPara="1" rIns="91425" wrap="square" tIns="91425">
            <a:spAutoFit/>
          </a:bodyPr>
          <a:lstStyle/>
          <a:p>
            <a:pPr indent="-400050" lvl="0" marL="457200" rtl="0" algn="l">
              <a:spcBef>
                <a:spcPts val="0"/>
              </a:spcBef>
              <a:spcAft>
                <a:spcPts val="0"/>
              </a:spcAft>
              <a:buClr>
                <a:schemeClr val="lt2"/>
              </a:buClr>
              <a:buSzPts val="2700"/>
              <a:buChar char="●"/>
            </a:pPr>
            <a:r>
              <a:rPr lang="es" sz="2700">
                <a:solidFill>
                  <a:schemeClr val="lt2"/>
                </a:solidFill>
              </a:rPr>
              <a:t>Motivation</a:t>
            </a:r>
            <a:endParaRPr sz="2700">
              <a:solidFill>
                <a:schemeClr val="lt2"/>
              </a:solidFill>
            </a:endParaRPr>
          </a:p>
          <a:p>
            <a:pPr indent="0" lvl="0" marL="457200" rtl="0" algn="l">
              <a:spcBef>
                <a:spcPts val="0"/>
              </a:spcBef>
              <a:spcAft>
                <a:spcPts val="0"/>
              </a:spcAft>
              <a:buNone/>
            </a:pPr>
            <a:r>
              <a:t/>
            </a:r>
            <a:endParaRPr sz="2700">
              <a:solidFill>
                <a:schemeClr val="lt2"/>
              </a:solidFill>
            </a:endParaRPr>
          </a:p>
          <a:p>
            <a:pPr indent="-400050" lvl="0" marL="457200" rtl="0" algn="l">
              <a:spcBef>
                <a:spcPts val="0"/>
              </a:spcBef>
              <a:spcAft>
                <a:spcPts val="0"/>
              </a:spcAft>
              <a:buClr>
                <a:schemeClr val="lt2"/>
              </a:buClr>
              <a:buSzPts val="2700"/>
              <a:buChar char="●"/>
            </a:pPr>
            <a:r>
              <a:rPr lang="es" sz="2700">
                <a:solidFill>
                  <a:schemeClr val="lt2"/>
                </a:solidFill>
              </a:rPr>
              <a:t>Brief summary of prev. analysis status reported</a:t>
            </a:r>
            <a:endParaRPr sz="2700">
              <a:solidFill>
                <a:schemeClr val="lt2"/>
              </a:solidFill>
            </a:endParaRPr>
          </a:p>
          <a:p>
            <a:pPr indent="0" lvl="0" marL="0" rtl="0" algn="l">
              <a:spcBef>
                <a:spcPts val="0"/>
              </a:spcBef>
              <a:spcAft>
                <a:spcPts val="0"/>
              </a:spcAft>
              <a:buNone/>
            </a:pPr>
            <a:r>
              <a:t/>
            </a:r>
            <a:endParaRPr sz="2700">
              <a:solidFill>
                <a:schemeClr val="lt2"/>
              </a:solidFill>
            </a:endParaRPr>
          </a:p>
          <a:p>
            <a:pPr indent="-400050" lvl="0" marL="457200" rtl="0" algn="l">
              <a:spcBef>
                <a:spcPts val="0"/>
              </a:spcBef>
              <a:spcAft>
                <a:spcPts val="0"/>
              </a:spcAft>
              <a:buClr>
                <a:schemeClr val="lt2"/>
              </a:buClr>
              <a:buSzPts val="2700"/>
              <a:buChar char="●"/>
            </a:pPr>
            <a:r>
              <a:rPr b="1" baseline="30000" lang="es" sz="2700">
                <a:solidFill>
                  <a:schemeClr val="lt2"/>
                </a:solidFill>
              </a:rPr>
              <a:t>209</a:t>
            </a:r>
            <a:r>
              <a:rPr b="1" lang="es" sz="2700">
                <a:solidFill>
                  <a:schemeClr val="lt2"/>
                </a:solidFill>
              </a:rPr>
              <a:t>Bi(n,ɣ) cross section</a:t>
            </a:r>
            <a:r>
              <a:rPr lang="es" sz="2700">
                <a:solidFill>
                  <a:schemeClr val="lt2"/>
                </a:solidFill>
              </a:rPr>
              <a:t> measurement @ EAR2:</a:t>
            </a:r>
            <a:endParaRPr sz="2700">
              <a:solidFill>
                <a:schemeClr val="lt2"/>
              </a:solidFill>
            </a:endParaRPr>
          </a:p>
          <a:p>
            <a:pPr indent="-400050" lvl="1" marL="914400" rtl="0" algn="l">
              <a:spcBef>
                <a:spcPts val="0"/>
              </a:spcBef>
              <a:spcAft>
                <a:spcPts val="0"/>
              </a:spcAft>
              <a:buClr>
                <a:schemeClr val="lt2"/>
              </a:buClr>
              <a:buSzPts val="2700"/>
              <a:buChar char="○"/>
            </a:pPr>
            <a:r>
              <a:rPr lang="es" sz="2700">
                <a:solidFill>
                  <a:schemeClr val="lt2"/>
                </a:solidFill>
              </a:rPr>
              <a:t>Background estimation</a:t>
            </a:r>
            <a:endParaRPr sz="2700">
              <a:solidFill>
                <a:schemeClr val="lt2"/>
              </a:solidFill>
            </a:endParaRPr>
          </a:p>
          <a:p>
            <a:pPr indent="-400050" lvl="1" marL="914400" rtl="0" algn="l">
              <a:spcBef>
                <a:spcPts val="0"/>
              </a:spcBef>
              <a:spcAft>
                <a:spcPts val="0"/>
              </a:spcAft>
              <a:buClr>
                <a:schemeClr val="lt2"/>
              </a:buClr>
              <a:buSzPts val="2700"/>
              <a:buChar char="○"/>
            </a:pPr>
            <a:r>
              <a:rPr lang="es" sz="2700">
                <a:solidFill>
                  <a:schemeClr val="lt2"/>
                </a:solidFill>
              </a:rPr>
              <a:t>Preliminary </a:t>
            </a:r>
            <a:r>
              <a:rPr baseline="30000" lang="es" sz="2700">
                <a:solidFill>
                  <a:schemeClr val="lt2"/>
                </a:solidFill>
              </a:rPr>
              <a:t>209</a:t>
            </a:r>
            <a:r>
              <a:rPr lang="es" sz="2700">
                <a:solidFill>
                  <a:schemeClr val="lt2"/>
                </a:solidFill>
              </a:rPr>
              <a:t>Bi(n,ɣ) reaction yield (up to 10 keV)</a:t>
            </a:r>
            <a:endParaRPr sz="2700">
              <a:solidFill>
                <a:schemeClr val="lt2"/>
              </a:solidFill>
            </a:endParaRPr>
          </a:p>
          <a:p>
            <a:pPr indent="0" lvl="0" marL="0" rtl="0" algn="l">
              <a:spcBef>
                <a:spcPts val="0"/>
              </a:spcBef>
              <a:spcAft>
                <a:spcPts val="0"/>
              </a:spcAft>
              <a:buNone/>
            </a:pPr>
            <a:r>
              <a:t/>
            </a:r>
            <a:endParaRPr b="1" sz="2700">
              <a:solidFill>
                <a:schemeClr val="dk1"/>
              </a:solidFill>
            </a:endParaRPr>
          </a:p>
          <a:p>
            <a:pPr indent="-400050" lvl="0" marL="457200" rtl="0" algn="l">
              <a:spcBef>
                <a:spcPts val="0"/>
              </a:spcBef>
              <a:spcAft>
                <a:spcPts val="0"/>
              </a:spcAft>
              <a:buClr>
                <a:schemeClr val="dk1"/>
              </a:buClr>
              <a:buSzPts val="2700"/>
              <a:buChar char="●"/>
            </a:pPr>
            <a:r>
              <a:rPr lang="es" sz="2700">
                <a:solidFill>
                  <a:schemeClr val="dk1"/>
                </a:solidFill>
              </a:rPr>
              <a:t>Summary and conclusions </a:t>
            </a:r>
            <a:endParaRPr sz="2700">
              <a:solidFill>
                <a:schemeClr val="dk1"/>
              </a:solidFill>
            </a:endParaRPr>
          </a:p>
        </p:txBody>
      </p:sp>
      <p:sp>
        <p:nvSpPr>
          <p:cNvPr id="665" name="Google Shape;665;p37"/>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9" name="Shape 669"/>
        <p:cNvGrpSpPr/>
        <p:nvPr/>
      </p:nvGrpSpPr>
      <p:grpSpPr>
        <a:xfrm>
          <a:off x="0" y="0"/>
          <a:ext cx="0" cy="0"/>
          <a:chOff x="0" y="0"/>
          <a:chExt cx="0" cy="0"/>
        </a:xfrm>
      </p:grpSpPr>
      <p:sp>
        <p:nvSpPr>
          <p:cNvPr id="670" name="Google Shape;670;p38"/>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671" name="Google Shape;671;p38"/>
          <p:cNvGrpSpPr/>
          <p:nvPr/>
        </p:nvGrpSpPr>
        <p:grpSpPr>
          <a:xfrm>
            <a:off x="0" y="0"/>
            <a:ext cx="9144000" cy="526800"/>
            <a:chOff x="0" y="0"/>
            <a:chExt cx="9144000" cy="526800"/>
          </a:xfrm>
        </p:grpSpPr>
        <p:grpSp>
          <p:nvGrpSpPr>
            <p:cNvPr id="672" name="Google Shape;672;p38"/>
            <p:cNvGrpSpPr/>
            <p:nvPr/>
          </p:nvGrpSpPr>
          <p:grpSpPr>
            <a:xfrm>
              <a:off x="0" y="0"/>
              <a:ext cx="9144000" cy="526800"/>
              <a:chOff x="0" y="0"/>
              <a:chExt cx="9144000" cy="526800"/>
            </a:xfrm>
          </p:grpSpPr>
          <p:sp>
            <p:nvSpPr>
              <p:cNvPr id="673" name="Google Shape;673;p38"/>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674" name="Google Shape;674;p38"/>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675" name="Google Shape;675;p38"/>
            <p:cNvGrpSpPr/>
            <p:nvPr/>
          </p:nvGrpSpPr>
          <p:grpSpPr>
            <a:xfrm>
              <a:off x="7629937" y="67788"/>
              <a:ext cx="1445176" cy="391200"/>
              <a:chOff x="6941837" y="1294825"/>
              <a:chExt cx="1445176" cy="391200"/>
            </a:xfrm>
          </p:grpSpPr>
          <p:sp>
            <p:nvSpPr>
              <p:cNvPr id="676" name="Google Shape;676;p38"/>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77" name="Google Shape;677;p38"/>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678" name="Google Shape;678;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679" name="Google Shape;679;p38"/>
          <p:cNvSpPr txBox="1"/>
          <p:nvPr/>
        </p:nvSpPr>
        <p:spPr>
          <a:xfrm>
            <a:off x="2144800" y="15775"/>
            <a:ext cx="53427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2600">
                <a:solidFill>
                  <a:schemeClr val="lt1"/>
                </a:solidFill>
              </a:rPr>
              <a:t>Summary and conclusions</a:t>
            </a:r>
            <a:endParaRPr sz="1600"/>
          </a:p>
        </p:txBody>
      </p:sp>
      <p:sp>
        <p:nvSpPr>
          <p:cNvPr id="680" name="Google Shape;680;p38"/>
          <p:cNvSpPr txBox="1"/>
          <p:nvPr/>
        </p:nvSpPr>
        <p:spPr>
          <a:xfrm>
            <a:off x="165725" y="526800"/>
            <a:ext cx="8683800" cy="4109700"/>
          </a:xfrm>
          <a:prstGeom prst="rect">
            <a:avLst/>
          </a:prstGeom>
          <a:noFill/>
          <a:ln>
            <a:noFill/>
          </a:ln>
        </p:spPr>
        <p:txBody>
          <a:bodyPr anchorCtr="0" anchor="t" bIns="91425" lIns="91425" spcFirstLastPara="1" rIns="91425" wrap="square" tIns="91425">
            <a:spAutoFit/>
          </a:bodyPr>
          <a:lstStyle/>
          <a:p>
            <a:pPr indent="-336550" lvl="0" marL="457200" rtl="0" algn="l">
              <a:spcBef>
                <a:spcPts val="0"/>
              </a:spcBef>
              <a:spcAft>
                <a:spcPts val="0"/>
              </a:spcAft>
              <a:buClr>
                <a:srgbClr val="000000"/>
              </a:buClr>
              <a:buSzPts val="1700"/>
              <a:buChar char="●"/>
            </a:pPr>
            <a:r>
              <a:rPr b="1" baseline="30000" lang="es" sz="1700">
                <a:solidFill>
                  <a:srgbClr val="000000"/>
                </a:solidFill>
              </a:rPr>
              <a:t>209</a:t>
            </a:r>
            <a:r>
              <a:rPr b="1" lang="es" sz="1700">
                <a:solidFill>
                  <a:srgbClr val="000000"/>
                </a:solidFill>
              </a:rPr>
              <a:t>Bi</a:t>
            </a:r>
            <a:r>
              <a:rPr lang="es" sz="1700">
                <a:solidFill>
                  <a:srgbClr val="000000"/>
                </a:solidFill>
              </a:rPr>
              <a:t>(n,ɣ) is an </a:t>
            </a:r>
            <a:r>
              <a:rPr b="1" lang="es" sz="1700">
                <a:solidFill>
                  <a:srgbClr val="000000"/>
                </a:solidFill>
              </a:rPr>
              <a:t>important</a:t>
            </a:r>
            <a:r>
              <a:rPr lang="es" sz="1700">
                <a:solidFill>
                  <a:srgbClr val="000000"/>
                </a:solidFill>
              </a:rPr>
              <a:t> cross section:</a:t>
            </a:r>
            <a:endParaRPr sz="1700">
              <a:solidFill>
                <a:srgbClr val="000000"/>
              </a:solidFill>
            </a:endParaRPr>
          </a:p>
          <a:p>
            <a:pPr indent="-336550" lvl="1" marL="914400" rtl="0" algn="l">
              <a:spcBef>
                <a:spcPts val="0"/>
              </a:spcBef>
              <a:spcAft>
                <a:spcPts val="0"/>
              </a:spcAft>
              <a:buClr>
                <a:srgbClr val="000000"/>
              </a:buClr>
              <a:buSzPts val="1700"/>
              <a:buChar char="○"/>
            </a:pPr>
            <a:r>
              <a:rPr lang="es" sz="1700">
                <a:solidFill>
                  <a:schemeClr val="dk1"/>
                </a:solidFill>
              </a:rPr>
              <a:t>Critical to assess the </a:t>
            </a:r>
            <a:r>
              <a:rPr b="1" lang="es" sz="1700">
                <a:solidFill>
                  <a:schemeClr val="dk1"/>
                </a:solidFill>
              </a:rPr>
              <a:t>radiological burden</a:t>
            </a:r>
            <a:r>
              <a:rPr lang="es" sz="1700">
                <a:solidFill>
                  <a:schemeClr val="dk1"/>
                </a:solidFill>
              </a:rPr>
              <a:t> associated to </a:t>
            </a:r>
            <a:r>
              <a:rPr baseline="30000" lang="es" sz="1700">
                <a:solidFill>
                  <a:schemeClr val="dk1"/>
                </a:solidFill>
              </a:rPr>
              <a:t>210</a:t>
            </a:r>
            <a:r>
              <a:rPr lang="es" sz="1700">
                <a:solidFill>
                  <a:schemeClr val="dk1"/>
                </a:solidFill>
              </a:rPr>
              <a:t>Po for </a:t>
            </a:r>
            <a:r>
              <a:rPr b="1" lang="es" sz="1700">
                <a:solidFill>
                  <a:schemeClr val="dk1"/>
                </a:solidFill>
              </a:rPr>
              <a:t>GenIV</a:t>
            </a:r>
            <a:r>
              <a:rPr lang="es" sz="1700">
                <a:solidFill>
                  <a:schemeClr val="dk1"/>
                </a:solidFill>
              </a:rPr>
              <a:t> and </a:t>
            </a:r>
            <a:r>
              <a:rPr b="1" lang="es" sz="1700">
                <a:solidFill>
                  <a:schemeClr val="dk1"/>
                </a:solidFill>
              </a:rPr>
              <a:t>ADS</a:t>
            </a:r>
            <a:r>
              <a:rPr lang="es" sz="1700">
                <a:solidFill>
                  <a:schemeClr val="dk1"/>
                </a:solidFill>
              </a:rPr>
              <a:t> systems cooled by </a:t>
            </a:r>
            <a:r>
              <a:rPr b="1" lang="es" sz="1700">
                <a:solidFill>
                  <a:schemeClr val="dk1"/>
                </a:solidFill>
              </a:rPr>
              <a:t>Bi/Pb</a:t>
            </a:r>
            <a:r>
              <a:rPr lang="es" sz="1700">
                <a:solidFill>
                  <a:schemeClr val="dk1"/>
                </a:solidFill>
              </a:rPr>
              <a:t> mixtures.</a:t>
            </a:r>
            <a:endParaRPr sz="1700">
              <a:solidFill>
                <a:schemeClr val="dk1"/>
              </a:solidFill>
            </a:endParaRPr>
          </a:p>
          <a:p>
            <a:pPr indent="-336550" lvl="1" marL="914400" rtl="0" algn="l">
              <a:spcBef>
                <a:spcPts val="0"/>
              </a:spcBef>
              <a:spcAft>
                <a:spcPts val="0"/>
              </a:spcAft>
              <a:buClr>
                <a:srgbClr val="000000"/>
              </a:buClr>
              <a:buSzPts val="1700"/>
              <a:buChar char="○"/>
            </a:pPr>
            <a:r>
              <a:rPr lang="es" sz="1700">
                <a:solidFill>
                  <a:srgbClr val="000000"/>
                </a:solidFill>
              </a:rPr>
              <a:t>Understanding the chemical evolution of the Universe via </a:t>
            </a:r>
            <a:r>
              <a:rPr b="1" lang="es" sz="1700">
                <a:solidFill>
                  <a:srgbClr val="000000"/>
                </a:solidFill>
              </a:rPr>
              <a:t>s-process</a:t>
            </a:r>
            <a:r>
              <a:rPr lang="es" sz="1700">
                <a:solidFill>
                  <a:srgbClr val="000000"/>
                </a:solidFill>
              </a:rPr>
              <a:t> and for </a:t>
            </a:r>
            <a:r>
              <a:rPr b="1" lang="es" sz="1700">
                <a:solidFill>
                  <a:srgbClr val="000000"/>
                </a:solidFill>
              </a:rPr>
              <a:t>U/Th</a:t>
            </a:r>
            <a:r>
              <a:rPr lang="es" sz="1700">
                <a:solidFill>
                  <a:srgbClr val="000000"/>
                </a:solidFill>
              </a:rPr>
              <a:t> cosmic </a:t>
            </a:r>
            <a:r>
              <a:rPr b="1" lang="es" sz="1700">
                <a:solidFill>
                  <a:srgbClr val="000000"/>
                </a:solidFill>
              </a:rPr>
              <a:t>clocks.</a:t>
            </a:r>
            <a:endParaRPr sz="1700">
              <a:solidFill>
                <a:srgbClr val="000000"/>
              </a:solidFill>
            </a:endParaRPr>
          </a:p>
          <a:p>
            <a:pPr indent="0" lvl="0" marL="457200" rtl="0" algn="l">
              <a:spcBef>
                <a:spcPts val="0"/>
              </a:spcBef>
              <a:spcAft>
                <a:spcPts val="0"/>
              </a:spcAft>
              <a:buNone/>
            </a:pPr>
            <a:r>
              <a:t/>
            </a:r>
            <a:endParaRPr sz="1700">
              <a:solidFill>
                <a:srgbClr val="000000"/>
              </a:solidFill>
            </a:endParaRPr>
          </a:p>
          <a:p>
            <a:pPr indent="-336550" lvl="0" marL="457200" rtl="0" algn="l">
              <a:spcBef>
                <a:spcPts val="0"/>
              </a:spcBef>
              <a:spcAft>
                <a:spcPts val="0"/>
              </a:spcAft>
              <a:buClr>
                <a:schemeClr val="dk1"/>
              </a:buClr>
              <a:buSzPts val="1700"/>
              <a:buChar char="●"/>
            </a:pPr>
            <a:r>
              <a:rPr lang="es" sz="1700">
                <a:solidFill>
                  <a:schemeClr val="dk1"/>
                </a:solidFill>
              </a:rPr>
              <a:t>The campaign took place in </a:t>
            </a:r>
            <a:r>
              <a:rPr b="1" lang="es" sz="1700">
                <a:solidFill>
                  <a:schemeClr val="dk1"/>
                </a:solidFill>
              </a:rPr>
              <a:t>April 2024</a:t>
            </a:r>
            <a:r>
              <a:rPr lang="es" sz="1700">
                <a:solidFill>
                  <a:schemeClr val="dk1"/>
                </a:solidFill>
              </a:rPr>
              <a:t> at the high luminosity </a:t>
            </a:r>
            <a:r>
              <a:rPr b="1" lang="es" sz="1700">
                <a:solidFill>
                  <a:schemeClr val="dk1"/>
                </a:solidFill>
              </a:rPr>
              <a:t>n_TOF EAR2:</a:t>
            </a:r>
            <a:endParaRPr b="1" sz="1700">
              <a:solidFill>
                <a:schemeClr val="dk1"/>
              </a:solidFill>
            </a:endParaRPr>
          </a:p>
          <a:p>
            <a:pPr indent="-336550" lvl="1" marL="914400" rtl="0" algn="l">
              <a:spcBef>
                <a:spcPts val="0"/>
              </a:spcBef>
              <a:spcAft>
                <a:spcPts val="0"/>
              </a:spcAft>
              <a:buClr>
                <a:schemeClr val="dk1"/>
              </a:buClr>
              <a:buSzPts val="1700"/>
              <a:buChar char="○"/>
            </a:pPr>
            <a:r>
              <a:rPr b="1" lang="es" sz="1700">
                <a:solidFill>
                  <a:schemeClr val="dk1"/>
                </a:solidFill>
              </a:rPr>
              <a:t>Experimental setup </a:t>
            </a:r>
            <a:r>
              <a:rPr lang="es" sz="1700">
                <a:solidFill>
                  <a:schemeClr val="dk1"/>
                </a:solidFill>
              </a:rPr>
              <a:t>design to enhance sensitivity</a:t>
            </a:r>
            <a:r>
              <a:rPr b="1" lang="es" sz="1700">
                <a:solidFill>
                  <a:schemeClr val="dk1"/>
                </a:solidFill>
              </a:rPr>
              <a:t>:</a:t>
            </a:r>
            <a:endParaRPr b="1" sz="1700">
              <a:solidFill>
                <a:schemeClr val="dk1"/>
              </a:solidFill>
            </a:endParaRPr>
          </a:p>
          <a:p>
            <a:pPr indent="-336550" lvl="2" marL="1371600" rtl="0" algn="l">
              <a:spcBef>
                <a:spcPts val="0"/>
              </a:spcBef>
              <a:spcAft>
                <a:spcPts val="0"/>
              </a:spcAft>
              <a:buClr>
                <a:schemeClr val="dk1"/>
              </a:buClr>
              <a:buSzPts val="1700"/>
              <a:buChar char="■"/>
            </a:pPr>
            <a:r>
              <a:rPr b="1" lang="es" sz="1700">
                <a:solidFill>
                  <a:schemeClr val="dk1"/>
                </a:solidFill>
              </a:rPr>
              <a:t>sTED</a:t>
            </a:r>
            <a:r>
              <a:rPr lang="es" sz="1700">
                <a:solidFill>
                  <a:schemeClr val="dk1"/>
                </a:solidFill>
              </a:rPr>
              <a:t> array </a:t>
            </a:r>
            <a:r>
              <a:rPr lang="es" sz="1700">
                <a:solidFill>
                  <a:srgbClr val="FF0000"/>
                </a:solidFill>
              </a:rPr>
              <a:t>(</a:t>
            </a:r>
            <a:r>
              <a:rPr b="1" lang="es" sz="1700">
                <a:solidFill>
                  <a:srgbClr val="FF0000"/>
                </a:solidFill>
              </a:rPr>
              <a:t>Large sensitivity</a:t>
            </a:r>
            <a:r>
              <a:rPr lang="es" sz="1700">
                <a:solidFill>
                  <a:srgbClr val="FF0000"/>
                </a:solidFill>
              </a:rPr>
              <a:t>)</a:t>
            </a:r>
            <a:r>
              <a:rPr lang="es" sz="1700">
                <a:solidFill>
                  <a:schemeClr val="dk1"/>
                </a:solidFill>
              </a:rPr>
              <a:t>+ 2 C6D6 </a:t>
            </a:r>
            <a:r>
              <a:rPr lang="es" sz="1700">
                <a:solidFill>
                  <a:srgbClr val="FF0000"/>
                </a:solidFill>
              </a:rPr>
              <a:t>(</a:t>
            </a:r>
            <a:r>
              <a:rPr b="1" lang="es" sz="1700">
                <a:solidFill>
                  <a:srgbClr val="FF0000"/>
                </a:solidFill>
              </a:rPr>
              <a:t>Systematics</a:t>
            </a:r>
            <a:r>
              <a:rPr lang="es" sz="1700">
                <a:solidFill>
                  <a:srgbClr val="FF0000"/>
                </a:solidFill>
              </a:rPr>
              <a:t>) </a:t>
            </a:r>
            <a:endParaRPr sz="1700">
              <a:solidFill>
                <a:schemeClr val="dk1"/>
              </a:solidFill>
            </a:endParaRPr>
          </a:p>
          <a:p>
            <a:pPr indent="-336550" lvl="2" marL="1371600" rtl="0" algn="l">
              <a:spcBef>
                <a:spcPts val="0"/>
              </a:spcBef>
              <a:spcAft>
                <a:spcPts val="0"/>
              </a:spcAft>
              <a:buClr>
                <a:schemeClr val="dk1"/>
              </a:buClr>
              <a:buSzPts val="1700"/>
              <a:buChar char="■"/>
            </a:pPr>
            <a:r>
              <a:rPr b="1" lang="es" sz="1700">
                <a:solidFill>
                  <a:schemeClr val="dk1"/>
                </a:solidFill>
              </a:rPr>
              <a:t>Two </a:t>
            </a:r>
            <a:r>
              <a:rPr b="1" baseline="30000" lang="es" sz="1700">
                <a:solidFill>
                  <a:schemeClr val="dk1"/>
                </a:solidFill>
              </a:rPr>
              <a:t>209</a:t>
            </a:r>
            <a:r>
              <a:rPr b="1" lang="es" sz="1700">
                <a:solidFill>
                  <a:schemeClr val="dk1"/>
                </a:solidFill>
              </a:rPr>
              <a:t>Bi targets</a:t>
            </a:r>
            <a:r>
              <a:rPr lang="es" sz="1700">
                <a:solidFill>
                  <a:schemeClr val="dk1"/>
                </a:solidFill>
              </a:rPr>
              <a:t> with different</a:t>
            </a:r>
            <a:r>
              <a:rPr b="1" lang="es" sz="1700">
                <a:solidFill>
                  <a:schemeClr val="dk1"/>
                </a:solidFill>
              </a:rPr>
              <a:t> thicknesses</a:t>
            </a:r>
            <a:r>
              <a:rPr lang="es" sz="1700">
                <a:solidFill>
                  <a:schemeClr val="dk1"/>
                </a:solidFill>
              </a:rPr>
              <a:t> 6/1mm </a:t>
            </a:r>
            <a:r>
              <a:rPr lang="es" sz="1700">
                <a:solidFill>
                  <a:srgbClr val="FF0000"/>
                </a:solidFill>
              </a:rPr>
              <a:t>(</a:t>
            </a:r>
            <a:r>
              <a:rPr b="1" lang="es" sz="1700">
                <a:solidFill>
                  <a:srgbClr val="FF0000"/>
                </a:solidFill>
              </a:rPr>
              <a:t>Multiple Scattering corrections</a:t>
            </a:r>
            <a:r>
              <a:rPr lang="es" sz="1700">
                <a:solidFill>
                  <a:srgbClr val="FF0000"/>
                </a:solidFill>
              </a:rPr>
              <a:t>)</a:t>
            </a:r>
            <a:endParaRPr sz="1700">
              <a:solidFill>
                <a:srgbClr val="FF0000"/>
              </a:solidFill>
            </a:endParaRPr>
          </a:p>
          <a:p>
            <a:pPr indent="-336550" lvl="2" marL="1371600" rtl="0" algn="l">
              <a:spcBef>
                <a:spcPts val="0"/>
              </a:spcBef>
              <a:spcAft>
                <a:spcPts val="0"/>
              </a:spcAft>
              <a:buClr>
                <a:schemeClr val="dk1"/>
              </a:buClr>
              <a:buSzPts val="1700"/>
              <a:buChar char="■"/>
            </a:pPr>
            <a:r>
              <a:rPr b="1" lang="es" sz="1700">
                <a:solidFill>
                  <a:schemeClr val="dk1"/>
                </a:solidFill>
              </a:rPr>
              <a:t>Full set of Background estimation</a:t>
            </a:r>
            <a:r>
              <a:rPr lang="es" sz="1700">
                <a:solidFill>
                  <a:schemeClr val="dk1"/>
                </a:solidFill>
              </a:rPr>
              <a:t>: (Carbon, Lead and Empty)</a:t>
            </a:r>
            <a:endParaRPr sz="1700">
              <a:solidFill>
                <a:schemeClr val="dk1"/>
              </a:solidFill>
            </a:endParaRPr>
          </a:p>
          <a:p>
            <a:pPr indent="-336550" lvl="1" marL="914400" rtl="0" algn="l">
              <a:spcBef>
                <a:spcPts val="0"/>
              </a:spcBef>
              <a:spcAft>
                <a:spcPts val="0"/>
              </a:spcAft>
              <a:buClr>
                <a:schemeClr val="dk1"/>
              </a:buClr>
              <a:buSzPts val="1700"/>
              <a:buChar char="○"/>
            </a:pPr>
            <a:r>
              <a:rPr b="1" lang="es" sz="1700">
                <a:solidFill>
                  <a:schemeClr val="dk1"/>
                </a:solidFill>
              </a:rPr>
              <a:t>Normalization</a:t>
            </a:r>
            <a:r>
              <a:rPr lang="es" sz="1700">
                <a:solidFill>
                  <a:schemeClr val="dk1"/>
                </a:solidFill>
              </a:rPr>
              <a:t>: </a:t>
            </a:r>
            <a:r>
              <a:rPr baseline="30000" lang="es" sz="1700">
                <a:solidFill>
                  <a:schemeClr val="dk1"/>
                </a:solidFill>
              </a:rPr>
              <a:t>197</a:t>
            </a:r>
            <a:r>
              <a:rPr lang="es" sz="1700">
                <a:solidFill>
                  <a:schemeClr val="dk1"/>
                </a:solidFill>
              </a:rPr>
              <a:t>Au, Ir, In </a:t>
            </a:r>
            <a:r>
              <a:rPr lang="es" sz="1700">
                <a:solidFill>
                  <a:srgbClr val="FF0000"/>
                </a:solidFill>
              </a:rPr>
              <a:t>(</a:t>
            </a:r>
            <a:r>
              <a:rPr b="1" lang="es" sz="1700">
                <a:solidFill>
                  <a:srgbClr val="FF0000"/>
                </a:solidFill>
              </a:rPr>
              <a:t>High precision normalization</a:t>
            </a:r>
            <a:r>
              <a:rPr lang="es" sz="1700">
                <a:solidFill>
                  <a:srgbClr val="FF0000"/>
                </a:solidFill>
              </a:rPr>
              <a:t>)</a:t>
            </a:r>
            <a:r>
              <a:rPr b="1" lang="es" sz="1700">
                <a:solidFill>
                  <a:schemeClr val="dk1"/>
                </a:solidFill>
              </a:rPr>
              <a:t>.</a:t>
            </a:r>
            <a:endParaRPr b="1" sz="1700">
              <a:solidFill>
                <a:schemeClr val="dk1"/>
              </a:solidFill>
            </a:endParaRPr>
          </a:p>
          <a:p>
            <a:pPr indent="-336550" lvl="1" marL="914400" rtl="0" algn="l">
              <a:spcBef>
                <a:spcPts val="0"/>
              </a:spcBef>
              <a:spcAft>
                <a:spcPts val="0"/>
              </a:spcAft>
              <a:buClr>
                <a:schemeClr val="dk1"/>
              </a:buClr>
              <a:buSzPts val="1700"/>
              <a:buChar char="○"/>
            </a:pPr>
            <a:r>
              <a:rPr b="1" lang="es" sz="1700">
                <a:solidFill>
                  <a:schemeClr val="dk1"/>
                </a:solidFill>
              </a:rPr>
              <a:t>Preliminar background subtraction</a:t>
            </a:r>
            <a:r>
              <a:rPr lang="es" sz="1700">
                <a:solidFill>
                  <a:schemeClr val="dk1"/>
                </a:solidFill>
              </a:rPr>
              <a:t> for different targets is </a:t>
            </a:r>
            <a:r>
              <a:rPr b="1" lang="es" sz="1700">
                <a:solidFill>
                  <a:schemeClr val="dk1"/>
                </a:solidFill>
              </a:rPr>
              <a:t>ongoing</a:t>
            </a:r>
            <a:r>
              <a:rPr lang="es" sz="1700">
                <a:solidFill>
                  <a:schemeClr val="dk1"/>
                </a:solidFill>
              </a:rPr>
              <a:t>.</a:t>
            </a:r>
            <a:endParaRPr sz="1700">
              <a:solidFill>
                <a:schemeClr val="dk1"/>
              </a:solidFill>
            </a:endParaRPr>
          </a:p>
          <a:p>
            <a:pPr indent="-336550" lvl="1" marL="914400" rtl="0" algn="l">
              <a:spcBef>
                <a:spcPts val="0"/>
              </a:spcBef>
              <a:spcAft>
                <a:spcPts val="0"/>
              </a:spcAft>
              <a:buClr>
                <a:schemeClr val="dk1"/>
              </a:buClr>
              <a:buSzPts val="1700"/>
              <a:buChar char="○"/>
            </a:pPr>
            <a:r>
              <a:rPr b="1" lang="es" sz="1700">
                <a:solidFill>
                  <a:schemeClr val="dk1"/>
                </a:solidFill>
              </a:rPr>
              <a:t>Preliminar capture Yield </a:t>
            </a:r>
            <a:r>
              <a:rPr lang="es" sz="1700">
                <a:solidFill>
                  <a:schemeClr val="dk1"/>
                </a:solidFill>
              </a:rPr>
              <a:t>is </a:t>
            </a:r>
            <a:r>
              <a:rPr b="1" lang="es" sz="1700">
                <a:solidFill>
                  <a:schemeClr val="dk1"/>
                </a:solidFill>
              </a:rPr>
              <a:t>ongoing </a:t>
            </a:r>
            <a:r>
              <a:rPr lang="es" sz="1700">
                <a:solidFill>
                  <a:schemeClr val="dk1"/>
                </a:solidFill>
              </a:rPr>
              <a:t>in the RRR.</a:t>
            </a:r>
            <a:endParaRPr sz="1700"/>
          </a:p>
        </p:txBody>
      </p:sp>
      <p:sp>
        <p:nvSpPr>
          <p:cNvPr id="681" name="Google Shape;681;p38"/>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5" name="Shape 685"/>
        <p:cNvGrpSpPr/>
        <p:nvPr/>
      </p:nvGrpSpPr>
      <p:grpSpPr>
        <a:xfrm>
          <a:off x="0" y="0"/>
          <a:ext cx="0" cy="0"/>
          <a:chOff x="0" y="0"/>
          <a:chExt cx="0" cy="0"/>
        </a:xfrm>
      </p:grpSpPr>
      <p:sp>
        <p:nvSpPr>
          <p:cNvPr id="686" name="Google Shape;686;p39"/>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687" name="Google Shape;687;p39"/>
          <p:cNvGrpSpPr/>
          <p:nvPr/>
        </p:nvGrpSpPr>
        <p:grpSpPr>
          <a:xfrm>
            <a:off x="0" y="0"/>
            <a:ext cx="9144000" cy="526800"/>
            <a:chOff x="0" y="0"/>
            <a:chExt cx="9144000" cy="526800"/>
          </a:xfrm>
        </p:grpSpPr>
        <p:grpSp>
          <p:nvGrpSpPr>
            <p:cNvPr id="688" name="Google Shape;688;p39"/>
            <p:cNvGrpSpPr/>
            <p:nvPr/>
          </p:nvGrpSpPr>
          <p:grpSpPr>
            <a:xfrm>
              <a:off x="0" y="0"/>
              <a:ext cx="9144000" cy="526800"/>
              <a:chOff x="0" y="0"/>
              <a:chExt cx="9144000" cy="526800"/>
            </a:xfrm>
          </p:grpSpPr>
          <p:sp>
            <p:nvSpPr>
              <p:cNvPr id="689" name="Google Shape;689;p39"/>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690" name="Google Shape;690;p39"/>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691" name="Google Shape;691;p39"/>
            <p:cNvGrpSpPr/>
            <p:nvPr/>
          </p:nvGrpSpPr>
          <p:grpSpPr>
            <a:xfrm>
              <a:off x="7629937" y="67788"/>
              <a:ext cx="1445176" cy="391200"/>
              <a:chOff x="6941837" y="1294825"/>
              <a:chExt cx="1445176" cy="391200"/>
            </a:xfrm>
          </p:grpSpPr>
          <p:sp>
            <p:nvSpPr>
              <p:cNvPr id="692" name="Google Shape;692;p39"/>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93" name="Google Shape;693;p39"/>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694" name="Google Shape;694;p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695" name="Google Shape;695;p39"/>
          <p:cNvSpPr txBox="1"/>
          <p:nvPr/>
        </p:nvSpPr>
        <p:spPr>
          <a:xfrm>
            <a:off x="2144800" y="15775"/>
            <a:ext cx="5342700" cy="985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2600">
                <a:solidFill>
                  <a:schemeClr val="lt1"/>
                </a:solidFill>
              </a:rPr>
              <a:t>Summary and conclusions</a:t>
            </a:r>
            <a:endParaRPr sz="1600">
              <a:solidFill>
                <a:schemeClr val="dk1"/>
              </a:solidFill>
            </a:endParaRPr>
          </a:p>
          <a:p>
            <a:pPr indent="0" lvl="0" marL="0" rtl="0" algn="l">
              <a:spcBef>
                <a:spcPts val="0"/>
              </a:spcBef>
              <a:spcAft>
                <a:spcPts val="0"/>
              </a:spcAft>
              <a:buNone/>
            </a:pPr>
            <a:r>
              <a:t/>
            </a:r>
            <a:endParaRPr sz="2600">
              <a:solidFill>
                <a:schemeClr val="lt1"/>
              </a:solidFill>
            </a:endParaRPr>
          </a:p>
        </p:txBody>
      </p:sp>
      <p:sp>
        <p:nvSpPr>
          <p:cNvPr id="696" name="Google Shape;696;p39"/>
          <p:cNvSpPr txBox="1"/>
          <p:nvPr/>
        </p:nvSpPr>
        <p:spPr>
          <a:xfrm>
            <a:off x="232675" y="591900"/>
            <a:ext cx="8683800" cy="12930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1"/>
              </a:buClr>
              <a:buSzPts val="1800"/>
              <a:buChar char="●"/>
            </a:pPr>
            <a:r>
              <a:rPr b="1" lang="es" sz="1800">
                <a:solidFill>
                  <a:schemeClr val="dk1"/>
                </a:solidFill>
              </a:rPr>
              <a:t>Next steps:</a:t>
            </a:r>
            <a:endParaRPr b="1" sz="1800">
              <a:solidFill>
                <a:schemeClr val="dk1"/>
              </a:solidFill>
            </a:endParaRPr>
          </a:p>
          <a:p>
            <a:pPr indent="-342900" lvl="1" marL="914400" rtl="0" algn="l">
              <a:spcBef>
                <a:spcPts val="0"/>
              </a:spcBef>
              <a:spcAft>
                <a:spcPts val="0"/>
              </a:spcAft>
              <a:buClr>
                <a:schemeClr val="dk1"/>
              </a:buClr>
              <a:buSzPts val="1800"/>
              <a:buChar char="○"/>
            </a:pPr>
            <a:r>
              <a:rPr lang="es" sz="1800">
                <a:solidFill>
                  <a:schemeClr val="dk1"/>
                </a:solidFill>
              </a:rPr>
              <a:t>Improve</a:t>
            </a:r>
            <a:r>
              <a:rPr lang="es" sz="1800">
                <a:solidFill>
                  <a:schemeClr val="dk1"/>
                </a:solidFill>
              </a:rPr>
              <a:t> background estimation for both Bi209 targets.</a:t>
            </a:r>
            <a:endParaRPr sz="1800">
              <a:solidFill>
                <a:schemeClr val="dk1"/>
              </a:solidFill>
            </a:endParaRPr>
          </a:p>
          <a:p>
            <a:pPr indent="-342900" lvl="1" marL="914400" rtl="0" algn="l">
              <a:spcBef>
                <a:spcPts val="0"/>
              </a:spcBef>
              <a:spcAft>
                <a:spcPts val="0"/>
              </a:spcAft>
              <a:buClr>
                <a:schemeClr val="dk1"/>
              </a:buClr>
              <a:buSzPts val="1800"/>
              <a:buChar char="○"/>
            </a:pPr>
            <a:r>
              <a:rPr lang="es" sz="1800">
                <a:solidFill>
                  <a:schemeClr val="dk1"/>
                </a:solidFill>
              </a:rPr>
              <a:t>Monte Carlo Simulations of the Experimental Setup 2024. Using previous Geant4 2022 geometry available.</a:t>
            </a:r>
            <a:endParaRPr b="1" sz="1800">
              <a:solidFill>
                <a:srgbClr val="FF0000"/>
              </a:solidFill>
            </a:endParaRPr>
          </a:p>
        </p:txBody>
      </p:sp>
      <p:sp>
        <p:nvSpPr>
          <p:cNvPr id="697" name="Google Shape;697;p39"/>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pic>
        <p:nvPicPr>
          <p:cNvPr id="698" name="Google Shape;698;p39"/>
          <p:cNvPicPr preferRelativeResize="0"/>
          <p:nvPr/>
        </p:nvPicPr>
        <p:blipFill rotWithShape="1">
          <a:blip r:embed="rId5">
            <a:alphaModFix/>
          </a:blip>
          <a:srcRect b="0" l="0" r="7791" t="0"/>
          <a:stretch/>
        </p:blipFill>
        <p:spPr>
          <a:xfrm>
            <a:off x="5926300" y="2269125"/>
            <a:ext cx="3217701" cy="1873201"/>
          </a:xfrm>
          <a:prstGeom prst="rect">
            <a:avLst/>
          </a:prstGeom>
          <a:noFill/>
          <a:ln>
            <a:noFill/>
          </a:ln>
        </p:spPr>
      </p:pic>
      <p:pic>
        <p:nvPicPr>
          <p:cNvPr id="699" name="Google Shape;699;p39"/>
          <p:cNvPicPr preferRelativeResize="0"/>
          <p:nvPr/>
        </p:nvPicPr>
        <p:blipFill rotWithShape="1">
          <a:blip r:embed="rId6">
            <a:alphaModFix/>
          </a:blip>
          <a:srcRect b="0" l="0" r="9885" t="0"/>
          <a:stretch/>
        </p:blipFill>
        <p:spPr>
          <a:xfrm>
            <a:off x="2466063" y="2342100"/>
            <a:ext cx="2999988" cy="1787081"/>
          </a:xfrm>
          <a:prstGeom prst="rect">
            <a:avLst/>
          </a:prstGeom>
          <a:noFill/>
          <a:ln>
            <a:noFill/>
          </a:ln>
        </p:spPr>
      </p:pic>
      <p:pic>
        <p:nvPicPr>
          <p:cNvPr id="700" name="Google Shape;700;p39"/>
          <p:cNvPicPr preferRelativeResize="0"/>
          <p:nvPr/>
        </p:nvPicPr>
        <p:blipFill>
          <a:blip r:embed="rId7">
            <a:alphaModFix/>
          </a:blip>
          <a:stretch>
            <a:fillRect/>
          </a:stretch>
        </p:blipFill>
        <p:spPr>
          <a:xfrm>
            <a:off x="120375" y="2732288"/>
            <a:ext cx="1623650" cy="946872"/>
          </a:xfrm>
          <a:prstGeom prst="rect">
            <a:avLst/>
          </a:prstGeom>
          <a:noFill/>
          <a:ln>
            <a:noFill/>
          </a:ln>
        </p:spPr>
      </p:pic>
      <p:sp>
        <p:nvSpPr>
          <p:cNvPr id="701" name="Google Shape;701;p39"/>
          <p:cNvSpPr/>
          <p:nvPr/>
        </p:nvSpPr>
        <p:spPr>
          <a:xfrm>
            <a:off x="1830700" y="3006325"/>
            <a:ext cx="548700" cy="4422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2" name="Google Shape;702;p39"/>
          <p:cNvSpPr/>
          <p:nvPr/>
        </p:nvSpPr>
        <p:spPr>
          <a:xfrm>
            <a:off x="5466050" y="3006325"/>
            <a:ext cx="548700" cy="4422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3" name="Google Shape;703;p39"/>
          <p:cNvSpPr txBox="1"/>
          <p:nvPr/>
        </p:nvSpPr>
        <p:spPr>
          <a:xfrm>
            <a:off x="99700" y="2184700"/>
            <a:ext cx="1665000" cy="442200"/>
          </a:xfrm>
          <a:prstGeom prst="rect">
            <a:avLst/>
          </a:prstGeom>
          <a:solidFill>
            <a:srgbClr val="FF9900"/>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2000">
                <a:solidFill>
                  <a:schemeClr val="dk1"/>
                </a:solidFill>
              </a:rPr>
              <a:t>TFlash</a:t>
            </a:r>
            <a:endParaRPr b="1" sz="2000">
              <a:solidFill>
                <a:schemeClr val="dk1"/>
              </a:solidFill>
            </a:endParaRPr>
          </a:p>
        </p:txBody>
      </p:sp>
      <p:sp>
        <p:nvSpPr>
          <p:cNvPr id="704" name="Google Shape;704;p39"/>
          <p:cNvSpPr txBox="1"/>
          <p:nvPr/>
        </p:nvSpPr>
        <p:spPr>
          <a:xfrm>
            <a:off x="2958250" y="1884900"/>
            <a:ext cx="2265000" cy="442200"/>
          </a:xfrm>
          <a:prstGeom prst="rect">
            <a:avLst/>
          </a:prstGeom>
          <a:solidFill>
            <a:srgbClr val="FF9900"/>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2000">
                <a:solidFill>
                  <a:schemeClr val="dk1"/>
                </a:solidFill>
              </a:rPr>
              <a:t>TFlash per run</a:t>
            </a:r>
            <a:endParaRPr b="1" sz="2000">
              <a:solidFill>
                <a:schemeClr val="dk1"/>
              </a:solidFill>
            </a:endParaRPr>
          </a:p>
        </p:txBody>
      </p:sp>
      <p:sp>
        <p:nvSpPr>
          <p:cNvPr id="705" name="Google Shape;705;p39"/>
          <p:cNvSpPr txBox="1"/>
          <p:nvPr/>
        </p:nvSpPr>
        <p:spPr>
          <a:xfrm>
            <a:off x="6402650" y="1826925"/>
            <a:ext cx="2265000" cy="442200"/>
          </a:xfrm>
          <a:prstGeom prst="rect">
            <a:avLst/>
          </a:prstGeom>
          <a:solidFill>
            <a:srgbClr val="FF9900"/>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2000">
                <a:solidFill>
                  <a:schemeClr val="dk1"/>
                </a:solidFill>
              </a:rPr>
              <a:t>Δ</a:t>
            </a:r>
            <a:r>
              <a:rPr b="1" lang="es" sz="2000">
                <a:solidFill>
                  <a:schemeClr val="dk1"/>
                </a:solidFill>
              </a:rPr>
              <a:t>TFlash per run</a:t>
            </a:r>
            <a:endParaRPr b="1" sz="2000">
              <a:solidFill>
                <a:schemeClr val="dk1"/>
              </a:solidFill>
            </a:endParaRPr>
          </a:p>
        </p:txBody>
      </p:sp>
      <p:sp>
        <p:nvSpPr>
          <p:cNvPr id="706" name="Google Shape;706;p39"/>
          <p:cNvSpPr txBox="1"/>
          <p:nvPr/>
        </p:nvSpPr>
        <p:spPr>
          <a:xfrm>
            <a:off x="549050" y="4141800"/>
            <a:ext cx="8118600" cy="442200"/>
          </a:xfrm>
          <a:prstGeom prst="rect">
            <a:avLst/>
          </a:prstGeom>
          <a:solidFill>
            <a:srgbClr val="FF99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s" sz="2000">
                <a:solidFill>
                  <a:schemeClr val="dk1"/>
                </a:solidFill>
              </a:rPr>
              <a:t>Possibles differences using one or another in the spectrum???</a:t>
            </a:r>
            <a:endParaRPr b="1" sz="2000">
              <a:solidFill>
                <a:schemeClr val="dk1"/>
              </a:solidFill>
            </a:endParaRPr>
          </a:p>
        </p:txBody>
      </p:sp>
      <p:sp>
        <p:nvSpPr>
          <p:cNvPr id="707" name="Google Shape;707;p39"/>
          <p:cNvSpPr txBox="1"/>
          <p:nvPr/>
        </p:nvSpPr>
        <p:spPr>
          <a:xfrm>
            <a:off x="230100" y="1440738"/>
            <a:ext cx="8683800" cy="1787100"/>
          </a:xfrm>
          <a:prstGeom prst="rect">
            <a:avLst/>
          </a:prstGeom>
          <a:solidFill>
            <a:srgbClr val="E69138"/>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2600">
              <a:solidFill>
                <a:srgbClr val="FF0000"/>
              </a:solidFill>
            </a:endParaRPr>
          </a:p>
          <a:p>
            <a:pPr indent="0" lvl="0" marL="0" rtl="0" algn="ctr">
              <a:spcBef>
                <a:spcPts val="0"/>
              </a:spcBef>
              <a:spcAft>
                <a:spcPts val="0"/>
              </a:spcAft>
              <a:buNone/>
            </a:pPr>
            <a:r>
              <a:rPr b="1" lang="es" sz="2600">
                <a:solidFill>
                  <a:srgbClr val="FF0000"/>
                </a:solidFill>
              </a:rPr>
              <a:t>Analysis just started!</a:t>
            </a:r>
            <a:endParaRPr b="1" sz="2600">
              <a:solidFill>
                <a:srgbClr val="FF0000"/>
              </a:solidFill>
            </a:endParaRPr>
          </a:p>
          <a:p>
            <a:pPr indent="0" lvl="0" marL="0" rtl="0" algn="ctr">
              <a:spcBef>
                <a:spcPts val="0"/>
              </a:spcBef>
              <a:spcAft>
                <a:spcPts val="0"/>
              </a:spcAft>
              <a:buNone/>
            </a:pPr>
            <a:r>
              <a:rPr b="1" lang="es" sz="2600">
                <a:solidFill>
                  <a:srgbClr val="FF0000"/>
                </a:solidFill>
              </a:rPr>
              <a:t>“Work in progress”</a:t>
            </a:r>
            <a:endParaRPr b="1" sz="2600">
              <a:solidFill>
                <a:srgbClr val="FF0000"/>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0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0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9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0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0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9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0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0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0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0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1" name="Shape 711"/>
        <p:cNvGrpSpPr/>
        <p:nvPr/>
      </p:nvGrpSpPr>
      <p:grpSpPr>
        <a:xfrm>
          <a:off x="0" y="0"/>
          <a:ext cx="0" cy="0"/>
          <a:chOff x="0" y="0"/>
          <a:chExt cx="0" cy="0"/>
        </a:xfrm>
      </p:grpSpPr>
      <p:sp>
        <p:nvSpPr>
          <p:cNvPr id="712" name="Google Shape;712;p40"/>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713" name="Google Shape;713;p40"/>
          <p:cNvGrpSpPr/>
          <p:nvPr/>
        </p:nvGrpSpPr>
        <p:grpSpPr>
          <a:xfrm>
            <a:off x="0" y="0"/>
            <a:ext cx="9144000" cy="526800"/>
            <a:chOff x="0" y="0"/>
            <a:chExt cx="9144000" cy="526800"/>
          </a:xfrm>
        </p:grpSpPr>
        <p:grpSp>
          <p:nvGrpSpPr>
            <p:cNvPr id="714" name="Google Shape;714;p40"/>
            <p:cNvGrpSpPr/>
            <p:nvPr/>
          </p:nvGrpSpPr>
          <p:grpSpPr>
            <a:xfrm>
              <a:off x="0" y="0"/>
              <a:ext cx="9144000" cy="526800"/>
              <a:chOff x="0" y="0"/>
              <a:chExt cx="9144000" cy="526800"/>
            </a:xfrm>
          </p:grpSpPr>
          <p:sp>
            <p:nvSpPr>
              <p:cNvPr id="715" name="Google Shape;715;p40"/>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716" name="Google Shape;716;p40"/>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717" name="Google Shape;717;p40"/>
            <p:cNvGrpSpPr/>
            <p:nvPr/>
          </p:nvGrpSpPr>
          <p:grpSpPr>
            <a:xfrm>
              <a:off x="7629937" y="67788"/>
              <a:ext cx="1445176" cy="391200"/>
              <a:chOff x="6941837" y="1294825"/>
              <a:chExt cx="1445176" cy="391200"/>
            </a:xfrm>
          </p:grpSpPr>
          <p:sp>
            <p:nvSpPr>
              <p:cNvPr id="718" name="Google Shape;718;p40"/>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19" name="Google Shape;719;p40"/>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720" name="Google Shape;720;p4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721" name="Google Shape;721;p40"/>
          <p:cNvSpPr txBox="1"/>
          <p:nvPr/>
        </p:nvSpPr>
        <p:spPr>
          <a:xfrm>
            <a:off x="2144800" y="15775"/>
            <a:ext cx="53427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2600">
                <a:solidFill>
                  <a:schemeClr val="lt1"/>
                </a:solidFill>
              </a:rPr>
              <a:t>Thanks for your attention</a:t>
            </a:r>
            <a:endParaRPr sz="1600"/>
          </a:p>
        </p:txBody>
      </p:sp>
      <p:pic>
        <p:nvPicPr>
          <p:cNvPr id="722" name="Google Shape;722;p40"/>
          <p:cNvPicPr preferRelativeResize="0"/>
          <p:nvPr/>
        </p:nvPicPr>
        <p:blipFill>
          <a:blip r:embed="rId5">
            <a:alphaModFix/>
          </a:blip>
          <a:stretch>
            <a:fillRect/>
          </a:stretch>
        </p:blipFill>
        <p:spPr>
          <a:xfrm>
            <a:off x="2968350" y="759288"/>
            <a:ext cx="3389404" cy="3604838"/>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6" name="Shape 726"/>
        <p:cNvGrpSpPr/>
        <p:nvPr/>
      </p:nvGrpSpPr>
      <p:grpSpPr>
        <a:xfrm>
          <a:off x="0" y="0"/>
          <a:ext cx="0" cy="0"/>
          <a:chOff x="0" y="0"/>
          <a:chExt cx="0" cy="0"/>
        </a:xfrm>
      </p:grpSpPr>
      <p:sp>
        <p:nvSpPr>
          <p:cNvPr id="727" name="Google Shape;727;p41"/>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728" name="Google Shape;728;p41"/>
          <p:cNvGrpSpPr/>
          <p:nvPr/>
        </p:nvGrpSpPr>
        <p:grpSpPr>
          <a:xfrm>
            <a:off x="0" y="0"/>
            <a:ext cx="9144000" cy="526800"/>
            <a:chOff x="0" y="0"/>
            <a:chExt cx="9144000" cy="526800"/>
          </a:xfrm>
        </p:grpSpPr>
        <p:grpSp>
          <p:nvGrpSpPr>
            <p:cNvPr id="729" name="Google Shape;729;p41"/>
            <p:cNvGrpSpPr/>
            <p:nvPr/>
          </p:nvGrpSpPr>
          <p:grpSpPr>
            <a:xfrm>
              <a:off x="0" y="0"/>
              <a:ext cx="9144000" cy="526800"/>
              <a:chOff x="0" y="0"/>
              <a:chExt cx="9144000" cy="526800"/>
            </a:xfrm>
          </p:grpSpPr>
          <p:sp>
            <p:nvSpPr>
              <p:cNvPr id="730" name="Google Shape;730;p41"/>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731" name="Google Shape;731;p41"/>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732" name="Google Shape;732;p41"/>
            <p:cNvGrpSpPr/>
            <p:nvPr/>
          </p:nvGrpSpPr>
          <p:grpSpPr>
            <a:xfrm>
              <a:off x="7629937" y="67788"/>
              <a:ext cx="1445176" cy="391200"/>
              <a:chOff x="6941837" y="1294825"/>
              <a:chExt cx="1445176" cy="391200"/>
            </a:xfrm>
          </p:grpSpPr>
          <p:sp>
            <p:nvSpPr>
              <p:cNvPr id="733" name="Google Shape;733;p41"/>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34" name="Google Shape;734;p41"/>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735" name="Google Shape;735;p4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736" name="Google Shape;736;p41"/>
          <p:cNvSpPr txBox="1"/>
          <p:nvPr/>
        </p:nvSpPr>
        <p:spPr>
          <a:xfrm>
            <a:off x="2814750" y="2059275"/>
            <a:ext cx="3514500" cy="903600"/>
          </a:xfrm>
          <a:prstGeom prst="rect">
            <a:avLst/>
          </a:prstGeom>
          <a:solidFill>
            <a:srgbClr val="FF9900"/>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s" sz="4500">
                <a:solidFill>
                  <a:schemeClr val="dk1"/>
                </a:solidFill>
              </a:rPr>
              <a:t>Backup</a:t>
            </a:r>
            <a:endParaRPr b="1" sz="4500">
              <a:solidFill>
                <a:schemeClr val="dk1"/>
              </a:solidFill>
            </a:endParaRPr>
          </a:p>
        </p:txBody>
      </p:sp>
      <p:sp>
        <p:nvSpPr>
          <p:cNvPr id="737" name="Google Shape;737;p41"/>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5"/>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80" name="Google Shape;80;p15"/>
          <p:cNvGrpSpPr/>
          <p:nvPr/>
        </p:nvGrpSpPr>
        <p:grpSpPr>
          <a:xfrm>
            <a:off x="0" y="0"/>
            <a:ext cx="9144000" cy="526800"/>
            <a:chOff x="0" y="0"/>
            <a:chExt cx="9144000" cy="526800"/>
          </a:xfrm>
        </p:grpSpPr>
        <p:grpSp>
          <p:nvGrpSpPr>
            <p:cNvPr id="81" name="Google Shape;81;p15"/>
            <p:cNvGrpSpPr/>
            <p:nvPr/>
          </p:nvGrpSpPr>
          <p:grpSpPr>
            <a:xfrm>
              <a:off x="0" y="0"/>
              <a:ext cx="9144000" cy="526800"/>
              <a:chOff x="0" y="0"/>
              <a:chExt cx="9144000" cy="526800"/>
            </a:xfrm>
          </p:grpSpPr>
          <p:sp>
            <p:nvSpPr>
              <p:cNvPr id="82" name="Google Shape;82;p15"/>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83" name="Google Shape;83;p15"/>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84" name="Google Shape;84;p15"/>
            <p:cNvGrpSpPr/>
            <p:nvPr/>
          </p:nvGrpSpPr>
          <p:grpSpPr>
            <a:xfrm>
              <a:off x="7629937" y="67788"/>
              <a:ext cx="1445176" cy="391200"/>
              <a:chOff x="6941837" y="1294825"/>
              <a:chExt cx="1445176" cy="391200"/>
            </a:xfrm>
          </p:grpSpPr>
          <p:sp>
            <p:nvSpPr>
              <p:cNvPr id="85" name="Google Shape;85;p15"/>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6" name="Google Shape;86;p15"/>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87" name="Google Shape;87;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88" name="Google Shape;88;p15"/>
          <p:cNvSpPr txBox="1"/>
          <p:nvPr/>
        </p:nvSpPr>
        <p:spPr>
          <a:xfrm>
            <a:off x="2144800" y="15775"/>
            <a:ext cx="53427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2600">
                <a:solidFill>
                  <a:schemeClr val="lt1"/>
                </a:solidFill>
              </a:rPr>
              <a:t>Outline</a:t>
            </a:r>
            <a:endParaRPr sz="1600"/>
          </a:p>
        </p:txBody>
      </p:sp>
      <p:sp>
        <p:nvSpPr>
          <p:cNvPr id="89" name="Google Shape;89;p15"/>
          <p:cNvSpPr txBox="1"/>
          <p:nvPr/>
        </p:nvSpPr>
        <p:spPr>
          <a:xfrm>
            <a:off x="201300" y="600763"/>
            <a:ext cx="8741400" cy="3924900"/>
          </a:xfrm>
          <a:prstGeom prst="rect">
            <a:avLst/>
          </a:prstGeom>
          <a:noFill/>
          <a:ln>
            <a:noFill/>
          </a:ln>
        </p:spPr>
        <p:txBody>
          <a:bodyPr anchorCtr="0" anchor="t" bIns="91425" lIns="91425" spcFirstLastPara="1" rIns="91425" wrap="square" tIns="91425">
            <a:spAutoFit/>
          </a:bodyPr>
          <a:lstStyle/>
          <a:p>
            <a:pPr indent="-400050" lvl="0" marL="457200" rtl="0" algn="l">
              <a:spcBef>
                <a:spcPts val="0"/>
              </a:spcBef>
              <a:spcAft>
                <a:spcPts val="0"/>
              </a:spcAft>
              <a:buClr>
                <a:schemeClr val="dk1"/>
              </a:buClr>
              <a:buSzPts val="2700"/>
              <a:buChar char="●"/>
            </a:pPr>
            <a:r>
              <a:rPr lang="es" sz="2700">
                <a:solidFill>
                  <a:schemeClr val="dk1"/>
                </a:solidFill>
              </a:rPr>
              <a:t>Motivation</a:t>
            </a:r>
            <a:endParaRPr sz="2700">
              <a:solidFill>
                <a:schemeClr val="dk1"/>
              </a:solidFill>
            </a:endParaRPr>
          </a:p>
          <a:p>
            <a:pPr indent="0" lvl="0" marL="457200" rtl="0" algn="l">
              <a:spcBef>
                <a:spcPts val="0"/>
              </a:spcBef>
              <a:spcAft>
                <a:spcPts val="0"/>
              </a:spcAft>
              <a:buNone/>
            </a:pPr>
            <a:r>
              <a:t/>
            </a:r>
            <a:endParaRPr sz="2700">
              <a:solidFill>
                <a:schemeClr val="dk1"/>
              </a:solidFill>
            </a:endParaRPr>
          </a:p>
          <a:p>
            <a:pPr indent="-400050" lvl="0" marL="457200" rtl="0" algn="l">
              <a:spcBef>
                <a:spcPts val="0"/>
              </a:spcBef>
              <a:spcAft>
                <a:spcPts val="0"/>
              </a:spcAft>
              <a:buClr>
                <a:schemeClr val="lt2"/>
              </a:buClr>
              <a:buSzPts val="2700"/>
              <a:buChar char="●"/>
            </a:pPr>
            <a:r>
              <a:rPr lang="es" sz="2700">
                <a:solidFill>
                  <a:schemeClr val="lt2"/>
                </a:solidFill>
              </a:rPr>
              <a:t>Brief summary of prev. analysis status reported</a:t>
            </a:r>
            <a:endParaRPr sz="2700">
              <a:solidFill>
                <a:schemeClr val="lt2"/>
              </a:solidFill>
            </a:endParaRPr>
          </a:p>
          <a:p>
            <a:pPr indent="0" lvl="0" marL="0" rtl="0" algn="l">
              <a:spcBef>
                <a:spcPts val="0"/>
              </a:spcBef>
              <a:spcAft>
                <a:spcPts val="0"/>
              </a:spcAft>
              <a:buNone/>
            </a:pPr>
            <a:r>
              <a:t/>
            </a:r>
            <a:endParaRPr sz="2700">
              <a:solidFill>
                <a:schemeClr val="lt2"/>
              </a:solidFill>
            </a:endParaRPr>
          </a:p>
          <a:p>
            <a:pPr indent="-400050" lvl="0" marL="457200" rtl="0" algn="l">
              <a:spcBef>
                <a:spcPts val="0"/>
              </a:spcBef>
              <a:spcAft>
                <a:spcPts val="0"/>
              </a:spcAft>
              <a:buClr>
                <a:schemeClr val="lt2"/>
              </a:buClr>
              <a:buSzPts val="2700"/>
              <a:buChar char="●"/>
            </a:pPr>
            <a:r>
              <a:rPr b="1" baseline="30000" lang="es" sz="2700">
                <a:solidFill>
                  <a:schemeClr val="lt2"/>
                </a:solidFill>
              </a:rPr>
              <a:t>209</a:t>
            </a:r>
            <a:r>
              <a:rPr b="1" lang="es" sz="2700">
                <a:solidFill>
                  <a:schemeClr val="lt2"/>
                </a:solidFill>
              </a:rPr>
              <a:t>Bi(n,ɣ) cross section</a:t>
            </a:r>
            <a:r>
              <a:rPr lang="es" sz="2700">
                <a:solidFill>
                  <a:schemeClr val="lt2"/>
                </a:solidFill>
              </a:rPr>
              <a:t> measurement @ EAR2:</a:t>
            </a:r>
            <a:endParaRPr sz="2700">
              <a:solidFill>
                <a:schemeClr val="lt2"/>
              </a:solidFill>
            </a:endParaRPr>
          </a:p>
          <a:p>
            <a:pPr indent="-400050" lvl="1" marL="914400" rtl="0" algn="l">
              <a:spcBef>
                <a:spcPts val="0"/>
              </a:spcBef>
              <a:spcAft>
                <a:spcPts val="0"/>
              </a:spcAft>
              <a:buClr>
                <a:schemeClr val="lt2"/>
              </a:buClr>
              <a:buSzPts val="2700"/>
              <a:buChar char="○"/>
            </a:pPr>
            <a:r>
              <a:rPr lang="es" sz="2700">
                <a:solidFill>
                  <a:schemeClr val="lt2"/>
                </a:solidFill>
              </a:rPr>
              <a:t>Background estimation</a:t>
            </a:r>
            <a:endParaRPr sz="2700">
              <a:solidFill>
                <a:schemeClr val="lt2"/>
              </a:solidFill>
            </a:endParaRPr>
          </a:p>
          <a:p>
            <a:pPr indent="-400050" lvl="1" marL="914400" rtl="0" algn="l">
              <a:spcBef>
                <a:spcPts val="0"/>
              </a:spcBef>
              <a:spcAft>
                <a:spcPts val="0"/>
              </a:spcAft>
              <a:buClr>
                <a:schemeClr val="lt2"/>
              </a:buClr>
              <a:buSzPts val="2700"/>
              <a:buChar char="○"/>
            </a:pPr>
            <a:r>
              <a:rPr lang="es" sz="2700">
                <a:solidFill>
                  <a:schemeClr val="lt2"/>
                </a:solidFill>
              </a:rPr>
              <a:t>Preliminary </a:t>
            </a:r>
            <a:r>
              <a:rPr baseline="30000" lang="es" sz="2700">
                <a:solidFill>
                  <a:schemeClr val="lt2"/>
                </a:solidFill>
              </a:rPr>
              <a:t>209</a:t>
            </a:r>
            <a:r>
              <a:rPr lang="es" sz="2700">
                <a:solidFill>
                  <a:schemeClr val="lt2"/>
                </a:solidFill>
              </a:rPr>
              <a:t>Bi(n,ɣ) reaction yield (up to 10 keV)</a:t>
            </a:r>
            <a:endParaRPr sz="2700">
              <a:solidFill>
                <a:schemeClr val="lt2"/>
              </a:solidFill>
            </a:endParaRPr>
          </a:p>
          <a:p>
            <a:pPr indent="0" lvl="0" marL="0" rtl="0" algn="l">
              <a:spcBef>
                <a:spcPts val="0"/>
              </a:spcBef>
              <a:spcAft>
                <a:spcPts val="0"/>
              </a:spcAft>
              <a:buNone/>
            </a:pPr>
            <a:r>
              <a:t/>
            </a:r>
            <a:endParaRPr b="1" sz="2700">
              <a:solidFill>
                <a:schemeClr val="lt2"/>
              </a:solidFill>
            </a:endParaRPr>
          </a:p>
          <a:p>
            <a:pPr indent="-400050" lvl="0" marL="457200" rtl="0" algn="l">
              <a:spcBef>
                <a:spcPts val="0"/>
              </a:spcBef>
              <a:spcAft>
                <a:spcPts val="0"/>
              </a:spcAft>
              <a:buClr>
                <a:schemeClr val="lt2"/>
              </a:buClr>
              <a:buSzPts val="2700"/>
              <a:buChar char="●"/>
            </a:pPr>
            <a:r>
              <a:rPr lang="es" sz="2700">
                <a:solidFill>
                  <a:schemeClr val="lt2"/>
                </a:solidFill>
              </a:rPr>
              <a:t>Summary and conclusions </a:t>
            </a:r>
            <a:endParaRPr sz="2700">
              <a:solidFill>
                <a:schemeClr val="lt2"/>
              </a:solidFill>
            </a:endParaRPr>
          </a:p>
        </p:txBody>
      </p:sp>
      <p:sp>
        <p:nvSpPr>
          <p:cNvPr id="90" name="Google Shape;90;p15"/>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1" name="Shape 741"/>
        <p:cNvGrpSpPr/>
        <p:nvPr/>
      </p:nvGrpSpPr>
      <p:grpSpPr>
        <a:xfrm>
          <a:off x="0" y="0"/>
          <a:ext cx="0" cy="0"/>
          <a:chOff x="0" y="0"/>
          <a:chExt cx="0" cy="0"/>
        </a:xfrm>
      </p:grpSpPr>
      <p:grpSp>
        <p:nvGrpSpPr>
          <p:cNvPr id="742" name="Google Shape;742;p42"/>
          <p:cNvGrpSpPr/>
          <p:nvPr/>
        </p:nvGrpSpPr>
        <p:grpSpPr>
          <a:xfrm>
            <a:off x="0" y="0"/>
            <a:ext cx="9144000" cy="526800"/>
            <a:chOff x="0" y="0"/>
            <a:chExt cx="9144000" cy="526800"/>
          </a:xfrm>
        </p:grpSpPr>
        <p:sp>
          <p:nvSpPr>
            <p:cNvPr id="743" name="Google Shape;743;p42"/>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s" sz="2400">
                  <a:solidFill>
                    <a:schemeClr val="lt1"/>
                  </a:solidFill>
                </a:rPr>
                <a:t>s-process &amp; Th/U cosmic clocks</a:t>
              </a:r>
              <a:endParaRPr sz="2400">
                <a:solidFill>
                  <a:srgbClr val="FFFFFF"/>
                </a:solidFill>
              </a:endParaRPr>
            </a:p>
          </p:txBody>
        </p:sp>
        <p:pic>
          <p:nvPicPr>
            <p:cNvPr id="744" name="Google Shape;744;p42"/>
            <p:cNvPicPr preferRelativeResize="0"/>
            <p:nvPr/>
          </p:nvPicPr>
          <p:blipFill>
            <a:blip r:embed="rId3">
              <a:alphaModFix/>
            </a:blip>
            <a:stretch>
              <a:fillRect/>
            </a:stretch>
          </p:blipFill>
          <p:spPr>
            <a:xfrm>
              <a:off x="68875" y="22700"/>
              <a:ext cx="2062993" cy="481425"/>
            </a:xfrm>
            <a:prstGeom prst="rect">
              <a:avLst/>
            </a:prstGeom>
            <a:noFill/>
            <a:ln>
              <a:noFill/>
            </a:ln>
          </p:spPr>
        </p:pic>
        <p:pic>
          <p:nvPicPr>
            <p:cNvPr id="745" name="Google Shape;745;p42"/>
            <p:cNvPicPr preferRelativeResize="0"/>
            <p:nvPr/>
          </p:nvPicPr>
          <p:blipFill rotWithShape="1">
            <a:blip r:embed="rId4">
              <a:alphaModFix/>
            </a:blip>
            <a:srcRect b="0" l="0" r="0" t="0"/>
            <a:stretch/>
          </p:blipFill>
          <p:spPr>
            <a:xfrm>
              <a:off x="8300205" y="22700"/>
              <a:ext cx="780771" cy="481426"/>
            </a:xfrm>
            <a:prstGeom prst="rect">
              <a:avLst/>
            </a:prstGeom>
            <a:noFill/>
            <a:ln>
              <a:noFill/>
            </a:ln>
          </p:spPr>
        </p:pic>
      </p:grpSp>
      <p:sp>
        <p:nvSpPr>
          <p:cNvPr id="746" name="Google Shape;746;p42"/>
          <p:cNvSpPr/>
          <p:nvPr/>
        </p:nvSpPr>
        <p:spPr>
          <a:xfrm flipH="1">
            <a:off x="3579100" y="2903400"/>
            <a:ext cx="75900" cy="10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7" name="Google Shape;747;p42"/>
          <p:cNvSpPr txBox="1"/>
          <p:nvPr/>
        </p:nvSpPr>
        <p:spPr>
          <a:xfrm>
            <a:off x="84575" y="651975"/>
            <a:ext cx="5108400" cy="324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dk1"/>
                </a:solidFill>
              </a:rPr>
              <a:t>From the </a:t>
            </a:r>
            <a:r>
              <a:rPr b="1" lang="es">
                <a:solidFill>
                  <a:schemeClr val="dk1"/>
                </a:solidFill>
              </a:rPr>
              <a:t>astrophysical</a:t>
            </a:r>
            <a:r>
              <a:rPr lang="es">
                <a:solidFill>
                  <a:schemeClr val="dk1"/>
                </a:solidFill>
              </a:rPr>
              <a:t> point of view, </a:t>
            </a:r>
            <a:r>
              <a:rPr b="1" baseline="30000" lang="es">
                <a:solidFill>
                  <a:srgbClr val="6AA84F"/>
                </a:solidFill>
              </a:rPr>
              <a:t>209</a:t>
            </a:r>
            <a:r>
              <a:rPr b="1" lang="es">
                <a:solidFill>
                  <a:srgbClr val="6AA84F"/>
                </a:solidFill>
              </a:rPr>
              <a:t>Bi</a:t>
            </a:r>
            <a:r>
              <a:rPr lang="es">
                <a:solidFill>
                  <a:schemeClr val="dk1"/>
                </a:solidFill>
              </a:rPr>
              <a:t>(n,ɣ) is </a:t>
            </a:r>
            <a:r>
              <a:rPr b="1" lang="es">
                <a:solidFill>
                  <a:schemeClr val="dk1"/>
                </a:solidFill>
              </a:rPr>
              <a:t>important</a:t>
            </a:r>
            <a:r>
              <a:rPr lang="es">
                <a:solidFill>
                  <a:schemeClr val="dk1"/>
                </a:solidFill>
              </a:rPr>
              <a:t> for understanding the chemical evolution of the Universe via </a:t>
            </a:r>
            <a:r>
              <a:rPr b="1" lang="es">
                <a:solidFill>
                  <a:schemeClr val="dk1"/>
                </a:solidFill>
              </a:rPr>
              <a:t>s-process</a:t>
            </a:r>
            <a:r>
              <a:rPr lang="es">
                <a:solidFill>
                  <a:schemeClr val="dk1"/>
                </a:solidFill>
              </a:rPr>
              <a:t> and for </a:t>
            </a:r>
            <a:r>
              <a:rPr b="1" lang="es">
                <a:solidFill>
                  <a:schemeClr val="dk1"/>
                </a:solidFill>
              </a:rPr>
              <a:t>U/Th</a:t>
            </a:r>
            <a:r>
              <a:rPr lang="es">
                <a:solidFill>
                  <a:schemeClr val="dk1"/>
                </a:solidFill>
              </a:rPr>
              <a:t> cosmic </a:t>
            </a:r>
            <a:r>
              <a:rPr b="1" lang="es">
                <a:solidFill>
                  <a:schemeClr val="dk1"/>
                </a:solidFill>
              </a:rPr>
              <a:t>clocks</a:t>
            </a:r>
            <a:r>
              <a:rPr lang="es">
                <a:solidFill>
                  <a:schemeClr val="dk1"/>
                </a:solidFill>
              </a:rPr>
              <a:t>:</a:t>
            </a:r>
            <a:endParaRPr baseline="30000"/>
          </a:p>
          <a:p>
            <a:pPr indent="0" lvl="0" marL="0" rtl="0" algn="l">
              <a:spcBef>
                <a:spcPts val="0"/>
              </a:spcBef>
              <a:spcAft>
                <a:spcPts val="0"/>
              </a:spcAft>
              <a:buNone/>
            </a:pPr>
            <a:r>
              <a:t/>
            </a:r>
            <a:endParaRPr baseline="30000"/>
          </a:p>
          <a:p>
            <a:pPr indent="-317500" lvl="0" marL="457200" rtl="0" algn="l">
              <a:spcBef>
                <a:spcPts val="0"/>
              </a:spcBef>
              <a:spcAft>
                <a:spcPts val="0"/>
              </a:spcAft>
              <a:buSzPts val="1400"/>
              <a:buChar char="●"/>
            </a:pPr>
            <a:r>
              <a:rPr b="1" baseline="30000" lang="es">
                <a:solidFill>
                  <a:srgbClr val="6AA84F"/>
                </a:solidFill>
              </a:rPr>
              <a:t>209</a:t>
            </a:r>
            <a:r>
              <a:rPr b="1" lang="es">
                <a:solidFill>
                  <a:srgbClr val="6AA84F"/>
                </a:solidFill>
              </a:rPr>
              <a:t>Bi</a:t>
            </a:r>
            <a:r>
              <a:rPr lang="es"/>
              <a:t> is the </a:t>
            </a:r>
            <a:r>
              <a:rPr b="1" lang="es"/>
              <a:t>last stable</a:t>
            </a:r>
            <a:r>
              <a:rPr lang="es"/>
              <a:t> s-process </a:t>
            </a:r>
            <a:r>
              <a:rPr b="1" lang="es"/>
              <a:t>nucleus</a:t>
            </a:r>
            <a:r>
              <a:rPr lang="es"/>
              <a:t> before the ⍺-unstable region feeding to the region above </a:t>
            </a:r>
            <a:r>
              <a:rPr b="1" baseline="30000" lang="es">
                <a:solidFill>
                  <a:srgbClr val="0000CC"/>
                </a:solidFill>
              </a:rPr>
              <a:t>206</a:t>
            </a:r>
            <a:r>
              <a:rPr b="1" lang="es">
                <a:solidFill>
                  <a:srgbClr val="0000CC"/>
                </a:solidFill>
              </a:rPr>
              <a:t>Pb </a:t>
            </a:r>
            <a:r>
              <a:rPr lang="es">
                <a:solidFill>
                  <a:schemeClr val="dk1"/>
                </a:solidFill>
              </a:rPr>
              <a:t>recycling heavy material</a:t>
            </a:r>
            <a:r>
              <a:rPr lang="es"/>
              <a:t>.</a:t>
            </a:r>
            <a:endParaRPr/>
          </a:p>
          <a:p>
            <a:pPr indent="0" lvl="0" marL="457200" rtl="0" algn="l">
              <a:spcBef>
                <a:spcPts val="0"/>
              </a:spcBef>
              <a:spcAft>
                <a:spcPts val="0"/>
              </a:spcAft>
              <a:buNone/>
            </a:pPr>
            <a:r>
              <a:t/>
            </a:r>
            <a:endParaRPr/>
          </a:p>
          <a:p>
            <a:pPr indent="-317500" lvl="0" marL="457200" rtl="0" algn="l">
              <a:spcBef>
                <a:spcPts val="0"/>
              </a:spcBef>
              <a:spcAft>
                <a:spcPts val="0"/>
              </a:spcAft>
              <a:buSzPts val="1400"/>
              <a:buChar char="●"/>
            </a:pPr>
            <a:r>
              <a:rPr b="1" baseline="30000" lang="es">
                <a:solidFill>
                  <a:srgbClr val="6AA84F"/>
                </a:solidFill>
              </a:rPr>
              <a:t>209</a:t>
            </a:r>
            <a:r>
              <a:rPr b="1" lang="es">
                <a:solidFill>
                  <a:srgbClr val="6AA84F"/>
                </a:solidFill>
              </a:rPr>
              <a:t>Bi</a:t>
            </a:r>
            <a:r>
              <a:rPr lang="es">
                <a:solidFill>
                  <a:schemeClr val="dk1"/>
                </a:solidFill>
              </a:rPr>
              <a:t>(n,ɣ) also </a:t>
            </a:r>
            <a:r>
              <a:rPr b="1" lang="es">
                <a:solidFill>
                  <a:schemeClr val="dk1"/>
                </a:solidFill>
              </a:rPr>
              <a:t>contribute</a:t>
            </a:r>
            <a:r>
              <a:rPr lang="es">
                <a:solidFill>
                  <a:schemeClr val="dk1"/>
                </a:solidFill>
              </a:rPr>
              <a:t> to </a:t>
            </a:r>
            <a:r>
              <a:rPr b="1" baseline="30000" lang="es">
                <a:solidFill>
                  <a:srgbClr val="9900FF"/>
                </a:solidFill>
              </a:rPr>
              <a:t>207</a:t>
            </a:r>
            <a:r>
              <a:rPr b="1" lang="es">
                <a:solidFill>
                  <a:srgbClr val="9900FF"/>
                </a:solidFill>
              </a:rPr>
              <a:t>Tl</a:t>
            </a:r>
            <a:r>
              <a:rPr lang="es">
                <a:solidFill>
                  <a:schemeClr val="dk1"/>
                </a:solidFill>
              </a:rPr>
              <a:t> </a:t>
            </a:r>
            <a:r>
              <a:rPr b="1" lang="es">
                <a:solidFill>
                  <a:schemeClr val="dk1"/>
                </a:solidFill>
              </a:rPr>
              <a:t>branching</a:t>
            </a:r>
            <a:r>
              <a:rPr lang="es">
                <a:solidFill>
                  <a:schemeClr val="dk1"/>
                </a:solidFill>
              </a:rPr>
              <a:t> point towards production of </a:t>
            </a:r>
            <a:r>
              <a:rPr b="1" baseline="30000" lang="es">
                <a:solidFill>
                  <a:srgbClr val="FF9900"/>
                </a:solidFill>
              </a:rPr>
              <a:t>207</a:t>
            </a:r>
            <a:r>
              <a:rPr b="1" lang="es">
                <a:solidFill>
                  <a:srgbClr val="FF9900"/>
                </a:solidFill>
              </a:rPr>
              <a:t>Pb</a:t>
            </a:r>
            <a:r>
              <a:rPr lang="es">
                <a:solidFill>
                  <a:schemeClr val="dk1"/>
                </a:solidFill>
              </a:rPr>
              <a:t>.</a:t>
            </a:r>
            <a:endParaRPr>
              <a:solidFill>
                <a:schemeClr val="dk1"/>
              </a:solidFill>
            </a:endParaRPr>
          </a:p>
          <a:p>
            <a:pPr indent="0" lvl="0" marL="457200" rtl="0" algn="l">
              <a:spcBef>
                <a:spcPts val="0"/>
              </a:spcBef>
              <a:spcAft>
                <a:spcPts val="0"/>
              </a:spcAft>
              <a:buNone/>
            </a:pPr>
            <a:r>
              <a:rPr lang="es">
                <a:solidFill>
                  <a:schemeClr val="dk1"/>
                </a:solidFill>
              </a:rPr>
              <a:t> </a:t>
            </a:r>
            <a:endParaRPr/>
          </a:p>
          <a:p>
            <a:pPr indent="-317500" lvl="0" marL="457200" rtl="0" algn="l">
              <a:spcBef>
                <a:spcPts val="0"/>
              </a:spcBef>
              <a:spcAft>
                <a:spcPts val="0"/>
              </a:spcAft>
              <a:buSzPts val="1400"/>
              <a:buChar char="●"/>
            </a:pPr>
            <a:r>
              <a:rPr b="1" lang="es"/>
              <a:t>Th/U </a:t>
            </a:r>
            <a:r>
              <a:rPr b="1" lang="es">
                <a:solidFill>
                  <a:schemeClr val="dk1"/>
                </a:solidFill>
              </a:rPr>
              <a:t>ratio</a:t>
            </a:r>
            <a:r>
              <a:rPr lang="es">
                <a:solidFill>
                  <a:schemeClr val="dk1"/>
                </a:solidFill>
              </a:rPr>
              <a:t>s, used as </a:t>
            </a:r>
            <a:r>
              <a:rPr b="1" lang="es">
                <a:solidFill>
                  <a:schemeClr val="dk1"/>
                </a:solidFill>
              </a:rPr>
              <a:t>cosmic clocks</a:t>
            </a:r>
            <a:r>
              <a:rPr lang="es">
                <a:solidFill>
                  <a:schemeClr val="dk1"/>
                </a:solidFill>
              </a:rPr>
              <a:t> for stars, needs </a:t>
            </a:r>
            <a:r>
              <a:rPr b="1" lang="es">
                <a:solidFill>
                  <a:schemeClr val="dk1"/>
                </a:solidFill>
              </a:rPr>
              <a:t>accurate data</a:t>
            </a:r>
            <a:r>
              <a:rPr lang="es">
                <a:solidFill>
                  <a:schemeClr val="dk1"/>
                </a:solidFill>
              </a:rPr>
              <a:t> on </a:t>
            </a:r>
            <a:r>
              <a:rPr b="1" baseline="30000" lang="es">
                <a:solidFill>
                  <a:srgbClr val="6AA84F"/>
                </a:solidFill>
              </a:rPr>
              <a:t>209</a:t>
            </a:r>
            <a:r>
              <a:rPr b="1" lang="es">
                <a:solidFill>
                  <a:srgbClr val="6AA84F"/>
                </a:solidFill>
              </a:rPr>
              <a:t>Bi</a:t>
            </a:r>
            <a:r>
              <a:rPr lang="es">
                <a:solidFill>
                  <a:schemeClr val="dk1"/>
                </a:solidFill>
              </a:rPr>
              <a:t>(n,ɣ) to disentangle </a:t>
            </a:r>
            <a:r>
              <a:rPr b="1" lang="es">
                <a:solidFill>
                  <a:schemeClr val="dk1"/>
                </a:solidFill>
              </a:rPr>
              <a:t>radiogenic</a:t>
            </a:r>
            <a:r>
              <a:rPr lang="es">
                <a:solidFill>
                  <a:schemeClr val="dk1"/>
                </a:solidFill>
              </a:rPr>
              <a:t> contributions from </a:t>
            </a:r>
            <a:r>
              <a:rPr b="1" lang="es">
                <a:solidFill>
                  <a:schemeClr val="dk1"/>
                </a:solidFill>
              </a:rPr>
              <a:t>Th</a:t>
            </a:r>
            <a:r>
              <a:rPr lang="es">
                <a:solidFill>
                  <a:schemeClr val="dk1"/>
                </a:solidFill>
              </a:rPr>
              <a:t> and </a:t>
            </a:r>
            <a:r>
              <a:rPr b="1" lang="es">
                <a:solidFill>
                  <a:schemeClr val="dk1"/>
                </a:solidFill>
              </a:rPr>
              <a:t>U ⍺-chain</a:t>
            </a:r>
            <a:r>
              <a:rPr lang="es">
                <a:solidFill>
                  <a:schemeClr val="dk1"/>
                </a:solidFill>
              </a:rPr>
              <a:t> decays.</a:t>
            </a:r>
            <a:endParaRPr/>
          </a:p>
          <a:p>
            <a:pPr indent="0" lvl="0" marL="0" rtl="0" algn="l">
              <a:spcBef>
                <a:spcPts val="0"/>
              </a:spcBef>
              <a:spcAft>
                <a:spcPts val="0"/>
              </a:spcAft>
              <a:buNone/>
            </a:pPr>
            <a:r>
              <a:t/>
            </a:r>
            <a:endParaRPr/>
          </a:p>
        </p:txBody>
      </p:sp>
      <p:grpSp>
        <p:nvGrpSpPr>
          <p:cNvPr id="748" name="Google Shape;748;p42"/>
          <p:cNvGrpSpPr/>
          <p:nvPr/>
        </p:nvGrpSpPr>
        <p:grpSpPr>
          <a:xfrm>
            <a:off x="5155055" y="435860"/>
            <a:ext cx="3903583" cy="2610089"/>
            <a:chOff x="4773225" y="812925"/>
            <a:chExt cx="4255050" cy="2909150"/>
          </a:xfrm>
        </p:grpSpPr>
        <p:grpSp>
          <p:nvGrpSpPr>
            <p:cNvPr id="749" name="Google Shape;749;p42"/>
            <p:cNvGrpSpPr/>
            <p:nvPr/>
          </p:nvGrpSpPr>
          <p:grpSpPr>
            <a:xfrm>
              <a:off x="4773225" y="1052400"/>
              <a:ext cx="4255050" cy="2669675"/>
              <a:chOff x="4773225" y="595200"/>
              <a:chExt cx="4255050" cy="2669675"/>
            </a:xfrm>
          </p:grpSpPr>
          <p:grpSp>
            <p:nvGrpSpPr>
              <p:cNvPr id="750" name="Google Shape;750;p42"/>
              <p:cNvGrpSpPr/>
              <p:nvPr/>
            </p:nvGrpSpPr>
            <p:grpSpPr>
              <a:xfrm>
                <a:off x="4773225" y="595200"/>
                <a:ext cx="4255050" cy="2669675"/>
                <a:chOff x="4773225" y="595200"/>
                <a:chExt cx="4255050" cy="2669675"/>
              </a:xfrm>
            </p:grpSpPr>
            <p:pic>
              <p:nvPicPr>
                <p:cNvPr id="751" name="Google Shape;751;p42"/>
                <p:cNvPicPr preferRelativeResize="0"/>
                <p:nvPr/>
              </p:nvPicPr>
              <p:blipFill>
                <a:blip r:embed="rId5">
                  <a:alphaModFix/>
                </a:blip>
                <a:stretch>
                  <a:fillRect/>
                </a:stretch>
              </p:blipFill>
              <p:spPr>
                <a:xfrm>
                  <a:off x="4773225" y="595200"/>
                  <a:ext cx="4255050" cy="2669675"/>
                </a:xfrm>
                <a:prstGeom prst="rect">
                  <a:avLst/>
                </a:prstGeom>
                <a:noFill/>
                <a:ln>
                  <a:noFill/>
                </a:ln>
              </p:spPr>
            </p:pic>
            <p:cxnSp>
              <p:nvCxnSpPr>
                <p:cNvPr id="752" name="Google Shape;752;p42"/>
                <p:cNvCxnSpPr/>
                <p:nvPr/>
              </p:nvCxnSpPr>
              <p:spPr>
                <a:xfrm flipH="1">
                  <a:off x="6886575" y="903900"/>
                  <a:ext cx="643800" cy="651000"/>
                </a:xfrm>
                <a:prstGeom prst="straightConnector1">
                  <a:avLst/>
                </a:prstGeom>
                <a:noFill/>
                <a:ln cap="flat" cmpd="sng" w="9525">
                  <a:solidFill>
                    <a:srgbClr val="FF0000"/>
                  </a:solidFill>
                  <a:prstDash val="solid"/>
                  <a:round/>
                  <a:headEnd len="med" w="med" type="none"/>
                  <a:tailEnd len="med" w="med" type="triangle"/>
                </a:ln>
              </p:spPr>
            </p:cxnSp>
            <p:sp>
              <p:nvSpPr>
                <p:cNvPr id="753" name="Google Shape;753;p42"/>
                <p:cNvSpPr/>
                <p:nvPr/>
              </p:nvSpPr>
              <p:spPr>
                <a:xfrm>
                  <a:off x="7544375" y="1099850"/>
                  <a:ext cx="265800" cy="265800"/>
                </a:xfrm>
                <a:prstGeom prst="rect">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54" name="Google Shape;754;p42"/>
                <p:cNvSpPr/>
                <p:nvPr/>
              </p:nvSpPr>
              <p:spPr>
                <a:xfrm>
                  <a:off x="6620775" y="1554900"/>
                  <a:ext cx="265800" cy="265800"/>
                </a:xfrm>
                <a:prstGeom prst="rect">
                  <a:avLst/>
                </a:prstGeom>
                <a:noFill/>
                <a:ln cap="flat" cmpd="sng" w="19050">
                  <a:solidFill>
                    <a:srgbClr val="0000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755" name="Google Shape;755;p42"/>
              <p:cNvSpPr/>
              <p:nvPr/>
            </p:nvSpPr>
            <p:spPr>
              <a:xfrm>
                <a:off x="7544369" y="2014602"/>
                <a:ext cx="265800" cy="265800"/>
              </a:xfrm>
              <a:prstGeom prst="rect">
                <a:avLst/>
              </a:prstGeom>
              <a:noFill/>
              <a:ln cap="flat" cmpd="sng" w="19050">
                <a:solidFill>
                  <a:srgbClr val="99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500"/>
              </a:p>
            </p:txBody>
          </p:sp>
          <p:sp>
            <p:nvSpPr>
              <p:cNvPr id="756" name="Google Shape;756;p42"/>
              <p:cNvSpPr/>
              <p:nvPr/>
            </p:nvSpPr>
            <p:spPr>
              <a:xfrm>
                <a:off x="7075565" y="1574966"/>
                <a:ext cx="265800" cy="265800"/>
              </a:xfrm>
              <a:prstGeom prst="rect">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757" name="Google Shape;757;p42"/>
            <p:cNvSpPr txBox="1"/>
            <p:nvPr/>
          </p:nvSpPr>
          <p:spPr>
            <a:xfrm>
              <a:off x="5025100" y="812925"/>
              <a:ext cx="3582300" cy="34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800"/>
                <a:t>Figure adapted from </a:t>
              </a:r>
              <a:r>
                <a:rPr lang="es" sz="800" u="sng">
                  <a:solidFill>
                    <a:schemeClr val="hlink"/>
                  </a:solidFill>
                  <a:hlinkClick r:id="rId6"/>
                </a:rPr>
                <a:t>U. Ratzel et al Phys. Rev. C 70 065803 (2004)</a:t>
              </a:r>
              <a:endParaRPr sz="800"/>
            </a:p>
          </p:txBody>
        </p:sp>
      </p:grpSp>
      <p:pic>
        <p:nvPicPr>
          <p:cNvPr id="758" name="Google Shape;758;p42"/>
          <p:cNvPicPr preferRelativeResize="0"/>
          <p:nvPr/>
        </p:nvPicPr>
        <p:blipFill>
          <a:blip r:embed="rId7">
            <a:alphaModFix/>
          </a:blip>
          <a:stretch>
            <a:fillRect/>
          </a:stretch>
        </p:blipFill>
        <p:spPr>
          <a:xfrm>
            <a:off x="5855829" y="2718348"/>
            <a:ext cx="2771775" cy="2004878"/>
          </a:xfrm>
          <a:prstGeom prst="rect">
            <a:avLst/>
          </a:prstGeom>
          <a:noFill/>
          <a:ln>
            <a:noFill/>
          </a:ln>
        </p:spPr>
      </p:pic>
      <p:sp>
        <p:nvSpPr>
          <p:cNvPr id="759" name="Google Shape;759;p42"/>
          <p:cNvSpPr txBox="1"/>
          <p:nvPr/>
        </p:nvSpPr>
        <p:spPr>
          <a:xfrm>
            <a:off x="7750075" y="1946388"/>
            <a:ext cx="3972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900"/>
              <a:t>207</a:t>
            </a:r>
            <a:endParaRPr sz="900"/>
          </a:p>
        </p:txBody>
      </p:sp>
      <p:sp>
        <p:nvSpPr>
          <p:cNvPr id="760" name="Google Shape;760;p42"/>
          <p:cNvSpPr/>
          <p:nvPr/>
        </p:nvSpPr>
        <p:spPr>
          <a:xfrm>
            <a:off x="8645334" y="1160297"/>
            <a:ext cx="254100" cy="254100"/>
          </a:xfrm>
          <a:prstGeom prst="rect">
            <a:avLst/>
          </a:prstGeom>
          <a:noFill/>
          <a:ln cap="flat" cmpd="sng" w="19050">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1" name="Google Shape;761;p42"/>
          <p:cNvSpPr txBox="1"/>
          <p:nvPr/>
        </p:nvSpPr>
        <p:spPr>
          <a:xfrm>
            <a:off x="8573775" y="1091288"/>
            <a:ext cx="3972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900"/>
              <a:t>211</a:t>
            </a:r>
            <a:endParaRPr sz="900"/>
          </a:p>
        </p:txBody>
      </p:sp>
      <p:cxnSp>
        <p:nvCxnSpPr>
          <p:cNvPr id="762" name="Google Shape;762;p42"/>
          <p:cNvCxnSpPr>
            <a:stCxn id="761" idx="2"/>
            <a:endCxn id="759" idx="3"/>
          </p:cNvCxnSpPr>
          <p:nvPr/>
        </p:nvCxnSpPr>
        <p:spPr>
          <a:xfrm flipH="1">
            <a:off x="8147175" y="1414388"/>
            <a:ext cx="625200" cy="693600"/>
          </a:xfrm>
          <a:prstGeom prst="straightConnector1">
            <a:avLst/>
          </a:prstGeom>
          <a:noFill/>
          <a:ln cap="flat" cmpd="sng" w="9525">
            <a:solidFill>
              <a:srgbClr val="FF0000"/>
            </a:solidFill>
            <a:prstDash val="solid"/>
            <a:round/>
            <a:headEnd len="med" w="med" type="none"/>
            <a:tailEnd len="med" w="med" type="triangle"/>
          </a:ln>
        </p:spPr>
      </p:cxnSp>
      <p:cxnSp>
        <p:nvCxnSpPr>
          <p:cNvPr id="763" name="Google Shape;763;p42"/>
          <p:cNvCxnSpPr>
            <a:stCxn id="759" idx="1"/>
          </p:cNvCxnSpPr>
          <p:nvPr/>
        </p:nvCxnSpPr>
        <p:spPr>
          <a:xfrm rot="10800000">
            <a:off x="7534075" y="1874838"/>
            <a:ext cx="216000" cy="233100"/>
          </a:xfrm>
          <a:prstGeom prst="straightConnector1">
            <a:avLst/>
          </a:prstGeom>
          <a:noFill/>
          <a:ln cap="flat" cmpd="sng" w="9525">
            <a:solidFill>
              <a:schemeClr val="dk1"/>
            </a:solidFill>
            <a:prstDash val="solid"/>
            <a:round/>
            <a:headEnd len="med" w="med" type="none"/>
            <a:tailEnd len="med" w="med" type="triangle"/>
          </a:ln>
        </p:spPr>
      </p:cxnSp>
      <p:sp>
        <p:nvSpPr>
          <p:cNvPr id="764" name="Google Shape;764;p42"/>
          <p:cNvSpPr txBox="1"/>
          <p:nvPr/>
        </p:nvSpPr>
        <p:spPr>
          <a:xfrm>
            <a:off x="0" y="4723225"/>
            <a:ext cx="9144000" cy="4002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765" name="Google Shape;765;p42"/>
          <p:cNvSpPr txBox="1"/>
          <p:nvPr/>
        </p:nvSpPr>
        <p:spPr>
          <a:xfrm>
            <a:off x="165725" y="4736125"/>
            <a:ext cx="5232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
        <p:nvSpPr>
          <p:cNvPr id="766" name="Google Shape;766;p4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0" name="Shape 770"/>
        <p:cNvGrpSpPr/>
        <p:nvPr/>
      </p:nvGrpSpPr>
      <p:grpSpPr>
        <a:xfrm>
          <a:off x="0" y="0"/>
          <a:ext cx="0" cy="0"/>
          <a:chOff x="0" y="0"/>
          <a:chExt cx="0" cy="0"/>
        </a:xfrm>
      </p:grpSpPr>
      <p:grpSp>
        <p:nvGrpSpPr>
          <p:cNvPr id="771" name="Google Shape;771;p43"/>
          <p:cNvGrpSpPr/>
          <p:nvPr/>
        </p:nvGrpSpPr>
        <p:grpSpPr>
          <a:xfrm>
            <a:off x="0" y="0"/>
            <a:ext cx="9144000" cy="526800"/>
            <a:chOff x="0" y="0"/>
            <a:chExt cx="9144000" cy="526800"/>
          </a:xfrm>
        </p:grpSpPr>
        <p:sp>
          <p:nvSpPr>
            <p:cNvPr id="772" name="Google Shape;772;p43"/>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s" sz="2400">
                  <a:solidFill>
                    <a:srgbClr val="FFFFFF"/>
                  </a:solidFill>
                </a:rPr>
                <a:t>Gen-IV &amp; ADS nuclear systems</a:t>
              </a:r>
              <a:endParaRPr sz="2400">
                <a:solidFill>
                  <a:srgbClr val="FFFFFF"/>
                </a:solidFill>
              </a:endParaRPr>
            </a:p>
          </p:txBody>
        </p:sp>
        <p:pic>
          <p:nvPicPr>
            <p:cNvPr id="773" name="Google Shape;773;p43"/>
            <p:cNvPicPr preferRelativeResize="0"/>
            <p:nvPr/>
          </p:nvPicPr>
          <p:blipFill>
            <a:blip r:embed="rId3">
              <a:alphaModFix/>
            </a:blip>
            <a:stretch>
              <a:fillRect/>
            </a:stretch>
          </p:blipFill>
          <p:spPr>
            <a:xfrm>
              <a:off x="68875" y="22700"/>
              <a:ext cx="2062993" cy="481425"/>
            </a:xfrm>
            <a:prstGeom prst="rect">
              <a:avLst/>
            </a:prstGeom>
            <a:noFill/>
            <a:ln>
              <a:noFill/>
            </a:ln>
          </p:spPr>
        </p:pic>
      </p:grpSp>
      <p:sp>
        <p:nvSpPr>
          <p:cNvPr id="774" name="Google Shape;774;p43"/>
          <p:cNvSpPr/>
          <p:nvPr/>
        </p:nvSpPr>
        <p:spPr>
          <a:xfrm flipH="1">
            <a:off x="3579100" y="2903400"/>
            <a:ext cx="75900" cy="10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775" name="Google Shape;775;p43"/>
          <p:cNvGrpSpPr/>
          <p:nvPr/>
        </p:nvGrpSpPr>
        <p:grpSpPr>
          <a:xfrm>
            <a:off x="14275" y="450600"/>
            <a:ext cx="9582775" cy="2623638"/>
            <a:chOff x="75500" y="1834150"/>
            <a:chExt cx="9582775" cy="2623638"/>
          </a:xfrm>
        </p:grpSpPr>
        <p:grpSp>
          <p:nvGrpSpPr>
            <p:cNvPr id="776" name="Google Shape;776;p43"/>
            <p:cNvGrpSpPr/>
            <p:nvPr/>
          </p:nvGrpSpPr>
          <p:grpSpPr>
            <a:xfrm>
              <a:off x="75500" y="3849525"/>
              <a:ext cx="9034625" cy="338700"/>
              <a:chOff x="75500" y="3849525"/>
              <a:chExt cx="9034625" cy="338700"/>
            </a:xfrm>
          </p:grpSpPr>
          <p:sp>
            <p:nvSpPr>
              <p:cNvPr id="777" name="Google Shape;777;p43"/>
              <p:cNvSpPr/>
              <p:nvPr/>
            </p:nvSpPr>
            <p:spPr>
              <a:xfrm>
                <a:off x="165325" y="3849525"/>
                <a:ext cx="8944800" cy="103500"/>
              </a:xfrm>
              <a:prstGeom prst="rightArrow">
                <a:avLst>
                  <a:gd fmla="val 50000" name="adj1"/>
                  <a:gd fmla="val 50000" name="adj2"/>
                </a:avLst>
              </a:prstGeom>
              <a:solidFill>
                <a:srgbClr val="0000CC"/>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78" name="Google Shape;778;p43"/>
              <p:cNvSpPr txBox="1"/>
              <p:nvPr/>
            </p:nvSpPr>
            <p:spPr>
              <a:xfrm>
                <a:off x="75500" y="3849525"/>
                <a:ext cx="82281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sz="1000"/>
                  <a:t>1950		1960		1970		1980		1990		2000		2010		2020		2030</a:t>
                </a:r>
                <a:endParaRPr b="1" sz="1000"/>
              </a:p>
            </p:txBody>
          </p:sp>
        </p:grpSp>
        <p:sp>
          <p:nvSpPr>
            <p:cNvPr id="779" name="Google Shape;779;p43"/>
            <p:cNvSpPr/>
            <p:nvPr/>
          </p:nvSpPr>
          <p:spPr>
            <a:xfrm>
              <a:off x="172825" y="2559325"/>
              <a:ext cx="1489800" cy="103500"/>
            </a:xfrm>
            <a:prstGeom prst="rect">
              <a:avLst/>
            </a:prstGeom>
            <a:solidFill>
              <a:srgbClr val="C9DAF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80" name="Google Shape;780;p43"/>
            <p:cNvSpPr/>
            <p:nvPr/>
          </p:nvSpPr>
          <p:spPr>
            <a:xfrm>
              <a:off x="1662625" y="2441350"/>
              <a:ext cx="2740200" cy="103500"/>
            </a:xfrm>
            <a:prstGeom prst="rect">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81" name="Google Shape;781;p43"/>
            <p:cNvSpPr/>
            <p:nvPr/>
          </p:nvSpPr>
          <p:spPr>
            <a:xfrm>
              <a:off x="4402825" y="2337850"/>
              <a:ext cx="1377600" cy="103500"/>
            </a:xfrm>
            <a:prstGeom prst="rect">
              <a:avLst/>
            </a:prstGeom>
            <a:solidFill>
              <a:srgbClr val="3C78D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82" name="Google Shape;782;p43"/>
            <p:cNvSpPr/>
            <p:nvPr/>
          </p:nvSpPr>
          <p:spPr>
            <a:xfrm>
              <a:off x="5778650" y="2234350"/>
              <a:ext cx="1774500" cy="103500"/>
            </a:xfrm>
            <a:prstGeom prst="rect">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83" name="Google Shape;783;p43"/>
            <p:cNvSpPr/>
            <p:nvPr/>
          </p:nvSpPr>
          <p:spPr>
            <a:xfrm>
              <a:off x="7551375" y="2101025"/>
              <a:ext cx="1557000" cy="174300"/>
            </a:xfrm>
            <a:prstGeom prst="rightArrow">
              <a:avLst>
                <a:gd fmla="val 50000" name="adj1"/>
                <a:gd fmla="val 50000" name="adj2"/>
              </a:avLst>
            </a:prstGeom>
            <a:solidFill>
              <a:srgbClr val="07376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784" name="Google Shape;784;p43"/>
            <p:cNvPicPr preferRelativeResize="0"/>
            <p:nvPr/>
          </p:nvPicPr>
          <p:blipFill>
            <a:blip r:embed="rId4">
              <a:alphaModFix/>
            </a:blip>
            <a:stretch>
              <a:fillRect/>
            </a:stretch>
          </p:blipFill>
          <p:spPr>
            <a:xfrm>
              <a:off x="211450" y="2745600"/>
              <a:ext cx="1377600" cy="1021140"/>
            </a:xfrm>
            <a:prstGeom prst="rect">
              <a:avLst/>
            </a:prstGeom>
            <a:noFill/>
            <a:ln>
              <a:noFill/>
            </a:ln>
          </p:spPr>
        </p:pic>
        <p:sp>
          <p:nvSpPr>
            <p:cNvPr id="785" name="Google Shape;785;p43"/>
            <p:cNvSpPr txBox="1"/>
            <p:nvPr/>
          </p:nvSpPr>
          <p:spPr>
            <a:xfrm>
              <a:off x="577075" y="2293000"/>
              <a:ext cx="681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t>Gen I</a:t>
              </a:r>
              <a:endParaRPr b="1"/>
            </a:p>
          </p:txBody>
        </p:sp>
        <p:pic>
          <p:nvPicPr>
            <p:cNvPr id="786" name="Google Shape;786;p43"/>
            <p:cNvPicPr preferRelativeResize="0"/>
            <p:nvPr/>
          </p:nvPicPr>
          <p:blipFill>
            <a:blip r:embed="rId5">
              <a:alphaModFix/>
            </a:blip>
            <a:stretch>
              <a:fillRect/>
            </a:stretch>
          </p:blipFill>
          <p:spPr>
            <a:xfrm>
              <a:off x="2015750" y="2582613"/>
              <a:ext cx="1960365" cy="1229149"/>
            </a:xfrm>
            <a:prstGeom prst="rect">
              <a:avLst/>
            </a:prstGeom>
            <a:noFill/>
            <a:ln>
              <a:noFill/>
            </a:ln>
          </p:spPr>
        </p:pic>
        <p:pic>
          <p:nvPicPr>
            <p:cNvPr id="787" name="Google Shape;787;p43"/>
            <p:cNvPicPr preferRelativeResize="0"/>
            <p:nvPr/>
          </p:nvPicPr>
          <p:blipFill>
            <a:blip r:embed="rId6">
              <a:alphaModFix/>
            </a:blip>
            <a:stretch>
              <a:fillRect/>
            </a:stretch>
          </p:blipFill>
          <p:spPr>
            <a:xfrm>
              <a:off x="4402826" y="2711301"/>
              <a:ext cx="1377600" cy="971776"/>
            </a:xfrm>
            <a:prstGeom prst="rect">
              <a:avLst/>
            </a:prstGeom>
            <a:noFill/>
            <a:ln>
              <a:noFill/>
            </a:ln>
          </p:spPr>
        </p:pic>
        <p:pic>
          <p:nvPicPr>
            <p:cNvPr id="788" name="Google Shape;788;p43"/>
            <p:cNvPicPr preferRelativeResize="0"/>
            <p:nvPr/>
          </p:nvPicPr>
          <p:blipFill rotWithShape="1">
            <a:blip r:embed="rId7">
              <a:alphaModFix/>
            </a:blip>
            <a:srcRect b="8742" l="9250" r="10801" t="0"/>
            <a:stretch/>
          </p:blipFill>
          <p:spPr>
            <a:xfrm>
              <a:off x="7553150" y="2637163"/>
              <a:ext cx="1557050" cy="1089476"/>
            </a:xfrm>
            <a:prstGeom prst="rect">
              <a:avLst/>
            </a:prstGeom>
            <a:noFill/>
            <a:ln>
              <a:noFill/>
            </a:ln>
          </p:spPr>
        </p:pic>
        <p:sp>
          <p:nvSpPr>
            <p:cNvPr id="789" name="Google Shape;789;p43"/>
            <p:cNvSpPr txBox="1"/>
            <p:nvPr/>
          </p:nvSpPr>
          <p:spPr>
            <a:xfrm>
              <a:off x="2670288" y="2144650"/>
              <a:ext cx="801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t>Gen II</a:t>
              </a:r>
              <a:endParaRPr b="1"/>
            </a:p>
          </p:txBody>
        </p:sp>
        <p:sp>
          <p:nvSpPr>
            <p:cNvPr id="790" name="Google Shape;790;p43"/>
            <p:cNvSpPr txBox="1"/>
            <p:nvPr/>
          </p:nvSpPr>
          <p:spPr>
            <a:xfrm>
              <a:off x="4750988" y="2041138"/>
              <a:ext cx="801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t>Gen III</a:t>
              </a:r>
              <a:endParaRPr b="1"/>
            </a:p>
          </p:txBody>
        </p:sp>
        <p:sp>
          <p:nvSpPr>
            <p:cNvPr id="791" name="Google Shape;791;p43"/>
            <p:cNvSpPr txBox="1"/>
            <p:nvPr/>
          </p:nvSpPr>
          <p:spPr>
            <a:xfrm>
              <a:off x="6265401" y="1937650"/>
              <a:ext cx="915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t>Gen III+</a:t>
              </a:r>
              <a:endParaRPr b="1"/>
            </a:p>
          </p:txBody>
        </p:sp>
        <p:sp>
          <p:nvSpPr>
            <p:cNvPr id="792" name="Google Shape;792;p43"/>
            <p:cNvSpPr txBox="1"/>
            <p:nvPr/>
          </p:nvSpPr>
          <p:spPr>
            <a:xfrm>
              <a:off x="7889326" y="1834150"/>
              <a:ext cx="915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t>Gen IV</a:t>
              </a:r>
              <a:endParaRPr b="1"/>
            </a:p>
          </p:txBody>
        </p:sp>
        <p:sp>
          <p:nvSpPr>
            <p:cNvPr id="793" name="Google Shape;793;p43"/>
            <p:cNvSpPr txBox="1"/>
            <p:nvPr/>
          </p:nvSpPr>
          <p:spPr>
            <a:xfrm>
              <a:off x="75500" y="4088475"/>
              <a:ext cx="1519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200"/>
                <a:t>Early prototypes</a:t>
              </a:r>
              <a:endParaRPr sz="1200"/>
            </a:p>
          </p:txBody>
        </p:sp>
        <p:sp>
          <p:nvSpPr>
            <p:cNvPr id="794" name="Google Shape;794;p43"/>
            <p:cNvSpPr txBox="1"/>
            <p:nvPr/>
          </p:nvSpPr>
          <p:spPr>
            <a:xfrm>
              <a:off x="1749650" y="4088475"/>
              <a:ext cx="26532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200"/>
                <a:t>Commercial power reactors</a:t>
              </a:r>
              <a:endParaRPr sz="1200"/>
            </a:p>
          </p:txBody>
        </p:sp>
        <p:sp>
          <p:nvSpPr>
            <p:cNvPr id="795" name="Google Shape;795;p43"/>
            <p:cNvSpPr txBox="1"/>
            <p:nvPr/>
          </p:nvSpPr>
          <p:spPr>
            <a:xfrm>
              <a:off x="3824900" y="4088463"/>
              <a:ext cx="26532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200"/>
                <a:t>Advanced LWRs</a:t>
              </a:r>
              <a:endParaRPr sz="1200"/>
            </a:p>
          </p:txBody>
        </p:sp>
        <p:sp>
          <p:nvSpPr>
            <p:cNvPr id="796" name="Google Shape;796;p43"/>
            <p:cNvSpPr txBox="1"/>
            <p:nvPr/>
          </p:nvSpPr>
          <p:spPr>
            <a:xfrm>
              <a:off x="5396450" y="4088463"/>
              <a:ext cx="26532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200"/>
                <a:t>Evolutionary designs</a:t>
              </a:r>
              <a:endParaRPr sz="1200"/>
            </a:p>
          </p:txBody>
        </p:sp>
        <p:sp>
          <p:nvSpPr>
            <p:cNvPr id="797" name="Google Shape;797;p43"/>
            <p:cNvSpPr txBox="1"/>
            <p:nvPr/>
          </p:nvSpPr>
          <p:spPr>
            <a:xfrm>
              <a:off x="7005075" y="4088488"/>
              <a:ext cx="26532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1200"/>
                <a:t>Revolutionary designs</a:t>
              </a:r>
              <a:endParaRPr sz="1200"/>
            </a:p>
          </p:txBody>
        </p:sp>
        <p:pic>
          <p:nvPicPr>
            <p:cNvPr id="798" name="Google Shape;798;p43"/>
            <p:cNvPicPr preferRelativeResize="0"/>
            <p:nvPr/>
          </p:nvPicPr>
          <p:blipFill>
            <a:blip r:embed="rId8">
              <a:alphaModFix/>
            </a:blip>
            <a:stretch>
              <a:fillRect/>
            </a:stretch>
          </p:blipFill>
          <p:spPr>
            <a:xfrm>
              <a:off x="5921888" y="2727522"/>
              <a:ext cx="1489800" cy="908776"/>
            </a:xfrm>
            <a:prstGeom prst="rect">
              <a:avLst/>
            </a:prstGeom>
            <a:noFill/>
            <a:ln>
              <a:noFill/>
            </a:ln>
          </p:spPr>
        </p:pic>
      </p:grpSp>
      <p:sp>
        <p:nvSpPr>
          <p:cNvPr id="799" name="Google Shape;799;p43"/>
          <p:cNvSpPr txBox="1"/>
          <p:nvPr/>
        </p:nvSpPr>
        <p:spPr>
          <a:xfrm>
            <a:off x="14275" y="526800"/>
            <a:ext cx="2366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800"/>
              <a:t>Figure adapted from </a:t>
            </a:r>
            <a:r>
              <a:rPr lang="es" sz="800" u="sng">
                <a:solidFill>
                  <a:schemeClr val="hlink"/>
                </a:solidFill>
                <a:hlinkClick r:id="rId9"/>
              </a:rPr>
              <a:t>https://www.psi.ch/en/fast</a:t>
            </a:r>
            <a:endParaRPr/>
          </a:p>
        </p:txBody>
      </p:sp>
      <p:sp>
        <p:nvSpPr>
          <p:cNvPr id="800" name="Google Shape;800;p43"/>
          <p:cNvSpPr txBox="1"/>
          <p:nvPr/>
        </p:nvSpPr>
        <p:spPr>
          <a:xfrm>
            <a:off x="-83625" y="3006900"/>
            <a:ext cx="9360000" cy="192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200"/>
              <a:t>New generation of advanced nuclear power plants (</a:t>
            </a:r>
            <a:r>
              <a:rPr b="1" lang="es" sz="1200"/>
              <a:t>GenIV</a:t>
            </a:r>
            <a:r>
              <a:rPr lang="es" sz="1200"/>
              <a:t>) and </a:t>
            </a:r>
            <a:r>
              <a:rPr b="1" lang="es" sz="1200"/>
              <a:t>ADS</a:t>
            </a:r>
            <a:r>
              <a:rPr lang="es" sz="1200"/>
              <a:t> is under design and development </a:t>
            </a:r>
            <a:r>
              <a:rPr lang="es" sz="1200" u="sng">
                <a:solidFill>
                  <a:schemeClr val="hlink"/>
                </a:solidFill>
                <a:hlinkClick r:id="rId10"/>
              </a:rPr>
              <a:t>aiming</a:t>
            </a:r>
            <a:r>
              <a:rPr lang="es" sz="1200"/>
              <a:t> to:</a:t>
            </a:r>
            <a:endParaRPr sz="1200"/>
          </a:p>
          <a:p>
            <a:pPr indent="-304800" lvl="0" marL="457200" rtl="0" algn="l">
              <a:spcBef>
                <a:spcPts val="0"/>
              </a:spcBef>
              <a:spcAft>
                <a:spcPts val="0"/>
              </a:spcAft>
              <a:buSzPts val="1200"/>
              <a:buChar char="●"/>
            </a:pPr>
            <a:r>
              <a:rPr lang="es" sz="1200"/>
              <a:t>Excel </a:t>
            </a:r>
            <a:r>
              <a:rPr b="1" lang="es" sz="1200"/>
              <a:t>safety</a:t>
            </a:r>
            <a:r>
              <a:rPr lang="es" sz="1200"/>
              <a:t> and </a:t>
            </a:r>
            <a:r>
              <a:rPr b="1" lang="es" sz="1200"/>
              <a:t>reliability</a:t>
            </a:r>
            <a:r>
              <a:rPr lang="es" sz="1200"/>
              <a:t> during operation.</a:t>
            </a:r>
            <a:endParaRPr sz="1200"/>
          </a:p>
          <a:p>
            <a:pPr indent="-304800" lvl="0" marL="457200" rtl="0" algn="l">
              <a:spcBef>
                <a:spcPts val="0"/>
              </a:spcBef>
              <a:spcAft>
                <a:spcPts val="0"/>
              </a:spcAft>
              <a:buSzPts val="1200"/>
              <a:buChar char="●"/>
            </a:pPr>
            <a:r>
              <a:rPr b="1" lang="es" sz="1200">
                <a:solidFill>
                  <a:schemeClr val="dk1"/>
                </a:solidFill>
              </a:rPr>
              <a:t>Sustainability</a:t>
            </a:r>
            <a:r>
              <a:rPr lang="es" sz="1200">
                <a:solidFill>
                  <a:schemeClr val="dk1"/>
                </a:solidFill>
              </a:rPr>
              <a:t> energy generation and minimization of nuclear waste in long-term.</a:t>
            </a:r>
            <a:endParaRPr sz="1200"/>
          </a:p>
          <a:p>
            <a:pPr indent="-304800" lvl="0" marL="457200" rtl="0" algn="l">
              <a:spcBef>
                <a:spcPts val="0"/>
              </a:spcBef>
              <a:spcAft>
                <a:spcPts val="0"/>
              </a:spcAft>
              <a:buSzPts val="1200"/>
              <a:buChar char="●"/>
            </a:pPr>
            <a:r>
              <a:rPr lang="es" sz="1200"/>
              <a:t>Comply with</a:t>
            </a:r>
            <a:r>
              <a:rPr b="1" lang="es" sz="1200"/>
              <a:t> Non proliferation </a:t>
            </a:r>
            <a:r>
              <a:rPr lang="es" sz="1200"/>
              <a:t>agreements.</a:t>
            </a:r>
            <a:endParaRPr sz="1200"/>
          </a:p>
          <a:p>
            <a:pPr indent="0" lvl="0" marL="0" rtl="0" algn="l">
              <a:spcBef>
                <a:spcPts val="0"/>
              </a:spcBef>
              <a:spcAft>
                <a:spcPts val="0"/>
              </a:spcAft>
              <a:buNone/>
            </a:pPr>
            <a:r>
              <a:t/>
            </a:r>
            <a:endParaRPr sz="600"/>
          </a:p>
          <a:p>
            <a:pPr indent="0" lvl="0" marL="0" rtl="0" algn="l">
              <a:spcBef>
                <a:spcPts val="0"/>
              </a:spcBef>
              <a:spcAft>
                <a:spcPts val="0"/>
              </a:spcAft>
              <a:buNone/>
            </a:pPr>
            <a:r>
              <a:rPr b="1" lang="es" sz="1200"/>
              <a:t>Development</a:t>
            </a:r>
            <a:r>
              <a:rPr lang="es" sz="1200"/>
              <a:t> on nuclear technology requires </a:t>
            </a:r>
            <a:r>
              <a:rPr b="1" lang="es" sz="1200"/>
              <a:t>improvement </a:t>
            </a:r>
            <a:r>
              <a:rPr lang="es" sz="1200"/>
              <a:t>on </a:t>
            </a:r>
            <a:r>
              <a:rPr b="1" lang="es" sz="1200"/>
              <a:t>nuclear data </a:t>
            </a:r>
            <a:r>
              <a:rPr lang="es" sz="1200"/>
              <a:t>accuracy:</a:t>
            </a:r>
            <a:endParaRPr sz="1200"/>
          </a:p>
          <a:p>
            <a:pPr indent="-304800" lvl="0" marL="457200" rtl="0" algn="l">
              <a:spcBef>
                <a:spcPts val="0"/>
              </a:spcBef>
              <a:spcAft>
                <a:spcPts val="0"/>
              </a:spcAft>
              <a:buSzPts val="1200"/>
              <a:buChar char="●"/>
            </a:pPr>
            <a:r>
              <a:rPr b="1" lang="es" sz="1200">
                <a:solidFill>
                  <a:schemeClr val="dk1"/>
                </a:solidFill>
              </a:rPr>
              <a:t>Delayed neutron emission</a:t>
            </a:r>
            <a:r>
              <a:rPr lang="es" sz="1200">
                <a:solidFill>
                  <a:schemeClr val="dk1"/>
                </a:solidFill>
              </a:rPr>
              <a:t> probabilities.</a:t>
            </a:r>
            <a:endParaRPr sz="1200"/>
          </a:p>
          <a:p>
            <a:pPr indent="-304800" lvl="0" marL="457200" rtl="0" algn="l">
              <a:spcBef>
                <a:spcPts val="0"/>
              </a:spcBef>
              <a:spcAft>
                <a:spcPts val="0"/>
              </a:spcAft>
              <a:buSzPts val="1200"/>
              <a:buChar char="●"/>
            </a:pPr>
            <a:r>
              <a:rPr b="1" lang="es" sz="1200"/>
              <a:t>Neutron</a:t>
            </a:r>
            <a:r>
              <a:rPr lang="es" sz="1200"/>
              <a:t> induced </a:t>
            </a:r>
            <a:r>
              <a:rPr b="1" lang="es" sz="1200"/>
              <a:t>cross sections.</a:t>
            </a:r>
            <a:endParaRPr sz="1200"/>
          </a:p>
          <a:p>
            <a:pPr indent="0" lvl="0" marL="0" rtl="0" algn="l">
              <a:spcBef>
                <a:spcPts val="0"/>
              </a:spcBef>
              <a:spcAft>
                <a:spcPts val="0"/>
              </a:spcAft>
              <a:buNone/>
            </a:pPr>
            <a:r>
              <a:t/>
            </a:r>
            <a:endParaRPr sz="1200"/>
          </a:p>
        </p:txBody>
      </p:sp>
      <p:sp>
        <p:nvSpPr>
          <p:cNvPr id="801" name="Google Shape;801;p43"/>
          <p:cNvSpPr/>
          <p:nvPr/>
        </p:nvSpPr>
        <p:spPr>
          <a:xfrm>
            <a:off x="93175" y="4296050"/>
            <a:ext cx="3236700" cy="207900"/>
          </a:xfrm>
          <a:prstGeom prst="rect">
            <a:avLst/>
          </a:prstGeom>
          <a:noFill/>
          <a:ln cap="flat" cmpd="sng" w="28575">
            <a:solidFill>
              <a:srgbClr val="FF0000"/>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802" name="Google Shape;802;p43"/>
          <p:cNvPicPr preferRelativeResize="0"/>
          <p:nvPr/>
        </p:nvPicPr>
        <p:blipFill rotWithShape="1">
          <a:blip r:embed="rId11">
            <a:alphaModFix/>
          </a:blip>
          <a:srcRect b="28253" l="10477" r="10327" t="26857"/>
          <a:stretch/>
        </p:blipFill>
        <p:spPr>
          <a:xfrm>
            <a:off x="7673012" y="58475"/>
            <a:ext cx="1423663" cy="409825"/>
          </a:xfrm>
          <a:prstGeom prst="rect">
            <a:avLst/>
          </a:prstGeom>
          <a:noFill/>
          <a:ln>
            <a:noFill/>
          </a:ln>
        </p:spPr>
      </p:pic>
      <p:sp>
        <p:nvSpPr>
          <p:cNvPr id="803" name="Google Shape;803;p43"/>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804" name="Google Shape;804;p4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805" name="Google Shape;805;p43"/>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0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9" name="Shape 809"/>
        <p:cNvGrpSpPr/>
        <p:nvPr/>
      </p:nvGrpSpPr>
      <p:grpSpPr>
        <a:xfrm>
          <a:off x="0" y="0"/>
          <a:ext cx="0" cy="0"/>
          <a:chOff x="0" y="0"/>
          <a:chExt cx="0" cy="0"/>
        </a:xfrm>
      </p:grpSpPr>
      <p:grpSp>
        <p:nvGrpSpPr>
          <p:cNvPr id="810" name="Google Shape;810;p44"/>
          <p:cNvGrpSpPr/>
          <p:nvPr/>
        </p:nvGrpSpPr>
        <p:grpSpPr>
          <a:xfrm>
            <a:off x="0" y="0"/>
            <a:ext cx="9144000" cy="526800"/>
            <a:chOff x="0" y="0"/>
            <a:chExt cx="9144000" cy="526800"/>
          </a:xfrm>
        </p:grpSpPr>
        <p:sp>
          <p:nvSpPr>
            <p:cNvPr id="811" name="Google Shape;811;p44"/>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s" sz="2400">
                  <a:solidFill>
                    <a:schemeClr val="lt1"/>
                  </a:solidFill>
                </a:rPr>
                <a:t>MYRRHA and </a:t>
              </a:r>
              <a:r>
                <a:rPr baseline="30000" lang="es" sz="2400">
                  <a:solidFill>
                    <a:schemeClr val="lt1"/>
                  </a:solidFill>
                </a:rPr>
                <a:t>210</a:t>
              </a:r>
              <a:r>
                <a:rPr lang="es" sz="2400">
                  <a:solidFill>
                    <a:schemeClr val="lt1"/>
                  </a:solidFill>
                </a:rPr>
                <a:t>Po production</a:t>
              </a:r>
              <a:endParaRPr sz="2400">
                <a:solidFill>
                  <a:srgbClr val="FFFFFF"/>
                </a:solidFill>
              </a:endParaRPr>
            </a:p>
          </p:txBody>
        </p:sp>
        <p:pic>
          <p:nvPicPr>
            <p:cNvPr id="812" name="Google Shape;812;p44"/>
            <p:cNvPicPr preferRelativeResize="0"/>
            <p:nvPr/>
          </p:nvPicPr>
          <p:blipFill>
            <a:blip r:embed="rId3">
              <a:alphaModFix/>
            </a:blip>
            <a:stretch>
              <a:fillRect/>
            </a:stretch>
          </p:blipFill>
          <p:spPr>
            <a:xfrm>
              <a:off x="68875" y="22700"/>
              <a:ext cx="2062993" cy="481425"/>
            </a:xfrm>
            <a:prstGeom prst="rect">
              <a:avLst/>
            </a:prstGeom>
            <a:noFill/>
            <a:ln>
              <a:noFill/>
            </a:ln>
          </p:spPr>
        </p:pic>
      </p:grpSp>
      <p:sp>
        <p:nvSpPr>
          <p:cNvPr id="813" name="Google Shape;813;p44"/>
          <p:cNvSpPr/>
          <p:nvPr/>
        </p:nvSpPr>
        <p:spPr>
          <a:xfrm flipH="1">
            <a:off x="3579100" y="2903400"/>
            <a:ext cx="75900" cy="10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14" name="Google Shape;814;p44"/>
          <p:cNvPicPr preferRelativeResize="0"/>
          <p:nvPr/>
        </p:nvPicPr>
        <p:blipFill>
          <a:blip r:embed="rId4">
            <a:alphaModFix/>
          </a:blip>
          <a:stretch>
            <a:fillRect/>
          </a:stretch>
        </p:blipFill>
        <p:spPr>
          <a:xfrm>
            <a:off x="478025" y="590525"/>
            <a:ext cx="3274301" cy="2416383"/>
          </a:xfrm>
          <a:prstGeom prst="rect">
            <a:avLst/>
          </a:prstGeom>
          <a:noFill/>
          <a:ln>
            <a:noFill/>
          </a:ln>
        </p:spPr>
      </p:pic>
      <p:sp>
        <p:nvSpPr>
          <p:cNvPr id="815" name="Google Shape;815;p44"/>
          <p:cNvSpPr txBox="1"/>
          <p:nvPr/>
        </p:nvSpPr>
        <p:spPr>
          <a:xfrm>
            <a:off x="0" y="3006900"/>
            <a:ext cx="4328100" cy="181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u="sng">
                <a:solidFill>
                  <a:schemeClr val="hlink"/>
                </a:solidFill>
                <a:hlinkClick r:id="rId5"/>
              </a:rPr>
              <a:t>MYRRHA</a:t>
            </a:r>
            <a:r>
              <a:rPr lang="es"/>
              <a:t> is a multipurpose Accelerator  Driven System (ADS) nuclear reactor able to operate in subcritical and critical mode. It is made of:</a:t>
            </a:r>
            <a:endParaRPr/>
          </a:p>
          <a:p>
            <a:pPr indent="-317500" lvl="0" marL="457200" rtl="0" algn="l">
              <a:spcBef>
                <a:spcPts val="0"/>
              </a:spcBef>
              <a:spcAft>
                <a:spcPts val="0"/>
              </a:spcAft>
              <a:buSzPts val="1400"/>
              <a:buChar char="●"/>
            </a:pPr>
            <a:r>
              <a:rPr b="1" lang="es"/>
              <a:t>600</a:t>
            </a:r>
            <a:r>
              <a:rPr lang="es"/>
              <a:t> </a:t>
            </a:r>
            <a:r>
              <a:rPr b="1" lang="es"/>
              <a:t>MeV</a:t>
            </a:r>
            <a:r>
              <a:rPr lang="es"/>
              <a:t> Proton </a:t>
            </a:r>
            <a:r>
              <a:rPr b="1" lang="es"/>
              <a:t>accelerator</a:t>
            </a:r>
            <a:r>
              <a:rPr lang="es"/>
              <a:t>.</a:t>
            </a:r>
            <a:endParaRPr/>
          </a:p>
          <a:p>
            <a:pPr indent="-317500" lvl="0" marL="457200" rtl="0" algn="l">
              <a:spcBef>
                <a:spcPts val="0"/>
              </a:spcBef>
              <a:spcAft>
                <a:spcPts val="0"/>
              </a:spcAft>
              <a:buSzPts val="1400"/>
              <a:buChar char="●"/>
            </a:pPr>
            <a:r>
              <a:rPr lang="es"/>
              <a:t>Spallation target. </a:t>
            </a:r>
            <a:endParaRPr/>
          </a:p>
          <a:p>
            <a:pPr indent="-317500" lvl="0" marL="457200" rtl="0" algn="l">
              <a:spcBef>
                <a:spcPts val="0"/>
              </a:spcBef>
              <a:spcAft>
                <a:spcPts val="0"/>
              </a:spcAft>
              <a:buSzPts val="1400"/>
              <a:buChar char="●"/>
            </a:pPr>
            <a:r>
              <a:rPr lang="es"/>
              <a:t>A core with MOX fuel </a:t>
            </a:r>
            <a:r>
              <a:rPr b="1" lang="es"/>
              <a:t>cooled</a:t>
            </a:r>
            <a:r>
              <a:rPr lang="es"/>
              <a:t> by liquid </a:t>
            </a:r>
            <a:r>
              <a:rPr b="1" lang="es"/>
              <a:t>lead-bismuth</a:t>
            </a:r>
            <a:r>
              <a:rPr lang="es"/>
              <a:t> (Pb-Bi).</a:t>
            </a:r>
            <a:endParaRPr/>
          </a:p>
        </p:txBody>
      </p:sp>
      <p:sp>
        <p:nvSpPr>
          <p:cNvPr id="816" name="Google Shape;816;p44"/>
          <p:cNvSpPr txBox="1"/>
          <p:nvPr/>
        </p:nvSpPr>
        <p:spPr>
          <a:xfrm>
            <a:off x="0" y="436975"/>
            <a:ext cx="36408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800"/>
              <a:t>Figure adapted from </a:t>
            </a:r>
            <a:r>
              <a:rPr lang="es" sz="800" u="sng">
                <a:solidFill>
                  <a:schemeClr val="hlink"/>
                </a:solidFill>
                <a:hlinkClick r:id="rId6"/>
              </a:rPr>
              <a:t>https://www.sckcen.be/en/expertises-0</a:t>
            </a:r>
            <a:endParaRPr sz="800"/>
          </a:p>
          <a:p>
            <a:pPr indent="0" lvl="0" marL="0" rtl="0" algn="l">
              <a:spcBef>
                <a:spcPts val="0"/>
              </a:spcBef>
              <a:spcAft>
                <a:spcPts val="0"/>
              </a:spcAft>
              <a:buNone/>
            </a:pPr>
            <a:r>
              <a:t/>
            </a:r>
            <a:endParaRPr sz="800"/>
          </a:p>
        </p:txBody>
      </p:sp>
      <p:grpSp>
        <p:nvGrpSpPr>
          <p:cNvPr id="817" name="Google Shape;817;p44"/>
          <p:cNvGrpSpPr/>
          <p:nvPr/>
        </p:nvGrpSpPr>
        <p:grpSpPr>
          <a:xfrm>
            <a:off x="4596300" y="526788"/>
            <a:ext cx="4471500" cy="3739213"/>
            <a:chOff x="4672500" y="526788"/>
            <a:chExt cx="4471500" cy="3739213"/>
          </a:xfrm>
        </p:grpSpPr>
        <p:sp>
          <p:nvSpPr>
            <p:cNvPr id="818" name="Google Shape;818;p44"/>
            <p:cNvSpPr txBox="1"/>
            <p:nvPr/>
          </p:nvSpPr>
          <p:spPr>
            <a:xfrm>
              <a:off x="4672500" y="2957700"/>
              <a:ext cx="4471500" cy="1308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200"/>
                <a:t>Radiological Burden</a:t>
              </a:r>
              <a:r>
                <a:rPr lang="es" sz="1200"/>
                <a:t> associated with the use of Pb-Bi coolant is because of </a:t>
              </a:r>
              <a:r>
                <a:rPr b="1" baseline="30000" lang="es" sz="1200"/>
                <a:t>209</a:t>
              </a:r>
              <a:r>
                <a:rPr b="1" lang="es" sz="1200"/>
                <a:t>Bi(n,ɣ) </a:t>
              </a:r>
              <a:r>
                <a:rPr lang="es" sz="1200"/>
                <a:t>populating </a:t>
              </a:r>
              <a:r>
                <a:rPr baseline="30000" lang="es" sz="1200">
                  <a:solidFill>
                    <a:schemeClr val="dk1"/>
                  </a:solidFill>
                </a:rPr>
                <a:t>210</a:t>
              </a:r>
              <a:r>
                <a:rPr lang="es" sz="1200">
                  <a:solidFill>
                    <a:schemeClr val="dk1"/>
                  </a:solidFill>
                </a:rPr>
                <a:t>Bi and</a:t>
              </a:r>
              <a:r>
                <a:rPr lang="es" sz="1200"/>
                <a:t> </a:t>
              </a:r>
              <a:r>
                <a:rPr baseline="30000" lang="es" sz="1200">
                  <a:solidFill>
                    <a:schemeClr val="dk1"/>
                  </a:solidFill>
                </a:rPr>
                <a:t>210m</a:t>
              </a:r>
              <a:r>
                <a:rPr lang="es" sz="1200">
                  <a:solidFill>
                    <a:schemeClr val="dk1"/>
                  </a:solidFill>
                </a:rPr>
                <a:t>Bi</a:t>
              </a:r>
              <a:r>
                <a:rPr lang="es" sz="1200"/>
                <a:t>:</a:t>
              </a:r>
              <a:endParaRPr sz="1200"/>
            </a:p>
            <a:p>
              <a:pPr indent="0" lvl="0" marL="0" rtl="0" algn="ctr">
                <a:spcBef>
                  <a:spcPts val="0"/>
                </a:spcBef>
                <a:spcAft>
                  <a:spcPts val="0"/>
                </a:spcAft>
                <a:buNone/>
              </a:pPr>
              <a:r>
                <a:rPr b="1" baseline="30000" lang="es" sz="1200"/>
                <a:t>210</a:t>
              </a:r>
              <a:r>
                <a:rPr b="1" lang="es" sz="1200"/>
                <a:t>Po </a:t>
              </a:r>
              <a:r>
                <a:rPr b="1" lang="es" sz="1200">
                  <a:solidFill>
                    <a:schemeClr val="dk1"/>
                  </a:solidFill>
                </a:rPr>
                <a:t>(t</a:t>
              </a:r>
              <a:r>
                <a:rPr b="1" baseline="-25000" lang="es" sz="1200">
                  <a:solidFill>
                    <a:schemeClr val="dk1"/>
                  </a:solidFill>
                </a:rPr>
                <a:t>1/2</a:t>
              </a:r>
              <a:r>
                <a:rPr b="1" lang="es" sz="1200">
                  <a:solidFill>
                    <a:schemeClr val="dk1"/>
                  </a:solidFill>
                </a:rPr>
                <a:t>~5 days)</a:t>
              </a:r>
              <a:r>
                <a:rPr lang="es" sz="1200">
                  <a:solidFill>
                    <a:schemeClr val="dk1"/>
                  </a:solidFill>
                </a:rPr>
                <a:t>/</a:t>
              </a:r>
              <a:r>
                <a:rPr baseline="30000" lang="es" sz="1200">
                  <a:solidFill>
                    <a:schemeClr val="dk1"/>
                  </a:solidFill>
                </a:rPr>
                <a:t>206</a:t>
              </a:r>
              <a:r>
                <a:rPr lang="es" sz="1200">
                  <a:solidFill>
                    <a:schemeClr val="dk1"/>
                  </a:solidFill>
                </a:rPr>
                <a:t>Tl (t</a:t>
              </a:r>
              <a:r>
                <a:rPr baseline="-25000" lang="es" sz="1200">
                  <a:solidFill>
                    <a:schemeClr val="dk1"/>
                  </a:solidFill>
                </a:rPr>
                <a:t>1/2</a:t>
              </a:r>
              <a:r>
                <a:rPr lang="es" sz="1200">
                  <a:solidFill>
                    <a:schemeClr val="dk1"/>
                  </a:solidFill>
                </a:rPr>
                <a:t>~3My)</a:t>
              </a:r>
              <a:endParaRPr sz="1200">
                <a:solidFill>
                  <a:schemeClr val="dk1"/>
                </a:solidFill>
              </a:endParaRPr>
            </a:p>
            <a:p>
              <a:pPr indent="0" lvl="0" marL="0" rtl="0" algn="just">
                <a:spcBef>
                  <a:spcPts val="0"/>
                </a:spcBef>
                <a:spcAft>
                  <a:spcPts val="0"/>
                </a:spcAft>
                <a:buNone/>
              </a:pPr>
              <a:r>
                <a:t/>
              </a:r>
              <a:endParaRPr sz="1250">
                <a:solidFill>
                  <a:schemeClr val="dk1"/>
                </a:solidFill>
              </a:endParaRPr>
            </a:p>
            <a:p>
              <a:pPr indent="0" lvl="0" marL="0" rtl="0" algn="just">
                <a:spcBef>
                  <a:spcPts val="0"/>
                </a:spcBef>
                <a:spcAft>
                  <a:spcPts val="0"/>
                </a:spcAft>
                <a:buNone/>
              </a:pPr>
              <a:r>
                <a:t/>
              </a:r>
              <a:endParaRPr sz="1250">
                <a:solidFill>
                  <a:schemeClr val="dk1"/>
                </a:solidFill>
              </a:endParaRPr>
            </a:p>
            <a:p>
              <a:pPr indent="0" lvl="0" marL="0" rtl="0" algn="just">
                <a:spcBef>
                  <a:spcPts val="0"/>
                </a:spcBef>
                <a:spcAft>
                  <a:spcPts val="0"/>
                </a:spcAft>
                <a:buNone/>
              </a:pPr>
              <a:r>
                <a:t/>
              </a:r>
              <a:endParaRPr sz="1200">
                <a:solidFill>
                  <a:schemeClr val="dk1"/>
                </a:solidFill>
              </a:endParaRPr>
            </a:p>
          </p:txBody>
        </p:sp>
        <p:grpSp>
          <p:nvGrpSpPr>
            <p:cNvPr id="819" name="Google Shape;819;p44"/>
            <p:cNvGrpSpPr/>
            <p:nvPr/>
          </p:nvGrpSpPr>
          <p:grpSpPr>
            <a:xfrm>
              <a:off x="5271425" y="526788"/>
              <a:ext cx="3488300" cy="2416000"/>
              <a:chOff x="5271425" y="526788"/>
              <a:chExt cx="3488300" cy="2416000"/>
            </a:xfrm>
          </p:grpSpPr>
          <p:pic>
            <p:nvPicPr>
              <p:cNvPr id="820" name="Google Shape;820;p44"/>
              <p:cNvPicPr preferRelativeResize="0"/>
              <p:nvPr/>
            </p:nvPicPr>
            <p:blipFill>
              <a:blip r:embed="rId7">
                <a:alphaModFix/>
              </a:blip>
              <a:stretch>
                <a:fillRect/>
              </a:stretch>
            </p:blipFill>
            <p:spPr>
              <a:xfrm>
                <a:off x="5271425" y="526788"/>
                <a:ext cx="3488300" cy="2416000"/>
              </a:xfrm>
              <a:prstGeom prst="rect">
                <a:avLst/>
              </a:prstGeom>
              <a:noFill/>
              <a:ln>
                <a:noFill/>
              </a:ln>
            </p:spPr>
          </p:pic>
          <p:sp>
            <p:nvSpPr>
              <p:cNvPr id="821" name="Google Shape;821;p44"/>
              <p:cNvSpPr/>
              <p:nvPr/>
            </p:nvSpPr>
            <p:spPr>
              <a:xfrm>
                <a:off x="7322800" y="600200"/>
                <a:ext cx="464100" cy="464100"/>
              </a:xfrm>
              <a:prstGeom prst="rect">
                <a:avLst/>
              </a:prstGeom>
              <a:noFill/>
              <a:ln cap="flat" cmpd="sng" w="19050">
                <a:solidFill>
                  <a:srgbClr val="9900FF"/>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22" name="Google Shape;822;p44"/>
              <p:cNvSpPr/>
              <p:nvPr/>
            </p:nvSpPr>
            <p:spPr>
              <a:xfrm>
                <a:off x="6858700" y="1972950"/>
                <a:ext cx="464100" cy="464100"/>
              </a:xfrm>
              <a:prstGeom prst="rect">
                <a:avLst/>
              </a:prstGeom>
              <a:noFill/>
              <a:ln cap="flat" cmpd="sng" w="19050">
                <a:solidFill>
                  <a:srgbClr val="9900FF"/>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23" name="Google Shape;823;p44"/>
              <p:cNvSpPr/>
              <p:nvPr/>
            </p:nvSpPr>
            <p:spPr>
              <a:xfrm>
                <a:off x="7315325" y="1064400"/>
                <a:ext cx="913500" cy="464100"/>
              </a:xfrm>
              <a:prstGeom prst="rect">
                <a:avLst/>
              </a:prstGeom>
              <a:noFill/>
              <a:ln cap="flat" cmpd="sng" w="28575">
                <a:solidFill>
                  <a:srgbClr val="0000CC"/>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grpSp>
      <p:sp>
        <p:nvSpPr>
          <p:cNvPr id="824" name="Google Shape;824;p44"/>
          <p:cNvSpPr txBox="1"/>
          <p:nvPr/>
        </p:nvSpPr>
        <p:spPr>
          <a:xfrm>
            <a:off x="4803300" y="3716425"/>
            <a:ext cx="4057500" cy="838800"/>
          </a:xfrm>
          <a:prstGeom prst="rect">
            <a:avLst/>
          </a:prstGeom>
          <a:solidFill>
            <a:srgbClr val="FF9900"/>
          </a:solidFill>
          <a:ln cap="flat" cmpd="sng" w="2857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s">
                <a:solidFill>
                  <a:schemeClr val="dk1"/>
                </a:solidFill>
              </a:rPr>
              <a:t>Calculations </a:t>
            </a:r>
            <a:r>
              <a:rPr lang="es">
                <a:solidFill>
                  <a:schemeClr val="dk1"/>
                </a:solidFill>
              </a:rPr>
              <a:t>for </a:t>
            </a:r>
            <a:r>
              <a:rPr b="1" baseline="30000" lang="es">
                <a:solidFill>
                  <a:schemeClr val="dk1"/>
                </a:solidFill>
              </a:rPr>
              <a:t>210</a:t>
            </a:r>
            <a:r>
              <a:rPr b="1" lang="es">
                <a:solidFill>
                  <a:schemeClr val="dk1"/>
                </a:solidFill>
              </a:rPr>
              <a:t>Po </a:t>
            </a:r>
            <a:r>
              <a:rPr lang="es" sz="1450">
                <a:solidFill>
                  <a:schemeClr val="dk1"/>
                </a:solidFill>
              </a:rPr>
              <a:t>concentration </a:t>
            </a:r>
            <a:r>
              <a:rPr lang="es">
                <a:solidFill>
                  <a:schemeClr val="dk1"/>
                </a:solidFill>
              </a:rPr>
              <a:t>for </a:t>
            </a:r>
            <a:r>
              <a:rPr b="1" lang="es">
                <a:solidFill>
                  <a:schemeClr val="dk1"/>
                </a:solidFill>
              </a:rPr>
              <a:t>MYHRRA</a:t>
            </a:r>
            <a:r>
              <a:rPr lang="es">
                <a:solidFill>
                  <a:schemeClr val="dk1"/>
                </a:solidFill>
              </a:rPr>
              <a:t> in one irradiation </a:t>
            </a:r>
            <a:r>
              <a:rPr b="1" lang="es">
                <a:solidFill>
                  <a:schemeClr val="dk1"/>
                </a:solidFill>
              </a:rPr>
              <a:t>ranges</a:t>
            </a:r>
            <a:r>
              <a:rPr lang="es">
                <a:solidFill>
                  <a:schemeClr val="dk1"/>
                </a:solidFill>
              </a:rPr>
              <a:t> from </a:t>
            </a:r>
            <a:r>
              <a:rPr b="1" lang="es">
                <a:solidFill>
                  <a:schemeClr val="dk1"/>
                </a:solidFill>
              </a:rPr>
              <a:t>5</a:t>
            </a:r>
            <a:r>
              <a:rPr lang="es">
                <a:solidFill>
                  <a:schemeClr val="dk1"/>
                </a:solidFill>
              </a:rPr>
              <a:t> to </a:t>
            </a:r>
            <a:r>
              <a:rPr b="1" lang="es">
                <a:solidFill>
                  <a:schemeClr val="dk1"/>
                </a:solidFill>
              </a:rPr>
              <a:t>20%</a:t>
            </a:r>
            <a:r>
              <a:rPr lang="es">
                <a:solidFill>
                  <a:schemeClr val="dk1"/>
                </a:solidFill>
              </a:rPr>
              <a:t> depending on the </a:t>
            </a:r>
            <a:r>
              <a:rPr b="1" lang="es">
                <a:solidFill>
                  <a:schemeClr val="dk1"/>
                </a:solidFill>
              </a:rPr>
              <a:t>evaluation</a:t>
            </a:r>
            <a:r>
              <a:rPr lang="es">
                <a:solidFill>
                  <a:schemeClr val="dk1"/>
                </a:solidFill>
              </a:rPr>
              <a:t>.</a:t>
            </a:r>
            <a:endParaRPr>
              <a:solidFill>
                <a:schemeClr val="dk1"/>
              </a:solidFill>
            </a:endParaRPr>
          </a:p>
        </p:txBody>
      </p:sp>
      <p:pic>
        <p:nvPicPr>
          <p:cNvPr id="825" name="Google Shape;825;p44"/>
          <p:cNvPicPr preferRelativeResize="0"/>
          <p:nvPr/>
        </p:nvPicPr>
        <p:blipFill rotWithShape="1">
          <a:blip r:embed="rId8">
            <a:alphaModFix/>
          </a:blip>
          <a:srcRect b="28253" l="10477" r="10327" t="26857"/>
          <a:stretch/>
        </p:blipFill>
        <p:spPr>
          <a:xfrm>
            <a:off x="7673012" y="58475"/>
            <a:ext cx="1423663" cy="409825"/>
          </a:xfrm>
          <a:prstGeom prst="rect">
            <a:avLst/>
          </a:prstGeom>
          <a:noFill/>
          <a:ln>
            <a:noFill/>
          </a:ln>
        </p:spPr>
      </p:pic>
      <p:sp>
        <p:nvSpPr>
          <p:cNvPr id="826" name="Google Shape;826;p44"/>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827" name="Google Shape;827;p4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828" name="Google Shape;828;p44"/>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2" name="Shape 832"/>
        <p:cNvGrpSpPr/>
        <p:nvPr/>
      </p:nvGrpSpPr>
      <p:grpSpPr>
        <a:xfrm>
          <a:off x="0" y="0"/>
          <a:ext cx="0" cy="0"/>
          <a:chOff x="0" y="0"/>
          <a:chExt cx="0" cy="0"/>
        </a:xfrm>
      </p:grpSpPr>
      <p:sp>
        <p:nvSpPr>
          <p:cNvPr id="833" name="Google Shape;833;p45"/>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834" name="Google Shape;834;p45"/>
          <p:cNvSpPr txBox="1"/>
          <p:nvPr/>
        </p:nvSpPr>
        <p:spPr>
          <a:xfrm>
            <a:off x="0" y="26363"/>
            <a:ext cx="9144000" cy="519600"/>
          </a:xfrm>
          <a:prstGeom prst="rect">
            <a:avLst/>
          </a:prstGeom>
          <a:solidFill>
            <a:srgbClr val="0000CC"/>
          </a:solidFill>
          <a:ln>
            <a:noFill/>
          </a:ln>
        </p:spPr>
        <p:txBody>
          <a:bodyPr anchorCtr="0" anchor="b" bIns="34275" lIns="68575" spcFirstLastPara="1" rIns="68575" wrap="square" tIns="34275">
            <a:noAutofit/>
          </a:bodyPr>
          <a:lstStyle/>
          <a:p>
            <a:pPr indent="0" lvl="0" marL="0" rtl="0" algn="ctr">
              <a:spcBef>
                <a:spcPts val="0"/>
              </a:spcBef>
              <a:spcAft>
                <a:spcPts val="0"/>
              </a:spcAft>
              <a:buClr>
                <a:schemeClr val="dk1"/>
              </a:buClr>
              <a:buSzPts val="1100"/>
              <a:buFont typeface="Arial"/>
              <a:buNone/>
            </a:pPr>
            <a:r>
              <a:rPr baseline="30000" lang="es" sz="2400">
                <a:solidFill>
                  <a:schemeClr val="lt1"/>
                </a:solidFill>
              </a:rPr>
              <a:t>209</a:t>
            </a:r>
            <a:r>
              <a:rPr lang="es" sz="2400">
                <a:solidFill>
                  <a:schemeClr val="lt1"/>
                </a:solidFill>
              </a:rPr>
              <a:t>Bi(n,ɣ) XS and challenges</a:t>
            </a:r>
            <a:endParaRPr b="0" i="0" sz="900" u="none" cap="none" strike="noStrike">
              <a:solidFill>
                <a:schemeClr val="lt1"/>
              </a:solidFill>
              <a:latin typeface="Arial"/>
              <a:ea typeface="Arial"/>
              <a:cs typeface="Arial"/>
              <a:sym typeface="Arial"/>
            </a:endParaRPr>
          </a:p>
        </p:txBody>
      </p:sp>
      <p:pic>
        <p:nvPicPr>
          <p:cNvPr id="835" name="Google Shape;835;p45"/>
          <p:cNvPicPr preferRelativeResize="0"/>
          <p:nvPr/>
        </p:nvPicPr>
        <p:blipFill>
          <a:blip r:embed="rId3">
            <a:alphaModFix/>
          </a:blip>
          <a:stretch>
            <a:fillRect/>
          </a:stretch>
        </p:blipFill>
        <p:spPr>
          <a:xfrm>
            <a:off x="74900" y="45463"/>
            <a:ext cx="2062993" cy="481425"/>
          </a:xfrm>
          <a:prstGeom prst="rect">
            <a:avLst/>
          </a:prstGeom>
          <a:noFill/>
          <a:ln>
            <a:noFill/>
          </a:ln>
        </p:spPr>
      </p:pic>
      <p:sp>
        <p:nvSpPr>
          <p:cNvPr id="836" name="Google Shape;836;p45"/>
          <p:cNvSpPr/>
          <p:nvPr/>
        </p:nvSpPr>
        <p:spPr>
          <a:xfrm>
            <a:off x="7604025" y="45650"/>
            <a:ext cx="1492500" cy="4815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37" name="Google Shape;837;p45"/>
          <p:cNvPicPr preferRelativeResize="0"/>
          <p:nvPr/>
        </p:nvPicPr>
        <p:blipFill>
          <a:blip r:embed="rId4">
            <a:alphaModFix/>
          </a:blip>
          <a:stretch>
            <a:fillRect/>
          </a:stretch>
        </p:blipFill>
        <p:spPr>
          <a:xfrm>
            <a:off x="7623937" y="109050"/>
            <a:ext cx="1445176" cy="354250"/>
          </a:xfrm>
          <a:prstGeom prst="rect">
            <a:avLst/>
          </a:prstGeom>
          <a:noFill/>
          <a:ln>
            <a:noFill/>
          </a:ln>
        </p:spPr>
      </p:pic>
      <p:sp>
        <p:nvSpPr>
          <p:cNvPr id="838" name="Google Shape;838;p45"/>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sp>
        <p:nvSpPr>
          <p:cNvPr id="839" name="Google Shape;839;p4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pic>
        <p:nvPicPr>
          <p:cNvPr id="840" name="Google Shape;840;p45"/>
          <p:cNvPicPr preferRelativeResize="0"/>
          <p:nvPr/>
        </p:nvPicPr>
        <p:blipFill>
          <a:blip r:embed="rId5">
            <a:alphaModFix/>
          </a:blip>
          <a:stretch>
            <a:fillRect/>
          </a:stretch>
        </p:blipFill>
        <p:spPr>
          <a:xfrm>
            <a:off x="108850" y="668900"/>
            <a:ext cx="4515551" cy="2234497"/>
          </a:xfrm>
          <a:prstGeom prst="rect">
            <a:avLst/>
          </a:prstGeom>
          <a:noFill/>
          <a:ln>
            <a:noFill/>
          </a:ln>
        </p:spPr>
      </p:pic>
      <p:sp>
        <p:nvSpPr>
          <p:cNvPr id="841" name="Google Shape;841;p45"/>
          <p:cNvSpPr txBox="1"/>
          <p:nvPr/>
        </p:nvSpPr>
        <p:spPr>
          <a:xfrm>
            <a:off x="0" y="436975"/>
            <a:ext cx="36408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800"/>
              <a:t>Figure adapted from </a:t>
            </a:r>
            <a:r>
              <a:rPr lang="es" sz="800" u="sng">
                <a:solidFill>
                  <a:srgbClr val="0097A7"/>
                </a:solidFill>
                <a:hlinkClick r:id="rId6">
                  <a:extLst>
                    <a:ext uri="{A12FA001-AC4F-418D-AE19-62706E023703}">
                      <ahyp:hlinkClr val="tx"/>
                    </a:ext>
                  </a:extLst>
                </a:hlinkClick>
              </a:rPr>
              <a:t>L. Fiorito </a:t>
            </a:r>
            <a:r>
              <a:rPr i="1" lang="es" sz="800" u="sng">
                <a:solidFill>
                  <a:srgbClr val="0097A7"/>
                </a:solidFill>
                <a:hlinkClick r:id="rId7">
                  <a:extLst>
                    <a:ext uri="{A12FA001-AC4F-418D-AE19-62706E023703}">
                      <ahyp:hlinkClr val="tx"/>
                    </a:ext>
                  </a:extLst>
                </a:hlinkClick>
              </a:rPr>
              <a:t>et al.</a:t>
            </a:r>
            <a:r>
              <a:rPr lang="es" sz="800" u="sng">
                <a:solidFill>
                  <a:srgbClr val="0097A7"/>
                </a:solidFill>
                <a:hlinkClick r:id="rId8">
                  <a:extLst>
                    <a:ext uri="{A12FA001-AC4F-418D-AE19-62706E023703}">
                      <ahyp:hlinkClr val="tx"/>
                    </a:ext>
                  </a:extLst>
                </a:hlinkClick>
              </a:rPr>
              <a:t> EPJ Nuclear Sci. Technol. (2018) </a:t>
            </a:r>
            <a:r>
              <a:rPr b="1" lang="es" sz="800" u="sng">
                <a:solidFill>
                  <a:srgbClr val="0097A7"/>
                </a:solidFill>
                <a:hlinkClick r:id="rId9">
                  <a:extLst>
                    <a:ext uri="{A12FA001-AC4F-418D-AE19-62706E023703}">
                      <ahyp:hlinkClr val="tx"/>
                    </a:ext>
                  </a:extLst>
                </a:hlinkClick>
              </a:rPr>
              <a:t>4</a:t>
            </a:r>
            <a:r>
              <a:rPr lang="es" sz="800" u="sng">
                <a:solidFill>
                  <a:srgbClr val="0097A7"/>
                </a:solidFill>
                <a:hlinkClick r:id="rId10">
                  <a:extLst>
                    <a:ext uri="{A12FA001-AC4F-418D-AE19-62706E023703}">
                      <ahyp:hlinkClr val="tx"/>
                    </a:ext>
                  </a:extLst>
                </a:hlinkClick>
              </a:rPr>
              <a:t>, 48</a:t>
            </a:r>
            <a:endParaRPr sz="800"/>
          </a:p>
          <a:p>
            <a:pPr indent="0" lvl="0" marL="0" rtl="0" algn="l">
              <a:spcBef>
                <a:spcPts val="0"/>
              </a:spcBef>
              <a:spcAft>
                <a:spcPts val="0"/>
              </a:spcAft>
              <a:buNone/>
            </a:pPr>
            <a:r>
              <a:t/>
            </a:r>
            <a:endParaRPr sz="800"/>
          </a:p>
        </p:txBody>
      </p:sp>
      <p:sp>
        <p:nvSpPr>
          <p:cNvPr id="842" name="Google Shape;842;p45"/>
          <p:cNvSpPr txBox="1"/>
          <p:nvPr/>
        </p:nvSpPr>
        <p:spPr>
          <a:xfrm>
            <a:off x="108850" y="2856575"/>
            <a:ext cx="4515600" cy="831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a:solidFill>
                  <a:srgbClr val="000000"/>
                </a:solidFill>
              </a:rPr>
              <a:t>Relative </a:t>
            </a:r>
            <a:r>
              <a:rPr b="1" baseline="30000" lang="es">
                <a:solidFill>
                  <a:srgbClr val="000000"/>
                </a:solidFill>
              </a:rPr>
              <a:t>209</a:t>
            </a:r>
            <a:r>
              <a:rPr b="1" lang="es">
                <a:solidFill>
                  <a:srgbClr val="000000"/>
                </a:solidFill>
              </a:rPr>
              <a:t>Bi(n,ɣ) uncertainty</a:t>
            </a:r>
            <a:r>
              <a:rPr lang="es">
                <a:solidFill>
                  <a:srgbClr val="000000"/>
                </a:solidFill>
              </a:rPr>
              <a:t> for </a:t>
            </a:r>
            <a:r>
              <a:rPr b="1" lang="es">
                <a:solidFill>
                  <a:srgbClr val="000000"/>
                </a:solidFill>
              </a:rPr>
              <a:t>different</a:t>
            </a:r>
            <a:r>
              <a:rPr lang="es">
                <a:solidFill>
                  <a:srgbClr val="000000"/>
                </a:solidFill>
              </a:rPr>
              <a:t> </a:t>
            </a:r>
            <a:r>
              <a:rPr b="1" lang="es">
                <a:solidFill>
                  <a:srgbClr val="000000"/>
                </a:solidFill>
              </a:rPr>
              <a:t>evaluated libraries</a:t>
            </a:r>
            <a:r>
              <a:rPr lang="es">
                <a:solidFill>
                  <a:srgbClr val="000000"/>
                </a:solidFill>
              </a:rPr>
              <a:t> are in between </a:t>
            </a:r>
            <a:r>
              <a:rPr b="1" lang="es">
                <a:solidFill>
                  <a:srgbClr val="000000"/>
                </a:solidFill>
              </a:rPr>
              <a:t>20%</a:t>
            </a:r>
            <a:r>
              <a:rPr lang="es">
                <a:solidFill>
                  <a:srgbClr val="000000"/>
                </a:solidFill>
              </a:rPr>
              <a:t> and </a:t>
            </a:r>
            <a:r>
              <a:rPr b="1" lang="es">
                <a:solidFill>
                  <a:srgbClr val="000000"/>
                </a:solidFill>
              </a:rPr>
              <a:t>40%</a:t>
            </a:r>
            <a:r>
              <a:rPr lang="es">
                <a:solidFill>
                  <a:srgbClr val="000000"/>
                </a:solidFill>
              </a:rPr>
              <a:t> for </a:t>
            </a:r>
            <a:r>
              <a:rPr b="1" lang="es">
                <a:solidFill>
                  <a:srgbClr val="000000"/>
                </a:solidFill>
              </a:rPr>
              <a:t>neutron resonances.</a:t>
            </a:r>
            <a:endParaRPr b="1">
              <a:solidFill>
                <a:srgbClr val="000000"/>
              </a:solidFill>
            </a:endParaRPr>
          </a:p>
        </p:txBody>
      </p:sp>
      <p:grpSp>
        <p:nvGrpSpPr>
          <p:cNvPr id="843" name="Google Shape;843;p45"/>
          <p:cNvGrpSpPr/>
          <p:nvPr/>
        </p:nvGrpSpPr>
        <p:grpSpPr>
          <a:xfrm>
            <a:off x="4901600" y="624800"/>
            <a:ext cx="4023000" cy="3953775"/>
            <a:chOff x="4908600" y="519025"/>
            <a:chExt cx="4023000" cy="3953775"/>
          </a:xfrm>
        </p:grpSpPr>
        <p:pic>
          <p:nvPicPr>
            <p:cNvPr id="844" name="Google Shape;844;p45"/>
            <p:cNvPicPr preferRelativeResize="0"/>
            <p:nvPr/>
          </p:nvPicPr>
          <p:blipFill rotWithShape="1">
            <a:blip r:embed="rId11">
              <a:alphaModFix/>
            </a:blip>
            <a:srcRect b="0" l="0" r="0" t="1176"/>
            <a:stretch/>
          </p:blipFill>
          <p:spPr>
            <a:xfrm>
              <a:off x="4960825" y="519025"/>
              <a:ext cx="3684400" cy="2822425"/>
            </a:xfrm>
            <a:prstGeom prst="rect">
              <a:avLst/>
            </a:prstGeom>
            <a:noFill/>
            <a:ln>
              <a:noFill/>
            </a:ln>
          </p:spPr>
        </p:pic>
        <p:sp>
          <p:nvSpPr>
            <p:cNvPr id="845" name="Google Shape;845;p45"/>
            <p:cNvSpPr txBox="1"/>
            <p:nvPr/>
          </p:nvSpPr>
          <p:spPr>
            <a:xfrm>
              <a:off x="4908600" y="3426100"/>
              <a:ext cx="4023000" cy="1046700"/>
            </a:xfrm>
            <a:prstGeom prst="rect">
              <a:avLst/>
            </a:prstGeom>
            <a:noFill/>
            <a:ln cap="flat" cmpd="sng" w="2857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rgbClr val="000000"/>
                  </a:solidFill>
                </a:rPr>
                <a:t>Measurement of </a:t>
              </a:r>
              <a:r>
                <a:rPr b="1" baseline="30000" lang="es">
                  <a:solidFill>
                    <a:srgbClr val="000000"/>
                  </a:solidFill>
                </a:rPr>
                <a:t>209</a:t>
              </a:r>
              <a:r>
                <a:rPr b="1" lang="es">
                  <a:solidFill>
                    <a:srgbClr val="000000"/>
                  </a:solidFill>
                </a:rPr>
                <a:t>Bi(n,ɣ) cross section</a:t>
              </a:r>
              <a:r>
                <a:rPr lang="es">
                  <a:solidFill>
                    <a:srgbClr val="000000"/>
                  </a:solidFill>
                </a:rPr>
                <a:t> is very </a:t>
              </a:r>
              <a:r>
                <a:rPr lang="es"/>
                <a:t>challenging because of:</a:t>
              </a:r>
              <a:endParaRPr/>
            </a:p>
            <a:p>
              <a:pPr indent="-317500" lvl="0" marL="457200" rtl="0" algn="l">
                <a:spcBef>
                  <a:spcPts val="0"/>
                </a:spcBef>
                <a:spcAft>
                  <a:spcPts val="0"/>
                </a:spcAft>
                <a:buSzPts val="1400"/>
                <a:buChar char="●"/>
              </a:pPr>
              <a:r>
                <a:rPr b="1" lang="es"/>
                <a:t>Small</a:t>
              </a:r>
              <a:r>
                <a:rPr lang="es"/>
                <a:t> </a:t>
              </a:r>
              <a:r>
                <a:rPr b="1" lang="es">
                  <a:solidFill>
                    <a:srgbClr val="000000"/>
                  </a:solidFill>
                </a:rPr>
                <a:t>(n,ɣ)</a:t>
              </a:r>
              <a:r>
                <a:rPr lang="es">
                  <a:solidFill>
                    <a:srgbClr val="000000"/>
                  </a:solidFill>
                </a:rPr>
                <a:t> cross section.</a:t>
              </a:r>
              <a:endParaRPr>
                <a:solidFill>
                  <a:srgbClr val="000000"/>
                </a:solidFill>
              </a:endParaRPr>
            </a:p>
            <a:p>
              <a:pPr indent="-317500" lvl="0" marL="457200" rtl="0" algn="l">
                <a:spcBef>
                  <a:spcPts val="0"/>
                </a:spcBef>
                <a:spcAft>
                  <a:spcPts val="0"/>
                </a:spcAft>
                <a:buSzPts val="1400"/>
                <a:buChar char="●"/>
              </a:pPr>
              <a:r>
                <a:rPr b="1" lang="es"/>
                <a:t>Large (n,el)/(n,</a:t>
              </a:r>
              <a:r>
                <a:rPr b="1" lang="es">
                  <a:solidFill>
                    <a:srgbClr val="000000"/>
                  </a:solidFill>
                </a:rPr>
                <a:t>ɣ)</a:t>
              </a:r>
              <a:r>
                <a:rPr lang="es">
                  <a:solidFill>
                    <a:srgbClr val="000000"/>
                  </a:solidFill>
                </a:rPr>
                <a:t>.</a:t>
              </a:r>
              <a:endParaRPr/>
            </a:p>
          </p:txBody>
        </p:sp>
      </p:grpSp>
      <p:sp>
        <p:nvSpPr>
          <p:cNvPr id="846" name="Google Shape;846;p45"/>
          <p:cNvSpPr txBox="1"/>
          <p:nvPr/>
        </p:nvSpPr>
        <p:spPr>
          <a:xfrm>
            <a:off x="74025" y="3758250"/>
            <a:ext cx="4585200" cy="831300"/>
          </a:xfrm>
          <a:prstGeom prst="rect">
            <a:avLst/>
          </a:prstGeom>
          <a:noFill/>
          <a:ln cap="flat" cmpd="sng" w="2857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s">
                <a:solidFill>
                  <a:srgbClr val="000000"/>
                </a:solidFill>
              </a:rPr>
              <a:t>Need for new accurate </a:t>
            </a:r>
            <a:r>
              <a:rPr b="1" baseline="30000" lang="es">
                <a:solidFill>
                  <a:srgbClr val="000000"/>
                </a:solidFill>
              </a:rPr>
              <a:t>209</a:t>
            </a:r>
            <a:r>
              <a:rPr b="1" lang="es">
                <a:solidFill>
                  <a:srgbClr val="000000"/>
                </a:solidFill>
              </a:rPr>
              <a:t>Bi(n,ɣ)</a:t>
            </a:r>
            <a:r>
              <a:rPr lang="es">
                <a:solidFill>
                  <a:srgbClr val="000000"/>
                </a:solidFill>
              </a:rPr>
              <a:t> and </a:t>
            </a:r>
            <a:r>
              <a:rPr baseline="30000" lang="es">
                <a:solidFill>
                  <a:srgbClr val="000000"/>
                </a:solidFill>
              </a:rPr>
              <a:t>209m</a:t>
            </a:r>
            <a:r>
              <a:rPr lang="es">
                <a:solidFill>
                  <a:srgbClr val="000000"/>
                </a:solidFill>
              </a:rPr>
              <a:t>Bi(n,ɣ)/</a:t>
            </a:r>
            <a:r>
              <a:rPr baseline="30000" lang="es">
                <a:solidFill>
                  <a:srgbClr val="000000"/>
                </a:solidFill>
              </a:rPr>
              <a:t>209</a:t>
            </a:r>
            <a:r>
              <a:rPr lang="es">
                <a:solidFill>
                  <a:srgbClr val="000000"/>
                </a:solidFill>
              </a:rPr>
              <a:t>Bi(n,ɣ)  data as requested in </a:t>
            </a:r>
            <a:endParaRPr>
              <a:solidFill>
                <a:srgbClr val="000000"/>
              </a:solidFill>
            </a:endParaRPr>
          </a:p>
          <a:p>
            <a:pPr indent="0" lvl="0" marL="0" rtl="0" algn="ctr">
              <a:spcBef>
                <a:spcPts val="0"/>
              </a:spcBef>
              <a:spcAft>
                <a:spcPts val="0"/>
              </a:spcAft>
              <a:buNone/>
            </a:pPr>
            <a:r>
              <a:rPr lang="es">
                <a:solidFill>
                  <a:srgbClr val="000000"/>
                </a:solidFill>
              </a:rPr>
              <a:t>the </a:t>
            </a:r>
            <a:r>
              <a:rPr lang="es" u="sng">
                <a:solidFill>
                  <a:srgbClr val="0097A7"/>
                </a:solidFill>
                <a:hlinkClick r:id="rId12">
                  <a:extLst>
                    <a:ext uri="{A12FA001-AC4F-418D-AE19-62706E023703}">
                      <ahyp:hlinkClr val="tx"/>
                    </a:ext>
                  </a:extLst>
                </a:hlinkClick>
              </a:rPr>
              <a:t>High Priority request list</a:t>
            </a:r>
            <a:r>
              <a:rPr lang="es">
                <a:solidFill>
                  <a:srgbClr val="000000"/>
                </a:solidFill>
              </a:rPr>
              <a:t>.</a:t>
            </a:r>
            <a:endParaRPr>
              <a:solidFill>
                <a:srgbClr val="000000"/>
              </a:solidFill>
            </a:endParaRPr>
          </a:p>
        </p:txBody>
      </p:sp>
      <p:sp>
        <p:nvSpPr>
          <p:cNvPr id="847" name="Google Shape;847;p45"/>
          <p:cNvSpPr/>
          <p:nvPr/>
        </p:nvSpPr>
        <p:spPr>
          <a:xfrm>
            <a:off x="2241050" y="3578102"/>
            <a:ext cx="389100" cy="343800"/>
          </a:xfrm>
          <a:prstGeom prst="downArrow">
            <a:avLst>
              <a:gd fmla="val 50000" name="adj1"/>
              <a:gd fmla="val 50000" name="adj2"/>
            </a:avLst>
          </a:prstGeom>
          <a:solidFill>
            <a:srgbClr val="FF0000"/>
          </a:solid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1" name="Shape 851"/>
        <p:cNvGrpSpPr/>
        <p:nvPr/>
      </p:nvGrpSpPr>
      <p:grpSpPr>
        <a:xfrm>
          <a:off x="0" y="0"/>
          <a:ext cx="0" cy="0"/>
          <a:chOff x="0" y="0"/>
          <a:chExt cx="0" cy="0"/>
        </a:xfrm>
      </p:grpSpPr>
      <p:sp>
        <p:nvSpPr>
          <p:cNvPr id="852" name="Google Shape;852;p4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t>‹#›</a:t>
            </a:fld>
            <a:endParaRPr/>
          </a:p>
        </p:txBody>
      </p:sp>
      <p:sp>
        <p:nvSpPr>
          <p:cNvPr id="853" name="Google Shape;853;p46"/>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854" name="Google Shape;854;p4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855" name="Google Shape;855;p46"/>
          <p:cNvSpPr txBox="1"/>
          <p:nvPr/>
        </p:nvSpPr>
        <p:spPr>
          <a:xfrm>
            <a:off x="0" y="1"/>
            <a:ext cx="9144000" cy="546000"/>
          </a:xfrm>
          <a:prstGeom prst="rect">
            <a:avLst/>
          </a:prstGeom>
          <a:solidFill>
            <a:srgbClr val="0000CC"/>
          </a:solidFill>
          <a:ln>
            <a:noFill/>
          </a:ln>
        </p:spPr>
        <p:txBody>
          <a:bodyPr anchorCtr="0" anchor="b" bIns="34275" lIns="68575" spcFirstLastPara="1" rIns="68575" wrap="square" tIns="34275">
            <a:noAutofit/>
          </a:bodyPr>
          <a:lstStyle/>
          <a:p>
            <a:pPr indent="0" lvl="0" marL="0" rtl="0" algn="ctr">
              <a:spcBef>
                <a:spcPts val="0"/>
              </a:spcBef>
              <a:spcAft>
                <a:spcPts val="0"/>
              </a:spcAft>
              <a:buClr>
                <a:schemeClr val="dk1"/>
              </a:buClr>
              <a:buSzPts val="1100"/>
              <a:buFont typeface="Arial"/>
              <a:buNone/>
            </a:pPr>
            <a:r>
              <a:rPr lang="es" sz="2400">
                <a:solidFill>
                  <a:schemeClr val="lt1"/>
                </a:solidFill>
              </a:rPr>
              <a:t>Goals and Time-of-Flight technique</a:t>
            </a:r>
            <a:endParaRPr b="0" i="0" sz="900" u="none" cap="none" strike="noStrike">
              <a:solidFill>
                <a:schemeClr val="lt1"/>
              </a:solidFill>
              <a:latin typeface="Arial"/>
              <a:ea typeface="Arial"/>
              <a:cs typeface="Arial"/>
              <a:sym typeface="Arial"/>
            </a:endParaRPr>
          </a:p>
        </p:txBody>
      </p:sp>
      <p:grpSp>
        <p:nvGrpSpPr>
          <p:cNvPr id="856" name="Google Shape;856;p46"/>
          <p:cNvGrpSpPr/>
          <p:nvPr/>
        </p:nvGrpSpPr>
        <p:grpSpPr>
          <a:xfrm>
            <a:off x="68875" y="22700"/>
            <a:ext cx="9006239" cy="481425"/>
            <a:chOff x="68875" y="22700"/>
            <a:chExt cx="9006239" cy="481425"/>
          </a:xfrm>
        </p:grpSpPr>
        <p:pic>
          <p:nvPicPr>
            <p:cNvPr id="857" name="Google Shape;857;p46"/>
            <p:cNvPicPr preferRelativeResize="0"/>
            <p:nvPr/>
          </p:nvPicPr>
          <p:blipFill>
            <a:blip r:embed="rId3">
              <a:alphaModFix/>
            </a:blip>
            <a:stretch>
              <a:fillRect/>
            </a:stretch>
          </p:blipFill>
          <p:spPr>
            <a:xfrm>
              <a:off x="68875" y="22700"/>
              <a:ext cx="2062993" cy="481425"/>
            </a:xfrm>
            <a:prstGeom prst="rect">
              <a:avLst/>
            </a:prstGeom>
            <a:noFill/>
            <a:ln>
              <a:noFill/>
            </a:ln>
          </p:spPr>
        </p:pic>
        <p:grpSp>
          <p:nvGrpSpPr>
            <p:cNvPr id="858" name="Google Shape;858;p46"/>
            <p:cNvGrpSpPr/>
            <p:nvPr/>
          </p:nvGrpSpPr>
          <p:grpSpPr>
            <a:xfrm>
              <a:off x="7629937" y="67788"/>
              <a:ext cx="1445176" cy="391200"/>
              <a:chOff x="6941837" y="1294825"/>
              <a:chExt cx="1445176" cy="391200"/>
            </a:xfrm>
          </p:grpSpPr>
          <p:sp>
            <p:nvSpPr>
              <p:cNvPr id="859" name="Google Shape;859;p46"/>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60" name="Google Shape;860;p46"/>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861" name="Google Shape;861;p46"/>
          <p:cNvSpPr txBox="1"/>
          <p:nvPr/>
        </p:nvSpPr>
        <p:spPr>
          <a:xfrm>
            <a:off x="217349" y="995150"/>
            <a:ext cx="8402400" cy="831300"/>
          </a:xfrm>
          <a:prstGeom prst="rect">
            <a:avLst/>
          </a:prstGeom>
          <a:noFill/>
          <a:ln cap="flat" cmpd="sng" w="2857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317500" lvl="0" marL="457200" rtl="0" algn="l">
              <a:spcBef>
                <a:spcPts val="0"/>
              </a:spcBef>
              <a:spcAft>
                <a:spcPts val="0"/>
              </a:spcAft>
              <a:buSzPts val="1400"/>
              <a:buChar char="●"/>
            </a:pPr>
            <a:r>
              <a:rPr b="1" lang="es"/>
              <a:t>5-10% accuracy</a:t>
            </a:r>
            <a:r>
              <a:rPr lang="es"/>
              <a:t> in RRR covering </a:t>
            </a:r>
            <a:r>
              <a:rPr b="1" lang="es"/>
              <a:t>neutron energies</a:t>
            </a:r>
            <a:r>
              <a:rPr lang="es"/>
              <a:t> range from </a:t>
            </a:r>
            <a:r>
              <a:rPr b="1" lang="es"/>
              <a:t>thermal</a:t>
            </a:r>
            <a:r>
              <a:rPr lang="es"/>
              <a:t> up to </a:t>
            </a:r>
            <a:r>
              <a:rPr b="1" lang="es"/>
              <a:t>35 keV</a:t>
            </a:r>
            <a:r>
              <a:rPr lang="es"/>
              <a:t>.</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rPr b="1" lang="es"/>
              <a:t>&lt;15% accuracy</a:t>
            </a:r>
            <a:r>
              <a:rPr lang="es"/>
              <a:t> in the neutron energy range from </a:t>
            </a:r>
            <a:r>
              <a:rPr b="1" lang="es"/>
              <a:t>35-100 keV</a:t>
            </a:r>
            <a:r>
              <a:rPr lang="es"/>
              <a:t>.</a:t>
            </a:r>
            <a:endParaRPr/>
          </a:p>
        </p:txBody>
      </p:sp>
      <p:sp>
        <p:nvSpPr>
          <p:cNvPr id="862" name="Google Shape;862;p46"/>
          <p:cNvSpPr txBox="1"/>
          <p:nvPr/>
        </p:nvSpPr>
        <p:spPr>
          <a:xfrm>
            <a:off x="165725" y="570475"/>
            <a:ext cx="8978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solidFill>
                  <a:srgbClr val="000000"/>
                </a:solidFill>
              </a:rPr>
              <a:t>Goals</a:t>
            </a:r>
            <a:r>
              <a:rPr lang="es">
                <a:solidFill>
                  <a:srgbClr val="000000"/>
                </a:solidFill>
              </a:rPr>
              <a:t> of the current </a:t>
            </a:r>
            <a:r>
              <a:rPr baseline="30000" lang="es">
                <a:solidFill>
                  <a:srgbClr val="000000"/>
                </a:solidFill>
              </a:rPr>
              <a:t>209</a:t>
            </a:r>
            <a:r>
              <a:rPr lang="es">
                <a:solidFill>
                  <a:srgbClr val="000000"/>
                </a:solidFill>
              </a:rPr>
              <a:t>Bi(n,ɣ) cross section measurement at the CERN</a:t>
            </a:r>
            <a:r>
              <a:rPr lang="es"/>
              <a:t> nTOF-</a:t>
            </a:r>
            <a:r>
              <a:rPr lang="es">
                <a:solidFill>
                  <a:schemeClr val="dk1"/>
                </a:solidFill>
              </a:rPr>
              <a:t>EAR2</a:t>
            </a:r>
            <a:r>
              <a:rPr lang="es"/>
              <a:t>:</a:t>
            </a:r>
            <a:endParaRPr>
              <a:solidFill>
                <a:srgbClr val="000000"/>
              </a:solidFill>
            </a:endParaRPr>
          </a:p>
        </p:txBody>
      </p:sp>
      <p:pic>
        <p:nvPicPr>
          <p:cNvPr id="863" name="Google Shape;863;p46"/>
          <p:cNvPicPr preferRelativeResize="0"/>
          <p:nvPr/>
        </p:nvPicPr>
        <p:blipFill>
          <a:blip r:embed="rId5">
            <a:alphaModFix/>
          </a:blip>
          <a:stretch>
            <a:fillRect/>
          </a:stretch>
        </p:blipFill>
        <p:spPr>
          <a:xfrm>
            <a:off x="7675725" y="1147400"/>
            <a:ext cx="886110" cy="526800"/>
          </a:xfrm>
          <a:prstGeom prst="rect">
            <a:avLst/>
          </a:prstGeom>
          <a:noFill/>
          <a:ln>
            <a:noFill/>
          </a:ln>
        </p:spPr>
      </p:pic>
      <p:pic>
        <p:nvPicPr>
          <p:cNvPr id="864" name="Google Shape;864;p46"/>
          <p:cNvPicPr preferRelativeResize="0"/>
          <p:nvPr/>
        </p:nvPicPr>
        <p:blipFill>
          <a:blip r:embed="rId6">
            <a:alphaModFix/>
          </a:blip>
          <a:stretch>
            <a:fillRect/>
          </a:stretch>
        </p:blipFill>
        <p:spPr>
          <a:xfrm>
            <a:off x="231818" y="2307837"/>
            <a:ext cx="6751258" cy="2288788"/>
          </a:xfrm>
          <a:prstGeom prst="rect">
            <a:avLst/>
          </a:prstGeom>
          <a:noFill/>
          <a:ln>
            <a:noFill/>
          </a:ln>
        </p:spPr>
      </p:pic>
      <p:pic>
        <p:nvPicPr>
          <p:cNvPr descr="Z:\home\jlerendegui\Desktop\Link to Defensa_Tesis\Figures\n_TOF_1eV_500keV\Facility_experimental_setup\Time_of_flight.png" id="865" name="Google Shape;865;p46"/>
          <p:cNvPicPr preferRelativeResize="0"/>
          <p:nvPr/>
        </p:nvPicPr>
        <p:blipFill rotWithShape="1">
          <a:blip r:embed="rId7">
            <a:alphaModFix/>
          </a:blip>
          <a:srcRect b="0" l="0" r="0" t="0"/>
          <a:stretch/>
        </p:blipFill>
        <p:spPr>
          <a:xfrm>
            <a:off x="7076211" y="3072334"/>
            <a:ext cx="2016224" cy="493975"/>
          </a:xfrm>
          <a:prstGeom prst="rect">
            <a:avLst/>
          </a:prstGeom>
          <a:noFill/>
          <a:ln>
            <a:noFill/>
          </a:ln>
        </p:spPr>
      </p:pic>
      <p:sp>
        <p:nvSpPr>
          <p:cNvPr id="866" name="Google Shape;866;p46"/>
          <p:cNvSpPr/>
          <p:nvPr/>
        </p:nvSpPr>
        <p:spPr>
          <a:xfrm>
            <a:off x="4298128" y="1898768"/>
            <a:ext cx="2223600" cy="831300"/>
          </a:xfrm>
          <a:prstGeom prst="rect">
            <a:avLst/>
          </a:prstGeom>
          <a:noFill/>
          <a:ln cap="flat" cmpd="sng" w="31750">
            <a:solidFill>
              <a:srgbClr val="20768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s" sz="1900" u="none" cap="none" strike="noStrike">
                <a:solidFill>
                  <a:srgbClr val="FF0000"/>
                </a:solidFill>
              </a:rPr>
              <a:t>Time-of-flight technique</a:t>
            </a:r>
            <a:endParaRPr b="1" i="0" sz="1900" u="none" cap="none" strike="noStrike">
              <a:solidFill>
                <a:srgbClr val="FF0000"/>
              </a:solidFill>
            </a:endParaRPr>
          </a:p>
        </p:txBody>
      </p:sp>
      <p:sp>
        <p:nvSpPr>
          <p:cNvPr id="867" name="Google Shape;867;p46"/>
          <p:cNvSpPr/>
          <p:nvPr/>
        </p:nvSpPr>
        <p:spPr>
          <a:xfrm>
            <a:off x="7261250" y="2643388"/>
            <a:ext cx="1709100" cy="351000"/>
          </a:xfrm>
          <a:prstGeom prst="rect">
            <a:avLst/>
          </a:prstGeom>
          <a:noFill/>
          <a:ln cap="flat" cmpd="sng" w="31750">
            <a:solidFill>
              <a:srgbClr val="20768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s" sz="1500" u="none" cap="none" strike="noStrike">
                <a:solidFill>
                  <a:srgbClr val="000000"/>
                </a:solidFill>
                <a:latin typeface="Lucida Sans"/>
                <a:ea typeface="Lucida Sans"/>
                <a:cs typeface="Lucida Sans"/>
                <a:sym typeface="Lucida Sans"/>
              </a:rPr>
              <a:t>Flightpath</a:t>
            </a:r>
            <a:r>
              <a:rPr b="1" i="0" lang="es" sz="1500" u="none" cap="none" strike="noStrike">
                <a:solidFill>
                  <a:srgbClr val="000000"/>
                </a:solidFill>
                <a:latin typeface="Lucida Sans"/>
                <a:ea typeface="Lucida Sans"/>
                <a:cs typeface="Lucida Sans"/>
                <a:sym typeface="Lucida Sans"/>
              </a:rPr>
              <a:t> </a:t>
            </a:r>
            <a:r>
              <a:rPr b="1" i="0" lang="es" sz="1500" u="none" cap="none" strike="noStrike">
                <a:solidFill>
                  <a:srgbClr val="FF0000"/>
                </a:solidFill>
                <a:latin typeface="Lucida Sans"/>
                <a:ea typeface="Lucida Sans"/>
                <a:cs typeface="Lucida Sans"/>
                <a:sym typeface="Lucida Sans"/>
              </a:rPr>
              <a:t>L</a:t>
            </a:r>
            <a:endParaRPr b="1" i="0" sz="1500" u="none" cap="none" strike="noStrike">
              <a:solidFill>
                <a:srgbClr val="FF0000"/>
              </a:solidFill>
              <a:latin typeface="Lucida Sans"/>
              <a:ea typeface="Lucida Sans"/>
              <a:cs typeface="Lucida Sans"/>
              <a:sym typeface="Lucida Sans"/>
            </a:endParaRPr>
          </a:p>
        </p:txBody>
      </p:sp>
      <p:sp>
        <p:nvSpPr>
          <p:cNvPr id="868" name="Google Shape;868;p46"/>
          <p:cNvSpPr/>
          <p:nvPr/>
        </p:nvSpPr>
        <p:spPr>
          <a:xfrm>
            <a:off x="7236625" y="3658788"/>
            <a:ext cx="1764300" cy="535200"/>
          </a:xfrm>
          <a:prstGeom prst="rect">
            <a:avLst/>
          </a:prstGeom>
          <a:noFill/>
          <a:ln cap="flat" cmpd="sng" w="31750">
            <a:solidFill>
              <a:srgbClr val="20768B"/>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s" sz="1500" u="none" cap="none" strike="noStrike">
                <a:solidFill>
                  <a:srgbClr val="000000"/>
                </a:solidFill>
                <a:latin typeface="Lucida Sans"/>
                <a:ea typeface="Lucida Sans"/>
                <a:cs typeface="Lucida Sans"/>
                <a:sym typeface="Lucida Sans"/>
              </a:rPr>
              <a:t>Measure arrival time</a:t>
            </a:r>
            <a:r>
              <a:rPr lang="es" sz="1300"/>
              <a:t> </a:t>
            </a:r>
            <a:r>
              <a:rPr b="1" i="0" lang="es" sz="1500" u="none" cap="none" strike="noStrike">
                <a:solidFill>
                  <a:srgbClr val="FF0000"/>
                </a:solidFill>
                <a:latin typeface="Lucida Sans"/>
                <a:ea typeface="Lucida Sans"/>
                <a:cs typeface="Lucida Sans"/>
                <a:sym typeface="Lucida Sans"/>
              </a:rPr>
              <a:t>t</a:t>
            </a:r>
            <a:endParaRPr b="1" i="0" sz="1500" u="none" cap="none" strike="noStrike">
              <a:solidFill>
                <a:srgbClr val="FF0000"/>
              </a:solidFill>
              <a:latin typeface="Lucida Sans"/>
              <a:ea typeface="Lucida Sans"/>
              <a:cs typeface="Lucida Sans"/>
              <a:sym typeface="Lucida Sans"/>
            </a:endParaRPr>
          </a:p>
        </p:txBody>
      </p:sp>
      <p:sp>
        <p:nvSpPr>
          <p:cNvPr id="869" name="Google Shape;869;p46"/>
          <p:cNvSpPr txBox="1"/>
          <p:nvPr/>
        </p:nvSpPr>
        <p:spPr>
          <a:xfrm>
            <a:off x="6673975" y="1850925"/>
            <a:ext cx="23424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solidFill>
                  <a:srgbClr val="38761D"/>
                </a:solidFill>
              </a:rPr>
              <a:t>Start:</a:t>
            </a:r>
            <a:r>
              <a:rPr lang="es"/>
              <a:t> </a:t>
            </a:r>
            <a:r>
              <a:rPr b="1" lang="es"/>
              <a:t>p-beam</a:t>
            </a:r>
            <a:r>
              <a:rPr lang="es"/>
              <a:t> time impact  </a:t>
            </a:r>
            <a:endParaRPr/>
          </a:p>
          <a:p>
            <a:pPr indent="0" lvl="0" marL="0" rtl="0" algn="l">
              <a:spcBef>
                <a:spcPts val="0"/>
              </a:spcBef>
              <a:spcAft>
                <a:spcPts val="0"/>
              </a:spcAft>
              <a:buNone/>
            </a:pPr>
            <a:r>
              <a:rPr b="1" lang="es">
                <a:solidFill>
                  <a:srgbClr val="FF0000"/>
                </a:solidFill>
              </a:rPr>
              <a:t>Stop:</a:t>
            </a:r>
            <a:r>
              <a:rPr lang="es"/>
              <a:t> </a:t>
            </a:r>
            <a:r>
              <a:rPr b="1" lang="es"/>
              <a:t>(n,ɣ) </a:t>
            </a:r>
            <a:r>
              <a:rPr lang="es"/>
              <a:t>time detection </a:t>
            </a:r>
            <a:endParaRPr/>
          </a:p>
        </p:txBody>
      </p:sp>
      <p:cxnSp>
        <p:nvCxnSpPr>
          <p:cNvPr id="870" name="Google Shape;870;p46"/>
          <p:cNvCxnSpPr/>
          <p:nvPr/>
        </p:nvCxnSpPr>
        <p:spPr>
          <a:xfrm>
            <a:off x="1425959" y="2723500"/>
            <a:ext cx="0" cy="1296000"/>
          </a:xfrm>
          <a:prstGeom prst="straightConnector1">
            <a:avLst/>
          </a:prstGeom>
          <a:noFill/>
          <a:ln cap="flat" cmpd="sng" w="57150">
            <a:solidFill>
              <a:srgbClr val="FF0000"/>
            </a:solidFill>
            <a:prstDash val="solid"/>
            <a:round/>
            <a:headEnd len="med" w="med" type="stealth"/>
            <a:tailEnd len="sm" w="sm" type="none"/>
          </a:ln>
        </p:spPr>
      </p:cxnSp>
      <p:pic>
        <p:nvPicPr>
          <p:cNvPr id="871" name="Google Shape;871;p46"/>
          <p:cNvPicPr preferRelativeResize="0"/>
          <p:nvPr/>
        </p:nvPicPr>
        <p:blipFill rotWithShape="1">
          <a:blip r:embed="rId8">
            <a:alphaModFix/>
          </a:blip>
          <a:srcRect b="0" l="52743" r="0" t="0"/>
          <a:stretch/>
        </p:blipFill>
        <p:spPr>
          <a:xfrm rot="-4884372">
            <a:off x="922322" y="2368262"/>
            <a:ext cx="251902" cy="438528"/>
          </a:xfrm>
          <a:prstGeom prst="rect">
            <a:avLst/>
          </a:prstGeom>
          <a:noFill/>
          <a:ln>
            <a:noFill/>
          </a:ln>
        </p:spPr>
      </p:pic>
      <p:sp>
        <p:nvSpPr>
          <p:cNvPr id="872" name="Google Shape;872;p46"/>
          <p:cNvSpPr txBox="1"/>
          <p:nvPr/>
        </p:nvSpPr>
        <p:spPr>
          <a:xfrm>
            <a:off x="709400" y="2065213"/>
            <a:ext cx="5745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sz="1100">
                <a:solidFill>
                  <a:srgbClr val="FF0000"/>
                </a:solidFill>
              </a:rPr>
              <a:t>Stop</a:t>
            </a:r>
            <a:endParaRPr b="1" sz="1100">
              <a:solidFill>
                <a:srgbClr val="FF0000"/>
              </a:solidFill>
            </a:endParaRPr>
          </a:p>
        </p:txBody>
      </p:sp>
      <p:pic>
        <p:nvPicPr>
          <p:cNvPr id="873" name="Google Shape;873;p46"/>
          <p:cNvPicPr preferRelativeResize="0"/>
          <p:nvPr/>
        </p:nvPicPr>
        <p:blipFill>
          <a:blip r:embed="rId9">
            <a:alphaModFix/>
          </a:blip>
          <a:stretch>
            <a:fillRect/>
          </a:stretch>
        </p:blipFill>
        <p:spPr>
          <a:xfrm>
            <a:off x="2339325" y="1850923"/>
            <a:ext cx="1709100" cy="810865"/>
          </a:xfrm>
          <a:prstGeom prst="rect">
            <a:avLst/>
          </a:prstGeom>
          <a:noFill/>
          <a:ln>
            <a:noFill/>
          </a:ln>
        </p:spPr>
      </p:pic>
      <p:sp>
        <p:nvSpPr>
          <p:cNvPr id="874" name="Google Shape;874;p46"/>
          <p:cNvSpPr/>
          <p:nvPr/>
        </p:nvSpPr>
        <p:spPr>
          <a:xfrm>
            <a:off x="-3075" y="2109325"/>
            <a:ext cx="2342400" cy="13971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75" name="Google Shape;875;p46"/>
          <p:cNvSpPr/>
          <p:nvPr/>
        </p:nvSpPr>
        <p:spPr>
          <a:xfrm>
            <a:off x="1203900" y="3689325"/>
            <a:ext cx="574506" cy="724410"/>
          </a:xfrm>
          <a:prstGeom prst="irregularSeal2">
            <a:avLst/>
          </a:prstGeom>
          <a:gradFill>
            <a:gsLst>
              <a:gs pos="0">
                <a:srgbClr val="FF7E7E"/>
              </a:gs>
              <a:gs pos="50000">
                <a:srgbClr val="FFFF66"/>
              </a:gs>
              <a:gs pos="100000">
                <a:srgbClr val="FFFF66"/>
              </a:gs>
            </a:gsLst>
            <a:path path="circle">
              <a:fillToRect b="50%" l="50%" r="50%" t="50%"/>
            </a:path>
            <a:tileRect/>
          </a:gra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1" sz="1800">
              <a:solidFill>
                <a:srgbClr val="000000"/>
              </a:solidFill>
              <a:latin typeface="Arial Black"/>
              <a:ea typeface="Arial Black"/>
              <a:cs typeface="Arial Black"/>
              <a:sym typeface="Arial Black"/>
            </a:endParaRPr>
          </a:p>
        </p:txBody>
      </p:sp>
      <p:sp>
        <p:nvSpPr>
          <p:cNvPr id="876" name="Google Shape;876;p46"/>
          <p:cNvSpPr txBox="1"/>
          <p:nvPr/>
        </p:nvSpPr>
        <p:spPr>
          <a:xfrm>
            <a:off x="5845925" y="2997800"/>
            <a:ext cx="5745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sz="1100">
                <a:solidFill>
                  <a:srgbClr val="FF0000"/>
                </a:solidFill>
              </a:rPr>
              <a:t>Stop</a:t>
            </a:r>
            <a:endParaRPr b="1" sz="1100">
              <a:solidFill>
                <a:srgbClr val="FF0000"/>
              </a:solidFill>
            </a:endParaRPr>
          </a:p>
        </p:txBody>
      </p:sp>
      <p:pic>
        <p:nvPicPr>
          <p:cNvPr id="877" name="Google Shape;877;p46"/>
          <p:cNvPicPr preferRelativeResize="0"/>
          <p:nvPr/>
        </p:nvPicPr>
        <p:blipFill rotWithShape="1">
          <a:blip r:embed="rId8">
            <a:alphaModFix/>
          </a:blip>
          <a:srcRect b="0" l="52743" r="0" t="0"/>
          <a:stretch/>
        </p:blipFill>
        <p:spPr>
          <a:xfrm rot="-4884372">
            <a:off x="6402872" y="2955537"/>
            <a:ext cx="251902" cy="438528"/>
          </a:xfrm>
          <a:prstGeom prst="rect">
            <a:avLst/>
          </a:prstGeom>
          <a:noFill/>
          <a:ln>
            <a:noFill/>
          </a:ln>
        </p:spPr>
      </p:pic>
      <p:sp>
        <p:nvSpPr>
          <p:cNvPr id="878" name="Google Shape;878;p46"/>
          <p:cNvSpPr txBox="1"/>
          <p:nvPr/>
        </p:nvSpPr>
        <p:spPr>
          <a:xfrm>
            <a:off x="1203900" y="3906175"/>
            <a:ext cx="574500" cy="35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sz="1100">
                <a:solidFill>
                  <a:srgbClr val="38761D"/>
                </a:solidFill>
              </a:rPr>
              <a:t>Start</a:t>
            </a:r>
            <a:endParaRPr b="1" sz="1100">
              <a:solidFill>
                <a:srgbClr val="38761D"/>
              </a:solidFill>
            </a:endParaRPr>
          </a:p>
        </p:txBody>
      </p:sp>
      <p:cxnSp>
        <p:nvCxnSpPr>
          <p:cNvPr id="879" name="Google Shape;879;p46"/>
          <p:cNvCxnSpPr>
            <a:endCxn id="873" idx="1"/>
          </p:cNvCxnSpPr>
          <p:nvPr/>
        </p:nvCxnSpPr>
        <p:spPr>
          <a:xfrm flipH="1" rot="10800000">
            <a:off x="1265925" y="2256356"/>
            <a:ext cx="1073400" cy="330000"/>
          </a:xfrm>
          <a:prstGeom prst="straightConnector1">
            <a:avLst/>
          </a:prstGeom>
          <a:noFill/>
          <a:ln cap="flat" cmpd="sng" w="9525">
            <a:solidFill>
              <a:srgbClr val="FF0000"/>
            </a:solidFill>
            <a:prstDash val="solid"/>
            <a:round/>
            <a:headEnd len="med" w="med" type="none"/>
            <a:tailEnd len="med" w="med" type="triangle"/>
          </a:ln>
        </p:spPr>
      </p:cxnSp>
      <p:sp>
        <p:nvSpPr>
          <p:cNvPr id="880" name="Google Shape;880;p46"/>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grpSp>
        <p:nvGrpSpPr>
          <p:cNvPr id="95" name="Google Shape;95;p16"/>
          <p:cNvGrpSpPr/>
          <p:nvPr/>
        </p:nvGrpSpPr>
        <p:grpSpPr>
          <a:xfrm>
            <a:off x="0" y="0"/>
            <a:ext cx="9144000" cy="526800"/>
            <a:chOff x="0" y="0"/>
            <a:chExt cx="9144000" cy="526800"/>
          </a:xfrm>
        </p:grpSpPr>
        <p:sp>
          <p:nvSpPr>
            <p:cNvPr id="96" name="Google Shape;96;p16"/>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s" sz="2600">
                  <a:solidFill>
                    <a:srgbClr val="FFFFFF"/>
                  </a:solidFill>
                </a:rPr>
                <a:t>           Motivation</a:t>
              </a:r>
              <a:endParaRPr sz="2600">
                <a:solidFill>
                  <a:srgbClr val="FFFFFF"/>
                </a:solidFill>
              </a:endParaRPr>
            </a:p>
          </p:txBody>
        </p:sp>
        <p:pic>
          <p:nvPicPr>
            <p:cNvPr id="97" name="Google Shape;97;p16"/>
            <p:cNvPicPr preferRelativeResize="0"/>
            <p:nvPr/>
          </p:nvPicPr>
          <p:blipFill>
            <a:blip r:embed="rId3">
              <a:alphaModFix/>
            </a:blip>
            <a:stretch>
              <a:fillRect/>
            </a:stretch>
          </p:blipFill>
          <p:spPr>
            <a:xfrm>
              <a:off x="68875" y="22700"/>
              <a:ext cx="2062993" cy="481425"/>
            </a:xfrm>
            <a:prstGeom prst="rect">
              <a:avLst/>
            </a:prstGeom>
            <a:noFill/>
            <a:ln>
              <a:noFill/>
            </a:ln>
          </p:spPr>
        </p:pic>
      </p:grpSp>
      <p:sp>
        <p:nvSpPr>
          <p:cNvPr id="98" name="Google Shape;98;p16"/>
          <p:cNvSpPr/>
          <p:nvPr/>
        </p:nvSpPr>
        <p:spPr>
          <a:xfrm flipH="1">
            <a:off x="3579100" y="2903400"/>
            <a:ext cx="75900" cy="10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6"/>
          <p:cNvSpPr/>
          <p:nvPr/>
        </p:nvSpPr>
        <p:spPr>
          <a:xfrm>
            <a:off x="4938875" y="4706125"/>
            <a:ext cx="3683100" cy="307800"/>
          </a:xfrm>
          <a:prstGeom prst="rect">
            <a:avLst/>
          </a:prstGeom>
          <a:noFill/>
          <a:ln cap="flat" cmpd="sng" w="28575">
            <a:solidFill>
              <a:srgbClr val="FF0000"/>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800"/>
          </a:p>
        </p:txBody>
      </p:sp>
      <p:pic>
        <p:nvPicPr>
          <p:cNvPr id="100" name="Google Shape;100;p16"/>
          <p:cNvPicPr preferRelativeResize="0"/>
          <p:nvPr/>
        </p:nvPicPr>
        <p:blipFill rotWithShape="1">
          <a:blip r:embed="rId4">
            <a:alphaModFix/>
          </a:blip>
          <a:srcRect b="28253" l="10477" r="10327" t="26857"/>
          <a:stretch/>
        </p:blipFill>
        <p:spPr>
          <a:xfrm>
            <a:off x="7673012" y="58475"/>
            <a:ext cx="1423663" cy="409825"/>
          </a:xfrm>
          <a:prstGeom prst="rect">
            <a:avLst/>
          </a:prstGeom>
          <a:noFill/>
          <a:ln>
            <a:noFill/>
          </a:ln>
        </p:spPr>
      </p:pic>
      <p:sp>
        <p:nvSpPr>
          <p:cNvPr id="101" name="Google Shape;101;p16"/>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102" name="Google Shape;102;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pic>
        <p:nvPicPr>
          <p:cNvPr id="103" name="Google Shape;103;p16"/>
          <p:cNvPicPr preferRelativeResize="0"/>
          <p:nvPr/>
        </p:nvPicPr>
        <p:blipFill>
          <a:blip r:embed="rId5">
            <a:alphaModFix/>
          </a:blip>
          <a:stretch>
            <a:fillRect/>
          </a:stretch>
        </p:blipFill>
        <p:spPr>
          <a:xfrm>
            <a:off x="515925" y="2570650"/>
            <a:ext cx="2810865" cy="1967624"/>
          </a:xfrm>
          <a:prstGeom prst="rect">
            <a:avLst/>
          </a:prstGeom>
          <a:noFill/>
          <a:ln>
            <a:noFill/>
          </a:ln>
        </p:spPr>
      </p:pic>
      <p:sp>
        <p:nvSpPr>
          <p:cNvPr id="104" name="Google Shape;104;p16"/>
          <p:cNvSpPr txBox="1"/>
          <p:nvPr/>
        </p:nvSpPr>
        <p:spPr>
          <a:xfrm>
            <a:off x="2196025" y="4219575"/>
            <a:ext cx="16551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800">
                <a:solidFill>
                  <a:srgbClr val="FF0000"/>
                </a:solidFill>
              </a:rPr>
              <a:t>https://ecoinventos.com/myrrha/</a:t>
            </a:r>
            <a:endParaRPr sz="800">
              <a:solidFill>
                <a:srgbClr val="FF0000"/>
              </a:solidFill>
            </a:endParaRPr>
          </a:p>
        </p:txBody>
      </p:sp>
      <p:pic>
        <p:nvPicPr>
          <p:cNvPr id="105" name="Google Shape;105;p16"/>
          <p:cNvPicPr preferRelativeResize="0"/>
          <p:nvPr/>
        </p:nvPicPr>
        <p:blipFill>
          <a:blip r:embed="rId6">
            <a:alphaModFix/>
          </a:blip>
          <a:stretch>
            <a:fillRect/>
          </a:stretch>
        </p:blipFill>
        <p:spPr>
          <a:xfrm>
            <a:off x="461200" y="610700"/>
            <a:ext cx="3335200" cy="1876050"/>
          </a:xfrm>
          <a:prstGeom prst="rect">
            <a:avLst/>
          </a:prstGeom>
          <a:noFill/>
          <a:ln>
            <a:noFill/>
          </a:ln>
        </p:spPr>
      </p:pic>
      <p:sp>
        <p:nvSpPr>
          <p:cNvPr id="106" name="Google Shape;106;p16"/>
          <p:cNvSpPr txBox="1"/>
          <p:nvPr/>
        </p:nvSpPr>
        <p:spPr>
          <a:xfrm>
            <a:off x="3907288" y="610688"/>
            <a:ext cx="4891800" cy="33864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SzPts val="1600"/>
              <a:buChar char="●"/>
            </a:pPr>
            <a:r>
              <a:rPr b="1" baseline="30000" lang="es" sz="1600">
                <a:solidFill>
                  <a:srgbClr val="6AA84F"/>
                </a:solidFill>
              </a:rPr>
              <a:t>209</a:t>
            </a:r>
            <a:r>
              <a:rPr b="1" lang="es" sz="1600">
                <a:solidFill>
                  <a:srgbClr val="6AA84F"/>
                </a:solidFill>
              </a:rPr>
              <a:t>Bi</a:t>
            </a:r>
            <a:r>
              <a:rPr lang="es" sz="1600">
                <a:solidFill>
                  <a:schemeClr val="dk1"/>
                </a:solidFill>
              </a:rPr>
              <a:t>(n,ɣ) is </a:t>
            </a:r>
            <a:r>
              <a:rPr b="1" lang="es" sz="1600">
                <a:solidFill>
                  <a:schemeClr val="dk1"/>
                </a:solidFill>
              </a:rPr>
              <a:t>important</a:t>
            </a:r>
            <a:r>
              <a:rPr lang="es" sz="1600">
                <a:solidFill>
                  <a:schemeClr val="dk1"/>
                </a:solidFill>
              </a:rPr>
              <a:t> for understanding the chemical evolution of the Universe via </a:t>
            </a:r>
            <a:r>
              <a:rPr b="1" lang="es" sz="1600">
                <a:solidFill>
                  <a:schemeClr val="dk1"/>
                </a:solidFill>
              </a:rPr>
              <a:t>s-process.</a:t>
            </a:r>
            <a:endParaRPr b="1" sz="1600">
              <a:solidFill>
                <a:schemeClr val="dk1"/>
              </a:solidFill>
            </a:endParaRPr>
          </a:p>
          <a:p>
            <a:pPr indent="0" lvl="0" marL="457200" rtl="0" algn="l">
              <a:spcBef>
                <a:spcPts val="0"/>
              </a:spcBef>
              <a:spcAft>
                <a:spcPts val="0"/>
              </a:spcAft>
              <a:buNone/>
            </a:pPr>
            <a:r>
              <a:t/>
            </a:r>
            <a:endParaRPr b="1" sz="1600">
              <a:solidFill>
                <a:schemeClr val="dk1"/>
              </a:solidFill>
            </a:endParaRPr>
          </a:p>
          <a:p>
            <a:pPr indent="-330200" lvl="0" marL="457200" rtl="0" algn="l">
              <a:spcBef>
                <a:spcPts val="0"/>
              </a:spcBef>
              <a:spcAft>
                <a:spcPts val="0"/>
              </a:spcAft>
              <a:buSzPts val="1600"/>
              <a:buChar char="●"/>
            </a:pPr>
            <a:r>
              <a:rPr lang="es" sz="1600">
                <a:solidFill>
                  <a:schemeClr val="dk1"/>
                </a:solidFill>
              </a:rPr>
              <a:t> </a:t>
            </a:r>
            <a:r>
              <a:rPr b="1" lang="es" sz="1600">
                <a:solidFill>
                  <a:schemeClr val="dk1"/>
                </a:solidFill>
              </a:rPr>
              <a:t>Th/U ratio</a:t>
            </a:r>
            <a:r>
              <a:rPr lang="es" sz="1600">
                <a:solidFill>
                  <a:schemeClr val="dk1"/>
                </a:solidFill>
              </a:rPr>
              <a:t>s, used as </a:t>
            </a:r>
            <a:r>
              <a:rPr b="1" lang="es" sz="1600">
                <a:solidFill>
                  <a:schemeClr val="dk1"/>
                </a:solidFill>
              </a:rPr>
              <a:t>cosmic clocks</a:t>
            </a:r>
            <a:r>
              <a:rPr lang="es" sz="1600">
                <a:solidFill>
                  <a:schemeClr val="dk1"/>
                </a:solidFill>
              </a:rPr>
              <a:t> for stars, needs </a:t>
            </a:r>
            <a:r>
              <a:rPr b="1" lang="es" sz="1600">
                <a:solidFill>
                  <a:schemeClr val="dk1"/>
                </a:solidFill>
              </a:rPr>
              <a:t>accurate data</a:t>
            </a:r>
            <a:r>
              <a:rPr lang="es" sz="1600">
                <a:solidFill>
                  <a:schemeClr val="dk1"/>
                </a:solidFill>
              </a:rPr>
              <a:t> on </a:t>
            </a:r>
            <a:r>
              <a:rPr b="1" baseline="30000" lang="es" sz="1600">
                <a:solidFill>
                  <a:srgbClr val="6AA84F"/>
                </a:solidFill>
              </a:rPr>
              <a:t>209</a:t>
            </a:r>
            <a:r>
              <a:rPr b="1" lang="es" sz="1600">
                <a:solidFill>
                  <a:srgbClr val="6AA84F"/>
                </a:solidFill>
              </a:rPr>
              <a:t>Bi</a:t>
            </a:r>
            <a:r>
              <a:rPr lang="es" sz="1600">
                <a:solidFill>
                  <a:schemeClr val="dk1"/>
                </a:solidFill>
              </a:rPr>
              <a:t>(n,ɣ) to disentangle </a:t>
            </a:r>
            <a:r>
              <a:rPr b="1" lang="es" sz="1600">
                <a:solidFill>
                  <a:schemeClr val="dk1"/>
                </a:solidFill>
              </a:rPr>
              <a:t>radiogenic</a:t>
            </a:r>
            <a:r>
              <a:rPr lang="es" sz="1600">
                <a:solidFill>
                  <a:schemeClr val="dk1"/>
                </a:solidFill>
              </a:rPr>
              <a:t> contributions from </a:t>
            </a:r>
            <a:r>
              <a:rPr b="1" lang="es" sz="1600">
                <a:solidFill>
                  <a:schemeClr val="dk1"/>
                </a:solidFill>
              </a:rPr>
              <a:t>Th</a:t>
            </a:r>
            <a:r>
              <a:rPr lang="es" sz="1600">
                <a:solidFill>
                  <a:schemeClr val="dk1"/>
                </a:solidFill>
              </a:rPr>
              <a:t> and </a:t>
            </a:r>
            <a:r>
              <a:rPr b="1" lang="es" sz="1600">
                <a:solidFill>
                  <a:schemeClr val="dk1"/>
                </a:solidFill>
              </a:rPr>
              <a:t>U ⍺-chain</a:t>
            </a:r>
            <a:r>
              <a:rPr lang="es" sz="1600">
                <a:solidFill>
                  <a:schemeClr val="dk1"/>
                </a:solidFill>
              </a:rPr>
              <a:t> decays.</a:t>
            </a:r>
            <a:endParaRPr sz="1600">
              <a:solidFill>
                <a:schemeClr val="dk1"/>
              </a:solidFill>
            </a:endParaRPr>
          </a:p>
          <a:p>
            <a:pPr indent="0" lvl="0" marL="457200" rtl="0" algn="l">
              <a:spcBef>
                <a:spcPts val="0"/>
              </a:spcBef>
              <a:spcAft>
                <a:spcPts val="0"/>
              </a:spcAft>
              <a:buNone/>
            </a:pPr>
            <a:r>
              <a:t/>
            </a:r>
            <a:endParaRPr sz="1600">
              <a:solidFill>
                <a:schemeClr val="dk1"/>
              </a:solidFill>
            </a:endParaRPr>
          </a:p>
          <a:p>
            <a:pPr indent="-330200" lvl="0" marL="457200" rtl="0" algn="l">
              <a:spcBef>
                <a:spcPts val="0"/>
              </a:spcBef>
              <a:spcAft>
                <a:spcPts val="0"/>
              </a:spcAft>
              <a:buClr>
                <a:schemeClr val="dk1"/>
              </a:buClr>
              <a:buSzPts val="1600"/>
              <a:buChar char="●"/>
            </a:pPr>
            <a:r>
              <a:rPr b="1" lang="es" sz="1600">
                <a:solidFill>
                  <a:schemeClr val="dk1"/>
                </a:solidFill>
              </a:rPr>
              <a:t>Development</a:t>
            </a:r>
            <a:r>
              <a:rPr lang="es" sz="1600">
                <a:solidFill>
                  <a:schemeClr val="dk1"/>
                </a:solidFill>
              </a:rPr>
              <a:t> on nuclear technology requires </a:t>
            </a:r>
            <a:r>
              <a:rPr b="1" lang="es" sz="1600">
                <a:solidFill>
                  <a:schemeClr val="dk1"/>
                </a:solidFill>
              </a:rPr>
              <a:t>improvement </a:t>
            </a:r>
            <a:r>
              <a:rPr lang="es" sz="1600">
                <a:solidFill>
                  <a:schemeClr val="dk1"/>
                </a:solidFill>
              </a:rPr>
              <a:t>on </a:t>
            </a:r>
            <a:r>
              <a:rPr b="1" lang="es" sz="1600">
                <a:solidFill>
                  <a:schemeClr val="dk1"/>
                </a:solidFill>
              </a:rPr>
              <a:t>nuclear data </a:t>
            </a:r>
            <a:r>
              <a:rPr lang="es" sz="1600">
                <a:solidFill>
                  <a:schemeClr val="dk1"/>
                </a:solidFill>
              </a:rPr>
              <a:t>accuracy:</a:t>
            </a:r>
            <a:endParaRPr sz="1600">
              <a:solidFill>
                <a:schemeClr val="dk1"/>
              </a:solidFill>
            </a:endParaRPr>
          </a:p>
          <a:p>
            <a:pPr indent="-330200" lvl="1" marL="914400" rtl="0" algn="l">
              <a:spcBef>
                <a:spcPts val="0"/>
              </a:spcBef>
              <a:spcAft>
                <a:spcPts val="0"/>
              </a:spcAft>
              <a:buClr>
                <a:schemeClr val="dk1"/>
              </a:buClr>
              <a:buSzPts val="1600"/>
              <a:buChar char="○"/>
            </a:pPr>
            <a:r>
              <a:rPr b="1" lang="es" sz="1600">
                <a:solidFill>
                  <a:schemeClr val="dk1"/>
                </a:solidFill>
              </a:rPr>
              <a:t>Delayed neutron emission</a:t>
            </a:r>
            <a:r>
              <a:rPr lang="es" sz="1600">
                <a:solidFill>
                  <a:schemeClr val="dk1"/>
                </a:solidFill>
              </a:rPr>
              <a:t> probabilities.</a:t>
            </a:r>
            <a:endParaRPr sz="1600">
              <a:solidFill>
                <a:schemeClr val="dk1"/>
              </a:solidFill>
            </a:endParaRPr>
          </a:p>
          <a:p>
            <a:pPr indent="-330200" lvl="1" marL="914400" rtl="0" algn="l">
              <a:spcBef>
                <a:spcPts val="0"/>
              </a:spcBef>
              <a:spcAft>
                <a:spcPts val="0"/>
              </a:spcAft>
              <a:buClr>
                <a:schemeClr val="dk1"/>
              </a:buClr>
              <a:buSzPts val="1600"/>
              <a:buChar char="○"/>
            </a:pPr>
            <a:r>
              <a:rPr b="1" lang="es" sz="1600">
                <a:solidFill>
                  <a:schemeClr val="dk1"/>
                </a:solidFill>
              </a:rPr>
              <a:t>Neutron</a:t>
            </a:r>
            <a:r>
              <a:rPr lang="es" sz="1600">
                <a:solidFill>
                  <a:schemeClr val="dk1"/>
                </a:solidFill>
              </a:rPr>
              <a:t> induced </a:t>
            </a:r>
            <a:r>
              <a:rPr b="1" lang="es" sz="1600">
                <a:solidFill>
                  <a:schemeClr val="dk1"/>
                </a:solidFill>
              </a:rPr>
              <a:t>cross sections.</a:t>
            </a:r>
            <a:endParaRPr b="1" sz="1600">
              <a:solidFill>
                <a:schemeClr val="dk1"/>
              </a:solidFill>
            </a:endParaRPr>
          </a:p>
        </p:txBody>
      </p:sp>
      <p:sp>
        <p:nvSpPr>
          <p:cNvPr id="107" name="Google Shape;107;p16"/>
          <p:cNvSpPr/>
          <p:nvPr/>
        </p:nvSpPr>
        <p:spPr>
          <a:xfrm>
            <a:off x="4262700" y="3617550"/>
            <a:ext cx="3904500" cy="307800"/>
          </a:xfrm>
          <a:prstGeom prst="rect">
            <a:avLst/>
          </a:prstGeom>
          <a:noFill/>
          <a:ln cap="flat" cmpd="sng" w="28575">
            <a:solidFill>
              <a:srgbClr val="FF0000"/>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8" name="Google Shape;108;p16"/>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grpSp>
        <p:nvGrpSpPr>
          <p:cNvPr id="113" name="Google Shape;113;p17"/>
          <p:cNvGrpSpPr/>
          <p:nvPr/>
        </p:nvGrpSpPr>
        <p:grpSpPr>
          <a:xfrm>
            <a:off x="0" y="0"/>
            <a:ext cx="9144000" cy="526800"/>
            <a:chOff x="0" y="0"/>
            <a:chExt cx="9144000" cy="526800"/>
          </a:xfrm>
        </p:grpSpPr>
        <p:sp>
          <p:nvSpPr>
            <p:cNvPr id="114" name="Google Shape;114;p17"/>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s" sz="2400">
                  <a:solidFill>
                    <a:schemeClr val="lt1"/>
                  </a:solidFill>
                </a:rPr>
                <a:t>MYRRHA and </a:t>
              </a:r>
              <a:r>
                <a:rPr baseline="30000" lang="es" sz="2400">
                  <a:solidFill>
                    <a:schemeClr val="lt1"/>
                  </a:solidFill>
                </a:rPr>
                <a:t>210</a:t>
              </a:r>
              <a:r>
                <a:rPr lang="es" sz="2400">
                  <a:solidFill>
                    <a:schemeClr val="lt1"/>
                  </a:solidFill>
                </a:rPr>
                <a:t>Po production</a:t>
              </a:r>
              <a:endParaRPr sz="2400">
                <a:solidFill>
                  <a:srgbClr val="FFFFFF"/>
                </a:solidFill>
              </a:endParaRPr>
            </a:p>
          </p:txBody>
        </p:sp>
        <p:pic>
          <p:nvPicPr>
            <p:cNvPr id="115" name="Google Shape;115;p17"/>
            <p:cNvPicPr preferRelativeResize="0"/>
            <p:nvPr/>
          </p:nvPicPr>
          <p:blipFill>
            <a:blip r:embed="rId3">
              <a:alphaModFix/>
            </a:blip>
            <a:stretch>
              <a:fillRect/>
            </a:stretch>
          </p:blipFill>
          <p:spPr>
            <a:xfrm>
              <a:off x="68875" y="22700"/>
              <a:ext cx="2062993" cy="481425"/>
            </a:xfrm>
            <a:prstGeom prst="rect">
              <a:avLst/>
            </a:prstGeom>
            <a:noFill/>
            <a:ln>
              <a:noFill/>
            </a:ln>
          </p:spPr>
        </p:pic>
      </p:grpSp>
      <p:sp>
        <p:nvSpPr>
          <p:cNvPr id="116" name="Google Shape;116;p17"/>
          <p:cNvSpPr/>
          <p:nvPr/>
        </p:nvSpPr>
        <p:spPr>
          <a:xfrm flipH="1">
            <a:off x="3579100" y="2903400"/>
            <a:ext cx="75900" cy="10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7" name="Google Shape;117;p17"/>
          <p:cNvPicPr preferRelativeResize="0"/>
          <p:nvPr/>
        </p:nvPicPr>
        <p:blipFill>
          <a:blip r:embed="rId4">
            <a:alphaModFix/>
          </a:blip>
          <a:stretch>
            <a:fillRect/>
          </a:stretch>
        </p:blipFill>
        <p:spPr>
          <a:xfrm>
            <a:off x="478025" y="590525"/>
            <a:ext cx="3274301" cy="2416383"/>
          </a:xfrm>
          <a:prstGeom prst="rect">
            <a:avLst/>
          </a:prstGeom>
          <a:noFill/>
          <a:ln>
            <a:noFill/>
          </a:ln>
        </p:spPr>
      </p:pic>
      <p:sp>
        <p:nvSpPr>
          <p:cNvPr id="118" name="Google Shape;118;p17"/>
          <p:cNvSpPr txBox="1"/>
          <p:nvPr/>
        </p:nvSpPr>
        <p:spPr>
          <a:xfrm>
            <a:off x="0" y="3006900"/>
            <a:ext cx="4328100" cy="181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u="sng">
                <a:solidFill>
                  <a:schemeClr val="hlink"/>
                </a:solidFill>
                <a:hlinkClick r:id="rId5"/>
              </a:rPr>
              <a:t>MYRRHA</a:t>
            </a:r>
            <a:r>
              <a:rPr lang="es"/>
              <a:t> is a multipurpose Accelerator  Driven System (ADS) nuclear reactor able to operate in subcritical and critical mode. It is made of:</a:t>
            </a:r>
            <a:endParaRPr/>
          </a:p>
          <a:p>
            <a:pPr indent="-317500" lvl="0" marL="457200" rtl="0" algn="l">
              <a:spcBef>
                <a:spcPts val="0"/>
              </a:spcBef>
              <a:spcAft>
                <a:spcPts val="0"/>
              </a:spcAft>
              <a:buSzPts val="1400"/>
              <a:buChar char="●"/>
            </a:pPr>
            <a:r>
              <a:rPr b="1" lang="es"/>
              <a:t>600</a:t>
            </a:r>
            <a:r>
              <a:rPr lang="es"/>
              <a:t> </a:t>
            </a:r>
            <a:r>
              <a:rPr b="1" lang="es"/>
              <a:t>MeV</a:t>
            </a:r>
            <a:r>
              <a:rPr lang="es"/>
              <a:t> Proton </a:t>
            </a:r>
            <a:r>
              <a:rPr b="1" lang="es"/>
              <a:t>accelerator</a:t>
            </a:r>
            <a:r>
              <a:rPr lang="es"/>
              <a:t>.</a:t>
            </a:r>
            <a:endParaRPr/>
          </a:p>
          <a:p>
            <a:pPr indent="-317500" lvl="0" marL="457200" rtl="0" algn="l">
              <a:spcBef>
                <a:spcPts val="0"/>
              </a:spcBef>
              <a:spcAft>
                <a:spcPts val="0"/>
              </a:spcAft>
              <a:buSzPts val="1400"/>
              <a:buChar char="●"/>
            </a:pPr>
            <a:r>
              <a:rPr lang="es"/>
              <a:t>Spallation target. </a:t>
            </a:r>
            <a:endParaRPr/>
          </a:p>
          <a:p>
            <a:pPr indent="-317500" lvl="0" marL="457200" rtl="0" algn="l">
              <a:spcBef>
                <a:spcPts val="0"/>
              </a:spcBef>
              <a:spcAft>
                <a:spcPts val="0"/>
              </a:spcAft>
              <a:buSzPts val="1400"/>
              <a:buChar char="●"/>
            </a:pPr>
            <a:r>
              <a:rPr lang="es"/>
              <a:t>A core with MOX fuel </a:t>
            </a:r>
            <a:r>
              <a:rPr b="1" lang="es"/>
              <a:t>cooled</a:t>
            </a:r>
            <a:r>
              <a:rPr lang="es"/>
              <a:t> by liquid </a:t>
            </a:r>
            <a:r>
              <a:rPr b="1" lang="es"/>
              <a:t>lead-bismuth</a:t>
            </a:r>
            <a:r>
              <a:rPr lang="es"/>
              <a:t> (Pb-Bi).</a:t>
            </a:r>
            <a:endParaRPr/>
          </a:p>
        </p:txBody>
      </p:sp>
      <p:sp>
        <p:nvSpPr>
          <p:cNvPr id="119" name="Google Shape;119;p17"/>
          <p:cNvSpPr txBox="1"/>
          <p:nvPr/>
        </p:nvSpPr>
        <p:spPr>
          <a:xfrm>
            <a:off x="0" y="436975"/>
            <a:ext cx="36408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800"/>
              <a:t>Figure adapted from </a:t>
            </a:r>
            <a:r>
              <a:rPr lang="es" sz="800" u="sng">
                <a:solidFill>
                  <a:schemeClr val="hlink"/>
                </a:solidFill>
                <a:hlinkClick r:id="rId6"/>
              </a:rPr>
              <a:t>https://www.sckcen.be/en/expertises-0</a:t>
            </a:r>
            <a:endParaRPr sz="800"/>
          </a:p>
          <a:p>
            <a:pPr indent="0" lvl="0" marL="0" rtl="0" algn="l">
              <a:spcBef>
                <a:spcPts val="0"/>
              </a:spcBef>
              <a:spcAft>
                <a:spcPts val="0"/>
              </a:spcAft>
              <a:buNone/>
            </a:pPr>
            <a:r>
              <a:t/>
            </a:r>
            <a:endParaRPr sz="800"/>
          </a:p>
        </p:txBody>
      </p:sp>
      <p:grpSp>
        <p:nvGrpSpPr>
          <p:cNvPr id="120" name="Google Shape;120;p17"/>
          <p:cNvGrpSpPr/>
          <p:nvPr/>
        </p:nvGrpSpPr>
        <p:grpSpPr>
          <a:xfrm>
            <a:off x="4596300" y="526788"/>
            <a:ext cx="4471500" cy="3739213"/>
            <a:chOff x="4672500" y="526788"/>
            <a:chExt cx="4471500" cy="3739213"/>
          </a:xfrm>
        </p:grpSpPr>
        <p:sp>
          <p:nvSpPr>
            <p:cNvPr id="121" name="Google Shape;121;p17"/>
            <p:cNvSpPr txBox="1"/>
            <p:nvPr/>
          </p:nvSpPr>
          <p:spPr>
            <a:xfrm>
              <a:off x="4672500" y="2957700"/>
              <a:ext cx="4471500" cy="1308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200"/>
                <a:t>Radiological Burden</a:t>
              </a:r>
              <a:r>
                <a:rPr lang="es" sz="1200"/>
                <a:t> associated with the use of Pb-Bi coolant is because of </a:t>
              </a:r>
              <a:r>
                <a:rPr b="1" baseline="30000" lang="es" sz="1200"/>
                <a:t>209</a:t>
              </a:r>
              <a:r>
                <a:rPr b="1" lang="es" sz="1200"/>
                <a:t>Bi(n,ɣ) </a:t>
              </a:r>
              <a:r>
                <a:rPr lang="es" sz="1200"/>
                <a:t>populating </a:t>
              </a:r>
              <a:r>
                <a:rPr baseline="30000" lang="es" sz="1200">
                  <a:solidFill>
                    <a:schemeClr val="dk1"/>
                  </a:solidFill>
                </a:rPr>
                <a:t>210</a:t>
              </a:r>
              <a:r>
                <a:rPr lang="es" sz="1200">
                  <a:solidFill>
                    <a:schemeClr val="dk1"/>
                  </a:solidFill>
                </a:rPr>
                <a:t>Bi and</a:t>
              </a:r>
              <a:r>
                <a:rPr lang="es" sz="1200"/>
                <a:t> </a:t>
              </a:r>
              <a:r>
                <a:rPr baseline="30000" lang="es" sz="1200">
                  <a:solidFill>
                    <a:schemeClr val="dk1"/>
                  </a:solidFill>
                </a:rPr>
                <a:t>210m</a:t>
              </a:r>
              <a:r>
                <a:rPr lang="es" sz="1200">
                  <a:solidFill>
                    <a:schemeClr val="dk1"/>
                  </a:solidFill>
                </a:rPr>
                <a:t>Bi</a:t>
              </a:r>
              <a:r>
                <a:rPr lang="es" sz="1200"/>
                <a:t>:</a:t>
              </a:r>
              <a:endParaRPr sz="1200"/>
            </a:p>
            <a:p>
              <a:pPr indent="0" lvl="0" marL="0" rtl="0" algn="ctr">
                <a:spcBef>
                  <a:spcPts val="0"/>
                </a:spcBef>
                <a:spcAft>
                  <a:spcPts val="0"/>
                </a:spcAft>
                <a:buNone/>
              </a:pPr>
              <a:r>
                <a:rPr b="1" baseline="30000" lang="es" sz="1200"/>
                <a:t>210</a:t>
              </a:r>
              <a:r>
                <a:rPr b="1" lang="es" sz="1200"/>
                <a:t>Po </a:t>
              </a:r>
              <a:r>
                <a:rPr b="1" lang="es" sz="1200">
                  <a:solidFill>
                    <a:schemeClr val="dk1"/>
                  </a:solidFill>
                </a:rPr>
                <a:t>(t</a:t>
              </a:r>
              <a:r>
                <a:rPr b="1" baseline="-25000" lang="es" sz="1200">
                  <a:solidFill>
                    <a:schemeClr val="dk1"/>
                  </a:solidFill>
                </a:rPr>
                <a:t>1/2</a:t>
              </a:r>
              <a:r>
                <a:rPr b="1" lang="es" sz="1200">
                  <a:solidFill>
                    <a:schemeClr val="dk1"/>
                  </a:solidFill>
                </a:rPr>
                <a:t>~5 days)</a:t>
              </a:r>
              <a:r>
                <a:rPr lang="es" sz="1200">
                  <a:solidFill>
                    <a:schemeClr val="dk1"/>
                  </a:solidFill>
                </a:rPr>
                <a:t>/</a:t>
              </a:r>
              <a:r>
                <a:rPr baseline="30000" lang="es" sz="1200">
                  <a:solidFill>
                    <a:schemeClr val="dk1"/>
                  </a:solidFill>
                </a:rPr>
                <a:t>206</a:t>
              </a:r>
              <a:r>
                <a:rPr lang="es" sz="1200">
                  <a:solidFill>
                    <a:schemeClr val="dk1"/>
                  </a:solidFill>
                </a:rPr>
                <a:t>Tl (t</a:t>
              </a:r>
              <a:r>
                <a:rPr baseline="-25000" lang="es" sz="1200">
                  <a:solidFill>
                    <a:schemeClr val="dk1"/>
                  </a:solidFill>
                </a:rPr>
                <a:t>1/2</a:t>
              </a:r>
              <a:r>
                <a:rPr lang="es" sz="1200">
                  <a:solidFill>
                    <a:schemeClr val="dk1"/>
                  </a:solidFill>
                </a:rPr>
                <a:t>~3My)</a:t>
              </a:r>
              <a:endParaRPr sz="1200">
                <a:solidFill>
                  <a:schemeClr val="dk1"/>
                </a:solidFill>
              </a:endParaRPr>
            </a:p>
            <a:p>
              <a:pPr indent="0" lvl="0" marL="0" rtl="0" algn="just">
                <a:spcBef>
                  <a:spcPts val="0"/>
                </a:spcBef>
                <a:spcAft>
                  <a:spcPts val="0"/>
                </a:spcAft>
                <a:buNone/>
              </a:pPr>
              <a:r>
                <a:t/>
              </a:r>
              <a:endParaRPr sz="1250">
                <a:solidFill>
                  <a:schemeClr val="dk1"/>
                </a:solidFill>
              </a:endParaRPr>
            </a:p>
            <a:p>
              <a:pPr indent="0" lvl="0" marL="0" rtl="0" algn="just">
                <a:spcBef>
                  <a:spcPts val="0"/>
                </a:spcBef>
                <a:spcAft>
                  <a:spcPts val="0"/>
                </a:spcAft>
                <a:buNone/>
              </a:pPr>
              <a:r>
                <a:t/>
              </a:r>
              <a:endParaRPr sz="1250">
                <a:solidFill>
                  <a:schemeClr val="dk1"/>
                </a:solidFill>
              </a:endParaRPr>
            </a:p>
            <a:p>
              <a:pPr indent="0" lvl="0" marL="0" rtl="0" algn="just">
                <a:spcBef>
                  <a:spcPts val="0"/>
                </a:spcBef>
                <a:spcAft>
                  <a:spcPts val="0"/>
                </a:spcAft>
                <a:buNone/>
              </a:pPr>
              <a:r>
                <a:t/>
              </a:r>
              <a:endParaRPr sz="1200">
                <a:solidFill>
                  <a:schemeClr val="dk1"/>
                </a:solidFill>
              </a:endParaRPr>
            </a:p>
          </p:txBody>
        </p:sp>
        <p:grpSp>
          <p:nvGrpSpPr>
            <p:cNvPr id="122" name="Google Shape;122;p17"/>
            <p:cNvGrpSpPr/>
            <p:nvPr/>
          </p:nvGrpSpPr>
          <p:grpSpPr>
            <a:xfrm>
              <a:off x="5271425" y="526788"/>
              <a:ext cx="3488300" cy="2416000"/>
              <a:chOff x="5271425" y="526788"/>
              <a:chExt cx="3488300" cy="2416000"/>
            </a:xfrm>
          </p:grpSpPr>
          <p:pic>
            <p:nvPicPr>
              <p:cNvPr id="123" name="Google Shape;123;p17"/>
              <p:cNvPicPr preferRelativeResize="0"/>
              <p:nvPr/>
            </p:nvPicPr>
            <p:blipFill>
              <a:blip r:embed="rId7">
                <a:alphaModFix/>
              </a:blip>
              <a:stretch>
                <a:fillRect/>
              </a:stretch>
            </p:blipFill>
            <p:spPr>
              <a:xfrm>
                <a:off x="5271425" y="526788"/>
                <a:ext cx="3488300" cy="2416000"/>
              </a:xfrm>
              <a:prstGeom prst="rect">
                <a:avLst/>
              </a:prstGeom>
              <a:noFill/>
              <a:ln>
                <a:noFill/>
              </a:ln>
            </p:spPr>
          </p:pic>
          <p:sp>
            <p:nvSpPr>
              <p:cNvPr id="124" name="Google Shape;124;p17"/>
              <p:cNvSpPr/>
              <p:nvPr/>
            </p:nvSpPr>
            <p:spPr>
              <a:xfrm>
                <a:off x="7322800" y="600200"/>
                <a:ext cx="464100" cy="464100"/>
              </a:xfrm>
              <a:prstGeom prst="rect">
                <a:avLst/>
              </a:prstGeom>
              <a:noFill/>
              <a:ln cap="flat" cmpd="sng" w="19050">
                <a:solidFill>
                  <a:srgbClr val="9900FF"/>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5" name="Google Shape;125;p17"/>
              <p:cNvSpPr/>
              <p:nvPr/>
            </p:nvSpPr>
            <p:spPr>
              <a:xfrm>
                <a:off x="6858700" y="1972950"/>
                <a:ext cx="464100" cy="464100"/>
              </a:xfrm>
              <a:prstGeom prst="rect">
                <a:avLst/>
              </a:prstGeom>
              <a:noFill/>
              <a:ln cap="flat" cmpd="sng" w="19050">
                <a:solidFill>
                  <a:srgbClr val="9900FF"/>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6" name="Google Shape;126;p17"/>
              <p:cNvSpPr/>
              <p:nvPr/>
            </p:nvSpPr>
            <p:spPr>
              <a:xfrm>
                <a:off x="7315325" y="1064400"/>
                <a:ext cx="913500" cy="464100"/>
              </a:xfrm>
              <a:prstGeom prst="rect">
                <a:avLst/>
              </a:prstGeom>
              <a:noFill/>
              <a:ln cap="flat" cmpd="sng" w="28575">
                <a:solidFill>
                  <a:srgbClr val="0000CC"/>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grpSp>
      <p:sp>
        <p:nvSpPr>
          <p:cNvPr id="127" name="Google Shape;127;p17"/>
          <p:cNvSpPr txBox="1"/>
          <p:nvPr/>
        </p:nvSpPr>
        <p:spPr>
          <a:xfrm>
            <a:off x="4803300" y="3716425"/>
            <a:ext cx="4057500" cy="838800"/>
          </a:xfrm>
          <a:prstGeom prst="rect">
            <a:avLst/>
          </a:prstGeom>
          <a:solidFill>
            <a:srgbClr val="FF9900"/>
          </a:solidFill>
          <a:ln cap="flat" cmpd="sng" w="2857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s">
                <a:solidFill>
                  <a:schemeClr val="dk1"/>
                </a:solidFill>
              </a:rPr>
              <a:t>Calculations </a:t>
            </a:r>
            <a:r>
              <a:rPr lang="es">
                <a:solidFill>
                  <a:schemeClr val="dk1"/>
                </a:solidFill>
              </a:rPr>
              <a:t>for </a:t>
            </a:r>
            <a:r>
              <a:rPr b="1" baseline="30000" lang="es">
                <a:solidFill>
                  <a:schemeClr val="dk1"/>
                </a:solidFill>
              </a:rPr>
              <a:t>210</a:t>
            </a:r>
            <a:r>
              <a:rPr b="1" lang="es">
                <a:solidFill>
                  <a:schemeClr val="dk1"/>
                </a:solidFill>
              </a:rPr>
              <a:t>Po </a:t>
            </a:r>
            <a:r>
              <a:rPr lang="es" sz="1450">
                <a:solidFill>
                  <a:schemeClr val="dk1"/>
                </a:solidFill>
              </a:rPr>
              <a:t>concentration </a:t>
            </a:r>
            <a:r>
              <a:rPr lang="es">
                <a:solidFill>
                  <a:schemeClr val="dk1"/>
                </a:solidFill>
              </a:rPr>
              <a:t>for </a:t>
            </a:r>
            <a:r>
              <a:rPr b="1" lang="es">
                <a:solidFill>
                  <a:schemeClr val="dk1"/>
                </a:solidFill>
              </a:rPr>
              <a:t>MYHRRA</a:t>
            </a:r>
            <a:r>
              <a:rPr lang="es">
                <a:solidFill>
                  <a:schemeClr val="dk1"/>
                </a:solidFill>
              </a:rPr>
              <a:t> in one irradiation </a:t>
            </a:r>
            <a:r>
              <a:rPr b="1" lang="es">
                <a:solidFill>
                  <a:schemeClr val="dk1"/>
                </a:solidFill>
              </a:rPr>
              <a:t>ranges</a:t>
            </a:r>
            <a:r>
              <a:rPr lang="es">
                <a:solidFill>
                  <a:schemeClr val="dk1"/>
                </a:solidFill>
              </a:rPr>
              <a:t> from </a:t>
            </a:r>
            <a:r>
              <a:rPr b="1" lang="es">
                <a:solidFill>
                  <a:schemeClr val="dk1"/>
                </a:solidFill>
              </a:rPr>
              <a:t>5</a:t>
            </a:r>
            <a:r>
              <a:rPr lang="es">
                <a:solidFill>
                  <a:schemeClr val="dk1"/>
                </a:solidFill>
              </a:rPr>
              <a:t> to </a:t>
            </a:r>
            <a:r>
              <a:rPr b="1" lang="es">
                <a:solidFill>
                  <a:schemeClr val="dk1"/>
                </a:solidFill>
              </a:rPr>
              <a:t>20%</a:t>
            </a:r>
            <a:r>
              <a:rPr lang="es">
                <a:solidFill>
                  <a:schemeClr val="dk1"/>
                </a:solidFill>
              </a:rPr>
              <a:t> depending on the </a:t>
            </a:r>
            <a:r>
              <a:rPr b="1" lang="es">
                <a:solidFill>
                  <a:schemeClr val="dk1"/>
                </a:solidFill>
              </a:rPr>
              <a:t>evaluation</a:t>
            </a:r>
            <a:r>
              <a:rPr lang="es">
                <a:solidFill>
                  <a:schemeClr val="dk1"/>
                </a:solidFill>
              </a:rPr>
              <a:t>.</a:t>
            </a:r>
            <a:endParaRPr>
              <a:solidFill>
                <a:schemeClr val="dk1"/>
              </a:solidFill>
            </a:endParaRPr>
          </a:p>
        </p:txBody>
      </p:sp>
      <p:pic>
        <p:nvPicPr>
          <p:cNvPr id="128" name="Google Shape;128;p17"/>
          <p:cNvPicPr preferRelativeResize="0"/>
          <p:nvPr/>
        </p:nvPicPr>
        <p:blipFill rotWithShape="1">
          <a:blip r:embed="rId8">
            <a:alphaModFix/>
          </a:blip>
          <a:srcRect b="28253" l="10477" r="10327" t="26857"/>
          <a:stretch/>
        </p:blipFill>
        <p:spPr>
          <a:xfrm>
            <a:off x="7673012" y="58475"/>
            <a:ext cx="1423663" cy="409825"/>
          </a:xfrm>
          <a:prstGeom prst="rect">
            <a:avLst/>
          </a:prstGeom>
          <a:noFill/>
          <a:ln>
            <a:noFill/>
          </a:ln>
        </p:spPr>
      </p:pic>
      <p:sp>
        <p:nvSpPr>
          <p:cNvPr id="129" name="Google Shape;129;p17"/>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130" name="Google Shape;130;p17"/>
          <p:cNvSpPr txBox="1"/>
          <p:nvPr/>
        </p:nvSpPr>
        <p:spPr>
          <a:xfrm>
            <a:off x="165725" y="4659925"/>
            <a:ext cx="498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s">
                <a:solidFill>
                  <a:schemeClr val="lt1"/>
                </a:solidFill>
              </a:rPr>
              <a:t>n_TOF Collaboration meeting, November 27-29, 2024</a:t>
            </a:r>
            <a:endParaRPr>
              <a:solidFill>
                <a:schemeClr val="lt1"/>
              </a:solidFill>
            </a:endParaRPr>
          </a:p>
        </p:txBody>
      </p:sp>
      <p:sp>
        <p:nvSpPr>
          <p:cNvPr id="131" name="Google Shape;131;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8"/>
          <p:cNvSpPr txBox="1"/>
          <p:nvPr/>
        </p:nvSpPr>
        <p:spPr>
          <a:xfrm>
            <a:off x="0" y="4596625"/>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137" name="Google Shape;137;p18"/>
          <p:cNvGrpSpPr/>
          <p:nvPr/>
        </p:nvGrpSpPr>
        <p:grpSpPr>
          <a:xfrm>
            <a:off x="0" y="0"/>
            <a:ext cx="9144000" cy="526800"/>
            <a:chOff x="0" y="0"/>
            <a:chExt cx="9144000" cy="526800"/>
          </a:xfrm>
        </p:grpSpPr>
        <p:grpSp>
          <p:nvGrpSpPr>
            <p:cNvPr id="138" name="Google Shape;138;p18"/>
            <p:cNvGrpSpPr/>
            <p:nvPr/>
          </p:nvGrpSpPr>
          <p:grpSpPr>
            <a:xfrm>
              <a:off x="0" y="0"/>
              <a:ext cx="9144000" cy="526800"/>
              <a:chOff x="0" y="0"/>
              <a:chExt cx="9144000" cy="526800"/>
            </a:xfrm>
          </p:grpSpPr>
          <p:sp>
            <p:nvSpPr>
              <p:cNvPr id="139" name="Google Shape;139;p18"/>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pic>
            <p:nvPicPr>
              <p:cNvPr id="140" name="Google Shape;140;p18"/>
              <p:cNvPicPr preferRelativeResize="0"/>
              <p:nvPr/>
            </p:nvPicPr>
            <p:blipFill>
              <a:blip r:embed="rId3">
                <a:alphaModFix/>
              </a:blip>
              <a:stretch>
                <a:fillRect/>
              </a:stretch>
            </p:blipFill>
            <p:spPr>
              <a:xfrm>
                <a:off x="68875" y="22700"/>
                <a:ext cx="2062993" cy="481425"/>
              </a:xfrm>
              <a:prstGeom prst="rect">
                <a:avLst/>
              </a:prstGeom>
              <a:noFill/>
              <a:ln>
                <a:noFill/>
              </a:ln>
            </p:spPr>
          </p:pic>
        </p:grpSp>
        <p:grpSp>
          <p:nvGrpSpPr>
            <p:cNvPr id="141" name="Google Shape;141;p18"/>
            <p:cNvGrpSpPr/>
            <p:nvPr/>
          </p:nvGrpSpPr>
          <p:grpSpPr>
            <a:xfrm>
              <a:off x="7629937" y="67788"/>
              <a:ext cx="1445176" cy="391200"/>
              <a:chOff x="6941837" y="1294825"/>
              <a:chExt cx="1445176" cy="391200"/>
            </a:xfrm>
          </p:grpSpPr>
          <p:sp>
            <p:nvSpPr>
              <p:cNvPr id="142" name="Google Shape;142;p18"/>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3" name="Google Shape;143;p18"/>
              <p:cNvPicPr preferRelativeResize="0"/>
              <p:nvPr/>
            </p:nvPicPr>
            <p:blipFill>
              <a:blip r:embed="rId4">
                <a:alphaModFix/>
              </a:blip>
              <a:stretch>
                <a:fillRect/>
              </a:stretch>
            </p:blipFill>
            <p:spPr>
              <a:xfrm>
                <a:off x="6941837" y="1313288"/>
                <a:ext cx="1445176" cy="354250"/>
              </a:xfrm>
              <a:prstGeom prst="rect">
                <a:avLst/>
              </a:prstGeom>
              <a:noFill/>
              <a:ln>
                <a:noFill/>
              </a:ln>
            </p:spPr>
          </p:pic>
        </p:grpSp>
      </p:grpSp>
      <p:sp>
        <p:nvSpPr>
          <p:cNvPr id="144" name="Google Shape;144;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145" name="Google Shape;145;p18"/>
          <p:cNvSpPr txBox="1"/>
          <p:nvPr/>
        </p:nvSpPr>
        <p:spPr>
          <a:xfrm>
            <a:off x="2144800" y="15775"/>
            <a:ext cx="53427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2600">
                <a:solidFill>
                  <a:schemeClr val="lt1"/>
                </a:solidFill>
              </a:rPr>
              <a:t>Outline</a:t>
            </a:r>
            <a:endParaRPr sz="1600"/>
          </a:p>
        </p:txBody>
      </p:sp>
      <p:sp>
        <p:nvSpPr>
          <p:cNvPr id="146" name="Google Shape;146;p18"/>
          <p:cNvSpPr txBox="1"/>
          <p:nvPr/>
        </p:nvSpPr>
        <p:spPr>
          <a:xfrm>
            <a:off x="201300" y="600763"/>
            <a:ext cx="8741400" cy="4063500"/>
          </a:xfrm>
          <a:prstGeom prst="rect">
            <a:avLst/>
          </a:prstGeom>
          <a:noFill/>
          <a:ln>
            <a:noFill/>
          </a:ln>
        </p:spPr>
        <p:txBody>
          <a:bodyPr anchorCtr="0" anchor="t" bIns="91425" lIns="91425" spcFirstLastPara="1" rIns="91425" wrap="square" tIns="91425">
            <a:spAutoFit/>
          </a:bodyPr>
          <a:lstStyle/>
          <a:p>
            <a:pPr indent="-406400" lvl="0" marL="457200" rtl="0" algn="l">
              <a:spcBef>
                <a:spcPts val="0"/>
              </a:spcBef>
              <a:spcAft>
                <a:spcPts val="0"/>
              </a:spcAft>
              <a:buClr>
                <a:schemeClr val="lt2"/>
              </a:buClr>
              <a:buSzPts val="2800"/>
              <a:buChar char="●"/>
            </a:pPr>
            <a:r>
              <a:rPr lang="es" sz="2800">
                <a:solidFill>
                  <a:schemeClr val="lt2"/>
                </a:solidFill>
              </a:rPr>
              <a:t>Motivation</a:t>
            </a:r>
            <a:endParaRPr sz="2800">
              <a:solidFill>
                <a:schemeClr val="lt2"/>
              </a:solidFill>
            </a:endParaRPr>
          </a:p>
          <a:p>
            <a:pPr indent="0" lvl="0" marL="457200" rtl="0" algn="l">
              <a:spcBef>
                <a:spcPts val="0"/>
              </a:spcBef>
              <a:spcAft>
                <a:spcPts val="0"/>
              </a:spcAft>
              <a:buNone/>
            </a:pPr>
            <a:r>
              <a:t/>
            </a:r>
            <a:endParaRPr sz="2800">
              <a:solidFill>
                <a:schemeClr val="dk1"/>
              </a:solidFill>
            </a:endParaRPr>
          </a:p>
          <a:p>
            <a:pPr indent="-406400" lvl="0" marL="457200" rtl="0" algn="l">
              <a:spcBef>
                <a:spcPts val="0"/>
              </a:spcBef>
              <a:spcAft>
                <a:spcPts val="0"/>
              </a:spcAft>
              <a:buClr>
                <a:schemeClr val="dk1"/>
              </a:buClr>
              <a:buSzPts val="2800"/>
              <a:buChar char="●"/>
            </a:pPr>
            <a:r>
              <a:rPr lang="es" sz="2800">
                <a:solidFill>
                  <a:schemeClr val="dk1"/>
                </a:solidFill>
              </a:rPr>
              <a:t>Brief summary of prev. analysis status reported</a:t>
            </a:r>
            <a:endParaRPr sz="2800">
              <a:solidFill>
                <a:schemeClr val="dk1"/>
              </a:solidFill>
            </a:endParaRPr>
          </a:p>
          <a:p>
            <a:pPr indent="0" lvl="0" marL="0" rtl="0" algn="l">
              <a:spcBef>
                <a:spcPts val="0"/>
              </a:spcBef>
              <a:spcAft>
                <a:spcPts val="0"/>
              </a:spcAft>
              <a:buNone/>
            </a:pPr>
            <a:r>
              <a:t/>
            </a:r>
            <a:endParaRPr sz="2800">
              <a:solidFill>
                <a:schemeClr val="dk1"/>
              </a:solidFill>
            </a:endParaRPr>
          </a:p>
          <a:p>
            <a:pPr indent="-406400" lvl="0" marL="457200" rtl="0" algn="l">
              <a:spcBef>
                <a:spcPts val="0"/>
              </a:spcBef>
              <a:spcAft>
                <a:spcPts val="0"/>
              </a:spcAft>
              <a:buClr>
                <a:schemeClr val="lt2"/>
              </a:buClr>
              <a:buSzPts val="2800"/>
              <a:buChar char="●"/>
            </a:pPr>
            <a:r>
              <a:rPr b="1" baseline="30000" lang="es" sz="2800">
                <a:solidFill>
                  <a:schemeClr val="lt2"/>
                </a:solidFill>
              </a:rPr>
              <a:t>209</a:t>
            </a:r>
            <a:r>
              <a:rPr b="1" lang="es" sz="2800">
                <a:solidFill>
                  <a:schemeClr val="lt2"/>
                </a:solidFill>
              </a:rPr>
              <a:t>Bi(n,ɣ) cross section</a:t>
            </a:r>
            <a:r>
              <a:rPr lang="es" sz="2800">
                <a:solidFill>
                  <a:schemeClr val="lt2"/>
                </a:solidFill>
              </a:rPr>
              <a:t> measurement @ EAR2:</a:t>
            </a:r>
            <a:endParaRPr sz="2800">
              <a:solidFill>
                <a:schemeClr val="lt2"/>
              </a:solidFill>
            </a:endParaRPr>
          </a:p>
          <a:p>
            <a:pPr indent="-406400" lvl="1" marL="914400" rtl="0" algn="l">
              <a:spcBef>
                <a:spcPts val="0"/>
              </a:spcBef>
              <a:spcAft>
                <a:spcPts val="0"/>
              </a:spcAft>
              <a:buClr>
                <a:schemeClr val="lt2"/>
              </a:buClr>
              <a:buSzPts val="2800"/>
              <a:buChar char="○"/>
            </a:pPr>
            <a:r>
              <a:rPr lang="es" sz="2800">
                <a:solidFill>
                  <a:schemeClr val="lt2"/>
                </a:solidFill>
              </a:rPr>
              <a:t>Background estimation</a:t>
            </a:r>
            <a:endParaRPr sz="2800">
              <a:solidFill>
                <a:schemeClr val="lt2"/>
              </a:solidFill>
            </a:endParaRPr>
          </a:p>
          <a:p>
            <a:pPr indent="-406400" lvl="1" marL="914400" rtl="0" algn="l">
              <a:spcBef>
                <a:spcPts val="0"/>
              </a:spcBef>
              <a:spcAft>
                <a:spcPts val="0"/>
              </a:spcAft>
              <a:buClr>
                <a:schemeClr val="lt2"/>
              </a:buClr>
              <a:buSzPts val="2800"/>
              <a:buChar char="○"/>
            </a:pPr>
            <a:r>
              <a:rPr lang="es" sz="2800">
                <a:solidFill>
                  <a:schemeClr val="lt2"/>
                </a:solidFill>
              </a:rPr>
              <a:t>Preliminary </a:t>
            </a:r>
            <a:r>
              <a:rPr baseline="30000" lang="es" sz="2800">
                <a:solidFill>
                  <a:schemeClr val="lt2"/>
                </a:solidFill>
              </a:rPr>
              <a:t>209</a:t>
            </a:r>
            <a:r>
              <a:rPr lang="es" sz="2800">
                <a:solidFill>
                  <a:schemeClr val="lt2"/>
                </a:solidFill>
              </a:rPr>
              <a:t>Bi(n,ɣ) reaction yield </a:t>
            </a:r>
            <a:r>
              <a:rPr lang="es" sz="2700">
                <a:solidFill>
                  <a:schemeClr val="lt2"/>
                </a:solidFill>
              </a:rPr>
              <a:t>(up to 10keV)</a:t>
            </a:r>
            <a:endParaRPr sz="2800">
              <a:solidFill>
                <a:schemeClr val="lt2"/>
              </a:solidFill>
            </a:endParaRPr>
          </a:p>
          <a:p>
            <a:pPr indent="0" lvl="0" marL="0" rtl="0" algn="l">
              <a:spcBef>
                <a:spcPts val="0"/>
              </a:spcBef>
              <a:spcAft>
                <a:spcPts val="0"/>
              </a:spcAft>
              <a:buNone/>
            </a:pPr>
            <a:r>
              <a:t/>
            </a:r>
            <a:endParaRPr b="1" sz="2800">
              <a:solidFill>
                <a:schemeClr val="lt2"/>
              </a:solidFill>
            </a:endParaRPr>
          </a:p>
          <a:p>
            <a:pPr indent="-406400" lvl="0" marL="457200" rtl="0" algn="l">
              <a:spcBef>
                <a:spcPts val="0"/>
              </a:spcBef>
              <a:spcAft>
                <a:spcPts val="0"/>
              </a:spcAft>
              <a:buClr>
                <a:schemeClr val="lt2"/>
              </a:buClr>
              <a:buSzPts val="2800"/>
              <a:buChar char="●"/>
            </a:pPr>
            <a:r>
              <a:rPr lang="es" sz="2800">
                <a:solidFill>
                  <a:schemeClr val="lt2"/>
                </a:solidFill>
              </a:rPr>
              <a:t>Summary and conclusions </a:t>
            </a:r>
            <a:endParaRPr sz="2800">
              <a:solidFill>
                <a:schemeClr val="lt2"/>
              </a:solidFill>
            </a:endParaRPr>
          </a:p>
        </p:txBody>
      </p:sp>
      <p:sp>
        <p:nvSpPr>
          <p:cNvPr id="147" name="Google Shape;147;p18"/>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grpSp>
        <p:nvGrpSpPr>
          <p:cNvPr id="152" name="Google Shape;152;p19"/>
          <p:cNvGrpSpPr/>
          <p:nvPr/>
        </p:nvGrpSpPr>
        <p:grpSpPr>
          <a:xfrm>
            <a:off x="0" y="0"/>
            <a:ext cx="9144000" cy="526800"/>
            <a:chOff x="0" y="0"/>
            <a:chExt cx="9144000" cy="526800"/>
          </a:xfrm>
        </p:grpSpPr>
        <p:sp>
          <p:nvSpPr>
            <p:cNvPr id="153" name="Google Shape;153;p19"/>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s" sz="2000">
                  <a:solidFill>
                    <a:srgbClr val="FFFFFF"/>
                  </a:solidFill>
                </a:rPr>
                <a:t>      Brief summary: High Precision Measurement</a:t>
              </a:r>
              <a:endParaRPr sz="2000">
                <a:solidFill>
                  <a:srgbClr val="FFFFFF"/>
                </a:solidFill>
              </a:endParaRPr>
            </a:p>
          </p:txBody>
        </p:sp>
        <p:pic>
          <p:nvPicPr>
            <p:cNvPr id="154" name="Google Shape;154;p19"/>
            <p:cNvPicPr preferRelativeResize="0"/>
            <p:nvPr/>
          </p:nvPicPr>
          <p:blipFill>
            <a:blip r:embed="rId3">
              <a:alphaModFix/>
            </a:blip>
            <a:stretch>
              <a:fillRect/>
            </a:stretch>
          </p:blipFill>
          <p:spPr>
            <a:xfrm>
              <a:off x="68875" y="22700"/>
              <a:ext cx="2062993" cy="481425"/>
            </a:xfrm>
            <a:prstGeom prst="rect">
              <a:avLst/>
            </a:prstGeom>
            <a:noFill/>
            <a:ln>
              <a:noFill/>
            </a:ln>
          </p:spPr>
        </p:pic>
      </p:grpSp>
      <p:pic>
        <p:nvPicPr>
          <p:cNvPr id="155" name="Google Shape;155;p19"/>
          <p:cNvPicPr preferRelativeResize="0"/>
          <p:nvPr/>
        </p:nvPicPr>
        <p:blipFill rotWithShape="1">
          <a:blip r:embed="rId4">
            <a:alphaModFix/>
          </a:blip>
          <a:srcRect b="28253" l="10477" r="10327" t="26857"/>
          <a:stretch/>
        </p:blipFill>
        <p:spPr>
          <a:xfrm>
            <a:off x="7673012" y="58475"/>
            <a:ext cx="1423663" cy="409825"/>
          </a:xfrm>
          <a:prstGeom prst="rect">
            <a:avLst/>
          </a:prstGeom>
          <a:noFill/>
          <a:ln>
            <a:noFill/>
          </a:ln>
        </p:spPr>
      </p:pic>
      <p:sp>
        <p:nvSpPr>
          <p:cNvPr id="156" name="Google Shape;156;p19"/>
          <p:cNvSpPr txBox="1"/>
          <p:nvPr/>
        </p:nvSpPr>
        <p:spPr>
          <a:xfrm>
            <a:off x="0" y="526800"/>
            <a:ext cx="9144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dk1"/>
                </a:solidFill>
              </a:rPr>
              <a:t>The reaction yield is calculated experimentally as: </a:t>
            </a:r>
            <a:endParaRPr>
              <a:solidFill>
                <a:schemeClr val="dk1"/>
              </a:solidFill>
            </a:endParaRPr>
          </a:p>
        </p:txBody>
      </p:sp>
      <p:pic>
        <p:nvPicPr>
          <p:cNvPr id="157" name="Google Shape;157;p19"/>
          <p:cNvPicPr preferRelativeResize="0"/>
          <p:nvPr/>
        </p:nvPicPr>
        <p:blipFill>
          <a:blip r:embed="rId5">
            <a:alphaModFix/>
          </a:blip>
          <a:stretch>
            <a:fillRect/>
          </a:stretch>
        </p:blipFill>
        <p:spPr>
          <a:xfrm>
            <a:off x="2386425" y="894825"/>
            <a:ext cx="3712375" cy="665525"/>
          </a:xfrm>
          <a:prstGeom prst="rect">
            <a:avLst/>
          </a:prstGeom>
          <a:noFill/>
          <a:ln>
            <a:noFill/>
          </a:ln>
        </p:spPr>
      </p:pic>
      <p:grpSp>
        <p:nvGrpSpPr>
          <p:cNvPr id="158" name="Google Shape;158;p19"/>
          <p:cNvGrpSpPr/>
          <p:nvPr/>
        </p:nvGrpSpPr>
        <p:grpSpPr>
          <a:xfrm>
            <a:off x="134400" y="795150"/>
            <a:ext cx="4528813" cy="2106680"/>
            <a:chOff x="79675" y="944700"/>
            <a:chExt cx="4528813" cy="2106680"/>
          </a:xfrm>
        </p:grpSpPr>
        <p:grpSp>
          <p:nvGrpSpPr>
            <p:cNvPr id="159" name="Google Shape;159;p19"/>
            <p:cNvGrpSpPr/>
            <p:nvPr/>
          </p:nvGrpSpPr>
          <p:grpSpPr>
            <a:xfrm>
              <a:off x="79675" y="1460300"/>
              <a:ext cx="2530148" cy="1591080"/>
              <a:chOff x="155875" y="1612700"/>
              <a:chExt cx="2530148" cy="1591080"/>
            </a:xfrm>
          </p:grpSpPr>
          <p:sp>
            <p:nvSpPr>
              <p:cNvPr id="160" name="Google Shape;160;p19"/>
              <p:cNvSpPr txBox="1"/>
              <p:nvPr/>
            </p:nvSpPr>
            <p:spPr>
              <a:xfrm>
                <a:off x="394600" y="1612700"/>
                <a:ext cx="2097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dk1"/>
                    </a:solidFill>
                  </a:rPr>
                  <a:t>Improve </a:t>
                </a:r>
                <a:r>
                  <a:rPr baseline="30000" lang="es">
                    <a:solidFill>
                      <a:schemeClr val="dk1"/>
                    </a:solidFill>
                  </a:rPr>
                  <a:t>209</a:t>
                </a:r>
                <a:r>
                  <a:rPr lang="es">
                    <a:solidFill>
                      <a:schemeClr val="dk1"/>
                    </a:solidFill>
                  </a:rPr>
                  <a:t>Bi(n,ɣ) signal </a:t>
                </a:r>
                <a:endParaRPr>
                  <a:solidFill>
                    <a:schemeClr val="dk1"/>
                  </a:solidFill>
                </a:endParaRPr>
              </a:p>
            </p:txBody>
          </p:sp>
          <p:pic>
            <p:nvPicPr>
              <p:cNvPr id="161" name="Google Shape;161;p19"/>
              <p:cNvPicPr preferRelativeResize="0"/>
              <p:nvPr/>
            </p:nvPicPr>
            <p:blipFill rotWithShape="1">
              <a:blip r:embed="rId6">
                <a:alphaModFix/>
              </a:blip>
              <a:srcRect b="5419" l="30050" r="14710" t="22121"/>
              <a:stretch/>
            </p:blipFill>
            <p:spPr>
              <a:xfrm>
                <a:off x="1472875" y="1944525"/>
                <a:ext cx="1213148" cy="1193499"/>
              </a:xfrm>
              <a:prstGeom prst="rect">
                <a:avLst/>
              </a:prstGeom>
              <a:noFill/>
              <a:ln>
                <a:noFill/>
              </a:ln>
            </p:spPr>
          </p:pic>
          <p:pic>
            <p:nvPicPr>
              <p:cNvPr id="162" name="Google Shape;162;p19"/>
              <p:cNvPicPr preferRelativeResize="0"/>
              <p:nvPr/>
            </p:nvPicPr>
            <p:blipFill rotWithShape="1">
              <a:blip r:embed="rId7">
                <a:alphaModFix/>
              </a:blip>
              <a:srcRect b="0" l="0" r="68061" t="2210"/>
              <a:stretch/>
            </p:blipFill>
            <p:spPr>
              <a:xfrm>
                <a:off x="155875" y="1944525"/>
                <a:ext cx="1213149" cy="1259255"/>
              </a:xfrm>
              <a:prstGeom prst="rect">
                <a:avLst/>
              </a:prstGeom>
              <a:noFill/>
              <a:ln>
                <a:noFill/>
              </a:ln>
            </p:spPr>
          </p:pic>
        </p:grpSp>
        <p:cxnSp>
          <p:nvCxnSpPr>
            <p:cNvPr id="163" name="Google Shape;163;p19"/>
            <p:cNvCxnSpPr>
              <a:stCxn id="160" idx="0"/>
              <a:endCxn id="164" idx="2"/>
            </p:cNvCxnSpPr>
            <p:nvPr/>
          </p:nvCxnSpPr>
          <p:spPr>
            <a:xfrm flipH="1" rot="10800000">
              <a:off x="1367200" y="1208000"/>
              <a:ext cx="2421900" cy="252300"/>
            </a:xfrm>
            <a:prstGeom prst="straightConnector1">
              <a:avLst/>
            </a:prstGeom>
            <a:noFill/>
            <a:ln cap="flat" cmpd="sng" w="19050">
              <a:solidFill>
                <a:srgbClr val="FF0000"/>
              </a:solidFill>
              <a:prstDash val="solid"/>
              <a:round/>
              <a:headEnd len="med" w="med" type="none"/>
              <a:tailEnd len="med" w="med" type="triangle"/>
            </a:ln>
          </p:spPr>
        </p:cxnSp>
        <p:sp>
          <p:nvSpPr>
            <p:cNvPr id="164" name="Google Shape;164;p19"/>
            <p:cNvSpPr/>
            <p:nvPr/>
          </p:nvSpPr>
          <p:spPr>
            <a:xfrm>
              <a:off x="3789188" y="944700"/>
              <a:ext cx="819300" cy="526800"/>
            </a:xfrm>
            <a:prstGeom prst="ellipse">
              <a:avLst/>
            </a:prstGeom>
            <a:noFill/>
            <a:ln cap="flat" cmpd="sng" w="1905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grpSp>
        <p:nvGrpSpPr>
          <p:cNvPr id="165" name="Google Shape;165;p19"/>
          <p:cNvGrpSpPr/>
          <p:nvPr/>
        </p:nvGrpSpPr>
        <p:grpSpPr>
          <a:xfrm>
            <a:off x="4940275" y="740425"/>
            <a:ext cx="4064512" cy="1878077"/>
            <a:chOff x="4940275" y="740425"/>
            <a:chExt cx="4064512" cy="1878077"/>
          </a:xfrm>
        </p:grpSpPr>
        <p:grpSp>
          <p:nvGrpSpPr>
            <p:cNvPr id="166" name="Google Shape;166;p19"/>
            <p:cNvGrpSpPr/>
            <p:nvPr/>
          </p:nvGrpSpPr>
          <p:grpSpPr>
            <a:xfrm>
              <a:off x="5868522" y="1391925"/>
              <a:ext cx="3136266" cy="1226577"/>
              <a:chOff x="5868522" y="1391925"/>
              <a:chExt cx="3136266" cy="1226577"/>
            </a:xfrm>
          </p:grpSpPr>
          <p:sp>
            <p:nvSpPr>
              <p:cNvPr id="167" name="Google Shape;167;p19"/>
              <p:cNvSpPr txBox="1"/>
              <p:nvPr/>
            </p:nvSpPr>
            <p:spPr>
              <a:xfrm>
                <a:off x="5969087" y="1391925"/>
                <a:ext cx="30357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a:solidFill>
                      <a:schemeClr val="dk1"/>
                    </a:solidFill>
                  </a:rPr>
                  <a:t>Dedicated bkg. measurements </a:t>
                </a:r>
                <a:endParaRPr>
                  <a:solidFill>
                    <a:schemeClr val="dk1"/>
                  </a:solidFill>
                </a:endParaRPr>
              </a:p>
            </p:txBody>
          </p:sp>
          <p:grpSp>
            <p:nvGrpSpPr>
              <p:cNvPr id="168" name="Google Shape;168;p19"/>
              <p:cNvGrpSpPr/>
              <p:nvPr/>
            </p:nvGrpSpPr>
            <p:grpSpPr>
              <a:xfrm>
                <a:off x="5868522" y="1733397"/>
                <a:ext cx="3011447" cy="885106"/>
                <a:chOff x="4602724" y="1753156"/>
                <a:chExt cx="3780376" cy="1162471"/>
              </a:xfrm>
            </p:grpSpPr>
            <p:pic>
              <p:nvPicPr>
                <p:cNvPr id="169" name="Google Shape;169;p19"/>
                <p:cNvPicPr preferRelativeResize="0"/>
                <p:nvPr/>
              </p:nvPicPr>
              <p:blipFill rotWithShape="1">
                <a:blip r:embed="rId8">
                  <a:alphaModFix/>
                </a:blip>
                <a:srcRect b="0" l="0" r="0" t="29072"/>
                <a:stretch/>
              </p:blipFill>
              <p:spPr>
                <a:xfrm rot="5400000">
                  <a:off x="5922059" y="1620818"/>
                  <a:ext cx="1017450" cy="1282125"/>
                </a:xfrm>
                <a:prstGeom prst="rect">
                  <a:avLst/>
                </a:prstGeom>
                <a:noFill/>
                <a:ln>
                  <a:noFill/>
                </a:ln>
              </p:spPr>
            </p:pic>
            <p:sp>
              <p:nvSpPr>
                <p:cNvPr id="170" name="Google Shape;170;p19"/>
                <p:cNvSpPr txBox="1"/>
                <p:nvPr/>
              </p:nvSpPr>
              <p:spPr>
                <a:xfrm>
                  <a:off x="5789676" y="2496440"/>
                  <a:ext cx="1282200" cy="384000"/>
                </a:xfrm>
                <a:prstGeom prst="rect">
                  <a:avLst/>
                </a:prstGeom>
                <a:solidFill>
                  <a:srgbClr val="FFE599">
                    <a:alpha val="55450"/>
                  </a:srgbClr>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700"/>
                    <a:t>Pb</a:t>
                  </a:r>
                  <a:endParaRPr b="1" sz="700">
                    <a:solidFill>
                      <a:srgbClr val="000000"/>
                    </a:solidFill>
                  </a:endParaRPr>
                </a:p>
              </p:txBody>
            </p:sp>
            <p:pic>
              <p:nvPicPr>
                <p:cNvPr id="171" name="Google Shape;171;p19"/>
                <p:cNvPicPr preferRelativeResize="0"/>
                <p:nvPr/>
              </p:nvPicPr>
              <p:blipFill rotWithShape="1">
                <a:blip r:embed="rId9">
                  <a:alphaModFix/>
                </a:blip>
                <a:srcRect b="15391" l="0" r="0" t="26374"/>
                <a:stretch/>
              </p:blipFill>
              <p:spPr>
                <a:xfrm rot="5400000">
                  <a:off x="4622311" y="1738044"/>
                  <a:ext cx="1063325" cy="1102500"/>
                </a:xfrm>
                <a:prstGeom prst="rect">
                  <a:avLst/>
                </a:prstGeom>
                <a:noFill/>
                <a:ln>
                  <a:noFill/>
                </a:ln>
              </p:spPr>
            </p:pic>
            <p:sp>
              <p:nvSpPr>
                <p:cNvPr id="172" name="Google Shape;172;p19"/>
                <p:cNvSpPr txBox="1"/>
                <p:nvPr/>
              </p:nvSpPr>
              <p:spPr>
                <a:xfrm>
                  <a:off x="4602724" y="2523869"/>
                  <a:ext cx="1102500" cy="384000"/>
                </a:xfrm>
                <a:prstGeom prst="rect">
                  <a:avLst/>
                </a:prstGeom>
                <a:solidFill>
                  <a:srgbClr val="FFE599">
                    <a:alpha val="55450"/>
                  </a:srgbClr>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700"/>
                    <a:t>Carbon</a:t>
                  </a:r>
                  <a:endParaRPr b="1" sz="700">
                    <a:solidFill>
                      <a:srgbClr val="000000"/>
                    </a:solidFill>
                  </a:endParaRPr>
                </a:p>
              </p:txBody>
            </p:sp>
            <p:pic>
              <p:nvPicPr>
                <p:cNvPr id="173" name="Google Shape;173;p19"/>
                <p:cNvPicPr preferRelativeResize="0"/>
                <p:nvPr/>
              </p:nvPicPr>
              <p:blipFill rotWithShape="1">
                <a:blip r:embed="rId10">
                  <a:alphaModFix/>
                </a:blip>
                <a:srcRect b="0" l="0" r="16832" t="0"/>
                <a:stretch/>
              </p:blipFill>
              <p:spPr>
                <a:xfrm>
                  <a:off x="7218275" y="1757629"/>
                  <a:ext cx="1164825" cy="1051210"/>
                </a:xfrm>
                <a:prstGeom prst="rect">
                  <a:avLst/>
                </a:prstGeom>
                <a:noFill/>
                <a:ln>
                  <a:noFill/>
                </a:ln>
              </p:spPr>
            </p:pic>
            <p:sp>
              <p:nvSpPr>
                <p:cNvPr id="174" name="Google Shape;174;p19"/>
                <p:cNvSpPr txBox="1"/>
                <p:nvPr/>
              </p:nvSpPr>
              <p:spPr>
                <a:xfrm>
                  <a:off x="7218375" y="2531627"/>
                  <a:ext cx="1164600" cy="384000"/>
                </a:xfrm>
                <a:prstGeom prst="rect">
                  <a:avLst/>
                </a:prstGeom>
                <a:solidFill>
                  <a:srgbClr val="FFE599">
                    <a:alpha val="55450"/>
                  </a:srgbClr>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700"/>
                    <a:t>Empty</a:t>
                  </a:r>
                  <a:endParaRPr b="1" sz="700">
                    <a:solidFill>
                      <a:srgbClr val="000000"/>
                    </a:solidFill>
                  </a:endParaRPr>
                </a:p>
              </p:txBody>
            </p:sp>
          </p:grpSp>
        </p:grpSp>
        <p:sp>
          <p:nvSpPr>
            <p:cNvPr id="175" name="Google Shape;175;p19"/>
            <p:cNvSpPr/>
            <p:nvPr/>
          </p:nvSpPr>
          <p:spPr>
            <a:xfrm>
              <a:off x="4940275" y="740425"/>
              <a:ext cx="819300" cy="526800"/>
            </a:xfrm>
            <a:prstGeom prst="ellipse">
              <a:avLst/>
            </a:prstGeom>
            <a:noFill/>
            <a:ln cap="flat" cmpd="sng" w="19050">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76" name="Google Shape;176;p19"/>
            <p:cNvCxnSpPr>
              <a:endCxn id="175" idx="6"/>
            </p:cNvCxnSpPr>
            <p:nvPr/>
          </p:nvCxnSpPr>
          <p:spPr>
            <a:xfrm rot="10800000">
              <a:off x="5759575" y="1003825"/>
              <a:ext cx="1641300" cy="403200"/>
            </a:xfrm>
            <a:prstGeom prst="straightConnector1">
              <a:avLst/>
            </a:prstGeom>
            <a:noFill/>
            <a:ln cap="flat" cmpd="sng" w="19050">
              <a:solidFill>
                <a:srgbClr val="FF9900"/>
              </a:solidFill>
              <a:prstDash val="solid"/>
              <a:round/>
              <a:headEnd len="med" w="med" type="none"/>
              <a:tailEnd len="med" w="med" type="triangle"/>
            </a:ln>
          </p:spPr>
        </p:cxnSp>
      </p:grpSp>
      <p:grpSp>
        <p:nvGrpSpPr>
          <p:cNvPr id="177" name="Google Shape;177;p19"/>
          <p:cNvGrpSpPr/>
          <p:nvPr/>
        </p:nvGrpSpPr>
        <p:grpSpPr>
          <a:xfrm>
            <a:off x="4249004" y="1653941"/>
            <a:ext cx="4847674" cy="2342580"/>
            <a:chOff x="3846653" y="1576829"/>
            <a:chExt cx="5246400" cy="2428551"/>
          </a:xfrm>
        </p:grpSpPr>
        <p:grpSp>
          <p:nvGrpSpPr>
            <p:cNvPr id="178" name="Google Shape;178;p19"/>
            <p:cNvGrpSpPr/>
            <p:nvPr/>
          </p:nvGrpSpPr>
          <p:grpSpPr>
            <a:xfrm>
              <a:off x="5217591" y="2700029"/>
              <a:ext cx="3875462" cy="1305351"/>
              <a:chOff x="5217591" y="2700029"/>
              <a:chExt cx="3875462" cy="1305351"/>
            </a:xfrm>
          </p:grpSpPr>
          <p:sp>
            <p:nvSpPr>
              <p:cNvPr id="179" name="Google Shape;179;p19"/>
              <p:cNvSpPr txBox="1"/>
              <p:nvPr/>
            </p:nvSpPr>
            <p:spPr>
              <a:xfrm>
                <a:off x="5322653" y="2700029"/>
                <a:ext cx="3770400" cy="414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a:solidFill>
                      <a:schemeClr val="dk1"/>
                    </a:solidFill>
                  </a:rPr>
                  <a:t>Several normalizations </a:t>
                </a:r>
                <a:endParaRPr>
                  <a:solidFill>
                    <a:schemeClr val="dk1"/>
                  </a:solidFill>
                </a:endParaRPr>
              </a:p>
            </p:txBody>
          </p:sp>
          <p:grpSp>
            <p:nvGrpSpPr>
              <p:cNvPr id="180" name="Google Shape;180;p19"/>
              <p:cNvGrpSpPr/>
              <p:nvPr/>
            </p:nvGrpSpPr>
            <p:grpSpPr>
              <a:xfrm>
                <a:off x="5217591" y="3107902"/>
                <a:ext cx="3770389" cy="897478"/>
                <a:chOff x="4495151" y="3186732"/>
                <a:chExt cx="3752377" cy="885523"/>
              </a:xfrm>
            </p:grpSpPr>
            <p:pic>
              <p:nvPicPr>
                <p:cNvPr id="181" name="Google Shape;181;p19"/>
                <p:cNvPicPr preferRelativeResize="0"/>
                <p:nvPr/>
              </p:nvPicPr>
              <p:blipFill rotWithShape="1">
                <a:blip r:embed="rId11">
                  <a:alphaModFix/>
                </a:blip>
                <a:srcRect b="0" l="0" r="0" t="18699"/>
                <a:stretch/>
              </p:blipFill>
              <p:spPr>
                <a:xfrm rot="-5400000">
                  <a:off x="4645514" y="3041020"/>
                  <a:ext cx="864100" cy="1164825"/>
                </a:xfrm>
                <a:prstGeom prst="rect">
                  <a:avLst/>
                </a:prstGeom>
                <a:noFill/>
                <a:ln>
                  <a:noFill/>
                </a:ln>
              </p:spPr>
            </p:pic>
            <p:sp>
              <p:nvSpPr>
                <p:cNvPr id="182" name="Google Shape;182;p19"/>
                <p:cNvSpPr txBox="1"/>
                <p:nvPr/>
              </p:nvSpPr>
              <p:spPr>
                <a:xfrm>
                  <a:off x="4495378" y="3773155"/>
                  <a:ext cx="1164600" cy="299100"/>
                </a:xfrm>
                <a:prstGeom prst="rect">
                  <a:avLst/>
                </a:prstGeom>
                <a:solidFill>
                  <a:srgbClr val="FFE599">
                    <a:alpha val="55450"/>
                  </a:srgbClr>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700"/>
                    <a:t>Gold</a:t>
                  </a:r>
                  <a:endParaRPr b="1" sz="700">
                    <a:solidFill>
                      <a:srgbClr val="000000"/>
                    </a:solidFill>
                  </a:endParaRPr>
                </a:p>
              </p:txBody>
            </p:sp>
            <p:pic>
              <p:nvPicPr>
                <p:cNvPr id="183" name="Google Shape;183;p19"/>
                <p:cNvPicPr preferRelativeResize="0"/>
                <p:nvPr/>
              </p:nvPicPr>
              <p:blipFill rotWithShape="1">
                <a:blip r:embed="rId12">
                  <a:alphaModFix/>
                </a:blip>
                <a:srcRect b="5330" l="0" r="0" t="19808"/>
                <a:stretch/>
              </p:blipFill>
              <p:spPr>
                <a:xfrm rot="-5400000">
                  <a:off x="5926050" y="3047958"/>
                  <a:ext cx="867226" cy="1154074"/>
                </a:xfrm>
                <a:prstGeom prst="rect">
                  <a:avLst/>
                </a:prstGeom>
                <a:noFill/>
                <a:ln>
                  <a:noFill/>
                </a:ln>
              </p:spPr>
            </p:pic>
            <p:sp>
              <p:nvSpPr>
                <p:cNvPr id="184" name="Google Shape;184;p19"/>
                <p:cNvSpPr txBox="1"/>
                <p:nvPr/>
              </p:nvSpPr>
              <p:spPr>
                <a:xfrm>
                  <a:off x="5789153" y="3773155"/>
                  <a:ext cx="1164600" cy="299100"/>
                </a:xfrm>
                <a:prstGeom prst="rect">
                  <a:avLst/>
                </a:prstGeom>
                <a:solidFill>
                  <a:srgbClr val="FFE599">
                    <a:alpha val="55450"/>
                  </a:srgbClr>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700"/>
                    <a:t>Ir</a:t>
                  </a:r>
                  <a:endParaRPr b="1" sz="700">
                    <a:solidFill>
                      <a:srgbClr val="000000"/>
                    </a:solidFill>
                  </a:endParaRPr>
                </a:p>
              </p:txBody>
            </p:sp>
            <p:pic>
              <p:nvPicPr>
                <p:cNvPr id="185" name="Google Shape;185;p19"/>
                <p:cNvPicPr preferRelativeResize="0"/>
                <p:nvPr/>
              </p:nvPicPr>
              <p:blipFill>
                <a:blip r:embed="rId13">
                  <a:alphaModFix/>
                </a:blip>
                <a:stretch>
                  <a:fillRect/>
                </a:stretch>
              </p:blipFill>
              <p:spPr>
                <a:xfrm rot="5400000">
                  <a:off x="7230252" y="3042357"/>
                  <a:ext cx="870476" cy="1159225"/>
                </a:xfrm>
                <a:prstGeom prst="rect">
                  <a:avLst/>
                </a:prstGeom>
                <a:noFill/>
                <a:ln>
                  <a:noFill/>
                </a:ln>
              </p:spPr>
            </p:pic>
            <p:sp>
              <p:nvSpPr>
                <p:cNvPr id="186" name="Google Shape;186;p19"/>
                <p:cNvSpPr txBox="1"/>
                <p:nvPr/>
              </p:nvSpPr>
              <p:spPr>
                <a:xfrm>
                  <a:off x="7082928" y="3773155"/>
                  <a:ext cx="1164600" cy="299100"/>
                </a:xfrm>
                <a:prstGeom prst="rect">
                  <a:avLst/>
                </a:prstGeom>
                <a:solidFill>
                  <a:srgbClr val="FFE599">
                    <a:alpha val="55450"/>
                  </a:srgbClr>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700"/>
                    <a:t>In</a:t>
                  </a:r>
                  <a:endParaRPr b="1" sz="700">
                    <a:solidFill>
                      <a:srgbClr val="000000"/>
                    </a:solidFill>
                  </a:endParaRPr>
                </a:p>
              </p:txBody>
            </p:sp>
          </p:grpSp>
        </p:grpSp>
        <p:cxnSp>
          <p:nvCxnSpPr>
            <p:cNvPr id="187" name="Google Shape;187;p19"/>
            <p:cNvCxnSpPr>
              <a:stCxn id="179" idx="0"/>
              <a:endCxn id="188" idx="4"/>
            </p:cNvCxnSpPr>
            <p:nvPr/>
          </p:nvCxnSpPr>
          <p:spPr>
            <a:xfrm rot="10800000">
              <a:off x="3846653" y="1576829"/>
              <a:ext cx="3361200" cy="1123200"/>
            </a:xfrm>
            <a:prstGeom prst="straightConnector1">
              <a:avLst/>
            </a:prstGeom>
            <a:noFill/>
            <a:ln cap="flat" cmpd="sng" w="19050">
              <a:solidFill>
                <a:srgbClr val="9900FF"/>
              </a:solidFill>
              <a:prstDash val="solid"/>
              <a:round/>
              <a:headEnd len="med" w="med" type="none"/>
              <a:tailEnd len="med" w="med" type="triangle"/>
            </a:ln>
          </p:spPr>
        </p:cxnSp>
      </p:grpSp>
      <p:grpSp>
        <p:nvGrpSpPr>
          <p:cNvPr id="189" name="Google Shape;189;p19"/>
          <p:cNvGrpSpPr/>
          <p:nvPr/>
        </p:nvGrpSpPr>
        <p:grpSpPr>
          <a:xfrm>
            <a:off x="1447688" y="1199969"/>
            <a:ext cx="4618027" cy="1798057"/>
            <a:chOff x="1399934" y="1199950"/>
            <a:chExt cx="4665616" cy="2021652"/>
          </a:xfrm>
        </p:grpSpPr>
        <p:cxnSp>
          <p:nvCxnSpPr>
            <p:cNvPr id="190" name="Google Shape;190;p19"/>
            <p:cNvCxnSpPr>
              <a:endCxn id="191" idx="3"/>
            </p:cNvCxnSpPr>
            <p:nvPr/>
          </p:nvCxnSpPr>
          <p:spPr>
            <a:xfrm flipH="1" rot="10800000">
              <a:off x="1399934" y="1649602"/>
              <a:ext cx="3966300" cy="1572000"/>
            </a:xfrm>
            <a:prstGeom prst="straightConnector1">
              <a:avLst/>
            </a:prstGeom>
            <a:noFill/>
            <a:ln cap="flat" cmpd="sng" w="19050">
              <a:solidFill>
                <a:srgbClr val="0000FF"/>
              </a:solidFill>
              <a:prstDash val="solid"/>
              <a:round/>
              <a:headEnd len="med" w="med" type="none"/>
              <a:tailEnd len="med" w="med" type="triangle"/>
            </a:ln>
          </p:spPr>
        </p:cxnSp>
        <p:sp>
          <p:nvSpPr>
            <p:cNvPr id="191" name="Google Shape;191;p19"/>
            <p:cNvSpPr/>
            <p:nvPr/>
          </p:nvSpPr>
          <p:spPr>
            <a:xfrm>
              <a:off x="5246250" y="1199950"/>
              <a:ext cx="819300" cy="526800"/>
            </a:xfrm>
            <a:prstGeom prst="ellipse">
              <a:avLst/>
            </a:prstGeom>
            <a:no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grpSp>
        <p:nvGrpSpPr>
          <p:cNvPr id="192" name="Google Shape;192;p19"/>
          <p:cNvGrpSpPr/>
          <p:nvPr/>
        </p:nvGrpSpPr>
        <p:grpSpPr>
          <a:xfrm>
            <a:off x="2727575" y="1854350"/>
            <a:ext cx="2775600" cy="2410975"/>
            <a:chOff x="2727575" y="1854350"/>
            <a:chExt cx="2775600" cy="2410975"/>
          </a:xfrm>
        </p:grpSpPr>
        <p:grpSp>
          <p:nvGrpSpPr>
            <p:cNvPr id="193" name="Google Shape;193;p19"/>
            <p:cNvGrpSpPr/>
            <p:nvPr/>
          </p:nvGrpSpPr>
          <p:grpSpPr>
            <a:xfrm>
              <a:off x="2727575" y="1854350"/>
              <a:ext cx="2775600" cy="1810225"/>
              <a:chOff x="2727575" y="1778150"/>
              <a:chExt cx="2775600" cy="1810225"/>
            </a:xfrm>
          </p:grpSpPr>
          <p:sp>
            <p:nvSpPr>
              <p:cNvPr id="194" name="Google Shape;194;p19"/>
              <p:cNvSpPr/>
              <p:nvPr/>
            </p:nvSpPr>
            <p:spPr>
              <a:xfrm flipH="1">
                <a:off x="3579100" y="2903400"/>
                <a:ext cx="75900" cy="10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19"/>
              <p:cNvSpPr txBox="1"/>
              <p:nvPr/>
            </p:nvSpPr>
            <p:spPr>
              <a:xfrm>
                <a:off x="2727575" y="1778150"/>
                <a:ext cx="2775600" cy="831300"/>
              </a:xfrm>
              <a:prstGeom prst="rect">
                <a:avLst/>
              </a:prstGeom>
              <a:solidFill>
                <a:srgbClr val="FF9900"/>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a:solidFill>
                      <a:srgbClr val="FF0000"/>
                    </a:solidFill>
                  </a:rPr>
                  <a:t>Well controlled geometry, </a:t>
                </a:r>
                <a:endParaRPr b="1">
                  <a:solidFill>
                    <a:srgbClr val="FF0000"/>
                  </a:solidFill>
                </a:endParaRPr>
              </a:p>
              <a:p>
                <a:pPr indent="0" lvl="0" marL="0" rtl="0" algn="ctr">
                  <a:spcBef>
                    <a:spcPts val="0"/>
                  </a:spcBef>
                  <a:spcAft>
                    <a:spcPts val="0"/>
                  </a:spcAft>
                  <a:buNone/>
                </a:pPr>
                <a:r>
                  <a:rPr b="1" lang="es">
                    <a:solidFill>
                      <a:srgbClr val="FF0000"/>
                    </a:solidFill>
                  </a:rPr>
                  <a:t>high purity, targets with different thicknesses</a:t>
                </a:r>
                <a:endParaRPr b="1">
                  <a:solidFill>
                    <a:srgbClr val="FF0000"/>
                  </a:solidFill>
                </a:endParaRPr>
              </a:p>
            </p:txBody>
          </p:sp>
          <p:grpSp>
            <p:nvGrpSpPr>
              <p:cNvPr id="196" name="Google Shape;196;p19"/>
              <p:cNvGrpSpPr/>
              <p:nvPr/>
            </p:nvGrpSpPr>
            <p:grpSpPr>
              <a:xfrm>
                <a:off x="3084025" y="2566174"/>
                <a:ext cx="2127125" cy="1022201"/>
                <a:chOff x="3084025" y="2566174"/>
                <a:chExt cx="2127125" cy="1022201"/>
              </a:xfrm>
            </p:grpSpPr>
            <p:pic>
              <p:nvPicPr>
                <p:cNvPr id="197" name="Google Shape;197;p19"/>
                <p:cNvPicPr preferRelativeResize="0"/>
                <p:nvPr/>
              </p:nvPicPr>
              <p:blipFill>
                <a:blip r:embed="rId14">
                  <a:alphaModFix/>
                </a:blip>
                <a:stretch>
                  <a:fillRect/>
                </a:stretch>
              </p:blipFill>
              <p:spPr>
                <a:xfrm rot="-5400000">
                  <a:off x="4206650" y="2520075"/>
                  <a:ext cx="958400" cy="1050600"/>
                </a:xfrm>
                <a:prstGeom prst="rect">
                  <a:avLst/>
                </a:prstGeom>
                <a:noFill/>
                <a:ln>
                  <a:noFill/>
                </a:ln>
              </p:spPr>
            </p:pic>
            <p:pic>
              <p:nvPicPr>
                <p:cNvPr id="198" name="Google Shape;198;p19"/>
                <p:cNvPicPr preferRelativeResize="0"/>
                <p:nvPr/>
              </p:nvPicPr>
              <p:blipFill rotWithShape="1">
                <a:blip r:embed="rId15">
                  <a:alphaModFix/>
                </a:blip>
                <a:srcRect b="0" l="0" r="0" t="16541"/>
                <a:stretch/>
              </p:blipFill>
              <p:spPr>
                <a:xfrm rot="5400000">
                  <a:off x="3170511" y="2479690"/>
                  <a:ext cx="903551" cy="1076523"/>
                </a:xfrm>
                <a:prstGeom prst="rect">
                  <a:avLst/>
                </a:prstGeom>
                <a:noFill/>
                <a:ln>
                  <a:noFill/>
                </a:ln>
              </p:spPr>
            </p:pic>
            <p:sp>
              <p:nvSpPr>
                <p:cNvPr id="199" name="Google Shape;199;p19"/>
                <p:cNvSpPr txBox="1"/>
                <p:nvPr/>
              </p:nvSpPr>
              <p:spPr>
                <a:xfrm>
                  <a:off x="3084025" y="3289743"/>
                  <a:ext cx="1076400" cy="292500"/>
                </a:xfrm>
                <a:prstGeom prst="rect">
                  <a:avLst/>
                </a:prstGeom>
                <a:solidFill>
                  <a:srgbClr val="FFE599">
                    <a:alpha val="55450"/>
                  </a:srgbClr>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700">
                      <a:solidFill>
                        <a:srgbClr val="000000"/>
                      </a:solidFill>
                    </a:rPr>
                    <a:t>Bi209 Thick</a:t>
                  </a:r>
                  <a:endParaRPr b="1" sz="700">
                    <a:solidFill>
                      <a:srgbClr val="000000"/>
                    </a:solidFill>
                  </a:endParaRPr>
                </a:p>
              </p:txBody>
            </p:sp>
            <p:sp>
              <p:nvSpPr>
                <p:cNvPr id="200" name="Google Shape;200;p19"/>
                <p:cNvSpPr txBox="1"/>
                <p:nvPr/>
              </p:nvSpPr>
              <p:spPr>
                <a:xfrm>
                  <a:off x="4160550" y="3295875"/>
                  <a:ext cx="1050600" cy="292500"/>
                </a:xfrm>
                <a:prstGeom prst="rect">
                  <a:avLst/>
                </a:prstGeom>
                <a:solidFill>
                  <a:srgbClr val="FFE599">
                    <a:alpha val="55450"/>
                  </a:srgbClr>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700">
                      <a:solidFill>
                        <a:srgbClr val="000000"/>
                      </a:solidFill>
                    </a:rPr>
                    <a:t>Bi209 Thin</a:t>
                  </a:r>
                  <a:endParaRPr b="1" sz="700">
                    <a:solidFill>
                      <a:srgbClr val="000000"/>
                    </a:solidFill>
                  </a:endParaRPr>
                </a:p>
              </p:txBody>
            </p:sp>
          </p:grpSp>
        </p:grpSp>
        <p:grpSp>
          <p:nvGrpSpPr>
            <p:cNvPr id="201" name="Google Shape;201;p19"/>
            <p:cNvGrpSpPr/>
            <p:nvPr/>
          </p:nvGrpSpPr>
          <p:grpSpPr>
            <a:xfrm>
              <a:off x="2824625" y="3663650"/>
              <a:ext cx="2383500" cy="601675"/>
              <a:chOff x="2536725" y="1197925"/>
              <a:chExt cx="2383500" cy="601675"/>
            </a:xfrm>
          </p:grpSpPr>
          <p:sp>
            <p:nvSpPr>
              <p:cNvPr id="202" name="Google Shape;202;p19"/>
              <p:cNvSpPr/>
              <p:nvPr/>
            </p:nvSpPr>
            <p:spPr>
              <a:xfrm>
                <a:off x="2920275" y="1411250"/>
                <a:ext cx="790800" cy="307800"/>
              </a:xfrm>
              <a:prstGeom prst="can">
                <a:avLst>
                  <a:gd fmla="val 25000"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3" name="Google Shape;203;p19"/>
              <p:cNvSpPr/>
              <p:nvPr/>
            </p:nvSpPr>
            <p:spPr>
              <a:xfrm>
                <a:off x="4129425" y="1508150"/>
                <a:ext cx="790800" cy="114000"/>
              </a:xfrm>
              <a:prstGeom prst="can">
                <a:avLst>
                  <a:gd fmla="val 25000" name="adj"/>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4" name="Google Shape;204;p19"/>
              <p:cNvSpPr txBox="1"/>
              <p:nvPr/>
            </p:nvSpPr>
            <p:spPr>
              <a:xfrm rot="-5400000">
                <a:off x="2463825" y="1403600"/>
                <a:ext cx="4689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900"/>
                  <a:t>6 mm</a:t>
                </a:r>
                <a:endParaRPr sz="900"/>
              </a:p>
            </p:txBody>
          </p:sp>
          <p:sp>
            <p:nvSpPr>
              <p:cNvPr id="205" name="Google Shape;205;p19"/>
              <p:cNvSpPr txBox="1"/>
              <p:nvPr/>
            </p:nvSpPr>
            <p:spPr>
              <a:xfrm rot="-5400000">
                <a:off x="3620825" y="1403600"/>
                <a:ext cx="4689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900"/>
                  <a:t>1 mm</a:t>
                </a:r>
                <a:endParaRPr sz="900"/>
              </a:p>
            </p:txBody>
          </p:sp>
          <p:sp>
            <p:nvSpPr>
              <p:cNvPr id="206" name="Google Shape;206;p19"/>
              <p:cNvSpPr txBox="1"/>
              <p:nvPr/>
            </p:nvSpPr>
            <p:spPr>
              <a:xfrm>
                <a:off x="4207275" y="1283450"/>
                <a:ext cx="6351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s" sz="1000">
                    <a:solidFill>
                      <a:srgbClr val="000000"/>
                    </a:solidFill>
                  </a:rPr>
                  <a:t>Thin</a:t>
                </a:r>
                <a:endParaRPr sz="1000"/>
              </a:p>
            </p:txBody>
          </p:sp>
          <p:sp>
            <p:nvSpPr>
              <p:cNvPr id="207" name="Google Shape;207;p19"/>
              <p:cNvSpPr txBox="1"/>
              <p:nvPr/>
            </p:nvSpPr>
            <p:spPr>
              <a:xfrm>
                <a:off x="2998125" y="1197925"/>
                <a:ext cx="635100" cy="338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s" sz="1000">
                    <a:solidFill>
                      <a:srgbClr val="000000"/>
                    </a:solidFill>
                  </a:rPr>
                  <a:t>Thick</a:t>
                </a:r>
                <a:endParaRPr sz="1000"/>
              </a:p>
            </p:txBody>
          </p:sp>
          <p:cxnSp>
            <p:nvCxnSpPr>
              <p:cNvPr id="208" name="Google Shape;208;p19"/>
              <p:cNvCxnSpPr/>
              <p:nvPr/>
            </p:nvCxnSpPr>
            <p:spPr>
              <a:xfrm rot="10800000">
                <a:off x="2859825" y="1393700"/>
                <a:ext cx="0" cy="342900"/>
              </a:xfrm>
              <a:prstGeom prst="straightConnector1">
                <a:avLst/>
              </a:prstGeom>
              <a:noFill/>
              <a:ln cap="flat" cmpd="sng" w="9525">
                <a:solidFill>
                  <a:srgbClr val="595959"/>
                </a:solidFill>
                <a:prstDash val="solid"/>
                <a:round/>
                <a:headEnd len="med" w="med" type="triangle"/>
                <a:tailEnd len="med" w="med" type="triangle"/>
              </a:ln>
            </p:spPr>
          </p:cxnSp>
          <p:cxnSp>
            <p:nvCxnSpPr>
              <p:cNvPr id="209" name="Google Shape;209;p19"/>
              <p:cNvCxnSpPr/>
              <p:nvPr/>
            </p:nvCxnSpPr>
            <p:spPr>
              <a:xfrm rot="10800000">
                <a:off x="4016825" y="1393700"/>
                <a:ext cx="0" cy="342900"/>
              </a:xfrm>
              <a:prstGeom prst="straightConnector1">
                <a:avLst/>
              </a:prstGeom>
              <a:noFill/>
              <a:ln cap="flat" cmpd="sng" w="9525">
                <a:solidFill>
                  <a:srgbClr val="595959"/>
                </a:solidFill>
                <a:prstDash val="solid"/>
                <a:round/>
                <a:headEnd len="med" w="med" type="triangle"/>
                <a:tailEnd len="med" w="med" type="triangle"/>
              </a:ln>
            </p:spPr>
          </p:cxnSp>
        </p:grpSp>
      </p:grpSp>
      <p:sp>
        <p:nvSpPr>
          <p:cNvPr id="210" name="Google Shape;210;p19"/>
          <p:cNvSpPr txBox="1"/>
          <p:nvPr/>
        </p:nvSpPr>
        <p:spPr>
          <a:xfrm>
            <a:off x="0" y="4684650"/>
            <a:ext cx="9144000" cy="4389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211" name="Google Shape;211;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212" name="Google Shape;212;p19"/>
          <p:cNvSpPr txBox="1"/>
          <p:nvPr/>
        </p:nvSpPr>
        <p:spPr>
          <a:xfrm>
            <a:off x="5503175" y="4060675"/>
            <a:ext cx="3528600" cy="559800"/>
          </a:xfrm>
          <a:prstGeom prst="rect">
            <a:avLst/>
          </a:prstGeom>
          <a:noFill/>
          <a:ln cap="flat" cmpd="sng" w="19050">
            <a:solidFill>
              <a:srgbClr val="9900FF"/>
            </a:solidFill>
            <a:prstDash val="dash"/>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s" sz="1600">
                <a:solidFill>
                  <a:schemeClr val="dk1"/>
                </a:solidFill>
              </a:rPr>
              <a:t>White neutron fluence </a:t>
            </a:r>
            <a:endParaRPr sz="1600">
              <a:solidFill>
                <a:schemeClr val="dk1"/>
              </a:solidFill>
            </a:endParaRPr>
          </a:p>
          <a:p>
            <a:pPr indent="0" lvl="0" marL="0" rtl="0" algn="ctr">
              <a:spcBef>
                <a:spcPts val="0"/>
              </a:spcBef>
              <a:spcAft>
                <a:spcPts val="0"/>
              </a:spcAft>
              <a:buClr>
                <a:schemeClr val="dk1"/>
              </a:buClr>
              <a:buSzPts val="1100"/>
              <a:buFont typeface="Arial"/>
              <a:buNone/>
            </a:pPr>
            <a:r>
              <a:rPr lang="es" sz="1600">
                <a:solidFill>
                  <a:schemeClr val="dk1"/>
                </a:solidFill>
              </a:rPr>
              <a:t>@ nTOF-EAR2</a:t>
            </a:r>
            <a:endParaRPr b="1"/>
          </a:p>
        </p:txBody>
      </p:sp>
      <p:sp>
        <p:nvSpPr>
          <p:cNvPr id="188" name="Google Shape;188;p19"/>
          <p:cNvSpPr/>
          <p:nvPr/>
        </p:nvSpPr>
        <p:spPr>
          <a:xfrm>
            <a:off x="3433425" y="1127275"/>
            <a:ext cx="1631100" cy="526800"/>
          </a:xfrm>
          <a:prstGeom prst="ellipse">
            <a:avLst/>
          </a:prstGeom>
          <a:noFill/>
          <a:ln cap="flat" cmpd="sng" w="19050">
            <a:solidFill>
              <a:srgbClr val="99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3" name="Google Shape;213;p19"/>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pic>
        <p:nvPicPr>
          <p:cNvPr id="214" name="Google Shape;214;p19"/>
          <p:cNvPicPr preferRelativeResize="0"/>
          <p:nvPr/>
        </p:nvPicPr>
        <p:blipFill>
          <a:blip r:embed="rId16">
            <a:alphaModFix/>
          </a:blip>
          <a:stretch>
            <a:fillRect/>
          </a:stretch>
        </p:blipFill>
        <p:spPr>
          <a:xfrm>
            <a:off x="165725" y="2997975"/>
            <a:ext cx="2566225" cy="1337200"/>
          </a:xfrm>
          <a:prstGeom prst="rect">
            <a:avLst/>
          </a:prstGeom>
          <a:noFill/>
          <a:ln>
            <a:noFill/>
          </a:ln>
        </p:spPr>
      </p:pic>
      <p:sp>
        <p:nvSpPr>
          <p:cNvPr id="215" name="Google Shape;215;p19"/>
          <p:cNvSpPr txBox="1"/>
          <p:nvPr/>
        </p:nvSpPr>
        <p:spPr>
          <a:xfrm>
            <a:off x="61038" y="4335175"/>
            <a:ext cx="2775600" cy="338700"/>
          </a:xfrm>
          <a:prstGeom prst="rect">
            <a:avLst/>
          </a:prstGeom>
          <a:solidFill>
            <a:schemeClr val="accent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1000">
                <a:solidFill>
                  <a:schemeClr val="dk1"/>
                </a:solidFill>
              </a:rPr>
              <a:t>2022 setup</a:t>
            </a:r>
            <a:endParaRPr b="1" sz="1000">
              <a:solidFill>
                <a:schemeClr val="dk1"/>
              </a:solidFill>
            </a:endParaRPr>
          </a:p>
        </p:txBody>
      </p:sp>
      <p:sp>
        <p:nvSpPr>
          <p:cNvPr id="216" name="Google Shape;216;p19"/>
          <p:cNvSpPr txBox="1"/>
          <p:nvPr/>
        </p:nvSpPr>
        <p:spPr>
          <a:xfrm>
            <a:off x="2052000" y="3641225"/>
            <a:ext cx="548700" cy="400200"/>
          </a:xfrm>
          <a:prstGeom prst="rect">
            <a:avLst/>
          </a:prstGeom>
          <a:solidFill>
            <a:schemeClr val="accent4"/>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s" sz="700">
                <a:solidFill>
                  <a:srgbClr val="FF0000"/>
                </a:solidFill>
              </a:rPr>
              <a:t>Need </a:t>
            </a:r>
            <a:endParaRPr b="1" sz="700">
              <a:solidFill>
                <a:srgbClr val="FF0000"/>
              </a:solidFill>
            </a:endParaRPr>
          </a:p>
          <a:p>
            <a:pPr indent="0" lvl="0" marL="0" rtl="0" algn="ctr">
              <a:spcBef>
                <a:spcPts val="0"/>
              </a:spcBef>
              <a:spcAft>
                <a:spcPts val="0"/>
              </a:spcAft>
              <a:buNone/>
            </a:pPr>
            <a:r>
              <a:rPr b="1" lang="es" sz="700">
                <a:solidFill>
                  <a:srgbClr val="FF0000"/>
                </a:solidFill>
              </a:rPr>
              <a:t>Update</a:t>
            </a:r>
            <a:endParaRPr b="1" sz="700">
              <a:solidFill>
                <a:srgbClr val="FF0000"/>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1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1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1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20"/>
          <p:cNvSpPr txBox="1"/>
          <p:nvPr/>
        </p:nvSpPr>
        <p:spPr>
          <a:xfrm>
            <a:off x="0" y="4684650"/>
            <a:ext cx="9144000" cy="4389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222" name="Google Shape;222;p20"/>
          <p:cNvGrpSpPr/>
          <p:nvPr/>
        </p:nvGrpSpPr>
        <p:grpSpPr>
          <a:xfrm>
            <a:off x="0" y="0"/>
            <a:ext cx="9144000" cy="526800"/>
            <a:chOff x="0" y="0"/>
            <a:chExt cx="9144000" cy="526800"/>
          </a:xfrm>
        </p:grpSpPr>
        <p:sp>
          <p:nvSpPr>
            <p:cNvPr id="223" name="Google Shape;223;p20"/>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grpSp>
          <p:nvGrpSpPr>
            <p:cNvPr id="224" name="Google Shape;224;p20"/>
            <p:cNvGrpSpPr/>
            <p:nvPr/>
          </p:nvGrpSpPr>
          <p:grpSpPr>
            <a:xfrm>
              <a:off x="7629937" y="67788"/>
              <a:ext cx="1445176" cy="391200"/>
              <a:chOff x="6941837" y="1294825"/>
              <a:chExt cx="1445176" cy="391200"/>
            </a:xfrm>
          </p:grpSpPr>
          <p:sp>
            <p:nvSpPr>
              <p:cNvPr id="225" name="Google Shape;225;p20"/>
              <p:cNvSpPr/>
              <p:nvPr/>
            </p:nvSpPr>
            <p:spPr>
              <a:xfrm>
                <a:off x="6941875" y="1294825"/>
                <a:ext cx="1445100" cy="3912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26" name="Google Shape;226;p20"/>
              <p:cNvPicPr preferRelativeResize="0"/>
              <p:nvPr/>
            </p:nvPicPr>
            <p:blipFill>
              <a:blip r:embed="rId3">
                <a:alphaModFix/>
              </a:blip>
              <a:stretch>
                <a:fillRect/>
              </a:stretch>
            </p:blipFill>
            <p:spPr>
              <a:xfrm>
                <a:off x="6941837" y="1313288"/>
                <a:ext cx="1445176" cy="354250"/>
              </a:xfrm>
              <a:prstGeom prst="rect">
                <a:avLst/>
              </a:prstGeom>
              <a:noFill/>
              <a:ln>
                <a:noFill/>
              </a:ln>
            </p:spPr>
          </p:pic>
        </p:grpSp>
      </p:grpSp>
      <p:sp>
        <p:nvSpPr>
          <p:cNvPr id="227" name="Google Shape;227;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228" name="Google Shape;228;p20"/>
          <p:cNvSpPr txBox="1"/>
          <p:nvPr/>
        </p:nvSpPr>
        <p:spPr>
          <a:xfrm>
            <a:off x="1304875" y="-13650"/>
            <a:ext cx="7209900" cy="861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chemeClr val="dk1"/>
              </a:buClr>
              <a:buSzPts val="1100"/>
              <a:buFont typeface="Arial"/>
              <a:buNone/>
            </a:pPr>
            <a:r>
              <a:rPr lang="es" sz="2000">
                <a:solidFill>
                  <a:schemeClr val="lt1"/>
                </a:solidFill>
              </a:rPr>
              <a:t>Brief summary: Experimental Setup</a:t>
            </a:r>
            <a:endParaRPr sz="2400">
              <a:solidFill>
                <a:schemeClr val="lt1"/>
              </a:solidFill>
            </a:endParaRPr>
          </a:p>
          <a:p>
            <a:pPr indent="0" lvl="0" marL="0" rtl="0" algn="ctr">
              <a:spcBef>
                <a:spcPts val="0"/>
              </a:spcBef>
              <a:spcAft>
                <a:spcPts val="0"/>
              </a:spcAft>
              <a:buClr>
                <a:schemeClr val="dk1"/>
              </a:buClr>
              <a:buSzPts val="1100"/>
              <a:buFont typeface="Arial"/>
              <a:buNone/>
            </a:pPr>
            <a:r>
              <a:t/>
            </a:r>
            <a:endParaRPr sz="2400">
              <a:solidFill>
                <a:schemeClr val="lt1"/>
              </a:solidFill>
            </a:endParaRPr>
          </a:p>
        </p:txBody>
      </p:sp>
      <p:pic>
        <p:nvPicPr>
          <p:cNvPr id="229" name="Google Shape;229;p20"/>
          <p:cNvPicPr preferRelativeResize="0"/>
          <p:nvPr/>
        </p:nvPicPr>
        <p:blipFill>
          <a:blip r:embed="rId4">
            <a:alphaModFix/>
          </a:blip>
          <a:stretch>
            <a:fillRect/>
          </a:stretch>
        </p:blipFill>
        <p:spPr>
          <a:xfrm>
            <a:off x="68875" y="22700"/>
            <a:ext cx="2062993" cy="481425"/>
          </a:xfrm>
          <a:prstGeom prst="rect">
            <a:avLst/>
          </a:prstGeom>
          <a:noFill/>
          <a:ln>
            <a:noFill/>
          </a:ln>
        </p:spPr>
      </p:pic>
      <p:sp>
        <p:nvSpPr>
          <p:cNvPr id="230" name="Google Shape;230;p20"/>
          <p:cNvSpPr txBox="1"/>
          <p:nvPr/>
        </p:nvSpPr>
        <p:spPr>
          <a:xfrm>
            <a:off x="3366700" y="436650"/>
            <a:ext cx="5643300" cy="1498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 sz="1000"/>
              <a:t>The experiment took place in </a:t>
            </a:r>
            <a:r>
              <a:rPr b="1" lang="es" sz="1000"/>
              <a:t>April 2024 </a:t>
            </a:r>
            <a:r>
              <a:rPr lang="es" sz="1000"/>
              <a:t>at the </a:t>
            </a:r>
            <a:r>
              <a:rPr b="1" lang="es" sz="1000"/>
              <a:t>nTOF EAR2</a:t>
            </a:r>
            <a:r>
              <a:rPr lang="es" sz="1000"/>
              <a:t> using the </a:t>
            </a:r>
            <a:r>
              <a:rPr b="1" lang="es" sz="1000"/>
              <a:t>state-of-the-art (n,ɣ) </a:t>
            </a:r>
            <a:r>
              <a:rPr lang="es" sz="1000"/>
              <a:t>experimental setup:</a:t>
            </a:r>
            <a:endParaRPr sz="1000"/>
          </a:p>
          <a:p>
            <a:pPr indent="0" lvl="0" marL="0" rtl="0" algn="l">
              <a:spcBef>
                <a:spcPts val="0"/>
              </a:spcBef>
              <a:spcAft>
                <a:spcPts val="0"/>
              </a:spcAft>
              <a:buNone/>
            </a:pPr>
            <a:r>
              <a:t/>
            </a:r>
            <a:endParaRPr sz="500"/>
          </a:p>
          <a:p>
            <a:pPr indent="-292100" lvl="0" marL="457200" rtl="0" algn="l">
              <a:spcBef>
                <a:spcPts val="0"/>
              </a:spcBef>
              <a:spcAft>
                <a:spcPts val="0"/>
              </a:spcAft>
              <a:buSzPts val="1000"/>
              <a:buChar char="●"/>
            </a:pPr>
            <a:r>
              <a:rPr lang="es" sz="1000"/>
              <a:t>High sensitivity </a:t>
            </a:r>
            <a:r>
              <a:rPr b="1" lang="es" sz="1000"/>
              <a:t>sTED array (9)</a:t>
            </a:r>
            <a:r>
              <a:rPr lang="es" sz="1000"/>
              <a:t> </a:t>
            </a:r>
            <a:r>
              <a:rPr lang="es" sz="1000">
                <a:solidFill>
                  <a:srgbClr val="000000"/>
                </a:solidFill>
              </a:rPr>
              <a:t>in compact configuration </a:t>
            </a:r>
            <a:r>
              <a:rPr b="1" lang="es" sz="1000">
                <a:solidFill>
                  <a:srgbClr val="000000"/>
                </a:solidFill>
              </a:rPr>
              <a:t>@90º</a:t>
            </a:r>
            <a:r>
              <a:rPr lang="es" sz="1000">
                <a:solidFill>
                  <a:srgbClr val="000000"/>
                </a:solidFill>
              </a:rPr>
              <a:t> and </a:t>
            </a:r>
            <a:r>
              <a:rPr b="1" lang="es" sz="1000">
                <a:solidFill>
                  <a:srgbClr val="000000"/>
                </a:solidFill>
              </a:rPr>
              <a:t>4.5-4.75 cm</a:t>
            </a:r>
            <a:r>
              <a:rPr lang="es" sz="1000">
                <a:solidFill>
                  <a:srgbClr val="000000"/>
                </a:solidFill>
              </a:rPr>
              <a:t> from target</a:t>
            </a:r>
            <a:r>
              <a:rPr lang="es" sz="1000"/>
              <a:t>: High sensitivity detection system.</a:t>
            </a:r>
            <a:endParaRPr sz="1000"/>
          </a:p>
          <a:p>
            <a:pPr indent="0" lvl="0" marL="457200" rtl="0" algn="l">
              <a:spcBef>
                <a:spcPts val="0"/>
              </a:spcBef>
              <a:spcAft>
                <a:spcPts val="0"/>
              </a:spcAft>
              <a:buNone/>
            </a:pPr>
            <a:r>
              <a:t/>
            </a:r>
            <a:endParaRPr sz="1000"/>
          </a:p>
          <a:p>
            <a:pPr indent="-292100" lvl="0" marL="457200" rtl="0" algn="l">
              <a:spcBef>
                <a:spcPts val="0"/>
              </a:spcBef>
              <a:spcAft>
                <a:spcPts val="0"/>
              </a:spcAft>
              <a:buSzPts val="1000"/>
              <a:buChar char="●"/>
            </a:pPr>
            <a:r>
              <a:rPr b="1" lang="es" sz="1000"/>
              <a:t>2 C</a:t>
            </a:r>
            <a:r>
              <a:rPr b="1" baseline="-25000" lang="es" sz="1000"/>
              <a:t>6</a:t>
            </a:r>
            <a:r>
              <a:rPr b="1" lang="es" sz="1000"/>
              <a:t>D</a:t>
            </a:r>
            <a:r>
              <a:rPr b="1" baseline="-25000" lang="es" sz="1000"/>
              <a:t>6</a:t>
            </a:r>
            <a:r>
              <a:rPr lang="es" sz="1000"/>
              <a:t> detectors </a:t>
            </a:r>
            <a:r>
              <a:rPr b="1" lang="es" sz="1000">
                <a:solidFill>
                  <a:srgbClr val="000000"/>
                </a:solidFill>
              </a:rPr>
              <a:t>@135º</a:t>
            </a:r>
            <a:r>
              <a:rPr lang="es" sz="1000">
                <a:solidFill>
                  <a:srgbClr val="000000"/>
                </a:solidFill>
              </a:rPr>
              <a:t> and </a:t>
            </a:r>
            <a:r>
              <a:rPr b="1" lang="es" sz="1000"/>
              <a:t>17 cm and 20 cm</a:t>
            </a:r>
            <a:r>
              <a:rPr lang="es" sz="1000"/>
              <a:t> respectively from target: Angular anisotropies + other possible systematics. </a:t>
            </a:r>
            <a:endParaRPr sz="1000"/>
          </a:p>
          <a:p>
            <a:pPr indent="0" lvl="0" marL="457200" rtl="0" algn="l">
              <a:spcBef>
                <a:spcPts val="0"/>
              </a:spcBef>
              <a:spcAft>
                <a:spcPts val="0"/>
              </a:spcAft>
              <a:buNone/>
            </a:pPr>
            <a:r>
              <a:t/>
            </a:r>
            <a:endParaRPr sz="1000"/>
          </a:p>
          <a:p>
            <a:pPr indent="-292100" lvl="0" marL="457200" rtl="0" algn="l">
              <a:spcBef>
                <a:spcPts val="0"/>
              </a:spcBef>
              <a:spcAft>
                <a:spcPts val="0"/>
              </a:spcAft>
              <a:buSzPts val="1000"/>
              <a:buChar char="●"/>
            </a:pPr>
            <a:r>
              <a:rPr b="1" lang="es" sz="1000"/>
              <a:t>SiMOn2</a:t>
            </a:r>
            <a:r>
              <a:rPr lang="es" sz="1000"/>
              <a:t> : Beam monitoring/normalization/neutron flux shape.</a:t>
            </a:r>
            <a:endParaRPr sz="1000"/>
          </a:p>
        </p:txBody>
      </p:sp>
      <p:pic>
        <p:nvPicPr>
          <p:cNvPr id="231" name="Google Shape;231;p20"/>
          <p:cNvPicPr preferRelativeResize="0"/>
          <p:nvPr/>
        </p:nvPicPr>
        <p:blipFill rotWithShape="1">
          <a:blip r:embed="rId5">
            <a:alphaModFix/>
          </a:blip>
          <a:srcRect b="0" l="51477" r="0" t="0"/>
          <a:stretch/>
        </p:blipFill>
        <p:spPr>
          <a:xfrm rot="-5400000">
            <a:off x="3881912" y="2227550"/>
            <a:ext cx="1086626" cy="1842300"/>
          </a:xfrm>
          <a:prstGeom prst="rect">
            <a:avLst/>
          </a:prstGeom>
          <a:noFill/>
          <a:ln>
            <a:noFill/>
          </a:ln>
        </p:spPr>
      </p:pic>
      <p:sp>
        <p:nvSpPr>
          <p:cNvPr id="232" name="Google Shape;232;p20"/>
          <p:cNvSpPr txBox="1"/>
          <p:nvPr/>
        </p:nvSpPr>
        <p:spPr>
          <a:xfrm>
            <a:off x="3647625" y="2061825"/>
            <a:ext cx="1555200" cy="431100"/>
          </a:xfrm>
          <a:prstGeom prst="rect">
            <a:avLst/>
          </a:prstGeom>
          <a:noFill/>
          <a:ln cap="flat" cmpd="sng" w="28575">
            <a:solidFill>
              <a:srgbClr val="333399"/>
            </a:solidFill>
            <a:prstDash val="dash"/>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s" sz="800"/>
              <a:t>State-of-the art for (n,𝛾):</a:t>
            </a:r>
            <a:endParaRPr sz="800"/>
          </a:p>
          <a:p>
            <a:pPr indent="0" lvl="0" marL="0" rtl="0" algn="ctr">
              <a:spcBef>
                <a:spcPts val="0"/>
              </a:spcBef>
              <a:spcAft>
                <a:spcPts val="0"/>
              </a:spcAft>
              <a:buNone/>
            </a:pPr>
            <a:r>
              <a:rPr lang="es" sz="800"/>
              <a:t>C</a:t>
            </a:r>
            <a:r>
              <a:rPr baseline="-25000" lang="es" sz="800"/>
              <a:t>6</a:t>
            </a:r>
            <a:r>
              <a:rPr lang="es" sz="800"/>
              <a:t>D</a:t>
            </a:r>
            <a:r>
              <a:rPr baseline="-25000" lang="es" sz="800"/>
              <a:t>6</a:t>
            </a:r>
            <a:r>
              <a:rPr lang="es" sz="800"/>
              <a:t> TED detectors</a:t>
            </a:r>
            <a:endParaRPr sz="800"/>
          </a:p>
        </p:txBody>
      </p:sp>
      <p:pic>
        <p:nvPicPr>
          <p:cNvPr id="233" name="Google Shape;233;p20"/>
          <p:cNvPicPr preferRelativeResize="0"/>
          <p:nvPr/>
        </p:nvPicPr>
        <p:blipFill rotWithShape="1">
          <a:blip r:embed="rId6">
            <a:alphaModFix/>
          </a:blip>
          <a:srcRect b="22789" l="0" r="0" t="38518"/>
          <a:stretch/>
        </p:blipFill>
        <p:spPr>
          <a:xfrm>
            <a:off x="5858350" y="2397000"/>
            <a:ext cx="2759299" cy="800400"/>
          </a:xfrm>
          <a:prstGeom prst="rect">
            <a:avLst/>
          </a:prstGeom>
          <a:noFill/>
          <a:ln>
            <a:noFill/>
          </a:ln>
        </p:spPr>
      </p:pic>
      <p:sp>
        <p:nvSpPr>
          <p:cNvPr id="234" name="Google Shape;234;p20"/>
          <p:cNvSpPr txBox="1"/>
          <p:nvPr/>
        </p:nvSpPr>
        <p:spPr>
          <a:xfrm>
            <a:off x="6138650" y="2062000"/>
            <a:ext cx="2198700" cy="307800"/>
          </a:xfrm>
          <a:prstGeom prst="rect">
            <a:avLst/>
          </a:prstGeom>
          <a:noFill/>
          <a:ln cap="flat" cmpd="sng" w="28575">
            <a:solidFill>
              <a:srgbClr val="212167"/>
            </a:solidFill>
            <a:prstDash val="dash"/>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lang="es" sz="800"/>
              <a:t>sTED detectors (</a:t>
            </a:r>
            <a:r>
              <a:rPr lang="es" sz="800">
                <a:solidFill>
                  <a:srgbClr val="000000"/>
                </a:solidFill>
              </a:rPr>
              <a:t>~1/9 L </a:t>
            </a:r>
            <a:r>
              <a:rPr lang="es" sz="800"/>
              <a:t>C</a:t>
            </a:r>
            <a:r>
              <a:rPr baseline="-25000" lang="es" sz="800"/>
              <a:t>6</a:t>
            </a:r>
            <a:r>
              <a:rPr lang="es" sz="800"/>
              <a:t>D</a:t>
            </a:r>
            <a:r>
              <a:rPr baseline="-25000" lang="es" sz="800"/>
              <a:t>6</a:t>
            </a:r>
            <a:r>
              <a:rPr lang="es" sz="800"/>
              <a:t>) + New PMTs</a:t>
            </a:r>
            <a:endParaRPr sz="800"/>
          </a:p>
        </p:txBody>
      </p:sp>
      <p:sp>
        <p:nvSpPr>
          <p:cNvPr id="235" name="Google Shape;235;p20"/>
          <p:cNvSpPr txBox="1"/>
          <p:nvPr/>
        </p:nvSpPr>
        <p:spPr>
          <a:xfrm>
            <a:off x="3478000" y="3775775"/>
            <a:ext cx="2198700" cy="800400"/>
          </a:xfrm>
          <a:prstGeom prst="rect">
            <a:avLst/>
          </a:prstGeom>
          <a:noFill/>
          <a:ln cap="flat" cmpd="sng" w="2857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s" sz="800">
                <a:solidFill>
                  <a:srgbClr val="FF0000"/>
                </a:solidFill>
              </a:rPr>
              <a:t>Limitations</a:t>
            </a:r>
            <a:r>
              <a:rPr b="1" lang="es" sz="800"/>
              <a:t> @ EAR2:</a:t>
            </a:r>
            <a:endParaRPr b="1" sz="800"/>
          </a:p>
          <a:p>
            <a:pPr indent="0" lvl="0" marL="0" rtl="0" algn="l">
              <a:spcBef>
                <a:spcPts val="0"/>
              </a:spcBef>
              <a:spcAft>
                <a:spcPts val="0"/>
              </a:spcAft>
              <a:buNone/>
            </a:pPr>
            <a:r>
              <a:rPr lang="es" sz="800"/>
              <a:t>High C. rates + effect of the G-flash in the PMT</a:t>
            </a:r>
            <a:endParaRPr sz="800"/>
          </a:p>
          <a:p>
            <a:pPr indent="-279400" lvl="0" marL="457200" rtl="0" algn="l">
              <a:spcBef>
                <a:spcPts val="0"/>
              </a:spcBef>
              <a:spcAft>
                <a:spcPts val="0"/>
              </a:spcAft>
              <a:buClr>
                <a:srgbClr val="000000"/>
              </a:buClr>
              <a:buSzPts val="800"/>
              <a:buChar char="●"/>
            </a:pPr>
            <a:r>
              <a:rPr lang="es" sz="800">
                <a:solidFill>
                  <a:srgbClr val="000000"/>
                </a:solidFill>
              </a:rPr>
              <a:t>Limitations in max En</a:t>
            </a:r>
            <a:endParaRPr sz="800">
              <a:solidFill>
                <a:srgbClr val="000000"/>
              </a:solidFill>
            </a:endParaRPr>
          </a:p>
          <a:p>
            <a:pPr indent="-279400" lvl="0" marL="457200" rtl="0" algn="l">
              <a:spcBef>
                <a:spcPts val="0"/>
              </a:spcBef>
              <a:spcAft>
                <a:spcPts val="0"/>
              </a:spcAft>
              <a:buClr>
                <a:srgbClr val="000000"/>
              </a:buClr>
              <a:buSzPts val="800"/>
              <a:buChar char="●"/>
            </a:pPr>
            <a:r>
              <a:rPr lang="es" sz="800">
                <a:solidFill>
                  <a:srgbClr val="000000"/>
                </a:solidFill>
              </a:rPr>
              <a:t>Large dead-time corrections.</a:t>
            </a:r>
            <a:endParaRPr sz="800">
              <a:solidFill>
                <a:srgbClr val="000000"/>
              </a:solidFill>
            </a:endParaRPr>
          </a:p>
        </p:txBody>
      </p:sp>
      <p:sp>
        <p:nvSpPr>
          <p:cNvPr id="236" name="Google Shape;236;p20"/>
          <p:cNvSpPr txBox="1"/>
          <p:nvPr/>
        </p:nvSpPr>
        <p:spPr>
          <a:xfrm>
            <a:off x="5759075" y="3224600"/>
            <a:ext cx="1917900" cy="923400"/>
          </a:xfrm>
          <a:prstGeom prst="rect">
            <a:avLst/>
          </a:prstGeom>
          <a:noFill/>
          <a:ln cap="flat" cmpd="sng" w="28575">
            <a:solidFill>
              <a:srgbClr val="00B05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s" sz="800"/>
              <a:t>Minimized G-flash effects:</a:t>
            </a:r>
            <a:endParaRPr sz="800"/>
          </a:p>
          <a:p>
            <a:pPr indent="0" lvl="0" marL="0" rtl="0" algn="l">
              <a:spcBef>
                <a:spcPts val="0"/>
              </a:spcBef>
              <a:spcAft>
                <a:spcPts val="0"/>
              </a:spcAft>
              <a:buNone/>
            </a:pPr>
            <a:r>
              <a:rPr lang="es" sz="800"/>
              <a:t>→</a:t>
            </a:r>
            <a:r>
              <a:rPr b="1" lang="es" sz="800">
                <a:solidFill>
                  <a:srgbClr val="00B050"/>
                </a:solidFill>
              </a:rPr>
              <a:t>Max En in A. range</a:t>
            </a:r>
            <a:endParaRPr b="1" sz="800">
              <a:solidFill>
                <a:srgbClr val="00B050"/>
              </a:solidFill>
            </a:endParaRPr>
          </a:p>
          <a:p>
            <a:pPr indent="0" lvl="0" marL="0" rtl="0" algn="l">
              <a:spcBef>
                <a:spcPts val="0"/>
              </a:spcBef>
              <a:spcAft>
                <a:spcPts val="0"/>
              </a:spcAft>
              <a:buNone/>
            </a:pPr>
            <a:r>
              <a:rPr lang="es" sz="800"/>
              <a:t>Low C. rates</a:t>
            </a:r>
            <a:endParaRPr sz="800"/>
          </a:p>
          <a:p>
            <a:pPr indent="0" lvl="0" marL="0" rtl="0" algn="l">
              <a:spcBef>
                <a:spcPts val="0"/>
              </a:spcBef>
              <a:spcAft>
                <a:spcPts val="0"/>
              </a:spcAft>
              <a:buNone/>
            </a:pPr>
            <a:r>
              <a:rPr lang="es" sz="800"/>
              <a:t>→</a:t>
            </a:r>
            <a:r>
              <a:rPr b="1" lang="es" sz="800">
                <a:solidFill>
                  <a:srgbClr val="00B050"/>
                </a:solidFill>
              </a:rPr>
              <a:t>Low dead-time</a:t>
            </a:r>
            <a:endParaRPr b="1" sz="800">
              <a:solidFill>
                <a:srgbClr val="00B050"/>
              </a:solidFill>
            </a:endParaRPr>
          </a:p>
          <a:p>
            <a:pPr indent="0" lvl="0" marL="0" rtl="0" algn="l">
              <a:spcBef>
                <a:spcPts val="0"/>
              </a:spcBef>
              <a:spcAft>
                <a:spcPts val="0"/>
              </a:spcAft>
              <a:buNone/>
            </a:pPr>
            <a:r>
              <a:rPr lang="es" sz="800"/>
              <a:t>Geom. optimization for (n,𝛾)</a:t>
            </a:r>
            <a:endParaRPr sz="800"/>
          </a:p>
          <a:p>
            <a:pPr indent="0" lvl="0" marL="0" rtl="0" algn="l">
              <a:spcBef>
                <a:spcPts val="0"/>
              </a:spcBef>
              <a:spcAft>
                <a:spcPts val="0"/>
              </a:spcAft>
              <a:buNone/>
            </a:pPr>
            <a:r>
              <a:rPr lang="es" sz="800"/>
              <a:t>→</a:t>
            </a:r>
            <a:r>
              <a:rPr b="1" lang="es" sz="800">
                <a:solidFill>
                  <a:srgbClr val="00B050"/>
                </a:solidFill>
              </a:rPr>
              <a:t>Large sensitivity</a:t>
            </a:r>
            <a:endParaRPr b="1" sz="800">
              <a:solidFill>
                <a:srgbClr val="00B050"/>
              </a:solidFill>
            </a:endParaRPr>
          </a:p>
        </p:txBody>
      </p:sp>
      <p:pic>
        <p:nvPicPr>
          <p:cNvPr id="237" name="Google Shape;237;p20"/>
          <p:cNvPicPr preferRelativeResize="0"/>
          <p:nvPr/>
        </p:nvPicPr>
        <p:blipFill>
          <a:blip r:embed="rId7">
            <a:alphaModFix/>
          </a:blip>
          <a:stretch>
            <a:fillRect/>
          </a:stretch>
        </p:blipFill>
        <p:spPr>
          <a:xfrm>
            <a:off x="5757650" y="4169600"/>
            <a:ext cx="2350127" cy="505390"/>
          </a:xfrm>
          <a:prstGeom prst="rect">
            <a:avLst/>
          </a:prstGeom>
          <a:noFill/>
          <a:ln>
            <a:noFill/>
          </a:ln>
        </p:spPr>
      </p:pic>
      <p:pic>
        <p:nvPicPr>
          <p:cNvPr id="238" name="Google Shape;238;p20"/>
          <p:cNvPicPr preferRelativeResize="0"/>
          <p:nvPr/>
        </p:nvPicPr>
        <p:blipFill>
          <a:blip r:embed="rId8">
            <a:alphaModFix/>
          </a:blip>
          <a:stretch>
            <a:fillRect/>
          </a:stretch>
        </p:blipFill>
        <p:spPr>
          <a:xfrm>
            <a:off x="8243465" y="4007550"/>
            <a:ext cx="848187" cy="677100"/>
          </a:xfrm>
          <a:prstGeom prst="rect">
            <a:avLst/>
          </a:prstGeom>
          <a:noFill/>
          <a:ln>
            <a:noFill/>
          </a:ln>
        </p:spPr>
      </p:pic>
      <p:sp>
        <p:nvSpPr>
          <p:cNvPr id="239" name="Google Shape;239;p20"/>
          <p:cNvSpPr/>
          <p:nvPr/>
        </p:nvSpPr>
        <p:spPr>
          <a:xfrm>
            <a:off x="8027456" y="4289635"/>
            <a:ext cx="196200" cy="265200"/>
          </a:xfrm>
          <a:prstGeom prst="mathPlus">
            <a:avLst>
              <a:gd fmla="val 23520" name="adj1"/>
            </a:avLst>
          </a:prstGeom>
          <a:solidFill>
            <a:srgbClr val="FF0000"/>
          </a:solid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0" name="Google Shape;240;p20"/>
          <p:cNvPicPr preferRelativeResize="0"/>
          <p:nvPr/>
        </p:nvPicPr>
        <p:blipFill rotWithShape="1">
          <a:blip r:embed="rId9">
            <a:alphaModFix/>
          </a:blip>
          <a:srcRect b="0" l="5633" r="0" t="16611"/>
          <a:stretch/>
        </p:blipFill>
        <p:spPr>
          <a:xfrm>
            <a:off x="1400" y="526800"/>
            <a:ext cx="3394226" cy="4072003"/>
          </a:xfrm>
          <a:prstGeom prst="rect">
            <a:avLst/>
          </a:prstGeom>
          <a:noFill/>
          <a:ln>
            <a:noFill/>
          </a:ln>
        </p:spPr>
      </p:pic>
      <p:sp>
        <p:nvSpPr>
          <p:cNvPr id="241" name="Google Shape;241;p20"/>
          <p:cNvSpPr txBox="1"/>
          <p:nvPr/>
        </p:nvSpPr>
        <p:spPr>
          <a:xfrm>
            <a:off x="1572438" y="3296322"/>
            <a:ext cx="6411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sz="1600">
                <a:solidFill>
                  <a:srgbClr val="FF0000"/>
                </a:solidFill>
              </a:rPr>
              <a:t>C</a:t>
            </a:r>
            <a:r>
              <a:rPr b="1" baseline="-25000" lang="es" sz="1600">
                <a:solidFill>
                  <a:srgbClr val="FF0000"/>
                </a:solidFill>
              </a:rPr>
              <a:t>6</a:t>
            </a:r>
            <a:r>
              <a:rPr b="1" lang="es" sz="1600">
                <a:solidFill>
                  <a:srgbClr val="FF0000"/>
                </a:solidFill>
              </a:rPr>
              <a:t>D</a:t>
            </a:r>
            <a:r>
              <a:rPr b="1" baseline="-25000" lang="es" sz="1600">
                <a:solidFill>
                  <a:srgbClr val="FF0000"/>
                </a:solidFill>
              </a:rPr>
              <a:t>6</a:t>
            </a:r>
            <a:endParaRPr b="1" baseline="-25000" sz="1600">
              <a:solidFill>
                <a:srgbClr val="FF0000"/>
              </a:solidFill>
            </a:endParaRPr>
          </a:p>
        </p:txBody>
      </p:sp>
      <p:cxnSp>
        <p:nvCxnSpPr>
          <p:cNvPr id="242" name="Google Shape;242;p20"/>
          <p:cNvCxnSpPr>
            <a:stCxn id="241" idx="3"/>
          </p:cNvCxnSpPr>
          <p:nvPr/>
        </p:nvCxnSpPr>
        <p:spPr>
          <a:xfrm flipH="1" rot="10800000">
            <a:off x="2213538" y="3130272"/>
            <a:ext cx="260100" cy="381600"/>
          </a:xfrm>
          <a:prstGeom prst="straightConnector1">
            <a:avLst/>
          </a:prstGeom>
          <a:noFill/>
          <a:ln cap="flat" cmpd="sng" w="19050">
            <a:solidFill>
              <a:srgbClr val="FF0000"/>
            </a:solidFill>
            <a:prstDash val="solid"/>
            <a:round/>
            <a:headEnd len="med" w="med" type="none"/>
            <a:tailEnd len="med" w="med" type="triangle"/>
          </a:ln>
        </p:spPr>
      </p:cxnSp>
      <p:cxnSp>
        <p:nvCxnSpPr>
          <p:cNvPr id="243" name="Google Shape;243;p20"/>
          <p:cNvCxnSpPr>
            <a:stCxn id="241" idx="1"/>
          </p:cNvCxnSpPr>
          <p:nvPr/>
        </p:nvCxnSpPr>
        <p:spPr>
          <a:xfrm rot="10800000">
            <a:off x="1215738" y="3358272"/>
            <a:ext cx="356700" cy="153600"/>
          </a:xfrm>
          <a:prstGeom prst="straightConnector1">
            <a:avLst/>
          </a:prstGeom>
          <a:noFill/>
          <a:ln cap="flat" cmpd="sng" w="19050">
            <a:solidFill>
              <a:srgbClr val="FF0000"/>
            </a:solidFill>
            <a:prstDash val="solid"/>
            <a:round/>
            <a:headEnd len="med" w="med" type="none"/>
            <a:tailEnd len="med" w="med" type="triangle"/>
          </a:ln>
        </p:spPr>
      </p:cxnSp>
      <p:sp>
        <p:nvSpPr>
          <p:cNvPr id="244" name="Google Shape;244;p20"/>
          <p:cNvSpPr txBox="1"/>
          <p:nvPr/>
        </p:nvSpPr>
        <p:spPr>
          <a:xfrm>
            <a:off x="199759" y="994477"/>
            <a:ext cx="8403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sz="1600">
                <a:solidFill>
                  <a:srgbClr val="0000FF"/>
                </a:solidFill>
              </a:rPr>
              <a:t>sTEDs</a:t>
            </a:r>
            <a:endParaRPr b="1" sz="1600">
              <a:solidFill>
                <a:srgbClr val="0000FF"/>
              </a:solidFill>
            </a:endParaRPr>
          </a:p>
        </p:txBody>
      </p:sp>
      <p:cxnSp>
        <p:nvCxnSpPr>
          <p:cNvPr id="245" name="Google Shape;245;p20"/>
          <p:cNvCxnSpPr>
            <a:stCxn id="244" idx="2"/>
          </p:cNvCxnSpPr>
          <p:nvPr/>
        </p:nvCxnSpPr>
        <p:spPr>
          <a:xfrm>
            <a:off x="619909" y="1425577"/>
            <a:ext cx="251100" cy="390000"/>
          </a:xfrm>
          <a:prstGeom prst="straightConnector1">
            <a:avLst/>
          </a:prstGeom>
          <a:noFill/>
          <a:ln cap="flat" cmpd="sng" w="9525">
            <a:solidFill>
              <a:srgbClr val="0000FF"/>
            </a:solidFill>
            <a:prstDash val="solid"/>
            <a:round/>
            <a:headEnd len="med" w="med" type="none"/>
            <a:tailEnd len="med" w="med" type="triangle"/>
          </a:ln>
        </p:spPr>
      </p:cxnSp>
      <p:sp>
        <p:nvSpPr>
          <p:cNvPr id="246" name="Google Shape;246;p20"/>
          <p:cNvSpPr txBox="1"/>
          <p:nvPr/>
        </p:nvSpPr>
        <p:spPr>
          <a:xfrm>
            <a:off x="2328334" y="4161647"/>
            <a:ext cx="9948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sz="1600">
                <a:solidFill>
                  <a:srgbClr val="9900FF"/>
                </a:solidFill>
              </a:rPr>
              <a:t>SIMOn2</a:t>
            </a:r>
            <a:endParaRPr b="1" sz="1600">
              <a:solidFill>
                <a:srgbClr val="9900FF"/>
              </a:solidFill>
            </a:endParaRPr>
          </a:p>
        </p:txBody>
      </p:sp>
      <p:cxnSp>
        <p:nvCxnSpPr>
          <p:cNvPr id="247" name="Google Shape;247;p20"/>
          <p:cNvCxnSpPr>
            <a:stCxn id="246" idx="1"/>
          </p:cNvCxnSpPr>
          <p:nvPr/>
        </p:nvCxnSpPr>
        <p:spPr>
          <a:xfrm rot="10800000">
            <a:off x="1886734" y="3986897"/>
            <a:ext cx="441600" cy="390300"/>
          </a:xfrm>
          <a:prstGeom prst="straightConnector1">
            <a:avLst/>
          </a:prstGeom>
          <a:noFill/>
          <a:ln cap="flat" cmpd="sng" w="9525">
            <a:solidFill>
              <a:srgbClr val="9900FF"/>
            </a:solidFill>
            <a:prstDash val="solid"/>
            <a:round/>
            <a:headEnd len="med" w="med" type="none"/>
            <a:tailEnd len="med" w="med" type="triangle"/>
          </a:ln>
        </p:spPr>
      </p:cxnSp>
      <p:sp>
        <p:nvSpPr>
          <p:cNvPr id="248" name="Google Shape;248;p20"/>
          <p:cNvSpPr txBox="1"/>
          <p:nvPr/>
        </p:nvSpPr>
        <p:spPr>
          <a:xfrm>
            <a:off x="7676975" y="3159050"/>
            <a:ext cx="1467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700">
                <a:solidFill>
                  <a:srgbClr val="FF0000"/>
                </a:solidFill>
              </a:rPr>
              <a:t>V. Alcayne et al., Rad. Phys. and Chem. (2024) 217, 111525</a:t>
            </a:r>
            <a:endParaRPr sz="1000">
              <a:solidFill>
                <a:srgbClr val="FF0000"/>
              </a:solidFill>
            </a:endParaRPr>
          </a:p>
        </p:txBody>
      </p:sp>
      <p:sp>
        <p:nvSpPr>
          <p:cNvPr id="249" name="Google Shape;249;p20"/>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21"/>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2400">
                <a:solidFill>
                  <a:srgbClr val="FFFFFF"/>
                </a:solidFill>
              </a:rPr>
              <a:t>Outline</a:t>
            </a:r>
            <a:endParaRPr sz="2400">
              <a:solidFill>
                <a:srgbClr val="FFFFFF"/>
              </a:solidFill>
            </a:endParaRPr>
          </a:p>
        </p:txBody>
      </p:sp>
      <p:pic>
        <p:nvPicPr>
          <p:cNvPr id="255" name="Google Shape;255;p21"/>
          <p:cNvPicPr preferRelativeResize="0"/>
          <p:nvPr/>
        </p:nvPicPr>
        <p:blipFill rotWithShape="1">
          <a:blip r:embed="rId3">
            <a:alphaModFix/>
          </a:blip>
          <a:srcRect b="0" l="0" r="0" t="0"/>
          <a:stretch/>
        </p:blipFill>
        <p:spPr>
          <a:xfrm>
            <a:off x="8300205" y="22700"/>
            <a:ext cx="780771" cy="481426"/>
          </a:xfrm>
          <a:prstGeom prst="rect">
            <a:avLst/>
          </a:prstGeom>
          <a:noFill/>
          <a:ln>
            <a:noFill/>
          </a:ln>
        </p:spPr>
      </p:pic>
      <p:grpSp>
        <p:nvGrpSpPr>
          <p:cNvPr id="256" name="Google Shape;256;p21"/>
          <p:cNvGrpSpPr/>
          <p:nvPr/>
        </p:nvGrpSpPr>
        <p:grpSpPr>
          <a:xfrm>
            <a:off x="0" y="0"/>
            <a:ext cx="9144000" cy="526800"/>
            <a:chOff x="0" y="0"/>
            <a:chExt cx="9144000" cy="526800"/>
          </a:xfrm>
        </p:grpSpPr>
        <p:sp>
          <p:nvSpPr>
            <p:cNvPr id="257" name="Google Shape;257;p21"/>
            <p:cNvSpPr txBox="1"/>
            <p:nvPr/>
          </p:nvSpPr>
          <p:spPr>
            <a:xfrm>
              <a:off x="0" y="0"/>
              <a:ext cx="9144000" cy="5268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s" sz="2000">
                  <a:solidFill>
                    <a:schemeClr val="lt1"/>
                  </a:solidFill>
                </a:rPr>
                <a:t>      </a:t>
              </a:r>
              <a:r>
                <a:rPr lang="es" sz="2000">
                  <a:solidFill>
                    <a:schemeClr val="lt1"/>
                  </a:solidFill>
                </a:rPr>
                <a:t>Brief summary: Prev. analysis status reported</a:t>
              </a:r>
              <a:endParaRPr sz="2400">
                <a:solidFill>
                  <a:srgbClr val="FFFFFF"/>
                </a:solidFill>
              </a:endParaRPr>
            </a:p>
          </p:txBody>
        </p:sp>
        <p:pic>
          <p:nvPicPr>
            <p:cNvPr id="258" name="Google Shape;258;p21"/>
            <p:cNvPicPr preferRelativeResize="0"/>
            <p:nvPr/>
          </p:nvPicPr>
          <p:blipFill>
            <a:blip r:embed="rId4">
              <a:alphaModFix/>
            </a:blip>
            <a:stretch>
              <a:fillRect/>
            </a:stretch>
          </p:blipFill>
          <p:spPr>
            <a:xfrm>
              <a:off x="68875" y="22700"/>
              <a:ext cx="2062993" cy="481425"/>
            </a:xfrm>
            <a:prstGeom prst="rect">
              <a:avLst/>
            </a:prstGeom>
            <a:noFill/>
            <a:ln>
              <a:noFill/>
            </a:ln>
          </p:spPr>
        </p:pic>
      </p:grpSp>
      <p:sp>
        <p:nvSpPr>
          <p:cNvPr id="259" name="Google Shape;259;p21"/>
          <p:cNvSpPr txBox="1"/>
          <p:nvPr/>
        </p:nvSpPr>
        <p:spPr>
          <a:xfrm>
            <a:off x="96725" y="499275"/>
            <a:ext cx="8886300" cy="4494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t>In the last meeting:</a:t>
            </a:r>
            <a:endParaRPr/>
          </a:p>
          <a:p>
            <a:pPr indent="-317500" lvl="0" marL="457200" rtl="0" algn="l">
              <a:spcBef>
                <a:spcPts val="0"/>
              </a:spcBef>
              <a:spcAft>
                <a:spcPts val="0"/>
              </a:spcAft>
              <a:buSzPts val="1400"/>
              <a:buChar char="●"/>
            </a:pPr>
            <a:r>
              <a:rPr lang="es">
                <a:solidFill>
                  <a:schemeClr val="dk1"/>
                </a:solidFill>
              </a:rPr>
              <a:t>Detector individual energy calibration			</a:t>
            </a:r>
            <a:r>
              <a:rPr b="1" lang="es">
                <a:solidFill>
                  <a:srgbClr val="6AA84F"/>
                </a:solidFill>
              </a:rPr>
              <a:t>✔</a:t>
            </a:r>
            <a:endParaRPr b="1">
              <a:solidFill>
                <a:srgbClr val="6AA84F"/>
              </a:solidFill>
            </a:endParaRPr>
          </a:p>
          <a:p>
            <a:pPr indent="0" lvl="0" marL="457200" rtl="0" algn="l">
              <a:spcBef>
                <a:spcPts val="0"/>
              </a:spcBef>
              <a:spcAft>
                <a:spcPts val="0"/>
              </a:spcAft>
              <a:buNone/>
            </a:pPr>
            <a:r>
              <a:t/>
            </a:r>
            <a:endParaRPr/>
          </a:p>
          <a:p>
            <a:pPr indent="0" lvl="0" marL="0" rtl="0" algn="l">
              <a:spcBef>
                <a:spcPts val="0"/>
              </a:spcBef>
              <a:spcAft>
                <a:spcPts val="0"/>
              </a:spcAft>
              <a:buNone/>
            </a:pPr>
            <a:r>
              <a:t/>
            </a:r>
            <a:endParaRPr/>
          </a:p>
          <a:p>
            <a:pPr indent="0" lvl="0" marL="457200" rtl="0" algn="l">
              <a:spcBef>
                <a:spcPts val="0"/>
              </a:spcBef>
              <a:spcAft>
                <a:spcPts val="0"/>
              </a:spcAft>
              <a:buNone/>
            </a:pPr>
            <a:r>
              <a:t/>
            </a:r>
            <a:endParaRPr/>
          </a:p>
          <a:p>
            <a:pPr indent="0" lvl="0" marL="457200" rtl="0" algn="l">
              <a:spcBef>
                <a:spcPts val="0"/>
              </a:spcBef>
              <a:spcAft>
                <a:spcPts val="0"/>
              </a:spcAft>
              <a:buNone/>
            </a:pPr>
            <a:r>
              <a:t/>
            </a:r>
            <a:endParaRPr/>
          </a:p>
          <a:p>
            <a:pPr indent="-317500" lvl="0" marL="457200" rtl="0" algn="l">
              <a:spcBef>
                <a:spcPts val="0"/>
              </a:spcBef>
              <a:spcAft>
                <a:spcPts val="0"/>
              </a:spcAft>
              <a:buSzPts val="1400"/>
              <a:buChar char="●"/>
            </a:pPr>
            <a:r>
              <a:rPr lang="es"/>
              <a:t>Gain drift for all detectors along the measurement	</a:t>
            </a:r>
            <a:r>
              <a:rPr b="1" lang="es">
                <a:solidFill>
                  <a:srgbClr val="6AA84F"/>
                </a:solidFill>
              </a:rPr>
              <a:t>✔</a:t>
            </a:r>
            <a:endParaRPr/>
          </a:p>
          <a:p>
            <a:pPr indent="0" lvl="0" marL="0" rtl="0" algn="l">
              <a:spcBef>
                <a:spcPts val="0"/>
              </a:spcBef>
              <a:spcAft>
                <a:spcPts val="0"/>
              </a:spcAft>
              <a:buNone/>
            </a:pPr>
            <a:r>
              <a:t/>
            </a:r>
            <a:endParaRPr/>
          </a:p>
          <a:p>
            <a:pPr indent="0" lvl="0" marL="457200" rtl="0" algn="l">
              <a:spcBef>
                <a:spcPts val="0"/>
              </a:spcBef>
              <a:spcAft>
                <a:spcPts val="0"/>
              </a:spcAft>
              <a:buNone/>
            </a:pPr>
            <a:r>
              <a:t/>
            </a:r>
            <a:endParaRPr/>
          </a:p>
          <a:p>
            <a:pPr indent="0" lvl="0" marL="457200" rtl="0" algn="l">
              <a:spcBef>
                <a:spcPts val="0"/>
              </a:spcBef>
              <a:spcAft>
                <a:spcPts val="0"/>
              </a:spcAft>
              <a:buNone/>
            </a:pPr>
            <a:r>
              <a:t/>
            </a:r>
            <a:endParaRPr/>
          </a:p>
          <a:p>
            <a:pPr indent="0" lvl="0" marL="457200" rtl="0" algn="l">
              <a:spcBef>
                <a:spcPts val="0"/>
              </a:spcBef>
              <a:spcAft>
                <a:spcPts val="0"/>
              </a:spcAft>
              <a:buNone/>
            </a:pPr>
            <a:r>
              <a:t/>
            </a:r>
            <a:endParaRPr/>
          </a:p>
          <a:p>
            <a:pPr indent="0" lvl="0" marL="457200" rtl="0" algn="l">
              <a:spcBef>
                <a:spcPts val="0"/>
              </a:spcBef>
              <a:spcAft>
                <a:spcPts val="0"/>
              </a:spcAft>
              <a:buNone/>
            </a:pPr>
            <a:r>
              <a:t/>
            </a:r>
            <a:endParaRPr/>
          </a:p>
          <a:p>
            <a:pPr indent="-317500" lvl="0" marL="457200" rtl="0" algn="l">
              <a:spcBef>
                <a:spcPts val="0"/>
              </a:spcBef>
              <a:spcAft>
                <a:spcPts val="0"/>
              </a:spcAft>
              <a:buSzPts val="1400"/>
              <a:buChar char="●"/>
            </a:pPr>
            <a:r>
              <a:rPr lang="es"/>
              <a:t>Count rate stability	 					</a:t>
            </a:r>
            <a:r>
              <a:rPr b="1" lang="es">
                <a:solidFill>
                  <a:srgbClr val="6AA84F"/>
                </a:solidFill>
              </a:rPr>
              <a:t>✔</a:t>
            </a:r>
            <a:endParaRPr/>
          </a:p>
          <a:p>
            <a:pPr indent="0" lvl="0" marL="457200" rtl="0" algn="l">
              <a:spcBef>
                <a:spcPts val="0"/>
              </a:spcBef>
              <a:spcAft>
                <a:spcPts val="0"/>
              </a:spcAft>
              <a:buNone/>
            </a:pPr>
            <a:r>
              <a:t/>
            </a:r>
            <a:endParaRPr/>
          </a:p>
          <a:p>
            <a:pPr indent="0" lvl="0" marL="0" rtl="0" algn="l">
              <a:spcBef>
                <a:spcPts val="0"/>
              </a:spcBef>
              <a:spcAft>
                <a:spcPts val="0"/>
              </a:spcAft>
              <a:buNone/>
            </a:pPr>
            <a:r>
              <a:t/>
            </a:r>
            <a:endParaRPr/>
          </a:p>
          <a:p>
            <a:pPr indent="0" lvl="0" marL="457200" rtl="0" algn="l">
              <a:spcBef>
                <a:spcPts val="0"/>
              </a:spcBef>
              <a:spcAft>
                <a:spcPts val="0"/>
              </a:spcAft>
              <a:buNone/>
            </a:pPr>
            <a:r>
              <a:t/>
            </a:r>
            <a:endParaRPr/>
          </a:p>
          <a:p>
            <a:pPr indent="0" lvl="0" marL="0" rtl="0" algn="l">
              <a:spcBef>
                <a:spcPts val="0"/>
              </a:spcBef>
              <a:spcAft>
                <a:spcPts val="0"/>
              </a:spcAft>
              <a:buNone/>
            </a:pPr>
            <a:r>
              <a:t/>
            </a:r>
            <a:endParaRPr/>
          </a:p>
          <a:p>
            <a:pPr indent="-317500" lvl="0" marL="457200" rtl="0" algn="l">
              <a:spcBef>
                <a:spcPts val="0"/>
              </a:spcBef>
              <a:spcAft>
                <a:spcPts val="0"/>
              </a:spcAft>
              <a:buSzPts val="1400"/>
              <a:buChar char="●"/>
            </a:pPr>
            <a:r>
              <a:rPr lang="es">
                <a:solidFill>
                  <a:schemeClr val="dk1"/>
                </a:solidFill>
              </a:rPr>
              <a:t>“</a:t>
            </a:r>
            <a:r>
              <a:rPr lang="es">
                <a:solidFill>
                  <a:srgbClr val="FF0000"/>
                </a:solidFill>
              </a:rPr>
              <a:t>Very Preliminary</a:t>
            </a:r>
            <a:r>
              <a:rPr lang="es">
                <a:solidFill>
                  <a:schemeClr val="dk1"/>
                </a:solidFill>
              </a:rPr>
              <a:t>” </a:t>
            </a:r>
            <a:r>
              <a:rPr baseline="30000" lang="es">
                <a:solidFill>
                  <a:schemeClr val="dk1"/>
                </a:solidFill>
              </a:rPr>
              <a:t>209</a:t>
            </a:r>
            <a:r>
              <a:rPr lang="es">
                <a:solidFill>
                  <a:schemeClr val="dk1"/>
                </a:solidFill>
              </a:rPr>
              <a:t>Bi(n,ɣ) data. </a:t>
            </a:r>
            <a:r>
              <a:rPr lang="es"/>
              <a:t>				</a:t>
            </a:r>
            <a:r>
              <a:rPr b="1" lang="es">
                <a:solidFill>
                  <a:srgbClr val="6AA84F"/>
                </a:solidFill>
              </a:rPr>
              <a: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260" name="Google Shape;260;p21"/>
          <p:cNvSpPr txBox="1"/>
          <p:nvPr/>
        </p:nvSpPr>
        <p:spPr>
          <a:xfrm>
            <a:off x="0" y="4684650"/>
            <a:ext cx="9144000" cy="438900"/>
          </a:xfrm>
          <a:prstGeom prst="rect">
            <a:avLst/>
          </a:prstGeom>
          <a:solidFill>
            <a:srgbClr val="0000CC"/>
          </a:solid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t/>
            </a:r>
            <a:endParaRPr sz="2400">
              <a:solidFill>
                <a:srgbClr val="FFFFFF"/>
              </a:solidFill>
            </a:endParaRPr>
          </a:p>
        </p:txBody>
      </p:sp>
      <p:sp>
        <p:nvSpPr>
          <p:cNvPr id="261" name="Google Shape;261;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s">
                <a:solidFill>
                  <a:schemeClr val="lt1"/>
                </a:solidFill>
              </a:rPr>
              <a:t>‹#›</a:t>
            </a:fld>
            <a:endParaRPr>
              <a:solidFill>
                <a:schemeClr val="lt1"/>
              </a:solidFill>
            </a:endParaRPr>
          </a:p>
        </p:txBody>
      </p:sp>
      <p:sp>
        <p:nvSpPr>
          <p:cNvPr id="262" name="Google Shape;262;p21"/>
          <p:cNvSpPr txBox="1"/>
          <p:nvPr/>
        </p:nvSpPr>
        <p:spPr>
          <a:xfrm>
            <a:off x="165725" y="4659925"/>
            <a:ext cx="4926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lt1"/>
                </a:solidFill>
              </a:rPr>
              <a:t>n_TOF Collaboration meeting, November 27-29, 2024</a:t>
            </a:r>
            <a:endParaRPr>
              <a:solidFill>
                <a:schemeClr val="lt1"/>
              </a:solidFill>
            </a:endParaRPr>
          </a:p>
        </p:txBody>
      </p:sp>
      <p:pic>
        <p:nvPicPr>
          <p:cNvPr id="263" name="Google Shape;263;p21"/>
          <p:cNvPicPr preferRelativeResize="0"/>
          <p:nvPr/>
        </p:nvPicPr>
        <p:blipFill rotWithShape="1">
          <a:blip r:embed="rId5">
            <a:alphaModFix/>
          </a:blip>
          <a:srcRect b="0" l="0" r="8290" t="0"/>
          <a:stretch/>
        </p:blipFill>
        <p:spPr>
          <a:xfrm>
            <a:off x="5256550" y="526800"/>
            <a:ext cx="1761726" cy="1108476"/>
          </a:xfrm>
          <a:prstGeom prst="rect">
            <a:avLst/>
          </a:prstGeom>
          <a:noFill/>
          <a:ln>
            <a:noFill/>
          </a:ln>
        </p:spPr>
      </p:pic>
      <p:sp>
        <p:nvSpPr>
          <p:cNvPr id="264" name="Google Shape;264;p21"/>
          <p:cNvSpPr/>
          <p:nvPr/>
        </p:nvSpPr>
        <p:spPr>
          <a:xfrm>
            <a:off x="5823304" y="1307270"/>
            <a:ext cx="18300" cy="27000"/>
          </a:xfrm>
          <a:prstGeom prst="rect">
            <a:avLst/>
          </a:prstGeom>
          <a:solidFill>
            <a:srgbClr val="0000FF"/>
          </a:solid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65" name="Google Shape;265;p21"/>
          <p:cNvSpPr/>
          <p:nvPr/>
        </p:nvSpPr>
        <p:spPr>
          <a:xfrm>
            <a:off x="5609451" y="1421185"/>
            <a:ext cx="18300" cy="27000"/>
          </a:xfrm>
          <a:prstGeom prst="rect">
            <a:avLst/>
          </a:prstGeom>
          <a:solidFill>
            <a:srgbClr val="0000FF"/>
          </a:solid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66" name="Google Shape;266;p21"/>
          <p:cNvSpPr/>
          <p:nvPr/>
        </p:nvSpPr>
        <p:spPr>
          <a:xfrm>
            <a:off x="6425661" y="984743"/>
            <a:ext cx="18300" cy="27000"/>
          </a:xfrm>
          <a:prstGeom prst="rect">
            <a:avLst/>
          </a:prstGeom>
          <a:solidFill>
            <a:srgbClr val="38761D"/>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67" name="Google Shape;267;p21"/>
          <p:cNvSpPr/>
          <p:nvPr/>
        </p:nvSpPr>
        <p:spPr>
          <a:xfrm>
            <a:off x="6844904" y="766040"/>
            <a:ext cx="18300" cy="27000"/>
          </a:xfrm>
          <a:prstGeom prst="rect">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68" name="Google Shape;268;p21"/>
          <p:cNvSpPr/>
          <p:nvPr/>
        </p:nvSpPr>
        <p:spPr>
          <a:xfrm>
            <a:off x="5684069" y="1370364"/>
            <a:ext cx="18300" cy="27000"/>
          </a:xfrm>
          <a:prstGeom prst="rect">
            <a:avLst/>
          </a:prstGeom>
          <a:solidFill>
            <a:srgbClr val="FF9900"/>
          </a:solidFill>
          <a:ln cap="flat" cmpd="sng" w="952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69" name="Google Shape;269;p21"/>
          <p:cNvSpPr/>
          <p:nvPr/>
        </p:nvSpPr>
        <p:spPr>
          <a:xfrm>
            <a:off x="5642341" y="1402228"/>
            <a:ext cx="18300" cy="27000"/>
          </a:xfrm>
          <a:prstGeom prst="rect">
            <a:avLst/>
          </a:prstGeom>
          <a:solidFill>
            <a:srgbClr val="00FF00"/>
          </a:solid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0" name="Google Shape;270;p21"/>
          <p:cNvSpPr/>
          <p:nvPr/>
        </p:nvSpPr>
        <p:spPr>
          <a:xfrm>
            <a:off x="5550048" y="1448262"/>
            <a:ext cx="18300" cy="27000"/>
          </a:xfrm>
          <a:prstGeom prst="rect">
            <a:avLst/>
          </a:prstGeom>
          <a:solidFill>
            <a:srgbClr val="00FF00"/>
          </a:solid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1" name="Google Shape;271;p21"/>
          <p:cNvSpPr/>
          <p:nvPr/>
        </p:nvSpPr>
        <p:spPr>
          <a:xfrm>
            <a:off x="5534097" y="1459990"/>
            <a:ext cx="18300" cy="27000"/>
          </a:xfrm>
          <a:prstGeom prst="rect">
            <a:avLst/>
          </a:prstGeom>
          <a:solidFill>
            <a:srgbClr val="4C1130"/>
          </a:solidFill>
          <a:ln cap="flat" cmpd="sng" w="9525">
            <a:solidFill>
              <a:srgbClr val="4C113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272" name="Google Shape;272;p21"/>
          <p:cNvPicPr preferRelativeResize="0"/>
          <p:nvPr/>
        </p:nvPicPr>
        <p:blipFill rotWithShape="1">
          <a:blip r:embed="rId6">
            <a:alphaModFix/>
          </a:blip>
          <a:srcRect b="0" l="0" r="8248" t="0"/>
          <a:stretch/>
        </p:blipFill>
        <p:spPr>
          <a:xfrm>
            <a:off x="7072300" y="526801"/>
            <a:ext cx="1817952" cy="1108476"/>
          </a:xfrm>
          <a:prstGeom prst="rect">
            <a:avLst/>
          </a:prstGeom>
          <a:noFill/>
          <a:ln>
            <a:noFill/>
          </a:ln>
        </p:spPr>
      </p:pic>
      <p:sp>
        <p:nvSpPr>
          <p:cNvPr id="273" name="Google Shape;273;p21"/>
          <p:cNvSpPr/>
          <p:nvPr/>
        </p:nvSpPr>
        <p:spPr>
          <a:xfrm>
            <a:off x="8704676" y="770285"/>
            <a:ext cx="19500" cy="27600"/>
          </a:xfrm>
          <a:prstGeom prst="rect">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4" name="Google Shape;274;p21"/>
          <p:cNvSpPr/>
          <p:nvPr/>
        </p:nvSpPr>
        <p:spPr>
          <a:xfrm>
            <a:off x="8268555" y="978327"/>
            <a:ext cx="19500" cy="27600"/>
          </a:xfrm>
          <a:prstGeom prst="rect">
            <a:avLst/>
          </a:prstGeom>
          <a:solidFill>
            <a:srgbClr val="38761D"/>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5" name="Google Shape;275;p21"/>
          <p:cNvSpPr/>
          <p:nvPr/>
        </p:nvSpPr>
        <p:spPr>
          <a:xfrm>
            <a:off x="7622517" y="1306683"/>
            <a:ext cx="19500" cy="27600"/>
          </a:xfrm>
          <a:prstGeom prst="rect">
            <a:avLst/>
          </a:prstGeom>
          <a:solidFill>
            <a:srgbClr val="0000FF"/>
          </a:solid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6" name="Google Shape;276;p21"/>
          <p:cNvSpPr/>
          <p:nvPr/>
        </p:nvSpPr>
        <p:spPr>
          <a:xfrm>
            <a:off x="7497018" y="1371110"/>
            <a:ext cx="19500" cy="27600"/>
          </a:xfrm>
          <a:prstGeom prst="rect">
            <a:avLst/>
          </a:prstGeom>
          <a:solidFill>
            <a:srgbClr val="FF9900"/>
          </a:solidFill>
          <a:ln cap="flat" cmpd="sng" w="9525">
            <a:solidFill>
              <a:srgbClr val="FF99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7" name="Google Shape;277;p21"/>
          <p:cNvSpPr/>
          <p:nvPr/>
        </p:nvSpPr>
        <p:spPr>
          <a:xfrm>
            <a:off x="7453444" y="1403243"/>
            <a:ext cx="19500" cy="27600"/>
          </a:xfrm>
          <a:prstGeom prst="rect">
            <a:avLst/>
          </a:prstGeom>
          <a:solidFill>
            <a:srgbClr val="00FF00"/>
          </a:solid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8" name="Google Shape;278;p21"/>
          <p:cNvSpPr/>
          <p:nvPr/>
        </p:nvSpPr>
        <p:spPr>
          <a:xfrm>
            <a:off x="7366605" y="1448346"/>
            <a:ext cx="19500" cy="27600"/>
          </a:xfrm>
          <a:prstGeom prst="rect">
            <a:avLst/>
          </a:prstGeom>
          <a:solidFill>
            <a:srgbClr val="00FF00"/>
          </a:solidFill>
          <a:ln cap="flat" cmpd="sng" w="9525">
            <a:solidFill>
              <a:srgbClr val="00FF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9" name="Google Shape;279;p21"/>
          <p:cNvSpPr/>
          <p:nvPr/>
        </p:nvSpPr>
        <p:spPr>
          <a:xfrm>
            <a:off x="7421935" y="1420696"/>
            <a:ext cx="19500" cy="27600"/>
          </a:xfrm>
          <a:prstGeom prst="rect">
            <a:avLst/>
          </a:prstGeom>
          <a:solidFill>
            <a:srgbClr val="0000FF"/>
          </a:solidFill>
          <a:ln cap="flat" cmpd="sng" w="9525">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0" name="Google Shape;280;p21"/>
          <p:cNvSpPr/>
          <p:nvPr/>
        </p:nvSpPr>
        <p:spPr>
          <a:xfrm>
            <a:off x="7351752" y="1461089"/>
            <a:ext cx="19500" cy="27600"/>
          </a:xfrm>
          <a:prstGeom prst="rect">
            <a:avLst/>
          </a:prstGeom>
          <a:solidFill>
            <a:srgbClr val="4C1130"/>
          </a:solidFill>
          <a:ln cap="flat" cmpd="sng" w="9525">
            <a:solidFill>
              <a:srgbClr val="4C113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281" name="Google Shape;281;p21"/>
          <p:cNvPicPr preferRelativeResize="0"/>
          <p:nvPr/>
        </p:nvPicPr>
        <p:blipFill>
          <a:blip r:embed="rId7">
            <a:alphaModFix/>
          </a:blip>
          <a:stretch>
            <a:fillRect/>
          </a:stretch>
        </p:blipFill>
        <p:spPr>
          <a:xfrm>
            <a:off x="5121788" y="1742150"/>
            <a:ext cx="2031237" cy="1108476"/>
          </a:xfrm>
          <a:prstGeom prst="rect">
            <a:avLst/>
          </a:prstGeom>
          <a:noFill/>
          <a:ln>
            <a:noFill/>
          </a:ln>
        </p:spPr>
      </p:pic>
      <p:pic>
        <p:nvPicPr>
          <p:cNvPr id="282" name="Google Shape;282;p21"/>
          <p:cNvPicPr preferRelativeResize="0"/>
          <p:nvPr/>
        </p:nvPicPr>
        <p:blipFill>
          <a:blip r:embed="rId8">
            <a:alphaModFix/>
          </a:blip>
          <a:stretch>
            <a:fillRect/>
          </a:stretch>
        </p:blipFill>
        <p:spPr>
          <a:xfrm>
            <a:off x="5228437" y="2957503"/>
            <a:ext cx="1817951" cy="992097"/>
          </a:xfrm>
          <a:prstGeom prst="rect">
            <a:avLst/>
          </a:prstGeom>
          <a:noFill/>
          <a:ln>
            <a:noFill/>
          </a:ln>
        </p:spPr>
      </p:pic>
      <p:pic>
        <p:nvPicPr>
          <p:cNvPr id="283" name="Google Shape;283;p21"/>
          <p:cNvPicPr preferRelativeResize="0"/>
          <p:nvPr/>
        </p:nvPicPr>
        <p:blipFill>
          <a:blip r:embed="rId9">
            <a:alphaModFix/>
          </a:blip>
          <a:stretch>
            <a:fillRect/>
          </a:stretch>
        </p:blipFill>
        <p:spPr>
          <a:xfrm>
            <a:off x="7072300" y="2957512"/>
            <a:ext cx="2031249" cy="1054983"/>
          </a:xfrm>
          <a:prstGeom prst="rect">
            <a:avLst/>
          </a:prstGeom>
          <a:noFill/>
          <a:ln>
            <a:noFill/>
          </a:ln>
        </p:spPr>
      </p:pic>
      <p:pic>
        <p:nvPicPr>
          <p:cNvPr id="284" name="Google Shape;284;p21"/>
          <p:cNvPicPr preferRelativeResize="0"/>
          <p:nvPr/>
        </p:nvPicPr>
        <p:blipFill>
          <a:blip r:embed="rId10">
            <a:alphaModFix/>
          </a:blip>
          <a:stretch>
            <a:fillRect/>
          </a:stretch>
        </p:blipFill>
        <p:spPr>
          <a:xfrm>
            <a:off x="7270395" y="1742150"/>
            <a:ext cx="1635049" cy="1185321"/>
          </a:xfrm>
          <a:prstGeom prst="rect">
            <a:avLst/>
          </a:prstGeom>
          <a:noFill/>
          <a:ln>
            <a:noFill/>
          </a:ln>
        </p:spPr>
      </p:pic>
      <p:pic>
        <p:nvPicPr>
          <p:cNvPr id="285" name="Google Shape;285;p21"/>
          <p:cNvPicPr preferRelativeResize="0"/>
          <p:nvPr/>
        </p:nvPicPr>
        <p:blipFill rotWithShape="1">
          <a:blip r:embed="rId11">
            <a:alphaModFix/>
          </a:blip>
          <a:srcRect b="28253" l="10477" r="10327" t="26857"/>
          <a:stretch/>
        </p:blipFill>
        <p:spPr>
          <a:xfrm>
            <a:off x="7673012" y="58475"/>
            <a:ext cx="1423663" cy="409825"/>
          </a:xfrm>
          <a:prstGeom prst="rect">
            <a:avLst/>
          </a:prstGeom>
          <a:noFill/>
          <a:ln>
            <a:noFill/>
          </a:ln>
        </p:spPr>
      </p:pic>
      <p:pic>
        <p:nvPicPr>
          <p:cNvPr id="286" name="Google Shape;286;p21"/>
          <p:cNvPicPr preferRelativeResize="0"/>
          <p:nvPr/>
        </p:nvPicPr>
        <p:blipFill rotWithShape="1">
          <a:blip r:embed="rId12">
            <a:alphaModFix/>
          </a:blip>
          <a:srcRect b="0" l="1480" r="8225" t="3586"/>
          <a:stretch/>
        </p:blipFill>
        <p:spPr>
          <a:xfrm>
            <a:off x="5121792" y="4056477"/>
            <a:ext cx="1730869" cy="992099"/>
          </a:xfrm>
          <a:prstGeom prst="rect">
            <a:avLst/>
          </a:prstGeom>
          <a:noFill/>
          <a:ln>
            <a:noFill/>
          </a:ln>
        </p:spPr>
      </p:pic>
      <p:pic>
        <p:nvPicPr>
          <p:cNvPr id="287" name="Google Shape;287;p21"/>
          <p:cNvPicPr preferRelativeResize="0"/>
          <p:nvPr/>
        </p:nvPicPr>
        <p:blipFill rotWithShape="1">
          <a:blip r:embed="rId13">
            <a:alphaModFix/>
          </a:blip>
          <a:srcRect b="0" l="1729" r="7732" t="0"/>
          <a:stretch/>
        </p:blipFill>
        <p:spPr>
          <a:xfrm>
            <a:off x="6915650" y="4042523"/>
            <a:ext cx="1730851" cy="101557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