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62" r:id="rId3"/>
    <p:sldId id="266" r:id="rId4"/>
    <p:sldId id="268" r:id="rId5"/>
    <p:sldId id="273" r:id="rId6"/>
    <p:sldId id="275" r:id="rId7"/>
    <p:sldId id="276" r:id="rId8"/>
    <p:sldId id="277" r:id="rId9"/>
    <p:sldId id="264" r:id="rId10"/>
    <p:sldId id="278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C5FF"/>
    <a:srgbClr val="FF22FF"/>
    <a:srgbClr val="FFFFFF"/>
    <a:srgbClr val="FFB9B9"/>
    <a:srgbClr val="000000"/>
    <a:srgbClr val="7878FF"/>
    <a:srgbClr val="0066FF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D9667-A61D-4409-BFA3-6E21F8D76D0A}" type="datetimeFigureOut">
              <a:rPr lang="fr-FR" smtClean="0"/>
              <a:t>14/11/2024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65A8E-5991-46ED-B10E-6FD433881F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020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9A2A36-519D-4A36-B0AA-4BC6CACA7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8F0C731-D747-42C6-8661-02856685D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51E87E-FE89-429C-9A6D-82E8681EF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5139-1F91-4A12-8419-8F79C0E52D55}" type="datetime1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3842B0-CEA8-433D-AAF2-06B6D6430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0D9B77-5085-46BD-9F4A-480AC8D3D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340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20EA25-5AC9-4310-8412-F46C0C595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CF6D29F-C667-4F05-931A-22B1B44284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E568FC-C15D-426A-A8FF-73AF80E8A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0447-ACF0-4E8E-9988-5631EF4CF482}" type="datetime1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8EB009-A50F-44C8-BD19-CF065D8B9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D7B446-0E4E-4C3A-989C-AEF97F0A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68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148917C-51E7-4505-8247-59F87EBF46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55C81AE-3A3D-4557-BDC2-EB06BEF47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910867-B158-4D23-84A5-79A6C2F11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2438-4677-40DB-8574-6D8EC601BD47}" type="datetime1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C0BF64-98F2-402B-9C24-4ABBC9EBF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54E23E-3DC5-487A-88C1-6CBA4842A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38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23B1BD-6DB9-44CD-95EB-2920CA800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5FA597-0BDA-4710-A98C-A8E83A8ED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352395-EE75-43AA-8819-6037EE170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454B-4207-4D5D-81CD-9478115584DD}" type="datetime1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60C391-4A6A-426D-B027-EBE3A4E20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809ABD-4B62-440A-927F-C8AE44558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890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9A2272-DC30-448D-A73D-22CA3BBAC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451CE18-1611-4DCC-BFBC-D40E18E77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C88A0E-E009-4F1A-8B1F-A22FB00F2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E359D-D7B6-4152-87FB-B4CD7D6C06CB}" type="datetime1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3CC73E-211C-48BD-A82F-988CA2BD1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1C4A97-DFA8-4971-82A0-BD30EFC81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33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B7026C-29B4-42CD-9D0B-360F061ED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5FB21A-50CD-4454-8D89-046C64CA45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BD63F77-5ABD-4ADB-9EE5-653C638CD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FAFC74-31D6-477D-9A8A-2FECEACC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2A77-7EAB-498A-833C-2F487ADEF25D}" type="datetime1">
              <a:rPr lang="fr-FR" smtClean="0"/>
              <a:t>14/11/2024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31AF6B-1B33-42CA-A605-A77C0141D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137F637-0119-4767-B721-C52BDF1F4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27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E7361E-EF7E-431F-9F2C-5B821F1B1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36A9A3-FE30-4F6E-B5A1-008968C65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90936AA-AA40-48A4-87A6-3081522D9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8B039E5-10D0-4C91-885E-C177AC2F3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4C28ED4-6892-4A7F-A31F-27987D5CED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836D425-3549-4D5D-B173-C85657A05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8FADC-F948-4B65-ABC2-A3797BEA301E}" type="datetime1">
              <a:rPr lang="fr-FR" smtClean="0"/>
              <a:t>14/11/2024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BCF69CB-C7CE-4477-BA1D-8BAF44CED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BE1C450-C681-4BB8-A320-ACF695C2A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8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1EBD32-D906-4DA9-828D-428D1251F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AA0E7C8-8A7F-4AF4-BA20-2E2E175D4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8389-39E9-48AC-A2A6-9F6186822D4D}" type="datetime1">
              <a:rPr lang="fr-FR" smtClean="0"/>
              <a:t>14/11/2024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BE6A59-B07E-4FE6-A6AD-E107EB5BF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DDBB9C-032E-4A2B-9010-17F67DE87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44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9476C57-F9F9-427F-B29C-2C2DD32D6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E863F-16E0-41BB-88E8-A91622DB51E0}" type="datetime1">
              <a:rPr lang="fr-FR" smtClean="0"/>
              <a:t>14/11/2024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FED1C3F-3677-4DAC-B97E-7A1E8FA43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402CC4-B610-48B9-A491-9FD116321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01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7A7FA4-D915-45F0-81AA-2C9A6E07A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897F5A-ECF6-4016-BA48-644DD83B3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4C6ABA0-4196-4BB0-9569-BF06B418C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9065E1E-0284-4546-B241-F3FF538E6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69568-9B0C-4BEE-9401-6B7A14D32E41}" type="datetime1">
              <a:rPr lang="fr-FR" smtClean="0"/>
              <a:t>14/11/2024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96B8192-3CCA-474C-9CB3-33F90838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BCDF1A-33EA-45FB-8A99-E11EB7167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1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4556BF-0786-4D05-86D0-B1ADFF23B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D8560A4-1E5B-4067-9F53-36329B1A89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32E6D2-C6F6-496A-9E7A-5A81CF869D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0036F4-4D99-4F22-9420-EDB357D75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0AE27-E824-4108-B2AF-D226AC6847D6}" type="datetime1">
              <a:rPr lang="fr-FR" smtClean="0"/>
              <a:t>14/11/2024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ED49D8-53D8-41A3-9144-043627356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78F695D-65AD-4E26-ABF0-6D0BF7CDD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26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48F3C7E-94E1-4137-AD03-6093975D9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ACA1BD5-5EE9-42F4-A882-1DC330AA27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A2FB9E-7908-492E-A277-260D7FCE2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3D22B-CE7E-4F4C-B757-B3EBC22A539F}" type="datetime1">
              <a:rPr lang="fr-FR" smtClean="0"/>
              <a:t>14/11/2024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AE7989-AAF3-4B66-9783-4F44391AEF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EB86E-06A3-4D18-88D5-FF3E43705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9ADFA-12C3-499A-A33C-F366A20FD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70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24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2.svg"/><Relationship Id="rId10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2.svg"/><Relationship Id="rId10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2.sv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12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2.svg"/><Relationship Id="rId10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2.sv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12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2.svg"/><Relationship Id="rId10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Relationship Id="rId1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24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E87D3FB-0549-49F9-92B3-4D71653D665F}"/>
              </a:ext>
            </a:extLst>
          </p:cNvPr>
          <p:cNvSpPr/>
          <p:nvPr/>
        </p:nvSpPr>
        <p:spPr>
          <a:xfrm>
            <a:off x="0" y="869663"/>
            <a:ext cx="12192000" cy="592682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8810FA-F591-4884-B451-028E2153C3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60" y="931178"/>
            <a:ext cx="12145480" cy="1752600"/>
          </a:xfrm>
        </p:spPr>
        <p:txBody>
          <a:bodyPr anchor="ctr">
            <a:no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</a:rPr>
              <a:t>Chemical and Structural Evolution of Rb</a:t>
            </a:r>
            <a:r>
              <a:rPr lang="en-US" sz="4000" b="1" baseline="-25000" dirty="0">
                <a:solidFill>
                  <a:schemeClr val="bg1"/>
                </a:solidFill>
              </a:rPr>
              <a:t>2–2</a:t>
            </a:r>
            <a:r>
              <a:rPr lang="en-US" sz="4000" b="1" i="1" baseline="-25000" dirty="0">
                <a:solidFill>
                  <a:schemeClr val="bg1"/>
                </a:solidFill>
              </a:rPr>
              <a:t>x</a:t>
            </a:r>
            <a:r>
              <a:rPr lang="en-US" sz="4000" b="1" dirty="0">
                <a:solidFill>
                  <a:schemeClr val="bg1"/>
                </a:solidFill>
              </a:rPr>
              <a:t>K</a:t>
            </a:r>
            <a:r>
              <a:rPr lang="en-US" sz="4000" b="1" baseline="-25000" dirty="0">
                <a:solidFill>
                  <a:schemeClr val="bg1"/>
                </a:solidFill>
              </a:rPr>
              <a:t>2</a:t>
            </a:r>
            <a:r>
              <a:rPr lang="en-US" sz="4000" b="1" i="1" baseline="-25000" dirty="0">
                <a:solidFill>
                  <a:schemeClr val="bg1"/>
                </a:solidFill>
              </a:rPr>
              <a:t>x</a:t>
            </a:r>
            <a:r>
              <a:rPr lang="en-US" sz="4000" b="1" dirty="0">
                <a:solidFill>
                  <a:schemeClr val="bg1"/>
                </a:solidFill>
              </a:rPr>
              <a:t>Ti</a:t>
            </a:r>
            <a:r>
              <a:rPr lang="en-US" sz="4000" b="1" baseline="-25000" dirty="0">
                <a:solidFill>
                  <a:schemeClr val="bg1"/>
                </a:solidFill>
              </a:rPr>
              <a:t>2</a:t>
            </a:r>
            <a:r>
              <a:rPr lang="en-US" sz="4000" b="1" dirty="0">
                <a:solidFill>
                  <a:schemeClr val="bg1"/>
                </a:solidFill>
              </a:rPr>
              <a:t>O</a:t>
            </a:r>
            <a:r>
              <a:rPr lang="en-US" sz="4000" b="1" baseline="-25000" dirty="0">
                <a:solidFill>
                  <a:schemeClr val="bg1"/>
                </a:solidFill>
              </a:rPr>
              <a:t>5</a:t>
            </a:r>
            <a:r>
              <a:rPr lang="en-US" sz="4000" b="1" dirty="0">
                <a:solidFill>
                  <a:schemeClr val="bg1"/>
                </a:solidFill>
              </a:rPr>
              <a:t> Layered </a:t>
            </a:r>
            <a:r>
              <a:rPr lang="en-US" sz="4000" b="1" dirty="0" err="1">
                <a:solidFill>
                  <a:schemeClr val="bg1"/>
                </a:solidFill>
              </a:rPr>
              <a:t>Titanates</a:t>
            </a:r>
            <a:r>
              <a:rPr lang="en-US" sz="4000" b="1" dirty="0">
                <a:solidFill>
                  <a:schemeClr val="bg1"/>
                </a:solidFill>
              </a:rPr>
              <a:t> When Exposed to Ambient Air</a:t>
            </a:r>
            <a:endParaRPr sz="3200" b="1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EC8917-5320-40E4-A388-3D5D353D41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260" y="4957985"/>
            <a:ext cx="12145480" cy="103035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fr-FR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Journée UFR de Chimie / UFR de Physique - 2ème édition</a:t>
            </a:r>
          </a:p>
          <a:p>
            <a:pPr>
              <a:lnSpc>
                <a:spcPct val="150000"/>
              </a:lnSpc>
            </a:pPr>
            <a:r>
              <a:rPr lang="fr-FR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15/11/2024</a:t>
            </a:r>
          </a:p>
        </p:txBody>
      </p:sp>
      <p:pic>
        <p:nvPicPr>
          <p:cNvPr id="4" name="Picture 2" descr="Université Paris-Saclay">
            <a:extLst>
              <a:ext uri="{FF2B5EF4-FFF2-40B4-BE49-F238E27FC236}">
                <a16:creationId xmlns:a16="http://schemas.microsoft.com/office/drawing/2014/main" id="{B5C9F7A6-4B9E-41B3-8E6F-73A874DB3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25" y="18567"/>
            <a:ext cx="1558636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89A370-A0D1-44F3-B0DA-CAB9FA265C73}"/>
              </a:ext>
            </a:extLst>
          </p:cNvPr>
          <p:cNvSpPr/>
          <p:nvPr/>
        </p:nvSpPr>
        <p:spPr>
          <a:xfrm rot="21600000">
            <a:off x="0" y="4800781"/>
            <a:ext cx="12192000" cy="855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A1C4B1-C9E2-4C43-BEDF-88599C29E456}"/>
              </a:ext>
            </a:extLst>
          </p:cNvPr>
          <p:cNvSpPr/>
          <p:nvPr/>
        </p:nvSpPr>
        <p:spPr>
          <a:xfrm>
            <a:off x="482009" y="3429000"/>
            <a:ext cx="10952264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800" u="sng" dirty="0">
                <a:solidFill>
                  <a:schemeClr val="bg1"/>
                </a:solidFill>
              </a:rPr>
              <a:t>Narimane Meziani</a:t>
            </a:r>
            <a:r>
              <a:rPr lang="fr-FR" sz="2800" dirty="0">
                <a:solidFill>
                  <a:schemeClr val="bg1"/>
                </a:solidFill>
              </a:rPr>
              <a:t>, David </a:t>
            </a:r>
            <a:r>
              <a:rPr lang="fr-FR" sz="2800" dirty="0" err="1">
                <a:solidFill>
                  <a:schemeClr val="bg1"/>
                </a:solidFill>
              </a:rPr>
              <a:t>Bérardan</a:t>
            </a:r>
            <a:r>
              <a:rPr lang="fr-FR" sz="2800" dirty="0">
                <a:solidFill>
                  <a:schemeClr val="bg1"/>
                </a:solidFill>
              </a:rPr>
              <a:t> , Méline Parent, Brigitte Leridon, Gwenaelle Rousse and Paola </a:t>
            </a:r>
            <a:r>
              <a:rPr lang="fr-FR" sz="2800" dirty="0" err="1">
                <a:solidFill>
                  <a:schemeClr val="bg1"/>
                </a:solidFill>
              </a:rPr>
              <a:t>Giura</a:t>
            </a:r>
            <a:r>
              <a:rPr lang="fr-FR" sz="28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A337EF2-6FA2-4FE9-A37B-A3009C90B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1440" y="10428"/>
            <a:ext cx="961072" cy="54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A4F22D9-A07A-4868-A051-81CBA48A49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695" t="17343" r="30526" b="11425"/>
          <a:stretch/>
        </p:blipFill>
        <p:spPr>
          <a:xfrm>
            <a:off x="122535" y="10428"/>
            <a:ext cx="1116086" cy="54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317D998-B6FA-4C62-9E26-A26FE49922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922" y="18567"/>
            <a:ext cx="712437" cy="540000"/>
          </a:xfrm>
          <a:prstGeom prst="rect">
            <a:avLst/>
          </a:prstGeom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E3B07A75-7A86-4796-B95B-217B06405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1</a:t>
            </a:fld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C4E0E75-A957-4D8F-BFF3-FDE884D219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2827" y="19051"/>
            <a:ext cx="1379173" cy="53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10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DBA2DF77-3EF1-4F97-B958-7E55D2FE2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64596">
            <a:off x="4234204" y="3017859"/>
            <a:ext cx="1877895" cy="208141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83A3FE7-EEE8-4552-B9C2-0AAF736707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1" t="4005" r="59734" b="56893"/>
          <a:stretch/>
        </p:blipFill>
        <p:spPr>
          <a:xfrm>
            <a:off x="395843" y="2035893"/>
            <a:ext cx="3112122" cy="253044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95E1CDE-77D2-4C36-9AAE-4AA5E1409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9105" y="931969"/>
            <a:ext cx="4834238" cy="3542763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DF4F4B2-AB63-4084-B0BB-0375C9558F1E}"/>
              </a:ext>
            </a:extLst>
          </p:cNvPr>
          <p:cNvSpPr/>
          <p:nvPr/>
        </p:nvSpPr>
        <p:spPr>
          <a:xfrm>
            <a:off x="93837" y="5111418"/>
            <a:ext cx="5301707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solidFill>
              <a:srgbClr val="464595"/>
            </a:solidFill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What if we conduct hydration experiments without CO₂ </a:t>
            </a:r>
            <a:r>
              <a:rPr lang="fr-FR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fr-FR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D7E7018-A907-4278-917F-3A8F52D6F806}"/>
              </a:ext>
            </a:extLst>
          </p:cNvPr>
          <p:cNvSpPr txBox="1"/>
          <p:nvPr/>
        </p:nvSpPr>
        <p:spPr>
          <a:xfrm>
            <a:off x="3321046" y="5978297"/>
            <a:ext cx="53017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 !</a:t>
            </a:r>
          </a:p>
        </p:txBody>
      </p:sp>
      <p:pic>
        <p:nvPicPr>
          <p:cNvPr id="33" name="Graphique 32" descr="Ligne fléchée : courbe dans le sens des aiguilles d’une montre">
            <a:extLst>
              <a:ext uri="{FF2B5EF4-FFF2-40B4-BE49-F238E27FC236}">
                <a16:creationId xmlns:a16="http://schemas.microsoft.com/office/drawing/2014/main" id="{646B4BF8-C9D2-4374-8F6C-C2212C4F90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990831">
            <a:off x="1418510" y="1648383"/>
            <a:ext cx="701570" cy="826908"/>
          </a:xfrm>
          <a:prstGeom prst="rect">
            <a:avLst/>
          </a:prstGeom>
        </p:spPr>
      </p:pic>
      <p:grpSp>
        <p:nvGrpSpPr>
          <p:cNvPr id="34" name="Groupe 33">
            <a:extLst>
              <a:ext uri="{FF2B5EF4-FFF2-40B4-BE49-F238E27FC236}">
                <a16:creationId xmlns:a16="http://schemas.microsoft.com/office/drawing/2014/main" id="{DAD8A30E-F376-41B9-8F22-C740DC9E137A}"/>
              </a:ext>
            </a:extLst>
          </p:cNvPr>
          <p:cNvGrpSpPr/>
          <p:nvPr/>
        </p:nvGrpSpPr>
        <p:grpSpPr>
          <a:xfrm>
            <a:off x="209029" y="1325916"/>
            <a:ext cx="1136591" cy="965745"/>
            <a:chOff x="2865" y="3253088"/>
            <a:chExt cx="1136591" cy="965745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6504A0EC-F826-453A-A57D-D50B67ADB0B3}"/>
                </a:ext>
              </a:extLst>
            </p:cNvPr>
            <p:cNvGrpSpPr/>
            <p:nvPr/>
          </p:nvGrpSpPr>
          <p:grpSpPr>
            <a:xfrm>
              <a:off x="158936" y="3309853"/>
              <a:ext cx="800970" cy="785134"/>
              <a:chOff x="143188" y="1172209"/>
              <a:chExt cx="800970" cy="785134"/>
            </a:xfrm>
          </p:grpSpPr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52FA72CD-AEBB-449C-92E7-02A4EE4466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0283" t="35231" r="61663" b="19210"/>
              <a:stretch/>
            </p:blipFill>
            <p:spPr>
              <a:xfrm rot="20605967">
                <a:off x="143188" y="1312748"/>
                <a:ext cx="340125" cy="370458"/>
              </a:xfrm>
              <a:prstGeom prst="rect">
                <a:avLst/>
              </a:prstGeom>
            </p:spPr>
          </p:pic>
          <p:pic>
            <p:nvPicPr>
              <p:cNvPr id="38" name="Image 37">
                <a:extLst>
                  <a:ext uri="{FF2B5EF4-FFF2-40B4-BE49-F238E27FC236}">
                    <a16:creationId xmlns:a16="http://schemas.microsoft.com/office/drawing/2014/main" id="{5AC15A4A-4EC9-4002-8966-395418CD6C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0283" t="35231" r="61663" b="19210"/>
              <a:stretch/>
            </p:blipFill>
            <p:spPr>
              <a:xfrm>
                <a:off x="595860" y="1172209"/>
                <a:ext cx="348298" cy="379360"/>
              </a:xfrm>
              <a:prstGeom prst="rect">
                <a:avLst/>
              </a:prstGeom>
            </p:spPr>
          </p:pic>
          <p:pic>
            <p:nvPicPr>
              <p:cNvPr id="39" name="Image 38">
                <a:extLst>
                  <a:ext uri="{FF2B5EF4-FFF2-40B4-BE49-F238E27FC236}">
                    <a16:creationId xmlns:a16="http://schemas.microsoft.com/office/drawing/2014/main" id="{F949DC19-6A01-4B77-A5B4-8BDCBB0E0B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0283" t="35231" r="61663" b="19210"/>
              <a:stretch/>
            </p:blipFill>
            <p:spPr>
              <a:xfrm rot="21067982">
                <a:off x="487430" y="1605957"/>
                <a:ext cx="322615" cy="351386"/>
              </a:xfrm>
              <a:prstGeom prst="rect">
                <a:avLst/>
              </a:prstGeom>
            </p:spPr>
          </p:pic>
        </p:grpSp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2CF6C18E-E5F3-4EBF-BCA6-0113491213C6}"/>
                </a:ext>
              </a:extLst>
            </p:cNvPr>
            <p:cNvSpPr/>
            <p:nvPr/>
          </p:nvSpPr>
          <p:spPr>
            <a:xfrm>
              <a:off x="2865" y="3253088"/>
              <a:ext cx="1136591" cy="965745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ED275409-E94C-4252-9102-839B480215CD}"/>
              </a:ext>
            </a:extLst>
          </p:cNvPr>
          <p:cNvGrpSpPr/>
          <p:nvPr/>
        </p:nvGrpSpPr>
        <p:grpSpPr>
          <a:xfrm>
            <a:off x="3490620" y="1298204"/>
            <a:ext cx="1136591" cy="972014"/>
            <a:chOff x="2541166" y="2809552"/>
            <a:chExt cx="1136591" cy="972014"/>
          </a:xfrm>
        </p:grpSpPr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CC570604-CF8A-41CC-B2E8-FECC0FD76B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054" t="24498" r="38367" b="26187"/>
            <a:stretch/>
          </p:blipFill>
          <p:spPr>
            <a:xfrm rot="20231717">
              <a:off x="3095467" y="3194910"/>
              <a:ext cx="457767" cy="413229"/>
            </a:xfrm>
            <a:prstGeom prst="rect">
              <a:avLst/>
            </a:prstGeom>
          </p:spPr>
        </p:pic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6B06A01E-26B4-4A04-93DC-A78F91E12B26}"/>
                </a:ext>
              </a:extLst>
            </p:cNvPr>
            <p:cNvSpPr/>
            <p:nvPr/>
          </p:nvSpPr>
          <p:spPr>
            <a:xfrm>
              <a:off x="2541166" y="2815821"/>
              <a:ext cx="1136591" cy="965745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78690738-A151-4557-889B-420B2FC760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054" t="24498" r="38367" b="26187"/>
            <a:stretch/>
          </p:blipFill>
          <p:spPr>
            <a:xfrm rot="1640452">
              <a:off x="2717567" y="3179437"/>
              <a:ext cx="457767" cy="413229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0B2FD3DD-6C84-4E50-993C-7C87274650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054" t="24498" r="38367" b="26187"/>
            <a:stretch/>
          </p:blipFill>
          <p:spPr>
            <a:xfrm rot="2442823">
              <a:off x="2826473" y="2809552"/>
              <a:ext cx="462155" cy="417190"/>
            </a:xfrm>
            <a:prstGeom prst="rect">
              <a:avLst/>
            </a:prstGeom>
          </p:spPr>
        </p:pic>
      </p:grpSp>
      <p:pic>
        <p:nvPicPr>
          <p:cNvPr id="46" name="Graphique 45" descr="Ligne fléchée : courbe dans le sens des aiguilles d’une montre">
            <a:extLst>
              <a:ext uri="{FF2B5EF4-FFF2-40B4-BE49-F238E27FC236}">
                <a16:creationId xmlns:a16="http://schemas.microsoft.com/office/drawing/2014/main" id="{6C3753FB-C192-4C42-BC6B-622946C139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2397249" flipH="1">
            <a:off x="2688715" y="1523023"/>
            <a:ext cx="710086" cy="826908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BFDD4A-00B2-46C7-9603-E56BECDBD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10</a:t>
            </a:fld>
            <a:endParaRPr lang="fr-FR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6E615E9E-4E82-48A7-B397-3FEE5C00306E}"/>
              </a:ext>
            </a:extLst>
          </p:cNvPr>
          <p:cNvSpPr txBox="1">
            <a:spLocks/>
          </p:cNvSpPr>
          <p:nvPr/>
        </p:nvSpPr>
        <p:spPr>
          <a:xfrm>
            <a:off x="0" y="-16778"/>
            <a:ext cx="12192000" cy="704225"/>
          </a:xfrm>
          <a:prstGeom prst="rect">
            <a:avLst/>
          </a:prstGeom>
          <a:solidFill>
            <a:srgbClr val="DAE3F3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Chemical and Structural Evolution of Layered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Rb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₂₋₂ₓK₂ₓ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Ti₂O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₅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Titanates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Rectangle à coins arrondis 5">
            <a:extLst>
              <a:ext uri="{FF2B5EF4-FFF2-40B4-BE49-F238E27FC236}">
                <a16:creationId xmlns:a16="http://schemas.microsoft.com/office/drawing/2014/main" id="{F67AA777-DDB3-4C63-8AC7-2AD437F2647A}"/>
              </a:ext>
            </a:extLst>
          </p:cNvPr>
          <p:cNvSpPr/>
          <p:nvPr/>
        </p:nvSpPr>
        <p:spPr>
          <a:xfrm>
            <a:off x="-1" y="696611"/>
            <a:ext cx="6652471" cy="457665"/>
          </a:xfrm>
          <a:prstGeom prst="round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bg1"/>
                </a:solidFill>
              </a:rPr>
              <a:t>Evolution Cycle of Layered </a:t>
            </a:r>
            <a:r>
              <a:rPr lang="en-US" sz="2400" b="1" dirty="0" err="1">
                <a:solidFill>
                  <a:schemeClr val="bg1"/>
                </a:solidFill>
              </a:rPr>
              <a:t>Rb</a:t>
            </a:r>
            <a:r>
              <a:rPr lang="en-US" sz="2400" b="1" dirty="0">
                <a:solidFill>
                  <a:schemeClr val="bg1"/>
                </a:solidFill>
              </a:rPr>
              <a:t>₂₋₂ₓK₂ₓ</a:t>
            </a:r>
            <a:r>
              <a:rPr lang="en-US" sz="2400" b="1" dirty="0" err="1">
                <a:solidFill>
                  <a:schemeClr val="bg1"/>
                </a:solidFill>
              </a:rPr>
              <a:t>Ti₂O</a:t>
            </a:r>
            <a:r>
              <a:rPr lang="en-US" sz="2400" b="1" dirty="0">
                <a:solidFill>
                  <a:schemeClr val="bg1"/>
                </a:solidFill>
              </a:rPr>
              <a:t>₅ </a:t>
            </a:r>
            <a:r>
              <a:rPr lang="en-US" sz="2400" b="1" dirty="0" err="1">
                <a:solidFill>
                  <a:schemeClr val="bg1"/>
                </a:solidFill>
              </a:rPr>
              <a:t>Titanates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BE8F649-7FAC-4BEA-8020-3D4A8FFF4C45}"/>
              </a:ext>
            </a:extLst>
          </p:cNvPr>
          <p:cNvSpPr/>
          <p:nvPr/>
        </p:nvSpPr>
        <p:spPr>
          <a:xfrm>
            <a:off x="7304240" y="4643963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latin typeface="Roboto"/>
              </a:rPr>
              <a:t>Inorg. Chem.</a:t>
            </a:r>
            <a:r>
              <a:rPr lang="sv-SE" b="1" dirty="0">
                <a:solidFill>
                  <a:srgbClr val="FF0000"/>
                </a:solidFill>
                <a:latin typeface="Roboto"/>
              </a:rPr>
              <a:t> 2024, 63, 38, 17513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719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ZoneTexte 43">
            <a:extLst>
              <a:ext uri="{FF2B5EF4-FFF2-40B4-BE49-F238E27FC236}">
                <a16:creationId xmlns:a16="http://schemas.microsoft.com/office/drawing/2014/main" id="{AAA30159-0004-4143-8244-2F3AAA2F9326}"/>
              </a:ext>
            </a:extLst>
          </p:cNvPr>
          <p:cNvSpPr txBox="1"/>
          <p:nvPr/>
        </p:nvSpPr>
        <p:spPr>
          <a:xfrm>
            <a:off x="3938315" y="1441782"/>
            <a:ext cx="7701094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b="1" dirty="0"/>
              <a:t>General Formula</a:t>
            </a:r>
            <a:r>
              <a:rPr lang="fr-FR" dirty="0"/>
              <a:t>: </a:t>
            </a:r>
            <a:r>
              <a:rPr lang="fr-FR" dirty="0" err="1"/>
              <a:t>M₂Ti₂O</a:t>
            </a:r>
            <a:r>
              <a:rPr lang="fr-FR" dirty="0"/>
              <a:t>₅, </a:t>
            </a:r>
            <a:r>
              <a:rPr lang="fr-FR" dirty="0" err="1"/>
              <a:t>where</a:t>
            </a:r>
            <a:r>
              <a:rPr lang="fr-FR" dirty="0"/>
              <a:t> M = {alkali </a:t>
            </a:r>
            <a:r>
              <a:rPr lang="fr-FR" dirty="0" err="1"/>
              <a:t>element</a:t>
            </a:r>
            <a:r>
              <a:rPr lang="fr-FR" dirty="0"/>
              <a:t>} (e.g., </a:t>
            </a:r>
            <a:r>
              <a:rPr lang="fr-FR" dirty="0" err="1"/>
              <a:t>Rb₂Ti₂O</a:t>
            </a:r>
            <a:r>
              <a:rPr lang="fr-FR" dirty="0"/>
              <a:t>₅ or RTO)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b="1" dirty="0" err="1"/>
              <a:t>Layered</a:t>
            </a:r>
            <a:r>
              <a:rPr lang="fr-FR" b="1" dirty="0"/>
              <a:t> Structure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b="1" dirty="0"/>
              <a:t>Key </a:t>
            </a:r>
            <a:r>
              <a:rPr lang="fr-FR" b="1" dirty="0" err="1"/>
              <a:t>Property</a:t>
            </a:r>
            <a:r>
              <a:rPr lang="fr-FR" dirty="0"/>
              <a:t>: Large water absorption </a:t>
            </a:r>
            <a:r>
              <a:rPr lang="fr-FR" dirty="0" err="1"/>
              <a:t>capacity</a:t>
            </a:r>
            <a:endParaRPr lang="fr-FR" dirty="0"/>
          </a:p>
          <a:p>
            <a:pPr>
              <a:lnSpc>
                <a:spcPct val="150000"/>
              </a:lnSpc>
            </a:pPr>
            <a:r>
              <a:rPr lang="fr-FR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</a:p>
        </p:txBody>
      </p:sp>
      <p:cxnSp>
        <p:nvCxnSpPr>
          <p:cNvPr id="45" name="Connecteur : en angle 44">
            <a:extLst>
              <a:ext uri="{FF2B5EF4-FFF2-40B4-BE49-F238E27FC236}">
                <a16:creationId xmlns:a16="http://schemas.microsoft.com/office/drawing/2014/main" id="{AB66133D-6D7B-49DB-A839-134A49E920C0}"/>
              </a:ext>
            </a:extLst>
          </p:cNvPr>
          <p:cNvCxnSpPr>
            <a:cxnSpLocks/>
            <a:stCxn id="48" idx="3"/>
            <a:endCxn id="50" idx="3"/>
          </p:cNvCxnSpPr>
          <p:nvPr/>
        </p:nvCxnSpPr>
        <p:spPr>
          <a:xfrm flipH="1">
            <a:off x="7788862" y="2588259"/>
            <a:ext cx="1454286" cy="2756140"/>
          </a:xfrm>
          <a:prstGeom prst="bentConnector3">
            <a:avLst>
              <a:gd name="adj1" fmla="val -110899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5776F60-2D47-447D-A05E-21CBAC3EA12F}"/>
              </a:ext>
            </a:extLst>
          </p:cNvPr>
          <p:cNvSpPr/>
          <p:nvPr/>
        </p:nvSpPr>
        <p:spPr>
          <a:xfrm>
            <a:off x="3911132" y="2393738"/>
            <a:ext cx="5332016" cy="3890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A8BF9B3-72C0-4905-93F2-00D5DBACEC50}"/>
              </a:ext>
            </a:extLst>
          </p:cNvPr>
          <p:cNvSpPr/>
          <p:nvPr/>
        </p:nvSpPr>
        <p:spPr>
          <a:xfrm>
            <a:off x="5365418" y="5082789"/>
            <a:ext cx="2423444" cy="523220"/>
          </a:xfrm>
          <a:prstGeom prst="rect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400" b="1" dirty="0" err="1"/>
              <a:t>Promising</a:t>
            </a:r>
            <a:r>
              <a:rPr lang="fr-FR" sz="1400" b="1" dirty="0"/>
              <a:t> Electrolyte for </a:t>
            </a:r>
            <a:r>
              <a:rPr lang="fr-FR" sz="1400" b="1" dirty="0" err="1"/>
              <a:t>Supercapacitors</a:t>
            </a:r>
            <a:endParaRPr lang="fr-FR" sz="1400" b="1" dirty="0">
              <a:cs typeface="Times New Roman" panose="02020603050405020304" pitchFamily="18" charset="0"/>
            </a:endParaRPr>
          </a:p>
        </p:txBody>
      </p:sp>
      <p:pic>
        <p:nvPicPr>
          <p:cNvPr id="51" name="Image 50">
            <a:extLst>
              <a:ext uri="{FF2B5EF4-FFF2-40B4-BE49-F238E27FC236}">
                <a16:creationId xmlns:a16="http://schemas.microsoft.com/office/drawing/2014/main" id="{CD327F16-B3AA-4A60-90BF-7633001C04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3" t="35231" r="61663" b="19210"/>
          <a:stretch/>
        </p:blipFill>
        <p:spPr>
          <a:xfrm rot="2369775">
            <a:off x="8751783" y="2453851"/>
            <a:ext cx="348298" cy="379360"/>
          </a:xfrm>
          <a:prstGeom prst="rect">
            <a:avLst/>
          </a:prstGeom>
        </p:spPr>
      </p:pic>
      <p:cxnSp>
        <p:nvCxnSpPr>
          <p:cNvPr id="88" name="Connecteur : en angle 87">
            <a:extLst>
              <a:ext uri="{FF2B5EF4-FFF2-40B4-BE49-F238E27FC236}">
                <a16:creationId xmlns:a16="http://schemas.microsoft.com/office/drawing/2014/main" id="{ED9549F7-2449-4CD1-8F42-F1BE10256F8D}"/>
              </a:ext>
            </a:extLst>
          </p:cNvPr>
          <p:cNvCxnSpPr>
            <a:cxnSpLocks/>
            <a:stCxn id="48" idx="1"/>
            <a:endCxn id="50" idx="1"/>
          </p:cNvCxnSpPr>
          <p:nvPr/>
        </p:nvCxnSpPr>
        <p:spPr>
          <a:xfrm rot="10800000" flipH="1" flipV="1">
            <a:off x="3911132" y="2588259"/>
            <a:ext cx="1454286" cy="2756140"/>
          </a:xfrm>
          <a:prstGeom prst="bentConnector3">
            <a:avLst>
              <a:gd name="adj1" fmla="val -68212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8" name="Groupe 117">
            <a:extLst>
              <a:ext uri="{FF2B5EF4-FFF2-40B4-BE49-F238E27FC236}">
                <a16:creationId xmlns:a16="http://schemas.microsoft.com/office/drawing/2014/main" id="{878F5CC2-F425-4DCC-AE67-51EC5E79C27B}"/>
              </a:ext>
            </a:extLst>
          </p:cNvPr>
          <p:cNvGrpSpPr/>
          <p:nvPr/>
        </p:nvGrpSpPr>
        <p:grpSpPr>
          <a:xfrm>
            <a:off x="10018408" y="3165469"/>
            <a:ext cx="1694679" cy="1101113"/>
            <a:chOff x="10066743" y="3180808"/>
            <a:chExt cx="1694679" cy="1101113"/>
          </a:xfrm>
        </p:grpSpPr>
        <p:grpSp>
          <p:nvGrpSpPr>
            <p:cNvPr id="90" name="Groupe 89">
              <a:extLst>
                <a:ext uri="{FF2B5EF4-FFF2-40B4-BE49-F238E27FC236}">
                  <a16:creationId xmlns:a16="http://schemas.microsoft.com/office/drawing/2014/main" id="{5E3C77BE-062E-4B3E-B5B2-34DF039D8A1D}"/>
                </a:ext>
              </a:extLst>
            </p:cNvPr>
            <p:cNvGrpSpPr/>
            <p:nvPr/>
          </p:nvGrpSpPr>
          <p:grpSpPr>
            <a:xfrm>
              <a:off x="10066743" y="3180808"/>
              <a:ext cx="1655385" cy="965745"/>
              <a:chOff x="6448434" y="3426786"/>
              <a:chExt cx="1655385" cy="965745"/>
            </a:xfrm>
          </p:grpSpPr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1B64459F-6BFC-417C-8BB8-820581447E15}"/>
                  </a:ext>
                </a:extLst>
              </p:cNvPr>
              <p:cNvSpPr/>
              <p:nvPr/>
            </p:nvSpPr>
            <p:spPr>
              <a:xfrm>
                <a:off x="6448434" y="3426786"/>
                <a:ext cx="1644107" cy="9657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6" name="ZoneTexte 85">
                    <a:extLst>
                      <a:ext uri="{FF2B5EF4-FFF2-40B4-BE49-F238E27FC236}">
                        <a16:creationId xmlns:a16="http://schemas.microsoft.com/office/drawing/2014/main" id="{D375EEBD-E8CD-4559-B2F3-1C932C079091}"/>
                      </a:ext>
                    </a:extLst>
                  </p:cNvPr>
                  <p:cNvSpPr txBox="1"/>
                  <p:nvPr/>
                </p:nvSpPr>
                <p:spPr>
                  <a:xfrm>
                    <a:off x="6459712" y="3584720"/>
                    <a:ext cx="1644107" cy="7386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r>
                          <a:rPr lang="fr-FR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fr-FR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</m:oMath>
                    </a14:m>
                    <a:r>
                      <a:rPr lang="fr-FR" sz="1400" dirty="0">
                        <a:solidFill>
                          <a:schemeClr val="tx1"/>
                        </a:solidFill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FR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FR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FR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−3</m:t>
                            </m:r>
                          </m:sup>
                        </m:sSup>
                        <m:r>
                          <a:rPr lang="fr-FR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fr-FR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  <m:r>
                          <a:rPr lang="fr-FR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sSup>
                          <m:sSupPr>
                            <m:ctrlPr>
                              <a:rPr lang="fr-FR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fr-FR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a14:m>
                    <a:r>
                      <a:rPr lang="fr-FR" sz="1400" dirty="0">
                        <a:solidFill>
                          <a:schemeClr val="tx1"/>
                        </a:solidFill>
                        <a:cs typeface="Times New Roman" panose="02020603050405020304" pitchFamily="18" charset="0"/>
                      </a:rPr>
                      <a:t> </a:t>
                    </a:r>
                    <a:r>
                      <a:rPr lang="fr-FR" sz="1400" dirty="0">
                        <a:cs typeface="Times New Roman" panose="02020603050405020304" pitchFamily="18" charset="0"/>
                      </a:rPr>
                      <a:t>for  hydrated </a:t>
                    </a:r>
                    <a:r>
                      <a:rPr lang="fr-FR" sz="1400" dirty="0"/>
                      <a:t>Rb₂Ti₂O₅</a:t>
                    </a:r>
                    <a:endParaRPr lang="fr-FR" sz="1400" dirty="0">
                      <a:solidFill>
                        <a:schemeClr val="tx1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6" name="ZoneTexte 85">
                    <a:extLst>
                      <a:ext uri="{FF2B5EF4-FFF2-40B4-BE49-F238E27FC236}">
                        <a16:creationId xmlns:a16="http://schemas.microsoft.com/office/drawing/2014/main" id="{D375EEBD-E8CD-4559-B2F3-1C932C07909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59712" y="3584720"/>
                    <a:ext cx="1644107" cy="73866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5556"/>
                    </a:stretch>
                  </a:blip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93" name="Image 92">
              <a:extLst>
                <a:ext uri="{FF2B5EF4-FFF2-40B4-BE49-F238E27FC236}">
                  <a16:creationId xmlns:a16="http://schemas.microsoft.com/office/drawing/2014/main" id="{9DBC7531-944A-4908-B533-C974C9EBEA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283" t="35231" r="61663" b="19210"/>
            <a:stretch/>
          </p:blipFill>
          <p:spPr>
            <a:xfrm rot="9920601">
              <a:off x="11413124" y="3902561"/>
              <a:ext cx="348298" cy="379360"/>
            </a:xfrm>
            <a:prstGeom prst="rect">
              <a:avLst/>
            </a:prstGeom>
          </p:spPr>
        </p:pic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E83A3FE7-EEE8-4552-B9C2-0AAF736707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61" t="4005" r="59734" b="56893"/>
          <a:stretch/>
        </p:blipFill>
        <p:spPr>
          <a:xfrm>
            <a:off x="178345" y="1179713"/>
            <a:ext cx="2403616" cy="1954365"/>
          </a:xfrm>
          <a:prstGeom prst="rect">
            <a:avLst/>
          </a:prstGeom>
        </p:spPr>
      </p:pic>
      <p:grpSp>
        <p:nvGrpSpPr>
          <p:cNvPr id="117" name="Groupe 116">
            <a:extLst>
              <a:ext uri="{FF2B5EF4-FFF2-40B4-BE49-F238E27FC236}">
                <a16:creationId xmlns:a16="http://schemas.microsoft.com/office/drawing/2014/main" id="{8230DC51-29FB-4B77-A5C9-D22B5053F350}"/>
              </a:ext>
            </a:extLst>
          </p:cNvPr>
          <p:cNvGrpSpPr/>
          <p:nvPr/>
        </p:nvGrpSpPr>
        <p:grpSpPr>
          <a:xfrm>
            <a:off x="2144326" y="3141730"/>
            <a:ext cx="1652069" cy="1079639"/>
            <a:chOff x="3313705" y="1790015"/>
            <a:chExt cx="1652069" cy="1079639"/>
          </a:xfrm>
        </p:grpSpPr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F472BDB6-255F-4334-88AC-8CB080A793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283" t="35231" r="61663" b="19210"/>
            <a:stretch/>
          </p:blipFill>
          <p:spPr>
            <a:xfrm rot="21348526">
              <a:off x="3327103" y="1790015"/>
              <a:ext cx="348298" cy="379360"/>
            </a:xfrm>
            <a:prstGeom prst="rect">
              <a:avLst/>
            </a:prstGeom>
          </p:spPr>
        </p:pic>
        <p:grpSp>
          <p:nvGrpSpPr>
            <p:cNvPr id="94" name="Groupe 93">
              <a:extLst>
                <a:ext uri="{FF2B5EF4-FFF2-40B4-BE49-F238E27FC236}">
                  <a16:creationId xmlns:a16="http://schemas.microsoft.com/office/drawing/2014/main" id="{6D25D6FE-AF6C-4BD9-80F1-CB75F4963959}"/>
                </a:ext>
              </a:extLst>
            </p:cNvPr>
            <p:cNvGrpSpPr/>
            <p:nvPr/>
          </p:nvGrpSpPr>
          <p:grpSpPr>
            <a:xfrm>
              <a:off x="3313705" y="1903909"/>
              <a:ext cx="1652069" cy="965745"/>
              <a:chOff x="10491777" y="3019767"/>
              <a:chExt cx="1652069" cy="965745"/>
            </a:xfrm>
          </p:grpSpPr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8473263C-5548-4F5A-8933-2C429C792DA4}"/>
                  </a:ext>
                </a:extLst>
              </p:cNvPr>
              <p:cNvSpPr/>
              <p:nvPr/>
            </p:nvSpPr>
            <p:spPr>
              <a:xfrm>
                <a:off x="10491777" y="3019767"/>
                <a:ext cx="1644107" cy="9657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ZoneTexte 48">
                    <a:extLst>
                      <a:ext uri="{FF2B5EF4-FFF2-40B4-BE49-F238E27FC236}">
                        <a16:creationId xmlns:a16="http://schemas.microsoft.com/office/drawing/2014/main" id="{3E31FB99-71D1-40C6-BE12-1FF7CBD29CEE}"/>
                      </a:ext>
                    </a:extLst>
                  </p:cNvPr>
                  <p:cNvSpPr txBox="1"/>
                  <p:nvPr/>
                </p:nvSpPr>
                <p:spPr>
                  <a:xfrm>
                    <a:off x="10499739" y="3095553"/>
                    <a:ext cx="1644107" cy="7386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dirty="0"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fr-FR" sz="1200" dirty="0"/>
                      <a:t>Equivalent </a:t>
                    </a:r>
                    <a:r>
                      <a:rPr lang="fr-FR" sz="1200" dirty="0" err="1"/>
                      <a:t>dielectric</a:t>
                    </a:r>
                    <a:r>
                      <a:rPr lang="fr-FR" sz="1200" dirty="0"/>
                      <a:t> constant</a:t>
                    </a:r>
                    <a:r>
                      <a:rPr lang="fr-FR" sz="1400" dirty="0"/>
                      <a:t> </a:t>
                    </a:r>
                    <a14:m>
                      <m:oMath xmlns:m="http://schemas.openxmlformats.org/officeDocument/2006/math"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  <m:r>
                          <a:rPr lang="fr-F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=</m:t>
                        </m:r>
                        <m:sSup>
                          <m:sSupPr>
                            <m:ctrlPr>
                              <a:rPr lang="fr-FR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fr-FR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fr-FR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9</m:t>
                            </m:r>
                          </m:sup>
                        </m:sSup>
                      </m:oMath>
                    </a14:m>
                    <a:r>
                      <a:rPr lang="fr-FR" sz="1400" dirty="0">
                        <a:solidFill>
                          <a:schemeClr val="tx1"/>
                        </a:solidFill>
                        <a:cs typeface="Times New Roman" panose="02020603050405020304" pitchFamily="18" charset="0"/>
                      </a:rPr>
                      <a:t> for  </a:t>
                    </a:r>
                    <a:r>
                      <a:rPr lang="fr-FR" sz="1400" dirty="0" err="1">
                        <a:solidFill>
                          <a:schemeClr val="tx1"/>
                        </a:solidFill>
                        <a:cs typeface="Times New Roman" panose="02020603050405020304" pitchFamily="18" charset="0"/>
                      </a:rPr>
                      <a:t>hydrated</a:t>
                    </a:r>
                    <a:r>
                      <a:rPr lang="fr-FR" sz="1400" dirty="0">
                        <a:solidFill>
                          <a:schemeClr val="tx1"/>
                        </a:solidFill>
                        <a:cs typeface="Times New Roman" panose="02020603050405020304" pitchFamily="18" charset="0"/>
                      </a:rPr>
                      <a:t> </a:t>
                    </a:r>
                    <a:r>
                      <a:rPr lang="fr-FR" sz="1400" dirty="0" err="1"/>
                      <a:t>Rb₂Ti₂O</a:t>
                    </a:r>
                    <a:r>
                      <a:rPr lang="fr-FR" sz="1400" dirty="0"/>
                      <a:t>₅</a:t>
                    </a:r>
                    <a:endParaRPr lang="fr-FR" sz="1400" dirty="0">
                      <a:solidFill>
                        <a:schemeClr val="tx1"/>
                      </a:solidFill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9" name="ZoneTexte 48">
                    <a:extLst>
                      <a:ext uri="{FF2B5EF4-FFF2-40B4-BE49-F238E27FC236}">
                        <a16:creationId xmlns:a16="http://schemas.microsoft.com/office/drawing/2014/main" id="{3E31FB99-71D1-40C6-BE12-1FF7CBD29CE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99739" y="3095553"/>
                    <a:ext cx="1644107" cy="73866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4745" b="-5556"/>
                    </a:stretch>
                  </a:blip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EA8A35E5-F672-4BD5-BAE9-18C542A65D52}"/>
              </a:ext>
            </a:extLst>
          </p:cNvPr>
          <p:cNvGrpSpPr/>
          <p:nvPr/>
        </p:nvGrpSpPr>
        <p:grpSpPr>
          <a:xfrm>
            <a:off x="0" y="4047767"/>
            <a:ext cx="2015296" cy="1626986"/>
            <a:chOff x="307292" y="2844364"/>
            <a:chExt cx="3064170" cy="3281619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BF9A212-E589-4DBC-95F1-5784B196F178}"/>
                </a:ext>
              </a:extLst>
            </p:cNvPr>
            <p:cNvSpPr/>
            <p:nvPr/>
          </p:nvSpPr>
          <p:spPr>
            <a:xfrm>
              <a:off x="1239287" y="2849730"/>
              <a:ext cx="159798" cy="2352583"/>
            </a:xfrm>
            <a:prstGeom prst="rect">
              <a:avLst/>
            </a:prstGeom>
            <a:solidFill>
              <a:srgbClr val="FFC000"/>
            </a:solidFill>
            <a:scene3d>
              <a:camera prst="isometricRightUp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6" name="Groupe 55">
              <a:extLst>
                <a:ext uri="{FF2B5EF4-FFF2-40B4-BE49-F238E27FC236}">
                  <a16:creationId xmlns:a16="http://schemas.microsoft.com/office/drawing/2014/main" id="{EC7664C6-C377-4851-B417-95DE4027BE58}"/>
                </a:ext>
              </a:extLst>
            </p:cNvPr>
            <p:cNvGrpSpPr/>
            <p:nvPr/>
          </p:nvGrpSpPr>
          <p:grpSpPr>
            <a:xfrm>
              <a:off x="307292" y="2844364"/>
              <a:ext cx="3064170" cy="3281619"/>
              <a:chOff x="307292" y="2849730"/>
              <a:chExt cx="3064170" cy="3281619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6E119F4E-369B-452D-9C55-54619020B5B5}"/>
                  </a:ext>
                </a:extLst>
              </p:cNvPr>
              <p:cNvSpPr/>
              <p:nvPr/>
            </p:nvSpPr>
            <p:spPr>
              <a:xfrm>
                <a:off x="2290439" y="2849730"/>
                <a:ext cx="168675" cy="2352584"/>
              </a:xfrm>
              <a:prstGeom prst="rect">
                <a:avLst/>
              </a:prstGeom>
              <a:solidFill>
                <a:srgbClr val="FFC000"/>
              </a:solidFill>
              <a:scene3d>
                <a:camera prst="isometricLeftDown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6828294E-55EC-4244-8510-CB36C171B4E5}"/>
                  </a:ext>
                </a:extLst>
              </p:cNvPr>
              <p:cNvSpPr/>
              <p:nvPr/>
            </p:nvSpPr>
            <p:spPr>
              <a:xfrm>
                <a:off x="1377517" y="3025140"/>
                <a:ext cx="923721" cy="1946356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BB67C073-91D5-431F-823C-2426D784A4A3}"/>
                  </a:ext>
                </a:extLst>
              </p:cNvPr>
              <p:cNvSpPr/>
              <p:nvPr/>
            </p:nvSpPr>
            <p:spPr>
              <a:xfrm rot="5400000">
                <a:off x="2761583" y="3613951"/>
                <a:ext cx="105054" cy="7531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18562A5-1887-4C41-8718-CA024CAEC193}"/>
                  </a:ext>
                </a:extLst>
              </p:cNvPr>
              <p:cNvSpPr/>
              <p:nvPr/>
            </p:nvSpPr>
            <p:spPr>
              <a:xfrm rot="5400000">
                <a:off x="822886" y="3613950"/>
                <a:ext cx="105054" cy="7531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61" name="Signe Plus 60">
                <a:extLst>
                  <a:ext uri="{FF2B5EF4-FFF2-40B4-BE49-F238E27FC236}">
                    <a16:creationId xmlns:a16="http://schemas.microsoft.com/office/drawing/2014/main" id="{D8979BFF-C0F4-4968-9D33-9EFF987D844C}"/>
                  </a:ext>
                </a:extLst>
              </p:cNvPr>
              <p:cNvSpPr/>
              <p:nvPr/>
            </p:nvSpPr>
            <p:spPr>
              <a:xfrm>
                <a:off x="1268365" y="3088242"/>
                <a:ext cx="109154" cy="140970"/>
              </a:xfrm>
              <a:prstGeom prst="mathPl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2" name="Signe Plus 61">
                <a:extLst>
                  <a:ext uri="{FF2B5EF4-FFF2-40B4-BE49-F238E27FC236}">
                    <a16:creationId xmlns:a16="http://schemas.microsoft.com/office/drawing/2014/main" id="{E2A0D16D-E11B-4AB4-AA24-AFC5468901B8}"/>
                  </a:ext>
                </a:extLst>
              </p:cNvPr>
              <p:cNvSpPr/>
              <p:nvPr/>
            </p:nvSpPr>
            <p:spPr>
              <a:xfrm>
                <a:off x="1263004" y="3358515"/>
                <a:ext cx="109154" cy="140970"/>
              </a:xfrm>
              <a:prstGeom prst="mathPl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3" name="Signe Plus 62">
                <a:extLst>
                  <a:ext uri="{FF2B5EF4-FFF2-40B4-BE49-F238E27FC236}">
                    <a16:creationId xmlns:a16="http://schemas.microsoft.com/office/drawing/2014/main" id="{76CDC32E-09E1-4E8B-83C9-4395ED31B15B}"/>
                  </a:ext>
                </a:extLst>
              </p:cNvPr>
              <p:cNvSpPr/>
              <p:nvPr/>
            </p:nvSpPr>
            <p:spPr>
              <a:xfrm>
                <a:off x="1253826" y="3628788"/>
                <a:ext cx="109154" cy="140970"/>
              </a:xfrm>
              <a:prstGeom prst="mathPl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4" name="Signe Plus 63">
                <a:extLst>
                  <a:ext uri="{FF2B5EF4-FFF2-40B4-BE49-F238E27FC236}">
                    <a16:creationId xmlns:a16="http://schemas.microsoft.com/office/drawing/2014/main" id="{45EB32AC-AB1D-4F31-8384-F59223E02F4A}"/>
                  </a:ext>
                </a:extLst>
              </p:cNvPr>
              <p:cNvSpPr/>
              <p:nvPr/>
            </p:nvSpPr>
            <p:spPr>
              <a:xfrm>
                <a:off x="1253826" y="3902068"/>
                <a:ext cx="109154" cy="140970"/>
              </a:xfrm>
              <a:prstGeom prst="mathPl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5" name="Signe Plus 64">
                <a:extLst>
                  <a:ext uri="{FF2B5EF4-FFF2-40B4-BE49-F238E27FC236}">
                    <a16:creationId xmlns:a16="http://schemas.microsoft.com/office/drawing/2014/main" id="{C195B230-AD49-4C08-944E-0D05F5C762CF}"/>
                  </a:ext>
                </a:extLst>
              </p:cNvPr>
              <p:cNvSpPr/>
              <p:nvPr/>
            </p:nvSpPr>
            <p:spPr>
              <a:xfrm>
                <a:off x="1248164" y="4175348"/>
                <a:ext cx="109154" cy="140970"/>
              </a:xfrm>
              <a:prstGeom prst="mathPl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6" name="Signe Plus 65">
                <a:extLst>
                  <a:ext uri="{FF2B5EF4-FFF2-40B4-BE49-F238E27FC236}">
                    <a16:creationId xmlns:a16="http://schemas.microsoft.com/office/drawing/2014/main" id="{03177770-BED7-4DCF-A805-BBC9984E5014}"/>
                  </a:ext>
                </a:extLst>
              </p:cNvPr>
              <p:cNvSpPr/>
              <p:nvPr/>
            </p:nvSpPr>
            <p:spPr>
              <a:xfrm>
                <a:off x="1248164" y="4441054"/>
                <a:ext cx="109154" cy="140970"/>
              </a:xfrm>
              <a:prstGeom prst="mathPl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" name="Signe Plus 66">
                <a:extLst>
                  <a:ext uri="{FF2B5EF4-FFF2-40B4-BE49-F238E27FC236}">
                    <a16:creationId xmlns:a16="http://schemas.microsoft.com/office/drawing/2014/main" id="{58817EE5-021C-4181-8730-1763BBA89D05}"/>
                  </a:ext>
                </a:extLst>
              </p:cNvPr>
              <p:cNvSpPr/>
              <p:nvPr/>
            </p:nvSpPr>
            <p:spPr>
              <a:xfrm>
                <a:off x="1259494" y="4721908"/>
                <a:ext cx="109154" cy="140970"/>
              </a:xfrm>
              <a:prstGeom prst="mathPl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8" name="Signe Plus 67">
                <a:extLst>
                  <a:ext uri="{FF2B5EF4-FFF2-40B4-BE49-F238E27FC236}">
                    <a16:creationId xmlns:a16="http://schemas.microsoft.com/office/drawing/2014/main" id="{12F7DEEB-2933-46B3-9AF2-1152A1027F11}"/>
                  </a:ext>
                </a:extLst>
              </p:cNvPr>
              <p:cNvSpPr/>
              <p:nvPr/>
            </p:nvSpPr>
            <p:spPr>
              <a:xfrm>
                <a:off x="720655" y="3647179"/>
                <a:ext cx="253076" cy="245158"/>
              </a:xfrm>
              <a:prstGeom prst="mathPl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" name="Signe Moins 68">
                <a:extLst>
                  <a:ext uri="{FF2B5EF4-FFF2-40B4-BE49-F238E27FC236}">
                    <a16:creationId xmlns:a16="http://schemas.microsoft.com/office/drawing/2014/main" id="{31CE5528-E13A-4213-93F1-85A15CE943BA}"/>
                  </a:ext>
                </a:extLst>
              </p:cNvPr>
              <p:cNvSpPr/>
              <p:nvPr/>
            </p:nvSpPr>
            <p:spPr>
              <a:xfrm>
                <a:off x="2723770" y="3683719"/>
                <a:ext cx="283670" cy="172078"/>
              </a:xfrm>
              <a:prstGeom prst="mathMin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" name="Signe Moins 69">
                <a:extLst>
                  <a:ext uri="{FF2B5EF4-FFF2-40B4-BE49-F238E27FC236}">
                    <a16:creationId xmlns:a16="http://schemas.microsoft.com/office/drawing/2014/main" id="{C9091F37-7CBA-4C80-B2B4-42D5163C94CB}"/>
                  </a:ext>
                </a:extLst>
              </p:cNvPr>
              <p:cNvSpPr/>
              <p:nvPr/>
            </p:nvSpPr>
            <p:spPr>
              <a:xfrm>
                <a:off x="2308188" y="3135740"/>
                <a:ext cx="129361" cy="137050"/>
              </a:xfrm>
              <a:prstGeom prst="mathMin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1" name="Signe Moins 70">
                <a:extLst>
                  <a:ext uri="{FF2B5EF4-FFF2-40B4-BE49-F238E27FC236}">
                    <a16:creationId xmlns:a16="http://schemas.microsoft.com/office/drawing/2014/main" id="{CAF9BFFC-C4C2-4C15-B4F5-3CAC421D0F9D}"/>
                  </a:ext>
                </a:extLst>
              </p:cNvPr>
              <p:cNvSpPr/>
              <p:nvPr/>
            </p:nvSpPr>
            <p:spPr>
              <a:xfrm>
                <a:off x="2308188" y="3360475"/>
                <a:ext cx="129361" cy="137050"/>
              </a:xfrm>
              <a:prstGeom prst="mathMin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2" name="Signe Moins 71">
                <a:extLst>
                  <a:ext uri="{FF2B5EF4-FFF2-40B4-BE49-F238E27FC236}">
                    <a16:creationId xmlns:a16="http://schemas.microsoft.com/office/drawing/2014/main" id="{DD3FB721-C0DF-436E-B040-51334349B4B4}"/>
                  </a:ext>
                </a:extLst>
              </p:cNvPr>
              <p:cNvSpPr/>
              <p:nvPr/>
            </p:nvSpPr>
            <p:spPr>
              <a:xfrm>
                <a:off x="2313914" y="3657710"/>
                <a:ext cx="129361" cy="137050"/>
              </a:xfrm>
              <a:prstGeom prst="mathMin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3" name="Signe Moins 72">
                <a:extLst>
                  <a:ext uri="{FF2B5EF4-FFF2-40B4-BE49-F238E27FC236}">
                    <a16:creationId xmlns:a16="http://schemas.microsoft.com/office/drawing/2014/main" id="{C50EB74E-C047-41D8-96C4-EA45C9767EBC}"/>
                  </a:ext>
                </a:extLst>
              </p:cNvPr>
              <p:cNvSpPr/>
              <p:nvPr/>
            </p:nvSpPr>
            <p:spPr>
              <a:xfrm>
                <a:off x="2308188" y="3902068"/>
                <a:ext cx="129361" cy="137050"/>
              </a:xfrm>
              <a:prstGeom prst="mathMin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4" name="Signe Moins 73">
                <a:extLst>
                  <a:ext uri="{FF2B5EF4-FFF2-40B4-BE49-F238E27FC236}">
                    <a16:creationId xmlns:a16="http://schemas.microsoft.com/office/drawing/2014/main" id="{C6D2B4E9-02F7-4324-90E5-E8B6ACC6FCEA}"/>
                  </a:ext>
                </a:extLst>
              </p:cNvPr>
              <p:cNvSpPr/>
              <p:nvPr/>
            </p:nvSpPr>
            <p:spPr>
              <a:xfrm>
                <a:off x="2308188" y="4094194"/>
                <a:ext cx="129361" cy="137050"/>
              </a:xfrm>
              <a:prstGeom prst="mathMin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" name="Signe Moins 74">
                <a:extLst>
                  <a:ext uri="{FF2B5EF4-FFF2-40B4-BE49-F238E27FC236}">
                    <a16:creationId xmlns:a16="http://schemas.microsoft.com/office/drawing/2014/main" id="{4E03CFB9-80C8-4FFA-847B-503A4D976437}"/>
                  </a:ext>
                </a:extLst>
              </p:cNvPr>
              <p:cNvSpPr/>
              <p:nvPr/>
            </p:nvSpPr>
            <p:spPr>
              <a:xfrm>
                <a:off x="2313914" y="4401193"/>
                <a:ext cx="129361" cy="137050"/>
              </a:xfrm>
              <a:prstGeom prst="mathMin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6" name="Signe Moins 75">
                <a:extLst>
                  <a:ext uri="{FF2B5EF4-FFF2-40B4-BE49-F238E27FC236}">
                    <a16:creationId xmlns:a16="http://schemas.microsoft.com/office/drawing/2014/main" id="{65FBAF91-662D-4637-8083-801F16D34B78}"/>
                  </a:ext>
                </a:extLst>
              </p:cNvPr>
              <p:cNvSpPr/>
              <p:nvPr/>
            </p:nvSpPr>
            <p:spPr>
              <a:xfrm>
                <a:off x="2313751" y="4701492"/>
                <a:ext cx="129361" cy="137050"/>
              </a:xfrm>
              <a:prstGeom prst="mathMinu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7" name="ZoneTexte 76">
                <a:extLst>
                  <a:ext uri="{FF2B5EF4-FFF2-40B4-BE49-F238E27FC236}">
                    <a16:creationId xmlns:a16="http://schemas.microsoft.com/office/drawing/2014/main" id="{25669CA1-745E-400D-BAAF-E20BA3114D53}"/>
                  </a:ext>
                </a:extLst>
              </p:cNvPr>
              <p:cNvSpPr txBox="1"/>
              <p:nvPr/>
            </p:nvSpPr>
            <p:spPr>
              <a:xfrm>
                <a:off x="1586614" y="3072824"/>
                <a:ext cx="571500" cy="744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i="1" dirty="0" err="1">
                    <a:latin typeface="Bell MT" panose="02020503060305020303" pitchFamily="18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ɛ</a:t>
                </a:r>
                <a:r>
                  <a:rPr lang="fr-FR" b="1" i="1" baseline="-25000" dirty="0" err="1">
                    <a:latin typeface="Bell MT" panose="02020503060305020303" pitchFamily="18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r</a:t>
                </a:r>
                <a:endParaRPr lang="fr-FR" b="1" i="1" baseline="-25000" dirty="0">
                  <a:latin typeface="Bell MT" panose="02020503060305020303" pitchFamily="18" charset="0"/>
                  <a:ea typeface="SimSun" panose="02010600030101010101" pitchFamily="2" charset="-122"/>
                </a:endParaRPr>
              </a:p>
            </p:txBody>
          </p:sp>
          <p:cxnSp>
            <p:nvCxnSpPr>
              <p:cNvPr id="78" name="Connecteur droit avec flèche 77">
                <a:extLst>
                  <a:ext uri="{FF2B5EF4-FFF2-40B4-BE49-F238E27FC236}">
                    <a16:creationId xmlns:a16="http://schemas.microsoft.com/office/drawing/2014/main" id="{785E916F-62D1-4292-B682-8E42A00F8271}"/>
                  </a:ext>
                </a:extLst>
              </p:cNvPr>
              <p:cNvCxnSpPr/>
              <p:nvPr/>
            </p:nvCxnSpPr>
            <p:spPr>
              <a:xfrm>
                <a:off x="1372158" y="5109210"/>
                <a:ext cx="943920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9" name="ZoneTexte 78">
                <a:extLst>
                  <a:ext uri="{FF2B5EF4-FFF2-40B4-BE49-F238E27FC236}">
                    <a16:creationId xmlns:a16="http://schemas.microsoft.com/office/drawing/2014/main" id="{CE3D1EC1-0265-4D23-8B7F-B4C0006510DC}"/>
                  </a:ext>
                </a:extLst>
              </p:cNvPr>
              <p:cNvSpPr txBox="1"/>
              <p:nvPr/>
            </p:nvSpPr>
            <p:spPr>
              <a:xfrm>
                <a:off x="1574301" y="4418440"/>
                <a:ext cx="571500" cy="620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i="1" dirty="0">
                    <a:latin typeface="Bell MT" panose="02020503060305020303" pitchFamily="18" charset="0"/>
                    <a:ea typeface="SimSun" panose="02010600030101010101" pitchFamily="2" charset="-122"/>
                  </a:rPr>
                  <a:t>d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ZoneTexte 79">
                    <a:extLst>
                      <a:ext uri="{FF2B5EF4-FFF2-40B4-BE49-F238E27FC236}">
                        <a16:creationId xmlns:a16="http://schemas.microsoft.com/office/drawing/2014/main" id="{717D4D66-C3FF-4C2F-B72F-F0E08B321F6E}"/>
                      </a:ext>
                    </a:extLst>
                  </p:cNvPr>
                  <p:cNvSpPr txBox="1"/>
                  <p:nvPr/>
                </p:nvSpPr>
                <p:spPr>
                  <a:xfrm>
                    <a:off x="307292" y="5386409"/>
                    <a:ext cx="3064170" cy="74494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</a:t>
                    </a:r>
                    <a:r>
                      <a:rPr lang="fr-FR" b="1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(Farad)</a:t>
                    </a:r>
                    <a:r>
                      <a:rPr lang="fr-FR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=</a:t>
                    </a:r>
                    <a:r>
                      <a:rPr lang="en-US" b="1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𝜺</m:t>
                        </m:r>
                      </m:oMath>
                    </a14:m>
                    <a:r>
                      <a:rPr lang="en-US" b="1" i="1" dirty="0">
                        <a:latin typeface="Times New Roman" panose="020206030504050203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𝜺</m:t>
                        </m:r>
                      </m:oMath>
                    </a14:m>
                    <a:r>
                      <a:rPr lang="fr-FR" b="1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0</a:t>
                    </a:r>
                    <a:r>
                      <a:rPr lang="fr-FR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A/d</a:t>
                    </a:r>
                  </a:p>
                </p:txBody>
              </p:sp>
            </mc:Choice>
            <mc:Fallback xmlns="">
              <p:sp>
                <p:nvSpPr>
                  <p:cNvPr id="80" name="ZoneTexte 79">
                    <a:extLst>
                      <a:ext uri="{FF2B5EF4-FFF2-40B4-BE49-F238E27FC236}">
                        <a16:creationId xmlns:a16="http://schemas.microsoft.com/office/drawing/2014/main" id="{717D4D66-C3FF-4C2F-B72F-F0E08B321F6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7292" y="5386409"/>
                    <a:ext cx="3064170" cy="74494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t="-9836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783ABAE4-AEC5-4191-B9B8-3534A6CF4C32}"/>
              </a:ext>
            </a:extLst>
          </p:cNvPr>
          <p:cNvSpPr/>
          <p:nvPr/>
        </p:nvSpPr>
        <p:spPr>
          <a:xfrm>
            <a:off x="2008961" y="4431964"/>
            <a:ext cx="2020727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capacitance</a:t>
            </a:r>
            <a:endParaRPr lang="fr-FR" sz="1600" dirty="0"/>
          </a:p>
        </p:txBody>
      </p:sp>
      <p:sp>
        <p:nvSpPr>
          <p:cNvPr id="131" name="Espace réservé du numéro de diapositive 130">
            <a:extLst>
              <a:ext uri="{FF2B5EF4-FFF2-40B4-BE49-F238E27FC236}">
                <a16:creationId xmlns:a16="http://schemas.microsoft.com/office/drawing/2014/main" id="{F5143867-FA0D-49DE-8531-692DDDB2E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2</a:t>
            </a:fld>
            <a:endParaRPr lang="fr-FR"/>
          </a:p>
        </p:txBody>
      </p:sp>
      <p:sp>
        <p:nvSpPr>
          <p:cNvPr id="83" name="Title 1">
            <a:extLst>
              <a:ext uri="{FF2B5EF4-FFF2-40B4-BE49-F238E27FC236}">
                <a16:creationId xmlns:a16="http://schemas.microsoft.com/office/drawing/2014/main" id="{FB6E9598-0A5D-45CE-84DA-418442BEBBDA}"/>
              </a:ext>
            </a:extLst>
          </p:cNvPr>
          <p:cNvSpPr txBox="1">
            <a:spLocks/>
          </p:cNvSpPr>
          <p:nvPr/>
        </p:nvSpPr>
        <p:spPr>
          <a:xfrm>
            <a:off x="0" y="-16778"/>
            <a:ext cx="12192000" cy="704225"/>
          </a:xfrm>
          <a:prstGeom prst="rect">
            <a:avLst/>
          </a:prstGeom>
          <a:solidFill>
            <a:srgbClr val="DAE3F3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Chemical and Structural Evolution of Layered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Rb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₂₋₂ₓK₂ₓ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Ti₂O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₅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Titanates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2" name="Rectangle à coins arrondis 5">
            <a:extLst>
              <a:ext uri="{FF2B5EF4-FFF2-40B4-BE49-F238E27FC236}">
                <a16:creationId xmlns:a16="http://schemas.microsoft.com/office/drawing/2014/main" id="{CCE2250B-243B-4A11-9FB4-509B3D754AD3}"/>
              </a:ext>
            </a:extLst>
          </p:cNvPr>
          <p:cNvSpPr/>
          <p:nvPr/>
        </p:nvSpPr>
        <p:spPr>
          <a:xfrm>
            <a:off x="0" y="696611"/>
            <a:ext cx="5553512" cy="457665"/>
          </a:xfrm>
          <a:prstGeom prst="round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Crystal Structure and Properties of </a:t>
            </a:r>
            <a:r>
              <a:rPr lang="en-US" sz="2400" dirty="0" err="1"/>
              <a:t>M₂Ti₂O</a:t>
            </a:r>
            <a:r>
              <a:rPr lang="en-US" sz="2400" dirty="0"/>
              <a:t>₅</a:t>
            </a:r>
            <a:endParaRPr lang="fr-FR" sz="2400" b="1" dirty="0"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786950-2D35-4DE8-871D-54118507D3AD}"/>
              </a:ext>
            </a:extLst>
          </p:cNvPr>
          <p:cNvSpPr/>
          <p:nvPr/>
        </p:nvSpPr>
        <p:spPr>
          <a:xfrm>
            <a:off x="0" y="6525969"/>
            <a:ext cx="90315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200" dirty="0">
                <a:latin typeface="Palatino Linotype" panose="02040502050505030304" pitchFamily="18" charset="0"/>
                <a:ea typeface="SimSun" panose="02010600030101010101" pitchFamily="2" charset="-122"/>
                <a:cs typeface="Arabic Typesetting" panose="03020402040406030203" pitchFamily="66" charset="-78"/>
              </a:rPr>
              <a:t>SDS. Coutinho, D. Berardan, G. Lang , and al. </a:t>
            </a:r>
            <a:r>
              <a:rPr lang="pt-PT" sz="1200" i="1" dirty="0">
                <a:latin typeface="Palatino Linotype" panose="02040502050505030304" pitchFamily="18" charset="0"/>
                <a:ea typeface="SimSun" panose="02010600030101010101" pitchFamily="2" charset="-122"/>
                <a:cs typeface="Arabic Typesetting" panose="03020402040406030203" pitchFamily="66" charset="-78"/>
              </a:rPr>
              <a:t>Solid State Ion</a:t>
            </a:r>
            <a:r>
              <a:rPr lang="pt-PT" sz="1200" dirty="0">
                <a:latin typeface="Palatino Linotype" panose="02040502050505030304" pitchFamily="18" charset="0"/>
                <a:ea typeface="SimSun" panose="02010600030101010101" pitchFamily="2" charset="-122"/>
                <a:cs typeface="Arabic Typesetting" panose="03020402040406030203" pitchFamily="66" charset="-78"/>
              </a:rPr>
              <a:t>. 2021; 364:115630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908713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>
            <a:extLst>
              <a:ext uri="{FF2B5EF4-FFF2-40B4-BE49-F238E27FC236}">
                <a16:creationId xmlns:a16="http://schemas.microsoft.com/office/drawing/2014/main" id="{E31A0FCB-6D25-44CB-A693-BB7BF378F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64596">
            <a:off x="5332405" y="3120224"/>
            <a:ext cx="1877895" cy="20814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5ED041-7D79-4239-BA3E-32F2D2E3F85A}"/>
              </a:ext>
            </a:extLst>
          </p:cNvPr>
          <p:cNvSpPr txBox="1">
            <a:spLocks/>
          </p:cNvSpPr>
          <p:nvPr/>
        </p:nvSpPr>
        <p:spPr>
          <a:xfrm>
            <a:off x="0" y="-16778"/>
            <a:ext cx="12192000" cy="704225"/>
          </a:xfrm>
          <a:prstGeom prst="rect">
            <a:avLst/>
          </a:prstGeom>
          <a:solidFill>
            <a:srgbClr val="DAE3F3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Chemical and Structural Evolution of Layered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Rb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₂₋₂ₓK₂ₓ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Ti₂O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₅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Titanates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83A3FE7-EEE8-4552-B9C2-0AAF736707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1" t="4005" r="59734" b="56893"/>
          <a:stretch/>
        </p:blipFill>
        <p:spPr>
          <a:xfrm>
            <a:off x="30529" y="1708015"/>
            <a:ext cx="2362912" cy="19212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34B334B-C02F-4DDB-A767-AEEC0601AA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283" t="35231" r="61663" b="19210"/>
          <a:stretch/>
        </p:blipFill>
        <p:spPr>
          <a:xfrm rot="2369775">
            <a:off x="225137" y="1261201"/>
            <a:ext cx="348298" cy="379360"/>
          </a:xfrm>
          <a:prstGeom prst="rect">
            <a:avLst/>
          </a:prstGeom>
        </p:spPr>
      </p:pic>
      <p:pic>
        <p:nvPicPr>
          <p:cNvPr id="12" name="Graphique 11" descr="Ligne fléchée : courbe dans le sens des aiguilles d’une montre">
            <a:extLst>
              <a:ext uri="{FF2B5EF4-FFF2-40B4-BE49-F238E27FC236}">
                <a16:creationId xmlns:a16="http://schemas.microsoft.com/office/drawing/2014/main" id="{3B5235B5-FC28-4AEE-B2B4-37CFAD3B8C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758478">
            <a:off x="603433" y="1163416"/>
            <a:ext cx="817192" cy="826908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E9E27660-80CE-4F52-BA66-3255370630C9}"/>
              </a:ext>
            </a:extLst>
          </p:cNvPr>
          <p:cNvSpPr txBox="1"/>
          <p:nvPr/>
        </p:nvSpPr>
        <p:spPr>
          <a:xfrm>
            <a:off x="3459997" y="2193022"/>
            <a:ext cx="6933963" cy="707886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How does this material evolve when exposed to ambient air and humidity        </a:t>
            </a:r>
            <a:r>
              <a:rPr lang="fr-FR" sz="2000" dirty="0">
                <a:solidFill>
                  <a:srgbClr val="FF0000"/>
                </a:solidFill>
              </a:rPr>
              <a:t>?</a:t>
            </a:r>
            <a:endParaRPr lang="fr-FR" sz="20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3CB565-86ED-49B2-B4F2-5EAA88727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3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FA9A6AB-7C16-455E-B26A-0BF250E49D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283" t="35231" r="61663" b="19210"/>
          <a:stretch/>
        </p:blipFill>
        <p:spPr>
          <a:xfrm rot="2369775">
            <a:off x="4559735" y="2520307"/>
            <a:ext cx="348298" cy="37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83A3FE7-EEE8-4552-B9C2-0AAF736707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" t="4005" r="59734" b="56893"/>
          <a:stretch/>
        </p:blipFill>
        <p:spPr>
          <a:xfrm>
            <a:off x="30529" y="1708015"/>
            <a:ext cx="2362912" cy="19212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34B334B-C02F-4DDB-A767-AEEC0601AA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225137" y="1261201"/>
            <a:ext cx="348298" cy="379360"/>
          </a:xfrm>
          <a:prstGeom prst="rect">
            <a:avLst/>
          </a:prstGeom>
        </p:spPr>
      </p:pic>
      <p:pic>
        <p:nvPicPr>
          <p:cNvPr id="12" name="Graphique 11" descr="Ligne fléchée : courbe dans le sens des aiguilles d’une montre">
            <a:extLst>
              <a:ext uri="{FF2B5EF4-FFF2-40B4-BE49-F238E27FC236}">
                <a16:creationId xmlns:a16="http://schemas.microsoft.com/office/drawing/2014/main" id="{3B5235B5-FC28-4AEE-B2B4-37CFAD3B8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758478">
            <a:off x="603433" y="1163416"/>
            <a:ext cx="817192" cy="826908"/>
          </a:xfrm>
          <a:prstGeom prst="rect">
            <a:avLst/>
          </a:prstGeom>
        </p:spPr>
      </p:pic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DB061190-5001-42EB-98F6-E4D7109043F7}"/>
              </a:ext>
            </a:extLst>
          </p:cNvPr>
          <p:cNvCxnSpPr>
            <a:cxnSpLocks/>
          </p:cNvCxnSpPr>
          <p:nvPr/>
        </p:nvCxnSpPr>
        <p:spPr>
          <a:xfrm rot="5400000">
            <a:off x="1139876" y="3931569"/>
            <a:ext cx="654743" cy="125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Image 27">
            <a:extLst>
              <a:ext uri="{FF2B5EF4-FFF2-40B4-BE49-F238E27FC236}">
                <a16:creationId xmlns:a16="http://schemas.microsoft.com/office/drawing/2014/main" id="{80061654-CD00-4C65-94AD-CFCECE8EF4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62" y="4259003"/>
            <a:ext cx="3051343" cy="2335947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5A58EE-8B97-4C89-A542-71C27295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4</a:t>
            </a:fld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F7654F2-EE10-4CDF-955B-994088B83AE3}"/>
              </a:ext>
            </a:extLst>
          </p:cNvPr>
          <p:cNvSpPr/>
          <p:nvPr/>
        </p:nvSpPr>
        <p:spPr>
          <a:xfrm>
            <a:off x="2231050" y="4143552"/>
            <a:ext cx="977567" cy="497760"/>
          </a:xfrm>
          <a:prstGeom prst="ellipse">
            <a:avLst/>
          </a:pr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66FF"/>
              </a:solidFill>
            </a:endParaRP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380ECDAD-5F6B-4BDC-9BDA-4FA0C53058F6}"/>
              </a:ext>
            </a:extLst>
          </p:cNvPr>
          <p:cNvCxnSpPr>
            <a:cxnSpLocks/>
          </p:cNvCxnSpPr>
          <p:nvPr/>
        </p:nvCxnSpPr>
        <p:spPr>
          <a:xfrm flipH="1">
            <a:off x="3138979" y="3931631"/>
            <a:ext cx="522731" cy="251103"/>
          </a:xfrm>
          <a:prstGeom prst="straightConnector1">
            <a:avLst/>
          </a:prstGeom>
          <a:ln w="28575">
            <a:solidFill>
              <a:srgbClr val="00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 29">
            <a:extLst>
              <a:ext uri="{FF2B5EF4-FFF2-40B4-BE49-F238E27FC236}">
                <a16:creationId xmlns:a16="http://schemas.microsoft.com/office/drawing/2014/main" id="{0E16D419-B829-44BE-A757-EFD57B21806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8054" t="24498" r="38367" b="26187"/>
          <a:stretch/>
        </p:blipFill>
        <p:spPr>
          <a:xfrm rot="10426800">
            <a:off x="2165308" y="1202816"/>
            <a:ext cx="462155" cy="417190"/>
          </a:xfrm>
          <a:prstGeom prst="rect">
            <a:avLst/>
          </a:prstGeom>
        </p:spPr>
      </p:pic>
      <p:pic>
        <p:nvPicPr>
          <p:cNvPr id="31" name="Graphique 30" descr="Ligne fléchée : courbe dans le sens des aiguilles d’une montre">
            <a:extLst>
              <a:ext uri="{FF2B5EF4-FFF2-40B4-BE49-F238E27FC236}">
                <a16:creationId xmlns:a16="http://schemas.microsoft.com/office/drawing/2014/main" id="{D590B62C-3152-4810-BA62-82F14B2C3F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2397249" flipH="1">
            <a:off x="1492292" y="1014549"/>
            <a:ext cx="710086" cy="826908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336B48C0-3E5C-466B-BD31-DD38160E2C02}"/>
              </a:ext>
            </a:extLst>
          </p:cNvPr>
          <p:cNvSpPr txBox="1">
            <a:spLocks/>
          </p:cNvSpPr>
          <p:nvPr/>
        </p:nvSpPr>
        <p:spPr>
          <a:xfrm>
            <a:off x="0" y="-16778"/>
            <a:ext cx="12192000" cy="704225"/>
          </a:xfrm>
          <a:prstGeom prst="rect">
            <a:avLst/>
          </a:prstGeom>
          <a:solidFill>
            <a:srgbClr val="DAE3F3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Chemical and Structural Evolution of Layered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Rb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₂₋₂ₓK₂ₓ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Ti₂O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₅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Titanates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Rectangle à coins arrondis 5">
            <a:extLst>
              <a:ext uri="{FF2B5EF4-FFF2-40B4-BE49-F238E27FC236}">
                <a16:creationId xmlns:a16="http://schemas.microsoft.com/office/drawing/2014/main" id="{72BFF954-994C-47F6-96B7-9E922EE7F8A4}"/>
              </a:ext>
            </a:extLst>
          </p:cNvPr>
          <p:cNvSpPr/>
          <p:nvPr/>
        </p:nvSpPr>
        <p:spPr>
          <a:xfrm>
            <a:off x="0" y="696611"/>
            <a:ext cx="3661710" cy="457665"/>
          </a:xfrm>
          <a:prstGeom prst="round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Evolution Cycle of </a:t>
            </a:r>
            <a:r>
              <a:rPr lang="en-US" sz="2400" dirty="0" err="1"/>
              <a:t>Rb₂Ti₂O</a:t>
            </a:r>
            <a:r>
              <a:rPr lang="en-US" sz="2400" dirty="0"/>
              <a:t>₅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2639586-9068-45FB-B5BC-B6F184CE58C4}"/>
              </a:ext>
            </a:extLst>
          </p:cNvPr>
          <p:cNvGrpSpPr/>
          <p:nvPr/>
        </p:nvGrpSpPr>
        <p:grpSpPr>
          <a:xfrm>
            <a:off x="2903965" y="1320960"/>
            <a:ext cx="7143967" cy="2308324"/>
            <a:chOff x="2660332" y="1366409"/>
            <a:chExt cx="7143967" cy="23083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C0C940-FC00-494A-BD45-A5F058EC924B}"/>
                </a:ext>
              </a:extLst>
            </p:cNvPr>
            <p:cNvSpPr/>
            <p:nvPr/>
          </p:nvSpPr>
          <p:spPr>
            <a:xfrm>
              <a:off x="2660332" y="1366409"/>
              <a:ext cx="7143967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>
                  <a:cs typeface="Arial" panose="020B0604020202020204" pitchFamily="34" charset="0"/>
                </a:rPr>
                <a:t>Hydration</a:t>
              </a:r>
              <a:r>
                <a:rPr lang="fr-FR" dirty="0">
                  <a:cs typeface="Arial" panose="020B0604020202020204" pitchFamily="34" charset="0"/>
                </a:rPr>
                <a:t>           in ambiant air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/>
                <a:t>Reaction</a:t>
              </a:r>
              <a:r>
                <a:rPr lang="fr-FR" dirty="0"/>
                <a:t> </a:t>
              </a:r>
              <a:r>
                <a:rPr lang="fr-FR" dirty="0" err="1"/>
                <a:t>with</a:t>
              </a:r>
              <a:r>
                <a:rPr lang="fr-FR" dirty="0"/>
                <a:t> CO</a:t>
              </a:r>
              <a:r>
                <a:rPr lang="fr-FR" baseline="-25000" dirty="0"/>
                <a:t>2 </a:t>
              </a:r>
              <a:r>
                <a:rPr lang="fr-FR" dirty="0"/>
                <a:t>        </a:t>
              </a:r>
              <a:r>
                <a:rPr lang="fr-FR" dirty="0" err="1"/>
                <a:t>from</a:t>
              </a:r>
              <a:r>
                <a:rPr lang="fr-FR" dirty="0"/>
                <a:t> air </a:t>
              </a:r>
              <a:r>
                <a:rPr lang="fr-FR" dirty="0" err="1"/>
                <a:t>leading</a:t>
              </a:r>
              <a:r>
                <a:rPr lang="fr-FR" dirty="0"/>
                <a:t> to </a:t>
              </a:r>
              <a:r>
                <a:rPr lang="fr-FR" dirty="0" err="1"/>
                <a:t>degradation</a:t>
              </a:r>
              <a:r>
                <a:rPr lang="fr-FR" dirty="0"/>
                <a:t> of crystalline compounds, </a:t>
              </a:r>
              <a:r>
                <a:rPr lang="fr-FR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and formation of MHCO</a:t>
              </a:r>
              <a:r>
                <a:rPr lang="fr-FR" baseline="-25000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3 </a:t>
              </a:r>
              <a:r>
                <a:rPr lang="fr-FR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(RbHCO</a:t>
              </a:r>
              <a:r>
                <a:rPr lang="fr-FR" baseline="-25000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3</a:t>
              </a:r>
              <a:r>
                <a:rPr lang="fr-FR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)</a:t>
              </a:r>
            </a:p>
            <a:p>
              <a:pPr>
                <a:lnSpc>
                  <a:spcPct val="150000"/>
                </a:lnSpc>
              </a:pPr>
              <a:endParaRPr lang="fr-FR" dirty="0">
                <a:cs typeface="Times New Roman" panose="02020603050405020304" pitchFamily="18" charset="0"/>
              </a:endParaRPr>
            </a:p>
            <a:p>
              <a:r>
                <a:rPr lang="fr-FR" dirty="0"/>
                <a:t>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fr-FR" dirty="0">
                <a:cs typeface="Arial" panose="020B0604020202020204" pitchFamily="34" charset="0"/>
              </a:endParaRPr>
            </a:p>
          </p:txBody>
        </p:sp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9942250E-6676-4C3B-8C31-0F9D26510F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8054" t="24498" r="38367" b="26187"/>
            <a:stretch/>
          </p:blipFill>
          <p:spPr>
            <a:xfrm rot="10426800">
              <a:off x="4752534" y="1946813"/>
              <a:ext cx="331483" cy="299232"/>
            </a:xfrm>
            <a:prstGeom prst="rect">
              <a:avLst/>
            </a:prstGeom>
          </p:spPr>
        </p:pic>
      </p:grpSp>
      <p:pic>
        <p:nvPicPr>
          <p:cNvPr id="34" name="Image 33">
            <a:extLst>
              <a:ext uri="{FF2B5EF4-FFF2-40B4-BE49-F238E27FC236}">
                <a16:creationId xmlns:a16="http://schemas.microsoft.com/office/drawing/2014/main" id="{FE82B022-31BD-47F8-9316-E51A330D7B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4321767" y="1465959"/>
            <a:ext cx="327787" cy="35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500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83A3FE7-EEE8-4552-B9C2-0AAF736707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" t="4005" r="59734" b="56893"/>
          <a:stretch/>
        </p:blipFill>
        <p:spPr>
          <a:xfrm>
            <a:off x="30529" y="1708015"/>
            <a:ext cx="2362912" cy="19212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34B334B-C02F-4DDB-A767-AEEC0601AA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225137" y="1261201"/>
            <a:ext cx="348298" cy="379360"/>
          </a:xfrm>
          <a:prstGeom prst="rect">
            <a:avLst/>
          </a:prstGeom>
        </p:spPr>
      </p:pic>
      <p:pic>
        <p:nvPicPr>
          <p:cNvPr id="12" name="Graphique 11" descr="Ligne fléchée : courbe dans le sens des aiguilles d’une montre">
            <a:extLst>
              <a:ext uri="{FF2B5EF4-FFF2-40B4-BE49-F238E27FC236}">
                <a16:creationId xmlns:a16="http://schemas.microsoft.com/office/drawing/2014/main" id="{3B5235B5-FC28-4AEE-B2B4-37CFAD3B8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758478">
            <a:off x="603433" y="1163416"/>
            <a:ext cx="817192" cy="826908"/>
          </a:xfrm>
          <a:prstGeom prst="rect">
            <a:avLst/>
          </a:prstGeom>
        </p:spPr>
      </p:pic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DB061190-5001-42EB-98F6-E4D7109043F7}"/>
              </a:ext>
            </a:extLst>
          </p:cNvPr>
          <p:cNvCxnSpPr>
            <a:cxnSpLocks/>
          </p:cNvCxnSpPr>
          <p:nvPr/>
        </p:nvCxnSpPr>
        <p:spPr>
          <a:xfrm rot="5400000">
            <a:off x="1139876" y="3931569"/>
            <a:ext cx="654743" cy="125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5A58EE-8B97-4C89-A542-71C27295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5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0E16D419-B829-44BE-A757-EFD57B2180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054" t="24498" r="38367" b="26187"/>
          <a:stretch/>
        </p:blipFill>
        <p:spPr>
          <a:xfrm rot="10426800">
            <a:off x="2165308" y="1202816"/>
            <a:ext cx="462155" cy="417190"/>
          </a:xfrm>
          <a:prstGeom prst="rect">
            <a:avLst/>
          </a:prstGeom>
        </p:spPr>
      </p:pic>
      <p:pic>
        <p:nvPicPr>
          <p:cNvPr id="31" name="Graphique 30" descr="Ligne fléchée : courbe dans le sens des aiguilles d’une montre">
            <a:extLst>
              <a:ext uri="{FF2B5EF4-FFF2-40B4-BE49-F238E27FC236}">
                <a16:creationId xmlns:a16="http://schemas.microsoft.com/office/drawing/2014/main" id="{D590B62C-3152-4810-BA62-82F14B2C3F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2397249" flipH="1">
            <a:off x="1492292" y="1014549"/>
            <a:ext cx="710086" cy="826908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336B48C0-3E5C-466B-BD31-DD38160E2C02}"/>
              </a:ext>
            </a:extLst>
          </p:cNvPr>
          <p:cNvSpPr txBox="1">
            <a:spLocks/>
          </p:cNvSpPr>
          <p:nvPr/>
        </p:nvSpPr>
        <p:spPr>
          <a:xfrm>
            <a:off x="0" y="-16778"/>
            <a:ext cx="12192000" cy="704225"/>
          </a:xfrm>
          <a:prstGeom prst="rect">
            <a:avLst/>
          </a:prstGeom>
          <a:solidFill>
            <a:srgbClr val="DAE3F3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Chemical and Structural Evolution of Layered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Rb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₂₋₂ₓK₂ₓ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Ti₂O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₅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Titanates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Rectangle à coins arrondis 5">
            <a:extLst>
              <a:ext uri="{FF2B5EF4-FFF2-40B4-BE49-F238E27FC236}">
                <a16:creationId xmlns:a16="http://schemas.microsoft.com/office/drawing/2014/main" id="{72BFF954-994C-47F6-96B7-9E922EE7F8A4}"/>
              </a:ext>
            </a:extLst>
          </p:cNvPr>
          <p:cNvSpPr/>
          <p:nvPr/>
        </p:nvSpPr>
        <p:spPr>
          <a:xfrm>
            <a:off x="0" y="696611"/>
            <a:ext cx="3661710" cy="457665"/>
          </a:xfrm>
          <a:prstGeom prst="round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Evolution Cycle of </a:t>
            </a:r>
            <a:r>
              <a:rPr lang="en-US" sz="2400" dirty="0" err="1"/>
              <a:t>Rb₂Ti₂O</a:t>
            </a:r>
            <a:r>
              <a:rPr lang="en-US" sz="2400" dirty="0"/>
              <a:t>₅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2639586-9068-45FB-B5BC-B6F184CE58C4}"/>
              </a:ext>
            </a:extLst>
          </p:cNvPr>
          <p:cNvGrpSpPr/>
          <p:nvPr/>
        </p:nvGrpSpPr>
        <p:grpSpPr>
          <a:xfrm>
            <a:off x="2903965" y="1320960"/>
            <a:ext cx="7143211" cy="2308324"/>
            <a:chOff x="2660332" y="1366409"/>
            <a:chExt cx="7143211" cy="23083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C0C940-FC00-494A-BD45-A5F058EC924B}"/>
                </a:ext>
              </a:extLst>
            </p:cNvPr>
            <p:cNvSpPr/>
            <p:nvPr/>
          </p:nvSpPr>
          <p:spPr>
            <a:xfrm>
              <a:off x="2660332" y="1366409"/>
              <a:ext cx="7143211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>
                  <a:cs typeface="Arial" panose="020B0604020202020204" pitchFamily="34" charset="0"/>
                </a:rPr>
                <a:t>Hydration</a:t>
              </a:r>
              <a:r>
                <a:rPr lang="fr-FR" dirty="0">
                  <a:cs typeface="Arial" panose="020B0604020202020204" pitchFamily="34" charset="0"/>
                </a:rPr>
                <a:t>           in ambiant air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/>
                <a:t>Reaction</a:t>
              </a:r>
              <a:r>
                <a:rPr lang="fr-FR" dirty="0"/>
                <a:t> </a:t>
              </a:r>
              <a:r>
                <a:rPr lang="fr-FR" dirty="0" err="1"/>
                <a:t>with</a:t>
              </a:r>
              <a:r>
                <a:rPr lang="fr-FR" dirty="0"/>
                <a:t> CO</a:t>
              </a:r>
              <a:r>
                <a:rPr lang="fr-FR" baseline="-25000" dirty="0"/>
                <a:t>2 </a:t>
              </a:r>
              <a:r>
                <a:rPr lang="fr-FR" dirty="0"/>
                <a:t>        </a:t>
              </a:r>
              <a:r>
                <a:rPr lang="fr-FR" dirty="0" err="1"/>
                <a:t>from</a:t>
              </a:r>
              <a:r>
                <a:rPr lang="fr-FR" dirty="0"/>
                <a:t> air </a:t>
              </a:r>
              <a:r>
                <a:rPr lang="fr-FR" dirty="0" err="1"/>
                <a:t>leading</a:t>
              </a:r>
              <a:r>
                <a:rPr lang="fr-FR" dirty="0"/>
                <a:t> to </a:t>
              </a:r>
              <a:r>
                <a:rPr lang="fr-FR" dirty="0" err="1"/>
                <a:t>degradation</a:t>
              </a:r>
              <a:r>
                <a:rPr lang="fr-FR" dirty="0"/>
                <a:t> of crystalline compounds, </a:t>
              </a:r>
              <a:r>
                <a:rPr lang="fr-FR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and formation of MHCO</a:t>
              </a:r>
              <a:r>
                <a:rPr lang="fr-FR" baseline="-25000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3 </a:t>
              </a:r>
              <a:r>
                <a:rPr lang="fr-FR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(RbHCO</a:t>
              </a:r>
              <a:r>
                <a:rPr lang="fr-FR" baseline="-25000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3</a:t>
              </a:r>
              <a:r>
                <a:rPr lang="fr-FR" dirty="0">
                  <a:solidFill>
                    <a:srgbClr val="0066FF"/>
                  </a:solidFill>
                  <a:cs typeface="Times New Roman" panose="02020603050405020304" pitchFamily="18" charset="0"/>
                </a:rPr>
                <a:t>)</a:t>
              </a:r>
            </a:p>
            <a:p>
              <a:pPr>
                <a:lnSpc>
                  <a:spcPct val="150000"/>
                </a:lnSpc>
              </a:pPr>
              <a:endParaRPr lang="fr-FR" dirty="0">
                <a:cs typeface="Times New Roman" panose="02020603050405020304" pitchFamily="18" charset="0"/>
              </a:endParaRPr>
            </a:p>
            <a:p>
              <a:r>
                <a:rPr lang="fr-FR" dirty="0"/>
                <a:t>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fr-FR" dirty="0">
                <a:cs typeface="Arial" panose="020B0604020202020204" pitchFamily="34" charset="0"/>
              </a:endParaRPr>
            </a:p>
          </p:txBody>
        </p:sp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9942250E-6676-4C3B-8C31-0F9D26510F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8054" t="24498" r="38367" b="26187"/>
            <a:stretch/>
          </p:blipFill>
          <p:spPr>
            <a:xfrm rot="10426800">
              <a:off x="4752534" y="1946813"/>
              <a:ext cx="331483" cy="299232"/>
            </a:xfrm>
            <a:prstGeom prst="rect">
              <a:avLst/>
            </a:prstGeom>
          </p:spPr>
        </p:pic>
      </p:grpSp>
      <p:pic>
        <p:nvPicPr>
          <p:cNvPr id="34" name="Image 33">
            <a:extLst>
              <a:ext uri="{FF2B5EF4-FFF2-40B4-BE49-F238E27FC236}">
                <a16:creationId xmlns:a16="http://schemas.microsoft.com/office/drawing/2014/main" id="{FE82B022-31BD-47F8-9316-E51A330D7B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4321767" y="1465959"/>
            <a:ext cx="327787" cy="35702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C924D4A-EBE0-4B64-AFDF-15AB80D446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29" y="4272471"/>
            <a:ext cx="2960550" cy="2266441"/>
          </a:xfrm>
          <a:prstGeom prst="rect">
            <a:avLst/>
          </a:prstGeom>
        </p:spPr>
      </p:pic>
      <p:pic>
        <p:nvPicPr>
          <p:cNvPr id="32" name="Graphique 31" descr="Feu">
            <a:extLst>
              <a:ext uri="{FF2B5EF4-FFF2-40B4-BE49-F238E27FC236}">
                <a16:creationId xmlns:a16="http://schemas.microsoft.com/office/drawing/2014/main" id="{F1CF9AA1-67B4-46A2-A142-1BDB51D5DF8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474243" y="4973553"/>
            <a:ext cx="374932" cy="374932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6BF85EA2-F461-4AE6-80CA-C8B85CC94F10}"/>
              </a:ext>
            </a:extLst>
          </p:cNvPr>
          <p:cNvSpPr/>
          <p:nvPr/>
        </p:nvSpPr>
        <p:spPr>
          <a:xfrm>
            <a:off x="3285645" y="5361097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380°C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2ED0A7D7-D8B9-4938-8BB4-B61F7B675C19}"/>
              </a:ext>
            </a:extLst>
          </p:cNvPr>
          <p:cNvCxnSpPr>
            <a:cxnSpLocks/>
          </p:cNvCxnSpPr>
          <p:nvPr/>
        </p:nvCxnSpPr>
        <p:spPr>
          <a:xfrm>
            <a:off x="2991079" y="5405692"/>
            <a:ext cx="1254573" cy="1024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30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83A3FE7-EEE8-4552-B9C2-0AAF736707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" t="4005" r="59734" b="56893"/>
          <a:stretch/>
        </p:blipFill>
        <p:spPr>
          <a:xfrm>
            <a:off x="30529" y="1708015"/>
            <a:ext cx="2362912" cy="19212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34B334B-C02F-4DDB-A767-AEEC0601AA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225137" y="1261201"/>
            <a:ext cx="348298" cy="379360"/>
          </a:xfrm>
          <a:prstGeom prst="rect">
            <a:avLst/>
          </a:prstGeom>
        </p:spPr>
      </p:pic>
      <p:pic>
        <p:nvPicPr>
          <p:cNvPr id="12" name="Graphique 11" descr="Ligne fléchée : courbe dans le sens des aiguilles d’une montre">
            <a:extLst>
              <a:ext uri="{FF2B5EF4-FFF2-40B4-BE49-F238E27FC236}">
                <a16:creationId xmlns:a16="http://schemas.microsoft.com/office/drawing/2014/main" id="{3B5235B5-FC28-4AEE-B2B4-37CFAD3B8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758478">
            <a:off x="603433" y="1163416"/>
            <a:ext cx="817192" cy="826908"/>
          </a:xfrm>
          <a:prstGeom prst="rect">
            <a:avLst/>
          </a:prstGeom>
        </p:spPr>
      </p:pic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DB061190-5001-42EB-98F6-E4D7109043F7}"/>
              </a:ext>
            </a:extLst>
          </p:cNvPr>
          <p:cNvCxnSpPr>
            <a:cxnSpLocks/>
          </p:cNvCxnSpPr>
          <p:nvPr/>
        </p:nvCxnSpPr>
        <p:spPr>
          <a:xfrm rot="5400000">
            <a:off x="1139876" y="3931569"/>
            <a:ext cx="654743" cy="125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5A58EE-8B97-4C89-A542-71C27295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6</a:t>
            </a:fld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0E16D419-B829-44BE-A757-EFD57B2180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054" t="24498" r="38367" b="26187"/>
          <a:stretch/>
        </p:blipFill>
        <p:spPr>
          <a:xfrm rot="10426800">
            <a:off x="2165308" y="1202816"/>
            <a:ext cx="462155" cy="417190"/>
          </a:xfrm>
          <a:prstGeom prst="rect">
            <a:avLst/>
          </a:prstGeom>
        </p:spPr>
      </p:pic>
      <p:pic>
        <p:nvPicPr>
          <p:cNvPr id="31" name="Graphique 30" descr="Ligne fléchée : courbe dans le sens des aiguilles d’une montre">
            <a:extLst>
              <a:ext uri="{FF2B5EF4-FFF2-40B4-BE49-F238E27FC236}">
                <a16:creationId xmlns:a16="http://schemas.microsoft.com/office/drawing/2014/main" id="{D590B62C-3152-4810-BA62-82F14B2C3F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2397249" flipH="1">
            <a:off x="1492292" y="1014549"/>
            <a:ext cx="710086" cy="826908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336B48C0-3E5C-466B-BD31-DD38160E2C02}"/>
              </a:ext>
            </a:extLst>
          </p:cNvPr>
          <p:cNvSpPr txBox="1">
            <a:spLocks/>
          </p:cNvSpPr>
          <p:nvPr/>
        </p:nvSpPr>
        <p:spPr>
          <a:xfrm>
            <a:off x="0" y="-16778"/>
            <a:ext cx="12192000" cy="704225"/>
          </a:xfrm>
          <a:prstGeom prst="rect">
            <a:avLst/>
          </a:prstGeom>
          <a:solidFill>
            <a:srgbClr val="DAE3F3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Chemical and Structural Evolution of Layered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Rb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₂₋₂ₓK₂ₓ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Ti₂O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₅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Titanates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Rectangle à coins arrondis 5">
            <a:extLst>
              <a:ext uri="{FF2B5EF4-FFF2-40B4-BE49-F238E27FC236}">
                <a16:creationId xmlns:a16="http://schemas.microsoft.com/office/drawing/2014/main" id="{72BFF954-994C-47F6-96B7-9E922EE7F8A4}"/>
              </a:ext>
            </a:extLst>
          </p:cNvPr>
          <p:cNvSpPr/>
          <p:nvPr/>
        </p:nvSpPr>
        <p:spPr>
          <a:xfrm>
            <a:off x="0" y="696611"/>
            <a:ext cx="3661710" cy="457665"/>
          </a:xfrm>
          <a:prstGeom prst="round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Evolution Cycle of </a:t>
            </a:r>
            <a:r>
              <a:rPr lang="en-US" sz="2400" dirty="0" err="1"/>
              <a:t>Rb₂Ti₂O</a:t>
            </a:r>
            <a:r>
              <a:rPr lang="en-US" sz="2400" dirty="0"/>
              <a:t>₅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2639586-9068-45FB-B5BC-B6F184CE58C4}"/>
              </a:ext>
            </a:extLst>
          </p:cNvPr>
          <p:cNvGrpSpPr/>
          <p:nvPr/>
        </p:nvGrpSpPr>
        <p:grpSpPr>
          <a:xfrm>
            <a:off x="2903965" y="1320960"/>
            <a:ext cx="7262987" cy="3554819"/>
            <a:chOff x="2660332" y="1366409"/>
            <a:chExt cx="7262987" cy="3554819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C0C940-FC00-494A-BD45-A5F058EC924B}"/>
                </a:ext>
              </a:extLst>
            </p:cNvPr>
            <p:cNvSpPr/>
            <p:nvPr/>
          </p:nvSpPr>
          <p:spPr>
            <a:xfrm>
              <a:off x="2660332" y="1366409"/>
              <a:ext cx="7262987" cy="355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  <a:cs typeface="Arial" panose="020B0604020202020204" pitchFamily="34" charset="0"/>
                </a:rPr>
                <a:t>Hydration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  <a:cs typeface="Arial" panose="020B0604020202020204" pitchFamily="34" charset="0"/>
                </a:rPr>
                <a:t>           in ambiant air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Reaction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with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CO</a:t>
              </a:r>
              <a:r>
                <a:rPr lang="fr-FR" baseline="-25000" dirty="0">
                  <a:solidFill>
                    <a:schemeClr val="bg2">
                      <a:lumMod val="75000"/>
                    </a:schemeClr>
                  </a:solidFill>
                </a:rPr>
                <a:t>2 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      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from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air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leading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to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degradation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of crystalline compounds, </a:t>
              </a:r>
              <a:r>
                <a: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and formation of MHCO</a:t>
              </a:r>
              <a:r>
                <a:rPr lang="fr-FR" baseline="-25000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3 </a:t>
              </a:r>
              <a:r>
                <a: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(RbHCO</a:t>
              </a:r>
              <a:r>
                <a:rPr lang="fr-FR" baseline="-25000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3</a:t>
              </a:r>
              <a:r>
                <a: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)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/>
                <a:t>Thermal treatment at 380°C of the compound exposed to air for 96 hours              formation of </a:t>
              </a:r>
              <a:r>
                <a:rPr lang="fr-FR" dirty="0">
                  <a:solidFill>
                    <a:srgbClr val="FF22FF"/>
                  </a:solidFill>
                </a:rPr>
                <a:t>Rb</a:t>
              </a:r>
              <a:r>
                <a:rPr lang="fr-FR" baseline="-25000" dirty="0">
                  <a:solidFill>
                    <a:srgbClr val="FF22FF"/>
                  </a:solidFill>
                </a:rPr>
                <a:t>2</a:t>
              </a:r>
              <a:r>
                <a:rPr lang="fr-FR" dirty="0">
                  <a:solidFill>
                    <a:srgbClr val="FF22FF"/>
                  </a:solidFill>
                </a:rPr>
                <a:t>CO</a:t>
              </a:r>
              <a:r>
                <a:rPr lang="fr-FR" baseline="-25000" dirty="0">
                  <a:solidFill>
                    <a:srgbClr val="FF22FF"/>
                  </a:solidFill>
                </a:rPr>
                <a:t>3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fr-FR" dirty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endParaRPr lang="fr-FR" dirty="0">
                <a:cs typeface="Times New Roman" panose="02020603050405020304" pitchFamily="18" charset="0"/>
              </a:endParaRPr>
            </a:p>
            <a:p>
              <a:r>
                <a:rPr lang="fr-FR" dirty="0"/>
                <a:t>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fr-FR" dirty="0">
                <a:cs typeface="Arial" panose="020B0604020202020204" pitchFamily="34" charset="0"/>
              </a:endParaRPr>
            </a:p>
          </p:txBody>
        </p:sp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9942250E-6676-4C3B-8C31-0F9D26510F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8054" t="24498" r="38367" b="26187"/>
            <a:stretch/>
          </p:blipFill>
          <p:spPr>
            <a:xfrm rot="10426800">
              <a:off x="4752534" y="1946813"/>
              <a:ext cx="331483" cy="299232"/>
            </a:xfrm>
            <a:prstGeom prst="rect">
              <a:avLst/>
            </a:prstGeom>
          </p:spPr>
        </p:pic>
      </p:grpSp>
      <p:pic>
        <p:nvPicPr>
          <p:cNvPr id="34" name="Image 33">
            <a:extLst>
              <a:ext uri="{FF2B5EF4-FFF2-40B4-BE49-F238E27FC236}">
                <a16:creationId xmlns:a16="http://schemas.microsoft.com/office/drawing/2014/main" id="{FE82B022-31BD-47F8-9316-E51A330D7B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4321767" y="1465959"/>
            <a:ext cx="327787" cy="35702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C924D4A-EBE0-4B64-AFDF-15AB80D446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29" y="4272471"/>
            <a:ext cx="2960550" cy="2266441"/>
          </a:xfrm>
          <a:prstGeom prst="rect">
            <a:avLst/>
          </a:prstGeom>
        </p:spPr>
      </p:pic>
      <p:pic>
        <p:nvPicPr>
          <p:cNvPr id="22" name="Graphique 21" descr="Feu">
            <a:extLst>
              <a:ext uri="{FF2B5EF4-FFF2-40B4-BE49-F238E27FC236}">
                <a16:creationId xmlns:a16="http://schemas.microsoft.com/office/drawing/2014/main" id="{289410FC-A1E8-4886-8B46-C62DECC829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474243" y="4973553"/>
            <a:ext cx="374932" cy="374932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4D901A97-CC2B-447C-AA9C-670F72F9B7A0}"/>
              </a:ext>
            </a:extLst>
          </p:cNvPr>
          <p:cNvSpPr/>
          <p:nvPr/>
        </p:nvSpPr>
        <p:spPr>
          <a:xfrm>
            <a:off x="3285645" y="5361097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380°C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87BB515A-D5D3-4C4A-96E6-1E6A9432C5A4}"/>
              </a:ext>
            </a:extLst>
          </p:cNvPr>
          <p:cNvCxnSpPr>
            <a:cxnSpLocks/>
          </p:cNvCxnSpPr>
          <p:nvPr/>
        </p:nvCxnSpPr>
        <p:spPr>
          <a:xfrm>
            <a:off x="3906300" y="3270695"/>
            <a:ext cx="544479" cy="0"/>
          </a:xfrm>
          <a:prstGeom prst="straightConnector1">
            <a:avLst/>
          </a:prstGeom>
          <a:ln w="28575">
            <a:solidFill>
              <a:srgbClr val="FF2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Image 26">
            <a:extLst>
              <a:ext uri="{FF2B5EF4-FFF2-40B4-BE49-F238E27FC236}">
                <a16:creationId xmlns:a16="http://schemas.microsoft.com/office/drawing/2014/main" id="{ECD92451-2910-4C88-990F-DFB5D2EE51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5652" y="4282716"/>
            <a:ext cx="2960551" cy="2266442"/>
          </a:xfrm>
          <a:prstGeom prst="rect">
            <a:avLst/>
          </a:prstGeom>
        </p:spPr>
      </p:pic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FDAF3EF0-F34D-4FE0-961D-57764A6C4349}"/>
              </a:ext>
            </a:extLst>
          </p:cNvPr>
          <p:cNvCxnSpPr>
            <a:cxnSpLocks/>
            <a:stCxn id="18" idx="3"/>
            <a:endCxn id="27" idx="1"/>
          </p:cNvCxnSpPr>
          <p:nvPr/>
        </p:nvCxnSpPr>
        <p:spPr>
          <a:xfrm>
            <a:off x="2991079" y="5405692"/>
            <a:ext cx="1254573" cy="1024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0E7431B-6E90-4C45-A255-707F35D88CC0}"/>
              </a:ext>
            </a:extLst>
          </p:cNvPr>
          <p:cNvSpPr/>
          <p:nvPr/>
        </p:nvSpPr>
        <p:spPr>
          <a:xfrm>
            <a:off x="2642527" y="3923630"/>
            <a:ext cx="3272306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2RbHCO</a:t>
            </a:r>
            <a:r>
              <a:rPr lang="fr-FR" baseline="-25000" dirty="0">
                <a:solidFill>
                  <a:schemeClr val="tx1"/>
                </a:solidFill>
              </a:rPr>
              <a:t>3</a:t>
            </a:r>
            <a:r>
              <a:rPr lang="fr-FR" dirty="0">
                <a:solidFill>
                  <a:schemeClr val="tx1"/>
                </a:solidFill>
              </a:rPr>
              <a:t>  =   </a:t>
            </a:r>
            <a:r>
              <a:rPr lang="fr-FR" dirty="0">
                <a:solidFill>
                  <a:srgbClr val="FF22FF"/>
                </a:solidFill>
              </a:rPr>
              <a:t>Rb</a:t>
            </a:r>
            <a:r>
              <a:rPr lang="fr-FR" baseline="-25000" dirty="0">
                <a:solidFill>
                  <a:srgbClr val="FF22FF"/>
                </a:solidFill>
              </a:rPr>
              <a:t>2</a:t>
            </a:r>
            <a:r>
              <a:rPr lang="fr-FR" dirty="0">
                <a:solidFill>
                  <a:srgbClr val="FF22FF"/>
                </a:solidFill>
              </a:rPr>
              <a:t>CO</a:t>
            </a:r>
            <a:r>
              <a:rPr lang="fr-FR" baseline="-25000" dirty="0">
                <a:solidFill>
                  <a:srgbClr val="FF22FF"/>
                </a:solidFill>
              </a:rPr>
              <a:t>3</a:t>
            </a:r>
            <a:r>
              <a:rPr lang="fr-FR" dirty="0">
                <a:solidFill>
                  <a:schemeClr val="tx1"/>
                </a:solidFill>
              </a:rPr>
              <a:t> + H</a:t>
            </a:r>
            <a:r>
              <a:rPr lang="fr-FR" baseline="-25000" dirty="0">
                <a:solidFill>
                  <a:schemeClr val="tx1"/>
                </a:solidFill>
              </a:rPr>
              <a:t>2</a:t>
            </a:r>
            <a:r>
              <a:rPr lang="fr-FR" dirty="0">
                <a:solidFill>
                  <a:schemeClr val="tx1"/>
                </a:solidFill>
              </a:rPr>
              <a:t>O + CO</a:t>
            </a:r>
            <a:r>
              <a:rPr lang="fr-FR" baseline="-25000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62283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83A3FE7-EEE8-4552-B9C2-0AAF736707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" t="4005" r="59734" b="56893"/>
          <a:stretch/>
        </p:blipFill>
        <p:spPr>
          <a:xfrm>
            <a:off x="30529" y="1708015"/>
            <a:ext cx="2362912" cy="19212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34B334B-C02F-4DDB-A767-AEEC0601AA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225137" y="1261201"/>
            <a:ext cx="348298" cy="379360"/>
          </a:xfrm>
          <a:prstGeom prst="rect">
            <a:avLst/>
          </a:prstGeom>
        </p:spPr>
      </p:pic>
      <p:pic>
        <p:nvPicPr>
          <p:cNvPr id="12" name="Graphique 11" descr="Ligne fléchée : courbe dans le sens des aiguilles d’une montre">
            <a:extLst>
              <a:ext uri="{FF2B5EF4-FFF2-40B4-BE49-F238E27FC236}">
                <a16:creationId xmlns:a16="http://schemas.microsoft.com/office/drawing/2014/main" id="{3B5235B5-FC28-4AEE-B2B4-37CFAD3B8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758478">
            <a:off x="603433" y="1163416"/>
            <a:ext cx="817192" cy="826908"/>
          </a:xfrm>
          <a:prstGeom prst="rect">
            <a:avLst/>
          </a:prstGeom>
        </p:spPr>
      </p:pic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DB061190-5001-42EB-98F6-E4D7109043F7}"/>
              </a:ext>
            </a:extLst>
          </p:cNvPr>
          <p:cNvCxnSpPr>
            <a:cxnSpLocks/>
          </p:cNvCxnSpPr>
          <p:nvPr/>
        </p:nvCxnSpPr>
        <p:spPr>
          <a:xfrm rot="5400000">
            <a:off x="1139876" y="3931569"/>
            <a:ext cx="654743" cy="125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5A58EE-8B97-4C89-A542-71C27295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7</a:t>
            </a:fld>
            <a:endParaRPr lang="fr-FR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0E16D419-B829-44BE-A757-EFD57B2180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054" t="24498" r="38367" b="26187"/>
          <a:stretch/>
        </p:blipFill>
        <p:spPr>
          <a:xfrm rot="10426800">
            <a:off x="2165308" y="1202816"/>
            <a:ext cx="462155" cy="417190"/>
          </a:xfrm>
          <a:prstGeom prst="rect">
            <a:avLst/>
          </a:prstGeom>
        </p:spPr>
      </p:pic>
      <p:pic>
        <p:nvPicPr>
          <p:cNvPr id="31" name="Graphique 30" descr="Ligne fléchée : courbe dans le sens des aiguilles d’une montre">
            <a:extLst>
              <a:ext uri="{FF2B5EF4-FFF2-40B4-BE49-F238E27FC236}">
                <a16:creationId xmlns:a16="http://schemas.microsoft.com/office/drawing/2014/main" id="{D590B62C-3152-4810-BA62-82F14B2C3F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2397249" flipH="1">
            <a:off x="1492292" y="1014549"/>
            <a:ext cx="710086" cy="826908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336B48C0-3E5C-466B-BD31-DD38160E2C02}"/>
              </a:ext>
            </a:extLst>
          </p:cNvPr>
          <p:cNvSpPr txBox="1">
            <a:spLocks/>
          </p:cNvSpPr>
          <p:nvPr/>
        </p:nvSpPr>
        <p:spPr>
          <a:xfrm>
            <a:off x="0" y="-16778"/>
            <a:ext cx="12192000" cy="704225"/>
          </a:xfrm>
          <a:prstGeom prst="rect">
            <a:avLst/>
          </a:prstGeom>
          <a:solidFill>
            <a:srgbClr val="DAE3F3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Chemical and Structural Evolution of Layered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Rb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₂₋₂ₓK₂ₓ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Ti₂O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₅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Titanates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Rectangle à coins arrondis 5">
            <a:extLst>
              <a:ext uri="{FF2B5EF4-FFF2-40B4-BE49-F238E27FC236}">
                <a16:creationId xmlns:a16="http://schemas.microsoft.com/office/drawing/2014/main" id="{72BFF954-994C-47F6-96B7-9E922EE7F8A4}"/>
              </a:ext>
            </a:extLst>
          </p:cNvPr>
          <p:cNvSpPr/>
          <p:nvPr/>
        </p:nvSpPr>
        <p:spPr>
          <a:xfrm>
            <a:off x="0" y="696611"/>
            <a:ext cx="3661710" cy="457665"/>
          </a:xfrm>
          <a:prstGeom prst="round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Evolution Cycle of </a:t>
            </a:r>
            <a:r>
              <a:rPr lang="en-US" sz="2400" dirty="0" err="1"/>
              <a:t>Rb₂Ti₂O</a:t>
            </a:r>
            <a:r>
              <a:rPr lang="en-US" sz="2400" dirty="0"/>
              <a:t>₅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2639586-9068-45FB-B5BC-B6F184CE58C4}"/>
              </a:ext>
            </a:extLst>
          </p:cNvPr>
          <p:cNvGrpSpPr/>
          <p:nvPr/>
        </p:nvGrpSpPr>
        <p:grpSpPr>
          <a:xfrm>
            <a:off x="2903965" y="1320960"/>
            <a:ext cx="6969627" cy="4247317"/>
            <a:chOff x="2660332" y="1366409"/>
            <a:chExt cx="6969627" cy="424731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C0C940-FC00-494A-BD45-A5F058EC924B}"/>
                </a:ext>
              </a:extLst>
            </p:cNvPr>
            <p:cNvSpPr/>
            <p:nvPr/>
          </p:nvSpPr>
          <p:spPr>
            <a:xfrm>
              <a:off x="2660332" y="1366409"/>
              <a:ext cx="6969627" cy="424731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  <a:cs typeface="Arial" panose="020B0604020202020204" pitchFamily="34" charset="0"/>
                </a:rPr>
                <a:t>Hydration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  <a:cs typeface="Arial" panose="020B0604020202020204" pitchFamily="34" charset="0"/>
                </a:rPr>
                <a:t>           in ambiant air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Reaction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with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CO</a:t>
              </a:r>
              <a:r>
                <a:rPr lang="fr-FR" baseline="-25000" dirty="0">
                  <a:solidFill>
                    <a:schemeClr val="bg2">
                      <a:lumMod val="75000"/>
                    </a:schemeClr>
                  </a:solidFill>
                </a:rPr>
                <a:t>2 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      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from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air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leading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to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degradation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of crystalline compounds, </a:t>
              </a:r>
              <a:r>
                <a: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and formation of MHCO</a:t>
              </a:r>
              <a:r>
                <a:rPr lang="fr-FR" baseline="-25000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3 </a:t>
              </a:r>
              <a:r>
                <a: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(RbHCO</a:t>
              </a:r>
              <a:r>
                <a:rPr lang="fr-FR" baseline="-25000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3</a:t>
              </a:r>
              <a:r>
                <a: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)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chemeClr val="bg2">
                      <a:lumMod val="75000"/>
                    </a:schemeClr>
                  </a:solidFill>
                </a:rPr>
                <a:t>Thermal treatment at 380°C of the compound exposed to air for 96 hours              formation of </a:t>
              </a:r>
              <a:r>
                <a:rPr lang="fr-FR" dirty="0">
                  <a:solidFill>
                    <a:srgbClr val="FFC5FF"/>
                  </a:solidFill>
                </a:rPr>
                <a:t>Rb</a:t>
              </a:r>
              <a:r>
                <a:rPr lang="fr-FR" baseline="-25000" dirty="0">
                  <a:solidFill>
                    <a:srgbClr val="FFC5FF"/>
                  </a:solidFill>
                </a:rPr>
                <a:t>2</a:t>
              </a:r>
              <a:r>
                <a:rPr lang="fr-FR" dirty="0">
                  <a:solidFill>
                    <a:srgbClr val="FFC5FF"/>
                  </a:solidFill>
                </a:rPr>
                <a:t>CO</a:t>
              </a:r>
              <a:r>
                <a:rPr lang="fr-FR" baseline="-25000" dirty="0">
                  <a:solidFill>
                    <a:srgbClr val="FFC5FF"/>
                  </a:solidFill>
                </a:rPr>
                <a:t>3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/>
                <a:t>Thermal treatment at 900°C           formation of </a:t>
              </a:r>
              <a:r>
                <a:rPr lang="en-US" dirty="0" err="1">
                  <a:solidFill>
                    <a:srgbClr val="0000FF"/>
                  </a:solidFill>
                </a:rPr>
                <a:t>Rb₂Ti₂O</a:t>
              </a:r>
              <a:r>
                <a:rPr lang="en-US" dirty="0">
                  <a:solidFill>
                    <a:srgbClr val="0000FF"/>
                  </a:solidFill>
                </a:rPr>
                <a:t>₅ (</a:t>
              </a:r>
              <a:r>
                <a:rPr lang="en-US" dirty="0" err="1">
                  <a:solidFill>
                    <a:srgbClr val="0000FF"/>
                  </a:solidFill>
                </a:rPr>
                <a:t>M₂Ti₂O</a:t>
              </a:r>
              <a:r>
                <a:rPr lang="en-US" dirty="0">
                  <a:solidFill>
                    <a:srgbClr val="0000FF"/>
                  </a:solidFill>
                </a:rPr>
                <a:t>₅)</a:t>
              </a:r>
              <a:r>
                <a:rPr lang="en-US" dirty="0"/>
                <a:t>.</a:t>
              </a:r>
              <a:endParaRPr lang="fr-FR" baseline="-25000" dirty="0">
                <a:solidFill>
                  <a:srgbClr val="FFC5FF"/>
                </a:solidFill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fr-FR" baseline="-25000" dirty="0">
                <a:solidFill>
                  <a:srgbClr val="FFC5FF"/>
                </a:solidFill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fr-FR" dirty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endParaRPr lang="fr-FR" dirty="0">
                <a:cs typeface="Times New Roman" panose="02020603050405020304" pitchFamily="18" charset="0"/>
              </a:endParaRPr>
            </a:p>
            <a:p>
              <a:r>
                <a:rPr lang="fr-FR" dirty="0"/>
                <a:t>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fr-FR" dirty="0">
                <a:cs typeface="Arial" panose="020B0604020202020204" pitchFamily="34" charset="0"/>
              </a:endParaRPr>
            </a:p>
          </p:txBody>
        </p:sp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9942250E-6676-4C3B-8C31-0F9D26510F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8054" t="24498" r="38367" b="26187"/>
            <a:stretch/>
          </p:blipFill>
          <p:spPr>
            <a:xfrm rot="10426800">
              <a:off x="4752534" y="1946813"/>
              <a:ext cx="331483" cy="29923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4" name="Image 33">
            <a:extLst>
              <a:ext uri="{FF2B5EF4-FFF2-40B4-BE49-F238E27FC236}">
                <a16:creationId xmlns:a16="http://schemas.microsoft.com/office/drawing/2014/main" id="{FE82B022-31BD-47F8-9316-E51A330D7B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4321767" y="1465959"/>
            <a:ext cx="327787" cy="35702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C924D4A-EBE0-4B64-AFDF-15AB80D446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29" y="4272471"/>
            <a:ext cx="2960550" cy="2266441"/>
          </a:xfrm>
          <a:prstGeom prst="rect">
            <a:avLst/>
          </a:prstGeom>
        </p:spPr>
      </p:pic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87BB515A-D5D3-4C4A-96E6-1E6A9432C5A4}"/>
              </a:ext>
            </a:extLst>
          </p:cNvPr>
          <p:cNvCxnSpPr>
            <a:cxnSpLocks/>
          </p:cNvCxnSpPr>
          <p:nvPr/>
        </p:nvCxnSpPr>
        <p:spPr>
          <a:xfrm>
            <a:off x="3912762" y="3279084"/>
            <a:ext cx="544479" cy="0"/>
          </a:xfrm>
          <a:prstGeom prst="straightConnector1">
            <a:avLst/>
          </a:prstGeom>
          <a:ln w="28575">
            <a:solidFill>
              <a:srgbClr val="FFC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FDAF3EF0-F34D-4FE0-961D-57764A6C4349}"/>
              </a:ext>
            </a:extLst>
          </p:cNvPr>
          <p:cNvCxnSpPr>
            <a:cxnSpLocks/>
            <a:stCxn id="18" idx="3"/>
            <a:endCxn id="35" idx="2"/>
          </p:cNvCxnSpPr>
          <p:nvPr/>
        </p:nvCxnSpPr>
        <p:spPr>
          <a:xfrm flipV="1">
            <a:off x="2991079" y="5405691"/>
            <a:ext cx="117593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Ellipse 34">
            <a:extLst>
              <a:ext uri="{FF2B5EF4-FFF2-40B4-BE49-F238E27FC236}">
                <a16:creationId xmlns:a16="http://schemas.microsoft.com/office/drawing/2014/main" id="{B4D4C1B8-7520-4520-B978-9302D56BC547}"/>
              </a:ext>
            </a:extLst>
          </p:cNvPr>
          <p:cNvSpPr/>
          <p:nvPr/>
        </p:nvSpPr>
        <p:spPr>
          <a:xfrm>
            <a:off x="4167017" y="4933057"/>
            <a:ext cx="1454252" cy="94526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1st </a:t>
            </a:r>
            <a:r>
              <a:rPr lang="fr-FR" dirty="0" err="1">
                <a:solidFill>
                  <a:schemeClr val="bg2">
                    <a:lumMod val="50000"/>
                  </a:schemeClr>
                </a:solidFill>
              </a:rPr>
              <a:t>Reaction</a:t>
            </a:r>
            <a:endParaRPr lang="fr-FR" dirty="0">
              <a:solidFill>
                <a:schemeClr val="bg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ABD7EB-8535-4235-A59F-8B93624F27F5}"/>
              </a:ext>
            </a:extLst>
          </p:cNvPr>
          <p:cNvSpPr/>
          <p:nvPr/>
        </p:nvSpPr>
        <p:spPr>
          <a:xfrm>
            <a:off x="5835514" y="5388215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900°C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37" name="Graphique 36" descr="Feu">
            <a:extLst>
              <a:ext uri="{FF2B5EF4-FFF2-40B4-BE49-F238E27FC236}">
                <a16:creationId xmlns:a16="http://schemas.microsoft.com/office/drawing/2014/main" id="{2AB8B41C-B9D2-496C-8034-E029C2C6F5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998187" y="4980296"/>
            <a:ext cx="374932" cy="374932"/>
          </a:xfrm>
          <a:prstGeom prst="rect">
            <a:avLst/>
          </a:prstGeom>
        </p:spPr>
      </p:pic>
      <p:sp>
        <p:nvSpPr>
          <p:cNvPr id="38" name="Flèche : courbe vers la droite 37">
            <a:extLst>
              <a:ext uri="{FF2B5EF4-FFF2-40B4-BE49-F238E27FC236}">
                <a16:creationId xmlns:a16="http://schemas.microsoft.com/office/drawing/2014/main" id="{1883CEED-1D71-437F-AD8B-CABA713F2E32}"/>
              </a:ext>
            </a:extLst>
          </p:cNvPr>
          <p:cNvSpPr/>
          <p:nvPr/>
        </p:nvSpPr>
        <p:spPr>
          <a:xfrm rot="16526906">
            <a:off x="5994526" y="4322086"/>
            <a:ext cx="432960" cy="889415"/>
          </a:xfrm>
          <a:prstGeom prst="curv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CF04BBAB-300C-448B-8B21-5BC2263A21D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054" t="24498" r="38367" b="26187"/>
          <a:stretch/>
        </p:blipFill>
        <p:spPr>
          <a:xfrm rot="4182906">
            <a:off x="6357394" y="4269197"/>
            <a:ext cx="457767" cy="413229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629AC5DC-2CD5-4320-83C8-C29B5F3974CF}"/>
              </a:ext>
            </a:extLst>
          </p:cNvPr>
          <p:cNvSpPr/>
          <p:nvPr/>
        </p:nvSpPr>
        <p:spPr>
          <a:xfrm>
            <a:off x="6801889" y="4942584"/>
            <a:ext cx="1454252" cy="94526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baseline="300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fr-FR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Reaction</a:t>
            </a:r>
            <a:endParaRPr lang="fr-FR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99F88FD-A77C-4AA5-B01E-0EB223EDDE01}"/>
              </a:ext>
            </a:extLst>
          </p:cNvPr>
          <p:cNvSpPr/>
          <p:nvPr/>
        </p:nvSpPr>
        <p:spPr>
          <a:xfrm>
            <a:off x="6696933" y="5949447"/>
            <a:ext cx="2306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ea typeface="Times New Roman" panose="02020603050405020304" pitchFamily="18" charset="0"/>
                <a:cs typeface="Times New Roman" panose="02020603050405020304" pitchFamily="18" charset="0"/>
              </a:rPr>
              <a:t>Formation of </a:t>
            </a:r>
            <a:r>
              <a:rPr lang="en-US" dirty="0" err="1">
                <a:solidFill>
                  <a:srgbClr val="0000FF"/>
                </a:solidFill>
              </a:rPr>
              <a:t>Rb₂Ti₂O</a:t>
            </a:r>
            <a:r>
              <a:rPr lang="en-US" dirty="0">
                <a:solidFill>
                  <a:srgbClr val="0000FF"/>
                </a:solidFill>
              </a:rPr>
              <a:t>₅</a:t>
            </a:r>
            <a:r>
              <a:rPr lang="fr-FR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95821662-5478-491D-A49D-77DC037520B2}"/>
              </a:ext>
            </a:extLst>
          </p:cNvPr>
          <p:cNvCxnSpPr>
            <a:cxnSpLocks/>
          </p:cNvCxnSpPr>
          <p:nvPr/>
        </p:nvCxnSpPr>
        <p:spPr>
          <a:xfrm>
            <a:off x="5878393" y="3665977"/>
            <a:ext cx="544479" cy="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052FC44F-F36B-4919-B2E6-C6FEE2E0A622}"/>
              </a:ext>
            </a:extLst>
          </p:cNvPr>
          <p:cNvSpPr/>
          <p:nvPr/>
        </p:nvSpPr>
        <p:spPr>
          <a:xfrm>
            <a:off x="3256431" y="5912426"/>
            <a:ext cx="3272306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2RbHCO</a:t>
            </a:r>
            <a:r>
              <a:rPr lang="fr-FR" baseline="-25000" dirty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 = </a:t>
            </a:r>
            <a:r>
              <a:rPr lang="fr-FR" dirty="0">
                <a:solidFill>
                  <a:srgbClr val="FFC5FF"/>
                </a:solidFill>
              </a:rPr>
              <a:t>Rb</a:t>
            </a:r>
            <a:r>
              <a:rPr lang="fr-FR" baseline="-25000" dirty="0">
                <a:solidFill>
                  <a:srgbClr val="FFC5FF"/>
                </a:solidFill>
              </a:rPr>
              <a:t>2</a:t>
            </a:r>
            <a:r>
              <a:rPr lang="fr-FR" dirty="0">
                <a:solidFill>
                  <a:srgbClr val="FFC5FF"/>
                </a:solidFill>
              </a:rPr>
              <a:t>CO</a:t>
            </a:r>
            <a:r>
              <a:rPr lang="fr-FR" baseline="-25000" dirty="0">
                <a:solidFill>
                  <a:srgbClr val="FFC5FF"/>
                </a:solidFill>
              </a:rPr>
              <a:t>3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+ H</a:t>
            </a:r>
            <a:r>
              <a:rPr lang="fr-FR" baseline="-25000" dirty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O + CO</a:t>
            </a:r>
            <a:r>
              <a:rPr lang="fr-FR" baseline="-25000" dirty="0">
                <a:solidFill>
                  <a:schemeClr val="bg2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D24471C5-703E-48C7-8615-8D4D2501BD66}"/>
              </a:ext>
            </a:extLst>
          </p:cNvPr>
          <p:cNvCxnSpPr>
            <a:cxnSpLocks/>
            <a:stCxn id="35" idx="6"/>
            <a:endCxn id="40" idx="2"/>
          </p:cNvCxnSpPr>
          <p:nvPr/>
        </p:nvCxnSpPr>
        <p:spPr>
          <a:xfrm>
            <a:off x="5621269" y="5405691"/>
            <a:ext cx="1180620" cy="95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Graphique 44" descr="Feu">
            <a:extLst>
              <a:ext uri="{FF2B5EF4-FFF2-40B4-BE49-F238E27FC236}">
                <a16:creationId xmlns:a16="http://schemas.microsoft.com/office/drawing/2014/main" id="{2713B634-2F7E-4C0E-A281-35BCA78C30B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370119" y="4918175"/>
            <a:ext cx="374932" cy="374932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0FB22962-2E41-4B29-A8D8-E96D0D53ECAF}"/>
              </a:ext>
            </a:extLst>
          </p:cNvPr>
          <p:cNvSpPr/>
          <p:nvPr/>
        </p:nvSpPr>
        <p:spPr>
          <a:xfrm>
            <a:off x="3181521" y="5443333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B9B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380°C</a:t>
            </a:r>
            <a:endParaRPr lang="fr-FR" dirty="0">
              <a:solidFill>
                <a:srgbClr val="FFB9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057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49">
            <a:extLst>
              <a:ext uri="{FF2B5EF4-FFF2-40B4-BE49-F238E27FC236}">
                <a16:creationId xmlns:a16="http://schemas.microsoft.com/office/drawing/2014/main" id="{C15EAD67-9151-4F0F-B56C-D36CC2637F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" t="4005" r="59734" b="56893"/>
          <a:stretch/>
        </p:blipFill>
        <p:spPr>
          <a:xfrm>
            <a:off x="10143832" y="1708015"/>
            <a:ext cx="1719868" cy="139841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83A3FE7-EEE8-4552-B9C2-0AAF736707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1" t="4005" r="59734" b="56893"/>
          <a:stretch/>
        </p:blipFill>
        <p:spPr>
          <a:xfrm>
            <a:off x="30529" y="1708015"/>
            <a:ext cx="2362912" cy="192126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34B334B-C02F-4DDB-A767-AEEC0601AA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225137" y="1261201"/>
            <a:ext cx="348298" cy="379360"/>
          </a:xfrm>
          <a:prstGeom prst="rect">
            <a:avLst/>
          </a:prstGeom>
        </p:spPr>
      </p:pic>
      <p:pic>
        <p:nvPicPr>
          <p:cNvPr id="12" name="Graphique 11" descr="Ligne fléchée : courbe dans le sens des aiguilles d’une montre">
            <a:extLst>
              <a:ext uri="{FF2B5EF4-FFF2-40B4-BE49-F238E27FC236}">
                <a16:creationId xmlns:a16="http://schemas.microsoft.com/office/drawing/2014/main" id="{3B5235B5-FC28-4AEE-B2B4-37CFAD3B8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758478">
            <a:off x="603433" y="1163416"/>
            <a:ext cx="817192" cy="826908"/>
          </a:xfrm>
          <a:prstGeom prst="rect">
            <a:avLst/>
          </a:prstGeom>
        </p:spPr>
      </p:pic>
      <p:cxnSp>
        <p:nvCxnSpPr>
          <p:cNvPr id="7" name="Connecteur : en angle 6">
            <a:extLst>
              <a:ext uri="{FF2B5EF4-FFF2-40B4-BE49-F238E27FC236}">
                <a16:creationId xmlns:a16="http://schemas.microsoft.com/office/drawing/2014/main" id="{DB061190-5001-42EB-98F6-E4D7109043F7}"/>
              </a:ext>
            </a:extLst>
          </p:cNvPr>
          <p:cNvCxnSpPr>
            <a:cxnSpLocks/>
          </p:cNvCxnSpPr>
          <p:nvPr/>
        </p:nvCxnSpPr>
        <p:spPr>
          <a:xfrm rot="5400000">
            <a:off x="1139876" y="3931569"/>
            <a:ext cx="654743" cy="125"/>
          </a:xfrm>
          <a:prstGeom prst="bentConnector3">
            <a:avLst>
              <a:gd name="adj1" fmla="val 50000"/>
            </a:avLst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5A58EE-8B97-4C89-A542-71C27295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8</a:t>
            </a:fld>
            <a:endParaRPr lang="fr-FR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0E16D419-B829-44BE-A757-EFD57B2180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054" t="24498" r="38367" b="26187"/>
          <a:stretch/>
        </p:blipFill>
        <p:spPr>
          <a:xfrm rot="10426800">
            <a:off x="2165308" y="1202816"/>
            <a:ext cx="462155" cy="417190"/>
          </a:xfrm>
          <a:prstGeom prst="rect">
            <a:avLst/>
          </a:prstGeom>
        </p:spPr>
      </p:pic>
      <p:pic>
        <p:nvPicPr>
          <p:cNvPr id="31" name="Graphique 30" descr="Ligne fléchée : courbe dans le sens des aiguilles d’une montre">
            <a:extLst>
              <a:ext uri="{FF2B5EF4-FFF2-40B4-BE49-F238E27FC236}">
                <a16:creationId xmlns:a16="http://schemas.microsoft.com/office/drawing/2014/main" id="{D590B62C-3152-4810-BA62-82F14B2C3F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2397249" flipH="1">
            <a:off x="1492292" y="1014549"/>
            <a:ext cx="710086" cy="826908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336B48C0-3E5C-466B-BD31-DD38160E2C02}"/>
              </a:ext>
            </a:extLst>
          </p:cNvPr>
          <p:cNvSpPr txBox="1">
            <a:spLocks/>
          </p:cNvSpPr>
          <p:nvPr/>
        </p:nvSpPr>
        <p:spPr>
          <a:xfrm>
            <a:off x="0" y="-16778"/>
            <a:ext cx="12192000" cy="704225"/>
          </a:xfrm>
          <a:prstGeom prst="rect">
            <a:avLst/>
          </a:prstGeom>
          <a:solidFill>
            <a:srgbClr val="DAE3F3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Chemical and Structural Evolution of Layered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Rb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₂₋₂ₓK₂ₓ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Ti₂O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₅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Titanates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Rectangle à coins arrondis 5">
            <a:extLst>
              <a:ext uri="{FF2B5EF4-FFF2-40B4-BE49-F238E27FC236}">
                <a16:creationId xmlns:a16="http://schemas.microsoft.com/office/drawing/2014/main" id="{72BFF954-994C-47F6-96B7-9E922EE7F8A4}"/>
              </a:ext>
            </a:extLst>
          </p:cNvPr>
          <p:cNvSpPr/>
          <p:nvPr/>
        </p:nvSpPr>
        <p:spPr>
          <a:xfrm>
            <a:off x="0" y="696611"/>
            <a:ext cx="3661710" cy="457665"/>
          </a:xfrm>
          <a:prstGeom prst="round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Evolution Cycle of </a:t>
            </a:r>
            <a:r>
              <a:rPr lang="en-US" sz="2400" dirty="0" err="1"/>
              <a:t>Rb₂Ti₂O</a:t>
            </a:r>
            <a:r>
              <a:rPr lang="en-US" sz="2400" dirty="0"/>
              <a:t>₅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2639586-9068-45FB-B5BC-B6F184CE58C4}"/>
              </a:ext>
            </a:extLst>
          </p:cNvPr>
          <p:cNvGrpSpPr/>
          <p:nvPr/>
        </p:nvGrpSpPr>
        <p:grpSpPr>
          <a:xfrm>
            <a:off x="2903965" y="1320960"/>
            <a:ext cx="6969627" cy="4247317"/>
            <a:chOff x="2660332" y="1366409"/>
            <a:chExt cx="6969627" cy="424731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C0C940-FC00-494A-BD45-A5F058EC924B}"/>
                </a:ext>
              </a:extLst>
            </p:cNvPr>
            <p:cNvSpPr/>
            <p:nvPr/>
          </p:nvSpPr>
          <p:spPr>
            <a:xfrm>
              <a:off x="2660332" y="1366409"/>
              <a:ext cx="6969627" cy="424731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  <a:cs typeface="Arial" panose="020B0604020202020204" pitchFamily="34" charset="0"/>
                </a:rPr>
                <a:t>Hydration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  <a:cs typeface="Arial" panose="020B0604020202020204" pitchFamily="34" charset="0"/>
                </a:rPr>
                <a:t>           in ambiant air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Reaction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with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CO</a:t>
              </a:r>
              <a:r>
                <a:rPr lang="fr-FR" baseline="-25000" dirty="0">
                  <a:solidFill>
                    <a:schemeClr val="bg2">
                      <a:lumMod val="75000"/>
                    </a:schemeClr>
                  </a:solidFill>
                </a:rPr>
                <a:t>2 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      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from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air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leading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to </a:t>
              </a:r>
              <a:r>
                <a:rPr lang="fr-FR" dirty="0" err="1">
                  <a:solidFill>
                    <a:schemeClr val="bg2">
                      <a:lumMod val="75000"/>
                    </a:schemeClr>
                  </a:solidFill>
                </a:rPr>
                <a:t>degradation</a:t>
              </a:r>
              <a:r>
                <a:rPr lang="fr-FR" dirty="0">
                  <a:solidFill>
                    <a:schemeClr val="bg2">
                      <a:lumMod val="75000"/>
                    </a:schemeClr>
                  </a:solidFill>
                </a:rPr>
                <a:t> of crystalline compounds, </a:t>
              </a:r>
              <a:r>
                <a: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and formation of MHCO</a:t>
              </a:r>
              <a:r>
                <a:rPr lang="fr-FR" baseline="-25000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3 </a:t>
              </a:r>
              <a:r>
                <a: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(RbHCO</a:t>
              </a:r>
              <a:r>
                <a:rPr lang="fr-FR" baseline="-25000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3</a:t>
              </a:r>
              <a:r>
                <a: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  <a:cs typeface="Times New Roman" panose="02020603050405020304" pitchFamily="18" charset="0"/>
                </a:rPr>
                <a:t>)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chemeClr val="bg2">
                      <a:lumMod val="75000"/>
                    </a:schemeClr>
                  </a:solidFill>
                </a:rPr>
                <a:t>Thermal treatment at 380°C of the compound exposed to air for 96 hours              formation of </a:t>
              </a:r>
              <a:r>
                <a:rPr lang="fr-FR" dirty="0">
                  <a:solidFill>
                    <a:srgbClr val="FFC5FF"/>
                  </a:solidFill>
                </a:rPr>
                <a:t>Rb</a:t>
              </a:r>
              <a:r>
                <a:rPr lang="fr-FR" baseline="-25000" dirty="0">
                  <a:solidFill>
                    <a:srgbClr val="FFC5FF"/>
                  </a:solidFill>
                </a:rPr>
                <a:t>2</a:t>
              </a:r>
              <a:r>
                <a:rPr lang="fr-FR" dirty="0">
                  <a:solidFill>
                    <a:srgbClr val="FFC5FF"/>
                  </a:solidFill>
                </a:rPr>
                <a:t>CO</a:t>
              </a:r>
              <a:r>
                <a:rPr lang="fr-FR" baseline="-25000" dirty="0">
                  <a:solidFill>
                    <a:srgbClr val="FFC5FF"/>
                  </a:solidFill>
                </a:rPr>
                <a:t>3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dirty="0"/>
                <a:t>Thermal treatment at 900°C           formation of </a:t>
              </a:r>
              <a:r>
                <a:rPr lang="en-US" dirty="0" err="1">
                  <a:solidFill>
                    <a:srgbClr val="0000FF"/>
                  </a:solidFill>
                </a:rPr>
                <a:t>Rb₂Ti₂O</a:t>
              </a:r>
              <a:r>
                <a:rPr lang="en-US" dirty="0">
                  <a:solidFill>
                    <a:srgbClr val="0000FF"/>
                  </a:solidFill>
                </a:rPr>
                <a:t>₅ (</a:t>
              </a:r>
              <a:r>
                <a:rPr lang="en-US" dirty="0" err="1">
                  <a:solidFill>
                    <a:srgbClr val="0000FF"/>
                  </a:solidFill>
                </a:rPr>
                <a:t>M₂Ti₂O</a:t>
              </a:r>
              <a:r>
                <a:rPr lang="en-US" dirty="0">
                  <a:solidFill>
                    <a:srgbClr val="0000FF"/>
                  </a:solidFill>
                </a:rPr>
                <a:t>₅)</a:t>
              </a:r>
              <a:r>
                <a:rPr lang="en-US" dirty="0"/>
                <a:t>.</a:t>
              </a:r>
              <a:endParaRPr lang="fr-FR" baseline="-25000" dirty="0">
                <a:solidFill>
                  <a:srgbClr val="FFC5FF"/>
                </a:solidFill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fr-FR" baseline="-25000" dirty="0">
                <a:solidFill>
                  <a:srgbClr val="FFC5FF"/>
                </a:solidFill>
              </a:endParaRP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endParaRPr lang="fr-FR" dirty="0">
                <a:solidFill>
                  <a:schemeClr val="accent1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endParaRPr lang="fr-FR" dirty="0">
                <a:cs typeface="Times New Roman" panose="02020603050405020304" pitchFamily="18" charset="0"/>
              </a:endParaRPr>
            </a:p>
            <a:p>
              <a:r>
                <a:rPr lang="fr-FR" dirty="0"/>
                <a:t>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fr-FR" dirty="0">
                <a:cs typeface="Arial" panose="020B0604020202020204" pitchFamily="34" charset="0"/>
              </a:endParaRPr>
            </a:p>
          </p:txBody>
        </p:sp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9942250E-6676-4C3B-8C31-0F9D26510F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8054" t="24498" r="38367" b="26187"/>
            <a:stretch/>
          </p:blipFill>
          <p:spPr>
            <a:xfrm rot="10426800">
              <a:off x="4752534" y="1946813"/>
              <a:ext cx="331483" cy="29923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4" name="Image 33">
            <a:extLst>
              <a:ext uri="{FF2B5EF4-FFF2-40B4-BE49-F238E27FC236}">
                <a16:creationId xmlns:a16="http://schemas.microsoft.com/office/drawing/2014/main" id="{FE82B022-31BD-47F8-9316-E51A330D7B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283" t="35231" r="61663" b="19210"/>
          <a:stretch/>
        </p:blipFill>
        <p:spPr>
          <a:xfrm rot="2369775">
            <a:off x="4321767" y="1465959"/>
            <a:ext cx="327787" cy="35702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C924D4A-EBE0-4B64-AFDF-15AB80D446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29" y="4272471"/>
            <a:ext cx="2960550" cy="2266441"/>
          </a:xfrm>
          <a:prstGeom prst="rect">
            <a:avLst/>
          </a:prstGeom>
        </p:spPr>
      </p:pic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87BB515A-D5D3-4C4A-96E6-1E6A9432C5A4}"/>
              </a:ext>
            </a:extLst>
          </p:cNvPr>
          <p:cNvCxnSpPr>
            <a:cxnSpLocks/>
          </p:cNvCxnSpPr>
          <p:nvPr/>
        </p:nvCxnSpPr>
        <p:spPr>
          <a:xfrm>
            <a:off x="3912762" y="3279084"/>
            <a:ext cx="544479" cy="0"/>
          </a:xfrm>
          <a:prstGeom prst="straightConnector1">
            <a:avLst/>
          </a:prstGeom>
          <a:ln w="28575">
            <a:solidFill>
              <a:srgbClr val="FFC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FDAF3EF0-F34D-4FE0-961D-57764A6C4349}"/>
              </a:ext>
            </a:extLst>
          </p:cNvPr>
          <p:cNvCxnSpPr>
            <a:cxnSpLocks/>
            <a:stCxn id="18" idx="3"/>
            <a:endCxn id="35" idx="2"/>
          </p:cNvCxnSpPr>
          <p:nvPr/>
        </p:nvCxnSpPr>
        <p:spPr>
          <a:xfrm flipV="1">
            <a:off x="2991079" y="5405691"/>
            <a:ext cx="117593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Ellipse 34">
            <a:extLst>
              <a:ext uri="{FF2B5EF4-FFF2-40B4-BE49-F238E27FC236}">
                <a16:creationId xmlns:a16="http://schemas.microsoft.com/office/drawing/2014/main" id="{B4D4C1B8-7520-4520-B978-9302D56BC547}"/>
              </a:ext>
            </a:extLst>
          </p:cNvPr>
          <p:cNvSpPr/>
          <p:nvPr/>
        </p:nvSpPr>
        <p:spPr>
          <a:xfrm>
            <a:off x="4167017" y="4933057"/>
            <a:ext cx="1454252" cy="94526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1st </a:t>
            </a:r>
            <a:r>
              <a:rPr lang="fr-FR" dirty="0" err="1">
                <a:solidFill>
                  <a:schemeClr val="bg2">
                    <a:lumMod val="50000"/>
                  </a:schemeClr>
                </a:solidFill>
              </a:rPr>
              <a:t>Reaction</a:t>
            </a:r>
            <a:endParaRPr lang="fr-FR" dirty="0">
              <a:solidFill>
                <a:schemeClr val="bg2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6ABD7EB-8535-4235-A59F-8B93624F27F5}"/>
              </a:ext>
            </a:extLst>
          </p:cNvPr>
          <p:cNvSpPr/>
          <p:nvPr/>
        </p:nvSpPr>
        <p:spPr>
          <a:xfrm>
            <a:off x="5835514" y="5388215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900°C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37" name="Graphique 36" descr="Feu">
            <a:extLst>
              <a:ext uri="{FF2B5EF4-FFF2-40B4-BE49-F238E27FC236}">
                <a16:creationId xmlns:a16="http://schemas.microsoft.com/office/drawing/2014/main" id="{2AB8B41C-B9D2-496C-8034-E029C2C6F5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998187" y="4980296"/>
            <a:ext cx="374932" cy="374932"/>
          </a:xfrm>
          <a:prstGeom prst="rect">
            <a:avLst/>
          </a:prstGeom>
        </p:spPr>
      </p:pic>
      <p:sp>
        <p:nvSpPr>
          <p:cNvPr id="38" name="Flèche : courbe vers la droite 37">
            <a:extLst>
              <a:ext uri="{FF2B5EF4-FFF2-40B4-BE49-F238E27FC236}">
                <a16:creationId xmlns:a16="http://schemas.microsoft.com/office/drawing/2014/main" id="{1883CEED-1D71-437F-AD8B-CABA713F2E32}"/>
              </a:ext>
            </a:extLst>
          </p:cNvPr>
          <p:cNvSpPr/>
          <p:nvPr/>
        </p:nvSpPr>
        <p:spPr>
          <a:xfrm rot="16526906">
            <a:off x="5994526" y="4322086"/>
            <a:ext cx="432960" cy="889415"/>
          </a:xfrm>
          <a:prstGeom prst="curv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CF04BBAB-300C-448B-8B21-5BC2263A21D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054" t="24498" r="38367" b="26187"/>
          <a:stretch/>
        </p:blipFill>
        <p:spPr>
          <a:xfrm rot="4182906">
            <a:off x="6357394" y="4269197"/>
            <a:ext cx="457767" cy="413229"/>
          </a:xfrm>
          <a:prstGeom prst="rect">
            <a:avLst/>
          </a:prstGeom>
        </p:spPr>
      </p:pic>
      <p:sp>
        <p:nvSpPr>
          <p:cNvPr id="40" name="Ellipse 39">
            <a:extLst>
              <a:ext uri="{FF2B5EF4-FFF2-40B4-BE49-F238E27FC236}">
                <a16:creationId xmlns:a16="http://schemas.microsoft.com/office/drawing/2014/main" id="{629AC5DC-2CD5-4320-83C8-C29B5F3974CF}"/>
              </a:ext>
            </a:extLst>
          </p:cNvPr>
          <p:cNvSpPr/>
          <p:nvPr/>
        </p:nvSpPr>
        <p:spPr>
          <a:xfrm>
            <a:off x="6801889" y="4942584"/>
            <a:ext cx="1454252" cy="94526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baseline="300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fr-FR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Reaction</a:t>
            </a:r>
            <a:endParaRPr lang="fr-FR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99F88FD-A77C-4AA5-B01E-0EB223EDDE01}"/>
              </a:ext>
            </a:extLst>
          </p:cNvPr>
          <p:cNvSpPr/>
          <p:nvPr/>
        </p:nvSpPr>
        <p:spPr>
          <a:xfrm>
            <a:off x="6696933" y="5949447"/>
            <a:ext cx="2306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ea typeface="Times New Roman" panose="02020603050405020304" pitchFamily="18" charset="0"/>
                <a:cs typeface="Times New Roman" panose="02020603050405020304" pitchFamily="18" charset="0"/>
              </a:rPr>
              <a:t>Formation of </a:t>
            </a:r>
            <a:r>
              <a:rPr lang="en-US" dirty="0" err="1">
                <a:solidFill>
                  <a:srgbClr val="0000FF"/>
                </a:solidFill>
              </a:rPr>
              <a:t>Rb₂Ti₂O</a:t>
            </a:r>
            <a:r>
              <a:rPr lang="en-US" dirty="0">
                <a:solidFill>
                  <a:srgbClr val="0000FF"/>
                </a:solidFill>
              </a:rPr>
              <a:t>₅</a:t>
            </a:r>
            <a:r>
              <a:rPr lang="fr-FR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95821662-5478-491D-A49D-77DC037520B2}"/>
              </a:ext>
            </a:extLst>
          </p:cNvPr>
          <p:cNvCxnSpPr>
            <a:cxnSpLocks/>
          </p:cNvCxnSpPr>
          <p:nvPr/>
        </p:nvCxnSpPr>
        <p:spPr>
          <a:xfrm>
            <a:off x="5878393" y="3665977"/>
            <a:ext cx="544479" cy="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052FC44F-F36B-4919-B2E6-C6FEE2E0A622}"/>
              </a:ext>
            </a:extLst>
          </p:cNvPr>
          <p:cNvSpPr/>
          <p:nvPr/>
        </p:nvSpPr>
        <p:spPr>
          <a:xfrm>
            <a:off x="3256431" y="5912426"/>
            <a:ext cx="3272306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2RbHCO</a:t>
            </a:r>
            <a:r>
              <a:rPr lang="fr-FR" baseline="-25000" dirty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 = </a:t>
            </a:r>
            <a:r>
              <a:rPr lang="fr-FR" dirty="0">
                <a:solidFill>
                  <a:srgbClr val="FFC5FF"/>
                </a:solidFill>
              </a:rPr>
              <a:t>Rb</a:t>
            </a:r>
            <a:r>
              <a:rPr lang="fr-FR" baseline="-25000" dirty="0">
                <a:solidFill>
                  <a:srgbClr val="FFC5FF"/>
                </a:solidFill>
              </a:rPr>
              <a:t>2</a:t>
            </a:r>
            <a:r>
              <a:rPr lang="fr-FR" dirty="0">
                <a:solidFill>
                  <a:srgbClr val="FFC5FF"/>
                </a:solidFill>
              </a:rPr>
              <a:t>CO</a:t>
            </a:r>
            <a:r>
              <a:rPr lang="fr-FR" baseline="-25000" dirty="0">
                <a:solidFill>
                  <a:srgbClr val="FFC5FF"/>
                </a:solidFill>
              </a:rPr>
              <a:t>3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 + H</a:t>
            </a:r>
            <a:r>
              <a:rPr lang="fr-FR" baseline="-25000" dirty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O + CO</a:t>
            </a:r>
            <a:r>
              <a:rPr lang="fr-FR" baseline="-25000" dirty="0">
                <a:solidFill>
                  <a:schemeClr val="bg2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D24471C5-703E-48C7-8615-8D4D2501BD66}"/>
              </a:ext>
            </a:extLst>
          </p:cNvPr>
          <p:cNvCxnSpPr>
            <a:cxnSpLocks/>
            <a:stCxn id="35" idx="6"/>
            <a:endCxn id="40" idx="2"/>
          </p:cNvCxnSpPr>
          <p:nvPr/>
        </p:nvCxnSpPr>
        <p:spPr>
          <a:xfrm>
            <a:off x="5621269" y="5405691"/>
            <a:ext cx="1180620" cy="952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Graphique 44" descr="Feu">
            <a:extLst>
              <a:ext uri="{FF2B5EF4-FFF2-40B4-BE49-F238E27FC236}">
                <a16:creationId xmlns:a16="http://schemas.microsoft.com/office/drawing/2014/main" id="{2713B634-2F7E-4C0E-A281-35BCA78C30B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370119" y="4918175"/>
            <a:ext cx="374932" cy="374932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0FB22962-2E41-4B29-A8D8-E96D0D53ECAF}"/>
              </a:ext>
            </a:extLst>
          </p:cNvPr>
          <p:cNvSpPr/>
          <p:nvPr/>
        </p:nvSpPr>
        <p:spPr>
          <a:xfrm>
            <a:off x="3181521" y="5443333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B9B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380°C</a:t>
            </a:r>
            <a:endParaRPr lang="fr-FR" dirty="0">
              <a:solidFill>
                <a:srgbClr val="FFB9B9"/>
              </a:solidFill>
            </a:endParaRPr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F0E43673-9178-4667-B1E0-447F3D8528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73389" y="3867671"/>
            <a:ext cx="2960552" cy="2266442"/>
          </a:xfrm>
          <a:prstGeom prst="rect">
            <a:avLst/>
          </a:prstGeom>
        </p:spPr>
      </p:pic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FBC31F7A-42AE-4C9E-9838-16165A80B6C1}"/>
              </a:ext>
            </a:extLst>
          </p:cNvPr>
          <p:cNvCxnSpPr>
            <a:cxnSpLocks/>
          </p:cNvCxnSpPr>
          <p:nvPr/>
        </p:nvCxnSpPr>
        <p:spPr>
          <a:xfrm>
            <a:off x="8186184" y="5265434"/>
            <a:ext cx="1191237" cy="343948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83188FD7-BA8A-4AFC-B3CA-668C6C1827E4}"/>
              </a:ext>
            </a:extLst>
          </p:cNvPr>
          <p:cNvCxnSpPr>
            <a:cxnSpLocks/>
          </p:cNvCxnSpPr>
          <p:nvPr/>
        </p:nvCxnSpPr>
        <p:spPr>
          <a:xfrm flipV="1">
            <a:off x="8186184" y="2962170"/>
            <a:ext cx="2066448" cy="224303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463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DBA2DF77-3EF1-4F97-B958-7E55D2FE2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64596">
            <a:off x="4234204" y="3017859"/>
            <a:ext cx="1877895" cy="208141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83A3FE7-EEE8-4552-B9C2-0AAF736707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1" t="4005" r="59734" b="56893"/>
          <a:stretch/>
        </p:blipFill>
        <p:spPr>
          <a:xfrm>
            <a:off x="395843" y="2035893"/>
            <a:ext cx="3112122" cy="253044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95E1CDE-77D2-4C36-9AAE-4AA5E1409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9105" y="931969"/>
            <a:ext cx="4834238" cy="3542763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901182D-58E4-420D-8FC3-1D771A54388B}"/>
              </a:ext>
            </a:extLst>
          </p:cNvPr>
          <p:cNvSpPr/>
          <p:nvPr/>
        </p:nvSpPr>
        <p:spPr>
          <a:xfrm>
            <a:off x="7304240" y="4643963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latin typeface="Roboto"/>
              </a:rPr>
              <a:t>Inorg. Chem.</a:t>
            </a:r>
            <a:r>
              <a:rPr lang="sv-SE" b="1" dirty="0">
                <a:solidFill>
                  <a:srgbClr val="FF0000"/>
                </a:solidFill>
                <a:latin typeface="Roboto"/>
              </a:rPr>
              <a:t> 2024, 63, 38, 17513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DF4F4B2-AB63-4084-B0BB-0375C9558F1E}"/>
              </a:ext>
            </a:extLst>
          </p:cNvPr>
          <p:cNvSpPr/>
          <p:nvPr/>
        </p:nvSpPr>
        <p:spPr>
          <a:xfrm>
            <a:off x="93837" y="5111418"/>
            <a:ext cx="5301707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9050">
            <a:solidFill>
              <a:srgbClr val="464595"/>
            </a:solidFill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What if we conduct hydration experiments without CO₂ </a:t>
            </a:r>
            <a:r>
              <a:rPr lang="fr-FR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fr-FR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Graphique 32" descr="Ligne fléchée : courbe dans le sens des aiguilles d’une montre">
            <a:extLst>
              <a:ext uri="{FF2B5EF4-FFF2-40B4-BE49-F238E27FC236}">
                <a16:creationId xmlns:a16="http://schemas.microsoft.com/office/drawing/2014/main" id="{646B4BF8-C9D2-4374-8F6C-C2212C4F90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990831">
            <a:off x="1418510" y="1648383"/>
            <a:ext cx="701570" cy="826908"/>
          </a:xfrm>
          <a:prstGeom prst="rect">
            <a:avLst/>
          </a:prstGeom>
        </p:spPr>
      </p:pic>
      <p:grpSp>
        <p:nvGrpSpPr>
          <p:cNvPr id="34" name="Groupe 33">
            <a:extLst>
              <a:ext uri="{FF2B5EF4-FFF2-40B4-BE49-F238E27FC236}">
                <a16:creationId xmlns:a16="http://schemas.microsoft.com/office/drawing/2014/main" id="{DAD8A30E-F376-41B9-8F22-C740DC9E137A}"/>
              </a:ext>
            </a:extLst>
          </p:cNvPr>
          <p:cNvGrpSpPr/>
          <p:nvPr/>
        </p:nvGrpSpPr>
        <p:grpSpPr>
          <a:xfrm>
            <a:off x="209029" y="1325916"/>
            <a:ext cx="1136591" cy="965745"/>
            <a:chOff x="2865" y="3253088"/>
            <a:chExt cx="1136591" cy="965745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6504A0EC-F826-453A-A57D-D50B67ADB0B3}"/>
                </a:ext>
              </a:extLst>
            </p:cNvPr>
            <p:cNvGrpSpPr/>
            <p:nvPr/>
          </p:nvGrpSpPr>
          <p:grpSpPr>
            <a:xfrm>
              <a:off x="158936" y="3309853"/>
              <a:ext cx="800970" cy="785134"/>
              <a:chOff x="143188" y="1172209"/>
              <a:chExt cx="800970" cy="785134"/>
            </a:xfrm>
          </p:grpSpPr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52FA72CD-AEBB-449C-92E7-02A4EE4466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0283" t="35231" r="61663" b="19210"/>
              <a:stretch/>
            </p:blipFill>
            <p:spPr>
              <a:xfrm rot="20605967">
                <a:off x="143188" y="1312748"/>
                <a:ext cx="340125" cy="370458"/>
              </a:xfrm>
              <a:prstGeom prst="rect">
                <a:avLst/>
              </a:prstGeom>
            </p:spPr>
          </p:pic>
          <p:pic>
            <p:nvPicPr>
              <p:cNvPr id="38" name="Image 37">
                <a:extLst>
                  <a:ext uri="{FF2B5EF4-FFF2-40B4-BE49-F238E27FC236}">
                    <a16:creationId xmlns:a16="http://schemas.microsoft.com/office/drawing/2014/main" id="{5AC15A4A-4EC9-4002-8966-395418CD6C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0283" t="35231" r="61663" b="19210"/>
              <a:stretch/>
            </p:blipFill>
            <p:spPr>
              <a:xfrm>
                <a:off x="595860" y="1172209"/>
                <a:ext cx="348298" cy="379360"/>
              </a:xfrm>
              <a:prstGeom prst="rect">
                <a:avLst/>
              </a:prstGeom>
            </p:spPr>
          </p:pic>
          <p:pic>
            <p:nvPicPr>
              <p:cNvPr id="39" name="Image 38">
                <a:extLst>
                  <a:ext uri="{FF2B5EF4-FFF2-40B4-BE49-F238E27FC236}">
                    <a16:creationId xmlns:a16="http://schemas.microsoft.com/office/drawing/2014/main" id="{F949DC19-6A01-4B77-A5B4-8BDCBB0E0B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20283" t="35231" r="61663" b="19210"/>
              <a:stretch/>
            </p:blipFill>
            <p:spPr>
              <a:xfrm rot="21067982">
                <a:off x="487430" y="1605957"/>
                <a:ext cx="322615" cy="351386"/>
              </a:xfrm>
              <a:prstGeom prst="rect">
                <a:avLst/>
              </a:prstGeom>
            </p:spPr>
          </p:pic>
        </p:grpSp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2CF6C18E-E5F3-4EBF-BCA6-0113491213C6}"/>
                </a:ext>
              </a:extLst>
            </p:cNvPr>
            <p:cNvSpPr/>
            <p:nvPr/>
          </p:nvSpPr>
          <p:spPr>
            <a:xfrm>
              <a:off x="2865" y="3253088"/>
              <a:ext cx="1136591" cy="965745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ED275409-E94C-4252-9102-839B480215CD}"/>
              </a:ext>
            </a:extLst>
          </p:cNvPr>
          <p:cNvGrpSpPr/>
          <p:nvPr/>
        </p:nvGrpSpPr>
        <p:grpSpPr>
          <a:xfrm>
            <a:off x="3490620" y="1298204"/>
            <a:ext cx="1136591" cy="972014"/>
            <a:chOff x="2541166" y="2809552"/>
            <a:chExt cx="1136591" cy="972014"/>
          </a:xfrm>
        </p:grpSpPr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CC570604-CF8A-41CC-B2E8-FECC0FD76B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054" t="24498" r="38367" b="26187"/>
            <a:stretch/>
          </p:blipFill>
          <p:spPr>
            <a:xfrm rot="20231717">
              <a:off x="3095467" y="3194910"/>
              <a:ext cx="457767" cy="413229"/>
            </a:xfrm>
            <a:prstGeom prst="rect">
              <a:avLst/>
            </a:prstGeom>
          </p:spPr>
        </p:pic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6B06A01E-26B4-4A04-93DC-A78F91E12B26}"/>
                </a:ext>
              </a:extLst>
            </p:cNvPr>
            <p:cNvSpPr/>
            <p:nvPr/>
          </p:nvSpPr>
          <p:spPr>
            <a:xfrm>
              <a:off x="2541166" y="2815821"/>
              <a:ext cx="1136591" cy="965745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78690738-A151-4557-889B-420B2FC760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054" t="24498" r="38367" b="26187"/>
            <a:stretch/>
          </p:blipFill>
          <p:spPr>
            <a:xfrm rot="1640452">
              <a:off x="2717567" y="3179437"/>
              <a:ext cx="457767" cy="413229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0B2FD3DD-6C84-4E50-993C-7C87274650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8054" t="24498" r="38367" b="26187"/>
            <a:stretch/>
          </p:blipFill>
          <p:spPr>
            <a:xfrm rot="2442823">
              <a:off x="2826473" y="2809552"/>
              <a:ext cx="462155" cy="417190"/>
            </a:xfrm>
            <a:prstGeom prst="rect">
              <a:avLst/>
            </a:prstGeom>
          </p:spPr>
        </p:pic>
      </p:grpSp>
      <p:pic>
        <p:nvPicPr>
          <p:cNvPr id="46" name="Graphique 45" descr="Ligne fléchée : courbe dans le sens des aiguilles d’une montre">
            <a:extLst>
              <a:ext uri="{FF2B5EF4-FFF2-40B4-BE49-F238E27FC236}">
                <a16:creationId xmlns:a16="http://schemas.microsoft.com/office/drawing/2014/main" id="{6C3753FB-C192-4C42-BC6B-622946C139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2397249" flipH="1">
            <a:off x="2688715" y="1523023"/>
            <a:ext cx="710086" cy="826908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BFDD4A-00B2-46C7-9603-E56BECDBD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9ADFA-12C3-499A-A33C-F366A20FD59C}" type="slidenum">
              <a:rPr lang="fr-FR" smtClean="0"/>
              <a:t>9</a:t>
            </a:fld>
            <a:endParaRPr lang="fr-FR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6E615E9E-4E82-48A7-B397-3FEE5C00306E}"/>
              </a:ext>
            </a:extLst>
          </p:cNvPr>
          <p:cNvSpPr txBox="1">
            <a:spLocks/>
          </p:cNvSpPr>
          <p:nvPr/>
        </p:nvSpPr>
        <p:spPr>
          <a:xfrm>
            <a:off x="0" y="-16778"/>
            <a:ext cx="12192000" cy="704225"/>
          </a:xfrm>
          <a:prstGeom prst="rect">
            <a:avLst/>
          </a:prstGeom>
          <a:solidFill>
            <a:srgbClr val="DAE3F3">
              <a:alpha val="50196"/>
            </a:srgb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Chemical and Structural Evolution of Layered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Rb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₂₋₂ₓK₂ₓ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Ti₂O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₅ </a:t>
            </a:r>
            <a:r>
              <a:rPr lang="en-US" sz="2800" b="1" dirty="0" err="1">
                <a:solidFill>
                  <a:schemeClr val="accent1">
                    <a:lumMod val="50000"/>
                  </a:schemeClr>
                </a:solidFill>
              </a:rPr>
              <a:t>Titanates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Rectangle à coins arrondis 5">
            <a:extLst>
              <a:ext uri="{FF2B5EF4-FFF2-40B4-BE49-F238E27FC236}">
                <a16:creationId xmlns:a16="http://schemas.microsoft.com/office/drawing/2014/main" id="{F67AA777-DDB3-4C63-8AC7-2AD437F2647A}"/>
              </a:ext>
            </a:extLst>
          </p:cNvPr>
          <p:cNvSpPr/>
          <p:nvPr/>
        </p:nvSpPr>
        <p:spPr>
          <a:xfrm>
            <a:off x="-1" y="696611"/>
            <a:ext cx="6652471" cy="457665"/>
          </a:xfrm>
          <a:prstGeom prst="roundRect">
            <a:avLst/>
          </a:prstGeom>
          <a:solidFill>
            <a:schemeClr val="tx2"/>
          </a:solidFill>
          <a:ln w="19050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bg1"/>
                </a:solidFill>
              </a:rPr>
              <a:t>Evolution Cycle of Layered </a:t>
            </a:r>
            <a:r>
              <a:rPr lang="en-US" sz="2400" b="1" dirty="0" err="1">
                <a:solidFill>
                  <a:schemeClr val="bg1"/>
                </a:solidFill>
              </a:rPr>
              <a:t>Rb</a:t>
            </a:r>
            <a:r>
              <a:rPr lang="en-US" sz="2400" b="1" dirty="0">
                <a:solidFill>
                  <a:schemeClr val="bg1"/>
                </a:solidFill>
              </a:rPr>
              <a:t>₂₋₂ₓK₂ₓ</a:t>
            </a:r>
            <a:r>
              <a:rPr lang="en-US" sz="2400" b="1" dirty="0" err="1">
                <a:solidFill>
                  <a:schemeClr val="bg1"/>
                </a:solidFill>
              </a:rPr>
              <a:t>Ti₂O</a:t>
            </a:r>
            <a:r>
              <a:rPr lang="en-US" sz="2400" b="1" dirty="0">
                <a:solidFill>
                  <a:schemeClr val="bg1"/>
                </a:solidFill>
              </a:rPr>
              <a:t>₅ </a:t>
            </a:r>
            <a:r>
              <a:rPr lang="en-US" sz="2400" b="1" dirty="0" err="1">
                <a:solidFill>
                  <a:schemeClr val="bg1"/>
                </a:solidFill>
              </a:rPr>
              <a:t>Titanates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664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723</Words>
  <Application>Microsoft Office PowerPoint</Application>
  <PresentationFormat>Grand écran</PresentationFormat>
  <Paragraphs>94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22" baseType="lpstr">
      <vt:lpstr>SimSun</vt:lpstr>
      <vt:lpstr>Arabic Typesetting</vt:lpstr>
      <vt:lpstr>Arial</vt:lpstr>
      <vt:lpstr>Bell MT</vt:lpstr>
      <vt:lpstr>Calibri</vt:lpstr>
      <vt:lpstr>Calibri Light</vt:lpstr>
      <vt:lpstr>Cambria Math</vt:lpstr>
      <vt:lpstr>Palatino Linotype</vt:lpstr>
      <vt:lpstr>Roboto</vt:lpstr>
      <vt:lpstr>Times New Roman</vt:lpstr>
      <vt:lpstr>Wingdings</vt:lpstr>
      <vt:lpstr>Thème Office</vt:lpstr>
      <vt:lpstr>Chemical and Structural Evolution of Rb2–2xK2xTi2O5 Layered Titanates When Exposed to Ambient Air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and Structural Evolution of Rb2–2xK2xTi2O5 Layered Titanates When Exposed to Ambient Air</dc:title>
  <dc:creator>Narimane Meziani</dc:creator>
  <cp:lastModifiedBy>Narimane Meziani</cp:lastModifiedBy>
  <cp:revision>27</cp:revision>
  <dcterms:created xsi:type="dcterms:W3CDTF">2024-11-12T09:24:03Z</dcterms:created>
  <dcterms:modified xsi:type="dcterms:W3CDTF">2024-11-14T17:00:03Z</dcterms:modified>
</cp:coreProperties>
</file>