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84" r:id="rId2"/>
    <p:sldId id="388" r:id="rId3"/>
    <p:sldId id="386" r:id="rId4"/>
    <p:sldId id="38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hieu mivelle" initials="mm" lastIdx="2" clrIdx="0">
    <p:extLst>
      <p:ext uri="{19B8F6BF-5375-455C-9EA6-DF929625EA0E}">
        <p15:presenceInfo xmlns:p15="http://schemas.microsoft.com/office/powerpoint/2012/main" userId="36e6f0d64cb9147f" providerId="Windows Live"/>
      </p:ext>
    </p:extLst>
  </p:cmAuthor>
  <p:cmAuthor id="2" name="Benoît Reynier" initials="BR" lastIdx="1" clrIdx="1">
    <p:extLst>
      <p:ext uri="{19B8F6BF-5375-455C-9EA6-DF929625EA0E}">
        <p15:presenceInfo xmlns:p15="http://schemas.microsoft.com/office/powerpoint/2012/main" userId="bd89395ba63b4ad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2A810"/>
    <a:srgbClr val="FFFFFF"/>
    <a:srgbClr val="FF0000"/>
    <a:srgbClr val="0F3B83"/>
    <a:srgbClr val="1553B6"/>
    <a:srgbClr val="FFC000"/>
    <a:srgbClr val="E94E1B"/>
    <a:srgbClr val="387FB2"/>
    <a:srgbClr val="3981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72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oît" userId="bd89395ba63b4ad8" providerId="LiveId" clId="{E2433682-3466-4176-9BFF-E52FBB2AFC88}"/>
    <pc:docChg chg="modSld">
      <pc:chgData name="Benoît" userId="bd89395ba63b4ad8" providerId="LiveId" clId="{E2433682-3466-4176-9BFF-E52FBB2AFC88}" dt="2023-08-28T10:24:25.935" v="22"/>
      <pc:docMkLst>
        <pc:docMk/>
      </pc:docMkLst>
      <pc:sldChg chg="modSp mod">
        <pc:chgData name="Benoît" userId="bd89395ba63b4ad8" providerId="LiveId" clId="{E2433682-3466-4176-9BFF-E52FBB2AFC88}" dt="2023-08-28T10:22:34.515" v="13" actId="20577"/>
        <pc:sldMkLst>
          <pc:docMk/>
          <pc:sldMk cId="1107200642" sldId="326"/>
        </pc:sldMkLst>
        <pc:spChg chg="mod">
          <ac:chgData name="Benoît" userId="bd89395ba63b4ad8" providerId="LiveId" clId="{E2433682-3466-4176-9BFF-E52FBB2AFC88}" dt="2023-08-28T10:22:34.515" v="13" actId="20577"/>
          <ac:spMkLst>
            <pc:docMk/>
            <pc:sldMk cId="1107200642" sldId="326"/>
            <ac:spMk id="4" creationId="{B536E37A-5BAE-4C5E-3EA1-199DFFC79049}"/>
          </ac:spMkLst>
        </pc:spChg>
      </pc:sldChg>
      <pc:sldChg chg="addSp modSp mod modAnim">
        <pc:chgData name="Benoît" userId="bd89395ba63b4ad8" providerId="LiveId" clId="{E2433682-3466-4176-9BFF-E52FBB2AFC88}" dt="2023-08-28T10:24:25.935" v="22"/>
        <pc:sldMkLst>
          <pc:docMk/>
          <pc:sldMk cId="246899179" sldId="328"/>
        </pc:sldMkLst>
        <pc:spChg chg="add mod">
          <ac:chgData name="Benoît" userId="bd89395ba63b4ad8" providerId="LiveId" clId="{E2433682-3466-4176-9BFF-E52FBB2AFC88}" dt="2023-08-28T10:22:28.554" v="12" actId="20577"/>
          <ac:spMkLst>
            <pc:docMk/>
            <pc:sldMk cId="246899179" sldId="328"/>
            <ac:spMk id="21" creationId="{CCE4613B-614F-21FF-3D7A-18006A8ACB4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ECE5C-99F8-45C7-B4F2-EAB5444D75A7}" type="datetimeFigureOut">
              <a:rPr lang="fr-FR" smtClean="0"/>
              <a:t>15/11/2024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6508F-585E-4709-B9FF-FB82688E7C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0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6ADA6-2DD4-35F7-0722-98E257473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82D8827-7263-DB96-2B09-F4C6DCA8F9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3432AC4-6F98-C6FE-8436-79E2A2D7C1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A6C7F1-981F-1919-DD21-48708A67C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E6508F-585E-4709-B9FF-FB82688E7CA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809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E6508F-585E-4709-B9FF-FB82688E7CA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053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E6508F-585E-4709-B9FF-FB82688E7CA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35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4353C1-BB50-4C20-B593-F45AD4392B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6D78A71-FB96-4FBC-BADE-524D9C1BA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4DB73D-CF20-47EA-9E32-891C4C61E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D7C8E-150D-494D-8A70-26E96B1B208F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FAC5A9-4CA6-43DF-9A3F-E46A8BC1A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070FB6-C2F1-4608-89D4-8D5EE96D7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24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F6D10-2186-4CFD-9BF4-F43BD5688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8D224-675E-415F-A863-74E6952E7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C36313-E1D1-4AED-AA98-290B8FF91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06554-58C3-42F3-BC39-5BB9A741E321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EE2083-FBE6-4F2B-BC21-C5400EB0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38CF44-4DE9-4C5E-9A4D-DA763F9C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10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7FBFF7B-185F-4E4F-A4B7-EB1E48610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828CEA-CB6B-4312-B685-442DFCF3C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F6836F-EBAC-4872-A3F0-413806B7F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2ED56-ED24-48E2-96FB-650DF4EB5764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D92789-A315-46AC-A5D6-FD03B40B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1E3D8-78BE-4E4B-92CD-F5329E76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54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03539C-7A35-4DC7-9919-E0F260756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9A626D-E5D7-46B7-8761-746B2DCBA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F0F79-276F-45E7-9038-E9AF32CC4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BBDD-80AB-4F61-9761-328C790AE800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53D1AE-0220-43ED-9567-E36661BBF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A8782-8214-43C5-9305-11D99F885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58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264FC-7388-4C89-8C75-B30332E44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54A1F1-F61D-4587-A3FD-9DD80AFE9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E12248-E56A-4D15-B1B3-D55CDBF9D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B3196-8E3D-4CEB-AF17-4BBB58941A56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4237C9-54F6-4161-8EBE-557F7D003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64E1D9-D4FF-454A-8809-BD76D921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44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B8D0-F0D5-4A00-B9C7-539D6C8E3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6D89C5-FA04-468B-ACEF-28251D0F8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C6CB767-656C-4D18-8634-122D85355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6DF312-C256-4D51-99D7-F4DC5FFEC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E531-27C4-4664-A6C5-252D4D0BEE28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30121C-114B-4DF2-B5E9-21BC031BF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B68077-EC51-400B-8FD5-F16B2049E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38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73AC1-7EA3-4BDA-B672-462F512C6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C4B8D2-3CB4-46E8-BDDE-A34EF78C4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269044-43A0-4285-AC4B-9AADC4C6B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FB6D1F-DD0A-43BF-8AF0-255EE762DB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2CD3CF-B217-40BE-9B4A-9C135BCD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AB902B-4528-44C8-A55A-6DC27833F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E564-5061-4BC7-B6B2-CB317F19EB57}" type="datetime1">
              <a:rPr lang="fr-FR" smtClean="0"/>
              <a:t>15/11/2024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08BD76B-A960-4CF5-BD36-CC98BE497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5962704-726F-4601-B7A6-A6BDD9EEA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91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AAFFCF-7C2C-4144-8EAF-89F0FB6F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652C0EA-D794-40F2-8BE3-66AC5572D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8F9F4-E621-4B5D-8E9B-CFBD80D853E3}" type="datetime1">
              <a:rPr lang="fr-FR" smtClean="0"/>
              <a:t>15/11/2024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8CBB6C8-78B6-4413-98CC-5F7FC23E0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784F64-16DC-493C-B034-7CEE6E8AE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68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D274BF-7D54-4BFA-A687-650C33A04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27FE-2DF3-41BA-8832-9BE3E3B07B08}" type="datetime1">
              <a:rPr lang="fr-FR" smtClean="0"/>
              <a:t>15/11/2024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C2BA98-37ED-4A58-84B9-2C33ABF64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73628F-970A-48EC-94B6-2E5C3970F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882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D11DC-85C5-4EFD-AA86-8CE204747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41ABE1-092F-4C44-9934-4E37F661E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3D925B-E02D-4A0B-9880-16333C440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9A7776-9D25-4F32-9D99-04961413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87B0D-64A5-465A-B0AF-4DB80908F409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E9AB3F-EDCA-4AD6-B646-3358B2A6C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89DD2E-B247-47E1-8AAD-2145AD7B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48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69872-F1D5-4C08-BEA4-12BEA1CC5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9F65368-A2E5-4744-9356-7E081426F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0F6B5F-58A8-4B54-80CA-78F4750D8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C64C06-AA03-4780-BBF7-60B32933A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0B09-EF61-425F-B8CA-DEF612997D99}" type="datetime1">
              <a:rPr lang="fr-FR" smtClean="0"/>
              <a:t>15/11/2024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632CA0-5966-4F2E-B90F-74E92934F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Talk - NANOP2022 - Benoît Reynier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F548AB-9F85-4D1F-9096-D37864A63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84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7E08D84-C923-4270-AC3A-62E80ED97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5AC3D8-B91E-4D9C-9D03-71F502911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73BA2E-2ED5-428A-975B-93C6021CC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B58A9-7C79-459C-A23C-5C7FBE91DF13}" type="datetime1">
              <a:rPr lang="fr-FR" smtClean="0"/>
              <a:t>15/11/2024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925050-21AD-460A-A7BA-2C159BBB7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Talk - NANOP2022 - Benoît Reynier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1FD852-CA33-42CE-BCFC-5F4EF3098F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E39A0-D31F-4F77-AD51-44751B7D50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54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10.png"/><Relationship Id="rId7" Type="http://schemas.openxmlformats.org/officeDocument/2006/relationships/image" Target="../media/image15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emf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4.png"/><Relationship Id="rId18" Type="http://schemas.microsoft.com/office/2007/relationships/hdphoto" Target="../media/hdphoto1.wdp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1.emf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30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openxmlformats.org/officeDocument/2006/relationships/image" Target="../media/image220.pn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tx1">
                <a:lumMod val="100000"/>
              </a:schemeClr>
            </a:gs>
            <a:gs pos="0">
              <a:srgbClr val="0F3B83"/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AF25F6-F351-8E97-95AF-575F00F42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DDD88A9D-76CE-4BFB-88EB-269BFE0A4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84645" y="725968"/>
            <a:ext cx="4085442" cy="4000489"/>
          </a:xfrm>
          <a:prstGeom prst="rect">
            <a:avLst/>
          </a:prstGeom>
          <a:effectLst>
            <a:softEdge rad="317500"/>
          </a:effectLst>
        </p:spPr>
      </p:pic>
      <p:grpSp>
        <p:nvGrpSpPr>
          <p:cNvPr id="56" name="Groupe 55">
            <a:extLst>
              <a:ext uri="{FF2B5EF4-FFF2-40B4-BE49-F238E27FC236}">
                <a16:creationId xmlns:a16="http://schemas.microsoft.com/office/drawing/2014/main" id="{4B76289B-C7ED-2562-DFEF-0685C40FA961}"/>
              </a:ext>
            </a:extLst>
          </p:cNvPr>
          <p:cNvGrpSpPr/>
          <p:nvPr/>
        </p:nvGrpSpPr>
        <p:grpSpPr>
          <a:xfrm>
            <a:off x="2576227" y="5844418"/>
            <a:ext cx="7039546" cy="937920"/>
            <a:chOff x="2576227" y="5844418"/>
            <a:chExt cx="7039546" cy="937920"/>
          </a:xfrm>
        </p:grpSpPr>
        <p:pic>
          <p:nvPicPr>
            <p:cNvPr id="21" name="Image 20" descr="Une image contenant texte, Graphique, Police, graphisme&#10;&#10;Description générée automatiquement">
              <a:extLst>
                <a:ext uri="{FF2B5EF4-FFF2-40B4-BE49-F238E27FC236}">
                  <a16:creationId xmlns:a16="http://schemas.microsoft.com/office/drawing/2014/main" id="{4BB58ACC-1D3C-64F0-9914-8EF7AB393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9788" y="5900386"/>
              <a:ext cx="825985" cy="825985"/>
            </a:xfrm>
            <a:prstGeom prst="rect">
              <a:avLst/>
            </a:prstGeom>
          </p:spPr>
        </p:pic>
        <p:pic>
          <p:nvPicPr>
            <p:cNvPr id="23" name="Image 22" descr="Une image contenant Graphique, Police, cercle, logo&#10;&#10;Description générée automatiquement">
              <a:extLst>
                <a:ext uri="{FF2B5EF4-FFF2-40B4-BE49-F238E27FC236}">
                  <a16:creationId xmlns:a16="http://schemas.microsoft.com/office/drawing/2014/main" id="{74E2C7C0-EF47-6F25-1034-717F0F342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486" y="5947435"/>
              <a:ext cx="731886" cy="731886"/>
            </a:xfrm>
            <a:prstGeom prst="rect">
              <a:avLst/>
            </a:prstGeom>
          </p:spPr>
        </p:pic>
        <p:pic>
          <p:nvPicPr>
            <p:cNvPr id="24" name="Image 23" descr="Une image contenant Police, texte, Graphique, logo&#10;&#10;Description générée automatiquement">
              <a:extLst>
                <a:ext uri="{FF2B5EF4-FFF2-40B4-BE49-F238E27FC236}">
                  <a16:creationId xmlns:a16="http://schemas.microsoft.com/office/drawing/2014/main" id="{15186D24-AE49-62AC-8754-D636A36C3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6227" y="6016051"/>
              <a:ext cx="1450020" cy="594655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F165B9F8-DE0A-44F0-C4D1-BBA45AD7D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0611" y="5947435"/>
              <a:ext cx="731886" cy="731886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AC47EEBF-512F-D157-27F7-1D2D245E7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623"/>
            <a:stretch/>
          </p:blipFill>
          <p:spPr>
            <a:xfrm>
              <a:off x="7747381" y="5844418"/>
              <a:ext cx="786169" cy="937920"/>
            </a:xfrm>
            <a:prstGeom prst="rect">
              <a:avLst/>
            </a:prstGeom>
          </p:spPr>
        </p:pic>
        <p:grpSp>
          <p:nvGrpSpPr>
            <p:cNvPr id="55" name="Groupe 54">
              <a:extLst>
                <a:ext uri="{FF2B5EF4-FFF2-40B4-BE49-F238E27FC236}">
                  <a16:creationId xmlns:a16="http://schemas.microsoft.com/office/drawing/2014/main" id="{0C0E651A-E245-FE44-65FB-D7E8607508ED}"/>
                </a:ext>
              </a:extLst>
            </p:cNvPr>
            <p:cNvGrpSpPr/>
            <p:nvPr/>
          </p:nvGrpSpPr>
          <p:grpSpPr>
            <a:xfrm>
              <a:off x="6258736" y="5926300"/>
              <a:ext cx="1232406" cy="774156"/>
              <a:chOff x="4027657" y="2674871"/>
              <a:chExt cx="3170288" cy="1991468"/>
            </a:xfrm>
          </p:grpSpPr>
          <p:pic>
            <p:nvPicPr>
              <p:cNvPr id="53" name="Image 52">
                <a:extLst>
                  <a:ext uri="{FF2B5EF4-FFF2-40B4-BE49-F238E27FC236}">
                    <a16:creationId xmlns:a16="http://schemas.microsoft.com/office/drawing/2014/main" id="{72B330AF-6F02-22CE-3375-7FB6CFFBF3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063"/>
              <a:stretch/>
            </p:blipFill>
            <p:spPr>
              <a:xfrm>
                <a:off x="4027657" y="3934453"/>
                <a:ext cx="3170288" cy="731886"/>
              </a:xfrm>
              <a:prstGeom prst="rect">
                <a:avLst/>
              </a:prstGeom>
            </p:spPr>
          </p:pic>
          <p:pic>
            <p:nvPicPr>
              <p:cNvPr id="54" name="Image 53">
                <a:extLst>
                  <a:ext uri="{FF2B5EF4-FFF2-40B4-BE49-F238E27FC236}">
                    <a16:creationId xmlns:a16="http://schemas.microsoft.com/office/drawing/2014/main" id="{05B3AE90-8DD5-AB8D-83A3-6268F79531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516"/>
              <a:stretch/>
            </p:blipFill>
            <p:spPr>
              <a:xfrm>
                <a:off x="4027657" y="2674871"/>
                <a:ext cx="3170288" cy="1257883"/>
              </a:xfrm>
              <a:prstGeom prst="rect">
                <a:avLst/>
              </a:prstGeom>
            </p:spPr>
          </p:pic>
        </p:grp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93AC5DB4-25B9-3113-AC57-99600AA09064}"/>
              </a:ext>
            </a:extLst>
          </p:cNvPr>
          <p:cNvSpPr txBox="1"/>
          <p:nvPr/>
        </p:nvSpPr>
        <p:spPr>
          <a:xfrm>
            <a:off x="4003101" y="1070830"/>
            <a:ext cx="7109041" cy="1536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BZ" sz="28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Photon-avalanche manipulation of Tm³⁺ doped nanoparticles using a Scanning Near-Field Optical Microscope</a:t>
            </a:r>
            <a:endParaRPr lang="en-BZ" sz="24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5AC7D3C-6143-63DA-D84E-E2149F9EB6CD}"/>
              </a:ext>
            </a:extLst>
          </p:cNvPr>
          <p:cNvSpPr txBox="1"/>
          <p:nvPr/>
        </p:nvSpPr>
        <p:spPr>
          <a:xfrm>
            <a:off x="4003101" y="3473898"/>
            <a:ext cx="5410865" cy="10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BZ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Benoît Reynier</a:t>
            </a:r>
          </a:p>
          <a:p>
            <a:pPr>
              <a:spcAft>
                <a:spcPts val="800"/>
              </a:spcAft>
            </a:pPr>
            <a:r>
              <a:rPr lang="en-BZ" sz="1400" b="1" kern="100" dirty="0" err="1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Institut</a:t>
            </a:r>
            <a:r>
              <a:rPr lang="en-BZ" sz="1400" b="1" kern="10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des NanoSciences de Paris</a:t>
            </a:r>
          </a:p>
          <a:p>
            <a:pPr>
              <a:spcAft>
                <a:spcPts val="800"/>
              </a:spcAft>
            </a:pPr>
            <a:r>
              <a:rPr lang="en-BZ" sz="1400" b="1" kern="10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Mathieu Mivelle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27C541F-CF4D-624C-68C8-DAFDFB243252}"/>
              </a:ext>
            </a:extLst>
          </p:cNvPr>
          <p:cNvSpPr txBox="1"/>
          <p:nvPr/>
        </p:nvSpPr>
        <p:spPr>
          <a:xfrm>
            <a:off x="4003101" y="2855380"/>
            <a:ext cx="6812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Journée UFR de Chimie / UFR de Physique - 2ème édition</a:t>
            </a:r>
            <a:endParaRPr lang="en-BZ" sz="1400" b="1" kern="100" dirty="0">
              <a:solidFill>
                <a:schemeClr val="bg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12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tx1"/>
            </a:gs>
            <a:gs pos="100000">
              <a:schemeClr val="tx1"/>
            </a:gs>
            <a:gs pos="0">
              <a:srgbClr val="0F3B83"/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923391-7FDA-61C4-F3E2-18BB4B7A9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la_seul">
            <a:hlinkClick r:id="" action="ppaction://media"/>
            <a:extLst>
              <a:ext uri="{FF2B5EF4-FFF2-40B4-BE49-F238E27FC236}">
                <a16:creationId xmlns:a16="http://schemas.microsoft.com/office/drawing/2014/main" id="{977B5A64-3C38-E466-C22A-8C64B041FB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6862" y="696588"/>
            <a:ext cx="3541994" cy="19954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218479F-F57B-2B99-4256-59CDFB47A86C}"/>
              </a:ext>
            </a:extLst>
          </p:cNvPr>
          <p:cNvSpPr/>
          <p:nvPr/>
        </p:nvSpPr>
        <p:spPr>
          <a:xfrm>
            <a:off x="3617812" y="2260636"/>
            <a:ext cx="3689350" cy="49276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C1FB19-0EA8-02F9-5615-D0DA1BD5EE41}"/>
              </a:ext>
            </a:extLst>
          </p:cNvPr>
          <p:cNvSpPr/>
          <p:nvPr/>
        </p:nvSpPr>
        <p:spPr>
          <a:xfrm rot="5400000">
            <a:off x="5680078" y="1137229"/>
            <a:ext cx="2083899" cy="104557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FD1B8F5-45AD-9C2A-C1B8-FFE0F32A07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0" y="695472"/>
            <a:ext cx="2823703" cy="158833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FCB7675-5071-16D8-56D4-28B45B0310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31" y="2747486"/>
            <a:ext cx="5169447" cy="335212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1" name="Espace réservé du numéro de diapositive 6">
            <a:extLst>
              <a:ext uri="{FF2B5EF4-FFF2-40B4-BE49-F238E27FC236}">
                <a16:creationId xmlns:a16="http://schemas.microsoft.com/office/drawing/2014/main" id="{770DA22F-9C9D-1747-4395-38FA37DE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2600" y="6489519"/>
            <a:ext cx="2743200" cy="365125"/>
          </a:xfrm>
        </p:spPr>
        <p:txBody>
          <a:bodyPr/>
          <a:lstStyle/>
          <a:p>
            <a:fld id="{24FE39A0-D31F-4F77-AD51-44751B7D505D}" type="slidenum">
              <a:rPr lang="fr-FR" b="1" smtClean="0">
                <a:solidFill>
                  <a:schemeClr val="bg2"/>
                </a:solidFill>
              </a:rPr>
              <a:t>2</a:t>
            </a:fld>
            <a:endParaRPr lang="fr-FR" b="1" dirty="0">
              <a:solidFill>
                <a:schemeClr val="bg2"/>
              </a:solidFill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92C2240-5320-D7F5-2085-A77CD7DCA971}"/>
              </a:ext>
            </a:extLst>
          </p:cNvPr>
          <p:cNvCxnSpPr>
            <a:cxnSpLocks/>
          </p:cNvCxnSpPr>
          <p:nvPr/>
        </p:nvCxnSpPr>
        <p:spPr>
          <a:xfrm>
            <a:off x="336000" y="6489519"/>
            <a:ext cx="1152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59957C4E-33E7-F45C-311D-993D6B5FD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6199" y="6492875"/>
            <a:ext cx="5554980" cy="365125"/>
          </a:xfrm>
        </p:spPr>
        <p:txBody>
          <a:bodyPr/>
          <a:lstStyle/>
          <a:p>
            <a:pPr algn="l">
              <a:spcAft>
                <a:spcPts val="800"/>
              </a:spcAft>
            </a:pPr>
            <a:r>
              <a:rPr lang="fr-FR" b="1" kern="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Journée UFR de Chimie / UFR de Physique - 2ème édition - B. Reynier </a:t>
            </a:r>
            <a:endParaRPr lang="en-BZ" sz="1050" b="1" kern="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870924-BFB1-15A5-7949-2A84101E3626}"/>
              </a:ext>
            </a:extLst>
          </p:cNvPr>
          <p:cNvSpPr txBox="1">
            <a:spLocks/>
          </p:cNvSpPr>
          <p:nvPr/>
        </p:nvSpPr>
        <p:spPr>
          <a:xfrm>
            <a:off x="248516" y="210871"/>
            <a:ext cx="76667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Mexican wave  : a not so simple physical system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A94BA30-759A-81B2-27E2-3DB389D8520E}"/>
              </a:ext>
            </a:extLst>
          </p:cNvPr>
          <p:cNvSpPr txBox="1"/>
          <p:nvPr/>
        </p:nvSpPr>
        <p:spPr>
          <a:xfrm>
            <a:off x="1435795" y="6051016"/>
            <a:ext cx="42524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Z" sz="1100" b="1" i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Mehdi </a:t>
            </a:r>
            <a:r>
              <a:rPr lang="en-BZ" sz="1100" b="1" i="1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Moussaïd</a:t>
            </a:r>
            <a:r>
              <a:rPr lang="en-BZ" sz="1100" b="1" i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BZ" sz="1100" b="1" i="1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Fouloscopie</a:t>
            </a:r>
            <a:r>
              <a:rPr lang="en-BZ" sz="1100" b="1" i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fr-FR" sz="1100" b="1" i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Combien faut-il de personnes pour lancer UNE RÉVOLUTION ? ✊✊✊</a:t>
            </a:r>
            <a:endParaRPr lang="en-BZ" sz="1100" i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678868-6747-E261-CAC7-6722C2355DF6}"/>
              </a:ext>
            </a:extLst>
          </p:cNvPr>
          <p:cNvSpPr txBox="1"/>
          <p:nvPr/>
        </p:nvSpPr>
        <p:spPr>
          <a:xfrm>
            <a:off x="6845582" y="2571716"/>
            <a:ext cx="2090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of interaction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09075EF-0150-5932-DF36-8BDFD4806BCE}"/>
              </a:ext>
            </a:extLst>
          </p:cNvPr>
          <p:cNvSpPr txBox="1"/>
          <p:nvPr/>
        </p:nvSpPr>
        <p:spPr>
          <a:xfrm>
            <a:off x="9403483" y="2571716"/>
            <a:ext cx="2218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Stand-up condition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22038AA-586D-D206-9208-9F3289236B52}"/>
              </a:ext>
            </a:extLst>
          </p:cNvPr>
          <p:cNvSpPr txBox="1"/>
          <p:nvPr/>
        </p:nvSpPr>
        <p:spPr>
          <a:xfrm>
            <a:off x="7546530" y="1758931"/>
            <a:ext cx="3349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conditions for each fan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8B89D7F-9A8F-8E1A-61FC-15EC4AE1AC6D}"/>
              </a:ext>
            </a:extLst>
          </p:cNvPr>
          <p:cNvSpPr txBox="1"/>
          <p:nvPr/>
        </p:nvSpPr>
        <p:spPr>
          <a:xfrm>
            <a:off x="7000138" y="4083596"/>
            <a:ext cx="4423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 collective </a:t>
            </a:r>
            <a:r>
              <a:rPr lang="en-US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5C92B5C-70A5-9175-9D64-E227F1AAC5BE}"/>
                  </a:ext>
                </a:extLst>
              </p:cNvPr>
              <p:cNvSpPr txBox="1"/>
              <p:nvPr/>
            </p:nvSpPr>
            <p:spPr>
              <a:xfrm rot="5400000">
                <a:off x="8932979" y="3503770"/>
                <a:ext cx="57708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BZ" sz="3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BZ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5C92B5C-70A5-9175-9D64-E227F1AAC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8932979" y="3503770"/>
                <a:ext cx="577081" cy="4924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2C7E0F6-E812-F72D-A6FA-5F14896D23A6}"/>
              </a:ext>
            </a:extLst>
          </p:cNvPr>
          <p:cNvCxnSpPr>
            <a:cxnSpLocks/>
          </p:cNvCxnSpPr>
          <p:nvPr/>
        </p:nvCxnSpPr>
        <p:spPr>
          <a:xfrm flipH="1">
            <a:off x="7891076" y="3343232"/>
            <a:ext cx="2631986" cy="0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94A513B0-D3A0-E0E3-AD40-7037AE871E5B}"/>
              </a:ext>
            </a:extLst>
          </p:cNvPr>
          <p:cNvSpPr txBox="1"/>
          <p:nvPr/>
        </p:nvSpPr>
        <p:spPr>
          <a:xfrm>
            <a:off x="437071" y="2315736"/>
            <a:ext cx="2898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250"/>
              </a:spcAft>
            </a:pPr>
            <a:r>
              <a:rPr lang="en-BZ" sz="1200" i="1" dirty="0">
                <a:solidFill>
                  <a:schemeClr val="bg1">
                    <a:lumMod val="9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Mexican wave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408A3D3-CD68-ED0F-AC20-C1E342C6D0EE}"/>
              </a:ext>
            </a:extLst>
          </p:cNvPr>
          <p:cNvSpPr txBox="1"/>
          <p:nvPr/>
        </p:nvSpPr>
        <p:spPr>
          <a:xfrm>
            <a:off x="3645542" y="2260894"/>
            <a:ext cx="25419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250"/>
              </a:spcAft>
            </a:pPr>
            <a:r>
              <a:rPr lang="en-BZ" sz="1200" i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people are needed to launch a Mexican wave?</a:t>
            </a:r>
            <a:endParaRPr lang="en-BZ" sz="1200" i="1" dirty="0"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1347F32-59E8-DC38-9D7E-6C1F0E76E6D4}"/>
              </a:ext>
            </a:extLst>
          </p:cNvPr>
          <p:cNvCxnSpPr>
            <a:cxnSpLocks/>
          </p:cNvCxnSpPr>
          <p:nvPr/>
        </p:nvCxnSpPr>
        <p:spPr>
          <a:xfrm>
            <a:off x="7895425" y="2194589"/>
            <a:ext cx="0" cy="360000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7BC8B8F0-E787-E392-CE0A-1028ABC30578}"/>
              </a:ext>
            </a:extLst>
          </p:cNvPr>
          <p:cNvCxnSpPr>
            <a:cxnSpLocks/>
          </p:cNvCxnSpPr>
          <p:nvPr/>
        </p:nvCxnSpPr>
        <p:spPr>
          <a:xfrm>
            <a:off x="10529566" y="2194589"/>
            <a:ext cx="0" cy="360000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B771B77A-00D8-3897-09FF-4998809557B7}"/>
              </a:ext>
            </a:extLst>
          </p:cNvPr>
          <p:cNvCxnSpPr>
            <a:cxnSpLocks/>
          </p:cNvCxnSpPr>
          <p:nvPr/>
        </p:nvCxnSpPr>
        <p:spPr>
          <a:xfrm>
            <a:off x="10523141" y="2983232"/>
            <a:ext cx="0" cy="360000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F7589F85-3B80-7F77-18E5-0390BEE08F06}"/>
              </a:ext>
            </a:extLst>
          </p:cNvPr>
          <p:cNvCxnSpPr>
            <a:cxnSpLocks/>
          </p:cNvCxnSpPr>
          <p:nvPr/>
        </p:nvCxnSpPr>
        <p:spPr>
          <a:xfrm>
            <a:off x="7891076" y="2983232"/>
            <a:ext cx="0" cy="360000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3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3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1" grpId="0"/>
      <p:bldP spid="12" grpId="0"/>
      <p:bldP spid="17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tx1"/>
            </a:gs>
            <a:gs pos="100000">
              <a:schemeClr val="tx1"/>
            </a:gs>
            <a:gs pos="0">
              <a:srgbClr val="0F3B83"/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352D02-7BD5-BCAD-5C97-B45E1643F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 271">
            <a:extLst>
              <a:ext uri="{FF2B5EF4-FFF2-40B4-BE49-F238E27FC236}">
                <a16:creationId xmlns:a16="http://schemas.microsoft.com/office/drawing/2014/main" id="{56D8CAA8-4721-464C-A213-8F0EA948122B}"/>
              </a:ext>
            </a:extLst>
          </p:cNvPr>
          <p:cNvSpPr/>
          <p:nvPr/>
        </p:nvSpPr>
        <p:spPr>
          <a:xfrm>
            <a:off x="7872000" y="0"/>
            <a:ext cx="4320000" cy="2880000"/>
          </a:xfrm>
          <a:prstGeom prst="rect">
            <a:avLst/>
          </a:prstGeom>
          <a:gradFill>
            <a:gsLst>
              <a:gs pos="50000">
                <a:srgbClr val="22A810"/>
              </a:gs>
              <a:gs pos="0">
                <a:schemeClr val="tx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D00FBA16-C863-F007-E090-392C8A2499CB}"/>
              </a:ext>
            </a:extLst>
          </p:cNvPr>
          <p:cNvSpPr/>
          <p:nvPr/>
        </p:nvSpPr>
        <p:spPr>
          <a:xfrm>
            <a:off x="7872000" y="-3355"/>
            <a:ext cx="4320000" cy="288000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C64D0F94-B4C0-EDC4-401E-C6E7C59F75E9}"/>
              </a:ext>
            </a:extLst>
          </p:cNvPr>
          <p:cNvSpPr/>
          <p:nvPr/>
        </p:nvSpPr>
        <p:spPr>
          <a:xfrm>
            <a:off x="-4811" y="0"/>
            <a:ext cx="4320000" cy="2880000"/>
          </a:xfrm>
          <a:prstGeom prst="rect">
            <a:avLst/>
          </a:prstGeom>
          <a:gradFill>
            <a:gsLst>
              <a:gs pos="50000">
                <a:srgbClr val="FF0000"/>
              </a:gs>
              <a:gs pos="0">
                <a:schemeClr val="tx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807AFFCF-5EF8-13A2-F693-C6B4487BF005}"/>
              </a:ext>
            </a:extLst>
          </p:cNvPr>
          <p:cNvSpPr/>
          <p:nvPr/>
        </p:nvSpPr>
        <p:spPr>
          <a:xfrm>
            <a:off x="-4811" y="-3355"/>
            <a:ext cx="4320000" cy="288000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3" name="Espace réservé du numéro de diapositive 6">
            <a:extLst>
              <a:ext uri="{FF2B5EF4-FFF2-40B4-BE49-F238E27FC236}">
                <a16:creationId xmlns:a16="http://schemas.microsoft.com/office/drawing/2014/main" id="{73288286-B8D3-9E7B-6CCC-8B3A0F34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2600" y="6489519"/>
            <a:ext cx="2743200" cy="365125"/>
          </a:xfrm>
        </p:spPr>
        <p:txBody>
          <a:bodyPr/>
          <a:lstStyle/>
          <a:p>
            <a:fld id="{24FE39A0-D31F-4F77-AD51-44751B7D505D}" type="slidenum">
              <a:rPr lang="fr-FR" b="1" smtClean="0">
                <a:solidFill>
                  <a:schemeClr val="bg2"/>
                </a:solidFill>
              </a:rPr>
              <a:t>3</a:t>
            </a:fld>
            <a:endParaRPr lang="fr-FR" b="1" dirty="0">
              <a:solidFill>
                <a:schemeClr val="bg2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14FAE5C-8CB3-541D-F4FC-1A7FCD78B36E}"/>
              </a:ext>
            </a:extLst>
          </p:cNvPr>
          <p:cNvCxnSpPr>
            <a:cxnSpLocks/>
          </p:cNvCxnSpPr>
          <p:nvPr/>
        </p:nvCxnSpPr>
        <p:spPr>
          <a:xfrm>
            <a:off x="336000" y="6489519"/>
            <a:ext cx="1152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ZoneTexte 377">
            <a:extLst>
              <a:ext uri="{FF2B5EF4-FFF2-40B4-BE49-F238E27FC236}">
                <a16:creationId xmlns:a16="http://schemas.microsoft.com/office/drawing/2014/main" id="{78ED6A94-9B2B-87FF-C19F-142DA42A27B2}"/>
              </a:ext>
            </a:extLst>
          </p:cNvPr>
          <p:cNvSpPr txBox="1"/>
          <p:nvPr/>
        </p:nvSpPr>
        <p:spPr>
          <a:xfrm>
            <a:off x="5790271" y="6562404"/>
            <a:ext cx="58474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Z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Giant nonlinear optical responses from photon-avalanching nanoparticles, Nature, Lee et al. (2021)</a:t>
            </a:r>
          </a:p>
        </p:txBody>
      </p:sp>
      <p:sp>
        <p:nvSpPr>
          <p:cNvPr id="7" name="Espace réservé du pied de page 5">
            <a:extLst>
              <a:ext uri="{FF2B5EF4-FFF2-40B4-BE49-F238E27FC236}">
                <a16:creationId xmlns:a16="http://schemas.microsoft.com/office/drawing/2014/main" id="{72EA7CC7-A99D-B18E-D4A8-DCA4047CD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6199" y="6492875"/>
            <a:ext cx="5913924" cy="365125"/>
          </a:xfrm>
        </p:spPr>
        <p:txBody>
          <a:bodyPr/>
          <a:lstStyle/>
          <a:p>
            <a:pPr algn="l">
              <a:spcAft>
                <a:spcPts val="800"/>
              </a:spcAft>
            </a:pPr>
            <a:r>
              <a:rPr lang="fr-FR" b="1" kern="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Journée UFR de Chimie / UFR de Physique - 2ème édition - B. Reynier </a:t>
            </a:r>
            <a:endParaRPr lang="en-BZ" sz="1050" b="1" kern="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7B140FC-42F1-F2FB-8F22-A62B90CF2408}"/>
              </a:ext>
            </a:extLst>
          </p:cNvPr>
          <p:cNvSpPr/>
          <p:nvPr/>
        </p:nvSpPr>
        <p:spPr>
          <a:xfrm>
            <a:off x="1816284" y="-4974633"/>
            <a:ext cx="8294140" cy="8294140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CDEF028A-5C9C-0244-1D52-F88BE6D19BF4}"/>
                  </a:ext>
                </a:extLst>
              </p:cNvPr>
              <p:cNvSpPr txBox="1"/>
              <p:nvPr/>
            </p:nvSpPr>
            <p:spPr>
              <a:xfrm>
                <a:off x="2305894" y="894295"/>
                <a:ext cx="7518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𝑒𝑥𝑐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𝐼𝑅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CDEF028A-5C9C-0244-1D52-F88BE6D19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894" y="894295"/>
                <a:ext cx="75181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A93E1A8C-27B2-0F93-BC8B-A1122C148C35}"/>
                  </a:ext>
                </a:extLst>
              </p:cNvPr>
              <p:cNvSpPr txBox="1"/>
              <p:nvPr/>
            </p:nvSpPr>
            <p:spPr>
              <a:xfrm>
                <a:off x="619701" y="5206161"/>
                <a:ext cx="1686193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fr-F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14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𝐓𝐦</m:t>
                        </m:r>
                      </m:e>
                      <m:sup>
                        <m:r>
                          <a:rPr lang="fr-FR" sz="1400" b="1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  <m:r>
                          <a:rPr lang="fr-FR" sz="1400" b="1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doped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40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NaY</m:t>
                    </m:r>
                    <m:sSub>
                      <m:sSubPr>
                        <m:ctrlPr>
                          <a:rPr lang="fr-FR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F</m:t>
                        </m:r>
                      </m:e>
                      <m:sub>
                        <m:r>
                          <a:rPr lang="fr-FR" sz="1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nanoparticle</a:t>
                </a:r>
              </a:p>
            </p:txBody>
          </p:sp>
        </mc:Choice>
        <mc:Fallback xmlns="">
          <p:sp>
            <p:nvSpPr>
              <p:cNvPr id="69" name="ZoneTexte 68">
                <a:extLst>
                  <a:ext uri="{FF2B5EF4-FFF2-40B4-BE49-F238E27FC236}">
                    <a16:creationId xmlns:a16="http://schemas.microsoft.com/office/drawing/2014/main" id="{A93E1A8C-27B2-0F93-BC8B-A1122C148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01" y="5206161"/>
                <a:ext cx="1686193" cy="528030"/>
              </a:xfrm>
              <a:prstGeom prst="rect">
                <a:avLst/>
              </a:prstGeom>
              <a:blipFill>
                <a:blip r:embed="rId3"/>
                <a:stretch>
                  <a:fillRect t="-1149" r="-1087" b="-11494"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ZoneTexte 70">
                <a:extLst>
                  <a:ext uri="{FF2B5EF4-FFF2-40B4-BE49-F238E27FC236}">
                    <a16:creationId xmlns:a16="http://schemas.microsoft.com/office/drawing/2014/main" id="{21E31575-B0B9-4A8C-8793-AE27157CF997}"/>
                  </a:ext>
                </a:extLst>
              </p:cNvPr>
              <p:cNvSpPr txBox="1"/>
              <p:nvPr/>
            </p:nvSpPr>
            <p:spPr>
              <a:xfrm>
                <a:off x="5502853" y="2820692"/>
                <a:ext cx="100012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Tm</m:t>
                          </m:r>
                        </m:e>
                        <m:sup>
                          <m:r>
                            <a:rPr lang="fr-FR" sz="1400" b="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3+</m:t>
                          </m:r>
                        </m:sup>
                      </m:sSup>
                    </m:oMath>
                  </m:oMathPara>
                </a14:m>
                <a:endParaRPr lang="en-BZ" sz="1400" dirty="0"/>
              </a:p>
            </p:txBody>
          </p:sp>
        </mc:Choice>
        <mc:Fallback xmlns="">
          <p:sp>
            <p:nvSpPr>
              <p:cNvPr id="71" name="ZoneTexte 70">
                <a:extLst>
                  <a:ext uri="{FF2B5EF4-FFF2-40B4-BE49-F238E27FC236}">
                    <a16:creationId xmlns:a16="http://schemas.microsoft.com/office/drawing/2014/main" id="{21E31575-B0B9-4A8C-8793-AE27157CF9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853" y="2820692"/>
                <a:ext cx="1000125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e 76">
            <a:extLst>
              <a:ext uri="{FF2B5EF4-FFF2-40B4-BE49-F238E27FC236}">
                <a16:creationId xmlns:a16="http://schemas.microsoft.com/office/drawing/2014/main" id="{1514B65F-552C-43F8-BD22-4FDA1021DBB5}"/>
              </a:ext>
            </a:extLst>
          </p:cNvPr>
          <p:cNvGrpSpPr/>
          <p:nvPr/>
        </p:nvGrpSpPr>
        <p:grpSpPr>
          <a:xfrm>
            <a:off x="2796330" y="228667"/>
            <a:ext cx="830031" cy="830031"/>
            <a:chOff x="3789178" y="890158"/>
            <a:chExt cx="1080000" cy="1080000"/>
          </a:xfrm>
        </p:grpSpPr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A000EA96-94F4-0616-8C86-62C04FC91883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61475D1-F5FD-5ACB-F3AA-BD8F366CE31C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8AB255-D099-EF81-BFBF-2E70FDB3B697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E409B36E-2E5E-A6B4-52AB-D6A599BBF97C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30FDAEB9-BAD9-46F1-CDB1-D9D2665B5C4C}"/>
              </a:ext>
            </a:extLst>
          </p:cNvPr>
          <p:cNvGrpSpPr/>
          <p:nvPr/>
        </p:nvGrpSpPr>
        <p:grpSpPr>
          <a:xfrm>
            <a:off x="3688196" y="1544484"/>
            <a:ext cx="830031" cy="830031"/>
            <a:chOff x="3789178" y="890158"/>
            <a:chExt cx="1080000" cy="1080000"/>
          </a:xfrm>
        </p:grpSpPr>
        <p:sp>
          <p:nvSpPr>
            <p:cNvPr id="85" name="Ellipse 84">
              <a:extLst>
                <a:ext uri="{FF2B5EF4-FFF2-40B4-BE49-F238E27FC236}">
                  <a16:creationId xmlns:a16="http://schemas.microsoft.com/office/drawing/2014/main" id="{BA17D012-AE6E-AC01-A56A-3ED3C36C4813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D9F303CF-AC0A-065E-E90E-FD7A0A8A1161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8697EC-5F75-F1EB-27CB-43F873437838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3B99E58-0DF7-5946-82AF-45CB1F5FEFBE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96C9C808-02CD-5901-8ED1-644443F8B179}"/>
              </a:ext>
            </a:extLst>
          </p:cNvPr>
          <p:cNvGrpSpPr/>
          <p:nvPr/>
        </p:nvGrpSpPr>
        <p:grpSpPr>
          <a:xfrm>
            <a:off x="4769637" y="427657"/>
            <a:ext cx="830031" cy="830031"/>
            <a:chOff x="3789178" y="890158"/>
            <a:chExt cx="1080000" cy="1080000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8AC91771-E93B-0791-F1FB-3278E6531D1F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28C4D97B-0864-5005-EC91-C6DC9D3E4F98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1365AD2A-3EB1-BA39-24CC-55284580836A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8108EB2-AB48-9E81-4924-05B47325D88A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BF33343D-07F9-3EE8-B617-6221AF00402F}"/>
              </a:ext>
            </a:extLst>
          </p:cNvPr>
          <p:cNvGrpSpPr/>
          <p:nvPr/>
        </p:nvGrpSpPr>
        <p:grpSpPr>
          <a:xfrm>
            <a:off x="5540189" y="2030954"/>
            <a:ext cx="830031" cy="830031"/>
            <a:chOff x="3789178" y="890158"/>
            <a:chExt cx="1080000" cy="1080000"/>
          </a:xfrm>
        </p:grpSpPr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1B099A76-6924-386B-2408-64848AC75B1A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E025F046-4AC0-B316-486B-68BC22593C6B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D6F8D37D-38FE-0FD4-CB8D-93025E7A4B9E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8179E0A-459F-E421-DDD6-5E304FD996EE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69031AB0-3A37-4372-A2A3-B61ED72BD9AD}"/>
              </a:ext>
            </a:extLst>
          </p:cNvPr>
          <p:cNvGrpSpPr/>
          <p:nvPr/>
        </p:nvGrpSpPr>
        <p:grpSpPr>
          <a:xfrm>
            <a:off x="6368356" y="399221"/>
            <a:ext cx="830031" cy="830031"/>
            <a:chOff x="3789178" y="890158"/>
            <a:chExt cx="1080000" cy="1080000"/>
          </a:xfrm>
        </p:grpSpPr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0EAD70D9-AEAD-00E2-F35E-34F85830D06E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67BDB917-7CC0-DDD4-FADB-41770C762622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6163973F-89C7-E712-E795-8B1208CE3243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461C884A-CB5B-0AA5-78A8-370A5219E3E7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59194BFB-4D66-0B98-B063-16C37C0CFF42}"/>
              </a:ext>
            </a:extLst>
          </p:cNvPr>
          <p:cNvGrpSpPr/>
          <p:nvPr/>
        </p:nvGrpSpPr>
        <p:grpSpPr>
          <a:xfrm>
            <a:off x="7340228" y="1590297"/>
            <a:ext cx="830031" cy="830031"/>
            <a:chOff x="3789178" y="890158"/>
            <a:chExt cx="1080000" cy="1080000"/>
          </a:xfrm>
        </p:grpSpPr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13E52576-0C81-B2A8-F168-F673793FD41C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5C5AFC9E-A509-1F9D-3527-51D46DD8B9BE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C4CF7143-2FFC-0E9F-18F2-4E3D202D958B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FB17BF35-D04C-1774-A7FF-7B7A43868888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5" name="Groupe 114">
            <a:extLst>
              <a:ext uri="{FF2B5EF4-FFF2-40B4-BE49-F238E27FC236}">
                <a16:creationId xmlns:a16="http://schemas.microsoft.com/office/drawing/2014/main" id="{D77DF3C1-F333-C1C2-EEA7-FB35A52FFC75}"/>
              </a:ext>
            </a:extLst>
          </p:cNvPr>
          <p:cNvGrpSpPr/>
          <p:nvPr/>
        </p:nvGrpSpPr>
        <p:grpSpPr>
          <a:xfrm>
            <a:off x="8251001" y="88173"/>
            <a:ext cx="830031" cy="830031"/>
            <a:chOff x="3789178" y="890158"/>
            <a:chExt cx="1080000" cy="1080000"/>
          </a:xfrm>
        </p:grpSpPr>
        <p:sp>
          <p:nvSpPr>
            <p:cNvPr id="116" name="Ellipse 115">
              <a:extLst>
                <a:ext uri="{FF2B5EF4-FFF2-40B4-BE49-F238E27FC236}">
                  <a16:creationId xmlns:a16="http://schemas.microsoft.com/office/drawing/2014/main" id="{014EF04F-09CE-00C0-A4BC-BAE04FDE43C0}"/>
                </a:ext>
              </a:extLst>
            </p:cNvPr>
            <p:cNvSpPr/>
            <p:nvPr/>
          </p:nvSpPr>
          <p:spPr>
            <a:xfrm>
              <a:off x="3789178" y="890158"/>
              <a:ext cx="1080000" cy="1080000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AD134F17-5881-D647-E33F-EF51EAE38B83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430158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8285874-8DEC-2C5A-0889-0CF4E6E00A6E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716632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14AADB6E-302D-CA7F-B205-9C20455AC710}"/>
                </a:ext>
              </a:extLst>
            </p:cNvPr>
            <p:cNvCxnSpPr>
              <a:cxnSpLocks/>
            </p:cNvCxnSpPr>
            <p:nvPr/>
          </p:nvCxnSpPr>
          <p:spPr>
            <a:xfrm>
              <a:off x="4053496" y="1143684"/>
              <a:ext cx="540000" cy="2"/>
            </a:xfrm>
            <a:prstGeom prst="line">
              <a:avLst/>
            </a:prstGeom>
            <a:ln w="28575">
              <a:solidFill>
                <a:schemeClr val="bg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30CCE0E3-93FE-9B42-DEA9-469986F680D2}"/>
              </a:ext>
            </a:extLst>
          </p:cNvPr>
          <p:cNvGrpSpPr/>
          <p:nvPr/>
        </p:nvGrpSpPr>
        <p:grpSpPr>
          <a:xfrm>
            <a:off x="3456028" y="3780173"/>
            <a:ext cx="3618429" cy="2414542"/>
            <a:chOff x="257882" y="3447821"/>
            <a:chExt cx="3618429" cy="2414542"/>
          </a:xfrm>
        </p:grpSpPr>
        <p:grpSp>
          <p:nvGrpSpPr>
            <p:cNvPr id="150" name="Groupe 149">
              <a:extLst>
                <a:ext uri="{FF2B5EF4-FFF2-40B4-BE49-F238E27FC236}">
                  <a16:creationId xmlns:a16="http://schemas.microsoft.com/office/drawing/2014/main" id="{43F6E271-6832-9589-0C7E-9ACDAD505053}"/>
                </a:ext>
              </a:extLst>
            </p:cNvPr>
            <p:cNvGrpSpPr/>
            <p:nvPr/>
          </p:nvGrpSpPr>
          <p:grpSpPr>
            <a:xfrm>
              <a:off x="257882" y="3447821"/>
              <a:ext cx="3618429" cy="2414542"/>
              <a:chOff x="4608750" y="3576974"/>
              <a:chExt cx="3618429" cy="2414542"/>
            </a:xfrm>
          </p:grpSpPr>
          <p:pic>
            <p:nvPicPr>
              <p:cNvPr id="152" name="Image 151">
                <a:extLst>
                  <a:ext uri="{FF2B5EF4-FFF2-40B4-BE49-F238E27FC236}">
                    <a16:creationId xmlns:a16="http://schemas.microsoft.com/office/drawing/2014/main" id="{95A9A1E1-C65E-548C-E7A3-6913FB899A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865" r="25772" b="9816"/>
              <a:stretch/>
            </p:blipFill>
            <p:spPr>
              <a:xfrm>
                <a:off x="4910605" y="3576974"/>
                <a:ext cx="3273029" cy="1972256"/>
              </a:xfrm>
              <a:prstGeom prst="rect">
                <a:avLst/>
              </a:prstGeom>
            </p:spPr>
          </p:pic>
          <p:cxnSp>
            <p:nvCxnSpPr>
              <p:cNvPr id="153" name="Connecteur droit avec flèche 152">
                <a:extLst>
                  <a:ext uri="{FF2B5EF4-FFF2-40B4-BE49-F238E27FC236}">
                    <a16:creationId xmlns:a16="http://schemas.microsoft.com/office/drawing/2014/main" id="{84413C4E-724B-5016-B378-A06C867F5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9924" y="5549230"/>
                <a:ext cx="3327255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avec flèche 153">
                <a:extLst>
                  <a:ext uri="{FF2B5EF4-FFF2-40B4-BE49-F238E27FC236}">
                    <a16:creationId xmlns:a16="http://schemas.microsoft.com/office/drawing/2014/main" id="{4813D27B-348C-9DA2-BA1D-0776A621F9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8982" y="3670495"/>
                <a:ext cx="0" cy="1878735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648C435B-611C-5825-791D-C9D499C75008}"/>
                  </a:ext>
                </a:extLst>
              </p:cNvPr>
              <p:cNvSpPr txBox="1"/>
              <p:nvPr/>
            </p:nvSpPr>
            <p:spPr>
              <a:xfrm>
                <a:off x="5555842" y="5714517"/>
                <a:ext cx="185737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Wavelength (nm)</a:t>
                </a:r>
                <a:endParaRPr lang="en-BZ" sz="1200" dirty="0"/>
              </a:p>
            </p:txBody>
          </p:sp>
          <p:sp>
            <p:nvSpPr>
              <p:cNvPr id="157" name="ZoneTexte 156">
                <a:extLst>
                  <a:ext uri="{FF2B5EF4-FFF2-40B4-BE49-F238E27FC236}">
                    <a16:creationId xmlns:a16="http://schemas.microsoft.com/office/drawing/2014/main" id="{AC8D950A-F760-D3FC-2B9A-981A8D7EC6A4}"/>
                  </a:ext>
                </a:extLst>
              </p:cNvPr>
              <p:cNvSpPr txBox="1"/>
              <p:nvPr/>
            </p:nvSpPr>
            <p:spPr>
              <a:xfrm rot="16200000">
                <a:off x="3818563" y="4530492"/>
                <a:ext cx="185737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BZ" sz="12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ntensity</a:t>
                </a:r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BZ" sz="12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a.u</a:t>
                </a:r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BZ" sz="1200" dirty="0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76EB6614-FE3C-BC04-7EB3-766A1D2A286F}"/>
                  </a:ext>
                </a:extLst>
              </p:cNvPr>
              <p:cNvSpPr/>
              <p:nvPr/>
            </p:nvSpPr>
            <p:spPr>
              <a:xfrm>
                <a:off x="7086550" y="3687039"/>
                <a:ext cx="879892" cy="1849409"/>
              </a:xfrm>
              <a:prstGeom prst="rect">
                <a:avLst/>
              </a:prstGeom>
              <a:solidFill>
                <a:srgbClr val="00B05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Z"/>
              </a:p>
            </p:txBody>
          </p:sp>
          <p:sp>
            <p:nvSpPr>
              <p:cNvPr id="159" name="ZoneTexte 158">
                <a:extLst>
                  <a:ext uri="{FF2B5EF4-FFF2-40B4-BE49-F238E27FC236}">
                    <a16:creationId xmlns:a16="http://schemas.microsoft.com/office/drawing/2014/main" id="{8B945990-50DD-78F1-79DF-EE2E160C8B8E}"/>
                  </a:ext>
                </a:extLst>
              </p:cNvPr>
              <p:cNvSpPr txBox="1"/>
              <p:nvPr/>
            </p:nvSpPr>
            <p:spPr>
              <a:xfrm>
                <a:off x="5942502" y="5555856"/>
                <a:ext cx="6463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700</a:t>
                </a:r>
                <a:endParaRPr lang="en-BZ" sz="1200" dirty="0"/>
              </a:p>
            </p:txBody>
          </p:sp>
          <p:sp>
            <p:nvSpPr>
              <p:cNvPr id="160" name="ZoneTexte 159">
                <a:extLst>
                  <a:ext uri="{FF2B5EF4-FFF2-40B4-BE49-F238E27FC236}">
                    <a16:creationId xmlns:a16="http://schemas.microsoft.com/office/drawing/2014/main" id="{2F760880-028B-DC53-83E0-29C8B8CB1D4B}"/>
                  </a:ext>
                </a:extLst>
              </p:cNvPr>
              <p:cNvSpPr txBox="1"/>
              <p:nvPr/>
            </p:nvSpPr>
            <p:spPr>
              <a:xfrm>
                <a:off x="7149009" y="5555856"/>
                <a:ext cx="6463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800</a:t>
                </a:r>
                <a:endParaRPr lang="en-BZ" sz="1200" dirty="0"/>
              </a:p>
            </p:txBody>
          </p:sp>
          <p:sp>
            <p:nvSpPr>
              <p:cNvPr id="161" name="ZoneTexte 160">
                <a:extLst>
                  <a:ext uri="{FF2B5EF4-FFF2-40B4-BE49-F238E27FC236}">
                    <a16:creationId xmlns:a16="http://schemas.microsoft.com/office/drawing/2014/main" id="{F9485E0D-8470-88E5-D7D9-018E8677AE0C}"/>
                  </a:ext>
                </a:extLst>
              </p:cNvPr>
              <p:cNvSpPr txBox="1"/>
              <p:nvPr/>
            </p:nvSpPr>
            <p:spPr>
              <a:xfrm>
                <a:off x="4735995" y="5555856"/>
                <a:ext cx="6463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BZ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600</a:t>
                </a:r>
                <a:endParaRPr lang="en-BZ" sz="1200" dirty="0"/>
              </a:p>
            </p:txBody>
          </p:sp>
        </p:grpSp>
        <p:sp>
          <p:nvSpPr>
            <p:cNvPr id="151" name="Ellipse 150">
              <a:extLst>
                <a:ext uri="{FF2B5EF4-FFF2-40B4-BE49-F238E27FC236}">
                  <a16:creationId xmlns:a16="http://schemas.microsoft.com/office/drawing/2014/main" id="{0668957C-B6A2-9ADC-3AE4-3249DF6FC472}"/>
                </a:ext>
              </a:extLst>
            </p:cNvPr>
            <p:cNvSpPr/>
            <p:nvPr/>
          </p:nvSpPr>
          <p:spPr>
            <a:xfrm>
              <a:off x="3082081" y="4892519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</p:grpSp>
      <p:sp>
        <p:nvSpPr>
          <p:cNvPr id="169" name="Forme libre : forme 168">
            <a:extLst>
              <a:ext uri="{FF2B5EF4-FFF2-40B4-BE49-F238E27FC236}">
                <a16:creationId xmlns:a16="http://schemas.microsoft.com/office/drawing/2014/main" id="{456DE7C9-9644-4F5D-32B6-474341357E0B}"/>
              </a:ext>
            </a:extLst>
          </p:cNvPr>
          <p:cNvSpPr/>
          <p:nvPr/>
        </p:nvSpPr>
        <p:spPr>
          <a:xfrm>
            <a:off x="2478263" y="685651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70" name="Forme libre : forme 169">
            <a:extLst>
              <a:ext uri="{FF2B5EF4-FFF2-40B4-BE49-F238E27FC236}">
                <a16:creationId xmlns:a16="http://schemas.microsoft.com/office/drawing/2014/main" id="{06CECA4B-FD3E-8AB1-9BC4-CAB6A1D99A6B}"/>
              </a:ext>
            </a:extLst>
          </p:cNvPr>
          <p:cNvSpPr/>
          <p:nvPr/>
        </p:nvSpPr>
        <p:spPr>
          <a:xfrm>
            <a:off x="3258923" y="1773512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75" name="Ellipse 174">
            <a:extLst>
              <a:ext uri="{FF2B5EF4-FFF2-40B4-BE49-F238E27FC236}">
                <a16:creationId xmlns:a16="http://schemas.microsoft.com/office/drawing/2014/main" id="{A9950555-451E-B8D2-088D-66B263CDD801}"/>
              </a:ext>
            </a:extLst>
          </p:cNvPr>
          <p:cNvSpPr/>
          <p:nvPr/>
        </p:nvSpPr>
        <p:spPr>
          <a:xfrm>
            <a:off x="3116979" y="776219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cxnSp>
        <p:nvCxnSpPr>
          <p:cNvPr id="171" name="Connecteur droit avec flèche 170">
            <a:extLst>
              <a:ext uri="{FF2B5EF4-FFF2-40B4-BE49-F238E27FC236}">
                <a16:creationId xmlns:a16="http://schemas.microsoft.com/office/drawing/2014/main" id="{2FCC796B-5737-EE71-916C-A4512D157C40}"/>
              </a:ext>
            </a:extLst>
          </p:cNvPr>
          <p:cNvCxnSpPr>
            <a:cxnSpLocks/>
          </p:cNvCxnSpPr>
          <p:nvPr/>
        </p:nvCxnSpPr>
        <p:spPr>
          <a:xfrm flipV="1">
            <a:off x="3206809" y="629395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Ellipse 175">
            <a:extLst>
              <a:ext uri="{FF2B5EF4-FFF2-40B4-BE49-F238E27FC236}">
                <a16:creationId xmlns:a16="http://schemas.microsoft.com/office/drawing/2014/main" id="{8AB7487F-A516-F3B6-ED77-CA6D618FE1B6}"/>
              </a:ext>
            </a:extLst>
          </p:cNvPr>
          <p:cNvSpPr/>
          <p:nvPr/>
        </p:nvSpPr>
        <p:spPr>
          <a:xfrm>
            <a:off x="4007839" y="1872807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cxnSp>
        <p:nvCxnSpPr>
          <p:cNvPr id="174" name="Connecteur droit avec flèche 173">
            <a:extLst>
              <a:ext uri="{FF2B5EF4-FFF2-40B4-BE49-F238E27FC236}">
                <a16:creationId xmlns:a16="http://schemas.microsoft.com/office/drawing/2014/main" id="{DA60437B-379E-72D2-6641-D4CF27B6C701}"/>
              </a:ext>
            </a:extLst>
          </p:cNvPr>
          <p:cNvCxnSpPr>
            <a:cxnSpLocks/>
          </p:cNvCxnSpPr>
          <p:nvPr/>
        </p:nvCxnSpPr>
        <p:spPr>
          <a:xfrm flipV="1">
            <a:off x="4100789" y="1730012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Ellipse 176">
            <a:extLst>
              <a:ext uri="{FF2B5EF4-FFF2-40B4-BE49-F238E27FC236}">
                <a16:creationId xmlns:a16="http://schemas.microsoft.com/office/drawing/2014/main" id="{B1360492-E93C-5F94-CCE8-351B1364EAE1}"/>
              </a:ext>
            </a:extLst>
          </p:cNvPr>
          <p:cNvSpPr/>
          <p:nvPr/>
        </p:nvSpPr>
        <p:spPr>
          <a:xfrm>
            <a:off x="7660877" y="1696069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78" name="Ellipse 177">
            <a:extLst>
              <a:ext uri="{FF2B5EF4-FFF2-40B4-BE49-F238E27FC236}">
                <a16:creationId xmlns:a16="http://schemas.microsoft.com/office/drawing/2014/main" id="{9AF4BBF5-F06C-73BC-673E-337DA4485506}"/>
              </a:ext>
            </a:extLst>
          </p:cNvPr>
          <p:cNvSpPr/>
          <p:nvPr/>
        </p:nvSpPr>
        <p:spPr>
          <a:xfrm>
            <a:off x="8571650" y="188480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cxnSp>
        <p:nvCxnSpPr>
          <p:cNvPr id="179" name="Connecteur droit avec flèche 178">
            <a:extLst>
              <a:ext uri="{FF2B5EF4-FFF2-40B4-BE49-F238E27FC236}">
                <a16:creationId xmlns:a16="http://schemas.microsoft.com/office/drawing/2014/main" id="{00B373F3-0FC9-379B-6310-66592CCBAAC8}"/>
              </a:ext>
            </a:extLst>
          </p:cNvPr>
          <p:cNvCxnSpPr>
            <a:cxnSpLocks/>
          </p:cNvCxnSpPr>
          <p:nvPr/>
        </p:nvCxnSpPr>
        <p:spPr>
          <a:xfrm>
            <a:off x="8665294" y="283020"/>
            <a:ext cx="0" cy="4403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avec flèche 181">
            <a:extLst>
              <a:ext uri="{FF2B5EF4-FFF2-40B4-BE49-F238E27FC236}">
                <a16:creationId xmlns:a16="http://schemas.microsoft.com/office/drawing/2014/main" id="{938265D6-A541-D031-23A9-CA6ACC251814}"/>
              </a:ext>
            </a:extLst>
          </p:cNvPr>
          <p:cNvCxnSpPr>
            <a:cxnSpLocks/>
          </p:cNvCxnSpPr>
          <p:nvPr/>
        </p:nvCxnSpPr>
        <p:spPr>
          <a:xfrm>
            <a:off x="7762221" y="1793255"/>
            <a:ext cx="0" cy="4403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ZoneTexte 183">
                <a:extLst>
                  <a:ext uri="{FF2B5EF4-FFF2-40B4-BE49-F238E27FC236}">
                    <a16:creationId xmlns:a16="http://schemas.microsoft.com/office/drawing/2014/main" id="{B917443B-94FC-D5CF-9EBA-33E1F8DA7F5C}"/>
                  </a:ext>
                </a:extLst>
              </p:cNvPr>
              <p:cNvSpPr txBox="1"/>
              <p:nvPr/>
            </p:nvSpPr>
            <p:spPr>
              <a:xfrm>
                <a:off x="9025885" y="11296"/>
                <a:ext cx="751811" cy="3844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𝑒𝑚𝑖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𝑃𝐴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4" name="ZoneTexte 183">
                <a:extLst>
                  <a:ext uri="{FF2B5EF4-FFF2-40B4-BE49-F238E27FC236}">
                    <a16:creationId xmlns:a16="http://schemas.microsoft.com/office/drawing/2014/main" id="{B917443B-94FC-D5CF-9EBA-33E1F8DA7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5885" y="11296"/>
                <a:ext cx="751811" cy="384464"/>
              </a:xfrm>
              <a:prstGeom prst="rect">
                <a:avLst/>
              </a:prstGeom>
              <a:blipFill>
                <a:blip r:embed="rId6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5" name="Forme libre : forme 184">
            <a:extLst>
              <a:ext uri="{FF2B5EF4-FFF2-40B4-BE49-F238E27FC236}">
                <a16:creationId xmlns:a16="http://schemas.microsoft.com/office/drawing/2014/main" id="{2B032728-04B2-2DB7-CC5C-29DCB3622858}"/>
              </a:ext>
            </a:extLst>
          </p:cNvPr>
          <p:cNvSpPr/>
          <p:nvPr/>
        </p:nvSpPr>
        <p:spPr>
          <a:xfrm>
            <a:off x="9014072" y="419616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86" name="Forme libre : forme 185">
            <a:extLst>
              <a:ext uri="{FF2B5EF4-FFF2-40B4-BE49-F238E27FC236}">
                <a16:creationId xmlns:a16="http://schemas.microsoft.com/office/drawing/2014/main" id="{C1FCCA42-3F59-CE8B-2F43-C76A5A89DE67}"/>
              </a:ext>
            </a:extLst>
          </p:cNvPr>
          <p:cNvSpPr/>
          <p:nvPr/>
        </p:nvSpPr>
        <p:spPr>
          <a:xfrm>
            <a:off x="8110999" y="1922479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grpSp>
        <p:nvGrpSpPr>
          <p:cNvPr id="266" name="Groupe 265">
            <a:extLst>
              <a:ext uri="{FF2B5EF4-FFF2-40B4-BE49-F238E27FC236}">
                <a16:creationId xmlns:a16="http://schemas.microsoft.com/office/drawing/2014/main" id="{0066C8EC-8394-341E-4FAA-CADB3AEBE1B9}"/>
              </a:ext>
            </a:extLst>
          </p:cNvPr>
          <p:cNvGrpSpPr/>
          <p:nvPr/>
        </p:nvGrpSpPr>
        <p:grpSpPr>
          <a:xfrm>
            <a:off x="8045006" y="3926195"/>
            <a:ext cx="3613001" cy="2167973"/>
            <a:chOff x="4035192" y="3940660"/>
            <a:chExt cx="3613001" cy="2167973"/>
          </a:xfrm>
        </p:grpSpPr>
        <p:sp>
          <p:nvSpPr>
            <p:cNvPr id="121" name="Freeform 608">
              <a:extLst>
                <a:ext uri="{FF2B5EF4-FFF2-40B4-BE49-F238E27FC236}">
                  <a16:creationId xmlns:a16="http://schemas.microsoft.com/office/drawing/2014/main" id="{9606D5BF-019F-685B-9FEA-F4DFA661A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027" y="4091604"/>
              <a:ext cx="3200166" cy="1648445"/>
            </a:xfrm>
            <a:custGeom>
              <a:avLst/>
              <a:gdLst>
                <a:gd name="T0" fmla="*/ 23 w 393"/>
                <a:gd name="T1" fmla="*/ 297 h 317"/>
                <a:gd name="T2" fmla="*/ 31 w 393"/>
                <a:gd name="T3" fmla="*/ 292 h 317"/>
                <a:gd name="T4" fmla="*/ 30 w 393"/>
                <a:gd name="T5" fmla="*/ 290 h 317"/>
                <a:gd name="T6" fmla="*/ 51 w 393"/>
                <a:gd name="T7" fmla="*/ 271 h 317"/>
                <a:gd name="T8" fmla="*/ 45 w 393"/>
                <a:gd name="T9" fmla="*/ 278 h 317"/>
                <a:gd name="T10" fmla="*/ 60 w 393"/>
                <a:gd name="T11" fmla="*/ 258 h 317"/>
                <a:gd name="T12" fmla="*/ 58 w 393"/>
                <a:gd name="T13" fmla="*/ 257 h 317"/>
                <a:gd name="T14" fmla="*/ 55 w 393"/>
                <a:gd name="T15" fmla="*/ 261 h 317"/>
                <a:gd name="T16" fmla="*/ 70 w 393"/>
                <a:gd name="T17" fmla="*/ 236 h 317"/>
                <a:gd name="T18" fmla="*/ 66 w 393"/>
                <a:gd name="T19" fmla="*/ 245 h 317"/>
                <a:gd name="T20" fmla="*/ 76 w 393"/>
                <a:gd name="T21" fmla="*/ 224 h 317"/>
                <a:gd name="T22" fmla="*/ 73 w 393"/>
                <a:gd name="T23" fmla="*/ 223 h 317"/>
                <a:gd name="T24" fmla="*/ 72 w 393"/>
                <a:gd name="T25" fmla="*/ 226 h 317"/>
                <a:gd name="T26" fmla="*/ 81 w 393"/>
                <a:gd name="T27" fmla="*/ 198 h 317"/>
                <a:gd name="T28" fmla="*/ 79 w 393"/>
                <a:gd name="T29" fmla="*/ 208 h 317"/>
                <a:gd name="T30" fmla="*/ 82 w 393"/>
                <a:gd name="T31" fmla="*/ 178 h 317"/>
                <a:gd name="T32" fmla="*/ 86 w 393"/>
                <a:gd name="T33" fmla="*/ 168 h 317"/>
                <a:gd name="T34" fmla="*/ 84 w 393"/>
                <a:gd name="T35" fmla="*/ 168 h 317"/>
                <a:gd name="T36" fmla="*/ 91 w 393"/>
                <a:gd name="T37" fmla="*/ 139 h 317"/>
                <a:gd name="T38" fmla="*/ 91 w 393"/>
                <a:gd name="T39" fmla="*/ 139 h 317"/>
                <a:gd name="T40" fmla="*/ 89 w 393"/>
                <a:gd name="T41" fmla="*/ 138 h 317"/>
                <a:gd name="T42" fmla="*/ 95 w 393"/>
                <a:gd name="T43" fmla="*/ 130 h 317"/>
                <a:gd name="T44" fmla="*/ 93 w 393"/>
                <a:gd name="T45" fmla="*/ 129 h 317"/>
                <a:gd name="T46" fmla="*/ 106 w 393"/>
                <a:gd name="T47" fmla="*/ 102 h 317"/>
                <a:gd name="T48" fmla="*/ 102 w 393"/>
                <a:gd name="T49" fmla="*/ 111 h 317"/>
                <a:gd name="T50" fmla="*/ 115 w 393"/>
                <a:gd name="T51" fmla="*/ 85 h 317"/>
                <a:gd name="T52" fmla="*/ 124 w 393"/>
                <a:gd name="T53" fmla="*/ 80 h 317"/>
                <a:gd name="T54" fmla="*/ 122 w 393"/>
                <a:gd name="T55" fmla="*/ 78 h 317"/>
                <a:gd name="T56" fmla="*/ 147 w 393"/>
                <a:gd name="T57" fmla="*/ 63 h 317"/>
                <a:gd name="T58" fmla="*/ 139 w 393"/>
                <a:gd name="T59" fmla="*/ 68 h 317"/>
                <a:gd name="T60" fmla="*/ 162 w 393"/>
                <a:gd name="T61" fmla="*/ 52 h 317"/>
                <a:gd name="T62" fmla="*/ 172 w 393"/>
                <a:gd name="T63" fmla="*/ 50 h 317"/>
                <a:gd name="T64" fmla="*/ 171 w 393"/>
                <a:gd name="T65" fmla="*/ 48 h 317"/>
                <a:gd name="T66" fmla="*/ 198 w 393"/>
                <a:gd name="T67" fmla="*/ 40 h 317"/>
                <a:gd name="T68" fmla="*/ 189 w 393"/>
                <a:gd name="T69" fmla="*/ 43 h 317"/>
                <a:gd name="T70" fmla="*/ 216 w 393"/>
                <a:gd name="T71" fmla="*/ 34 h 317"/>
                <a:gd name="T72" fmla="*/ 206 w 393"/>
                <a:gd name="T73" fmla="*/ 34 h 317"/>
                <a:gd name="T74" fmla="*/ 230 w 393"/>
                <a:gd name="T75" fmla="*/ 30 h 317"/>
                <a:gd name="T76" fmla="*/ 229 w 393"/>
                <a:gd name="T77" fmla="*/ 28 h 317"/>
                <a:gd name="T78" fmla="*/ 243 w 393"/>
                <a:gd name="T79" fmla="*/ 27 h 317"/>
                <a:gd name="T80" fmla="*/ 251 w 393"/>
                <a:gd name="T81" fmla="*/ 22 h 317"/>
                <a:gd name="T82" fmla="*/ 243 w 393"/>
                <a:gd name="T83" fmla="*/ 27 h 317"/>
                <a:gd name="T84" fmla="*/ 270 w 393"/>
                <a:gd name="T85" fmla="*/ 18 h 317"/>
                <a:gd name="T86" fmla="*/ 279 w 393"/>
                <a:gd name="T87" fmla="*/ 19 h 317"/>
                <a:gd name="T88" fmla="*/ 279 w 393"/>
                <a:gd name="T89" fmla="*/ 16 h 317"/>
                <a:gd name="T90" fmla="*/ 307 w 393"/>
                <a:gd name="T91" fmla="*/ 14 h 317"/>
                <a:gd name="T92" fmla="*/ 306 w 393"/>
                <a:gd name="T93" fmla="*/ 11 h 317"/>
                <a:gd name="T94" fmla="*/ 316 w 393"/>
                <a:gd name="T95" fmla="*/ 13 h 317"/>
                <a:gd name="T96" fmla="*/ 325 w 393"/>
                <a:gd name="T97" fmla="*/ 8 h 317"/>
                <a:gd name="T98" fmla="*/ 316 w 393"/>
                <a:gd name="T99" fmla="*/ 13 h 317"/>
                <a:gd name="T100" fmla="*/ 344 w 393"/>
                <a:gd name="T101" fmla="*/ 9 h 317"/>
                <a:gd name="T102" fmla="*/ 334 w 393"/>
                <a:gd name="T103" fmla="*/ 7 h 317"/>
                <a:gd name="T104" fmla="*/ 362 w 393"/>
                <a:gd name="T105" fmla="*/ 6 h 317"/>
                <a:gd name="T106" fmla="*/ 353 w 393"/>
                <a:gd name="T107" fmla="*/ 7 h 317"/>
                <a:gd name="T108" fmla="*/ 381 w 393"/>
                <a:gd name="T109" fmla="*/ 1 h 317"/>
                <a:gd name="T110" fmla="*/ 390 w 393"/>
                <a:gd name="T111" fmla="*/ 3 h 317"/>
                <a:gd name="T112" fmla="*/ 390 w 393"/>
                <a:gd name="T113" fmla="*/ 0 h 317"/>
                <a:gd name="T114" fmla="*/ 9 w 393"/>
                <a:gd name="T115" fmla="*/ 311 h 317"/>
                <a:gd name="T116" fmla="*/ 2 w 393"/>
                <a:gd name="T1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3" h="317">
                  <a:moveTo>
                    <a:pt x="17" y="305"/>
                  </a:moveTo>
                  <a:lnTo>
                    <a:pt x="24" y="299"/>
                  </a:lnTo>
                  <a:lnTo>
                    <a:pt x="23" y="297"/>
                  </a:lnTo>
                  <a:lnTo>
                    <a:pt x="15" y="303"/>
                  </a:lnTo>
                  <a:lnTo>
                    <a:pt x="17" y="305"/>
                  </a:lnTo>
                  <a:close/>
                  <a:moveTo>
                    <a:pt x="31" y="292"/>
                  </a:moveTo>
                  <a:lnTo>
                    <a:pt x="38" y="285"/>
                  </a:lnTo>
                  <a:lnTo>
                    <a:pt x="36" y="283"/>
                  </a:lnTo>
                  <a:lnTo>
                    <a:pt x="30" y="290"/>
                  </a:lnTo>
                  <a:lnTo>
                    <a:pt x="31" y="292"/>
                  </a:lnTo>
                  <a:close/>
                  <a:moveTo>
                    <a:pt x="45" y="278"/>
                  </a:moveTo>
                  <a:lnTo>
                    <a:pt x="51" y="271"/>
                  </a:lnTo>
                  <a:lnTo>
                    <a:pt x="49" y="269"/>
                  </a:lnTo>
                  <a:lnTo>
                    <a:pt x="43" y="277"/>
                  </a:lnTo>
                  <a:lnTo>
                    <a:pt x="45" y="278"/>
                  </a:lnTo>
                  <a:close/>
                  <a:moveTo>
                    <a:pt x="57" y="263"/>
                  </a:moveTo>
                  <a:lnTo>
                    <a:pt x="60" y="258"/>
                  </a:lnTo>
                  <a:lnTo>
                    <a:pt x="60" y="258"/>
                  </a:lnTo>
                  <a:lnTo>
                    <a:pt x="62" y="254"/>
                  </a:lnTo>
                  <a:lnTo>
                    <a:pt x="60" y="253"/>
                  </a:lnTo>
                  <a:lnTo>
                    <a:pt x="58" y="257"/>
                  </a:lnTo>
                  <a:lnTo>
                    <a:pt x="59" y="257"/>
                  </a:lnTo>
                  <a:lnTo>
                    <a:pt x="58" y="257"/>
                  </a:lnTo>
                  <a:lnTo>
                    <a:pt x="55" y="261"/>
                  </a:lnTo>
                  <a:lnTo>
                    <a:pt x="57" y="263"/>
                  </a:lnTo>
                  <a:close/>
                  <a:moveTo>
                    <a:pt x="66" y="245"/>
                  </a:moveTo>
                  <a:lnTo>
                    <a:pt x="70" y="236"/>
                  </a:lnTo>
                  <a:lnTo>
                    <a:pt x="68" y="235"/>
                  </a:lnTo>
                  <a:lnTo>
                    <a:pt x="64" y="244"/>
                  </a:lnTo>
                  <a:lnTo>
                    <a:pt x="66" y="245"/>
                  </a:lnTo>
                  <a:close/>
                  <a:moveTo>
                    <a:pt x="74" y="227"/>
                  </a:moveTo>
                  <a:lnTo>
                    <a:pt x="76" y="224"/>
                  </a:lnTo>
                  <a:lnTo>
                    <a:pt x="76" y="224"/>
                  </a:lnTo>
                  <a:lnTo>
                    <a:pt x="77" y="217"/>
                  </a:lnTo>
                  <a:lnTo>
                    <a:pt x="75" y="217"/>
                  </a:lnTo>
                  <a:lnTo>
                    <a:pt x="73" y="223"/>
                  </a:lnTo>
                  <a:lnTo>
                    <a:pt x="75" y="223"/>
                  </a:lnTo>
                  <a:lnTo>
                    <a:pt x="73" y="223"/>
                  </a:lnTo>
                  <a:lnTo>
                    <a:pt x="72" y="226"/>
                  </a:lnTo>
                  <a:lnTo>
                    <a:pt x="74" y="227"/>
                  </a:lnTo>
                  <a:close/>
                  <a:moveTo>
                    <a:pt x="79" y="208"/>
                  </a:moveTo>
                  <a:lnTo>
                    <a:pt x="81" y="198"/>
                  </a:lnTo>
                  <a:lnTo>
                    <a:pt x="78" y="197"/>
                  </a:lnTo>
                  <a:lnTo>
                    <a:pt x="76" y="207"/>
                  </a:lnTo>
                  <a:lnTo>
                    <a:pt x="79" y="208"/>
                  </a:lnTo>
                  <a:close/>
                  <a:moveTo>
                    <a:pt x="82" y="188"/>
                  </a:moveTo>
                  <a:lnTo>
                    <a:pt x="84" y="178"/>
                  </a:lnTo>
                  <a:lnTo>
                    <a:pt x="82" y="178"/>
                  </a:lnTo>
                  <a:lnTo>
                    <a:pt x="80" y="187"/>
                  </a:lnTo>
                  <a:lnTo>
                    <a:pt x="82" y="188"/>
                  </a:lnTo>
                  <a:close/>
                  <a:moveTo>
                    <a:pt x="86" y="168"/>
                  </a:moveTo>
                  <a:lnTo>
                    <a:pt x="88" y="158"/>
                  </a:lnTo>
                  <a:lnTo>
                    <a:pt x="85" y="158"/>
                  </a:lnTo>
                  <a:lnTo>
                    <a:pt x="84" y="168"/>
                  </a:lnTo>
                  <a:lnTo>
                    <a:pt x="86" y="168"/>
                  </a:lnTo>
                  <a:close/>
                  <a:moveTo>
                    <a:pt x="90" y="149"/>
                  </a:moveTo>
                  <a:lnTo>
                    <a:pt x="91" y="139"/>
                  </a:lnTo>
                  <a:lnTo>
                    <a:pt x="90" y="139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7" y="148"/>
                  </a:lnTo>
                  <a:lnTo>
                    <a:pt x="90" y="149"/>
                  </a:lnTo>
                  <a:close/>
                  <a:moveTo>
                    <a:pt x="95" y="130"/>
                  </a:moveTo>
                  <a:lnTo>
                    <a:pt x="99" y="121"/>
                  </a:lnTo>
                  <a:lnTo>
                    <a:pt x="96" y="119"/>
                  </a:lnTo>
                  <a:lnTo>
                    <a:pt x="93" y="129"/>
                  </a:lnTo>
                  <a:lnTo>
                    <a:pt x="95" y="130"/>
                  </a:lnTo>
                  <a:close/>
                  <a:moveTo>
                    <a:pt x="102" y="111"/>
                  </a:moveTo>
                  <a:lnTo>
                    <a:pt x="106" y="102"/>
                  </a:lnTo>
                  <a:lnTo>
                    <a:pt x="103" y="101"/>
                  </a:lnTo>
                  <a:lnTo>
                    <a:pt x="100" y="110"/>
                  </a:lnTo>
                  <a:lnTo>
                    <a:pt x="102" y="111"/>
                  </a:lnTo>
                  <a:close/>
                  <a:moveTo>
                    <a:pt x="111" y="95"/>
                  </a:moveTo>
                  <a:lnTo>
                    <a:pt x="117" y="87"/>
                  </a:lnTo>
                  <a:lnTo>
                    <a:pt x="115" y="85"/>
                  </a:lnTo>
                  <a:lnTo>
                    <a:pt x="109" y="93"/>
                  </a:lnTo>
                  <a:lnTo>
                    <a:pt x="111" y="95"/>
                  </a:lnTo>
                  <a:close/>
                  <a:moveTo>
                    <a:pt x="124" y="80"/>
                  </a:moveTo>
                  <a:lnTo>
                    <a:pt x="131" y="74"/>
                  </a:lnTo>
                  <a:lnTo>
                    <a:pt x="130" y="72"/>
                  </a:lnTo>
                  <a:lnTo>
                    <a:pt x="122" y="78"/>
                  </a:lnTo>
                  <a:lnTo>
                    <a:pt x="124" y="80"/>
                  </a:lnTo>
                  <a:close/>
                  <a:moveTo>
                    <a:pt x="139" y="68"/>
                  </a:moveTo>
                  <a:lnTo>
                    <a:pt x="147" y="63"/>
                  </a:lnTo>
                  <a:lnTo>
                    <a:pt x="145" y="61"/>
                  </a:lnTo>
                  <a:lnTo>
                    <a:pt x="137" y="66"/>
                  </a:lnTo>
                  <a:lnTo>
                    <a:pt x="139" y="68"/>
                  </a:lnTo>
                  <a:close/>
                  <a:moveTo>
                    <a:pt x="155" y="59"/>
                  </a:moveTo>
                  <a:lnTo>
                    <a:pt x="163" y="54"/>
                  </a:lnTo>
                  <a:lnTo>
                    <a:pt x="162" y="52"/>
                  </a:lnTo>
                  <a:lnTo>
                    <a:pt x="154" y="56"/>
                  </a:lnTo>
                  <a:lnTo>
                    <a:pt x="155" y="59"/>
                  </a:lnTo>
                  <a:close/>
                  <a:moveTo>
                    <a:pt x="172" y="50"/>
                  </a:moveTo>
                  <a:lnTo>
                    <a:pt x="180" y="47"/>
                  </a:lnTo>
                  <a:lnTo>
                    <a:pt x="179" y="44"/>
                  </a:lnTo>
                  <a:lnTo>
                    <a:pt x="171" y="48"/>
                  </a:lnTo>
                  <a:lnTo>
                    <a:pt x="172" y="50"/>
                  </a:lnTo>
                  <a:close/>
                  <a:moveTo>
                    <a:pt x="189" y="43"/>
                  </a:moveTo>
                  <a:lnTo>
                    <a:pt x="198" y="40"/>
                  </a:lnTo>
                  <a:lnTo>
                    <a:pt x="197" y="37"/>
                  </a:lnTo>
                  <a:lnTo>
                    <a:pt x="188" y="41"/>
                  </a:lnTo>
                  <a:lnTo>
                    <a:pt x="189" y="43"/>
                  </a:lnTo>
                  <a:close/>
                  <a:moveTo>
                    <a:pt x="207" y="37"/>
                  </a:moveTo>
                  <a:lnTo>
                    <a:pt x="214" y="35"/>
                  </a:lnTo>
                  <a:lnTo>
                    <a:pt x="216" y="34"/>
                  </a:lnTo>
                  <a:lnTo>
                    <a:pt x="215" y="32"/>
                  </a:lnTo>
                  <a:lnTo>
                    <a:pt x="213" y="32"/>
                  </a:lnTo>
                  <a:lnTo>
                    <a:pt x="206" y="34"/>
                  </a:lnTo>
                  <a:lnTo>
                    <a:pt x="207" y="37"/>
                  </a:lnTo>
                  <a:close/>
                  <a:moveTo>
                    <a:pt x="225" y="32"/>
                  </a:moveTo>
                  <a:lnTo>
                    <a:pt x="230" y="30"/>
                  </a:lnTo>
                  <a:lnTo>
                    <a:pt x="234" y="29"/>
                  </a:lnTo>
                  <a:lnTo>
                    <a:pt x="233" y="27"/>
                  </a:lnTo>
                  <a:lnTo>
                    <a:pt x="229" y="28"/>
                  </a:lnTo>
                  <a:lnTo>
                    <a:pt x="224" y="29"/>
                  </a:lnTo>
                  <a:lnTo>
                    <a:pt x="225" y="32"/>
                  </a:lnTo>
                  <a:close/>
                  <a:moveTo>
                    <a:pt x="243" y="27"/>
                  </a:moveTo>
                  <a:lnTo>
                    <a:pt x="245" y="26"/>
                  </a:lnTo>
                  <a:lnTo>
                    <a:pt x="252" y="25"/>
                  </a:lnTo>
                  <a:lnTo>
                    <a:pt x="251" y="22"/>
                  </a:lnTo>
                  <a:lnTo>
                    <a:pt x="244" y="24"/>
                  </a:lnTo>
                  <a:lnTo>
                    <a:pt x="242" y="24"/>
                  </a:lnTo>
                  <a:lnTo>
                    <a:pt x="243" y="27"/>
                  </a:lnTo>
                  <a:close/>
                  <a:moveTo>
                    <a:pt x="261" y="23"/>
                  </a:moveTo>
                  <a:lnTo>
                    <a:pt x="270" y="21"/>
                  </a:lnTo>
                  <a:lnTo>
                    <a:pt x="270" y="18"/>
                  </a:lnTo>
                  <a:lnTo>
                    <a:pt x="260" y="20"/>
                  </a:lnTo>
                  <a:lnTo>
                    <a:pt x="261" y="23"/>
                  </a:lnTo>
                  <a:close/>
                  <a:moveTo>
                    <a:pt x="279" y="19"/>
                  </a:moveTo>
                  <a:lnTo>
                    <a:pt x="288" y="17"/>
                  </a:lnTo>
                  <a:lnTo>
                    <a:pt x="288" y="14"/>
                  </a:lnTo>
                  <a:lnTo>
                    <a:pt x="279" y="16"/>
                  </a:lnTo>
                  <a:lnTo>
                    <a:pt x="279" y="19"/>
                  </a:lnTo>
                  <a:close/>
                  <a:moveTo>
                    <a:pt x="298" y="16"/>
                  </a:moveTo>
                  <a:lnTo>
                    <a:pt x="307" y="14"/>
                  </a:lnTo>
                  <a:lnTo>
                    <a:pt x="307" y="14"/>
                  </a:lnTo>
                  <a:lnTo>
                    <a:pt x="307" y="11"/>
                  </a:lnTo>
                  <a:lnTo>
                    <a:pt x="306" y="11"/>
                  </a:lnTo>
                  <a:lnTo>
                    <a:pt x="297" y="13"/>
                  </a:lnTo>
                  <a:lnTo>
                    <a:pt x="298" y="16"/>
                  </a:lnTo>
                  <a:close/>
                  <a:moveTo>
                    <a:pt x="316" y="13"/>
                  </a:moveTo>
                  <a:lnTo>
                    <a:pt x="322" y="12"/>
                  </a:lnTo>
                  <a:lnTo>
                    <a:pt x="325" y="11"/>
                  </a:lnTo>
                  <a:lnTo>
                    <a:pt x="325" y="8"/>
                  </a:lnTo>
                  <a:lnTo>
                    <a:pt x="322" y="9"/>
                  </a:lnTo>
                  <a:lnTo>
                    <a:pt x="316" y="10"/>
                  </a:lnTo>
                  <a:lnTo>
                    <a:pt x="316" y="13"/>
                  </a:lnTo>
                  <a:close/>
                  <a:moveTo>
                    <a:pt x="335" y="10"/>
                  </a:moveTo>
                  <a:lnTo>
                    <a:pt x="337" y="9"/>
                  </a:lnTo>
                  <a:lnTo>
                    <a:pt x="344" y="9"/>
                  </a:lnTo>
                  <a:lnTo>
                    <a:pt x="344" y="6"/>
                  </a:lnTo>
                  <a:lnTo>
                    <a:pt x="337" y="7"/>
                  </a:lnTo>
                  <a:lnTo>
                    <a:pt x="334" y="7"/>
                  </a:lnTo>
                  <a:lnTo>
                    <a:pt x="335" y="10"/>
                  </a:lnTo>
                  <a:close/>
                  <a:moveTo>
                    <a:pt x="353" y="7"/>
                  </a:moveTo>
                  <a:lnTo>
                    <a:pt x="362" y="6"/>
                  </a:lnTo>
                  <a:lnTo>
                    <a:pt x="362" y="4"/>
                  </a:lnTo>
                  <a:lnTo>
                    <a:pt x="353" y="5"/>
                  </a:lnTo>
                  <a:lnTo>
                    <a:pt x="353" y="7"/>
                  </a:lnTo>
                  <a:close/>
                  <a:moveTo>
                    <a:pt x="372" y="5"/>
                  </a:moveTo>
                  <a:lnTo>
                    <a:pt x="381" y="4"/>
                  </a:lnTo>
                  <a:lnTo>
                    <a:pt x="381" y="1"/>
                  </a:lnTo>
                  <a:lnTo>
                    <a:pt x="371" y="2"/>
                  </a:lnTo>
                  <a:lnTo>
                    <a:pt x="372" y="5"/>
                  </a:lnTo>
                  <a:close/>
                  <a:moveTo>
                    <a:pt x="390" y="3"/>
                  </a:moveTo>
                  <a:lnTo>
                    <a:pt x="393" y="3"/>
                  </a:lnTo>
                  <a:lnTo>
                    <a:pt x="393" y="0"/>
                  </a:lnTo>
                  <a:lnTo>
                    <a:pt x="390" y="0"/>
                  </a:lnTo>
                  <a:lnTo>
                    <a:pt x="390" y="3"/>
                  </a:lnTo>
                  <a:close/>
                  <a:moveTo>
                    <a:pt x="2" y="317"/>
                  </a:moveTo>
                  <a:lnTo>
                    <a:pt x="9" y="311"/>
                  </a:lnTo>
                  <a:lnTo>
                    <a:pt x="8" y="309"/>
                  </a:lnTo>
                  <a:lnTo>
                    <a:pt x="0" y="314"/>
                  </a:lnTo>
                  <a:lnTo>
                    <a:pt x="2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BZ"/>
            </a:p>
          </p:txBody>
        </p:sp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4976EC31-A026-DB69-4385-C69C7A632D09}"/>
                </a:ext>
              </a:extLst>
            </p:cNvPr>
            <p:cNvSpPr txBox="1"/>
            <p:nvPr/>
          </p:nvSpPr>
          <p:spPr>
            <a:xfrm rot="16200000">
              <a:off x="3245005" y="4821277"/>
              <a:ext cx="18573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Luminescence</a:t>
              </a:r>
              <a:endParaRPr lang="en-BZ" sz="1200" dirty="0"/>
            </a:p>
          </p:txBody>
        </p:sp>
        <p:sp>
          <p:nvSpPr>
            <p:cNvPr id="123" name="ZoneTexte 122">
              <a:extLst>
                <a:ext uri="{FF2B5EF4-FFF2-40B4-BE49-F238E27FC236}">
                  <a16:creationId xmlns:a16="http://schemas.microsoft.com/office/drawing/2014/main" id="{E368F66A-008B-C238-EDBE-E8C2E0B5E62F}"/>
                </a:ext>
              </a:extLst>
            </p:cNvPr>
            <p:cNvSpPr txBox="1"/>
            <p:nvPr/>
          </p:nvSpPr>
          <p:spPr>
            <a:xfrm>
              <a:off x="5051933" y="5831634"/>
              <a:ext cx="18573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Incident Power</a:t>
              </a:r>
              <a:endParaRPr lang="en-BZ" sz="1200" dirty="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7768ED0-1EA9-F6EE-E5EA-EA811076D640}"/>
                </a:ext>
              </a:extLst>
            </p:cNvPr>
            <p:cNvSpPr/>
            <p:nvPr/>
          </p:nvSpPr>
          <p:spPr>
            <a:xfrm>
              <a:off x="4960906" y="4286249"/>
              <a:ext cx="385326" cy="1528305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cxnSp>
          <p:nvCxnSpPr>
            <p:cNvPr id="127" name="Connecteur droit avec flèche 126">
              <a:extLst>
                <a:ext uri="{FF2B5EF4-FFF2-40B4-BE49-F238E27FC236}">
                  <a16:creationId xmlns:a16="http://schemas.microsoft.com/office/drawing/2014/main" id="{A7B0460B-016F-7D01-DF24-DEF6E63200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1261" y="5814555"/>
              <a:ext cx="3326931" cy="4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>
              <a:extLst>
                <a:ext uri="{FF2B5EF4-FFF2-40B4-BE49-F238E27FC236}">
                  <a16:creationId xmlns:a16="http://schemas.microsoft.com/office/drawing/2014/main" id="{75722187-3911-2753-55D1-DF1B582620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1261" y="3963922"/>
              <a:ext cx="0" cy="184419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CDE64FC4-6325-B5D3-0E8D-739AB182312D}"/>
                </a:ext>
              </a:extLst>
            </p:cNvPr>
            <p:cNvSpPr/>
            <p:nvPr/>
          </p:nvSpPr>
          <p:spPr>
            <a:xfrm>
              <a:off x="4508855" y="5631500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2" name="Ellipse 131">
              <a:extLst>
                <a:ext uri="{FF2B5EF4-FFF2-40B4-BE49-F238E27FC236}">
                  <a16:creationId xmlns:a16="http://schemas.microsoft.com/office/drawing/2014/main" id="{FC208759-A22E-D4A0-1CCF-C526BDE26E18}"/>
                </a:ext>
              </a:extLst>
            </p:cNvPr>
            <p:cNvSpPr/>
            <p:nvPr/>
          </p:nvSpPr>
          <p:spPr>
            <a:xfrm>
              <a:off x="4748094" y="5488447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964576B3-76F4-B9CF-2645-E1B64D58B8B8}"/>
                </a:ext>
              </a:extLst>
            </p:cNvPr>
            <p:cNvSpPr/>
            <p:nvPr/>
          </p:nvSpPr>
          <p:spPr>
            <a:xfrm>
              <a:off x="4942691" y="5291213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4" name="Ellipse 133">
              <a:extLst>
                <a:ext uri="{FF2B5EF4-FFF2-40B4-BE49-F238E27FC236}">
                  <a16:creationId xmlns:a16="http://schemas.microsoft.com/office/drawing/2014/main" id="{3FDDA2C9-EB30-CF64-9215-BA8EFC11B7FF}"/>
                </a:ext>
              </a:extLst>
            </p:cNvPr>
            <p:cNvSpPr/>
            <p:nvPr/>
          </p:nvSpPr>
          <p:spPr>
            <a:xfrm>
              <a:off x="5050284" y="5092773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5" name="Ellipse 134">
              <a:extLst>
                <a:ext uri="{FF2B5EF4-FFF2-40B4-BE49-F238E27FC236}">
                  <a16:creationId xmlns:a16="http://schemas.microsoft.com/office/drawing/2014/main" id="{28A3C462-43F2-BE30-ADAD-1FA609F595AB}"/>
                </a:ext>
              </a:extLst>
            </p:cNvPr>
            <p:cNvSpPr/>
            <p:nvPr/>
          </p:nvSpPr>
          <p:spPr>
            <a:xfrm>
              <a:off x="5101688" y="4861423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6" name="Ellipse 135">
              <a:extLst>
                <a:ext uri="{FF2B5EF4-FFF2-40B4-BE49-F238E27FC236}">
                  <a16:creationId xmlns:a16="http://schemas.microsoft.com/office/drawing/2014/main" id="{E704AFD4-BF62-E341-28C8-1E334E6DE816}"/>
                </a:ext>
              </a:extLst>
            </p:cNvPr>
            <p:cNvSpPr/>
            <p:nvPr/>
          </p:nvSpPr>
          <p:spPr>
            <a:xfrm>
              <a:off x="5248857" y="4584982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7" name="Ellipse 136">
              <a:extLst>
                <a:ext uri="{FF2B5EF4-FFF2-40B4-BE49-F238E27FC236}">
                  <a16:creationId xmlns:a16="http://schemas.microsoft.com/office/drawing/2014/main" id="{ABFEE4B3-DE6C-AB2A-5177-9B860A0313A0}"/>
                </a:ext>
              </a:extLst>
            </p:cNvPr>
            <p:cNvSpPr/>
            <p:nvPr/>
          </p:nvSpPr>
          <p:spPr>
            <a:xfrm>
              <a:off x="5491307" y="4398524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909B9191-3D48-5D1D-EE7D-0C120D3D8D89}"/>
                </a:ext>
              </a:extLst>
            </p:cNvPr>
            <p:cNvSpPr/>
            <p:nvPr/>
          </p:nvSpPr>
          <p:spPr>
            <a:xfrm>
              <a:off x="5758217" y="4304484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7370385B-8FA8-2316-9A84-EAFED241BE75}"/>
                </a:ext>
              </a:extLst>
            </p:cNvPr>
            <p:cNvSpPr/>
            <p:nvPr/>
          </p:nvSpPr>
          <p:spPr>
            <a:xfrm>
              <a:off x="6027222" y="4233829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ABB49674-656A-35C9-4F73-469249D404B3}"/>
                </a:ext>
              </a:extLst>
            </p:cNvPr>
            <p:cNvSpPr/>
            <p:nvPr/>
          </p:nvSpPr>
          <p:spPr>
            <a:xfrm>
              <a:off x="6301177" y="4179829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B68C084F-AFA9-012F-4F08-3DD35620C691}"/>
                </a:ext>
              </a:extLst>
            </p:cNvPr>
            <p:cNvSpPr/>
            <p:nvPr/>
          </p:nvSpPr>
          <p:spPr>
            <a:xfrm>
              <a:off x="6552756" y="4135007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4C22A312-0D0B-A314-4CD3-7C8C7C403915}"/>
                </a:ext>
              </a:extLst>
            </p:cNvPr>
            <p:cNvSpPr/>
            <p:nvPr/>
          </p:nvSpPr>
          <p:spPr>
            <a:xfrm>
              <a:off x="6814624" y="4106674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3147EAA1-369D-9589-0B1C-BB3440219E42}"/>
                </a:ext>
              </a:extLst>
            </p:cNvPr>
            <p:cNvSpPr/>
            <p:nvPr/>
          </p:nvSpPr>
          <p:spPr>
            <a:xfrm>
              <a:off x="7054835" y="4082549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1491EBC6-927D-9AEF-EFB3-1BA48BF9B40D}"/>
                </a:ext>
              </a:extLst>
            </p:cNvPr>
            <p:cNvSpPr/>
            <p:nvPr/>
          </p:nvSpPr>
          <p:spPr>
            <a:xfrm>
              <a:off x="7279076" y="4057579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444C502B-2B63-4D66-ABC5-43973E8082E4}"/>
                </a:ext>
              </a:extLst>
            </p:cNvPr>
            <p:cNvSpPr/>
            <p:nvPr/>
          </p:nvSpPr>
          <p:spPr>
            <a:xfrm>
              <a:off x="7512576" y="4057726"/>
              <a:ext cx="108000" cy="10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258" name="ZoneTexte 257">
              <a:extLst>
                <a:ext uri="{FF2B5EF4-FFF2-40B4-BE49-F238E27FC236}">
                  <a16:creationId xmlns:a16="http://schemas.microsoft.com/office/drawing/2014/main" id="{F8A984EC-623F-15C0-6089-76B925827954}"/>
                </a:ext>
              </a:extLst>
            </p:cNvPr>
            <p:cNvSpPr txBox="1"/>
            <p:nvPr/>
          </p:nvSpPr>
          <p:spPr>
            <a:xfrm>
              <a:off x="4501832" y="3940660"/>
              <a:ext cx="128843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Tipping point</a:t>
              </a:r>
              <a:endParaRPr lang="en-BZ" sz="1200" dirty="0"/>
            </a:p>
          </p:txBody>
        </p:sp>
      </p:grpSp>
      <p:sp>
        <p:nvSpPr>
          <p:cNvPr id="260" name="Ellipse 259">
            <a:extLst>
              <a:ext uri="{FF2B5EF4-FFF2-40B4-BE49-F238E27FC236}">
                <a16:creationId xmlns:a16="http://schemas.microsoft.com/office/drawing/2014/main" id="{3F2A60E0-6904-CE0B-5670-C572CD3A25FA}"/>
              </a:ext>
            </a:extLst>
          </p:cNvPr>
          <p:cNvSpPr/>
          <p:nvPr/>
        </p:nvSpPr>
        <p:spPr>
          <a:xfrm>
            <a:off x="5086521" y="530039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261" name="Ellipse 260">
            <a:extLst>
              <a:ext uri="{FF2B5EF4-FFF2-40B4-BE49-F238E27FC236}">
                <a16:creationId xmlns:a16="http://schemas.microsoft.com/office/drawing/2014/main" id="{D34B2A70-9841-EC47-4D49-3C2E2232D1FF}"/>
              </a:ext>
            </a:extLst>
          </p:cNvPr>
          <p:cNvSpPr/>
          <p:nvPr/>
        </p:nvSpPr>
        <p:spPr>
          <a:xfrm>
            <a:off x="6691035" y="940158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cxnSp>
        <p:nvCxnSpPr>
          <p:cNvPr id="262" name="Connecteur droit avec flèche 261">
            <a:extLst>
              <a:ext uri="{FF2B5EF4-FFF2-40B4-BE49-F238E27FC236}">
                <a16:creationId xmlns:a16="http://schemas.microsoft.com/office/drawing/2014/main" id="{A4D5219C-F157-3864-12F7-29578091DB31}"/>
              </a:ext>
            </a:extLst>
          </p:cNvPr>
          <p:cNvCxnSpPr>
            <a:cxnSpLocks/>
          </p:cNvCxnSpPr>
          <p:nvPr/>
        </p:nvCxnSpPr>
        <p:spPr>
          <a:xfrm flipV="1">
            <a:off x="6781035" y="808287"/>
            <a:ext cx="0" cy="25200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Connecteur droit avec flèche 262">
            <a:extLst>
              <a:ext uri="{FF2B5EF4-FFF2-40B4-BE49-F238E27FC236}">
                <a16:creationId xmlns:a16="http://schemas.microsoft.com/office/drawing/2014/main" id="{6D1AB8D1-4287-C97B-CA9D-49D536E8720C}"/>
              </a:ext>
            </a:extLst>
          </p:cNvPr>
          <p:cNvCxnSpPr>
            <a:cxnSpLocks/>
          </p:cNvCxnSpPr>
          <p:nvPr/>
        </p:nvCxnSpPr>
        <p:spPr>
          <a:xfrm>
            <a:off x="5176521" y="605557"/>
            <a:ext cx="0" cy="25200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Explosion : 8 points 263">
            <a:extLst>
              <a:ext uri="{FF2B5EF4-FFF2-40B4-BE49-F238E27FC236}">
                <a16:creationId xmlns:a16="http://schemas.microsoft.com/office/drawing/2014/main" id="{FD39C31F-F0C9-F478-86B4-B077B93608BA}"/>
              </a:ext>
            </a:extLst>
          </p:cNvPr>
          <p:cNvSpPr/>
          <p:nvPr/>
        </p:nvSpPr>
        <p:spPr>
          <a:xfrm>
            <a:off x="5575955" y="440688"/>
            <a:ext cx="773387" cy="773387"/>
          </a:xfrm>
          <a:prstGeom prst="irregularSeal1">
            <a:avLst/>
          </a:prstGeom>
          <a:solidFill>
            <a:schemeClr val="accent4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5" name="Ellipse 264">
            <a:extLst>
              <a:ext uri="{FF2B5EF4-FFF2-40B4-BE49-F238E27FC236}">
                <a16:creationId xmlns:a16="http://schemas.microsoft.com/office/drawing/2014/main" id="{18D465AE-E04B-1A6F-1141-D418BF0C1BA4}"/>
              </a:ext>
            </a:extLst>
          </p:cNvPr>
          <p:cNvSpPr/>
          <p:nvPr/>
        </p:nvSpPr>
        <p:spPr>
          <a:xfrm>
            <a:off x="5857752" y="2571163"/>
            <a:ext cx="180000" cy="180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268" name="ZoneTexte 267">
            <a:extLst>
              <a:ext uri="{FF2B5EF4-FFF2-40B4-BE49-F238E27FC236}">
                <a16:creationId xmlns:a16="http://schemas.microsoft.com/office/drawing/2014/main" id="{CAB1368B-A529-4427-23FC-688929DD578A}"/>
              </a:ext>
            </a:extLst>
          </p:cNvPr>
          <p:cNvSpPr txBox="1"/>
          <p:nvPr/>
        </p:nvSpPr>
        <p:spPr>
          <a:xfrm>
            <a:off x="5065228" y="1349342"/>
            <a:ext cx="18640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cross-relaxation</a:t>
            </a:r>
            <a:endParaRPr lang="en-BZ" sz="1400" dirty="0"/>
          </a:p>
        </p:txBody>
      </p:sp>
      <p:sp>
        <p:nvSpPr>
          <p:cNvPr id="269" name="ZoneTexte 268">
            <a:extLst>
              <a:ext uri="{FF2B5EF4-FFF2-40B4-BE49-F238E27FC236}">
                <a16:creationId xmlns:a16="http://schemas.microsoft.com/office/drawing/2014/main" id="{51D03144-956E-0C7B-E717-97473F149FF8}"/>
              </a:ext>
            </a:extLst>
          </p:cNvPr>
          <p:cNvSpPr txBox="1"/>
          <p:nvPr/>
        </p:nvSpPr>
        <p:spPr>
          <a:xfrm>
            <a:off x="7759859" y="975073"/>
            <a:ext cx="1864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photon-avalanche emission</a:t>
            </a:r>
            <a:endParaRPr lang="en-BZ" sz="1400" dirty="0"/>
          </a:p>
        </p:txBody>
      </p:sp>
      <p:sp>
        <p:nvSpPr>
          <p:cNvPr id="270" name="ZoneTexte 269">
            <a:extLst>
              <a:ext uri="{FF2B5EF4-FFF2-40B4-BE49-F238E27FC236}">
                <a16:creationId xmlns:a16="http://schemas.microsoft.com/office/drawing/2014/main" id="{C15D9665-3334-0D41-B9E0-F0C3ACD3A859}"/>
              </a:ext>
            </a:extLst>
          </p:cNvPr>
          <p:cNvSpPr txBox="1"/>
          <p:nvPr/>
        </p:nvSpPr>
        <p:spPr>
          <a:xfrm>
            <a:off x="2478263" y="1166072"/>
            <a:ext cx="18640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excitation</a:t>
            </a:r>
            <a:endParaRPr lang="en-BZ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3" name="ZoneTexte 272">
                <a:extLst>
                  <a:ext uri="{FF2B5EF4-FFF2-40B4-BE49-F238E27FC236}">
                    <a16:creationId xmlns:a16="http://schemas.microsoft.com/office/drawing/2014/main" id="{7F3BF853-A329-5540-EF37-16DA0A323C42}"/>
                  </a:ext>
                </a:extLst>
              </p:cNvPr>
              <p:cNvSpPr txBox="1"/>
              <p:nvPr/>
            </p:nvSpPr>
            <p:spPr>
              <a:xfrm>
                <a:off x="3109655" y="1957923"/>
                <a:ext cx="7518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𝑒𝑥𝑐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𝐼𝑅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3" name="ZoneTexte 272">
                <a:extLst>
                  <a:ext uri="{FF2B5EF4-FFF2-40B4-BE49-F238E27FC236}">
                    <a16:creationId xmlns:a16="http://schemas.microsoft.com/office/drawing/2014/main" id="{7F3BF853-A329-5540-EF37-16DA0A323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655" y="1957923"/>
                <a:ext cx="75181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4" name="ZoneTexte 273">
                <a:extLst>
                  <a:ext uri="{FF2B5EF4-FFF2-40B4-BE49-F238E27FC236}">
                    <a16:creationId xmlns:a16="http://schemas.microsoft.com/office/drawing/2014/main" id="{E486924D-1DDD-CF0D-1707-BAEC63A7989B}"/>
                  </a:ext>
                </a:extLst>
              </p:cNvPr>
              <p:cNvSpPr txBox="1"/>
              <p:nvPr/>
            </p:nvSpPr>
            <p:spPr>
              <a:xfrm>
                <a:off x="8124757" y="1490749"/>
                <a:ext cx="751811" cy="3844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𝑒𝑚𝑖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𝑃𝐴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74" name="ZoneTexte 273">
                <a:extLst>
                  <a:ext uri="{FF2B5EF4-FFF2-40B4-BE49-F238E27FC236}">
                    <a16:creationId xmlns:a16="http://schemas.microsoft.com/office/drawing/2014/main" id="{E486924D-1DDD-CF0D-1707-BAEC63A79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757" y="1490749"/>
                <a:ext cx="751811" cy="384464"/>
              </a:xfrm>
              <a:prstGeom prst="rect">
                <a:avLst/>
              </a:prstGeom>
              <a:blipFill>
                <a:blip r:embed="rId8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1" name="Groupe 290">
            <a:extLst>
              <a:ext uri="{FF2B5EF4-FFF2-40B4-BE49-F238E27FC236}">
                <a16:creationId xmlns:a16="http://schemas.microsoft.com/office/drawing/2014/main" id="{2224E18D-0A24-0809-D95C-007EA2DABE5C}"/>
              </a:ext>
            </a:extLst>
          </p:cNvPr>
          <p:cNvGrpSpPr/>
          <p:nvPr/>
        </p:nvGrpSpPr>
        <p:grpSpPr>
          <a:xfrm>
            <a:off x="1040701" y="4323793"/>
            <a:ext cx="844192" cy="844192"/>
            <a:chOff x="701077" y="2974580"/>
            <a:chExt cx="1438695" cy="1438695"/>
          </a:xfrm>
        </p:grpSpPr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045712C3-336B-D840-F34A-3F8C851E3B61}"/>
                </a:ext>
              </a:extLst>
            </p:cNvPr>
            <p:cNvSpPr/>
            <p:nvPr/>
          </p:nvSpPr>
          <p:spPr>
            <a:xfrm>
              <a:off x="701077" y="2974580"/>
              <a:ext cx="1438695" cy="143869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7A81C39C-0DF5-063D-6A8E-79EE6FE35A52}"/>
                </a:ext>
              </a:extLst>
            </p:cNvPr>
            <p:cNvSpPr/>
            <p:nvPr/>
          </p:nvSpPr>
          <p:spPr>
            <a:xfrm>
              <a:off x="1175659" y="3138300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031D96C0-14B8-E6D9-A212-836A8C9922EF}"/>
                </a:ext>
              </a:extLst>
            </p:cNvPr>
            <p:cNvSpPr/>
            <p:nvPr/>
          </p:nvSpPr>
          <p:spPr>
            <a:xfrm>
              <a:off x="965578" y="3495222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0BA39DC1-5E68-2701-6B56-0BA5059B7175}"/>
                </a:ext>
              </a:extLst>
            </p:cNvPr>
            <p:cNvSpPr/>
            <p:nvPr/>
          </p:nvSpPr>
          <p:spPr>
            <a:xfrm>
              <a:off x="1283161" y="378055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5" name="Ellipse 284">
              <a:extLst>
                <a:ext uri="{FF2B5EF4-FFF2-40B4-BE49-F238E27FC236}">
                  <a16:creationId xmlns:a16="http://schemas.microsoft.com/office/drawing/2014/main" id="{62DB4F85-C91F-AD8F-5824-43A697A56789}"/>
                </a:ext>
              </a:extLst>
            </p:cNvPr>
            <p:cNvSpPr/>
            <p:nvPr/>
          </p:nvSpPr>
          <p:spPr>
            <a:xfrm>
              <a:off x="1642505" y="320949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6" name="Ellipse 285">
              <a:extLst>
                <a:ext uri="{FF2B5EF4-FFF2-40B4-BE49-F238E27FC236}">
                  <a16:creationId xmlns:a16="http://schemas.microsoft.com/office/drawing/2014/main" id="{7EF604F0-A176-CF59-EE06-869E6EB963B6}"/>
                </a:ext>
              </a:extLst>
            </p:cNvPr>
            <p:cNvSpPr/>
            <p:nvPr/>
          </p:nvSpPr>
          <p:spPr>
            <a:xfrm>
              <a:off x="1827801" y="371473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B0CACA7F-1BFD-CFF3-26FF-03C66EB45F0E}"/>
                </a:ext>
              </a:extLst>
            </p:cNvPr>
            <p:cNvSpPr/>
            <p:nvPr/>
          </p:nvSpPr>
          <p:spPr>
            <a:xfrm>
              <a:off x="1196604" y="4060389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DD44A44-DAC3-7C49-302A-534C1418E957}"/>
                </a:ext>
              </a:extLst>
            </p:cNvPr>
            <p:cNvSpPr/>
            <p:nvPr/>
          </p:nvSpPr>
          <p:spPr>
            <a:xfrm>
              <a:off x="1280250" y="3459426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4BE9E8F-B7B8-6B40-575B-71CF9C742C4C}"/>
                </a:ext>
              </a:extLst>
            </p:cNvPr>
            <p:cNvSpPr/>
            <p:nvPr/>
          </p:nvSpPr>
          <p:spPr>
            <a:xfrm>
              <a:off x="1596775" y="3997705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8D993093-0410-326B-4CB2-841EF29AD149}"/>
                </a:ext>
              </a:extLst>
            </p:cNvPr>
            <p:cNvSpPr/>
            <p:nvPr/>
          </p:nvSpPr>
          <p:spPr>
            <a:xfrm>
              <a:off x="867154" y="386501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00" name="Flèche : droite 299">
            <a:extLst>
              <a:ext uri="{FF2B5EF4-FFF2-40B4-BE49-F238E27FC236}">
                <a16:creationId xmlns:a16="http://schemas.microsoft.com/office/drawing/2014/main" id="{433ECF5C-112F-1981-1D52-5E32CDE2FAB1}"/>
              </a:ext>
            </a:extLst>
          </p:cNvPr>
          <p:cNvSpPr/>
          <p:nvPr/>
        </p:nvSpPr>
        <p:spPr>
          <a:xfrm>
            <a:off x="7272930" y="4695788"/>
            <a:ext cx="590626" cy="29255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301" name="Flèche : droite 300">
            <a:extLst>
              <a:ext uri="{FF2B5EF4-FFF2-40B4-BE49-F238E27FC236}">
                <a16:creationId xmlns:a16="http://schemas.microsoft.com/office/drawing/2014/main" id="{10F28C14-E926-0409-51AE-57DAD506705E}"/>
              </a:ext>
            </a:extLst>
          </p:cNvPr>
          <p:cNvSpPr/>
          <p:nvPr/>
        </p:nvSpPr>
        <p:spPr>
          <a:xfrm>
            <a:off x="2550440" y="4695788"/>
            <a:ext cx="590626" cy="29255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7FF9F8F7-8973-B968-BAC0-92CADC8E9AB5}"/>
                  </a:ext>
                </a:extLst>
              </p:cNvPr>
              <p:cNvSpPr txBox="1"/>
              <p:nvPr/>
            </p:nvSpPr>
            <p:spPr>
              <a:xfrm>
                <a:off x="1008011" y="1387276"/>
                <a:ext cx="1686193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fr-F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14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𝐓𝐦</m:t>
                        </m:r>
                      </m:e>
                      <m:sup>
                        <m:r>
                          <a:rPr lang="fr-FR" sz="1400" b="1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  <m:r>
                          <a:rPr lang="fr-FR" sz="1400" b="1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doped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40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NaY</m:t>
                    </m:r>
                    <m:sSub>
                      <m:sSubPr>
                        <m:ctrlPr>
                          <a:rPr lang="fr-FR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F</m:t>
                        </m:r>
                      </m:e>
                      <m:sub>
                        <m:r>
                          <a:rPr lang="fr-FR" sz="1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nanoparticle</a:t>
                </a: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7FF9F8F7-8973-B968-BAC0-92CADC8E9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11" y="1387276"/>
                <a:ext cx="1686193" cy="528030"/>
              </a:xfrm>
              <a:prstGeom prst="rect">
                <a:avLst/>
              </a:prstGeom>
              <a:blipFill>
                <a:blip r:embed="rId9"/>
                <a:stretch>
                  <a:fillRect t="-1163" r="-722" b="-11628"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72E9D208-34F0-B97F-5667-9A693B7224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92191" y="4564562"/>
            <a:ext cx="1396584" cy="90561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41629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 animBg="1"/>
      <p:bldP spid="276" grpId="0" animBg="1"/>
      <p:bldP spid="271" grpId="0" animBg="1"/>
      <p:bldP spid="275" grpId="0" animBg="1"/>
      <p:bldP spid="26" grpId="0" animBg="1"/>
      <p:bldP spid="67" grpId="0"/>
      <p:bldP spid="71" grpId="0"/>
      <p:bldP spid="169" grpId="0" animBg="1"/>
      <p:bldP spid="170" grpId="0" animBg="1"/>
      <p:bldP spid="175" grpId="0" animBg="1"/>
      <p:bldP spid="176" grpId="0" animBg="1"/>
      <p:bldP spid="177" grpId="0" animBg="1"/>
      <p:bldP spid="178" grpId="0" animBg="1"/>
      <p:bldP spid="184" grpId="0"/>
      <p:bldP spid="185" grpId="0" animBg="1"/>
      <p:bldP spid="186" grpId="0" animBg="1"/>
      <p:bldP spid="260" grpId="0" animBg="1"/>
      <p:bldP spid="261" grpId="0" animBg="1"/>
      <p:bldP spid="264" grpId="0" animBg="1"/>
      <p:bldP spid="265" grpId="0" animBg="1"/>
      <p:bldP spid="268" grpId="0"/>
      <p:bldP spid="269" grpId="0"/>
      <p:bldP spid="270" grpId="0"/>
      <p:bldP spid="273" grpId="0"/>
      <p:bldP spid="274" grpId="0"/>
      <p:bldP spid="300" grpId="0" animBg="1"/>
      <p:bldP spid="301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tx1"/>
            </a:gs>
            <a:gs pos="100000">
              <a:schemeClr val="tx1"/>
            </a:gs>
            <a:gs pos="0">
              <a:srgbClr val="0F3B83"/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9F0045-C243-7F4C-26C5-EB93A6F2D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 : coins arrondis 179">
            <a:extLst>
              <a:ext uri="{FF2B5EF4-FFF2-40B4-BE49-F238E27FC236}">
                <a16:creationId xmlns:a16="http://schemas.microsoft.com/office/drawing/2014/main" id="{31412207-FD19-A0A6-C4A5-EEBF9C0F950F}"/>
              </a:ext>
            </a:extLst>
          </p:cNvPr>
          <p:cNvSpPr/>
          <p:nvPr/>
        </p:nvSpPr>
        <p:spPr>
          <a:xfrm>
            <a:off x="5076400" y="2806045"/>
            <a:ext cx="3188177" cy="770430"/>
          </a:xfrm>
          <a:prstGeom prst="roundRect">
            <a:avLst>
              <a:gd name="adj" fmla="val 11690"/>
            </a:avLst>
          </a:prstGeom>
          <a:solidFill>
            <a:srgbClr val="ABDAEE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Rectangle : coins arrondis 180">
            <a:extLst>
              <a:ext uri="{FF2B5EF4-FFF2-40B4-BE49-F238E27FC236}">
                <a16:creationId xmlns:a16="http://schemas.microsoft.com/office/drawing/2014/main" id="{A78BCCAF-E71C-FF6E-C840-1F3CD1A6FB0F}"/>
              </a:ext>
            </a:extLst>
          </p:cNvPr>
          <p:cNvSpPr/>
          <p:nvPr/>
        </p:nvSpPr>
        <p:spPr>
          <a:xfrm>
            <a:off x="5076399" y="2737490"/>
            <a:ext cx="3188177" cy="181891"/>
          </a:xfrm>
          <a:prstGeom prst="roundRect">
            <a:avLst>
              <a:gd name="adj" fmla="val 0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>
                  <a:lumMod val="20000"/>
                  <a:lumOff val="80000"/>
                </a:schemeClr>
              </a:gs>
            </a:gsLst>
            <a:lin ang="16200000" scaled="1"/>
          </a:gra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ZoneTexte 181">
            <a:extLst>
              <a:ext uri="{FF2B5EF4-FFF2-40B4-BE49-F238E27FC236}">
                <a16:creationId xmlns:a16="http://schemas.microsoft.com/office/drawing/2014/main" id="{5C291853-368C-1630-1854-6E32C7B77F8E}"/>
              </a:ext>
            </a:extLst>
          </p:cNvPr>
          <p:cNvSpPr txBox="1"/>
          <p:nvPr/>
        </p:nvSpPr>
        <p:spPr>
          <a:xfrm>
            <a:off x="5039388" y="2699145"/>
            <a:ext cx="153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PMMA</a:t>
            </a:r>
          </a:p>
        </p:txBody>
      </p:sp>
      <p:sp>
        <p:nvSpPr>
          <p:cNvPr id="183" name="ZoneTexte 182">
            <a:extLst>
              <a:ext uri="{FF2B5EF4-FFF2-40B4-BE49-F238E27FC236}">
                <a16:creationId xmlns:a16="http://schemas.microsoft.com/office/drawing/2014/main" id="{C3490FF5-E013-A174-08E8-0041FB1FB7DF}"/>
              </a:ext>
            </a:extLst>
          </p:cNvPr>
          <p:cNvSpPr txBox="1"/>
          <p:nvPr/>
        </p:nvSpPr>
        <p:spPr>
          <a:xfrm>
            <a:off x="5039388" y="2895110"/>
            <a:ext cx="153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Glass</a:t>
            </a:r>
          </a:p>
        </p:txBody>
      </p:sp>
      <p:sp>
        <p:nvSpPr>
          <p:cNvPr id="3" name="Espace réservé du numéro de diapositive 6">
            <a:extLst>
              <a:ext uri="{FF2B5EF4-FFF2-40B4-BE49-F238E27FC236}">
                <a16:creationId xmlns:a16="http://schemas.microsoft.com/office/drawing/2014/main" id="{2EB1CEE0-C54E-9467-3619-D5F6A391C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2600" y="6489519"/>
            <a:ext cx="2743200" cy="365125"/>
          </a:xfrm>
        </p:spPr>
        <p:txBody>
          <a:bodyPr/>
          <a:lstStyle/>
          <a:p>
            <a:fld id="{24FE39A0-D31F-4F77-AD51-44751B7D505D}" type="slidenum">
              <a:rPr lang="fr-FR" b="1" smtClean="0">
                <a:solidFill>
                  <a:schemeClr val="bg2"/>
                </a:solidFill>
              </a:rPr>
              <a:t>4</a:t>
            </a:fld>
            <a:endParaRPr lang="fr-FR" b="1" dirty="0">
              <a:solidFill>
                <a:schemeClr val="bg2"/>
              </a:solidFill>
            </a:endParaRPr>
          </a:p>
        </p:txBody>
      </p:sp>
      <p:sp>
        <p:nvSpPr>
          <p:cNvPr id="4" name="Espace réservé du pied de page 5">
            <a:extLst>
              <a:ext uri="{FF2B5EF4-FFF2-40B4-BE49-F238E27FC236}">
                <a16:creationId xmlns:a16="http://schemas.microsoft.com/office/drawing/2014/main" id="{706BBF3C-A314-2583-51E9-F63C992EF7E2}"/>
              </a:ext>
            </a:extLst>
          </p:cNvPr>
          <p:cNvSpPr txBox="1">
            <a:spLocks/>
          </p:cNvSpPr>
          <p:nvPr/>
        </p:nvSpPr>
        <p:spPr>
          <a:xfrm>
            <a:off x="248516" y="210871"/>
            <a:ext cx="108678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BZ" sz="2400" b="1" kern="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Photon-avalanche manipulation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D052376-0A8C-4AA2-FED5-47D690FBAE00}"/>
              </a:ext>
            </a:extLst>
          </p:cNvPr>
          <p:cNvCxnSpPr>
            <a:cxnSpLocks/>
          </p:cNvCxnSpPr>
          <p:nvPr/>
        </p:nvCxnSpPr>
        <p:spPr>
          <a:xfrm>
            <a:off x="336000" y="6489519"/>
            <a:ext cx="1152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ZoneTexte 377">
            <a:extLst>
              <a:ext uri="{FF2B5EF4-FFF2-40B4-BE49-F238E27FC236}">
                <a16:creationId xmlns:a16="http://schemas.microsoft.com/office/drawing/2014/main" id="{9DACDD5A-A05D-9A5F-A70D-3EDE58AF302A}"/>
              </a:ext>
            </a:extLst>
          </p:cNvPr>
          <p:cNvSpPr txBox="1"/>
          <p:nvPr/>
        </p:nvSpPr>
        <p:spPr>
          <a:xfrm>
            <a:off x="5790271" y="6562404"/>
            <a:ext cx="58474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Z" sz="1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Giant nonlinear optical responses from photon-avalanching nanoparticles, Nature, Lee et al. (2021)</a:t>
            </a:r>
          </a:p>
        </p:txBody>
      </p:sp>
      <p:sp>
        <p:nvSpPr>
          <p:cNvPr id="7" name="Espace réservé du pied de page 5">
            <a:extLst>
              <a:ext uri="{FF2B5EF4-FFF2-40B4-BE49-F238E27FC236}">
                <a16:creationId xmlns:a16="http://schemas.microsoft.com/office/drawing/2014/main" id="{EC95227B-5381-0775-ABFC-B0350BBC8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6199" y="6492875"/>
            <a:ext cx="5913924" cy="365125"/>
          </a:xfrm>
        </p:spPr>
        <p:txBody>
          <a:bodyPr/>
          <a:lstStyle/>
          <a:p>
            <a:pPr algn="l">
              <a:spcAft>
                <a:spcPts val="800"/>
              </a:spcAft>
            </a:pPr>
            <a:r>
              <a:rPr lang="fr-FR" b="1" kern="1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Journée UFR de Chimie / UFR de Physique - 2ème édition - B. Reynier </a:t>
            </a:r>
            <a:endParaRPr lang="en-BZ" sz="1050" b="1" kern="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D60237D-C386-8912-958C-23DDFC9A8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0921" y="5513325"/>
            <a:ext cx="2181094" cy="496770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25AC5D3C-86CA-7C1E-90B1-F9E6092F515C}"/>
              </a:ext>
            </a:extLst>
          </p:cNvPr>
          <p:cNvGrpSpPr/>
          <p:nvPr/>
        </p:nvGrpSpPr>
        <p:grpSpPr>
          <a:xfrm>
            <a:off x="3726742" y="1535576"/>
            <a:ext cx="1830997" cy="4100867"/>
            <a:chOff x="797495" y="1220978"/>
            <a:chExt cx="1830997" cy="4100867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4535DA7-FA13-65B2-1F20-39543B593051}"/>
                </a:ext>
              </a:extLst>
            </p:cNvPr>
            <p:cNvCxnSpPr>
              <a:cxnSpLocks/>
            </p:cNvCxnSpPr>
            <p:nvPr/>
          </p:nvCxnSpPr>
          <p:spPr>
            <a:xfrm>
              <a:off x="2619305" y="3258172"/>
              <a:ext cx="0" cy="18606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239CA08C-A3FC-6F70-CB1C-A1C75539B7E8}"/>
                </a:ext>
              </a:extLst>
            </p:cNvPr>
            <p:cNvSpPr/>
            <p:nvPr/>
          </p:nvSpPr>
          <p:spPr>
            <a:xfrm>
              <a:off x="1654101" y="4919098"/>
              <a:ext cx="426720" cy="402747"/>
            </a:xfrm>
            <a:prstGeom prst="roundRect">
              <a:avLst>
                <a:gd name="adj" fmla="val 17913"/>
              </a:avLst>
            </a:prstGeom>
            <a:noFill/>
            <a:ln w="31750" cmpd="sng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BEDCF8A-0ACF-14D0-1641-6AE4C99CF06B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080821" y="5120472"/>
              <a:ext cx="54767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35FB987F-86CC-72AD-D9C5-347FB9B2E50D}"/>
                </a:ext>
              </a:extLst>
            </p:cNvPr>
            <p:cNvGrpSpPr/>
            <p:nvPr/>
          </p:nvGrpSpPr>
          <p:grpSpPr>
            <a:xfrm>
              <a:off x="797495" y="1220978"/>
              <a:ext cx="1126420" cy="3897816"/>
              <a:chOff x="371821" y="1432595"/>
              <a:chExt cx="1126420" cy="3897816"/>
            </a:xfrm>
          </p:grpSpPr>
          <p:pic>
            <p:nvPicPr>
              <p:cNvPr id="23" name="Graphique 22">
                <a:extLst>
                  <a:ext uri="{FF2B5EF4-FFF2-40B4-BE49-F238E27FC236}">
                    <a16:creationId xmlns:a16="http://schemas.microsoft.com/office/drawing/2014/main" id="{35FBE4C4-5AA2-4BEB-EA8D-35C0BA2B03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64746" y="1432595"/>
                <a:ext cx="833495" cy="3897816"/>
              </a:xfrm>
              <a:prstGeom prst="rect">
                <a:avLst/>
              </a:prstGeom>
            </p:spPr>
          </p:pic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09C3A9B-8417-0DD4-7364-DC94801089F3}"/>
                  </a:ext>
                </a:extLst>
              </p:cNvPr>
              <p:cNvSpPr txBox="1"/>
              <p:nvPr/>
            </p:nvSpPr>
            <p:spPr>
              <a:xfrm>
                <a:off x="629003" y="1630057"/>
                <a:ext cx="7784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SNOM</a:t>
                </a:r>
                <a:b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clamp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4C878BAD-B055-F647-C8C4-53CD2D0C542C}"/>
                  </a:ext>
                </a:extLst>
              </p:cNvPr>
              <p:cNvSpPr txBox="1"/>
              <p:nvPr/>
            </p:nvSpPr>
            <p:spPr>
              <a:xfrm>
                <a:off x="371821" y="4417055"/>
                <a:ext cx="7784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Tuning-fork</a:t>
                </a:r>
              </a:p>
            </p:txBody>
          </p:sp>
        </p:grpSp>
      </p:grp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0C9CA761-0B01-F71D-F4BA-E98A7E0460F4}"/>
              </a:ext>
            </a:extLst>
          </p:cNvPr>
          <p:cNvSpPr/>
          <p:nvPr/>
        </p:nvSpPr>
        <p:spPr>
          <a:xfrm>
            <a:off x="5067814" y="1684974"/>
            <a:ext cx="3196764" cy="1887796"/>
          </a:xfrm>
          <a:prstGeom prst="roundRect">
            <a:avLst>
              <a:gd name="adj" fmla="val 3825"/>
            </a:avLst>
          </a:prstGeom>
          <a:noFill/>
          <a:ln w="31750" cmpd="sng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6A2561CB-EBCF-C798-147D-FB205B057653}"/>
              </a:ext>
            </a:extLst>
          </p:cNvPr>
          <p:cNvGrpSpPr/>
          <p:nvPr/>
        </p:nvGrpSpPr>
        <p:grpSpPr>
          <a:xfrm>
            <a:off x="255717" y="1889529"/>
            <a:ext cx="748233" cy="748233"/>
            <a:chOff x="701077" y="2974580"/>
            <a:chExt cx="1438695" cy="1438695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5B794FAE-821B-4C62-E9B2-6FFFA283406C}"/>
                </a:ext>
              </a:extLst>
            </p:cNvPr>
            <p:cNvSpPr/>
            <p:nvPr/>
          </p:nvSpPr>
          <p:spPr>
            <a:xfrm>
              <a:off x="701077" y="2974580"/>
              <a:ext cx="1438695" cy="143869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D1818807-F51B-3C08-3117-CC063004FE9B}"/>
                </a:ext>
              </a:extLst>
            </p:cNvPr>
            <p:cNvSpPr/>
            <p:nvPr/>
          </p:nvSpPr>
          <p:spPr>
            <a:xfrm>
              <a:off x="965578" y="3495222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4017E195-85D6-4F4A-175B-41A1F6D2CFEE}"/>
                </a:ext>
              </a:extLst>
            </p:cNvPr>
            <p:cNvSpPr/>
            <p:nvPr/>
          </p:nvSpPr>
          <p:spPr>
            <a:xfrm>
              <a:off x="1642505" y="320949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15893C82-A65F-FCBA-A9B3-2F8924AE1877}"/>
                </a:ext>
              </a:extLst>
            </p:cNvPr>
            <p:cNvSpPr/>
            <p:nvPr/>
          </p:nvSpPr>
          <p:spPr>
            <a:xfrm>
              <a:off x="1827801" y="371473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88A9CCF5-620C-3BF3-386A-CD17BF4CFD19}"/>
                </a:ext>
              </a:extLst>
            </p:cNvPr>
            <p:cNvSpPr/>
            <p:nvPr/>
          </p:nvSpPr>
          <p:spPr>
            <a:xfrm>
              <a:off x="1196604" y="4060389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CB84AB02-93FF-E24C-419A-745181390D55}"/>
              </a:ext>
            </a:extLst>
          </p:cNvPr>
          <p:cNvGrpSpPr/>
          <p:nvPr/>
        </p:nvGrpSpPr>
        <p:grpSpPr>
          <a:xfrm>
            <a:off x="1279706" y="1889529"/>
            <a:ext cx="748233" cy="748233"/>
            <a:chOff x="701077" y="2974580"/>
            <a:chExt cx="1438695" cy="1438695"/>
          </a:xfrm>
        </p:grpSpPr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4D447B8E-0230-A827-24AD-31E07CC0F4E8}"/>
                </a:ext>
              </a:extLst>
            </p:cNvPr>
            <p:cNvSpPr/>
            <p:nvPr/>
          </p:nvSpPr>
          <p:spPr>
            <a:xfrm>
              <a:off x="701077" y="2974580"/>
              <a:ext cx="1438695" cy="143869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5374F56E-7FE6-F8DA-511D-4BB241B3B192}"/>
                </a:ext>
              </a:extLst>
            </p:cNvPr>
            <p:cNvSpPr/>
            <p:nvPr/>
          </p:nvSpPr>
          <p:spPr>
            <a:xfrm>
              <a:off x="1175659" y="3138300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45EC2CE8-A1BC-1A24-392A-3C4647573702}"/>
                </a:ext>
              </a:extLst>
            </p:cNvPr>
            <p:cNvSpPr/>
            <p:nvPr/>
          </p:nvSpPr>
          <p:spPr>
            <a:xfrm>
              <a:off x="965578" y="3495222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BA53379A-7BE1-227E-33B0-297B5F40661A}"/>
                </a:ext>
              </a:extLst>
            </p:cNvPr>
            <p:cNvSpPr/>
            <p:nvPr/>
          </p:nvSpPr>
          <p:spPr>
            <a:xfrm>
              <a:off x="1283161" y="378055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2A8606E3-CA6D-7002-60E3-B37EEB866F65}"/>
                </a:ext>
              </a:extLst>
            </p:cNvPr>
            <p:cNvSpPr/>
            <p:nvPr/>
          </p:nvSpPr>
          <p:spPr>
            <a:xfrm>
              <a:off x="1642505" y="320949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DC40CEAD-FF4B-4C51-B6D4-A1551BE12CA5}"/>
                </a:ext>
              </a:extLst>
            </p:cNvPr>
            <p:cNvSpPr/>
            <p:nvPr/>
          </p:nvSpPr>
          <p:spPr>
            <a:xfrm>
              <a:off x="1827801" y="371473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6E198868-0C2A-E326-229A-2B706E6196A3}"/>
                </a:ext>
              </a:extLst>
            </p:cNvPr>
            <p:cNvSpPr/>
            <p:nvPr/>
          </p:nvSpPr>
          <p:spPr>
            <a:xfrm>
              <a:off x="1196604" y="4060389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7F77C37A-E992-77F4-3A4E-7657A5CE9677}"/>
                </a:ext>
              </a:extLst>
            </p:cNvPr>
            <p:cNvSpPr/>
            <p:nvPr/>
          </p:nvSpPr>
          <p:spPr>
            <a:xfrm>
              <a:off x="1280250" y="3459426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6D02D96E-6138-96DA-E85E-B2AB99295F3E}"/>
                </a:ext>
              </a:extLst>
            </p:cNvPr>
            <p:cNvSpPr/>
            <p:nvPr/>
          </p:nvSpPr>
          <p:spPr>
            <a:xfrm>
              <a:off x="1596775" y="3997705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60B15BB0-275A-D47C-42F0-A5E916B9FE9A}"/>
                </a:ext>
              </a:extLst>
            </p:cNvPr>
            <p:cNvSpPr/>
            <p:nvPr/>
          </p:nvSpPr>
          <p:spPr>
            <a:xfrm>
              <a:off x="867154" y="386501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023856A9-BF47-6EE9-C5C5-E24A10786161}"/>
              </a:ext>
            </a:extLst>
          </p:cNvPr>
          <p:cNvGrpSpPr/>
          <p:nvPr/>
        </p:nvGrpSpPr>
        <p:grpSpPr>
          <a:xfrm>
            <a:off x="2303695" y="1889529"/>
            <a:ext cx="748233" cy="748233"/>
            <a:chOff x="3261058" y="1347298"/>
            <a:chExt cx="844192" cy="844192"/>
          </a:xfrm>
        </p:grpSpPr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4CD938BF-0FD1-15B1-8F45-6479E1F0C8CF}"/>
                </a:ext>
              </a:extLst>
            </p:cNvPr>
            <p:cNvSpPr/>
            <p:nvPr/>
          </p:nvSpPr>
          <p:spPr>
            <a:xfrm>
              <a:off x="3261058" y="1347298"/>
              <a:ext cx="844192" cy="844192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EEAD9D8A-8BF8-479E-8B0A-135C44C2E6E0}"/>
                </a:ext>
              </a:extLst>
            </p:cNvPr>
            <p:cNvSpPr/>
            <p:nvPr/>
          </p:nvSpPr>
          <p:spPr>
            <a:xfrm>
              <a:off x="3539531" y="1443365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40A2EAD7-7F06-9676-A294-FD83CF5F7189}"/>
                </a:ext>
              </a:extLst>
            </p:cNvPr>
            <p:cNvSpPr/>
            <p:nvPr/>
          </p:nvSpPr>
          <p:spPr>
            <a:xfrm>
              <a:off x="3416261" y="165279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D6E5DC4E-E1A0-D18B-0F78-ACD407C1F7EB}"/>
                </a:ext>
              </a:extLst>
            </p:cNvPr>
            <p:cNvSpPr/>
            <p:nvPr/>
          </p:nvSpPr>
          <p:spPr>
            <a:xfrm>
              <a:off x="3530165" y="181958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166E713E-094A-B0CB-FC3E-3C06BB06B1A0}"/>
                </a:ext>
              </a:extLst>
            </p:cNvPr>
            <p:cNvSpPr/>
            <p:nvPr/>
          </p:nvSpPr>
          <p:spPr>
            <a:xfrm>
              <a:off x="3813466" y="148513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35DC86CF-59B1-DEB8-626A-BD2794C55236}"/>
                </a:ext>
              </a:extLst>
            </p:cNvPr>
            <p:cNvSpPr/>
            <p:nvPr/>
          </p:nvSpPr>
          <p:spPr>
            <a:xfrm>
              <a:off x="3922193" y="1781601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2D34AE6A-CA29-2EB2-D1A9-AE338776EC52}"/>
                </a:ext>
              </a:extLst>
            </p:cNvPr>
            <p:cNvSpPr/>
            <p:nvPr/>
          </p:nvSpPr>
          <p:spPr>
            <a:xfrm>
              <a:off x="3490760" y="1986379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17A3A268-AF7E-91B1-197E-E7DE0F738DFE}"/>
                </a:ext>
              </a:extLst>
            </p:cNvPr>
            <p:cNvSpPr/>
            <p:nvPr/>
          </p:nvSpPr>
          <p:spPr>
            <a:xfrm>
              <a:off x="3600903" y="1631794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5464C4C5-8A6F-5988-1FE9-B9158820E242}"/>
                </a:ext>
              </a:extLst>
            </p:cNvPr>
            <p:cNvSpPr/>
            <p:nvPr/>
          </p:nvSpPr>
          <p:spPr>
            <a:xfrm>
              <a:off x="3786632" y="194764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8831066C-A976-BB17-1251-C18AD4B6F1BA}"/>
                </a:ext>
              </a:extLst>
            </p:cNvPr>
            <p:cNvSpPr/>
            <p:nvPr/>
          </p:nvSpPr>
          <p:spPr>
            <a:xfrm>
              <a:off x="3358508" y="186978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F0D0E5C8-65CF-CAA3-7088-60F426677610}"/>
                </a:ext>
              </a:extLst>
            </p:cNvPr>
            <p:cNvSpPr/>
            <p:nvPr/>
          </p:nvSpPr>
          <p:spPr>
            <a:xfrm>
              <a:off x="3782062" y="1708487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82F1FBFE-8A39-C44F-E984-0E5DB65249E1}"/>
                </a:ext>
              </a:extLst>
            </p:cNvPr>
            <p:cNvSpPr/>
            <p:nvPr/>
          </p:nvSpPr>
          <p:spPr>
            <a:xfrm>
              <a:off x="3369432" y="148513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5" name="Ellipse 84">
              <a:extLst>
                <a:ext uri="{FF2B5EF4-FFF2-40B4-BE49-F238E27FC236}">
                  <a16:creationId xmlns:a16="http://schemas.microsoft.com/office/drawing/2014/main" id="{10D95416-4971-7104-C705-667D8A4961E8}"/>
                </a:ext>
              </a:extLst>
            </p:cNvPr>
            <p:cNvSpPr/>
            <p:nvPr/>
          </p:nvSpPr>
          <p:spPr>
            <a:xfrm>
              <a:off x="3937265" y="162297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19127206-BB25-09EC-E9EC-8E2D5A063EF6}"/>
                </a:ext>
              </a:extLst>
            </p:cNvPr>
            <p:cNvSpPr/>
            <p:nvPr/>
          </p:nvSpPr>
          <p:spPr>
            <a:xfrm>
              <a:off x="3653259" y="2033357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DBF57621-DA35-4276-0856-7DE1D0E5E172}"/>
              </a:ext>
            </a:extLst>
          </p:cNvPr>
          <p:cNvGrpSpPr/>
          <p:nvPr/>
        </p:nvGrpSpPr>
        <p:grpSpPr>
          <a:xfrm>
            <a:off x="258141" y="3450433"/>
            <a:ext cx="732515" cy="732515"/>
            <a:chOff x="701077" y="2974580"/>
            <a:chExt cx="1438695" cy="1438695"/>
          </a:xfrm>
        </p:grpSpPr>
        <p:sp>
          <p:nvSpPr>
            <p:cNvPr id="90" name="Ellipse 89">
              <a:extLst>
                <a:ext uri="{FF2B5EF4-FFF2-40B4-BE49-F238E27FC236}">
                  <a16:creationId xmlns:a16="http://schemas.microsoft.com/office/drawing/2014/main" id="{E8282ED1-573C-7294-6641-116C16A370F2}"/>
                </a:ext>
              </a:extLst>
            </p:cNvPr>
            <p:cNvSpPr/>
            <p:nvPr/>
          </p:nvSpPr>
          <p:spPr>
            <a:xfrm>
              <a:off x="701077" y="2974580"/>
              <a:ext cx="1438695" cy="143869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00A51AA4-9A66-FD77-3279-A5C3B957CEDA}"/>
                </a:ext>
              </a:extLst>
            </p:cNvPr>
            <p:cNvSpPr/>
            <p:nvPr/>
          </p:nvSpPr>
          <p:spPr>
            <a:xfrm>
              <a:off x="1175659" y="3138300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288964B2-83DC-2E59-6F15-D9EA765671ED}"/>
                </a:ext>
              </a:extLst>
            </p:cNvPr>
            <p:cNvSpPr/>
            <p:nvPr/>
          </p:nvSpPr>
          <p:spPr>
            <a:xfrm>
              <a:off x="965578" y="3495222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193FD8CC-2697-AA80-B9CA-B3F6A2E9F4D7}"/>
                </a:ext>
              </a:extLst>
            </p:cNvPr>
            <p:cNvSpPr/>
            <p:nvPr/>
          </p:nvSpPr>
          <p:spPr>
            <a:xfrm>
              <a:off x="1283161" y="378055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8E71E5D1-DE25-D20B-4E85-80F4B645E2CB}"/>
                </a:ext>
              </a:extLst>
            </p:cNvPr>
            <p:cNvSpPr/>
            <p:nvPr/>
          </p:nvSpPr>
          <p:spPr>
            <a:xfrm>
              <a:off x="1642505" y="320949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7E65C93B-3545-6ADC-0204-FD151FB66FD3}"/>
                </a:ext>
              </a:extLst>
            </p:cNvPr>
            <p:cNvSpPr/>
            <p:nvPr/>
          </p:nvSpPr>
          <p:spPr>
            <a:xfrm>
              <a:off x="1827801" y="371473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0CE4B7E6-4A86-C02F-B5F2-870C85E97F72}"/>
                </a:ext>
              </a:extLst>
            </p:cNvPr>
            <p:cNvSpPr/>
            <p:nvPr/>
          </p:nvSpPr>
          <p:spPr>
            <a:xfrm>
              <a:off x="1196604" y="4060389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486D91AE-5F77-BB4B-A0D5-40D2306DFBF8}"/>
                </a:ext>
              </a:extLst>
            </p:cNvPr>
            <p:cNvSpPr/>
            <p:nvPr/>
          </p:nvSpPr>
          <p:spPr>
            <a:xfrm>
              <a:off x="1280250" y="3459426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D71C2D5E-DDBB-8543-1B76-245509A72F2B}"/>
                </a:ext>
              </a:extLst>
            </p:cNvPr>
            <p:cNvSpPr/>
            <p:nvPr/>
          </p:nvSpPr>
          <p:spPr>
            <a:xfrm>
              <a:off x="1596775" y="3997705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813FA4AE-DDE8-FD7D-54B9-1B753556E674}"/>
                </a:ext>
              </a:extLst>
            </p:cNvPr>
            <p:cNvSpPr/>
            <p:nvPr/>
          </p:nvSpPr>
          <p:spPr>
            <a:xfrm>
              <a:off x="867154" y="386501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42" name="Groupe 141">
            <a:extLst>
              <a:ext uri="{FF2B5EF4-FFF2-40B4-BE49-F238E27FC236}">
                <a16:creationId xmlns:a16="http://schemas.microsoft.com/office/drawing/2014/main" id="{769D7592-CA39-174A-5AA6-2EE3C726C8F7}"/>
              </a:ext>
            </a:extLst>
          </p:cNvPr>
          <p:cNvGrpSpPr/>
          <p:nvPr/>
        </p:nvGrpSpPr>
        <p:grpSpPr>
          <a:xfrm>
            <a:off x="1294658" y="3442799"/>
            <a:ext cx="747783" cy="747783"/>
            <a:chOff x="2250052" y="3050518"/>
            <a:chExt cx="861788" cy="861788"/>
          </a:xfrm>
        </p:grpSpPr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173ACA15-F5ED-1BF0-6460-20C05F322F1A}"/>
                </a:ext>
              </a:extLst>
            </p:cNvPr>
            <p:cNvSpPr/>
            <p:nvPr/>
          </p:nvSpPr>
          <p:spPr>
            <a:xfrm>
              <a:off x="2250052" y="3050518"/>
              <a:ext cx="861788" cy="8617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F1F7FFDC-B227-698F-11E0-A8FA64169ECF}"/>
                </a:ext>
              </a:extLst>
            </p:cNvPr>
            <p:cNvSpPr/>
            <p:nvPr/>
          </p:nvSpPr>
          <p:spPr>
            <a:xfrm>
              <a:off x="2402147" y="3202613"/>
              <a:ext cx="557596" cy="55759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010D2C6F-EBD8-D692-1231-2980CE244C7E}"/>
                </a:ext>
              </a:extLst>
            </p:cNvPr>
            <p:cNvSpPr/>
            <p:nvPr/>
          </p:nvSpPr>
          <p:spPr>
            <a:xfrm>
              <a:off x="2711387" y="355184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B180203E-1B99-FC43-93C1-31C5EA00C47F}"/>
                </a:ext>
              </a:extLst>
            </p:cNvPr>
            <p:cNvSpPr/>
            <p:nvPr/>
          </p:nvSpPr>
          <p:spPr>
            <a:xfrm>
              <a:off x="2438662" y="337361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6DA327E0-F5FE-CEFB-4642-97C47E30F71A}"/>
                </a:ext>
              </a:extLst>
            </p:cNvPr>
            <p:cNvSpPr/>
            <p:nvPr/>
          </p:nvSpPr>
          <p:spPr>
            <a:xfrm>
              <a:off x="2519328" y="3539167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0" name="Ellipse 109">
              <a:extLst>
                <a:ext uri="{FF2B5EF4-FFF2-40B4-BE49-F238E27FC236}">
                  <a16:creationId xmlns:a16="http://schemas.microsoft.com/office/drawing/2014/main" id="{29E75C46-2021-21D9-4EBA-096575A07D41}"/>
                </a:ext>
              </a:extLst>
            </p:cNvPr>
            <p:cNvSpPr/>
            <p:nvPr/>
          </p:nvSpPr>
          <p:spPr>
            <a:xfrm>
              <a:off x="2766092" y="337361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4C6D01FD-EFAA-993B-CD07-1878487E6C8A}"/>
                </a:ext>
              </a:extLst>
            </p:cNvPr>
            <p:cNvSpPr/>
            <p:nvPr/>
          </p:nvSpPr>
          <p:spPr>
            <a:xfrm>
              <a:off x="2598712" y="3300413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43" name="Groupe 142">
            <a:extLst>
              <a:ext uri="{FF2B5EF4-FFF2-40B4-BE49-F238E27FC236}">
                <a16:creationId xmlns:a16="http://schemas.microsoft.com/office/drawing/2014/main" id="{CEC6DC7C-AD9A-C006-715D-7D74BFE90661}"/>
              </a:ext>
            </a:extLst>
          </p:cNvPr>
          <p:cNvGrpSpPr/>
          <p:nvPr/>
        </p:nvGrpSpPr>
        <p:grpSpPr>
          <a:xfrm>
            <a:off x="2346442" y="3482542"/>
            <a:ext cx="668297" cy="668297"/>
            <a:chOff x="3749151" y="3074962"/>
            <a:chExt cx="770184" cy="770184"/>
          </a:xfrm>
        </p:grpSpPr>
        <p:sp>
          <p:nvSpPr>
            <p:cNvPr id="132" name="Ellipse 131">
              <a:extLst>
                <a:ext uri="{FF2B5EF4-FFF2-40B4-BE49-F238E27FC236}">
                  <a16:creationId xmlns:a16="http://schemas.microsoft.com/office/drawing/2014/main" id="{B29B0773-FD90-6F36-1FDA-DB67A650948F}"/>
                </a:ext>
              </a:extLst>
            </p:cNvPr>
            <p:cNvSpPr/>
            <p:nvPr/>
          </p:nvSpPr>
          <p:spPr>
            <a:xfrm>
              <a:off x="3749151" y="3074962"/>
              <a:ext cx="770184" cy="77018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52BE769D-7A05-53E6-1BBB-906E3578B72B}"/>
                </a:ext>
              </a:extLst>
            </p:cNvPr>
            <p:cNvSpPr/>
            <p:nvPr/>
          </p:nvSpPr>
          <p:spPr>
            <a:xfrm>
              <a:off x="3963080" y="3288891"/>
              <a:ext cx="342328" cy="3423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5156ED46-1B21-5ED2-132A-10927C23CD0C}"/>
                </a:ext>
              </a:extLst>
            </p:cNvPr>
            <p:cNvSpPr/>
            <p:nvPr/>
          </p:nvSpPr>
          <p:spPr>
            <a:xfrm>
              <a:off x="3775542" y="3402525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4" name="Ellipse 133">
              <a:extLst>
                <a:ext uri="{FF2B5EF4-FFF2-40B4-BE49-F238E27FC236}">
                  <a16:creationId xmlns:a16="http://schemas.microsoft.com/office/drawing/2014/main" id="{2141237F-D6D0-B3C9-B73B-62D4931D7B43}"/>
                </a:ext>
              </a:extLst>
            </p:cNvPr>
            <p:cNvSpPr/>
            <p:nvPr/>
          </p:nvSpPr>
          <p:spPr>
            <a:xfrm>
              <a:off x="4222107" y="3652538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5" name="Ellipse 134">
              <a:extLst>
                <a:ext uri="{FF2B5EF4-FFF2-40B4-BE49-F238E27FC236}">
                  <a16:creationId xmlns:a16="http://schemas.microsoft.com/office/drawing/2014/main" id="{1492C935-6E9B-166E-5F39-C21426A24E0B}"/>
                </a:ext>
              </a:extLst>
            </p:cNvPr>
            <p:cNvSpPr/>
            <p:nvPr/>
          </p:nvSpPr>
          <p:spPr>
            <a:xfrm>
              <a:off x="3972364" y="3123646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05547BE0-8D2A-2CF9-1F81-F21FFDCB668B}"/>
                </a:ext>
              </a:extLst>
            </p:cNvPr>
            <p:cNvSpPr/>
            <p:nvPr/>
          </p:nvSpPr>
          <p:spPr>
            <a:xfrm>
              <a:off x="4328943" y="3241794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8680F3DD-9699-806E-063C-ACA166D51E34}"/>
                </a:ext>
              </a:extLst>
            </p:cNvPr>
            <p:cNvSpPr/>
            <p:nvPr/>
          </p:nvSpPr>
          <p:spPr>
            <a:xfrm>
              <a:off x="3863228" y="3582136"/>
              <a:ext cx="128803" cy="128803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44" name="ZoneTexte 143">
            <a:extLst>
              <a:ext uri="{FF2B5EF4-FFF2-40B4-BE49-F238E27FC236}">
                <a16:creationId xmlns:a16="http://schemas.microsoft.com/office/drawing/2014/main" id="{86FDBE4A-EF10-D9BE-640A-72038EDCC971}"/>
              </a:ext>
            </a:extLst>
          </p:cNvPr>
          <p:cNvSpPr txBox="1"/>
          <p:nvPr/>
        </p:nvSpPr>
        <p:spPr>
          <a:xfrm>
            <a:off x="-26028" y="1519778"/>
            <a:ext cx="334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the doping</a:t>
            </a:r>
          </a:p>
        </p:txBody>
      </p:sp>
      <p:sp>
        <p:nvSpPr>
          <p:cNvPr id="145" name="ZoneTexte 144">
            <a:extLst>
              <a:ext uri="{FF2B5EF4-FFF2-40B4-BE49-F238E27FC236}">
                <a16:creationId xmlns:a16="http://schemas.microsoft.com/office/drawing/2014/main" id="{4CEBFB53-5CD3-BE9A-FC81-BCB179CD39DC}"/>
              </a:ext>
            </a:extLst>
          </p:cNvPr>
          <p:cNvSpPr txBox="1"/>
          <p:nvPr/>
        </p:nvSpPr>
        <p:spPr>
          <a:xfrm>
            <a:off x="33968" y="3048536"/>
            <a:ext cx="334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the core-shell design</a:t>
            </a:r>
          </a:p>
        </p:txBody>
      </p:sp>
      <p:cxnSp>
        <p:nvCxnSpPr>
          <p:cNvPr id="146" name="Connecteur droit 145">
            <a:extLst>
              <a:ext uri="{FF2B5EF4-FFF2-40B4-BE49-F238E27FC236}">
                <a16:creationId xmlns:a16="http://schemas.microsoft.com/office/drawing/2014/main" id="{760F94DB-C664-D1B7-FA8A-A9D2C91CDFF5}"/>
              </a:ext>
            </a:extLst>
          </p:cNvPr>
          <p:cNvCxnSpPr>
            <a:cxnSpLocks/>
          </p:cNvCxnSpPr>
          <p:nvPr/>
        </p:nvCxnSpPr>
        <p:spPr>
          <a:xfrm>
            <a:off x="3402450" y="1121846"/>
            <a:ext cx="0" cy="5002549"/>
          </a:xfrm>
          <a:prstGeom prst="line">
            <a:avLst/>
          </a:prstGeom>
          <a:ln w="1905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7" name="ZoneTexte 146">
            <a:extLst>
              <a:ext uri="{FF2B5EF4-FFF2-40B4-BE49-F238E27FC236}">
                <a16:creationId xmlns:a16="http://schemas.microsoft.com/office/drawing/2014/main" id="{6201A6BB-0FBF-12D2-B059-83010DBC968F}"/>
              </a:ext>
            </a:extLst>
          </p:cNvPr>
          <p:cNvSpPr txBox="1"/>
          <p:nvPr/>
        </p:nvSpPr>
        <p:spPr>
          <a:xfrm>
            <a:off x="4005857" y="5697444"/>
            <a:ext cx="1531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XY scanning stage</a:t>
            </a:r>
          </a:p>
        </p:txBody>
      </p:sp>
      <p:pic>
        <p:nvPicPr>
          <p:cNvPr id="149" name="Image 148">
            <a:extLst>
              <a:ext uri="{FF2B5EF4-FFF2-40B4-BE49-F238E27FC236}">
                <a16:creationId xmlns:a16="http://schemas.microsoft.com/office/drawing/2014/main" id="{FE0BA280-524B-DF5B-83B6-C17170713594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03" y="4769575"/>
            <a:ext cx="1234385" cy="1234385"/>
          </a:xfrm>
          <a:prstGeom prst="rect">
            <a:avLst/>
          </a:prstGeom>
        </p:spPr>
      </p:pic>
      <p:pic>
        <p:nvPicPr>
          <p:cNvPr id="159" name="Image 158">
            <a:extLst>
              <a:ext uri="{FF2B5EF4-FFF2-40B4-BE49-F238E27FC236}">
                <a16:creationId xmlns:a16="http://schemas.microsoft.com/office/drawing/2014/main" id="{9FCA1399-2355-ACA9-352D-D78B63DDFD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62" y="4749165"/>
            <a:ext cx="843340" cy="1114924"/>
          </a:xfrm>
          <a:prstGeom prst="rect">
            <a:avLst/>
          </a:prstGeom>
        </p:spPr>
      </p:pic>
      <p:pic>
        <p:nvPicPr>
          <p:cNvPr id="167" name="Image 166">
            <a:extLst>
              <a:ext uri="{FF2B5EF4-FFF2-40B4-BE49-F238E27FC236}">
                <a16:creationId xmlns:a16="http://schemas.microsoft.com/office/drawing/2014/main" id="{70E9D7CD-A5CC-2D80-CBDF-65510AC7BE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400" y="1274362"/>
            <a:ext cx="3188178" cy="705887"/>
          </a:xfrm>
          <a:prstGeom prst="rect">
            <a:avLst/>
          </a:prstGeom>
        </p:spPr>
      </p:pic>
      <p:grpSp>
        <p:nvGrpSpPr>
          <p:cNvPr id="186" name="Groupe 185">
            <a:extLst>
              <a:ext uri="{FF2B5EF4-FFF2-40B4-BE49-F238E27FC236}">
                <a16:creationId xmlns:a16="http://schemas.microsoft.com/office/drawing/2014/main" id="{A343E2C7-762A-E12C-0E8D-CB15DC94AC02}"/>
              </a:ext>
            </a:extLst>
          </p:cNvPr>
          <p:cNvGrpSpPr/>
          <p:nvPr/>
        </p:nvGrpSpPr>
        <p:grpSpPr>
          <a:xfrm>
            <a:off x="6514333" y="2567484"/>
            <a:ext cx="322668" cy="322668"/>
            <a:chOff x="701077" y="2974580"/>
            <a:chExt cx="1438695" cy="1438695"/>
          </a:xfrm>
        </p:grpSpPr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37AFF4D2-A5E8-90BA-A402-65E0E5485016}"/>
                </a:ext>
              </a:extLst>
            </p:cNvPr>
            <p:cNvSpPr/>
            <p:nvPr/>
          </p:nvSpPr>
          <p:spPr>
            <a:xfrm>
              <a:off x="701077" y="2974580"/>
              <a:ext cx="1438695" cy="143869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83F564C6-D8B4-7EF1-81AD-41213869F99E}"/>
                </a:ext>
              </a:extLst>
            </p:cNvPr>
            <p:cNvSpPr/>
            <p:nvPr/>
          </p:nvSpPr>
          <p:spPr>
            <a:xfrm>
              <a:off x="1175659" y="3138300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AB111EC5-E15B-D0BC-AFB4-70332D8B4D19}"/>
                </a:ext>
              </a:extLst>
            </p:cNvPr>
            <p:cNvSpPr/>
            <p:nvPr/>
          </p:nvSpPr>
          <p:spPr>
            <a:xfrm>
              <a:off x="965578" y="3495222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0" name="Ellipse 189">
              <a:extLst>
                <a:ext uri="{FF2B5EF4-FFF2-40B4-BE49-F238E27FC236}">
                  <a16:creationId xmlns:a16="http://schemas.microsoft.com/office/drawing/2014/main" id="{712808C2-E5C5-F150-01A8-D189A686CBD5}"/>
                </a:ext>
              </a:extLst>
            </p:cNvPr>
            <p:cNvSpPr/>
            <p:nvPr/>
          </p:nvSpPr>
          <p:spPr>
            <a:xfrm>
              <a:off x="1283161" y="378055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1" name="Ellipse 190">
              <a:extLst>
                <a:ext uri="{FF2B5EF4-FFF2-40B4-BE49-F238E27FC236}">
                  <a16:creationId xmlns:a16="http://schemas.microsoft.com/office/drawing/2014/main" id="{7F54B6C6-A173-0FFC-608D-4D05B9523D74}"/>
                </a:ext>
              </a:extLst>
            </p:cNvPr>
            <p:cNvSpPr/>
            <p:nvPr/>
          </p:nvSpPr>
          <p:spPr>
            <a:xfrm>
              <a:off x="1642505" y="320949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6" name="Ellipse 255">
              <a:extLst>
                <a:ext uri="{FF2B5EF4-FFF2-40B4-BE49-F238E27FC236}">
                  <a16:creationId xmlns:a16="http://schemas.microsoft.com/office/drawing/2014/main" id="{6756E1F0-9473-D103-EB1E-587CDA4455EF}"/>
                </a:ext>
              </a:extLst>
            </p:cNvPr>
            <p:cNvSpPr/>
            <p:nvPr/>
          </p:nvSpPr>
          <p:spPr>
            <a:xfrm>
              <a:off x="1827801" y="3714731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7" name="Ellipse 256">
              <a:extLst>
                <a:ext uri="{FF2B5EF4-FFF2-40B4-BE49-F238E27FC236}">
                  <a16:creationId xmlns:a16="http://schemas.microsoft.com/office/drawing/2014/main" id="{CFBD0AFA-AF23-020E-324C-7F8F898975AF}"/>
                </a:ext>
              </a:extLst>
            </p:cNvPr>
            <p:cNvSpPr/>
            <p:nvPr/>
          </p:nvSpPr>
          <p:spPr>
            <a:xfrm>
              <a:off x="1196604" y="4060389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8" name="Ellipse 257">
              <a:extLst>
                <a:ext uri="{FF2B5EF4-FFF2-40B4-BE49-F238E27FC236}">
                  <a16:creationId xmlns:a16="http://schemas.microsoft.com/office/drawing/2014/main" id="{D6703ED9-82FE-5BBA-F407-44D0252C141C}"/>
                </a:ext>
              </a:extLst>
            </p:cNvPr>
            <p:cNvSpPr/>
            <p:nvPr/>
          </p:nvSpPr>
          <p:spPr>
            <a:xfrm>
              <a:off x="1280250" y="3459426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9" name="Ellipse 258">
              <a:extLst>
                <a:ext uri="{FF2B5EF4-FFF2-40B4-BE49-F238E27FC236}">
                  <a16:creationId xmlns:a16="http://schemas.microsoft.com/office/drawing/2014/main" id="{B7118617-1929-19DA-798B-33755888147B}"/>
                </a:ext>
              </a:extLst>
            </p:cNvPr>
            <p:cNvSpPr/>
            <p:nvPr/>
          </p:nvSpPr>
          <p:spPr>
            <a:xfrm>
              <a:off x="1596775" y="3997705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0" name="Ellipse 259">
              <a:extLst>
                <a:ext uri="{FF2B5EF4-FFF2-40B4-BE49-F238E27FC236}">
                  <a16:creationId xmlns:a16="http://schemas.microsoft.com/office/drawing/2014/main" id="{FDE5E482-AF58-B969-900E-8CCCCEF83273}"/>
                </a:ext>
              </a:extLst>
            </p:cNvPr>
            <p:cNvSpPr/>
            <p:nvPr/>
          </p:nvSpPr>
          <p:spPr>
            <a:xfrm>
              <a:off x="867154" y="3865013"/>
              <a:ext cx="219509" cy="219509"/>
            </a:xfrm>
            <a:prstGeom prst="ellipse">
              <a:avLst/>
            </a:prstGeom>
            <a:gradFill>
              <a:gsLst>
                <a:gs pos="92000">
                  <a:srgbClr val="0070C0"/>
                </a:gs>
                <a:gs pos="0">
                  <a:srgbClr val="4BB2F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 useBgFill="1">
        <p:nvSpPr>
          <p:cNvPr id="261" name="ZoneTexte 260">
            <a:extLst>
              <a:ext uri="{FF2B5EF4-FFF2-40B4-BE49-F238E27FC236}">
                <a16:creationId xmlns:a16="http://schemas.microsoft.com/office/drawing/2014/main" id="{A2C239D3-60B4-B361-8328-E5354E165B4E}"/>
              </a:ext>
            </a:extLst>
          </p:cNvPr>
          <p:cNvSpPr txBox="1"/>
          <p:nvPr/>
        </p:nvSpPr>
        <p:spPr>
          <a:xfrm>
            <a:off x="33968" y="716617"/>
            <a:ext cx="3349979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approach</a:t>
            </a:r>
          </a:p>
        </p:txBody>
      </p:sp>
      <p:sp useBgFill="1">
        <p:nvSpPr>
          <p:cNvPr id="263" name="ZoneTexte 262">
            <a:extLst>
              <a:ext uri="{FF2B5EF4-FFF2-40B4-BE49-F238E27FC236}">
                <a16:creationId xmlns:a16="http://schemas.microsoft.com/office/drawing/2014/main" id="{CB246502-D2F8-5C7C-5CAA-471E0B9FF255}"/>
              </a:ext>
            </a:extLst>
          </p:cNvPr>
          <p:cNvSpPr txBox="1"/>
          <p:nvPr/>
        </p:nvSpPr>
        <p:spPr>
          <a:xfrm>
            <a:off x="5939468" y="716617"/>
            <a:ext cx="3349979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approach</a:t>
            </a:r>
          </a:p>
        </p:txBody>
      </p:sp>
      <p:sp>
        <p:nvSpPr>
          <p:cNvPr id="265" name="ZoneTexte 264">
            <a:extLst>
              <a:ext uri="{FF2B5EF4-FFF2-40B4-BE49-F238E27FC236}">
                <a16:creationId xmlns:a16="http://schemas.microsoft.com/office/drawing/2014/main" id="{BB898EE2-6331-75BE-308E-29FF6E9A9643}"/>
              </a:ext>
            </a:extLst>
          </p:cNvPr>
          <p:cNvSpPr txBox="1"/>
          <p:nvPr/>
        </p:nvSpPr>
        <p:spPr>
          <a:xfrm>
            <a:off x="8466652" y="1463608"/>
            <a:ext cx="2412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the Local Density Of States (LDOS)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the 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1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dipole nature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 the internal cross-relaxation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" name="ZoneTexte 265">
                <a:extLst>
                  <a:ext uri="{FF2B5EF4-FFF2-40B4-BE49-F238E27FC236}">
                    <a16:creationId xmlns:a16="http://schemas.microsoft.com/office/drawing/2014/main" id="{1C78B8E3-63CC-3D9A-2474-BB03F9377DC5}"/>
                  </a:ext>
                </a:extLst>
              </p:cNvPr>
              <p:cNvSpPr txBox="1"/>
              <p:nvPr/>
            </p:nvSpPr>
            <p:spPr>
              <a:xfrm>
                <a:off x="5733029" y="3073339"/>
                <a:ext cx="7518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𝑒𝑥𝑐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𝐼𝑅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6" name="ZoneTexte 265">
                <a:extLst>
                  <a:ext uri="{FF2B5EF4-FFF2-40B4-BE49-F238E27FC236}">
                    <a16:creationId xmlns:a16="http://schemas.microsoft.com/office/drawing/2014/main" id="{1C78B8E3-63CC-3D9A-2474-BB03F9377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029" y="3073339"/>
                <a:ext cx="751811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7" name="Forme libre : forme 266">
            <a:extLst>
              <a:ext uri="{FF2B5EF4-FFF2-40B4-BE49-F238E27FC236}">
                <a16:creationId xmlns:a16="http://schemas.microsoft.com/office/drawing/2014/main" id="{604A0718-58A9-B259-057E-4B7DC6FA41EA}"/>
              </a:ext>
            </a:extLst>
          </p:cNvPr>
          <p:cNvSpPr/>
          <p:nvPr/>
        </p:nvSpPr>
        <p:spPr>
          <a:xfrm rot="16200000">
            <a:off x="6311066" y="3153781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ZoneTexte 267">
                <a:extLst>
                  <a:ext uri="{FF2B5EF4-FFF2-40B4-BE49-F238E27FC236}">
                    <a16:creationId xmlns:a16="http://schemas.microsoft.com/office/drawing/2014/main" id="{1E004133-10C5-18B3-9FCA-5311C1A2F94B}"/>
                  </a:ext>
                </a:extLst>
              </p:cNvPr>
              <p:cNvSpPr txBox="1"/>
              <p:nvPr/>
            </p:nvSpPr>
            <p:spPr>
              <a:xfrm>
                <a:off x="6846525" y="3036134"/>
                <a:ext cx="751811" cy="3844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𝑒𝑚𝑖</m:t>
                          </m:r>
                        </m:sub>
                        <m:sup>
                          <m:r>
                            <a:rPr lang="fr-FR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𝑃𝐴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68" name="ZoneTexte 267">
                <a:extLst>
                  <a:ext uri="{FF2B5EF4-FFF2-40B4-BE49-F238E27FC236}">
                    <a16:creationId xmlns:a16="http://schemas.microsoft.com/office/drawing/2014/main" id="{1E004133-10C5-18B3-9FCA-5311C1A2F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6525" y="3036134"/>
                <a:ext cx="751811" cy="384464"/>
              </a:xfrm>
              <a:prstGeom prst="rect">
                <a:avLst/>
              </a:prstGeom>
              <a:blipFill>
                <a:blip r:embed="rId11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B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9" name="Forme libre : forme 268">
            <a:extLst>
              <a:ext uri="{FF2B5EF4-FFF2-40B4-BE49-F238E27FC236}">
                <a16:creationId xmlns:a16="http://schemas.microsoft.com/office/drawing/2014/main" id="{DA232F9C-F7EB-FA27-46F1-2F4862F0959E}"/>
              </a:ext>
            </a:extLst>
          </p:cNvPr>
          <p:cNvSpPr/>
          <p:nvPr/>
        </p:nvSpPr>
        <p:spPr>
          <a:xfrm rot="5400000">
            <a:off x="6552355" y="3179081"/>
            <a:ext cx="466917" cy="167143"/>
          </a:xfrm>
          <a:custGeom>
            <a:avLst/>
            <a:gdLst>
              <a:gd name="connsiteX0" fmla="*/ 0 w 828675"/>
              <a:gd name="connsiteY0" fmla="*/ 200043 h 219102"/>
              <a:gd name="connsiteX1" fmla="*/ 133350 w 828675"/>
              <a:gd name="connsiteY1" fmla="*/ 18 h 219102"/>
              <a:gd name="connsiteX2" fmla="*/ 257175 w 828675"/>
              <a:gd name="connsiteY2" fmla="*/ 209568 h 219102"/>
              <a:gd name="connsiteX3" fmla="*/ 381000 w 828675"/>
              <a:gd name="connsiteY3" fmla="*/ 9543 h 219102"/>
              <a:gd name="connsiteX4" fmla="*/ 504825 w 828675"/>
              <a:gd name="connsiteY4" fmla="*/ 219093 h 219102"/>
              <a:gd name="connsiteX5" fmla="*/ 628650 w 828675"/>
              <a:gd name="connsiteY5" fmla="*/ 19068 h 219102"/>
              <a:gd name="connsiteX6" fmla="*/ 742950 w 828675"/>
              <a:gd name="connsiteY6" fmla="*/ 142893 h 219102"/>
              <a:gd name="connsiteX7" fmla="*/ 828675 w 828675"/>
              <a:gd name="connsiteY7" fmla="*/ 157181 h 21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675" h="219102">
                <a:moveTo>
                  <a:pt x="0" y="200043"/>
                </a:moveTo>
                <a:cubicBezTo>
                  <a:pt x="45244" y="99237"/>
                  <a:pt x="90488" y="-1569"/>
                  <a:pt x="133350" y="18"/>
                </a:cubicBezTo>
                <a:cubicBezTo>
                  <a:pt x="176212" y="1605"/>
                  <a:pt x="215900" y="207981"/>
                  <a:pt x="257175" y="209568"/>
                </a:cubicBezTo>
                <a:cubicBezTo>
                  <a:pt x="298450" y="211155"/>
                  <a:pt x="339725" y="7956"/>
                  <a:pt x="381000" y="9543"/>
                </a:cubicBezTo>
                <a:cubicBezTo>
                  <a:pt x="422275" y="11130"/>
                  <a:pt x="463550" y="217506"/>
                  <a:pt x="504825" y="219093"/>
                </a:cubicBezTo>
                <a:cubicBezTo>
                  <a:pt x="546100" y="220680"/>
                  <a:pt x="588963" y="31768"/>
                  <a:pt x="628650" y="19068"/>
                </a:cubicBezTo>
                <a:cubicBezTo>
                  <a:pt x="668338" y="6368"/>
                  <a:pt x="709613" y="119874"/>
                  <a:pt x="742950" y="142893"/>
                </a:cubicBezTo>
                <a:cubicBezTo>
                  <a:pt x="776287" y="165912"/>
                  <a:pt x="802481" y="161546"/>
                  <a:pt x="828675" y="157181"/>
                </a:cubicBezTo>
              </a:path>
            </a:pathLst>
          </a:cu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35E6F5A8-A7C0-5E2D-4AAB-367F6A1881F8}"/>
              </a:ext>
            </a:extLst>
          </p:cNvPr>
          <p:cNvGrpSpPr/>
          <p:nvPr/>
        </p:nvGrpSpPr>
        <p:grpSpPr>
          <a:xfrm>
            <a:off x="9053409" y="4066389"/>
            <a:ext cx="2823567" cy="2048013"/>
            <a:chOff x="5939433" y="4272225"/>
            <a:chExt cx="2823567" cy="2048013"/>
          </a:xfrm>
        </p:grpSpPr>
        <p:sp>
          <p:nvSpPr>
            <p:cNvPr id="272" name="ZoneTexte 271">
              <a:extLst>
                <a:ext uri="{FF2B5EF4-FFF2-40B4-BE49-F238E27FC236}">
                  <a16:creationId xmlns:a16="http://schemas.microsoft.com/office/drawing/2014/main" id="{D6C3C7F1-ADFB-1E4D-696C-83F2D72282EB}"/>
                </a:ext>
              </a:extLst>
            </p:cNvPr>
            <p:cNvSpPr txBox="1"/>
            <p:nvPr/>
          </p:nvSpPr>
          <p:spPr>
            <a:xfrm rot="16200000">
              <a:off x="5149246" y="5062412"/>
              <a:ext cx="18573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Luminescence</a:t>
              </a:r>
              <a:endParaRPr lang="en-BZ" sz="1200" dirty="0"/>
            </a:p>
          </p:txBody>
        </p:sp>
        <p:sp>
          <p:nvSpPr>
            <p:cNvPr id="273" name="ZoneTexte 272">
              <a:extLst>
                <a:ext uri="{FF2B5EF4-FFF2-40B4-BE49-F238E27FC236}">
                  <a16:creationId xmlns:a16="http://schemas.microsoft.com/office/drawing/2014/main" id="{2A3955E8-490A-EF68-18DC-E561191E81CF}"/>
                </a:ext>
              </a:extLst>
            </p:cNvPr>
            <p:cNvSpPr txBox="1"/>
            <p:nvPr/>
          </p:nvSpPr>
          <p:spPr>
            <a:xfrm>
              <a:off x="6494463" y="6043239"/>
              <a:ext cx="18573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Incident Power</a:t>
              </a:r>
              <a:endParaRPr lang="en-BZ" sz="1200" dirty="0"/>
            </a:p>
          </p:txBody>
        </p:sp>
        <p:cxnSp>
          <p:nvCxnSpPr>
            <p:cNvPr id="275" name="Connecteur droit avec flèche 274">
              <a:extLst>
                <a:ext uri="{FF2B5EF4-FFF2-40B4-BE49-F238E27FC236}">
                  <a16:creationId xmlns:a16="http://schemas.microsoft.com/office/drawing/2014/main" id="{8C7321D1-D932-CDCB-0A76-D9ECA5E52D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5502" y="6023847"/>
              <a:ext cx="2537498" cy="644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avec flèche 275">
              <a:extLst>
                <a:ext uri="{FF2B5EF4-FFF2-40B4-BE49-F238E27FC236}">
                  <a16:creationId xmlns:a16="http://schemas.microsoft.com/office/drawing/2014/main" id="{C53A9D0F-A755-9690-4EFA-8908CA8091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5502" y="4356100"/>
              <a:ext cx="0" cy="166774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Freeform 608">
              <a:extLst>
                <a:ext uri="{FF2B5EF4-FFF2-40B4-BE49-F238E27FC236}">
                  <a16:creationId xmlns:a16="http://schemas.microsoft.com/office/drawing/2014/main" id="{03D366F2-0737-9FDE-348C-79C6C45E4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8898" y="4443823"/>
              <a:ext cx="1235523" cy="1511961"/>
            </a:xfrm>
            <a:custGeom>
              <a:avLst/>
              <a:gdLst>
                <a:gd name="T0" fmla="*/ 23 w 393"/>
                <a:gd name="T1" fmla="*/ 297 h 317"/>
                <a:gd name="T2" fmla="*/ 31 w 393"/>
                <a:gd name="T3" fmla="*/ 292 h 317"/>
                <a:gd name="T4" fmla="*/ 30 w 393"/>
                <a:gd name="T5" fmla="*/ 290 h 317"/>
                <a:gd name="T6" fmla="*/ 51 w 393"/>
                <a:gd name="T7" fmla="*/ 271 h 317"/>
                <a:gd name="T8" fmla="*/ 45 w 393"/>
                <a:gd name="T9" fmla="*/ 278 h 317"/>
                <a:gd name="T10" fmla="*/ 60 w 393"/>
                <a:gd name="T11" fmla="*/ 258 h 317"/>
                <a:gd name="T12" fmla="*/ 58 w 393"/>
                <a:gd name="T13" fmla="*/ 257 h 317"/>
                <a:gd name="T14" fmla="*/ 55 w 393"/>
                <a:gd name="T15" fmla="*/ 261 h 317"/>
                <a:gd name="T16" fmla="*/ 70 w 393"/>
                <a:gd name="T17" fmla="*/ 236 h 317"/>
                <a:gd name="T18" fmla="*/ 66 w 393"/>
                <a:gd name="T19" fmla="*/ 245 h 317"/>
                <a:gd name="T20" fmla="*/ 76 w 393"/>
                <a:gd name="T21" fmla="*/ 224 h 317"/>
                <a:gd name="T22" fmla="*/ 73 w 393"/>
                <a:gd name="T23" fmla="*/ 223 h 317"/>
                <a:gd name="T24" fmla="*/ 72 w 393"/>
                <a:gd name="T25" fmla="*/ 226 h 317"/>
                <a:gd name="T26" fmla="*/ 81 w 393"/>
                <a:gd name="T27" fmla="*/ 198 h 317"/>
                <a:gd name="T28" fmla="*/ 79 w 393"/>
                <a:gd name="T29" fmla="*/ 208 h 317"/>
                <a:gd name="T30" fmla="*/ 82 w 393"/>
                <a:gd name="T31" fmla="*/ 178 h 317"/>
                <a:gd name="T32" fmla="*/ 86 w 393"/>
                <a:gd name="T33" fmla="*/ 168 h 317"/>
                <a:gd name="T34" fmla="*/ 84 w 393"/>
                <a:gd name="T35" fmla="*/ 168 h 317"/>
                <a:gd name="T36" fmla="*/ 91 w 393"/>
                <a:gd name="T37" fmla="*/ 139 h 317"/>
                <a:gd name="T38" fmla="*/ 91 w 393"/>
                <a:gd name="T39" fmla="*/ 139 h 317"/>
                <a:gd name="T40" fmla="*/ 89 w 393"/>
                <a:gd name="T41" fmla="*/ 138 h 317"/>
                <a:gd name="T42" fmla="*/ 95 w 393"/>
                <a:gd name="T43" fmla="*/ 130 h 317"/>
                <a:gd name="T44" fmla="*/ 93 w 393"/>
                <a:gd name="T45" fmla="*/ 129 h 317"/>
                <a:gd name="T46" fmla="*/ 106 w 393"/>
                <a:gd name="T47" fmla="*/ 102 h 317"/>
                <a:gd name="T48" fmla="*/ 102 w 393"/>
                <a:gd name="T49" fmla="*/ 111 h 317"/>
                <a:gd name="T50" fmla="*/ 115 w 393"/>
                <a:gd name="T51" fmla="*/ 85 h 317"/>
                <a:gd name="T52" fmla="*/ 124 w 393"/>
                <a:gd name="T53" fmla="*/ 80 h 317"/>
                <a:gd name="T54" fmla="*/ 122 w 393"/>
                <a:gd name="T55" fmla="*/ 78 h 317"/>
                <a:gd name="T56" fmla="*/ 147 w 393"/>
                <a:gd name="T57" fmla="*/ 63 h 317"/>
                <a:gd name="T58" fmla="*/ 139 w 393"/>
                <a:gd name="T59" fmla="*/ 68 h 317"/>
                <a:gd name="T60" fmla="*/ 162 w 393"/>
                <a:gd name="T61" fmla="*/ 52 h 317"/>
                <a:gd name="T62" fmla="*/ 172 w 393"/>
                <a:gd name="T63" fmla="*/ 50 h 317"/>
                <a:gd name="T64" fmla="*/ 171 w 393"/>
                <a:gd name="T65" fmla="*/ 48 h 317"/>
                <a:gd name="T66" fmla="*/ 198 w 393"/>
                <a:gd name="T67" fmla="*/ 40 h 317"/>
                <a:gd name="T68" fmla="*/ 189 w 393"/>
                <a:gd name="T69" fmla="*/ 43 h 317"/>
                <a:gd name="T70" fmla="*/ 216 w 393"/>
                <a:gd name="T71" fmla="*/ 34 h 317"/>
                <a:gd name="T72" fmla="*/ 206 w 393"/>
                <a:gd name="T73" fmla="*/ 34 h 317"/>
                <a:gd name="T74" fmla="*/ 230 w 393"/>
                <a:gd name="T75" fmla="*/ 30 h 317"/>
                <a:gd name="T76" fmla="*/ 229 w 393"/>
                <a:gd name="T77" fmla="*/ 28 h 317"/>
                <a:gd name="T78" fmla="*/ 243 w 393"/>
                <a:gd name="T79" fmla="*/ 27 h 317"/>
                <a:gd name="T80" fmla="*/ 251 w 393"/>
                <a:gd name="T81" fmla="*/ 22 h 317"/>
                <a:gd name="T82" fmla="*/ 243 w 393"/>
                <a:gd name="T83" fmla="*/ 27 h 317"/>
                <a:gd name="T84" fmla="*/ 270 w 393"/>
                <a:gd name="T85" fmla="*/ 18 h 317"/>
                <a:gd name="T86" fmla="*/ 279 w 393"/>
                <a:gd name="T87" fmla="*/ 19 h 317"/>
                <a:gd name="T88" fmla="*/ 279 w 393"/>
                <a:gd name="T89" fmla="*/ 16 h 317"/>
                <a:gd name="T90" fmla="*/ 307 w 393"/>
                <a:gd name="T91" fmla="*/ 14 h 317"/>
                <a:gd name="T92" fmla="*/ 306 w 393"/>
                <a:gd name="T93" fmla="*/ 11 h 317"/>
                <a:gd name="T94" fmla="*/ 316 w 393"/>
                <a:gd name="T95" fmla="*/ 13 h 317"/>
                <a:gd name="T96" fmla="*/ 325 w 393"/>
                <a:gd name="T97" fmla="*/ 8 h 317"/>
                <a:gd name="T98" fmla="*/ 316 w 393"/>
                <a:gd name="T99" fmla="*/ 13 h 317"/>
                <a:gd name="T100" fmla="*/ 344 w 393"/>
                <a:gd name="T101" fmla="*/ 9 h 317"/>
                <a:gd name="T102" fmla="*/ 334 w 393"/>
                <a:gd name="T103" fmla="*/ 7 h 317"/>
                <a:gd name="T104" fmla="*/ 362 w 393"/>
                <a:gd name="T105" fmla="*/ 6 h 317"/>
                <a:gd name="T106" fmla="*/ 353 w 393"/>
                <a:gd name="T107" fmla="*/ 7 h 317"/>
                <a:gd name="T108" fmla="*/ 381 w 393"/>
                <a:gd name="T109" fmla="*/ 1 h 317"/>
                <a:gd name="T110" fmla="*/ 390 w 393"/>
                <a:gd name="T111" fmla="*/ 3 h 317"/>
                <a:gd name="T112" fmla="*/ 390 w 393"/>
                <a:gd name="T113" fmla="*/ 0 h 317"/>
                <a:gd name="T114" fmla="*/ 9 w 393"/>
                <a:gd name="T115" fmla="*/ 311 h 317"/>
                <a:gd name="T116" fmla="*/ 2 w 393"/>
                <a:gd name="T1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3" h="317">
                  <a:moveTo>
                    <a:pt x="17" y="305"/>
                  </a:moveTo>
                  <a:lnTo>
                    <a:pt x="24" y="299"/>
                  </a:lnTo>
                  <a:lnTo>
                    <a:pt x="23" y="297"/>
                  </a:lnTo>
                  <a:lnTo>
                    <a:pt x="15" y="303"/>
                  </a:lnTo>
                  <a:lnTo>
                    <a:pt x="17" y="305"/>
                  </a:lnTo>
                  <a:close/>
                  <a:moveTo>
                    <a:pt x="31" y="292"/>
                  </a:moveTo>
                  <a:lnTo>
                    <a:pt x="38" y="285"/>
                  </a:lnTo>
                  <a:lnTo>
                    <a:pt x="36" y="283"/>
                  </a:lnTo>
                  <a:lnTo>
                    <a:pt x="30" y="290"/>
                  </a:lnTo>
                  <a:lnTo>
                    <a:pt x="31" y="292"/>
                  </a:lnTo>
                  <a:close/>
                  <a:moveTo>
                    <a:pt x="45" y="278"/>
                  </a:moveTo>
                  <a:lnTo>
                    <a:pt x="51" y="271"/>
                  </a:lnTo>
                  <a:lnTo>
                    <a:pt x="49" y="269"/>
                  </a:lnTo>
                  <a:lnTo>
                    <a:pt x="43" y="277"/>
                  </a:lnTo>
                  <a:lnTo>
                    <a:pt x="45" y="278"/>
                  </a:lnTo>
                  <a:close/>
                  <a:moveTo>
                    <a:pt x="57" y="263"/>
                  </a:moveTo>
                  <a:lnTo>
                    <a:pt x="60" y="258"/>
                  </a:lnTo>
                  <a:lnTo>
                    <a:pt x="60" y="258"/>
                  </a:lnTo>
                  <a:lnTo>
                    <a:pt x="62" y="254"/>
                  </a:lnTo>
                  <a:lnTo>
                    <a:pt x="60" y="253"/>
                  </a:lnTo>
                  <a:lnTo>
                    <a:pt x="58" y="257"/>
                  </a:lnTo>
                  <a:lnTo>
                    <a:pt x="59" y="257"/>
                  </a:lnTo>
                  <a:lnTo>
                    <a:pt x="58" y="257"/>
                  </a:lnTo>
                  <a:lnTo>
                    <a:pt x="55" y="261"/>
                  </a:lnTo>
                  <a:lnTo>
                    <a:pt x="57" y="263"/>
                  </a:lnTo>
                  <a:close/>
                  <a:moveTo>
                    <a:pt x="66" y="245"/>
                  </a:moveTo>
                  <a:lnTo>
                    <a:pt x="70" y="236"/>
                  </a:lnTo>
                  <a:lnTo>
                    <a:pt x="68" y="235"/>
                  </a:lnTo>
                  <a:lnTo>
                    <a:pt x="64" y="244"/>
                  </a:lnTo>
                  <a:lnTo>
                    <a:pt x="66" y="245"/>
                  </a:lnTo>
                  <a:close/>
                  <a:moveTo>
                    <a:pt x="74" y="227"/>
                  </a:moveTo>
                  <a:lnTo>
                    <a:pt x="76" y="224"/>
                  </a:lnTo>
                  <a:lnTo>
                    <a:pt x="76" y="224"/>
                  </a:lnTo>
                  <a:lnTo>
                    <a:pt x="77" y="217"/>
                  </a:lnTo>
                  <a:lnTo>
                    <a:pt x="75" y="217"/>
                  </a:lnTo>
                  <a:lnTo>
                    <a:pt x="73" y="223"/>
                  </a:lnTo>
                  <a:lnTo>
                    <a:pt x="75" y="223"/>
                  </a:lnTo>
                  <a:lnTo>
                    <a:pt x="73" y="223"/>
                  </a:lnTo>
                  <a:lnTo>
                    <a:pt x="72" y="226"/>
                  </a:lnTo>
                  <a:lnTo>
                    <a:pt x="74" y="227"/>
                  </a:lnTo>
                  <a:close/>
                  <a:moveTo>
                    <a:pt x="79" y="208"/>
                  </a:moveTo>
                  <a:lnTo>
                    <a:pt x="81" y="198"/>
                  </a:lnTo>
                  <a:lnTo>
                    <a:pt x="78" y="197"/>
                  </a:lnTo>
                  <a:lnTo>
                    <a:pt x="76" y="207"/>
                  </a:lnTo>
                  <a:lnTo>
                    <a:pt x="79" y="208"/>
                  </a:lnTo>
                  <a:close/>
                  <a:moveTo>
                    <a:pt x="82" y="188"/>
                  </a:moveTo>
                  <a:lnTo>
                    <a:pt x="84" y="178"/>
                  </a:lnTo>
                  <a:lnTo>
                    <a:pt x="82" y="178"/>
                  </a:lnTo>
                  <a:lnTo>
                    <a:pt x="80" y="187"/>
                  </a:lnTo>
                  <a:lnTo>
                    <a:pt x="82" y="188"/>
                  </a:lnTo>
                  <a:close/>
                  <a:moveTo>
                    <a:pt x="86" y="168"/>
                  </a:moveTo>
                  <a:lnTo>
                    <a:pt x="88" y="158"/>
                  </a:lnTo>
                  <a:lnTo>
                    <a:pt x="85" y="158"/>
                  </a:lnTo>
                  <a:lnTo>
                    <a:pt x="84" y="168"/>
                  </a:lnTo>
                  <a:lnTo>
                    <a:pt x="86" y="168"/>
                  </a:lnTo>
                  <a:close/>
                  <a:moveTo>
                    <a:pt x="90" y="149"/>
                  </a:moveTo>
                  <a:lnTo>
                    <a:pt x="91" y="139"/>
                  </a:lnTo>
                  <a:lnTo>
                    <a:pt x="90" y="139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7" y="148"/>
                  </a:lnTo>
                  <a:lnTo>
                    <a:pt x="90" y="149"/>
                  </a:lnTo>
                  <a:close/>
                  <a:moveTo>
                    <a:pt x="95" y="130"/>
                  </a:moveTo>
                  <a:lnTo>
                    <a:pt x="99" y="121"/>
                  </a:lnTo>
                  <a:lnTo>
                    <a:pt x="96" y="119"/>
                  </a:lnTo>
                  <a:lnTo>
                    <a:pt x="93" y="129"/>
                  </a:lnTo>
                  <a:lnTo>
                    <a:pt x="95" y="130"/>
                  </a:lnTo>
                  <a:close/>
                  <a:moveTo>
                    <a:pt x="102" y="111"/>
                  </a:moveTo>
                  <a:lnTo>
                    <a:pt x="106" y="102"/>
                  </a:lnTo>
                  <a:lnTo>
                    <a:pt x="103" y="101"/>
                  </a:lnTo>
                  <a:lnTo>
                    <a:pt x="100" y="110"/>
                  </a:lnTo>
                  <a:lnTo>
                    <a:pt x="102" y="111"/>
                  </a:lnTo>
                  <a:close/>
                  <a:moveTo>
                    <a:pt x="111" y="95"/>
                  </a:moveTo>
                  <a:lnTo>
                    <a:pt x="117" y="87"/>
                  </a:lnTo>
                  <a:lnTo>
                    <a:pt x="115" y="85"/>
                  </a:lnTo>
                  <a:lnTo>
                    <a:pt x="109" y="93"/>
                  </a:lnTo>
                  <a:lnTo>
                    <a:pt x="111" y="95"/>
                  </a:lnTo>
                  <a:close/>
                  <a:moveTo>
                    <a:pt x="124" y="80"/>
                  </a:moveTo>
                  <a:lnTo>
                    <a:pt x="131" y="74"/>
                  </a:lnTo>
                  <a:lnTo>
                    <a:pt x="130" y="72"/>
                  </a:lnTo>
                  <a:lnTo>
                    <a:pt x="122" y="78"/>
                  </a:lnTo>
                  <a:lnTo>
                    <a:pt x="124" y="80"/>
                  </a:lnTo>
                  <a:close/>
                  <a:moveTo>
                    <a:pt x="139" y="68"/>
                  </a:moveTo>
                  <a:lnTo>
                    <a:pt x="147" y="63"/>
                  </a:lnTo>
                  <a:lnTo>
                    <a:pt x="145" y="61"/>
                  </a:lnTo>
                  <a:lnTo>
                    <a:pt x="137" y="66"/>
                  </a:lnTo>
                  <a:lnTo>
                    <a:pt x="139" y="68"/>
                  </a:lnTo>
                  <a:close/>
                  <a:moveTo>
                    <a:pt x="155" y="59"/>
                  </a:moveTo>
                  <a:lnTo>
                    <a:pt x="163" y="54"/>
                  </a:lnTo>
                  <a:lnTo>
                    <a:pt x="162" y="52"/>
                  </a:lnTo>
                  <a:lnTo>
                    <a:pt x="154" y="56"/>
                  </a:lnTo>
                  <a:lnTo>
                    <a:pt x="155" y="59"/>
                  </a:lnTo>
                  <a:close/>
                  <a:moveTo>
                    <a:pt x="172" y="50"/>
                  </a:moveTo>
                  <a:lnTo>
                    <a:pt x="180" y="47"/>
                  </a:lnTo>
                  <a:lnTo>
                    <a:pt x="179" y="44"/>
                  </a:lnTo>
                  <a:lnTo>
                    <a:pt x="171" y="48"/>
                  </a:lnTo>
                  <a:lnTo>
                    <a:pt x="172" y="50"/>
                  </a:lnTo>
                  <a:close/>
                  <a:moveTo>
                    <a:pt x="189" y="43"/>
                  </a:moveTo>
                  <a:lnTo>
                    <a:pt x="198" y="40"/>
                  </a:lnTo>
                  <a:lnTo>
                    <a:pt x="197" y="37"/>
                  </a:lnTo>
                  <a:lnTo>
                    <a:pt x="188" y="41"/>
                  </a:lnTo>
                  <a:lnTo>
                    <a:pt x="189" y="43"/>
                  </a:lnTo>
                  <a:close/>
                  <a:moveTo>
                    <a:pt x="207" y="37"/>
                  </a:moveTo>
                  <a:lnTo>
                    <a:pt x="214" y="35"/>
                  </a:lnTo>
                  <a:lnTo>
                    <a:pt x="216" y="34"/>
                  </a:lnTo>
                  <a:lnTo>
                    <a:pt x="215" y="32"/>
                  </a:lnTo>
                  <a:lnTo>
                    <a:pt x="213" y="32"/>
                  </a:lnTo>
                  <a:lnTo>
                    <a:pt x="206" y="34"/>
                  </a:lnTo>
                  <a:lnTo>
                    <a:pt x="207" y="37"/>
                  </a:lnTo>
                  <a:close/>
                  <a:moveTo>
                    <a:pt x="225" y="32"/>
                  </a:moveTo>
                  <a:lnTo>
                    <a:pt x="230" y="30"/>
                  </a:lnTo>
                  <a:lnTo>
                    <a:pt x="234" y="29"/>
                  </a:lnTo>
                  <a:lnTo>
                    <a:pt x="233" y="27"/>
                  </a:lnTo>
                  <a:lnTo>
                    <a:pt x="229" y="28"/>
                  </a:lnTo>
                  <a:lnTo>
                    <a:pt x="224" y="29"/>
                  </a:lnTo>
                  <a:lnTo>
                    <a:pt x="225" y="32"/>
                  </a:lnTo>
                  <a:close/>
                  <a:moveTo>
                    <a:pt x="243" y="27"/>
                  </a:moveTo>
                  <a:lnTo>
                    <a:pt x="245" y="26"/>
                  </a:lnTo>
                  <a:lnTo>
                    <a:pt x="252" y="25"/>
                  </a:lnTo>
                  <a:lnTo>
                    <a:pt x="251" y="22"/>
                  </a:lnTo>
                  <a:lnTo>
                    <a:pt x="244" y="24"/>
                  </a:lnTo>
                  <a:lnTo>
                    <a:pt x="242" y="24"/>
                  </a:lnTo>
                  <a:lnTo>
                    <a:pt x="243" y="27"/>
                  </a:lnTo>
                  <a:close/>
                  <a:moveTo>
                    <a:pt x="261" y="23"/>
                  </a:moveTo>
                  <a:lnTo>
                    <a:pt x="270" y="21"/>
                  </a:lnTo>
                  <a:lnTo>
                    <a:pt x="270" y="18"/>
                  </a:lnTo>
                  <a:lnTo>
                    <a:pt x="260" y="20"/>
                  </a:lnTo>
                  <a:lnTo>
                    <a:pt x="261" y="23"/>
                  </a:lnTo>
                  <a:close/>
                  <a:moveTo>
                    <a:pt x="279" y="19"/>
                  </a:moveTo>
                  <a:lnTo>
                    <a:pt x="288" y="17"/>
                  </a:lnTo>
                  <a:lnTo>
                    <a:pt x="288" y="14"/>
                  </a:lnTo>
                  <a:lnTo>
                    <a:pt x="279" y="16"/>
                  </a:lnTo>
                  <a:lnTo>
                    <a:pt x="279" y="19"/>
                  </a:lnTo>
                  <a:close/>
                  <a:moveTo>
                    <a:pt x="298" y="16"/>
                  </a:moveTo>
                  <a:lnTo>
                    <a:pt x="307" y="14"/>
                  </a:lnTo>
                  <a:lnTo>
                    <a:pt x="307" y="14"/>
                  </a:lnTo>
                  <a:lnTo>
                    <a:pt x="307" y="11"/>
                  </a:lnTo>
                  <a:lnTo>
                    <a:pt x="306" y="11"/>
                  </a:lnTo>
                  <a:lnTo>
                    <a:pt x="297" y="13"/>
                  </a:lnTo>
                  <a:lnTo>
                    <a:pt x="298" y="16"/>
                  </a:lnTo>
                  <a:close/>
                  <a:moveTo>
                    <a:pt x="316" y="13"/>
                  </a:moveTo>
                  <a:lnTo>
                    <a:pt x="322" y="12"/>
                  </a:lnTo>
                  <a:lnTo>
                    <a:pt x="325" y="11"/>
                  </a:lnTo>
                  <a:lnTo>
                    <a:pt x="325" y="8"/>
                  </a:lnTo>
                  <a:lnTo>
                    <a:pt x="322" y="9"/>
                  </a:lnTo>
                  <a:lnTo>
                    <a:pt x="316" y="10"/>
                  </a:lnTo>
                  <a:lnTo>
                    <a:pt x="316" y="13"/>
                  </a:lnTo>
                  <a:close/>
                  <a:moveTo>
                    <a:pt x="335" y="10"/>
                  </a:moveTo>
                  <a:lnTo>
                    <a:pt x="337" y="9"/>
                  </a:lnTo>
                  <a:lnTo>
                    <a:pt x="344" y="9"/>
                  </a:lnTo>
                  <a:lnTo>
                    <a:pt x="344" y="6"/>
                  </a:lnTo>
                  <a:lnTo>
                    <a:pt x="337" y="7"/>
                  </a:lnTo>
                  <a:lnTo>
                    <a:pt x="334" y="7"/>
                  </a:lnTo>
                  <a:lnTo>
                    <a:pt x="335" y="10"/>
                  </a:lnTo>
                  <a:close/>
                  <a:moveTo>
                    <a:pt x="353" y="7"/>
                  </a:moveTo>
                  <a:lnTo>
                    <a:pt x="362" y="6"/>
                  </a:lnTo>
                  <a:lnTo>
                    <a:pt x="362" y="4"/>
                  </a:lnTo>
                  <a:lnTo>
                    <a:pt x="353" y="5"/>
                  </a:lnTo>
                  <a:lnTo>
                    <a:pt x="353" y="7"/>
                  </a:lnTo>
                  <a:close/>
                  <a:moveTo>
                    <a:pt x="372" y="5"/>
                  </a:moveTo>
                  <a:lnTo>
                    <a:pt x="381" y="4"/>
                  </a:lnTo>
                  <a:lnTo>
                    <a:pt x="381" y="1"/>
                  </a:lnTo>
                  <a:lnTo>
                    <a:pt x="371" y="2"/>
                  </a:lnTo>
                  <a:lnTo>
                    <a:pt x="372" y="5"/>
                  </a:lnTo>
                  <a:close/>
                  <a:moveTo>
                    <a:pt x="390" y="3"/>
                  </a:moveTo>
                  <a:lnTo>
                    <a:pt x="393" y="3"/>
                  </a:lnTo>
                  <a:lnTo>
                    <a:pt x="393" y="0"/>
                  </a:lnTo>
                  <a:lnTo>
                    <a:pt x="390" y="0"/>
                  </a:lnTo>
                  <a:lnTo>
                    <a:pt x="390" y="3"/>
                  </a:lnTo>
                  <a:close/>
                  <a:moveTo>
                    <a:pt x="2" y="317"/>
                  </a:moveTo>
                  <a:lnTo>
                    <a:pt x="9" y="311"/>
                  </a:lnTo>
                  <a:lnTo>
                    <a:pt x="8" y="309"/>
                  </a:lnTo>
                  <a:lnTo>
                    <a:pt x="0" y="314"/>
                  </a:lnTo>
                  <a:lnTo>
                    <a:pt x="2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BZ"/>
            </a:p>
          </p:txBody>
        </p:sp>
        <p:sp>
          <p:nvSpPr>
            <p:cNvPr id="352" name="Freeform 608">
              <a:extLst>
                <a:ext uri="{FF2B5EF4-FFF2-40B4-BE49-F238E27FC236}">
                  <a16:creationId xmlns:a16="http://schemas.microsoft.com/office/drawing/2014/main" id="{010C70A7-4491-8BC6-F53A-B16AB21D16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5802" y="4438030"/>
              <a:ext cx="1235523" cy="1511961"/>
            </a:xfrm>
            <a:custGeom>
              <a:avLst/>
              <a:gdLst>
                <a:gd name="T0" fmla="*/ 23 w 393"/>
                <a:gd name="T1" fmla="*/ 297 h 317"/>
                <a:gd name="T2" fmla="*/ 31 w 393"/>
                <a:gd name="T3" fmla="*/ 292 h 317"/>
                <a:gd name="T4" fmla="*/ 30 w 393"/>
                <a:gd name="T5" fmla="*/ 290 h 317"/>
                <a:gd name="T6" fmla="*/ 51 w 393"/>
                <a:gd name="T7" fmla="*/ 271 h 317"/>
                <a:gd name="T8" fmla="*/ 45 w 393"/>
                <a:gd name="T9" fmla="*/ 278 h 317"/>
                <a:gd name="T10" fmla="*/ 60 w 393"/>
                <a:gd name="T11" fmla="*/ 258 h 317"/>
                <a:gd name="T12" fmla="*/ 58 w 393"/>
                <a:gd name="T13" fmla="*/ 257 h 317"/>
                <a:gd name="T14" fmla="*/ 55 w 393"/>
                <a:gd name="T15" fmla="*/ 261 h 317"/>
                <a:gd name="T16" fmla="*/ 70 w 393"/>
                <a:gd name="T17" fmla="*/ 236 h 317"/>
                <a:gd name="T18" fmla="*/ 66 w 393"/>
                <a:gd name="T19" fmla="*/ 245 h 317"/>
                <a:gd name="T20" fmla="*/ 76 w 393"/>
                <a:gd name="T21" fmla="*/ 224 h 317"/>
                <a:gd name="T22" fmla="*/ 73 w 393"/>
                <a:gd name="T23" fmla="*/ 223 h 317"/>
                <a:gd name="T24" fmla="*/ 72 w 393"/>
                <a:gd name="T25" fmla="*/ 226 h 317"/>
                <a:gd name="T26" fmla="*/ 81 w 393"/>
                <a:gd name="T27" fmla="*/ 198 h 317"/>
                <a:gd name="T28" fmla="*/ 79 w 393"/>
                <a:gd name="T29" fmla="*/ 208 h 317"/>
                <a:gd name="T30" fmla="*/ 82 w 393"/>
                <a:gd name="T31" fmla="*/ 178 h 317"/>
                <a:gd name="T32" fmla="*/ 86 w 393"/>
                <a:gd name="T33" fmla="*/ 168 h 317"/>
                <a:gd name="T34" fmla="*/ 84 w 393"/>
                <a:gd name="T35" fmla="*/ 168 h 317"/>
                <a:gd name="T36" fmla="*/ 91 w 393"/>
                <a:gd name="T37" fmla="*/ 139 h 317"/>
                <a:gd name="T38" fmla="*/ 91 w 393"/>
                <a:gd name="T39" fmla="*/ 139 h 317"/>
                <a:gd name="T40" fmla="*/ 89 w 393"/>
                <a:gd name="T41" fmla="*/ 138 h 317"/>
                <a:gd name="T42" fmla="*/ 95 w 393"/>
                <a:gd name="T43" fmla="*/ 130 h 317"/>
                <a:gd name="T44" fmla="*/ 93 w 393"/>
                <a:gd name="T45" fmla="*/ 129 h 317"/>
                <a:gd name="T46" fmla="*/ 106 w 393"/>
                <a:gd name="T47" fmla="*/ 102 h 317"/>
                <a:gd name="T48" fmla="*/ 102 w 393"/>
                <a:gd name="T49" fmla="*/ 111 h 317"/>
                <a:gd name="T50" fmla="*/ 115 w 393"/>
                <a:gd name="T51" fmla="*/ 85 h 317"/>
                <a:gd name="T52" fmla="*/ 124 w 393"/>
                <a:gd name="T53" fmla="*/ 80 h 317"/>
                <a:gd name="T54" fmla="*/ 122 w 393"/>
                <a:gd name="T55" fmla="*/ 78 h 317"/>
                <a:gd name="T56" fmla="*/ 147 w 393"/>
                <a:gd name="T57" fmla="*/ 63 h 317"/>
                <a:gd name="T58" fmla="*/ 139 w 393"/>
                <a:gd name="T59" fmla="*/ 68 h 317"/>
                <a:gd name="T60" fmla="*/ 162 w 393"/>
                <a:gd name="T61" fmla="*/ 52 h 317"/>
                <a:gd name="T62" fmla="*/ 172 w 393"/>
                <a:gd name="T63" fmla="*/ 50 h 317"/>
                <a:gd name="T64" fmla="*/ 171 w 393"/>
                <a:gd name="T65" fmla="*/ 48 h 317"/>
                <a:gd name="T66" fmla="*/ 198 w 393"/>
                <a:gd name="T67" fmla="*/ 40 h 317"/>
                <a:gd name="T68" fmla="*/ 189 w 393"/>
                <a:gd name="T69" fmla="*/ 43 h 317"/>
                <a:gd name="T70" fmla="*/ 216 w 393"/>
                <a:gd name="T71" fmla="*/ 34 h 317"/>
                <a:gd name="T72" fmla="*/ 206 w 393"/>
                <a:gd name="T73" fmla="*/ 34 h 317"/>
                <a:gd name="T74" fmla="*/ 230 w 393"/>
                <a:gd name="T75" fmla="*/ 30 h 317"/>
                <a:gd name="T76" fmla="*/ 229 w 393"/>
                <a:gd name="T77" fmla="*/ 28 h 317"/>
                <a:gd name="T78" fmla="*/ 243 w 393"/>
                <a:gd name="T79" fmla="*/ 27 h 317"/>
                <a:gd name="T80" fmla="*/ 251 w 393"/>
                <a:gd name="T81" fmla="*/ 22 h 317"/>
                <a:gd name="T82" fmla="*/ 243 w 393"/>
                <a:gd name="T83" fmla="*/ 27 h 317"/>
                <a:gd name="T84" fmla="*/ 270 w 393"/>
                <a:gd name="T85" fmla="*/ 18 h 317"/>
                <a:gd name="T86" fmla="*/ 279 w 393"/>
                <a:gd name="T87" fmla="*/ 19 h 317"/>
                <a:gd name="T88" fmla="*/ 279 w 393"/>
                <a:gd name="T89" fmla="*/ 16 h 317"/>
                <a:gd name="T90" fmla="*/ 307 w 393"/>
                <a:gd name="T91" fmla="*/ 14 h 317"/>
                <a:gd name="T92" fmla="*/ 306 w 393"/>
                <a:gd name="T93" fmla="*/ 11 h 317"/>
                <a:gd name="T94" fmla="*/ 316 w 393"/>
                <a:gd name="T95" fmla="*/ 13 h 317"/>
                <a:gd name="T96" fmla="*/ 325 w 393"/>
                <a:gd name="T97" fmla="*/ 8 h 317"/>
                <a:gd name="T98" fmla="*/ 316 w 393"/>
                <a:gd name="T99" fmla="*/ 13 h 317"/>
                <a:gd name="T100" fmla="*/ 344 w 393"/>
                <a:gd name="T101" fmla="*/ 9 h 317"/>
                <a:gd name="T102" fmla="*/ 334 w 393"/>
                <a:gd name="T103" fmla="*/ 7 h 317"/>
                <a:gd name="T104" fmla="*/ 362 w 393"/>
                <a:gd name="T105" fmla="*/ 6 h 317"/>
                <a:gd name="T106" fmla="*/ 353 w 393"/>
                <a:gd name="T107" fmla="*/ 7 h 317"/>
                <a:gd name="T108" fmla="*/ 381 w 393"/>
                <a:gd name="T109" fmla="*/ 1 h 317"/>
                <a:gd name="T110" fmla="*/ 390 w 393"/>
                <a:gd name="T111" fmla="*/ 3 h 317"/>
                <a:gd name="T112" fmla="*/ 390 w 393"/>
                <a:gd name="T113" fmla="*/ 0 h 317"/>
                <a:gd name="T114" fmla="*/ 9 w 393"/>
                <a:gd name="T115" fmla="*/ 311 h 317"/>
                <a:gd name="T116" fmla="*/ 2 w 393"/>
                <a:gd name="T1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3" h="317">
                  <a:moveTo>
                    <a:pt x="17" y="305"/>
                  </a:moveTo>
                  <a:lnTo>
                    <a:pt x="24" y="299"/>
                  </a:lnTo>
                  <a:lnTo>
                    <a:pt x="23" y="297"/>
                  </a:lnTo>
                  <a:lnTo>
                    <a:pt x="15" y="303"/>
                  </a:lnTo>
                  <a:lnTo>
                    <a:pt x="17" y="305"/>
                  </a:lnTo>
                  <a:close/>
                  <a:moveTo>
                    <a:pt x="31" y="292"/>
                  </a:moveTo>
                  <a:lnTo>
                    <a:pt x="38" y="285"/>
                  </a:lnTo>
                  <a:lnTo>
                    <a:pt x="36" y="283"/>
                  </a:lnTo>
                  <a:lnTo>
                    <a:pt x="30" y="290"/>
                  </a:lnTo>
                  <a:lnTo>
                    <a:pt x="31" y="292"/>
                  </a:lnTo>
                  <a:close/>
                  <a:moveTo>
                    <a:pt x="45" y="278"/>
                  </a:moveTo>
                  <a:lnTo>
                    <a:pt x="51" y="271"/>
                  </a:lnTo>
                  <a:lnTo>
                    <a:pt x="49" y="269"/>
                  </a:lnTo>
                  <a:lnTo>
                    <a:pt x="43" y="277"/>
                  </a:lnTo>
                  <a:lnTo>
                    <a:pt x="45" y="278"/>
                  </a:lnTo>
                  <a:close/>
                  <a:moveTo>
                    <a:pt x="57" y="263"/>
                  </a:moveTo>
                  <a:lnTo>
                    <a:pt x="60" y="258"/>
                  </a:lnTo>
                  <a:lnTo>
                    <a:pt x="60" y="258"/>
                  </a:lnTo>
                  <a:lnTo>
                    <a:pt x="62" y="254"/>
                  </a:lnTo>
                  <a:lnTo>
                    <a:pt x="60" y="253"/>
                  </a:lnTo>
                  <a:lnTo>
                    <a:pt x="58" y="257"/>
                  </a:lnTo>
                  <a:lnTo>
                    <a:pt x="59" y="257"/>
                  </a:lnTo>
                  <a:lnTo>
                    <a:pt x="58" y="257"/>
                  </a:lnTo>
                  <a:lnTo>
                    <a:pt x="55" y="261"/>
                  </a:lnTo>
                  <a:lnTo>
                    <a:pt x="57" y="263"/>
                  </a:lnTo>
                  <a:close/>
                  <a:moveTo>
                    <a:pt x="66" y="245"/>
                  </a:moveTo>
                  <a:lnTo>
                    <a:pt x="70" y="236"/>
                  </a:lnTo>
                  <a:lnTo>
                    <a:pt x="68" y="235"/>
                  </a:lnTo>
                  <a:lnTo>
                    <a:pt x="64" y="244"/>
                  </a:lnTo>
                  <a:lnTo>
                    <a:pt x="66" y="245"/>
                  </a:lnTo>
                  <a:close/>
                  <a:moveTo>
                    <a:pt x="74" y="227"/>
                  </a:moveTo>
                  <a:lnTo>
                    <a:pt x="76" y="224"/>
                  </a:lnTo>
                  <a:lnTo>
                    <a:pt x="76" y="224"/>
                  </a:lnTo>
                  <a:lnTo>
                    <a:pt x="77" y="217"/>
                  </a:lnTo>
                  <a:lnTo>
                    <a:pt x="75" y="217"/>
                  </a:lnTo>
                  <a:lnTo>
                    <a:pt x="73" y="223"/>
                  </a:lnTo>
                  <a:lnTo>
                    <a:pt x="75" y="223"/>
                  </a:lnTo>
                  <a:lnTo>
                    <a:pt x="73" y="223"/>
                  </a:lnTo>
                  <a:lnTo>
                    <a:pt x="72" y="226"/>
                  </a:lnTo>
                  <a:lnTo>
                    <a:pt x="74" y="227"/>
                  </a:lnTo>
                  <a:close/>
                  <a:moveTo>
                    <a:pt x="79" y="208"/>
                  </a:moveTo>
                  <a:lnTo>
                    <a:pt x="81" y="198"/>
                  </a:lnTo>
                  <a:lnTo>
                    <a:pt x="78" y="197"/>
                  </a:lnTo>
                  <a:lnTo>
                    <a:pt x="76" y="207"/>
                  </a:lnTo>
                  <a:lnTo>
                    <a:pt x="79" y="208"/>
                  </a:lnTo>
                  <a:close/>
                  <a:moveTo>
                    <a:pt x="82" y="188"/>
                  </a:moveTo>
                  <a:lnTo>
                    <a:pt x="84" y="178"/>
                  </a:lnTo>
                  <a:lnTo>
                    <a:pt x="82" y="178"/>
                  </a:lnTo>
                  <a:lnTo>
                    <a:pt x="80" y="187"/>
                  </a:lnTo>
                  <a:lnTo>
                    <a:pt x="82" y="188"/>
                  </a:lnTo>
                  <a:close/>
                  <a:moveTo>
                    <a:pt x="86" y="168"/>
                  </a:moveTo>
                  <a:lnTo>
                    <a:pt x="88" y="158"/>
                  </a:lnTo>
                  <a:lnTo>
                    <a:pt x="85" y="158"/>
                  </a:lnTo>
                  <a:lnTo>
                    <a:pt x="84" y="168"/>
                  </a:lnTo>
                  <a:lnTo>
                    <a:pt x="86" y="168"/>
                  </a:lnTo>
                  <a:close/>
                  <a:moveTo>
                    <a:pt x="90" y="149"/>
                  </a:moveTo>
                  <a:lnTo>
                    <a:pt x="91" y="139"/>
                  </a:lnTo>
                  <a:lnTo>
                    <a:pt x="90" y="139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7" y="148"/>
                  </a:lnTo>
                  <a:lnTo>
                    <a:pt x="90" y="149"/>
                  </a:lnTo>
                  <a:close/>
                  <a:moveTo>
                    <a:pt x="95" y="130"/>
                  </a:moveTo>
                  <a:lnTo>
                    <a:pt x="99" y="121"/>
                  </a:lnTo>
                  <a:lnTo>
                    <a:pt x="96" y="119"/>
                  </a:lnTo>
                  <a:lnTo>
                    <a:pt x="93" y="129"/>
                  </a:lnTo>
                  <a:lnTo>
                    <a:pt x="95" y="130"/>
                  </a:lnTo>
                  <a:close/>
                  <a:moveTo>
                    <a:pt x="102" y="111"/>
                  </a:moveTo>
                  <a:lnTo>
                    <a:pt x="106" y="102"/>
                  </a:lnTo>
                  <a:lnTo>
                    <a:pt x="103" y="101"/>
                  </a:lnTo>
                  <a:lnTo>
                    <a:pt x="100" y="110"/>
                  </a:lnTo>
                  <a:lnTo>
                    <a:pt x="102" y="111"/>
                  </a:lnTo>
                  <a:close/>
                  <a:moveTo>
                    <a:pt x="111" y="95"/>
                  </a:moveTo>
                  <a:lnTo>
                    <a:pt x="117" y="87"/>
                  </a:lnTo>
                  <a:lnTo>
                    <a:pt x="115" y="85"/>
                  </a:lnTo>
                  <a:lnTo>
                    <a:pt x="109" y="93"/>
                  </a:lnTo>
                  <a:lnTo>
                    <a:pt x="111" y="95"/>
                  </a:lnTo>
                  <a:close/>
                  <a:moveTo>
                    <a:pt x="124" y="80"/>
                  </a:moveTo>
                  <a:lnTo>
                    <a:pt x="131" y="74"/>
                  </a:lnTo>
                  <a:lnTo>
                    <a:pt x="130" y="72"/>
                  </a:lnTo>
                  <a:lnTo>
                    <a:pt x="122" y="78"/>
                  </a:lnTo>
                  <a:lnTo>
                    <a:pt x="124" y="80"/>
                  </a:lnTo>
                  <a:close/>
                  <a:moveTo>
                    <a:pt x="139" y="68"/>
                  </a:moveTo>
                  <a:lnTo>
                    <a:pt x="147" y="63"/>
                  </a:lnTo>
                  <a:lnTo>
                    <a:pt x="145" y="61"/>
                  </a:lnTo>
                  <a:lnTo>
                    <a:pt x="137" y="66"/>
                  </a:lnTo>
                  <a:lnTo>
                    <a:pt x="139" y="68"/>
                  </a:lnTo>
                  <a:close/>
                  <a:moveTo>
                    <a:pt x="155" y="59"/>
                  </a:moveTo>
                  <a:lnTo>
                    <a:pt x="163" y="54"/>
                  </a:lnTo>
                  <a:lnTo>
                    <a:pt x="162" y="52"/>
                  </a:lnTo>
                  <a:lnTo>
                    <a:pt x="154" y="56"/>
                  </a:lnTo>
                  <a:lnTo>
                    <a:pt x="155" y="59"/>
                  </a:lnTo>
                  <a:close/>
                  <a:moveTo>
                    <a:pt x="172" y="50"/>
                  </a:moveTo>
                  <a:lnTo>
                    <a:pt x="180" y="47"/>
                  </a:lnTo>
                  <a:lnTo>
                    <a:pt x="179" y="44"/>
                  </a:lnTo>
                  <a:lnTo>
                    <a:pt x="171" y="48"/>
                  </a:lnTo>
                  <a:lnTo>
                    <a:pt x="172" y="50"/>
                  </a:lnTo>
                  <a:close/>
                  <a:moveTo>
                    <a:pt x="189" y="43"/>
                  </a:moveTo>
                  <a:lnTo>
                    <a:pt x="198" y="40"/>
                  </a:lnTo>
                  <a:lnTo>
                    <a:pt x="197" y="37"/>
                  </a:lnTo>
                  <a:lnTo>
                    <a:pt x="188" y="41"/>
                  </a:lnTo>
                  <a:lnTo>
                    <a:pt x="189" y="43"/>
                  </a:lnTo>
                  <a:close/>
                  <a:moveTo>
                    <a:pt x="207" y="37"/>
                  </a:moveTo>
                  <a:lnTo>
                    <a:pt x="214" y="35"/>
                  </a:lnTo>
                  <a:lnTo>
                    <a:pt x="216" y="34"/>
                  </a:lnTo>
                  <a:lnTo>
                    <a:pt x="215" y="32"/>
                  </a:lnTo>
                  <a:lnTo>
                    <a:pt x="213" y="32"/>
                  </a:lnTo>
                  <a:lnTo>
                    <a:pt x="206" y="34"/>
                  </a:lnTo>
                  <a:lnTo>
                    <a:pt x="207" y="37"/>
                  </a:lnTo>
                  <a:close/>
                  <a:moveTo>
                    <a:pt x="225" y="32"/>
                  </a:moveTo>
                  <a:lnTo>
                    <a:pt x="230" y="30"/>
                  </a:lnTo>
                  <a:lnTo>
                    <a:pt x="234" y="29"/>
                  </a:lnTo>
                  <a:lnTo>
                    <a:pt x="233" y="27"/>
                  </a:lnTo>
                  <a:lnTo>
                    <a:pt x="229" y="28"/>
                  </a:lnTo>
                  <a:lnTo>
                    <a:pt x="224" y="29"/>
                  </a:lnTo>
                  <a:lnTo>
                    <a:pt x="225" y="32"/>
                  </a:lnTo>
                  <a:close/>
                  <a:moveTo>
                    <a:pt x="243" y="27"/>
                  </a:moveTo>
                  <a:lnTo>
                    <a:pt x="245" y="26"/>
                  </a:lnTo>
                  <a:lnTo>
                    <a:pt x="252" y="25"/>
                  </a:lnTo>
                  <a:lnTo>
                    <a:pt x="251" y="22"/>
                  </a:lnTo>
                  <a:lnTo>
                    <a:pt x="244" y="24"/>
                  </a:lnTo>
                  <a:lnTo>
                    <a:pt x="242" y="24"/>
                  </a:lnTo>
                  <a:lnTo>
                    <a:pt x="243" y="27"/>
                  </a:lnTo>
                  <a:close/>
                  <a:moveTo>
                    <a:pt x="261" y="23"/>
                  </a:moveTo>
                  <a:lnTo>
                    <a:pt x="270" y="21"/>
                  </a:lnTo>
                  <a:lnTo>
                    <a:pt x="270" y="18"/>
                  </a:lnTo>
                  <a:lnTo>
                    <a:pt x="260" y="20"/>
                  </a:lnTo>
                  <a:lnTo>
                    <a:pt x="261" y="23"/>
                  </a:lnTo>
                  <a:close/>
                  <a:moveTo>
                    <a:pt x="279" y="19"/>
                  </a:moveTo>
                  <a:lnTo>
                    <a:pt x="288" y="17"/>
                  </a:lnTo>
                  <a:lnTo>
                    <a:pt x="288" y="14"/>
                  </a:lnTo>
                  <a:lnTo>
                    <a:pt x="279" y="16"/>
                  </a:lnTo>
                  <a:lnTo>
                    <a:pt x="279" y="19"/>
                  </a:lnTo>
                  <a:close/>
                  <a:moveTo>
                    <a:pt x="298" y="16"/>
                  </a:moveTo>
                  <a:lnTo>
                    <a:pt x="307" y="14"/>
                  </a:lnTo>
                  <a:lnTo>
                    <a:pt x="307" y="14"/>
                  </a:lnTo>
                  <a:lnTo>
                    <a:pt x="307" y="11"/>
                  </a:lnTo>
                  <a:lnTo>
                    <a:pt x="306" y="11"/>
                  </a:lnTo>
                  <a:lnTo>
                    <a:pt x="297" y="13"/>
                  </a:lnTo>
                  <a:lnTo>
                    <a:pt x="298" y="16"/>
                  </a:lnTo>
                  <a:close/>
                  <a:moveTo>
                    <a:pt x="316" y="13"/>
                  </a:moveTo>
                  <a:lnTo>
                    <a:pt x="322" y="12"/>
                  </a:lnTo>
                  <a:lnTo>
                    <a:pt x="325" y="11"/>
                  </a:lnTo>
                  <a:lnTo>
                    <a:pt x="325" y="8"/>
                  </a:lnTo>
                  <a:lnTo>
                    <a:pt x="322" y="9"/>
                  </a:lnTo>
                  <a:lnTo>
                    <a:pt x="316" y="10"/>
                  </a:lnTo>
                  <a:lnTo>
                    <a:pt x="316" y="13"/>
                  </a:lnTo>
                  <a:close/>
                  <a:moveTo>
                    <a:pt x="335" y="10"/>
                  </a:moveTo>
                  <a:lnTo>
                    <a:pt x="337" y="9"/>
                  </a:lnTo>
                  <a:lnTo>
                    <a:pt x="344" y="9"/>
                  </a:lnTo>
                  <a:lnTo>
                    <a:pt x="344" y="6"/>
                  </a:lnTo>
                  <a:lnTo>
                    <a:pt x="337" y="7"/>
                  </a:lnTo>
                  <a:lnTo>
                    <a:pt x="334" y="7"/>
                  </a:lnTo>
                  <a:lnTo>
                    <a:pt x="335" y="10"/>
                  </a:lnTo>
                  <a:close/>
                  <a:moveTo>
                    <a:pt x="353" y="7"/>
                  </a:moveTo>
                  <a:lnTo>
                    <a:pt x="362" y="6"/>
                  </a:lnTo>
                  <a:lnTo>
                    <a:pt x="362" y="4"/>
                  </a:lnTo>
                  <a:lnTo>
                    <a:pt x="353" y="5"/>
                  </a:lnTo>
                  <a:lnTo>
                    <a:pt x="353" y="7"/>
                  </a:lnTo>
                  <a:close/>
                  <a:moveTo>
                    <a:pt x="372" y="5"/>
                  </a:moveTo>
                  <a:lnTo>
                    <a:pt x="381" y="4"/>
                  </a:lnTo>
                  <a:lnTo>
                    <a:pt x="381" y="1"/>
                  </a:lnTo>
                  <a:lnTo>
                    <a:pt x="371" y="2"/>
                  </a:lnTo>
                  <a:lnTo>
                    <a:pt x="372" y="5"/>
                  </a:lnTo>
                  <a:close/>
                  <a:moveTo>
                    <a:pt x="390" y="3"/>
                  </a:moveTo>
                  <a:lnTo>
                    <a:pt x="393" y="3"/>
                  </a:lnTo>
                  <a:lnTo>
                    <a:pt x="393" y="0"/>
                  </a:lnTo>
                  <a:lnTo>
                    <a:pt x="390" y="0"/>
                  </a:lnTo>
                  <a:lnTo>
                    <a:pt x="390" y="3"/>
                  </a:lnTo>
                  <a:close/>
                  <a:moveTo>
                    <a:pt x="2" y="317"/>
                  </a:moveTo>
                  <a:lnTo>
                    <a:pt x="9" y="311"/>
                  </a:lnTo>
                  <a:lnTo>
                    <a:pt x="8" y="309"/>
                  </a:lnTo>
                  <a:lnTo>
                    <a:pt x="0" y="314"/>
                  </a:lnTo>
                  <a:lnTo>
                    <a:pt x="2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BZ"/>
            </a:p>
          </p:txBody>
        </p:sp>
        <p:sp>
          <p:nvSpPr>
            <p:cNvPr id="34" name="Freeform 608">
              <a:extLst>
                <a:ext uri="{FF2B5EF4-FFF2-40B4-BE49-F238E27FC236}">
                  <a16:creationId xmlns:a16="http://schemas.microsoft.com/office/drawing/2014/main" id="{EEE07C4B-E524-EC1C-3BD4-9B500095CE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3150" y="4431708"/>
              <a:ext cx="1235523" cy="1511961"/>
            </a:xfrm>
            <a:custGeom>
              <a:avLst/>
              <a:gdLst>
                <a:gd name="T0" fmla="*/ 23 w 393"/>
                <a:gd name="T1" fmla="*/ 297 h 317"/>
                <a:gd name="T2" fmla="*/ 31 w 393"/>
                <a:gd name="T3" fmla="*/ 292 h 317"/>
                <a:gd name="T4" fmla="*/ 30 w 393"/>
                <a:gd name="T5" fmla="*/ 290 h 317"/>
                <a:gd name="T6" fmla="*/ 51 w 393"/>
                <a:gd name="T7" fmla="*/ 271 h 317"/>
                <a:gd name="T8" fmla="*/ 45 w 393"/>
                <a:gd name="T9" fmla="*/ 278 h 317"/>
                <a:gd name="T10" fmla="*/ 60 w 393"/>
                <a:gd name="T11" fmla="*/ 258 h 317"/>
                <a:gd name="T12" fmla="*/ 58 w 393"/>
                <a:gd name="T13" fmla="*/ 257 h 317"/>
                <a:gd name="T14" fmla="*/ 55 w 393"/>
                <a:gd name="T15" fmla="*/ 261 h 317"/>
                <a:gd name="T16" fmla="*/ 70 w 393"/>
                <a:gd name="T17" fmla="*/ 236 h 317"/>
                <a:gd name="T18" fmla="*/ 66 w 393"/>
                <a:gd name="T19" fmla="*/ 245 h 317"/>
                <a:gd name="T20" fmla="*/ 76 w 393"/>
                <a:gd name="T21" fmla="*/ 224 h 317"/>
                <a:gd name="T22" fmla="*/ 73 w 393"/>
                <a:gd name="T23" fmla="*/ 223 h 317"/>
                <a:gd name="T24" fmla="*/ 72 w 393"/>
                <a:gd name="T25" fmla="*/ 226 h 317"/>
                <a:gd name="T26" fmla="*/ 81 w 393"/>
                <a:gd name="T27" fmla="*/ 198 h 317"/>
                <a:gd name="T28" fmla="*/ 79 w 393"/>
                <a:gd name="T29" fmla="*/ 208 h 317"/>
                <a:gd name="T30" fmla="*/ 82 w 393"/>
                <a:gd name="T31" fmla="*/ 178 h 317"/>
                <a:gd name="T32" fmla="*/ 86 w 393"/>
                <a:gd name="T33" fmla="*/ 168 h 317"/>
                <a:gd name="T34" fmla="*/ 84 w 393"/>
                <a:gd name="T35" fmla="*/ 168 h 317"/>
                <a:gd name="T36" fmla="*/ 91 w 393"/>
                <a:gd name="T37" fmla="*/ 139 h 317"/>
                <a:gd name="T38" fmla="*/ 91 w 393"/>
                <a:gd name="T39" fmla="*/ 139 h 317"/>
                <a:gd name="T40" fmla="*/ 89 w 393"/>
                <a:gd name="T41" fmla="*/ 138 h 317"/>
                <a:gd name="T42" fmla="*/ 95 w 393"/>
                <a:gd name="T43" fmla="*/ 130 h 317"/>
                <a:gd name="T44" fmla="*/ 93 w 393"/>
                <a:gd name="T45" fmla="*/ 129 h 317"/>
                <a:gd name="T46" fmla="*/ 106 w 393"/>
                <a:gd name="T47" fmla="*/ 102 h 317"/>
                <a:gd name="T48" fmla="*/ 102 w 393"/>
                <a:gd name="T49" fmla="*/ 111 h 317"/>
                <a:gd name="T50" fmla="*/ 115 w 393"/>
                <a:gd name="T51" fmla="*/ 85 h 317"/>
                <a:gd name="T52" fmla="*/ 124 w 393"/>
                <a:gd name="T53" fmla="*/ 80 h 317"/>
                <a:gd name="T54" fmla="*/ 122 w 393"/>
                <a:gd name="T55" fmla="*/ 78 h 317"/>
                <a:gd name="T56" fmla="*/ 147 w 393"/>
                <a:gd name="T57" fmla="*/ 63 h 317"/>
                <a:gd name="T58" fmla="*/ 139 w 393"/>
                <a:gd name="T59" fmla="*/ 68 h 317"/>
                <a:gd name="T60" fmla="*/ 162 w 393"/>
                <a:gd name="T61" fmla="*/ 52 h 317"/>
                <a:gd name="T62" fmla="*/ 172 w 393"/>
                <a:gd name="T63" fmla="*/ 50 h 317"/>
                <a:gd name="T64" fmla="*/ 171 w 393"/>
                <a:gd name="T65" fmla="*/ 48 h 317"/>
                <a:gd name="T66" fmla="*/ 198 w 393"/>
                <a:gd name="T67" fmla="*/ 40 h 317"/>
                <a:gd name="T68" fmla="*/ 189 w 393"/>
                <a:gd name="T69" fmla="*/ 43 h 317"/>
                <a:gd name="T70" fmla="*/ 216 w 393"/>
                <a:gd name="T71" fmla="*/ 34 h 317"/>
                <a:gd name="T72" fmla="*/ 206 w 393"/>
                <a:gd name="T73" fmla="*/ 34 h 317"/>
                <a:gd name="T74" fmla="*/ 230 w 393"/>
                <a:gd name="T75" fmla="*/ 30 h 317"/>
                <a:gd name="T76" fmla="*/ 229 w 393"/>
                <a:gd name="T77" fmla="*/ 28 h 317"/>
                <a:gd name="T78" fmla="*/ 243 w 393"/>
                <a:gd name="T79" fmla="*/ 27 h 317"/>
                <a:gd name="T80" fmla="*/ 251 w 393"/>
                <a:gd name="T81" fmla="*/ 22 h 317"/>
                <a:gd name="T82" fmla="*/ 243 w 393"/>
                <a:gd name="T83" fmla="*/ 27 h 317"/>
                <a:gd name="T84" fmla="*/ 270 w 393"/>
                <a:gd name="T85" fmla="*/ 18 h 317"/>
                <a:gd name="T86" fmla="*/ 279 w 393"/>
                <a:gd name="T87" fmla="*/ 19 h 317"/>
                <a:gd name="T88" fmla="*/ 279 w 393"/>
                <a:gd name="T89" fmla="*/ 16 h 317"/>
                <a:gd name="T90" fmla="*/ 307 w 393"/>
                <a:gd name="T91" fmla="*/ 14 h 317"/>
                <a:gd name="T92" fmla="*/ 306 w 393"/>
                <a:gd name="T93" fmla="*/ 11 h 317"/>
                <a:gd name="T94" fmla="*/ 316 w 393"/>
                <a:gd name="T95" fmla="*/ 13 h 317"/>
                <a:gd name="T96" fmla="*/ 325 w 393"/>
                <a:gd name="T97" fmla="*/ 8 h 317"/>
                <a:gd name="T98" fmla="*/ 316 w 393"/>
                <a:gd name="T99" fmla="*/ 13 h 317"/>
                <a:gd name="T100" fmla="*/ 344 w 393"/>
                <a:gd name="T101" fmla="*/ 9 h 317"/>
                <a:gd name="T102" fmla="*/ 334 w 393"/>
                <a:gd name="T103" fmla="*/ 7 h 317"/>
                <a:gd name="T104" fmla="*/ 362 w 393"/>
                <a:gd name="T105" fmla="*/ 6 h 317"/>
                <a:gd name="T106" fmla="*/ 353 w 393"/>
                <a:gd name="T107" fmla="*/ 7 h 317"/>
                <a:gd name="T108" fmla="*/ 381 w 393"/>
                <a:gd name="T109" fmla="*/ 1 h 317"/>
                <a:gd name="T110" fmla="*/ 390 w 393"/>
                <a:gd name="T111" fmla="*/ 3 h 317"/>
                <a:gd name="T112" fmla="*/ 390 w 393"/>
                <a:gd name="T113" fmla="*/ 0 h 317"/>
                <a:gd name="T114" fmla="*/ 9 w 393"/>
                <a:gd name="T115" fmla="*/ 311 h 317"/>
                <a:gd name="T116" fmla="*/ 2 w 393"/>
                <a:gd name="T11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3" h="317">
                  <a:moveTo>
                    <a:pt x="17" y="305"/>
                  </a:moveTo>
                  <a:lnTo>
                    <a:pt x="24" y="299"/>
                  </a:lnTo>
                  <a:lnTo>
                    <a:pt x="23" y="297"/>
                  </a:lnTo>
                  <a:lnTo>
                    <a:pt x="15" y="303"/>
                  </a:lnTo>
                  <a:lnTo>
                    <a:pt x="17" y="305"/>
                  </a:lnTo>
                  <a:close/>
                  <a:moveTo>
                    <a:pt x="31" y="292"/>
                  </a:moveTo>
                  <a:lnTo>
                    <a:pt x="38" y="285"/>
                  </a:lnTo>
                  <a:lnTo>
                    <a:pt x="36" y="283"/>
                  </a:lnTo>
                  <a:lnTo>
                    <a:pt x="30" y="290"/>
                  </a:lnTo>
                  <a:lnTo>
                    <a:pt x="31" y="292"/>
                  </a:lnTo>
                  <a:close/>
                  <a:moveTo>
                    <a:pt x="45" y="278"/>
                  </a:moveTo>
                  <a:lnTo>
                    <a:pt x="51" y="271"/>
                  </a:lnTo>
                  <a:lnTo>
                    <a:pt x="49" y="269"/>
                  </a:lnTo>
                  <a:lnTo>
                    <a:pt x="43" y="277"/>
                  </a:lnTo>
                  <a:lnTo>
                    <a:pt x="45" y="278"/>
                  </a:lnTo>
                  <a:close/>
                  <a:moveTo>
                    <a:pt x="57" y="263"/>
                  </a:moveTo>
                  <a:lnTo>
                    <a:pt x="60" y="258"/>
                  </a:lnTo>
                  <a:lnTo>
                    <a:pt x="60" y="258"/>
                  </a:lnTo>
                  <a:lnTo>
                    <a:pt x="62" y="254"/>
                  </a:lnTo>
                  <a:lnTo>
                    <a:pt x="60" y="253"/>
                  </a:lnTo>
                  <a:lnTo>
                    <a:pt x="58" y="257"/>
                  </a:lnTo>
                  <a:lnTo>
                    <a:pt x="59" y="257"/>
                  </a:lnTo>
                  <a:lnTo>
                    <a:pt x="58" y="257"/>
                  </a:lnTo>
                  <a:lnTo>
                    <a:pt x="55" y="261"/>
                  </a:lnTo>
                  <a:lnTo>
                    <a:pt x="57" y="263"/>
                  </a:lnTo>
                  <a:close/>
                  <a:moveTo>
                    <a:pt x="66" y="245"/>
                  </a:moveTo>
                  <a:lnTo>
                    <a:pt x="70" y="236"/>
                  </a:lnTo>
                  <a:lnTo>
                    <a:pt x="68" y="235"/>
                  </a:lnTo>
                  <a:lnTo>
                    <a:pt x="64" y="244"/>
                  </a:lnTo>
                  <a:lnTo>
                    <a:pt x="66" y="245"/>
                  </a:lnTo>
                  <a:close/>
                  <a:moveTo>
                    <a:pt x="74" y="227"/>
                  </a:moveTo>
                  <a:lnTo>
                    <a:pt x="76" y="224"/>
                  </a:lnTo>
                  <a:lnTo>
                    <a:pt x="76" y="224"/>
                  </a:lnTo>
                  <a:lnTo>
                    <a:pt x="77" y="217"/>
                  </a:lnTo>
                  <a:lnTo>
                    <a:pt x="75" y="217"/>
                  </a:lnTo>
                  <a:lnTo>
                    <a:pt x="73" y="223"/>
                  </a:lnTo>
                  <a:lnTo>
                    <a:pt x="75" y="223"/>
                  </a:lnTo>
                  <a:lnTo>
                    <a:pt x="73" y="223"/>
                  </a:lnTo>
                  <a:lnTo>
                    <a:pt x="72" y="226"/>
                  </a:lnTo>
                  <a:lnTo>
                    <a:pt x="74" y="227"/>
                  </a:lnTo>
                  <a:close/>
                  <a:moveTo>
                    <a:pt x="79" y="208"/>
                  </a:moveTo>
                  <a:lnTo>
                    <a:pt x="81" y="198"/>
                  </a:lnTo>
                  <a:lnTo>
                    <a:pt x="78" y="197"/>
                  </a:lnTo>
                  <a:lnTo>
                    <a:pt x="76" y="207"/>
                  </a:lnTo>
                  <a:lnTo>
                    <a:pt x="79" y="208"/>
                  </a:lnTo>
                  <a:close/>
                  <a:moveTo>
                    <a:pt x="82" y="188"/>
                  </a:moveTo>
                  <a:lnTo>
                    <a:pt x="84" y="178"/>
                  </a:lnTo>
                  <a:lnTo>
                    <a:pt x="82" y="178"/>
                  </a:lnTo>
                  <a:lnTo>
                    <a:pt x="80" y="187"/>
                  </a:lnTo>
                  <a:lnTo>
                    <a:pt x="82" y="188"/>
                  </a:lnTo>
                  <a:close/>
                  <a:moveTo>
                    <a:pt x="86" y="168"/>
                  </a:moveTo>
                  <a:lnTo>
                    <a:pt x="88" y="158"/>
                  </a:lnTo>
                  <a:lnTo>
                    <a:pt x="85" y="158"/>
                  </a:lnTo>
                  <a:lnTo>
                    <a:pt x="84" y="168"/>
                  </a:lnTo>
                  <a:lnTo>
                    <a:pt x="86" y="168"/>
                  </a:lnTo>
                  <a:close/>
                  <a:moveTo>
                    <a:pt x="90" y="149"/>
                  </a:moveTo>
                  <a:lnTo>
                    <a:pt x="91" y="139"/>
                  </a:lnTo>
                  <a:lnTo>
                    <a:pt x="90" y="139"/>
                  </a:lnTo>
                  <a:lnTo>
                    <a:pt x="91" y="139"/>
                  </a:lnTo>
                  <a:lnTo>
                    <a:pt x="91" y="139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87" y="148"/>
                  </a:lnTo>
                  <a:lnTo>
                    <a:pt x="90" y="149"/>
                  </a:lnTo>
                  <a:close/>
                  <a:moveTo>
                    <a:pt x="95" y="130"/>
                  </a:moveTo>
                  <a:lnTo>
                    <a:pt x="99" y="121"/>
                  </a:lnTo>
                  <a:lnTo>
                    <a:pt x="96" y="119"/>
                  </a:lnTo>
                  <a:lnTo>
                    <a:pt x="93" y="129"/>
                  </a:lnTo>
                  <a:lnTo>
                    <a:pt x="95" y="130"/>
                  </a:lnTo>
                  <a:close/>
                  <a:moveTo>
                    <a:pt x="102" y="111"/>
                  </a:moveTo>
                  <a:lnTo>
                    <a:pt x="106" y="102"/>
                  </a:lnTo>
                  <a:lnTo>
                    <a:pt x="103" y="101"/>
                  </a:lnTo>
                  <a:lnTo>
                    <a:pt x="100" y="110"/>
                  </a:lnTo>
                  <a:lnTo>
                    <a:pt x="102" y="111"/>
                  </a:lnTo>
                  <a:close/>
                  <a:moveTo>
                    <a:pt x="111" y="95"/>
                  </a:moveTo>
                  <a:lnTo>
                    <a:pt x="117" y="87"/>
                  </a:lnTo>
                  <a:lnTo>
                    <a:pt x="115" y="85"/>
                  </a:lnTo>
                  <a:lnTo>
                    <a:pt x="109" y="93"/>
                  </a:lnTo>
                  <a:lnTo>
                    <a:pt x="111" y="95"/>
                  </a:lnTo>
                  <a:close/>
                  <a:moveTo>
                    <a:pt x="124" y="80"/>
                  </a:moveTo>
                  <a:lnTo>
                    <a:pt x="131" y="74"/>
                  </a:lnTo>
                  <a:lnTo>
                    <a:pt x="130" y="72"/>
                  </a:lnTo>
                  <a:lnTo>
                    <a:pt x="122" y="78"/>
                  </a:lnTo>
                  <a:lnTo>
                    <a:pt x="124" y="80"/>
                  </a:lnTo>
                  <a:close/>
                  <a:moveTo>
                    <a:pt x="139" y="68"/>
                  </a:moveTo>
                  <a:lnTo>
                    <a:pt x="147" y="63"/>
                  </a:lnTo>
                  <a:lnTo>
                    <a:pt x="145" y="61"/>
                  </a:lnTo>
                  <a:lnTo>
                    <a:pt x="137" y="66"/>
                  </a:lnTo>
                  <a:lnTo>
                    <a:pt x="139" y="68"/>
                  </a:lnTo>
                  <a:close/>
                  <a:moveTo>
                    <a:pt x="155" y="59"/>
                  </a:moveTo>
                  <a:lnTo>
                    <a:pt x="163" y="54"/>
                  </a:lnTo>
                  <a:lnTo>
                    <a:pt x="162" y="52"/>
                  </a:lnTo>
                  <a:lnTo>
                    <a:pt x="154" y="56"/>
                  </a:lnTo>
                  <a:lnTo>
                    <a:pt x="155" y="59"/>
                  </a:lnTo>
                  <a:close/>
                  <a:moveTo>
                    <a:pt x="172" y="50"/>
                  </a:moveTo>
                  <a:lnTo>
                    <a:pt x="180" y="47"/>
                  </a:lnTo>
                  <a:lnTo>
                    <a:pt x="179" y="44"/>
                  </a:lnTo>
                  <a:lnTo>
                    <a:pt x="171" y="48"/>
                  </a:lnTo>
                  <a:lnTo>
                    <a:pt x="172" y="50"/>
                  </a:lnTo>
                  <a:close/>
                  <a:moveTo>
                    <a:pt x="189" y="43"/>
                  </a:moveTo>
                  <a:lnTo>
                    <a:pt x="198" y="40"/>
                  </a:lnTo>
                  <a:lnTo>
                    <a:pt x="197" y="37"/>
                  </a:lnTo>
                  <a:lnTo>
                    <a:pt x="188" y="41"/>
                  </a:lnTo>
                  <a:lnTo>
                    <a:pt x="189" y="43"/>
                  </a:lnTo>
                  <a:close/>
                  <a:moveTo>
                    <a:pt x="207" y="37"/>
                  </a:moveTo>
                  <a:lnTo>
                    <a:pt x="214" y="35"/>
                  </a:lnTo>
                  <a:lnTo>
                    <a:pt x="216" y="34"/>
                  </a:lnTo>
                  <a:lnTo>
                    <a:pt x="215" y="32"/>
                  </a:lnTo>
                  <a:lnTo>
                    <a:pt x="213" y="32"/>
                  </a:lnTo>
                  <a:lnTo>
                    <a:pt x="206" y="34"/>
                  </a:lnTo>
                  <a:lnTo>
                    <a:pt x="207" y="37"/>
                  </a:lnTo>
                  <a:close/>
                  <a:moveTo>
                    <a:pt x="225" y="32"/>
                  </a:moveTo>
                  <a:lnTo>
                    <a:pt x="230" y="30"/>
                  </a:lnTo>
                  <a:lnTo>
                    <a:pt x="234" y="29"/>
                  </a:lnTo>
                  <a:lnTo>
                    <a:pt x="233" y="27"/>
                  </a:lnTo>
                  <a:lnTo>
                    <a:pt x="229" y="28"/>
                  </a:lnTo>
                  <a:lnTo>
                    <a:pt x="224" y="29"/>
                  </a:lnTo>
                  <a:lnTo>
                    <a:pt x="225" y="32"/>
                  </a:lnTo>
                  <a:close/>
                  <a:moveTo>
                    <a:pt x="243" y="27"/>
                  </a:moveTo>
                  <a:lnTo>
                    <a:pt x="245" y="26"/>
                  </a:lnTo>
                  <a:lnTo>
                    <a:pt x="252" y="25"/>
                  </a:lnTo>
                  <a:lnTo>
                    <a:pt x="251" y="22"/>
                  </a:lnTo>
                  <a:lnTo>
                    <a:pt x="244" y="24"/>
                  </a:lnTo>
                  <a:lnTo>
                    <a:pt x="242" y="24"/>
                  </a:lnTo>
                  <a:lnTo>
                    <a:pt x="243" y="27"/>
                  </a:lnTo>
                  <a:close/>
                  <a:moveTo>
                    <a:pt x="261" y="23"/>
                  </a:moveTo>
                  <a:lnTo>
                    <a:pt x="270" y="21"/>
                  </a:lnTo>
                  <a:lnTo>
                    <a:pt x="270" y="18"/>
                  </a:lnTo>
                  <a:lnTo>
                    <a:pt x="260" y="20"/>
                  </a:lnTo>
                  <a:lnTo>
                    <a:pt x="261" y="23"/>
                  </a:lnTo>
                  <a:close/>
                  <a:moveTo>
                    <a:pt x="279" y="19"/>
                  </a:moveTo>
                  <a:lnTo>
                    <a:pt x="288" y="17"/>
                  </a:lnTo>
                  <a:lnTo>
                    <a:pt x="288" y="14"/>
                  </a:lnTo>
                  <a:lnTo>
                    <a:pt x="279" y="16"/>
                  </a:lnTo>
                  <a:lnTo>
                    <a:pt x="279" y="19"/>
                  </a:lnTo>
                  <a:close/>
                  <a:moveTo>
                    <a:pt x="298" y="16"/>
                  </a:moveTo>
                  <a:lnTo>
                    <a:pt x="307" y="14"/>
                  </a:lnTo>
                  <a:lnTo>
                    <a:pt x="307" y="14"/>
                  </a:lnTo>
                  <a:lnTo>
                    <a:pt x="307" y="11"/>
                  </a:lnTo>
                  <a:lnTo>
                    <a:pt x="306" y="11"/>
                  </a:lnTo>
                  <a:lnTo>
                    <a:pt x="297" y="13"/>
                  </a:lnTo>
                  <a:lnTo>
                    <a:pt x="298" y="16"/>
                  </a:lnTo>
                  <a:close/>
                  <a:moveTo>
                    <a:pt x="316" y="13"/>
                  </a:moveTo>
                  <a:lnTo>
                    <a:pt x="322" y="12"/>
                  </a:lnTo>
                  <a:lnTo>
                    <a:pt x="325" y="11"/>
                  </a:lnTo>
                  <a:lnTo>
                    <a:pt x="325" y="8"/>
                  </a:lnTo>
                  <a:lnTo>
                    <a:pt x="322" y="9"/>
                  </a:lnTo>
                  <a:lnTo>
                    <a:pt x="316" y="10"/>
                  </a:lnTo>
                  <a:lnTo>
                    <a:pt x="316" y="13"/>
                  </a:lnTo>
                  <a:close/>
                  <a:moveTo>
                    <a:pt x="335" y="10"/>
                  </a:moveTo>
                  <a:lnTo>
                    <a:pt x="337" y="9"/>
                  </a:lnTo>
                  <a:lnTo>
                    <a:pt x="344" y="9"/>
                  </a:lnTo>
                  <a:lnTo>
                    <a:pt x="344" y="6"/>
                  </a:lnTo>
                  <a:lnTo>
                    <a:pt x="337" y="7"/>
                  </a:lnTo>
                  <a:lnTo>
                    <a:pt x="334" y="7"/>
                  </a:lnTo>
                  <a:lnTo>
                    <a:pt x="335" y="10"/>
                  </a:lnTo>
                  <a:close/>
                  <a:moveTo>
                    <a:pt x="353" y="7"/>
                  </a:moveTo>
                  <a:lnTo>
                    <a:pt x="362" y="6"/>
                  </a:lnTo>
                  <a:lnTo>
                    <a:pt x="362" y="4"/>
                  </a:lnTo>
                  <a:lnTo>
                    <a:pt x="353" y="5"/>
                  </a:lnTo>
                  <a:lnTo>
                    <a:pt x="353" y="7"/>
                  </a:lnTo>
                  <a:close/>
                  <a:moveTo>
                    <a:pt x="372" y="5"/>
                  </a:moveTo>
                  <a:lnTo>
                    <a:pt x="381" y="4"/>
                  </a:lnTo>
                  <a:lnTo>
                    <a:pt x="381" y="1"/>
                  </a:lnTo>
                  <a:lnTo>
                    <a:pt x="371" y="2"/>
                  </a:lnTo>
                  <a:lnTo>
                    <a:pt x="372" y="5"/>
                  </a:lnTo>
                  <a:close/>
                  <a:moveTo>
                    <a:pt x="390" y="3"/>
                  </a:moveTo>
                  <a:lnTo>
                    <a:pt x="393" y="3"/>
                  </a:lnTo>
                  <a:lnTo>
                    <a:pt x="393" y="0"/>
                  </a:lnTo>
                  <a:lnTo>
                    <a:pt x="390" y="0"/>
                  </a:lnTo>
                  <a:lnTo>
                    <a:pt x="390" y="3"/>
                  </a:lnTo>
                  <a:close/>
                  <a:moveTo>
                    <a:pt x="2" y="317"/>
                  </a:moveTo>
                  <a:lnTo>
                    <a:pt x="9" y="311"/>
                  </a:lnTo>
                  <a:lnTo>
                    <a:pt x="8" y="309"/>
                  </a:lnTo>
                  <a:lnTo>
                    <a:pt x="0" y="314"/>
                  </a:lnTo>
                  <a:lnTo>
                    <a:pt x="2" y="3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BZ"/>
            </a:p>
          </p:txBody>
        </p:sp>
      </p:grpSp>
      <p:sp>
        <p:nvSpPr>
          <p:cNvPr id="54" name="Flèche : droite 53">
            <a:extLst>
              <a:ext uri="{FF2B5EF4-FFF2-40B4-BE49-F238E27FC236}">
                <a16:creationId xmlns:a16="http://schemas.microsoft.com/office/drawing/2014/main" id="{3AC3F99D-2E88-23CA-CDAC-C7E53F01FB56}"/>
              </a:ext>
            </a:extLst>
          </p:cNvPr>
          <p:cNvSpPr/>
          <p:nvPr/>
        </p:nvSpPr>
        <p:spPr>
          <a:xfrm flipH="1">
            <a:off x="9810282" y="4968812"/>
            <a:ext cx="379563" cy="22414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58" name="Flèche : droite 57">
            <a:extLst>
              <a:ext uri="{FF2B5EF4-FFF2-40B4-BE49-F238E27FC236}">
                <a16:creationId xmlns:a16="http://schemas.microsoft.com/office/drawing/2014/main" id="{B598F76A-B490-400D-5B8A-7A1AF43D1F2F}"/>
              </a:ext>
            </a:extLst>
          </p:cNvPr>
          <p:cNvSpPr/>
          <p:nvPr/>
        </p:nvSpPr>
        <p:spPr>
          <a:xfrm flipH="1">
            <a:off x="10332328" y="4968812"/>
            <a:ext cx="379563" cy="22414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6C5B36CC-9811-8567-61D1-EAEF78A8B56B}"/>
              </a:ext>
            </a:extLst>
          </p:cNvPr>
          <p:cNvGrpSpPr/>
          <p:nvPr/>
        </p:nvGrpSpPr>
        <p:grpSpPr>
          <a:xfrm>
            <a:off x="5943403" y="4012444"/>
            <a:ext cx="2846148" cy="2126997"/>
            <a:chOff x="5943403" y="3917194"/>
            <a:chExt cx="2846148" cy="2126997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88541425-970B-EBF5-19E5-6F14A4F39A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2865" r="25772" b="9816"/>
            <a:stretch/>
          </p:blipFill>
          <p:spPr>
            <a:xfrm>
              <a:off x="6180833" y="4144984"/>
              <a:ext cx="2574467" cy="1551318"/>
            </a:xfrm>
            <a:prstGeom prst="rect">
              <a:avLst/>
            </a:prstGeom>
          </p:spPr>
        </p:pic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5505FF91-EFFF-320A-40A5-DFC55D45C7BB}"/>
                </a:ext>
              </a:extLst>
            </p:cNvPr>
            <p:cNvCxnSpPr>
              <a:cxnSpLocks/>
            </p:cNvCxnSpPr>
            <p:nvPr/>
          </p:nvCxnSpPr>
          <p:spPr>
            <a:xfrm>
              <a:off x="6172432" y="5696302"/>
              <a:ext cx="261711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5DEA9AAF-927E-80DA-C010-4FE5AF8BA1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1691" y="4218545"/>
              <a:ext cx="0" cy="147775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5A83C92-503A-FFF8-AA28-F16DFC5B5D98}"/>
                </a:ext>
              </a:extLst>
            </p:cNvPr>
            <p:cNvSpPr txBox="1"/>
            <p:nvPr/>
          </p:nvSpPr>
          <p:spPr>
            <a:xfrm>
              <a:off x="6688357" y="5826312"/>
              <a:ext cx="1460955" cy="217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Wavelength (nm)</a:t>
              </a:r>
              <a:endParaRPr lang="en-BZ" sz="1200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FEBB947D-D664-C73B-0A09-8EEF4E150A17}"/>
                </a:ext>
              </a:extLst>
            </p:cNvPr>
            <p:cNvSpPr txBox="1"/>
            <p:nvPr/>
          </p:nvSpPr>
          <p:spPr>
            <a:xfrm rot="16200000">
              <a:off x="5321865" y="4894993"/>
              <a:ext cx="1460955" cy="217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BZ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ntensity</a:t>
              </a:r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BZ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a.u</a:t>
              </a:r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BZ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A13548-2E43-2289-341B-DF6B9DA92485}"/>
                </a:ext>
              </a:extLst>
            </p:cNvPr>
            <p:cNvSpPr/>
            <p:nvPr/>
          </p:nvSpPr>
          <p:spPr>
            <a:xfrm>
              <a:off x="7892366" y="4231558"/>
              <a:ext cx="692097" cy="1454690"/>
            </a:xfrm>
            <a:prstGeom prst="rect">
              <a:avLst/>
            </a:prstGeom>
            <a:solidFill>
              <a:schemeClr val="accent2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52271D4-B66B-0C62-0FBF-4302E9AD0C30}"/>
                </a:ext>
              </a:extLst>
            </p:cNvPr>
            <p:cNvSpPr txBox="1"/>
            <p:nvPr/>
          </p:nvSpPr>
          <p:spPr>
            <a:xfrm>
              <a:off x="6992492" y="5701514"/>
              <a:ext cx="508392" cy="217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700</a:t>
              </a:r>
              <a:endParaRPr lang="en-BZ" sz="1200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E5324D44-D5C9-4A41-8F19-CB0D9642598D}"/>
                </a:ext>
              </a:extLst>
            </p:cNvPr>
            <p:cNvSpPr txBox="1"/>
            <p:nvPr/>
          </p:nvSpPr>
          <p:spPr>
            <a:xfrm>
              <a:off x="7941495" y="5701514"/>
              <a:ext cx="508392" cy="217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800</a:t>
              </a:r>
              <a:endParaRPr lang="en-BZ" sz="1200" dirty="0"/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3F4A513D-4952-0152-BACA-D2EFB79EC2ED}"/>
                </a:ext>
              </a:extLst>
            </p:cNvPr>
            <p:cNvSpPr txBox="1"/>
            <p:nvPr/>
          </p:nvSpPr>
          <p:spPr>
            <a:xfrm>
              <a:off x="6043490" y="5701514"/>
              <a:ext cx="508392" cy="2178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BZ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  <a:endParaRPr lang="en-BZ" sz="1200" dirty="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8379323-B27B-ED82-4AE9-3965444B0062}"/>
                </a:ext>
              </a:extLst>
            </p:cNvPr>
            <p:cNvSpPr/>
            <p:nvPr/>
          </p:nvSpPr>
          <p:spPr>
            <a:xfrm>
              <a:off x="7021816" y="4872248"/>
              <a:ext cx="379563" cy="821734"/>
            </a:xfrm>
            <a:prstGeom prst="rect">
              <a:avLst/>
            </a:prstGeom>
            <a:solidFill>
              <a:schemeClr val="accent2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B84A48D-D8AE-3219-3042-E03247AFA7C8}"/>
                </a:ext>
              </a:extLst>
            </p:cNvPr>
            <p:cNvSpPr/>
            <p:nvPr/>
          </p:nvSpPr>
          <p:spPr>
            <a:xfrm>
              <a:off x="7529817" y="5317795"/>
              <a:ext cx="274334" cy="374455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E71DA87-884A-36E9-70FE-9552691FCC69}"/>
                </a:ext>
              </a:extLst>
            </p:cNvPr>
            <p:cNvSpPr/>
            <p:nvPr/>
          </p:nvSpPr>
          <p:spPr>
            <a:xfrm>
              <a:off x="6654996" y="5416549"/>
              <a:ext cx="274334" cy="270875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ZoneTexte 88">
                  <a:extLst>
                    <a:ext uri="{FF2B5EF4-FFF2-40B4-BE49-F238E27FC236}">
                      <a16:creationId xmlns:a16="http://schemas.microsoft.com/office/drawing/2014/main" id="{61B0DBD1-49D5-8F80-CCC9-95F9876ABF11}"/>
                    </a:ext>
                  </a:extLst>
                </p:cNvPr>
                <p:cNvSpPr txBox="1"/>
                <p:nvPr/>
              </p:nvSpPr>
              <p:spPr>
                <a:xfrm>
                  <a:off x="6862646" y="4553316"/>
                  <a:ext cx="751811" cy="3415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fr-FR" sz="1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𝐸𝐷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89" name="ZoneTexte 88">
                  <a:extLst>
                    <a:ext uri="{FF2B5EF4-FFF2-40B4-BE49-F238E27FC236}">
                      <a16:creationId xmlns:a16="http://schemas.microsoft.com/office/drawing/2014/main" id="{61B0DBD1-49D5-8F80-CCC9-95F9876ABF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2646" y="4553316"/>
                  <a:ext cx="751811" cy="341568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B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ZoneTexte 90">
                  <a:extLst>
                    <a:ext uri="{FF2B5EF4-FFF2-40B4-BE49-F238E27FC236}">
                      <a16:creationId xmlns:a16="http://schemas.microsoft.com/office/drawing/2014/main" id="{B19EE5C5-9DBA-B396-0301-2456960CB633}"/>
                    </a:ext>
                  </a:extLst>
                </p:cNvPr>
                <p:cNvSpPr txBox="1"/>
                <p:nvPr/>
              </p:nvSpPr>
              <p:spPr>
                <a:xfrm>
                  <a:off x="7875970" y="3917194"/>
                  <a:ext cx="751811" cy="34201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fr-FR" sz="16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𝐸𝐷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ZoneTexte 90">
                  <a:extLst>
                    <a:ext uri="{FF2B5EF4-FFF2-40B4-BE49-F238E27FC236}">
                      <a16:creationId xmlns:a16="http://schemas.microsoft.com/office/drawing/2014/main" id="{B19EE5C5-9DBA-B396-0301-2456960CB6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5970" y="3917194"/>
                  <a:ext cx="751811" cy="34201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B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ZoneTexte 98">
                  <a:extLst>
                    <a:ext uri="{FF2B5EF4-FFF2-40B4-BE49-F238E27FC236}">
                      <a16:creationId xmlns:a16="http://schemas.microsoft.com/office/drawing/2014/main" id="{67C7CDE0-4D29-8976-1118-95865E171A5B}"/>
                    </a:ext>
                  </a:extLst>
                </p:cNvPr>
                <p:cNvSpPr txBox="1"/>
                <p:nvPr/>
              </p:nvSpPr>
              <p:spPr>
                <a:xfrm>
                  <a:off x="6451672" y="5079949"/>
                  <a:ext cx="751811" cy="3415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fr-FR" sz="16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𝑀𝐷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99" name="ZoneTexte 98">
                  <a:extLst>
                    <a:ext uri="{FF2B5EF4-FFF2-40B4-BE49-F238E27FC236}">
                      <a16:creationId xmlns:a16="http://schemas.microsoft.com/office/drawing/2014/main" id="{67C7CDE0-4D29-8976-1118-95865E171A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672" y="5079949"/>
                  <a:ext cx="751811" cy="341568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B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D41FE1B5-A4FE-8F61-214F-B4856BCBC87D}"/>
                    </a:ext>
                  </a:extLst>
                </p:cNvPr>
                <p:cNvSpPr txBox="1"/>
                <p:nvPr/>
              </p:nvSpPr>
              <p:spPr>
                <a:xfrm>
                  <a:off x="7295969" y="4935331"/>
                  <a:ext cx="751811" cy="34201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fr-FR" sz="16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𝑀𝐷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100" name="ZoneTexte 99">
                  <a:extLst>
                    <a:ext uri="{FF2B5EF4-FFF2-40B4-BE49-F238E27FC236}">
                      <a16:creationId xmlns:a16="http://schemas.microsoft.com/office/drawing/2014/main" id="{D41FE1B5-A4FE-8F61-214F-B4856BCBC8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5969" y="4935331"/>
                  <a:ext cx="751811" cy="342017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BZ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5" name="Image 104">
            <a:extLst>
              <a:ext uri="{FF2B5EF4-FFF2-40B4-BE49-F238E27FC236}">
                <a16:creationId xmlns:a16="http://schemas.microsoft.com/office/drawing/2014/main" id="{DEAEC3DF-7BB7-BF57-D619-A61DD3209AA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671" b="82317" l="9843" r="42717">
                        <a14:foregroundMark x1="13386" y1="22561" x2="37402" y2="10671"/>
                        <a14:foregroundMark x1="37402" y1="10671" x2="11417" y2="16768"/>
                        <a14:foregroundMark x1="23425" y1="73171" x2="23425" y2="73171"/>
                        <a14:foregroundMark x1="33071" y1="81098" x2="33071" y2="81098"/>
                        <a14:foregroundMark x1="36614" y1="82317" x2="36614" y2="82317"/>
                        <a14:foregroundMark x1="29724" y1="82012" x2="29724" y2="82012"/>
                        <a14:foregroundMark x1="26378" y1="82012" x2="26378" y2="82012"/>
                        <a14:foregroundMark x1="23031" y1="81707" x2="23031" y2="81707"/>
                        <a14:foregroundMark x1="17520" y1="80793" x2="17520" y2="807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6" t="12859" r="52670" b="29777"/>
          <a:stretch/>
        </p:blipFill>
        <p:spPr>
          <a:xfrm>
            <a:off x="10908047" y="1501387"/>
            <a:ext cx="1207510" cy="1074760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63306B50-D6B2-0817-3045-9CB7C40DFB66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671" b="82317" l="9843" r="42717">
                        <a14:foregroundMark x1="13386" y1="22561" x2="37402" y2="10671"/>
                        <a14:foregroundMark x1="37402" y1="10671" x2="11417" y2="16768"/>
                        <a14:foregroundMark x1="23425" y1="73171" x2="23425" y2="73171"/>
                        <a14:foregroundMark x1="33071" y1="81098" x2="33071" y2="81098"/>
                        <a14:foregroundMark x1="36614" y1="82317" x2="36614" y2="82317"/>
                        <a14:foregroundMark x1="29724" y1="82012" x2="29724" y2="82012"/>
                        <a14:foregroundMark x1="26378" y1="82012" x2="26378" y2="82012"/>
                        <a14:foregroundMark x1="23031" y1="81707" x2="23031" y2="81707"/>
                        <a14:foregroundMark x1="17520" y1="80793" x2="17520" y2="807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89" t="69573" r="61017" b="13749"/>
          <a:stretch/>
        </p:blipFill>
        <p:spPr>
          <a:xfrm>
            <a:off x="11150615" y="2533875"/>
            <a:ext cx="722373" cy="31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2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4.58333E-6 0.08009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1" grpId="0" animBg="1"/>
      <p:bldP spid="182" grpId="0"/>
      <p:bldP spid="183" grpId="0"/>
      <p:bldP spid="26" grpId="0" animBg="1"/>
      <p:bldP spid="147" grpId="0"/>
      <p:bldP spid="263" grpId="0" animBg="1"/>
      <p:bldP spid="265" grpId="0"/>
      <p:bldP spid="266" grpId="0"/>
      <p:bldP spid="267" grpId="0" animBg="1"/>
      <p:bldP spid="268" grpId="0"/>
      <p:bldP spid="269" grpId="0" animBg="1"/>
      <p:bldP spid="54" grpId="0" animBg="1"/>
      <p:bldP spid="5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TM03457485[[fn=Maillage]]</Template>
  <TotalTime>19008</TotalTime>
  <Words>274</Words>
  <Application>Microsoft Office PowerPoint</Application>
  <PresentationFormat>Grand écran</PresentationFormat>
  <Paragraphs>71</Paragraphs>
  <Slides>4</Slides>
  <Notes>3</Notes>
  <HiddenSlides>0</HiddenSlides>
  <MMClips>1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Benoît Reynier</dc:creator>
  <cp:lastModifiedBy>Benoît Reynier</cp:lastModifiedBy>
  <cp:revision>1391</cp:revision>
  <dcterms:created xsi:type="dcterms:W3CDTF">2022-08-24T12:05:00Z</dcterms:created>
  <dcterms:modified xsi:type="dcterms:W3CDTF">2024-11-15T08:24:47Z</dcterms:modified>
</cp:coreProperties>
</file>