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8288000" cy="10287000"/>
  <p:notesSz cx="6858000" cy="9144000"/>
  <p:embeddedFontLst>
    <p:embeddedFont>
      <p:font typeface="Arimo Bold" panose="020B0604020202020204" charset="0"/>
      <p:regular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DM Sans" panose="020B0604020202020204" charset="0"/>
      <p:regular r:id="rId21"/>
    </p:embeddedFont>
    <p:embeddedFont>
      <p:font typeface="DM Sans Bold" panose="020B0604020202020204" charset="0"/>
      <p:regular r:id="rId22"/>
    </p:embeddedFont>
    <p:embeddedFont>
      <p:font typeface="DM Sans Italics" panose="020B0604020202020204" charset="0"/>
      <p:regular r:id="rId23"/>
    </p:embeddedFont>
    <p:embeddedFont>
      <p:font typeface="League Spartan" panose="020B0604020202020204" charset="0"/>
      <p:regular r:id="rId24"/>
    </p:embeddedFont>
    <p:embeddedFont>
      <p:font typeface="Muli" panose="020B0604020202020204" charset="0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01" autoAdjust="0"/>
    <p:restoredTop sz="90014" autoAdjust="0"/>
  </p:normalViewPr>
  <p:slideViewPr>
    <p:cSldViewPr>
      <p:cViewPr varScale="1">
        <p:scale>
          <a:sx n="71" d="100"/>
          <a:sy n="71" d="100"/>
        </p:scale>
        <p:origin x="91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8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4.png"/><Relationship Id="rId7" Type="http://schemas.openxmlformats.org/officeDocument/2006/relationships/image" Target="../media/image17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31.jpeg"/><Relationship Id="rId4" Type="http://schemas.openxmlformats.org/officeDocument/2006/relationships/image" Target="../media/image15.png"/><Relationship Id="rId9" Type="http://schemas.openxmlformats.org/officeDocument/2006/relationships/image" Target="../media/image33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0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24.png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4319139" flipH="1">
            <a:off x="1717312" y="-2532663"/>
            <a:ext cx="14853376" cy="15352326"/>
          </a:xfrm>
          <a:custGeom>
            <a:avLst/>
            <a:gdLst/>
            <a:ahLst/>
            <a:cxnLst/>
            <a:rect l="l" t="t" r="r" b="b"/>
            <a:pathLst>
              <a:path w="14853376" h="15352326">
                <a:moveTo>
                  <a:pt x="14853376" y="0"/>
                </a:moveTo>
                <a:lnTo>
                  <a:pt x="0" y="0"/>
                </a:lnTo>
                <a:lnTo>
                  <a:pt x="0" y="15352326"/>
                </a:lnTo>
                <a:lnTo>
                  <a:pt x="14853376" y="15352326"/>
                </a:lnTo>
                <a:lnTo>
                  <a:pt x="14853376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AutoShape 3"/>
          <p:cNvSpPr/>
          <p:nvPr/>
        </p:nvSpPr>
        <p:spPr>
          <a:xfrm>
            <a:off x="1028699" y="7601556"/>
            <a:ext cx="16230600" cy="4762"/>
          </a:xfrm>
          <a:prstGeom prst="line">
            <a:avLst/>
          </a:prstGeom>
          <a:ln w="9525" cap="flat">
            <a:solidFill>
              <a:srgbClr val="9E485B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" name="Freeform 4"/>
          <p:cNvSpPr/>
          <p:nvPr/>
        </p:nvSpPr>
        <p:spPr>
          <a:xfrm>
            <a:off x="1028700" y="677857"/>
            <a:ext cx="2166940" cy="869225"/>
          </a:xfrm>
          <a:custGeom>
            <a:avLst/>
            <a:gdLst/>
            <a:ahLst/>
            <a:cxnLst/>
            <a:rect l="l" t="t" r="r" b="b"/>
            <a:pathLst>
              <a:path w="2166940" h="869225">
                <a:moveTo>
                  <a:pt x="0" y="0"/>
                </a:moveTo>
                <a:lnTo>
                  <a:pt x="2166940" y="0"/>
                </a:lnTo>
                <a:lnTo>
                  <a:pt x="2166940" y="869225"/>
                </a:lnTo>
                <a:lnTo>
                  <a:pt x="0" y="8692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5304806" y="560732"/>
            <a:ext cx="1954494" cy="1103475"/>
          </a:xfrm>
          <a:custGeom>
            <a:avLst/>
            <a:gdLst/>
            <a:ahLst/>
            <a:cxnLst/>
            <a:rect l="l" t="t" r="r" b="b"/>
            <a:pathLst>
              <a:path w="1954494" h="1103475">
                <a:moveTo>
                  <a:pt x="0" y="0"/>
                </a:moveTo>
                <a:lnTo>
                  <a:pt x="1954494" y="0"/>
                </a:lnTo>
                <a:lnTo>
                  <a:pt x="1954494" y="1103474"/>
                </a:lnTo>
                <a:lnTo>
                  <a:pt x="0" y="11034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1028700" y="3014662"/>
            <a:ext cx="15554342" cy="3320069"/>
            <a:chOff x="0" y="0"/>
            <a:chExt cx="20739123" cy="4426758"/>
          </a:xfrm>
        </p:grpSpPr>
        <p:sp>
          <p:nvSpPr>
            <p:cNvPr id="7" name="TextBox 7"/>
            <p:cNvSpPr txBox="1"/>
            <p:nvPr/>
          </p:nvSpPr>
          <p:spPr>
            <a:xfrm>
              <a:off x="0" y="0"/>
              <a:ext cx="20739123" cy="36322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0799"/>
                </a:lnSpc>
              </a:pPr>
              <a:r>
                <a:rPr lang="en-US" sz="8999">
                  <a:solidFill>
                    <a:srgbClr val="000000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A mechanism for VUV photodesorption : CO ices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3675130"/>
              <a:ext cx="20739123" cy="751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59"/>
                </a:lnSpc>
              </a:pPr>
              <a:r>
                <a:rPr lang="en-US" sz="3399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Journée inter-UFR-CHIMIE PHYSIQUE</a:t>
              </a:r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1028700" y="8037079"/>
            <a:ext cx="5306212" cy="6464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19"/>
              </a:lnSpc>
            </a:pPr>
            <a:r>
              <a:rPr lang="en-US" sz="3799" b="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Antoine Hacquard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5174064" y="8800465"/>
            <a:ext cx="2085236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15/11/2024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028699" y="8772207"/>
            <a:ext cx="11949611" cy="5969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sz="3499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J.-H. Fillion, M. Bertin, G. Féraud, X. Michaut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2152296">
            <a:off x="10554543" y="-3785506"/>
            <a:ext cx="10173187" cy="10147754"/>
          </a:xfrm>
          <a:custGeom>
            <a:avLst/>
            <a:gdLst/>
            <a:ahLst/>
            <a:cxnLst/>
            <a:rect l="l" t="t" r="r" b="b"/>
            <a:pathLst>
              <a:path w="10173187" h="10147754">
                <a:moveTo>
                  <a:pt x="0" y="0"/>
                </a:moveTo>
                <a:lnTo>
                  <a:pt x="10173187" y="0"/>
                </a:lnTo>
                <a:lnTo>
                  <a:pt x="10173187" y="10147754"/>
                </a:lnTo>
                <a:lnTo>
                  <a:pt x="0" y="10147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7487336" y="9346998"/>
            <a:ext cx="967027" cy="339828"/>
            <a:chOff x="0" y="0"/>
            <a:chExt cx="254690" cy="8950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54690" cy="89502"/>
            </a:xfrm>
            <a:custGeom>
              <a:avLst/>
              <a:gdLst/>
              <a:ahLst/>
              <a:cxnLst/>
              <a:rect l="l" t="t" r="r" b="b"/>
              <a:pathLst>
                <a:path w="254690" h="89502">
                  <a:moveTo>
                    <a:pt x="0" y="0"/>
                  </a:moveTo>
                  <a:lnTo>
                    <a:pt x="254690" y="0"/>
                  </a:lnTo>
                  <a:lnTo>
                    <a:pt x="254690" y="89502"/>
                  </a:lnTo>
                  <a:lnTo>
                    <a:pt x="0" y="89502"/>
                  </a:lnTo>
                  <a:close/>
                </a:path>
              </a:pathLst>
            </a:custGeom>
            <a:solidFill>
              <a:srgbClr val="9E485B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47625"/>
              <a:ext cx="254690" cy="13712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6275519" y="9239250"/>
            <a:ext cx="983781" cy="5499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445"/>
              </a:lnSpc>
            </a:pPr>
            <a:r>
              <a:rPr lang="en-US" sz="3500">
                <a:solidFill>
                  <a:srgbClr val="9E485B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00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28700" y="500062"/>
            <a:ext cx="10090499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399"/>
              </a:lnSpc>
              <a:spcBef>
                <a:spcPct val="0"/>
              </a:spcBef>
            </a:pPr>
            <a:r>
              <a:rPr lang="en-US" sz="6999">
                <a:solidFill>
                  <a:srgbClr val="9E485B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Experimental Study</a:t>
            </a:r>
          </a:p>
        </p:txBody>
      </p:sp>
      <p:sp>
        <p:nvSpPr>
          <p:cNvPr id="8" name="Freeform 8"/>
          <p:cNvSpPr/>
          <p:nvPr/>
        </p:nvSpPr>
        <p:spPr>
          <a:xfrm>
            <a:off x="1028700" y="2494260"/>
            <a:ext cx="8669840" cy="5162247"/>
          </a:xfrm>
          <a:custGeom>
            <a:avLst/>
            <a:gdLst/>
            <a:ahLst/>
            <a:cxnLst/>
            <a:rect l="l" t="t" r="r" b="b"/>
            <a:pathLst>
              <a:path w="8669840" h="5162247">
                <a:moveTo>
                  <a:pt x="0" y="0"/>
                </a:moveTo>
                <a:lnTo>
                  <a:pt x="8669840" y="0"/>
                </a:lnTo>
                <a:lnTo>
                  <a:pt x="8669840" y="5162246"/>
                </a:lnTo>
                <a:lnTo>
                  <a:pt x="0" y="51622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9947399" y="2783559"/>
            <a:ext cx="3434897" cy="3883342"/>
          </a:xfrm>
          <a:custGeom>
            <a:avLst/>
            <a:gdLst/>
            <a:ahLst/>
            <a:cxnLst/>
            <a:rect l="l" t="t" r="r" b="b"/>
            <a:pathLst>
              <a:path w="3434897" h="3883342">
                <a:moveTo>
                  <a:pt x="0" y="0"/>
                </a:moveTo>
                <a:lnTo>
                  <a:pt x="3434898" y="0"/>
                </a:lnTo>
                <a:lnTo>
                  <a:pt x="3434898" y="3883342"/>
                </a:lnTo>
                <a:lnTo>
                  <a:pt x="0" y="38833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10516684" y="7848001"/>
            <a:ext cx="5731225" cy="13531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40"/>
              </a:lnSpc>
              <a:spcBef>
                <a:spcPct val="0"/>
              </a:spcBef>
            </a:pPr>
            <a:r>
              <a:rPr lang="en-US" sz="26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Time-of-flight (TOF) spectra S(t) obtained by recording ion signal as a function of the TOF t at a fixed  λ ion.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2152296">
            <a:off x="10554543" y="-3785506"/>
            <a:ext cx="10173187" cy="10147754"/>
          </a:xfrm>
          <a:custGeom>
            <a:avLst/>
            <a:gdLst/>
            <a:ahLst/>
            <a:cxnLst/>
            <a:rect l="l" t="t" r="r" b="b"/>
            <a:pathLst>
              <a:path w="10173187" h="10147754">
                <a:moveTo>
                  <a:pt x="0" y="0"/>
                </a:moveTo>
                <a:lnTo>
                  <a:pt x="10173187" y="0"/>
                </a:lnTo>
                <a:lnTo>
                  <a:pt x="10173187" y="10147754"/>
                </a:lnTo>
                <a:lnTo>
                  <a:pt x="0" y="10147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7487336" y="9346998"/>
            <a:ext cx="967027" cy="339828"/>
            <a:chOff x="0" y="0"/>
            <a:chExt cx="254690" cy="8950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54690" cy="89502"/>
            </a:xfrm>
            <a:custGeom>
              <a:avLst/>
              <a:gdLst/>
              <a:ahLst/>
              <a:cxnLst/>
              <a:rect l="l" t="t" r="r" b="b"/>
              <a:pathLst>
                <a:path w="254690" h="89502">
                  <a:moveTo>
                    <a:pt x="0" y="0"/>
                  </a:moveTo>
                  <a:lnTo>
                    <a:pt x="254690" y="0"/>
                  </a:lnTo>
                  <a:lnTo>
                    <a:pt x="254690" y="89502"/>
                  </a:lnTo>
                  <a:lnTo>
                    <a:pt x="0" y="89502"/>
                  </a:lnTo>
                  <a:close/>
                </a:path>
              </a:pathLst>
            </a:custGeom>
            <a:solidFill>
              <a:srgbClr val="9E485B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47625"/>
              <a:ext cx="254690" cy="13712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6275519" y="9239250"/>
            <a:ext cx="983781" cy="5499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445"/>
              </a:lnSpc>
            </a:pPr>
            <a:r>
              <a:rPr lang="en-US" sz="3500">
                <a:solidFill>
                  <a:srgbClr val="9E485B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00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28700" y="500062"/>
            <a:ext cx="10090499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399"/>
              </a:lnSpc>
              <a:spcBef>
                <a:spcPct val="0"/>
              </a:spcBef>
            </a:pPr>
            <a:r>
              <a:rPr lang="en-US" sz="6999">
                <a:solidFill>
                  <a:srgbClr val="9E485B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Experimental Study</a:t>
            </a:r>
          </a:p>
        </p:txBody>
      </p:sp>
      <p:sp>
        <p:nvSpPr>
          <p:cNvPr id="8" name="Freeform 8"/>
          <p:cNvSpPr/>
          <p:nvPr/>
        </p:nvSpPr>
        <p:spPr>
          <a:xfrm>
            <a:off x="1892499" y="1753293"/>
            <a:ext cx="11413530" cy="8035867"/>
          </a:xfrm>
          <a:custGeom>
            <a:avLst/>
            <a:gdLst/>
            <a:ahLst/>
            <a:cxnLst/>
            <a:rect l="l" t="t" r="r" b="b"/>
            <a:pathLst>
              <a:path w="11413530" h="8035867">
                <a:moveTo>
                  <a:pt x="0" y="0"/>
                </a:moveTo>
                <a:lnTo>
                  <a:pt x="11413530" y="0"/>
                </a:lnTo>
                <a:lnTo>
                  <a:pt x="11413530" y="8035867"/>
                </a:lnTo>
                <a:lnTo>
                  <a:pt x="0" y="803586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487336" y="9346998"/>
            <a:ext cx="967027" cy="339828"/>
            <a:chOff x="0" y="0"/>
            <a:chExt cx="254690" cy="8950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54690" cy="89502"/>
            </a:xfrm>
            <a:custGeom>
              <a:avLst/>
              <a:gdLst/>
              <a:ahLst/>
              <a:cxnLst/>
              <a:rect l="l" t="t" r="r" b="b"/>
              <a:pathLst>
                <a:path w="254690" h="89502">
                  <a:moveTo>
                    <a:pt x="0" y="0"/>
                  </a:moveTo>
                  <a:lnTo>
                    <a:pt x="254690" y="0"/>
                  </a:lnTo>
                  <a:lnTo>
                    <a:pt x="254690" y="89502"/>
                  </a:lnTo>
                  <a:lnTo>
                    <a:pt x="0" y="89502"/>
                  </a:lnTo>
                  <a:close/>
                </a:path>
              </a:pathLst>
            </a:custGeom>
            <a:solidFill>
              <a:srgbClr val="9E485B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254690" cy="13712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2688788" y="518477"/>
            <a:ext cx="12320828" cy="1599567"/>
            <a:chOff x="0" y="0"/>
            <a:chExt cx="3244992" cy="42128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3244992" cy="421285"/>
            </a:xfrm>
            <a:custGeom>
              <a:avLst/>
              <a:gdLst/>
              <a:ahLst/>
              <a:cxnLst/>
              <a:rect l="l" t="t" r="r" b="b"/>
              <a:pathLst>
                <a:path w="3244992" h="421285">
                  <a:moveTo>
                    <a:pt x="0" y="0"/>
                  </a:moveTo>
                  <a:lnTo>
                    <a:pt x="3244992" y="0"/>
                  </a:lnTo>
                  <a:lnTo>
                    <a:pt x="3244992" y="421285"/>
                  </a:lnTo>
                  <a:lnTo>
                    <a:pt x="0" y="421285"/>
                  </a:lnTo>
                  <a:close/>
                </a:path>
              </a:pathLst>
            </a:custGeom>
            <a:solidFill>
              <a:srgbClr val="9E485B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3244992" cy="4689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 rot="1345405" flipH="1">
            <a:off x="6421988" y="6149163"/>
            <a:ext cx="4711429" cy="5052471"/>
          </a:xfrm>
          <a:custGeom>
            <a:avLst/>
            <a:gdLst/>
            <a:ahLst/>
            <a:cxnLst/>
            <a:rect l="l" t="t" r="r" b="b"/>
            <a:pathLst>
              <a:path w="4711429" h="5052471">
                <a:moveTo>
                  <a:pt x="4711429" y="0"/>
                </a:moveTo>
                <a:lnTo>
                  <a:pt x="0" y="0"/>
                </a:lnTo>
                <a:lnTo>
                  <a:pt x="0" y="5052471"/>
                </a:lnTo>
                <a:lnTo>
                  <a:pt x="4711429" y="5052471"/>
                </a:lnTo>
                <a:lnTo>
                  <a:pt x="4711429" y="0"/>
                </a:lnTo>
                <a:close/>
              </a:path>
            </a:pathLst>
          </a:custGeom>
          <a:blipFill>
            <a:blip r:embed="rId2">
              <a:alphaModFix amt="60000"/>
            </a:blip>
            <a:stretch>
              <a:fillRect/>
            </a:stretch>
          </a:blipFill>
        </p:spPr>
      </p:sp>
      <p:grpSp>
        <p:nvGrpSpPr>
          <p:cNvPr id="9" name="Group 9"/>
          <p:cNvGrpSpPr/>
          <p:nvPr/>
        </p:nvGrpSpPr>
        <p:grpSpPr>
          <a:xfrm>
            <a:off x="10098424" y="224444"/>
            <a:ext cx="2662981" cy="2187633"/>
            <a:chOff x="0" y="0"/>
            <a:chExt cx="3550641" cy="2916844"/>
          </a:xfrm>
        </p:grpSpPr>
        <p:sp>
          <p:nvSpPr>
            <p:cNvPr id="10" name="Freeform 10"/>
            <p:cNvSpPr/>
            <p:nvPr/>
          </p:nvSpPr>
          <p:spPr>
            <a:xfrm>
              <a:off x="55552" y="567685"/>
              <a:ext cx="3495090" cy="2349159"/>
            </a:xfrm>
            <a:custGeom>
              <a:avLst/>
              <a:gdLst/>
              <a:ahLst/>
              <a:cxnLst/>
              <a:rect l="l" t="t" r="r" b="b"/>
              <a:pathLst>
                <a:path w="3495090" h="2349159">
                  <a:moveTo>
                    <a:pt x="0" y="0"/>
                  </a:moveTo>
                  <a:lnTo>
                    <a:pt x="3495089" y="0"/>
                  </a:lnTo>
                  <a:lnTo>
                    <a:pt x="3495089" y="2349159"/>
                  </a:lnTo>
                  <a:lnTo>
                    <a:pt x="0" y="23491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 rot="-278975">
              <a:off x="61563" y="60628"/>
              <a:ext cx="1560085" cy="1582255"/>
            </a:xfrm>
            <a:custGeom>
              <a:avLst/>
              <a:gdLst/>
              <a:ahLst/>
              <a:cxnLst/>
              <a:rect l="l" t="t" r="r" b="b"/>
              <a:pathLst>
                <a:path w="1560085" h="1582255">
                  <a:moveTo>
                    <a:pt x="0" y="0"/>
                  </a:moveTo>
                  <a:lnTo>
                    <a:pt x="1560085" y="0"/>
                  </a:lnTo>
                  <a:lnTo>
                    <a:pt x="1560085" y="1582255"/>
                  </a:lnTo>
                  <a:lnTo>
                    <a:pt x="0" y="158225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15533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16275519" y="9239250"/>
            <a:ext cx="983781" cy="5499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445"/>
              </a:lnSpc>
            </a:pPr>
            <a:r>
              <a:rPr lang="en-US" sz="3500">
                <a:solidFill>
                  <a:srgbClr val="9E485B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00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423858" y="738189"/>
            <a:ext cx="8020962" cy="1193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99"/>
              </a:lnSpc>
            </a:pPr>
            <a:r>
              <a:rPr lang="en-US" sz="6999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Results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3539070" y="994728"/>
            <a:ext cx="3948266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759"/>
              </a:lnSpc>
            </a:pPr>
            <a:r>
              <a:rPr lang="en-US" sz="3399" b="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Vibrational Energy</a:t>
            </a:r>
          </a:p>
        </p:txBody>
      </p:sp>
      <p:sp>
        <p:nvSpPr>
          <p:cNvPr id="15" name="Freeform 15"/>
          <p:cNvSpPr/>
          <p:nvPr/>
        </p:nvSpPr>
        <p:spPr>
          <a:xfrm>
            <a:off x="691955" y="2412077"/>
            <a:ext cx="10130026" cy="7111653"/>
          </a:xfrm>
          <a:custGeom>
            <a:avLst/>
            <a:gdLst/>
            <a:ahLst/>
            <a:cxnLst/>
            <a:rect l="l" t="t" r="r" b="b"/>
            <a:pathLst>
              <a:path w="10130026" h="7111653">
                <a:moveTo>
                  <a:pt x="0" y="0"/>
                </a:moveTo>
                <a:lnTo>
                  <a:pt x="10130026" y="0"/>
                </a:lnTo>
                <a:lnTo>
                  <a:pt x="10130026" y="7111653"/>
                </a:lnTo>
                <a:lnTo>
                  <a:pt x="0" y="711165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422" t="-13850" r="-13462" b="-4337"/>
            </a:stretch>
          </a:blipFill>
        </p:spPr>
      </p:sp>
      <p:sp>
        <p:nvSpPr>
          <p:cNvPr id="16" name="TextBox 16"/>
          <p:cNvSpPr txBox="1"/>
          <p:nvPr/>
        </p:nvSpPr>
        <p:spPr>
          <a:xfrm>
            <a:off x="691955" y="9174112"/>
            <a:ext cx="2097881" cy="3267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30"/>
              </a:lnSpc>
            </a:pPr>
            <a:r>
              <a:rPr lang="en-US" sz="2023" i="1">
                <a:solidFill>
                  <a:srgbClr val="9E485B"/>
                </a:solidFill>
                <a:latin typeface="DM Sans Italics"/>
                <a:ea typeface="DM Sans Italics"/>
                <a:cs typeface="DM Sans Italics"/>
                <a:sym typeface="DM Sans Italics"/>
              </a:rPr>
              <a:t>Hacquard+2024b</a:t>
            </a:r>
          </a:p>
        </p:txBody>
      </p:sp>
      <p:grpSp>
        <p:nvGrpSpPr>
          <p:cNvPr id="17" name="Group 17"/>
          <p:cNvGrpSpPr/>
          <p:nvPr/>
        </p:nvGrpSpPr>
        <p:grpSpPr>
          <a:xfrm>
            <a:off x="11449037" y="4545168"/>
            <a:ext cx="6090634" cy="482958"/>
            <a:chOff x="0" y="0"/>
            <a:chExt cx="8120845" cy="643944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0845" cy="643944"/>
            </a:xfrm>
            <a:custGeom>
              <a:avLst/>
              <a:gdLst/>
              <a:ahLst/>
              <a:cxnLst/>
              <a:rect l="l" t="t" r="r" b="b"/>
              <a:pathLst>
                <a:path w="8120845" h="643944">
                  <a:moveTo>
                    <a:pt x="0" y="0"/>
                  </a:moveTo>
                  <a:lnTo>
                    <a:pt x="8120845" y="0"/>
                  </a:lnTo>
                  <a:lnTo>
                    <a:pt x="8120845" y="643944"/>
                  </a:lnTo>
                  <a:lnTo>
                    <a:pt x="0" y="6439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9" name="TextBox 19"/>
          <p:cNvSpPr txBox="1"/>
          <p:nvPr/>
        </p:nvSpPr>
        <p:spPr>
          <a:xfrm>
            <a:off x="11449037" y="3067327"/>
            <a:ext cx="4588377" cy="4387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39"/>
              </a:lnSpc>
            </a:pPr>
            <a:r>
              <a:rPr lang="en-US" sz="2599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CO B-X (2+1) REMPI spectrum</a:t>
            </a:r>
          </a:p>
        </p:txBody>
      </p:sp>
      <p:grpSp>
        <p:nvGrpSpPr>
          <p:cNvPr id="20" name="Group 20"/>
          <p:cNvGrpSpPr/>
          <p:nvPr/>
        </p:nvGrpSpPr>
        <p:grpSpPr>
          <a:xfrm>
            <a:off x="11429914" y="3863617"/>
            <a:ext cx="6109757" cy="484474"/>
            <a:chOff x="0" y="0"/>
            <a:chExt cx="8146342" cy="645965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46342" cy="645965"/>
            </a:xfrm>
            <a:custGeom>
              <a:avLst/>
              <a:gdLst/>
              <a:ahLst/>
              <a:cxnLst/>
              <a:rect l="l" t="t" r="r" b="b"/>
              <a:pathLst>
                <a:path w="8146342" h="645965">
                  <a:moveTo>
                    <a:pt x="0" y="0"/>
                  </a:moveTo>
                  <a:lnTo>
                    <a:pt x="8146342" y="0"/>
                  </a:lnTo>
                  <a:lnTo>
                    <a:pt x="8146342" y="645965"/>
                  </a:lnTo>
                  <a:lnTo>
                    <a:pt x="0" y="64596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22" name="TextBox 22"/>
          <p:cNvSpPr txBox="1"/>
          <p:nvPr/>
        </p:nvSpPr>
        <p:spPr>
          <a:xfrm>
            <a:off x="11449037" y="5180526"/>
            <a:ext cx="4588377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359"/>
              </a:lnSpc>
            </a:pPr>
            <a:r>
              <a:rPr lang="en-US" sz="24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v = 755 m/s E      = 83 meV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1687502" y="7279681"/>
            <a:ext cx="5613705" cy="8959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39"/>
              </a:lnSpc>
            </a:pPr>
            <a:r>
              <a:rPr lang="en-US" sz="2599" b="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96% of vibrationnaly cold molecules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487336" y="9346998"/>
            <a:ext cx="967027" cy="339828"/>
            <a:chOff x="0" y="0"/>
            <a:chExt cx="254690" cy="8950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54690" cy="89502"/>
            </a:xfrm>
            <a:custGeom>
              <a:avLst/>
              <a:gdLst/>
              <a:ahLst/>
              <a:cxnLst/>
              <a:rect l="l" t="t" r="r" b="b"/>
              <a:pathLst>
                <a:path w="254690" h="89502">
                  <a:moveTo>
                    <a:pt x="0" y="0"/>
                  </a:moveTo>
                  <a:lnTo>
                    <a:pt x="254690" y="0"/>
                  </a:lnTo>
                  <a:lnTo>
                    <a:pt x="254690" y="89502"/>
                  </a:lnTo>
                  <a:lnTo>
                    <a:pt x="0" y="89502"/>
                  </a:lnTo>
                  <a:close/>
                </a:path>
              </a:pathLst>
            </a:custGeom>
            <a:solidFill>
              <a:srgbClr val="9E485B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254690" cy="13712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6275519" y="9239250"/>
            <a:ext cx="983781" cy="5499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445"/>
              </a:lnSpc>
            </a:pPr>
            <a:r>
              <a:rPr lang="en-US" sz="3500">
                <a:solidFill>
                  <a:srgbClr val="9E485B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00</a:t>
            </a:r>
          </a:p>
        </p:txBody>
      </p:sp>
      <p:sp>
        <p:nvSpPr>
          <p:cNvPr id="6" name="Freeform 6"/>
          <p:cNvSpPr/>
          <p:nvPr/>
        </p:nvSpPr>
        <p:spPr>
          <a:xfrm>
            <a:off x="487006" y="2888999"/>
            <a:ext cx="5969239" cy="7058232"/>
          </a:xfrm>
          <a:custGeom>
            <a:avLst/>
            <a:gdLst/>
            <a:ahLst/>
            <a:cxnLst/>
            <a:rect l="l" t="t" r="r" b="b"/>
            <a:pathLst>
              <a:path w="5969239" h="7058232">
                <a:moveTo>
                  <a:pt x="0" y="0"/>
                </a:moveTo>
                <a:lnTo>
                  <a:pt x="5969239" y="0"/>
                </a:lnTo>
                <a:lnTo>
                  <a:pt x="5969239" y="7058233"/>
                </a:lnTo>
                <a:lnTo>
                  <a:pt x="0" y="7058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646" r="-2534" b="-3644"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-2688788" y="518477"/>
            <a:ext cx="12320828" cy="1599567"/>
            <a:chOff x="0" y="0"/>
            <a:chExt cx="3244992" cy="42128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3244992" cy="421285"/>
            </a:xfrm>
            <a:custGeom>
              <a:avLst/>
              <a:gdLst/>
              <a:ahLst/>
              <a:cxnLst/>
              <a:rect l="l" t="t" r="r" b="b"/>
              <a:pathLst>
                <a:path w="3244992" h="421285">
                  <a:moveTo>
                    <a:pt x="0" y="0"/>
                  </a:moveTo>
                  <a:lnTo>
                    <a:pt x="3244992" y="0"/>
                  </a:lnTo>
                  <a:lnTo>
                    <a:pt x="3244992" y="421285"/>
                  </a:lnTo>
                  <a:lnTo>
                    <a:pt x="0" y="421285"/>
                  </a:lnTo>
                  <a:close/>
                </a:path>
              </a:pathLst>
            </a:custGeom>
            <a:solidFill>
              <a:srgbClr val="9E485B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3244992" cy="4689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423858" y="738189"/>
            <a:ext cx="8020962" cy="1193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99"/>
              </a:lnSpc>
            </a:pPr>
            <a:r>
              <a:rPr lang="en-US" sz="6999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Results</a:t>
            </a:r>
          </a:p>
        </p:txBody>
      </p:sp>
      <p:sp>
        <p:nvSpPr>
          <p:cNvPr id="11" name="Freeform 11"/>
          <p:cNvSpPr/>
          <p:nvPr/>
        </p:nvSpPr>
        <p:spPr>
          <a:xfrm rot="1345405" flipH="1">
            <a:off x="6421988" y="6149163"/>
            <a:ext cx="4711429" cy="5052471"/>
          </a:xfrm>
          <a:custGeom>
            <a:avLst/>
            <a:gdLst/>
            <a:ahLst/>
            <a:cxnLst/>
            <a:rect l="l" t="t" r="r" b="b"/>
            <a:pathLst>
              <a:path w="4711429" h="5052471">
                <a:moveTo>
                  <a:pt x="4711429" y="0"/>
                </a:moveTo>
                <a:lnTo>
                  <a:pt x="0" y="0"/>
                </a:lnTo>
                <a:lnTo>
                  <a:pt x="0" y="5052471"/>
                </a:lnTo>
                <a:lnTo>
                  <a:pt x="4711429" y="5052471"/>
                </a:lnTo>
                <a:lnTo>
                  <a:pt x="4711429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7419179" y="2489385"/>
            <a:ext cx="8627740" cy="7299775"/>
          </a:xfrm>
          <a:custGeom>
            <a:avLst/>
            <a:gdLst/>
            <a:ahLst/>
            <a:cxnLst/>
            <a:rect l="l" t="t" r="r" b="b"/>
            <a:pathLst>
              <a:path w="8627740" h="7299775">
                <a:moveTo>
                  <a:pt x="0" y="0"/>
                </a:moveTo>
                <a:lnTo>
                  <a:pt x="8627740" y="0"/>
                </a:lnTo>
                <a:lnTo>
                  <a:pt x="8627740" y="7299775"/>
                </a:lnTo>
                <a:lnTo>
                  <a:pt x="0" y="729977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0174" t="-7915" r="-14385" b="-4768"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12481668" y="2553587"/>
            <a:ext cx="3565251" cy="674817"/>
            <a:chOff x="0" y="0"/>
            <a:chExt cx="4753668" cy="899756"/>
          </a:xfrm>
        </p:grpSpPr>
        <p:sp>
          <p:nvSpPr>
            <p:cNvPr id="14" name="TextBox 14"/>
            <p:cNvSpPr txBox="1"/>
            <p:nvPr/>
          </p:nvSpPr>
          <p:spPr>
            <a:xfrm>
              <a:off x="0" y="-66675"/>
              <a:ext cx="4753668" cy="76201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4855"/>
                </a:lnSpc>
              </a:pPr>
              <a:r>
                <a:rPr lang="en-US" sz="3468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E      distribution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237370" y="297423"/>
              <a:ext cx="1116386" cy="60233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44"/>
                </a:lnSpc>
                <a:spcBef>
                  <a:spcPct val="0"/>
                </a:spcBef>
              </a:pPr>
              <a:r>
                <a:rPr lang="en-US" sz="2745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trans</a:t>
              </a:r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487006" y="9599665"/>
            <a:ext cx="2097881" cy="3267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30"/>
              </a:lnSpc>
            </a:pPr>
            <a:r>
              <a:rPr lang="en-US" sz="2023" i="1">
                <a:solidFill>
                  <a:srgbClr val="9E485B"/>
                </a:solidFill>
                <a:latin typeface="DM Sans Italics"/>
                <a:ea typeface="DM Sans Italics"/>
                <a:cs typeface="DM Sans Italics"/>
                <a:sym typeface="DM Sans Italics"/>
              </a:rPr>
              <a:t>Hacquard+2024b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3994952" y="9445829"/>
            <a:ext cx="2097881" cy="3267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30"/>
              </a:lnSpc>
            </a:pPr>
            <a:r>
              <a:rPr lang="en-US" sz="2023" i="1">
                <a:solidFill>
                  <a:srgbClr val="9E485B"/>
                </a:solidFill>
                <a:latin typeface="DM Sans Italics"/>
                <a:ea typeface="DM Sans Italics"/>
                <a:cs typeface="DM Sans Italics"/>
                <a:sym typeface="DM Sans Italics"/>
              </a:rPr>
              <a:t>Hacquard+2024b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10098424" y="224444"/>
            <a:ext cx="2662981" cy="2187633"/>
            <a:chOff x="0" y="0"/>
            <a:chExt cx="3550641" cy="2916844"/>
          </a:xfrm>
        </p:grpSpPr>
        <p:sp>
          <p:nvSpPr>
            <p:cNvPr id="19" name="Freeform 19"/>
            <p:cNvSpPr/>
            <p:nvPr/>
          </p:nvSpPr>
          <p:spPr>
            <a:xfrm>
              <a:off x="55552" y="567685"/>
              <a:ext cx="3495090" cy="2349159"/>
            </a:xfrm>
            <a:custGeom>
              <a:avLst/>
              <a:gdLst/>
              <a:ahLst/>
              <a:cxnLst/>
              <a:rect l="l" t="t" r="r" b="b"/>
              <a:pathLst>
                <a:path w="3495090" h="2349159">
                  <a:moveTo>
                    <a:pt x="0" y="0"/>
                  </a:moveTo>
                  <a:lnTo>
                    <a:pt x="3495089" y="0"/>
                  </a:lnTo>
                  <a:lnTo>
                    <a:pt x="3495089" y="2349159"/>
                  </a:lnTo>
                  <a:lnTo>
                    <a:pt x="0" y="23491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  <p:sp>
          <p:nvSpPr>
            <p:cNvPr id="20" name="Freeform 20"/>
            <p:cNvSpPr/>
            <p:nvPr/>
          </p:nvSpPr>
          <p:spPr>
            <a:xfrm rot="-278975">
              <a:off x="61563" y="60628"/>
              <a:ext cx="1560085" cy="1582255"/>
            </a:xfrm>
            <a:custGeom>
              <a:avLst/>
              <a:gdLst/>
              <a:ahLst/>
              <a:cxnLst/>
              <a:rect l="l" t="t" r="r" b="b"/>
              <a:pathLst>
                <a:path w="1560085" h="1582255">
                  <a:moveTo>
                    <a:pt x="0" y="0"/>
                  </a:moveTo>
                  <a:lnTo>
                    <a:pt x="1560085" y="0"/>
                  </a:lnTo>
                  <a:lnTo>
                    <a:pt x="1560085" y="1582255"/>
                  </a:lnTo>
                  <a:lnTo>
                    <a:pt x="0" y="158225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t="-15533"/>
              </a:stretch>
            </a:blipFill>
          </p:spPr>
        </p:sp>
      </p:grpSp>
      <p:grpSp>
        <p:nvGrpSpPr>
          <p:cNvPr id="21" name="Group 21"/>
          <p:cNvGrpSpPr/>
          <p:nvPr/>
        </p:nvGrpSpPr>
        <p:grpSpPr>
          <a:xfrm>
            <a:off x="4731642" y="2424814"/>
            <a:ext cx="1809666" cy="464185"/>
            <a:chOff x="0" y="0"/>
            <a:chExt cx="2412888" cy="618913"/>
          </a:xfrm>
        </p:grpSpPr>
        <p:sp>
          <p:nvSpPr>
            <p:cNvPr id="22" name="TextBox 22"/>
            <p:cNvSpPr txBox="1"/>
            <p:nvPr/>
          </p:nvSpPr>
          <p:spPr>
            <a:xfrm>
              <a:off x="0" y="-47625"/>
              <a:ext cx="2412888" cy="5251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3359"/>
                </a:lnSpc>
              </a:pPr>
              <a:r>
                <a:rPr lang="en-US" sz="24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E    &lt; 2 meV 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211071" y="200660"/>
              <a:ext cx="435910" cy="4182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660"/>
                </a:lnSpc>
                <a:spcBef>
                  <a:spcPct val="0"/>
                </a:spcBef>
              </a:pPr>
              <a:r>
                <a:rPr lang="en-US" sz="19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rot</a:t>
              </a:r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2731707" y="2377189"/>
            <a:ext cx="1809666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359"/>
              </a:lnSpc>
            </a:pPr>
            <a:r>
              <a:rPr lang="en-US" sz="24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J=0-2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3000094" y="994728"/>
            <a:ext cx="4259206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759"/>
              </a:lnSpc>
            </a:pPr>
            <a:r>
              <a:rPr lang="en-US" sz="3399" b="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Translational Energy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487336" y="9346998"/>
            <a:ext cx="967027" cy="339828"/>
            <a:chOff x="0" y="0"/>
            <a:chExt cx="254690" cy="8950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54690" cy="89502"/>
            </a:xfrm>
            <a:custGeom>
              <a:avLst/>
              <a:gdLst/>
              <a:ahLst/>
              <a:cxnLst/>
              <a:rect l="l" t="t" r="r" b="b"/>
              <a:pathLst>
                <a:path w="254690" h="89502">
                  <a:moveTo>
                    <a:pt x="0" y="0"/>
                  </a:moveTo>
                  <a:lnTo>
                    <a:pt x="254690" y="0"/>
                  </a:lnTo>
                  <a:lnTo>
                    <a:pt x="254690" y="89502"/>
                  </a:lnTo>
                  <a:lnTo>
                    <a:pt x="0" y="89502"/>
                  </a:lnTo>
                  <a:close/>
                </a:path>
              </a:pathLst>
            </a:custGeom>
            <a:solidFill>
              <a:srgbClr val="9E485B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254690" cy="13712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2688788" y="518477"/>
            <a:ext cx="12320828" cy="1599567"/>
            <a:chOff x="0" y="0"/>
            <a:chExt cx="3244992" cy="42128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3244992" cy="421285"/>
            </a:xfrm>
            <a:custGeom>
              <a:avLst/>
              <a:gdLst/>
              <a:ahLst/>
              <a:cxnLst/>
              <a:rect l="l" t="t" r="r" b="b"/>
              <a:pathLst>
                <a:path w="3244992" h="421285">
                  <a:moveTo>
                    <a:pt x="0" y="0"/>
                  </a:moveTo>
                  <a:lnTo>
                    <a:pt x="3244992" y="0"/>
                  </a:lnTo>
                  <a:lnTo>
                    <a:pt x="3244992" y="421285"/>
                  </a:lnTo>
                  <a:lnTo>
                    <a:pt x="0" y="421285"/>
                  </a:lnTo>
                  <a:close/>
                </a:path>
              </a:pathLst>
            </a:custGeom>
            <a:solidFill>
              <a:srgbClr val="9E485B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3244992" cy="4689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 rot="1345405" flipH="1">
            <a:off x="6421988" y="6149163"/>
            <a:ext cx="4711429" cy="5052471"/>
          </a:xfrm>
          <a:custGeom>
            <a:avLst/>
            <a:gdLst/>
            <a:ahLst/>
            <a:cxnLst/>
            <a:rect l="l" t="t" r="r" b="b"/>
            <a:pathLst>
              <a:path w="4711429" h="5052471">
                <a:moveTo>
                  <a:pt x="4711429" y="0"/>
                </a:moveTo>
                <a:lnTo>
                  <a:pt x="0" y="0"/>
                </a:lnTo>
                <a:lnTo>
                  <a:pt x="0" y="5052471"/>
                </a:lnTo>
                <a:lnTo>
                  <a:pt x="4711429" y="5052471"/>
                </a:lnTo>
                <a:lnTo>
                  <a:pt x="4711429" y="0"/>
                </a:lnTo>
                <a:close/>
              </a:path>
            </a:pathLst>
          </a:custGeom>
          <a:blipFill>
            <a:blip r:embed="rId2">
              <a:alphaModFix amt="60000"/>
            </a:blip>
            <a:stretch>
              <a:fillRect/>
            </a:stretch>
          </a:blipFill>
        </p:spPr>
      </p:sp>
      <p:grpSp>
        <p:nvGrpSpPr>
          <p:cNvPr id="9" name="Group 9"/>
          <p:cNvGrpSpPr/>
          <p:nvPr/>
        </p:nvGrpSpPr>
        <p:grpSpPr>
          <a:xfrm>
            <a:off x="10098424" y="224444"/>
            <a:ext cx="2662981" cy="2187633"/>
            <a:chOff x="0" y="0"/>
            <a:chExt cx="3550641" cy="2916844"/>
          </a:xfrm>
        </p:grpSpPr>
        <p:sp>
          <p:nvSpPr>
            <p:cNvPr id="10" name="Freeform 10"/>
            <p:cNvSpPr/>
            <p:nvPr/>
          </p:nvSpPr>
          <p:spPr>
            <a:xfrm>
              <a:off x="55552" y="567685"/>
              <a:ext cx="3495090" cy="2349159"/>
            </a:xfrm>
            <a:custGeom>
              <a:avLst/>
              <a:gdLst/>
              <a:ahLst/>
              <a:cxnLst/>
              <a:rect l="l" t="t" r="r" b="b"/>
              <a:pathLst>
                <a:path w="3495090" h="2349159">
                  <a:moveTo>
                    <a:pt x="0" y="0"/>
                  </a:moveTo>
                  <a:lnTo>
                    <a:pt x="3495089" y="0"/>
                  </a:lnTo>
                  <a:lnTo>
                    <a:pt x="3495089" y="2349159"/>
                  </a:lnTo>
                  <a:lnTo>
                    <a:pt x="0" y="23491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 rot="-278975">
              <a:off x="61563" y="60628"/>
              <a:ext cx="1560085" cy="1582255"/>
            </a:xfrm>
            <a:custGeom>
              <a:avLst/>
              <a:gdLst/>
              <a:ahLst/>
              <a:cxnLst/>
              <a:rect l="l" t="t" r="r" b="b"/>
              <a:pathLst>
                <a:path w="1560085" h="1582255">
                  <a:moveTo>
                    <a:pt x="0" y="0"/>
                  </a:moveTo>
                  <a:lnTo>
                    <a:pt x="1560085" y="0"/>
                  </a:lnTo>
                  <a:lnTo>
                    <a:pt x="1560085" y="1582255"/>
                  </a:lnTo>
                  <a:lnTo>
                    <a:pt x="0" y="158225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15533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16275519" y="9239250"/>
            <a:ext cx="983781" cy="5499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445"/>
              </a:lnSpc>
            </a:pPr>
            <a:r>
              <a:rPr lang="en-US" sz="3500">
                <a:solidFill>
                  <a:srgbClr val="9E485B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00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423858" y="738189"/>
            <a:ext cx="8020962" cy="1193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99"/>
              </a:lnSpc>
            </a:pPr>
            <a:r>
              <a:rPr lang="en-US" sz="6999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Results</a:t>
            </a:r>
          </a:p>
        </p:txBody>
      </p:sp>
      <p:sp>
        <p:nvSpPr>
          <p:cNvPr id="14" name="Freeform 14"/>
          <p:cNvSpPr/>
          <p:nvPr/>
        </p:nvSpPr>
        <p:spPr>
          <a:xfrm>
            <a:off x="2549868" y="2412077"/>
            <a:ext cx="9369063" cy="3676763"/>
          </a:xfrm>
          <a:custGeom>
            <a:avLst/>
            <a:gdLst/>
            <a:ahLst/>
            <a:cxnLst/>
            <a:rect l="l" t="t" r="r" b="b"/>
            <a:pathLst>
              <a:path w="9369063" h="3676763">
                <a:moveTo>
                  <a:pt x="0" y="0"/>
                </a:moveTo>
                <a:lnTo>
                  <a:pt x="9369062" y="0"/>
                </a:lnTo>
                <a:lnTo>
                  <a:pt x="9369062" y="3676763"/>
                </a:lnTo>
                <a:lnTo>
                  <a:pt x="0" y="36767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797" b="-213955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2549868" y="6088840"/>
            <a:ext cx="9369063" cy="3870142"/>
          </a:xfrm>
          <a:custGeom>
            <a:avLst/>
            <a:gdLst/>
            <a:ahLst/>
            <a:cxnLst/>
            <a:rect l="l" t="t" r="r" b="b"/>
            <a:pathLst>
              <a:path w="9369063" h="3870142">
                <a:moveTo>
                  <a:pt x="0" y="0"/>
                </a:moveTo>
                <a:lnTo>
                  <a:pt x="9369062" y="0"/>
                </a:lnTo>
                <a:lnTo>
                  <a:pt x="9369062" y="3870142"/>
                </a:lnTo>
                <a:lnTo>
                  <a:pt x="0" y="387014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211023" r="-2528" b="-17184"/>
            </a:stretch>
          </a:blipFill>
        </p:spPr>
      </p:sp>
      <p:sp>
        <p:nvSpPr>
          <p:cNvPr id="16" name="TextBox 16"/>
          <p:cNvSpPr txBox="1"/>
          <p:nvPr/>
        </p:nvSpPr>
        <p:spPr>
          <a:xfrm>
            <a:off x="2549868" y="9667776"/>
            <a:ext cx="2097881" cy="3267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30"/>
              </a:lnSpc>
            </a:pPr>
            <a:r>
              <a:rPr lang="en-US" sz="2023" i="1">
                <a:solidFill>
                  <a:srgbClr val="9E485B"/>
                </a:solidFill>
                <a:latin typeface="DM Sans Italics"/>
                <a:ea typeface="DM Sans Italics"/>
                <a:cs typeface="DM Sans Italics"/>
                <a:sym typeface="DM Sans Italics"/>
              </a:rPr>
              <a:t>Hacquard+2024b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3539070" y="994728"/>
            <a:ext cx="3948266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759"/>
              </a:lnSpc>
            </a:pPr>
            <a:r>
              <a:rPr lang="en-US" sz="3399" b="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Rotational Energy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11918930" y="3180625"/>
            <a:ext cx="6090634" cy="482958"/>
            <a:chOff x="0" y="0"/>
            <a:chExt cx="8120845" cy="643944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0845" cy="643944"/>
            </a:xfrm>
            <a:custGeom>
              <a:avLst/>
              <a:gdLst/>
              <a:ahLst/>
              <a:cxnLst/>
              <a:rect l="l" t="t" r="r" b="b"/>
              <a:pathLst>
                <a:path w="8120845" h="643944">
                  <a:moveTo>
                    <a:pt x="0" y="0"/>
                  </a:moveTo>
                  <a:lnTo>
                    <a:pt x="8120845" y="0"/>
                  </a:lnTo>
                  <a:lnTo>
                    <a:pt x="8120845" y="643944"/>
                  </a:lnTo>
                  <a:lnTo>
                    <a:pt x="0" y="6439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20" name="Group 20"/>
          <p:cNvGrpSpPr/>
          <p:nvPr/>
        </p:nvGrpSpPr>
        <p:grpSpPr>
          <a:xfrm>
            <a:off x="12280431" y="4986961"/>
            <a:ext cx="3734318" cy="454627"/>
            <a:chOff x="0" y="0"/>
            <a:chExt cx="4979090" cy="606169"/>
          </a:xfrm>
        </p:grpSpPr>
        <p:sp>
          <p:nvSpPr>
            <p:cNvPr id="21" name="TextBox 21"/>
            <p:cNvSpPr txBox="1"/>
            <p:nvPr/>
          </p:nvSpPr>
          <p:spPr>
            <a:xfrm>
              <a:off x="0" y="-47625"/>
              <a:ext cx="4979090" cy="5251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3359"/>
                </a:lnSpc>
                <a:spcBef>
                  <a:spcPct val="0"/>
                </a:spcBef>
              </a:pPr>
              <a:r>
                <a:rPr lang="en-US" sz="24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Correlation E       / E</a:t>
              </a:r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3484006" y="175216"/>
              <a:ext cx="682184" cy="4182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r>
                <a:rPr lang="en-US" sz="1899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rot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2234663" y="187916"/>
              <a:ext cx="788891" cy="4182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r>
                <a:rPr lang="en-US" sz="1899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trans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8412404">
            <a:off x="5022775" y="6297460"/>
            <a:ext cx="8075295" cy="8229600"/>
          </a:xfrm>
          <a:custGeom>
            <a:avLst/>
            <a:gdLst/>
            <a:ahLst/>
            <a:cxnLst/>
            <a:rect l="l" t="t" r="r" b="b"/>
            <a:pathLst>
              <a:path w="8075295" h="8229600">
                <a:moveTo>
                  <a:pt x="0" y="0"/>
                </a:moveTo>
                <a:lnTo>
                  <a:pt x="8075295" y="0"/>
                </a:lnTo>
                <a:lnTo>
                  <a:pt x="8075295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28700" y="2947837"/>
            <a:ext cx="7764135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 b="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Molecules in the Interstellar Medium</a:t>
            </a:r>
          </a:p>
        </p:txBody>
      </p:sp>
      <p:sp>
        <p:nvSpPr>
          <p:cNvPr id="4" name="Freeform 4"/>
          <p:cNvSpPr/>
          <p:nvPr/>
        </p:nvSpPr>
        <p:spPr>
          <a:xfrm>
            <a:off x="9325786" y="595957"/>
            <a:ext cx="8161550" cy="4237393"/>
          </a:xfrm>
          <a:custGeom>
            <a:avLst/>
            <a:gdLst/>
            <a:ahLst/>
            <a:cxnLst/>
            <a:rect l="l" t="t" r="r" b="b"/>
            <a:pathLst>
              <a:path w="8161550" h="4237393">
                <a:moveTo>
                  <a:pt x="0" y="0"/>
                </a:moveTo>
                <a:lnTo>
                  <a:pt x="8161550" y="0"/>
                </a:lnTo>
                <a:lnTo>
                  <a:pt x="8161550" y="4237394"/>
                </a:lnTo>
                <a:lnTo>
                  <a:pt x="0" y="42373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5400000">
            <a:off x="13401349" y="747363"/>
            <a:ext cx="4237393" cy="3934581"/>
          </a:xfrm>
          <a:custGeom>
            <a:avLst/>
            <a:gdLst/>
            <a:ahLst/>
            <a:cxnLst/>
            <a:rect l="l" t="t" r="r" b="b"/>
            <a:pathLst>
              <a:path w="4237393" h="3934581">
                <a:moveTo>
                  <a:pt x="0" y="0"/>
                </a:moveTo>
                <a:lnTo>
                  <a:pt x="4237393" y="0"/>
                </a:lnTo>
                <a:lnTo>
                  <a:pt x="4237393" y="3934581"/>
                </a:lnTo>
                <a:lnTo>
                  <a:pt x="0" y="39345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1678" r="-21678"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1028700" y="769457"/>
            <a:ext cx="8453067" cy="1685363"/>
            <a:chOff x="0" y="0"/>
            <a:chExt cx="11270756" cy="2247150"/>
          </a:xfrm>
        </p:grpSpPr>
        <p:sp>
          <p:nvSpPr>
            <p:cNvPr id="7" name="TextBox 7"/>
            <p:cNvSpPr txBox="1"/>
            <p:nvPr/>
          </p:nvSpPr>
          <p:spPr>
            <a:xfrm>
              <a:off x="918575" y="345657"/>
              <a:ext cx="10352180" cy="14097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399"/>
                </a:lnSpc>
                <a:spcBef>
                  <a:spcPct val="0"/>
                </a:spcBef>
              </a:pPr>
              <a:r>
                <a:rPr lang="en-US" sz="6999">
                  <a:solidFill>
                    <a:srgbClr val="000000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Context</a:t>
              </a:r>
            </a:p>
          </p:txBody>
        </p:sp>
        <p:grpSp>
          <p:nvGrpSpPr>
            <p:cNvPr id="8" name="Group 8"/>
            <p:cNvGrpSpPr/>
            <p:nvPr/>
          </p:nvGrpSpPr>
          <p:grpSpPr>
            <a:xfrm>
              <a:off x="0" y="0"/>
              <a:ext cx="434925" cy="2247150"/>
              <a:chOff x="0" y="0"/>
              <a:chExt cx="85911" cy="443882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0" y="0"/>
                <a:ext cx="85911" cy="443882"/>
              </a:xfrm>
              <a:custGeom>
                <a:avLst/>
                <a:gdLst/>
                <a:ahLst/>
                <a:cxnLst/>
                <a:rect l="l" t="t" r="r" b="b"/>
                <a:pathLst>
                  <a:path w="85911" h="443882">
                    <a:moveTo>
                      <a:pt x="0" y="0"/>
                    </a:moveTo>
                    <a:lnTo>
                      <a:pt x="85911" y="0"/>
                    </a:lnTo>
                    <a:lnTo>
                      <a:pt x="85911" y="443882"/>
                    </a:lnTo>
                    <a:lnTo>
                      <a:pt x="0" y="443882"/>
                    </a:lnTo>
                    <a:close/>
                  </a:path>
                </a:pathLst>
              </a:custGeom>
              <a:solidFill>
                <a:srgbClr val="9E485B"/>
              </a:solidFill>
            </p:spPr>
          </p:sp>
          <p:sp>
            <p:nvSpPr>
              <p:cNvPr id="10" name="TextBox 10"/>
              <p:cNvSpPr txBox="1"/>
              <p:nvPr/>
            </p:nvSpPr>
            <p:spPr>
              <a:xfrm>
                <a:off x="0" y="-47625"/>
                <a:ext cx="85911" cy="49150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080"/>
                  </a:lnSpc>
                </a:pPr>
                <a:endParaRPr/>
              </a:p>
            </p:txBody>
          </p:sp>
        </p:grpSp>
      </p:grpSp>
      <p:grpSp>
        <p:nvGrpSpPr>
          <p:cNvPr id="11" name="Group 11"/>
          <p:cNvGrpSpPr/>
          <p:nvPr/>
        </p:nvGrpSpPr>
        <p:grpSpPr>
          <a:xfrm>
            <a:off x="17487336" y="9346998"/>
            <a:ext cx="967027" cy="339828"/>
            <a:chOff x="0" y="0"/>
            <a:chExt cx="254690" cy="8950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254690" cy="89502"/>
            </a:xfrm>
            <a:custGeom>
              <a:avLst/>
              <a:gdLst/>
              <a:ahLst/>
              <a:cxnLst/>
              <a:rect l="l" t="t" r="r" b="b"/>
              <a:pathLst>
                <a:path w="254690" h="89502">
                  <a:moveTo>
                    <a:pt x="0" y="0"/>
                  </a:moveTo>
                  <a:lnTo>
                    <a:pt x="254690" y="0"/>
                  </a:lnTo>
                  <a:lnTo>
                    <a:pt x="254690" y="89502"/>
                  </a:lnTo>
                  <a:lnTo>
                    <a:pt x="0" y="89502"/>
                  </a:lnTo>
                  <a:close/>
                </a:path>
              </a:pathLst>
            </a:custGeom>
            <a:solidFill>
              <a:srgbClr val="9E485B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0" y="-47625"/>
              <a:ext cx="254690" cy="13712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6275519" y="9239250"/>
            <a:ext cx="983781" cy="5499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445"/>
              </a:lnSpc>
            </a:pPr>
            <a:r>
              <a:rPr lang="en-US" sz="3500">
                <a:solidFill>
                  <a:srgbClr val="9E485B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01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028700" y="3986062"/>
            <a:ext cx="6575149" cy="8959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39"/>
              </a:lnSpc>
            </a:pPr>
            <a:r>
              <a:rPr lang="en-US" sz="2599" u="sng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In cold regions ~ 10K </a:t>
            </a:r>
            <a:r>
              <a:rPr lang="en-US" sz="2599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: protoplanetary disks dense cores, PDRs</a:t>
            </a:r>
          </a:p>
        </p:txBody>
      </p:sp>
      <p:grpSp>
        <p:nvGrpSpPr>
          <p:cNvPr id="16" name="Group 16"/>
          <p:cNvGrpSpPr/>
          <p:nvPr/>
        </p:nvGrpSpPr>
        <p:grpSpPr>
          <a:xfrm>
            <a:off x="1965846" y="4952408"/>
            <a:ext cx="6201983" cy="482600"/>
            <a:chOff x="0" y="0"/>
            <a:chExt cx="8269310" cy="643467"/>
          </a:xfrm>
        </p:grpSpPr>
        <p:sp>
          <p:nvSpPr>
            <p:cNvPr id="17" name="TextBox 17"/>
            <p:cNvSpPr txBox="1"/>
            <p:nvPr/>
          </p:nvSpPr>
          <p:spPr>
            <a:xfrm>
              <a:off x="0" y="-47625"/>
              <a:ext cx="8269310" cy="56917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639"/>
                </a:lnSpc>
              </a:pPr>
              <a:r>
                <a:rPr lang="en-US" sz="2599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H  O,  CO and complex molecules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267523" y="149648"/>
              <a:ext cx="229195" cy="49381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80"/>
                </a:lnSpc>
                <a:spcBef>
                  <a:spcPct val="0"/>
                </a:spcBef>
              </a:pPr>
              <a:r>
                <a:rPr lang="en-US" sz="22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2</a:t>
              </a: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028700" y="5580120"/>
            <a:ext cx="6001483" cy="6916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27"/>
              </a:lnSpc>
            </a:pPr>
            <a:r>
              <a:rPr lang="en-US" sz="2019">
                <a:solidFill>
                  <a:srgbClr val="9E485B"/>
                </a:solidFill>
                <a:latin typeface="DM Sans"/>
                <a:ea typeface="DM Sans"/>
                <a:cs typeface="DM Sans"/>
                <a:sym typeface="DM Sans"/>
              </a:rPr>
              <a:t>Walsh+2016, Vastel+2014, Favre+2018</a:t>
            </a:r>
          </a:p>
          <a:p>
            <a:pPr algn="ctr">
              <a:lnSpc>
                <a:spcPts val="2827"/>
              </a:lnSpc>
              <a:spcBef>
                <a:spcPct val="0"/>
              </a:spcBef>
            </a:pPr>
            <a:r>
              <a:rPr lang="en-US" sz="2019">
                <a:solidFill>
                  <a:srgbClr val="9E485B"/>
                </a:solidFill>
                <a:latin typeface="DM Sans"/>
                <a:ea typeface="DM Sans"/>
                <a:cs typeface="DM Sans"/>
                <a:sym typeface="DM Sans"/>
              </a:rPr>
              <a:t>Willacy&amp;Langer2000, Hogerheidje+2011</a:t>
            </a:r>
          </a:p>
        </p:txBody>
      </p:sp>
      <p:sp>
        <p:nvSpPr>
          <p:cNvPr id="20" name="TextBox 20"/>
          <p:cNvSpPr txBox="1"/>
          <p:nvPr/>
        </p:nvSpPr>
        <p:spPr>
          <a:xfrm rot="-5400000">
            <a:off x="-605882" y="4736810"/>
            <a:ext cx="214340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 b="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Gaz phase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0335045" y="4834946"/>
            <a:ext cx="2564310" cy="3085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75"/>
              </a:lnSpc>
            </a:pPr>
            <a:r>
              <a:rPr lang="en-US" sz="1904" i="1">
                <a:solidFill>
                  <a:srgbClr val="9E485B"/>
                </a:solidFill>
                <a:latin typeface="DM Sans Italics"/>
                <a:ea typeface="DM Sans Italics"/>
                <a:cs typeface="DM Sans Italics"/>
                <a:sym typeface="DM Sans Italics"/>
              </a:rPr>
              <a:t>Guzman+</a:t>
            </a:r>
            <a:r>
              <a:rPr lang="en-US" sz="1904">
                <a:solidFill>
                  <a:srgbClr val="9E485B"/>
                </a:solidFill>
                <a:latin typeface="DM Sans"/>
                <a:ea typeface="DM Sans"/>
                <a:cs typeface="DM Sans"/>
                <a:sym typeface="DM Sans"/>
              </a:rPr>
              <a:t>2011, 2013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8412404">
            <a:off x="5022775" y="6297460"/>
            <a:ext cx="8075295" cy="8229600"/>
          </a:xfrm>
          <a:custGeom>
            <a:avLst/>
            <a:gdLst/>
            <a:ahLst/>
            <a:cxnLst/>
            <a:rect l="l" t="t" r="r" b="b"/>
            <a:pathLst>
              <a:path w="8075295" h="8229600">
                <a:moveTo>
                  <a:pt x="0" y="0"/>
                </a:moveTo>
                <a:lnTo>
                  <a:pt x="8075295" y="0"/>
                </a:lnTo>
                <a:lnTo>
                  <a:pt x="8075295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9325786" y="595957"/>
            <a:ext cx="8161550" cy="4237393"/>
          </a:xfrm>
          <a:custGeom>
            <a:avLst/>
            <a:gdLst/>
            <a:ahLst/>
            <a:cxnLst/>
            <a:rect l="l" t="t" r="r" b="b"/>
            <a:pathLst>
              <a:path w="8161550" h="4237393">
                <a:moveTo>
                  <a:pt x="0" y="0"/>
                </a:moveTo>
                <a:lnTo>
                  <a:pt x="8161550" y="0"/>
                </a:lnTo>
                <a:lnTo>
                  <a:pt x="8161550" y="4237394"/>
                </a:lnTo>
                <a:lnTo>
                  <a:pt x="0" y="42373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5400000">
            <a:off x="13401349" y="747363"/>
            <a:ext cx="4237393" cy="3934581"/>
          </a:xfrm>
          <a:custGeom>
            <a:avLst/>
            <a:gdLst/>
            <a:ahLst/>
            <a:cxnLst/>
            <a:rect l="l" t="t" r="r" b="b"/>
            <a:pathLst>
              <a:path w="4237393" h="3934581">
                <a:moveTo>
                  <a:pt x="0" y="0"/>
                </a:moveTo>
                <a:lnTo>
                  <a:pt x="4237393" y="0"/>
                </a:lnTo>
                <a:lnTo>
                  <a:pt x="4237393" y="3934581"/>
                </a:lnTo>
                <a:lnTo>
                  <a:pt x="0" y="39345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1678" r="-21678"/>
            </a:stretch>
          </a:blipFill>
        </p:spPr>
      </p:sp>
      <p:grpSp>
        <p:nvGrpSpPr>
          <p:cNvPr id="5" name="Group 5"/>
          <p:cNvGrpSpPr/>
          <p:nvPr/>
        </p:nvGrpSpPr>
        <p:grpSpPr>
          <a:xfrm>
            <a:off x="1028700" y="769457"/>
            <a:ext cx="8453067" cy="1685363"/>
            <a:chOff x="0" y="0"/>
            <a:chExt cx="11270756" cy="2247150"/>
          </a:xfrm>
        </p:grpSpPr>
        <p:sp>
          <p:nvSpPr>
            <p:cNvPr id="6" name="TextBox 6"/>
            <p:cNvSpPr txBox="1"/>
            <p:nvPr/>
          </p:nvSpPr>
          <p:spPr>
            <a:xfrm>
              <a:off x="918575" y="345657"/>
              <a:ext cx="10352180" cy="14097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399"/>
                </a:lnSpc>
                <a:spcBef>
                  <a:spcPct val="0"/>
                </a:spcBef>
              </a:pPr>
              <a:r>
                <a:rPr lang="en-US" sz="6999">
                  <a:solidFill>
                    <a:srgbClr val="000000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Context</a:t>
              </a:r>
            </a:p>
          </p:txBody>
        </p:sp>
        <p:grpSp>
          <p:nvGrpSpPr>
            <p:cNvPr id="7" name="Group 7"/>
            <p:cNvGrpSpPr/>
            <p:nvPr/>
          </p:nvGrpSpPr>
          <p:grpSpPr>
            <a:xfrm>
              <a:off x="0" y="0"/>
              <a:ext cx="434925" cy="2247150"/>
              <a:chOff x="0" y="0"/>
              <a:chExt cx="85911" cy="443882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85911" cy="443882"/>
              </a:xfrm>
              <a:custGeom>
                <a:avLst/>
                <a:gdLst/>
                <a:ahLst/>
                <a:cxnLst/>
                <a:rect l="l" t="t" r="r" b="b"/>
                <a:pathLst>
                  <a:path w="85911" h="443882">
                    <a:moveTo>
                      <a:pt x="0" y="0"/>
                    </a:moveTo>
                    <a:lnTo>
                      <a:pt x="85911" y="0"/>
                    </a:lnTo>
                    <a:lnTo>
                      <a:pt x="85911" y="443882"/>
                    </a:lnTo>
                    <a:lnTo>
                      <a:pt x="0" y="443882"/>
                    </a:lnTo>
                    <a:close/>
                  </a:path>
                </a:pathLst>
              </a:custGeom>
              <a:solidFill>
                <a:srgbClr val="9E485B"/>
              </a:solidFill>
            </p:spPr>
          </p:sp>
          <p:sp>
            <p:nvSpPr>
              <p:cNvPr id="9" name="TextBox 9"/>
              <p:cNvSpPr txBox="1"/>
              <p:nvPr/>
            </p:nvSpPr>
            <p:spPr>
              <a:xfrm>
                <a:off x="0" y="-47625"/>
                <a:ext cx="85911" cy="49150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080"/>
                  </a:lnSpc>
                </a:pPr>
                <a:endParaRPr/>
              </a:p>
            </p:txBody>
          </p:sp>
        </p:grpSp>
      </p:grpSp>
      <p:grpSp>
        <p:nvGrpSpPr>
          <p:cNvPr id="10" name="Group 10"/>
          <p:cNvGrpSpPr/>
          <p:nvPr/>
        </p:nvGrpSpPr>
        <p:grpSpPr>
          <a:xfrm>
            <a:off x="17487336" y="9346998"/>
            <a:ext cx="967027" cy="339828"/>
            <a:chOff x="0" y="0"/>
            <a:chExt cx="254690" cy="89502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54690" cy="89502"/>
            </a:xfrm>
            <a:custGeom>
              <a:avLst/>
              <a:gdLst/>
              <a:ahLst/>
              <a:cxnLst/>
              <a:rect l="l" t="t" r="r" b="b"/>
              <a:pathLst>
                <a:path w="254690" h="89502">
                  <a:moveTo>
                    <a:pt x="0" y="0"/>
                  </a:moveTo>
                  <a:lnTo>
                    <a:pt x="254690" y="0"/>
                  </a:lnTo>
                  <a:lnTo>
                    <a:pt x="254690" y="89502"/>
                  </a:lnTo>
                  <a:lnTo>
                    <a:pt x="0" y="89502"/>
                  </a:lnTo>
                  <a:close/>
                </a:path>
              </a:pathLst>
            </a:custGeom>
            <a:solidFill>
              <a:srgbClr val="9E485B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47625"/>
              <a:ext cx="254690" cy="13712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/>
            </a:p>
          </p:txBody>
        </p:sp>
      </p:grpSp>
      <p:sp>
        <p:nvSpPr>
          <p:cNvPr id="13" name="AutoShape 13"/>
          <p:cNvSpPr/>
          <p:nvPr/>
        </p:nvSpPr>
        <p:spPr>
          <a:xfrm flipV="1">
            <a:off x="8191641" y="5390279"/>
            <a:ext cx="0" cy="4296547"/>
          </a:xfrm>
          <a:prstGeom prst="line">
            <a:avLst/>
          </a:prstGeom>
          <a:ln w="47625" cap="flat">
            <a:solidFill>
              <a:srgbClr val="9E485B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14" name="Group 14"/>
          <p:cNvGrpSpPr/>
          <p:nvPr/>
        </p:nvGrpSpPr>
        <p:grpSpPr>
          <a:xfrm>
            <a:off x="1307046" y="8074543"/>
            <a:ext cx="4968958" cy="391160"/>
            <a:chOff x="0" y="0"/>
            <a:chExt cx="6625278" cy="521547"/>
          </a:xfrm>
        </p:grpSpPr>
        <p:sp>
          <p:nvSpPr>
            <p:cNvPr id="15" name="TextBox 15"/>
            <p:cNvSpPr txBox="1"/>
            <p:nvPr/>
          </p:nvSpPr>
          <p:spPr>
            <a:xfrm>
              <a:off x="878400" y="-47625"/>
              <a:ext cx="5746878" cy="56917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639"/>
                </a:lnSpc>
              </a:pPr>
              <a:r>
                <a:rPr lang="en-US" sz="2599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Photo-induced desorption </a:t>
              </a:r>
            </a:p>
          </p:txBody>
        </p:sp>
        <p:sp>
          <p:nvSpPr>
            <p:cNvPr id="16" name="Freeform 16"/>
            <p:cNvSpPr/>
            <p:nvPr/>
          </p:nvSpPr>
          <p:spPr>
            <a:xfrm>
              <a:off x="0" y="48105"/>
              <a:ext cx="444743" cy="425336"/>
            </a:xfrm>
            <a:custGeom>
              <a:avLst/>
              <a:gdLst/>
              <a:ahLst/>
              <a:cxnLst/>
              <a:rect l="l" t="t" r="r" b="b"/>
              <a:pathLst>
                <a:path w="444743" h="425336">
                  <a:moveTo>
                    <a:pt x="0" y="0"/>
                  </a:moveTo>
                  <a:lnTo>
                    <a:pt x="444743" y="0"/>
                  </a:lnTo>
                  <a:lnTo>
                    <a:pt x="444743" y="425337"/>
                  </a:lnTo>
                  <a:lnTo>
                    <a:pt x="0" y="4253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7" name="TextBox 17"/>
          <p:cNvSpPr txBox="1"/>
          <p:nvPr/>
        </p:nvSpPr>
        <p:spPr>
          <a:xfrm>
            <a:off x="1028700" y="3986062"/>
            <a:ext cx="6575149" cy="8959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39"/>
              </a:lnSpc>
            </a:pPr>
            <a:r>
              <a:rPr lang="en-US" sz="2599" u="sng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In cold regions ~ 10K </a:t>
            </a:r>
            <a:r>
              <a:rPr lang="en-US" sz="2599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: protoplanetary disks dense cores, PDRs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1965846" y="4952408"/>
            <a:ext cx="6201983" cy="482600"/>
            <a:chOff x="0" y="0"/>
            <a:chExt cx="8269310" cy="643467"/>
          </a:xfrm>
        </p:grpSpPr>
        <p:sp>
          <p:nvSpPr>
            <p:cNvPr id="19" name="TextBox 19"/>
            <p:cNvSpPr txBox="1"/>
            <p:nvPr/>
          </p:nvSpPr>
          <p:spPr>
            <a:xfrm>
              <a:off x="0" y="-47625"/>
              <a:ext cx="8269310" cy="56917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639"/>
                </a:lnSpc>
              </a:pPr>
              <a:r>
                <a:rPr lang="en-US" sz="2599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H  O,  CO and complex molecules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267523" y="149648"/>
              <a:ext cx="229195" cy="49381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80"/>
                </a:lnSpc>
                <a:spcBef>
                  <a:spcPct val="0"/>
                </a:spcBef>
              </a:pPr>
              <a:r>
                <a:rPr lang="en-US" sz="22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2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2800220" y="4872522"/>
            <a:ext cx="612210" cy="508232"/>
            <a:chOff x="0" y="0"/>
            <a:chExt cx="161240" cy="133855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61240" cy="133855"/>
            </a:xfrm>
            <a:custGeom>
              <a:avLst/>
              <a:gdLst/>
              <a:ahLst/>
              <a:cxnLst/>
              <a:rect l="l" t="t" r="r" b="b"/>
              <a:pathLst>
                <a:path w="161240" h="133855">
                  <a:moveTo>
                    <a:pt x="0" y="0"/>
                  </a:moveTo>
                  <a:lnTo>
                    <a:pt x="161240" y="0"/>
                  </a:lnTo>
                  <a:lnTo>
                    <a:pt x="161240" y="133855"/>
                  </a:lnTo>
                  <a:lnTo>
                    <a:pt x="0" y="13385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sq">
              <a:solidFill>
                <a:srgbClr val="9E485B"/>
              </a:solidFill>
              <a:prstDash val="solid"/>
              <a:miter/>
            </a:ln>
          </p:spPr>
        </p:sp>
        <p:sp>
          <p:nvSpPr>
            <p:cNvPr id="23" name="TextBox 23"/>
            <p:cNvSpPr txBox="1"/>
            <p:nvPr/>
          </p:nvSpPr>
          <p:spPr>
            <a:xfrm>
              <a:off x="0" y="-47625"/>
              <a:ext cx="161240" cy="18148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sp>
        <p:nvSpPr>
          <p:cNvPr id="24" name="Freeform 24"/>
          <p:cNvSpPr/>
          <p:nvPr/>
        </p:nvSpPr>
        <p:spPr>
          <a:xfrm>
            <a:off x="9060422" y="4998748"/>
            <a:ext cx="7985636" cy="4657455"/>
          </a:xfrm>
          <a:custGeom>
            <a:avLst/>
            <a:gdLst/>
            <a:ahLst/>
            <a:cxnLst/>
            <a:rect l="l" t="t" r="r" b="b"/>
            <a:pathLst>
              <a:path w="7985636" h="4657455">
                <a:moveTo>
                  <a:pt x="0" y="0"/>
                </a:moveTo>
                <a:lnTo>
                  <a:pt x="7985636" y="0"/>
                </a:lnTo>
                <a:lnTo>
                  <a:pt x="7985636" y="4657455"/>
                </a:lnTo>
                <a:lnTo>
                  <a:pt x="0" y="465745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25" name="TextBox 25"/>
          <p:cNvSpPr txBox="1"/>
          <p:nvPr/>
        </p:nvSpPr>
        <p:spPr>
          <a:xfrm>
            <a:off x="1028700" y="2947837"/>
            <a:ext cx="7764135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 b="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Molecules in the Interstellar Medium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0335045" y="4834946"/>
            <a:ext cx="2564310" cy="3085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75"/>
              </a:lnSpc>
            </a:pPr>
            <a:r>
              <a:rPr lang="en-US" sz="1904" i="1">
                <a:solidFill>
                  <a:srgbClr val="9E485B"/>
                </a:solidFill>
                <a:latin typeface="DM Sans Italics"/>
                <a:ea typeface="DM Sans Italics"/>
                <a:cs typeface="DM Sans Italics"/>
                <a:sym typeface="DM Sans Italics"/>
              </a:rPr>
              <a:t>Guzman+</a:t>
            </a:r>
            <a:r>
              <a:rPr lang="en-US" sz="1904">
                <a:solidFill>
                  <a:srgbClr val="9E485B"/>
                </a:solidFill>
                <a:latin typeface="DM Sans"/>
                <a:ea typeface="DM Sans"/>
                <a:cs typeface="DM Sans"/>
                <a:sym typeface="DM Sans"/>
              </a:rPr>
              <a:t>2011, 2013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1028700" y="5580120"/>
            <a:ext cx="6001483" cy="6916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27"/>
              </a:lnSpc>
            </a:pPr>
            <a:r>
              <a:rPr lang="en-US" sz="2019">
                <a:solidFill>
                  <a:srgbClr val="9E485B"/>
                </a:solidFill>
                <a:latin typeface="DM Sans"/>
                <a:ea typeface="DM Sans"/>
                <a:cs typeface="DM Sans"/>
                <a:sym typeface="DM Sans"/>
              </a:rPr>
              <a:t>Walsh+2016, Vastel+2014, Favre+2018</a:t>
            </a:r>
          </a:p>
          <a:p>
            <a:pPr algn="ctr">
              <a:lnSpc>
                <a:spcPts val="2827"/>
              </a:lnSpc>
              <a:spcBef>
                <a:spcPct val="0"/>
              </a:spcBef>
            </a:pPr>
            <a:r>
              <a:rPr lang="en-US" sz="2019">
                <a:solidFill>
                  <a:srgbClr val="9E485B"/>
                </a:solidFill>
                <a:latin typeface="DM Sans"/>
                <a:ea typeface="DM Sans"/>
                <a:cs typeface="DM Sans"/>
                <a:sym typeface="DM Sans"/>
              </a:rPr>
              <a:t>Willacy&amp;Langer2000, Hogerheidje+2011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6275519" y="9239250"/>
            <a:ext cx="983781" cy="5499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445"/>
              </a:lnSpc>
            </a:pPr>
            <a:r>
              <a:rPr lang="en-US" sz="3500">
                <a:solidFill>
                  <a:srgbClr val="9E485B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01</a:t>
            </a:r>
          </a:p>
        </p:txBody>
      </p:sp>
      <p:sp>
        <p:nvSpPr>
          <p:cNvPr id="29" name="TextBox 29"/>
          <p:cNvSpPr txBox="1"/>
          <p:nvPr/>
        </p:nvSpPr>
        <p:spPr>
          <a:xfrm rot="-5400000">
            <a:off x="-605882" y="4736810"/>
            <a:ext cx="214340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 b="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Gaz phase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028700" y="6786113"/>
            <a:ext cx="6575149" cy="8959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39"/>
              </a:lnSpc>
            </a:pPr>
            <a:r>
              <a:rPr lang="en-US" sz="2599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Non thermal desorption at play to explain gas phase abundances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028700" y="8808603"/>
            <a:ext cx="6575149" cy="8959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39"/>
              </a:lnSpc>
            </a:pPr>
            <a:r>
              <a:rPr lang="en-US" sz="2599" b="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Need to understand desorption mechanism on a microscopic scale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2152296">
            <a:off x="10554543" y="-3785506"/>
            <a:ext cx="10173187" cy="10147754"/>
          </a:xfrm>
          <a:custGeom>
            <a:avLst/>
            <a:gdLst/>
            <a:ahLst/>
            <a:cxnLst/>
            <a:rect l="l" t="t" r="r" b="b"/>
            <a:pathLst>
              <a:path w="10173187" h="10147754">
                <a:moveTo>
                  <a:pt x="0" y="0"/>
                </a:moveTo>
                <a:lnTo>
                  <a:pt x="10173187" y="0"/>
                </a:lnTo>
                <a:lnTo>
                  <a:pt x="10173187" y="10147754"/>
                </a:lnTo>
                <a:lnTo>
                  <a:pt x="0" y="10147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7487336" y="9346998"/>
            <a:ext cx="967027" cy="339828"/>
            <a:chOff x="0" y="0"/>
            <a:chExt cx="254690" cy="8950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54690" cy="89502"/>
            </a:xfrm>
            <a:custGeom>
              <a:avLst/>
              <a:gdLst/>
              <a:ahLst/>
              <a:cxnLst/>
              <a:rect l="l" t="t" r="r" b="b"/>
              <a:pathLst>
                <a:path w="254690" h="89502">
                  <a:moveTo>
                    <a:pt x="0" y="0"/>
                  </a:moveTo>
                  <a:lnTo>
                    <a:pt x="254690" y="0"/>
                  </a:lnTo>
                  <a:lnTo>
                    <a:pt x="254690" y="89502"/>
                  </a:lnTo>
                  <a:lnTo>
                    <a:pt x="0" y="89502"/>
                  </a:lnTo>
                  <a:close/>
                </a:path>
              </a:pathLst>
            </a:custGeom>
            <a:solidFill>
              <a:srgbClr val="9E485B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47625"/>
              <a:ext cx="254690" cy="13712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1608708" y="7532132"/>
            <a:ext cx="6239539" cy="848360"/>
            <a:chOff x="0" y="0"/>
            <a:chExt cx="8319386" cy="1131147"/>
          </a:xfrm>
        </p:grpSpPr>
        <p:sp>
          <p:nvSpPr>
            <p:cNvPr id="7" name="TextBox 7"/>
            <p:cNvSpPr txBox="1"/>
            <p:nvPr/>
          </p:nvSpPr>
          <p:spPr>
            <a:xfrm>
              <a:off x="0" y="-47625"/>
              <a:ext cx="8319386" cy="117877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639"/>
                </a:lnSpc>
              </a:pPr>
              <a:r>
                <a:rPr lang="en-US" sz="2599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Acces to internal and kinetics energy</a:t>
              </a:r>
            </a:p>
            <a:p>
              <a:pPr algn="l">
                <a:lnSpc>
                  <a:spcPts val="3639"/>
                </a:lnSpc>
              </a:pPr>
              <a:r>
                <a:rPr lang="en-US" sz="2599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       Mechanisms</a:t>
              </a:r>
            </a:p>
          </p:txBody>
        </p:sp>
        <p:sp>
          <p:nvSpPr>
            <p:cNvPr id="8" name="Freeform 8"/>
            <p:cNvSpPr/>
            <p:nvPr/>
          </p:nvSpPr>
          <p:spPr>
            <a:xfrm>
              <a:off x="149277" y="671138"/>
              <a:ext cx="444743" cy="425336"/>
            </a:xfrm>
            <a:custGeom>
              <a:avLst/>
              <a:gdLst/>
              <a:ahLst/>
              <a:cxnLst/>
              <a:rect l="l" t="t" r="r" b="b"/>
              <a:pathLst>
                <a:path w="444743" h="425336">
                  <a:moveTo>
                    <a:pt x="0" y="0"/>
                  </a:moveTo>
                  <a:lnTo>
                    <a:pt x="444743" y="0"/>
                  </a:lnTo>
                  <a:lnTo>
                    <a:pt x="444743" y="425336"/>
                  </a:lnTo>
                  <a:lnTo>
                    <a:pt x="0" y="4253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9" name="TextBox 9"/>
          <p:cNvSpPr txBox="1"/>
          <p:nvPr/>
        </p:nvSpPr>
        <p:spPr>
          <a:xfrm>
            <a:off x="16275519" y="9239250"/>
            <a:ext cx="983781" cy="5499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445"/>
              </a:lnSpc>
            </a:pPr>
            <a:r>
              <a:rPr lang="en-US" sz="3500">
                <a:solidFill>
                  <a:srgbClr val="9E485B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02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3443562" y="2624586"/>
            <a:ext cx="8699540" cy="6633714"/>
            <a:chOff x="0" y="0"/>
            <a:chExt cx="11599387" cy="8844953"/>
          </a:xfrm>
        </p:grpSpPr>
        <p:sp>
          <p:nvSpPr>
            <p:cNvPr id="11" name="Freeform 11"/>
            <p:cNvSpPr/>
            <p:nvPr/>
          </p:nvSpPr>
          <p:spPr>
            <a:xfrm>
              <a:off x="2659568" y="0"/>
              <a:ext cx="8165517" cy="7808633"/>
            </a:xfrm>
            <a:custGeom>
              <a:avLst/>
              <a:gdLst/>
              <a:ahLst/>
              <a:cxnLst/>
              <a:rect l="l" t="t" r="r" b="b"/>
              <a:pathLst>
                <a:path w="8165517" h="7808633">
                  <a:moveTo>
                    <a:pt x="0" y="0"/>
                  </a:moveTo>
                  <a:lnTo>
                    <a:pt x="8165517" y="0"/>
                  </a:lnTo>
                  <a:lnTo>
                    <a:pt x="8165517" y="7808633"/>
                  </a:lnTo>
                  <a:lnTo>
                    <a:pt x="0" y="78086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  <p:sp>
          <p:nvSpPr>
            <p:cNvPr id="12" name="TextBox 12"/>
            <p:cNvSpPr txBox="1"/>
            <p:nvPr/>
          </p:nvSpPr>
          <p:spPr>
            <a:xfrm>
              <a:off x="0" y="2094544"/>
              <a:ext cx="4726935" cy="10839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</a:pPr>
              <a:r>
                <a:rPr lang="en-US" sz="2400" b="1">
                  <a:solidFill>
                    <a:srgbClr val="604ABD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VUV pulsed laser</a:t>
              </a:r>
            </a:p>
            <a:p>
              <a:pPr algn="ctr">
                <a:lnSpc>
                  <a:spcPts val="3359"/>
                </a:lnSpc>
              </a:pPr>
              <a:r>
                <a:rPr lang="en-US" sz="2400" b="1">
                  <a:solidFill>
                    <a:srgbClr val="604ABD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8-10 eV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102198" y="2903110"/>
              <a:ext cx="4497189" cy="5251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</a:pPr>
              <a:r>
                <a:rPr lang="en-US" sz="2400">
                  <a:solidFill>
                    <a:srgbClr val="0CC0DF"/>
                  </a:solidFill>
                  <a:latin typeface="DM Sans"/>
                  <a:ea typeface="DM Sans"/>
                  <a:cs typeface="DM Sans"/>
                  <a:sym typeface="DM Sans"/>
                </a:rPr>
                <a:t>Delayed UV Probe laser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978821" y="6921597"/>
              <a:ext cx="2520716" cy="10839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</a:pPr>
              <a:r>
                <a:rPr lang="en-US" sz="2400">
                  <a:solidFill>
                    <a:srgbClr val="38B6FF"/>
                  </a:solidFill>
                  <a:latin typeface="DM Sans"/>
                  <a:ea typeface="DM Sans"/>
                  <a:cs typeface="DM Sans"/>
                  <a:sym typeface="DM Sans"/>
                </a:rPr>
                <a:t>Molecular ice</a:t>
              </a:r>
            </a:p>
            <a:p>
              <a:pPr algn="ctr">
                <a:lnSpc>
                  <a:spcPts val="3359"/>
                </a:lnSpc>
              </a:pPr>
              <a:r>
                <a:rPr lang="en-US" sz="2400">
                  <a:solidFill>
                    <a:srgbClr val="38B6FF"/>
                  </a:solidFill>
                  <a:latin typeface="DM Sans"/>
                  <a:ea typeface="DM Sans"/>
                  <a:cs typeface="DM Sans"/>
                  <a:sym typeface="DM Sans"/>
                </a:rPr>
                <a:t>50 ML CO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4936665" y="7761008"/>
              <a:ext cx="2533191" cy="10839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</a:pPr>
              <a:r>
                <a:rPr lang="en-US" sz="24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Au substrate</a:t>
              </a:r>
            </a:p>
            <a:p>
              <a:pPr algn="ctr">
                <a:lnSpc>
                  <a:spcPts val="3359"/>
                </a:lnSpc>
              </a:pPr>
              <a:r>
                <a:rPr lang="en-US" sz="24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15K</a:t>
              </a: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943674" y="325623"/>
              <a:ext cx="4535133" cy="10839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359"/>
                </a:lnSpc>
              </a:pPr>
              <a:r>
                <a:rPr lang="en-US" sz="24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Detection of positive ions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9071636" y="316098"/>
              <a:ext cx="2527751" cy="5566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500"/>
                </a:lnSpc>
              </a:pPr>
              <a:r>
                <a:rPr lang="en-US" sz="2500" b="1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At MONARIS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028700" y="5790596"/>
            <a:ext cx="3413239" cy="777240"/>
            <a:chOff x="0" y="0"/>
            <a:chExt cx="4550985" cy="1036320"/>
          </a:xfrm>
        </p:grpSpPr>
        <p:sp>
          <p:nvSpPr>
            <p:cNvPr id="19" name="TextBox 19"/>
            <p:cNvSpPr txBox="1"/>
            <p:nvPr/>
          </p:nvSpPr>
          <p:spPr>
            <a:xfrm>
              <a:off x="0" y="-47625"/>
              <a:ext cx="4550985" cy="10839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359"/>
                </a:lnSpc>
              </a:pPr>
              <a:r>
                <a:rPr lang="en-US" sz="2400" b="1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SPICES </a:t>
              </a:r>
              <a:r>
                <a:rPr lang="en-US" sz="24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UHV </a:t>
              </a:r>
            </a:p>
            <a:p>
              <a:pPr algn="l">
                <a:lnSpc>
                  <a:spcPts val="3359"/>
                </a:lnSpc>
              </a:pPr>
              <a:r>
                <a:rPr lang="en-US" sz="24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Chamber P=10    mbar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2695309" y="365760"/>
              <a:ext cx="485180" cy="4182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660"/>
                </a:lnSpc>
                <a:spcBef>
                  <a:spcPct val="0"/>
                </a:spcBef>
              </a:pPr>
              <a:r>
                <a:rPr lang="en-US" sz="19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-10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206192" y="251685"/>
            <a:ext cx="10090499" cy="1685363"/>
            <a:chOff x="0" y="0"/>
            <a:chExt cx="13453999" cy="2247150"/>
          </a:xfrm>
        </p:grpSpPr>
        <p:sp>
          <p:nvSpPr>
            <p:cNvPr id="22" name="TextBox 22"/>
            <p:cNvSpPr txBox="1"/>
            <p:nvPr/>
          </p:nvSpPr>
          <p:spPr>
            <a:xfrm>
              <a:off x="1096511" y="345657"/>
              <a:ext cx="12357488" cy="14097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399"/>
                </a:lnSpc>
                <a:spcBef>
                  <a:spcPct val="0"/>
                </a:spcBef>
              </a:pPr>
              <a:r>
                <a:rPr lang="en-US" sz="6999">
                  <a:solidFill>
                    <a:srgbClr val="000000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Experimental Study</a:t>
              </a:r>
            </a:p>
          </p:txBody>
        </p:sp>
        <p:grpSp>
          <p:nvGrpSpPr>
            <p:cNvPr id="23" name="Group 23"/>
            <p:cNvGrpSpPr/>
            <p:nvPr/>
          </p:nvGrpSpPr>
          <p:grpSpPr>
            <a:xfrm>
              <a:off x="0" y="0"/>
              <a:ext cx="519173" cy="2247150"/>
              <a:chOff x="0" y="0"/>
              <a:chExt cx="102553" cy="443882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0"/>
                <a:ext cx="102553" cy="443882"/>
              </a:xfrm>
              <a:custGeom>
                <a:avLst/>
                <a:gdLst/>
                <a:ahLst/>
                <a:cxnLst/>
                <a:rect l="l" t="t" r="r" b="b"/>
                <a:pathLst>
                  <a:path w="102553" h="443882">
                    <a:moveTo>
                      <a:pt x="0" y="0"/>
                    </a:moveTo>
                    <a:lnTo>
                      <a:pt x="102553" y="0"/>
                    </a:lnTo>
                    <a:lnTo>
                      <a:pt x="102553" y="443882"/>
                    </a:lnTo>
                    <a:lnTo>
                      <a:pt x="0" y="443882"/>
                    </a:lnTo>
                    <a:close/>
                  </a:path>
                </a:pathLst>
              </a:custGeom>
              <a:solidFill>
                <a:srgbClr val="9E485B"/>
              </a:solidFill>
            </p:spPr>
          </p:sp>
          <p:sp>
            <p:nvSpPr>
              <p:cNvPr id="25" name="TextBox 25"/>
              <p:cNvSpPr txBox="1"/>
              <p:nvPr/>
            </p:nvSpPr>
            <p:spPr>
              <a:xfrm>
                <a:off x="0" y="-47625"/>
                <a:ext cx="102553" cy="49150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080"/>
                  </a:lnSpc>
                </a:pPr>
                <a:endParaRPr/>
              </a:p>
            </p:txBody>
          </p:sp>
        </p:grpSp>
      </p:grpSp>
      <p:sp>
        <p:nvSpPr>
          <p:cNvPr id="26" name="TextBox 26"/>
          <p:cNvSpPr txBox="1"/>
          <p:nvPr/>
        </p:nvSpPr>
        <p:spPr>
          <a:xfrm>
            <a:off x="11184570" y="5214059"/>
            <a:ext cx="750084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400">
                <a:solidFill>
                  <a:srgbClr val="0CC0DF"/>
                </a:solidFill>
                <a:latin typeface="DM Sans"/>
                <a:ea typeface="DM Sans"/>
                <a:cs typeface="DM Sans"/>
                <a:sym typeface="DM Sans"/>
              </a:rPr>
              <a:t>Δt / 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487336" y="9346998"/>
            <a:ext cx="967027" cy="339828"/>
            <a:chOff x="0" y="0"/>
            <a:chExt cx="254690" cy="8950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54690" cy="89502"/>
            </a:xfrm>
            <a:custGeom>
              <a:avLst/>
              <a:gdLst/>
              <a:ahLst/>
              <a:cxnLst/>
              <a:rect l="l" t="t" r="r" b="b"/>
              <a:pathLst>
                <a:path w="254690" h="89502">
                  <a:moveTo>
                    <a:pt x="0" y="0"/>
                  </a:moveTo>
                  <a:lnTo>
                    <a:pt x="254690" y="0"/>
                  </a:lnTo>
                  <a:lnTo>
                    <a:pt x="254690" y="89502"/>
                  </a:lnTo>
                  <a:lnTo>
                    <a:pt x="0" y="89502"/>
                  </a:lnTo>
                  <a:close/>
                </a:path>
              </a:pathLst>
            </a:custGeom>
            <a:solidFill>
              <a:srgbClr val="9E485B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254690" cy="13712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487006" y="2888999"/>
            <a:ext cx="5969239" cy="7058232"/>
          </a:xfrm>
          <a:custGeom>
            <a:avLst/>
            <a:gdLst/>
            <a:ahLst/>
            <a:cxnLst/>
            <a:rect l="l" t="t" r="r" b="b"/>
            <a:pathLst>
              <a:path w="5969239" h="7058232">
                <a:moveTo>
                  <a:pt x="0" y="0"/>
                </a:moveTo>
                <a:lnTo>
                  <a:pt x="5969239" y="0"/>
                </a:lnTo>
                <a:lnTo>
                  <a:pt x="5969239" y="7058233"/>
                </a:lnTo>
                <a:lnTo>
                  <a:pt x="0" y="7058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646" r="-2534" b="-3644"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-2688788" y="518477"/>
            <a:ext cx="12320828" cy="1599567"/>
            <a:chOff x="0" y="0"/>
            <a:chExt cx="3244992" cy="421285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244992" cy="421285"/>
            </a:xfrm>
            <a:custGeom>
              <a:avLst/>
              <a:gdLst/>
              <a:ahLst/>
              <a:cxnLst/>
              <a:rect l="l" t="t" r="r" b="b"/>
              <a:pathLst>
                <a:path w="3244992" h="421285">
                  <a:moveTo>
                    <a:pt x="0" y="0"/>
                  </a:moveTo>
                  <a:lnTo>
                    <a:pt x="3244992" y="0"/>
                  </a:lnTo>
                  <a:lnTo>
                    <a:pt x="3244992" y="421285"/>
                  </a:lnTo>
                  <a:lnTo>
                    <a:pt x="0" y="421285"/>
                  </a:lnTo>
                  <a:close/>
                </a:path>
              </a:pathLst>
            </a:custGeom>
            <a:solidFill>
              <a:srgbClr val="9E485B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47625"/>
              <a:ext cx="3244992" cy="4689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 rot="1345405" flipH="1">
            <a:off x="6421988" y="6149163"/>
            <a:ext cx="4711429" cy="5052471"/>
          </a:xfrm>
          <a:custGeom>
            <a:avLst/>
            <a:gdLst/>
            <a:ahLst/>
            <a:cxnLst/>
            <a:rect l="l" t="t" r="r" b="b"/>
            <a:pathLst>
              <a:path w="4711429" h="5052471">
                <a:moveTo>
                  <a:pt x="4711429" y="0"/>
                </a:moveTo>
                <a:lnTo>
                  <a:pt x="0" y="0"/>
                </a:lnTo>
                <a:lnTo>
                  <a:pt x="0" y="5052471"/>
                </a:lnTo>
                <a:lnTo>
                  <a:pt x="4711429" y="5052471"/>
                </a:lnTo>
                <a:lnTo>
                  <a:pt x="4711429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</p:sp>
      <p:grpSp>
        <p:nvGrpSpPr>
          <p:cNvPr id="10" name="Group 10"/>
          <p:cNvGrpSpPr/>
          <p:nvPr/>
        </p:nvGrpSpPr>
        <p:grpSpPr>
          <a:xfrm>
            <a:off x="10098424" y="224444"/>
            <a:ext cx="2662981" cy="2187633"/>
            <a:chOff x="0" y="0"/>
            <a:chExt cx="3550641" cy="2916844"/>
          </a:xfrm>
        </p:grpSpPr>
        <p:sp>
          <p:nvSpPr>
            <p:cNvPr id="11" name="Freeform 11"/>
            <p:cNvSpPr/>
            <p:nvPr/>
          </p:nvSpPr>
          <p:spPr>
            <a:xfrm>
              <a:off x="55552" y="567685"/>
              <a:ext cx="3495090" cy="2349159"/>
            </a:xfrm>
            <a:custGeom>
              <a:avLst/>
              <a:gdLst/>
              <a:ahLst/>
              <a:cxnLst/>
              <a:rect l="l" t="t" r="r" b="b"/>
              <a:pathLst>
                <a:path w="3495090" h="2349159">
                  <a:moveTo>
                    <a:pt x="0" y="0"/>
                  </a:moveTo>
                  <a:lnTo>
                    <a:pt x="3495089" y="0"/>
                  </a:lnTo>
                  <a:lnTo>
                    <a:pt x="3495089" y="2349159"/>
                  </a:lnTo>
                  <a:lnTo>
                    <a:pt x="0" y="23491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</p:sp>
        <p:sp>
          <p:nvSpPr>
            <p:cNvPr id="12" name="Freeform 12"/>
            <p:cNvSpPr/>
            <p:nvPr/>
          </p:nvSpPr>
          <p:spPr>
            <a:xfrm rot="-278975">
              <a:off x="61563" y="60628"/>
              <a:ext cx="1560085" cy="1582255"/>
            </a:xfrm>
            <a:custGeom>
              <a:avLst/>
              <a:gdLst/>
              <a:ahLst/>
              <a:cxnLst/>
              <a:rect l="l" t="t" r="r" b="b"/>
              <a:pathLst>
                <a:path w="1560085" h="1582255">
                  <a:moveTo>
                    <a:pt x="0" y="0"/>
                  </a:moveTo>
                  <a:lnTo>
                    <a:pt x="1560085" y="0"/>
                  </a:lnTo>
                  <a:lnTo>
                    <a:pt x="1560085" y="1582255"/>
                  </a:lnTo>
                  <a:lnTo>
                    <a:pt x="0" y="158225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t="-15533"/>
              </a:stretch>
            </a:blipFill>
          </p:spPr>
        </p:sp>
      </p:grpSp>
      <p:sp>
        <p:nvSpPr>
          <p:cNvPr id="13" name="TextBox 13"/>
          <p:cNvSpPr txBox="1"/>
          <p:nvPr/>
        </p:nvSpPr>
        <p:spPr>
          <a:xfrm>
            <a:off x="16275519" y="9239250"/>
            <a:ext cx="983781" cy="5499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445"/>
              </a:lnSpc>
            </a:pPr>
            <a:r>
              <a:rPr lang="en-US" sz="3500">
                <a:solidFill>
                  <a:srgbClr val="9E485B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03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423858" y="738189"/>
            <a:ext cx="8020962" cy="1193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99"/>
              </a:lnSpc>
            </a:pPr>
            <a:r>
              <a:rPr lang="en-US" sz="6999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Results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87006" y="9599665"/>
            <a:ext cx="2543105" cy="3267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30"/>
              </a:lnSpc>
            </a:pPr>
            <a:r>
              <a:rPr lang="en-US" sz="2023" i="1">
                <a:solidFill>
                  <a:srgbClr val="9E485B"/>
                </a:solidFill>
                <a:latin typeface="DM Sans Italics"/>
                <a:ea typeface="DM Sans Italics"/>
                <a:cs typeface="DM Sans Italics"/>
                <a:sym typeface="DM Sans Italics"/>
              </a:rPr>
              <a:t>Hacquard+2024b</a:t>
            </a:r>
          </a:p>
        </p:txBody>
      </p:sp>
      <p:grpSp>
        <p:nvGrpSpPr>
          <p:cNvPr id="16" name="Group 16"/>
          <p:cNvGrpSpPr/>
          <p:nvPr/>
        </p:nvGrpSpPr>
        <p:grpSpPr>
          <a:xfrm>
            <a:off x="4731642" y="2424814"/>
            <a:ext cx="1809666" cy="464185"/>
            <a:chOff x="0" y="0"/>
            <a:chExt cx="2412888" cy="618913"/>
          </a:xfrm>
        </p:grpSpPr>
        <p:sp>
          <p:nvSpPr>
            <p:cNvPr id="17" name="TextBox 17"/>
            <p:cNvSpPr txBox="1"/>
            <p:nvPr/>
          </p:nvSpPr>
          <p:spPr>
            <a:xfrm>
              <a:off x="0" y="-47625"/>
              <a:ext cx="2412888" cy="5251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3359"/>
                </a:lnSpc>
              </a:pPr>
              <a:r>
                <a:rPr lang="en-US" sz="24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E    &lt; 2 meV 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211071" y="200660"/>
              <a:ext cx="435910" cy="4182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660"/>
                </a:lnSpc>
                <a:spcBef>
                  <a:spcPct val="0"/>
                </a:spcBef>
              </a:pPr>
              <a:r>
                <a:rPr lang="en-US" sz="19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rot</a:t>
              </a: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2731707" y="2377189"/>
            <a:ext cx="1809666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359"/>
              </a:lnSpc>
            </a:pPr>
            <a:r>
              <a:rPr lang="en-US" sz="24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J=0-2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3000094" y="994728"/>
            <a:ext cx="4259206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759"/>
              </a:lnSpc>
            </a:pPr>
            <a:r>
              <a:rPr lang="en-US" sz="3399" b="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Translational Energy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487336" y="9346998"/>
            <a:ext cx="967027" cy="339828"/>
            <a:chOff x="0" y="0"/>
            <a:chExt cx="254690" cy="8950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54690" cy="89502"/>
            </a:xfrm>
            <a:custGeom>
              <a:avLst/>
              <a:gdLst/>
              <a:ahLst/>
              <a:cxnLst/>
              <a:rect l="l" t="t" r="r" b="b"/>
              <a:pathLst>
                <a:path w="254690" h="89502">
                  <a:moveTo>
                    <a:pt x="0" y="0"/>
                  </a:moveTo>
                  <a:lnTo>
                    <a:pt x="254690" y="0"/>
                  </a:lnTo>
                  <a:lnTo>
                    <a:pt x="254690" y="89502"/>
                  </a:lnTo>
                  <a:lnTo>
                    <a:pt x="0" y="89502"/>
                  </a:lnTo>
                  <a:close/>
                </a:path>
              </a:pathLst>
            </a:custGeom>
            <a:solidFill>
              <a:srgbClr val="9E485B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254690" cy="13712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6275519" y="9239250"/>
            <a:ext cx="983781" cy="5499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445"/>
              </a:lnSpc>
            </a:pPr>
            <a:r>
              <a:rPr lang="en-US" sz="3500">
                <a:solidFill>
                  <a:srgbClr val="9E485B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03</a:t>
            </a:r>
          </a:p>
        </p:txBody>
      </p:sp>
      <p:sp>
        <p:nvSpPr>
          <p:cNvPr id="6" name="Freeform 6"/>
          <p:cNvSpPr/>
          <p:nvPr/>
        </p:nvSpPr>
        <p:spPr>
          <a:xfrm>
            <a:off x="487006" y="2888999"/>
            <a:ext cx="5969239" cy="7058232"/>
          </a:xfrm>
          <a:custGeom>
            <a:avLst/>
            <a:gdLst/>
            <a:ahLst/>
            <a:cxnLst/>
            <a:rect l="l" t="t" r="r" b="b"/>
            <a:pathLst>
              <a:path w="5969239" h="7058232">
                <a:moveTo>
                  <a:pt x="0" y="0"/>
                </a:moveTo>
                <a:lnTo>
                  <a:pt x="5969239" y="0"/>
                </a:lnTo>
                <a:lnTo>
                  <a:pt x="5969239" y="7058233"/>
                </a:lnTo>
                <a:lnTo>
                  <a:pt x="0" y="7058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646" r="-2534" b="-3644"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-2688788" y="518477"/>
            <a:ext cx="12320828" cy="1599567"/>
            <a:chOff x="0" y="0"/>
            <a:chExt cx="3244992" cy="42128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3244992" cy="421285"/>
            </a:xfrm>
            <a:custGeom>
              <a:avLst/>
              <a:gdLst/>
              <a:ahLst/>
              <a:cxnLst/>
              <a:rect l="l" t="t" r="r" b="b"/>
              <a:pathLst>
                <a:path w="3244992" h="421285">
                  <a:moveTo>
                    <a:pt x="0" y="0"/>
                  </a:moveTo>
                  <a:lnTo>
                    <a:pt x="3244992" y="0"/>
                  </a:lnTo>
                  <a:lnTo>
                    <a:pt x="3244992" y="421285"/>
                  </a:lnTo>
                  <a:lnTo>
                    <a:pt x="0" y="421285"/>
                  </a:lnTo>
                  <a:close/>
                </a:path>
              </a:pathLst>
            </a:custGeom>
            <a:solidFill>
              <a:srgbClr val="9E485B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3244992" cy="4689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423858" y="738189"/>
            <a:ext cx="8020962" cy="1193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99"/>
              </a:lnSpc>
            </a:pPr>
            <a:r>
              <a:rPr lang="en-US" sz="6999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Results</a:t>
            </a:r>
          </a:p>
        </p:txBody>
      </p:sp>
      <p:sp>
        <p:nvSpPr>
          <p:cNvPr id="11" name="Freeform 11"/>
          <p:cNvSpPr/>
          <p:nvPr/>
        </p:nvSpPr>
        <p:spPr>
          <a:xfrm rot="1345405" flipH="1">
            <a:off x="6421988" y="6149163"/>
            <a:ext cx="4711429" cy="5052471"/>
          </a:xfrm>
          <a:custGeom>
            <a:avLst/>
            <a:gdLst/>
            <a:ahLst/>
            <a:cxnLst/>
            <a:rect l="l" t="t" r="r" b="b"/>
            <a:pathLst>
              <a:path w="4711429" h="5052471">
                <a:moveTo>
                  <a:pt x="4711429" y="0"/>
                </a:moveTo>
                <a:lnTo>
                  <a:pt x="0" y="0"/>
                </a:lnTo>
                <a:lnTo>
                  <a:pt x="0" y="5052471"/>
                </a:lnTo>
                <a:lnTo>
                  <a:pt x="4711429" y="5052471"/>
                </a:lnTo>
                <a:lnTo>
                  <a:pt x="4711429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487006" y="9599665"/>
            <a:ext cx="2244702" cy="3267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30"/>
              </a:lnSpc>
            </a:pPr>
            <a:r>
              <a:rPr lang="en-US" sz="2023" i="1">
                <a:solidFill>
                  <a:srgbClr val="9E485B"/>
                </a:solidFill>
                <a:latin typeface="DM Sans Italics"/>
                <a:ea typeface="DM Sans Italics"/>
                <a:cs typeface="DM Sans Italics"/>
                <a:sym typeface="DM Sans Italics"/>
              </a:rPr>
              <a:t>Hacquard+2024b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10098424" y="224444"/>
            <a:ext cx="2662981" cy="2187633"/>
            <a:chOff x="0" y="0"/>
            <a:chExt cx="3550641" cy="2916844"/>
          </a:xfrm>
        </p:grpSpPr>
        <p:sp>
          <p:nvSpPr>
            <p:cNvPr id="14" name="Freeform 14"/>
            <p:cNvSpPr/>
            <p:nvPr/>
          </p:nvSpPr>
          <p:spPr>
            <a:xfrm>
              <a:off x="55552" y="567685"/>
              <a:ext cx="3495090" cy="2349159"/>
            </a:xfrm>
            <a:custGeom>
              <a:avLst/>
              <a:gdLst/>
              <a:ahLst/>
              <a:cxnLst/>
              <a:rect l="l" t="t" r="r" b="b"/>
              <a:pathLst>
                <a:path w="3495090" h="2349159">
                  <a:moveTo>
                    <a:pt x="0" y="0"/>
                  </a:moveTo>
                  <a:lnTo>
                    <a:pt x="3495089" y="0"/>
                  </a:lnTo>
                  <a:lnTo>
                    <a:pt x="3495089" y="2349159"/>
                  </a:lnTo>
                  <a:lnTo>
                    <a:pt x="0" y="23491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</p:sp>
        <p:sp>
          <p:nvSpPr>
            <p:cNvPr id="15" name="Freeform 15"/>
            <p:cNvSpPr/>
            <p:nvPr/>
          </p:nvSpPr>
          <p:spPr>
            <a:xfrm rot="-278975">
              <a:off x="61563" y="60628"/>
              <a:ext cx="1560085" cy="1582255"/>
            </a:xfrm>
            <a:custGeom>
              <a:avLst/>
              <a:gdLst/>
              <a:ahLst/>
              <a:cxnLst/>
              <a:rect l="l" t="t" r="r" b="b"/>
              <a:pathLst>
                <a:path w="1560085" h="1582255">
                  <a:moveTo>
                    <a:pt x="0" y="0"/>
                  </a:moveTo>
                  <a:lnTo>
                    <a:pt x="1560085" y="0"/>
                  </a:lnTo>
                  <a:lnTo>
                    <a:pt x="1560085" y="1582255"/>
                  </a:lnTo>
                  <a:lnTo>
                    <a:pt x="0" y="158225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t="-15533"/>
              </a:stretch>
            </a:blipFill>
          </p:spPr>
        </p:sp>
      </p:grpSp>
      <p:grpSp>
        <p:nvGrpSpPr>
          <p:cNvPr id="16" name="Group 16"/>
          <p:cNvGrpSpPr/>
          <p:nvPr/>
        </p:nvGrpSpPr>
        <p:grpSpPr>
          <a:xfrm>
            <a:off x="4731642" y="2424814"/>
            <a:ext cx="1809666" cy="464185"/>
            <a:chOff x="0" y="0"/>
            <a:chExt cx="2412888" cy="618913"/>
          </a:xfrm>
        </p:grpSpPr>
        <p:sp>
          <p:nvSpPr>
            <p:cNvPr id="17" name="TextBox 17"/>
            <p:cNvSpPr txBox="1"/>
            <p:nvPr/>
          </p:nvSpPr>
          <p:spPr>
            <a:xfrm>
              <a:off x="0" y="-47625"/>
              <a:ext cx="2412888" cy="5251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3359"/>
                </a:lnSpc>
              </a:pPr>
              <a:r>
                <a:rPr lang="en-US" sz="24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E    &lt; 2 meV 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211071" y="200660"/>
              <a:ext cx="435910" cy="4182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660"/>
                </a:lnSpc>
                <a:spcBef>
                  <a:spcPct val="0"/>
                </a:spcBef>
              </a:pPr>
              <a:r>
                <a:rPr lang="en-US" sz="19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rot</a:t>
              </a: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2731707" y="2377189"/>
            <a:ext cx="1809666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359"/>
              </a:lnSpc>
            </a:pPr>
            <a:r>
              <a:rPr lang="en-US" sz="24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J=0-2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3000094" y="994728"/>
            <a:ext cx="4259206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759"/>
              </a:lnSpc>
            </a:pPr>
            <a:r>
              <a:rPr lang="en-US" sz="3399" b="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Translational Energy</a:t>
            </a:r>
          </a:p>
        </p:txBody>
      </p:sp>
      <p:grpSp>
        <p:nvGrpSpPr>
          <p:cNvPr id="22" name="Group 22"/>
          <p:cNvGrpSpPr/>
          <p:nvPr/>
        </p:nvGrpSpPr>
        <p:grpSpPr>
          <a:xfrm>
            <a:off x="9180555" y="2656907"/>
            <a:ext cx="6090634" cy="482958"/>
            <a:chOff x="0" y="0"/>
            <a:chExt cx="8120845" cy="643944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8120845" cy="643944"/>
            </a:xfrm>
            <a:custGeom>
              <a:avLst/>
              <a:gdLst/>
              <a:ahLst/>
              <a:cxnLst/>
              <a:rect l="l" t="t" r="r" b="b"/>
              <a:pathLst>
                <a:path w="8120845" h="643944">
                  <a:moveTo>
                    <a:pt x="0" y="0"/>
                  </a:moveTo>
                  <a:lnTo>
                    <a:pt x="8120845" y="0"/>
                  </a:lnTo>
                  <a:lnTo>
                    <a:pt x="8120845" y="643944"/>
                  </a:lnTo>
                  <a:lnTo>
                    <a:pt x="0" y="6439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24" name="TextBox 24"/>
          <p:cNvSpPr txBox="1"/>
          <p:nvPr/>
        </p:nvSpPr>
        <p:spPr>
          <a:xfrm>
            <a:off x="12003221" y="9541467"/>
            <a:ext cx="4043698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Experimental and simulated 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3000094" y="1608457"/>
            <a:ext cx="4259206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759"/>
              </a:lnSpc>
            </a:pPr>
            <a:r>
              <a:rPr lang="en-US" sz="3399" b="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&amp; Rotational Energy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91C7F7A7-AB4B-4EBD-840F-5A511AFE80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42672" y="3338497"/>
            <a:ext cx="7513541" cy="6269160"/>
          </a:xfrm>
          <a:prstGeom prst="rect">
            <a:avLst/>
          </a:prstGeom>
        </p:spPr>
      </p:pic>
      <p:sp>
        <p:nvSpPr>
          <p:cNvPr id="25" name="TextBox 25"/>
          <p:cNvSpPr txBox="1"/>
          <p:nvPr/>
        </p:nvSpPr>
        <p:spPr>
          <a:xfrm>
            <a:off x="8991254" y="9310070"/>
            <a:ext cx="2286346" cy="3267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30"/>
              </a:lnSpc>
            </a:pPr>
            <a:r>
              <a:rPr lang="en-US" sz="2023" i="1" dirty="0">
                <a:solidFill>
                  <a:srgbClr val="9E485B"/>
                </a:solidFill>
                <a:latin typeface="DM Sans Italics"/>
                <a:ea typeface="DM Sans Italics"/>
                <a:cs typeface="DM Sans Italics"/>
                <a:sym typeface="DM Sans Italics"/>
              </a:rPr>
              <a:t>Hacquard+2024b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688788" y="518477"/>
            <a:ext cx="12320828" cy="1599567"/>
            <a:chOff x="0" y="0"/>
            <a:chExt cx="3244992" cy="42128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244992" cy="421285"/>
            </a:xfrm>
            <a:custGeom>
              <a:avLst/>
              <a:gdLst/>
              <a:ahLst/>
              <a:cxnLst/>
              <a:rect l="l" t="t" r="r" b="b"/>
              <a:pathLst>
                <a:path w="3244992" h="421285">
                  <a:moveTo>
                    <a:pt x="0" y="0"/>
                  </a:moveTo>
                  <a:lnTo>
                    <a:pt x="3244992" y="0"/>
                  </a:lnTo>
                  <a:lnTo>
                    <a:pt x="3244992" y="421285"/>
                  </a:lnTo>
                  <a:lnTo>
                    <a:pt x="0" y="421285"/>
                  </a:lnTo>
                  <a:close/>
                </a:path>
              </a:pathLst>
            </a:custGeom>
            <a:solidFill>
              <a:srgbClr val="9E485B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3244992" cy="4689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7487336" y="9346998"/>
            <a:ext cx="967027" cy="339828"/>
            <a:chOff x="0" y="0"/>
            <a:chExt cx="254690" cy="8950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4690" cy="89502"/>
            </a:xfrm>
            <a:custGeom>
              <a:avLst/>
              <a:gdLst/>
              <a:ahLst/>
              <a:cxnLst/>
              <a:rect l="l" t="t" r="r" b="b"/>
              <a:pathLst>
                <a:path w="254690" h="89502">
                  <a:moveTo>
                    <a:pt x="0" y="0"/>
                  </a:moveTo>
                  <a:lnTo>
                    <a:pt x="254690" y="0"/>
                  </a:lnTo>
                  <a:lnTo>
                    <a:pt x="254690" y="89502"/>
                  </a:lnTo>
                  <a:lnTo>
                    <a:pt x="0" y="89502"/>
                  </a:lnTo>
                  <a:close/>
                </a:path>
              </a:pathLst>
            </a:custGeom>
            <a:solidFill>
              <a:srgbClr val="9E485B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254690" cy="13712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 rot="1345405" flipH="1">
            <a:off x="6421988" y="6149163"/>
            <a:ext cx="4711429" cy="5052471"/>
          </a:xfrm>
          <a:custGeom>
            <a:avLst/>
            <a:gdLst/>
            <a:ahLst/>
            <a:cxnLst/>
            <a:rect l="l" t="t" r="r" b="b"/>
            <a:pathLst>
              <a:path w="4711429" h="5052471">
                <a:moveTo>
                  <a:pt x="4711429" y="0"/>
                </a:moveTo>
                <a:lnTo>
                  <a:pt x="0" y="0"/>
                </a:lnTo>
                <a:lnTo>
                  <a:pt x="0" y="5052471"/>
                </a:lnTo>
                <a:lnTo>
                  <a:pt x="4711429" y="5052471"/>
                </a:lnTo>
                <a:lnTo>
                  <a:pt x="4711429" y="0"/>
                </a:lnTo>
                <a:close/>
              </a:path>
            </a:pathLst>
          </a:custGeom>
          <a:blipFill>
            <a:blip r:embed="rId2">
              <a:alphaModFix amt="60000"/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7697624" y="3810701"/>
            <a:ext cx="6668924" cy="5447599"/>
          </a:xfrm>
          <a:custGeom>
            <a:avLst/>
            <a:gdLst/>
            <a:ahLst/>
            <a:cxnLst/>
            <a:rect l="l" t="t" r="r" b="b"/>
            <a:pathLst>
              <a:path w="6668924" h="5447599">
                <a:moveTo>
                  <a:pt x="0" y="0"/>
                </a:moveTo>
                <a:lnTo>
                  <a:pt x="6668924" y="0"/>
                </a:lnTo>
                <a:lnTo>
                  <a:pt x="6668924" y="5447599"/>
                </a:lnTo>
                <a:lnTo>
                  <a:pt x="0" y="544759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13677"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1423858" y="738189"/>
            <a:ext cx="8020962" cy="1193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99"/>
              </a:lnSpc>
            </a:pPr>
            <a:r>
              <a:rPr lang="en-US" sz="6999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Results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6275519" y="9239250"/>
            <a:ext cx="983781" cy="5499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445"/>
              </a:lnSpc>
            </a:pPr>
            <a:r>
              <a:rPr lang="en-US" sz="3500">
                <a:solidFill>
                  <a:srgbClr val="9E485B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04</a:t>
            </a:r>
          </a:p>
        </p:txBody>
      </p:sp>
      <p:sp>
        <p:nvSpPr>
          <p:cNvPr id="12" name="Freeform 12"/>
          <p:cNvSpPr/>
          <p:nvPr/>
        </p:nvSpPr>
        <p:spPr>
          <a:xfrm>
            <a:off x="1028700" y="3810701"/>
            <a:ext cx="6668924" cy="5447599"/>
          </a:xfrm>
          <a:custGeom>
            <a:avLst/>
            <a:gdLst/>
            <a:ahLst/>
            <a:cxnLst/>
            <a:rect l="l" t="t" r="r" b="b"/>
            <a:pathLst>
              <a:path w="6668924" h="5447599">
                <a:moveTo>
                  <a:pt x="0" y="0"/>
                </a:moveTo>
                <a:lnTo>
                  <a:pt x="6668924" y="0"/>
                </a:lnTo>
                <a:lnTo>
                  <a:pt x="6668924" y="5447599"/>
                </a:lnTo>
                <a:lnTo>
                  <a:pt x="0" y="544759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b="-113677"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1171473" y="2279601"/>
            <a:ext cx="3463312" cy="975696"/>
            <a:chOff x="0" y="0"/>
            <a:chExt cx="4617749" cy="1300928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257280" cy="1300928"/>
            </a:xfrm>
            <a:custGeom>
              <a:avLst/>
              <a:gdLst/>
              <a:ahLst/>
              <a:cxnLst/>
              <a:rect l="l" t="t" r="r" b="b"/>
              <a:pathLst>
                <a:path w="1257280" h="1300928">
                  <a:moveTo>
                    <a:pt x="0" y="0"/>
                  </a:moveTo>
                  <a:lnTo>
                    <a:pt x="1257280" y="0"/>
                  </a:lnTo>
                  <a:lnTo>
                    <a:pt x="1257280" y="1300928"/>
                  </a:lnTo>
                  <a:lnTo>
                    <a:pt x="0" y="13009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</p:sp>
        <p:sp>
          <p:nvSpPr>
            <p:cNvPr id="15" name="TextBox 15"/>
            <p:cNvSpPr txBox="1"/>
            <p:nvPr/>
          </p:nvSpPr>
          <p:spPr>
            <a:xfrm>
              <a:off x="1647280" y="364123"/>
              <a:ext cx="2970468" cy="52505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359"/>
                </a:lnSpc>
                <a:spcBef>
                  <a:spcPct val="0"/>
                </a:spcBef>
              </a:pPr>
              <a:r>
                <a:rPr lang="en-US" sz="2400">
                  <a:solidFill>
                    <a:srgbClr val="000000"/>
                  </a:solidFill>
                  <a:latin typeface="Muli"/>
                  <a:ea typeface="Muli"/>
                  <a:cs typeface="Muli"/>
                  <a:sym typeface="Muli"/>
                </a:rPr>
                <a:t>ANR PIXyES</a:t>
              </a:r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4634784" y="2318677"/>
            <a:ext cx="4343130" cy="12439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359"/>
              </a:lnSpc>
            </a:pPr>
            <a:r>
              <a:rPr lang="en-US" sz="24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Ab Initio Molecular Dynamics</a:t>
            </a:r>
          </a:p>
          <a:p>
            <a:pPr algn="just">
              <a:lnSpc>
                <a:spcPts val="3359"/>
              </a:lnSpc>
            </a:pPr>
            <a:endParaRPr lang="en-US" sz="2400">
              <a:solidFill>
                <a:srgbClr val="000000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algn="just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University of Lille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2314581" y="8931578"/>
            <a:ext cx="2223525" cy="3267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30"/>
              </a:lnSpc>
            </a:pPr>
            <a:r>
              <a:rPr lang="en-US" sz="2023" i="1">
                <a:solidFill>
                  <a:srgbClr val="9E485B"/>
                </a:solidFill>
                <a:latin typeface="DM Sans Italics"/>
                <a:ea typeface="DM Sans Italics"/>
                <a:cs typeface="DM Sans Italics"/>
                <a:sym typeface="DM Sans Italics"/>
              </a:rPr>
              <a:t>Hacquard+2024b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10098424" y="224444"/>
            <a:ext cx="2662981" cy="2187633"/>
            <a:chOff x="0" y="0"/>
            <a:chExt cx="3550641" cy="2916844"/>
          </a:xfrm>
        </p:grpSpPr>
        <p:sp>
          <p:nvSpPr>
            <p:cNvPr id="19" name="Freeform 19"/>
            <p:cNvSpPr/>
            <p:nvPr/>
          </p:nvSpPr>
          <p:spPr>
            <a:xfrm>
              <a:off x="55552" y="567685"/>
              <a:ext cx="3495090" cy="2349159"/>
            </a:xfrm>
            <a:custGeom>
              <a:avLst/>
              <a:gdLst/>
              <a:ahLst/>
              <a:cxnLst/>
              <a:rect l="l" t="t" r="r" b="b"/>
              <a:pathLst>
                <a:path w="3495090" h="2349159">
                  <a:moveTo>
                    <a:pt x="0" y="0"/>
                  </a:moveTo>
                  <a:lnTo>
                    <a:pt x="3495089" y="0"/>
                  </a:lnTo>
                  <a:lnTo>
                    <a:pt x="3495089" y="2349159"/>
                  </a:lnTo>
                  <a:lnTo>
                    <a:pt x="0" y="23491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  <p:sp>
          <p:nvSpPr>
            <p:cNvPr id="20" name="Freeform 20"/>
            <p:cNvSpPr/>
            <p:nvPr/>
          </p:nvSpPr>
          <p:spPr>
            <a:xfrm rot="-278975">
              <a:off x="61563" y="60628"/>
              <a:ext cx="1560085" cy="1582255"/>
            </a:xfrm>
            <a:custGeom>
              <a:avLst/>
              <a:gdLst/>
              <a:ahLst/>
              <a:cxnLst/>
              <a:rect l="l" t="t" r="r" b="b"/>
              <a:pathLst>
                <a:path w="1560085" h="1582255">
                  <a:moveTo>
                    <a:pt x="0" y="0"/>
                  </a:moveTo>
                  <a:lnTo>
                    <a:pt x="1560085" y="0"/>
                  </a:lnTo>
                  <a:lnTo>
                    <a:pt x="1560085" y="1582255"/>
                  </a:lnTo>
                  <a:lnTo>
                    <a:pt x="0" y="158225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t="-15533"/>
              </a:stretch>
            </a:blipFill>
          </p:spPr>
        </p:sp>
      </p:grpSp>
      <p:sp>
        <p:nvSpPr>
          <p:cNvPr id="21" name="TextBox 21"/>
          <p:cNvSpPr txBox="1"/>
          <p:nvPr/>
        </p:nvSpPr>
        <p:spPr>
          <a:xfrm>
            <a:off x="13126954" y="962025"/>
            <a:ext cx="4132346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759"/>
              </a:lnSpc>
            </a:pPr>
            <a:r>
              <a:rPr lang="en-US" sz="3399" b="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Theory Comparison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4194878">
            <a:off x="-1299255" y="-3855503"/>
            <a:ext cx="14212134" cy="14034482"/>
          </a:xfrm>
          <a:custGeom>
            <a:avLst/>
            <a:gdLst/>
            <a:ahLst/>
            <a:cxnLst/>
            <a:rect l="l" t="t" r="r" b="b"/>
            <a:pathLst>
              <a:path w="14212134" h="14034482">
                <a:moveTo>
                  <a:pt x="0" y="0"/>
                </a:moveTo>
                <a:lnTo>
                  <a:pt x="14212134" y="0"/>
                </a:lnTo>
                <a:lnTo>
                  <a:pt x="14212134" y="14034482"/>
                </a:lnTo>
                <a:lnTo>
                  <a:pt x="0" y="1403448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pic>
        <p:nvPicPr>
          <p:cNvPr id="3" name="Picture 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28275" t="21157" r="5176" b="4753"/>
          <a:stretch>
            <a:fillRect/>
          </a:stretch>
        </p:blipFill>
        <p:spPr>
          <a:xfrm>
            <a:off x="9725860" y="2440453"/>
            <a:ext cx="7533440" cy="6817847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9725860" y="8931529"/>
            <a:ext cx="3096608" cy="3267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25"/>
              </a:lnSpc>
            </a:pPr>
            <a:r>
              <a:rPr lang="en-US" sz="2019" i="1">
                <a:solidFill>
                  <a:srgbClr val="9E485B"/>
                </a:solidFill>
                <a:latin typeface="DM Sans Italics"/>
                <a:ea typeface="DM Sans Italics"/>
                <a:cs typeface="DM Sans Italics"/>
                <a:sym typeface="DM Sans Italics"/>
              </a:rPr>
              <a:t>Del Fré et al, PRL, 2023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13795988" y="1336579"/>
            <a:ext cx="3463312" cy="975696"/>
            <a:chOff x="0" y="0"/>
            <a:chExt cx="4617749" cy="130092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257280" cy="1300928"/>
            </a:xfrm>
            <a:custGeom>
              <a:avLst/>
              <a:gdLst/>
              <a:ahLst/>
              <a:cxnLst/>
              <a:rect l="l" t="t" r="r" b="b"/>
              <a:pathLst>
                <a:path w="1257280" h="1300928">
                  <a:moveTo>
                    <a:pt x="0" y="0"/>
                  </a:moveTo>
                  <a:lnTo>
                    <a:pt x="1257280" y="0"/>
                  </a:lnTo>
                  <a:lnTo>
                    <a:pt x="1257280" y="1300928"/>
                  </a:lnTo>
                  <a:lnTo>
                    <a:pt x="0" y="13009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</p:sp>
        <p:sp>
          <p:nvSpPr>
            <p:cNvPr id="7" name="TextBox 7"/>
            <p:cNvSpPr txBox="1"/>
            <p:nvPr/>
          </p:nvSpPr>
          <p:spPr>
            <a:xfrm>
              <a:off x="1647280" y="364123"/>
              <a:ext cx="2970468" cy="52505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359"/>
                </a:lnSpc>
                <a:spcBef>
                  <a:spcPct val="0"/>
                </a:spcBef>
              </a:pPr>
              <a:r>
                <a:rPr lang="en-US" sz="2400">
                  <a:solidFill>
                    <a:srgbClr val="000000"/>
                  </a:solidFill>
                  <a:latin typeface="Muli"/>
                  <a:ea typeface="Muli"/>
                  <a:cs typeface="Muli"/>
                  <a:sym typeface="Muli"/>
                </a:rPr>
                <a:t>ANR PIXyES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7487336" y="9346998"/>
            <a:ext cx="967027" cy="339828"/>
            <a:chOff x="0" y="0"/>
            <a:chExt cx="254690" cy="89502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54690" cy="89502"/>
            </a:xfrm>
            <a:custGeom>
              <a:avLst/>
              <a:gdLst/>
              <a:ahLst/>
              <a:cxnLst/>
              <a:rect l="l" t="t" r="r" b="b"/>
              <a:pathLst>
                <a:path w="254690" h="89502">
                  <a:moveTo>
                    <a:pt x="0" y="0"/>
                  </a:moveTo>
                  <a:lnTo>
                    <a:pt x="254690" y="0"/>
                  </a:lnTo>
                  <a:lnTo>
                    <a:pt x="254690" y="89502"/>
                  </a:lnTo>
                  <a:lnTo>
                    <a:pt x="0" y="89502"/>
                  </a:lnTo>
                  <a:close/>
                </a:path>
              </a:pathLst>
            </a:custGeom>
            <a:solidFill>
              <a:srgbClr val="9E485B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47625"/>
              <a:ext cx="254690" cy="13712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16275519" y="9239250"/>
            <a:ext cx="983781" cy="5499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445"/>
              </a:lnSpc>
            </a:pPr>
            <a:r>
              <a:rPr lang="en-US" sz="3500">
                <a:solidFill>
                  <a:srgbClr val="9E485B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05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1028700" y="769457"/>
            <a:ext cx="8453067" cy="1685363"/>
            <a:chOff x="0" y="0"/>
            <a:chExt cx="11270756" cy="2247150"/>
          </a:xfrm>
        </p:grpSpPr>
        <p:sp>
          <p:nvSpPr>
            <p:cNvPr id="13" name="TextBox 13"/>
            <p:cNvSpPr txBox="1"/>
            <p:nvPr/>
          </p:nvSpPr>
          <p:spPr>
            <a:xfrm>
              <a:off x="918575" y="345657"/>
              <a:ext cx="10352180" cy="14097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399"/>
                </a:lnSpc>
                <a:spcBef>
                  <a:spcPct val="0"/>
                </a:spcBef>
              </a:pPr>
              <a:r>
                <a:rPr lang="en-US" sz="6999">
                  <a:solidFill>
                    <a:srgbClr val="000000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Conclusion</a:t>
              </a:r>
            </a:p>
          </p:txBody>
        </p:sp>
        <p:grpSp>
          <p:nvGrpSpPr>
            <p:cNvPr id="14" name="Group 14"/>
            <p:cNvGrpSpPr/>
            <p:nvPr/>
          </p:nvGrpSpPr>
          <p:grpSpPr>
            <a:xfrm>
              <a:off x="0" y="0"/>
              <a:ext cx="434925" cy="2247150"/>
              <a:chOff x="0" y="0"/>
              <a:chExt cx="85911" cy="443882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85911" cy="443882"/>
              </a:xfrm>
              <a:custGeom>
                <a:avLst/>
                <a:gdLst/>
                <a:ahLst/>
                <a:cxnLst/>
                <a:rect l="l" t="t" r="r" b="b"/>
                <a:pathLst>
                  <a:path w="85911" h="443882">
                    <a:moveTo>
                      <a:pt x="0" y="0"/>
                    </a:moveTo>
                    <a:lnTo>
                      <a:pt x="85911" y="0"/>
                    </a:lnTo>
                    <a:lnTo>
                      <a:pt x="85911" y="443882"/>
                    </a:lnTo>
                    <a:lnTo>
                      <a:pt x="0" y="443882"/>
                    </a:lnTo>
                    <a:close/>
                  </a:path>
                </a:pathLst>
              </a:custGeom>
              <a:solidFill>
                <a:srgbClr val="9E485B"/>
              </a:solidFill>
            </p:spPr>
          </p:sp>
          <p:sp>
            <p:nvSpPr>
              <p:cNvPr id="16" name="TextBox 16"/>
              <p:cNvSpPr txBox="1"/>
              <p:nvPr/>
            </p:nvSpPr>
            <p:spPr>
              <a:xfrm>
                <a:off x="0" y="-47625"/>
                <a:ext cx="85911" cy="49150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080"/>
                  </a:lnSpc>
                </a:pPr>
                <a:endParaRPr/>
              </a:p>
            </p:txBody>
          </p:sp>
        </p:grpSp>
      </p:grpSp>
      <p:sp>
        <p:nvSpPr>
          <p:cNvPr id="17" name="TextBox 17"/>
          <p:cNvSpPr txBox="1"/>
          <p:nvPr/>
        </p:nvSpPr>
        <p:spPr>
          <a:xfrm>
            <a:off x="1028700" y="6163701"/>
            <a:ext cx="6261040" cy="4387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39"/>
              </a:lnSpc>
            </a:pPr>
            <a:r>
              <a:rPr lang="en-US" sz="2599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Energy balance in all freedom degrees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028700" y="6888237"/>
            <a:ext cx="6261040" cy="4387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39"/>
              </a:lnSpc>
            </a:pPr>
            <a:r>
              <a:rPr lang="en-US" sz="2599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Great correlation with theory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028700" y="3335597"/>
            <a:ext cx="6261040" cy="8959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39"/>
              </a:lnSpc>
            </a:pPr>
            <a:r>
              <a:rPr lang="en-US" sz="2599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Experimental method able to distinguish desorption mechanism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967659" y="8002026"/>
            <a:ext cx="6575149" cy="4387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39"/>
              </a:lnSpc>
            </a:pPr>
            <a:r>
              <a:rPr lang="en-US" sz="2599" b="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See J.-H. Fillion Poster for more details!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028700" y="4247515"/>
            <a:ext cx="6261040" cy="8959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39"/>
              </a:lnSpc>
            </a:pPr>
            <a:r>
              <a:rPr lang="en-US" sz="2599" b="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Indirect Desorption Induced by an Electronic Transition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6108955" y="4766945"/>
            <a:ext cx="3239216" cy="3267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25"/>
              </a:lnSpc>
            </a:pPr>
            <a:r>
              <a:rPr lang="en-US" sz="2019" i="1">
                <a:solidFill>
                  <a:srgbClr val="9E485B"/>
                </a:solidFill>
                <a:latin typeface="DM Sans Italics"/>
                <a:ea typeface="DM Sans Italics"/>
                <a:cs typeface="DM Sans Italics"/>
                <a:sym typeface="DM Sans Italics"/>
              </a:rPr>
              <a:t>Hacquard et al, JCP, 2024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028700" y="5439166"/>
            <a:ext cx="7514108" cy="4387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39"/>
              </a:lnSpc>
            </a:pPr>
            <a:r>
              <a:rPr lang="en-US" sz="2599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Only desorption mechanism understood in detail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0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4780159">
            <a:off x="3570387" y="-1491388"/>
            <a:ext cx="15529570" cy="15335451"/>
          </a:xfrm>
          <a:custGeom>
            <a:avLst/>
            <a:gdLst/>
            <a:ahLst/>
            <a:cxnLst/>
            <a:rect l="l" t="t" r="r" b="b"/>
            <a:pathLst>
              <a:path w="15529570" h="15335451">
                <a:moveTo>
                  <a:pt x="0" y="0"/>
                </a:moveTo>
                <a:lnTo>
                  <a:pt x="15529570" y="0"/>
                </a:lnTo>
                <a:lnTo>
                  <a:pt x="15529570" y="15335451"/>
                </a:lnTo>
                <a:lnTo>
                  <a:pt x="0" y="153354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31218" y="2922091"/>
            <a:ext cx="12512047" cy="2302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026"/>
              </a:lnSpc>
            </a:pPr>
            <a:r>
              <a:rPr lang="en-US" sz="14193" b="1">
                <a:solidFill>
                  <a:srgbClr val="171616"/>
                </a:solidFill>
                <a:latin typeface="Arimo Bold"/>
                <a:ea typeface="Arimo Bold"/>
                <a:cs typeface="Arimo Bold"/>
                <a:sym typeface="Arimo Bold"/>
              </a:rPr>
              <a:t>THANK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482706" y="5081906"/>
            <a:ext cx="10776594" cy="2302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026"/>
              </a:lnSpc>
            </a:pPr>
            <a:r>
              <a:rPr lang="en-US" sz="14193" b="1">
                <a:solidFill>
                  <a:srgbClr val="9E485B"/>
                </a:solidFill>
                <a:latin typeface="Arimo Bold"/>
                <a:ea typeface="Arimo Bold"/>
                <a:cs typeface="Arimo Bold"/>
                <a:sym typeface="Arimo Bold"/>
              </a:rPr>
              <a:t>YOU</a:t>
            </a:r>
          </a:p>
        </p:txBody>
      </p:sp>
      <p:sp>
        <p:nvSpPr>
          <p:cNvPr id="5" name="Freeform 5"/>
          <p:cNvSpPr/>
          <p:nvPr/>
        </p:nvSpPr>
        <p:spPr>
          <a:xfrm>
            <a:off x="1934022" y="8572180"/>
            <a:ext cx="2181994" cy="1305560"/>
          </a:xfrm>
          <a:custGeom>
            <a:avLst/>
            <a:gdLst/>
            <a:ahLst/>
            <a:cxnLst/>
            <a:rect l="l" t="t" r="r" b="b"/>
            <a:pathLst>
              <a:path w="2181994" h="1305560">
                <a:moveTo>
                  <a:pt x="0" y="0"/>
                </a:moveTo>
                <a:lnTo>
                  <a:pt x="2181994" y="0"/>
                </a:lnTo>
                <a:lnTo>
                  <a:pt x="2181994" y="1305560"/>
                </a:lnTo>
                <a:lnTo>
                  <a:pt x="0" y="130556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5419848" y="9064475"/>
            <a:ext cx="2798276" cy="635442"/>
          </a:xfrm>
          <a:custGeom>
            <a:avLst/>
            <a:gdLst/>
            <a:ahLst/>
            <a:cxnLst/>
            <a:rect l="l" t="t" r="r" b="b"/>
            <a:pathLst>
              <a:path w="2798276" h="635442">
                <a:moveTo>
                  <a:pt x="0" y="0"/>
                </a:moveTo>
                <a:lnTo>
                  <a:pt x="2798276" y="0"/>
                </a:lnTo>
                <a:lnTo>
                  <a:pt x="2798276" y="635442"/>
                </a:lnTo>
                <a:lnTo>
                  <a:pt x="0" y="6354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028700" y="677857"/>
            <a:ext cx="2166940" cy="869225"/>
          </a:xfrm>
          <a:custGeom>
            <a:avLst/>
            <a:gdLst/>
            <a:ahLst/>
            <a:cxnLst/>
            <a:rect l="l" t="t" r="r" b="b"/>
            <a:pathLst>
              <a:path w="2166940" h="869225">
                <a:moveTo>
                  <a:pt x="0" y="0"/>
                </a:moveTo>
                <a:lnTo>
                  <a:pt x="2166940" y="0"/>
                </a:lnTo>
                <a:lnTo>
                  <a:pt x="2166940" y="869225"/>
                </a:lnTo>
                <a:lnTo>
                  <a:pt x="0" y="86922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5304806" y="560732"/>
            <a:ext cx="1954494" cy="1103475"/>
          </a:xfrm>
          <a:custGeom>
            <a:avLst/>
            <a:gdLst/>
            <a:ahLst/>
            <a:cxnLst/>
            <a:rect l="l" t="t" r="r" b="b"/>
            <a:pathLst>
              <a:path w="1954494" h="1103475">
                <a:moveTo>
                  <a:pt x="0" y="0"/>
                </a:moveTo>
                <a:lnTo>
                  <a:pt x="1954494" y="0"/>
                </a:lnTo>
                <a:lnTo>
                  <a:pt x="1954494" y="1103474"/>
                </a:lnTo>
                <a:lnTo>
                  <a:pt x="0" y="110347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9523049" y="8785656"/>
            <a:ext cx="1158764" cy="1158764"/>
          </a:xfrm>
          <a:custGeom>
            <a:avLst/>
            <a:gdLst/>
            <a:ahLst/>
            <a:cxnLst/>
            <a:rect l="l" t="t" r="r" b="b"/>
            <a:pathLst>
              <a:path w="1158764" h="1158764">
                <a:moveTo>
                  <a:pt x="0" y="0"/>
                </a:moveTo>
                <a:lnTo>
                  <a:pt x="1158764" y="0"/>
                </a:lnTo>
                <a:lnTo>
                  <a:pt x="1158764" y="1158764"/>
                </a:lnTo>
                <a:lnTo>
                  <a:pt x="0" y="115876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4267865" y="9069152"/>
            <a:ext cx="2086113" cy="740570"/>
          </a:xfrm>
          <a:custGeom>
            <a:avLst/>
            <a:gdLst/>
            <a:ahLst/>
            <a:cxnLst/>
            <a:rect l="l" t="t" r="r" b="b"/>
            <a:pathLst>
              <a:path w="2086113" h="740570">
                <a:moveTo>
                  <a:pt x="0" y="0"/>
                </a:moveTo>
                <a:lnTo>
                  <a:pt x="2086113" y="0"/>
                </a:lnTo>
                <a:lnTo>
                  <a:pt x="2086113" y="740570"/>
                </a:lnTo>
                <a:lnTo>
                  <a:pt x="0" y="74057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1986738" y="8572180"/>
            <a:ext cx="976202" cy="1372241"/>
          </a:xfrm>
          <a:custGeom>
            <a:avLst/>
            <a:gdLst/>
            <a:ahLst/>
            <a:cxnLst/>
            <a:rect l="l" t="t" r="r" b="b"/>
            <a:pathLst>
              <a:path w="976202" h="1372241">
                <a:moveTo>
                  <a:pt x="0" y="0"/>
                </a:moveTo>
                <a:lnTo>
                  <a:pt x="976202" y="0"/>
                </a:lnTo>
                <a:lnTo>
                  <a:pt x="976202" y="1372240"/>
                </a:lnTo>
                <a:lnTo>
                  <a:pt x="0" y="137224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416</Words>
  <Application>Microsoft Office PowerPoint</Application>
  <PresentationFormat>Personnalisé</PresentationFormat>
  <Paragraphs>112</Paragraphs>
  <Slides>14</Slides>
  <Notes>0</Notes>
  <HiddenSlides>0</HiddenSlides>
  <MMClips>1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3" baseType="lpstr">
      <vt:lpstr>Calibri</vt:lpstr>
      <vt:lpstr>Arial</vt:lpstr>
      <vt:lpstr>DM Sans Bold</vt:lpstr>
      <vt:lpstr>Arimo Bold</vt:lpstr>
      <vt:lpstr>League Spartan</vt:lpstr>
      <vt:lpstr>Muli</vt:lpstr>
      <vt:lpstr>DM Sans Italics</vt:lpstr>
      <vt:lpstr>DM Sans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Presentation_Journee_INTER_UFR_AH</dc:title>
  <dc:creator>Antoine Hacquard</dc:creator>
  <cp:lastModifiedBy>Antoine Hacquard</cp:lastModifiedBy>
  <cp:revision>3</cp:revision>
  <dcterms:created xsi:type="dcterms:W3CDTF">2006-08-16T00:00:00Z</dcterms:created>
  <dcterms:modified xsi:type="dcterms:W3CDTF">2024-11-14T14:39:14Z</dcterms:modified>
  <dc:identifier>DAGVyYy9ILc</dc:identifier>
</cp:coreProperties>
</file>