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A41"/>
    <a:srgbClr val="E2F0D9"/>
    <a:srgbClr val="76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9" autoAdjust="0"/>
    <p:restoredTop sz="96187" autoAdjust="0"/>
  </p:normalViewPr>
  <p:slideViewPr>
    <p:cSldViewPr snapToGrid="0">
      <p:cViewPr varScale="1">
        <p:scale>
          <a:sx n="102" d="100"/>
          <a:sy n="102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45200-E7EC-4BE4-9F0A-A81E506E3947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8E947-43E2-4098-82B8-69097B817B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18E947-43E2-4098-82B8-69097B817B7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67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6E110D-C57F-48FC-84B1-4AA5053351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28A282-9E44-426E-B3F4-A7E3101416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C1343-A038-48C3-9B10-4D9603734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A3F856-C2F4-4E56-B0FB-5D8F1CA2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775D9A-91BB-41A7-8B9B-B173E3BD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2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4757FB-F6D0-4690-99D1-59BB8588A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775142D-828E-45C3-88A3-D7F56516B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A64E3A-AF28-46A6-B8C5-63EE40C16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1FEA70-7B86-4A78-B093-5C8A59D59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6483BB-03D3-42B5-BDD5-747EAEDE1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56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B8A98CA-3D2C-40AC-8B57-3730C8DD50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FBA797F-66DB-48A4-B543-F08AA764A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24C15A-D6FD-41AD-A600-35D51207D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D069AB-B5FE-49B1-8E71-79B2A3B64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A373B9-7521-4EDE-837E-9F5DC86A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71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81C64D-F5BB-4A98-AD67-3058769B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B98F6F-1626-4507-9463-312415EE2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4CAE7E-CFB0-479F-9D58-E4110837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5CC2C6-A5C5-40BA-B5F3-C8498295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693F89-04BD-4087-A666-6892281CA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18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6B7601-7AE2-4AC0-A2DC-5D67369B5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837351-BB73-44C3-B1F1-CE9A3A542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E5C870-71F6-46E8-9EE0-0FE2C1EA1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0F2B1-BA2D-47A2-B4C1-7457F9C81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8E2B87-497E-4952-9E29-A95128FF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40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84C21-29C2-48F9-8D95-3B140B5D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6CF48D-C614-493B-A9C6-F9B857AB9A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4109A5-1EB8-4DB5-B78F-48D03241A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3D48E2-0FE8-4FDA-B1F8-E32C93DE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596262-E055-4A14-A150-F9B5718FD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30AFD63-785B-4D0F-8201-82377D8E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41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C1ECF-E909-478E-8F8A-E4D13221A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519BBB-C8D2-41BD-A780-912334684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F22947-5482-4158-A27D-9936BB784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B862F2-892C-4201-83D7-A47371B82F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B7AF01-D58C-4132-8F74-F82FC97CA4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9BD834-BAE6-4EB1-99C0-943FF7528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F2BF1C-DA36-4ABD-A427-E52A7308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2D3E8C1-53A5-431A-8966-C41DD69F9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7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7F6C-F316-4AEF-A217-26D841CB9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BCE9E7F-98E7-4D0F-AC2B-D300A5929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15CB53-514C-4014-AC78-378219AA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B27C8D-E6D3-405E-B4E5-73A5107F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495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24DF05E-23DA-44DC-9943-109F02D8C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9DD23D-3873-40FB-88E5-C6422A881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27C400-FC39-424A-9ED7-B714D125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34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AAEDC6-A691-47C2-832C-04756A215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E6CF79-CA0B-4965-88DD-E02C27CCC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3ECF95-E51A-4140-BB54-DFBF2010B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9D8E90-E60F-4A42-909F-BE68516D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9D78F2-C756-4B37-BDFE-8C9C23E9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E1EBB6-6A13-4CC1-A130-67625EC1D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514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E6F795-4713-4825-9857-32ACB4B80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D333AA-5170-44D7-AB6D-D82789CE3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804D70-E901-444E-9B3F-ACFDA0FFA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FC35B6-15AE-4629-8567-156C645BB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78D4AFD-9733-498A-B6FE-9A9351B1C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87AC4B-79B6-46F9-84B7-1382BED1B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61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C02EBD8-C318-4F20-A197-68C4F3C15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6CD9BB-55A5-46D1-861B-DCA4411B2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473ED8-7F64-48E2-B1C2-89D0DFC04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9529-7E4A-4B5C-8EF0-A7DBFD0780E6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1ABE49-0359-4F12-8491-F16CA1A56D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B4AB06-5787-48AC-A524-886F9A286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C36E1-4FCD-4A42-915B-ACCA9AD5AC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21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85C2FBE-7F23-40DA-BD32-FE005F33303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A4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33A4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2DEC422-A630-4704-B6B7-A95CA78001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5" t="-1451" r="-1876" b="59418"/>
          <a:stretch/>
        </p:blipFill>
        <p:spPr>
          <a:xfrm>
            <a:off x="95133" y="148135"/>
            <a:ext cx="1865286" cy="83294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8C0742F-6CD5-4FFF-A67D-8201B9020962}"/>
              </a:ext>
            </a:extLst>
          </p:cNvPr>
          <p:cNvSpPr txBox="1"/>
          <p:nvPr/>
        </p:nvSpPr>
        <p:spPr>
          <a:xfrm>
            <a:off x="2666434" y="273189"/>
            <a:ext cx="67251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0" dirty="0">
                <a:solidFill>
                  <a:schemeClr val="bg1"/>
                </a:solidFill>
                <a:latin typeface="Arial" panose="020B0604020202020204" pitchFamily="34" charset="0"/>
              </a:rPr>
              <a:t>Growth of ferrimagnetic </a:t>
            </a:r>
            <a:r>
              <a:rPr lang="en-US" sz="2000" b="1" i="0" dirty="0" err="1">
                <a:solidFill>
                  <a:schemeClr val="bg1"/>
                </a:solidFill>
                <a:latin typeface="Arial" panose="020B0604020202020204" pitchFamily="34" charset="0"/>
              </a:rPr>
              <a:t>CoTb</a:t>
            </a:r>
            <a:r>
              <a:rPr lang="en-US" sz="2000" b="1" i="0" dirty="0">
                <a:solidFill>
                  <a:schemeClr val="bg1"/>
                </a:solidFill>
                <a:latin typeface="Arial" panose="020B0604020202020204" pitchFamily="34" charset="0"/>
              </a:rPr>
              <a:t> alloy thin films with out-of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</a:rPr>
              <a:t>-</a:t>
            </a:r>
            <a:r>
              <a:rPr lang="en-US" sz="2000" b="1" i="0" dirty="0">
                <a:solidFill>
                  <a:schemeClr val="bg1"/>
                </a:solidFill>
                <a:latin typeface="Arial" panose="020B0604020202020204" pitchFamily="34" charset="0"/>
              </a:rPr>
              <a:t>plane magnetic domains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4900190-2BAB-4602-BC8A-4FA919C419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0"/>
          <a:stretch/>
        </p:blipFill>
        <p:spPr>
          <a:xfrm>
            <a:off x="10097607" y="75829"/>
            <a:ext cx="2094393" cy="9052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3FA4FC6F-A670-494A-A4D8-7FF3F2FAAC42}"/>
                  </a:ext>
                </a:extLst>
              </p:cNvPr>
              <p:cNvSpPr txBox="1"/>
              <p:nvPr/>
            </p:nvSpPr>
            <p:spPr>
              <a:xfrm>
                <a:off x="869109" y="1010553"/>
                <a:ext cx="2426273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5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𝐌𝐨𝐮𝐧𝐝𝐣𝐢</m:t>
                        </m:r>
                        <m:r>
                          <a:rPr lang="fr-FR" sz="15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15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𝐇𝐞𝐦𝐢𝐥𝐢</m:t>
                        </m:r>
                      </m:e>
                      <m:sup>
                        <m:r>
                          <a:rPr lang="fr-FR" sz="15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fr-FR" sz="15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,2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b="0" i="1" dirty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50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Anju</m:t>
                        </m:r>
                        <m:r>
                          <m:rPr>
                            <m:nor/>
                          </m:rPr>
                          <a:rPr lang="fr-FR" sz="150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fr-FR" sz="150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Ahlawat</m:t>
                        </m:r>
                      </m:e>
                      <m:sup>
                        <m:r>
                          <a:rPr lang="fr-FR" sz="1500" b="0" i="1" dirty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fr-FR" sz="1500" b="0" i="0" dirty="0">
                    <a:solidFill>
                      <a:schemeClr val="bg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500" b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Car</m:t>
                        </m:r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los</m:t>
                        </m:r>
                        <m: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Rodriguez</m:t>
                        </m:r>
                      </m:e>
                      <m:sup>
                        <m:r>
                          <a:rPr lang="fr-FR" sz="15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Franck</m:t>
                        </m:r>
                        <m: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Vidal</m:t>
                        </m:r>
                      </m:e>
                      <m:sup>
                        <m:r>
                          <a:rPr lang="fr-FR" sz="15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Dominique</m:t>
                        </m:r>
                        <m:r>
                          <a:rPr lang="fr-FR" sz="1500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Demaille</m:t>
                        </m:r>
                      </m:e>
                      <m:sup>
                        <m:r>
                          <a:rPr lang="fr-FR" sz="15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15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fr-FR" sz="15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  </a:t>
                </a:r>
                <a14:m>
                  <m:oMath xmlns:m="http://schemas.openxmlformats.org/officeDocument/2006/math">
                    <m:r>
                      <a:rPr lang="fr-FR" sz="15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Renaud</m:t>
                        </m:r>
                        <m: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Delaunay</m:t>
                        </m:r>
                      </m:e>
                      <m:sup>
                        <m: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Boris</m:t>
                        </m:r>
                        <m: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Vodungbo</m:t>
                        </m:r>
                      </m:e>
                      <m:sup>
                        <m: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Emmanuelle</m:t>
                        </m:r>
                        <m: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Jal</m:t>
                        </m:r>
                      </m:e>
                      <m:sup>
                        <m: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fr-FR" sz="15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Marcel</m:t>
                        </m:r>
                        <m: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5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Hennes</m:t>
                        </m:r>
                      </m:e>
                      <m:sup>
                        <m:r>
                          <a:rPr lang="fr-FR" sz="15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3FA4FC6F-A670-494A-A4D8-7FF3F2FAA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09" y="1010553"/>
                <a:ext cx="24262730" cy="553998"/>
              </a:xfrm>
              <a:prstGeom prst="rect">
                <a:avLst/>
              </a:prstGeom>
              <a:blipFill>
                <a:blip r:embed="rId5"/>
                <a:stretch>
                  <a:fillRect t="-2198" b="-109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95F5C2D6-4B73-42DF-AC3D-B6347E7F45AB}"/>
                  </a:ext>
                </a:extLst>
              </p:cNvPr>
              <p:cNvSpPr txBox="1"/>
              <p:nvPr/>
            </p:nvSpPr>
            <p:spPr>
              <a:xfrm>
                <a:off x="2176319" y="1565212"/>
                <a:ext cx="2076450" cy="269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/>
                        <m:sup>
                          <m:r>
                            <a:rPr lang="fr-FR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95F5C2D6-4B73-42DF-AC3D-B6347E7F4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319" y="1565212"/>
                <a:ext cx="2076450" cy="2694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76C84406-08F5-4E9A-8964-3C4679AA84D9}"/>
              </a:ext>
            </a:extLst>
          </p:cNvPr>
          <p:cNvSpPr txBox="1"/>
          <p:nvPr/>
        </p:nvSpPr>
        <p:spPr>
          <a:xfrm>
            <a:off x="3267059" y="1564551"/>
            <a:ext cx="5864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Sorbonne Université, CNRS, Laboratoire de Chimie Physique- Matière et Rayonnement, LCPMR, Paris, France.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7770A18B-D31A-4201-94A9-E3BAF40E65D5}"/>
                  </a:ext>
                </a:extLst>
              </p:cNvPr>
              <p:cNvSpPr txBox="1"/>
              <p:nvPr/>
            </p:nvSpPr>
            <p:spPr>
              <a:xfrm>
                <a:off x="2176319" y="1791385"/>
                <a:ext cx="2076450" cy="269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/>
                        <m:sup>
                          <m:r>
                            <a:rPr lang="fr-FR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7770A18B-D31A-4201-94A9-E3BAF40E6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319" y="1791385"/>
                <a:ext cx="2076450" cy="2697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DA553FC1-6895-4D04-8D7F-1FC5A5A5E74B}"/>
              </a:ext>
            </a:extLst>
          </p:cNvPr>
          <p:cNvSpPr txBox="1"/>
          <p:nvPr/>
        </p:nvSpPr>
        <p:spPr>
          <a:xfrm>
            <a:off x="3267059" y="1796620"/>
            <a:ext cx="151257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Sorbonne </a:t>
            </a:r>
            <a:r>
              <a:rPr lang="fr-FR" sz="1000" dirty="0" err="1">
                <a:solidFill>
                  <a:schemeClr val="bg1"/>
                </a:solidFill>
              </a:rPr>
              <a:t>Universié</a:t>
            </a:r>
            <a:r>
              <a:rPr lang="fr-FR" sz="1000" dirty="0">
                <a:solidFill>
                  <a:schemeClr val="bg1"/>
                </a:solidFill>
              </a:rPr>
              <a:t>, CNRS, Institut des </a:t>
            </a:r>
            <a:r>
              <a:rPr lang="fr-FR" sz="1000" dirty="0" err="1">
                <a:solidFill>
                  <a:schemeClr val="bg1"/>
                </a:solidFill>
              </a:rPr>
              <a:t>NanoSciences</a:t>
            </a:r>
            <a:r>
              <a:rPr lang="fr-FR" sz="1000" dirty="0">
                <a:solidFill>
                  <a:schemeClr val="bg1"/>
                </a:solidFill>
              </a:rPr>
              <a:t> de Paris, INSP, Paris, France.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B4C9DD3-8830-4788-8538-0C8D0A26881A}"/>
              </a:ext>
            </a:extLst>
          </p:cNvPr>
          <p:cNvSpPr/>
          <p:nvPr/>
        </p:nvSpPr>
        <p:spPr>
          <a:xfrm>
            <a:off x="135872" y="2364768"/>
            <a:ext cx="3927103" cy="43599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C843937-87A5-4086-8AB8-DD301ED00B7B}"/>
              </a:ext>
            </a:extLst>
          </p:cNvPr>
          <p:cNvSpPr/>
          <p:nvPr/>
        </p:nvSpPr>
        <p:spPr>
          <a:xfrm>
            <a:off x="4132448" y="2364770"/>
            <a:ext cx="3927103" cy="43599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800" b="1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C08204F4-2070-4A8E-9AA6-DF499C7BAC28}"/>
              </a:ext>
            </a:extLst>
          </p:cNvPr>
          <p:cNvSpPr/>
          <p:nvPr/>
        </p:nvSpPr>
        <p:spPr>
          <a:xfrm>
            <a:off x="8125950" y="2364769"/>
            <a:ext cx="3927103" cy="43599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485A9E-1A06-47F4-A3AF-BF841AB5FA4F}"/>
              </a:ext>
            </a:extLst>
          </p:cNvPr>
          <p:cNvSpPr/>
          <p:nvPr/>
        </p:nvSpPr>
        <p:spPr>
          <a:xfrm>
            <a:off x="0" y="2132699"/>
            <a:ext cx="12192000" cy="4725301"/>
          </a:xfrm>
          <a:prstGeom prst="rect">
            <a:avLst/>
          </a:prstGeom>
          <a:noFill/>
          <a:ln w="762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CD66894-3BCA-431F-900B-9CD924F0D423}"/>
              </a:ext>
            </a:extLst>
          </p:cNvPr>
          <p:cNvGrpSpPr/>
          <p:nvPr/>
        </p:nvGrpSpPr>
        <p:grpSpPr>
          <a:xfrm>
            <a:off x="2341531" y="4606255"/>
            <a:ext cx="1737951" cy="823133"/>
            <a:chOff x="1435996" y="3245876"/>
            <a:chExt cx="1737951" cy="823133"/>
          </a:xfrm>
        </p:grpSpPr>
        <p:sp>
          <p:nvSpPr>
            <p:cNvPr id="38" name="Flèche : droite 37">
              <a:extLst>
                <a:ext uri="{FF2B5EF4-FFF2-40B4-BE49-F238E27FC236}">
                  <a16:creationId xmlns:a16="http://schemas.microsoft.com/office/drawing/2014/main" id="{8C55B763-40C5-4C39-918D-20C8365EC3CE}"/>
                </a:ext>
              </a:extLst>
            </p:cNvPr>
            <p:cNvSpPr/>
            <p:nvPr/>
          </p:nvSpPr>
          <p:spPr>
            <a:xfrm rot="16200000">
              <a:off x="2156281" y="3641779"/>
              <a:ext cx="718942" cy="117463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9" name="Flèche : bas 38">
              <a:extLst>
                <a:ext uri="{FF2B5EF4-FFF2-40B4-BE49-F238E27FC236}">
                  <a16:creationId xmlns:a16="http://schemas.microsoft.com/office/drawing/2014/main" id="{627412FD-D7F5-4373-B811-4F184E5585FA}"/>
                </a:ext>
              </a:extLst>
            </p:cNvPr>
            <p:cNvSpPr/>
            <p:nvPr/>
          </p:nvSpPr>
          <p:spPr>
            <a:xfrm>
              <a:off x="2282937" y="3341040"/>
              <a:ext cx="117462" cy="341633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AE54FA8F-B3CD-4D3C-96B9-22BA1B8A12D6}"/>
                    </a:ext>
                  </a:extLst>
                </p:cNvPr>
                <p:cNvSpPr txBox="1"/>
                <p:nvPr/>
              </p:nvSpPr>
              <p:spPr>
                <a:xfrm>
                  <a:off x="1694895" y="3253371"/>
                  <a:ext cx="597012" cy="36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</m:e>
                              <m:sub>
                                <m:r>
                                  <a:rPr lang="fr-FR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𝐓𝐛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AE54FA8F-B3CD-4D3C-96B9-22BA1B8A12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4895" y="3253371"/>
                  <a:ext cx="597012" cy="3684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BCB7AB25-11EA-4B0F-85AD-68181F3B6FF5}"/>
                    </a:ext>
                  </a:extLst>
                </p:cNvPr>
                <p:cNvSpPr txBox="1"/>
                <p:nvPr/>
              </p:nvSpPr>
              <p:spPr>
                <a:xfrm flipH="1">
                  <a:off x="1435996" y="3700510"/>
                  <a:ext cx="1114809" cy="36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</m:e>
                              <m:sub>
                                <m:r>
                                  <a:rPr lang="fr-FR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𝒕𝒐𝒕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6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BCB7AB25-11EA-4B0F-85AD-68181F3B6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435996" y="3700510"/>
                  <a:ext cx="1114809" cy="36849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Flèche : bas 41">
              <a:extLst>
                <a:ext uri="{FF2B5EF4-FFF2-40B4-BE49-F238E27FC236}">
                  <a16:creationId xmlns:a16="http://schemas.microsoft.com/office/drawing/2014/main" id="{9ECA1D87-4B69-4A07-AB83-176245794434}"/>
                </a:ext>
              </a:extLst>
            </p:cNvPr>
            <p:cNvSpPr/>
            <p:nvPr/>
          </p:nvSpPr>
          <p:spPr>
            <a:xfrm rot="10800000">
              <a:off x="2282936" y="3731229"/>
              <a:ext cx="117463" cy="33697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E074EC2A-BB80-4160-BDB7-CC98CA8238C0}"/>
                    </a:ext>
                  </a:extLst>
                </p:cNvPr>
                <p:cNvSpPr txBox="1"/>
                <p:nvPr/>
              </p:nvSpPr>
              <p:spPr>
                <a:xfrm>
                  <a:off x="2529076" y="3245876"/>
                  <a:ext cx="644871" cy="3684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</m:e>
                              <m:sub>
                                <m:r>
                                  <a:rPr lang="fr-FR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𝐂𝐨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E074EC2A-BB80-4160-BDB7-CC98CA8238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9076" y="3245876"/>
                  <a:ext cx="644871" cy="36849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2435B1C2-D9FC-4B8C-9950-7D0A8654944F}"/>
              </a:ext>
            </a:extLst>
          </p:cNvPr>
          <p:cNvSpPr txBox="1"/>
          <p:nvPr/>
        </p:nvSpPr>
        <p:spPr>
          <a:xfrm>
            <a:off x="135872" y="4612370"/>
            <a:ext cx="41635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/>
              <a:t>2 </a:t>
            </a:r>
            <a:r>
              <a:rPr lang="fr-FR" sz="1500" dirty="0" err="1"/>
              <a:t>magnetic</a:t>
            </a:r>
            <a:r>
              <a:rPr lang="fr-FR" sz="1500" dirty="0"/>
              <a:t> </a:t>
            </a:r>
            <a:r>
              <a:rPr lang="fr-FR" sz="1500" dirty="0" err="1"/>
              <a:t>sublattices</a:t>
            </a:r>
            <a:r>
              <a:rPr lang="fr-FR" sz="1500" dirty="0"/>
              <a:t> </a:t>
            </a:r>
            <a:br>
              <a:rPr lang="fr-FR" sz="1500" dirty="0"/>
            </a:br>
            <a:r>
              <a:rPr lang="fr-FR" sz="1500" dirty="0" err="1"/>
              <a:t>antiferromagnetically</a:t>
            </a:r>
            <a:r>
              <a:rPr lang="fr-FR" sz="1500" dirty="0"/>
              <a:t> </a:t>
            </a:r>
            <a:br>
              <a:rPr lang="fr-FR" sz="1500" dirty="0"/>
            </a:br>
            <a:r>
              <a:rPr lang="fr-FR" sz="1500" dirty="0" err="1"/>
              <a:t>coupled</a:t>
            </a:r>
            <a:r>
              <a:rPr lang="fr-FR" sz="1500" dirty="0"/>
              <a:t>.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211D837C-52C6-4154-9881-1D631739368A}"/>
              </a:ext>
            </a:extLst>
          </p:cNvPr>
          <p:cNvSpPr txBox="1"/>
          <p:nvPr/>
        </p:nvSpPr>
        <p:spPr>
          <a:xfrm>
            <a:off x="113243" y="2879677"/>
            <a:ext cx="39497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500" dirty="0"/>
              <a:t>Co-Tb thin films are structurally amorphous and exhibit a large perpendicular magnetic anisotropy (PMA).</a:t>
            </a:r>
            <a:endParaRPr lang="fr-FR" sz="1500" dirty="0"/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C0EE37DD-F4E4-4840-92EF-47057F1D7FFF}"/>
              </a:ext>
            </a:extLst>
          </p:cNvPr>
          <p:cNvGrpSpPr/>
          <p:nvPr/>
        </p:nvGrpSpPr>
        <p:grpSpPr>
          <a:xfrm>
            <a:off x="593707" y="3691746"/>
            <a:ext cx="1294352" cy="594655"/>
            <a:chOff x="2560321" y="4305274"/>
            <a:chExt cx="1294352" cy="594655"/>
          </a:xfrm>
        </p:grpSpPr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45846CCA-DBF7-4050-9C04-F780460ECF3D}"/>
                </a:ext>
              </a:extLst>
            </p:cNvPr>
            <p:cNvSpPr/>
            <p:nvPr/>
          </p:nvSpPr>
          <p:spPr>
            <a:xfrm>
              <a:off x="2792039" y="4728020"/>
              <a:ext cx="1062634" cy="171909"/>
            </a:xfrm>
            <a:prstGeom prst="cube">
              <a:avLst>
                <a:gd name="adj" fmla="val 61177"/>
              </a:avLst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48" name="Flèche : bas 47">
              <a:extLst>
                <a:ext uri="{FF2B5EF4-FFF2-40B4-BE49-F238E27FC236}">
                  <a16:creationId xmlns:a16="http://schemas.microsoft.com/office/drawing/2014/main" id="{4CC58F29-BCC4-41CF-83AA-67E631F5C40A}"/>
                </a:ext>
              </a:extLst>
            </p:cNvPr>
            <p:cNvSpPr/>
            <p:nvPr/>
          </p:nvSpPr>
          <p:spPr>
            <a:xfrm rot="10800000">
              <a:off x="3277637" y="4393532"/>
              <a:ext cx="45719" cy="364475"/>
            </a:xfrm>
            <a:prstGeom prst="downArrow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1F778F60-524E-4DB4-8F04-28B3E65736A1}"/>
                    </a:ext>
                  </a:extLst>
                </p:cNvPr>
                <p:cNvSpPr txBox="1"/>
                <p:nvPr/>
              </p:nvSpPr>
              <p:spPr>
                <a:xfrm flipH="1">
                  <a:off x="2560321" y="4305274"/>
                  <a:ext cx="766999" cy="3511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</m:e>
                              <m:sub>
                                <m:r>
                                  <a:rPr lang="fr-FR" sz="1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𝒕𝒐𝒕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5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1F778F60-524E-4DB4-8F04-28B3E65736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560321" y="4305274"/>
                  <a:ext cx="766999" cy="35118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ZoneTexte 50">
            <a:extLst>
              <a:ext uri="{FF2B5EF4-FFF2-40B4-BE49-F238E27FC236}">
                <a16:creationId xmlns:a16="http://schemas.microsoft.com/office/drawing/2014/main" id="{D085ABBA-46C3-41B5-8156-362FA635DA2B}"/>
              </a:ext>
            </a:extLst>
          </p:cNvPr>
          <p:cNvSpPr txBox="1"/>
          <p:nvPr/>
        </p:nvSpPr>
        <p:spPr>
          <a:xfrm>
            <a:off x="1389646" y="2430657"/>
            <a:ext cx="3383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Introduction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B3BB2D7-DB2C-4D74-8A49-DF75920C5EEB}"/>
              </a:ext>
            </a:extLst>
          </p:cNvPr>
          <p:cNvSpPr/>
          <p:nvPr/>
        </p:nvSpPr>
        <p:spPr>
          <a:xfrm>
            <a:off x="1356742" y="2455756"/>
            <a:ext cx="1243688" cy="281660"/>
          </a:xfrm>
          <a:prstGeom prst="rect">
            <a:avLst/>
          </a:prstGeom>
          <a:noFill/>
          <a:ln w="28575">
            <a:solidFill>
              <a:srgbClr val="333A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156C044B-B8B3-40D3-A1AE-C2E2760A244B}"/>
              </a:ext>
            </a:extLst>
          </p:cNvPr>
          <p:cNvSpPr txBox="1"/>
          <p:nvPr/>
        </p:nvSpPr>
        <p:spPr>
          <a:xfrm>
            <a:off x="5663389" y="2413826"/>
            <a:ext cx="12029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dirty="0">
                <a:effectLst/>
                <a:latin typeface="Calibri" panose="020F0502020204030204" pitchFamily="34" charset="0"/>
              </a:rPr>
              <a:t>Results</a:t>
            </a:r>
            <a:endParaRPr lang="fr-FR" sz="1600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B6E7513-CF98-4FDE-8FC4-8A8236E12BDF}"/>
              </a:ext>
            </a:extLst>
          </p:cNvPr>
          <p:cNvSpPr/>
          <p:nvPr/>
        </p:nvSpPr>
        <p:spPr>
          <a:xfrm>
            <a:off x="5663388" y="2447925"/>
            <a:ext cx="804087" cy="283338"/>
          </a:xfrm>
          <a:prstGeom prst="rect">
            <a:avLst/>
          </a:prstGeom>
          <a:noFill/>
          <a:ln w="28575">
            <a:solidFill>
              <a:srgbClr val="333A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D71B8FE-443B-4B3E-8B45-85DDE10220E8}"/>
              </a:ext>
            </a:extLst>
          </p:cNvPr>
          <p:cNvSpPr/>
          <p:nvPr/>
        </p:nvSpPr>
        <p:spPr>
          <a:xfrm>
            <a:off x="4409864" y="2987095"/>
            <a:ext cx="3540899" cy="2594221"/>
          </a:xfrm>
          <a:prstGeom prst="rect">
            <a:avLst/>
          </a:prstGeom>
          <a:noFill/>
          <a:ln w="28575">
            <a:solidFill>
              <a:srgbClr val="44546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4CEC91E-7514-47A4-BC81-8DDF5F19BB5E}"/>
              </a:ext>
            </a:extLst>
          </p:cNvPr>
          <p:cNvSpPr/>
          <p:nvPr/>
        </p:nvSpPr>
        <p:spPr>
          <a:xfrm>
            <a:off x="5443538" y="2885671"/>
            <a:ext cx="1202938" cy="2125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1484C969-D07D-4871-B355-26477BE62CA0}"/>
              </a:ext>
            </a:extLst>
          </p:cNvPr>
          <p:cNvSpPr txBox="1"/>
          <p:nvPr/>
        </p:nvSpPr>
        <p:spPr>
          <a:xfrm>
            <a:off x="5514545" y="2795060"/>
            <a:ext cx="1402661" cy="323165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1500" b="1" dirty="0" err="1"/>
              <a:t>Experiments</a:t>
            </a:r>
            <a:endParaRPr lang="fr-FR" sz="1500" b="1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1CF6685-E222-4787-9A90-47C73B26BEEF}"/>
              </a:ext>
            </a:extLst>
          </p:cNvPr>
          <p:cNvSpPr/>
          <p:nvPr/>
        </p:nvSpPr>
        <p:spPr>
          <a:xfrm>
            <a:off x="4413857" y="5806696"/>
            <a:ext cx="3536906" cy="576839"/>
          </a:xfrm>
          <a:prstGeom prst="rect">
            <a:avLst/>
          </a:prstGeom>
          <a:noFill/>
          <a:ln w="28575">
            <a:solidFill>
              <a:srgbClr val="44546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183A2D8-EF66-48CF-B477-D45E0F1C1B70}"/>
              </a:ext>
            </a:extLst>
          </p:cNvPr>
          <p:cNvSpPr/>
          <p:nvPr/>
        </p:nvSpPr>
        <p:spPr>
          <a:xfrm>
            <a:off x="5428407" y="5053978"/>
            <a:ext cx="1120259" cy="19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E2F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35769EA7-6AA1-4CE2-BB3B-15795CCBAD8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869" y="3824878"/>
            <a:ext cx="1472422" cy="614003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CCF8D356-D965-4BC6-8FEF-6CC54AC30DB1}"/>
              </a:ext>
            </a:extLst>
          </p:cNvPr>
          <p:cNvSpPr/>
          <p:nvPr/>
        </p:nvSpPr>
        <p:spPr>
          <a:xfrm>
            <a:off x="5454447" y="5689824"/>
            <a:ext cx="1218069" cy="2511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E2F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A2C74EB-8576-4803-AC36-ED080A56EAF8}"/>
              </a:ext>
            </a:extLst>
          </p:cNvPr>
          <p:cNvSpPr/>
          <p:nvPr/>
        </p:nvSpPr>
        <p:spPr>
          <a:xfrm>
            <a:off x="8884202" y="2476500"/>
            <a:ext cx="2211146" cy="283338"/>
          </a:xfrm>
          <a:prstGeom prst="rect">
            <a:avLst/>
          </a:prstGeom>
          <a:noFill/>
          <a:ln w="28575">
            <a:solidFill>
              <a:srgbClr val="333A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FE5D571D-E101-48AE-BB2E-9623AA3CDC78}"/>
              </a:ext>
            </a:extLst>
          </p:cNvPr>
          <p:cNvSpPr txBox="1"/>
          <p:nvPr/>
        </p:nvSpPr>
        <p:spPr>
          <a:xfrm>
            <a:off x="8876514" y="2444187"/>
            <a:ext cx="3651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0" dirty="0">
                <a:effectLst/>
                <a:latin typeface="Calibri" panose="020F0502020204030204" pitchFamily="34" charset="0"/>
              </a:rPr>
              <a:t>Conclusions and </a:t>
            </a:r>
            <a:r>
              <a:rPr lang="fr-FR" sz="1600" b="1" i="0" dirty="0" err="1">
                <a:effectLst/>
                <a:latin typeface="Calibri" panose="020F0502020204030204" pitchFamily="34" charset="0"/>
              </a:rPr>
              <a:t>outlook</a:t>
            </a:r>
            <a:endParaRPr lang="fr-FR" sz="1600" b="1" dirty="0"/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137416E8-4CE2-47E0-8708-46A77C5038F7}"/>
              </a:ext>
            </a:extLst>
          </p:cNvPr>
          <p:cNvSpPr txBox="1"/>
          <p:nvPr/>
        </p:nvSpPr>
        <p:spPr>
          <a:xfrm>
            <a:off x="4387565" y="5860315"/>
            <a:ext cx="3194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Numerical</a:t>
            </a:r>
            <a:r>
              <a:rPr lang="fr-FR" sz="1400" dirty="0"/>
              <a:t>, </a:t>
            </a:r>
            <a:r>
              <a:rPr lang="fr-FR" sz="1400" dirty="0" err="1"/>
              <a:t>analytical</a:t>
            </a:r>
            <a:r>
              <a:rPr lang="fr-FR" sz="1400" dirty="0"/>
              <a:t> modeling and </a:t>
            </a:r>
            <a:r>
              <a:rPr lang="fr-FR" sz="1400" dirty="0" err="1"/>
              <a:t>micromagnetic</a:t>
            </a:r>
            <a:r>
              <a:rPr lang="fr-FR" sz="1400" dirty="0"/>
              <a:t> simulations.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E9911AAC-6C1D-4841-8A7C-401BC6471F0E}"/>
              </a:ext>
            </a:extLst>
          </p:cNvPr>
          <p:cNvSpPr txBox="1"/>
          <p:nvPr/>
        </p:nvSpPr>
        <p:spPr>
          <a:xfrm>
            <a:off x="8288528" y="3241518"/>
            <a:ext cx="36514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reproducibility of the samples will allow us to select appropriate thin films to use them in X-ray Resonant Magnetic </a:t>
            </a:r>
            <a:br>
              <a:rPr lang="en-US" sz="1500" dirty="0"/>
            </a:br>
            <a:r>
              <a:rPr lang="en-US" sz="1500" dirty="0"/>
              <a:t>Scattering experiments.</a:t>
            </a:r>
            <a:endParaRPr lang="fr-FR" sz="1500" dirty="0"/>
          </a:p>
        </p:txBody>
      </p:sp>
      <p:pic>
        <p:nvPicPr>
          <p:cNvPr id="100" name="Image 99">
            <a:extLst>
              <a:ext uri="{FF2B5EF4-FFF2-40B4-BE49-F238E27FC236}">
                <a16:creationId xmlns:a16="http://schemas.microsoft.com/office/drawing/2014/main" id="{83E8DBD5-B448-45AC-B9C4-34BEB05C29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950" y="3911462"/>
            <a:ext cx="3818399" cy="27465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35929FE-98CC-4937-83A0-0148F0D722E9}"/>
              </a:ext>
            </a:extLst>
          </p:cNvPr>
          <p:cNvSpPr txBox="1"/>
          <p:nvPr/>
        </p:nvSpPr>
        <p:spPr>
          <a:xfrm>
            <a:off x="135872" y="5493323"/>
            <a:ext cx="38365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/>
              <a:t>Tuning of </a:t>
            </a:r>
            <a:r>
              <a:rPr lang="fr-FR" sz="1500" dirty="0" err="1"/>
              <a:t>magnetic</a:t>
            </a:r>
            <a:r>
              <a:rPr lang="fr-FR" sz="1500" dirty="0"/>
              <a:t> </a:t>
            </a:r>
            <a:r>
              <a:rPr lang="fr-FR" sz="1500" dirty="0" err="1"/>
              <a:t>properties</a:t>
            </a:r>
            <a:r>
              <a:rPr lang="fr-FR" sz="1500" dirty="0"/>
              <a:t> by </a:t>
            </a:r>
            <a:r>
              <a:rPr lang="fr-FR" sz="1500" dirty="0" err="1"/>
              <a:t>varying</a:t>
            </a:r>
            <a:r>
              <a:rPr lang="fr-FR" sz="1500" dirty="0"/>
              <a:t> </a:t>
            </a:r>
            <a:r>
              <a:rPr lang="fr-FR" sz="1500" dirty="0" err="1"/>
              <a:t>temperature</a:t>
            </a:r>
            <a:r>
              <a:rPr lang="fr-FR" sz="1500" dirty="0"/>
              <a:t> or composition.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ACAC94A-DF46-4EDB-9DA6-0F1C2E0667F5}"/>
              </a:ext>
            </a:extLst>
          </p:cNvPr>
          <p:cNvSpPr txBox="1"/>
          <p:nvPr/>
        </p:nvSpPr>
        <p:spPr>
          <a:xfrm>
            <a:off x="137042" y="6129118"/>
            <a:ext cx="39408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/>
              <a:t>Model system for </a:t>
            </a:r>
            <a:r>
              <a:rPr lang="fr-FR" sz="1500" dirty="0" err="1"/>
              <a:t>ultrafast</a:t>
            </a:r>
            <a:r>
              <a:rPr lang="fr-FR" sz="1500" dirty="0"/>
              <a:t> </a:t>
            </a:r>
            <a:r>
              <a:rPr lang="fr-FR" sz="1500" dirty="0" err="1"/>
              <a:t>studies</a:t>
            </a:r>
            <a:r>
              <a:rPr lang="fr-FR" sz="1500" dirty="0"/>
              <a:t>. </a:t>
            </a:r>
          </a:p>
        </p:txBody>
      </p:sp>
      <p:pic>
        <p:nvPicPr>
          <p:cNvPr id="74" name="Image 73">
            <a:extLst>
              <a:ext uri="{FF2B5EF4-FFF2-40B4-BE49-F238E27FC236}">
                <a16:creationId xmlns:a16="http://schemas.microsoft.com/office/drawing/2014/main" id="{662F8CB2-A565-4B1F-9553-72395D0FDDF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511" y="3599920"/>
            <a:ext cx="2359620" cy="1939671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45301510-0831-40BF-8D33-6077A583D30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08" y="3650804"/>
            <a:ext cx="798150" cy="796369"/>
          </a:xfrm>
          <a:prstGeom prst="rect">
            <a:avLst/>
          </a:prstGeom>
        </p:spPr>
      </p:pic>
      <p:pic>
        <p:nvPicPr>
          <p:cNvPr id="91" name="Image 90">
            <a:extLst>
              <a:ext uri="{FF2B5EF4-FFF2-40B4-BE49-F238E27FC236}">
                <a16:creationId xmlns:a16="http://schemas.microsoft.com/office/drawing/2014/main" id="{89B04293-9E85-4DE8-A7EF-89B6FC5C870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366" y="4473982"/>
            <a:ext cx="772492" cy="76883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8556D9A-B0A1-47A9-96ED-132B26CD5D1F}"/>
              </a:ext>
            </a:extLst>
          </p:cNvPr>
          <p:cNvSpPr txBox="1"/>
          <p:nvPr/>
        </p:nvSpPr>
        <p:spPr>
          <a:xfrm>
            <a:off x="4387565" y="3025915"/>
            <a:ext cx="35994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0" dirty="0" err="1">
                <a:effectLst/>
                <a:latin typeface="Calibri" panose="020F0502020204030204" pitchFamily="34" charset="0"/>
              </a:rPr>
              <a:t>Characterisation</a:t>
            </a:r>
            <a:r>
              <a:rPr lang="en-US" sz="1500" i="0" dirty="0">
                <a:effectLst/>
                <a:latin typeface="Calibri" panose="020F0502020204030204" pitchFamily="34" charset="0"/>
              </a:rPr>
              <a:t> of magnetic properties:</a:t>
            </a:r>
          </a:p>
          <a:p>
            <a:r>
              <a:rPr lang="en-US" sz="1500" i="0" dirty="0">
                <a:effectLst/>
                <a:latin typeface="Calibri" panose="020F0502020204030204" pitchFamily="34" charset="0"/>
              </a:rPr>
              <a:t>       MOKE, MFM</a:t>
            </a:r>
            <a:r>
              <a:rPr lang="en-US" sz="1500" dirty="0">
                <a:latin typeface="Calibri" panose="020F0502020204030204" pitchFamily="34" charset="0"/>
              </a:rPr>
              <a:t>, VSM.</a:t>
            </a:r>
            <a:r>
              <a:rPr lang="en-US" sz="1500" i="0" dirty="0">
                <a:effectLst/>
                <a:latin typeface="Calibri" panose="020F0502020204030204" pitchFamily="34" charset="0"/>
              </a:rPr>
              <a:t> </a:t>
            </a:r>
            <a:endParaRPr lang="fr-FR" sz="1500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AD69F23A-FC61-42F6-A553-31790BACE348}"/>
              </a:ext>
            </a:extLst>
          </p:cNvPr>
          <p:cNvSpPr txBox="1"/>
          <p:nvPr/>
        </p:nvSpPr>
        <p:spPr>
          <a:xfrm>
            <a:off x="5667116" y="5609334"/>
            <a:ext cx="7557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/>
              <a:t>Model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B5FE956-6D38-4206-90F6-45C38661FD8B}"/>
              </a:ext>
            </a:extLst>
          </p:cNvPr>
          <p:cNvSpPr txBox="1"/>
          <p:nvPr/>
        </p:nvSpPr>
        <p:spPr>
          <a:xfrm>
            <a:off x="8288244" y="2884864"/>
            <a:ext cx="34941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/>
              <a:t>Good </a:t>
            </a:r>
            <a:r>
              <a:rPr lang="fr-FR" sz="1500" dirty="0" err="1"/>
              <a:t>understanding</a:t>
            </a:r>
            <a:r>
              <a:rPr lang="fr-FR" sz="1500" dirty="0"/>
              <a:t> of the system. </a:t>
            </a:r>
          </a:p>
        </p:txBody>
      </p:sp>
    </p:spTree>
    <p:extLst>
      <p:ext uri="{BB962C8B-B14F-4D97-AF65-F5344CB8AC3E}">
        <p14:creationId xmlns:p14="http://schemas.microsoft.com/office/powerpoint/2010/main" val="39593430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Grand écran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Mohamed El-Moundji HEMILI</dc:creator>
  <cp:lastModifiedBy>Mohamed El-Moundji HEMILI</cp:lastModifiedBy>
  <cp:revision>29</cp:revision>
  <dcterms:created xsi:type="dcterms:W3CDTF">2024-11-13T13:25:33Z</dcterms:created>
  <dcterms:modified xsi:type="dcterms:W3CDTF">2024-11-14T14:58:38Z</dcterms:modified>
</cp:coreProperties>
</file>