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61" r:id="rId3"/>
    <p:sldId id="288" r:id="rId4"/>
    <p:sldId id="28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0"/>
    <p:restoredTop sz="96286"/>
  </p:normalViewPr>
  <p:slideViewPr>
    <p:cSldViewPr snapToGrid="0">
      <p:cViewPr varScale="1">
        <p:scale>
          <a:sx n="125" d="100"/>
          <a:sy n="125" d="100"/>
        </p:scale>
        <p:origin x="2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64FD65-1648-252E-E5ED-C38BE4859B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8270E18-895E-51E6-70F5-A5412DBAA1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62B7FB-3BAF-05AB-287A-DA76207D1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081B-197F-C847-95F6-9F795FE74140}" type="datetimeFigureOut">
              <a:rPr lang="fr-FR" smtClean="0"/>
              <a:t>26/10/2024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D4D5A3-A20B-E07F-7057-C37AD1FDA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F74CAB-11E2-EF3D-612C-D76A181CF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D19B-5838-0349-966E-373221339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000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7B6485-0925-6AC9-3CD5-D2886D28B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643B1EE-939F-0BF7-DF15-7D77BE096C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35365B-0E70-7CF0-4AF4-A18AA0881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081B-197F-C847-95F6-9F795FE74140}" type="datetimeFigureOut">
              <a:rPr lang="fr-FR" smtClean="0"/>
              <a:t>26/10/2024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C78291-8BB9-735A-45E4-F8EA8901B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9A45A9-B933-89B9-B72B-3E9996253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D19B-5838-0349-966E-373221339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54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428BD9D-530E-DB71-E995-04AF3FB03C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FA69186-3085-F912-1C42-DB23F5728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3DA5CA-CAD5-A7B6-2670-DB1E6EBA7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081B-197F-C847-95F6-9F795FE74140}" type="datetimeFigureOut">
              <a:rPr lang="fr-FR" smtClean="0"/>
              <a:t>26/10/2024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FBCB30-2EE9-EA03-579D-065E51AB4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921F3B-54F3-24DF-300E-2E197117D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D19B-5838-0349-966E-373221339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9897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908754-62EF-AD98-5A70-3DE5F87A2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71A0144-9C5B-2E57-F21B-BC1DB92B3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AB6975D-FB47-00B3-1C15-4718EEBEE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081B-197F-C847-95F6-9F795FE74140}" type="datetimeFigureOut">
              <a:rPr lang="fr-FR" smtClean="0"/>
              <a:t>26/10/2024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110BB0-C86F-C55C-FC0B-C363543FE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D3FA88-3F26-5F82-D2D1-457F54323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D19B-5838-0349-966E-373221339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721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E6AA99-4986-E846-A32B-A125FDA1B7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52FED6-6F77-E8DB-1DFD-8887C23FF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5FC2A1-AEB5-F305-758D-461FB3025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081B-197F-C847-95F6-9F795FE74140}" type="datetimeFigureOut">
              <a:rPr lang="fr-FR" smtClean="0"/>
              <a:t>26/10/2024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278EFA-1DFD-67BD-9055-8A8A26635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B2D455-9E85-196C-D30D-21677088E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D19B-5838-0349-966E-373221339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157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E19769-7267-3188-8743-975B89AC2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207048-1FE3-BADE-EDFC-B235ADA427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AB7C9CD-74AC-52AB-4226-2AC3836E6C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F21ADAB-0652-CFEF-E98D-4E79EAF29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081B-197F-C847-95F6-9F795FE74140}" type="datetimeFigureOut">
              <a:rPr lang="fr-FR" smtClean="0"/>
              <a:t>26/10/2024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69DA77-DA6A-015D-2FC1-D25B8F451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1A61F08-DEA6-6B29-58E2-C6A12C1FA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D19B-5838-0349-966E-373221339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769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7136FD-7E3A-84EB-ADD8-CAC8582C2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8F30FA3-7AC7-62F7-A8D5-B8DDB4F1B4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FBAF45F-9A1E-492A-D7D2-5263AFCAE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84F2B3D-8996-61D3-79DC-C8A4C2C94C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44EE462-4C29-C56E-0090-0D90DF9D18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1D30EB7-5503-5197-12DD-236F4582A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081B-197F-C847-95F6-9F795FE74140}" type="datetimeFigureOut">
              <a:rPr lang="fr-FR" smtClean="0"/>
              <a:t>26/10/2024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FD0E588-ED6A-B1FC-52CD-3EB86F93A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FE5813D-A111-F18B-5ED0-212FB8A48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D19B-5838-0349-966E-373221339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5860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73D50C2-D6AE-2ED3-3DE7-FB073D0A1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897160-C417-60AA-A3A5-1E08CFCCD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081B-197F-C847-95F6-9F795FE74140}" type="datetimeFigureOut">
              <a:rPr lang="fr-FR" smtClean="0"/>
              <a:t>26/10/2024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1113988-BDB6-C8BD-1709-D09E78792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6D14663-7797-FD33-CB94-4B88702B6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D19B-5838-0349-966E-373221339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993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139C08A-C150-C191-5333-8131295C0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081B-197F-C847-95F6-9F795FE74140}" type="datetimeFigureOut">
              <a:rPr lang="fr-FR" smtClean="0"/>
              <a:t>26/10/2024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240488A-E0AB-E093-53E3-9B2D300DB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4ABAD9D-5D2D-385B-9527-5C23B57E4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D19B-5838-0349-966E-373221339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327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D0B3EA-9470-6B3B-B898-01DB8D4CF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17A23F-131A-97B2-909F-086775F59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20EA64-77E8-711B-9E07-E392F9EEF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7D04BBB-DB25-4498-F60D-CD8DE3F60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081B-197F-C847-95F6-9F795FE74140}" type="datetimeFigureOut">
              <a:rPr lang="fr-FR" smtClean="0"/>
              <a:t>26/10/2024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05CA8A4-93DC-FE55-FF03-A303F0558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FB59669-00B5-2D1A-0389-710393C39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D19B-5838-0349-966E-373221339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667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AEE277-D074-288F-5375-6B222FFEA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3931727-7131-3050-44C9-F4DCB1257F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1F64236-407C-99D0-3C8D-04AFB69F9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9C34561-973E-A84D-A9E1-10543373A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081B-197F-C847-95F6-9F795FE74140}" type="datetimeFigureOut">
              <a:rPr lang="fr-FR" smtClean="0"/>
              <a:t>26/10/2024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1709871-A8A7-02CC-59C0-542B00B3D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11F342F-A7E9-13BB-C2ED-E005DAAA6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D19B-5838-0349-966E-373221339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631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2CDAD6E-4BE6-500A-64D1-7CF46ADC4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AA06A3-0FFE-E544-4773-B992DBF23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057FB0-1BA2-A656-559A-1112B1F4B3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E081B-197F-C847-95F6-9F795FE74140}" type="datetimeFigureOut">
              <a:rPr lang="fr-FR" smtClean="0"/>
              <a:t>26/10/2024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2A00D0-126A-B7EC-96D3-4A8D783972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81EEDD-4D1C-1790-DBC5-84B6C4C496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3D19B-5838-0349-966E-3732213396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27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emf"/><Relationship Id="rId7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9ABB647-7627-FF9A-482E-899D63248FE0}"/>
              </a:ext>
            </a:extLst>
          </p:cNvPr>
          <p:cNvSpPr/>
          <p:nvPr/>
        </p:nvSpPr>
        <p:spPr>
          <a:xfrm>
            <a:off x="0" y="1657826"/>
            <a:ext cx="12192000" cy="4417854"/>
          </a:xfrm>
          <a:prstGeom prst="rect">
            <a:avLst/>
          </a:prstGeom>
          <a:gradFill flip="none" rotWithShape="1">
            <a:gsLst>
              <a:gs pos="26000">
                <a:schemeClr val="accent1"/>
              </a:gs>
              <a:gs pos="100000">
                <a:schemeClr val="accent5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Efficient simulation techniques for solution dynamics 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and precipitation processes</a:t>
            </a:r>
          </a:p>
          <a:p>
            <a:pPr algn="ctr"/>
            <a:endParaRPr lang="en-GB" sz="3600" dirty="0">
              <a:solidFill>
                <a:schemeClr val="bg1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David </a:t>
            </a:r>
            <a:r>
              <a:rPr lang="en-GB" sz="20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Girardier</a:t>
            </a:r>
            <a:endParaRPr lang="en-GB" sz="2000" dirty="0">
              <a:solidFill>
                <a:schemeClr val="bg1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Supervisors : Fabio </a:t>
            </a:r>
            <a:r>
              <a:rPr lang="en-GB" sz="20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Pietrucci</a:t>
            </a:r>
            <a:r>
              <a:rPr lang="en-GB" sz="20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 &amp; Sara </a:t>
            </a:r>
            <a:r>
              <a:rPr lang="en-GB" sz="20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Bonella</a:t>
            </a:r>
            <a:endParaRPr lang="en-GB" sz="2000" dirty="0">
              <a:solidFill>
                <a:schemeClr val="bg1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pPr algn="ctr"/>
            <a:endParaRPr lang="en-GB" sz="2000" dirty="0">
              <a:solidFill>
                <a:schemeClr val="bg1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pPr algn="ctr"/>
            <a:r>
              <a:rPr lang="en-GB" sz="20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2éme </a:t>
            </a:r>
            <a:r>
              <a:rPr lang="en-GB" sz="20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journée</a:t>
            </a:r>
            <a:r>
              <a:rPr lang="en-GB" sz="20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 inter-UFR </a:t>
            </a:r>
            <a:r>
              <a:rPr lang="en-GB" sz="20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Chimie</a:t>
            </a:r>
            <a:r>
              <a:rPr lang="en-GB" sz="20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-Physique, November 15th 2024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F927D8-9295-1DA3-8487-FD7B4D2A6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A88A-0683-D746-87AD-1982407EDAB2}" type="slidenum">
              <a:rPr lang="en-GB" smtClean="0">
                <a:latin typeface="Helvetica" pitchFamily="2" charset="0"/>
              </a:rPr>
              <a:t>1</a:t>
            </a:fld>
            <a:endParaRPr lang="en-GB" dirty="0">
              <a:latin typeface="Helvetica" pitchFamily="2" charset="0"/>
            </a:endParaRPr>
          </a:p>
        </p:txBody>
      </p:sp>
      <p:pic>
        <p:nvPicPr>
          <p:cNvPr id="2" name="Image 1" descr="Une image contenant Police, texte, Graphique, capture d’écran&#10;&#10;Description générée automatiquement">
            <a:extLst>
              <a:ext uri="{FF2B5EF4-FFF2-40B4-BE49-F238E27FC236}">
                <a16:creationId xmlns:a16="http://schemas.microsoft.com/office/drawing/2014/main" id="{248F32DD-F823-DDAE-524E-225B7F59E7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578" y="136383"/>
            <a:ext cx="4077428" cy="1206322"/>
          </a:xfrm>
          <a:prstGeom prst="rect">
            <a:avLst/>
          </a:prstGeom>
        </p:spPr>
      </p:pic>
      <p:pic>
        <p:nvPicPr>
          <p:cNvPr id="3" name="Image 2" descr="Une image contenant conception, Graphique, symbole, logo&#10;&#10;Description générée automatiquement">
            <a:extLst>
              <a:ext uri="{FF2B5EF4-FFF2-40B4-BE49-F238E27FC236}">
                <a16:creationId xmlns:a16="http://schemas.microsoft.com/office/drawing/2014/main" id="{32A21815-C0DF-3014-F5BB-830AC4134A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35" y="136383"/>
            <a:ext cx="2034735" cy="114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1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677"/>
    </mc:Choice>
    <mc:Fallback xmlns="">
      <p:transition spd="slow" advTm="19467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49A6B7CC-CDEF-E527-42B7-D2B984400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9580" y="4330112"/>
            <a:ext cx="3463764" cy="218793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9ABB647-7627-FF9A-482E-899D63248FE0}"/>
              </a:ext>
            </a:extLst>
          </p:cNvPr>
          <p:cNvSpPr/>
          <p:nvPr/>
        </p:nvSpPr>
        <p:spPr>
          <a:xfrm>
            <a:off x="0" y="0"/>
            <a:ext cx="12192000" cy="1158948"/>
          </a:xfrm>
          <a:prstGeom prst="rect">
            <a:avLst/>
          </a:prstGeom>
          <a:gradFill flip="none" rotWithShape="1">
            <a:gsLst>
              <a:gs pos="26000">
                <a:schemeClr val="accent1"/>
              </a:gs>
              <a:gs pos="100000">
                <a:schemeClr val="accent5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Helvetica" pitchFamily="2" charset="0"/>
              </a:rPr>
              <a:t>Context</a:t>
            </a:r>
            <a:endParaRPr lang="en-GB" sz="20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F927D8-9295-1DA3-8487-FD7B4D2A6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A88A-0683-D746-87AD-1982407EDAB2}" type="slidenum">
              <a:rPr lang="en-GB" smtClean="0">
                <a:latin typeface="Helvetica" pitchFamily="2" charset="0"/>
              </a:rPr>
              <a:t>2</a:t>
            </a:fld>
            <a:endParaRPr lang="en-GB" dirty="0">
              <a:latin typeface="Helvetica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50A428-06CA-4E9E-B478-3D65939BE6B1}"/>
              </a:ext>
            </a:extLst>
          </p:cNvPr>
          <p:cNvSpPr/>
          <p:nvPr/>
        </p:nvSpPr>
        <p:spPr>
          <a:xfrm>
            <a:off x="463197" y="1115193"/>
            <a:ext cx="7928964" cy="6141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u="sng" dirty="0">
                <a:latin typeface="Helvetica" pitchFamily="2" charset="0"/>
              </a:rPr>
              <a:t>Rare events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Helvetica" pitchFamily="2" charset="0"/>
              </a:rPr>
              <a:t>Many interesting chemical/physical processes have free energy barriers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Helvetica" pitchFamily="2" charset="0"/>
              </a:rPr>
              <a:t>→ straightforward simulation impossible </a:t>
            </a:r>
          </a:p>
          <a:p>
            <a:pPr>
              <a:lnSpc>
                <a:spcPct val="150000"/>
              </a:lnSpc>
            </a:pPr>
            <a:endParaRPr lang="en-GB" sz="2000" u="sng" dirty="0"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r>
              <a:rPr lang="en-GB" sz="2000" u="sng" dirty="0">
                <a:latin typeface="Helvetica" pitchFamily="2" charset="0"/>
              </a:rPr>
              <a:t>State-of-the-art / widespread methods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C00000"/>
                </a:solidFill>
                <a:latin typeface="Helvetica" pitchFamily="2" charset="0"/>
              </a:rPr>
              <a:t>Bias</a:t>
            </a:r>
            <a:r>
              <a:rPr lang="en-GB" dirty="0">
                <a:latin typeface="Helvetica" pitchFamily="2" charset="0"/>
              </a:rPr>
              <a:t> along a chosen reaction coordinates (RC) : </a:t>
            </a:r>
            <a:r>
              <a:rPr lang="en-GB" dirty="0" err="1">
                <a:latin typeface="Helvetica" pitchFamily="2" charset="0"/>
              </a:rPr>
              <a:t>metadynamics</a:t>
            </a:r>
            <a:r>
              <a:rPr lang="en-GB" dirty="0">
                <a:latin typeface="Helvetica" pitchFamily="2" charset="0"/>
              </a:rPr>
              <a:t>, umbrella sampling, 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C00000"/>
                </a:solidFill>
                <a:latin typeface="Helvetica" pitchFamily="2" charset="0"/>
              </a:rPr>
              <a:t>Non-trivial to use, new simulation needed for a change of RC </a:t>
            </a:r>
            <a:endParaRPr lang="en-GB" u="sng" dirty="0"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endParaRPr lang="en-GB" sz="2000" u="sng" dirty="0"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r>
              <a:rPr lang="en-GB" sz="2000" u="sng" dirty="0">
                <a:latin typeface="Helvetica" pitchFamily="2" charset="0"/>
              </a:rPr>
              <a:t>Our goal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Helvetica" pitchFamily="2" charset="0"/>
              </a:rPr>
              <a:t>Using only short unbiased trajectories (Transition Path Sampling)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Helvetica" pitchFamily="2" charset="0"/>
              </a:rPr>
              <a:t>Obtain </a:t>
            </a:r>
            <a:r>
              <a:rPr lang="en-GB" dirty="0">
                <a:solidFill>
                  <a:srgbClr val="C00000"/>
                </a:solidFill>
                <a:latin typeface="Helvetica" pitchFamily="2" charset="0"/>
              </a:rPr>
              <a:t>free-energy barrier </a:t>
            </a:r>
            <a:r>
              <a:rPr lang="en-GB" dirty="0">
                <a:latin typeface="Helvetica" pitchFamily="2" charset="0"/>
              </a:rPr>
              <a:t>and </a:t>
            </a:r>
            <a:r>
              <a:rPr lang="en-GB" dirty="0">
                <a:solidFill>
                  <a:srgbClr val="C00000"/>
                </a:solidFill>
                <a:latin typeface="Helvetica" pitchFamily="2" charset="0"/>
              </a:rPr>
              <a:t>kinetics</a:t>
            </a:r>
            <a:r>
              <a:rPr lang="en-GB" dirty="0">
                <a:latin typeface="Helvetica" pitchFamily="2" charset="0"/>
              </a:rPr>
              <a:t> from reduced model 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C00000"/>
                </a:solidFill>
                <a:latin typeface="Helvetica" pitchFamily="2" charset="0"/>
              </a:rPr>
              <a:t>many RCs can be compared without additional cost</a:t>
            </a:r>
            <a:endParaRPr lang="en-GB" dirty="0">
              <a:latin typeface="Helvetica" pitchFamily="2" charset="0"/>
            </a:endParaRPr>
          </a:p>
          <a:p>
            <a:pPr>
              <a:lnSpc>
                <a:spcPct val="150000"/>
              </a:lnSpc>
            </a:pPr>
            <a:r>
              <a:rPr lang="en-GB" sz="2000" dirty="0">
                <a:latin typeface="Helvetica" pitchFamily="2" charset="0"/>
              </a:rPr>
              <a:t> </a:t>
            </a:r>
            <a:endParaRPr lang="en-GB" dirty="0">
              <a:latin typeface="Helvetica" pitchFamily="2" charset="0"/>
            </a:endParaRPr>
          </a:p>
        </p:txBody>
      </p:sp>
      <p:pic>
        <p:nvPicPr>
          <p:cNvPr id="16" name="Image 15" descr="Une image contenant texte&#10;&#10;Description générée automatiquement">
            <a:extLst>
              <a:ext uri="{FF2B5EF4-FFF2-40B4-BE49-F238E27FC236}">
                <a16:creationId xmlns:a16="http://schemas.microsoft.com/office/drawing/2014/main" id="{162F7CB8-47D3-D8A4-23A7-84E6AC258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1379353"/>
            <a:ext cx="3221725" cy="277616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5EFAA5A7-03DF-159A-B4DC-0F2BEA2B1BD3}"/>
              </a:ext>
            </a:extLst>
          </p:cNvPr>
          <p:cNvSpPr/>
          <p:nvPr/>
        </p:nvSpPr>
        <p:spPr>
          <a:xfrm>
            <a:off x="8875356" y="1158948"/>
            <a:ext cx="2692212" cy="338554"/>
          </a:xfrm>
          <a:prstGeom prst="rect">
            <a:avLst/>
          </a:prstGeom>
          <a:ln cap="rnd">
            <a:noFill/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Helvetica" pitchFamily="2" charset="0"/>
              </a:rPr>
              <a:t>Protein-protein association</a:t>
            </a:r>
            <a:endParaRPr lang="en-GB" sz="1400" dirty="0">
              <a:latin typeface="Helvetica" pitchFamily="2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1722630-462E-5972-8E5B-AD8D370A54A8}"/>
              </a:ext>
            </a:extLst>
          </p:cNvPr>
          <p:cNvSpPr/>
          <p:nvPr/>
        </p:nvSpPr>
        <p:spPr>
          <a:xfrm>
            <a:off x="9237532" y="4136924"/>
            <a:ext cx="2692212" cy="338554"/>
          </a:xfrm>
          <a:prstGeom prst="rect">
            <a:avLst/>
          </a:prstGeom>
          <a:ln cap="rnd">
            <a:noFill/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Helvetica" pitchFamily="2" charset="0"/>
              </a:rPr>
              <a:t>Chemical reaction</a:t>
            </a:r>
            <a:endParaRPr lang="en-GB" sz="14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36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677"/>
    </mc:Choice>
    <mc:Fallback xmlns="">
      <p:transition spd="slow" advTm="194677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3788CE53-61DF-7083-64D7-64505E0CAA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870" y="3779227"/>
            <a:ext cx="9872850" cy="3494218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GB" sz="2000" u="sng" dirty="0">
                <a:latin typeface="Helvetica" pitchFamily="2" charset="0"/>
              </a:rPr>
              <a:t>Challenges</a:t>
            </a:r>
          </a:p>
          <a:p>
            <a:pPr algn="l">
              <a:lnSpc>
                <a:spcPct val="150000"/>
              </a:lnSpc>
              <a:buClr>
                <a:schemeClr val="accent1"/>
              </a:buClr>
            </a:pPr>
            <a:r>
              <a:rPr lang="en-GB" sz="2000" dirty="0">
                <a:latin typeface="Helvetica" pitchFamily="2" charset="0"/>
              </a:rPr>
              <a:t>MD simulations include huge number of particles</a:t>
            </a:r>
          </a:p>
          <a:p>
            <a:pPr algn="l">
              <a:lnSpc>
                <a:spcPct val="150000"/>
              </a:lnSpc>
              <a:buClr>
                <a:schemeClr val="accent1"/>
              </a:buClr>
            </a:pPr>
            <a:r>
              <a:rPr lang="en-GB" sz="2000" dirty="0">
                <a:latin typeface="Helvetica" pitchFamily="2" charset="0"/>
              </a:rPr>
              <a:t>rare events: system trapped in free-energy minima </a:t>
            </a:r>
          </a:p>
          <a:p>
            <a:pPr algn="l">
              <a:lnSpc>
                <a:spcPct val="150000"/>
              </a:lnSpc>
              <a:spcBef>
                <a:spcPts val="1400"/>
              </a:spcBef>
            </a:pPr>
            <a:endParaRPr lang="en-GB" sz="2000" u="sng" dirty="0">
              <a:latin typeface="Helvetica" pitchFamily="2" charset="0"/>
            </a:endParaRPr>
          </a:p>
          <a:p>
            <a:pPr algn="l">
              <a:lnSpc>
                <a:spcPct val="150000"/>
              </a:lnSpc>
              <a:spcBef>
                <a:spcPts val="1400"/>
              </a:spcBef>
            </a:pPr>
            <a:r>
              <a:rPr lang="en-GB" sz="2000" u="sng" dirty="0">
                <a:latin typeface="Helvetica" pitchFamily="2" charset="0"/>
              </a:rPr>
              <a:t>Goal</a:t>
            </a:r>
            <a:r>
              <a:rPr lang="en-GB" sz="2000" dirty="0">
                <a:latin typeface="Helvetica" pitchFamily="2" charset="0"/>
              </a:rPr>
              <a:t> </a:t>
            </a:r>
            <a:r>
              <a:rPr lang="en-GB" sz="2000" dirty="0">
                <a:solidFill>
                  <a:srgbClr val="C00000"/>
                </a:solidFill>
                <a:latin typeface="Helvetica" pitchFamily="2" charset="0"/>
              </a:rPr>
              <a:t>reduced model </a:t>
            </a:r>
            <a:r>
              <a:rPr lang="en-GB" sz="2000" dirty="0">
                <a:latin typeface="Helvetica" pitchFamily="2" charset="0"/>
              </a:rPr>
              <a:t>from short relaxation trajectories (</a:t>
            </a:r>
            <a:r>
              <a:rPr lang="en-GB" sz="2000" dirty="0">
                <a:solidFill>
                  <a:srgbClr val="C00000"/>
                </a:solidFill>
                <a:latin typeface="Helvetica" pitchFamily="2" charset="0"/>
              </a:rPr>
              <a:t>free-energy profile, kinetics</a:t>
            </a:r>
            <a:r>
              <a:rPr lang="en-GB" sz="2000" dirty="0">
                <a:latin typeface="Helvetica" pitchFamily="2" charset="0"/>
              </a:rPr>
              <a:t>)</a:t>
            </a:r>
          </a:p>
          <a:p>
            <a:pPr algn="l">
              <a:lnSpc>
                <a:spcPct val="150000"/>
              </a:lnSpc>
              <a:spcBef>
                <a:spcPts val="1400"/>
              </a:spcBef>
            </a:pPr>
            <a:endParaRPr lang="en-GB" sz="2000" b="1" dirty="0">
              <a:latin typeface="Helvetica" pitchFamily="2" charset="0"/>
            </a:endParaRPr>
          </a:p>
          <a:p>
            <a:pPr algn="l"/>
            <a:endParaRPr lang="en-GB" u="sng" dirty="0">
              <a:latin typeface="Helvetica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ABB647-7627-FF9A-482E-899D63248FE0}"/>
              </a:ext>
            </a:extLst>
          </p:cNvPr>
          <p:cNvSpPr/>
          <p:nvPr/>
        </p:nvSpPr>
        <p:spPr>
          <a:xfrm>
            <a:off x="0" y="0"/>
            <a:ext cx="12192000" cy="1158948"/>
          </a:xfrm>
          <a:prstGeom prst="rect">
            <a:avLst/>
          </a:prstGeom>
          <a:gradFill flip="none" rotWithShape="1">
            <a:gsLst>
              <a:gs pos="26000">
                <a:schemeClr val="accent1"/>
              </a:gs>
              <a:gs pos="100000">
                <a:schemeClr val="accent5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Helvetica" pitchFamily="2" charset="0"/>
              </a:rPr>
              <a:t>Introduction </a:t>
            </a:r>
            <a:endParaRPr lang="en-GB" sz="20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F927D8-9295-1DA3-8487-FD7B4D2A6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A88A-0683-D746-87AD-1982407EDAB2}" type="slidenum">
              <a:rPr lang="en-GB" smtClean="0">
                <a:latin typeface="Helvetica" pitchFamily="2" charset="0"/>
              </a:rPr>
              <a:t>3</a:t>
            </a:fld>
            <a:endParaRPr lang="en-GB" dirty="0">
              <a:latin typeface="Helvetica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50A428-06CA-4E9E-B478-3D65939BE6B1}"/>
              </a:ext>
            </a:extLst>
          </p:cNvPr>
          <p:cNvSpPr/>
          <p:nvPr/>
        </p:nvSpPr>
        <p:spPr>
          <a:xfrm>
            <a:off x="463197" y="1196473"/>
            <a:ext cx="6096000" cy="2362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u="sng" dirty="0">
                <a:latin typeface="Helvetica" pitchFamily="2" charset="0"/>
              </a:rPr>
              <a:t>Motivation</a:t>
            </a: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GB" sz="2000" dirty="0">
                <a:latin typeface="Helvetica" pitchFamily="2" charset="0"/>
              </a:rPr>
              <a:t>precipitation processes central in many domains:</a:t>
            </a:r>
          </a:p>
          <a:p>
            <a:pPr lvl="1">
              <a:lnSpc>
                <a:spcPct val="150000"/>
              </a:lnSpc>
              <a:buClr>
                <a:schemeClr val="accent1"/>
              </a:buClr>
            </a:pPr>
            <a:r>
              <a:rPr lang="en-GB" sz="2000" dirty="0">
                <a:latin typeface="Helvetica" pitchFamily="2" charset="0"/>
              </a:rPr>
              <a:t>CaCO</a:t>
            </a:r>
            <a:r>
              <a:rPr lang="en-GB" sz="2000" baseline="-25000" dirty="0">
                <a:latin typeface="Helvetica" pitchFamily="2" charset="0"/>
              </a:rPr>
              <a:t>3</a:t>
            </a:r>
            <a:r>
              <a:rPr lang="en-GB" sz="2000" dirty="0">
                <a:latin typeface="Helvetica" pitchFamily="2" charset="0"/>
              </a:rPr>
              <a:t>, batteries, bone formation, …</a:t>
            </a: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GB" sz="2000" dirty="0">
                <a:latin typeface="Helvetica" pitchFamily="2" charset="0"/>
              </a:rPr>
              <a:t>unclear mechanism (beyond classical nucleation </a:t>
            </a:r>
            <a:r>
              <a:rPr lang="en-GB" sz="2000" dirty="0" err="1">
                <a:latin typeface="Helvetica" pitchFamily="2" charset="0"/>
              </a:rPr>
              <a:t>th.</a:t>
            </a:r>
            <a:r>
              <a:rPr lang="en-GB" sz="2000" dirty="0">
                <a:latin typeface="Helvetica" pitchFamily="2" charset="0"/>
              </a:rPr>
              <a:t>)</a:t>
            </a:r>
          </a:p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en-GB" sz="2000" dirty="0">
                <a:latin typeface="Helvetica" pitchFamily="2" charset="0"/>
              </a:rPr>
              <a:t>need of quantitative predictions (</a:t>
            </a:r>
            <a:r>
              <a:rPr lang="en-GB" sz="2000" dirty="0">
                <a:solidFill>
                  <a:srgbClr val="C00000"/>
                </a:solidFill>
                <a:latin typeface="Helvetica" pitchFamily="2" charset="0"/>
              </a:rPr>
              <a:t>kinetic rates</a:t>
            </a:r>
            <a:r>
              <a:rPr lang="en-GB" sz="2000" dirty="0">
                <a:latin typeface="Helvetica" pitchFamily="2" charset="0"/>
              </a:rPr>
              <a:t>)</a:t>
            </a:r>
          </a:p>
        </p:txBody>
      </p:sp>
      <p:pic>
        <p:nvPicPr>
          <p:cNvPr id="1026" name="Picture 2" descr="A Review of Classical and Nonclassical Nucleation Theories | Crystal Growth  &amp; Design">
            <a:extLst>
              <a:ext uri="{FF2B5EF4-FFF2-40B4-BE49-F238E27FC236}">
                <a16:creationId xmlns:a16="http://schemas.microsoft.com/office/drawing/2014/main" id="{376AEBED-5676-CB25-0984-D8011BB04F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" t="2752" r="2784" b="3014"/>
          <a:stretch/>
        </p:blipFill>
        <p:spPr bwMode="auto">
          <a:xfrm>
            <a:off x="6303273" y="4151698"/>
            <a:ext cx="2876288" cy="193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B528C22-A9DB-B9A2-A57A-89CA90429A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4" r="57871" b="51960"/>
          <a:stretch/>
        </p:blipFill>
        <p:spPr bwMode="auto">
          <a:xfrm>
            <a:off x="9249916" y="4435129"/>
            <a:ext cx="2672844" cy="136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672617B-B020-A0AA-39FE-80BC5B3880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1160" t="43786" r="4458" b="41764"/>
          <a:stretch/>
        </p:blipFill>
        <p:spPr>
          <a:xfrm>
            <a:off x="7184642" y="2126828"/>
            <a:ext cx="1108957" cy="1158948"/>
          </a:xfrm>
          <a:prstGeom prst="rect">
            <a:avLst/>
          </a:prstGeom>
        </p:spPr>
      </p:pic>
      <p:pic>
        <p:nvPicPr>
          <p:cNvPr id="10" name="Image 9" descr="Une image contenant Caractère coloré, capture d’écran&#10;&#10;Description générée automatiquement">
            <a:extLst>
              <a:ext uri="{FF2B5EF4-FFF2-40B4-BE49-F238E27FC236}">
                <a16:creationId xmlns:a16="http://schemas.microsoft.com/office/drawing/2014/main" id="{33CBBB79-B505-AE0F-C418-EF8CAA5E0B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9350" y="1274777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43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677"/>
    </mc:Choice>
    <mc:Fallback xmlns="">
      <p:transition spd="slow" advTm="19467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9ABB647-7627-FF9A-482E-899D63248FE0}"/>
              </a:ext>
            </a:extLst>
          </p:cNvPr>
          <p:cNvSpPr/>
          <p:nvPr/>
        </p:nvSpPr>
        <p:spPr>
          <a:xfrm>
            <a:off x="0" y="0"/>
            <a:ext cx="12192000" cy="1158948"/>
          </a:xfrm>
          <a:prstGeom prst="rect">
            <a:avLst/>
          </a:prstGeom>
          <a:gradFill flip="none" rotWithShape="1">
            <a:gsLst>
              <a:gs pos="26000">
                <a:schemeClr val="accent1"/>
              </a:gs>
              <a:gs pos="100000">
                <a:schemeClr val="accent5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Helvetica" pitchFamily="2" charset="0"/>
              </a:rPr>
              <a:t>Langevin equations and inference</a:t>
            </a:r>
            <a:endParaRPr lang="en-GB" sz="20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F927D8-9295-1DA3-8487-FD7B4D2A6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CBA88A-0683-D746-87AD-1982407EDAB2}" type="slidenum">
              <a:rPr lang="en-GB" smtClean="0">
                <a:latin typeface="Helvetica" pitchFamily="2" charset="0"/>
              </a:rPr>
              <a:t>4</a:t>
            </a:fld>
            <a:endParaRPr lang="en-GB" dirty="0">
              <a:latin typeface="Helvetica" pitchFamily="2" charset="0"/>
            </a:endParaRPr>
          </a:p>
        </p:txBody>
      </p:sp>
      <p:pic>
        <p:nvPicPr>
          <p:cNvPr id="54" name="Image 53" descr="Une image contenant texte, capture d’écran, carte de visite, Police&#10;&#10;Description générée automatiquement">
            <a:extLst>
              <a:ext uri="{FF2B5EF4-FFF2-40B4-BE49-F238E27FC236}">
                <a16:creationId xmlns:a16="http://schemas.microsoft.com/office/drawing/2014/main" id="{1B729E44-5301-7BBD-B0EF-B8A9A9C38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223" y="1905449"/>
            <a:ext cx="4164661" cy="2195595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2820DF68-0E20-738A-5C1C-F901A7080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9288" y="1552171"/>
            <a:ext cx="3289751" cy="1842260"/>
          </a:xfrm>
          <a:prstGeom prst="rect">
            <a:avLst/>
          </a:prstGeom>
        </p:spPr>
      </p:pic>
      <p:sp>
        <p:nvSpPr>
          <p:cNvPr id="1029" name="Rectangle 1028">
            <a:extLst>
              <a:ext uri="{FF2B5EF4-FFF2-40B4-BE49-F238E27FC236}">
                <a16:creationId xmlns:a16="http://schemas.microsoft.com/office/drawing/2014/main" id="{F9B20D19-2F8A-C20B-C9A2-3CF3A9FF0E65}"/>
              </a:ext>
            </a:extLst>
          </p:cNvPr>
          <p:cNvSpPr/>
          <p:nvPr/>
        </p:nvSpPr>
        <p:spPr>
          <a:xfrm>
            <a:off x="511233" y="1145174"/>
            <a:ext cx="4164661" cy="954107"/>
          </a:xfrm>
          <a:prstGeom prst="rect">
            <a:avLst/>
          </a:prstGeom>
          <a:ln cap="rnd">
            <a:noFill/>
          </a:ln>
        </p:spPr>
        <p:txBody>
          <a:bodyPr wrap="square">
            <a:spAutoFit/>
          </a:bodyPr>
          <a:lstStyle/>
          <a:p>
            <a:r>
              <a:rPr lang="en-GB" sz="2000" u="sng" dirty="0">
                <a:latin typeface="Helvetica" pitchFamily="2" charset="0"/>
              </a:rPr>
              <a:t>Langevin dynamics</a:t>
            </a:r>
          </a:p>
          <a:p>
            <a:r>
              <a:rPr lang="en-GB" dirty="0">
                <a:latin typeface="Helvetica" pitchFamily="2" charset="0"/>
              </a:rPr>
              <a:t>Results by projecting the full dynamics onto one reaction coordinate</a:t>
            </a:r>
          </a:p>
        </p:txBody>
      </p:sp>
      <p:sp>
        <p:nvSpPr>
          <p:cNvPr id="1031" name="ZoneTexte 1030">
            <a:extLst>
              <a:ext uri="{FF2B5EF4-FFF2-40B4-BE49-F238E27FC236}">
                <a16:creationId xmlns:a16="http://schemas.microsoft.com/office/drawing/2014/main" id="{C0340322-0915-0C2F-27F2-D4D7D45E9CAD}"/>
              </a:ext>
            </a:extLst>
          </p:cNvPr>
          <p:cNvSpPr txBox="1"/>
          <p:nvPr/>
        </p:nvSpPr>
        <p:spPr>
          <a:xfrm>
            <a:off x="547989" y="3376566"/>
            <a:ext cx="41584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>
              <a:latin typeface="Helvetica" pitchFamily="2" charset="0"/>
            </a:endParaRPr>
          </a:p>
          <a:p>
            <a:r>
              <a:rPr lang="en-GB" dirty="0">
                <a:latin typeface="Helvetica" pitchFamily="2" charset="0"/>
              </a:rPr>
              <a:t>Ignored coordinates being recovered by a </a:t>
            </a:r>
            <a:r>
              <a:rPr lang="en-GB" b="1" dirty="0">
                <a:solidFill>
                  <a:srgbClr val="00B050"/>
                </a:solidFill>
                <a:latin typeface="Helvetica" pitchFamily="2" charset="0"/>
              </a:rPr>
              <a:t>friction</a:t>
            </a:r>
            <a:r>
              <a:rPr lang="en-GB" dirty="0">
                <a:latin typeface="Helvetica" pitchFamily="2" charset="0"/>
              </a:rPr>
              <a:t> and a </a:t>
            </a:r>
            <a:r>
              <a:rPr lang="en-GB" b="1" dirty="0">
                <a:solidFill>
                  <a:srgbClr val="0070C0"/>
                </a:solidFill>
                <a:latin typeface="Helvetica" pitchFamily="2" charset="0"/>
              </a:rPr>
              <a:t>random force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032" name="Rectangle 1031">
            <a:extLst>
              <a:ext uri="{FF2B5EF4-FFF2-40B4-BE49-F238E27FC236}">
                <a16:creationId xmlns:a16="http://schemas.microsoft.com/office/drawing/2014/main" id="{A1884974-4152-8C44-7DC8-CEC593203507}"/>
              </a:ext>
            </a:extLst>
          </p:cNvPr>
          <p:cNvSpPr/>
          <p:nvPr/>
        </p:nvSpPr>
        <p:spPr>
          <a:xfrm>
            <a:off x="7497110" y="1156042"/>
            <a:ext cx="4698441" cy="677108"/>
          </a:xfrm>
          <a:prstGeom prst="rect">
            <a:avLst/>
          </a:prstGeom>
          <a:ln cap="rnd">
            <a:noFill/>
          </a:ln>
        </p:spPr>
        <p:txBody>
          <a:bodyPr wrap="square">
            <a:spAutoFit/>
          </a:bodyPr>
          <a:lstStyle/>
          <a:p>
            <a:r>
              <a:rPr lang="en-GB" sz="2000" u="sng" dirty="0">
                <a:latin typeface="Helvetica" pitchFamily="2" charset="0"/>
              </a:rPr>
              <a:t>Method</a:t>
            </a:r>
          </a:p>
          <a:p>
            <a:endParaRPr lang="en-GB" dirty="0">
              <a:latin typeface="Helvetica" pitchFamily="2" charset="0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1E25CB91-BB9B-C109-28E4-CB8F39119E27}"/>
              </a:ext>
            </a:extLst>
          </p:cNvPr>
          <p:cNvGrpSpPr>
            <a:grpSpLocks noChangeAspect="1"/>
          </p:cNvGrpSpPr>
          <p:nvPr/>
        </p:nvGrpSpPr>
        <p:grpSpPr>
          <a:xfrm>
            <a:off x="5371980" y="4282617"/>
            <a:ext cx="4327345" cy="2480217"/>
            <a:chOff x="690880" y="4653280"/>
            <a:chExt cx="3917855" cy="2245520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863C57F9-D968-BA73-DFBA-58FF629391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67758"/>
            <a:stretch/>
          </p:blipFill>
          <p:spPr>
            <a:xfrm>
              <a:off x="851548" y="4796400"/>
              <a:ext cx="3757187" cy="210240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B6566F8-BA53-5947-F7CC-661AD0339F2D}"/>
                </a:ext>
              </a:extLst>
            </p:cNvPr>
            <p:cNvSpPr/>
            <p:nvPr/>
          </p:nvSpPr>
          <p:spPr>
            <a:xfrm>
              <a:off x="690880" y="4653280"/>
              <a:ext cx="354549" cy="3657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Helvetica" pitchFamily="2" charset="0"/>
              </a:endParaRP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AC56D843-DEE5-575C-30C8-3D9FEBDAD38F}"/>
              </a:ext>
            </a:extLst>
          </p:cNvPr>
          <p:cNvGrpSpPr/>
          <p:nvPr/>
        </p:nvGrpSpPr>
        <p:grpSpPr>
          <a:xfrm>
            <a:off x="466710" y="4249391"/>
            <a:ext cx="3726508" cy="1105200"/>
            <a:chOff x="466710" y="4828511"/>
            <a:chExt cx="3726508" cy="1105200"/>
          </a:xfrm>
        </p:grpSpPr>
        <p:pic>
          <p:nvPicPr>
            <p:cNvPr id="8" name="Image 7" descr="Une image contenant Police, texte, blanc, ligne&#10;&#10;Description générée automatiquement">
              <a:extLst>
                <a:ext uri="{FF2B5EF4-FFF2-40B4-BE49-F238E27FC236}">
                  <a16:creationId xmlns:a16="http://schemas.microsoft.com/office/drawing/2014/main" id="{4196AA9F-F671-1BC7-2E62-F2150291E6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6710" y="4828511"/>
              <a:ext cx="3726508" cy="1105200"/>
            </a:xfrm>
            <a:prstGeom prst="rect">
              <a:avLst/>
            </a:prstGeom>
          </p:spPr>
        </p:pic>
        <p:sp>
          <p:nvSpPr>
            <p:cNvPr id="20" name="Rectangle : coins arrondis 19">
              <a:extLst>
                <a:ext uri="{FF2B5EF4-FFF2-40B4-BE49-F238E27FC236}">
                  <a16:creationId xmlns:a16="http://schemas.microsoft.com/office/drawing/2014/main" id="{EB759DF0-BEBE-DA37-504F-BB931FB0451B}"/>
                </a:ext>
              </a:extLst>
            </p:cNvPr>
            <p:cNvSpPr/>
            <p:nvPr/>
          </p:nvSpPr>
          <p:spPr>
            <a:xfrm>
              <a:off x="2367280" y="5419022"/>
              <a:ext cx="558800" cy="311217"/>
            </a:xfrm>
            <a:prstGeom prst="roundRect">
              <a:avLst/>
            </a:prstGeom>
            <a:solidFill>
              <a:srgbClr val="00B050">
                <a:alpha val="52623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Rectangle : coins arrondis 21">
              <a:extLst>
                <a:ext uri="{FF2B5EF4-FFF2-40B4-BE49-F238E27FC236}">
                  <a16:creationId xmlns:a16="http://schemas.microsoft.com/office/drawing/2014/main" id="{2F2F6B46-8D16-2450-7AF8-6A44AC92327C}"/>
                </a:ext>
              </a:extLst>
            </p:cNvPr>
            <p:cNvSpPr/>
            <p:nvPr/>
          </p:nvSpPr>
          <p:spPr>
            <a:xfrm>
              <a:off x="3203072" y="5380522"/>
              <a:ext cx="849163" cy="349717"/>
            </a:xfrm>
            <a:prstGeom prst="roundRect">
              <a:avLst/>
            </a:prstGeom>
            <a:solidFill>
              <a:srgbClr val="0070C0">
                <a:alpha val="52623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3" name="Image 22" descr="Une image contenant texte, Police, blanc, typographie&#10;&#10;Description générée automatiquement">
            <a:extLst>
              <a:ext uri="{FF2B5EF4-FFF2-40B4-BE49-F238E27FC236}">
                <a16:creationId xmlns:a16="http://schemas.microsoft.com/office/drawing/2014/main" id="{02E3ACF1-C336-6E5A-38E1-4B4D2B9EDD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1544" y="3443908"/>
            <a:ext cx="3415030" cy="921296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9B9B184B-22C4-65A0-0FD4-49DD0BBAFE7A}"/>
              </a:ext>
            </a:extLst>
          </p:cNvPr>
          <p:cNvSpPr/>
          <p:nvPr/>
        </p:nvSpPr>
        <p:spPr>
          <a:xfrm>
            <a:off x="8971468" y="1351521"/>
            <a:ext cx="4164661" cy="338554"/>
          </a:xfrm>
          <a:prstGeom prst="rect">
            <a:avLst/>
          </a:prstGeom>
          <a:ln cap="rnd">
            <a:noFill/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Helvetica" pitchFamily="2" charset="0"/>
              </a:rPr>
              <a:t>reactive trajectories</a:t>
            </a:r>
            <a:endParaRPr lang="en-GB" sz="1400" dirty="0">
              <a:latin typeface="Helvetica" pitchFamily="2" charset="0"/>
            </a:endParaRPr>
          </a:p>
        </p:txBody>
      </p:sp>
      <p:pic>
        <p:nvPicPr>
          <p:cNvPr id="26" name="Picture 4">
            <a:extLst>
              <a:ext uri="{FF2B5EF4-FFF2-40B4-BE49-F238E27FC236}">
                <a16:creationId xmlns:a16="http://schemas.microsoft.com/office/drawing/2014/main" id="{04274F43-775A-EE97-4E6D-0DF588A827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4" r="57871" b="51960"/>
          <a:stretch/>
        </p:blipFill>
        <p:spPr bwMode="auto">
          <a:xfrm>
            <a:off x="5350489" y="1788935"/>
            <a:ext cx="2672844" cy="136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Image 30" descr="Une image contenant texte, Police, écriture manuscrite, blanc&#10;&#10;Description générée automatiquement">
            <a:extLst>
              <a:ext uri="{FF2B5EF4-FFF2-40B4-BE49-F238E27FC236}">
                <a16:creationId xmlns:a16="http://schemas.microsoft.com/office/drawing/2014/main" id="{2E8DE657-E9C9-2173-622B-ED30C93581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0441" y="5933071"/>
            <a:ext cx="5607140" cy="890404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0F7463CA-50C7-618C-E7BF-07BCF82B21B8}"/>
              </a:ext>
            </a:extLst>
          </p:cNvPr>
          <p:cNvSpPr/>
          <p:nvPr/>
        </p:nvSpPr>
        <p:spPr>
          <a:xfrm>
            <a:off x="5295460" y="3619216"/>
            <a:ext cx="2946084" cy="646331"/>
          </a:xfrm>
          <a:prstGeom prst="rect">
            <a:avLst/>
          </a:prstGeom>
          <a:ln cap="rnd">
            <a:noFill/>
          </a:ln>
        </p:spPr>
        <p:txBody>
          <a:bodyPr wrap="square">
            <a:spAutoFit/>
          </a:bodyPr>
          <a:lstStyle/>
          <a:p>
            <a:r>
              <a:rPr lang="en-GB" dirty="0">
                <a:latin typeface="Helvetica" pitchFamily="2" charset="0"/>
              </a:rPr>
              <a:t>Maximize model probability to mimic trajectories   </a:t>
            </a:r>
            <a:endParaRPr lang="en-GB" sz="1600" dirty="0">
              <a:latin typeface="Helvetica" pitchFamily="2" charset="0"/>
            </a:endParaRP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05545534-8FB3-EF5B-6A19-E54FFDF83D1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66059" y="4540353"/>
            <a:ext cx="2157035" cy="16668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21E5E388-BD88-0CB1-B6EE-03EAD7C507B4}"/>
              </a:ext>
            </a:extLst>
          </p:cNvPr>
          <p:cNvSpPr/>
          <p:nvPr/>
        </p:nvSpPr>
        <p:spPr>
          <a:xfrm>
            <a:off x="466710" y="5598432"/>
            <a:ext cx="4164661" cy="400110"/>
          </a:xfrm>
          <a:prstGeom prst="rect">
            <a:avLst/>
          </a:prstGeom>
          <a:ln cap="rnd">
            <a:noFill/>
          </a:ln>
        </p:spPr>
        <p:txBody>
          <a:bodyPr wrap="square">
            <a:spAutoFit/>
          </a:bodyPr>
          <a:lstStyle/>
          <a:p>
            <a:r>
              <a:rPr lang="en-GB" dirty="0">
                <a:latin typeface="Helvetica" pitchFamily="2" charset="0"/>
              </a:rPr>
              <a:t>Probability to jump : ( </a:t>
            </a:r>
            <a:r>
              <a:rPr lang="en-GB" i="1" dirty="0">
                <a:latin typeface="Helvetica" pitchFamily="2" charset="0"/>
              </a:rPr>
              <a:t>q , v </a:t>
            </a:r>
            <a:r>
              <a:rPr lang="en-GB" dirty="0">
                <a:latin typeface="Helvetica" pitchFamily="2" charset="0"/>
              </a:rPr>
              <a:t>) to ( </a:t>
            </a:r>
            <a:r>
              <a:rPr lang="en-GB" i="1" dirty="0">
                <a:latin typeface="Helvetica" pitchFamily="2" charset="0"/>
              </a:rPr>
              <a:t>q’ , v’ </a:t>
            </a:r>
            <a:r>
              <a:rPr lang="en-GB" dirty="0">
                <a:latin typeface="Helvetica" pitchFamily="2" charset="0"/>
              </a:rPr>
              <a:t>)</a:t>
            </a:r>
            <a:r>
              <a:rPr lang="en-GB" sz="2000" dirty="0">
                <a:latin typeface="Helvetica" pitchFamily="2" charset="0"/>
              </a:rPr>
              <a:t> </a:t>
            </a:r>
            <a:endParaRPr lang="en-GB" dirty="0">
              <a:latin typeface="Helvetica" pitchFamily="2" charset="0"/>
            </a:endParaRPr>
          </a:p>
        </p:txBody>
      </p: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6C542467-313C-D4A5-27D7-555DC7F4AE4F}"/>
              </a:ext>
            </a:extLst>
          </p:cNvPr>
          <p:cNvCxnSpPr/>
          <p:nvPr/>
        </p:nvCxnSpPr>
        <p:spPr>
          <a:xfrm>
            <a:off x="4947920" y="1135722"/>
            <a:ext cx="0" cy="484250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95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677"/>
    </mc:Choice>
    <mc:Fallback xmlns="">
      <p:transition spd="slow" advTm="194677"/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72577</TotalTime>
  <Words>227</Words>
  <Application>Microsoft Macintosh PowerPoint</Application>
  <PresentationFormat>Grand écran</PresentationFormat>
  <Paragraphs>47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Helvetica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David Girardier</dc:creator>
  <cp:lastModifiedBy>David Girardier</cp:lastModifiedBy>
  <cp:revision>91</cp:revision>
  <dcterms:created xsi:type="dcterms:W3CDTF">2023-09-27T15:16:58Z</dcterms:created>
  <dcterms:modified xsi:type="dcterms:W3CDTF">2024-11-14T11:35:44Z</dcterms:modified>
</cp:coreProperties>
</file>