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5" r:id="rId4"/>
    <p:sldId id="259" r:id="rId5"/>
    <p:sldId id="264" r:id="rId6"/>
    <p:sldId id="260" r:id="rId7"/>
    <p:sldId id="263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243"/>
    <p:restoredTop sz="96405"/>
  </p:normalViewPr>
  <p:slideViewPr>
    <p:cSldViewPr snapToGrid="0" showGuides="1">
      <p:cViewPr varScale="1">
        <p:scale>
          <a:sx n="85" d="100"/>
          <a:sy n="85" d="100"/>
        </p:scale>
        <p:origin x="192" y="6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297B07-137F-2E46-9E8D-EEE6DB3DC7EB}" type="datetimeFigureOut">
              <a:rPr lang="fr-FR" smtClean="0"/>
              <a:t>14/11/2024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FB3237-D9F5-6342-9088-9C8FAD06B2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1434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D92FBF-EE0F-98D2-AE01-A03AA5C4BC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8BB1775-B9D1-B39A-C1DA-AAD12F802C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790451E-FF67-AA4D-CA39-823CC3A737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DD990-B3CC-EA46-AC5B-C1293761E651}" type="datetimeFigureOut">
              <a:rPr lang="fr-FR" smtClean="0"/>
              <a:t>14/11/2024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FDFF80E-132B-D274-2346-DF7FEC9BF4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003BD8D-E3E5-FD6A-CF5D-1F79E6A8F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13EF9-7CE3-4A40-849B-AF1648FFB9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20422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460FB52-A486-E429-2362-D474DED0B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87A7FA9-C093-A712-EE51-674448C5BE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F7A5982-2229-F17F-557D-75E96458FE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DD990-B3CC-EA46-AC5B-C1293761E651}" type="datetimeFigureOut">
              <a:rPr lang="fr-FR" smtClean="0"/>
              <a:t>14/11/2024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0BFE398-DB54-5C81-FDF4-A603C25F2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3E64418-033D-0B01-8DDD-FCC2EB8C3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13EF9-7CE3-4A40-849B-AF1648FFB9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3292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9C2927BD-12FD-8324-391B-AED191FA1F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DD27CCA-6068-A603-0928-81B13534F0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8D51BE4-F394-916E-780F-4095FC6F1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DD990-B3CC-EA46-AC5B-C1293761E651}" type="datetimeFigureOut">
              <a:rPr lang="fr-FR" smtClean="0"/>
              <a:t>14/11/2024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8AACD11-C8DA-843C-C3E0-01C8351C4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F5CC8F7-CAC1-B62B-3535-0DF2D17D3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13EF9-7CE3-4A40-849B-AF1648FFB9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72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30244F-1585-FC2D-83CD-F9B96BABFA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53CCA4F-3EEE-1276-A0CD-72EA782C2F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86445BE-C008-BE7D-70D3-2EAA75FD1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DD990-B3CC-EA46-AC5B-C1293761E651}" type="datetimeFigureOut">
              <a:rPr lang="fr-FR" smtClean="0"/>
              <a:t>14/11/2024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B17FB2B-B066-EB92-716F-124C5E4AA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14ADE2A-CA5F-2C16-ADBD-AB57196F3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13EF9-7CE3-4A40-849B-AF1648FFB9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52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800FD2B-BEFE-302C-D923-A1BBF44D4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233F491-ED36-D816-D72A-4B244F07E8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F190827-E80B-61AE-3DE8-EBFE3AE65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DD990-B3CC-EA46-AC5B-C1293761E651}" type="datetimeFigureOut">
              <a:rPr lang="fr-FR" smtClean="0"/>
              <a:t>14/11/2024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DFED629-231D-41A7-88BD-15F0DAB99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52E7F37-BBA2-2526-1526-14457BAD1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13EF9-7CE3-4A40-849B-AF1648FFB9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5483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36CC357-884B-863A-1D2F-C97D151EE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0CBA9C3-BF9E-2A18-9989-22B728E3EF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5AD6569-1E95-79A0-5DA0-BBBCF8090E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C5B3D44-76AA-3E85-B93F-DEE1A50FA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DD990-B3CC-EA46-AC5B-C1293761E651}" type="datetimeFigureOut">
              <a:rPr lang="fr-FR" smtClean="0"/>
              <a:t>14/11/2024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10E75E5-DEBD-60A4-D938-4E217CDA0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EABDC2A-DC63-BE75-7DBD-719B0F0F0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13EF9-7CE3-4A40-849B-AF1648FFB9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4401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10B7FB5-5D92-9169-4C26-A0B5AEDAB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BEB43F2-711F-C21C-8794-2CF18BC277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0A747B1-B460-3077-7031-B2EBD134A1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BB8D49B-DA90-578B-4729-FC02FB9F03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9A1512F-2A38-2235-C9C1-6AA7FAC7BE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384452A-CEE9-90E7-BA9E-1156D2AF2E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DD990-B3CC-EA46-AC5B-C1293761E651}" type="datetimeFigureOut">
              <a:rPr lang="fr-FR" smtClean="0"/>
              <a:t>14/11/2024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8CBAFCE-993C-CC78-2FBF-39F861C47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DE640EF-97BA-C4C3-7E92-293EE1ECF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13EF9-7CE3-4A40-849B-AF1648FFB9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9137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5150D99-AB18-B5FF-E330-5D00F57FC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7B3A68E-F0ED-D25D-AC3D-6FDD2A1D3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DD990-B3CC-EA46-AC5B-C1293761E651}" type="datetimeFigureOut">
              <a:rPr lang="fr-FR" smtClean="0"/>
              <a:t>14/11/2024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063B457-EEFF-8874-3E71-BE5C3279FB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914AA69-7633-1CD5-F753-7AD84BDE1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13EF9-7CE3-4A40-849B-AF1648FFB9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8455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85AC33A-EE4D-9A0F-E0A8-9D4FA82B4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DD990-B3CC-EA46-AC5B-C1293761E651}" type="datetimeFigureOut">
              <a:rPr lang="fr-FR" smtClean="0"/>
              <a:t>14/11/2024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109DDE1-3181-7037-5AED-7F0416178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97D0125-6F47-853B-5E82-76FEE285C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13EF9-7CE3-4A40-849B-AF1648FFB9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9031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A3E30C-FBB4-844A-FA7A-1454D269E8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6FD2764-CA63-476F-577A-4AB23F5256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8BCB9DA-6909-9DD2-C378-BDE2F1086A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FD9E137-DB6E-AE32-8304-94D6C5413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DD990-B3CC-EA46-AC5B-C1293761E651}" type="datetimeFigureOut">
              <a:rPr lang="fr-FR" smtClean="0"/>
              <a:t>14/11/2024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C08755E-8354-6332-87E3-C8A93FE21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0DEA54C-7CA6-875A-FC8D-6B536FE44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13EF9-7CE3-4A40-849B-AF1648FFB9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1299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A44E2A-EFD8-C6D2-0F9E-493250A160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83139EF-6F20-95D2-0E82-C32E8FEF95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9F3B449-6EB7-873A-1180-63FADCCB60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4A1BCA0-F83E-AEB0-C491-EEF2125DCE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DD990-B3CC-EA46-AC5B-C1293761E651}" type="datetimeFigureOut">
              <a:rPr lang="fr-FR" smtClean="0"/>
              <a:t>14/11/2024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6943C9B-3780-A621-A9C7-01F1DAC0C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35E602B-5275-EB66-A844-5FFA73F46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13EF9-7CE3-4A40-849B-AF1648FFB9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8064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EDEB60C-D6A9-E7B0-6CF3-54A3D0BD7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9A51845-1055-A936-3A57-E03AA3B902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ADCA9AF-1EC5-AC4F-FFFD-C805665CB0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7DD990-B3CC-EA46-AC5B-C1293761E651}" type="datetimeFigureOut">
              <a:rPr lang="fr-FR" smtClean="0"/>
              <a:t>14/11/2024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A349CF2-2E54-546B-335F-B17E3ACF74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CF25C38-B468-37AE-9CBC-C69CFCEEBC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13EF9-7CE3-4A40-849B-AF1648FFB9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02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10" Type="http://schemas.openxmlformats.org/officeDocument/2006/relationships/image" Target="../media/image9.gif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jpeg"/><Relationship Id="rId7" Type="http://schemas.openxmlformats.org/officeDocument/2006/relationships/image" Target="../media/image14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w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11.jpeg"/><Relationship Id="rId7" Type="http://schemas.openxmlformats.org/officeDocument/2006/relationships/oleObject" Target="../embeddings/oleObject2.bin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wmf"/><Relationship Id="rId10" Type="http://schemas.openxmlformats.org/officeDocument/2006/relationships/image" Target="../media/image17.wmf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3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26.emf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>
            <a:extLst>
              <a:ext uri="{FF2B5EF4-FFF2-40B4-BE49-F238E27FC236}">
                <a16:creationId xmlns:a16="http://schemas.microsoft.com/office/drawing/2014/main" id="{7D67B1E1-14B8-768D-DC2A-5149ED47D3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3138" y="2617820"/>
            <a:ext cx="4801756" cy="4132387"/>
          </a:xfrm>
          <a:prstGeom prst="rect">
            <a:avLst/>
          </a:prstGeom>
        </p:spPr>
      </p:pic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654413BA-48B1-327C-C334-1010EBC2593D}"/>
              </a:ext>
            </a:extLst>
          </p:cNvPr>
          <p:cNvSpPr txBox="1">
            <a:spLocks/>
          </p:cNvSpPr>
          <p:nvPr/>
        </p:nvSpPr>
        <p:spPr bwMode="auto">
          <a:xfrm>
            <a:off x="10589431" y="6479938"/>
            <a:ext cx="693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0CBC77A0-1F4E-42FF-9FFC-F45C3A64AF90}" type="slidenum">
              <a:rPr lang="fr-FR" smtClean="0"/>
              <a:pPr>
                <a:defRPr/>
              </a:pPr>
              <a:t>1</a:t>
            </a:fld>
            <a:endParaRPr lang="fr-FR" dirty="0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38295ED6-E45F-D20F-D12A-06128F51D1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115" y="5781752"/>
            <a:ext cx="1960973" cy="786605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7D937BF0-B609-530C-A486-64E696414F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78973" y="5712381"/>
            <a:ext cx="891270" cy="965543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D90CA7F6-2C97-D2FC-C894-9790375B5D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06944" y="5693291"/>
            <a:ext cx="969209" cy="969209"/>
          </a:xfrm>
          <a:prstGeom prst="rect">
            <a:avLst/>
          </a:prstGeom>
        </p:spPr>
      </p:pic>
      <p:sp>
        <p:nvSpPr>
          <p:cNvPr id="22" name="Titre 5">
            <a:extLst>
              <a:ext uri="{FF2B5EF4-FFF2-40B4-BE49-F238E27FC236}">
                <a16:creationId xmlns:a16="http://schemas.microsoft.com/office/drawing/2014/main" id="{13DB8EE1-AAA0-E32F-E87A-8E8F2B817B56}"/>
              </a:ext>
            </a:extLst>
          </p:cNvPr>
          <p:cNvSpPr txBox="1">
            <a:spLocks/>
          </p:cNvSpPr>
          <p:nvPr/>
        </p:nvSpPr>
        <p:spPr>
          <a:xfrm>
            <a:off x="677862" y="-57097"/>
            <a:ext cx="10836275" cy="87182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Intrication quantique à l’échelle attoseconde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47B54113-5544-7270-20B9-67435CC4721A}"/>
              </a:ext>
            </a:extLst>
          </p:cNvPr>
          <p:cNvSpPr txBox="1"/>
          <p:nvPr/>
        </p:nvSpPr>
        <p:spPr>
          <a:xfrm>
            <a:off x="3665526" y="1814268"/>
            <a:ext cx="4860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ASAP Advanced Simulation for </a:t>
            </a:r>
            <a:r>
              <a:rPr lang="fr-FR" dirty="0" err="1"/>
              <a:t>Attosecond</a:t>
            </a:r>
            <a:r>
              <a:rPr lang="fr-FR" dirty="0"/>
              <a:t> </a:t>
            </a:r>
            <a:r>
              <a:rPr lang="fr-FR" dirty="0" err="1"/>
              <a:t>Physics</a:t>
            </a:r>
            <a:endParaRPr lang="fr-FR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ECAD9650-2721-9776-7E65-09CBB4AF91F9}"/>
              </a:ext>
            </a:extLst>
          </p:cNvPr>
          <p:cNvSpPr txBox="1"/>
          <p:nvPr/>
        </p:nvSpPr>
        <p:spPr>
          <a:xfrm>
            <a:off x="1778752" y="769104"/>
            <a:ext cx="877483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800" dirty="0"/>
              <a:t>Richard TAIEB</a:t>
            </a:r>
          </a:p>
          <a:p>
            <a:pPr algn="ctr"/>
            <a:r>
              <a:rPr lang="fr-FR" sz="2800" dirty="0"/>
              <a:t>Laboratoire de Chimie Physique – Matière et Rayonnement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D8D907BA-A0DA-C0A8-3DE5-9CA11E3F6A9B}"/>
              </a:ext>
            </a:extLst>
          </p:cNvPr>
          <p:cNvSpPr txBox="1"/>
          <p:nvPr/>
        </p:nvSpPr>
        <p:spPr>
          <a:xfrm>
            <a:off x="401256" y="2828835"/>
            <a:ext cx="252639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Jérémie Caillat</a:t>
            </a:r>
          </a:p>
          <a:p>
            <a:r>
              <a:rPr lang="fr-FR" dirty="0"/>
              <a:t>Jonathan Dubois</a:t>
            </a:r>
          </a:p>
          <a:p>
            <a:r>
              <a:rPr lang="fr-FR" dirty="0"/>
              <a:t>Camille Lévêque</a:t>
            </a:r>
          </a:p>
          <a:p>
            <a:r>
              <a:rPr lang="fr-FR" dirty="0"/>
              <a:t>Morgan Berkane (Poster)</a:t>
            </a:r>
          </a:p>
          <a:p>
            <a:r>
              <a:rPr lang="fr-FR" dirty="0"/>
              <a:t>Leonardo Rico</a:t>
            </a:r>
          </a:p>
        </p:txBody>
      </p: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64EC177D-56EB-CA42-328F-0E4C159657DE}"/>
              </a:ext>
            </a:extLst>
          </p:cNvPr>
          <p:cNvGrpSpPr/>
          <p:nvPr/>
        </p:nvGrpSpPr>
        <p:grpSpPr>
          <a:xfrm>
            <a:off x="8200538" y="1848158"/>
            <a:ext cx="3590206" cy="3717591"/>
            <a:chOff x="8200538" y="1848158"/>
            <a:chExt cx="3590206" cy="3717591"/>
          </a:xfrm>
        </p:grpSpPr>
        <p:pic>
          <p:nvPicPr>
            <p:cNvPr id="26" name="Image 25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848F6E74-A04F-A29C-F0DE-AD1A5DFAD03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640536" y="5080040"/>
              <a:ext cx="1897790" cy="485709"/>
            </a:xfrm>
            <a:prstGeom prst="rect">
              <a:avLst/>
            </a:prstGeom>
          </p:spPr>
        </p:pic>
        <p:grpSp>
          <p:nvGrpSpPr>
            <p:cNvPr id="27" name="Groupe 26">
              <a:extLst>
                <a:ext uri="{FF2B5EF4-FFF2-40B4-BE49-F238E27FC236}">
                  <a16:creationId xmlns:a16="http://schemas.microsoft.com/office/drawing/2014/main" id="{5ED389E0-998C-A315-51F5-48572F9C54D9}"/>
                </a:ext>
              </a:extLst>
            </p:cNvPr>
            <p:cNvGrpSpPr/>
            <p:nvPr/>
          </p:nvGrpSpPr>
          <p:grpSpPr>
            <a:xfrm>
              <a:off x="10206911" y="1848158"/>
              <a:ext cx="1583833" cy="1978315"/>
              <a:chOff x="369237" y="308381"/>
              <a:chExt cx="2565162" cy="3001750"/>
            </a:xfrm>
          </p:grpSpPr>
          <p:grpSp>
            <p:nvGrpSpPr>
              <p:cNvPr id="28" name="Groupe 27">
                <a:extLst>
                  <a:ext uri="{FF2B5EF4-FFF2-40B4-BE49-F238E27FC236}">
                    <a16:creationId xmlns:a16="http://schemas.microsoft.com/office/drawing/2014/main" id="{E52BA821-E988-1546-E125-75A075C03748}"/>
                  </a:ext>
                </a:extLst>
              </p:cNvPr>
              <p:cNvGrpSpPr/>
              <p:nvPr/>
            </p:nvGrpSpPr>
            <p:grpSpPr>
              <a:xfrm>
                <a:off x="369237" y="308381"/>
                <a:ext cx="2565162" cy="1612911"/>
                <a:chOff x="369237" y="308381"/>
                <a:chExt cx="2565162" cy="1612911"/>
              </a:xfrm>
            </p:grpSpPr>
            <p:pic>
              <p:nvPicPr>
                <p:cNvPr id="30" name="Picture 57">
                  <a:extLst>
                    <a:ext uri="{FF2B5EF4-FFF2-40B4-BE49-F238E27FC236}">
                      <a16:creationId xmlns:a16="http://schemas.microsoft.com/office/drawing/2014/main" id="{A118F70F-A68F-96D9-A48E-D39D3AAD0D3B}"/>
                    </a:ext>
                  </a:extLst>
                </p:cNvPr>
                <p:cNvPicPr preferRelativeResize="0"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5154" y="1167692"/>
                  <a:ext cx="846756" cy="7536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31" name="Image 30" descr="Logo.png">
                  <a:extLst>
                    <a:ext uri="{FF2B5EF4-FFF2-40B4-BE49-F238E27FC236}">
                      <a16:creationId xmlns:a16="http://schemas.microsoft.com/office/drawing/2014/main" id="{5941181F-7F73-0F82-7E41-74CB5078BC6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59076"/>
                <a:stretch/>
              </p:blipFill>
              <p:spPr>
                <a:xfrm>
                  <a:off x="1802702" y="844260"/>
                  <a:ext cx="1131697" cy="813295"/>
                </a:xfrm>
                <a:prstGeom prst="rect">
                  <a:avLst/>
                </a:prstGeom>
              </p:spPr>
            </p:pic>
            <p:pic>
              <p:nvPicPr>
                <p:cNvPr id="32" name="Image 31" descr="Logo.png">
                  <a:extLst>
                    <a:ext uri="{FF2B5EF4-FFF2-40B4-BE49-F238E27FC236}">
                      <a16:creationId xmlns:a16="http://schemas.microsoft.com/office/drawing/2014/main" id="{875307ED-37CB-80D2-9349-1F9BF49E033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2053" r="-1"/>
                <a:stretch/>
              </p:blipFill>
              <p:spPr>
                <a:xfrm>
                  <a:off x="369237" y="308381"/>
                  <a:ext cx="1172273" cy="594963"/>
                </a:xfrm>
                <a:prstGeom prst="rect">
                  <a:avLst/>
                </a:prstGeom>
              </p:spPr>
            </p:pic>
          </p:grpSp>
          <p:pic>
            <p:nvPicPr>
              <p:cNvPr id="29" name="Picture 18">
                <a:extLst>
                  <a:ext uri="{FF2B5EF4-FFF2-40B4-BE49-F238E27FC236}">
                    <a16:creationId xmlns:a16="http://schemas.microsoft.com/office/drawing/2014/main" id="{2633BD8B-DA3D-0A00-E38A-C8578CCEB63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80216" y="2770131"/>
                <a:ext cx="1595269" cy="54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4" name="Picture 2" descr="IOGS - Institut d'Optique Graduate School - Minalogic">
              <a:extLst>
                <a:ext uri="{FF2B5EF4-FFF2-40B4-BE49-F238E27FC236}">
                  <a16:creationId xmlns:a16="http://schemas.microsoft.com/office/drawing/2014/main" id="{1A3CC3C3-1513-DE51-A5F3-DD82F89784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91711" y="4068184"/>
              <a:ext cx="1390492" cy="7300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ZoneTexte 34">
              <a:extLst>
                <a:ext uri="{FF2B5EF4-FFF2-40B4-BE49-F238E27FC236}">
                  <a16:creationId xmlns:a16="http://schemas.microsoft.com/office/drawing/2014/main" id="{B52D025C-3673-7F54-7834-773DB3F57F96}"/>
                </a:ext>
              </a:extLst>
            </p:cNvPr>
            <p:cNvSpPr txBox="1"/>
            <p:nvPr/>
          </p:nvSpPr>
          <p:spPr>
            <a:xfrm>
              <a:off x="8200538" y="2726373"/>
              <a:ext cx="142616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/>
                <a:t>Pascal  Salières</a:t>
              </a:r>
            </a:p>
          </p:txBody>
        </p:sp>
        <p:sp>
          <p:nvSpPr>
            <p:cNvPr id="37" name="ZoneTexte 36">
              <a:extLst>
                <a:ext uri="{FF2B5EF4-FFF2-40B4-BE49-F238E27FC236}">
                  <a16:creationId xmlns:a16="http://schemas.microsoft.com/office/drawing/2014/main" id="{3418A577-0BD5-D2F7-58DB-C7958FFAFC86}"/>
                </a:ext>
              </a:extLst>
            </p:cNvPr>
            <p:cNvSpPr txBox="1"/>
            <p:nvPr/>
          </p:nvSpPr>
          <p:spPr>
            <a:xfrm>
              <a:off x="8526472" y="4165871"/>
              <a:ext cx="174868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/>
                <a:t>Charles </a:t>
              </a:r>
            </a:p>
            <a:p>
              <a:r>
                <a:rPr lang="fr-FR" sz="1600" dirty="0" err="1"/>
                <a:t>Bourassin</a:t>
              </a:r>
              <a:r>
                <a:rPr lang="fr-FR" sz="1600" dirty="0"/>
                <a:t>-Bouchet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84006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re 5">
            <a:extLst>
              <a:ext uri="{FF2B5EF4-FFF2-40B4-BE49-F238E27FC236}">
                <a16:creationId xmlns:a16="http://schemas.microsoft.com/office/drawing/2014/main" id="{C6082BCA-6B8B-A9E9-849A-1F0DE65EF3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14036"/>
            <a:ext cx="10836275" cy="871826"/>
          </a:xfrm>
        </p:spPr>
        <p:txBody>
          <a:bodyPr/>
          <a:lstStyle/>
          <a:p>
            <a:pPr algn="ctr"/>
            <a:r>
              <a:rPr lang="fr-FR" dirty="0"/>
              <a:t>Science attoseconde</a:t>
            </a:r>
          </a:p>
        </p:txBody>
      </p:sp>
      <p:pic>
        <p:nvPicPr>
          <p:cNvPr id="38" name="Image 37">
            <a:extLst>
              <a:ext uri="{FF2B5EF4-FFF2-40B4-BE49-F238E27FC236}">
                <a16:creationId xmlns:a16="http://schemas.microsoft.com/office/drawing/2014/main" id="{CA456203-FA22-596B-65B1-240072917C1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50" r="42923" b="68809"/>
          <a:stretch/>
        </p:blipFill>
        <p:spPr>
          <a:xfrm>
            <a:off x="10579249" y="1923334"/>
            <a:ext cx="720080" cy="706272"/>
          </a:xfrm>
          <a:prstGeom prst="rect">
            <a:avLst/>
          </a:prstGeom>
        </p:spPr>
      </p:pic>
      <p:grpSp>
        <p:nvGrpSpPr>
          <p:cNvPr id="39" name="Groupe 38">
            <a:extLst>
              <a:ext uri="{FF2B5EF4-FFF2-40B4-BE49-F238E27FC236}">
                <a16:creationId xmlns:a16="http://schemas.microsoft.com/office/drawing/2014/main" id="{3AAD7CC1-EE05-C99C-35DA-34E2B354C2E5}"/>
              </a:ext>
            </a:extLst>
          </p:cNvPr>
          <p:cNvGrpSpPr/>
          <p:nvPr/>
        </p:nvGrpSpPr>
        <p:grpSpPr>
          <a:xfrm>
            <a:off x="137633" y="896937"/>
            <a:ext cx="9464719" cy="2834104"/>
            <a:chOff x="-101601" y="1040094"/>
            <a:chExt cx="13540895" cy="4435516"/>
          </a:xfrm>
        </p:grpSpPr>
        <p:pic>
          <p:nvPicPr>
            <p:cNvPr id="40" name="Picture 37" descr="boug1">
              <a:extLst>
                <a:ext uri="{FF2B5EF4-FFF2-40B4-BE49-F238E27FC236}">
                  <a16:creationId xmlns:a16="http://schemas.microsoft.com/office/drawing/2014/main" id="{7C48541E-8F4A-3C46-DDF0-A8ACD49A962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339" t="19247" r="36455" b="53458"/>
            <a:stretch>
              <a:fillRect/>
            </a:stretch>
          </p:blipFill>
          <p:spPr bwMode="auto">
            <a:xfrm rot="20804290">
              <a:off x="2619374" y="1434307"/>
              <a:ext cx="1808163" cy="1751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" name="Line 9">
              <a:extLst>
                <a:ext uri="{FF2B5EF4-FFF2-40B4-BE49-F238E27FC236}">
                  <a16:creationId xmlns:a16="http://schemas.microsoft.com/office/drawing/2014/main" id="{D2F7A05C-4447-FEA1-062B-3A9FAD2553D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06596" y="1785144"/>
              <a:ext cx="2075067" cy="615068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42" name="Group 10">
              <a:extLst>
                <a:ext uri="{FF2B5EF4-FFF2-40B4-BE49-F238E27FC236}">
                  <a16:creationId xmlns:a16="http://schemas.microsoft.com/office/drawing/2014/main" id="{ED2CE6B2-D821-5FC1-EA93-5068004D7B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81663" y="1823245"/>
              <a:ext cx="1981200" cy="860426"/>
              <a:chOff x="4080" y="882"/>
              <a:chExt cx="1248" cy="480"/>
            </a:xfrm>
          </p:grpSpPr>
          <p:sp>
            <p:nvSpPr>
              <p:cNvPr id="57" name="Line 11">
                <a:extLst>
                  <a:ext uri="{FF2B5EF4-FFF2-40B4-BE49-F238E27FC236}">
                    <a16:creationId xmlns:a16="http://schemas.microsoft.com/office/drawing/2014/main" id="{75E97CAB-B1EA-27A9-00C6-D71F507117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80" y="882"/>
                <a:ext cx="144" cy="480"/>
              </a:xfrm>
              <a:prstGeom prst="line">
                <a:avLst/>
              </a:prstGeom>
              <a:noFill/>
              <a:ln w="76200">
                <a:solidFill>
                  <a:srgbClr val="00FFCC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8" name="Line 12">
                <a:extLst>
                  <a:ext uri="{FF2B5EF4-FFF2-40B4-BE49-F238E27FC236}">
                    <a16:creationId xmlns:a16="http://schemas.microsoft.com/office/drawing/2014/main" id="{9AA593F8-CAE2-820A-9891-8A4846B80A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80" y="882"/>
                <a:ext cx="576" cy="48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9" name="Line 13">
                <a:extLst>
                  <a:ext uri="{FF2B5EF4-FFF2-40B4-BE49-F238E27FC236}">
                    <a16:creationId xmlns:a16="http://schemas.microsoft.com/office/drawing/2014/main" id="{17EB3A00-8DC6-1271-501D-D465CC8D87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80" y="882"/>
                <a:ext cx="1248" cy="480"/>
              </a:xfrm>
              <a:prstGeom prst="line">
                <a:avLst/>
              </a:prstGeom>
              <a:noFill/>
              <a:ln w="76200">
                <a:solidFill>
                  <a:srgbClr val="CC00CC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43" name="Group 14">
              <a:extLst>
                <a:ext uri="{FF2B5EF4-FFF2-40B4-BE49-F238E27FC236}">
                  <a16:creationId xmlns:a16="http://schemas.microsoft.com/office/drawing/2014/main" id="{B9DDD2EE-37C7-52E3-5C95-2F163F2BE8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-101601" y="2434428"/>
              <a:ext cx="3594100" cy="1439861"/>
              <a:chOff x="-64" y="2091"/>
              <a:chExt cx="2264" cy="907"/>
            </a:xfrm>
          </p:grpSpPr>
          <p:sp>
            <p:nvSpPr>
              <p:cNvPr id="55" name="Text Box 15">
                <a:extLst>
                  <a:ext uri="{FF2B5EF4-FFF2-40B4-BE49-F238E27FC236}">
                    <a16:creationId xmlns:a16="http://schemas.microsoft.com/office/drawing/2014/main" id="{B6DFCEF6-26E7-E640-7CED-B5190F28BF2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20581020">
                <a:off x="-64" y="2179"/>
                <a:ext cx="1498" cy="8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762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altLang="fr-FR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</a:rPr>
                  <a:t>Laser 800 nm</a:t>
                </a:r>
              </a:p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altLang="fr-FR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altLang="fr-FR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</a:rPr>
                  <a:t>10</a:t>
                </a:r>
                <a:r>
                  <a:rPr kumimoji="0" lang="fr-FR" altLang="fr-FR" sz="1600" b="0" i="0" u="none" strike="noStrike" kern="0" cap="none" spc="0" normalizeH="0" baseline="3000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</a:rPr>
                  <a:t>14</a:t>
                </a:r>
                <a:r>
                  <a:rPr kumimoji="0" lang="fr-FR" altLang="fr-FR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</a:rPr>
                  <a:t>-10</a:t>
                </a:r>
                <a:r>
                  <a:rPr kumimoji="0" lang="fr-FR" altLang="fr-FR" sz="1600" b="0" i="0" u="none" strike="noStrike" kern="0" cap="none" spc="0" normalizeH="0" baseline="3000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</a:rPr>
                  <a:t>15</a:t>
                </a:r>
                <a:r>
                  <a:rPr kumimoji="0" lang="fr-FR" altLang="fr-FR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</a:rPr>
                  <a:t> W/cm²</a:t>
                </a:r>
              </a:p>
            </p:txBody>
          </p:sp>
          <p:sp>
            <p:nvSpPr>
              <p:cNvPr id="56" name="Line 16">
                <a:extLst>
                  <a:ext uri="{FF2B5EF4-FFF2-40B4-BE49-F238E27FC236}">
                    <a16:creationId xmlns:a16="http://schemas.microsoft.com/office/drawing/2014/main" id="{3BE8E3D8-BDCB-AC70-57AD-8189008735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8" y="2091"/>
                <a:ext cx="2122" cy="692"/>
              </a:xfrm>
              <a:prstGeom prst="line">
                <a:avLst/>
              </a:prstGeom>
              <a:noFill/>
              <a:ln w="57150">
                <a:solidFill>
                  <a:srgbClr val="FF33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44" name="Group 17">
              <a:extLst>
                <a:ext uri="{FF2B5EF4-FFF2-40B4-BE49-F238E27FC236}">
                  <a16:creationId xmlns:a16="http://schemas.microsoft.com/office/drawing/2014/main" id="{E0D5E006-B294-A4CE-D811-B3E142B81F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11707" y="1183482"/>
              <a:ext cx="1573215" cy="576264"/>
              <a:chOff x="2968" y="1119"/>
              <a:chExt cx="991" cy="363"/>
            </a:xfrm>
          </p:grpSpPr>
          <p:sp>
            <p:nvSpPr>
              <p:cNvPr id="53" name="Freeform 18">
                <a:extLst>
                  <a:ext uri="{FF2B5EF4-FFF2-40B4-BE49-F238E27FC236}">
                    <a16:creationId xmlns:a16="http://schemas.microsoft.com/office/drawing/2014/main" id="{994F5E29-4694-CF65-5DB2-CD344C956C0F}"/>
                  </a:ext>
                </a:extLst>
              </p:cNvPr>
              <p:cNvSpPr>
                <a:spLocks/>
              </p:cNvSpPr>
              <p:nvPr/>
            </p:nvSpPr>
            <p:spPr bwMode="auto">
              <a:xfrm rot="-10799337">
                <a:off x="3264" y="1386"/>
                <a:ext cx="672" cy="96"/>
              </a:xfrm>
              <a:custGeom>
                <a:avLst/>
                <a:gdLst>
                  <a:gd name="T0" fmla="*/ 1355 w 528"/>
                  <a:gd name="T1" fmla="*/ 96 h 96"/>
                  <a:gd name="T2" fmla="*/ 7494 w 528"/>
                  <a:gd name="T3" fmla="*/ 96 h 96"/>
                  <a:gd name="T4" fmla="*/ 7494 w 528"/>
                  <a:gd name="T5" fmla="*/ 0 h 96"/>
                  <a:gd name="T6" fmla="*/ 6818 w 528"/>
                  <a:gd name="T7" fmla="*/ 0 h 96"/>
                  <a:gd name="T8" fmla="*/ 6818 w 528"/>
                  <a:gd name="T9" fmla="*/ 48 h 96"/>
                  <a:gd name="T10" fmla="*/ 6136 w 528"/>
                  <a:gd name="T11" fmla="*/ 48 h 96"/>
                  <a:gd name="T12" fmla="*/ 6136 w 528"/>
                  <a:gd name="T13" fmla="*/ 0 h 96"/>
                  <a:gd name="T14" fmla="*/ 5452 w 528"/>
                  <a:gd name="T15" fmla="*/ 0 h 96"/>
                  <a:gd name="T16" fmla="*/ 5452 w 528"/>
                  <a:gd name="T17" fmla="*/ 48 h 96"/>
                  <a:gd name="T18" fmla="*/ 4779 w 528"/>
                  <a:gd name="T19" fmla="*/ 48 h 96"/>
                  <a:gd name="T20" fmla="*/ 4779 w 528"/>
                  <a:gd name="T21" fmla="*/ 0 h 96"/>
                  <a:gd name="T22" fmla="*/ 4088 w 528"/>
                  <a:gd name="T23" fmla="*/ 0 h 96"/>
                  <a:gd name="T24" fmla="*/ 4088 w 528"/>
                  <a:gd name="T25" fmla="*/ 48 h 96"/>
                  <a:gd name="T26" fmla="*/ 3403 w 528"/>
                  <a:gd name="T27" fmla="*/ 48 h 96"/>
                  <a:gd name="T28" fmla="*/ 3403 w 528"/>
                  <a:gd name="T29" fmla="*/ 0 h 96"/>
                  <a:gd name="T30" fmla="*/ 2726 w 528"/>
                  <a:gd name="T31" fmla="*/ 0 h 96"/>
                  <a:gd name="T32" fmla="*/ 2726 w 528"/>
                  <a:gd name="T33" fmla="*/ 48 h 96"/>
                  <a:gd name="T34" fmla="*/ 2043 w 528"/>
                  <a:gd name="T35" fmla="*/ 48 h 96"/>
                  <a:gd name="T36" fmla="*/ 2043 w 528"/>
                  <a:gd name="T37" fmla="*/ 0 h 96"/>
                  <a:gd name="T38" fmla="*/ 1355 w 528"/>
                  <a:gd name="T39" fmla="*/ 0 h 96"/>
                  <a:gd name="T40" fmla="*/ 1355 w 528"/>
                  <a:gd name="T41" fmla="*/ 48 h 96"/>
                  <a:gd name="T42" fmla="*/ 682 w 528"/>
                  <a:gd name="T43" fmla="*/ 48 h 96"/>
                  <a:gd name="T44" fmla="*/ 682 w 528"/>
                  <a:gd name="T45" fmla="*/ 0 h 96"/>
                  <a:gd name="T46" fmla="*/ 0 w 528"/>
                  <a:gd name="T47" fmla="*/ 0 h 96"/>
                  <a:gd name="T48" fmla="*/ 0 w 528"/>
                  <a:gd name="T49" fmla="*/ 96 h 96"/>
                  <a:gd name="T50" fmla="*/ 1355 w 528"/>
                  <a:gd name="T51" fmla="*/ 96 h 9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528"/>
                  <a:gd name="T79" fmla="*/ 0 h 96"/>
                  <a:gd name="T80" fmla="*/ 528 w 528"/>
                  <a:gd name="T81" fmla="*/ 96 h 9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528" h="96">
                    <a:moveTo>
                      <a:pt x="96" y="96"/>
                    </a:moveTo>
                    <a:lnTo>
                      <a:pt x="528" y="96"/>
                    </a:lnTo>
                    <a:lnTo>
                      <a:pt x="528" y="0"/>
                    </a:lnTo>
                    <a:lnTo>
                      <a:pt x="480" y="0"/>
                    </a:lnTo>
                    <a:lnTo>
                      <a:pt x="480" y="48"/>
                    </a:lnTo>
                    <a:lnTo>
                      <a:pt x="432" y="48"/>
                    </a:lnTo>
                    <a:lnTo>
                      <a:pt x="432" y="0"/>
                    </a:lnTo>
                    <a:lnTo>
                      <a:pt x="384" y="0"/>
                    </a:lnTo>
                    <a:lnTo>
                      <a:pt x="384" y="48"/>
                    </a:lnTo>
                    <a:lnTo>
                      <a:pt x="336" y="48"/>
                    </a:lnTo>
                    <a:lnTo>
                      <a:pt x="336" y="0"/>
                    </a:lnTo>
                    <a:lnTo>
                      <a:pt x="288" y="0"/>
                    </a:lnTo>
                    <a:lnTo>
                      <a:pt x="288" y="48"/>
                    </a:lnTo>
                    <a:lnTo>
                      <a:pt x="240" y="48"/>
                    </a:lnTo>
                    <a:lnTo>
                      <a:pt x="240" y="0"/>
                    </a:lnTo>
                    <a:lnTo>
                      <a:pt x="192" y="0"/>
                    </a:lnTo>
                    <a:lnTo>
                      <a:pt x="192" y="48"/>
                    </a:lnTo>
                    <a:lnTo>
                      <a:pt x="144" y="48"/>
                    </a:lnTo>
                    <a:lnTo>
                      <a:pt x="144" y="0"/>
                    </a:lnTo>
                    <a:lnTo>
                      <a:pt x="96" y="0"/>
                    </a:lnTo>
                    <a:lnTo>
                      <a:pt x="96" y="48"/>
                    </a:lnTo>
                    <a:lnTo>
                      <a:pt x="48" y="48"/>
                    </a:lnTo>
                    <a:lnTo>
                      <a:pt x="48" y="0"/>
                    </a:lnTo>
                    <a:lnTo>
                      <a:pt x="0" y="0"/>
                    </a:lnTo>
                    <a:lnTo>
                      <a:pt x="0" y="96"/>
                    </a:lnTo>
                    <a:lnTo>
                      <a:pt x="96" y="96"/>
                    </a:lnTo>
                    <a:close/>
                  </a:path>
                </a:pathLst>
              </a:custGeom>
              <a:solidFill>
                <a:srgbClr val="781469"/>
              </a:solidFill>
              <a:ln w="12700" cap="flat" cmpd="sng">
                <a:solidFill>
                  <a:srgbClr val="96C31E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" name="Text Box 19">
                <a:extLst>
                  <a:ext uri="{FF2B5EF4-FFF2-40B4-BE49-F238E27FC236}">
                    <a16:creationId xmlns:a16="http://schemas.microsoft.com/office/drawing/2014/main" id="{258E1C62-967B-5FD0-85CC-A5C90E76755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68" y="1119"/>
                <a:ext cx="991" cy="3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762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altLang="fr-FR" sz="1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      </a:t>
                </a:r>
                <a:r>
                  <a:rPr kumimoji="0" lang="fr-FR" altLang="fr-FR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Réseau</a:t>
                </a:r>
              </a:p>
            </p:txBody>
          </p:sp>
        </p:grpSp>
        <p:sp>
          <p:nvSpPr>
            <p:cNvPr id="45" name="Rectangle 21">
              <a:extLst>
                <a:ext uri="{FF2B5EF4-FFF2-40B4-BE49-F238E27FC236}">
                  <a16:creationId xmlns:a16="http://schemas.microsoft.com/office/drawing/2014/main" id="{CA02429C-26EA-2EBE-9650-A0FD312C12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3313" y="2667795"/>
              <a:ext cx="3824287" cy="2789239"/>
            </a:xfrm>
            <a:prstGeom prst="rect">
              <a:avLst/>
            </a:prstGeom>
            <a:solidFill>
              <a:sysClr val="window" lastClr="FFFFFF"/>
            </a:solidFill>
            <a:ln w="28575">
              <a:solidFill>
                <a:srgbClr val="003399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fr-FR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itchFamily="66" charset="0"/>
              </a:endParaRPr>
            </a:p>
          </p:txBody>
        </p:sp>
        <p:sp>
          <p:nvSpPr>
            <p:cNvPr id="46" name="Text Box 26">
              <a:extLst>
                <a:ext uri="{FF2B5EF4-FFF2-40B4-BE49-F238E27FC236}">
                  <a16:creationId xmlns:a16="http://schemas.microsoft.com/office/drawing/2014/main" id="{4CC8E862-3218-08B3-5149-0D7A14603E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49784" y="2683671"/>
              <a:ext cx="4189510" cy="2773363"/>
            </a:xfrm>
            <a:prstGeom prst="rect">
              <a:avLst/>
            </a:prstGeom>
            <a:solidFill>
              <a:sysClr val="window" lastClr="FFFFFF"/>
            </a:solidFill>
            <a:ln w="28575">
              <a:solidFill>
                <a:srgbClr val="003399"/>
              </a:solidFill>
              <a:miter lim="800000"/>
              <a:headEnd type="none" w="sm" len="sm"/>
              <a:tailEnd type="none" w="sm" len="sm"/>
            </a:ln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25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altLang="fr-FR" sz="1600" b="1" i="0" u="none" strike="noStrike" kern="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charset="0"/>
              </a:endParaRPr>
            </a:p>
            <a:p>
              <a:pPr marL="0" marR="0" lvl="0" indent="0" algn="ctr" defTabSz="914400" eaLnBrk="0" fontAlgn="auto" latinLnBrk="0" hangingPunct="0">
                <a:lnSpc>
                  <a:spcPct val="125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altLang="fr-FR" sz="1600" b="1" i="0" u="none" strike="noStrike" kern="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charset="0"/>
              </a:endParaRPr>
            </a:p>
            <a:p>
              <a:pPr marL="0" marR="0" lvl="0" indent="0" algn="ctr" defTabSz="914400" eaLnBrk="0" fontAlgn="auto" latinLnBrk="0" hangingPunct="0">
                <a:lnSpc>
                  <a:spcPct val="125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altLang="fr-FR" sz="1600" b="1" i="0" u="none" strike="noStrike" kern="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47" name="ZoneTexte 46">
              <a:extLst>
                <a:ext uri="{FF2B5EF4-FFF2-40B4-BE49-F238E27FC236}">
                  <a16:creationId xmlns:a16="http://schemas.microsoft.com/office/drawing/2014/main" id="{FA556C02-292A-CAB2-6DD6-8989EC6F96A2}"/>
                </a:ext>
              </a:extLst>
            </p:cNvPr>
            <p:cNvSpPr txBox="1"/>
            <p:nvPr/>
          </p:nvSpPr>
          <p:spPr>
            <a:xfrm>
              <a:off x="2161314" y="1040094"/>
              <a:ext cx="1445282" cy="4816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Jet de gaz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45ED47BE-B4D9-4BB8-2050-A5DFFED9D177}"/>
                </a:ext>
              </a:extLst>
            </p:cNvPr>
            <p:cNvSpPr/>
            <p:nvPr/>
          </p:nvSpPr>
          <p:spPr>
            <a:xfrm>
              <a:off x="5522714" y="4409904"/>
              <a:ext cx="378767" cy="792089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9" name="ZoneTexte 48">
              <a:extLst>
                <a:ext uri="{FF2B5EF4-FFF2-40B4-BE49-F238E27FC236}">
                  <a16:creationId xmlns:a16="http://schemas.microsoft.com/office/drawing/2014/main" id="{98D6D20A-8E64-9D49-3BD6-2B599A46E2AA}"/>
                </a:ext>
              </a:extLst>
            </p:cNvPr>
            <p:cNvSpPr txBox="1"/>
            <p:nvPr/>
          </p:nvSpPr>
          <p:spPr>
            <a:xfrm>
              <a:off x="9645848" y="2712975"/>
              <a:ext cx="3048345" cy="5298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6600FF"/>
                  </a:solidFill>
                  <a:effectLst/>
                  <a:uLnTx/>
                  <a:uFillTx/>
                </a:rPr>
                <a:t> Impulsions ~100 as</a:t>
              </a:r>
            </a:p>
          </p:txBody>
        </p:sp>
        <p:graphicFrame>
          <p:nvGraphicFramePr>
            <p:cNvPr id="50" name="Object 5">
              <a:extLst>
                <a:ext uri="{FF2B5EF4-FFF2-40B4-BE49-F238E27FC236}">
                  <a16:creationId xmlns:a16="http://schemas.microsoft.com/office/drawing/2014/main" id="{979DB72E-BC60-6D32-32B5-05F4008C2330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08774166"/>
                </p:ext>
              </p:extLst>
            </p:nvPr>
          </p:nvGraphicFramePr>
          <p:xfrm>
            <a:off x="4788023" y="3199133"/>
            <a:ext cx="4176714" cy="22764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Graph" r:id="rId4" imgW="4177440" imgH="2700000" progId="Origin50.Graph">
                    <p:embed/>
                  </p:oleObj>
                </mc:Choice>
                <mc:Fallback>
                  <p:oleObj name="Graph" r:id="rId4" imgW="4177440" imgH="2700000" progId="Origin50.Graph">
                    <p:embed/>
                    <p:pic>
                      <p:nvPicPr>
                        <p:cNvPr id="54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88023" y="3199133"/>
                          <a:ext cx="4176714" cy="227647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51" name="Picture 15" descr="Imp cosinus isolée Vienne 220406 2">
              <a:extLst>
                <a:ext uri="{FF2B5EF4-FFF2-40B4-BE49-F238E27FC236}">
                  <a16:creationId xmlns:a16="http://schemas.microsoft.com/office/drawing/2014/main" id="{20466244-6879-1941-0F8A-D7E11FB6CE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9097" b="39616"/>
            <a:stretch>
              <a:fillRect/>
            </a:stretch>
          </p:blipFill>
          <p:spPr bwMode="auto">
            <a:xfrm>
              <a:off x="5301671" y="3531391"/>
              <a:ext cx="3278187" cy="13843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2" name="ZoneTexte 51">
              <a:extLst>
                <a:ext uri="{FF2B5EF4-FFF2-40B4-BE49-F238E27FC236}">
                  <a16:creationId xmlns:a16="http://schemas.microsoft.com/office/drawing/2014/main" id="{95B1D793-901C-3CA5-CB63-2FCFEF361F21}"/>
                </a:ext>
              </a:extLst>
            </p:cNvPr>
            <p:cNvSpPr txBox="1"/>
            <p:nvPr/>
          </p:nvSpPr>
          <p:spPr>
            <a:xfrm>
              <a:off x="5368024" y="2695806"/>
              <a:ext cx="2807544" cy="5298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6600FF"/>
                  </a:solidFill>
                  <a:effectLst/>
                  <a:uLnTx/>
                  <a:uFillTx/>
                </a:rPr>
                <a:t>Spectre large XUV</a:t>
              </a:r>
            </a:p>
          </p:txBody>
        </p: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id="{1BE6F42E-3602-4D3A-B2AD-A5F91FEB893F}"/>
              </a:ext>
            </a:extLst>
          </p:cNvPr>
          <p:cNvSpPr/>
          <p:nvPr/>
        </p:nvSpPr>
        <p:spPr>
          <a:xfrm>
            <a:off x="6980164" y="3776246"/>
            <a:ext cx="37254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Paul </a:t>
            </a:r>
            <a:r>
              <a:rPr kumimoji="0" lang="fr-FR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et al, </a:t>
            </a:r>
            <a:r>
              <a:rPr kumimoji="0" lang="fr-FR" sz="1200" b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Science</a:t>
            </a:r>
            <a:r>
              <a:rPr kumimoji="0" lang="fr-FR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2001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A865ABFD-25E1-2FFB-C609-C32F358EF347}"/>
              </a:ext>
            </a:extLst>
          </p:cNvPr>
          <p:cNvSpPr/>
          <p:nvPr/>
        </p:nvSpPr>
        <p:spPr>
          <a:xfrm>
            <a:off x="9602352" y="3132134"/>
            <a:ext cx="27689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A.</a:t>
            </a:r>
            <a:r>
              <a:rPr kumimoji="0" lang="fr-FR" sz="16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L’Huillier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P. Agostini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kern="0" dirty="0">
                <a:solidFill>
                  <a:prstClr val="black"/>
                </a:solidFill>
              </a:rPr>
              <a:t>F. Krausz</a:t>
            </a:r>
            <a:endParaRPr kumimoji="0" lang="fr-F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BA9426D0-6CE3-6CBA-5DB0-B474F3C87B50}"/>
              </a:ext>
            </a:extLst>
          </p:cNvPr>
          <p:cNvSpPr/>
          <p:nvPr/>
        </p:nvSpPr>
        <p:spPr>
          <a:xfrm>
            <a:off x="9720067" y="2567355"/>
            <a:ext cx="243844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Prix Nobel de Physique 2023</a:t>
            </a:r>
          </a:p>
        </p:txBody>
      </p:sp>
      <p:sp>
        <p:nvSpPr>
          <p:cNvPr id="63" name="Flèche droite 72">
            <a:extLst>
              <a:ext uri="{FF2B5EF4-FFF2-40B4-BE49-F238E27FC236}">
                <a16:creationId xmlns:a16="http://schemas.microsoft.com/office/drawing/2014/main" id="{46160CED-ADFC-F777-970A-E00DE6853CD5}"/>
              </a:ext>
            </a:extLst>
          </p:cNvPr>
          <p:cNvSpPr/>
          <p:nvPr/>
        </p:nvSpPr>
        <p:spPr bwMode="auto">
          <a:xfrm>
            <a:off x="6337992" y="2743200"/>
            <a:ext cx="316006" cy="134471"/>
          </a:xfrm>
          <a:prstGeom prst="rightArrow">
            <a:avLst/>
          </a:prstGeom>
          <a:solidFill>
            <a:schemeClr val="bg2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1BED605-34ED-214E-04A3-2410B08105D8}"/>
              </a:ext>
            </a:extLst>
          </p:cNvPr>
          <p:cNvSpPr/>
          <p:nvPr/>
        </p:nvSpPr>
        <p:spPr>
          <a:xfrm>
            <a:off x="3819332" y="3783186"/>
            <a:ext cx="372540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 err="1">
                <a:solidFill>
                  <a:prstClr val="black"/>
                </a:solidFill>
              </a:rPr>
              <a:t>Ferray</a:t>
            </a:r>
            <a:r>
              <a:rPr lang="fr-FR" sz="1200" dirty="0">
                <a:solidFill>
                  <a:prstClr val="black"/>
                </a:solidFill>
              </a:rPr>
              <a:t> </a:t>
            </a:r>
            <a:r>
              <a:rPr lang="fr-FR" sz="1200" i="1" dirty="0">
                <a:solidFill>
                  <a:prstClr val="black"/>
                </a:solidFill>
              </a:rPr>
              <a:t>et al, </a:t>
            </a:r>
            <a:r>
              <a:rPr lang="fr-FR" sz="1200" dirty="0">
                <a:solidFill>
                  <a:prstClr val="black"/>
                </a:solidFill>
              </a:rPr>
              <a:t>J. Phys. B 1988 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8F564093-625F-2C8E-52B6-CB2DAB19DF85}"/>
              </a:ext>
            </a:extLst>
          </p:cNvPr>
          <p:cNvSpPr/>
          <p:nvPr/>
        </p:nvSpPr>
        <p:spPr>
          <a:xfrm>
            <a:off x="295199" y="5276804"/>
            <a:ext cx="122876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=&gt; Production</a:t>
            </a:r>
            <a:r>
              <a:rPr kumimoji="0" lang="fr-FR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d’i</a:t>
            </a:r>
            <a:r>
              <a:rPr kumimoji="0" lang="fr-FR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mpulsions </a:t>
            </a:r>
            <a:r>
              <a:rPr kumimoji="0" lang="fr-FR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attosecondes</a:t>
            </a:r>
            <a:r>
              <a:rPr kumimoji="0" lang="fr-FR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parfaitement synchronisées avec le laser générateur</a:t>
            </a: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3EE491D6-ED2B-3323-9014-C79031322023}"/>
              </a:ext>
            </a:extLst>
          </p:cNvPr>
          <p:cNvSpPr txBox="1"/>
          <p:nvPr/>
        </p:nvSpPr>
        <p:spPr>
          <a:xfrm>
            <a:off x="646095" y="4708247"/>
            <a:ext cx="6147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Processus de génération d’harmoniques d’ordre élevé</a:t>
            </a:r>
          </a:p>
        </p:txBody>
      </p:sp>
      <p:pic>
        <p:nvPicPr>
          <p:cNvPr id="67" name="Picture 17" descr="Imp sinus isolée Vienne 220406 1">
            <a:extLst>
              <a:ext uri="{FF2B5EF4-FFF2-40B4-BE49-F238E27FC236}">
                <a16:creationId xmlns:a16="http://schemas.microsoft.com/office/drawing/2014/main" id="{856BAB5D-5BBF-7DA2-755F-45BB323DAE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088" b="39180"/>
          <a:stretch>
            <a:fillRect/>
          </a:stretch>
        </p:blipFill>
        <p:spPr bwMode="auto">
          <a:xfrm>
            <a:off x="3905055" y="2389567"/>
            <a:ext cx="2131989" cy="970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" name="Image 67">
            <a:extLst>
              <a:ext uri="{FF2B5EF4-FFF2-40B4-BE49-F238E27FC236}">
                <a16:creationId xmlns:a16="http://schemas.microsoft.com/office/drawing/2014/main" id="{B8CD02F5-0984-FB9B-7EB0-EA6C7D25A1E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93973" y="2226682"/>
            <a:ext cx="2649615" cy="1464828"/>
          </a:xfrm>
          <a:prstGeom prst="rect">
            <a:avLst/>
          </a:prstGeom>
        </p:spPr>
      </p:pic>
      <p:sp>
        <p:nvSpPr>
          <p:cNvPr id="69" name="Espace réservé du numéro de diapositive 5">
            <a:extLst>
              <a:ext uri="{FF2B5EF4-FFF2-40B4-BE49-F238E27FC236}">
                <a16:creationId xmlns:a16="http://schemas.microsoft.com/office/drawing/2014/main" id="{F73D790F-E461-B4F0-EA91-7ED44840A9DB}"/>
              </a:ext>
            </a:extLst>
          </p:cNvPr>
          <p:cNvSpPr txBox="1">
            <a:spLocks/>
          </p:cNvSpPr>
          <p:nvPr/>
        </p:nvSpPr>
        <p:spPr bwMode="auto">
          <a:xfrm>
            <a:off x="10999334" y="6376243"/>
            <a:ext cx="693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0CBC77A0-1F4E-42FF-9FFC-F45C3A64AF90}" type="slidenum">
              <a:rPr lang="fr-FR" smtClean="0"/>
              <a:pPr>
                <a:defRPr/>
              </a:pPr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09216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5">
            <a:extLst>
              <a:ext uri="{FF2B5EF4-FFF2-40B4-BE49-F238E27FC236}">
                <a16:creationId xmlns:a16="http://schemas.microsoft.com/office/drawing/2014/main" id="{9BB7F4D5-E18A-405E-C7E6-226B65A21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14036"/>
            <a:ext cx="10836275" cy="871826"/>
          </a:xfrm>
        </p:spPr>
        <p:txBody>
          <a:bodyPr/>
          <a:lstStyle/>
          <a:p>
            <a:pPr algn="ctr"/>
            <a:r>
              <a:rPr lang="fr-FR" dirty="0"/>
              <a:t>Science attoseconde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933FC57-4DFB-790B-8210-70C17DF71F3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50" r="42923" b="68809"/>
          <a:stretch/>
        </p:blipFill>
        <p:spPr>
          <a:xfrm>
            <a:off x="10579249" y="1923334"/>
            <a:ext cx="720080" cy="706272"/>
          </a:xfrm>
          <a:prstGeom prst="rect">
            <a:avLst/>
          </a:prstGeom>
        </p:spPr>
      </p:pic>
      <p:grpSp>
        <p:nvGrpSpPr>
          <p:cNvPr id="6" name="Groupe 5">
            <a:extLst>
              <a:ext uri="{FF2B5EF4-FFF2-40B4-BE49-F238E27FC236}">
                <a16:creationId xmlns:a16="http://schemas.microsoft.com/office/drawing/2014/main" id="{56A155E1-3615-EE4C-37C6-65EA9C6235A2}"/>
              </a:ext>
            </a:extLst>
          </p:cNvPr>
          <p:cNvGrpSpPr/>
          <p:nvPr/>
        </p:nvGrpSpPr>
        <p:grpSpPr>
          <a:xfrm>
            <a:off x="137633" y="896937"/>
            <a:ext cx="9464719" cy="2869229"/>
            <a:chOff x="-101601" y="1040094"/>
            <a:chExt cx="13540895" cy="4490488"/>
          </a:xfrm>
        </p:grpSpPr>
        <p:pic>
          <p:nvPicPr>
            <p:cNvPr id="7" name="Picture 37" descr="boug1">
              <a:extLst>
                <a:ext uri="{FF2B5EF4-FFF2-40B4-BE49-F238E27FC236}">
                  <a16:creationId xmlns:a16="http://schemas.microsoft.com/office/drawing/2014/main" id="{53FAADCB-831A-F22A-DED3-064320EE502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339" t="19247" r="36455" b="53458"/>
            <a:stretch>
              <a:fillRect/>
            </a:stretch>
          </p:blipFill>
          <p:spPr bwMode="auto">
            <a:xfrm rot="20804290">
              <a:off x="2619374" y="1434307"/>
              <a:ext cx="1808163" cy="1751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Line 9">
              <a:extLst>
                <a:ext uri="{FF2B5EF4-FFF2-40B4-BE49-F238E27FC236}">
                  <a16:creationId xmlns:a16="http://schemas.microsoft.com/office/drawing/2014/main" id="{B3B54660-B789-0A65-6983-1B52D5250DE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06596" y="1785144"/>
              <a:ext cx="2075067" cy="615068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9" name="Group 10">
              <a:extLst>
                <a:ext uri="{FF2B5EF4-FFF2-40B4-BE49-F238E27FC236}">
                  <a16:creationId xmlns:a16="http://schemas.microsoft.com/office/drawing/2014/main" id="{064E8B8B-686B-886F-B2D9-1CF4F8E49F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81663" y="1823245"/>
              <a:ext cx="1981200" cy="860426"/>
              <a:chOff x="4080" y="882"/>
              <a:chExt cx="1248" cy="480"/>
            </a:xfrm>
          </p:grpSpPr>
          <p:sp>
            <p:nvSpPr>
              <p:cNvPr id="26" name="Line 11">
                <a:extLst>
                  <a:ext uri="{FF2B5EF4-FFF2-40B4-BE49-F238E27FC236}">
                    <a16:creationId xmlns:a16="http://schemas.microsoft.com/office/drawing/2014/main" id="{C0D27FC0-4B6B-2F48-6409-723CE78888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80" y="882"/>
                <a:ext cx="144" cy="480"/>
              </a:xfrm>
              <a:prstGeom prst="line">
                <a:avLst/>
              </a:prstGeom>
              <a:noFill/>
              <a:ln w="76200">
                <a:solidFill>
                  <a:srgbClr val="00FFCC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" name="Line 12">
                <a:extLst>
                  <a:ext uri="{FF2B5EF4-FFF2-40B4-BE49-F238E27FC236}">
                    <a16:creationId xmlns:a16="http://schemas.microsoft.com/office/drawing/2014/main" id="{E98A8FDC-BCB1-EF2F-C029-189E7D82BF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80" y="882"/>
                <a:ext cx="576" cy="48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" name="Line 13">
                <a:extLst>
                  <a:ext uri="{FF2B5EF4-FFF2-40B4-BE49-F238E27FC236}">
                    <a16:creationId xmlns:a16="http://schemas.microsoft.com/office/drawing/2014/main" id="{B3AA5853-FC1A-119F-C943-D11E1699EC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80" y="882"/>
                <a:ext cx="1248" cy="480"/>
              </a:xfrm>
              <a:prstGeom prst="line">
                <a:avLst/>
              </a:prstGeom>
              <a:noFill/>
              <a:ln w="76200">
                <a:solidFill>
                  <a:srgbClr val="CC00CC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0" name="Group 14">
              <a:extLst>
                <a:ext uri="{FF2B5EF4-FFF2-40B4-BE49-F238E27FC236}">
                  <a16:creationId xmlns:a16="http://schemas.microsoft.com/office/drawing/2014/main" id="{F5CDE3BB-448D-9E8F-94EB-97B476A6E53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-101601" y="2434428"/>
              <a:ext cx="3594100" cy="1439861"/>
              <a:chOff x="-64" y="2091"/>
              <a:chExt cx="2264" cy="907"/>
            </a:xfrm>
          </p:grpSpPr>
          <p:sp>
            <p:nvSpPr>
              <p:cNvPr id="24" name="Text Box 15">
                <a:extLst>
                  <a:ext uri="{FF2B5EF4-FFF2-40B4-BE49-F238E27FC236}">
                    <a16:creationId xmlns:a16="http://schemas.microsoft.com/office/drawing/2014/main" id="{0A8FB027-F83E-FC24-A459-2FE99A7168C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20581020">
                <a:off x="-64" y="2179"/>
                <a:ext cx="1498" cy="8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762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altLang="fr-FR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</a:rPr>
                  <a:t>Laser 800 nm</a:t>
                </a:r>
              </a:p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altLang="fr-FR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altLang="fr-FR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</a:rPr>
                  <a:t>10</a:t>
                </a:r>
                <a:r>
                  <a:rPr kumimoji="0" lang="fr-FR" altLang="fr-FR" sz="1600" b="0" i="0" u="none" strike="noStrike" kern="0" cap="none" spc="0" normalizeH="0" baseline="3000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</a:rPr>
                  <a:t>14</a:t>
                </a:r>
                <a:r>
                  <a:rPr kumimoji="0" lang="fr-FR" altLang="fr-FR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</a:rPr>
                  <a:t>-10</a:t>
                </a:r>
                <a:r>
                  <a:rPr kumimoji="0" lang="fr-FR" altLang="fr-FR" sz="1600" b="0" i="0" u="none" strike="noStrike" kern="0" cap="none" spc="0" normalizeH="0" baseline="3000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</a:rPr>
                  <a:t>15</a:t>
                </a:r>
                <a:r>
                  <a:rPr kumimoji="0" lang="fr-FR" altLang="fr-FR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</a:rPr>
                  <a:t> W/cm²</a:t>
                </a:r>
              </a:p>
            </p:txBody>
          </p:sp>
          <p:sp>
            <p:nvSpPr>
              <p:cNvPr id="25" name="Line 16">
                <a:extLst>
                  <a:ext uri="{FF2B5EF4-FFF2-40B4-BE49-F238E27FC236}">
                    <a16:creationId xmlns:a16="http://schemas.microsoft.com/office/drawing/2014/main" id="{94D3EEC2-07DF-6BC7-DBCC-0372CB7ED8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8" y="2091"/>
                <a:ext cx="2122" cy="692"/>
              </a:xfrm>
              <a:prstGeom prst="line">
                <a:avLst/>
              </a:prstGeom>
              <a:noFill/>
              <a:ln w="57150">
                <a:solidFill>
                  <a:srgbClr val="FF33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1" name="Group 17">
              <a:extLst>
                <a:ext uri="{FF2B5EF4-FFF2-40B4-BE49-F238E27FC236}">
                  <a16:creationId xmlns:a16="http://schemas.microsoft.com/office/drawing/2014/main" id="{745D5CEE-885B-506B-4415-E11ADA7EE2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11707" y="1183482"/>
              <a:ext cx="1573215" cy="576264"/>
              <a:chOff x="2968" y="1119"/>
              <a:chExt cx="991" cy="363"/>
            </a:xfrm>
          </p:grpSpPr>
          <p:sp>
            <p:nvSpPr>
              <p:cNvPr id="22" name="Freeform 18">
                <a:extLst>
                  <a:ext uri="{FF2B5EF4-FFF2-40B4-BE49-F238E27FC236}">
                    <a16:creationId xmlns:a16="http://schemas.microsoft.com/office/drawing/2014/main" id="{37451CF3-4F8B-7FFF-0D91-74AB23FB75BD}"/>
                  </a:ext>
                </a:extLst>
              </p:cNvPr>
              <p:cNvSpPr>
                <a:spLocks/>
              </p:cNvSpPr>
              <p:nvPr/>
            </p:nvSpPr>
            <p:spPr bwMode="auto">
              <a:xfrm rot="-10799337">
                <a:off x="3264" y="1386"/>
                <a:ext cx="672" cy="96"/>
              </a:xfrm>
              <a:custGeom>
                <a:avLst/>
                <a:gdLst>
                  <a:gd name="T0" fmla="*/ 1355 w 528"/>
                  <a:gd name="T1" fmla="*/ 96 h 96"/>
                  <a:gd name="T2" fmla="*/ 7494 w 528"/>
                  <a:gd name="T3" fmla="*/ 96 h 96"/>
                  <a:gd name="T4" fmla="*/ 7494 w 528"/>
                  <a:gd name="T5" fmla="*/ 0 h 96"/>
                  <a:gd name="T6" fmla="*/ 6818 w 528"/>
                  <a:gd name="T7" fmla="*/ 0 h 96"/>
                  <a:gd name="T8" fmla="*/ 6818 w 528"/>
                  <a:gd name="T9" fmla="*/ 48 h 96"/>
                  <a:gd name="T10" fmla="*/ 6136 w 528"/>
                  <a:gd name="T11" fmla="*/ 48 h 96"/>
                  <a:gd name="T12" fmla="*/ 6136 w 528"/>
                  <a:gd name="T13" fmla="*/ 0 h 96"/>
                  <a:gd name="T14" fmla="*/ 5452 w 528"/>
                  <a:gd name="T15" fmla="*/ 0 h 96"/>
                  <a:gd name="T16" fmla="*/ 5452 w 528"/>
                  <a:gd name="T17" fmla="*/ 48 h 96"/>
                  <a:gd name="T18" fmla="*/ 4779 w 528"/>
                  <a:gd name="T19" fmla="*/ 48 h 96"/>
                  <a:gd name="T20" fmla="*/ 4779 w 528"/>
                  <a:gd name="T21" fmla="*/ 0 h 96"/>
                  <a:gd name="T22" fmla="*/ 4088 w 528"/>
                  <a:gd name="T23" fmla="*/ 0 h 96"/>
                  <a:gd name="T24" fmla="*/ 4088 w 528"/>
                  <a:gd name="T25" fmla="*/ 48 h 96"/>
                  <a:gd name="T26" fmla="*/ 3403 w 528"/>
                  <a:gd name="T27" fmla="*/ 48 h 96"/>
                  <a:gd name="T28" fmla="*/ 3403 w 528"/>
                  <a:gd name="T29" fmla="*/ 0 h 96"/>
                  <a:gd name="T30" fmla="*/ 2726 w 528"/>
                  <a:gd name="T31" fmla="*/ 0 h 96"/>
                  <a:gd name="T32" fmla="*/ 2726 w 528"/>
                  <a:gd name="T33" fmla="*/ 48 h 96"/>
                  <a:gd name="T34" fmla="*/ 2043 w 528"/>
                  <a:gd name="T35" fmla="*/ 48 h 96"/>
                  <a:gd name="T36" fmla="*/ 2043 w 528"/>
                  <a:gd name="T37" fmla="*/ 0 h 96"/>
                  <a:gd name="T38" fmla="*/ 1355 w 528"/>
                  <a:gd name="T39" fmla="*/ 0 h 96"/>
                  <a:gd name="T40" fmla="*/ 1355 w 528"/>
                  <a:gd name="T41" fmla="*/ 48 h 96"/>
                  <a:gd name="T42" fmla="*/ 682 w 528"/>
                  <a:gd name="T43" fmla="*/ 48 h 96"/>
                  <a:gd name="T44" fmla="*/ 682 w 528"/>
                  <a:gd name="T45" fmla="*/ 0 h 96"/>
                  <a:gd name="T46" fmla="*/ 0 w 528"/>
                  <a:gd name="T47" fmla="*/ 0 h 96"/>
                  <a:gd name="T48" fmla="*/ 0 w 528"/>
                  <a:gd name="T49" fmla="*/ 96 h 96"/>
                  <a:gd name="T50" fmla="*/ 1355 w 528"/>
                  <a:gd name="T51" fmla="*/ 96 h 9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528"/>
                  <a:gd name="T79" fmla="*/ 0 h 96"/>
                  <a:gd name="T80" fmla="*/ 528 w 528"/>
                  <a:gd name="T81" fmla="*/ 96 h 9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528" h="96">
                    <a:moveTo>
                      <a:pt x="96" y="96"/>
                    </a:moveTo>
                    <a:lnTo>
                      <a:pt x="528" y="96"/>
                    </a:lnTo>
                    <a:lnTo>
                      <a:pt x="528" y="0"/>
                    </a:lnTo>
                    <a:lnTo>
                      <a:pt x="480" y="0"/>
                    </a:lnTo>
                    <a:lnTo>
                      <a:pt x="480" y="48"/>
                    </a:lnTo>
                    <a:lnTo>
                      <a:pt x="432" y="48"/>
                    </a:lnTo>
                    <a:lnTo>
                      <a:pt x="432" y="0"/>
                    </a:lnTo>
                    <a:lnTo>
                      <a:pt x="384" y="0"/>
                    </a:lnTo>
                    <a:lnTo>
                      <a:pt x="384" y="48"/>
                    </a:lnTo>
                    <a:lnTo>
                      <a:pt x="336" y="48"/>
                    </a:lnTo>
                    <a:lnTo>
                      <a:pt x="336" y="0"/>
                    </a:lnTo>
                    <a:lnTo>
                      <a:pt x="288" y="0"/>
                    </a:lnTo>
                    <a:lnTo>
                      <a:pt x="288" y="48"/>
                    </a:lnTo>
                    <a:lnTo>
                      <a:pt x="240" y="48"/>
                    </a:lnTo>
                    <a:lnTo>
                      <a:pt x="240" y="0"/>
                    </a:lnTo>
                    <a:lnTo>
                      <a:pt x="192" y="0"/>
                    </a:lnTo>
                    <a:lnTo>
                      <a:pt x="192" y="48"/>
                    </a:lnTo>
                    <a:lnTo>
                      <a:pt x="144" y="48"/>
                    </a:lnTo>
                    <a:lnTo>
                      <a:pt x="144" y="0"/>
                    </a:lnTo>
                    <a:lnTo>
                      <a:pt x="96" y="0"/>
                    </a:lnTo>
                    <a:lnTo>
                      <a:pt x="96" y="48"/>
                    </a:lnTo>
                    <a:lnTo>
                      <a:pt x="48" y="48"/>
                    </a:lnTo>
                    <a:lnTo>
                      <a:pt x="48" y="0"/>
                    </a:lnTo>
                    <a:lnTo>
                      <a:pt x="0" y="0"/>
                    </a:lnTo>
                    <a:lnTo>
                      <a:pt x="0" y="96"/>
                    </a:lnTo>
                    <a:lnTo>
                      <a:pt x="96" y="96"/>
                    </a:lnTo>
                    <a:close/>
                  </a:path>
                </a:pathLst>
              </a:custGeom>
              <a:solidFill>
                <a:srgbClr val="781469"/>
              </a:solidFill>
              <a:ln w="12700" cap="flat" cmpd="sng">
                <a:solidFill>
                  <a:srgbClr val="96C31E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" name="Text Box 19">
                <a:extLst>
                  <a:ext uri="{FF2B5EF4-FFF2-40B4-BE49-F238E27FC236}">
                    <a16:creationId xmlns:a16="http://schemas.microsoft.com/office/drawing/2014/main" id="{69B408BC-9387-97C9-DDB1-3F574A7DB7D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68" y="1119"/>
                <a:ext cx="991" cy="3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762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altLang="fr-FR" sz="1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      </a:t>
                </a:r>
                <a:r>
                  <a:rPr kumimoji="0" lang="fr-FR" altLang="fr-FR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Réseau</a:t>
                </a:r>
              </a:p>
            </p:txBody>
          </p:sp>
        </p:grpSp>
        <p:sp>
          <p:nvSpPr>
            <p:cNvPr id="12" name="Rectangle 21">
              <a:extLst>
                <a:ext uri="{FF2B5EF4-FFF2-40B4-BE49-F238E27FC236}">
                  <a16:creationId xmlns:a16="http://schemas.microsoft.com/office/drawing/2014/main" id="{5E74DDEE-676F-C801-1327-0954F63040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3313" y="2667795"/>
              <a:ext cx="3824287" cy="2789239"/>
            </a:xfrm>
            <a:prstGeom prst="rect">
              <a:avLst/>
            </a:prstGeom>
            <a:solidFill>
              <a:sysClr val="window" lastClr="FFFFFF"/>
            </a:solidFill>
            <a:ln w="28575">
              <a:solidFill>
                <a:srgbClr val="003399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fr-FR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itchFamily="66" charset="0"/>
              </a:endParaRPr>
            </a:p>
          </p:txBody>
        </p:sp>
        <p:sp>
          <p:nvSpPr>
            <p:cNvPr id="13" name="Text Box 26">
              <a:extLst>
                <a:ext uri="{FF2B5EF4-FFF2-40B4-BE49-F238E27FC236}">
                  <a16:creationId xmlns:a16="http://schemas.microsoft.com/office/drawing/2014/main" id="{A8722CD7-569D-E82C-AB51-75D2BCFD44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49784" y="2683671"/>
              <a:ext cx="4189510" cy="2773363"/>
            </a:xfrm>
            <a:prstGeom prst="rect">
              <a:avLst/>
            </a:prstGeom>
            <a:solidFill>
              <a:sysClr val="window" lastClr="FFFFFF"/>
            </a:solidFill>
            <a:ln w="28575">
              <a:solidFill>
                <a:srgbClr val="003399"/>
              </a:solidFill>
              <a:miter lim="800000"/>
              <a:headEnd type="none" w="sm" len="sm"/>
              <a:tailEnd type="none" w="sm" len="sm"/>
            </a:ln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25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altLang="fr-FR" sz="1600" b="1" i="0" u="none" strike="noStrike" kern="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charset="0"/>
              </a:endParaRPr>
            </a:p>
            <a:p>
              <a:pPr marL="0" marR="0" lvl="0" indent="0" algn="ctr" defTabSz="914400" eaLnBrk="0" fontAlgn="auto" latinLnBrk="0" hangingPunct="0">
                <a:lnSpc>
                  <a:spcPct val="125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altLang="fr-FR" sz="1600" b="1" i="0" u="none" strike="noStrike" kern="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charset="0"/>
              </a:endParaRPr>
            </a:p>
            <a:p>
              <a:pPr marL="0" marR="0" lvl="0" indent="0" algn="ctr" defTabSz="914400" eaLnBrk="0" fontAlgn="auto" latinLnBrk="0" hangingPunct="0">
                <a:lnSpc>
                  <a:spcPct val="125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altLang="fr-FR" sz="1600" b="1" i="0" u="none" strike="noStrike" kern="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63DA6C9F-D501-D536-FCAC-A3473039142A}"/>
                </a:ext>
              </a:extLst>
            </p:cNvPr>
            <p:cNvSpPr txBox="1"/>
            <p:nvPr/>
          </p:nvSpPr>
          <p:spPr>
            <a:xfrm>
              <a:off x="2161314" y="1040094"/>
              <a:ext cx="1445282" cy="4816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Jet de gaz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DDDC845-0432-7C6B-6638-D0307D06468E}"/>
                </a:ext>
              </a:extLst>
            </p:cNvPr>
            <p:cNvSpPr/>
            <p:nvPr/>
          </p:nvSpPr>
          <p:spPr>
            <a:xfrm>
              <a:off x="5522714" y="4409904"/>
              <a:ext cx="378767" cy="792089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E0BEBA67-B369-C5C6-C300-C1FB521636D4}"/>
                </a:ext>
              </a:extLst>
            </p:cNvPr>
            <p:cNvSpPr txBox="1"/>
            <p:nvPr/>
          </p:nvSpPr>
          <p:spPr>
            <a:xfrm>
              <a:off x="9645848" y="2712975"/>
              <a:ext cx="3048345" cy="5298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6600FF"/>
                  </a:solidFill>
                  <a:effectLst/>
                  <a:uLnTx/>
                  <a:uFillTx/>
                </a:rPr>
                <a:t> Impulsions ~100 as</a:t>
              </a:r>
            </a:p>
          </p:txBody>
        </p:sp>
        <p:graphicFrame>
          <p:nvGraphicFramePr>
            <p:cNvPr id="17" name="Object 5">
              <a:extLst>
                <a:ext uri="{FF2B5EF4-FFF2-40B4-BE49-F238E27FC236}">
                  <a16:creationId xmlns:a16="http://schemas.microsoft.com/office/drawing/2014/main" id="{B78331DE-62AF-4217-6C75-D3CD0413AA4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09721295"/>
                </p:ext>
              </p:extLst>
            </p:nvPr>
          </p:nvGraphicFramePr>
          <p:xfrm>
            <a:off x="4788023" y="3199133"/>
            <a:ext cx="4176714" cy="22764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Graph" r:id="rId4" imgW="4177440" imgH="2700000" progId="Origin50.Graph">
                    <p:embed/>
                  </p:oleObj>
                </mc:Choice>
                <mc:Fallback>
                  <p:oleObj name="Graph" r:id="rId4" imgW="4177440" imgH="2700000" progId="Origin50.Graph">
                    <p:embed/>
                    <p:pic>
                      <p:nvPicPr>
                        <p:cNvPr id="54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88023" y="3199133"/>
                          <a:ext cx="4176714" cy="227647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8" name="Picture 15" descr="Imp cosinus isolée Vienne 220406 2">
              <a:extLst>
                <a:ext uri="{FF2B5EF4-FFF2-40B4-BE49-F238E27FC236}">
                  <a16:creationId xmlns:a16="http://schemas.microsoft.com/office/drawing/2014/main" id="{8CB77FE6-79EA-C51D-65DE-57B67817E5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9097" b="39616"/>
            <a:stretch>
              <a:fillRect/>
            </a:stretch>
          </p:blipFill>
          <p:spPr bwMode="auto">
            <a:xfrm>
              <a:off x="5301671" y="3531391"/>
              <a:ext cx="3278187" cy="13843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aphicFrame>
          <p:nvGraphicFramePr>
            <p:cNvPr id="19" name="Object 3">
              <a:extLst>
                <a:ext uri="{FF2B5EF4-FFF2-40B4-BE49-F238E27FC236}">
                  <a16:creationId xmlns:a16="http://schemas.microsoft.com/office/drawing/2014/main" id="{CA241D87-1CCC-746F-7AA1-A0434383E11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83318176"/>
                </p:ext>
              </p:extLst>
            </p:nvPr>
          </p:nvGraphicFramePr>
          <p:xfrm>
            <a:off x="9249782" y="2937796"/>
            <a:ext cx="4114800" cy="25927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Graph" r:id="rId7" imgW="3260160" imgH="2514240" progId="Origin50.Graph">
                    <p:embed/>
                  </p:oleObj>
                </mc:Choice>
                <mc:Fallback>
                  <p:oleObj name="Graph" r:id="rId7" imgW="3260160" imgH="2514240" progId="Origin50.Graph">
                    <p:embed/>
                    <p:pic>
                      <p:nvPicPr>
                        <p:cNvPr id="56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249782" y="2937796"/>
                          <a:ext cx="4114800" cy="259278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" name="Object 22">
              <a:extLst>
                <a:ext uri="{FF2B5EF4-FFF2-40B4-BE49-F238E27FC236}">
                  <a16:creationId xmlns:a16="http://schemas.microsoft.com/office/drawing/2014/main" id="{A773A06E-E84F-F30A-39A7-00200D9CF7B5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1141024"/>
                </p:ext>
              </p:extLst>
            </p:nvPr>
          </p:nvGraphicFramePr>
          <p:xfrm>
            <a:off x="9364213" y="3292065"/>
            <a:ext cx="3857327" cy="18686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Graph" r:id="rId9" imgW="3260160" imgH="2514240" progId="Origin50.Graph">
                    <p:embed/>
                  </p:oleObj>
                </mc:Choice>
                <mc:Fallback>
                  <p:oleObj name="Graph" r:id="rId9" imgW="3260160" imgH="2514240" progId="Origin50.Graph">
                    <p:embed/>
                    <p:pic>
                      <p:nvPicPr>
                        <p:cNvPr id="57" name="Object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364213" y="3292065"/>
                          <a:ext cx="3857327" cy="18686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4F386E81-23C6-2052-E03E-B2331C3A046B}"/>
                </a:ext>
              </a:extLst>
            </p:cNvPr>
            <p:cNvSpPr txBox="1"/>
            <p:nvPr/>
          </p:nvSpPr>
          <p:spPr>
            <a:xfrm>
              <a:off x="5301671" y="2695806"/>
              <a:ext cx="2807544" cy="5298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6600FF"/>
                  </a:solidFill>
                  <a:effectLst/>
                  <a:uLnTx/>
                  <a:uFillTx/>
                </a:rPr>
                <a:t>Spectre large XUV</a:t>
              </a:r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441ED2DF-C2BE-E6AF-0E29-8D99FCA86FB3}"/>
              </a:ext>
            </a:extLst>
          </p:cNvPr>
          <p:cNvSpPr/>
          <p:nvPr/>
        </p:nvSpPr>
        <p:spPr>
          <a:xfrm>
            <a:off x="6980164" y="3776246"/>
            <a:ext cx="37254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Paul </a:t>
            </a:r>
            <a:r>
              <a:rPr kumimoji="0" lang="fr-FR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et al, </a:t>
            </a:r>
            <a:r>
              <a:rPr kumimoji="0" lang="fr-FR" sz="1200" b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Science</a:t>
            </a:r>
            <a:r>
              <a:rPr kumimoji="0" lang="fr-FR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2001</a:t>
            </a:r>
            <a:r>
              <a:rPr lang="fr-FR" sz="1200" kern="0" dirty="0">
                <a:solidFill>
                  <a:prstClr val="black"/>
                </a:solidFill>
              </a:rPr>
              <a:t> </a:t>
            </a:r>
            <a:endParaRPr kumimoji="0" lang="fr-FR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kern="0" dirty="0" err="1">
                <a:solidFill>
                  <a:prstClr val="black"/>
                </a:solidFill>
              </a:rPr>
              <a:t>Hentschel</a:t>
            </a:r>
            <a:r>
              <a:rPr lang="fr-FR" sz="1200" kern="0" dirty="0">
                <a:solidFill>
                  <a:prstClr val="black"/>
                </a:solidFill>
              </a:rPr>
              <a:t> </a:t>
            </a:r>
            <a:r>
              <a:rPr lang="fr-FR" sz="1200" i="1" kern="0" dirty="0">
                <a:solidFill>
                  <a:prstClr val="black"/>
                </a:solidFill>
              </a:rPr>
              <a:t>et al, </a:t>
            </a:r>
            <a:r>
              <a:rPr lang="fr-FR" sz="1200" kern="0" dirty="0">
                <a:solidFill>
                  <a:prstClr val="black"/>
                </a:solidFill>
              </a:rPr>
              <a:t>Nature</a:t>
            </a:r>
            <a:r>
              <a:rPr lang="fr-FR" sz="1200" i="1" kern="0" dirty="0">
                <a:solidFill>
                  <a:prstClr val="black"/>
                </a:solidFill>
              </a:rPr>
              <a:t> </a:t>
            </a:r>
            <a:r>
              <a:rPr lang="fr-FR" sz="1200" kern="0" dirty="0">
                <a:solidFill>
                  <a:prstClr val="black"/>
                </a:solidFill>
              </a:rPr>
              <a:t>2001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CF4C8DE-1F28-49B3-B9AC-45D22A0663F3}"/>
              </a:ext>
            </a:extLst>
          </p:cNvPr>
          <p:cNvSpPr/>
          <p:nvPr/>
        </p:nvSpPr>
        <p:spPr>
          <a:xfrm>
            <a:off x="9602352" y="3132134"/>
            <a:ext cx="27689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A.</a:t>
            </a:r>
            <a:r>
              <a:rPr kumimoji="0" lang="fr-FR" sz="16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L’Huillier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P. Agostini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kern="0" dirty="0">
                <a:solidFill>
                  <a:prstClr val="black"/>
                </a:solidFill>
              </a:rPr>
              <a:t>F. Krausz</a:t>
            </a:r>
            <a:endParaRPr kumimoji="0" lang="fr-F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F0F91C5-5496-1576-5440-31BCA5842A55}"/>
              </a:ext>
            </a:extLst>
          </p:cNvPr>
          <p:cNvSpPr/>
          <p:nvPr/>
        </p:nvSpPr>
        <p:spPr>
          <a:xfrm>
            <a:off x="9720067" y="2567355"/>
            <a:ext cx="243844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Prix Nobel de Physique 2023</a:t>
            </a:r>
          </a:p>
        </p:txBody>
      </p:sp>
      <p:sp>
        <p:nvSpPr>
          <p:cNvPr id="32" name="Flèche droite 72">
            <a:extLst>
              <a:ext uri="{FF2B5EF4-FFF2-40B4-BE49-F238E27FC236}">
                <a16:creationId xmlns:a16="http://schemas.microsoft.com/office/drawing/2014/main" id="{7AE4ED86-78CB-C88D-6699-EC706C0C889B}"/>
              </a:ext>
            </a:extLst>
          </p:cNvPr>
          <p:cNvSpPr/>
          <p:nvPr/>
        </p:nvSpPr>
        <p:spPr bwMode="auto">
          <a:xfrm>
            <a:off x="6337992" y="2743200"/>
            <a:ext cx="316006" cy="134471"/>
          </a:xfrm>
          <a:prstGeom prst="rightArrow">
            <a:avLst/>
          </a:prstGeom>
          <a:solidFill>
            <a:schemeClr val="bg2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3036376-C761-C59A-8E05-A2B727DA6F33}"/>
              </a:ext>
            </a:extLst>
          </p:cNvPr>
          <p:cNvSpPr/>
          <p:nvPr/>
        </p:nvSpPr>
        <p:spPr>
          <a:xfrm>
            <a:off x="3552557" y="3782732"/>
            <a:ext cx="37254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 err="1">
                <a:solidFill>
                  <a:prstClr val="black"/>
                </a:solidFill>
              </a:rPr>
              <a:t>Ferray</a:t>
            </a:r>
            <a:r>
              <a:rPr lang="fr-FR" sz="1200" dirty="0">
                <a:solidFill>
                  <a:prstClr val="black"/>
                </a:solidFill>
              </a:rPr>
              <a:t> </a:t>
            </a:r>
            <a:r>
              <a:rPr lang="fr-FR" sz="1200" i="1" dirty="0">
                <a:solidFill>
                  <a:prstClr val="black"/>
                </a:solidFill>
              </a:rPr>
              <a:t>et al, </a:t>
            </a:r>
            <a:r>
              <a:rPr lang="fr-FR" sz="1200" dirty="0">
                <a:solidFill>
                  <a:prstClr val="black"/>
                </a:solidFill>
              </a:rPr>
              <a:t>J. Phys. B 1988 </a:t>
            </a:r>
          </a:p>
          <a:p>
            <a:r>
              <a:rPr lang="fr-FR" sz="1200" kern="0" dirty="0" err="1">
                <a:solidFill>
                  <a:prstClr val="black"/>
                </a:solidFill>
              </a:rPr>
              <a:t>Baltuska</a:t>
            </a:r>
            <a:r>
              <a:rPr lang="fr-FR" sz="1200" kern="0" dirty="0">
                <a:solidFill>
                  <a:prstClr val="black"/>
                </a:solidFill>
              </a:rPr>
              <a:t> </a:t>
            </a:r>
            <a:r>
              <a:rPr lang="fr-FR" sz="1200" i="1" kern="0" dirty="0">
                <a:solidFill>
                  <a:prstClr val="black"/>
                </a:solidFill>
              </a:rPr>
              <a:t>et al, </a:t>
            </a:r>
            <a:r>
              <a:rPr lang="fr-FR" sz="1200" kern="0" dirty="0">
                <a:solidFill>
                  <a:prstClr val="black"/>
                </a:solidFill>
              </a:rPr>
              <a:t>Nature</a:t>
            </a:r>
            <a:r>
              <a:rPr lang="fr-FR" sz="1200" i="1" kern="0" dirty="0">
                <a:solidFill>
                  <a:prstClr val="black"/>
                </a:solidFill>
              </a:rPr>
              <a:t> </a:t>
            </a:r>
            <a:r>
              <a:rPr lang="fr-FR" sz="1200" kern="0" dirty="0">
                <a:solidFill>
                  <a:prstClr val="black"/>
                </a:solidFill>
              </a:rPr>
              <a:t>2003 </a:t>
            </a:r>
            <a:r>
              <a:rPr lang="fr-FR" sz="1200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77A9ABB-36D6-4BD9-127D-F9A0877E6065}"/>
              </a:ext>
            </a:extLst>
          </p:cNvPr>
          <p:cNvSpPr/>
          <p:nvPr/>
        </p:nvSpPr>
        <p:spPr>
          <a:xfrm>
            <a:off x="295199" y="5276804"/>
            <a:ext cx="122876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=&gt; Production</a:t>
            </a:r>
            <a:r>
              <a:rPr kumimoji="0" lang="fr-FR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d’i</a:t>
            </a:r>
            <a:r>
              <a:rPr kumimoji="0" lang="fr-FR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mpulsions </a:t>
            </a:r>
            <a:r>
              <a:rPr kumimoji="0" lang="fr-FR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attosecondes</a:t>
            </a:r>
            <a:r>
              <a:rPr kumimoji="0" lang="fr-FR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parfaitement synchronisées avec le laser générateur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061242CC-4A9A-B303-0282-5454BD1B394A}"/>
              </a:ext>
            </a:extLst>
          </p:cNvPr>
          <p:cNvSpPr txBox="1"/>
          <p:nvPr/>
        </p:nvSpPr>
        <p:spPr>
          <a:xfrm>
            <a:off x="646095" y="4708247"/>
            <a:ext cx="6147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Processus de génération d’harmoniques d’ordre élevé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1FDF4CB-A0D1-4EAF-879D-9D28A67AF364}"/>
              </a:ext>
            </a:extLst>
          </p:cNvPr>
          <p:cNvSpPr/>
          <p:nvPr/>
        </p:nvSpPr>
        <p:spPr>
          <a:xfrm>
            <a:off x="2529431" y="5872656"/>
            <a:ext cx="46858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fr-FR" kern="0" dirty="0">
                <a:solidFill>
                  <a:prstClr val="black"/>
                </a:solidFill>
              </a:rPr>
              <a:t>=&gt; Outils pour la spectroscopie </a:t>
            </a:r>
            <a:r>
              <a:rPr lang="fr-FR" kern="0" dirty="0" err="1">
                <a:solidFill>
                  <a:prstClr val="black"/>
                </a:solidFill>
              </a:rPr>
              <a:t>attoseconde</a:t>
            </a:r>
            <a:endParaRPr lang="fr-FR" kern="0" dirty="0">
              <a:solidFill>
                <a:prstClr val="black"/>
              </a:solidFill>
            </a:endParaRPr>
          </a:p>
        </p:txBody>
      </p:sp>
      <p:sp>
        <p:nvSpPr>
          <p:cNvPr id="37" name="Espace réservé du numéro de diapositive 5">
            <a:extLst>
              <a:ext uri="{FF2B5EF4-FFF2-40B4-BE49-F238E27FC236}">
                <a16:creationId xmlns:a16="http://schemas.microsoft.com/office/drawing/2014/main" id="{1F993670-57CD-AD1C-FDFF-510D5AF8837D}"/>
              </a:ext>
            </a:extLst>
          </p:cNvPr>
          <p:cNvSpPr txBox="1">
            <a:spLocks/>
          </p:cNvSpPr>
          <p:nvPr/>
        </p:nvSpPr>
        <p:spPr bwMode="auto">
          <a:xfrm>
            <a:off x="10999334" y="6376243"/>
            <a:ext cx="693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0CBC77A0-1F4E-42FF-9FFC-F45C3A64AF90}" type="slidenum">
              <a:rPr lang="fr-FR" smtClean="0"/>
              <a:pPr>
                <a:defRPr/>
              </a:pPr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16592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5">
            <a:extLst>
              <a:ext uri="{FF2B5EF4-FFF2-40B4-BE49-F238E27FC236}">
                <a16:creationId xmlns:a16="http://schemas.microsoft.com/office/drawing/2014/main" id="{580377D9-8E85-B3F7-A941-B1ACB1B8AD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14036"/>
            <a:ext cx="10836275" cy="871826"/>
          </a:xfrm>
        </p:spPr>
        <p:txBody>
          <a:bodyPr/>
          <a:lstStyle/>
          <a:p>
            <a:pPr algn="ctr"/>
            <a:r>
              <a:rPr lang="fr-FR" dirty="0"/>
              <a:t>Dynamiques cohérentes de paquets d’ondes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13ADD3B-84EC-A3B2-1971-B6DAB6A58B21}"/>
              </a:ext>
            </a:extLst>
          </p:cNvPr>
          <p:cNvSpPr/>
          <p:nvPr/>
        </p:nvSpPr>
        <p:spPr>
          <a:xfrm>
            <a:off x="295303" y="1001196"/>
            <a:ext cx="122876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Délais d’ionisation</a:t>
            </a:r>
            <a:r>
              <a:rPr kumimoji="0" lang="fr-FR" b="1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</a:t>
            </a:r>
            <a:r>
              <a:rPr kumimoji="0" lang="fr-FR" b="1" i="0" u="none" strike="noStrike" kern="0" cap="none" spc="0" normalizeH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attoseconde</a:t>
            </a:r>
            <a:endParaRPr kumimoji="0" lang="fr-FR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E1C4B52-B98B-01CF-23A3-5009221A1223}"/>
              </a:ext>
            </a:extLst>
          </p:cNvPr>
          <p:cNvSpPr/>
          <p:nvPr/>
        </p:nvSpPr>
        <p:spPr>
          <a:xfrm>
            <a:off x="6864191" y="1001196"/>
            <a:ext cx="51330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Dynamiques d’ionisation</a:t>
            </a:r>
            <a:r>
              <a:rPr kumimoji="0" lang="fr-FR" b="1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</a:t>
            </a:r>
            <a:r>
              <a:rPr kumimoji="0" lang="fr-FR" b="1" i="0" u="none" strike="noStrike" kern="0" cap="none" spc="0" normalizeH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attoseconde</a:t>
            </a:r>
            <a:endParaRPr kumimoji="0" lang="fr-FR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F5D596-DEB4-E0FB-C907-E0E14D68D5D1}"/>
              </a:ext>
            </a:extLst>
          </p:cNvPr>
          <p:cNvSpPr/>
          <p:nvPr/>
        </p:nvSpPr>
        <p:spPr>
          <a:xfrm>
            <a:off x="1029315" y="1596616"/>
            <a:ext cx="1104635" cy="241732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09" rIns="91418" bIns="45709"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cxnSp>
        <p:nvCxnSpPr>
          <p:cNvPr id="8" name="Straight Connector 32">
            <a:extLst>
              <a:ext uri="{FF2B5EF4-FFF2-40B4-BE49-F238E27FC236}">
                <a16:creationId xmlns:a16="http://schemas.microsoft.com/office/drawing/2014/main" id="{B62DEA35-796B-4975-7FD0-9D74904961EF}"/>
              </a:ext>
            </a:extLst>
          </p:cNvPr>
          <p:cNvCxnSpPr/>
          <p:nvPr/>
        </p:nvCxnSpPr>
        <p:spPr>
          <a:xfrm flipV="1">
            <a:off x="1043015" y="5501658"/>
            <a:ext cx="1092057" cy="1792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own Arrow 64">
            <a:extLst>
              <a:ext uri="{FF2B5EF4-FFF2-40B4-BE49-F238E27FC236}">
                <a16:creationId xmlns:a16="http://schemas.microsoft.com/office/drawing/2014/main" id="{3C25FC46-7F6E-BE88-AB05-BE719E012E69}"/>
              </a:ext>
            </a:extLst>
          </p:cNvPr>
          <p:cNvSpPr/>
          <p:nvPr/>
        </p:nvSpPr>
        <p:spPr>
          <a:xfrm rot="10800000">
            <a:off x="1736461" y="3462617"/>
            <a:ext cx="134026" cy="2587231"/>
          </a:xfrm>
          <a:prstGeom prst="downArrow">
            <a:avLst/>
          </a:prstGeom>
          <a:solidFill>
            <a:srgbClr val="B17ED8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09" rIns="91418" bIns="45709"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cxnSp>
        <p:nvCxnSpPr>
          <p:cNvPr id="10" name="Straight Connector 32">
            <a:extLst>
              <a:ext uri="{FF2B5EF4-FFF2-40B4-BE49-F238E27FC236}">
                <a16:creationId xmlns:a16="http://schemas.microsoft.com/office/drawing/2014/main" id="{6591E664-5D7B-D626-B7C6-5B7A4A55B948}"/>
              </a:ext>
            </a:extLst>
          </p:cNvPr>
          <p:cNvCxnSpPr/>
          <p:nvPr/>
        </p:nvCxnSpPr>
        <p:spPr>
          <a:xfrm flipV="1">
            <a:off x="1031639" y="6049849"/>
            <a:ext cx="1092057" cy="1792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8">
            <a:extLst>
              <a:ext uri="{FF2B5EF4-FFF2-40B4-BE49-F238E27FC236}">
                <a16:creationId xmlns:a16="http://schemas.microsoft.com/office/drawing/2014/main" id="{02CAAAC3-47A2-58B5-9BC4-312443919DB9}"/>
              </a:ext>
            </a:extLst>
          </p:cNvPr>
          <p:cNvSpPr txBox="1"/>
          <p:nvPr/>
        </p:nvSpPr>
        <p:spPr>
          <a:xfrm>
            <a:off x="1290236" y="6090894"/>
            <a:ext cx="513238" cy="400087"/>
          </a:xfrm>
          <a:prstGeom prst="rect">
            <a:avLst/>
          </a:prstGeom>
          <a:noFill/>
        </p:spPr>
        <p:txBody>
          <a:bodyPr wrap="none" lIns="91418" tIns="45709" rIns="91418" bIns="45709" rtlCol="0">
            <a:spAutoFit/>
          </a:bodyPr>
          <a:lstStyle/>
          <a:p>
            <a:r>
              <a:rPr lang="en-US" sz="2000" dirty="0">
                <a:solidFill>
                  <a:prstClr val="black"/>
                </a:solidFill>
              </a:rPr>
              <a:t>Ne</a:t>
            </a:r>
            <a:endParaRPr lang="fr-FR" sz="2000" dirty="0">
              <a:solidFill>
                <a:prstClr val="black"/>
              </a:solidFill>
            </a:endParaRPr>
          </a:p>
        </p:txBody>
      </p:sp>
      <p:cxnSp>
        <p:nvCxnSpPr>
          <p:cNvPr id="12" name="Straight Arrow Connector 4">
            <a:extLst>
              <a:ext uri="{FF2B5EF4-FFF2-40B4-BE49-F238E27FC236}">
                <a16:creationId xmlns:a16="http://schemas.microsoft.com/office/drawing/2014/main" id="{923D9834-80ED-60F0-07E1-90BC31B7A536}"/>
              </a:ext>
            </a:extLst>
          </p:cNvPr>
          <p:cNvCxnSpPr/>
          <p:nvPr/>
        </p:nvCxnSpPr>
        <p:spPr bwMode="auto">
          <a:xfrm flipH="1" flipV="1">
            <a:off x="1043013" y="1512792"/>
            <a:ext cx="237" cy="453705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Box 7">
            <a:extLst>
              <a:ext uri="{FF2B5EF4-FFF2-40B4-BE49-F238E27FC236}">
                <a16:creationId xmlns:a16="http://schemas.microsoft.com/office/drawing/2014/main" id="{C871A3F1-8A38-55AF-5AFB-44137D39E02D}"/>
              </a:ext>
            </a:extLst>
          </p:cNvPr>
          <p:cNvSpPr txBox="1"/>
          <p:nvPr/>
        </p:nvSpPr>
        <p:spPr>
          <a:xfrm>
            <a:off x="661366" y="1403665"/>
            <a:ext cx="381647" cy="339487"/>
          </a:xfrm>
          <a:prstGeom prst="rect">
            <a:avLst/>
          </a:prstGeom>
          <a:noFill/>
        </p:spPr>
        <p:txBody>
          <a:bodyPr wrap="square" lIns="92364" tIns="46182" rIns="92364" bIns="46182" rtlCol="0">
            <a:spAutoFit/>
          </a:bodyPr>
          <a:lstStyle/>
          <a:p>
            <a:r>
              <a:rPr lang="sv-SE" sz="1600" b="1" dirty="0">
                <a:latin typeface="+mn-lt"/>
                <a:cs typeface="Times New Roman" pitchFamily="18" charset="0"/>
              </a:rPr>
              <a:t>E</a:t>
            </a:r>
          </a:p>
        </p:txBody>
      </p:sp>
      <p:sp>
        <p:nvSpPr>
          <p:cNvPr id="14" name="TextBox 7">
            <a:extLst>
              <a:ext uri="{FF2B5EF4-FFF2-40B4-BE49-F238E27FC236}">
                <a16:creationId xmlns:a16="http://schemas.microsoft.com/office/drawing/2014/main" id="{B1871894-300E-ADFE-798F-D7E22334067F}"/>
              </a:ext>
            </a:extLst>
          </p:cNvPr>
          <p:cNvSpPr txBox="1"/>
          <p:nvPr/>
        </p:nvSpPr>
        <p:spPr>
          <a:xfrm>
            <a:off x="619699" y="5269230"/>
            <a:ext cx="489683" cy="339487"/>
          </a:xfrm>
          <a:prstGeom prst="rect">
            <a:avLst/>
          </a:prstGeom>
          <a:noFill/>
        </p:spPr>
        <p:txBody>
          <a:bodyPr wrap="square" lIns="92364" tIns="46182" rIns="92364" bIns="46182" rtlCol="0">
            <a:spAutoFit/>
          </a:bodyPr>
          <a:lstStyle/>
          <a:p>
            <a:r>
              <a:rPr lang="sv-SE" sz="1600" b="1" dirty="0">
                <a:latin typeface="+mn-lt"/>
                <a:cs typeface="Times New Roman" pitchFamily="18" charset="0"/>
              </a:rPr>
              <a:t>2p</a:t>
            </a:r>
          </a:p>
        </p:txBody>
      </p:sp>
      <p:sp>
        <p:nvSpPr>
          <p:cNvPr id="15" name="TextBox 7">
            <a:extLst>
              <a:ext uri="{FF2B5EF4-FFF2-40B4-BE49-F238E27FC236}">
                <a16:creationId xmlns:a16="http://schemas.microsoft.com/office/drawing/2014/main" id="{7A866C57-D064-C4E0-09EE-6AEA1E6F3457}"/>
              </a:ext>
            </a:extLst>
          </p:cNvPr>
          <p:cNvSpPr txBox="1"/>
          <p:nvPr/>
        </p:nvSpPr>
        <p:spPr>
          <a:xfrm>
            <a:off x="624175" y="5811598"/>
            <a:ext cx="489683" cy="339487"/>
          </a:xfrm>
          <a:prstGeom prst="rect">
            <a:avLst/>
          </a:prstGeom>
          <a:noFill/>
        </p:spPr>
        <p:txBody>
          <a:bodyPr wrap="square" lIns="92364" tIns="46182" rIns="92364" bIns="46182" rtlCol="0">
            <a:spAutoFit/>
          </a:bodyPr>
          <a:lstStyle/>
          <a:p>
            <a:r>
              <a:rPr lang="sv-SE" sz="1600" b="1" dirty="0">
                <a:latin typeface="+mn-lt"/>
                <a:cs typeface="Times New Roman" pitchFamily="18" charset="0"/>
              </a:rPr>
              <a:t>2s</a:t>
            </a:r>
          </a:p>
        </p:txBody>
      </p:sp>
      <p:sp>
        <p:nvSpPr>
          <p:cNvPr id="16" name="Down Arrow 64">
            <a:extLst>
              <a:ext uri="{FF2B5EF4-FFF2-40B4-BE49-F238E27FC236}">
                <a16:creationId xmlns:a16="http://schemas.microsoft.com/office/drawing/2014/main" id="{C483B9F9-28AF-6C43-8C25-22F6EC1AE2FB}"/>
              </a:ext>
            </a:extLst>
          </p:cNvPr>
          <p:cNvSpPr/>
          <p:nvPr/>
        </p:nvSpPr>
        <p:spPr>
          <a:xfrm rot="10800000">
            <a:off x="1317109" y="2914426"/>
            <a:ext cx="134026" cy="2587231"/>
          </a:xfrm>
          <a:prstGeom prst="downArrow">
            <a:avLst/>
          </a:prstGeom>
          <a:solidFill>
            <a:srgbClr val="B17ED8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09" rIns="91418" bIns="45709"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024E1171-41C8-64CE-C23D-CDD26732BB77}"/>
              </a:ext>
            </a:extLst>
          </p:cNvPr>
          <p:cNvCxnSpPr>
            <a:stCxn id="9" idx="2"/>
          </p:cNvCxnSpPr>
          <p:nvPr/>
        </p:nvCxnSpPr>
        <p:spPr>
          <a:xfrm flipV="1">
            <a:off x="1803474" y="3454787"/>
            <a:ext cx="2701291" cy="7830"/>
          </a:xfrm>
          <a:prstGeom prst="line">
            <a:avLst/>
          </a:prstGeom>
          <a:ln w="190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DF83BC7F-5981-8665-4F22-B188A1F6FF73}"/>
              </a:ext>
            </a:extLst>
          </p:cNvPr>
          <p:cNvCxnSpPr/>
          <p:nvPr/>
        </p:nvCxnSpPr>
        <p:spPr>
          <a:xfrm>
            <a:off x="1384121" y="2914426"/>
            <a:ext cx="3120644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reeform 44">
            <a:extLst>
              <a:ext uri="{FF2B5EF4-FFF2-40B4-BE49-F238E27FC236}">
                <a16:creationId xmlns:a16="http://schemas.microsoft.com/office/drawing/2014/main" id="{21E75F42-00CE-EC1B-99BE-9E4F894A94E8}"/>
              </a:ext>
            </a:extLst>
          </p:cNvPr>
          <p:cNvSpPr/>
          <p:nvPr/>
        </p:nvSpPr>
        <p:spPr bwMode="auto">
          <a:xfrm>
            <a:off x="4012712" y="2423220"/>
            <a:ext cx="575276" cy="491206"/>
          </a:xfrm>
          <a:custGeom>
            <a:avLst/>
            <a:gdLst>
              <a:gd name="connsiteX0" fmla="*/ 0 w 2595563"/>
              <a:gd name="connsiteY0" fmla="*/ 2467359 h 2472473"/>
              <a:gd name="connsiteX1" fmla="*/ 257175 w 2595563"/>
              <a:gd name="connsiteY1" fmla="*/ 2448309 h 2472473"/>
              <a:gd name="connsiteX2" fmla="*/ 419100 w 2595563"/>
              <a:gd name="connsiteY2" fmla="*/ 2372109 h 2472473"/>
              <a:gd name="connsiteX3" fmla="*/ 485775 w 2595563"/>
              <a:gd name="connsiteY3" fmla="*/ 2314959 h 2472473"/>
              <a:gd name="connsiteX4" fmla="*/ 581025 w 2595563"/>
              <a:gd name="connsiteY4" fmla="*/ 2176846 h 2472473"/>
              <a:gd name="connsiteX5" fmla="*/ 666750 w 2595563"/>
              <a:gd name="connsiteY5" fmla="*/ 1991109 h 2472473"/>
              <a:gd name="connsiteX6" fmla="*/ 747713 w 2595563"/>
              <a:gd name="connsiteY6" fmla="*/ 1767271 h 2472473"/>
              <a:gd name="connsiteX7" fmla="*/ 847725 w 2595563"/>
              <a:gd name="connsiteY7" fmla="*/ 1405321 h 2472473"/>
              <a:gd name="connsiteX8" fmla="*/ 938213 w 2595563"/>
              <a:gd name="connsiteY8" fmla="*/ 1000509 h 2472473"/>
              <a:gd name="connsiteX9" fmla="*/ 1047750 w 2595563"/>
              <a:gd name="connsiteY9" fmla="*/ 552834 h 2472473"/>
              <a:gd name="connsiteX10" fmla="*/ 1157288 w 2595563"/>
              <a:gd name="connsiteY10" fmla="*/ 176596 h 2472473"/>
              <a:gd name="connsiteX11" fmla="*/ 1233488 w 2595563"/>
              <a:gd name="connsiteY11" fmla="*/ 43246 h 2472473"/>
              <a:gd name="connsiteX12" fmla="*/ 1295400 w 2595563"/>
              <a:gd name="connsiteY12" fmla="*/ 384 h 2472473"/>
              <a:gd name="connsiteX13" fmla="*/ 1371600 w 2595563"/>
              <a:gd name="connsiteY13" fmla="*/ 62296 h 2472473"/>
              <a:gd name="connsiteX14" fmla="*/ 1438275 w 2595563"/>
              <a:gd name="connsiteY14" fmla="*/ 228984 h 2472473"/>
              <a:gd name="connsiteX15" fmla="*/ 1519238 w 2595563"/>
              <a:gd name="connsiteY15" fmla="*/ 467109 h 2472473"/>
              <a:gd name="connsiteX16" fmla="*/ 1614488 w 2595563"/>
              <a:gd name="connsiteY16" fmla="*/ 881446 h 2472473"/>
              <a:gd name="connsiteX17" fmla="*/ 1704975 w 2595563"/>
              <a:gd name="connsiteY17" fmla="*/ 1257684 h 2472473"/>
              <a:gd name="connsiteX18" fmla="*/ 1795463 w 2595563"/>
              <a:gd name="connsiteY18" fmla="*/ 1624396 h 2472473"/>
              <a:gd name="connsiteX19" fmla="*/ 1890713 w 2595563"/>
              <a:gd name="connsiteY19" fmla="*/ 1938721 h 2472473"/>
              <a:gd name="connsiteX20" fmla="*/ 2014538 w 2595563"/>
              <a:gd name="connsiteY20" fmla="*/ 2200659 h 2472473"/>
              <a:gd name="connsiteX21" fmla="*/ 2128838 w 2595563"/>
              <a:gd name="connsiteY21" fmla="*/ 2348296 h 2472473"/>
              <a:gd name="connsiteX22" fmla="*/ 2276475 w 2595563"/>
              <a:gd name="connsiteY22" fmla="*/ 2434021 h 2472473"/>
              <a:gd name="connsiteX23" fmla="*/ 2447925 w 2595563"/>
              <a:gd name="connsiteY23" fmla="*/ 2467359 h 2472473"/>
              <a:gd name="connsiteX24" fmla="*/ 2562225 w 2595563"/>
              <a:gd name="connsiteY24" fmla="*/ 2472121 h 2472473"/>
              <a:gd name="connsiteX25" fmla="*/ 2595563 w 2595563"/>
              <a:gd name="connsiteY25" fmla="*/ 2472121 h 2472473"/>
              <a:gd name="connsiteX0" fmla="*/ 0 w 2595563"/>
              <a:gd name="connsiteY0" fmla="*/ 2467359 h 2472473"/>
              <a:gd name="connsiteX1" fmla="*/ 257175 w 2595563"/>
              <a:gd name="connsiteY1" fmla="*/ 2448309 h 2472473"/>
              <a:gd name="connsiteX2" fmla="*/ 419100 w 2595563"/>
              <a:gd name="connsiteY2" fmla="*/ 2372109 h 2472473"/>
              <a:gd name="connsiteX3" fmla="*/ 485775 w 2595563"/>
              <a:gd name="connsiteY3" fmla="*/ 2314959 h 2472473"/>
              <a:gd name="connsiteX4" fmla="*/ 581025 w 2595563"/>
              <a:gd name="connsiteY4" fmla="*/ 2176846 h 2472473"/>
              <a:gd name="connsiteX5" fmla="*/ 666750 w 2595563"/>
              <a:gd name="connsiteY5" fmla="*/ 1991109 h 2472473"/>
              <a:gd name="connsiteX6" fmla="*/ 747713 w 2595563"/>
              <a:gd name="connsiteY6" fmla="*/ 1767271 h 2472473"/>
              <a:gd name="connsiteX7" fmla="*/ 847725 w 2595563"/>
              <a:gd name="connsiteY7" fmla="*/ 1405321 h 2472473"/>
              <a:gd name="connsiteX8" fmla="*/ 938213 w 2595563"/>
              <a:gd name="connsiteY8" fmla="*/ 1000509 h 2472473"/>
              <a:gd name="connsiteX9" fmla="*/ 1047750 w 2595563"/>
              <a:gd name="connsiteY9" fmla="*/ 552834 h 2472473"/>
              <a:gd name="connsiteX10" fmla="*/ 1157288 w 2595563"/>
              <a:gd name="connsiteY10" fmla="*/ 176596 h 2472473"/>
              <a:gd name="connsiteX11" fmla="*/ 1233488 w 2595563"/>
              <a:gd name="connsiteY11" fmla="*/ 43246 h 2472473"/>
              <a:gd name="connsiteX12" fmla="*/ 1295400 w 2595563"/>
              <a:gd name="connsiteY12" fmla="*/ 384 h 2472473"/>
              <a:gd name="connsiteX13" fmla="*/ 1371600 w 2595563"/>
              <a:gd name="connsiteY13" fmla="*/ 62296 h 2472473"/>
              <a:gd name="connsiteX14" fmla="*/ 1438275 w 2595563"/>
              <a:gd name="connsiteY14" fmla="*/ 228984 h 2472473"/>
              <a:gd name="connsiteX15" fmla="*/ 1512095 w 2595563"/>
              <a:gd name="connsiteY15" fmla="*/ 469490 h 2472473"/>
              <a:gd name="connsiteX16" fmla="*/ 1614488 w 2595563"/>
              <a:gd name="connsiteY16" fmla="*/ 881446 h 2472473"/>
              <a:gd name="connsiteX17" fmla="*/ 1704975 w 2595563"/>
              <a:gd name="connsiteY17" fmla="*/ 1257684 h 2472473"/>
              <a:gd name="connsiteX18" fmla="*/ 1795463 w 2595563"/>
              <a:gd name="connsiteY18" fmla="*/ 1624396 h 2472473"/>
              <a:gd name="connsiteX19" fmla="*/ 1890713 w 2595563"/>
              <a:gd name="connsiteY19" fmla="*/ 1938721 h 2472473"/>
              <a:gd name="connsiteX20" fmla="*/ 2014538 w 2595563"/>
              <a:gd name="connsiteY20" fmla="*/ 2200659 h 2472473"/>
              <a:gd name="connsiteX21" fmla="*/ 2128838 w 2595563"/>
              <a:gd name="connsiteY21" fmla="*/ 2348296 h 2472473"/>
              <a:gd name="connsiteX22" fmla="*/ 2276475 w 2595563"/>
              <a:gd name="connsiteY22" fmla="*/ 2434021 h 2472473"/>
              <a:gd name="connsiteX23" fmla="*/ 2447925 w 2595563"/>
              <a:gd name="connsiteY23" fmla="*/ 2467359 h 2472473"/>
              <a:gd name="connsiteX24" fmla="*/ 2562225 w 2595563"/>
              <a:gd name="connsiteY24" fmla="*/ 2472121 h 2472473"/>
              <a:gd name="connsiteX25" fmla="*/ 2595563 w 2595563"/>
              <a:gd name="connsiteY25" fmla="*/ 2472121 h 2472473"/>
              <a:gd name="connsiteX0" fmla="*/ 0 w 2595563"/>
              <a:gd name="connsiteY0" fmla="*/ 2467359 h 2472473"/>
              <a:gd name="connsiteX1" fmla="*/ 257175 w 2595563"/>
              <a:gd name="connsiteY1" fmla="*/ 2448309 h 2472473"/>
              <a:gd name="connsiteX2" fmla="*/ 426243 w 2595563"/>
              <a:gd name="connsiteY2" fmla="*/ 2374490 h 2472473"/>
              <a:gd name="connsiteX3" fmla="*/ 485775 w 2595563"/>
              <a:gd name="connsiteY3" fmla="*/ 2314959 h 2472473"/>
              <a:gd name="connsiteX4" fmla="*/ 581025 w 2595563"/>
              <a:gd name="connsiteY4" fmla="*/ 2176846 h 2472473"/>
              <a:gd name="connsiteX5" fmla="*/ 666750 w 2595563"/>
              <a:gd name="connsiteY5" fmla="*/ 1991109 h 2472473"/>
              <a:gd name="connsiteX6" fmla="*/ 747713 w 2595563"/>
              <a:gd name="connsiteY6" fmla="*/ 1767271 h 2472473"/>
              <a:gd name="connsiteX7" fmla="*/ 847725 w 2595563"/>
              <a:gd name="connsiteY7" fmla="*/ 1405321 h 2472473"/>
              <a:gd name="connsiteX8" fmla="*/ 938213 w 2595563"/>
              <a:gd name="connsiteY8" fmla="*/ 1000509 h 2472473"/>
              <a:gd name="connsiteX9" fmla="*/ 1047750 w 2595563"/>
              <a:gd name="connsiteY9" fmla="*/ 552834 h 2472473"/>
              <a:gd name="connsiteX10" fmla="*/ 1157288 w 2595563"/>
              <a:gd name="connsiteY10" fmla="*/ 176596 h 2472473"/>
              <a:gd name="connsiteX11" fmla="*/ 1233488 w 2595563"/>
              <a:gd name="connsiteY11" fmla="*/ 43246 h 2472473"/>
              <a:gd name="connsiteX12" fmla="*/ 1295400 w 2595563"/>
              <a:gd name="connsiteY12" fmla="*/ 384 h 2472473"/>
              <a:gd name="connsiteX13" fmla="*/ 1371600 w 2595563"/>
              <a:gd name="connsiteY13" fmla="*/ 62296 h 2472473"/>
              <a:gd name="connsiteX14" fmla="*/ 1438275 w 2595563"/>
              <a:gd name="connsiteY14" fmla="*/ 228984 h 2472473"/>
              <a:gd name="connsiteX15" fmla="*/ 1512095 w 2595563"/>
              <a:gd name="connsiteY15" fmla="*/ 469490 h 2472473"/>
              <a:gd name="connsiteX16" fmla="*/ 1614488 w 2595563"/>
              <a:gd name="connsiteY16" fmla="*/ 881446 h 2472473"/>
              <a:gd name="connsiteX17" fmla="*/ 1704975 w 2595563"/>
              <a:gd name="connsiteY17" fmla="*/ 1257684 h 2472473"/>
              <a:gd name="connsiteX18" fmla="*/ 1795463 w 2595563"/>
              <a:gd name="connsiteY18" fmla="*/ 1624396 h 2472473"/>
              <a:gd name="connsiteX19" fmla="*/ 1890713 w 2595563"/>
              <a:gd name="connsiteY19" fmla="*/ 1938721 h 2472473"/>
              <a:gd name="connsiteX20" fmla="*/ 2014538 w 2595563"/>
              <a:gd name="connsiteY20" fmla="*/ 2200659 h 2472473"/>
              <a:gd name="connsiteX21" fmla="*/ 2128838 w 2595563"/>
              <a:gd name="connsiteY21" fmla="*/ 2348296 h 2472473"/>
              <a:gd name="connsiteX22" fmla="*/ 2276475 w 2595563"/>
              <a:gd name="connsiteY22" fmla="*/ 2434021 h 2472473"/>
              <a:gd name="connsiteX23" fmla="*/ 2447925 w 2595563"/>
              <a:gd name="connsiteY23" fmla="*/ 2467359 h 2472473"/>
              <a:gd name="connsiteX24" fmla="*/ 2562225 w 2595563"/>
              <a:gd name="connsiteY24" fmla="*/ 2472121 h 2472473"/>
              <a:gd name="connsiteX25" fmla="*/ 2595563 w 2595563"/>
              <a:gd name="connsiteY25" fmla="*/ 2472121 h 2472473"/>
              <a:gd name="connsiteX0" fmla="*/ 0 w 2595563"/>
              <a:gd name="connsiteY0" fmla="*/ 2467359 h 2472473"/>
              <a:gd name="connsiteX1" fmla="*/ 257175 w 2595563"/>
              <a:gd name="connsiteY1" fmla="*/ 2448309 h 2472473"/>
              <a:gd name="connsiteX2" fmla="*/ 423862 w 2595563"/>
              <a:gd name="connsiteY2" fmla="*/ 2364965 h 2472473"/>
              <a:gd name="connsiteX3" fmla="*/ 485775 w 2595563"/>
              <a:gd name="connsiteY3" fmla="*/ 2314959 h 2472473"/>
              <a:gd name="connsiteX4" fmla="*/ 581025 w 2595563"/>
              <a:gd name="connsiteY4" fmla="*/ 2176846 h 2472473"/>
              <a:gd name="connsiteX5" fmla="*/ 666750 w 2595563"/>
              <a:gd name="connsiteY5" fmla="*/ 1991109 h 2472473"/>
              <a:gd name="connsiteX6" fmla="*/ 747713 w 2595563"/>
              <a:gd name="connsiteY6" fmla="*/ 1767271 h 2472473"/>
              <a:gd name="connsiteX7" fmla="*/ 847725 w 2595563"/>
              <a:gd name="connsiteY7" fmla="*/ 1405321 h 2472473"/>
              <a:gd name="connsiteX8" fmla="*/ 938213 w 2595563"/>
              <a:gd name="connsiteY8" fmla="*/ 1000509 h 2472473"/>
              <a:gd name="connsiteX9" fmla="*/ 1047750 w 2595563"/>
              <a:gd name="connsiteY9" fmla="*/ 552834 h 2472473"/>
              <a:gd name="connsiteX10" fmla="*/ 1157288 w 2595563"/>
              <a:gd name="connsiteY10" fmla="*/ 176596 h 2472473"/>
              <a:gd name="connsiteX11" fmla="*/ 1233488 w 2595563"/>
              <a:gd name="connsiteY11" fmla="*/ 43246 h 2472473"/>
              <a:gd name="connsiteX12" fmla="*/ 1295400 w 2595563"/>
              <a:gd name="connsiteY12" fmla="*/ 384 h 2472473"/>
              <a:gd name="connsiteX13" fmla="*/ 1371600 w 2595563"/>
              <a:gd name="connsiteY13" fmla="*/ 62296 h 2472473"/>
              <a:gd name="connsiteX14" fmla="*/ 1438275 w 2595563"/>
              <a:gd name="connsiteY14" fmla="*/ 228984 h 2472473"/>
              <a:gd name="connsiteX15" fmla="*/ 1512095 w 2595563"/>
              <a:gd name="connsiteY15" fmla="*/ 469490 h 2472473"/>
              <a:gd name="connsiteX16" fmla="*/ 1614488 w 2595563"/>
              <a:gd name="connsiteY16" fmla="*/ 881446 h 2472473"/>
              <a:gd name="connsiteX17" fmla="*/ 1704975 w 2595563"/>
              <a:gd name="connsiteY17" fmla="*/ 1257684 h 2472473"/>
              <a:gd name="connsiteX18" fmla="*/ 1795463 w 2595563"/>
              <a:gd name="connsiteY18" fmla="*/ 1624396 h 2472473"/>
              <a:gd name="connsiteX19" fmla="*/ 1890713 w 2595563"/>
              <a:gd name="connsiteY19" fmla="*/ 1938721 h 2472473"/>
              <a:gd name="connsiteX20" fmla="*/ 2014538 w 2595563"/>
              <a:gd name="connsiteY20" fmla="*/ 2200659 h 2472473"/>
              <a:gd name="connsiteX21" fmla="*/ 2128838 w 2595563"/>
              <a:gd name="connsiteY21" fmla="*/ 2348296 h 2472473"/>
              <a:gd name="connsiteX22" fmla="*/ 2276475 w 2595563"/>
              <a:gd name="connsiteY22" fmla="*/ 2434021 h 2472473"/>
              <a:gd name="connsiteX23" fmla="*/ 2447925 w 2595563"/>
              <a:gd name="connsiteY23" fmla="*/ 2467359 h 2472473"/>
              <a:gd name="connsiteX24" fmla="*/ 2562225 w 2595563"/>
              <a:gd name="connsiteY24" fmla="*/ 2472121 h 2472473"/>
              <a:gd name="connsiteX25" fmla="*/ 2595563 w 2595563"/>
              <a:gd name="connsiteY25" fmla="*/ 2472121 h 2472473"/>
              <a:gd name="connsiteX0" fmla="*/ 0 w 2595563"/>
              <a:gd name="connsiteY0" fmla="*/ 2467359 h 2472473"/>
              <a:gd name="connsiteX1" fmla="*/ 257175 w 2595563"/>
              <a:gd name="connsiteY1" fmla="*/ 2448309 h 2472473"/>
              <a:gd name="connsiteX2" fmla="*/ 426243 w 2595563"/>
              <a:gd name="connsiteY2" fmla="*/ 2372108 h 2472473"/>
              <a:gd name="connsiteX3" fmla="*/ 485775 w 2595563"/>
              <a:gd name="connsiteY3" fmla="*/ 2314959 h 2472473"/>
              <a:gd name="connsiteX4" fmla="*/ 581025 w 2595563"/>
              <a:gd name="connsiteY4" fmla="*/ 2176846 h 2472473"/>
              <a:gd name="connsiteX5" fmla="*/ 666750 w 2595563"/>
              <a:gd name="connsiteY5" fmla="*/ 1991109 h 2472473"/>
              <a:gd name="connsiteX6" fmla="*/ 747713 w 2595563"/>
              <a:gd name="connsiteY6" fmla="*/ 1767271 h 2472473"/>
              <a:gd name="connsiteX7" fmla="*/ 847725 w 2595563"/>
              <a:gd name="connsiteY7" fmla="*/ 1405321 h 2472473"/>
              <a:gd name="connsiteX8" fmla="*/ 938213 w 2595563"/>
              <a:gd name="connsiteY8" fmla="*/ 1000509 h 2472473"/>
              <a:gd name="connsiteX9" fmla="*/ 1047750 w 2595563"/>
              <a:gd name="connsiteY9" fmla="*/ 552834 h 2472473"/>
              <a:gd name="connsiteX10" fmla="*/ 1157288 w 2595563"/>
              <a:gd name="connsiteY10" fmla="*/ 176596 h 2472473"/>
              <a:gd name="connsiteX11" fmla="*/ 1233488 w 2595563"/>
              <a:gd name="connsiteY11" fmla="*/ 43246 h 2472473"/>
              <a:gd name="connsiteX12" fmla="*/ 1295400 w 2595563"/>
              <a:gd name="connsiteY12" fmla="*/ 384 h 2472473"/>
              <a:gd name="connsiteX13" fmla="*/ 1371600 w 2595563"/>
              <a:gd name="connsiteY13" fmla="*/ 62296 h 2472473"/>
              <a:gd name="connsiteX14" fmla="*/ 1438275 w 2595563"/>
              <a:gd name="connsiteY14" fmla="*/ 228984 h 2472473"/>
              <a:gd name="connsiteX15" fmla="*/ 1512095 w 2595563"/>
              <a:gd name="connsiteY15" fmla="*/ 469490 h 2472473"/>
              <a:gd name="connsiteX16" fmla="*/ 1614488 w 2595563"/>
              <a:gd name="connsiteY16" fmla="*/ 881446 h 2472473"/>
              <a:gd name="connsiteX17" fmla="*/ 1704975 w 2595563"/>
              <a:gd name="connsiteY17" fmla="*/ 1257684 h 2472473"/>
              <a:gd name="connsiteX18" fmla="*/ 1795463 w 2595563"/>
              <a:gd name="connsiteY18" fmla="*/ 1624396 h 2472473"/>
              <a:gd name="connsiteX19" fmla="*/ 1890713 w 2595563"/>
              <a:gd name="connsiteY19" fmla="*/ 1938721 h 2472473"/>
              <a:gd name="connsiteX20" fmla="*/ 2014538 w 2595563"/>
              <a:gd name="connsiteY20" fmla="*/ 2200659 h 2472473"/>
              <a:gd name="connsiteX21" fmla="*/ 2128838 w 2595563"/>
              <a:gd name="connsiteY21" fmla="*/ 2348296 h 2472473"/>
              <a:gd name="connsiteX22" fmla="*/ 2276475 w 2595563"/>
              <a:gd name="connsiteY22" fmla="*/ 2434021 h 2472473"/>
              <a:gd name="connsiteX23" fmla="*/ 2447925 w 2595563"/>
              <a:gd name="connsiteY23" fmla="*/ 2467359 h 2472473"/>
              <a:gd name="connsiteX24" fmla="*/ 2562225 w 2595563"/>
              <a:gd name="connsiteY24" fmla="*/ 2472121 h 2472473"/>
              <a:gd name="connsiteX25" fmla="*/ 2595563 w 2595563"/>
              <a:gd name="connsiteY25" fmla="*/ 2472121 h 2472473"/>
              <a:gd name="connsiteX0" fmla="*/ 0 w 2595563"/>
              <a:gd name="connsiteY0" fmla="*/ 2467359 h 2472473"/>
              <a:gd name="connsiteX1" fmla="*/ 257175 w 2595563"/>
              <a:gd name="connsiteY1" fmla="*/ 2448309 h 2472473"/>
              <a:gd name="connsiteX2" fmla="*/ 416718 w 2595563"/>
              <a:gd name="connsiteY2" fmla="*/ 2381633 h 2472473"/>
              <a:gd name="connsiteX3" fmla="*/ 485775 w 2595563"/>
              <a:gd name="connsiteY3" fmla="*/ 2314959 h 2472473"/>
              <a:gd name="connsiteX4" fmla="*/ 581025 w 2595563"/>
              <a:gd name="connsiteY4" fmla="*/ 2176846 h 2472473"/>
              <a:gd name="connsiteX5" fmla="*/ 666750 w 2595563"/>
              <a:gd name="connsiteY5" fmla="*/ 1991109 h 2472473"/>
              <a:gd name="connsiteX6" fmla="*/ 747713 w 2595563"/>
              <a:gd name="connsiteY6" fmla="*/ 1767271 h 2472473"/>
              <a:gd name="connsiteX7" fmla="*/ 847725 w 2595563"/>
              <a:gd name="connsiteY7" fmla="*/ 1405321 h 2472473"/>
              <a:gd name="connsiteX8" fmla="*/ 938213 w 2595563"/>
              <a:gd name="connsiteY8" fmla="*/ 1000509 h 2472473"/>
              <a:gd name="connsiteX9" fmla="*/ 1047750 w 2595563"/>
              <a:gd name="connsiteY9" fmla="*/ 552834 h 2472473"/>
              <a:gd name="connsiteX10" fmla="*/ 1157288 w 2595563"/>
              <a:gd name="connsiteY10" fmla="*/ 176596 h 2472473"/>
              <a:gd name="connsiteX11" fmla="*/ 1233488 w 2595563"/>
              <a:gd name="connsiteY11" fmla="*/ 43246 h 2472473"/>
              <a:gd name="connsiteX12" fmla="*/ 1295400 w 2595563"/>
              <a:gd name="connsiteY12" fmla="*/ 384 h 2472473"/>
              <a:gd name="connsiteX13" fmla="*/ 1371600 w 2595563"/>
              <a:gd name="connsiteY13" fmla="*/ 62296 h 2472473"/>
              <a:gd name="connsiteX14" fmla="*/ 1438275 w 2595563"/>
              <a:gd name="connsiteY14" fmla="*/ 228984 h 2472473"/>
              <a:gd name="connsiteX15" fmla="*/ 1512095 w 2595563"/>
              <a:gd name="connsiteY15" fmla="*/ 469490 h 2472473"/>
              <a:gd name="connsiteX16" fmla="*/ 1614488 w 2595563"/>
              <a:gd name="connsiteY16" fmla="*/ 881446 h 2472473"/>
              <a:gd name="connsiteX17" fmla="*/ 1704975 w 2595563"/>
              <a:gd name="connsiteY17" fmla="*/ 1257684 h 2472473"/>
              <a:gd name="connsiteX18" fmla="*/ 1795463 w 2595563"/>
              <a:gd name="connsiteY18" fmla="*/ 1624396 h 2472473"/>
              <a:gd name="connsiteX19" fmla="*/ 1890713 w 2595563"/>
              <a:gd name="connsiteY19" fmla="*/ 1938721 h 2472473"/>
              <a:gd name="connsiteX20" fmla="*/ 2014538 w 2595563"/>
              <a:gd name="connsiteY20" fmla="*/ 2200659 h 2472473"/>
              <a:gd name="connsiteX21" fmla="*/ 2128838 w 2595563"/>
              <a:gd name="connsiteY21" fmla="*/ 2348296 h 2472473"/>
              <a:gd name="connsiteX22" fmla="*/ 2276475 w 2595563"/>
              <a:gd name="connsiteY22" fmla="*/ 2434021 h 2472473"/>
              <a:gd name="connsiteX23" fmla="*/ 2447925 w 2595563"/>
              <a:gd name="connsiteY23" fmla="*/ 2467359 h 2472473"/>
              <a:gd name="connsiteX24" fmla="*/ 2562225 w 2595563"/>
              <a:gd name="connsiteY24" fmla="*/ 2472121 h 2472473"/>
              <a:gd name="connsiteX25" fmla="*/ 2595563 w 2595563"/>
              <a:gd name="connsiteY25" fmla="*/ 2472121 h 2472473"/>
              <a:gd name="connsiteX0" fmla="*/ 0 w 2595563"/>
              <a:gd name="connsiteY0" fmla="*/ 2467359 h 2472473"/>
              <a:gd name="connsiteX1" fmla="*/ 257175 w 2595563"/>
              <a:gd name="connsiteY1" fmla="*/ 2448309 h 2472473"/>
              <a:gd name="connsiteX2" fmla="*/ 414337 w 2595563"/>
              <a:gd name="connsiteY2" fmla="*/ 2379252 h 2472473"/>
              <a:gd name="connsiteX3" fmla="*/ 485775 w 2595563"/>
              <a:gd name="connsiteY3" fmla="*/ 2314959 h 2472473"/>
              <a:gd name="connsiteX4" fmla="*/ 581025 w 2595563"/>
              <a:gd name="connsiteY4" fmla="*/ 2176846 h 2472473"/>
              <a:gd name="connsiteX5" fmla="*/ 666750 w 2595563"/>
              <a:gd name="connsiteY5" fmla="*/ 1991109 h 2472473"/>
              <a:gd name="connsiteX6" fmla="*/ 747713 w 2595563"/>
              <a:gd name="connsiteY6" fmla="*/ 1767271 h 2472473"/>
              <a:gd name="connsiteX7" fmla="*/ 847725 w 2595563"/>
              <a:gd name="connsiteY7" fmla="*/ 1405321 h 2472473"/>
              <a:gd name="connsiteX8" fmla="*/ 938213 w 2595563"/>
              <a:gd name="connsiteY8" fmla="*/ 1000509 h 2472473"/>
              <a:gd name="connsiteX9" fmla="*/ 1047750 w 2595563"/>
              <a:gd name="connsiteY9" fmla="*/ 552834 h 2472473"/>
              <a:gd name="connsiteX10" fmla="*/ 1157288 w 2595563"/>
              <a:gd name="connsiteY10" fmla="*/ 176596 h 2472473"/>
              <a:gd name="connsiteX11" fmla="*/ 1233488 w 2595563"/>
              <a:gd name="connsiteY11" fmla="*/ 43246 h 2472473"/>
              <a:gd name="connsiteX12" fmla="*/ 1295400 w 2595563"/>
              <a:gd name="connsiteY12" fmla="*/ 384 h 2472473"/>
              <a:gd name="connsiteX13" fmla="*/ 1371600 w 2595563"/>
              <a:gd name="connsiteY13" fmla="*/ 62296 h 2472473"/>
              <a:gd name="connsiteX14" fmla="*/ 1438275 w 2595563"/>
              <a:gd name="connsiteY14" fmla="*/ 228984 h 2472473"/>
              <a:gd name="connsiteX15" fmla="*/ 1512095 w 2595563"/>
              <a:gd name="connsiteY15" fmla="*/ 469490 h 2472473"/>
              <a:gd name="connsiteX16" fmla="*/ 1614488 w 2595563"/>
              <a:gd name="connsiteY16" fmla="*/ 881446 h 2472473"/>
              <a:gd name="connsiteX17" fmla="*/ 1704975 w 2595563"/>
              <a:gd name="connsiteY17" fmla="*/ 1257684 h 2472473"/>
              <a:gd name="connsiteX18" fmla="*/ 1795463 w 2595563"/>
              <a:gd name="connsiteY18" fmla="*/ 1624396 h 2472473"/>
              <a:gd name="connsiteX19" fmla="*/ 1890713 w 2595563"/>
              <a:gd name="connsiteY19" fmla="*/ 1938721 h 2472473"/>
              <a:gd name="connsiteX20" fmla="*/ 2014538 w 2595563"/>
              <a:gd name="connsiteY20" fmla="*/ 2200659 h 2472473"/>
              <a:gd name="connsiteX21" fmla="*/ 2128838 w 2595563"/>
              <a:gd name="connsiteY21" fmla="*/ 2348296 h 2472473"/>
              <a:gd name="connsiteX22" fmla="*/ 2276475 w 2595563"/>
              <a:gd name="connsiteY22" fmla="*/ 2434021 h 2472473"/>
              <a:gd name="connsiteX23" fmla="*/ 2447925 w 2595563"/>
              <a:gd name="connsiteY23" fmla="*/ 2467359 h 2472473"/>
              <a:gd name="connsiteX24" fmla="*/ 2562225 w 2595563"/>
              <a:gd name="connsiteY24" fmla="*/ 2472121 h 2472473"/>
              <a:gd name="connsiteX25" fmla="*/ 2595563 w 2595563"/>
              <a:gd name="connsiteY25" fmla="*/ 2472121 h 2472473"/>
              <a:gd name="connsiteX0" fmla="*/ 0 w 2595563"/>
              <a:gd name="connsiteY0" fmla="*/ 2467444 h 2472558"/>
              <a:gd name="connsiteX1" fmla="*/ 257175 w 2595563"/>
              <a:gd name="connsiteY1" fmla="*/ 2448394 h 2472558"/>
              <a:gd name="connsiteX2" fmla="*/ 414337 w 2595563"/>
              <a:gd name="connsiteY2" fmla="*/ 2379337 h 2472558"/>
              <a:gd name="connsiteX3" fmla="*/ 485775 w 2595563"/>
              <a:gd name="connsiteY3" fmla="*/ 2315044 h 2472558"/>
              <a:gd name="connsiteX4" fmla="*/ 581025 w 2595563"/>
              <a:gd name="connsiteY4" fmla="*/ 2176931 h 2472558"/>
              <a:gd name="connsiteX5" fmla="*/ 666750 w 2595563"/>
              <a:gd name="connsiteY5" fmla="*/ 1991194 h 2472558"/>
              <a:gd name="connsiteX6" fmla="*/ 747713 w 2595563"/>
              <a:gd name="connsiteY6" fmla="*/ 1767356 h 2472558"/>
              <a:gd name="connsiteX7" fmla="*/ 847725 w 2595563"/>
              <a:gd name="connsiteY7" fmla="*/ 1405406 h 2472558"/>
              <a:gd name="connsiteX8" fmla="*/ 938213 w 2595563"/>
              <a:gd name="connsiteY8" fmla="*/ 1000594 h 2472558"/>
              <a:gd name="connsiteX9" fmla="*/ 1047750 w 2595563"/>
              <a:gd name="connsiteY9" fmla="*/ 552919 h 2472558"/>
              <a:gd name="connsiteX10" fmla="*/ 1157288 w 2595563"/>
              <a:gd name="connsiteY10" fmla="*/ 176681 h 2472558"/>
              <a:gd name="connsiteX11" fmla="*/ 1233488 w 2595563"/>
              <a:gd name="connsiteY11" fmla="*/ 43331 h 2472558"/>
              <a:gd name="connsiteX12" fmla="*/ 1295400 w 2595563"/>
              <a:gd name="connsiteY12" fmla="*/ 469 h 2472558"/>
              <a:gd name="connsiteX13" fmla="*/ 1364456 w 2595563"/>
              <a:gd name="connsiteY13" fmla="*/ 64762 h 2472558"/>
              <a:gd name="connsiteX14" fmla="*/ 1438275 w 2595563"/>
              <a:gd name="connsiteY14" fmla="*/ 229069 h 2472558"/>
              <a:gd name="connsiteX15" fmla="*/ 1512095 w 2595563"/>
              <a:gd name="connsiteY15" fmla="*/ 469575 h 2472558"/>
              <a:gd name="connsiteX16" fmla="*/ 1614488 w 2595563"/>
              <a:gd name="connsiteY16" fmla="*/ 881531 h 2472558"/>
              <a:gd name="connsiteX17" fmla="*/ 1704975 w 2595563"/>
              <a:gd name="connsiteY17" fmla="*/ 1257769 h 2472558"/>
              <a:gd name="connsiteX18" fmla="*/ 1795463 w 2595563"/>
              <a:gd name="connsiteY18" fmla="*/ 1624481 h 2472558"/>
              <a:gd name="connsiteX19" fmla="*/ 1890713 w 2595563"/>
              <a:gd name="connsiteY19" fmla="*/ 1938806 h 2472558"/>
              <a:gd name="connsiteX20" fmla="*/ 2014538 w 2595563"/>
              <a:gd name="connsiteY20" fmla="*/ 2200744 h 2472558"/>
              <a:gd name="connsiteX21" fmla="*/ 2128838 w 2595563"/>
              <a:gd name="connsiteY21" fmla="*/ 2348381 h 2472558"/>
              <a:gd name="connsiteX22" fmla="*/ 2276475 w 2595563"/>
              <a:gd name="connsiteY22" fmla="*/ 2434106 h 2472558"/>
              <a:gd name="connsiteX23" fmla="*/ 2447925 w 2595563"/>
              <a:gd name="connsiteY23" fmla="*/ 2467444 h 2472558"/>
              <a:gd name="connsiteX24" fmla="*/ 2562225 w 2595563"/>
              <a:gd name="connsiteY24" fmla="*/ 2472206 h 2472558"/>
              <a:gd name="connsiteX25" fmla="*/ 2595563 w 2595563"/>
              <a:gd name="connsiteY25" fmla="*/ 2472206 h 2472558"/>
              <a:gd name="connsiteX0" fmla="*/ 0 w 2595563"/>
              <a:gd name="connsiteY0" fmla="*/ 2460480 h 2465594"/>
              <a:gd name="connsiteX1" fmla="*/ 257175 w 2595563"/>
              <a:gd name="connsiteY1" fmla="*/ 2441430 h 2465594"/>
              <a:gd name="connsiteX2" fmla="*/ 414337 w 2595563"/>
              <a:gd name="connsiteY2" fmla="*/ 2372373 h 2465594"/>
              <a:gd name="connsiteX3" fmla="*/ 485775 w 2595563"/>
              <a:gd name="connsiteY3" fmla="*/ 2308080 h 2465594"/>
              <a:gd name="connsiteX4" fmla="*/ 581025 w 2595563"/>
              <a:gd name="connsiteY4" fmla="*/ 2169967 h 2465594"/>
              <a:gd name="connsiteX5" fmla="*/ 666750 w 2595563"/>
              <a:gd name="connsiteY5" fmla="*/ 1984230 h 2465594"/>
              <a:gd name="connsiteX6" fmla="*/ 747713 w 2595563"/>
              <a:gd name="connsiteY6" fmla="*/ 1760392 h 2465594"/>
              <a:gd name="connsiteX7" fmla="*/ 847725 w 2595563"/>
              <a:gd name="connsiteY7" fmla="*/ 1398442 h 2465594"/>
              <a:gd name="connsiteX8" fmla="*/ 938213 w 2595563"/>
              <a:gd name="connsiteY8" fmla="*/ 993630 h 2465594"/>
              <a:gd name="connsiteX9" fmla="*/ 1047750 w 2595563"/>
              <a:gd name="connsiteY9" fmla="*/ 545955 h 2465594"/>
              <a:gd name="connsiteX10" fmla="*/ 1157288 w 2595563"/>
              <a:gd name="connsiteY10" fmla="*/ 169717 h 2465594"/>
              <a:gd name="connsiteX11" fmla="*/ 1233488 w 2595563"/>
              <a:gd name="connsiteY11" fmla="*/ 36367 h 2465594"/>
              <a:gd name="connsiteX12" fmla="*/ 1297782 w 2595563"/>
              <a:gd name="connsiteY12" fmla="*/ 648 h 2465594"/>
              <a:gd name="connsiteX13" fmla="*/ 1364456 w 2595563"/>
              <a:gd name="connsiteY13" fmla="*/ 57798 h 2465594"/>
              <a:gd name="connsiteX14" fmla="*/ 1438275 w 2595563"/>
              <a:gd name="connsiteY14" fmla="*/ 222105 h 2465594"/>
              <a:gd name="connsiteX15" fmla="*/ 1512095 w 2595563"/>
              <a:gd name="connsiteY15" fmla="*/ 462611 h 2465594"/>
              <a:gd name="connsiteX16" fmla="*/ 1614488 w 2595563"/>
              <a:gd name="connsiteY16" fmla="*/ 874567 h 2465594"/>
              <a:gd name="connsiteX17" fmla="*/ 1704975 w 2595563"/>
              <a:gd name="connsiteY17" fmla="*/ 1250805 h 2465594"/>
              <a:gd name="connsiteX18" fmla="*/ 1795463 w 2595563"/>
              <a:gd name="connsiteY18" fmla="*/ 1617517 h 2465594"/>
              <a:gd name="connsiteX19" fmla="*/ 1890713 w 2595563"/>
              <a:gd name="connsiteY19" fmla="*/ 1931842 h 2465594"/>
              <a:gd name="connsiteX20" fmla="*/ 2014538 w 2595563"/>
              <a:gd name="connsiteY20" fmla="*/ 2193780 h 2465594"/>
              <a:gd name="connsiteX21" fmla="*/ 2128838 w 2595563"/>
              <a:gd name="connsiteY21" fmla="*/ 2341417 h 2465594"/>
              <a:gd name="connsiteX22" fmla="*/ 2276475 w 2595563"/>
              <a:gd name="connsiteY22" fmla="*/ 2427142 h 2465594"/>
              <a:gd name="connsiteX23" fmla="*/ 2447925 w 2595563"/>
              <a:gd name="connsiteY23" fmla="*/ 2460480 h 2465594"/>
              <a:gd name="connsiteX24" fmla="*/ 2562225 w 2595563"/>
              <a:gd name="connsiteY24" fmla="*/ 2465242 h 2465594"/>
              <a:gd name="connsiteX25" fmla="*/ 2595563 w 2595563"/>
              <a:gd name="connsiteY25" fmla="*/ 2465242 h 2465594"/>
              <a:gd name="connsiteX0" fmla="*/ 0 w 2614613"/>
              <a:gd name="connsiteY0" fmla="*/ 2470005 h 2470005"/>
              <a:gd name="connsiteX1" fmla="*/ 276225 w 2614613"/>
              <a:gd name="connsiteY1" fmla="*/ 2441430 h 2470005"/>
              <a:gd name="connsiteX2" fmla="*/ 433387 w 2614613"/>
              <a:gd name="connsiteY2" fmla="*/ 2372373 h 2470005"/>
              <a:gd name="connsiteX3" fmla="*/ 504825 w 2614613"/>
              <a:gd name="connsiteY3" fmla="*/ 2308080 h 2470005"/>
              <a:gd name="connsiteX4" fmla="*/ 600075 w 2614613"/>
              <a:gd name="connsiteY4" fmla="*/ 2169967 h 2470005"/>
              <a:gd name="connsiteX5" fmla="*/ 685800 w 2614613"/>
              <a:gd name="connsiteY5" fmla="*/ 1984230 h 2470005"/>
              <a:gd name="connsiteX6" fmla="*/ 766763 w 2614613"/>
              <a:gd name="connsiteY6" fmla="*/ 1760392 h 2470005"/>
              <a:gd name="connsiteX7" fmla="*/ 866775 w 2614613"/>
              <a:gd name="connsiteY7" fmla="*/ 1398442 h 2470005"/>
              <a:gd name="connsiteX8" fmla="*/ 957263 w 2614613"/>
              <a:gd name="connsiteY8" fmla="*/ 993630 h 2470005"/>
              <a:gd name="connsiteX9" fmla="*/ 1066800 w 2614613"/>
              <a:gd name="connsiteY9" fmla="*/ 545955 h 2470005"/>
              <a:gd name="connsiteX10" fmla="*/ 1176338 w 2614613"/>
              <a:gd name="connsiteY10" fmla="*/ 169717 h 2470005"/>
              <a:gd name="connsiteX11" fmla="*/ 1252538 w 2614613"/>
              <a:gd name="connsiteY11" fmla="*/ 36367 h 2470005"/>
              <a:gd name="connsiteX12" fmla="*/ 1316832 w 2614613"/>
              <a:gd name="connsiteY12" fmla="*/ 648 h 2470005"/>
              <a:gd name="connsiteX13" fmla="*/ 1383506 w 2614613"/>
              <a:gd name="connsiteY13" fmla="*/ 57798 h 2470005"/>
              <a:gd name="connsiteX14" fmla="*/ 1457325 w 2614613"/>
              <a:gd name="connsiteY14" fmla="*/ 222105 h 2470005"/>
              <a:gd name="connsiteX15" fmla="*/ 1531145 w 2614613"/>
              <a:gd name="connsiteY15" fmla="*/ 462611 h 2470005"/>
              <a:gd name="connsiteX16" fmla="*/ 1633538 w 2614613"/>
              <a:gd name="connsiteY16" fmla="*/ 874567 h 2470005"/>
              <a:gd name="connsiteX17" fmla="*/ 1724025 w 2614613"/>
              <a:gd name="connsiteY17" fmla="*/ 1250805 h 2470005"/>
              <a:gd name="connsiteX18" fmla="*/ 1814513 w 2614613"/>
              <a:gd name="connsiteY18" fmla="*/ 1617517 h 2470005"/>
              <a:gd name="connsiteX19" fmla="*/ 1909763 w 2614613"/>
              <a:gd name="connsiteY19" fmla="*/ 1931842 h 2470005"/>
              <a:gd name="connsiteX20" fmla="*/ 2033588 w 2614613"/>
              <a:gd name="connsiteY20" fmla="*/ 2193780 h 2470005"/>
              <a:gd name="connsiteX21" fmla="*/ 2147888 w 2614613"/>
              <a:gd name="connsiteY21" fmla="*/ 2341417 h 2470005"/>
              <a:gd name="connsiteX22" fmla="*/ 2295525 w 2614613"/>
              <a:gd name="connsiteY22" fmla="*/ 2427142 h 2470005"/>
              <a:gd name="connsiteX23" fmla="*/ 2466975 w 2614613"/>
              <a:gd name="connsiteY23" fmla="*/ 2460480 h 2470005"/>
              <a:gd name="connsiteX24" fmla="*/ 2581275 w 2614613"/>
              <a:gd name="connsiteY24" fmla="*/ 2465242 h 2470005"/>
              <a:gd name="connsiteX25" fmla="*/ 2614613 w 2614613"/>
              <a:gd name="connsiteY25" fmla="*/ 2465242 h 2470005"/>
              <a:gd name="connsiteX0" fmla="*/ 0 w 2614613"/>
              <a:gd name="connsiteY0" fmla="*/ 2470005 h 2470005"/>
              <a:gd name="connsiteX1" fmla="*/ 276225 w 2614613"/>
              <a:gd name="connsiteY1" fmla="*/ 2441430 h 2470005"/>
              <a:gd name="connsiteX2" fmla="*/ 433387 w 2614613"/>
              <a:gd name="connsiteY2" fmla="*/ 2372373 h 2470005"/>
              <a:gd name="connsiteX3" fmla="*/ 504825 w 2614613"/>
              <a:gd name="connsiteY3" fmla="*/ 2308080 h 2470005"/>
              <a:gd name="connsiteX4" fmla="*/ 600075 w 2614613"/>
              <a:gd name="connsiteY4" fmla="*/ 2169967 h 2470005"/>
              <a:gd name="connsiteX5" fmla="*/ 685800 w 2614613"/>
              <a:gd name="connsiteY5" fmla="*/ 1984230 h 2470005"/>
              <a:gd name="connsiteX6" fmla="*/ 766763 w 2614613"/>
              <a:gd name="connsiteY6" fmla="*/ 1760392 h 2470005"/>
              <a:gd name="connsiteX7" fmla="*/ 860425 w 2614613"/>
              <a:gd name="connsiteY7" fmla="*/ 1398442 h 2470005"/>
              <a:gd name="connsiteX8" fmla="*/ 957263 w 2614613"/>
              <a:gd name="connsiteY8" fmla="*/ 993630 h 2470005"/>
              <a:gd name="connsiteX9" fmla="*/ 1066800 w 2614613"/>
              <a:gd name="connsiteY9" fmla="*/ 545955 h 2470005"/>
              <a:gd name="connsiteX10" fmla="*/ 1176338 w 2614613"/>
              <a:gd name="connsiteY10" fmla="*/ 169717 h 2470005"/>
              <a:gd name="connsiteX11" fmla="*/ 1252538 w 2614613"/>
              <a:gd name="connsiteY11" fmla="*/ 36367 h 2470005"/>
              <a:gd name="connsiteX12" fmla="*/ 1316832 w 2614613"/>
              <a:gd name="connsiteY12" fmla="*/ 648 h 2470005"/>
              <a:gd name="connsiteX13" fmla="*/ 1383506 w 2614613"/>
              <a:gd name="connsiteY13" fmla="*/ 57798 h 2470005"/>
              <a:gd name="connsiteX14" fmla="*/ 1457325 w 2614613"/>
              <a:gd name="connsiteY14" fmla="*/ 222105 h 2470005"/>
              <a:gd name="connsiteX15" fmla="*/ 1531145 w 2614613"/>
              <a:gd name="connsiteY15" fmla="*/ 462611 h 2470005"/>
              <a:gd name="connsiteX16" fmla="*/ 1633538 w 2614613"/>
              <a:gd name="connsiteY16" fmla="*/ 874567 h 2470005"/>
              <a:gd name="connsiteX17" fmla="*/ 1724025 w 2614613"/>
              <a:gd name="connsiteY17" fmla="*/ 1250805 h 2470005"/>
              <a:gd name="connsiteX18" fmla="*/ 1814513 w 2614613"/>
              <a:gd name="connsiteY18" fmla="*/ 1617517 h 2470005"/>
              <a:gd name="connsiteX19" fmla="*/ 1909763 w 2614613"/>
              <a:gd name="connsiteY19" fmla="*/ 1931842 h 2470005"/>
              <a:gd name="connsiteX20" fmla="*/ 2033588 w 2614613"/>
              <a:gd name="connsiteY20" fmla="*/ 2193780 h 2470005"/>
              <a:gd name="connsiteX21" fmla="*/ 2147888 w 2614613"/>
              <a:gd name="connsiteY21" fmla="*/ 2341417 h 2470005"/>
              <a:gd name="connsiteX22" fmla="*/ 2295525 w 2614613"/>
              <a:gd name="connsiteY22" fmla="*/ 2427142 h 2470005"/>
              <a:gd name="connsiteX23" fmla="*/ 2466975 w 2614613"/>
              <a:gd name="connsiteY23" fmla="*/ 2460480 h 2470005"/>
              <a:gd name="connsiteX24" fmla="*/ 2581275 w 2614613"/>
              <a:gd name="connsiteY24" fmla="*/ 2465242 h 2470005"/>
              <a:gd name="connsiteX25" fmla="*/ 2614613 w 2614613"/>
              <a:gd name="connsiteY25" fmla="*/ 2465242 h 2470005"/>
              <a:gd name="connsiteX0" fmla="*/ 0 w 2614613"/>
              <a:gd name="connsiteY0" fmla="*/ 2470005 h 2470005"/>
              <a:gd name="connsiteX1" fmla="*/ 276225 w 2614613"/>
              <a:gd name="connsiteY1" fmla="*/ 2441430 h 2470005"/>
              <a:gd name="connsiteX2" fmla="*/ 433387 w 2614613"/>
              <a:gd name="connsiteY2" fmla="*/ 2372373 h 2470005"/>
              <a:gd name="connsiteX3" fmla="*/ 519113 w 2614613"/>
              <a:gd name="connsiteY3" fmla="*/ 2291411 h 2470005"/>
              <a:gd name="connsiteX4" fmla="*/ 600075 w 2614613"/>
              <a:gd name="connsiteY4" fmla="*/ 2169967 h 2470005"/>
              <a:gd name="connsiteX5" fmla="*/ 685800 w 2614613"/>
              <a:gd name="connsiteY5" fmla="*/ 1984230 h 2470005"/>
              <a:gd name="connsiteX6" fmla="*/ 766763 w 2614613"/>
              <a:gd name="connsiteY6" fmla="*/ 1760392 h 2470005"/>
              <a:gd name="connsiteX7" fmla="*/ 860425 w 2614613"/>
              <a:gd name="connsiteY7" fmla="*/ 1398442 h 2470005"/>
              <a:gd name="connsiteX8" fmla="*/ 957263 w 2614613"/>
              <a:gd name="connsiteY8" fmla="*/ 993630 h 2470005"/>
              <a:gd name="connsiteX9" fmla="*/ 1066800 w 2614613"/>
              <a:gd name="connsiteY9" fmla="*/ 545955 h 2470005"/>
              <a:gd name="connsiteX10" fmla="*/ 1176338 w 2614613"/>
              <a:gd name="connsiteY10" fmla="*/ 169717 h 2470005"/>
              <a:gd name="connsiteX11" fmla="*/ 1252538 w 2614613"/>
              <a:gd name="connsiteY11" fmla="*/ 36367 h 2470005"/>
              <a:gd name="connsiteX12" fmla="*/ 1316832 w 2614613"/>
              <a:gd name="connsiteY12" fmla="*/ 648 h 2470005"/>
              <a:gd name="connsiteX13" fmla="*/ 1383506 w 2614613"/>
              <a:gd name="connsiteY13" fmla="*/ 57798 h 2470005"/>
              <a:gd name="connsiteX14" fmla="*/ 1457325 w 2614613"/>
              <a:gd name="connsiteY14" fmla="*/ 222105 h 2470005"/>
              <a:gd name="connsiteX15" fmla="*/ 1531145 w 2614613"/>
              <a:gd name="connsiteY15" fmla="*/ 462611 h 2470005"/>
              <a:gd name="connsiteX16" fmla="*/ 1633538 w 2614613"/>
              <a:gd name="connsiteY16" fmla="*/ 874567 h 2470005"/>
              <a:gd name="connsiteX17" fmla="*/ 1724025 w 2614613"/>
              <a:gd name="connsiteY17" fmla="*/ 1250805 h 2470005"/>
              <a:gd name="connsiteX18" fmla="*/ 1814513 w 2614613"/>
              <a:gd name="connsiteY18" fmla="*/ 1617517 h 2470005"/>
              <a:gd name="connsiteX19" fmla="*/ 1909763 w 2614613"/>
              <a:gd name="connsiteY19" fmla="*/ 1931842 h 2470005"/>
              <a:gd name="connsiteX20" fmla="*/ 2033588 w 2614613"/>
              <a:gd name="connsiteY20" fmla="*/ 2193780 h 2470005"/>
              <a:gd name="connsiteX21" fmla="*/ 2147888 w 2614613"/>
              <a:gd name="connsiteY21" fmla="*/ 2341417 h 2470005"/>
              <a:gd name="connsiteX22" fmla="*/ 2295525 w 2614613"/>
              <a:gd name="connsiteY22" fmla="*/ 2427142 h 2470005"/>
              <a:gd name="connsiteX23" fmla="*/ 2466975 w 2614613"/>
              <a:gd name="connsiteY23" fmla="*/ 2460480 h 2470005"/>
              <a:gd name="connsiteX24" fmla="*/ 2581275 w 2614613"/>
              <a:gd name="connsiteY24" fmla="*/ 2465242 h 2470005"/>
              <a:gd name="connsiteX25" fmla="*/ 2614613 w 2614613"/>
              <a:gd name="connsiteY25" fmla="*/ 2465242 h 2470005"/>
              <a:gd name="connsiteX0" fmla="*/ 0 w 2614613"/>
              <a:gd name="connsiteY0" fmla="*/ 2470005 h 2470005"/>
              <a:gd name="connsiteX1" fmla="*/ 276225 w 2614613"/>
              <a:gd name="connsiteY1" fmla="*/ 2441430 h 2470005"/>
              <a:gd name="connsiteX2" fmla="*/ 433387 w 2614613"/>
              <a:gd name="connsiteY2" fmla="*/ 2372373 h 2470005"/>
              <a:gd name="connsiteX3" fmla="*/ 519113 w 2614613"/>
              <a:gd name="connsiteY3" fmla="*/ 2291411 h 2470005"/>
              <a:gd name="connsiteX4" fmla="*/ 600075 w 2614613"/>
              <a:gd name="connsiteY4" fmla="*/ 2169967 h 2470005"/>
              <a:gd name="connsiteX5" fmla="*/ 685800 w 2614613"/>
              <a:gd name="connsiteY5" fmla="*/ 1984230 h 2470005"/>
              <a:gd name="connsiteX6" fmla="*/ 766763 w 2614613"/>
              <a:gd name="connsiteY6" fmla="*/ 1760392 h 2470005"/>
              <a:gd name="connsiteX7" fmla="*/ 860425 w 2614613"/>
              <a:gd name="connsiteY7" fmla="*/ 1398442 h 2470005"/>
              <a:gd name="connsiteX8" fmla="*/ 957263 w 2614613"/>
              <a:gd name="connsiteY8" fmla="*/ 993630 h 2470005"/>
              <a:gd name="connsiteX9" fmla="*/ 1066800 w 2614613"/>
              <a:gd name="connsiteY9" fmla="*/ 545955 h 2470005"/>
              <a:gd name="connsiteX10" fmla="*/ 1183482 w 2614613"/>
              <a:gd name="connsiteY10" fmla="*/ 169717 h 2470005"/>
              <a:gd name="connsiteX11" fmla="*/ 1252538 w 2614613"/>
              <a:gd name="connsiteY11" fmla="*/ 36367 h 2470005"/>
              <a:gd name="connsiteX12" fmla="*/ 1316832 w 2614613"/>
              <a:gd name="connsiteY12" fmla="*/ 648 h 2470005"/>
              <a:gd name="connsiteX13" fmla="*/ 1383506 w 2614613"/>
              <a:gd name="connsiteY13" fmla="*/ 57798 h 2470005"/>
              <a:gd name="connsiteX14" fmla="*/ 1457325 w 2614613"/>
              <a:gd name="connsiteY14" fmla="*/ 222105 h 2470005"/>
              <a:gd name="connsiteX15" fmla="*/ 1531145 w 2614613"/>
              <a:gd name="connsiteY15" fmla="*/ 462611 h 2470005"/>
              <a:gd name="connsiteX16" fmla="*/ 1633538 w 2614613"/>
              <a:gd name="connsiteY16" fmla="*/ 874567 h 2470005"/>
              <a:gd name="connsiteX17" fmla="*/ 1724025 w 2614613"/>
              <a:gd name="connsiteY17" fmla="*/ 1250805 h 2470005"/>
              <a:gd name="connsiteX18" fmla="*/ 1814513 w 2614613"/>
              <a:gd name="connsiteY18" fmla="*/ 1617517 h 2470005"/>
              <a:gd name="connsiteX19" fmla="*/ 1909763 w 2614613"/>
              <a:gd name="connsiteY19" fmla="*/ 1931842 h 2470005"/>
              <a:gd name="connsiteX20" fmla="*/ 2033588 w 2614613"/>
              <a:gd name="connsiteY20" fmla="*/ 2193780 h 2470005"/>
              <a:gd name="connsiteX21" fmla="*/ 2147888 w 2614613"/>
              <a:gd name="connsiteY21" fmla="*/ 2341417 h 2470005"/>
              <a:gd name="connsiteX22" fmla="*/ 2295525 w 2614613"/>
              <a:gd name="connsiteY22" fmla="*/ 2427142 h 2470005"/>
              <a:gd name="connsiteX23" fmla="*/ 2466975 w 2614613"/>
              <a:gd name="connsiteY23" fmla="*/ 2460480 h 2470005"/>
              <a:gd name="connsiteX24" fmla="*/ 2581275 w 2614613"/>
              <a:gd name="connsiteY24" fmla="*/ 2465242 h 2470005"/>
              <a:gd name="connsiteX25" fmla="*/ 2614613 w 2614613"/>
              <a:gd name="connsiteY25" fmla="*/ 2465242 h 2470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614613" h="2470005">
                <a:moveTo>
                  <a:pt x="0" y="2470005"/>
                </a:moveTo>
                <a:cubicBezTo>
                  <a:pt x="93662" y="2468417"/>
                  <a:pt x="203994" y="2457702"/>
                  <a:pt x="276225" y="2441430"/>
                </a:cubicBezTo>
                <a:cubicBezTo>
                  <a:pt x="348456" y="2425158"/>
                  <a:pt x="392906" y="2397376"/>
                  <a:pt x="433387" y="2372373"/>
                </a:cubicBezTo>
                <a:cubicBezTo>
                  <a:pt x="473868" y="2347370"/>
                  <a:pt x="491332" y="2325145"/>
                  <a:pt x="519113" y="2291411"/>
                </a:cubicBezTo>
                <a:cubicBezTo>
                  <a:pt x="546894" y="2257677"/>
                  <a:pt x="572294" y="2221164"/>
                  <a:pt x="600075" y="2169967"/>
                </a:cubicBezTo>
                <a:cubicBezTo>
                  <a:pt x="627856" y="2118770"/>
                  <a:pt x="658019" y="2052492"/>
                  <a:pt x="685800" y="1984230"/>
                </a:cubicBezTo>
                <a:cubicBezTo>
                  <a:pt x="713581" y="1915968"/>
                  <a:pt x="737659" y="1858023"/>
                  <a:pt x="766763" y="1760392"/>
                </a:cubicBezTo>
                <a:cubicBezTo>
                  <a:pt x="795867" y="1662761"/>
                  <a:pt x="828675" y="1526236"/>
                  <a:pt x="860425" y="1398442"/>
                </a:cubicBezTo>
                <a:cubicBezTo>
                  <a:pt x="892175" y="1270648"/>
                  <a:pt x="922867" y="1135711"/>
                  <a:pt x="957263" y="993630"/>
                </a:cubicBezTo>
                <a:cubicBezTo>
                  <a:pt x="991659" y="851549"/>
                  <a:pt x="1029097" y="683274"/>
                  <a:pt x="1066800" y="545955"/>
                </a:cubicBezTo>
                <a:cubicBezTo>
                  <a:pt x="1104503" y="408636"/>
                  <a:pt x="1152526" y="254648"/>
                  <a:pt x="1183482" y="169717"/>
                </a:cubicBezTo>
                <a:cubicBezTo>
                  <a:pt x="1214438" y="84786"/>
                  <a:pt x="1230313" y="64545"/>
                  <a:pt x="1252538" y="36367"/>
                </a:cubicBezTo>
                <a:cubicBezTo>
                  <a:pt x="1274763" y="8189"/>
                  <a:pt x="1295004" y="-2924"/>
                  <a:pt x="1316832" y="648"/>
                </a:cubicBezTo>
                <a:cubicBezTo>
                  <a:pt x="1338660" y="4220"/>
                  <a:pt x="1360091" y="20889"/>
                  <a:pt x="1383506" y="57798"/>
                </a:cubicBezTo>
                <a:cubicBezTo>
                  <a:pt x="1406921" y="94707"/>
                  <a:pt x="1432718" y="154636"/>
                  <a:pt x="1457325" y="222105"/>
                </a:cubicBezTo>
                <a:cubicBezTo>
                  <a:pt x="1481932" y="289574"/>
                  <a:pt x="1501776" y="353867"/>
                  <a:pt x="1531145" y="462611"/>
                </a:cubicBezTo>
                <a:cubicBezTo>
                  <a:pt x="1560514" y="571355"/>
                  <a:pt x="1601391" y="743201"/>
                  <a:pt x="1633538" y="874567"/>
                </a:cubicBezTo>
                <a:cubicBezTo>
                  <a:pt x="1665685" y="1005933"/>
                  <a:pt x="1693863" y="1126980"/>
                  <a:pt x="1724025" y="1250805"/>
                </a:cubicBezTo>
                <a:cubicBezTo>
                  <a:pt x="1754187" y="1374630"/>
                  <a:pt x="1783557" y="1504011"/>
                  <a:pt x="1814513" y="1617517"/>
                </a:cubicBezTo>
                <a:cubicBezTo>
                  <a:pt x="1845469" y="1731023"/>
                  <a:pt x="1873251" y="1835798"/>
                  <a:pt x="1909763" y="1931842"/>
                </a:cubicBezTo>
                <a:cubicBezTo>
                  <a:pt x="1946276" y="2027886"/>
                  <a:pt x="1993901" y="2125518"/>
                  <a:pt x="2033588" y="2193780"/>
                </a:cubicBezTo>
                <a:cubicBezTo>
                  <a:pt x="2073275" y="2262042"/>
                  <a:pt x="2104232" y="2302523"/>
                  <a:pt x="2147888" y="2341417"/>
                </a:cubicBezTo>
                <a:cubicBezTo>
                  <a:pt x="2191544" y="2380311"/>
                  <a:pt x="2242344" y="2407298"/>
                  <a:pt x="2295525" y="2427142"/>
                </a:cubicBezTo>
                <a:cubicBezTo>
                  <a:pt x="2348706" y="2446986"/>
                  <a:pt x="2419350" y="2454130"/>
                  <a:pt x="2466975" y="2460480"/>
                </a:cubicBezTo>
                <a:cubicBezTo>
                  <a:pt x="2514600" y="2466830"/>
                  <a:pt x="2556669" y="2464448"/>
                  <a:pt x="2581275" y="2465242"/>
                </a:cubicBezTo>
                <a:cubicBezTo>
                  <a:pt x="2605881" y="2466036"/>
                  <a:pt x="2614613" y="2465242"/>
                  <a:pt x="2614613" y="2465242"/>
                </a:cubicBezTo>
              </a:path>
            </a:pathLst>
          </a:custGeom>
          <a:solidFill>
            <a:srgbClr val="826AAD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04875"/>
            <a:endParaRPr lang="sv-SE" b="1">
              <a:latin typeface="Arial" charset="0"/>
            </a:endParaRPr>
          </a:p>
        </p:txBody>
      </p:sp>
      <p:sp>
        <p:nvSpPr>
          <p:cNvPr id="20" name="Freeform 44">
            <a:extLst>
              <a:ext uri="{FF2B5EF4-FFF2-40B4-BE49-F238E27FC236}">
                <a16:creationId xmlns:a16="http://schemas.microsoft.com/office/drawing/2014/main" id="{E511A8D1-6305-5CB8-D878-D03EE802EFB5}"/>
              </a:ext>
            </a:extLst>
          </p:cNvPr>
          <p:cNvSpPr/>
          <p:nvPr/>
        </p:nvSpPr>
        <p:spPr bwMode="auto">
          <a:xfrm>
            <a:off x="3628399" y="2963581"/>
            <a:ext cx="575276" cy="491206"/>
          </a:xfrm>
          <a:custGeom>
            <a:avLst/>
            <a:gdLst>
              <a:gd name="connsiteX0" fmla="*/ 0 w 2595563"/>
              <a:gd name="connsiteY0" fmla="*/ 2467359 h 2472473"/>
              <a:gd name="connsiteX1" fmla="*/ 257175 w 2595563"/>
              <a:gd name="connsiteY1" fmla="*/ 2448309 h 2472473"/>
              <a:gd name="connsiteX2" fmla="*/ 419100 w 2595563"/>
              <a:gd name="connsiteY2" fmla="*/ 2372109 h 2472473"/>
              <a:gd name="connsiteX3" fmla="*/ 485775 w 2595563"/>
              <a:gd name="connsiteY3" fmla="*/ 2314959 h 2472473"/>
              <a:gd name="connsiteX4" fmla="*/ 581025 w 2595563"/>
              <a:gd name="connsiteY4" fmla="*/ 2176846 h 2472473"/>
              <a:gd name="connsiteX5" fmla="*/ 666750 w 2595563"/>
              <a:gd name="connsiteY5" fmla="*/ 1991109 h 2472473"/>
              <a:gd name="connsiteX6" fmla="*/ 747713 w 2595563"/>
              <a:gd name="connsiteY6" fmla="*/ 1767271 h 2472473"/>
              <a:gd name="connsiteX7" fmla="*/ 847725 w 2595563"/>
              <a:gd name="connsiteY7" fmla="*/ 1405321 h 2472473"/>
              <a:gd name="connsiteX8" fmla="*/ 938213 w 2595563"/>
              <a:gd name="connsiteY8" fmla="*/ 1000509 h 2472473"/>
              <a:gd name="connsiteX9" fmla="*/ 1047750 w 2595563"/>
              <a:gd name="connsiteY9" fmla="*/ 552834 h 2472473"/>
              <a:gd name="connsiteX10" fmla="*/ 1157288 w 2595563"/>
              <a:gd name="connsiteY10" fmla="*/ 176596 h 2472473"/>
              <a:gd name="connsiteX11" fmla="*/ 1233488 w 2595563"/>
              <a:gd name="connsiteY11" fmla="*/ 43246 h 2472473"/>
              <a:gd name="connsiteX12" fmla="*/ 1295400 w 2595563"/>
              <a:gd name="connsiteY12" fmla="*/ 384 h 2472473"/>
              <a:gd name="connsiteX13" fmla="*/ 1371600 w 2595563"/>
              <a:gd name="connsiteY13" fmla="*/ 62296 h 2472473"/>
              <a:gd name="connsiteX14" fmla="*/ 1438275 w 2595563"/>
              <a:gd name="connsiteY14" fmla="*/ 228984 h 2472473"/>
              <a:gd name="connsiteX15" fmla="*/ 1519238 w 2595563"/>
              <a:gd name="connsiteY15" fmla="*/ 467109 h 2472473"/>
              <a:gd name="connsiteX16" fmla="*/ 1614488 w 2595563"/>
              <a:gd name="connsiteY16" fmla="*/ 881446 h 2472473"/>
              <a:gd name="connsiteX17" fmla="*/ 1704975 w 2595563"/>
              <a:gd name="connsiteY17" fmla="*/ 1257684 h 2472473"/>
              <a:gd name="connsiteX18" fmla="*/ 1795463 w 2595563"/>
              <a:gd name="connsiteY18" fmla="*/ 1624396 h 2472473"/>
              <a:gd name="connsiteX19" fmla="*/ 1890713 w 2595563"/>
              <a:gd name="connsiteY19" fmla="*/ 1938721 h 2472473"/>
              <a:gd name="connsiteX20" fmla="*/ 2014538 w 2595563"/>
              <a:gd name="connsiteY20" fmla="*/ 2200659 h 2472473"/>
              <a:gd name="connsiteX21" fmla="*/ 2128838 w 2595563"/>
              <a:gd name="connsiteY21" fmla="*/ 2348296 h 2472473"/>
              <a:gd name="connsiteX22" fmla="*/ 2276475 w 2595563"/>
              <a:gd name="connsiteY22" fmla="*/ 2434021 h 2472473"/>
              <a:gd name="connsiteX23" fmla="*/ 2447925 w 2595563"/>
              <a:gd name="connsiteY23" fmla="*/ 2467359 h 2472473"/>
              <a:gd name="connsiteX24" fmla="*/ 2562225 w 2595563"/>
              <a:gd name="connsiteY24" fmla="*/ 2472121 h 2472473"/>
              <a:gd name="connsiteX25" fmla="*/ 2595563 w 2595563"/>
              <a:gd name="connsiteY25" fmla="*/ 2472121 h 2472473"/>
              <a:gd name="connsiteX0" fmla="*/ 0 w 2595563"/>
              <a:gd name="connsiteY0" fmla="*/ 2467359 h 2472473"/>
              <a:gd name="connsiteX1" fmla="*/ 257175 w 2595563"/>
              <a:gd name="connsiteY1" fmla="*/ 2448309 h 2472473"/>
              <a:gd name="connsiteX2" fmla="*/ 419100 w 2595563"/>
              <a:gd name="connsiteY2" fmla="*/ 2372109 h 2472473"/>
              <a:gd name="connsiteX3" fmla="*/ 485775 w 2595563"/>
              <a:gd name="connsiteY3" fmla="*/ 2314959 h 2472473"/>
              <a:gd name="connsiteX4" fmla="*/ 581025 w 2595563"/>
              <a:gd name="connsiteY4" fmla="*/ 2176846 h 2472473"/>
              <a:gd name="connsiteX5" fmla="*/ 666750 w 2595563"/>
              <a:gd name="connsiteY5" fmla="*/ 1991109 h 2472473"/>
              <a:gd name="connsiteX6" fmla="*/ 747713 w 2595563"/>
              <a:gd name="connsiteY6" fmla="*/ 1767271 h 2472473"/>
              <a:gd name="connsiteX7" fmla="*/ 847725 w 2595563"/>
              <a:gd name="connsiteY7" fmla="*/ 1405321 h 2472473"/>
              <a:gd name="connsiteX8" fmla="*/ 938213 w 2595563"/>
              <a:gd name="connsiteY8" fmla="*/ 1000509 h 2472473"/>
              <a:gd name="connsiteX9" fmla="*/ 1047750 w 2595563"/>
              <a:gd name="connsiteY9" fmla="*/ 552834 h 2472473"/>
              <a:gd name="connsiteX10" fmla="*/ 1157288 w 2595563"/>
              <a:gd name="connsiteY10" fmla="*/ 176596 h 2472473"/>
              <a:gd name="connsiteX11" fmla="*/ 1233488 w 2595563"/>
              <a:gd name="connsiteY11" fmla="*/ 43246 h 2472473"/>
              <a:gd name="connsiteX12" fmla="*/ 1295400 w 2595563"/>
              <a:gd name="connsiteY12" fmla="*/ 384 h 2472473"/>
              <a:gd name="connsiteX13" fmla="*/ 1371600 w 2595563"/>
              <a:gd name="connsiteY13" fmla="*/ 62296 h 2472473"/>
              <a:gd name="connsiteX14" fmla="*/ 1438275 w 2595563"/>
              <a:gd name="connsiteY14" fmla="*/ 228984 h 2472473"/>
              <a:gd name="connsiteX15" fmla="*/ 1512095 w 2595563"/>
              <a:gd name="connsiteY15" fmla="*/ 469490 h 2472473"/>
              <a:gd name="connsiteX16" fmla="*/ 1614488 w 2595563"/>
              <a:gd name="connsiteY16" fmla="*/ 881446 h 2472473"/>
              <a:gd name="connsiteX17" fmla="*/ 1704975 w 2595563"/>
              <a:gd name="connsiteY17" fmla="*/ 1257684 h 2472473"/>
              <a:gd name="connsiteX18" fmla="*/ 1795463 w 2595563"/>
              <a:gd name="connsiteY18" fmla="*/ 1624396 h 2472473"/>
              <a:gd name="connsiteX19" fmla="*/ 1890713 w 2595563"/>
              <a:gd name="connsiteY19" fmla="*/ 1938721 h 2472473"/>
              <a:gd name="connsiteX20" fmla="*/ 2014538 w 2595563"/>
              <a:gd name="connsiteY20" fmla="*/ 2200659 h 2472473"/>
              <a:gd name="connsiteX21" fmla="*/ 2128838 w 2595563"/>
              <a:gd name="connsiteY21" fmla="*/ 2348296 h 2472473"/>
              <a:gd name="connsiteX22" fmla="*/ 2276475 w 2595563"/>
              <a:gd name="connsiteY22" fmla="*/ 2434021 h 2472473"/>
              <a:gd name="connsiteX23" fmla="*/ 2447925 w 2595563"/>
              <a:gd name="connsiteY23" fmla="*/ 2467359 h 2472473"/>
              <a:gd name="connsiteX24" fmla="*/ 2562225 w 2595563"/>
              <a:gd name="connsiteY24" fmla="*/ 2472121 h 2472473"/>
              <a:gd name="connsiteX25" fmla="*/ 2595563 w 2595563"/>
              <a:gd name="connsiteY25" fmla="*/ 2472121 h 2472473"/>
              <a:gd name="connsiteX0" fmla="*/ 0 w 2595563"/>
              <a:gd name="connsiteY0" fmla="*/ 2467359 h 2472473"/>
              <a:gd name="connsiteX1" fmla="*/ 257175 w 2595563"/>
              <a:gd name="connsiteY1" fmla="*/ 2448309 h 2472473"/>
              <a:gd name="connsiteX2" fmla="*/ 426243 w 2595563"/>
              <a:gd name="connsiteY2" fmla="*/ 2374490 h 2472473"/>
              <a:gd name="connsiteX3" fmla="*/ 485775 w 2595563"/>
              <a:gd name="connsiteY3" fmla="*/ 2314959 h 2472473"/>
              <a:gd name="connsiteX4" fmla="*/ 581025 w 2595563"/>
              <a:gd name="connsiteY4" fmla="*/ 2176846 h 2472473"/>
              <a:gd name="connsiteX5" fmla="*/ 666750 w 2595563"/>
              <a:gd name="connsiteY5" fmla="*/ 1991109 h 2472473"/>
              <a:gd name="connsiteX6" fmla="*/ 747713 w 2595563"/>
              <a:gd name="connsiteY6" fmla="*/ 1767271 h 2472473"/>
              <a:gd name="connsiteX7" fmla="*/ 847725 w 2595563"/>
              <a:gd name="connsiteY7" fmla="*/ 1405321 h 2472473"/>
              <a:gd name="connsiteX8" fmla="*/ 938213 w 2595563"/>
              <a:gd name="connsiteY8" fmla="*/ 1000509 h 2472473"/>
              <a:gd name="connsiteX9" fmla="*/ 1047750 w 2595563"/>
              <a:gd name="connsiteY9" fmla="*/ 552834 h 2472473"/>
              <a:gd name="connsiteX10" fmla="*/ 1157288 w 2595563"/>
              <a:gd name="connsiteY10" fmla="*/ 176596 h 2472473"/>
              <a:gd name="connsiteX11" fmla="*/ 1233488 w 2595563"/>
              <a:gd name="connsiteY11" fmla="*/ 43246 h 2472473"/>
              <a:gd name="connsiteX12" fmla="*/ 1295400 w 2595563"/>
              <a:gd name="connsiteY12" fmla="*/ 384 h 2472473"/>
              <a:gd name="connsiteX13" fmla="*/ 1371600 w 2595563"/>
              <a:gd name="connsiteY13" fmla="*/ 62296 h 2472473"/>
              <a:gd name="connsiteX14" fmla="*/ 1438275 w 2595563"/>
              <a:gd name="connsiteY14" fmla="*/ 228984 h 2472473"/>
              <a:gd name="connsiteX15" fmla="*/ 1512095 w 2595563"/>
              <a:gd name="connsiteY15" fmla="*/ 469490 h 2472473"/>
              <a:gd name="connsiteX16" fmla="*/ 1614488 w 2595563"/>
              <a:gd name="connsiteY16" fmla="*/ 881446 h 2472473"/>
              <a:gd name="connsiteX17" fmla="*/ 1704975 w 2595563"/>
              <a:gd name="connsiteY17" fmla="*/ 1257684 h 2472473"/>
              <a:gd name="connsiteX18" fmla="*/ 1795463 w 2595563"/>
              <a:gd name="connsiteY18" fmla="*/ 1624396 h 2472473"/>
              <a:gd name="connsiteX19" fmla="*/ 1890713 w 2595563"/>
              <a:gd name="connsiteY19" fmla="*/ 1938721 h 2472473"/>
              <a:gd name="connsiteX20" fmla="*/ 2014538 w 2595563"/>
              <a:gd name="connsiteY20" fmla="*/ 2200659 h 2472473"/>
              <a:gd name="connsiteX21" fmla="*/ 2128838 w 2595563"/>
              <a:gd name="connsiteY21" fmla="*/ 2348296 h 2472473"/>
              <a:gd name="connsiteX22" fmla="*/ 2276475 w 2595563"/>
              <a:gd name="connsiteY22" fmla="*/ 2434021 h 2472473"/>
              <a:gd name="connsiteX23" fmla="*/ 2447925 w 2595563"/>
              <a:gd name="connsiteY23" fmla="*/ 2467359 h 2472473"/>
              <a:gd name="connsiteX24" fmla="*/ 2562225 w 2595563"/>
              <a:gd name="connsiteY24" fmla="*/ 2472121 h 2472473"/>
              <a:gd name="connsiteX25" fmla="*/ 2595563 w 2595563"/>
              <a:gd name="connsiteY25" fmla="*/ 2472121 h 2472473"/>
              <a:gd name="connsiteX0" fmla="*/ 0 w 2595563"/>
              <a:gd name="connsiteY0" fmla="*/ 2467359 h 2472473"/>
              <a:gd name="connsiteX1" fmla="*/ 257175 w 2595563"/>
              <a:gd name="connsiteY1" fmla="*/ 2448309 h 2472473"/>
              <a:gd name="connsiteX2" fmla="*/ 423862 w 2595563"/>
              <a:gd name="connsiteY2" fmla="*/ 2364965 h 2472473"/>
              <a:gd name="connsiteX3" fmla="*/ 485775 w 2595563"/>
              <a:gd name="connsiteY3" fmla="*/ 2314959 h 2472473"/>
              <a:gd name="connsiteX4" fmla="*/ 581025 w 2595563"/>
              <a:gd name="connsiteY4" fmla="*/ 2176846 h 2472473"/>
              <a:gd name="connsiteX5" fmla="*/ 666750 w 2595563"/>
              <a:gd name="connsiteY5" fmla="*/ 1991109 h 2472473"/>
              <a:gd name="connsiteX6" fmla="*/ 747713 w 2595563"/>
              <a:gd name="connsiteY6" fmla="*/ 1767271 h 2472473"/>
              <a:gd name="connsiteX7" fmla="*/ 847725 w 2595563"/>
              <a:gd name="connsiteY7" fmla="*/ 1405321 h 2472473"/>
              <a:gd name="connsiteX8" fmla="*/ 938213 w 2595563"/>
              <a:gd name="connsiteY8" fmla="*/ 1000509 h 2472473"/>
              <a:gd name="connsiteX9" fmla="*/ 1047750 w 2595563"/>
              <a:gd name="connsiteY9" fmla="*/ 552834 h 2472473"/>
              <a:gd name="connsiteX10" fmla="*/ 1157288 w 2595563"/>
              <a:gd name="connsiteY10" fmla="*/ 176596 h 2472473"/>
              <a:gd name="connsiteX11" fmla="*/ 1233488 w 2595563"/>
              <a:gd name="connsiteY11" fmla="*/ 43246 h 2472473"/>
              <a:gd name="connsiteX12" fmla="*/ 1295400 w 2595563"/>
              <a:gd name="connsiteY12" fmla="*/ 384 h 2472473"/>
              <a:gd name="connsiteX13" fmla="*/ 1371600 w 2595563"/>
              <a:gd name="connsiteY13" fmla="*/ 62296 h 2472473"/>
              <a:gd name="connsiteX14" fmla="*/ 1438275 w 2595563"/>
              <a:gd name="connsiteY14" fmla="*/ 228984 h 2472473"/>
              <a:gd name="connsiteX15" fmla="*/ 1512095 w 2595563"/>
              <a:gd name="connsiteY15" fmla="*/ 469490 h 2472473"/>
              <a:gd name="connsiteX16" fmla="*/ 1614488 w 2595563"/>
              <a:gd name="connsiteY16" fmla="*/ 881446 h 2472473"/>
              <a:gd name="connsiteX17" fmla="*/ 1704975 w 2595563"/>
              <a:gd name="connsiteY17" fmla="*/ 1257684 h 2472473"/>
              <a:gd name="connsiteX18" fmla="*/ 1795463 w 2595563"/>
              <a:gd name="connsiteY18" fmla="*/ 1624396 h 2472473"/>
              <a:gd name="connsiteX19" fmla="*/ 1890713 w 2595563"/>
              <a:gd name="connsiteY19" fmla="*/ 1938721 h 2472473"/>
              <a:gd name="connsiteX20" fmla="*/ 2014538 w 2595563"/>
              <a:gd name="connsiteY20" fmla="*/ 2200659 h 2472473"/>
              <a:gd name="connsiteX21" fmla="*/ 2128838 w 2595563"/>
              <a:gd name="connsiteY21" fmla="*/ 2348296 h 2472473"/>
              <a:gd name="connsiteX22" fmla="*/ 2276475 w 2595563"/>
              <a:gd name="connsiteY22" fmla="*/ 2434021 h 2472473"/>
              <a:gd name="connsiteX23" fmla="*/ 2447925 w 2595563"/>
              <a:gd name="connsiteY23" fmla="*/ 2467359 h 2472473"/>
              <a:gd name="connsiteX24" fmla="*/ 2562225 w 2595563"/>
              <a:gd name="connsiteY24" fmla="*/ 2472121 h 2472473"/>
              <a:gd name="connsiteX25" fmla="*/ 2595563 w 2595563"/>
              <a:gd name="connsiteY25" fmla="*/ 2472121 h 2472473"/>
              <a:gd name="connsiteX0" fmla="*/ 0 w 2595563"/>
              <a:gd name="connsiteY0" fmla="*/ 2467359 h 2472473"/>
              <a:gd name="connsiteX1" fmla="*/ 257175 w 2595563"/>
              <a:gd name="connsiteY1" fmla="*/ 2448309 h 2472473"/>
              <a:gd name="connsiteX2" fmla="*/ 426243 w 2595563"/>
              <a:gd name="connsiteY2" fmla="*/ 2372108 h 2472473"/>
              <a:gd name="connsiteX3" fmla="*/ 485775 w 2595563"/>
              <a:gd name="connsiteY3" fmla="*/ 2314959 h 2472473"/>
              <a:gd name="connsiteX4" fmla="*/ 581025 w 2595563"/>
              <a:gd name="connsiteY4" fmla="*/ 2176846 h 2472473"/>
              <a:gd name="connsiteX5" fmla="*/ 666750 w 2595563"/>
              <a:gd name="connsiteY5" fmla="*/ 1991109 h 2472473"/>
              <a:gd name="connsiteX6" fmla="*/ 747713 w 2595563"/>
              <a:gd name="connsiteY6" fmla="*/ 1767271 h 2472473"/>
              <a:gd name="connsiteX7" fmla="*/ 847725 w 2595563"/>
              <a:gd name="connsiteY7" fmla="*/ 1405321 h 2472473"/>
              <a:gd name="connsiteX8" fmla="*/ 938213 w 2595563"/>
              <a:gd name="connsiteY8" fmla="*/ 1000509 h 2472473"/>
              <a:gd name="connsiteX9" fmla="*/ 1047750 w 2595563"/>
              <a:gd name="connsiteY9" fmla="*/ 552834 h 2472473"/>
              <a:gd name="connsiteX10" fmla="*/ 1157288 w 2595563"/>
              <a:gd name="connsiteY10" fmla="*/ 176596 h 2472473"/>
              <a:gd name="connsiteX11" fmla="*/ 1233488 w 2595563"/>
              <a:gd name="connsiteY11" fmla="*/ 43246 h 2472473"/>
              <a:gd name="connsiteX12" fmla="*/ 1295400 w 2595563"/>
              <a:gd name="connsiteY12" fmla="*/ 384 h 2472473"/>
              <a:gd name="connsiteX13" fmla="*/ 1371600 w 2595563"/>
              <a:gd name="connsiteY13" fmla="*/ 62296 h 2472473"/>
              <a:gd name="connsiteX14" fmla="*/ 1438275 w 2595563"/>
              <a:gd name="connsiteY14" fmla="*/ 228984 h 2472473"/>
              <a:gd name="connsiteX15" fmla="*/ 1512095 w 2595563"/>
              <a:gd name="connsiteY15" fmla="*/ 469490 h 2472473"/>
              <a:gd name="connsiteX16" fmla="*/ 1614488 w 2595563"/>
              <a:gd name="connsiteY16" fmla="*/ 881446 h 2472473"/>
              <a:gd name="connsiteX17" fmla="*/ 1704975 w 2595563"/>
              <a:gd name="connsiteY17" fmla="*/ 1257684 h 2472473"/>
              <a:gd name="connsiteX18" fmla="*/ 1795463 w 2595563"/>
              <a:gd name="connsiteY18" fmla="*/ 1624396 h 2472473"/>
              <a:gd name="connsiteX19" fmla="*/ 1890713 w 2595563"/>
              <a:gd name="connsiteY19" fmla="*/ 1938721 h 2472473"/>
              <a:gd name="connsiteX20" fmla="*/ 2014538 w 2595563"/>
              <a:gd name="connsiteY20" fmla="*/ 2200659 h 2472473"/>
              <a:gd name="connsiteX21" fmla="*/ 2128838 w 2595563"/>
              <a:gd name="connsiteY21" fmla="*/ 2348296 h 2472473"/>
              <a:gd name="connsiteX22" fmla="*/ 2276475 w 2595563"/>
              <a:gd name="connsiteY22" fmla="*/ 2434021 h 2472473"/>
              <a:gd name="connsiteX23" fmla="*/ 2447925 w 2595563"/>
              <a:gd name="connsiteY23" fmla="*/ 2467359 h 2472473"/>
              <a:gd name="connsiteX24" fmla="*/ 2562225 w 2595563"/>
              <a:gd name="connsiteY24" fmla="*/ 2472121 h 2472473"/>
              <a:gd name="connsiteX25" fmla="*/ 2595563 w 2595563"/>
              <a:gd name="connsiteY25" fmla="*/ 2472121 h 2472473"/>
              <a:gd name="connsiteX0" fmla="*/ 0 w 2595563"/>
              <a:gd name="connsiteY0" fmla="*/ 2467359 h 2472473"/>
              <a:gd name="connsiteX1" fmla="*/ 257175 w 2595563"/>
              <a:gd name="connsiteY1" fmla="*/ 2448309 h 2472473"/>
              <a:gd name="connsiteX2" fmla="*/ 416718 w 2595563"/>
              <a:gd name="connsiteY2" fmla="*/ 2381633 h 2472473"/>
              <a:gd name="connsiteX3" fmla="*/ 485775 w 2595563"/>
              <a:gd name="connsiteY3" fmla="*/ 2314959 h 2472473"/>
              <a:gd name="connsiteX4" fmla="*/ 581025 w 2595563"/>
              <a:gd name="connsiteY4" fmla="*/ 2176846 h 2472473"/>
              <a:gd name="connsiteX5" fmla="*/ 666750 w 2595563"/>
              <a:gd name="connsiteY5" fmla="*/ 1991109 h 2472473"/>
              <a:gd name="connsiteX6" fmla="*/ 747713 w 2595563"/>
              <a:gd name="connsiteY6" fmla="*/ 1767271 h 2472473"/>
              <a:gd name="connsiteX7" fmla="*/ 847725 w 2595563"/>
              <a:gd name="connsiteY7" fmla="*/ 1405321 h 2472473"/>
              <a:gd name="connsiteX8" fmla="*/ 938213 w 2595563"/>
              <a:gd name="connsiteY8" fmla="*/ 1000509 h 2472473"/>
              <a:gd name="connsiteX9" fmla="*/ 1047750 w 2595563"/>
              <a:gd name="connsiteY9" fmla="*/ 552834 h 2472473"/>
              <a:gd name="connsiteX10" fmla="*/ 1157288 w 2595563"/>
              <a:gd name="connsiteY10" fmla="*/ 176596 h 2472473"/>
              <a:gd name="connsiteX11" fmla="*/ 1233488 w 2595563"/>
              <a:gd name="connsiteY11" fmla="*/ 43246 h 2472473"/>
              <a:gd name="connsiteX12" fmla="*/ 1295400 w 2595563"/>
              <a:gd name="connsiteY12" fmla="*/ 384 h 2472473"/>
              <a:gd name="connsiteX13" fmla="*/ 1371600 w 2595563"/>
              <a:gd name="connsiteY13" fmla="*/ 62296 h 2472473"/>
              <a:gd name="connsiteX14" fmla="*/ 1438275 w 2595563"/>
              <a:gd name="connsiteY14" fmla="*/ 228984 h 2472473"/>
              <a:gd name="connsiteX15" fmla="*/ 1512095 w 2595563"/>
              <a:gd name="connsiteY15" fmla="*/ 469490 h 2472473"/>
              <a:gd name="connsiteX16" fmla="*/ 1614488 w 2595563"/>
              <a:gd name="connsiteY16" fmla="*/ 881446 h 2472473"/>
              <a:gd name="connsiteX17" fmla="*/ 1704975 w 2595563"/>
              <a:gd name="connsiteY17" fmla="*/ 1257684 h 2472473"/>
              <a:gd name="connsiteX18" fmla="*/ 1795463 w 2595563"/>
              <a:gd name="connsiteY18" fmla="*/ 1624396 h 2472473"/>
              <a:gd name="connsiteX19" fmla="*/ 1890713 w 2595563"/>
              <a:gd name="connsiteY19" fmla="*/ 1938721 h 2472473"/>
              <a:gd name="connsiteX20" fmla="*/ 2014538 w 2595563"/>
              <a:gd name="connsiteY20" fmla="*/ 2200659 h 2472473"/>
              <a:gd name="connsiteX21" fmla="*/ 2128838 w 2595563"/>
              <a:gd name="connsiteY21" fmla="*/ 2348296 h 2472473"/>
              <a:gd name="connsiteX22" fmla="*/ 2276475 w 2595563"/>
              <a:gd name="connsiteY22" fmla="*/ 2434021 h 2472473"/>
              <a:gd name="connsiteX23" fmla="*/ 2447925 w 2595563"/>
              <a:gd name="connsiteY23" fmla="*/ 2467359 h 2472473"/>
              <a:gd name="connsiteX24" fmla="*/ 2562225 w 2595563"/>
              <a:gd name="connsiteY24" fmla="*/ 2472121 h 2472473"/>
              <a:gd name="connsiteX25" fmla="*/ 2595563 w 2595563"/>
              <a:gd name="connsiteY25" fmla="*/ 2472121 h 2472473"/>
              <a:gd name="connsiteX0" fmla="*/ 0 w 2595563"/>
              <a:gd name="connsiteY0" fmla="*/ 2467359 h 2472473"/>
              <a:gd name="connsiteX1" fmla="*/ 257175 w 2595563"/>
              <a:gd name="connsiteY1" fmla="*/ 2448309 h 2472473"/>
              <a:gd name="connsiteX2" fmla="*/ 414337 w 2595563"/>
              <a:gd name="connsiteY2" fmla="*/ 2379252 h 2472473"/>
              <a:gd name="connsiteX3" fmla="*/ 485775 w 2595563"/>
              <a:gd name="connsiteY3" fmla="*/ 2314959 h 2472473"/>
              <a:gd name="connsiteX4" fmla="*/ 581025 w 2595563"/>
              <a:gd name="connsiteY4" fmla="*/ 2176846 h 2472473"/>
              <a:gd name="connsiteX5" fmla="*/ 666750 w 2595563"/>
              <a:gd name="connsiteY5" fmla="*/ 1991109 h 2472473"/>
              <a:gd name="connsiteX6" fmla="*/ 747713 w 2595563"/>
              <a:gd name="connsiteY6" fmla="*/ 1767271 h 2472473"/>
              <a:gd name="connsiteX7" fmla="*/ 847725 w 2595563"/>
              <a:gd name="connsiteY7" fmla="*/ 1405321 h 2472473"/>
              <a:gd name="connsiteX8" fmla="*/ 938213 w 2595563"/>
              <a:gd name="connsiteY8" fmla="*/ 1000509 h 2472473"/>
              <a:gd name="connsiteX9" fmla="*/ 1047750 w 2595563"/>
              <a:gd name="connsiteY9" fmla="*/ 552834 h 2472473"/>
              <a:gd name="connsiteX10" fmla="*/ 1157288 w 2595563"/>
              <a:gd name="connsiteY10" fmla="*/ 176596 h 2472473"/>
              <a:gd name="connsiteX11" fmla="*/ 1233488 w 2595563"/>
              <a:gd name="connsiteY11" fmla="*/ 43246 h 2472473"/>
              <a:gd name="connsiteX12" fmla="*/ 1295400 w 2595563"/>
              <a:gd name="connsiteY12" fmla="*/ 384 h 2472473"/>
              <a:gd name="connsiteX13" fmla="*/ 1371600 w 2595563"/>
              <a:gd name="connsiteY13" fmla="*/ 62296 h 2472473"/>
              <a:gd name="connsiteX14" fmla="*/ 1438275 w 2595563"/>
              <a:gd name="connsiteY14" fmla="*/ 228984 h 2472473"/>
              <a:gd name="connsiteX15" fmla="*/ 1512095 w 2595563"/>
              <a:gd name="connsiteY15" fmla="*/ 469490 h 2472473"/>
              <a:gd name="connsiteX16" fmla="*/ 1614488 w 2595563"/>
              <a:gd name="connsiteY16" fmla="*/ 881446 h 2472473"/>
              <a:gd name="connsiteX17" fmla="*/ 1704975 w 2595563"/>
              <a:gd name="connsiteY17" fmla="*/ 1257684 h 2472473"/>
              <a:gd name="connsiteX18" fmla="*/ 1795463 w 2595563"/>
              <a:gd name="connsiteY18" fmla="*/ 1624396 h 2472473"/>
              <a:gd name="connsiteX19" fmla="*/ 1890713 w 2595563"/>
              <a:gd name="connsiteY19" fmla="*/ 1938721 h 2472473"/>
              <a:gd name="connsiteX20" fmla="*/ 2014538 w 2595563"/>
              <a:gd name="connsiteY20" fmla="*/ 2200659 h 2472473"/>
              <a:gd name="connsiteX21" fmla="*/ 2128838 w 2595563"/>
              <a:gd name="connsiteY21" fmla="*/ 2348296 h 2472473"/>
              <a:gd name="connsiteX22" fmla="*/ 2276475 w 2595563"/>
              <a:gd name="connsiteY22" fmla="*/ 2434021 h 2472473"/>
              <a:gd name="connsiteX23" fmla="*/ 2447925 w 2595563"/>
              <a:gd name="connsiteY23" fmla="*/ 2467359 h 2472473"/>
              <a:gd name="connsiteX24" fmla="*/ 2562225 w 2595563"/>
              <a:gd name="connsiteY24" fmla="*/ 2472121 h 2472473"/>
              <a:gd name="connsiteX25" fmla="*/ 2595563 w 2595563"/>
              <a:gd name="connsiteY25" fmla="*/ 2472121 h 2472473"/>
              <a:gd name="connsiteX0" fmla="*/ 0 w 2595563"/>
              <a:gd name="connsiteY0" fmla="*/ 2467444 h 2472558"/>
              <a:gd name="connsiteX1" fmla="*/ 257175 w 2595563"/>
              <a:gd name="connsiteY1" fmla="*/ 2448394 h 2472558"/>
              <a:gd name="connsiteX2" fmla="*/ 414337 w 2595563"/>
              <a:gd name="connsiteY2" fmla="*/ 2379337 h 2472558"/>
              <a:gd name="connsiteX3" fmla="*/ 485775 w 2595563"/>
              <a:gd name="connsiteY3" fmla="*/ 2315044 h 2472558"/>
              <a:gd name="connsiteX4" fmla="*/ 581025 w 2595563"/>
              <a:gd name="connsiteY4" fmla="*/ 2176931 h 2472558"/>
              <a:gd name="connsiteX5" fmla="*/ 666750 w 2595563"/>
              <a:gd name="connsiteY5" fmla="*/ 1991194 h 2472558"/>
              <a:gd name="connsiteX6" fmla="*/ 747713 w 2595563"/>
              <a:gd name="connsiteY6" fmla="*/ 1767356 h 2472558"/>
              <a:gd name="connsiteX7" fmla="*/ 847725 w 2595563"/>
              <a:gd name="connsiteY7" fmla="*/ 1405406 h 2472558"/>
              <a:gd name="connsiteX8" fmla="*/ 938213 w 2595563"/>
              <a:gd name="connsiteY8" fmla="*/ 1000594 h 2472558"/>
              <a:gd name="connsiteX9" fmla="*/ 1047750 w 2595563"/>
              <a:gd name="connsiteY9" fmla="*/ 552919 h 2472558"/>
              <a:gd name="connsiteX10" fmla="*/ 1157288 w 2595563"/>
              <a:gd name="connsiteY10" fmla="*/ 176681 h 2472558"/>
              <a:gd name="connsiteX11" fmla="*/ 1233488 w 2595563"/>
              <a:gd name="connsiteY11" fmla="*/ 43331 h 2472558"/>
              <a:gd name="connsiteX12" fmla="*/ 1295400 w 2595563"/>
              <a:gd name="connsiteY12" fmla="*/ 469 h 2472558"/>
              <a:gd name="connsiteX13" fmla="*/ 1364456 w 2595563"/>
              <a:gd name="connsiteY13" fmla="*/ 64762 h 2472558"/>
              <a:gd name="connsiteX14" fmla="*/ 1438275 w 2595563"/>
              <a:gd name="connsiteY14" fmla="*/ 229069 h 2472558"/>
              <a:gd name="connsiteX15" fmla="*/ 1512095 w 2595563"/>
              <a:gd name="connsiteY15" fmla="*/ 469575 h 2472558"/>
              <a:gd name="connsiteX16" fmla="*/ 1614488 w 2595563"/>
              <a:gd name="connsiteY16" fmla="*/ 881531 h 2472558"/>
              <a:gd name="connsiteX17" fmla="*/ 1704975 w 2595563"/>
              <a:gd name="connsiteY17" fmla="*/ 1257769 h 2472558"/>
              <a:gd name="connsiteX18" fmla="*/ 1795463 w 2595563"/>
              <a:gd name="connsiteY18" fmla="*/ 1624481 h 2472558"/>
              <a:gd name="connsiteX19" fmla="*/ 1890713 w 2595563"/>
              <a:gd name="connsiteY19" fmla="*/ 1938806 h 2472558"/>
              <a:gd name="connsiteX20" fmla="*/ 2014538 w 2595563"/>
              <a:gd name="connsiteY20" fmla="*/ 2200744 h 2472558"/>
              <a:gd name="connsiteX21" fmla="*/ 2128838 w 2595563"/>
              <a:gd name="connsiteY21" fmla="*/ 2348381 h 2472558"/>
              <a:gd name="connsiteX22" fmla="*/ 2276475 w 2595563"/>
              <a:gd name="connsiteY22" fmla="*/ 2434106 h 2472558"/>
              <a:gd name="connsiteX23" fmla="*/ 2447925 w 2595563"/>
              <a:gd name="connsiteY23" fmla="*/ 2467444 h 2472558"/>
              <a:gd name="connsiteX24" fmla="*/ 2562225 w 2595563"/>
              <a:gd name="connsiteY24" fmla="*/ 2472206 h 2472558"/>
              <a:gd name="connsiteX25" fmla="*/ 2595563 w 2595563"/>
              <a:gd name="connsiteY25" fmla="*/ 2472206 h 2472558"/>
              <a:gd name="connsiteX0" fmla="*/ 0 w 2595563"/>
              <a:gd name="connsiteY0" fmla="*/ 2460480 h 2465594"/>
              <a:gd name="connsiteX1" fmla="*/ 257175 w 2595563"/>
              <a:gd name="connsiteY1" fmla="*/ 2441430 h 2465594"/>
              <a:gd name="connsiteX2" fmla="*/ 414337 w 2595563"/>
              <a:gd name="connsiteY2" fmla="*/ 2372373 h 2465594"/>
              <a:gd name="connsiteX3" fmla="*/ 485775 w 2595563"/>
              <a:gd name="connsiteY3" fmla="*/ 2308080 h 2465594"/>
              <a:gd name="connsiteX4" fmla="*/ 581025 w 2595563"/>
              <a:gd name="connsiteY4" fmla="*/ 2169967 h 2465594"/>
              <a:gd name="connsiteX5" fmla="*/ 666750 w 2595563"/>
              <a:gd name="connsiteY5" fmla="*/ 1984230 h 2465594"/>
              <a:gd name="connsiteX6" fmla="*/ 747713 w 2595563"/>
              <a:gd name="connsiteY6" fmla="*/ 1760392 h 2465594"/>
              <a:gd name="connsiteX7" fmla="*/ 847725 w 2595563"/>
              <a:gd name="connsiteY7" fmla="*/ 1398442 h 2465594"/>
              <a:gd name="connsiteX8" fmla="*/ 938213 w 2595563"/>
              <a:gd name="connsiteY8" fmla="*/ 993630 h 2465594"/>
              <a:gd name="connsiteX9" fmla="*/ 1047750 w 2595563"/>
              <a:gd name="connsiteY9" fmla="*/ 545955 h 2465594"/>
              <a:gd name="connsiteX10" fmla="*/ 1157288 w 2595563"/>
              <a:gd name="connsiteY10" fmla="*/ 169717 h 2465594"/>
              <a:gd name="connsiteX11" fmla="*/ 1233488 w 2595563"/>
              <a:gd name="connsiteY11" fmla="*/ 36367 h 2465594"/>
              <a:gd name="connsiteX12" fmla="*/ 1297782 w 2595563"/>
              <a:gd name="connsiteY12" fmla="*/ 648 h 2465594"/>
              <a:gd name="connsiteX13" fmla="*/ 1364456 w 2595563"/>
              <a:gd name="connsiteY13" fmla="*/ 57798 h 2465594"/>
              <a:gd name="connsiteX14" fmla="*/ 1438275 w 2595563"/>
              <a:gd name="connsiteY14" fmla="*/ 222105 h 2465594"/>
              <a:gd name="connsiteX15" fmla="*/ 1512095 w 2595563"/>
              <a:gd name="connsiteY15" fmla="*/ 462611 h 2465594"/>
              <a:gd name="connsiteX16" fmla="*/ 1614488 w 2595563"/>
              <a:gd name="connsiteY16" fmla="*/ 874567 h 2465594"/>
              <a:gd name="connsiteX17" fmla="*/ 1704975 w 2595563"/>
              <a:gd name="connsiteY17" fmla="*/ 1250805 h 2465594"/>
              <a:gd name="connsiteX18" fmla="*/ 1795463 w 2595563"/>
              <a:gd name="connsiteY18" fmla="*/ 1617517 h 2465594"/>
              <a:gd name="connsiteX19" fmla="*/ 1890713 w 2595563"/>
              <a:gd name="connsiteY19" fmla="*/ 1931842 h 2465594"/>
              <a:gd name="connsiteX20" fmla="*/ 2014538 w 2595563"/>
              <a:gd name="connsiteY20" fmla="*/ 2193780 h 2465594"/>
              <a:gd name="connsiteX21" fmla="*/ 2128838 w 2595563"/>
              <a:gd name="connsiteY21" fmla="*/ 2341417 h 2465594"/>
              <a:gd name="connsiteX22" fmla="*/ 2276475 w 2595563"/>
              <a:gd name="connsiteY22" fmla="*/ 2427142 h 2465594"/>
              <a:gd name="connsiteX23" fmla="*/ 2447925 w 2595563"/>
              <a:gd name="connsiteY23" fmla="*/ 2460480 h 2465594"/>
              <a:gd name="connsiteX24" fmla="*/ 2562225 w 2595563"/>
              <a:gd name="connsiteY24" fmla="*/ 2465242 h 2465594"/>
              <a:gd name="connsiteX25" fmla="*/ 2595563 w 2595563"/>
              <a:gd name="connsiteY25" fmla="*/ 2465242 h 2465594"/>
              <a:gd name="connsiteX0" fmla="*/ 0 w 2614613"/>
              <a:gd name="connsiteY0" fmla="*/ 2470005 h 2470005"/>
              <a:gd name="connsiteX1" fmla="*/ 276225 w 2614613"/>
              <a:gd name="connsiteY1" fmla="*/ 2441430 h 2470005"/>
              <a:gd name="connsiteX2" fmla="*/ 433387 w 2614613"/>
              <a:gd name="connsiteY2" fmla="*/ 2372373 h 2470005"/>
              <a:gd name="connsiteX3" fmla="*/ 504825 w 2614613"/>
              <a:gd name="connsiteY3" fmla="*/ 2308080 h 2470005"/>
              <a:gd name="connsiteX4" fmla="*/ 600075 w 2614613"/>
              <a:gd name="connsiteY4" fmla="*/ 2169967 h 2470005"/>
              <a:gd name="connsiteX5" fmla="*/ 685800 w 2614613"/>
              <a:gd name="connsiteY5" fmla="*/ 1984230 h 2470005"/>
              <a:gd name="connsiteX6" fmla="*/ 766763 w 2614613"/>
              <a:gd name="connsiteY6" fmla="*/ 1760392 h 2470005"/>
              <a:gd name="connsiteX7" fmla="*/ 866775 w 2614613"/>
              <a:gd name="connsiteY7" fmla="*/ 1398442 h 2470005"/>
              <a:gd name="connsiteX8" fmla="*/ 957263 w 2614613"/>
              <a:gd name="connsiteY8" fmla="*/ 993630 h 2470005"/>
              <a:gd name="connsiteX9" fmla="*/ 1066800 w 2614613"/>
              <a:gd name="connsiteY9" fmla="*/ 545955 h 2470005"/>
              <a:gd name="connsiteX10" fmla="*/ 1176338 w 2614613"/>
              <a:gd name="connsiteY10" fmla="*/ 169717 h 2470005"/>
              <a:gd name="connsiteX11" fmla="*/ 1252538 w 2614613"/>
              <a:gd name="connsiteY11" fmla="*/ 36367 h 2470005"/>
              <a:gd name="connsiteX12" fmla="*/ 1316832 w 2614613"/>
              <a:gd name="connsiteY12" fmla="*/ 648 h 2470005"/>
              <a:gd name="connsiteX13" fmla="*/ 1383506 w 2614613"/>
              <a:gd name="connsiteY13" fmla="*/ 57798 h 2470005"/>
              <a:gd name="connsiteX14" fmla="*/ 1457325 w 2614613"/>
              <a:gd name="connsiteY14" fmla="*/ 222105 h 2470005"/>
              <a:gd name="connsiteX15" fmla="*/ 1531145 w 2614613"/>
              <a:gd name="connsiteY15" fmla="*/ 462611 h 2470005"/>
              <a:gd name="connsiteX16" fmla="*/ 1633538 w 2614613"/>
              <a:gd name="connsiteY16" fmla="*/ 874567 h 2470005"/>
              <a:gd name="connsiteX17" fmla="*/ 1724025 w 2614613"/>
              <a:gd name="connsiteY17" fmla="*/ 1250805 h 2470005"/>
              <a:gd name="connsiteX18" fmla="*/ 1814513 w 2614613"/>
              <a:gd name="connsiteY18" fmla="*/ 1617517 h 2470005"/>
              <a:gd name="connsiteX19" fmla="*/ 1909763 w 2614613"/>
              <a:gd name="connsiteY19" fmla="*/ 1931842 h 2470005"/>
              <a:gd name="connsiteX20" fmla="*/ 2033588 w 2614613"/>
              <a:gd name="connsiteY20" fmla="*/ 2193780 h 2470005"/>
              <a:gd name="connsiteX21" fmla="*/ 2147888 w 2614613"/>
              <a:gd name="connsiteY21" fmla="*/ 2341417 h 2470005"/>
              <a:gd name="connsiteX22" fmla="*/ 2295525 w 2614613"/>
              <a:gd name="connsiteY22" fmla="*/ 2427142 h 2470005"/>
              <a:gd name="connsiteX23" fmla="*/ 2466975 w 2614613"/>
              <a:gd name="connsiteY23" fmla="*/ 2460480 h 2470005"/>
              <a:gd name="connsiteX24" fmla="*/ 2581275 w 2614613"/>
              <a:gd name="connsiteY24" fmla="*/ 2465242 h 2470005"/>
              <a:gd name="connsiteX25" fmla="*/ 2614613 w 2614613"/>
              <a:gd name="connsiteY25" fmla="*/ 2465242 h 2470005"/>
              <a:gd name="connsiteX0" fmla="*/ 0 w 2614613"/>
              <a:gd name="connsiteY0" fmla="*/ 2470005 h 2470005"/>
              <a:gd name="connsiteX1" fmla="*/ 276225 w 2614613"/>
              <a:gd name="connsiteY1" fmla="*/ 2441430 h 2470005"/>
              <a:gd name="connsiteX2" fmla="*/ 433387 w 2614613"/>
              <a:gd name="connsiteY2" fmla="*/ 2372373 h 2470005"/>
              <a:gd name="connsiteX3" fmla="*/ 504825 w 2614613"/>
              <a:gd name="connsiteY3" fmla="*/ 2308080 h 2470005"/>
              <a:gd name="connsiteX4" fmla="*/ 600075 w 2614613"/>
              <a:gd name="connsiteY4" fmla="*/ 2169967 h 2470005"/>
              <a:gd name="connsiteX5" fmla="*/ 685800 w 2614613"/>
              <a:gd name="connsiteY5" fmla="*/ 1984230 h 2470005"/>
              <a:gd name="connsiteX6" fmla="*/ 766763 w 2614613"/>
              <a:gd name="connsiteY6" fmla="*/ 1760392 h 2470005"/>
              <a:gd name="connsiteX7" fmla="*/ 860425 w 2614613"/>
              <a:gd name="connsiteY7" fmla="*/ 1398442 h 2470005"/>
              <a:gd name="connsiteX8" fmla="*/ 957263 w 2614613"/>
              <a:gd name="connsiteY8" fmla="*/ 993630 h 2470005"/>
              <a:gd name="connsiteX9" fmla="*/ 1066800 w 2614613"/>
              <a:gd name="connsiteY9" fmla="*/ 545955 h 2470005"/>
              <a:gd name="connsiteX10" fmla="*/ 1176338 w 2614613"/>
              <a:gd name="connsiteY10" fmla="*/ 169717 h 2470005"/>
              <a:gd name="connsiteX11" fmla="*/ 1252538 w 2614613"/>
              <a:gd name="connsiteY11" fmla="*/ 36367 h 2470005"/>
              <a:gd name="connsiteX12" fmla="*/ 1316832 w 2614613"/>
              <a:gd name="connsiteY12" fmla="*/ 648 h 2470005"/>
              <a:gd name="connsiteX13" fmla="*/ 1383506 w 2614613"/>
              <a:gd name="connsiteY13" fmla="*/ 57798 h 2470005"/>
              <a:gd name="connsiteX14" fmla="*/ 1457325 w 2614613"/>
              <a:gd name="connsiteY14" fmla="*/ 222105 h 2470005"/>
              <a:gd name="connsiteX15" fmla="*/ 1531145 w 2614613"/>
              <a:gd name="connsiteY15" fmla="*/ 462611 h 2470005"/>
              <a:gd name="connsiteX16" fmla="*/ 1633538 w 2614613"/>
              <a:gd name="connsiteY16" fmla="*/ 874567 h 2470005"/>
              <a:gd name="connsiteX17" fmla="*/ 1724025 w 2614613"/>
              <a:gd name="connsiteY17" fmla="*/ 1250805 h 2470005"/>
              <a:gd name="connsiteX18" fmla="*/ 1814513 w 2614613"/>
              <a:gd name="connsiteY18" fmla="*/ 1617517 h 2470005"/>
              <a:gd name="connsiteX19" fmla="*/ 1909763 w 2614613"/>
              <a:gd name="connsiteY19" fmla="*/ 1931842 h 2470005"/>
              <a:gd name="connsiteX20" fmla="*/ 2033588 w 2614613"/>
              <a:gd name="connsiteY20" fmla="*/ 2193780 h 2470005"/>
              <a:gd name="connsiteX21" fmla="*/ 2147888 w 2614613"/>
              <a:gd name="connsiteY21" fmla="*/ 2341417 h 2470005"/>
              <a:gd name="connsiteX22" fmla="*/ 2295525 w 2614613"/>
              <a:gd name="connsiteY22" fmla="*/ 2427142 h 2470005"/>
              <a:gd name="connsiteX23" fmla="*/ 2466975 w 2614613"/>
              <a:gd name="connsiteY23" fmla="*/ 2460480 h 2470005"/>
              <a:gd name="connsiteX24" fmla="*/ 2581275 w 2614613"/>
              <a:gd name="connsiteY24" fmla="*/ 2465242 h 2470005"/>
              <a:gd name="connsiteX25" fmla="*/ 2614613 w 2614613"/>
              <a:gd name="connsiteY25" fmla="*/ 2465242 h 2470005"/>
              <a:gd name="connsiteX0" fmla="*/ 0 w 2614613"/>
              <a:gd name="connsiteY0" fmla="*/ 2470005 h 2470005"/>
              <a:gd name="connsiteX1" fmla="*/ 276225 w 2614613"/>
              <a:gd name="connsiteY1" fmla="*/ 2441430 h 2470005"/>
              <a:gd name="connsiteX2" fmla="*/ 433387 w 2614613"/>
              <a:gd name="connsiteY2" fmla="*/ 2372373 h 2470005"/>
              <a:gd name="connsiteX3" fmla="*/ 519113 w 2614613"/>
              <a:gd name="connsiteY3" fmla="*/ 2291411 h 2470005"/>
              <a:gd name="connsiteX4" fmla="*/ 600075 w 2614613"/>
              <a:gd name="connsiteY4" fmla="*/ 2169967 h 2470005"/>
              <a:gd name="connsiteX5" fmla="*/ 685800 w 2614613"/>
              <a:gd name="connsiteY5" fmla="*/ 1984230 h 2470005"/>
              <a:gd name="connsiteX6" fmla="*/ 766763 w 2614613"/>
              <a:gd name="connsiteY6" fmla="*/ 1760392 h 2470005"/>
              <a:gd name="connsiteX7" fmla="*/ 860425 w 2614613"/>
              <a:gd name="connsiteY7" fmla="*/ 1398442 h 2470005"/>
              <a:gd name="connsiteX8" fmla="*/ 957263 w 2614613"/>
              <a:gd name="connsiteY8" fmla="*/ 993630 h 2470005"/>
              <a:gd name="connsiteX9" fmla="*/ 1066800 w 2614613"/>
              <a:gd name="connsiteY9" fmla="*/ 545955 h 2470005"/>
              <a:gd name="connsiteX10" fmla="*/ 1176338 w 2614613"/>
              <a:gd name="connsiteY10" fmla="*/ 169717 h 2470005"/>
              <a:gd name="connsiteX11" fmla="*/ 1252538 w 2614613"/>
              <a:gd name="connsiteY11" fmla="*/ 36367 h 2470005"/>
              <a:gd name="connsiteX12" fmla="*/ 1316832 w 2614613"/>
              <a:gd name="connsiteY12" fmla="*/ 648 h 2470005"/>
              <a:gd name="connsiteX13" fmla="*/ 1383506 w 2614613"/>
              <a:gd name="connsiteY13" fmla="*/ 57798 h 2470005"/>
              <a:gd name="connsiteX14" fmla="*/ 1457325 w 2614613"/>
              <a:gd name="connsiteY14" fmla="*/ 222105 h 2470005"/>
              <a:gd name="connsiteX15" fmla="*/ 1531145 w 2614613"/>
              <a:gd name="connsiteY15" fmla="*/ 462611 h 2470005"/>
              <a:gd name="connsiteX16" fmla="*/ 1633538 w 2614613"/>
              <a:gd name="connsiteY16" fmla="*/ 874567 h 2470005"/>
              <a:gd name="connsiteX17" fmla="*/ 1724025 w 2614613"/>
              <a:gd name="connsiteY17" fmla="*/ 1250805 h 2470005"/>
              <a:gd name="connsiteX18" fmla="*/ 1814513 w 2614613"/>
              <a:gd name="connsiteY18" fmla="*/ 1617517 h 2470005"/>
              <a:gd name="connsiteX19" fmla="*/ 1909763 w 2614613"/>
              <a:gd name="connsiteY19" fmla="*/ 1931842 h 2470005"/>
              <a:gd name="connsiteX20" fmla="*/ 2033588 w 2614613"/>
              <a:gd name="connsiteY20" fmla="*/ 2193780 h 2470005"/>
              <a:gd name="connsiteX21" fmla="*/ 2147888 w 2614613"/>
              <a:gd name="connsiteY21" fmla="*/ 2341417 h 2470005"/>
              <a:gd name="connsiteX22" fmla="*/ 2295525 w 2614613"/>
              <a:gd name="connsiteY22" fmla="*/ 2427142 h 2470005"/>
              <a:gd name="connsiteX23" fmla="*/ 2466975 w 2614613"/>
              <a:gd name="connsiteY23" fmla="*/ 2460480 h 2470005"/>
              <a:gd name="connsiteX24" fmla="*/ 2581275 w 2614613"/>
              <a:gd name="connsiteY24" fmla="*/ 2465242 h 2470005"/>
              <a:gd name="connsiteX25" fmla="*/ 2614613 w 2614613"/>
              <a:gd name="connsiteY25" fmla="*/ 2465242 h 2470005"/>
              <a:gd name="connsiteX0" fmla="*/ 0 w 2614613"/>
              <a:gd name="connsiteY0" fmla="*/ 2470005 h 2470005"/>
              <a:gd name="connsiteX1" fmla="*/ 276225 w 2614613"/>
              <a:gd name="connsiteY1" fmla="*/ 2441430 h 2470005"/>
              <a:gd name="connsiteX2" fmla="*/ 433387 w 2614613"/>
              <a:gd name="connsiteY2" fmla="*/ 2372373 h 2470005"/>
              <a:gd name="connsiteX3" fmla="*/ 519113 w 2614613"/>
              <a:gd name="connsiteY3" fmla="*/ 2291411 h 2470005"/>
              <a:gd name="connsiteX4" fmla="*/ 600075 w 2614613"/>
              <a:gd name="connsiteY4" fmla="*/ 2169967 h 2470005"/>
              <a:gd name="connsiteX5" fmla="*/ 685800 w 2614613"/>
              <a:gd name="connsiteY5" fmla="*/ 1984230 h 2470005"/>
              <a:gd name="connsiteX6" fmla="*/ 766763 w 2614613"/>
              <a:gd name="connsiteY6" fmla="*/ 1760392 h 2470005"/>
              <a:gd name="connsiteX7" fmla="*/ 860425 w 2614613"/>
              <a:gd name="connsiteY7" fmla="*/ 1398442 h 2470005"/>
              <a:gd name="connsiteX8" fmla="*/ 957263 w 2614613"/>
              <a:gd name="connsiteY8" fmla="*/ 993630 h 2470005"/>
              <a:gd name="connsiteX9" fmla="*/ 1066800 w 2614613"/>
              <a:gd name="connsiteY9" fmla="*/ 545955 h 2470005"/>
              <a:gd name="connsiteX10" fmla="*/ 1183482 w 2614613"/>
              <a:gd name="connsiteY10" fmla="*/ 169717 h 2470005"/>
              <a:gd name="connsiteX11" fmla="*/ 1252538 w 2614613"/>
              <a:gd name="connsiteY11" fmla="*/ 36367 h 2470005"/>
              <a:gd name="connsiteX12" fmla="*/ 1316832 w 2614613"/>
              <a:gd name="connsiteY12" fmla="*/ 648 h 2470005"/>
              <a:gd name="connsiteX13" fmla="*/ 1383506 w 2614613"/>
              <a:gd name="connsiteY13" fmla="*/ 57798 h 2470005"/>
              <a:gd name="connsiteX14" fmla="*/ 1457325 w 2614613"/>
              <a:gd name="connsiteY14" fmla="*/ 222105 h 2470005"/>
              <a:gd name="connsiteX15" fmla="*/ 1531145 w 2614613"/>
              <a:gd name="connsiteY15" fmla="*/ 462611 h 2470005"/>
              <a:gd name="connsiteX16" fmla="*/ 1633538 w 2614613"/>
              <a:gd name="connsiteY16" fmla="*/ 874567 h 2470005"/>
              <a:gd name="connsiteX17" fmla="*/ 1724025 w 2614613"/>
              <a:gd name="connsiteY17" fmla="*/ 1250805 h 2470005"/>
              <a:gd name="connsiteX18" fmla="*/ 1814513 w 2614613"/>
              <a:gd name="connsiteY18" fmla="*/ 1617517 h 2470005"/>
              <a:gd name="connsiteX19" fmla="*/ 1909763 w 2614613"/>
              <a:gd name="connsiteY19" fmla="*/ 1931842 h 2470005"/>
              <a:gd name="connsiteX20" fmla="*/ 2033588 w 2614613"/>
              <a:gd name="connsiteY20" fmla="*/ 2193780 h 2470005"/>
              <a:gd name="connsiteX21" fmla="*/ 2147888 w 2614613"/>
              <a:gd name="connsiteY21" fmla="*/ 2341417 h 2470005"/>
              <a:gd name="connsiteX22" fmla="*/ 2295525 w 2614613"/>
              <a:gd name="connsiteY22" fmla="*/ 2427142 h 2470005"/>
              <a:gd name="connsiteX23" fmla="*/ 2466975 w 2614613"/>
              <a:gd name="connsiteY23" fmla="*/ 2460480 h 2470005"/>
              <a:gd name="connsiteX24" fmla="*/ 2581275 w 2614613"/>
              <a:gd name="connsiteY24" fmla="*/ 2465242 h 2470005"/>
              <a:gd name="connsiteX25" fmla="*/ 2614613 w 2614613"/>
              <a:gd name="connsiteY25" fmla="*/ 2465242 h 2470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614613" h="2470005">
                <a:moveTo>
                  <a:pt x="0" y="2470005"/>
                </a:moveTo>
                <a:cubicBezTo>
                  <a:pt x="93662" y="2468417"/>
                  <a:pt x="203994" y="2457702"/>
                  <a:pt x="276225" y="2441430"/>
                </a:cubicBezTo>
                <a:cubicBezTo>
                  <a:pt x="348456" y="2425158"/>
                  <a:pt x="392906" y="2397376"/>
                  <a:pt x="433387" y="2372373"/>
                </a:cubicBezTo>
                <a:cubicBezTo>
                  <a:pt x="473868" y="2347370"/>
                  <a:pt x="491332" y="2325145"/>
                  <a:pt x="519113" y="2291411"/>
                </a:cubicBezTo>
                <a:cubicBezTo>
                  <a:pt x="546894" y="2257677"/>
                  <a:pt x="572294" y="2221164"/>
                  <a:pt x="600075" y="2169967"/>
                </a:cubicBezTo>
                <a:cubicBezTo>
                  <a:pt x="627856" y="2118770"/>
                  <a:pt x="658019" y="2052492"/>
                  <a:pt x="685800" y="1984230"/>
                </a:cubicBezTo>
                <a:cubicBezTo>
                  <a:pt x="713581" y="1915968"/>
                  <a:pt x="737659" y="1858023"/>
                  <a:pt x="766763" y="1760392"/>
                </a:cubicBezTo>
                <a:cubicBezTo>
                  <a:pt x="795867" y="1662761"/>
                  <a:pt x="828675" y="1526236"/>
                  <a:pt x="860425" y="1398442"/>
                </a:cubicBezTo>
                <a:cubicBezTo>
                  <a:pt x="892175" y="1270648"/>
                  <a:pt x="922867" y="1135711"/>
                  <a:pt x="957263" y="993630"/>
                </a:cubicBezTo>
                <a:cubicBezTo>
                  <a:pt x="991659" y="851549"/>
                  <a:pt x="1029097" y="683274"/>
                  <a:pt x="1066800" y="545955"/>
                </a:cubicBezTo>
                <a:cubicBezTo>
                  <a:pt x="1104503" y="408636"/>
                  <a:pt x="1152526" y="254648"/>
                  <a:pt x="1183482" y="169717"/>
                </a:cubicBezTo>
                <a:cubicBezTo>
                  <a:pt x="1214438" y="84786"/>
                  <a:pt x="1230313" y="64545"/>
                  <a:pt x="1252538" y="36367"/>
                </a:cubicBezTo>
                <a:cubicBezTo>
                  <a:pt x="1274763" y="8189"/>
                  <a:pt x="1295004" y="-2924"/>
                  <a:pt x="1316832" y="648"/>
                </a:cubicBezTo>
                <a:cubicBezTo>
                  <a:pt x="1338660" y="4220"/>
                  <a:pt x="1360091" y="20889"/>
                  <a:pt x="1383506" y="57798"/>
                </a:cubicBezTo>
                <a:cubicBezTo>
                  <a:pt x="1406921" y="94707"/>
                  <a:pt x="1432718" y="154636"/>
                  <a:pt x="1457325" y="222105"/>
                </a:cubicBezTo>
                <a:cubicBezTo>
                  <a:pt x="1481932" y="289574"/>
                  <a:pt x="1501776" y="353867"/>
                  <a:pt x="1531145" y="462611"/>
                </a:cubicBezTo>
                <a:cubicBezTo>
                  <a:pt x="1560514" y="571355"/>
                  <a:pt x="1601391" y="743201"/>
                  <a:pt x="1633538" y="874567"/>
                </a:cubicBezTo>
                <a:cubicBezTo>
                  <a:pt x="1665685" y="1005933"/>
                  <a:pt x="1693863" y="1126980"/>
                  <a:pt x="1724025" y="1250805"/>
                </a:cubicBezTo>
                <a:cubicBezTo>
                  <a:pt x="1754187" y="1374630"/>
                  <a:pt x="1783557" y="1504011"/>
                  <a:pt x="1814513" y="1617517"/>
                </a:cubicBezTo>
                <a:cubicBezTo>
                  <a:pt x="1845469" y="1731023"/>
                  <a:pt x="1873251" y="1835798"/>
                  <a:pt x="1909763" y="1931842"/>
                </a:cubicBezTo>
                <a:cubicBezTo>
                  <a:pt x="1946276" y="2027886"/>
                  <a:pt x="1993901" y="2125518"/>
                  <a:pt x="2033588" y="2193780"/>
                </a:cubicBezTo>
                <a:cubicBezTo>
                  <a:pt x="2073275" y="2262042"/>
                  <a:pt x="2104232" y="2302523"/>
                  <a:pt x="2147888" y="2341417"/>
                </a:cubicBezTo>
                <a:cubicBezTo>
                  <a:pt x="2191544" y="2380311"/>
                  <a:pt x="2242344" y="2407298"/>
                  <a:pt x="2295525" y="2427142"/>
                </a:cubicBezTo>
                <a:cubicBezTo>
                  <a:pt x="2348706" y="2446986"/>
                  <a:pt x="2419350" y="2454130"/>
                  <a:pt x="2466975" y="2460480"/>
                </a:cubicBezTo>
                <a:cubicBezTo>
                  <a:pt x="2514600" y="2466830"/>
                  <a:pt x="2556669" y="2464448"/>
                  <a:pt x="2581275" y="2465242"/>
                </a:cubicBezTo>
                <a:cubicBezTo>
                  <a:pt x="2605881" y="2466036"/>
                  <a:pt x="2614613" y="2465242"/>
                  <a:pt x="2614613" y="2465242"/>
                </a:cubicBezTo>
              </a:path>
            </a:pathLst>
          </a:custGeom>
          <a:solidFill>
            <a:srgbClr val="826AAD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04875"/>
            <a:endParaRPr lang="sv-SE" b="1">
              <a:latin typeface="Arial" charset="0"/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D6AFE801-723F-9D6D-8CDD-3C4977E511D4}"/>
              </a:ext>
            </a:extLst>
          </p:cNvPr>
          <p:cNvSpPr txBox="1"/>
          <p:nvPr/>
        </p:nvSpPr>
        <p:spPr>
          <a:xfrm>
            <a:off x="4304038" y="3462617"/>
            <a:ext cx="2423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t</a:t>
            </a: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76137FBB-CDD8-4D0C-E7B1-EAC0F9680CB9}"/>
              </a:ext>
            </a:extLst>
          </p:cNvPr>
          <p:cNvCxnSpPr/>
          <p:nvPr/>
        </p:nvCxnSpPr>
        <p:spPr>
          <a:xfrm flipH="1" flipV="1">
            <a:off x="3916037" y="2302585"/>
            <a:ext cx="3362" cy="7039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F7863B6B-F1D7-E1DD-51A5-7BAE10C74EB0}"/>
              </a:ext>
            </a:extLst>
          </p:cNvPr>
          <p:cNvCxnSpPr/>
          <p:nvPr/>
        </p:nvCxnSpPr>
        <p:spPr>
          <a:xfrm flipV="1">
            <a:off x="4300350" y="2302585"/>
            <a:ext cx="0" cy="1535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C1E3EF07-A8C4-19E7-0553-586CC0801F41}"/>
              </a:ext>
            </a:extLst>
          </p:cNvPr>
          <p:cNvCxnSpPr/>
          <p:nvPr/>
        </p:nvCxnSpPr>
        <p:spPr>
          <a:xfrm>
            <a:off x="3916037" y="2302585"/>
            <a:ext cx="38431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Image 24">
            <a:extLst>
              <a:ext uri="{FF2B5EF4-FFF2-40B4-BE49-F238E27FC236}">
                <a16:creationId xmlns:a16="http://schemas.microsoft.com/office/drawing/2014/main" id="{485B7F30-F121-4B45-3C4E-FD35BDFD59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2618" y="1985768"/>
            <a:ext cx="1502944" cy="292240"/>
          </a:xfrm>
          <a:prstGeom prst="rect">
            <a:avLst/>
          </a:prstGeom>
        </p:spPr>
      </p:pic>
      <p:sp>
        <p:nvSpPr>
          <p:cNvPr id="26" name="ZoneTexte 25">
            <a:extLst>
              <a:ext uri="{FF2B5EF4-FFF2-40B4-BE49-F238E27FC236}">
                <a16:creationId xmlns:a16="http://schemas.microsoft.com/office/drawing/2014/main" id="{30A5A71E-90A4-2658-E5C1-1B58CDA1B6AF}"/>
              </a:ext>
            </a:extLst>
          </p:cNvPr>
          <p:cNvSpPr txBox="1"/>
          <p:nvPr/>
        </p:nvSpPr>
        <p:spPr>
          <a:xfrm>
            <a:off x="4891603" y="1920972"/>
            <a:ext cx="1024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~ -10 as</a:t>
            </a:r>
          </a:p>
        </p:txBody>
      </p:sp>
      <p:sp>
        <p:nvSpPr>
          <p:cNvPr id="27" name="TextBox 3">
            <a:extLst>
              <a:ext uri="{FF2B5EF4-FFF2-40B4-BE49-F238E27FC236}">
                <a16:creationId xmlns:a16="http://schemas.microsoft.com/office/drawing/2014/main" id="{277285A6-DC75-2CAA-46D8-917244F90209}"/>
              </a:ext>
            </a:extLst>
          </p:cNvPr>
          <p:cNvSpPr txBox="1"/>
          <p:nvPr/>
        </p:nvSpPr>
        <p:spPr>
          <a:xfrm>
            <a:off x="2040307" y="4721336"/>
            <a:ext cx="49565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18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Isinger </a:t>
            </a:r>
            <a:r>
              <a:rPr kumimoji="0" lang="sv-SE" sz="1200" b="0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et al., </a:t>
            </a:r>
            <a:r>
              <a:rPr kumimoji="0" lang="sv-SE" sz="1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Science 2017</a:t>
            </a:r>
          </a:p>
        </p:txBody>
      </p:sp>
      <p:sp>
        <p:nvSpPr>
          <p:cNvPr id="28" name="TextBox 3">
            <a:extLst>
              <a:ext uri="{FF2B5EF4-FFF2-40B4-BE49-F238E27FC236}">
                <a16:creationId xmlns:a16="http://schemas.microsoft.com/office/drawing/2014/main" id="{486BA9EA-DEAC-CA7F-A910-3DEB300EEC91}"/>
              </a:ext>
            </a:extLst>
          </p:cNvPr>
          <p:cNvSpPr txBox="1"/>
          <p:nvPr/>
        </p:nvSpPr>
        <p:spPr>
          <a:xfrm>
            <a:off x="2040307" y="4430327"/>
            <a:ext cx="50122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>
                <a:latin typeface="+mn-lt"/>
              </a:rPr>
              <a:t>Schultze </a:t>
            </a:r>
            <a:r>
              <a:rPr lang="sv-SE" sz="1200" i="1" dirty="0">
                <a:latin typeface="+mn-lt"/>
              </a:rPr>
              <a:t>et al., </a:t>
            </a:r>
            <a:r>
              <a:rPr lang="sv-SE" sz="1200" dirty="0">
                <a:latin typeface="+mn-lt"/>
              </a:rPr>
              <a:t>Science 2010</a:t>
            </a:r>
          </a:p>
        </p:txBody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303D444F-3962-FE8F-D868-4F31EB949B7F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486"/>
          <a:stretch/>
        </p:blipFill>
        <p:spPr>
          <a:xfrm>
            <a:off x="7166716" y="1556274"/>
            <a:ext cx="4196973" cy="2616794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EF12E071-9FD4-7558-600A-82F5B009CDE4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682"/>
          <a:stretch/>
        </p:blipFill>
        <p:spPr>
          <a:xfrm>
            <a:off x="7240360" y="4359793"/>
            <a:ext cx="3812987" cy="1108228"/>
          </a:xfrm>
          <a:prstGeom prst="rect">
            <a:avLst/>
          </a:prstGeom>
        </p:spPr>
      </p:pic>
      <p:sp>
        <p:nvSpPr>
          <p:cNvPr id="31" name="ZoneTexte 30">
            <a:extLst>
              <a:ext uri="{FF2B5EF4-FFF2-40B4-BE49-F238E27FC236}">
                <a16:creationId xmlns:a16="http://schemas.microsoft.com/office/drawing/2014/main" id="{5036B0C1-BBAA-0E6D-3B93-D8CBD3571A56}"/>
              </a:ext>
            </a:extLst>
          </p:cNvPr>
          <p:cNvSpPr txBox="1"/>
          <p:nvPr/>
        </p:nvSpPr>
        <p:spPr>
          <a:xfrm>
            <a:off x="7431715" y="5489658"/>
            <a:ext cx="4185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Film 3D de la photoémission résonante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DB4A9D7-E419-B307-7003-D812D490D7D3}"/>
              </a:ext>
            </a:extLst>
          </p:cNvPr>
          <p:cNvSpPr/>
          <p:nvPr/>
        </p:nvSpPr>
        <p:spPr>
          <a:xfrm>
            <a:off x="7954293" y="6118733"/>
            <a:ext cx="372540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>
                <a:solidFill>
                  <a:prstClr val="black"/>
                </a:solidFill>
              </a:rPr>
              <a:t>Gruson </a:t>
            </a:r>
            <a:r>
              <a:rPr lang="fr-FR" sz="1200" i="1" dirty="0">
                <a:solidFill>
                  <a:prstClr val="black"/>
                </a:solidFill>
              </a:rPr>
              <a:t>et al, Science </a:t>
            </a:r>
            <a:r>
              <a:rPr lang="fr-FR" sz="1200" dirty="0">
                <a:solidFill>
                  <a:prstClr val="black"/>
                </a:solidFill>
              </a:rPr>
              <a:t>2016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840772F-7622-7F62-FE6D-CD0971C8DF3A}"/>
              </a:ext>
            </a:extLst>
          </p:cNvPr>
          <p:cNvSpPr/>
          <p:nvPr/>
        </p:nvSpPr>
        <p:spPr>
          <a:xfrm>
            <a:off x="7954293" y="5896866"/>
            <a:ext cx="46287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>
                <a:solidFill>
                  <a:prstClr val="black"/>
                </a:solidFill>
              </a:rPr>
              <a:t>Autuori </a:t>
            </a:r>
            <a:r>
              <a:rPr lang="fr-FR" sz="1200" i="1" dirty="0">
                <a:solidFill>
                  <a:prstClr val="black"/>
                </a:solidFill>
              </a:rPr>
              <a:t>et al, </a:t>
            </a:r>
            <a:r>
              <a:rPr lang="fr-FR" sz="1200" dirty="0">
                <a:solidFill>
                  <a:prstClr val="black"/>
                </a:solidFill>
              </a:rPr>
              <a:t>Science </a:t>
            </a:r>
            <a:r>
              <a:rPr lang="fr-FR" sz="1200" dirty="0" err="1">
                <a:solidFill>
                  <a:prstClr val="black"/>
                </a:solidFill>
              </a:rPr>
              <a:t>Advances</a:t>
            </a:r>
            <a:r>
              <a:rPr lang="fr-FR" sz="1200" dirty="0">
                <a:solidFill>
                  <a:prstClr val="black"/>
                </a:solidFill>
              </a:rPr>
              <a:t> 2022</a:t>
            </a:r>
          </a:p>
        </p:txBody>
      </p:sp>
      <p:sp>
        <p:nvSpPr>
          <p:cNvPr id="34" name="TextBox 3">
            <a:extLst>
              <a:ext uri="{FF2B5EF4-FFF2-40B4-BE49-F238E27FC236}">
                <a16:creationId xmlns:a16="http://schemas.microsoft.com/office/drawing/2014/main" id="{EB31942B-3866-5098-3D79-F93D3B141496}"/>
              </a:ext>
            </a:extLst>
          </p:cNvPr>
          <p:cNvSpPr txBox="1"/>
          <p:nvPr/>
        </p:nvSpPr>
        <p:spPr>
          <a:xfrm>
            <a:off x="2688876" y="5811598"/>
            <a:ext cx="5012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i="1" u="sng" dirty="0">
                <a:latin typeface="+mn-lt"/>
              </a:rPr>
              <a:t>Hypothèse sous-jacente: </a:t>
            </a:r>
          </a:p>
          <a:p>
            <a:pPr algn="ctr"/>
            <a:r>
              <a:rPr lang="sv-SE" i="1" u="sng" dirty="0">
                <a:latin typeface="+mn-lt"/>
              </a:rPr>
              <a:t>paquets d’ondes parfaitement cohérents </a:t>
            </a:r>
          </a:p>
        </p:txBody>
      </p: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D163A97F-0AEE-8144-8BF9-4FF74D5623BF}"/>
              </a:ext>
            </a:extLst>
          </p:cNvPr>
          <p:cNvGrpSpPr/>
          <p:nvPr/>
        </p:nvGrpSpPr>
        <p:grpSpPr>
          <a:xfrm>
            <a:off x="-47739" y="4998335"/>
            <a:ext cx="1077054" cy="919660"/>
            <a:chOff x="640515" y="2923027"/>
            <a:chExt cx="1077054" cy="919660"/>
          </a:xfrm>
        </p:grpSpPr>
        <p:sp>
          <p:nvSpPr>
            <p:cNvPr id="36" name="Rectangle">
              <a:extLst>
                <a:ext uri="{FF2B5EF4-FFF2-40B4-BE49-F238E27FC236}">
                  <a16:creationId xmlns:a16="http://schemas.microsoft.com/office/drawing/2014/main" id="{9BF6C73A-950D-7E12-BCA4-3CE22432BE45}"/>
                </a:ext>
              </a:extLst>
            </p:cNvPr>
            <p:cNvSpPr/>
            <p:nvPr/>
          </p:nvSpPr>
          <p:spPr>
            <a:xfrm rot="2101968">
              <a:off x="640515" y="3248545"/>
              <a:ext cx="1077054" cy="275269"/>
            </a:xfrm>
            <a:prstGeom prst="rect">
              <a:avLst/>
            </a:prstGeom>
            <a:gradFill>
              <a:gsLst>
                <a:gs pos="0">
                  <a:srgbClr val="FFFFFC">
                    <a:alpha val="0"/>
                  </a:srgbClr>
                </a:gs>
                <a:gs pos="50959">
                  <a:srgbClr val="9A50DE"/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defTabSz="584200">
                <a:defRPr sz="24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  <p:pic>
          <p:nvPicPr>
            <p:cNvPr id="37" name="Pulsed_XUV_photon.pdf" descr="Pulsed_XUV_photon.pdf">
              <a:extLst>
                <a:ext uri="{FF2B5EF4-FFF2-40B4-BE49-F238E27FC236}">
                  <a16:creationId xmlns:a16="http://schemas.microsoft.com/office/drawing/2014/main" id="{6266E6C6-D52E-4400-0EA1-F7BE30C3E9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2953703" flipH="1">
              <a:off x="714853" y="2923027"/>
              <a:ext cx="919660" cy="919660"/>
            </a:xfrm>
            <a:prstGeom prst="rect">
              <a:avLst/>
            </a:prstGeom>
            <a:ln w="12700">
              <a:miter lim="400000"/>
            </a:ln>
          </p:spPr>
        </p:pic>
      </p:grpSp>
      <p:sp>
        <p:nvSpPr>
          <p:cNvPr id="38" name="Espace réservé du numéro de diapositive 5">
            <a:extLst>
              <a:ext uri="{FF2B5EF4-FFF2-40B4-BE49-F238E27FC236}">
                <a16:creationId xmlns:a16="http://schemas.microsoft.com/office/drawing/2014/main" id="{5696444E-0388-E75E-CFB5-3B1C036BF9D3}"/>
              </a:ext>
            </a:extLst>
          </p:cNvPr>
          <p:cNvSpPr txBox="1">
            <a:spLocks/>
          </p:cNvSpPr>
          <p:nvPr/>
        </p:nvSpPr>
        <p:spPr bwMode="auto">
          <a:xfrm>
            <a:off x="10999334" y="6376243"/>
            <a:ext cx="693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0CBC77A0-1F4E-42FF-9FFC-F45C3A64AF90}" type="slidenum">
              <a:rPr lang="fr-FR" smtClean="0"/>
              <a:pPr>
                <a:defRPr/>
              </a:pPr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79044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5">
            <a:extLst>
              <a:ext uri="{FF2B5EF4-FFF2-40B4-BE49-F238E27FC236}">
                <a16:creationId xmlns:a16="http://schemas.microsoft.com/office/drawing/2014/main" id="{C28511A3-4BFA-AB8C-1851-7A1F9CE5E5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14036"/>
            <a:ext cx="10836275" cy="871826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Intrication quantique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0F3ADE0-E2D9-9A92-81B9-C5BE07E4DA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3112" y="4556435"/>
            <a:ext cx="4934335" cy="2238424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57096E-F09C-E12B-A06C-AC1E22F60B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1514" y="3622721"/>
            <a:ext cx="2722151" cy="3182823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23852471-BE63-3B4A-95EE-379C911242F7}"/>
              </a:ext>
            </a:extLst>
          </p:cNvPr>
          <p:cNvSpPr txBox="1"/>
          <p:nvPr/>
        </p:nvSpPr>
        <p:spPr>
          <a:xfrm>
            <a:off x="677675" y="2098861"/>
            <a:ext cx="6301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Echelles de temps de génération et de contrôle d’intrication: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08BC4C3-3AB0-5BE8-C948-B5C8C3A028D2}"/>
              </a:ext>
            </a:extLst>
          </p:cNvPr>
          <p:cNvSpPr txBox="1"/>
          <p:nvPr/>
        </p:nvSpPr>
        <p:spPr>
          <a:xfrm>
            <a:off x="1044928" y="2646935"/>
            <a:ext cx="2792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- dans les ions piégés: µs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EBFF5DB-B96E-47C6-40F3-45229FBDAE22}"/>
              </a:ext>
            </a:extLst>
          </p:cNvPr>
          <p:cNvSpPr txBox="1"/>
          <p:nvPr/>
        </p:nvSpPr>
        <p:spPr>
          <a:xfrm>
            <a:off x="1035786" y="3088358"/>
            <a:ext cx="4198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- dans les </a:t>
            </a:r>
            <a:r>
              <a:rPr lang="fr-FR" dirty="0" err="1"/>
              <a:t>qubits</a:t>
            </a:r>
            <a:r>
              <a:rPr lang="fr-FR" dirty="0"/>
              <a:t> supraconducteurs: ns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089473D-7EBA-4F65-9F59-7C7B950F82FD}"/>
              </a:ext>
            </a:extLst>
          </p:cNvPr>
          <p:cNvSpPr txBox="1"/>
          <p:nvPr/>
        </p:nvSpPr>
        <p:spPr>
          <a:xfrm>
            <a:off x="1035786" y="3933674"/>
            <a:ext cx="4698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- dans les réseaux d’atomes de Rydberg: </a:t>
            </a:r>
            <a:r>
              <a:rPr lang="fr-FR" dirty="0" err="1"/>
              <a:t>ps</a:t>
            </a:r>
            <a:endParaRPr lang="fr-FR" dirty="0"/>
          </a:p>
        </p:txBody>
      </p:sp>
      <p:sp>
        <p:nvSpPr>
          <p:cNvPr id="11" name="TextBox 3">
            <a:extLst>
              <a:ext uri="{FF2B5EF4-FFF2-40B4-BE49-F238E27FC236}">
                <a16:creationId xmlns:a16="http://schemas.microsoft.com/office/drawing/2014/main" id="{E39CD569-AC8E-DF02-BD39-A5CAE418C64D}"/>
              </a:ext>
            </a:extLst>
          </p:cNvPr>
          <p:cNvSpPr txBox="1"/>
          <p:nvPr/>
        </p:nvSpPr>
        <p:spPr>
          <a:xfrm>
            <a:off x="5158171" y="3148927"/>
            <a:ext cx="50122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>
                <a:latin typeface="+mn-lt"/>
              </a:rPr>
              <a:t>Foxen </a:t>
            </a:r>
            <a:r>
              <a:rPr lang="sv-SE" sz="1200" i="1" dirty="0">
                <a:latin typeface="+mn-lt"/>
              </a:rPr>
              <a:t>et al., </a:t>
            </a:r>
            <a:r>
              <a:rPr lang="sv-SE" sz="1200" dirty="0">
                <a:latin typeface="+mn-lt"/>
              </a:rPr>
              <a:t>PRL 2020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B245CAF-4168-62E7-AC55-C104344161AD}"/>
              </a:ext>
            </a:extLst>
          </p:cNvPr>
          <p:cNvSpPr/>
          <p:nvPr/>
        </p:nvSpPr>
        <p:spPr>
          <a:xfrm>
            <a:off x="677310" y="1093729"/>
            <a:ext cx="131826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Préparation d’états intriqués (photons, particules massives, photon-matière) </a:t>
            </a:r>
          </a:p>
        </p:txBody>
      </p:sp>
      <p:sp>
        <p:nvSpPr>
          <p:cNvPr id="13" name="TextBox 3">
            <a:extLst>
              <a:ext uri="{FF2B5EF4-FFF2-40B4-BE49-F238E27FC236}">
                <a16:creationId xmlns:a16="http://schemas.microsoft.com/office/drawing/2014/main" id="{3C6A27D4-52F8-DFC7-57C2-FA82FEBE3BF6}"/>
              </a:ext>
            </a:extLst>
          </p:cNvPr>
          <p:cNvSpPr txBox="1"/>
          <p:nvPr/>
        </p:nvSpPr>
        <p:spPr>
          <a:xfrm>
            <a:off x="3941212" y="2713791"/>
            <a:ext cx="50122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>
                <a:latin typeface="+mn-lt"/>
              </a:rPr>
              <a:t>Schafer </a:t>
            </a:r>
            <a:r>
              <a:rPr lang="sv-SE" sz="1200" i="1" dirty="0">
                <a:latin typeface="+mn-lt"/>
              </a:rPr>
              <a:t>et al., </a:t>
            </a:r>
            <a:r>
              <a:rPr lang="sv-SE" sz="1200" dirty="0">
                <a:latin typeface="+mn-lt"/>
              </a:rPr>
              <a:t>Nature 2018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9E9227B-DDC0-976C-A0C0-710F3A91D17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50" r="42923" b="68809"/>
          <a:stretch/>
        </p:blipFill>
        <p:spPr>
          <a:xfrm>
            <a:off x="9930318" y="648485"/>
            <a:ext cx="720080" cy="706272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1673585-E5D6-D5AF-0BA3-C7FA2CF00896}"/>
              </a:ext>
            </a:extLst>
          </p:cNvPr>
          <p:cNvSpPr/>
          <p:nvPr/>
        </p:nvSpPr>
        <p:spPr>
          <a:xfrm>
            <a:off x="8953421" y="1857285"/>
            <a:ext cx="27689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A. Aspect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J. </a:t>
            </a:r>
            <a:r>
              <a:rPr kumimoji="0" lang="fr-FR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Clauser</a:t>
            </a:r>
            <a:endParaRPr kumimoji="0" lang="fr-F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kern="0" dirty="0">
                <a:solidFill>
                  <a:prstClr val="black"/>
                </a:solidFill>
              </a:rPr>
              <a:t>A. </a:t>
            </a:r>
            <a:r>
              <a:rPr lang="fr-FR" sz="1600" kern="0" dirty="0" err="1">
                <a:solidFill>
                  <a:prstClr val="black"/>
                </a:solidFill>
              </a:rPr>
              <a:t>Zeilinger</a:t>
            </a:r>
            <a:endParaRPr kumimoji="0" lang="fr-F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85F2FC3-8CB6-8A82-E65D-787FA6747AFB}"/>
              </a:ext>
            </a:extLst>
          </p:cNvPr>
          <p:cNvSpPr/>
          <p:nvPr/>
        </p:nvSpPr>
        <p:spPr>
          <a:xfrm>
            <a:off x="9071136" y="1292506"/>
            <a:ext cx="243844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Prix Nobel de Physique 2022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5A86022-4AC9-0CD5-4C44-634C4FAA4BC3}"/>
              </a:ext>
            </a:extLst>
          </p:cNvPr>
          <p:cNvSpPr/>
          <p:nvPr/>
        </p:nvSpPr>
        <p:spPr>
          <a:xfrm>
            <a:off x="677310" y="1411629"/>
            <a:ext cx="45576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Caractérisation par tomographie quantique</a:t>
            </a:r>
          </a:p>
        </p:txBody>
      </p:sp>
      <p:sp>
        <p:nvSpPr>
          <p:cNvPr id="18" name="TextBox 3">
            <a:extLst>
              <a:ext uri="{FF2B5EF4-FFF2-40B4-BE49-F238E27FC236}">
                <a16:creationId xmlns:a16="http://schemas.microsoft.com/office/drawing/2014/main" id="{B3605C2E-6783-9C3B-A496-A53FDE50D2A7}"/>
              </a:ext>
            </a:extLst>
          </p:cNvPr>
          <p:cNvSpPr txBox="1"/>
          <p:nvPr/>
        </p:nvSpPr>
        <p:spPr>
          <a:xfrm>
            <a:off x="5734508" y="4003398"/>
            <a:ext cx="50122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>
                <a:latin typeface="+mn-lt"/>
              </a:rPr>
              <a:t>Bharti </a:t>
            </a:r>
            <a:r>
              <a:rPr lang="sv-SE" sz="1200" i="1" dirty="0">
                <a:latin typeface="+mn-lt"/>
              </a:rPr>
              <a:t>et al., </a:t>
            </a:r>
            <a:r>
              <a:rPr lang="sv-SE" sz="1200" dirty="0">
                <a:latin typeface="+mn-lt"/>
              </a:rPr>
              <a:t>PRL 2023</a:t>
            </a:r>
          </a:p>
        </p:txBody>
      </p:sp>
      <p:sp>
        <p:nvSpPr>
          <p:cNvPr id="19" name="Espace réservé du numéro de diapositive 5">
            <a:extLst>
              <a:ext uri="{FF2B5EF4-FFF2-40B4-BE49-F238E27FC236}">
                <a16:creationId xmlns:a16="http://schemas.microsoft.com/office/drawing/2014/main" id="{1ECE056F-0958-21EB-BAC4-5AC98AE54374}"/>
              </a:ext>
            </a:extLst>
          </p:cNvPr>
          <p:cNvSpPr txBox="1">
            <a:spLocks/>
          </p:cNvSpPr>
          <p:nvPr/>
        </p:nvSpPr>
        <p:spPr bwMode="auto">
          <a:xfrm>
            <a:off x="10999334" y="6376243"/>
            <a:ext cx="693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0CBC77A0-1F4E-42FF-9FFC-F45C3A64AF90}" type="slidenum">
              <a:rPr lang="fr-FR" smtClean="0"/>
              <a:pPr>
                <a:defRPr/>
              </a:pPr>
              <a:t>5</a:t>
            </a:fld>
            <a:endParaRPr lang="fr-FR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19A6E240-1F7E-3A31-C327-563FF38E10B6}"/>
              </a:ext>
            </a:extLst>
          </p:cNvPr>
          <p:cNvSpPr txBox="1"/>
          <p:nvPr/>
        </p:nvSpPr>
        <p:spPr>
          <a:xfrm>
            <a:off x="1044928" y="3511016"/>
            <a:ext cx="4608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- dans les </a:t>
            </a:r>
            <a:r>
              <a:rPr lang="fr-FR" dirty="0" err="1"/>
              <a:t>qubits</a:t>
            </a:r>
            <a:r>
              <a:rPr lang="fr-FR" dirty="0"/>
              <a:t> </a:t>
            </a:r>
            <a:r>
              <a:rPr lang="fr-FR" dirty="0" err="1"/>
              <a:t>semiconducteurs</a:t>
            </a:r>
            <a:r>
              <a:rPr lang="fr-FR" dirty="0"/>
              <a:t>: ns à </a:t>
            </a:r>
            <a:r>
              <a:rPr lang="fr-FR" dirty="0" err="1"/>
              <a:t>ps</a:t>
            </a:r>
            <a:r>
              <a:rPr lang="fr-FR" dirty="0"/>
              <a:t> </a:t>
            </a:r>
          </a:p>
        </p:txBody>
      </p:sp>
      <p:sp>
        <p:nvSpPr>
          <p:cNvPr id="21" name="TextBox 3">
            <a:extLst>
              <a:ext uri="{FF2B5EF4-FFF2-40B4-BE49-F238E27FC236}">
                <a16:creationId xmlns:a16="http://schemas.microsoft.com/office/drawing/2014/main" id="{DD3A016D-B950-B54A-5BF4-FF39AC7C3743}"/>
              </a:ext>
            </a:extLst>
          </p:cNvPr>
          <p:cNvSpPr txBox="1"/>
          <p:nvPr/>
        </p:nvSpPr>
        <p:spPr>
          <a:xfrm>
            <a:off x="5646036" y="3621813"/>
            <a:ext cx="50122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>
                <a:latin typeface="+mn-lt"/>
              </a:rPr>
              <a:t>He </a:t>
            </a:r>
            <a:r>
              <a:rPr lang="sv-SE" sz="1200" i="1" dirty="0">
                <a:latin typeface="+mn-lt"/>
              </a:rPr>
              <a:t>et al., </a:t>
            </a:r>
            <a:r>
              <a:rPr lang="sv-SE" sz="1200" dirty="0">
                <a:latin typeface="+mn-lt"/>
              </a:rPr>
              <a:t>Nature 2019</a:t>
            </a:r>
          </a:p>
        </p:txBody>
      </p:sp>
      <p:sp>
        <p:nvSpPr>
          <p:cNvPr id="22" name="TextBox 3">
            <a:extLst>
              <a:ext uri="{FF2B5EF4-FFF2-40B4-BE49-F238E27FC236}">
                <a16:creationId xmlns:a16="http://schemas.microsoft.com/office/drawing/2014/main" id="{7CD0AACF-B0DF-99F8-724D-25B2CD4BA42F}"/>
              </a:ext>
            </a:extLst>
          </p:cNvPr>
          <p:cNvSpPr txBox="1"/>
          <p:nvPr/>
        </p:nvSpPr>
        <p:spPr>
          <a:xfrm>
            <a:off x="5638189" y="3408254"/>
            <a:ext cx="50122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>
                <a:latin typeface="+mn-lt"/>
              </a:rPr>
              <a:t>Dousse </a:t>
            </a:r>
            <a:r>
              <a:rPr lang="sv-SE" sz="1200" i="1" dirty="0">
                <a:latin typeface="+mn-lt"/>
              </a:rPr>
              <a:t>et al., </a:t>
            </a:r>
            <a:r>
              <a:rPr lang="sv-SE" sz="1200" dirty="0">
                <a:latin typeface="+mn-lt"/>
              </a:rPr>
              <a:t>Nature 2010</a:t>
            </a:r>
          </a:p>
        </p:txBody>
      </p:sp>
    </p:spTree>
    <p:extLst>
      <p:ext uri="{BB962C8B-B14F-4D97-AF65-F5344CB8AC3E}">
        <p14:creationId xmlns:p14="http://schemas.microsoft.com/office/powerpoint/2010/main" val="3628885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3" grpId="0"/>
      <p:bldP spid="18" grpId="0"/>
      <p:bldP spid="20" grpId="0"/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5">
            <a:extLst>
              <a:ext uri="{FF2B5EF4-FFF2-40B4-BE49-F238E27FC236}">
                <a16:creationId xmlns:a16="http://schemas.microsoft.com/office/drawing/2014/main" id="{75E13691-8AF7-0D51-A7AE-5B62298EF7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14036"/>
            <a:ext cx="10836275" cy="871826"/>
          </a:xfrm>
        </p:spPr>
        <p:txBody>
          <a:bodyPr/>
          <a:lstStyle/>
          <a:p>
            <a:pPr algn="ctr"/>
            <a:r>
              <a:rPr lang="fr-FR" dirty="0"/>
              <a:t>Signatures de décohérence/intrication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F04971A-5D9C-1620-A727-564A4D0FF459}"/>
              </a:ext>
            </a:extLst>
          </p:cNvPr>
          <p:cNvSpPr/>
          <p:nvPr/>
        </p:nvSpPr>
        <p:spPr>
          <a:xfrm>
            <a:off x="2233307" y="5816082"/>
            <a:ext cx="93935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Symbol" panose="05050102010706020507" pitchFamily="18" charset="2"/>
              <a:buChar char="Þ"/>
            </a:pPr>
            <a:r>
              <a:rPr lang="fr-FR" dirty="0"/>
              <a:t>Pas de caractérisation complète d’état quantique (pas de mesure de la matrice densité)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fr-FR" dirty="0"/>
              <a:t>Pas de résolution temporelle, i.e., seul l’état final est observé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CEF91DF-2463-963D-CFD0-BB16EFE98D8E}"/>
              </a:ext>
            </a:extLst>
          </p:cNvPr>
          <p:cNvSpPr/>
          <p:nvPr/>
        </p:nvSpPr>
        <p:spPr>
          <a:xfrm>
            <a:off x="3378457" y="5456087"/>
            <a:ext cx="74877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i="1" u="sng" dirty="0"/>
              <a:t>Manque d’outils théoriques et de méthodes expérimentales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87C80A5-5408-0751-B7D7-1E5C3CCB69AD}"/>
              </a:ext>
            </a:extLst>
          </p:cNvPr>
          <p:cNvSpPr txBox="1"/>
          <p:nvPr/>
        </p:nvSpPr>
        <p:spPr>
          <a:xfrm>
            <a:off x="383241" y="1028699"/>
            <a:ext cx="10405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- Observation de décohérence dans les mesures d’abord attribuée aux imperfections instrumentales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AD60779-1004-4E70-7B55-F898F273A111}"/>
              </a:ext>
            </a:extLst>
          </p:cNvPr>
          <p:cNvSpPr/>
          <p:nvPr/>
        </p:nvSpPr>
        <p:spPr>
          <a:xfrm>
            <a:off x="9156466" y="3137290"/>
            <a:ext cx="164820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181">
              <a:defRPr/>
            </a:pPr>
            <a:r>
              <a:rPr lang="sv-SE" sz="1200" kern="0" dirty="0">
                <a:solidFill>
                  <a:srgbClr val="262626"/>
                </a:solidFill>
              </a:rPr>
              <a:t>Busto </a:t>
            </a:r>
            <a:r>
              <a:rPr lang="sv-SE" sz="1200" i="1" kern="0" dirty="0">
                <a:solidFill>
                  <a:srgbClr val="262626"/>
                </a:solidFill>
              </a:rPr>
              <a:t>et al., </a:t>
            </a:r>
            <a:r>
              <a:rPr lang="sv-SE" sz="1200" kern="0" dirty="0">
                <a:solidFill>
                  <a:srgbClr val="262626"/>
                </a:solidFill>
              </a:rPr>
              <a:t>EPJD 2022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86C29E20-8E5D-2FAD-7A3F-7007DCA675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2305" y="1386121"/>
            <a:ext cx="1812138" cy="154523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010AF88-42D4-C9A4-6793-3BC35CFA14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45119" y="1386121"/>
            <a:ext cx="1889190" cy="1587345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9421C7B5-53E0-8703-B9ED-37D5B3512E22}"/>
              </a:ext>
            </a:extLst>
          </p:cNvPr>
          <p:cNvSpPr txBox="1"/>
          <p:nvPr/>
        </p:nvSpPr>
        <p:spPr>
          <a:xfrm>
            <a:off x="8866746" y="2867932"/>
            <a:ext cx="14045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Cas cohérent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7B61F8D-A5EE-BF8D-DEA4-48E40AAA0080}"/>
              </a:ext>
            </a:extLst>
          </p:cNvPr>
          <p:cNvSpPr txBox="1"/>
          <p:nvPr/>
        </p:nvSpPr>
        <p:spPr>
          <a:xfrm>
            <a:off x="10435835" y="2868343"/>
            <a:ext cx="18630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Perte de contraste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E92B4F0-E728-B7ED-CA1C-14C7CD0C73B9}"/>
              </a:ext>
            </a:extLst>
          </p:cNvPr>
          <p:cNvSpPr txBox="1"/>
          <p:nvPr/>
        </p:nvSpPr>
        <p:spPr>
          <a:xfrm>
            <a:off x="3683654" y="4419650"/>
            <a:ext cx="794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Intrication électron-ion =&gt; décohérence dans la mesure partielle de l’électron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EF66396E-A059-299D-02F6-EC37ED79BAFD}"/>
              </a:ext>
            </a:extLst>
          </p:cNvPr>
          <p:cNvSpPr txBox="1"/>
          <p:nvPr/>
        </p:nvSpPr>
        <p:spPr>
          <a:xfrm>
            <a:off x="961480" y="1682074"/>
            <a:ext cx="64139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Symbol" panose="05050102010706020507" pitchFamily="18" charset="2"/>
              <a:buChar char="Þ"/>
            </a:pPr>
            <a:r>
              <a:rPr lang="fr-FR" dirty="0">
                <a:solidFill>
                  <a:srgbClr val="FF0000"/>
                </a:solidFill>
              </a:rPr>
              <a:t>Interprétation récente comme une décohérence quantique </a:t>
            </a:r>
          </a:p>
          <a:p>
            <a:r>
              <a:rPr lang="fr-FR" dirty="0">
                <a:solidFill>
                  <a:srgbClr val="FF0000"/>
                </a:solidFill>
              </a:rPr>
              <a:t>         due à une mesure partielle d’un système intriqué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AD8B1D41-0FAD-5EC0-5D62-AF0FDFA1663A}"/>
              </a:ext>
            </a:extLst>
          </p:cNvPr>
          <p:cNvGrpSpPr/>
          <p:nvPr/>
        </p:nvGrpSpPr>
        <p:grpSpPr>
          <a:xfrm>
            <a:off x="1887785" y="3012079"/>
            <a:ext cx="1504270" cy="2155655"/>
            <a:chOff x="4225141" y="4424815"/>
            <a:chExt cx="1504270" cy="2155655"/>
          </a:xfrm>
        </p:grpSpPr>
        <p:pic>
          <p:nvPicPr>
            <p:cNvPr id="16" name="Entangled_dark.pdf" descr="Entangled_dark.pdf">
              <a:extLst>
                <a:ext uri="{FF2B5EF4-FFF2-40B4-BE49-F238E27FC236}">
                  <a16:creationId xmlns:a16="http://schemas.microsoft.com/office/drawing/2014/main" id="{01B213A0-8F49-A7BE-6850-CE835E45A82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18267" y="4424815"/>
              <a:ext cx="711144" cy="21556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7" name="Cercle">
              <a:extLst>
                <a:ext uri="{FF2B5EF4-FFF2-40B4-BE49-F238E27FC236}">
                  <a16:creationId xmlns:a16="http://schemas.microsoft.com/office/drawing/2014/main" id="{5EEDDA9D-6430-3AB4-5857-C91ED8D86E8D}"/>
                </a:ext>
              </a:extLst>
            </p:cNvPr>
            <p:cNvSpPr/>
            <p:nvPr/>
          </p:nvSpPr>
          <p:spPr>
            <a:xfrm>
              <a:off x="5169024" y="5946781"/>
              <a:ext cx="432000" cy="432000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29744">
                  <a:srgbClr val="FF9380"/>
                </a:gs>
                <a:gs pos="100000">
                  <a:srgbClr val="FF2600"/>
                </a:gs>
              </a:gsLst>
              <a:path path="shape">
                <a:fillToRect l="58937" t="54605" r="41062" b="45394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24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dirty="0"/>
            </a:p>
          </p:txBody>
        </p:sp>
        <p:sp>
          <p:nvSpPr>
            <p:cNvPr id="18" name="Cercle">
              <a:extLst>
                <a:ext uri="{FF2B5EF4-FFF2-40B4-BE49-F238E27FC236}">
                  <a16:creationId xmlns:a16="http://schemas.microsoft.com/office/drawing/2014/main" id="{F8F578BC-9A78-02E7-815D-F7565EE60172}"/>
                </a:ext>
              </a:extLst>
            </p:cNvPr>
            <p:cNvSpPr/>
            <p:nvPr/>
          </p:nvSpPr>
          <p:spPr>
            <a:xfrm>
              <a:off x="5260152" y="4873766"/>
              <a:ext cx="252000" cy="252000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29744">
                  <a:srgbClr val="8299FF"/>
                </a:gs>
                <a:gs pos="100000">
                  <a:srgbClr val="0433FF"/>
                </a:gs>
              </a:gsLst>
              <a:path path="shape">
                <a:fillToRect l="58937" t="54605" r="41062" b="45394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2400">
                  <a:solidFill>
                    <a:srgbClr val="0433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5F944DD-D0A4-27F9-E93B-C75DCD2E2F61}"/>
                </a:ext>
              </a:extLst>
            </p:cNvPr>
            <p:cNvSpPr/>
            <p:nvPr/>
          </p:nvSpPr>
          <p:spPr>
            <a:xfrm>
              <a:off x="4652084" y="5708983"/>
              <a:ext cx="49404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sz="1600" dirty="0">
                  <a:solidFill>
                    <a:srgbClr val="7030A0"/>
                  </a:solidFill>
                </a:rPr>
                <a:t>ion 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B82E7B7-151F-5AFD-706E-736551570D58}"/>
                </a:ext>
              </a:extLst>
            </p:cNvPr>
            <p:cNvSpPr/>
            <p:nvPr/>
          </p:nvSpPr>
          <p:spPr>
            <a:xfrm>
              <a:off x="4225141" y="4926033"/>
              <a:ext cx="87703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sz="1600" dirty="0">
                  <a:solidFill>
                    <a:srgbClr val="7030A0"/>
                  </a:solidFill>
                </a:rPr>
                <a:t>électron</a:t>
              </a:r>
            </a:p>
          </p:txBody>
        </p:sp>
        <p:cxnSp>
          <p:nvCxnSpPr>
            <p:cNvPr id="21" name="Connecteur droit avec flèche 20">
              <a:extLst>
                <a:ext uri="{FF2B5EF4-FFF2-40B4-BE49-F238E27FC236}">
                  <a16:creationId xmlns:a16="http://schemas.microsoft.com/office/drawing/2014/main" id="{F55D71DB-4D44-C835-CB74-6A470D88BA6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85024" y="4580880"/>
              <a:ext cx="0" cy="27197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D97043D1-9905-A697-786F-782DA30C1E6C}"/>
              </a:ext>
            </a:extLst>
          </p:cNvPr>
          <p:cNvCxnSpPr/>
          <p:nvPr/>
        </p:nvCxnSpPr>
        <p:spPr>
          <a:xfrm>
            <a:off x="11332169" y="2565273"/>
            <a:ext cx="0" cy="303070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>
            <a:extLst>
              <a:ext uri="{FF2B5EF4-FFF2-40B4-BE49-F238E27FC236}">
                <a16:creationId xmlns:a16="http://schemas.microsoft.com/office/drawing/2014/main" id="{53B8B9EC-942B-92A2-66DE-8891F57A61A1}"/>
              </a:ext>
            </a:extLst>
          </p:cNvPr>
          <p:cNvSpPr txBox="1"/>
          <p:nvPr/>
        </p:nvSpPr>
        <p:spPr>
          <a:xfrm>
            <a:off x="3557946" y="3501345"/>
            <a:ext cx="7443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Mesure du photoélectron sans résoudre les </a:t>
            </a:r>
            <a:r>
              <a:rPr lang="fr-FR" dirty="0">
                <a:solidFill>
                  <a:srgbClr val="FF0000"/>
                </a:solidFill>
              </a:rPr>
              <a:t>degrés de liberté de l’ion</a:t>
            </a:r>
            <a:r>
              <a:rPr lang="fr-FR" dirty="0"/>
              <a:t>   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E728D52-7656-1324-B35A-BC8CBCB43E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2786233" y="2470853"/>
            <a:ext cx="522870" cy="394934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D6FD4D8F-80C0-5B5C-027F-85AF3F510DC1}"/>
              </a:ext>
            </a:extLst>
          </p:cNvPr>
          <p:cNvSpPr/>
          <p:nvPr/>
        </p:nvSpPr>
        <p:spPr>
          <a:xfrm>
            <a:off x="7750416" y="3810695"/>
            <a:ext cx="34932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(</a:t>
            </a:r>
            <a:r>
              <a:rPr lang="fr-FR" dirty="0" err="1">
                <a:solidFill>
                  <a:srgbClr val="FF0000"/>
                </a:solidFill>
              </a:rPr>
              <a:t>électroniques,vibrationnels</a:t>
            </a:r>
            <a:r>
              <a:rPr lang="fr-FR" dirty="0">
                <a:solidFill>
                  <a:srgbClr val="FF0000"/>
                </a:solidFill>
              </a:rPr>
              <a:t>, …) </a:t>
            </a:r>
            <a:endParaRPr lang="fr-FR" dirty="0"/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CA8788CF-2DCD-3584-23D7-CA77DB2AF918}"/>
              </a:ext>
            </a:extLst>
          </p:cNvPr>
          <p:cNvGrpSpPr/>
          <p:nvPr/>
        </p:nvGrpSpPr>
        <p:grpSpPr>
          <a:xfrm>
            <a:off x="1025278" y="3300846"/>
            <a:ext cx="1077054" cy="919660"/>
            <a:chOff x="640515" y="2923027"/>
            <a:chExt cx="1077054" cy="919660"/>
          </a:xfrm>
        </p:grpSpPr>
        <p:sp>
          <p:nvSpPr>
            <p:cNvPr id="27" name="Rectangle">
              <a:extLst>
                <a:ext uri="{FF2B5EF4-FFF2-40B4-BE49-F238E27FC236}">
                  <a16:creationId xmlns:a16="http://schemas.microsoft.com/office/drawing/2014/main" id="{1F843D5D-BFB0-61A2-DE66-02F3C5D9E728}"/>
                </a:ext>
              </a:extLst>
            </p:cNvPr>
            <p:cNvSpPr/>
            <p:nvPr/>
          </p:nvSpPr>
          <p:spPr>
            <a:xfrm rot="2101968">
              <a:off x="640515" y="3248545"/>
              <a:ext cx="1077054" cy="275269"/>
            </a:xfrm>
            <a:prstGeom prst="rect">
              <a:avLst/>
            </a:prstGeom>
            <a:gradFill>
              <a:gsLst>
                <a:gs pos="0">
                  <a:srgbClr val="FFFFFC">
                    <a:alpha val="0"/>
                  </a:srgbClr>
                </a:gs>
                <a:gs pos="50959">
                  <a:srgbClr val="9A50DE"/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defTabSz="584200">
                <a:defRPr sz="24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  <p:pic>
          <p:nvPicPr>
            <p:cNvPr id="28" name="Pulsed_XUV_photon.pdf" descr="Pulsed_XUV_photon.pdf">
              <a:extLst>
                <a:ext uri="{FF2B5EF4-FFF2-40B4-BE49-F238E27FC236}">
                  <a16:creationId xmlns:a16="http://schemas.microsoft.com/office/drawing/2014/main" id="{CC0BD855-C906-E939-3A0F-3AD0C2B42E4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12953703" flipH="1">
              <a:off x="714853" y="2923027"/>
              <a:ext cx="919660" cy="919660"/>
            </a:xfrm>
            <a:prstGeom prst="rect">
              <a:avLst/>
            </a:prstGeom>
            <a:ln w="12700">
              <a:miter lim="400000"/>
            </a:ln>
          </p:spPr>
        </p:pic>
      </p:grpSp>
      <p:sp>
        <p:nvSpPr>
          <p:cNvPr id="29" name="Espace réservé du numéro de diapositive 5">
            <a:extLst>
              <a:ext uri="{FF2B5EF4-FFF2-40B4-BE49-F238E27FC236}">
                <a16:creationId xmlns:a16="http://schemas.microsoft.com/office/drawing/2014/main" id="{5AF2632F-F779-ECDA-963D-31474AB262B0}"/>
              </a:ext>
            </a:extLst>
          </p:cNvPr>
          <p:cNvSpPr txBox="1">
            <a:spLocks/>
          </p:cNvSpPr>
          <p:nvPr/>
        </p:nvSpPr>
        <p:spPr bwMode="auto">
          <a:xfrm>
            <a:off x="10999334" y="6376243"/>
            <a:ext cx="693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0CBC77A0-1F4E-42FF-9FFC-F45C3A64AF90}" type="slidenum">
              <a:rPr lang="fr-FR" smtClean="0"/>
              <a:pPr>
                <a:defRPr/>
              </a:pPr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37874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3" grpId="0"/>
      <p:bldP spid="23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12">
            <a:extLst>
              <a:ext uri="{FF2B5EF4-FFF2-40B4-BE49-F238E27FC236}">
                <a16:creationId xmlns:a16="http://schemas.microsoft.com/office/drawing/2014/main" id="{8DAFED7F-8CE4-9AB7-1E37-E4F8FF952E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03656" y="4379984"/>
            <a:ext cx="5220000" cy="2229190"/>
          </a:xfrm>
          <a:ln>
            <a:solidFill>
              <a:srgbClr val="E60019"/>
            </a:solidFill>
          </a:ln>
        </p:spPr>
        <p:txBody>
          <a:bodyPr>
            <a:normAutofit fontScale="85000" lnSpcReduction="20000"/>
          </a:bodyPr>
          <a:lstStyle/>
          <a:p>
            <a:pPr algn="ctr"/>
            <a:r>
              <a:rPr lang="fr-FR" b="1" dirty="0">
                <a:solidFill>
                  <a:srgbClr val="E60019"/>
                </a:solidFill>
              </a:rPr>
              <a:t>Enjeu/impact ciblé </a:t>
            </a:r>
          </a:p>
          <a:p>
            <a:pPr algn="ctr"/>
            <a:r>
              <a:rPr lang="fr-FR" dirty="0"/>
              <a:t>Mesurer la dynamique de l’intrication et de la décohérence à l’échelle </a:t>
            </a:r>
            <a:r>
              <a:rPr lang="fr-FR" dirty="0" err="1"/>
              <a:t>attoseconde</a:t>
            </a:r>
            <a:r>
              <a:rPr lang="fr-FR" dirty="0"/>
              <a:t> (10</a:t>
            </a:r>
            <a:r>
              <a:rPr lang="fr-FR" baseline="30000" dirty="0"/>
              <a:t>-18</a:t>
            </a:r>
            <a:r>
              <a:rPr lang="fr-FR" dirty="0"/>
              <a:t> s)</a:t>
            </a:r>
          </a:p>
          <a:p>
            <a:pPr algn="ctr"/>
            <a:r>
              <a:rPr lang="fr-FR" dirty="0"/>
              <a:t>Utiliser ces outils pour étudier les propriétés quantiques de différents systèmes et les manipuler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9DC16EFD-74F6-579B-CBD4-0F82C767E61D}"/>
              </a:ext>
            </a:extLst>
          </p:cNvPr>
          <p:cNvGrpSpPr/>
          <p:nvPr/>
        </p:nvGrpSpPr>
        <p:grpSpPr>
          <a:xfrm>
            <a:off x="1799434" y="1027604"/>
            <a:ext cx="8164927" cy="3068346"/>
            <a:chOff x="699533" y="267633"/>
            <a:chExt cx="8164927" cy="3068346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58159D6E-7ABB-97B1-A80C-98767B487C72}"/>
                </a:ext>
              </a:extLst>
            </p:cNvPr>
            <p:cNvSpPr/>
            <p:nvPr/>
          </p:nvSpPr>
          <p:spPr>
            <a:xfrm>
              <a:off x="4909746" y="267633"/>
              <a:ext cx="3872412" cy="1703872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rgbClr val="5B9BD5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3AAC8E1B-9EDD-7CE1-F9F8-DAC602B4D71A}"/>
                </a:ext>
              </a:extLst>
            </p:cNvPr>
            <p:cNvSpPr/>
            <p:nvPr/>
          </p:nvSpPr>
          <p:spPr>
            <a:xfrm>
              <a:off x="2120226" y="2186011"/>
              <a:ext cx="5260288" cy="114996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rgbClr val="5B9BD5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1191C40E-E217-F943-1A6B-8893C32C3282}"/>
                </a:ext>
              </a:extLst>
            </p:cNvPr>
            <p:cNvSpPr/>
            <p:nvPr/>
          </p:nvSpPr>
          <p:spPr>
            <a:xfrm>
              <a:off x="699533" y="269533"/>
              <a:ext cx="4014222" cy="1703872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rgbClr val="5B9BD5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5B7F1D3E-2313-F6C7-0DA4-0486C876B355}"/>
                </a:ext>
              </a:extLst>
            </p:cNvPr>
            <p:cNvSpPr txBox="1"/>
            <p:nvPr/>
          </p:nvSpPr>
          <p:spPr>
            <a:xfrm>
              <a:off x="1784228" y="322724"/>
              <a:ext cx="21273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</a:rPr>
                <a:t>Science </a:t>
              </a:r>
              <a:r>
                <a:rPr kumimoji="0" lang="fr-FR" sz="18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</a:rPr>
                <a:t>attoseconde</a:t>
              </a:r>
              <a:endParaRPr kumimoji="0" lang="fr-FR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C0D198F6-A6DF-415F-F0BF-1C4175ECE183}"/>
                </a:ext>
              </a:extLst>
            </p:cNvPr>
            <p:cNvSpPr txBox="1"/>
            <p:nvPr/>
          </p:nvSpPr>
          <p:spPr>
            <a:xfrm>
              <a:off x="5870020" y="322724"/>
              <a:ext cx="19946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</a:rPr>
                <a:t>Optique quantique</a:t>
              </a: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F9AB2908-8A7A-1B5A-AE81-EE3AB9B78B16}"/>
                </a:ext>
              </a:extLst>
            </p:cNvPr>
            <p:cNvSpPr txBox="1"/>
            <p:nvPr/>
          </p:nvSpPr>
          <p:spPr>
            <a:xfrm>
              <a:off x="1191277" y="663511"/>
              <a:ext cx="329102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Dynamiques cohérentes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explorées par spectroscopie </a:t>
              </a:r>
              <a:r>
                <a:rPr kumimoji="0" lang="fr-FR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atto</a:t>
              </a:r>
              <a:r>
                <a:rPr kumimoji="0" lang="fr-FR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 </a:t>
              </a:r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0E56F654-5C86-13A6-BD64-277A51752288}"/>
                </a:ext>
              </a:extLst>
            </p:cNvPr>
            <p:cNvSpPr txBox="1"/>
            <p:nvPr/>
          </p:nvSpPr>
          <p:spPr>
            <a:xfrm>
              <a:off x="4838037" y="663511"/>
              <a:ext cx="402642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Préparation d’états intriqués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caractérisés par tomographie quantique</a:t>
              </a:r>
            </a:p>
          </p:txBody>
        </p: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1968C84E-C245-8695-E521-0F2B32EEF252}"/>
                </a:ext>
              </a:extLst>
            </p:cNvPr>
            <p:cNvSpPr txBox="1"/>
            <p:nvPr/>
          </p:nvSpPr>
          <p:spPr>
            <a:xfrm>
              <a:off x="924793" y="1297076"/>
              <a:ext cx="37313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Intrication/décohérence non décrites </a:t>
              </a:r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E763BD85-BB63-AE0D-5ACD-6C500355EFFE}"/>
                </a:ext>
              </a:extLst>
            </p:cNvPr>
            <p:cNvSpPr txBox="1"/>
            <p:nvPr/>
          </p:nvSpPr>
          <p:spPr>
            <a:xfrm>
              <a:off x="5780538" y="1304650"/>
              <a:ext cx="18229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Dynamiques  &gt; </a:t>
              </a:r>
              <a:r>
                <a:rPr kumimoji="0" lang="fr-FR" sz="1800" b="0" i="1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ps</a:t>
              </a:r>
              <a:endParaRPr kumimoji="0" lang="fr-FR" sz="18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6" name="Flèche droite 46">
              <a:extLst>
                <a:ext uri="{FF2B5EF4-FFF2-40B4-BE49-F238E27FC236}">
                  <a16:creationId xmlns:a16="http://schemas.microsoft.com/office/drawing/2014/main" id="{23245F44-23F5-0299-28AA-3AC32B1938B6}"/>
                </a:ext>
              </a:extLst>
            </p:cNvPr>
            <p:cNvSpPr/>
            <p:nvPr/>
          </p:nvSpPr>
          <p:spPr>
            <a:xfrm rot="2457723">
              <a:off x="3281954" y="1845661"/>
              <a:ext cx="789544" cy="319120"/>
            </a:xfrm>
            <a:prstGeom prst="rightArrow">
              <a:avLst>
                <a:gd name="adj1" fmla="val 30212"/>
                <a:gd name="adj2" fmla="val 76422"/>
              </a:avLst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AF1E1618-21A2-A247-6DA1-A93F07FAE406}"/>
                </a:ext>
              </a:extLst>
            </p:cNvPr>
            <p:cNvSpPr txBox="1"/>
            <p:nvPr/>
          </p:nvSpPr>
          <p:spPr>
            <a:xfrm>
              <a:off x="2332358" y="2470045"/>
              <a:ext cx="492416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Dynamique </a:t>
              </a:r>
              <a:r>
                <a:rPr kumimoji="0" lang="fr-FR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attoseconde</a:t>
              </a:r>
              <a:r>
                <a:rPr kumimoji="0" lang="fr-FR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 de l’intrication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en combinant les outils théoriques/expérimentaux</a:t>
              </a:r>
            </a:p>
          </p:txBody>
        </p:sp>
        <p:sp>
          <p:nvSpPr>
            <p:cNvPr id="19" name="Flèche droite 9">
              <a:extLst>
                <a:ext uri="{FF2B5EF4-FFF2-40B4-BE49-F238E27FC236}">
                  <a16:creationId xmlns:a16="http://schemas.microsoft.com/office/drawing/2014/main" id="{74810DAA-40D1-F124-EF5C-BFDBE38B61B9}"/>
                </a:ext>
              </a:extLst>
            </p:cNvPr>
            <p:cNvSpPr/>
            <p:nvPr/>
          </p:nvSpPr>
          <p:spPr>
            <a:xfrm rot="8225821">
              <a:off x="5366436" y="1860080"/>
              <a:ext cx="789544" cy="319120"/>
            </a:xfrm>
            <a:prstGeom prst="rightArrow">
              <a:avLst>
                <a:gd name="adj1" fmla="val 30212"/>
                <a:gd name="adj2" fmla="val 76422"/>
              </a:avLst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0" name="Espace réservé du numéro de diapositive 5">
            <a:extLst>
              <a:ext uri="{FF2B5EF4-FFF2-40B4-BE49-F238E27FC236}">
                <a16:creationId xmlns:a16="http://schemas.microsoft.com/office/drawing/2014/main" id="{FBA98F6A-ADB3-E836-4941-B4CD15C4C276}"/>
              </a:ext>
            </a:extLst>
          </p:cNvPr>
          <p:cNvSpPr txBox="1">
            <a:spLocks/>
          </p:cNvSpPr>
          <p:nvPr/>
        </p:nvSpPr>
        <p:spPr bwMode="auto">
          <a:xfrm>
            <a:off x="10999334" y="6376243"/>
            <a:ext cx="693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0CBC77A0-1F4E-42FF-9FFC-F45C3A64AF90}" type="slidenum">
              <a:rPr lang="fr-FR" smtClean="0"/>
              <a:pPr>
                <a:defRPr/>
              </a:pPr>
              <a:t>7</a:t>
            </a:fld>
            <a:endParaRPr lang="fr-FR" dirty="0"/>
          </a:p>
        </p:txBody>
      </p:sp>
      <p:sp>
        <p:nvSpPr>
          <p:cNvPr id="23" name="Titre 5">
            <a:extLst>
              <a:ext uri="{FF2B5EF4-FFF2-40B4-BE49-F238E27FC236}">
                <a16:creationId xmlns:a16="http://schemas.microsoft.com/office/drawing/2014/main" id="{34596FB5-C69D-6D02-9B11-7F6E1C22E309}"/>
              </a:ext>
            </a:extLst>
          </p:cNvPr>
          <p:cNvSpPr txBox="1">
            <a:spLocks/>
          </p:cNvSpPr>
          <p:nvPr/>
        </p:nvSpPr>
        <p:spPr>
          <a:xfrm>
            <a:off x="677862" y="70242"/>
            <a:ext cx="10836275" cy="87182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Intrication quantique à l’échelle attoseconde</a:t>
            </a:r>
          </a:p>
        </p:txBody>
      </p:sp>
    </p:spTree>
    <p:extLst>
      <p:ext uri="{BB962C8B-B14F-4D97-AF65-F5344CB8AC3E}">
        <p14:creationId xmlns:p14="http://schemas.microsoft.com/office/powerpoint/2010/main" val="215774299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</TotalTime>
  <Words>543</Words>
  <Application>Microsoft Macintosh PowerPoint</Application>
  <PresentationFormat>Grand écran</PresentationFormat>
  <Paragraphs>118</Paragraphs>
  <Slides>7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Light</vt:lpstr>
      <vt:lpstr>Comic Sans MS</vt:lpstr>
      <vt:lpstr>Helvetica Light</vt:lpstr>
      <vt:lpstr>Symbol</vt:lpstr>
      <vt:lpstr>Thème Office</vt:lpstr>
      <vt:lpstr>Graph</vt:lpstr>
      <vt:lpstr>Présentation PowerPoint</vt:lpstr>
      <vt:lpstr>Science attoseconde</vt:lpstr>
      <vt:lpstr>Science attoseconde</vt:lpstr>
      <vt:lpstr>Dynamiques cohérentes de paquets d’ondes</vt:lpstr>
      <vt:lpstr>Intrication quantique</vt:lpstr>
      <vt:lpstr>Signatures de décohérence/intrication 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Richard</dc:creator>
  <cp:lastModifiedBy>Richard</cp:lastModifiedBy>
  <cp:revision>13</cp:revision>
  <dcterms:created xsi:type="dcterms:W3CDTF">2024-11-14T14:40:59Z</dcterms:created>
  <dcterms:modified xsi:type="dcterms:W3CDTF">2024-11-14T23:01:12Z</dcterms:modified>
</cp:coreProperties>
</file>