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4" r:id="rId6"/>
    <p:sldId id="266" r:id="rId7"/>
    <p:sldId id="261" r:id="rId8"/>
    <p:sldId id="262" r:id="rId9"/>
    <p:sldId id="265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43640-45D8-AE36-0B95-BAE54874D7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2E8C06-071A-699A-C5B3-8ADFD39C1A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757A5-34BB-7F36-5084-046567449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7A627-FD4F-CB09-8656-EE4823E9C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DD68A-C69B-B620-0772-89E110C2F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663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C3A94-EB7E-16FE-C539-BB141347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767206-74EF-73DE-F328-9B651F038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FFDFE-5CC9-EDD3-1BAE-EF97D660C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AA0FD-3AEA-A724-51D1-46FCC3646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E46C0-28DD-E9B6-57D5-DD8FB0D29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26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BA905-1BD3-5F74-28A0-D96FB64FAD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52A79D-C252-4810-3CC6-7DE76E1CFA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F71F0-B8D7-F111-99A2-8F52DF1DE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65C20-24F9-885F-780B-38C863793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DEC08-5692-B574-0A3E-077096CC6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23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C0A8A-E855-8841-583B-63461EE10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C6F74-3A11-C2F7-F7F6-1505584EA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3E5EE-C7C6-B447-E7B5-52AB3AD49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355D6-030C-514F-FE3D-8EBF8D063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AA456-F681-717F-918B-25E6A8E5A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62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C3A5C-AC0E-67DA-6914-75F78229D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19636-B35F-ED55-09CB-EAB7685F7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8E366-E374-67A9-9A98-A5A88445C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028E3-4F95-BC14-DA8D-21C9344F0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DE886-67D8-05C9-F94F-522F232AC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66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8E126-4BC2-875B-B73F-A21114897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F1366-B40D-DCAD-4A01-41537DAE90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FD49B1-5148-FC2E-EB91-3468CFC99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4F41F6-5710-CA6B-0546-41E283FC4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299B6-FD62-AC4A-2E20-3A2D4374F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3295EF-1A17-6100-EA43-17E18F6BD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26BE-E9C4-92B2-9D2F-8CEC11402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033A0-8B2D-053B-A445-2BBA3759E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FF539-2E25-F57E-7EF4-FCE0028FE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086559-3DC8-CB11-6DC4-5740B78141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D81496-62CC-B294-9A03-65E7484A19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62F06D-4E27-2E9F-5571-B086CBE2F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04EC24-29D8-5CEA-8673-E65724998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2AF79B-15A7-6556-9860-3F00674B1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0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C2CB9-E572-64C2-13FF-4C67BBB99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AC0263-3BDB-A77C-E5D1-06056F591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257D3F-CE25-C377-D290-A204A8291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0DEFC0-34FD-A5F3-2E22-EA00B200A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24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A853B3-1A89-31DA-C5B9-B6CFA04BA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55CF6-4A37-3AA1-F4AB-877B4D06D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90FDC-7EA2-6B60-2DA0-10556229C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16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74566-7B84-D33D-11B3-93460700C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1C39D-C53B-3BE2-957B-97C0A65A9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19CA2F-0D28-9760-8AE2-CB268FE2A7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84FB4-765A-F63D-2447-9904C0761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59B8BD-753A-3F67-C138-C165523D0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E3ED3-6244-60C2-AA70-2FE3649A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0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221B8-DEF3-10DA-AA31-38556BFFF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B40190-A493-AD52-6548-E47B4BC6B3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3E2C7F-3608-FD3D-349B-540ADDE86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76F9D-1B7C-716A-4D7F-41B0450AE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61766C-4C84-9195-3850-7A9587031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C22A52-24C5-F153-7E1D-CDB852B9C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744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A81FD7-CF01-1DED-7FCF-AD0656BC2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6B4CD-5EFD-A863-EF31-8D7FA6AA4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5FE2F-AB19-8C8E-00BB-879EBA363F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27AAB-B1C8-4E11-882C-0E8391F8B2ED}" type="datetimeFigureOut">
              <a:rPr lang="en-US" smtClean="0"/>
              <a:t>15-Nov-24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495E3-668E-8455-A135-6463947F9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AC9BD-2C59-9933-F6F8-824DCCFB4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4CBBF-1ED9-4E3E-8859-9139E6445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48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5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g"/><Relationship Id="rId10" Type="http://schemas.openxmlformats.org/officeDocument/2006/relationships/image" Target="../media/image18.jpg"/><Relationship Id="rId4" Type="http://schemas.openxmlformats.org/officeDocument/2006/relationships/image" Target="../media/image12.emf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3B79A-2CF3-4160-F0AD-01129A378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8721"/>
            <a:ext cx="9144000" cy="2387600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Novel strategies for the synthesis of efficient </a:t>
            </a:r>
            <a:r>
              <a:rPr lang="en-US" sz="4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ZnO</a:t>
            </a:r>
            <a:r>
              <a:rPr lang="en-US" sz="4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supported Pd-based </a:t>
            </a:r>
            <a:r>
              <a:rPr lang="en-US" sz="4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nanocatalysts</a:t>
            </a:r>
            <a:br>
              <a:rPr lang="en-US" sz="36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6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Journée UFR </a:t>
            </a:r>
            <a:r>
              <a:rPr lang="fr-FR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Chimie / UFR de Physique - 2ème édition</a:t>
            </a:r>
            <a:br>
              <a:rPr lang="fr-FR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15.11.2024.</a:t>
            </a:r>
            <a:endParaRPr lang="en-US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9D60A6-FA35-DB33-A36D-42B183E5D1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10961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Andrija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Kokanovi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ć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Thesis supervisors: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Slavica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Stankic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Igor M.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Opsenica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FCC319-C702-F75D-7F4F-7B85242EF6B8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342B50-05F8-A4E8-B494-789265AF5F8C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 descr="bandeau.psd">
            <a:extLst>
              <a:ext uri="{FF2B5EF4-FFF2-40B4-BE49-F238E27FC236}">
                <a16:creationId xmlns:a16="http://schemas.microsoft.com/office/drawing/2014/main" id="{692EB7DF-DA4B-5A65-A56C-444234754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"/>
            <a:ext cx="12192000" cy="18451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23814E-5E1E-742E-8974-F5242CFB554D}"/>
              </a:ext>
            </a:extLst>
          </p:cNvPr>
          <p:cNvSpPr txBox="1"/>
          <p:nvPr/>
        </p:nvSpPr>
        <p:spPr>
          <a:xfrm>
            <a:off x="6767332" y="1288914"/>
            <a:ext cx="61866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 des </a:t>
            </a:r>
            <a:r>
              <a:rPr lang="fr-FR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NanoSciences</a:t>
            </a:r>
            <a:r>
              <a:rPr lang="fr-FR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Paris</a:t>
            </a:r>
          </a:p>
        </p:txBody>
      </p:sp>
    </p:spTree>
    <p:extLst>
      <p:ext uri="{BB962C8B-B14F-4D97-AF65-F5344CB8AC3E}">
        <p14:creationId xmlns:p14="http://schemas.microsoft.com/office/powerpoint/2010/main" val="3197635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2DD1A-4079-AFC9-70C8-F62380124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483264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4A08EAF-C9C9-FE2B-ECE0-274BF8EED0F9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C314CB-BCCB-535E-1E0F-A2093B228015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548495-9663-9563-7015-40389E12A3C3}"/>
              </a:ext>
            </a:extLst>
          </p:cNvPr>
          <p:cNvSpPr txBox="1"/>
          <p:nvPr/>
        </p:nvSpPr>
        <p:spPr>
          <a:xfrm>
            <a:off x="773078" y="1182230"/>
            <a:ext cx="106458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would like to express my gratitude toward my colleagues: Stephane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Chenot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Stephane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Guilet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Dunja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Pupavac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Vladimir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Ajdačić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Nata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T. Jovanović; 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supervisors: S.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Stankic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Opsenica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groups: Low-dimensional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Oxydes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 des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NanoSciences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Paris, CNRS/Sorbonne Université) and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OpsenicaLab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Faculty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Chemistry –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Belgrade).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39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D79A1-A8AC-09D0-2157-471979E95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8367"/>
            <a:ext cx="10515600" cy="356126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Heterogeneous catalysis –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supported Pd/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PdZn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nanoparticles.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Gas-phase centered synthesis methodologies.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Novel materials.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environmental remediation and industrial application.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D7D150-2F9C-210A-2EAE-B7FFA44481D4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– context and motivation</a:t>
            </a:r>
            <a:endParaRPr lang="en-US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D3F64A-2806-CCF1-D172-5546812E7C4E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63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8DD28F6-99F2-8805-0631-DEB9180F50F2}"/>
              </a:ext>
            </a:extLst>
          </p:cNvPr>
          <p:cNvSpPr/>
          <p:nvPr/>
        </p:nvSpPr>
        <p:spPr>
          <a:xfrm>
            <a:off x="3561597" y="1585290"/>
            <a:ext cx="2523744" cy="43853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243542A-9572-2FF4-138B-8F60A4754C82}"/>
              </a:ext>
            </a:extLst>
          </p:cNvPr>
          <p:cNvSpPr/>
          <p:nvPr/>
        </p:nvSpPr>
        <p:spPr>
          <a:xfrm>
            <a:off x="1037253" y="2023829"/>
            <a:ext cx="2519264" cy="324399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5F01DD9-BBDB-DA37-3DF1-4DD82AFAFD26}"/>
              </a:ext>
            </a:extLst>
          </p:cNvPr>
          <p:cNvSpPr/>
          <p:nvPr/>
        </p:nvSpPr>
        <p:spPr>
          <a:xfrm>
            <a:off x="3556517" y="2023829"/>
            <a:ext cx="2523744" cy="3243985"/>
          </a:xfrm>
          <a:prstGeom prst="rect">
            <a:avLst/>
          </a:prstGeom>
          <a:solidFill>
            <a:schemeClr val="accent2">
              <a:lumMod val="60000"/>
              <a:lumOff val="40000"/>
              <a:alpha val="43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A24C3F-8368-F4AC-9211-0EC1918A97A5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and approach</a:t>
            </a:r>
            <a:endParaRPr lang="en-US" sz="3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582E45-BA9E-9A9C-C55F-B1A0E1EAD29E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C11E6F-1D06-9EE1-765F-A8E32932C7D6}"/>
              </a:ext>
            </a:extLst>
          </p:cNvPr>
          <p:cNvSpPr/>
          <p:nvPr/>
        </p:nvSpPr>
        <p:spPr>
          <a:xfrm>
            <a:off x="1032173" y="1585290"/>
            <a:ext cx="2519265" cy="438539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Gas-phase synthesis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95ABB36-51CC-D093-21C6-5EF3E93C0484}"/>
              </a:ext>
            </a:extLst>
          </p:cNvPr>
          <p:cNvSpPr/>
          <p:nvPr/>
        </p:nvSpPr>
        <p:spPr>
          <a:xfrm>
            <a:off x="1256407" y="2496833"/>
            <a:ext cx="2031727" cy="77016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Gas-phase synthesis of the support + chemical deposition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A3CABD-6EFC-96B3-EEB3-9A9F77A07E66}"/>
              </a:ext>
            </a:extLst>
          </p:cNvPr>
          <p:cNvSpPr/>
          <p:nvPr/>
        </p:nvSpPr>
        <p:spPr>
          <a:xfrm>
            <a:off x="1256408" y="3740006"/>
            <a:ext cx="2039898" cy="77016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step gas-phase synthesis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D3C828-4D4E-0E4D-6B8B-503382BD9623}"/>
              </a:ext>
            </a:extLst>
          </p:cNvPr>
          <p:cNvSpPr/>
          <p:nvPr/>
        </p:nvSpPr>
        <p:spPr>
          <a:xfrm>
            <a:off x="3919215" y="3348965"/>
            <a:ext cx="1733939" cy="33113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Catalyst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5A6D5BF-10BF-332B-C4AB-3D48D55B703A}"/>
              </a:ext>
            </a:extLst>
          </p:cNvPr>
          <p:cNvSpPr/>
          <p:nvPr/>
        </p:nvSpPr>
        <p:spPr>
          <a:xfrm>
            <a:off x="6096000" y="2028656"/>
            <a:ext cx="2523744" cy="3239158"/>
          </a:xfrm>
          <a:prstGeom prst="rect">
            <a:avLst/>
          </a:prstGeom>
          <a:solidFill>
            <a:schemeClr val="accent4">
              <a:lumMod val="75000"/>
              <a:alpha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XRD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microscopy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XPS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FTIR-CO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ICP-QMS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09FC82-4ED4-6341-5BC7-128DD4AA770F}"/>
              </a:ext>
            </a:extLst>
          </p:cNvPr>
          <p:cNvSpPr/>
          <p:nvPr/>
        </p:nvSpPr>
        <p:spPr>
          <a:xfrm>
            <a:off x="3990750" y="4379379"/>
            <a:ext cx="1590868" cy="4544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annealing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B4E2B99-2E81-4CEC-D20C-4E1E1D0B6233}"/>
              </a:ext>
            </a:extLst>
          </p:cNvPr>
          <p:cNvSpPr/>
          <p:nvPr/>
        </p:nvSpPr>
        <p:spPr>
          <a:xfrm>
            <a:off x="8623498" y="2033552"/>
            <a:ext cx="2523744" cy="3239158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8525C-2E35-4557-653C-F296AC4B8B2F}"/>
              </a:ext>
            </a:extLst>
          </p:cNvPr>
          <p:cNvSpPr txBox="1"/>
          <p:nvPr/>
        </p:nvSpPr>
        <p:spPr>
          <a:xfrm>
            <a:off x="2061916" y="334961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CBB5E775-981C-F72E-4FED-8BB5409CEF05}"/>
              </a:ext>
            </a:extLst>
          </p:cNvPr>
          <p:cNvSpPr/>
          <p:nvPr/>
        </p:nvSpPr>
        <p:spPr>
          <a:xfrm>
            <a:off x="3385415" y="3414635"/>
            <a:ext cx="487529" cy="19979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6D8964-8075-6852-C109-DFCAEF19FE89}"/>
              </a:ext>
            </a:extLst>
          </p:cNvPr>
          <p:cNvCxnSpPr>
            <a:stCxn id="20" idx="2"/>
          </p:cNvCxnSpPr>
          <p:nvPr/>
        </p:nvCxnSpPr>
        <p:spPr>
          <a:xfrm>
            <a:off x="4786185" y="3680103"/>
            <a:ext cx="2737" cy="6992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D2B25BFA-3DDD-EC9F-0567-0CBC94A1F609}"/>
              </a:ext>
            </a:extLst>
          </p:cNvPr>
          <p:cNvCxnSpPr>
            <a:cxnSpLocks/>
            <a:stCxn id="29" idx="3"/>
          </p:cNvCxnSpPr>
          <p:nvPr/>
        </p:nvCxnSpPr>
        <p:spPr>
          <a:xfrm flipV="1">
            <a:off x="5581618" y="3614433"/>
            <a:ext cx="335712" cy="992156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ADE494C-A645-0CEA-4FF9-582392DCC9CF}"/>
              </a:ext>
            </a:extLst>
          </p:cNvPr>
          <p:cNvSpPr/>
          <p:nvPr/>
        </p:nvSpPr>
        <p:spPr>
          <a:xfrm>
            <a:off x="5814191" y="3414630"/>
            <a:ext cx="487529" cy="19979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BDA4EA-BD78-9527-1A7D-CAC9C389C778}"/>
              </a:ext>
            </a:extLst>
          </p:cNvPr>
          <p:cNvSpPr/>
          <p:nvPr/>
        </p:nvSpPr>
        <p:spPr>
          <a:xfrm>
            <a:off x="6095152" y="1585291"/>
            <a:ext cx="2523744" cy="43853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A6ECF1-037B-896E-CF4B-366BA5BF062B}"/>
              </a:ext>
            </a:extLst>
          </p:cNvPr>
          <p:cNvSpPr/>
          <p:nvPr/>
        </p:nvSpPr>
        <p:spPr>
          <a:xfrm>
            <a:off x="8625226" y="1585289"/>
            <a:ext cx="2523744" cy="4389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9FBBB1C0-80E5-EFA2-802B-00866D9679E2}"/>
              </a:ext>
            </a:extLst>
          </p:cNvPr>
          <p:cNvSpPr/>
          <p:nvPr/>
        </p:nvSpPr>
        <p:spPr>
          <a:xfrm>
            <a:off x="8363569" y="3414630"/>
            <a:ext cx="487529" cy="19979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9300ED-5140-F038-B2E0-9CA45DED90B7}"/>
              </a:ext>
            </a:extLst>
          </p:cNvPr>
          <p:cNvSpPr txBox="1"/>
          <p:nvPr/>
        </p:nvSpPr>
        <p:spPr>
          <a:xfrm>
            <a:off x="8939925" y="2780150"/>
            <a:ext cx="1956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onversion of organic pollutants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industrially important reactions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7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593C5E-FCBB-3C58-DD67-A2618597EFB4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and approach</a:t>
            </a:r>
            <a:endParaRPr lang="en-US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6815D2-171F-46D3-D609-CA0F0EE4859F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C18792-3C68-A8D9-BFD8-39FA935822C5}"/>
              </a:ext>
            </a:extLst>
          </p:cNvPr>
          <p:cNvSpPr txBox="1"/>
          <p:nvPr/>
        </p:nvSpPr>
        <p:spPr>
          <a:xfrm>
            <a:off x="176900" y="1008216"/>
            <a:ext cx="47195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Innovative vs conventional synthesis</a:t>
            </a:r>
          </a:p>
          <a:p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B8F4B77-9771-EAB1-A8CE-259CC9BBF947}"/>
              </a:ext>
            </a:extLst>
          </p:cNvPr>
          <p:cNvSpPr txBox="1"/>
          <p:nvPr/>
        </p:nvSpPr>
        <p:spPr>
          <a:xfrm>
            <a:off x="-7749" y="3737964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61A7C27-B3A2-421F-E1F8-470E60F1420A}"/>
              </a:ext>
            </a:extLst>
          </p:cNvPr>
          <p:cNvSpPr txBox="1"/>
          <p:nvPr/>
        </p:nvSpPr>
        <p:spPr>
          <a:xfrm>
            <a:off x="-854" y="3444921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737DD20C-0E85-BA47-1954-0A963F68492F}"/>
              </a:ext>
            </a:extLst>
          </p:cNvPr>
          <p:cNvGrpSpPr/>
          <p:nvPr/>
        </p:nvGrpSpPr>
        <p:grpSpPr>
          <a:xfrm>
            <a:off x="498436" y="2834459"/>
            <a:ext cx="5965517" cy="1968144"/>
            <a:chOff x="498436" y="2834459"/>
            <a:chExt cx="5965517" cy="1968144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170B4E29-B6A5-7D72-F32F-6CF2FCD2EB96}"/>
                </a:ext>
              </a:extLst>
            </p:cNvPr>
            <p:cNvSpPr/>
            <p:nvPr/>
          </p:nvSpPr>
          <p:spPr>
            <a:xfrm>
              <a:off x="5116795" y="2882713"/>
              <a:ext cx="1185086" cy="1912332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DD2D7B09-CE7D-6B62-FE13-21345FEAD754}"/>
                </a:ext>
              </a:extLst>
            </p:cNvPr>
            <p:cNvSpPr/>
            <p:nvPr/>
          </p:nvSpPr>
          <p:spPr>
            <a:xfrm>
              <a:off x="3925174" y="2890271"/>
              <a:ext cx="1185086" cy="1912332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C31F967-E8E9-205A-3EB0-9D2DB0D428D8}"/>
                </a:ext>
              </a:extLst>
            </p:cNvPr>
            <p:cNvSpPr/>
            <p:nvPr/>
          </p:nvSpPr>
          <p:spPr>
            <a:xfrm>
              <a:off x="768471" y="2888653"/>
              <a:ext cx="1578709" cy="1912332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5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5FA85E3-0DC7-BA2F-89F4-40DDC2883F53}"/>
                </a:ext>
              </a:extLst>
            </p:cNvPr>
            <p:cNvSpPr/>
            <p:nvPr/>
          </p:nvSpPr>
          <p:spPr>
            <a:xfrm>
              <a:off x="2348332" y="2886635"/>
              <a:ext cx="1576842" cy="1912332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CE173CD-8654-3CCE-73D1-CEED3378F600}"/>
                </a:ext>
              </a:extLst>
            </p:cNvPr>
            <p:cNvCxnSpPr>
              <a:cxnSpLocks/>
            </p:cNvCxnSpPr>
            <p:nvPr/>
          </p:nvCxnSpPr>
          <p:spPr>
            <a:xfrm>
              <a:off x="768470" y="3599217"/>
              <a:ext cx="435484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F7583F8-D1E1-3E3B-10FD-E3CDF76C9FD1}"/>
                </a:ext>
              </a:extLst>
            </p:cNvPr>
            <p:cNvCxnSpPr>
              <a:cxnSpLocks/>
            </p:cNvCxnSpPr>
            <p:nvPr/>
          </p:nvCxnSpPr>
          <p:spPr>
            <a:xfrm>
              <a:off x="768471" y="3738707"/>
              <a:ext cx="316383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52377CA-45B7-DB54-8538-65402BC4B352}"/>
                </a:ext>
              </a:extLst>
            </p:cNvPr>
            <p:cNvCxnSpPr>
              <a:cxnSpLocks/>
            </p:cNvCxnSpPr>
            <p:nvPr/>
          </p:nvCxnSpPr>
          <p:spPr>
            <a:xfrm>
              <a:off x="768471" y="4202548"/>
              <a:ext cx="316383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2B5C6E6-3541-A0AA-5B4D-32BC11F0172A}"/>
                </a:ext>
              </a:extLst>
            </p:cNvPr>
            <p:cNvCxnSpPr>
              <a:cxnSpLocks/>
            </p:cNvCxnSpPr>
            <p:nvPr/>
          </p:nvCxnSpPr>
          <p:spPr>
            <a:xfrm>
              <a:off x="768471" y="4347209"/>
              <a:ext cx="435484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F2787B8A-97FF-BBE5-2A13-24CD42B746BA}"/>
                </a:ext>
              </a:extLst>
            </p:cNvPr>
            <p:cNvSpPr/>
            <p:nvPr/>
          </p:nvSpPr>
          <p:spPr>
            <a:xfrm>
              <a:off x="2717590" y="3970671"/>
              <a:ext cx="843986" cy="224154"/>
            </a:xfrm>
            <a:prstGeom prst="cub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6CCF4C7-41B1-FDAF-B58A-37EC2479B3CF}"/>
                </a:ext>
              </a:extLst>
            </p:cNvPr>
            <p:cNvSpPr txBox="1"/>
            <p:nvPr/>
          </p:nvSpPr>
          <p:spPr>
            <a:xfrm>
              <a:off x="2744825" y="3701143"/>
              <a:ext cx="9489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Zn pieces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E45D7C4-DBBA-C5A8-2AD9-715425354BC6}"/>
                </a:ext>
              </a:extLst>
            </p:cNvPr>
            <p:cNvCxnSpPr>
              <a:cxnSpLocks/>
            </p:cNvCxnSpPr>
            <p:nvPr/>
          </p:nvCxnSpPr>
          <p:spPr>
            <a:xfrm>
              <a:off x="498436" y="3673475"/>
              <a:ext cx="58054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C17BCEF-7D91-7F4B-3032-4786A9C2FB37}"/>
                </a:ext>
              </a:extLst>
            </p:cNvPr>
            <p:cNvSpPr txBox="1"/>
            <p:nvPr/>
          </p:nvSpPr>
          <p:spPr>
            <a:xfrm>
              <a:off x="777853" y="2878045"/>
              <a:ext cx="9277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551F76C-D23E-4386-2516-9695E19D49B0}"/>
                </a:ext>
              </a:extLst>
            </p:cNvPr>
            <p:cNvSpPr txBox="1"/>
            <p:nvPr/>
          </p:nvSpPr>
          <p:spPr>
            <a:xfrm>
              <a:off x="2357673" y="2880747"/>
              <a:ext cx="9277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821126FA-E0FC-AA88-C21C-CFABB4B6F388}"/>
                </a:ext>
              </a:extLst>
            </p:cNvPr>
            <p:cNvCxnSpPr>
              <a:cxnSpLocks/>
            </p:cNvCxnSpPr>
            <p:nvPr/>
          </p:nvCxnSpPr>
          <p:spPr>
            <a:xfrm>
              <a:off x="498436" y="3970671"/>
              <a:ext cx="58054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12A62E6-A8DC-B473-1FFE-E97E83CC2C1E}"/>
                </a:ext>
              </a:extLst>
            </p:cNvPr>
            <p:cNvSpPr txBox="1"/>
            <p:nvPr/>
          </p:nvSpPr>
          <p:spPr>
            <a:xfrm>
              <a:off x="3941592" y="2836078"/>
              <a:ext cx="11439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oxidation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zone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5A6F493-D18C-920D-D2E3-5EA446752E21}"/>
                </a:ext>
              </a:extLst>
            </p:cNvPr>
            <p:cNvSpPr txBox="1"/>
            <p:nvPr/>
          </p:nvSpPr>
          <p:spPr>
            <a:xfrm>
              <a:off x="4399836" y="3637678"/>
              <a:ext cx="6337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Zn</a:t>
              </a:r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(g)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126D4A1-CF48-DF91-B321-64419798941B}"/>
                </a:ext>
              </a:extLst>
            </p:cNvPr>
            <p:cNvSpPr txBox="1"/>
            <p:nvPr/>
          </p:nvSpPr>
          <p:spPr>
            <a:xfrm>
              <a:off x="4156083" y="3963586"/>
              <a:ext cx="860781" cy="235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A705E67-2A3F-7D60-F7CE-3792A2D8F537}"/>
                </a:ext>
              </a:extLst>
            </p:cNvPr>
            <p:cNvSpPr txBox="1"/>
            <p:nvPr/>
          </p:nvSpPr>
          <p:spPr>
            <a:xfrm>
              <a:off x="4089324" y="3610436"/>
              <a:ext cx="4915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7436B4AE-230C-4B57-FDB0-9277B1D61B7A}"/>
                </a:ext>
              </a:extLst>
            </p:cNvPr>
            <p:cNvSpPr txBox="1"/>
            <p:nvPr/>
          </p:nvSpPr>
          <p:spPr>
            <a:xfrm>
              <a:off x="5131613" y="2834459"/>
              <a:ext cx="10295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collection zone (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r.t.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66590F4E-CF0E-AEF0-56E6-1C9A99DEEE75}"/>
                </a:ext>
              </a:extLst>
            </p:cNvPr>
            <p:cNvCxnSpPr>
              <a:cxnSpLocks/>
            </p:cNvCxnSpPr>
            <p:nvPr/>
          </p:nvCxnSpPr>
          <p:spPr>
            <a:xfrm>
              <a:off x="5111411" y="3601975"/>
              <a:ext cx="271025" cy="33604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6350D6FB-7E16-6142-F81D-22F6BE2A78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10260" y="4007105"/>
              <a:ext cx="272176" cy="3414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180E1CF-6B07-6B4B-D0BD-8E87CB689DDF}"/>
                </a:ext>
              </a:extLst>
            </p:cNvPr>
            <p:cNvSpPr txBox="1"/>
            <p:nvPr/>
          </p:nvSpPr>
          <p:spPr>
            <a:xfrm>
              <a:off x="5237979" y="3816119"/>
              <a:ext cx="12259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CVS-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ZnO</a:t>
              </a:r>
              <a:endPara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980E815-7390-125B-4FB6-CA42207F98B9}"/>
              </a:ext>
            </a:extLst>
          </p:cNvPr>
          <p:cNvGrpSpPr/>
          <p:nvPr/>
        </p:nvGrpSpPr>
        <p:grpSpPr>
          <a:xfrm>
            <a:off x="6498548" y="3090476"/>
            <a:ext cx="2079657" cy="1453246"/>
            <a:chOff x="7436770" y="1875995"/>
            <a:chExt cx="2499753" cy="1746805"/>
          </a:xfrm>
        </p:grpSpPr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1B10FA66-FB2B-0240-22BD-9ECEB3CBD682}"/>
                </a:ext>
              </a:extLst>
            </p:cNvPr>
            <p:cNvGrpSpPr/>
            <p:nvPr/>
          </p:nvGrpSpPr>
          <p:grpSpPr>
            <a:xfrm>
              <a:off x="7436770" y="1881800"/>
              <a:ext cx="2499753" cy="1728636"/>
              <a:chOff x="5547316" y="1200989"/>
              <a:chExt cx="5201719" cy="3597108"/>
            </a:xfrm>
          </p:grpSpPr>
          <p:pic>
            <p:nvPicPr>
              <p:cNvPr id="138" name="Picture 137">
                <a:extLst>
                  <a:ext uri="{FF2B5EF4-FFF2-40B4-BE49-F238E27FC236}">
                    <a16:creationId xmlns:a16="http://schemas.microsoft.com/office/drawing/2014/main" id="{0518EF06-D75A-121E-A561-576EA1E202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3" r="11482" b="8085"/>
              <a:stretch/>
            </p:blipFill>
            <p:spPr>
              <a:xfrm>
                <a:off x="5597977" y="1200989"/>
                <a:ext cx="5151058" cy="35971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CC60A"/>
                </a:solidFill>
              </a:ln>
            </p:spPr>
          </p:pic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CB4E4786-2DD8-E5FF-7C26-F31CDFD7594B}"/>
                  </a:ext>
                </a:extLst>
              </p:cNvPr>
              <p:cNvSpPr txBox="1"/>
              <p:nvPr/>
            </p:nvSpPr>
            <p:spPr>
              <a:xfrm>
                <a:off x="5547316" y="3811120"/>
                <a:ext cx="2073710" cy="8468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nm</a:t>
                </a:r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A01C2543-1461-1C9F-DDA7-43195EAEF72D}"/>
                  </a:ext>
                </a:extLst>
              </p:cNvPr>
              <p:cNvSpPr/>
              <p:nvPr/>
            </p:nvSpPr>
            <p:spPr>
              <a:xfrm>
                <a:off x="5772687" y="4525498"/>
                <a:ext cx="1179717" cy="57553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E6ADB8AB-8803-E263-66F9-142A9EF81A67}"/>
                </a:ext>
              </a:extLst>
            </p:cNvPr>
            <p:cNvSpPr/>
            <p:nvPr/>
          </p:nvSpPr>
          <p:spPr>
            <a:xfrm>
              <a:off x="7452468" y="1875995"/>
              <a:ext cx="2484054" cy="1746805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92AC8471-130B-46B2-0282-AC15FF93F3EA}"/>
              </a:ext>
            </a:extLst>
          </p:cNvPr>
          <p:cNvSpPr txBox="1"/>
          <p:nvPr/>
        </p:nvSpPr>
        <p:spPr>
          <a:xfrm>
            <a:off x="7505994" y="3076916"/>
            <a:ext cx="162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CSV-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61FA1F-C062-CEC2-797C-FEE776C2FDBE}"/>
              </a:ext>
            </a:extLst>
          </p:cNvPr>
          <p:cNvGrpSpPr/>
          <p:nvPr/>
        </p:nvGrpSpPr>
        <p:grpSpPr>
          <a:xfrm>
            <a:off x="9845502" y="787920"/>
            <a:ext cx="2156430" cy="1495624"/>
            <a:chOff x="9926984" y="854575"/>
            <a:chExt cx="2156430" cy="1495624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D8CCE57F-D782-CCE7-19A7-96C689071E50}"/>
                </a:ext>
              </a:extLst>
            </p:cNvPr>
            <p:cNvGrpSpPr/>
            <p:nvPr/>
          </p:nvGrpSpPr>
          <p:grpSpPr>
            <a:xfrm>
              <a:off x="9926984" y="875964"/>
              <a:ext cx="2133768" cy="1474235"/>
              <a:chOff x="9934049" y="939646"/>
              <a:chExt cx="2089047" cy="1443337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AE155AE5-717C-DF0F-DDB5-1C62A27302BE}"/>
                  </a:ext>
                </a:extLst>
              </p:cNvPr>
              <p:cNvGrpSpPr/>
              <p:nvPr/>
            </p:nvGrpSpPr>
            <p:grpSpPr>
              <a:xfrm>
                <a:off x="9934049" y="939646"/>
                <a:ext cx="2089047" cy="1443337"/>
                <a:chOff x="6541176" y="1864634"/>
                <a:chExt cx="5206355" cy="3597108"/>
              </a:xfrm>
            </p:grpSpPr>
            <p:pic>
              <p:nvPicPr>
                <p:cNvPr id="158" name="Picture 157">
                  <a:extLst>
                    <a:ext uri="{FF2B5EF4-FFF2-40B4-BE49-F238E27FC236}">
                      <a16:creationId xmlns:a16="http://schemas.microsoft.com/office/drawing/2014/main" id="{C5DC1EAF-7A8E-D4F0-4FD6-980D7CB1AE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96471" y="1864634"/>
                  <a:ext cx="5151060" cy="3597108"/>
                </a:xfrm>
                <a:prstGeom prst="rect">
                  <a:avLst/>
                </a:prstGeom>
              </p:spPr>
            </p:pic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CFB603A5-E8E8-8709-D4D6-DAB3D86AC67C}"/>
                    </a:ext>
                  </a:extLst>
                </p:cNvPr>
                <p:cNvSpPr txBox="1"/>
                <p:nvPr/>
              </p:nvSpPr>
              <p:spPr>
                <a:xfrm>
                  <a:off x="6541176" y="4520714"/>
                  <a:ext cx="2022923" cy="8260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400 nm</a:t>
                  </a:r>
                </a:p>
              </p:txBody>
            </p:sp>
            <p:sp>
              <p:nvSpPr>
                <p:cNvPr id="160" name="Rectangle 159">
                  <a:extLst>
                    <a:ext uri="{FF2B5EF4-FFF2-40B4-BE49-F238E27FC236}">
                      <a16:creationId xmlns:a16="http://schemas.microsoft.com/office/drawing/2014/main" id="{9DAAE04B-1B59-445E-BD92-ED754094BEFB}"/>
                    </a:ext>
                  </a:extLst>
                </p:cNvPr>
                <p:cNvSpPr/>
                <p:nvPr/>
              </p:nvSpPr>
              <p:spPr>
                <a:xfrm>
                  <a:off x="6767714" y="5195830"/>
                  <a:ext cx="1115560" cy="5755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5DC4CF68-1BE5-09F9-47C4-765E4E51003C}"/>
                  </a:ext>
                </a:extLst>
              </p:cNvPr>
              <p:cNvSpPr/>
              <p:nvPr/>
            </p:nvSpPr>
            <p:spPr>
              <a:xfrm>
                <a:off x="9956238" y="939646"/>
                <a:ext cx="2058862" cy="1443336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25BADCFE-8839-BDA9-7373-579F99636BB7}"/>
                </a:ext>
              </a:extLst>
            </p:cNvPr>
            <p:cNvSpPr txBox="1"/>
            <p:nvPr/>
          </p:nvSpPr>
          <p:spPr>
            <a:xfrm>
              <a:off x="10641994" y="854575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Pd/CVS-</a:t>
              </a:r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ZnO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6CA2DBC-04C0-E803-4B80-531FE937E7E4}"/>
              </a:ext>
            </a:extLst>
          </p:cNvPr>
          <p:cNvGrpSpPr/>
          <p:nvPr/>
        </p:nvGrpSpPr>
        <p:grpSpPr>
          <a:xfrm>
            <a:off x="9843668" y="4437213"/>
            <a:ext cx="2158264" cy="1408647"/>
            <a:chOff x="9865646" y="4323135"/>
            <a:chExt cx="2158264" cy="1408647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CE41AFD9-478B-1E2A-F862-767974768FF3}"/>
                </a:ext>
              </a:extLst>
            </p:cNvPr>
            <p:cNvGrpSpPr/>
            <p:nvPr/>
          </p:nvGrpSpPr>
          <p:grpSpPr>
            <a:xfrm>
              <a:off x="9865646" y="4337252"/>
              <a:ext cx="2149941" cy="1394530"/>
              <a:chOff x="9868237" y="2424183"/>
              <a:chExt cx="2154856" cy="1397718"/>
            </a:xfrm>
          </p:grpSpPr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35C30E23-FF5A-07C7-75B1-CF9ECC61CE53}"/>
                  </a:ext>
                </a:extLst>
              </p:cNvPr>
              <p:cNvGrpSpPr/>
              <p:nvPr/>
            </p:nvGrpSpPr>
            <p:grpSpPr>
              <a:xfrm>
                <a:off x="9868237" y="2424183"/>
                <a:ext cx="2154856" cy="1397718"/>
                <a:chOff x="2165349" y="316227"/>
                <a:chExt cx="7251280" cy="4703444"/>
              </a:xfrm>
            </p:grpSpPr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5C38B07C-CE4F-B69D-8AF8-001803078FFD}"/>
                    </a:ext>
                  </a:extLst>
                </p:cNvPr>
                <p:cNvGrpSpPr/>
                <p:nvPr/>
              </p:nvGrpSpPr>
              <p:grpSpPr>
                <a:xfrm>
                  <a:off x="2363025" y="316227"/>
                  <a:ext cx="7053604" cy="4703444"/>
                  <a:chOff x="2363025" y="316227"/>
                  <a:chExt cx="7053604" cy="4703444"/>
                </a:xfrm>
              </p:grpSpPr>
              <p:pic>
                <p:nvPicPr>
                  <p:cNvPr id="168" name="Picture 167">
                    <a:extLst>
                      <a:ext uri="{FF2B5EF4-FFF2-40B4-BE49-F238E27FC236}">
                        <a16:creationId xmlns:a16="http://schemas.microsoft.com/office/drawing/2014/main" id="{440D1489-AF4E-6BA7-3D7C-417D4AD435C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0237" r="14627" b="24448"/>
                  <a:stretch/>
                </p:blipFill>
                <p:spPr>
                  <a:xfrm>
                    <a:off x="2363025" y="316227"/>
                    <a:ext cx="7053604" cy="4703444"/>
                  </a:xfrm>
                  <a:prstGeom prst="rect">
                    <a:avLst/>
                  </a:prstGeom>
                </p:spPr>
              </p:pic>
              <p:sp>
                <p:nvSpPr>
                  <p:cNvPr id="166" name="Rectangle 165">
                    <a:extLst>
                      <a:ext uri="{FF2B5EF4-FFF2-40B4-BE49-F238E27FC236}">
                        <a16:creationId xmlns:a16="http://schemas.microsoft.com/office/drawing/2014/main" id="{9731182D-3342-04A2-8EC0-EEF9E47D6D59}"/>
                      </a:ext>
                    </a:extLst>
                  </p:cNvPr>
                  <p:cNvSpPr/>
                  <p:nvPr/>
                </p:nvSpPr>
                <p:spPr>
                  <a:xfrm>
                    <a:off x="2554736" y="4625512"/>
                    <a:ext cx="1352937" cy="45718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70" name="TextBox 169">
                  <a:extLst>
                    <a:ext uri="{FF2B5EF4-FFF2-40B4-BE49-F238E27FC236}">
                      <a16:creationId xmlns:a16="http://schemas.microsoft.com/office/drawing/2014/main" id="{A90AB020-C29C-87BA-9177-1F6735CDE9C3}"/>
                    </a:ext>
                  </a:extLst>
                </p:cNvPr>
                <p:cNvSpPr txBox="1"/>
                <p:nvPr/>
              </p:nvSpPr>
              <p:spPr>
                <a:xfrm>
                  <a:off x="2165349" y="3802852"/>
                  <a:ext cx="2446169" cy="10074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 nm</a:t>
                  </a:r>
                </a:p>
              </p:txBody>
            </p:sp>
          </p:grp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0F566359-460D-220B-D3EF-F1F4BD839EAB}"/>
                  </a:ext>
                </a:extLst>
              </p:cNvPr>
              <p:cNvSpPr/>
              <p:nvPr/>
            </p:nvSpPr>
            <p:spPr>
              <a:xfrm>
                <a:off x="9910644" y="2430247"/>
                <a:ext cx="2104455" cy="139165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B573BA16-F2FB-68ED-D2C1-AB70704490F6}"/>
                </a:ext>
              </a:extLst>
            </p:cNvPr>
            <p:cNvSpPr txBox="1"/>
            <p:nvPr/>
          </p:nvSpPr>
          <p:spPr>
            <a:xfrm>
              <a:off x="10851794" y="4323135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PdZn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n-US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ZnO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4AC6B09-CDB9-785F-76CC-2819F9DD53A6}"/>
              </a:ext>
            </a:extLst>
          </p:cNvPr>
          <p:cNvSpPr txBox="1"/>
          <p:nvPr/>
        </p:nvSpPr>
        <p:spPr>
          <a:xfrm>
            <a:off x="4104552" y="3926617"/>
            <a:ext cx="633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39BA4B-613F-2FB6-E1E7-FBE6EFAF64A9}"/>
              </a:ext>
            </a:extLst>
          </p:cNvPr>
          <p:cNvSpPr txBox="1"/>
          <p:nvPr/>
        </p:nvSpPr>
        <p:spPr>
          <a:xfrm>
            <a:off x="4571993" y="3940881"/>
            <a:ext cx="491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5D887A-6577-B460-E3CB-1C62D56FAE90}"/>
              </a:ext>
            </a:extLst>
          </p:cNvPr>
          <p:cNvCxnSpPr>
            <a:cxnSpLocks/>
          </p:cNvCxnSpPr>
          <p:nvPr/>
        </p:nvCxnSpPr>
        <p:spPr>
          <a:xfrm flipV="1">
            <a:off x="7505994" y="1546426"/>
            <a:ext cx="0" cy="15440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70639D5-2351-41C9-C86A-084AE67F5575}"/>
              </a:ext>
            </a:extLst>
          </p:cNvPr>
          <p:cNvCxnSpPr/>
          <p:nvPr/>
        </p:nvCxnSpPr>
        <p:spPr>
          <a:xfrm>
            <a:off x="7505994" y="1549789"/>
            <a:ext cx="233767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31AB37D-45AE-F785-596B-8C2ED8B950CE}"/>
              </a:ext>
            </a:extLst>
          </p:cNvPr>
          <p:cNvCxnSpPr/>
          <p:nvPr/>
        </p:nvCxnSpPr>
        <p:spPr>
          <a:xfrm>
            <a:off x="7512474" y="5213883"/>
            <a:ext cx="233767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CBE46A-805E-E78A-2193-1317E9B25623}"/>
              </a:ext>
            </a:extLst>
          </p:cNvPr>
          <p:cNvCxnSpPr>
            <a:cxnSpLocks/>
          </p:cNvCxnSpPr>
          <p:nvPr/>
        </p:nvCxnSpPr>
        <p:spPr>
          <a:xfrm flipV="1">
            <a:off x="7512474" y="4529586"/>
            <a:ext cx="0" cy="6747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A62258C-698C-AA8D-033F-593F3A6CA91B}"/>
              </a:ext>
            </a:extLst>
          </p:cNvPr>
          <p:cNvSpPr txBox="1"/>
          <p:nvPr/>
        </p:nvSpPr>
        <p:spPr>
          <a:xfrm>
            <a:off x="7632271" y="1224796"/>
            <a:ext cx="1891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PdCl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NaBH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419555-2104-0976-A59B-975CB6DAF3F8}"/>
              </a:ext>
            </a:extLst>
          </p:cNvPr>
          <p:cNvSpPr txBox="1"/>
          <p:nvPr/>
        </p:nvSpPr>
        <p:spPr>
          <a:xfrm>
            <a:off x="7730777" y="5228653"/>
            <a:ext cx="1927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Pd(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acac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acetone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O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400 °C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400 °C</a:t>
            </a:r>
          </a:p>
        </p:txBody>
      </p:sp>
    </p:spTree>
    <p:extLst>
      <p:ext uri="{BB962C8B-B14F-4D97-AF65-F5344CB8AC3E}">
        <p14:creationId xmlns:p14="http://schemas.microsoft.com/office/powerpoint/2010/main" val="3823495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593C5E-FCBB-3C58-DD67-A2618597EFB4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and approach</a:t>
            </a:r>
            <a:endParaRPr lang="en-US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6815D2-171F-46D3-D609-CA0F0EE4859F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B8F4B77-9771-EAB1-A8CE-259CC9BBF947}"/>
              </a:ext>
            </a:extLst>
          </p:cNvPr>
          <p:cNvSpPr txBox="1"/>
          <p:nvPr/>
        </p:nvSpPr>
        <p:spPr>
          <a:xfrm>
            <a:off x="-7749" y="3737964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61A7C27-B3A2-421F-E1F8-470E60F1420A}"/>
              </a:ext>
            </a:extLst>
          </p:cNvPr>
          <p:cNvSpPr txBox="1"/>
          <p:nvPr/>
        </p:nvSpPr>
        <p:spPr>
          <a:xfrm>
            <a:off x="-854" y="3444921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737DD20C-0E85-BA47-1954-0A963F68492F}"/>
              </a:ext>
            </a:extLst>
          </p:cNvPr>
          <p:cNvGrpSpPr/>
          <p:nvPr/>
        </p:nvGrpSpPr>
        <p:grpSpPr>
          <a:xfrm>
            <a:off x="498436" y="2834459"/>
            <a:ext cx="5956710" cy="1968144"/>
            <a:chOff x="498436" y="2834459"/>
            <a:chExt cx="5956710" cy="1968144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170B4E29-B6A5-7D72-F32F-6CF2FCD2EB96}"/>
                </a:ext>
              </a:extLst>
            </p:cNvPr>
            <p:cNvSpPr/>
            <p:nvPr/>
          </p:nvSpPr>
          <p:spPr>
            <a:xfrm>
              <a:off x="5116795" y="2882713"/>
              <a:ext cx="1185086" cy="1912332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DD2D7B09-CE7D-6B62-FE13-21345FEAD754}"/>
                </a:ext>
              </a:extLst>
            </p:cNvPr>
            <p:cNvSpPr/>
            <p:nvPr/>
          </p:nvSpPr>
          <p:spPr>
            <a:xfrm>
              <a:off x="3925174" y="2890271"/>
              <a:ext cx="1185086" cy="1912332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C31F967-E8E9-205A-3EB0-9D2DB0D428D8}"/>
                </a:ext>
              </a:extLst>
            </p:cNvPr>
            <p:cNvSpPr/>
            <p:nvPr/>
          </p:nvSpPr>
          <p:spPr>
            <a:xfrm>
              <a:off x="768471" y="2888653"/>
              <a:ext cx="1578709" cy="1912332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5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5FA85E3-0DC7-BA2F-89F4-40DDC2883F53}"/>
                </a:ext>
              </a:extLst>
            </p:cNvPr>
            <p:cNvSpPr/>
            <p:nvPr/>
          </p:nvSpPr>
          <p:spPr>
            <a:xfrm>
              <a:off x="2348332" y="2886635"/>
              <a:ext cx="1576842" cy="1912332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CE173CD-8654-3CCE-73D1-CEED3378F600}"/>
                </a:ext>
              </a:extLst>
            </p:cNvPr>
            <p:cNvCxnSpPr>
              <a:cxnSpLocks/>
            </p:cNvCxnSpPr>
            <p:nvPr/>
          </p:nvCxnSpPr>
          <p:spPr>
            <a:xfrm>
              <a:off x="768470" y="3599217"/>
              <a:ext cx="435484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F7583F8-D1E1-3E3B-10FD-E3CDF76C9FD1}"/>
                </a:ext>
              </a:extLst>
            </p:cNvPr>
            <p:cNvCxnSpPr>
              <a:cxnSpLocks/>
            </p:cNvCxnSpPr>
            <p:nvPr/>
          </p:nvCxnSpPr>
          <p:spPr>
            <a:xfrm>
              <a:off x="768471" y="3738707"/>
              <a:ext cx="316383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52377CA-45B7-DB54-8538-65402BC4B352}"/>
                </a:ext>
              </a:extLst>
            </p:cNvPr>
            <p:cNvCxnSpPr>
              <a:cxnSpLocks/>
            </p:cNvCxnSpPr>
            <p:nvPr/>
          </p:nvCxnSpPr>
          <p:spPr>
            <a:xfrm>
              <a:off x="768471" y="4202548"/>
              <a:ext cx="316383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2B5C6E6-3541-A0AA-5B4D-32BC11F0172A}"/>
                </a:ext>
              </a:extLst>
            </p:cNvPr>
            <p:cNvCxnSpPr>
              <a:cxnSpLocks/>
            </p:cNvCxnSpPr>
            <p:nvPr/>
          </p:nvCxnSpPr>
          <p:spPr>
            <a:xfrm>
              <a:off x="768471" y="4347209"/>
              <a:ext cx="435484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6CD58ACF-B7CC-908B-A04B-837C1DFC490E}"/>
                </a:ext>
              </a:extLst>
            </p:cNvPr>
            <p:cNvSpPr/>
            <p:nvPr/>
          </p:nvSpPr>
          <p:spPr>
            <a:xfrm>
              <a:off x="1184497" y="3970671"/>
              <a:ext cx="843986" cy="224154"/>
            </a:xfrm>
            <a:prstGeom prst="cub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F2787B8A-97FF-BBE5-2A13-24CD42B746BA}"/>
                </a:ext>
              </a:extLst>
            </p:cNvPr>
            <p:cNvSpPr/>
            <p:nvPr/>
          </p:nvSpPr>
          <p:spPr>
            <a:xfrm>
              <a:off x="2717590" y="3970671"/>
              <a:ext cx="843986" cy="224154"/>
            </a:xfrm>
            <a:prstGeom prst="cub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6CCF4C7-41B1-FDAF-B58A-37EC2479B3CF}"/>
                </a:ext>
              </a:extLst>
            </p:cNvPr>
            <p:cNvSpPr txBox="1"/>
            <p:nvPr/>
          </p:nvSpPr>
          <p:spPr>
            <a:xfrm>
              <a:off x="2744825" y="3701143"/>
              <a:ext cx="9489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Zn pieces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37C3797-D32D-0253-A3A4-757F29B4D7E2}"/>
                </a:ext>
              </a:extLst>
            </p:cNvPr>
            <p:cNvSpPr txBox="1"/>
            <p:nvPr/>
          </p:nvSpPr>
          <p:spPr>
            <a:xfrm>
              <a:off x="1236005" y="3703725"/>
              <a:ext cx="977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Pd(</a:t>
              </a:r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acac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E45D7C4-DBBA-C5A8-2AD9-715425354BC6}"/>
                </a:ext>
              </a:extLst>
            </p:cNvPr>
            <p:cNvCxnSpPr>
              <a:cxnSpLocks/>
            </p:cNvCxnSpPr>
            <p:nvPr/>
          </p:nvCxnSpPr>
          <p:spPr>
            <a:xfrm>
              <a:off x="498436" y="3673475"/>
              <a:ext cx="58054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C17BCEF-7D91-7F4B-3032-4786A9C2FB37}"/>
                </a:ext>
              </a:extLst>
            </p:cNvPr>
            <p:cNvSpPr txBox="1"/>
            <p:nvPr/>
          </p:nvSpPr>
          <p:spPr>
            <a:xfrm>
              <a:off x="777853" y="2878045"/>
              <a:ext cx="9277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T1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551F76C-D23E-4386-2516-9695E19D49B0}"/>
                </a:ext>
              </a:extLst>
            </p:cNvPr>
            <p:cNvSpPr txBox="1"/>
            <p:nvPr/>
          </p:nvSpPr>
          <p:spPr>
            <a:xfrm>
              <a:off x="2357673" y="2880747"/>
              <a:ext cx="9277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T2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821126FA-E0FC-AA88-C21C-CFABB4B6F388}"/>
                </a:ext>
              </a:extLst>
            </p:cNvPr>
            <p:cNvCxnSpPr>
              <a:cxnSpLocks/>
            </p:cNvCxnSpPr>
            <p:nvPr/>
          </p:nvCxnSpPr>
          <p:spPr>
            <a:xfrm>
              <a:off x="498436" y="3970671"/>
              <a:ext cx="58054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12A62E6-A8DC-B473-1FFE-E97E83CC2C1E}"/>
                </a:ext>
              </a:extLst>
            </p:cNvPr>
            <p:cNvSpPr txBox="1"/>
            <p:nvPr/>
          </p:nvSpPr>
          <p:spPr>
            <a:xfrm>
              <a:off x="3941592" y="2836078"/>
              <a:ext cx="11439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oxidation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zone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5A6F493-D18C-920D-D2E3-5EA446752E21}"/>
                </a:ext>
              </a:extLst>
            </p:cNvPr>
            <p:cNvSpPr txBox="1"/>
            <p:nvPr/>
          </p:nvSpPr>
          <p:spPr>
            <a:xfrm>
              <a:off x="4399836" y="3686318"/>
              <a:ext cx="6337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Zn</a:t>
              </a:r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(g)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126D4A1-CF48-DF91-B321-64419798941B}"/>
                </a:ext>
              </a:extLst>
            </p:cNvPr>
            <p:cNvSpPr txBox="1"/>
            <p:nvPr/>
          </p:nvSpPr>
          <p:spPr>
            <a:xfrm>
              <a:off x="4156083" y="3963586"/>
              <a:ext cx="860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Pd(X)</a:t>
              </a:r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(g)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A705E67-2A3F-7D60-F7CE-3792A2D8F537}"/>
                </a:ext>
              </a:extLst>
            </p:cNvPr>
            <p:cNvSpPr txBox="1"/>
            <p:nvPr/>
          </p:nvSpPr>
          <p:spPr>
            <a:xfrm>
              <a:off x="4089324" y="3610436"/>
              <a:ext cx="4915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7436B4AE-230C-4B57-FDB0-9277B1D61B7A}"/>
                </a:ext>
              </a:extLst>
            </p:cNvPr>
            <p:cNvSpPr txBox="1"/>
            <p:nvPr/>
          </p:nvSpPr>
          <p:spPr>
            <a:xfrm>
              <a:off x="5131613" y="2834459"/>
              <a:ext cx="10295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collection zone (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r.t.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66590F4E-CF0E-AEF0-56E6-1C9A99DEEE75}"/>
                </a:ext>
              </a:extLst>
            </p:cNvPr>
            <p:cNvCxnSpPr>
              <a:cxnSpLocks/>
            </p:cNvCxnSpPr>
            <p:nvPr/>
          </p:nvCxnSpPr>
          <p:spPr>
            <a:xfrm>
              <a:off x="5111411" y="3601975"/>
              <a:ext cx="271025" cy="33604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6350D6FB-7E16-6142-F81D-22F6BE2A78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10260" y="4007105"/>
              <a:ext cx="272176" cy="3414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180E1CF-6B07-6B4B-D0BD-8E87CB689DDF}"/>
                </a:ext>
              </a:extLst>
            </p:cNvPr>
            <p:cNvSpPr txBox="1"/>
            <p:nvPr/>
          </p:nvSpPr>
          <p:spPr>
            <a:xfrm>
              <a:off x="5229172" y="3793560"/>
              <a:ext cx="12259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PdZn-ZnO</a:t>
              </a:r>
              <a:endPara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79CF58D-1794-5C60-8F58-D6535B540085}"/>
              </a:ext>
            </a:extLst>
          </p:cNvPr>
          <p:cNvGrpSpPr/>
          <p:nvPr/>
        </p:nvGrpSpPr>
        <p:grpSpPr>
          <a:xfrm>
            <a:off x="6433266" y="2899718"/>
            <a:ext cx="2719966" cy="1912332"/>
            <a:chOff x="7443822" y="4452190"/>
            <a:chExt cx="2472177" cy="1651467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A18260A-A936-BF87-411D-9EE775E069F3}"/>
                </a:ext>
              </a:extLst>
            </p:cNvPr>
            <p:cNvGrpSpPr/>
            <p:nvPr/>
          </p:nvGrpSpPr>
          <p:grpSpPr>
            <a:xfrm>
              <a:off x="7443822" y="4452190"/>
              <a:ext cx="2472177" cy="1636591"/>
              <a:chOff x="880036" y="-9"/>
              <a:chExt cx="10359459" cy="6858000"/>
            </a:xfrm>
          </p:grpSpPr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ED66DC9D-EEA7-0EC7-BE85-A0B1F623CB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2495" y="-9"/>
                <a:ext cx="10287000" cy="6858000"/>
              </a:xfrm>
              <a:prstGeom prst="rect">
                <a:avLst/>
              </a:prstGeom>
            </p:spPr>
          </p:pic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01D28276-F187-CC18-CC3F-D938511341D7}"/>
                  </a:ext>
                </a:extLst>
              </p:cNvPr>
              <p:cNvSpPr/>
              <p:nvPr/>
            </p:nvSpPr>
            <p:spPr>
              <a:xfrm>
                <a:off x="1366927" y="6302788"/>
                <a:ext cx="1810138" cy="45719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F674D55C-10BB-930B-1FAB-4B7C90ECAD4D}"/>
                  </a:ext>
                </a:extLst>
              </p:cNvPr>
              <p:cNvSpPr txBox="1"/>
              <p:nvPr/>
            </p:nvSpPr>
            <p:spPr>
              <a:xfrm>
                <a:off x="880036" y="5245803"/>
                <a:ext cx="3948029" cy="1612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nm</a:t>
                </a:r>
              </a:p>
            </p:txBody>
          </p:sp>
        </p:grp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D51C88CF-C463-1119-BC1C-D1E284E6563F}"/>
                </a:ext>
              </a:extLst>
            </p:cNvPr>
            <p:cNvSpPr/>
            <p:nvPr/>
          </p:nvSpPr>
          <p:spPr>
            <a:xfrm>
              <a:off x="7452468" y="4467066"/>
              <a:ext cx="2454886" cy="1636591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C8DDDCE-910F-760A-F2E8-0CCD41BFFE0A}"/>
              </a:ext>
            </a:extLst>
          </p:cNvPr>
          <p:cNvSpPr txBox="1"/>
          <p:nvPr/>
        </p:nvSpPr>
        <p:spPr>
          <a:xfrm>
            <a:off x="6751163" y="2414420"/>
            <a:ext cx="2084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MOCVS-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PdZn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C2E66C-4EC9-B943-E292-FC65DC415348}"/>
              </a:ext>
            </a:extLst>
          </p:cNvPr>
          <p:cNvSpPr txBox="1"/>
          <p:nvPr/>
        </p:nvSpPr>
        <p:spPr>
          <a:xfrm>
            <a:off x="9447175" y="2755206"/>
            <a:ext cx="28584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step procedure.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post synthesis workup.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Induction of morphological changes by thermal annealing.</a:t>
            </a:r>
          </a:p>
        </p:txBody>
      </p:sp>
    </p:spTree>
    <p:extLst>
      <p:ext uri="{BB962C8B-B14F-4D97-AF65-F5344CB8AC3E}">
        <p14:creationId xmlns:p14="http://schemas.microsoft.com/office/powerpoint/2010/main" val="445105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976E000-226A-615E-7907-AF86A6BD3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216" y="3753242"/>
            <a:ext cx="4106931" cy="22503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6BCFCF-36B0-12E9-21C0-B9F55643C3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32" y="3768211"/>
            <a:ext cx="4106931" cy="225033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2593C5E-FCBB-3C58-DD67-A2618597EFB4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and approach</a:t>
            </a:r>
            <a:endParaRPr lang="en-US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6815D2-171F-46D3-D609-CA0F0EE4859F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B8F4B77-9771-EAB1-A8CE-259CC9BBF947}"/>
              </a:ext>
            </a:extLst>
          </p:cNvPr>
          <p:cNvSpPr txBox="1"/>
          <p:nvPr/>
        </p:nvSpPr>
        <p:spPr>
          <a:xfrm>
            <a:off x="-7749" y="2628999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61A7C27-B3A2-421F-E1F8-470E60F1420A}"/>
              </a:ext>
            </a:extLst>
          </p:cNvPr>
          <p:cNvSpPr txBox="1"/>
          <p:nvPr/>
        </p:nvSpPr>
        <p:spPr>
          <a:xfrm>
            <a:off x="-854" y="2335956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170B4E29-B6A5-7D72-F32F-6CF2FCD2EB96}"/>
              </a:ext>
            </a:extLst>
          </p:cNvPr>
          <p:cNvSpPr/>
          <p:nvPr/>
        </p:nvSpPr>
        <p:spPr>
          <a:xfrm>
            <a:off x="5499350" y="1773748"/>
            <a:ext cx="1405796" cy="1912332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D2D7B09-CE7D-6B62-FE13-21345FEAD754}"/>
              </a:ext>
            </a:extLst>
          </p:cNvPr>
          <p:cNvSpPr/>
          <p:nvPr/>
        </p:nvSpPr>
        <p:spPr>
          <a:xfrm>
            <a:off x="4307729" y="1781306"/>
            <a:ext cx="1185086" cy="1912332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C31F967-E8E9-205A-3EB0-9D2DB0D428D8}"/>
              </a:ext>
            </a:extLst>
          </p:cNvPr>
          <p:cNvSpPr/>
          <p:nvPr/>
        </p:nvSpPr>
        <p:spPr>
          <a:xfrm>
            <a:off x="768471" y="1779688"/>
            <a:ext cx="1983482" cy="1912332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5FA85E3-0DC7-BA2F-89F4-40DDC2883F53}"/>
              </a:ext>
            </a:extLst>
          </p:cNvPr>
          <p:cNvSpPr/>
          <p:nvPr/>
        </p:nvSpPr>
        <p:spPr>
          <a:xfrm>
            <a:off x="2730887" y="1777670"/>
            <a:ext cx="1576842" cy="1912332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CE173CD-8654-3CCE-73D1-CEED3378F600}"/>
              </a:ext>
            </a:extLst>
          </p:cNvPr>
          <p:cNvCxnSpPr>
            <a:cxnSpLocks/>
          </p:cNvCxnSpPr>
          <p:nvPr/>
        </p:nvCxnSpPr>
        <p:spPr>
          <a:xfrm>
            <a:off x="768470" y="2490252"/>
            <a:ext cx="46996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F7583F8-D1E1-3E3B-10FD-E3CDF76C9FD1}"/>
              </a:ext>
            </a:extLst>
          </p:cNvPr>
          <p:cNvCxnSpPr>
            <a:cxnSpLocks/>
          </p:cNvCxnSpPr>
          <p:nvPr/>
        </p:nvCxnSpPr>
        <p:spPr>
          <a:xfrm flipV="1">
            <a:off x="768471" y="2628999"/>
            <a:ext cx="3539258" cy="74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52377CA-45B7-DB54-8538-65402BC4B352}"/>
              </a:ext>
            </a:extLst>
          </p:cNvPr>
          <p:cNvCxnSpPr>
            <a:cxnSpLocks/>
          </p:cNvCxnSpPr>
          <p:nvPr/>
        </p:nvCxnSpPr>
        <p:spPr>
          <a:xfrm flipV="1">
            <a:off x="768471" y="3085860"/>
            <a:ext cx="3539258" cy="772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2B5C6E6-3541-A0AA-5B4D-32BC11F0172A}"/>
              </a:ext>
            </a:extLst>
          </p:cNvPr>
          <p:cNvCxnSpPr>
            <a:cxnSpLocks/>
          </p:cNvCxnSpPr>
          <p:nvPr/>
        </p:nvCxnSpPr>
        <p:spPr>
          <a:xfrm>
            <a:off x="768471" y="3238244"/>
            <a:ext cx="4699627" cy="129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ube 70">
            <a:extLst>
              <a:ext uri="{FF2B5EF4-FFF2-40B4-BE49-F238E27FC236}">
                <a16:creationId xmlns:a16="http://schemas.microsoft.com/office/drawing/2014/main" id="{6CD58ACF-B7CC-908B-A04B-837C1DFC490E}"/>
              </a:ext>
            </a:extLst>
          </p:cNvPr>
          <p:cNvSpPr/>
          <p:nvPr/>
        </p:nvSpPr>
        <p:spPr>
          <a:xfrm>
            <a:off x="1274877" y="2880555"/>
            <a:ext cx="312821" cy="207724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ube 71">
            <a:extLst>
              <a:ext uri="{FF2B5EF4-FFF2-40B4-BE49-F238E27FC236}">
                <a16:creationId xmlns:a16="http://schemas.microsoft.com/office/drawing/2014/main" id="{F2787B8A-97FF-BBE5-2A13-24CD42B746BA}"/>
              </a:ext>
            </a:extLst>
          </p:cNvPr>
          <p:cNvSpPr/>
          <p:nvPr/>
        </p:nvSpPr>
        <p:spPr>
          <a:xfrm>
            <a:off x="3186855" y="2859021"/>
            <a:ext cx="843986" cy="224154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6CCF4C7-41B1-FDAF-B58A-37EC2479B3CF}"/>
              </a:ext>
            </a:extLst>
          </p:cNvPr>
          <p:cNvSpPr txBox="1"/>
          <p:nvPr/>
        </p:nvSpPr>
        <p:spPr>
          <a:xfrm>
            <a:off x="3191191" y="2583583"/>
            <a:ext cx="948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 pieces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37C3797-D32D-0253-A3A4-757F29B4D7E2}"/>
              </a:ext>
            </a:extLst>
          </p:cNvPr>
          <p:cNvSpPr txBox="1"/>
          <p:nvPr/>
        </p:nvSpPr>
        <p:spPr>
          <a:xfrm>
            <a:off x="1918204" y="2577353"/>
            <a:ext cx="977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Pd(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acac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E45D7C4-DBBA-C5A8-2AD9-715425354BC6}"/>
              </a:ext>
            </a:extLst>
          </p:cNvPr>
          <p:cNvCxnSpPr>
            <a:cxnSpLocks/>
          </p:cNvCxnSpPr>
          <p:nvPr/>
        </p:nvCxnSpPr>
        <p:spPr>
          <a:xfrm>
            <a:off x="498436" y="2564510"/>
            <a:ext cx="58054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6C17BCEF-7D91-7F4B-3032-4786A9C2FB37}"/>
              </a:ext>
            </a:extLst>
          </p:cNvPr>
          <p:cNvSpPr txBox="1"/>
          <p:nvPr/>
        </p:nvSpPr>
        <p:spPr>
          <a:xfrm>
            <a:off x="777853" y="1769080"/>
            <a:ext cx="927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551F76C-D23E-4386-2516-9695E19D49B0}"/>
              </a:ext>
            </a:extLst>
          </p:cNvPr>
          <p:cNvSpPr txBox="1"/>
          <p:nvPr/>
        </p:nvSpPr>
        <p:spPr>
          <a:xfrm>
            <a:off x="2740228" y="1771782"/>
            <a:ext cx="927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T2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21126FA-E0FC-AA88-C21C-CFABB4B6F388}"/>
              </a:ext>
            </a:extLst>
          </p:cNvPr>
          <p:cNvCxnSpPr>
            <a:cxnSpLocks/>
          </p:cNvCxnSpPr>
          <p:nvPr/>
        </p:nvCxnSpPr>
        <p:spPr>
          <a:xfrm>
            <a:off x="498436" y="2861706"/>
            <a:ext cx="58054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D12A62E6-A8DC-B473-1FFE-E97E83CC2C1E}"/>
              </a:ext>
            </a:extLst>
          </p:cNvPr>
          <p:cNvSpPr txBox="1"/>
          <p:nvPr/>
        </p:nvSpPr>
        <p:spPr>
          <a:xfrm>
            <a:off x="4324147" y="1727113"/>
            <a:ext cx="1143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oxidation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5A6F493-D18C-920D-D2E3-5EA446752E21}"/>
              </a:ext>
            </a:extLst>
          </p:cNvPr>
          <p:cNvSpPr txBox="1"/>
          <p:nvPr/>
        </p:nvSpPr>
        <p:spPr>
          <a:xfrm>
            <a:off x="4997497" y="2764117"/>
            <a:ext cx="633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126D4A1-CF48-DF91-B321-64419798941B}"/>
              </a:ext>
            </a:extLst>
          </p:cNvPr>
          <p:cNvSpPr txBox="1"/>
          <p:nvPr/>
        </p:nvSpPr>
        <p:spPr>
          <a:xfrm>
            <a:off x="4383100" y="2914578"/>
            <a:ext cx="860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Pd(X)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(g)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A705E67-2A3F-7D60-F7CE-3792A2D8F537}"/>
              </a:ext>
            </a:extLst>
          </p:cNvPr>
          <p:cNvSpPr txBox="1"/>
          <p:nvPr/>
        </p:nvSpPr>
        <p:spPr>
          <a:xfrm>
            <a:off x="4394309" y="2551244"/>
            <a:ext cx="491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436B4AE-230C-4B57-FDB0-9277B1D61B7A}"/>
              </a:ext>
            </a:extLst>
          </p:cNvPr>
          <p:cNvSpPr txBox="1"/>
          <p:nvPr/>
        </p:nvSpPr>
        <p:spPr>
          <a:xfrm>
            <a:off x="5514168" y="1725494"/>
            <a:ext cx="1029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zone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r.t.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6590F4E-CF0E-AEF0-56E6-1C9A99DEEE75}"/>
              </a:ext>
            </a:extLst>
          </p:cNvPr>
          <p:cNvCxnSpPr>
            <a:cxnSpLocks/>
          </p:cNvCxnSpPr>
          <p:nvPr/>
        </p:nvCxnSpPr>
        <p:spPr>
          <a:xfrm>
            <a:off x="5493966" y="2493010"/>
            <a:ext cx="271025" cy="3360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350D6FB-7E16-6142-F81D-22F6BE2A786A}"/>
              </a:ext>
            </a:extLst>
          </p:cNvPr>
          <p:cNvCxnSpPr>
            <a:cxnSpLocks/>
          </p:cNvCxnSpPr>
          <p:nvPr/>
        </p:nvCxnSpPr>
        <p:spPr>
          <a:xfrm flipH="1">
            <a:off x="5492815" y="2898140"/>
            <a:ext cx="272176" cy="3414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4180E1CF-6B07-6B4B-D0BD-8E87CB689DDF}"/>
              </a:ext>
            </a:extLst>
          </p:cNvPr>
          <p:cNvSpPr txBox="1"/>
          <p:nvPr/>
        </p:nvSpPr>
        <p:spPr>
          <a:xfrm>
            <a:off x="5611727" y="2684595"/>
            <a:ext cx="1457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PdNiZn-ZnO</a:t>
            </a:r>
            <a:endParaRPr lang="en-US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8DDDCE-910F-760A-F2E8-0CCD41BFFE0A}"/>
              </a:ext>
            </a:extLst>
          </p:cNvPr>
          <p:cNvSpPr txBox="1"/>
          <p:nvPr/>
        </p:nvSpPr>
        <p:spPr>
          <a:xfrm>
            <a:off x="7257172" y="1399748"/>
            <a:ext cx="23844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MOCVS-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PdNiZn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ube 1">
            <a:extLst>
              <a:ext uri="{FF2B5EF4-FFF2-40B4-BE49-F238E27FC236}">
                <a16:creationId xmlns:a16="http://schemas.microsoft.com/office/drawing/2014/main" id="{0C93F139-02CE-C718-E3FD-DBD929E3E8ED}"/>
              </a:ext>
            </a:extLst>
          </p:cNvPr>
          <p:cNvSpPr/>
          <p:nvPr/>
        </p:nvSpPr>
        <p:spPr>
          <a:xfrm>
            <a:off x="2165847" y="2864170"/>
            <a:ext cx="312821" cy="207724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6E9813-F3DC-3CFD-7768-A596914017DB}"/>
              </a:ext>
            </a:extLst>
          </p:cNvPr>
          <p:cNvSpPr txBox="1"/>
          <p:nvPr/>
        </p:nvSpPr>
        <p:spPr>
          <a:xfrm>
            <a:off x="968318" y="2585076"/>
            <a:ext cx="110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Ni(TMHD)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4073B05-A49F-5557-2D90-CA931B8D49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034" y="1778609"/>
            <a:ext cx="2780981" cy="185398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EC2ECBB-713D-E0D8-447D-60710EB573B9}"/>
              </a:ext>
            </a:extLst>
          </p:cNvPr>
          <p:cNvSpPr/>
          <p:nvPr/>
        </p:nvSpPr>
        <p:spPr>
          <a:xfrm>
            <a:off x="7182034" y="1777670"/>
            <a:ext cx="2780980" cy="1854926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DFF7FC-6CD0-4260-1CC4-970CFB04CD43}"/>
              </a:ext>
            </a:extLst>
          </p:cNvPr>
          <p:cNvSpPr txBox="1"/>
          <p:nvPr/>
        </p:nvSpPr>
        <p:spPr>
          <a:xfrm>
            <a:off x="4693897" y="2521214"/>
            <a:ext cx="860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Ni(X)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8E200E-3CA2-72E2-67A8-A7A7573ABD68}"/>
              </a:ext>
            </a:extLst>
          </p:cNvPr>
          <p:cNvSpPr/>
          <p:nvPr/>
        </p:nvSpPr>
        <p:spPr>
          <a:xfrm>
            <a:off x="783775" y="3765602"/>
            <a:ext cx="4267200" cy="228627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4CAE98A-10A4-481B-AF1A-593C2EEBA3CF}"/>
              </a:ext>
            </a:extLst>
          </p:cNvPr>
          <p:cNvSpPr/>
          <p:nvPr/>
        </p:nvSpPr>
        <p:spPr>
          <a:xfrm>
            <a:off x="2242923" y="5544766"/>
            <a:ext cx="476655" cy="2652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D43C4AF-E77F-1603-E42C-D2D968500788}"/>
              </a:ext>
            </a:extLst>
          </p:cNvPr>
          <p:cNvSpPr/>
          <p:nvPr/>
        </p:nvSpPr>
        <p:spPr>
          <a:xfrm>
            <a:off x="5161222" y="3764417"/>
            <a:ext cx="4134255" cy="22771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AA4CB6-7079-4261-50A9-4A38E5334170}"/>
              </a:ext>
            </a:extLst>
          </p:cNvPr>
          <p:cNvSpPr txBox="1"/>
          <p:nvPr/>
        </p:nvSpPr>
        <p:spPr>
          <a:xfrm>
            <a:off x="9401725" y="4558892"/>
            <a:ext cx="2727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PdZn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41.5 ° and 43.6 °</a:t>
            </a:r>
          </a:p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NiZn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~43.5 °</a:t>
            </a:r>
          </a:p>
        </p:txBody>
      </p:sp>
    </p:spTree>
    <p:extLst>
      <p:ext uri="{BB962C8B-B14F-4D97-AF65-F5344CB8AC3E}">
        <p14:creationId xmlns:p14="http://schemas.microsoft.com/office/powerpoint/2010/main" val="1761458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BF0A24A-CB3B-2FCB-A3E4-1E0E5B418E3C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results - Pd/CVS-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endParaRPr lang="en-US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2D35E2-6CB5-959E-0459-3F9587735270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A.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Kokanović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Ajdačić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 T. Jovanović, S.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Stankic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M.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Opsenica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ACS Appl. Nano Mater. 2023, 6, 15820–15828.</a:t>
            </a:r>
          </a:p>
          <a:p>
            <a:pPr algn="ctr"/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DAE0348-D452-B12E-DC40-A9D2D0EFDA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791330"/>
              </p:ext>
            </p:extLst>
          </p:nvPr>
        </p:nvGraphicFramePr>
        <p:xfrm>
          <a:off x="4928973" y="3755874"/>
          <a:ext cx="7027204" cy="2185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6437376" imgH="2002394" progId="ChemDraw.Document.6.0">
                  <p:embed/>
                </p:oleObj>
              </mc:Choice>
              <mc:Fallback>
                <p:oleObj name="CS ChemDraw Drawing" r:id="rId2" imgW="6437376" imgH="2002394" progId="ChemDraw.Document.6.0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995C5979-3D5D-1F98-66D5-4CDB2C9F96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28973" y="3755874"/>
                        <a:ext cx="7027204" cy="21852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:a16="http://schemas.microsoft.com/office/drawing/2014/main" id="{C4F6E621-B4DE-065B-4D48-3F9E924AE2DE}"/>
              </a:ext>
            </a:extLst>
          </p:cNvPr>
          <p:cNvGrpSpPr/>
          <p:nvPr/>
        </p:nvGrpSpPr>
        <p:grpSpPr>
          <a:xfrm>
            <a:off x="235824" y="1235953"/>
            <a:ext cx="2686174" cy="1891373"/>
            <a:chOff x="5577836" y="1200989"/>
            <a:chExt cx="5171199" cy="3641115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FD7355C-E7E9-8AC3-B157-77832E13EA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" r="11482" b="8085"/>
            <a:stretch/>
          </p:blipFill>
          <p:spPr>
            <a:xfrm>
              <a:off x="5597977" y="1200989"/>
              <a:ext cx="5151058" cy="359710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CC60A"/>
              </a:solidFill>
            </a:ln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B2FB0D2-E06C-8858-D6F9-BD53B7F955DE}"/>
                </a:ext>
              </a:extLst>
            </p:cNvPr>
            <p:cNvSpPr txBox="1"/>
            <p:nvPr/>
          </p:nvSpPr>
          <p:spPr>
            <a:xfrm>
              <a:off x="5577836" y="3995299"/>
              <a:ext cx="2073711" cy="8468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nm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243BB28-F567-4236-3710-7CF5664877AE}"/>
                </a:ext>
              </a:extLst>
            </p:cNvPr>
            <p:cNvSpPr/>
            <p:nvPr/>
          </p:nvSpPr>
          <p:spPr>
            <a:xfrm>
              <a:off x="5772687" y="4525498"/>
              <a:ext cx="1179717" cy="5755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4C8A39D-0394-63C6-49A3-C91006C28E70}"/>
              </a:ext>
            </a:extLst>
          </p:cNvPr>
          <p:cNvSpPr/>
          <p:nvPr/>
        </p:nvSpPr>
        <p:spPr>
          <a:xfrm>
            <a:off x="236938" y="1229678"/>
            <a:ext cx="2685060" cy="1888153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D9D1190-90AE-38E2-1EDD-32EE06FC78A4}"/>
              </a:ext>
            </a:extLst>
          </p:cNvPr>
          <p:cNvGrpSpPr/>
          <p:nvPr/>
        </p:nvGrpSpPr>
        <p:grpSpPr>
          <a:xfrm>
            <a:off x="4017124" y="1229678"/>
            <a:ext cx="2703839" cy="1888153"/>
            <a:chOff x="9956237" y="939646"/>
            <a:chExt cx="2066862" cy="144333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155A83C-0AD3-293B-F860-7C515E4C0CCA}"/>
                </a:ext>
              </a:extLst>
            </p:cNvPr>
            <p:cNvGrpSpPr/>
            <p:nvPr/>
          </p:nvGrpSpPr>
          <p:grpSpPr>
            <a:xfrm>
              <a:off x="9956237" y="939646"/>
              <a:ext cx="2066862" cy="1443337"/>
              <a:chOff x="6596470" y="1864634"/>
              <a:chExt cx="5151063" cy="3597108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39DADDE1-54A6-3EE3-7D03-359EA8F1A7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96474" y="1864634"/>
                <a:ext cx="5151059" cy="3597108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AB76445-58B8-9452-1F44-B4C24A9F3AB4}"/>
                  </a:ext>
                </a:extLst>
              </p:cNvPr>
              <p:cNvSpPr txBox="1"/>
              <p:nvPr/>
            </p:nvSpPr>
            <p:spPr>
              <a:xfrm>
                <a:off x="6596470" y="4683603"/>
                <a:ext cx="1579461" cy="644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 nm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E023DF56-699B-D93F-9BD5-293EA8F1C893}"/>
                  </a:ext>
                </a:extLst>
              </p:cNvPr>
              <p:cNvSpPr/>
              <p:nvPr/>
            </p:nvSpPr>
            <p:spPr>
              <a:xfrm>
                <a:off x="6767713" y="5195831"/>
                <a:ext cx="1114891" cy="5755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5BC38B-CB19-4417-0D77-782CE932E3FF}"/>
                </a:ext>
              </a:extLst>
            </p:cNvPr>
            <p:cNvSpPr/>
            <p:nvPr/>
          </p:nvSpPr>
          <p:spPr>
            <a:xfrm>
              <a:off x="9956238" y="939646"/>
              <a:ext cx="2058862" cy="144333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A780A83-2D93-97D4-6CF0-6A82EDC3F2FE}"/>
              </a:ext>
            </a:extLst>
          </p:cNvPr>
          <p:cNvGrpSpPr/>
          <p:nvPr/>
        </p:nvGrpSpPr>
        <p:grpSpPr>
          <a:xfrm>
            <a:off x="8058152" y="809933"/>
            <a:ext cx="3598562" cy="2507895"/>
            <a:chOff x="1766523" y="461864"/>
            <a:chExt cx="8193725" cy="5710337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96C0942D-F78F-EAB0-F37D-8015570E6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05" t="19972" r="31706" b="36330"/>
            <a:stretch/>
          </p:blipFill>
          <p:spPr>
            <a:xfrm>
              <a:off x="1766523" y="461864"/>
              <a:ext cx="8182944" cy="5710337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E69CDC2-1D03-2865-39D0-BA6FBB6D1781}"/>
                </a:ext>
              </a:extLst>
            </p:cNvPr>
            <p:cNvSpPr txBox="1"/>
            <p:nvPr/>
          </p:nvSpPr>
          <p:spPr>
            <a:xfrm>
              <a:off x="1920135" y="5049515"/>
              <a:ext cx="1668757" cy="9110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nm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3835DFE-BC7F-810D-0BAF-B27593009FF6}"/>
                </a:ext>
              </a:extLst>
            </p:cNvPr>
            <p:cNvSpPr txBox="1"/>
            <p:nvPr/>
          </p:nvSpPr>
          <p:spPr>
            <a:xfrm>
              <a:off x="7798747" y="3168162"/>
              <a:ext cx="2161501" cy="1471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err="1">
                  <a:solidFill>
                    <a:srgbClr val="00CC00"/>
                  </a:solidFill>
                </a:rPr>
                <a:t>ZnO</a:t>
              </a:r>
              <a:endParaRPr lang="en-US" sz="3600" dirty="0">
                <a:solidFill>
                  <a:srgbClr val="00CC00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D481ACC-CC6E-29EE-6A4B-F0C5166286B8}"/>
                </a:ext>
              </a:extLst>
            </p:cNvPr>
            <p:cNvSpPr txBox="1"/>
            <p:nvPr/>
          </p:nvSpPr>
          <p:spPr>
            <a:xfrm>
              <a:off x="6177133" y="1332146"/>
              <a:ext cx="1497938" cy="1471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rgbClr val="FF0000"/>
                  </a:solidFill>
                </a:rPr>
                <a:t>Pd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C4308F8-189A-87CD-A960-7368A4B517BF}"/>
                </a:ext>
              </a:extLst>
            </p:cNvPr>
            <p:cNvGrpSpPr/>
            <p:nvPr/>
          </p:nvGrpSpPr>
          <p:grpSpPr>
            <a:xfrm>
              <a:off x="4939240" y="2662868"/>
              <a:ext cx="948229" cy="74361"/>
              <a:chOff x="5652737" y="2437254"/>
              <a:chExt cx="640082" cy="53026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EC1605F7-104D-DC2A-95F8-9E7E2B7C8441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">
                <a:off x="5652739" y="2490280"/>
                <a:ext cx="64008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5D4641C-3806-6825-957B-B20319461811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">
                <a:off x="5652737" y="2437254"/>
                <a:ext cx="64008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AF95642-CE34-9B81-F026-0F134EED6C86}"/>
                </a:ext>
              </a:extLst>
            </p:cNvPr>
            <p:cNvSpPr txBox="1"/>
            <p:nvPr/>
          </p:nvSpPr>
          <p:spPr>
            <a:xfrm>
              <a:off x="5857996" y="2454773"/>
              <a:ext cx="2654243" cy="16118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0,219 nm</a:t>
              </a:r>
            </a:p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(111)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D41E073-F335-C72B-18A5-8624C1DB2571}"/>
                </a:ext>
              </a:extLst>
            </p:cNvPr>
            <p:cNvSpPr/>
            <p:nvPr/>
          </p:nvSpPr>
          <p:spPr>
            <a:xfrm>
              <a:off x="1827636" y="461864"/>
              <a:ext cx="8034822" cy="5710337"/>
            </a:xfrm>
            <a:prstGeom prst="rect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503AB7-133F-CD7A-B8D1-361FAF511947}"/>
                </a:ext>
              </a:extLst>
            </p:cNvPr>
            <p:cNvSpPr/>
            <p:nvPr/>
          </p:nvSpPr>
          <p:spPr>
            <a:xfrm>
              <a:off x="1953150" y="5794425"/>
              <a:ext cx="2075688" cy="9144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46A544C-E7AF-FD4C-3439-BC11E906CFD5}"/>
              </a:ext>
            </a:extLst>
          </p:cNvPr>
          <p:cNvCxnSpPr>
            <a:cxnSpLocks/>
            <a:stCxn id="33" idx="3"/>
            <a:endCxn id="38" idx="1"/>
          </p:cNvCxnSpPr>
          <p:nvPr/>
        </p:nvCxnSpPr>
        <p:spPr>
          <a:xfrm>
            <a:off x="2921998" y="2170210"/>
            <a:ext cx="1095127" cy="354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9BF6BB7-889F-CCE8-FD68-94826E1D9974}"/>
              </a:ext>
            </a:extLst>
          </p:cNvPr>
          <p:cNvCxnSpPr>
            <a:cxnSpLocks/>
          </p:cNvCxnSpPr>
          <p:nvPr/>
        </p:nvCxnSpPr>
        <p:spPr>
          <a:xfrm flipV="1">
            <a:off x="6710498" y="809933"/>
            <a:ext cx="1342919" cy="41974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F40145D-5241-7565-F65B-F73D4DFC24EB}"/>
              </a:ext>
            </a:extLst>
          </p:cNvPr>
          <p:cNvCxnSpPr>
            <a:cxnSpLocks/>
          </p:cNvCxnSpPr>
          <p:nvPr/>
        </p:nvCxnSpPr>
        <p:spPr>
          <a:xfrm>
            <a:off x="6710498" y="3127326"/>
            <a:ext cx="1374494" cy="1905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E8C29B-9706-B9D1-FC16-2DEC5EA0DFA7}"/>
              </a:ext>
            </a:extLst>
          </p:cNvPr>
          <p:cNvSpPr txBox="1"/>
          <p:nvPr/>
        </p:nvSpPr>
        <p:spPr>
          <a:xfrm>
            <a:off x="216040" y="84698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CVS-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E55D06-325B-F2BC-5299-E54CD196AA84}"/>
              </a:ext>
            </a:extLst>
          </p:cNvPr>
          <p:cNvSpPr txBox="1"/>
          <p:nvPr/>
        </p:nvSpPr>
        <p:spPr>
          <a:xfrm>
            <a:off x="4016653" y="836671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Pd/CVS-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6F04CF0-1D00-4760-A4E9-5787F7A36B77}"/>
              </a:ext>
            </a:extLst>
          </p:cNvPr>
          <p:cNvGrpSpPr/>
          <p:nvPr/>
        </p:nvGrpSpPr>
        <p:grpSpPr>
          <a:xfrm>
            <a:off x="141550" y="3169327"/>
            <a:ext cx="4591904" cy="2946740"/>
            <a:chOff x="176038" y="3187560"/>
            <a:chExt cx="4591904" cy="2946740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25745E4B-F5DA-C448-8DEB-166AEA9AF3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92" t="3809" r="13045" b="8387"/>
            <a:stretch/>
          </p:blipFill>
          <p:spPr>
            <a:xfrm>
              <a:off x="235823" y="3187560"/>
              <a:ext cx="4532119" cy="294674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2811BF0-D9FD-EF7C-DC73-3CF294CEC549}"/>
                </a:ext>
              </a:extLst>
            </p:cNvPr>
            <p:cNvSpPr txBox="1"/>
            <p:nvPr/>
          </p:nvSpPr>
          <p:spPr>
            <a:xfrm>
              <a:off x="176038" y="3215363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XRD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D1B7334-F46B-5888-3136-0FC20B441B42}"/>
              </a:ext>
            </a:extLst>
          </p:cNvPr>
          <p:cNvSpPr txBox="1"/>
          <p:nvPr/>
        </p:nvSpPr>
        <p:spPr>
          <a:xfrm>
            <a:off x="8088173" y="822257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HRTEM</a:t>
            </a:r>
          </a:p>
        </p:txBody>
      </p:sp>
    </p:spTree>
    <p:extLst>
      <p:ext uri="{BB962C8B-B14F-4D97-AF65-F5344CB8AC3E}">
        <p14:creationId xmlns:p14="http://schemas.microsoft.com/office/powerpoint/2010/main" val="3554808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698C0CC-CBAD-CA92-ECF9-C52410086D6E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results - MOCVS-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PdZn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endParaRPr lang="en-US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575D11-E3BE-48E6-9D66-A82090AD1B35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A.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Kokanović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Pupavac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Chenot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Guilet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M.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Opsenica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Stankic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Catal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Sci. Technol. 2024, Advance Article.</a:t>
            </a:r>
          </a:p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A81DE0B-A79C-2DDC-7223-D6C9FC7BCC26}"/>
              </a:ext>
            </a:extLst>
          </p:cNvPr>
          <p:cNvGrpSpPr/>
          <p:nvPr/>
        </p:nvGrpSpPr>
        <p:grpSpPr>
          <a:xfrm>
            <a:off x="4301992" y="1839859"/>
            <a:ext cx="2455526" cy="1618933"/>
            <a:chOff x="5722870" y="826712"/>
            <a:chExt cx="3975340" cy="2620949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0BB2288-B5C8-BE19-9822-028C085BE254}"/>
                </a:ext>
              </a:extLst>
            </p:cNvPr>
            <p:cNvGrpSpPr/>
            <p:nvPr/>
          </p:nvGrpSpPr>
          <p:grpSpPr>
            <a:xfrm>
              <a:off x="5722870" y="826712"/>
              <a:ext cx="3953092" cy="2620564"/>
              <a:chOff x="894279" y="0"/>
              <a:chExt cx="10345221" cy="6858001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DAFC6EDB-29BC-E42C-5FB8-7F2DEAEE61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2500" y="0"/>
                <a:ext cx="10287000" cy="6858001"/>
              </a:xfrm>
              <a:prstGeom prst="rect">
                <a:avLst/>
              </a:prstGeom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643E0179-6346-1C50-B6AC-357ECFB09BF1}"/>
                  </a:ext>
                </a:extLst>
              </p:cNvPr>
              <p:cNvSpPr/>
              <p:nvPr/>
            </p:nvSpPr>
            <p:spPr>
              <a:xfrm>
                <a:off x="1366927" y="6302788"/>
                <a:ext cx="1810138" cy="45719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9FA90FB-4088-155C-EFD3-36D14076DE80}"/>
                  </a:ext>
                </a:extLst>
              </p:cNvPr>
              <p:cNvSpPr txBox="1"/>
              <p:nvPr/>
            </p:nvSpPr>
            <p:spPr>
              <a:xfrm>
                <a:off x="894279" y="4859616"/>
                <a:ext cx="4191723" cy="1695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nm</a:t>
                </a: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C524ABD-7E83-25C6-6571-FF3DFE7DB393}"/>
                </a:ext>
              </a:extLst>
            </p:cNvPr>
            <p:cNvSpPr/>
            <p:nvPr/>
          </p:nvSpPr>
          <p:spPr>
            <a:xfrm>
              <a:off x="5745117" y="840517"/>
              <a:ext cx="3953093" cy="260714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4287E5D8-62AB-E0BF-32E5-CE0FC8896E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492137"/>
              </p:ext>
            </p:extLst>
          </p:nvPr>
        </p:nvGraphicFramePr>
        <p:xfrm>
          <a:off x="8137765" y="1971933"/>
          <a:ext cx="4054235" cy="1536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4002095" imgH="1517999" progId="ChemDraw.Document.6.0">
                  <p:embed/>
                </p:oleObj>
              </mc:Choice>
              <mc:Fallback>
                <p:oleObj name="CS ChemDraw Drawing" r:id="rId3" imgW="4002095" imgH="1517999" progId="ChemDraw.Document.6.0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56259308-F602-4AA6-4866-8D92B9ED97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37765" y="1971933"/>
                        <a:ext cx="4054235" cy="1536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B951C95-7320-C32B-FE89-E2B853A31D92}"/>
              </a:ext>
            </a:extLst>
          </p:cNvPr>
          <p:cNvCxnSpPr>
            <a:cxnSpLocks/>
          </p:cNvCxnSpPr>
          <p:nvPr/>
        </p:nvCxnSpPr>
        <p:spPr>
          <a:xfrm>
            <a:off x="2640865" y="2649326"/>
            <a:ext cx="1590870" cy="572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DE605EA-49E3-649F-2EA9-82B4DA11C9C0}"/>
              </a:ext>
            </a:extLst>
          </p:cNvPr>
          <p:cNvGrpSpPr/>
          <p:nvPr/>
        </p:nvGrpSpPr>
        <p:grpSpPr>
          <a:xfrm>
            <a:off x="195491" y="2250139"/>
            <a:ext cx="2553904" cy="620904"/>
            <a:chOff x="232813" y="1628666"/>
            <a:chExt cx="4455351" cy="108318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0DB16A0-35B6-3A7F-CCC4-DDDE203D73AB}"/>
                </a:ext>
              </a:extLst>
            </p:cNvPr>
            <p:cNvSpPr/>
            <p:nvPr/>
          </p:nvSpPr>
          <p:spPr>
            <a:xfrm>
              <a:off x="232813" y="2181351"/>
              <a:ext cx="2044387" cy="503045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729E2C3-3B21-1975-6C18-99D849ACC1BB}"/>
                </a:ext>
              </a:extLst>
            </p:cNvPr>
            <p:cNvSpPr/>
            <p:nvPr/>
          </p:nvSpPr>
          <p:spPr>
            <a:xfrm>
              <a:off x="2277200" y="2181351"/>
              <a:ext cx="2044387" cy="503045"/>
            </a:xfrm>
            <a:prstGeom prst="rect">
              <a:avLst/>
            </a:prstGeom>
            <a:solidFill>
              <a:srgbClr val="00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3AFEB8E-626E-0277-C6E0-E67C28FEEED4}"/>
                </a:ext>
              </a:extLst>
            </p:cNvPr>
            <p:cNvSpPr txBox="1"/>
            <p:nvPr/>
          </p:nvSpPr>
          <p:spPr>
            <a:xfrm>
              <a:off x="2881360" y="2121233"/>
              <a:ext cx="968142" cy="590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Zn</a:t>
              </a:r>
              <a:r>
                <a:rPr kumimoji="0" 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(s)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211B03F-CF72-9B50-89C5-0DF6E0E7D5F0}"/>
                </a:ext>
              </a:extLst>
            </p:cNvPr>
            <p:cNvSpPr txBox="1"/>
            <p:nvPr/>
          </p:nvSpPr>
          <p:spPr>
            <a:xfrm>
              <a:off x="402494" y="2121233"/>
              <a:ext cx="1946910" cy="590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Pd(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acac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kumimoji="0" 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2(s)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11A7868-673C-5F37-F0DD-0E8D1908D186}"/>
                </a:ext>
              </a:extLst>
            </p:cNvPr>
            <p:cNvSpPr txBox="1"/>
            <p:nvPr/>
          </p:nvSpPr>
          <p:spPr>
            <a:xfrm>
              <a:off x="660862" y="1635393"/>
              <a:ext cx="1457525" cy="644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250 °C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7DC4EA8-13FA-57E3-481F-AB8FDF77E110}"/>
                </a:ext>
              </a:extLst>
            </p:cNvPr>
            <p:cNvSpPr txBox="1"/>
            <p:nvPr/>
          </p:nvSpPr>
          <p:spPr>
            <a:xfrm>
              <a:off x="2742521" y="1628666"/>
              <a:ext cx="1945643" cy="644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650 °C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6085C01-4E54-D753-B21C-CA18F631F3B8}"/>
              </a:ext>
            </a:extLst>
          </p:cNvPr>
          <p:cNvSpPr txBox="1"/>
          <p:nvPr/>
        </p:nvSpPr>
        <p:spPr>
          <a:xfrm>
            <a:off x="2489703" y="2344759"/>
            <a:ext cx="18931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30 mbar, Ar:O</a:t>
            </a:r>
            <a:r>
              <a:rPr kumimoji="0" lang="pt-BR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pt-B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10:9, 1 h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391E7CD-993F-629F-CA38-7EF82EAF9500}"/>
              </a:ext>
            </a:extLst>
          </p:cNvPr>
          <p:cNvCxnSpPr>
            <a:cxnSpLocks/>
          </p:cNvCxnSpPr>
          <p:nvPr/>
        </p:nvCxnSpPr>
        <p:spPr>
          <a:xfrm>
            <a:off x="6757518" y="2711128"/>
            <a:ext cx="127241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047B530-FEF0-B722-6D90-FF00F4FDCFC5}"/>
              </a:ext>
            </a:extLst>
          </p:cNvPr>
          <p:cNvGrpSpPr/>
          <p:nvPr/>
        </p:nvGrpSpPr>
        <p:grpSpPr>
          <a:xfrm>
            <a:off x="198385" y="3795775"/>
            <a:ext cx="3613791" cy="2134411"/>
            <a:chOff x="499944" y="3795775"/>
            <a:chExt cx="3613791" cy="213441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2B55A95-FFB2-6712-C767-38853C79DB63}"/>
                </a:ext>
              </a:extLst>
            </p:cNvPr>
            <p:cNvGrpSpPr/>
            <p:nvPr/>
          </p:nvGrpSpPr>
          <p:grpSpPr>
            <a:xfrm>
              <a:off x="499944" y="3795775"/>
              <a:ext cx="3613791" cy="2134411"/>
              <a:chOff x="1223443" y="820088"/>
              <a:chExt cx="4427083" cy="2614764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60D49A6D-CE1B-855B-2C77-2EFEB1241F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17698" y="949774"/>
                <a:ext cx="4217840" cy="2456006"/>
              </a:xfrm>
              <a:prstGeom prst="rect">
                <a:avLst/>
              </a:prstGeom>
            </p:spPr>
          </p:pic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FC2EECC-9237-DE88-5413-9F7AAD2039C9}"/>
                  </a:ext>
                </a:extLst>
              </p:cNvPr>
              <p:cNvSpPr/>
              <p:nvPr/>
            </p:nvSpPr>
            <p:spPr>
              <a:xfrm>
                <a:off x="1223443" y="820088"/>
                <a:ext cx="4427083" cy="261476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F1B6DC7-4B5B-CD36-7EFB-9CEB5EF38477}"/>
                </a:ext>
              </a:extLst>
            </p:cNvPr>
            <p:cNvSpPr txBox="1"/>
            <p:nvPr/>
          </p:nvSpPr>
          <p:spPr>
            <a:xfrm rot="16200000">
              <a:off x="1406742" y="4416885"/>
              <a:ext cx="8306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PdZn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(111)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393801-1767-6980-BE84-9D8BB7C48857}"/>
                </a:ext>
              </a:extLst>
            </p:cNvPr>
            <p:cNvSpPr txBox="1"/>
            <p:nvPr/>
          </p:nvSpPr>
          <p:spPr>
            <a:xfrm rot="16200000">
              <a:off x="1573676" y="4505061"/>
              <a:ext cx="8306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PdZn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(200)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4F00089-4781-2916-9B5A-D271E4197B00}"/>
                </a:ext>
              </a:extLst>
            </p:cNvPr>
            <p:cNvCxnSpPr/>
            <p:nvPr/>
          </p:nvCxnSpPr>
          <p:spPr>
            <a:xfrm flipV="1">
              <a:off x="1822080" y="4922415"/>
              <a:ext cx="0" cy="358245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9F2B0FB-8C32-6535-935B-ABF6556DD0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45296" y="5021986"/>
              <a:ext cx="34391" cy="430530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66625D8-BD7B-FCE2-936D-27DBAB04D049}"/>
              </a:ext>
            </a:extLst>
          </p:cNvPr>
          <p:cNvSpPr txBox="1"/>
          <p:nvPr/>
        </p:nvSpPr>
        <p:spPr>
          <a:xfrm>
            <a:off x="4413551" y="1499261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MOCVS-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PdZn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ZnO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A2260D6-A034-F984-CFBF-259B2CAED554}"/>
              </a:ext>
            </a:extLst>
          </p:cNvPr>
          <p:cNvGrpSpPr/>
          <p:nvPr/>
        </p:nvGrpSpPr>
        <p:grpSpPr>
          <a:xfrm>
            <a:off x="3873972" y="3797109"/>
            <a:ext cx="3401439" cy="2134412"/>
            <a:chOff x="1585811" y="3523240"/>
            <a:chExt cx="4594663" cy="2883163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16216BA7-074A-C750-B321-2C823711EF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85811" y="3523240"/>
              <a:ext cx="4594663" cy="2860925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B58066FC-ADA6-9110-49AD-92AB36A288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5648" y="4569738"/>
              <a:ext cx="1445732" cy="1445732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C601B76-1967-C4B4-4BF8-55ED201982B7}"/>
                </a:ext>
              </a:extLst>
            </p:cNvPr>
            <p:cNvSpPr/>
            <p:nvPr/>
          </p:nvSpPr>
          <p:spPr>
            <a:xfrm>
              <a:off x="1778730" y="6282063"/>
              <a:ext cx="920342" cy="20822"/>
            </a:xfrm>
            <a:prstGeom prst="rect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14DAE29-A00D-5543-769A-611D8EDD36E0}"/>
                </a:ext>
              </a:extLst>
            </p:cNvPr>
            <p:cNvSpPr/>
            <p:nvPr/>
          </p:nvSpPr>
          <p:spPr>
            <a:xfrm>
              <a:off x="3486139" y="4510197"/>
              <a:ext cx="437259" cy="437259"/>
            </a:xfrm>
            <a:prstGeom prst="rect">
              <a:avLst/>
            </a:prstGeom>
            <a:noFill/>
            <a:ln w="19050"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723FEF2-935E-6E7F-E14A-9A7CA67573A3}"/>
                </a:ext>
              </a:extLst>
            </p:cNvPr>
            <p:cNvSpPr/>
            <p:nvPr/>
          </p:nvSpPr>
          <p:spPr>
            <a:xfrm>
              <a:off x="3648550" y="3931349"/>
              <a:ext cx="353972" cy="353972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E6D3E0A-7BB0-6232-63A4-B8CF0602124E}"/>
                </a:ext>
              </a:extLst>
            </p:cNvPr>
            <p:cNvSpPr txBox="1"/>
            <p:nvPr/>
          </p:nvSpPr>
          <p:spPr>
            <a:xfrm>
              <a:off x="1612750" y="5780983"/>
              <a:ext cx="1299636" cy="623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09">
                <a:defRPr/>
              </a:pPr>
              <a:r>
                <a:rPr lang="en-US" sz="2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 nm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E9C0AB9E-CE99-F169-2DF9-99DED2B15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3074" y="3723130"/>
              <a:ext cx="805423" cy="803240"/>
            </a:xfrm>
            <a:prstGeom prst="rect">
              <a:avLst/>
            </a:prstGeom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D102293-4EB2-B8E1-947D-DC186E477902}"/>
                </a:ext>
              </a:extLst>
            </p:cNvPr>
            <p:cNvSpPr/>
            <p:nvPr/>
          </p:nvSpPr>
          <p:spPr>
            <a:xfrm>
              <a:off x="2533074" y="3722111"/>
              <a:ext cx="805423" cy="805423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75445E5A-1EA4-DA5B-6A90-2A1527E6F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9992" y="4751958"/>
              <a:ext cx="780508" cy="780508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2790135-551C-E8DF-8B8F-31644CCDA60E}"/>
                </a:ext>
              </a:extLst>
            </p:cNvPr>
            <p:cNvSpPr/>
            <p:nvPr/>
          </p:nvSpPr>
          <p:spPr>
            <a:xfrm>
              <a:off x="2533074" y="4737724"/>
              <a:ext cx="780508" cy="780507"/>
            </a:xfrm>
            <a:prstGeom prst="rect">
              <a:avLst/>
            </a:prstGeom>
            <a:noFill/>
            <a:ln w="28575"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BB5E9EE-DF14-0B1B-6C3E-3215FEE388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8663" y="3914321"/>
              <a:ext cx="12243" cy="32648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732A870-E339-3A41-26EE-93A21D5A87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7544" y="3918664"/>
              <a:ext cx="12244" cy="32648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2F896CA-16E9-C667-CA9D-06C9D6115995}"/>
                </a:ext>
              </a:extLst>
            </p:cNvPr>
            <p:cNvSpPr txBox="1"/>
            <p:nvPr/>
          </p:nvSpPr>
          <p:spPr>
            <a:xfrm>
              <a:off x="2450140" y="4175310"/>
              <a:ext cx="1002984" cy="457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09">
                <a:defRPr/>
              </a:pPr>
              <a:r>
                <a:rPr lang="en-US" sz="16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2.19 Å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3E4FF93-D4F7-862E-EC4B-4F61B63889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25646" y="4974967"/>
              <a:ext cx="239302" cy="175959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DC5E2D7-546D-70F3-7701-10B40C4F00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3600" y="5019899"/>
              <a:ext cx="239302" cy="175959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87F227A-BF06-1EEC-5F6E-34D9D2A1CC6A}"/>
                </a:ext>
              </a:extLst>
            </p:cNvPr>
            <p:cNvSpPr txBox="1"/>
            <p:nvPr/>
          </p:nvSpPr>
          <p:spPr>
            <a:xfrm>
              <a:off x="2463455" y="5150927"/>
              <a:ext cx="1002984" cy="457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09">
                <a:defRPr/>
              </a:pPr>
              <a:r>
                <a:rPr lang="en-US" sz="16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2.81 Å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FBF2514B-3361-7A93-1D29-84824353D210}"/>
                </a:ext>
              </a:extLst>
            </p:cNvPr>
            <p:cNvSpPr/>
            <p:nvPr/>
          </p:nvSpPr>
          <p:spPr>
            <a:xfrm>
              <a:off x="5560440" y="5266169"/>
              <a:ext cx="88435" cy="88435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6C79BF6-5CD8-B387-2FEE-E95DD4A0C962}"/>
                </a:ext>
              </a:extLst>
            </p:cNvPr>
            <p:cNvSpPr/>
            <p:nvPr/>
          </p:nvSpPr>
          <p:spPr>
            <a:xfrm>
              <a:off x="5003270" y="5247354"/>
              <a:ext cx="88435" cy="88435"/>
            </a:xfrm>
            <a:prstGeom prst="ellipse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8E2FAD5-9D94-7FE3-7436-23B6FEF850B9}"/>
                </a:ext>
              </a:extLst>
            </p:cNvPr>
            <p:cNvSpPr txBox="1"/>
            <p:nvPr/>
          </p:nvSpPr>
          <p:spPr>
            <a:xfrm>
              <a:off x="4671551" y="5550422"/>
              <a:ext cx="1224801" cy="374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09">
                <a:defRPr/>
              </a:pPr>
              <a:r>
                <a:rPr lang="en-US" sz="1200" b="1" dirty="0" err="1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PdZn</a:t>
              </a:r>
              <a:r>
                <a:rPr lang="en-US" sz="1200" b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(111)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6410336-4AD5-C557-8FC7-D5A3EF941FEA}"/>
                </a:ext>
              </a:extLst>
            </p:cNvPr>
            <p:cNvSpPr/>
            <p:nvPr/>
          </p:nvSpPr>
          <p:spPr>
            <a:xfrm>
              <a:off x="5158120" y="5080925"/>
              <a:ext cx="88435" cy="88435"/>
            </a:xfrm>
            <a:prstGeom prst="ellipse">
              <a:avLst/>
            </a:prstGeom>
            <a:noFill/>
            <a:ln w="19050"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B7D56233-0554-9E3D-615E-ABBCC32E85CD}"/>
                </a:ext>
              </a:extLst>
            </p:cNvPr>
            <p:cNvSpPr/>
            <p:nvPr/>
          </p:nvSpPr>
          <p:spPr>
            <a:xfrm>
              <a:off x="5408489" y="5426808"/>
              <a:ext cx="88435" cy="88435"/>
            </a:xfrm>
            <a:prstGeom prst="ellipse">
              <a:avLst/>
            </a:prstGeom>
            <a:noFill/>
            <a:ln w="19050"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AA598C8-D662-2293-1CE7-0DADBADEF55A}"/>
                </a:ext>
              </a:extLst>
            </p:cNvPr>
            <p:cNvSpPr txBox="1"/>
            <p:nvPr/>
          </p:nvSpPr>
          <p:spPr>
            <a:xfrm>
              <a:off x="4846108" y="4696181"/>
              <a:ext cx="1167549" cy="374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09">
                <a:defRPr/>
              </a:pPr>
              <a:r>
                <a:rPr lang="en-US" sz="1200" b="1" dirty="0" err="1">
                  <a:solidFill>
                    <a:srgbClr val="00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ZnO</a:t>
              </a:r>
              <a:r>
                <a:rPr lang="en-US" sz="1200" b="1" dirty="0">
                  <a:solidFill>
                    <a:srgbClr val="00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(100)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8CE497B7-A616-F6B6-4BC3-E38276AE8808}"/>
                </a:ext>
              </a:extLst>
            </p:cNvPr>
            <p:cNvSpPr/>
            <p:nvPr/>
          </p:nvSpPr>
          <p:spPr>
            <a:xfrm>
              <a:off x="1585811" y="3523241"/>
              <a:ext cx="4594663" cy="288316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95DC15F-8B2D-25CC-44C8-16ECC36F2360}"/>
              </a:ext>
            </a:extLst>
          </p:cNvPr>
          <p:cNvGrpSpPr/>
          <p:nvPr/>
        </p:nvGrpSpPr>
        <p:grpSpPr>
          <a:xfrm>
            <a:off x="7331607" y="3789829"/>
            <a:ext cx="2719111" cy="2134409"/>
            <a:chOff x="7759622" y="3789829"/>
            <a:chExt cx="2719111" cy="2134409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B93DE1A-9010-D422-9E0F-EDC0AF371810}"/>
                </a:ext>
              </a:extLst>
            </p:cNvPr>
            <p:cNvGrpSpPr/>
            <p:nvPr/>
          </p:nvGrpSpPr>
          <p:grpSpPr>
            <a:xfrm>
              <a:off x="7759622" y="3789829"/>
              <a:ext cx="2719111" cy="2134409"/>
              <a:chOff x="8567464" y="3826126"/>
              <a:chExt cx="2673974" cy="2098978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3A9A0EFA-3750-AD21-D9A0-55B27EBC5B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55382" y="3897695"/>
                <a:ext cx="2586056" cy="1995794"/>
              </a:xfrm>
              <a:prstGeom prst="rect">
                <a:avLst/>
              </a:prstGeom>
            </p:spPr>
          </p:pic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DA4DC00-BD02-9806-E682-E5A4352F92F2}"/>
                  </a:ext>
                </a:extLst>
              </p:cNvPr>
              <p:cNvSpPr/>
              <p:nvPr/>
            </p:nvSpPr>
            <p:spPr>
              <a:xfrm>
                <a:off x="8567464" y="3826126"/>
                <a:ext cx="2586057" cy="209897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E9E87CB-93F2-B60A-C6AC-8724BD83F425}"/>
                  </a:ext>
                </a:extLst>
              </p:cNvPr>
              <p:cNvCxnSpPr/>
              <p:nvPr/>
            </p:nvCxnSpPr>
            <p:spPr>
              <a:xfrm flipV="1">
                <a:off x="10825507" y="3923282"/>
                <a:ext cx="0" cy="1717393"/>
              </a:xfrm>
              <a:prstGeom prst="line">
                <a:avLst/>
              </a:prstGeom>
              <a:ln w="158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8B59A33-402D-D715-5EF3-A3070CC909DA}"/>
                </a:ext>
              </a:extLst>
            </p:cNvPr>
            <p:cNvCxnSpPr/>
            <p:nvPr/>
          </p:nvCxnSpPr>
          <p:spPr>
            <a:xfrm flipV="1">
              <a:off x="9979581" y="3888110"/>
              <a:ext cx="0" cy="1746383"/>
            </a:xfrm>
            <a:prstGeom prst="line">
              <a:avLst/>
            </a:prstGeom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21720F0D-8560-A672-6200-85B588FC76C6}"/>
              </a:ext>
            </a:extLst>
          </p:cNvPr>
          <p:cNvSpPr txBox="1"/>
          <p:nvPr/>
        </p:nvSpPr>
        <p:spPr>
          <a:xfrm>
            <a:off x="10037516" y="4035638"/>
            <a:ext cx="2185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Pd 3d</a:t>
            </a:r>
            <a:r>
              <a:rPr lang="en-US" sz="1800" baseline="-25000" dirty="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5/2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335.0 eV Pd(0)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336.2 eV Pd in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PdZn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9C0FA16-BD3F-E159-EB93-973996D6788D}"/>
              </a:ext>
            </a:extLst>
          </p:cNvPr>
          <p:cNvSpPr txBox="1"/>
          <p:nvPr/>
        </p:nvSpPr>
        <p:spPr>
          <a:xfrm>
            <a:off x="104868" y="3475325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XRD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075834-E376-CF3E-3E1E-5B31BF88C114}"/>
              </a:ext>
            </a:extLst>
          </p:cNvPr>
          <p:cNvSpPr txBox="1"/>
          <p:nvPr/>
        </p:nvSpPr>
        <p:spPr>
          <a:xfrm>
            <a:off x="3784571" y="3482123"/>
            <a:ext cx="978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HRTEM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D6DDE64-CB4C-0C0D-7995-D45E47ADBEFD}"/>
              </a:ext>
            </a:extLst>
          </p:cNvPr>
          <p:cNvSpPr txBox="1"/>
          <p:nvPr/>
        </p:nvSpPr>
        <p:spPr>
          <a:xfrm>
            <a:off x="7250352" y="348213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XPS</a:t>
            </a:r>
          </a:p>
        </p:txBody>
      </p:sp>
    </p:spTree>
    <p:extLst>
      <p:ext uri="{BB962C8B-B14F-4D97-AF65-F5344CB8AC3E}">
        <p14:creationId xmlns:p14="http://schemas.microsoft.com/office/powerpoint/2010/main" val="2958312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FE323-E1F5-4E76-ED9A-80971D11B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9701"/>
            <a:ext cx="10515600" cy="373859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Innovative approach to heterogeneous catalysts synthesis.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Possibility of increasing catalytic system complexity.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applicable in environmentally friendly and industrially important chemical reactions.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FFE1AB-4478-1884-5DBD-AB47056FD64D}"/>
              </a:ext>
            </a:extLst>
          </p:cNvPr>
          <p:cNvSpPr/>
          <p:nvPr/>
        </p:nvSpPr>
        <p:spPr>
          <a:xfrm>
            <a:off x="0" y="0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6CBE10-5086-2D7F-A9D4-00037D15AC4F}"/>
              </a:ext>
            </a:extLst>
          </p:cNvPr>
          <p:cNvSpPr/>
          <p:nvPr/>
        </p:nvSpPr>
        <p:spPr>
          <a:xfrm>
            <a:off x="0" y="6158204"/>
            <a:ext cx="12192000" cy="69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37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3867</TotalTime>
  <Words>581</Words>
  <Application>Microsoft Office PowerPoint</Application>
  <PresentationFormat>Widescreen</PresentationFormat>
  <Paragraphs>145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Times</vt:lpstr>
      <vt:lpstr>Times New Roman</vt:lpstr>
      <vt:lpstr>Office Theme</vt:lpstr>
      <vt:lpstr>CS ChemDraw Drawing</vt:lpstr>
      <vt:lpstr>Novel strategies for the synthesis of efficient ZnO supported Pd-based nanocatalysts  Journée UFR de Chimie / UFR de Physique - 2ème édition 15.11.2024.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Milica</dc:creator>
  <cp:lastModifiedBy>Milica</cp:lastModifiedBy>
  <cp:revision>35</cp:revision>
  <dcterms:created xsi:type="dcterms:W3CDTF">2024-10-16T11:48:00Z</dcterms:created>
  <dcterms:modified xsi:type="dcterms:W3CDTF">2024-11-15T08:14:19Z</dcterms:modified>
</cp:coreProperties>
</file>