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FF00"/>
    <a:srgbClr val="0033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762B8-F52D-4440-9201-84F9F699F17D}" type="datetimeFigureOut">
              <a:rPr lang="fr-FR" smtClean="0"/>
              <a:pPr/>
              <a:t>15/11/2024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9646F-9044-4978-A865-B5B43A1D2F2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75200" y="1873562"/>
            <a:ext cx="8236037" cy="4939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sz="2400" b="1" dirty="0" smtClean="0">
              <a:latin typeface="Comic Sans MS" pitchFamily="66" charset="0"/>
            </a:endParaRPr>
          </a:p>
          <a:p>
            <a:pPr algn="ctr">
              <a:spcAft>
                <a:spcPts val="1200"/>
              </a:spcAft>
            </a:pPr>
            <a:r>
              <a:rPr lang="fr-FR" sz="2000" dirty="0" smtClean="0">
                <a:latin typeface="Comic Sans MS" pitchFamily="66" charset="0"/>
              </a:rPr>
              <a:t>Ph. Colomban </a:t>
            </a:r>
          </a:p>
          <a:p>
            <a:pPr algn="ctr"/>
            <a:r>
              <a:rPr lang="fr-FR" sz="1400" dirty="0" smtClean="0">
                <a:latin typeface="Comic Sans MS" pitchFamily="66" charset="0"/>
              </a:rPr>
              <a:t>(&amp; membres du LIA CNRS-Palace </a:t>
            </a:r>
            <a:r>
              <a:rPr lang="fr-FR" sz="1400" dirty="0" err="1" smtClean="0">
                <a:latin typeface="Comic Sans MS" pitchFamily="66" charset="0"/>
              </a:rPr>
              <a:t>Museum</a:t>
            </a:r>
            <a:r>
              <a:rPr lang="fr-FR" sz="1400" dirty="0" smtClean="0">
                <a:latin typeface="Comic Sans MS" pitchFamily="66" charset="0"/>
              </a:rPr>
              <a:t> Beijing, </a:t>
            </a:r>
            <a:r>
              <a:rPr lang="fr-FR" sz="1400" b="1" dirty="0" smtClean="0">
                <a:solidFill>
                  <a:schemeClr val="tx2"/>
                </a:solidFill>
                <a:latin typeface="Comic Sans MS" pitchFamily="66" charset="0"/>
              </a:rPr>
              <a:t>Chine</a:t>
            </a:r>
          </a:p>
          <a:p>
            <a:pPr algn="ctr"/>
            <a:r>
              <a:rPr lang="fr-FR" sz="1400" dirty="0" smtClean="0">
                <a:latin typeface="Comic Sans MS" pitchFamily="66" charset="0"/>
              </a:rPr>
              <a:t>de l'ANR </a:t>
            </a:r>
            <a:r>
              <a:rPr lang="en-GB" sz="1400" dirty="0" err="1" smtClean="0">
                <a:latin typeface="Comic Sans MS" pitchFamily="66" charset="0"/>
              </a:rPr>
              <a:t>EnamelFC</a:t>
            </a:r>
            <a:r>
              <a:rPr lang="en-GB" sz="1400" dirty="0" smtClean="0">
                <a:latin typeface="Comic Sans MS" pitchFamily="66" charset="0"/>
              </a:rPr>
              <a:t> project 19-CE27-0019-02, </a:t>
            </a:r>
          </a:p>
          <a:p>
            <a:pPr algn="ctr"/>
            <a:r>
              <a:rPr lang="en-GB" sz="1400" dirty="0" smtClean="0">
                <a:latin typeface="Comic Sans MS" pitchFamily="66" charset="0"/>
              </a:rPr>
              <a:t>de National </a:t>
            </a:r>
            <a:r>
              <a:rPr lang="en-GB" sz="1400" b="1" dirty="0" smtClean="0">
                <a:solidFill>
                  <a:schemeClr val="tx2"/>
                </a:solidFill>
                <a:latin typeface="Comic Sans MS" pitchFamily="66" charset="0"/>
              </a:rPr>
              <a:t>Taiwan</a:t>
            </a:r>
            <a:r>
              <a:rPr lang="en-GB" sz="1400" dirty="0" smtClean="0">
                <a:latin typeface="Comic Sans MS" pitchFamily="66" charset="0"/>
              </a:rPr>
              <a:t> University,</a:t>
            </a:r>
          </a:p>
          <a:p>
            <a:pPr algn="ctr"/>
            <a:r>
              <a:rPr lang="en-GB" sz="1400" dirty="0" smtClean="0">
                <a:latin typeface="Comic Sans MS" pitchFamily="66" charset="0"/>
              </a:rPr>
              <a:t>des </a:t>
            </a:r>
            <a:r>
              <a:rPr lang="en-GB" sz="1400" dirty="0" err="1" smtClean="0">
                <a:latin typeface="Comic Sans MS" pitchFamily="66" charset="0"/>
              </a:rPr>
              <a:t>musées</a:t>
            </a:r>
            <a:r>
              <a:rPr lang="en-GB" sz="1400" dirty="0" smtClean="0">
                <a:latin typeface="Comic Sans MS" pitchFamily="66" charset="0"/>
              </a:rPr>
              <a:t> de </a:t>
            </a:r>
            <a:r>
              <a:rPr lang="en-GB" sz="1400" b="1" dirty="0" smtClean="0">
                <a:solidFill>
                  <a:schemeClr val="tx2"/>
                </a:solidFill>
                <a:latin typeface="Comic Sans MS" pitchFamily="66" charset="0"/>
              </a:rPr>
              <a:t>France</a:t>
            </a:r>
            <a:r>
              <a:rPr lang="en-GB" sz="14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n-GB" sz="1400" dirty="0" smtClean="0">
                <a:latin typeface="Comic Sans MS" pitchFamily="66" charset="0"/>
              </a:rPr>
              <a:t>(</a:t>
            </a:r>
            <a:r>
              <a:rPr lang="en-GB" sz="1400" dirty="0" err="1" smtClean="0">
                <a:latin typeface="Comic Sans MS" pitchFamily="66" charset="0"/>
              </a:rPr>
              <a:t>Cité</a:t>
            </a:r>
            <a:r>
              <a:rPr lang="en-GB" sz="1400" dirty="0" smtClean="0">
                <a:latin typeface="Comic Sans MS" pitchFamily="66" charset="0"/>
              </a:rPr>
              <a:t> de la </a:t>
            </a:r>
            <a:r>
              <a:rPr lang="en-GB" sz="1400" dirty="0" err="1" smtClean="0">
                <a:latin typeface="Comic Sans MS" pitchFamily="66" charset="0"/>
              </a:rPr>
              <a:t>céramique</a:t>
            </a:r>
            <a:r>
              <a:rPr lang="en-GB" sz="1400" dirty="0" smtClean="0">
                <a:latin typeface="Comic Sans MS" pitchFamily="66" charset="0"/>
              </a:rPr>
              <a:t>, Arts </a:t>
            </a:r>
            <a:r>
              <a:rPr lang="en-GB" sz="1400" dirty="0" err="1" smtClean="0">
                <a:latin typeface="Comic Sans MS" pitchFamily="66" charset="0"/>
              </a:rPr>
              <a:t>décoratifs</a:t>
            </a:r>
            <a:r>
              <a:rPr lang="en-GB" sz="1400" dirty="0" smtClean="0">
                <a:latin typeface="Comic Sans MS" pitchFamily="66" charset="0"/>
              </a:rPr>
              <a:t>, Louvre, Arts </a:t>
            </a:r>
            <a:r>
              <a:rPr lang="en-GB" sz="1400" dirty="0" err="1" smtClean="0">
                <a:latin typeface="Comic Sans MS" pitchFamily="66" charset="0"/>
              </a:rPr>
              <a:t>Asiatiques-Guimet</a:t>
            </a:r>
            <a:r>
              <a:rPr lang="en-GB" sz="1400" dirty="0" smtClean="0">
                <a:latin typeface="Comic Sans MS" pitchFamily="66" charset="0"/>
              </a:rPr>
              <a:t>, Fontainebleau)</a:t>
            </a:r>
          </a:p>
          <a:p>
            <a:pPr algn="ctr"/>
            <a:r>
              <a:rPr lang="en-GB" sz="1400" dirty="0" smtClean="0">
                <a:latin typeface="Comic Sans MS" pitchFamily="66" charset="0"/>
              </a:rPr>
              <a:t> et de </a:t>
            </a:r>
            <a:r>
              <a:rPr lang="en-GB" sz="1400" b="1" dirty="0" smtClean="0">
                <a:solidFill>
                  <a:schemeClr val="tx2"/>
                </a:solidFill>
                <a:latin typeface="Comic Sans MS" pitchFamily="66" charset="0"/>
              </a:rPr>
              <a:t>Suisse</a:t>
            </a:r>
            <a:r>
              <a:rPr lang="en-GB" sz="1400" dirty="0" smtClean="0">
                <a:latin typeface="Comic Sans MS" pitchFamily="66" charset="0"/>
              </a:rPr>
              <a:t> (</a:t>
            </a:r>
            <a:r>
              <a:rPr lang="en-GB" sz="1400" dirty="0" err="1" smtClean="0">
                <a:latin typeface="Comic Sans MS" pitchFamily="66" charset="0"/>
              </a:rPr>
              <a:t>Ariana</a:t>
            </a:r>
            <a:r>
              <a:rPr lang="en-GB" sz="1400" dirty="0" smtClean="0">
                <a:latin typeface="Comic Sans MS" pitchFamily="66" charset="0"/>
              </a:rPr>
              <a:t> et </a:t>
            </a:r>
            <a:r>
              <a:rPr lang="en-GB" sz="1400" dirty="0" err="1" smtClean="0">
                <a:latin typeface="Comic Sans MS" pitchFamily="66" charset="0"/>
              </a:rPr>
              <a:t>Fondation</a:t>
            </a:r>
            <a:r>
              <a:rPr lang="en-GB" sz="1400" dirty="0" smtClean="0">
                <a:latin typeface="Comic Sans MS" pitchFamily="66" charset="0"/>
              </a:rPr>
              <a:t> </a:t>
            </a:r>
            <a:r>
              <a:rPr lang="en-GB" sz="1400" dirty="0" err="1" smtClean="0">
                <a:latin typeface="Comic Sans MS" pitchFamily="66" charset="0"/>
              </a:rPr>
              <a:t>Baur</a:t>
            </a:r>
            <a:r>
              <a:rPr lang="en-GB" sz="1400" dirty="0" smtClean="0">
                <a:latin typeface="Comic Sans MS" pitchFamily="66" charset="0"/>
              </a:rPr>
              <a:t>, Genève)</a:t>
            </a:r>
          </a:p>
          <a:p>
            <a:pPr algn="ctr"/>
            <a:endParaRPr lang="en-GB" sz="1600" b="1" dirty="0">
              <a:latin typeface="Comic Sans MS" pitchFamily="66" charset="0"/>
            </a:endParaRPr>
          </a:p>
          <a:p>
            <a:pPr algn="ctr"/>
            <a:endParaRPr lang="en-GB" sz="1600" b="1" dirty="0" smtClean="0">
              <a:latin typeface="Comic Sans MS" pitchFamily="66" charset="0"/>
            </a:endParaRPr>
          </a:p>
          <a:p>
            <a:pPr algn="ctr"/>
            <a:endParaRPr lang="en-GB" sz="1600" b="1" dirty="0">
              <a:latin typeface="Comic Sans MS" pitchFamily="66" charset="0"/>
            </a:endParaRPr>
          </a:p>
          <a:p>
            <a:pPr algn="ctr"/>
            <a:endParaRPr lang="en-GB" sz="1600" b="1" dirty="0" smtClean="0">
              <a:latin typeface="Comic Sans MS" pitchFamily="66" charset="0"/>
            </a:endParaRPr>
          </a:p>
          <a:p>
            <a:pPr algn="ctr"/>
            <a:endParaRPr lang="en-GB" sz="1600" b="1" dirty="0">
              <a:latin typeface="Comic Sans MS" pitchFamily="66" charset="0"/>
            </a:endParaRPr>
          </a:p>
          <a:p>
            <a:pPr algn="ctr"/>
            <a:endParaRPr lang="en-GB" sz="1600" b="1" dirty="0" smtClean="0">
              <a:latin typeface="Comic Sans MS" pitchFamily="66" charset="0"/>
            </a:endParaRPr>
          </a:p>
          <a:p>
            <a:pPr algn="ctr"/>
            <a:endParaRPr lang="en-GB" sz="1600" b="1" dirty="0">
              <a:latin typeface="Comic Sans MS" pitchFamily="66" charset="0"/>
            </a:endParaRPr>
          </a:p>
          <a:p>
            <a:pPr algn="ctr"/>
            <a:endParaRPr lang="fr-FR" sz="1600" b="1" dirty="0" smtClean="0">
              <a:latin typeface="Comic Sans MS" pitchFamily="66" charset="0"/>
            </a:endParaRPr>
          </a:p>
          <a:p>
            <a:pPr algn="ctr"/>
            <a:endParaRPr lang="fr-FR" sz="900" dirty="0" smtClean="0"/>
          </a:p>
          <a:p>
            <a:pPr algn="ctr"/>
            <a:r>
              <a:rPr lang="fr-FR" b="1" i="1" dirty="0" smtClean="0"/>
              <a:t>De la Molécule au Nano-objet : Réactivité, Interactions &amp; Spectroscopies (MONARIS)</a:t>
            </a:r>
          </a:p>
          <a:p>
            <a:pPr algn="ctr"/>
            <a:r>
              <a:rPr lang="fr-FR" b="1" i="1" dirty="0" smtClean="0"/>
              <a:t> UMR8233 (CNRS/Sorbonne Université), 75005 Paris</a:t>
            </a:r>
            <a:endParaRPr lang="fr-FR" b="1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303618" y="116632"/>
            <a:ext cx="8587607" cy="209288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33CC"/>
                </a:solidFill>
                <a:latin typeface="Comic Sans MS" pitchFamily="66" charset="0"/>
              </a:rPr>
              <a:t>Famille</a:t>
            </a:r>
            <a:r>
              <a:rPr lang="en-US" sz="3200" b="1" dirty="0" smtClean="0">
                <a:solidFill>
                  <a:srgbClr val="FF33CC"/>
                </a:solidFill>
                <a:latin typeface="Comic Sans MS" pitchFamily="66" charset="0"/>
              </a:rPr>
              <a:t> rose </a:t>
            </a:r>
            <a:r>
              <a:rPr lang="en-US" sz="3200" b="1" dirty="0" err="1" smtClean="0">
                <a:latin typeface="Comic Sans MS" pitchFamily="66" charset="0"/>
              </a:rPr>
              <a:t>Porcelaine</a:t>
            </a:r>
            <a:r>
              <a:rPr lang="en-US" sz="3200" b="1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n-US" sz="3200" b="1" dirty="0" smtClean="0">
                <a:latin typeface="Comic Sans MS" pitchFamily="66" charset="0"/>
              </a:rPr>
              <a:t>colored with gold </a:t>
            </a:r>
            <a:r>
              <a:rPr lang="en-US" sz="3200" b="1" dirty="0" err="1" smtClean="0">
                <a:latin typeface="Comic Sans MS" pitchFamily="66" charset="0"/>
              </a:rPr>
              <a:t>nanoparticules</a:t>
            </a:r>
            <a:r>
              <a:rPr lang="en-US" sz="3200" b="1" dirty="0" smtClean="0">
                <a:latin typeface="Comic Sans MS" pitchFamily="66" charset="0"/>
              </a:rPr>
              <a:t> (Au°)</a:t>
            </a:r>
          </a:p>
          <a:p>
            <a:pPr algn="ctr"/>
            <a:endParaRPr lang="en-US" b="1" dirty="0" smtClean="0">
              <a:latin typeface="Comic Sans MS" pitchFamily="66" charset="0"/>
            </a:endParaRPr>
          </a:p>
          <a:p>
            <a:pPr algn="ctr"/>
            <a:r>
              <a:rPr lang="en-US" sz="2400" b="1" i="1" dirty="0" smtClean="0">
                <a:solidFill>
                  <a:srgbClr val="C00000"/>
                </a:solidFill>
                <a:latin typeface="Comic Sans MS" pitchFamily="66" charset="0"/>
              </a:rPr>
              <a:t>Search for classification tools (workshops, provenance) </a:t>
            </a:r>
          </a:p>
          <a:p>
            <a:pPr algn="ctr"/>
            <a:r>
              <a:rPr lang="en-US" sz="2400" b="1" i="1" dirty="0" smtClean="0">
                <a:solidFill>
                  <a:srgbClr val="C00000"/>
                </a:solidFill>
                <a:latin typeface="Comic Sans MS" pitchFamily="66" charset="0"/>
              </a:rPr>
              <a:t>for non-invasive on-site analysis with mobile instrument</a:t>
            </a:r>
            <a:endParaRPr lang="fr-FR" sz="2400" i="1" dirty="0">
              <a:solidFill>
                <a:srgbClr val="C00000"/>
              </a:solidFill>
            </a:endParaRPr>
          </a:p>
        </p:txBody>
      </p:sp>
      <p:pic>
        <p:nvPicPr>
          <p:cNvPr id="5" name="Image 4" descr="IMG_534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4008" y="4149080"/>
            <a:ext cx="1656184" cy="1728192"/>
          </a:xfrm>
          <a:prstGeom prst="rect">
            <a:avLst/>
          </a:prstGeom>
        </p:spPr>
      </p:pic>
      <p:pic>
        <p:nvPicPr>
          <p:cNvPr id="6" name="Image 5" descr="IMG_918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11760" y="4149080"/>
            <a:ext cx="1800200" cy="172819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460432" y="648866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1/3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23528" y="4509120"/>
            <a:ext cx="162486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Item value</a:t>
            </a:r>
          </a:p>
          <a:p>
            <a:pPr algn="ctr"/>
            <a:r>
              <a:rPr lang="fr-F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K€ to &gt;2 M€</a:t>
            </a:r>
          </a:p>
          <a:p>
            <a:pPr algn="ctr"/>
            <a:r>
              <a:rPr lang="fr-F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contact</a:t>
            </a:r>
            <a:endParaRPr lang="fr-FR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025786" y="4437112"/>
            <a:ext cx="16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 err="1" smtClean="0">
                <a:solidFill>
                  <a:srgbClr val="CC0066"/>
                </a:solidFill>
              </a:rPr>
              <a:t>Pink</a:t>
            </a:r>
            <a:r>
              <a:rPr lang="fr-FR" sz="1600" b="1" i="1" dirty="0" smtClean="0">
                <a:solidFill>
                  <a:srgbClr val="CC0066"/>
                </a:solidFill>
              </a:rPr>
              <a:t> </a:t>
            </a:r>
            <a:r>
              <a:rPr lang="fr-FR" sz="1600" b="1" i="1" dirty="0" err="1" smtClean="0">
                <a:solidFill>
                  <a:srgbClr val="CC0066"/>
                </a:solidFill>
              </a:rPr>
              <a:t>glaze</a:t>
            </a:r>
            <a:endParaRPr lang="fr-FR" sz="1600" b="1" i="1" dirty="0" smtClean="0">
              <a:solidFill>
                <a:srgbClr val="CC0066"/>
              </a:solidFill>
            </a:endParaRPr>
          </a:p>
          <a:p>
            <a:pPr algn="ctr"/>
            <a:r>
              <a:rPr lang="fr-FR" sz="1600" b="1" i="1" dirty="0" smtClean="0">
                <a:solidFill>
                  <a:srgbClr val="CC0066"/>
                </a:solidFill>
              </a:rPr>
              <a:t>~0.1 </a:t>
            </a:r>
            <a:r>
              <a:rPr lang="fr-FR" sz="1600" b="1" i="1" dirty="0" err="1" smtClean="0">
                <a:solidFill>
                  <a:srgbClr val="CC0066"/>
                </a:solidFill>
              </a:rPr>
              <a:t>wt</a:t>
            </a:r>
            <a:r>
              <a:rPr lang="fr-FR" sz="1600" b="1" i="1" dirty="0" smtClean="0">
                <a:solidFill>
                  <a:srgbClr val="CC0066"/>
                </a:solidFill>
              </a:rPr>
              <a:t>% Au° </a:t>
            </a:r>
            <a:r>
              <a:rPr lang="fr-FR" sz="1600" b="1" i="1" dirty="0" err="1" smtClean="0">
                <a:solidFill>
                  <a:srgbClr val="CC0066"/>
                </a:solidFill>
              </a:rPr>
              <a:t>NPs</a:t>
            </a:r>
            <a:endParaRPr lang="fr-FR" sz="1600" b="1" i="1" dirty="0" smtClean="0">
              <a:solidFill>
                <a:srgbClr val="CC0066"/>
              </a:solidFill>
            </a:endParaRPr>
          </a:p>
          <a:p>
            <a:pPr algn="ctr"/>
            <a:r>
              <a:rPr lang="fr-FR" sz="1600" b="1" i="1" dirty="0" smtClean="0">
                <a:solidFill>
                  <a:srgbClr val="CC0066"/>
                </a:solidFill>
              </a:rPr>
              <a:t>in </a:t>
            </a:r>
            <a:r>
              <a:rPr lang="fr-FR" sz="1600" b="1" i="1" dirty="0" err="1" smtClean="0">
                <a:solidFill>
                  <a:srgbClr val="CC0066"/>
                </a:solidFill>
              </a:rPr>
              <a:t>glassy</a:t>
            </a:r>
            <a:r>
              <a:rPr lang="fr-FR" sz="1600" b="1" i="1" dirty="0" smtClean="0">
                <a:solidFill>
                  <a:srgbClr val="CC0066"/>
                </a:solidFill>
              </a:rPr>
              <a:t> silicate</a:t>
            </a:r>
            <a:endParaRPr lang="fr-FR" sz="1600" b="1" i="1" dirty="0">
              <a:solidFill>
                <a:srgbClr val="CC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92"/>
          <p:cNvSpPr>
            <a:spLocks noChangeArrowheads="1"/>
          </p:cNvSpPr>
          <p:nvPr/>
        </p:nvSpPr>
        <p:spPr bwMode="auto">
          <a:xfrm>
            <a:off x="323528" y="188640"/>
            <a:ext cx="8568952" cy="64807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 defTabSz="4124325"/>
            <a:r>
              <a:rPr lang="en-US" sz="2400" b="1" dirty="0" smtClean="0">
                <a:latin typeface="Comic Sans MS" pitchFamily="66" charset="0"/>
              </a:rPr>
              <a:t>Historical context: </a:t>
            </a:r>
            <a:r>
              <a:rPr lang="en-US" sz="1600" b="1" dirty="0" smtClean="0">
                <a:latin typeface="Comic Sans MS" pitchFamily="66" charset="0"/>
              </a:rPr>
              <a:t>When Europe taught porcelain enameling to Japan </a:t>
            </a:r>
          </a:p>
          <a:p>
            <a:pPr algn="ctr" defTabSz="4124325"/>
            <a:r>
              <a:rPr lang="en-US" sz="1600" b="1" dirty="0" smtClean="0">
                <a:latin typeface="Comic Sans MS" pitchFamily="66" charset="0"/>
              </a:rPr>
              <a:t>	                                 and China !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1520" y="980728"/>
            <a:ext cx="8712968" cy="413959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33CC"/>
                </a:solidFill>
              </a:rPr>
              <a:t>    1543 Jesuits missionaries arrived in Kyushu Island, Japan (St François Xavier, Nagasaki)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    1583 Creation of a school and a workshops in Nagasaki </a:t>
            </a:r>
            <a:r>
              <a:rPr lang="en-US" sz="1600" b="1" dirty="0" smtClean="0">
                <a:solidFill>
                  <a:srgbClr val="0033CC"/>
                </a:solidFill>
              </a:rPr>
              <a:t>(painting, glass, clocks…)</a:t>
            </a:r>
          </a:p>
          <a:p>
            <a:pPr algn="r">
              <a:spcAft>
                <a:spcPts val="600"/>
              </a:spcAft>
            </a:pPr>
            <a:r>
              <a:rPr lang="en-US" sz="1600" b="1" dirty="0" smtClean="0">
                <a:solidFill>
                  <a:srgbClr val="0033CC"/>
                </a:solidFill>
              </a:rPr>
              <a:t>~1600 : 300 churches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33CC"/>
                </a:solidFill>
              </a:rPr>
              <a:t>    &gt;1640 : First porcelains with polychrome decoration (</a:t>
            </a:r>
            <a:r>
              <a:rPr lang="en-US" sz="1600" b="1" dirty="0" err="1" smtClean="0">
                <a:solidFill>
                  <a:srgbClr val="0033CC"/>
                </a:solidFill>
              </a:rPr>
              <a:t>Arita</a:t>
            </a:r>
            <a:r>
              <a:rPr lang="en-US" sz="1600" b="1" dirty="0" smtClean="0">
                <a:solidFill>
                  <a:srgbClr val="0033CC"/>
                </a:solidFill>
              </a:rPr>
              <a:t>, </a:t>
            </a:r>
            <a:r>
              <a:rPr lang="en-US" sz="1600" b="1" dirty="0" err="1" smtClean="0">
                <a:solidFill>
                  <a:srgbClr val="0033CC"/>
                </a:solidFill>
              </a:rPr>
              <a:t>Yanbeta</a:t>
            </a:r>
            <a:r>
              <a:rPr lang="en-US" sz="1600" b="1" dirty="0" smtClean="0">
                <a:solidFill>
                  <a:srgbClr val="0033CC"/>
                </a:solidFill>
              </a:rPr>
              <a:t> kiln) with ingredients 								    imported from Europe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33CC"/>
                </a:solidFill>
              </a:rPr>
              <a:t>     1650: </a:t>
            </a:r>
            <a:r>
              <a:rPr lang="en-US" sz="1600" b="1" u="sng" dirty="0" smtClean="0">
                <a:solidFill>
                  <a:srgbClr val="0033CC"/>
                </a:solidFill>
              </a:rPr>
              <a:t>Martyrdom</a:t>
            </a:r>
            <a:r>
              <a:rPr lang="en-US" sz="1600" b="1" dirty="0" smtClean="0">
                <a:solidFill>
                  <a:srgbClr val="0033CC"/>
                </a:solidFill>
              </a:rPr>
              <a:t> and expulsion of Christians. Closure of Japan. </a:t>
            </a:r>
            <a:r>
              <a:rPr lang="en-US" sz="1600" b="1" dirty="0" smtClean="0">
                <a:solidFill>
                  <a:srgbClr val="C00000"/>
                </a:solidFill>
              </a:rPr>
              <a:t>Withdrawal to Macau</a:t>
            </a:r>
            <a:r>
              <a:rPr lang="en-US" sz="1600" b="1" dirty="0" smtClean="0">
                <a:solidFill>
                  <a:srgbClr val="0033CC"/>
                </a:solidFill>
              </a:rPr>
              <a:t>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/>
              <a:t>     1685: </a:t>
            </a:r>
            <a:r>
              <a:rPr lang="en-US" sz="1600" b="1" dirty="0" smtClean="0">
                <a:solidFill>
                  <a:srgbClr val="C00000"/>
                </a:solidFill>
              </a:rPr>
              <a:t>Louis XIV Jesuits mission to Manchu Court (</a:t>
            </a:r>
            <a:r>
              <a:rPr lang="en-US" sz="1600" b="1" u="sng" dirty="0" smtClean="0"/>
              <a:t>Cassini project to map the whole earth</a:t>
            </a:r>
            <a:r>
              <a:rPr lang="en-US" sz="1600" b="1" dirty="0" smtClean="0">
                <a:solidFill>
                  <a:srgbClr val="C00000"/>
                </a:solidFill>
              </a:rPr>
              <a:t>)</a:t>
            </a:r>
          </a:p>
          <a:p>
            <a:pPr algn="ctr">
              <a:spcAft>
                <a:spcPts val="600"/>
              </a:spcAft>
            </a:pPr>
            <a:r>
              <a:rPr lang="en-US" sz="1600" b="1" dirty="0" smtClean="0">
                <a:solidFill>
                  <a:srgbClr val="C00000"/>
                </a:solidFill>
              </a:rPr>
              <a:t>           (French enameled artifacts as official gifts)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/>
              <a:t>     1687: Request for local production by Emperor </a:t>
            </a:r>
            <a:r>
              <a:rPr lang="en-US" sz="1600" b="1" dirty="0" err="1" smtClean="0"/>
              <a:t>Kangxi</a:t>
            </a:r>
            <a:endParaRPr lang="en-US" sz="1600" b="1" dirty="0" smtClean="0"/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/>
              <a:t>     1693: </a:t>
            </a:r>
            <a:r>
              <a:rPr lang="en-US" sz="1600" b="1" dirty="0" smtClean="0">
                <a:solidFill>
                  <a:srgbClr val="C00000"/>
                </a:solidFill>
              </a:rPr>
              <a:t>Establishment of a workshop</a:t>
            </a:r>
            <a:r>
              <a:rPr lang="en-US" sz="1600" b="1" dirty="0" smtClean="0"/>
              <a:t> near the French church (</a:t>
            </a:r>
            <a:r>
              <a:rPr lang="en-US" sz="1600" b="1" dirty="0" err="1" smtClean="0"/>
              <a:t>Beitang</a:t>
            </a:r>
            <a:r>
              <a:rPr lang="en-US" sz="1600" b="1" dirty="0" smtClean="0"/>
              <a:t>) in the Forbidden City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/>
              <a:t>    </a:t>
            </a:r>
            <a:r>
              <a:rPr lang="en-US" sz="1600" b="1" dirty="0" smtClean="0">
                <a:solidFill>
                  <a:srgbClr val="C00000"/>
                </a:solidFill>
              </a:rPr>
              <a:t> 1698: Ship "</a:t>
            </a:r>
            <a:r>
              <a:rPr lang="en-US" sz="1600" b="1" dirty="0" err="1" smtClean="0">
                <a:solidFill>
                  <a:srgbClr val="C00000"/>
                </a:solidFill>
              </a:rPr>
              <a:t>l'Amphitrite</a:t>
            </a:r>
            <a:r>
              <a:rPr lang="en-US" sz="1600" b="1" dirty="0" smtClean="0">
                <a:solidFill>
                  <a:srgbClr val="C00000"/>
                </a:solidFill>
              </a:rPr>
              <a:t>": arrival of 3 enamellers and 8 French glassmakers in Beijing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/>
              <a:t>     1715: Arrival of Giuseppe Castiglione (painter)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/>
              <a:t>     1719: Arrival of Jean-</a:t>
            </a:r>
            <a:r>
              <a:rPr lang="en-US" sz="1600" b="1" dirty="0" err="1" smtClean="0"/>
              <a:t>Baptiste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Gravereau</a:t>
            </a:r>
            <a:r>
              <a:rPr lang="en-US" sz="1600" b="1" dirty="0" smtClean="0"/>
              <a:t> (painter &amp; enameller) etc.</a:t>
            </a:r>
            <a:endParaRPr lang="en-US" sz="1600" b="1" dirty="0"/>
          </a:p>
        </p:txBody>
      </p:sp>
      <p:sp>
        <p:nvSpPr>
          <p:cNvPr id="4" name="Rectangle à coins arrondis 192"/>
          <p:cNvSpPr>
            <a:spLocks noChangeArrowheads="1"/>
          </p:cNvSpPr>
          <p:nvPr/>
        </p:nvSpPr>
        <p:spPr bwMode="auto">
          <a:xfrm>
            <a:off x="251520" y="5157192"/>
            <a:ext cx="8712968" cy="141277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 defTabSz="4124325">
              <a:spcAft>
                <a:spcPts val="1200"/>
              </a:spcAft>
            </a:pPr>
            <a:endParaRPr lang="fr-FR" sz="2000" b="1" dirty="0" smtClean="0">
              <a:latin typeface="Comic Sans MS" pitchFamily="66" charset="0"/>
            </a:endParaRPr>
          </a:p>
          <a:p>
            <a:pPr algn="ctr" defTabSz="4124325">
              <a:spcBef>
                <a:spcPts val="1200"/>
              </a:spcBef>
              <a:spcAft>
                <a:spcPts val="600"/>
              </a:spcAft>
            </a:pPr>
            <a:r>
              <a:rPr lang="en-US" sz="2000" b="1" dirty="0" smtClean="0">
                <a:latin typeface="Comic Sans MS" pitchFamily="66" charset="0"/>
              </a:rPr>
              <a:t>Objectives </a:t>
            </a:r>
            <a:r>
              <a:rPr lang="en-US" sz="1600" b="1" dirty="0" smtClean="0">
                <a:latin typeface="Comic Sans MS" pitchFamily="66" charset="0"/>
              </a:rPr>
              <a:t>: identify objects produced with European recipes &amp; ingredients</a:t>
            </a:r>
          </a:p>
          <a:p>
            <a:pPr algn="ctr" defTabSz="41243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</a:rPr>
              <a:t> to characterize the enamels, non-invasively on-site</a:t>
            </a:r>
          </a:p>
          <a:p>
            <a:pPr algn="ctr" defTabSz="41243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</a:rPr>
              <a:t> to differentiate originals and copies</a:t>
            </a:r>
          </a:p>
          <a:p>
            <a:pPr algn="ctr" defTabSz="41243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</a:rPr>
              <a:t> to characterize the technological evolutions (</a:t>
            </a: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 </a:t>
            </a: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</a:rPr>
              <a:t>dating)</a:t>
            </a:r>
            <a:endParaRPr lang="fr-FR" sz="1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 defTabSz="4124325"/>
            <a:endParaRPr lang="fr-FR" sz="2400" b="1" dirty="0" smtClean="0">
              <a:latin typeface="Comic Sans MS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460432" y="648866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2</a:t>
            </a:r>
            <a:r>
              <a:rPr lang="fr-FR" b="1" dirty="0" smtClean="0"/>
              <a:t>/3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796136" y="4437112"/>
            <a:ext cx="298030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400" b="1" i="1" dirty="0" smtClean="0">
                <a:latin typeface="Comic Sans MS" pitchFamily="66" charset="0"/>
              </a:rPr>
              <a:t>Compagnie des Indes Orientales</a:t>
            </a:r>
            <a:endParaRPr lang="fr-FR" sz="1400" b="1" i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2627784" y="116632"/>
            <a:ext cx="37914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latin typeface="Comic Sans MS" pitchFamily="66" charset="0"/>
              </a:rPr>
              <a:t>Two</a:t>
            </a:r>
            <a:r>
              <a:rPr lang="fr-FR" sz="2400" b="1" dirty="0" smtClean="0">
                <a:latin typeface="Comic Sans MS" pitchFamily="66" charset="0"/>
              </a:rPr>
              <a:t> </a:t>
            </a:r>
            <a:r>
              <a:rPr lang="fr-FR" sz="2400" b="1" dirty="0" err="1" smtClean="0">
                <a:latin typeface="Comic Sans MS" pitchFamily="66" charset="0"/>
              </a:rPr>
              <a:t>tools</a:t>
            </a:r>
            <a:r>
              <a:rPr lang="fr-FR" sz="2400" b="1" dirty="0" smtClean="0">
                <a:latin typeface="Comic Sans MS" pitchFamily="66" charset="0"/>
              </a:rPr>
              <a:t> are </a:t>
            </a:r>
            <a:r>
              <a:rPr lang="fr-FR" sz="2400" b="1" dirty="0" err="1" smtClean="0">
                <a:latin typeface="Comic Sans MS" pitchFamily="66" charset="0"/>
              </a:rPr>
              <a:t>identified</a:t>
            </a:r>
            <a:endParaRPr lang="fr-FR" sz="2400" b="1" dirty="0">
              <a:latin typeface="Comic Sans MS" pitchFamily="66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6" y="692696"/>
            <a:ext cx="9108504" cy="203132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dirty="0" smtClean="0">
                <a:latin typeface="Comic Sans MS" pitchFamily="66" charset="0"/>
              </a:rPr>
              <a:t>Mobile, 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on-site Raman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latin typeface="Comic Sans MS" pitchFamily="66" charset="0"/>
              </a:rPr>
              <a:t>Microspectroscopy</a:t>
            </a:r>
            <a:r>
              <a:rPr lang="fr-FR" b="1" dirty="0" smtClean="0">
                <a:latin typeface="Comic Sans MS" pitchFamily="66" charset="0"/>
              </a:rPr>
              <a:t>: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 Au° </a:t>
            </a:r>
            <a:r>
              <a:rPr lang="fr-FR" b="1" dirty="0" err="1" smtClean="0">
                <a:solidFill>
                  <a:srgbClr val="C00000"/>
                </a:solidFill>
                <a:latin typeface="Comic Sans MS" pitchFamily="66" charset="0"/>
              </a:rPr>
              <a:t>NPs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Comic Sans MS" pitchFamily="66" charset="0"/>
              </a:rPr>
              <a:t>plasmon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 luminescence</a:t>
            </a:r>
          </a:p>
          <a:p>
            <a:pPr>
              <a:spcAft>
                <a:spcPts val="1200"/>
              </a:spcAft>
            </a:pPr>
            <a:r>
              <a:rPr lang="fr-FR" b="1" dirty="0" smtClean="0">
                <a:latin typeface="Comic Sans MS" pitchFamily="66" charset="0"/>
              </a:rPr>
              <a:t>Raman </a:t>
            </a:r>
            <a:r>
              <a:rPr lang="fr-FR" b="1" dirty="0" err="1" smtClean="0">
                <a:latin typeface="Comic Sans MS" pitchFamily="66" charset="0"/>
              </a:rPr>
              <a:t>Microscoscopy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  <a:latin typeface="Comic Sans MS" pitchFamily="66" charset="0"/>
              </a:rPr>
              <a:t>at</a:t>
            </a:r>
            <a:r>
              <a:rPr lang="fr-FR" b="1" dirty="0" smtClean="0">
                <a:solidFill>
                  <a:srgbClr val="00B050"/>
                </a:solidFill>
                <a:latin typeface="Comic Sans MS" pitchFamily="66" charset="0"/>
              </a:rPr>
              <a:t> the </a:t>
            </a:r>
            <a:r>
              <a:rPr lang="fr-FR" b="1" dirty="0" err="1" smtClean="0">
                <a:solidFill>
                  <a:srgbClr val="00B050"/>
                </a:solidFill>
                <a:latin typeface="Comic Sans MS" pitchFamily="66" charset="0"/>
              </a:rPr>
              <a:t>lab</a:t>
            </a:r>
            <a:r>
              <a:rPr lang="fr-FR" b="1" dirty="0" smtClean="0">
                <a:latin typeface="Comic Sans MS" pitchFamily="66" charset="0"/>
              </a:rPr>
              <a:t>:</a:t>
            </a:r>
            <a:r>
              <a:rPr lang="fr-FR" sz="1400" b="1" dirty="0" smtClean="0">
                <a:latin typeface="Comic Sans MS" pitchFamily="66" charset="0"/>
              </a:rPr>
              <a:t> </a:t>
            </a:r>
            <a:r>
              <a:rPr lang="fr-FR" b="1" dirty="0" smtClean="0">
                <a:latin typeface="Comic Sans MS" pitchFamily="66" charset="0"/>
              </a:rPr>
              <a:t>luminescence &amp; </a:t>
            </a:r>
            <a:r>
              <a:rPr lang="fr-FR" b="1" dirty="0" err="1" smtClean="0">
                <a:latin typeface="Comic Sans MS" pitchFamily="66" charset="0"/>
              </a:rPr>
              <a:t>NPs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solidFill>
                  <a:srgbClr val="0033CC"/>
                </a:solidFill>
                <a:latin typeface="Comic Sans MS" pitchFamily="66" charset="0"/>
              </a:rPr>
              <a:t>Lamb's</a:t>
            </a:r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modes</a:t>
            </a:r>
            <a:r>
              <a:rPr lang="fr-FR" sz="1400" b="1" dirty="0" smtClean="0">
                <a:latin typeface="Comic Sans MS" pitchFamily="66" charset="0"/>
              </a:rPr>
              <a:t> </a:t>
            </a:r>
            <a:r>
              <a:rPr lang="fr-FR" sz="1200" b="1" dirty="0" smtClean="0">
                <a:latin typeface="Comic Sans MS" pitchFamily="66" charset="0"/>
              </a:rPr>
              <a:t>(~10-100 cm</a:t>
            </a:r>
            <a:r>
              <a:rPr lang="fr-FR" sz="1200" b="1" baseline="30000" dirty="0" smtClean="0">
                <a:latin typeface="Comic Sans MS" pitchFamily="66" charset="0"/>
              </a:rPr>
              <a:t>-1</a:t>
            </a:r>
            <a:r>
              <a:rPr lang="fr-FR" sz="1200" b="1" dirty="0" smtClean="0">
                <a:latin typeface="Comic Sans MS" pitchFamily="66" charset="0"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fr-FR" b="1" dirty="0" smtClean="0">
                <a:latin typeface="Comic Sans MS" pitchFamily="66" charset="0"/>
              </a:rPr>
              <a:t>Brillouin </a:t>
            </a:r>
            <a:r>
              <a:rPr lang="fr-FR" b="1" dirty="0" err="1" smtClean="0">
                <a:latin typeface="Comic Sans MS" pitchFamily="66" charset="0"/>
              </a:rPr>
              <a:t>Spectroscopy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  <a:latin typeface="Comic Sans MS" pitchFamily="66" charset="0"/>
              </a:rPr>
              <a:t>at</a:t>
            </a:r>
            <a:r>
              <a:rPr lang="fr-FR" b="1" dirty="0" smtClean="0">
                <a:solidFill>
                  <a:srgbClr val="00B050"/>
                </a:solidFill>
                <a:latin typeface="Comic Sans MS" pitchFamily="66" charset="0"/>
              </a:rPr>
              <a:t> the </a:t>
            </a:r>
            <a:r>
              <a:rPr lang="fr-FR" b="1" dirty="0" err="1" smtClean="0">
                <a:solidFill>
                  <a:srgbClr val="00B050"/>
                </a:solidFill>
                <a:latin typeface="Comic Sans MS" pitchFamily="66" charset="0"/>
              </a:rPr>
              <a:t>lab</a:t>
            </a:r>
            <a:r>
              <a:rPr lang="fr-FR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fr-FR" b="1" dirty="0" smtClean="0">
                <a:latin typeface="Comic Sans MS" pitchFamily="66" charset="0"/>
              </a:rPr>
              <a:t>:</a:t>
            </a:r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fr-FR" b="1" dirty="0" err="1" smtClean="0">
                <a:solidFill>
                  <a:srgbClr val="0033CC"/>
                </a:solidFill>
                <a:latin typeface="Comic Sans MS" pitchFamily="66" charset="0"/>
              </a:rPr>
              <a:t>Lamb's</a:t>
            </a:r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mode</a:t>
            </a:r>
            <a:r>
              <a:rPr lang="fr-FR" sz="1400" b="1" dirty="0" smtClean="0">
                <a:latin typeface="Comic Sans MS" pitchFamily="66" charset="0"/>
              </a:rPr>
              <a:t> (~1-50 cm</a:t>
            </a:r>
            <a:r>
              <a:rPr lang="fr-FR" sz="1400" b="1" baseline="30000" dirty="0" smtClean="0">
                <a:latin typeface="Comic Sans MS" pitchFamily="66" charset="0"/>
              </a:rPr>
              <a:t>-1</a:t>
            </a:r>
            <a:r>
              <a:rPr lang="fr-FR" sz="1400" b="1" dirty="0" smtClean="0">
                <a:latin typeface="Comic Sans MS" pitchFamily="66" charset="0"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fr-FR" b="1" dirty="0" smtClean="0">
                <a:latin typeface="Comic Sans MS" pitchFamily="66" charset="0"/>
              </a:rPr>
              <a:t>X-ray Mobile Fluor</a:t>
            </a:r>
            <a:r>
              <a:rPr lang="en-US" b="1" dirty="0" err="1" smtClean="0">
                <a:latin typeface="Comic Sans MS" pitchFamily="66" charset="0"/>
              </a:rPr>
              <a:t>escence</a:t>
            </a:r>
            <a:r>
              <a:rPr lang="en-US" b="1" dirty="0" smtClean="0">
                <a:latin typeface="Comic Sans MS" pitchFamily="66" charset="0"/>
              </a:rPr>
              <a:t> (</a:t>
            </a:r>
            <a:r>
              <a:rPr lang="en-US" b="1" dirty="0" err="1" smtClean="0">
                <a:latin typeface="Comic Sans MS" pitchFamily="66" charset="0"/>
              </a:rPr>
              <a:t>pXRF</a:t>
            </a:r>
            <a:r>
              <a:rPr lang="en-US" b="1" dirty="0" smtClean="0">
                <a:latin typeface="Comic Sans MS" pitchFamily="66" charset="0"/>
              </a:rPr>
              <a:t>) : close to the limit of detection</a:t>
            </a:r>
            <a:r>
              <a:rPr lang="en-US" sz="1400" b="1" dirty="0" smtClean="0">
                <a:latin typeface="Comic Sans MS" pitchFamily="66" charset="0"/>
              </a:rPr>
              <a:t> </a:t>
            </a:r>
          </a:p>
          <a:p>
            <a:pPr algn="ctr">
              <a:spcAft>
                <a:spcPts val="1200"/>
              </a:spcAft>
            </a:pPr>
            <a:r>
              <a:rPr lang="en-US" sz="1400" b="1" dirty="0" smtClean="0">
                <a:latin typeface="Comic Sans MS" pitchFamily="66" charset="0"/>
              </a:rPr>
              <a:t>&lt;0.5 % wt in 30 to 300 µm thick glassy silicate layer</a:t>
            </a:r>
            <a:endParaRPr lang="en-US" sz="1400" b="1" dirty="0">
              <a:latin typeface="Comic Sans M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53370" y="5579948"/>
            <a:ext cx="3199915" cy="64633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solidFill>
                  <a:srgbClr val="C00000"/>
                </a:solidFill>
                <a:latin typeface="Comic Sans MS" pitchFamily="66" charset="0"/>
              </a:rPr>
              <a:t>Luminescence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 : 2 types</a:t>
            </a:r>
          </a:p>
          <a:p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Size, </a:t>
            </a:r>
            <a:r>
              <a:rPr lang="fr-FR" b="1" dirty="0" err="1" smtClean="0">
                <a:solidFill>
                  <a:srgbClr val="C00000"/>
                </a:solidFill>
                <a:latin typeface="Comic Sans MS" pitchFamily="66" charset="0"/>
              </a:rPr>
              <a:t>aggregate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fr-FR" b="1" dirty="0" err="1" smtClean="0">
                <a:solidFill>
                  <a:srgbClr val="C00000"/>
                </a:solidFill>
                <a:latin typeface="Comic Sans MS" pitchFamily="66" charset="0"/>
              </a:rPr>
              <a:t>alloying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 ?</a:t>
            </a:r>
            <a:endParaRPr lang="fr-F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292080" y="5373216"/>
            <a:ext cx="3256020" cy="92333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33CC"/>
                </a:solidFill>
                <a:latin typeface="Comic Sans MS" pitchFamily="66" charset="0"/>
              </a:rPr>
              <a:t>Low</a:t>
            </a:r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fr-FR" b="1" dirty="0" err="1" smtClean="0">
                <a:solidFill>
                  <a:srgbClr val="0033CC"/>
                </a:solidFill>
                <a:latin typeface="Comic Sans MS" pitchFamily="66" charset="0"/>
              </a:rPr>
              <a:t>wavenumber</a:t>
            </a:r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modes :</a:t>
            </a:r>
          </a:p>
          <a:p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2 types of </a:t>
            </a:r>
            <a:r>
              <a:rPr lang="fr-FR" b="1" dirty="0" err="1" smtClean="0">
                <a:solidFill>
                  <a:srgbClr val="0033CC"/>
                </a:solidFill>
                <a:latin typeface="Comic Sans MS" pitchFamily="66" charset="0"/>
              </a:rPr>
              <a:t>Lamb's</a:t>
            </a:r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modes ?</a:t>
            </a:r>
          </a:p>
          <a:p>
            <a:r>
              <a:rPr lang="fr-FR" b="1" dirty="0" smtClean="0">
                <a:solidFill>
                  <a:srgbClr val="0033CC"/>
                </a:solidFill>
                <a:latin typeface="Comic Sans MS" pitchFamily="66" charset="0"/>
              </a:rPr>
              <a:t> &amp; Boson contribution ?</a:t>
            </a:r>
            <a:endParaRPr lang="fr-FR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475656" y="6351711"/>
            <a:ext cx="69124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Comic Sans MS" pitchFamily="66" charset="0"/>
                <a:sym typeface="Wingdings" pitchFamily="2" charset="2"/>
              </a:rPr>
              <a:t>  </a:t>
            </a:r>
            <a:r>
              <a:rPr lang="fr-FR" sz="2400" b="1" dirty="0" err="1" smtClean="0">
                <a:latin typeface="Comic Sans MS" pitchFamily="66" charset="0"/>
              </a:rPr>
              <a:t>Correlation</a:t>
            </a:r>
            <a:r>
              <a:rPr lang="fr-FR" sz="2400" b="1" dirty="0" smtClean="0">
                <a:latin typeface="Comic Sans MS" pitchFamily="66" charset="0"/>
              </a:rPr>
              <a:t> </a:t>
            </a:r>
            <a:r>
              <a:rPr lang="fr-FR" sz="2400" b="1" dirty="0" err="1" smtClean="0">
                <a:latin typeface="Comic Sans MS" pitchFamily="66" charset="0"/>
              </a:rPr>
              <a:t>with</a:t>
            </a:r>
            <a:r>
              <a:rPr lang="fr-FR" sz="2400" b="1" dirty="0" smtClean="0">
                <a:latin typeface="Comic Sans MS" pitchFamily="66" charset="0"/>
              </a:rPr>
              <a:t> workshops, </a:t>
            </a:r>
            <a:r>
              <a:rPr lang="fr-FR" sz="2400" b="1" dirty="0" err="1" smtClean="0">
                <a:latin typeface="Comic Sans MS" pitchFamily="66" charset="0"/>
              </a:rPr>
              <a:t>fakes</a:t>
            </a:r>
            <a:r>
              <a:rPr lang="fr-FR" sz="2400" b="1" dirty="0" smtClean="0">
                <a:latin typeface="Comic Sans MS" pitchFamily="66" charset="0"/>
              </a:rPr>
              <a:t>, </a:t>
            </a:r>
            <a:r>
              <a:rPr lang="fr-FR" sz="2400" b="1" dirty="0" err="1" smtClean="0">
                <a:latin typeface="Comic Sans MS" pitchFamily="66" charset="0"/>
              </a:rPr>
              <a:t>etc</a:t>
            </a:r>
            <a:r>
              <a:rPr lang="fr-FR" sz="2400" b="1" dirty="0" smtClean="0">
                <a:latin typeface="Comic Sans MS" pitchFamily="66" charset="0"/>
              </a:rPr>
              <a:t> ?</a:t>
            </a:r>
            <a:endParaRPr lang="fr-FR" sz="2400" b="1" dirty="0">
              <a:latin typeface="Comic Sans MS" pitchFamily="66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460432" y="648866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3</a:t>
            </a:r>
            <a:r>
              <a:rPr lang="fr-FR" b="1" dirty="0" smtClean="0"/>
              <a:t>/3</a:t>
            </a:r>
            <a:endParaRPr lang="fr-FR" b="1" dirty="0"/>
          </a:p>
        </p:txBody>
      </p:sp>
      <p:grpSp>
        <p:nvGrpSpPr>
          <p:cNvPr id="17" name="Groupe 16"/>
          <p:cNvGrpSpPr/>
          <p:nvPr/>
        </p:nvGrpSpPr>
        <p:grpSpPr>
          <a:xfrm>
            <a:off x="467544" y="2780928"/>
            <a:ext cx="7848872" cy="2592288"/>
            <a:chOff x="467544" y="2924944"/>
            <a:chExt cx="7848872" cy="2592288"/>
          </a:xfrm>
        </p:grpSpPr>
        <p:pic>
          <p:nvPicPr>
            <p:cNvPr id="6" name="Image 5"/>
            <p:cNvPicPr/>
            <p:nvPr/>
          </p:nvPicPr>
          <p:blipFill>
            <a:blip r:embed="rId2" cstate="print"/>
            <a:srcRect l="2541" t="8507" r="47072" b="36918"/>
            <a:stretch>
              <a:fillRect/>
            </a:stretch>
          </p:blipFill>
          <p:spPr bwMode="auto">
            <a:xfrm>
              <a:off x="467544" y="2924944"/>
              <a:ext cx="3456384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Image 10"/>
            <p:cNvPicPr/>
            <p:nvPr/>
          </p:nvPicPr>
          <p:blipFill>
            <a:blip r:embed="rId3" cstate="print"/>
            <a:srcRect l="2426" t="11060" r="46748" b="34869"/>
            <a:stretch>
              <a:fillRect/>
            </a:stretch>
          </p:blipFill>
          <p:spPr bwMode="auto">
            <a:xfrm>
              <a:off x="4788024" y="2924944"/>
              <a:ext cx="3528392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Connecteur droit 15"/>
            <p:cNvCxnSpPr/>
            <p:nvPr/>
          </p:nvCxnSpPr>
          <p:spPr>
            <a:xfrm flipH="1">
              <a:off x="1763688" y="3140968"/>
              <a:ext cx="72008" cy="201622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H="1">
              <a:off x="2483768" y="3212976"/>
              <a:ext cx="504056" cy="1944216"/>
            </a:xfrm>
            <a:prstGeom prst="line">
              <a:avLst/>
            </a:prstGeom>
            <a:ln w="381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7020272" y="3140968"/>
              <a:ext cx="72008" cy="1728192"/>
            </a:xfrm>
            <a:prstGeom prst="line">
              <a:avLst/>
            </a:prstGeom>
            <a:ln w="381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 flipH="1">
              <a:off x="7236296" y="3212976"/>
              <a:ext cx="72008" cy="1584176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>
              <a:off x="6300192" y="3284984"/>
              <a:ext cx="72008" cy="172819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>
              <a:off x="6444208" y="3293368"/>
              <a:ext cx="72008" cy="1728192"/>
            </a:xfrm>
            <a:prstGeom prst="line">
              <a:avLst/>
            </a:prstGeom>
            <a:ln w="381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/>
          <p:cNvSpPr txBox="1"/>
          <p:nvPr/>
        </p:nvSpPr>
        <p:spPr>
          <a:xfrm rot="18419707">
            <a:off x="-112979" y="2846261"/>
            <a:ext cx="1439818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Mobile &amp; </a:t>
            </a:r>
            <a:r>
              <a:rPr lang="fr-FR" dirty="0" err="1" smtClean="0"/>
              <a:t>Lab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 rot="2543774">
            <a:off x="7544265" y="2765603"/>
            <a:ext cx="1656287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326</Words>
  <Application>Microsoft Office PowerPoint</Application>
  <PresentationFormat>Affichage à l'écran (4:3)</PresentationFormat>
  <Paragraphs>67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 Gouade</dc:creator>
  <cp:lastModifiedBy>G Gouade</cp:lastModifiedBy>
  <cp:revision>22</cp:revision>
  <dcterms:created xsi:type="dcterms:W3CDTF">2024-10-31T09:05:17Z</dcterms:created>
  <dcterms:modified xsi:type="dcterms:W3CDTF">2024-11-15T06:17:39Z</dcterms:modified>
</cp:coreProperties>
</file>