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28800425" cy="43200638"/>
  <p:notesSz cx="7099300" cy="10234613"/>
  <p:defaultTextStyle>
    <a:defPPr>
      <a:defRPr lang="fr-FR"/>
    </a:defPPr>
    <a:lvl1pPr marL="0" algn="l" defTabSz="4114142" rtl="0" eaLnBrk="1" latinLnBrk="0" hangingPunct="1">
      <a:defRPr sz="8124" kern="1200">
        <a:solidFill>
          <a:schemeClr val="tx1"/>
        </a:solidFill>
        <a:latin typeface="+mn-lt"/>
        <a:ea typeface="+mn-ea"/>
        <a:cs typeface="+mn-cs"/>
      </a:defRPr>
    </a:lvl1pPr>
    <a:lvl2pPr marL="2057071" algn="l" defTabSz="4114142" rtl="0" eaLnBrk="1" latinLnBrk="0" hangingPunct="1">
      <a:defRPr sz="8124" kern="1200">
        <a:solidFill>
          <a:schemeClr val="tx1"/>
        </a:solidFill>
        <a:latin typeface="+mn-lt"/>
        <a:ea typeface="+mn-ea"/>
        <a:cs typeface="+mn-cs"/>
      </a:defRPr>
    </a:lvl2pPr>
    <a:lvl3pPr marL="4114142" algn="l" defTabSz="4114142" rtl="0" eaLnBrk="1" latinLnBrk="0" hangingPunct="1">
      <a:defRPr sz="8124" kern="1200">
        <a:solidFill>
          <a:schemeClr val="tx1"/>
        </a:solidFill>
        <a:latin typeface="+mn-lt"/>
        <a:ea typeface="+mn-ea"/>
        <a:cs typeface="+mn-cs"/>
      </a:defRPr>
    </a:lvl3pPr>
    <a:lvl4pPr marL="6171212" algn="l" defTabSz="4114142" rtl="0" eaLnBrk="1" latinLnBrk="0" hangingPunct="1">
      <a:defRPr sz="8124" kern="1200">
        <a:solidFill>
          <a:schemeClr val="tx1"/>
        </a:solidFill>
        <a:latin typeface="+mn-lt"/>
        <a:ea typeface="+mn-ea"/>
        <a:cs typeface="+mn-cs"/>
      </a:defRPr>
    </a:lvl4pPr>
    <a:lvl5pPr marL="8228283" algn="l" defTabSz="4114142" rtl="0" eaLnBrk="1" latinLnBrk="0" hangingPunct="1">
      <a:defRPr sz="8124" kern="1200">
        <a:solidFill>
          <a:schemeClr val="tx1"/>
        </a:solidFill>
        <a:latin typeface="+mn-lt"/>
        <a:ea typeface="+mn-ea"/>
        <a:cs typeface="+mn-cs"/>
      </a:defRPr>
    </a:lvl5pPr>
    <a:lvl6pPr marL="10285354" algn="l" defTabSz="4114142" rtl="0" eaLnBrk="1" latinLnBrk="0" hangingPunct="1">
      <a:defRPr sz="8124" kern="1200">
        <a:solidFill>
          <a:schemeClr val="tx1"/>
        </a:solidFill>
        <a:latin typeface="+mn-lt"/>
        <a:ea typeface="+mn-ea"/>
        <a:cs typeface="+mn-cs"/>
      </a:defRPr>
    </a:lvl6pPr>
    <a:lvl7pPr marL="12342425" algn="l" defTabSz="4114142" rtl="0" eaLnBrk="1" latinLnBrk="0" hangingPunct="1">
      <a:defRPr sz="8124" kern="1200">
        <a:solidFill>
          <a:schemeClr val="tx1"/>
        </a:solidFill>
        <a:latin typeface="+mn-lt"/>
        <a:ea typeface="+mn-ea"/>
        <a:cs typeface="+mn-cs"/>
      </a:defRPr>
    </a:lvl7pPr>
    <a:lvl8pPr marL="14399496" algn="l" defTabSz="4114142" rtl="0" eaLnBrk="1" latinLnBrk="0" hangingPunct="1">
      <a:defRPr sz="8124" kern="1200">
        <a:solidFill>
          <a:schemeClr val="tx1"/>
        </a:solidFill>
        <a:latin typeface="+mn-lt"/>
        <a:ea typeface="+mn-ea"/>
        <a:cs typeface="+mn-cs"/>
      </a:defRPr>
    </a:lvl8pPr>
    <a:lvl9pPr marL="16456567" algn="l" defTabSz="4114142" rtl="0" eaLnBrk="1" latinLnBrk="0" hangingPunct="1">
      <a:defRPr sz="812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607" userDrawn="1">
          <p15:clr>
            <a:srgbClr val="A4A3A4"/>
          </p15:clr>
        </p15:guide>
        <p15:guide id="2" pos="907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CDE5"/>
    <a:srgbClr val="C0504D"/>
    <a:srgbClr val="9AB472"/>
    <a:srgbClr val="0E02FC"/>
    <a:srgbClr val="26FA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09" autoAdjust="0"/>
    <p:restoredTop sz="94638" autoAdjust="0"/>
  </p:normalViewPr>
  <p:slideViewPr>
    <p:cSldViewPr>
      <p:cViewPr varScale="1">
        <p:scale>
          <a:sx n="22" d="100"/>
          <a:sy n="22" d="100"/>
        </p:scale>
        <p:origin x="3656" y="456"/>
      </p:cViewPr>
      <p:guideLst>
        <p:guide orient="horz" pos="13607"/>
        <p:guide pos="907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Maxime%20Bes\OneDrive%20-%20espci.fr\3_Hands-on\00_Par_Date\20230509%20-%20MagneticFieldDeformation_vs_Height\Results_DIC\3p2%20-%20DIC%20-%20Model.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757028545528626"/>
          <c:y val="7.364973494182768E-2"/>
          <c:w val="0.72999943455612992"/>
          <c:h val="0.68366038757727188"/>
        </c:manualLayout>
      </c:layout>
      <c:scatterChart>
        <c:scatterStyle val="lineMarker"/>
        <c:varyColors val="0"/>
        <c:ser>
          <c:idx val="4"/>
          <c:order val="0"/>
          <c:tx>
            <c:v>Experiment (DIC)</c:v>
          </c:tx>
          <c:spPr>
            <a:ln w="12700">
              <a:noFill/>
              <a:prstDash val="solid"/>
            </a:ln>
          </c:spPr>
          <c:marker>
            <c:symbol val="x"/>
            <c:size val="9"/>
            <c:spPr>
              <a:noFill/>
              <a:ln w="25400">
                <a:solidFill>
                  <a:srgbClr val="FF0000"/>
                </a:solidFill>
              </a:ln>
            </c:spPr>
          </c:marker>
          <c:xVal>
            <c:numRef>
              <c:f>'Real Data'!$F$2:$F$20</c:f>
              <c:numCache>
                <c:formatCode>General</c:formatCode>
                <c:ptCount val="19"/>
                <c:pt idx="0">
                  <c:v>0</c:v>
                </c:pt>
                <c:pt idx="1">
                  <c:v>5.5555555555555552E-2</c:v>
                </c:pt>
                <c:pt idx="2">
                  <c:v>0.1111111111111111</c:v>
                </c:pt>
                <c:pt idx="3">
                  <c:v>0.16666666666666666</c:v>
                </c:pt>
                <c:pt idx="4">
                  <c:v>0.22222222222222221</c:v>
                </c:pt>
                <c:pt idx="5">
                  <c:v>0.27777777777777779</c:v>
                </c:pt>
                <c:pt idx="6">
                  <c:v>0.33333333333333331</c:v>
                </c:pt>
                <c:pt idx="7">
                  <c:v>0.3888888888888889</c:v>
                </c:pt>
                <c:pt idx="8">
                  <c:v>0.44444444444444442</c:v>
                </c:pt>
                <c:pt idx="9">
                  <c:v>0.5</c:v>
                </c:pt>
                <c:pt idx="10">
                  <c:v>0.55555555555555558</c:v>
                </c:pt>
                <c:pt idx="11">
                  <c:v>0.61111111111111116</c:v>
                </c:pt>
                <c:pt idx="12">
                  <c:v>0.66666666666666663</c:v>
                </c:pt>
                <c:pt idx="13">
                  <c:v>0.72222222222222221</c:v>
                </c:pt>
                <c:pt idx="14">
                  <c:v>0.77777777777777779</c:v>
                </c:pt>
                <c:pt idx="15">
                  <c:v>0.83333333333333337</c:v>
                </c:pt>
                <c:pt idx="16">
                  <c:v>0.88888888888888884</c:v>
                </c:pt>
                <c:pt idx="17">
                  <c:v>0.94444444444444442</c:v>
                </c:pt>
                <c:pt idx="18">
                  <c:v>1</c:v>
                </c:pt>
              </c:numCache>
            </c:numRef>
          </c:xVal>
          <c:yVal>
            <c:numRef>
              <c:f>'Real Data'!$G$2:$G$20</c:f>
              <c:numCache>
                <c:formatCode>General</c:formatCode>
                <c:ptCount val="19"/>
                <c:pt idx="0">
                  <c:v>1.00932</c:v>
                </c:pt>
                <c:pt idx="1">
                  <c:v>0.99746400000000002</c:v>
                </c:pt>
                <c:pt idx="2">
                  <c:v>0.95335199999999998</c:v>
                </c:pt>
                <c:pt idx="3">
                  <c:v>0.903671</c:v>
                </c:pt>
                <c:pt idx="4">
                  <c:v>0.88648700000000002</c:v>
                </c:pt>
                <c:pt idx="5">
                  <c:v>0.87264299999999995</c:v>
                </c:pt>
                <c:pt idx="6">
                  <c:v>0.81331600000000004</c:v>
                </c:pt>
                <c:pt idx="7">
                  <c:v>0.73607800000000001</c:v>
                </c:pt>
                <c:pt idx="8">
                  <c:v>0.70246399999999998</c:v>
                </c:pt>
                <c:pt idx="9">
                  <c:v>0.71525799999999995</c:v>
                </c:pt>
                <c:pt idx="10">
                  <c:v>0.72015099999999999</c:v>
                </c:pt>
                <c:pt idx="11">
                  <c:v>0.69742300000000002</c:v>
                </c:pt>
                <c:pt idx="12">
                  <c:v>0.66156499999999996</c:v>
                </c:pt>
                <c:pt idx="13">
                  <c:v>0.62210600000000005</c:v>
                </c:pt>
                <c:pt idx="14">
                  <c:v>0.57586099999999996</c:v>
                </c:pt>
                <c:pt idx="15">
                  <c:v>0.56897500000000001</c:v>
                </c:pt>
                <c:pt idx="16">
                  <c:v>0.56412600000000002</c:v>
                </c:pt>
                <c:pt idx="17">
                  <c:v>0.49098799999999998</c:v>
                </c:pt>
                <c:pt idx="18">
                  <c:v>0.39357900000000001</c:v>
                </c:pt>
              </c:numCache>
            </c:numRef>
          </c:yVal>
          <c:smooth val="1"/>
          <c:extLst>
            <c:ext xmlns:c16="http://schemas.microsoft.com/office/drawing/2014/chart" uri="{C3380CC4-5D6E-409C-BE32-E72D297353CC}">
              <c16:uniqueId val="{00000000-CFDC-4DDF-B2C9-ED5B6466B767}"/>
            </c:ext>
          </c:extLst>
        </c:ser>
        <c:ser>
          <c:idx val="0"/>
          <c:order val="1"/>
          <c:tx>
            <c:v>Model</c:v>
          </c:tx>
          <c:spPr>
            <a:ln w="19050">
              <a:solidFill>
                <a:sysClr val="windowText" lastClr="000000"/>
              </a:solidFill>
            </a:ln>
          </c:spPr>
          <c:marker>
            <c:symbol val="none"/>
          </c:marker>
          <c:xVal>
            <c:numRef>
              <c:f>'Real Data'!$B$2:$B$131</c:f>
              <c:numCache>
                <c:formatCode>General</c:formatCode>
                <c:ptCount val="130"/>
                <c:pt idx="0">
                  <c:v>0</c:v>
                </c:pt>
                <c:pt idx="1">
                  <c:v>7.7519379844961239E-3</c:v>
                </c:pt>
                <c:pt idx="2">
                  <c:v>1.5503875968992248E-2</c:v>
                </c:pt>
                <c:pt idx="3">
                  <c:v>2.3255813953488372E-2</c:v>
                </c:pt>
                <c:pt idx="4">
                  <c:v>3.1007751937984496E-2</c:v>
                </c:pt>
                <c:pt idx="5">
                  <c:v>3.875968992248062E-2</c:v>
                </c:pt>
                <c:pt idx="6">
                  <c:v>4.6511627906976744E-2</c:v>
                </c:pt>
                <c:pt idx="7">
                  <c:v>5.4263565891472867E-2</c:v>
                </c:pt>
                <c:pt idx="8">
                  <c:v>6.2015503875968991E-2</c:v>
                </c:pt>
                <c:pt idx="9">
                  <c:v>6.9767441860465115E-2</c:v>
                </c:pt>
                <c:pt idx="10">
                  <c:v>7.7519379844961239E-2</c:v>
                </c:pt>
                <c:pt idx="11">
                  <c:v>8.5271317829457363E-2</c:v>
                </c:pt>
                <c:pt idx="12">
                  <c:v>9.3023255813953487E-2</c:v>
                </c:pt>
                <c:pt idx="13">
                  <c:v>0.10077519379844961</c:v>
                </c:pt>
                <c:pt idx="14">
                  <c:v>0.10852713178294573</c:v>
                </c:pt>
                <c:pt idx="15">
                  <c:v>0.11627906976744186</c:v>
                </c:pt>
                <c:pt idx="16">
                  <c:v>0.12403100775193798</c:v>
                </c:pt>
                <c:pt idx="17">
                  <c:v>0.13178294573643412</c:v>
                </c:pt>
                <c:pt idx="18">
                  <c:v>0.13953488372093023</c:v>
                </c:pt>
                <c:pt idx="19">
                  <c:v>0.14728682170542637</c:v>
                </c:pt>
                <c:pt idx="20">
                  <c:v>0.15503875968992248</c:v>
                </c:pt>
                <c:pt idx="21">
                  <c:v>0.16279069767441862</c:v>
                </c:pt>
                <c:pt idx="22">
                  <c:v>0.17054263565891473</c:v>
                </c:pt>
                <c:pt idx="23">
                  <c:v>0.17829457364341086</c:v>
                </c:pt>
                <c:pt idx="24">
                  <c:v>0.18604651162790697</c:v>
                </c:pt>
                <c:pt idx="25">
                  <c:v>0.19379844961240311</c:v>
                </c:pt>
                <c:pt idx="26">
                  <c:v>0.20155038759689922</c:v>
                </c:pt>
                <c:pt idx="27">
                  <c:v>0.20930232558139536</c:v>
                </c:pt>
                <c:pt idx="28">
                  <c:v>0.21705426356589147</c:v>
                </c:pt>
                <c:pt idx="29">
                  <c:v>0.22480620155038761</c:v>
                </c:pt>
                <c:pt idx="30">
                  <c:v>0.23255813953488372</c:v>
                </c:pt>
                <c:pt idx="31">
                  <c:v>0.24031007751937986</c:v>
                </c:pt>
                <c:pt idx="32">
                  <c:v>0.24806201550387597</c:v>
                </c:pt>
                <c:pt idx="33">
                  <c:v>0.2558139534883721</c:v>
                </c:pt>
                <c:pt idx="34">
                  <c:v>0.26356589147286824</c:v>
                </c:pt>
                <c:pt idx="35">
                  <c:v>0.27131782945736432</c:v>
                </c:pt>
                <c:pt idx="36">
                  <c:v>0.27906976744186046</c:v>
                </c:pt>
                <c:pt idx="37">
                  <c:v>0.2868217054263566</c:v>
                </c:pt>
                <c:pt idx="38">
                  <c:v>0.29457364341085274</c:v>
                </c:pt>
                <c:pt idx="39">
                  <c:v>0.30232558139534882</c:v>
                </c:pt>
                <c:pt idx="40">
                  <c:v>0.31007751937984496</c:v>
                </c:pt>
                <c:pt idx="41">
                  <c:v>0.31782945736434109</c:v>
                </c:pt>
                <c:pt idx="42">
                  <c:v>0.32558139534883723</c:v>
                </c:pt>
                <c:pt idx="43">
                  <c:v>0.33333333333333331</c:v>
                </c:pt>
                <c:pt idx="44">
                  <c:v>0.34108527131782945</c:v>
                </c:pt>
                <c:pt idx="45">
                  <c:v>0.34883720930232559</c:v>
                </c:pt>
                <c:pt idx="46">
                  <c:v>0.35658914728682173</c:v>
                </c:pt>
                <c:pt idx="47">
                  <c:v>0.36434108527131781</c:v>
                </c:pt>
                <c:pt idx="48">
                  <c:v>0.37209302325581395</c:v>
                </c:pt>
                <c:pt idx="49">
                  <c:v>0.37984496124031009</c:v>
                </c:pt>
                <c:pt idx="50">
                  <c:v>0.38759689922480622</c:v>
                </c:pt>
                <c:pt idx="51">
                  <c:v>0.39534883720930231</c:v>
                </c:pt>
                <c:pt idx="52">
                  <c:v>0.40310077519379844</c:v>
                </c:pt>
                <c:pt idx="53">
                  <c:v>0.41085271317829458</c:v>
                </c:pt>
                <c:pt idx="54">
                  <c:v>0.41860465116279072</c:v>
                </c:pt>
                <c:pt idx="55">
                  <c:v>0.4263565891472868</c:v>
                </c:pt>
                <c:pt idx="56">
                  <c:v>0.43410852713178294</c:v>
                </c:pt>
                <c:pt idx="57">
                  <c:v>0.44186046511627908</c:v>
                </c:pt>
                <c:pt idx="58">
                  <c:v>0.44961240310077522</c:v>
                </c:pt>
                <c:pt idx="59">
                  <c:v>0.4573643410852713</c:v>
                </c:pt>
                <c:pt idx="60">
                  <c:v>0.46511627906976744</c:v>
                </c:pt>
                <c:pt idx="61">
                  <c:v>0.47286821705426357</c:v>
                </c:pt>
                <c:pt idx="62">
                  <c:v>0.48062015503875971</c:v>
                </c:pt>
                <c:pt idx="63">
                  <c:v>0.48837209302325579</c:v>
                </c:pt>
                <c:pt idx="64">
                  <c:v>0.49612403100775193</c:v>
                </c:pt>
                <c:pt idx="65">
                  <c:v>0.50387596899224807</c:v>
                </c:pt>
                <c:pt idx="66">
                  <c:v>0.51162790697674421</c:v>
                </c:pt>
                <c:pt idx="67">
                  <c:v>0.51937984496124034</c:v>
                </c:pt>
                <c:pt idx="68">
                  <c:v>0.52713178294573648</c:v>
                </c:pt>
                <c:pt idx="69">
                  <c:v>0.53488372093023251</c:v>
                </c:pt>
                <c:pt idx="70">
                  <c:v>0.54263565891472865</c:v>
                </c:pt>
                <c:pt idx="71">
                  <c:v>0.55038759689922478</c:v>
                </c:pt>
                <c:pt idx="72">
                  <c:v>0.55813953488372092</c:v>
                </c:pt>
                <c:pt idx="73">
                  <c:v>0.56589147286821706</c:v>
                </c:pt>
                <c:pt idx="74">
                  <c:v>0.5736434108527132</c:v>
                </c:pt>
                <c:pt idx="75">
                  <c:v>0.58139534883720934</c:v>
                </c:pt>
                <c:pt idx="76">
                  <c:v>0.58914728682170547</c:v>
                </c:pt>
                <c:pt idx="77">
                  <c:v>0.5968992248062015</c:v>
                </c:pt>
                <c:pt idx="78">
                  <c:v>0.60465116279069764</c:v>
                </c:pt>
                <c:pt idx="79">
                  <c:v>0.61240310077519378</c:v>
                </c:pt>
                <c:pt idx="80">
                  <c:v>0.62015503875968991</c:v>
                </c:pt>
                <c:pt idx="81">
                  <c:v>0.62790697674418605</c:v>
                </c:pt>
                <c:pt idx="82">
                  <c:v>0.63565891472868219</c:v>
                </c:pt>
                <c:pt idx="83">
                  <c:v>0.64341085271317833</c:v>
                </c:pt>
                <c:pt idx="84">
                  <c:v>0.65116279069767447</c:v>
                </c:pt>
                <c:pt idx="85">
                  <c:v>0.65891472868217049</c:v>
                </c:pt>
                <c:pt idx="86">
                  <c:v>0.66666666666666663</c:v>
                </c:pt>
                <c:pt idx="87">
                  <c:v>0.67441860465116277</c:v>
                </c:pt>
                <c:pt idx="88">
                  <c:v>0.68217054263565891</c:v>
                </c:pt>
                <c:pt idx="89">
                  <c:v>0.68992248062015504</c:v>
                </c:pt>
                <c:pt idx="90">
                  <c:v>0.69767441860465118</c:v>
                </c:pt>
                <c:pt idx="91">
                  <c:v>0.70542635658914732</c:v>
                </c:pt>
                <c:pt idx="92">
                  <c:v>0.71317829457364346</c:v>
                </c:pt>
                <c:pt idx="93">
                  <c:v>0.72093023255813948</c:v>
                </c:pt>
                <c:pt idx="94">
                  <c:v>0.72868217054263562</c:v>
                </c:pt>
                <c:pt idx="95">
                  <c:v>0.73643410852713176</c:v>
                </c:pt>
                <c:pt idx="96">
                  <c:v>0.7441860465116279</c:v>
                </c:pt>
                <c:pt idx="97">
                  <c:v>0.75193798449612403</c:v>
                </c:pt>
                <c:pt idx="98">
                  <c:v>0.75968992248062017</c:v>
                </c:pt>
                <c:pt idx="99">
                  <c:v>0.76744186046511631</c:v>
                </c:pt>
                <c:pt idx="100">
                  <c:v>0.77519379844961245</c:v>
                </c:pt>
                <c:pt idx="101">
                  <c:v>0.78294573643410847</c:v>
                </c:pt>
                <c:pt idx="102">
                  <c:v>0.79069767441860461</c:v>
                </c:pt>
                <c:pt idx="103">
                  <c:v>0.79844961240310075</c:v>
                </c:pt>
                <c:pt idx="104">
                  <c:v>0.80620155038759689</c:v>
                </c:pt>
                <c:pt idx="105">
                  <c:v>0.81395348837209303</c:v>
                </c:pt>
                <c:pt idx="106">
                  <c:v>0.82170542635658916</c:v>
                </c:pt>
                <c:pt idx="107">
                  <c:v>0.8294573643410853</c:v>
                </c:pt>
                <c:pt idx="108">
                  <c:v>0.83720930232558144</c:v>
                </c:pt>
                <c:pt idx="109">
                  <c:v>0.84496124031007747</c:v>
                </c:pt>
                <c:pt idx="110">
                  <c:v>0.8527131782945736</c:v>
                </c:pt>
                <c:pt idx="111">
                  <c:v>0.86046511627906974</c:v>
                </c:pt>
                <c:pt idx="112">
                  <c:v>0.86821705426356588</c:v>
                </c:pt>
                <c:pt idx="113">
                  <c:v>0.87596899224806202</c:v>
                </c:pt>
                <c:pt idx="114">
                  <c:v>0.88372093023255816</c:v>
                </c:pt>
                <c:pt idx="115">
                  <c:v>0.89147286821705429</c:v>
                </c:pt>
                <c:pt idx="116">
                  <c:v>0.89922480620155043</c:v>
                </c:pt>
                <c:pt idx="117">
                  <c:v>0.90697674418604646</c:v>
                </c:pt>
                <c:pt idx="118">
                  <c:v>0.9147286821705426</c:v>
                </c:pt>
                <c:pt idx="119">
                  <c:v>0.92248062015503873</c:v>
                </c:pt>
                <c:pt idx="120">
                  <c:v>0.93023255813953487</c:v>
                </c:pt>
                <c:pt idx="121">
                  <c:v>0.93798449612403101</c:v>
                </c:pt>
                <c:pt idx="122">
                  <c:v>0.94573643410852715</c:v>
                </c:pt>
                <c:pt idx="123">
                  <c:v>0.95348837209302328</c:v>
                </c:pt>
                <c:pt idx="124">
                  <c:v>0.96124031007751942</c:v>
                </c:pt>
                <c:pt idx="125">
                  <c:v>0.96899224806201545</c:v>
                </c:pt>
                <c:pt idx="126">
                  <c:v>0.97674418604651159</c:v>
                </c:pt>
                <c:pt idx="127">
                  <c:v>0.98449612403100772</c:v>
                </c:pt>
                <c:pt idx="128">
                  <c:v>0.99224806201550386</c:v>
                </c:pt>
                <c:pt idx="129">
                  <c:v>1</c:v>
                </c:pt>
              </c:numCache>
            </c:numRef>
          </c:xVal>
          <c:yVal>
            <c:numRef>
              <c:f>'Real Data'!$K$2:$K$131</c:f>
              <c:numCache>
                <c:formatCode>General</c:formatCode>
                <c:ptCount val="130"/>
                <c:pt idx="0">
                  <c:v>0.99990000000000001</c:v>
                </c:pt>
                <c:pt idx="1">
                  <c:v>0.99990000000000001</c:v>
                </c:pt>
                <c:pt idx="2">
                  <c:v>0.99990000000000001</c:v>
                </c:pt>
                <c:pt idx="3">
                  <c:v>0.99777700000000003</c:v>
                </c:pt>
                <c:pt idx="4">
                  <c:v>0.996201</c:v>
                </c:pt>
                <c:pt idx="5">
                  <c:v>0.992672</c:v>
                </c:pt>
                <c:pt idx="6">
                  <c:v>0.98993900000000001</c:v>
                </c:pt>
                <c:pt idx="7">
                  <c:v>0.98749200000000004</c:v>
                </c:pt>
                <c:pt idx="8">
                  <c:v>0.98492999999999997</c:v>
                </c:pt>
                <c:pt idx="9">
                  <c:v>0.98229</c:v>
                </c:pt>
                <c:pt idx="10">
                  <c:v>0.979792</c:v>
                </c:pt>
                <c:pt idx="11">
                  <c:v>0.97703200000000001</c:v>
                </c:pt>
                <c:pt idx="12">
                  <c:v>0.97445599999999999</c:v>
                </c:pt>
                <c:pt idx="13">
                  <c:v>0.97167400000000004</c:v>
                </c:pt>
                <c:pt idx="14">
                  <c:v>0.96956100000000001</c:v>
                </c:pt>
                <c:pt idx="15">
                  <c:v>0.96673100000000001</c:v>
                </c:pt>
                <c:pt idx="16">
                  <c:v>0.96367599999999998</c:v>
                </c:pt>
                <c:pt idx="17">
                  <c:v>0.96115200000000001</c:v>
                </c:pt>
                <c:pt idx="18">
                  <c:v>0.95880299999999996</c:v>
                </c:pt>
                <c:pt idx="19">
                  <c:v>0.95627300000000004</c:v>
                </c:pt>
                <c:pt idx="20">
                  <c:v>0.952627</c:v>
                </c:pt>
                <c:pt idx="21">
                  <c:v>0.94962100000000005</c:v>
                </c:pt>
                <c:pt idx="22">
                  <c:v>0.94665900000000003</c:v>
                </c:pt>
                <c:pt idx="23">
                  <c:v>0.94367800000000002</c:v>
                </c:pt>
                <c:pt idx="24">
                  <c:v>0.94078099999999998</c:v>
                </c:pt>
                <c:pt idx="25">
                  <c:v>0.93775299999999995</c:v>
                </c:pt>
                <c:pt idx="26">
                  <c:v>0.934504</c:v>
                </c:pt>
                <c:pt idx="27">
                  <c:v>0.93021200000000004</c:v>
                </c:pt>
                <c:pt idx="28">
                  <c:v>0.92724399999999996</c:v>
                </c:pt>
                <c:pt idx="29">
                  <c:v>0.92408800000000002</c:v>
                </c:pt>
                <c:pt idx="30">
                  <c:v>0.92071000000000003</c:v>
                </c:pt>
                <c:pt idx="31">
                  <c:v>0.91619799999999996</c:v>
                </c:pt>
                <c:pt idx="32">
                  <c:v>0.91281100000000004</c:v>
                </c:pt>
                <c:pt idx="33">
                  <c:v>0.90847999999999995</c:v>
                </c:pt>
                <c:pt idx="34">
                  <c:v>0.90483400000000003</c:v>
                </c:pt>
                <c:pt idx="35">
                  <c:v>0.90069200000000005</c:v>
                </c:pt>
                <c:pt idx="36">
                  <c:v>0.89644900000000005</c:v>
                </c:pt>
                <c:pt idx="37">
                  <c:v>0.89217599999999997</c:v>
                </c:pt>
                <c:pt idx="38">
                  <c:v>0.88794300000000004</c:v>
                </c:pt>
                <c:pt idx="39">
                  <c:v>0.88298699999999997</c:v>
                </c:pt>
                <c:pt idx="40">
                  <c:v>0.87878299999999998</c:v>
                </c:pt>
                <c:pt idx="41">
                  <c:v>0.874031</c:v>
                </c:pt>
                <c:pt idx="42">
                  <c:v>0.86915699999999996</c:v>
                </c:pt>
                <c:pt idx="43">
                  <c:v>0.86450800000000005</c:v>
                </c:pt>
                <c:pt idx="44">
                  <c:v>0.86000799999999999</c:v>
                </c:pt>
                <c:pt idx="45">
                  <c:v>0.85501000000000005</c:v>
                </c:pt>
                <c:pt idx="46">
                  <c:v>0.84960599999999997</c:v>
                </c:pt>
                <c:pt idx="47">
                  <c:v>0.84468299999999996</c:v>
                </c:pt>
                <c:pt idx="48">
                  <c:v>0.83989199999999997</c:v>
                </c:pt>
                <c:pt idx="49">
                  <c:v>0.83462599999999998</c:v>
                </c:pt>
                <c:pt idx="50">
                  <c:v>0.82961499999999999</c:v>
                </c:pt>
                <c:pt idx="51">
                  <c:v>0.82411800000000002</c:v>
                </c:pt>
                <c:pt idx="52">
                  <c:v>0.81872999999999996</c:v>
                </c:pt>
                <c:pt idx="53">
                  <c:v>0.81356099999999998</c:v>
                </c:pt>
                <c:pt idx="54">
                  <c:v>0.807867</c:v>
                </c:pt>
                <c:pt idx="55">
                  <c:v>0.80270900000000001</c:v>
                </c:pt>
                <c:pt idx="56">
                  <c:v>0.79730999999999996</c:v>
                </c:pt>
                <c:pt idx="57">
                  <c:v>0.79187300000000005</c:v>
                </c:pt>
                <c:pt idx="58">
                  <c:v>0.78690700000000002</c:v>
                </c:pt>
                <c:pt idx="59">
                  <c:v>0.780949</c:v>
                </c:pt>
                <c:pt idx="60">
                  <c:v>0.77624000000000004</c:v>
                </c:pt>
                <c:pt idx="61">
                  <c:v>0.77028200000000002</c:v>
                </c:pt>
                <c:pt idx="62">
                  <c:v>0.765455</c:v>
                </c:pt>
                <c:pt idx="63">
                  <c:v>0.75953999999999999</c:v>
                </c:pt>
                <c:pt idx="64">
                  <c:v>0.75467200000000001</c:v>
                </c:pt>
                <c:pt idx="65">
                  <c:v>0.74915699999999996</c:v>
                </c:pt>
                <c:pt idx="66">
                  <c:v>0.74375999999999998</c:v>
                </c:pt>
                <c:pt idx="67">
                  <c:v>0.73864099999999999</c:v>
                </c:pt>
                <c:pt idx="68">
                  <c:v>0.73320300000000005</c:v>
                </c:pt>
                <c:pt idx="69">
                  <c:v>0.72811499999999996</c:v>
                </c:pt>
                <c:pt idx="70">
                  <c:v>0.72265299999999999</c:v>
                </c:pt>
                <c:pt idx="71">
                  <c:v>0.71747300000000003</c:v>
                </c:pt>
                <c:pt idx="72">
                  <c:v>0.71260699999999999</c:v>
                </c:pt>
                <c:pt idx="73">
                  <c:v>0.70723499999999995</c:v>
                </c:pt>
                <c:pt idx="74">
                  <c:v>0.70194299999999998</c:v>
                </c:pt>
                <c:pt idx="75">
                  <c:v>0.69693300000000002</c:v>
                </c:pt>
                <c:pt idx="76">
                  <c:v>0.69184000000000001</c:v>
                </c:pt>
                <c:pt idx="77">
                  <c:v>0.68653900000000001</c:v>
                </c:pt>
                <c:pt idx="78">
                  <c:v>0.68176700000000001</c:v>
                </c:pt>
                <c:pt idx="79">
                  <c:v>0.67698100000000005</c:v>
                </c:pt>
                <c:pt idx="80">
                  <c:v>0.67208299999999999</c:v>
                </c:pt>
                <c:pt idx="81">
                  <c:v>0.66708699999999999</c:v>
                </c:pt>
                <c:pt idx="82">
                  <c:v>0.662327</c:v>
                </c:pt>
                <c:pt idx="83">
                  <c:v>0.657605</c:v>
                </c:pt>
                <c:pt idx="84">
                  <c:v>0.65279200000000004</c:v>
                </c:pt>
                <c:pt idx="85">
                  <c:v>0.64810199999999996</c:v>
                </c:pt>
                <c:pt idx="86">
                  <c:v>0.64370799999999995</c:v>
                </c:pt>
                <c:pt idx="87">
                  <c:v>0.63895999999999997</c:v>
                </c:pt>
                <c:pt idx="88">
                  <c:v>0.63455099999999998</c:v>
                </c:pt>
                <c:pt idx="89">
                  <c:v>0.63026300000000002</c:v>
                </c:pt>
                <c:pt idx="90">
                  <c:v>0.62570400000000004</c:v>
                </c:pt>
                <c:pt idx="91">
                  <c:v>0.62146100000000004</c:v>
                </c:pt>
                <c:pt idx="92">
                  <c:v>0.61706099999999997</c:v>
                </c:pt>
                <c:pt idx="93">
                  <c:v>0.61297699999999999</c:v>
                </c:pt>
                <c:pt idx="94">
                  <c:v>0.60870800000000003</c:v>
                </c:pt>
                <c:pt idx="95">
                  <c:v>0.60469200000000001</c:v>
                </c:pt>
                <c:pt idx="96">
                  <c:v>0.60045599999999999</c:v>
                </c:pt>
                <c:pt idx="97">
                  <c:v>0.59667700000000001</c:v>
                </c:pt>
                <c:pt idx="98">
                  <c:v>0.59248999999999996</c:v>
                </c:pt>
                <c:pt idx="99">
                  <c:v>0.58880699999999997</c:v>
                </c:pt>
                <c:pt idx="100">
                  <c:v>0.58487900000000004</c:v>
                </c:pt>
                <c:pt idx="101">
                  <c:v>0.581063</c:v>
                </c:pt>
                <c:pt idx="102">
                  <c:v>0.57740100000000005</c:v>
                </c:pt>
                <c:pt idx="103">
                  <c:v>0.57365200000000005</c:v>
                </c:pt>
                <c:pt idx="104">
                  <c:v>0.56992200000000004</c:v>
                </c:pt>
                <c:pt idx="105">
                  <c:v>0.56630999999999998</c:v>
                </c:pt>
                <c:pt idx="106">
                  <c:v>0.56276300000000001</c:v>
                </c:pt>
                <c:pt idx="107">
                  <c:v>0.55912600000000001</c:v>
                </c:pt>
                <c:pt idx="108">
                  <c:v>0.55565600000000004</c:v>
                </c:pt>
                <c:pt idx="109">
                  <c:v>0.552095</c:v>
                </c:pt>
                <c:pt idx="110">
                  <c:v>0.54881500000000005</c:v>
                </c:pt>
                <c:pt idx="111">
                  <c:v>0.54530699999999999</c:v>
                </c:pt>
                <c:pt idx="112">
                  <c:v>0.54206200000000004</c:v>
                </c:pt>
                <c:pt idx="113">
                  <c:v>0.53877200000000003</c:v>
                </c:pt>
                <c:pt idx="114">
                  <c:v>0.53554500000000005</c:v>
                </c:pt>
                <c:pt idx="115">
                  <c:v>0.53248899999999999</c:v>
                </c:pt>
                <c:pt idx="116">
                  <c:v>0.52925500000000003</c:v>
                </c:pt>
                <c:pt idx="117">
                  <c:v>0.52600999999999998</c:v>
                </c:pt>
                <c:pt idx="118">
                  <c:v>0.52299099999999998</c:v>
                </c:pt>
                <c:pt idx="119">
                  <c:v>0.51993299999999998</c:v>
                </c:pt>
                <c:pt idx="120">
                  <c:v>0.51696200000000003</c:v>
                </c:pt>
                <c:pt idx="121">
                  <c:v>0.51396200000000003</c:v>
                </c:pt>
                <c:pt idx="122">
                  <c:v>0.51119899999999996</c:v>
                </c:pt>
                <c:pt idx="123">
                  <c:v>0.50827599999999995</c:v>
                </c:pt>
                <c:pt idx="124">
                  <c:v>0.50544299999999998</c:v>
                </c:pt>
                <c:pt idx="125">
                  <c:v>0.502552</c:v>
                </c:pt>
                <c:pt idx="126">
                  <c:v>0.499919</c:v>
                </c:pt>
                <c:pt idx="127">
                  <c:v>0.49703700000000001</c:v>
                </c:pt>
                <c:pt idx="128">
                  <c:v>0.49437700000000001</c:v>
                </c:pt>
                <c:pt idx="129">
                  <c:v>0.49180800000000002</c:v>
                </c:pt>
              </c:numCache>
            </c:numRef>
          </c:yVal>
          <c:smooth val="1"/>
          <c:extLst>
            <c:ext xmlns:c16="http://schemas.microsoft.com/office/drawing/2014/chart" uri="{C3380CC4-5D6E-409C-BE32-E72D297353CC}">
              <c16:uniqueId val="{00000001-CFDC-4DDF-B2C9-ED5B6466B767}"/>
            </c:ext>
          </c:extLst>
        </c:ser>
        <c:dLbls>
          <c:showLegendKey val="0"/>
          <c:showVal val="0"/>
          <c:showCatName val="0"/>
          <c:showSerName val="0"/>
          <c:showPercent val="0"/>
          <c:showBubbleSize val="0"/>
        </c:dLbls>
        <c:axId val="1052502704"/>
        <c:axId val="1052508528"/>
      </c:scatterChart>
      <c:valAx>
        <c:axId val="1052502704"/>
        <c:scaling>
          <c:orientation val="minMax"/>
          <c:max val="1"/>
        </c:scaling>
        <c:delete val="0"/>
        <c:axPos val="b"/>
        <c:title>
          <c:tx>
            <c:rich>
              <a:bodyPr rot="0" vert="horz"/>
              <a:lstStyle/>
              <a:p>
                <a:pPr>
                  <a:defRPr sz="2000"/>
                </a:pPr>
                <a:r>
                  <a:rPr lang="en-GB" sz="2000" dirty="0"/>
                  <a:t>Position (top to bottom)</a:t>
                </a:r>
              </a:p>
            </c:rich>
          </c:tx>
          <c:layout>
            <c:manualLayout>
              <c:xMode val="edge"/>
              <c:yMode val="edge"/>
              <c:x val="0.21052682180612411"/>
              <c:y val="0.86029246152006056"/>
            </c:manualLayout>
          </c:layout>
          <c:overlay val="0"/>
          <c:spPr>
            <a:noFill/>
            <a:ln>
              <a:noFill/>
            </a:ln>
            <a:effectLst/>
          </c:spPr>
        </c:title>
        <c:numFmt formatCode="General" sourceLinked="1"/>
        <c:majorTickMark val="in"/>
        <c:minorTickMark val="none"/>
        <c:tickLblPos val="nextTo"/>
        <c:spPr>
          <a:noFill/>
          <a:ln w="9525" cap="flat" cmpd="sng" algn="ctr">
            <a:solidFill>
              <a:sysClr val="windowText" lastClr="000000"/>
            </a:solidFill>
            <a:round/>
          </a:ln>
          <a:effectLst/>
        </c:spPr>
        <c:txPr>
          <a:bodyPr rot="-60000000" vert="horz"/>
          <a:lstStyle/>
          <a:p>
            <a:pPr>
              <a:defRPr sz="1400"/>
            </a:pPr>
            <a:endParaRPr lang="en-FR"/>
          </a:p>
        </c:txPr>
        <c:crossAx val="1052508528"/>
        <c:crosses val="autoZero"/>
        <c:crossBetween val="midCat"/>
        <c:majorUnit val="0.5"/>
      </c:valAx>
      <c:valAx>
        <c:axId val="1052508528"/>
        <c:scaling>
          <c:orientation val="minMax"/>
        </c:scaling>
        <c:delete val="0"/>
        <c:axPos val="l"/>
        <c:title>
          <c:tx>
            <c:rich>
              <a:bodyPr rot="-5400000" vert="horz"/>
              <a:lstStyle/>
              <a:p>
                <a:pPr>
                  <a:defRPr sz="2000"/>
                </a:pPr>
                <a:r>
                  <a:rPr lang="en-GB" sz="2000"/>
                  <a:t>Local stretch ratio </a:t>
                </a:r>
                <a:r>
                  <a:rPr lang="el-GR" sz="2000">
                    <a:latin typeface="Calibri" panose="020F0502020204030204" pitchFamily="34" charset="0"/>
                    <a:ea typeface="Calibri" panose="020F0502020204030204" pitchFamily="34" charset="0"/>
                    <a:cs typeface="Calibri" panose="020F0502020204030204" pitchFamily="34" charset="0"/>
                  </a:rPr>
                  <a:t>λ</a:t>
                </a:r>
                <a:endParaRPr lang="en-GB" sz="2000"/>
              </a:p>
            </c:rich>
          </c:tx>
          <c:layout>
            <c:manualLayout>
              <c:xMode val="edge"/>
              <c:yMode val="edge"/>
              <c:x val="1.1403914522318032E-2"/>
              <c:y val="0.13810631113983052"/>
            </c:manualLayout>
          </c:layout>
          <c:overlay val="0"/>
          <c:spPr>
            <a:noFill/>
            <a:ln>
              <a:noFill/>
            </a:ln>
            <a:effectLst/>
          </c:spPr>
        </c:title>
        <c:numFmt formatCode="General" sourceLinked="1"/>
        <c:majorTickMark val="in"/>
        <c:minorTickMark val="none"/>
        <c:tickLblPos val="nextTo"/>
        <c:spPr>
          <a:noFill/>
          <a:ln w="9525" cap="flat" cmpd="sng" algn="ctr">
            <a:solidFill>
              <a:sysClr val="windowText" lastClr="000000"/>
            </a:solidFill>
            <a:round/>
          </a:ln>
          <a:effectLst/>
        </c:spPr>
        <c:txPr>
          <a:bodyPr rot="-60000000" vert="horz"/>
          <a:lstStyle/>
          <a:p>
            <a:pPr>
              <a:defRPr sz="1400"/>
            </a:pPr>
            <a:endParaRPr lang="en-FR"/>
          </a:p>
        </c:txPr>
        <c:crossAx val="1052502704"/>
        <c:crosses val="autoZero"/>
        <c:crossBetween val="midCat"/>
      </c:valAx>
      <c:spPr>
        <a:ln>
          <a:solidFill>
            <a:schemeClr val="tx1"/>
          </a:solidFill>
        </a:ln>
      </c:spPr>
    </c:plotArea>
    <c:legend>
      <c:legendPos val="t"/>
      <c:layout>
        <c:manualLayout>
          <c:xMode val="edge"/>
          <c:yMode val="edge"/>
          <c:x val="0.29871520685735775"/>
          <c:y val="0.52072663877916314"/>
          <c:w val="0.49617911044072027"/>
          <c:h val="0.17626027015056708"/>
        </c:manualLayout>
      </c:layout>
      <c:overlay val="0"/>
      <c:spPr>
        <a:ln>
          <a:solidFill>
            <a:sysClr val="windowText" lastClr="000000"/>
          </a:solidFill>
        </a:ln>
      </c:spPr>
      <c:txPr>
        <a:bodyPr/>
        <a:lstStyle/>
        <a:p>
          <a:pPr>
            <a:defRPr sz="1600"/>
          </a:pPr>
          <a:endParaRPr lang="en-FR"/>
        </a:p>
      </c:txPr>
    </c:legend>
    <c:plotVisOnly val="1"/>
    <c:dispBlanksAs val="gap"/>
    <c:showDLblsOverMax val="0"/>
  </c:chart>
  <c:spPr>
    <a:solidFill>
      <a:srgbClr val="FFFFFF"/>
    </a:solidFill>
    <a:ln w="28575">
      <a:noFill/>
    </a:ln>
  </c:spPr>
  <c:txPr>
    <a:bodyPr/>
    <a:lstStyle/>
    <a:p>
      <a:pPr>
        <a:defRPr sz="1800">
          <a:solidFill>
            <a:schemeClr val="tx1"/>
          </a:solidFill>
          <a:latin typeface="Times New Roman" panose="02020603050405020304" pitchFamily="18" charset="0"/>
          <a:cs typeface="Times New Roman" panose="02020603050405020304" pitchFamily="18" charset="0"/>
        </a:defRPr>
      </a:pPr>
      <a:endParaRPr lang="en-FR"/>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2160033" y="13420206"/>
            <a:ext cx="24480361" cy="9260135"/>
          </a:xfrm>
        </p:spPr>
        <p:txBody>
          <a:bodyPr/>
          <a:lstStyle/>
          <a:p>
            <a:r>
              <a:rPr lang="fr-FR"/>
              <a:t>Cliquez pour modifier le style du titre</a:t>
            </a:r>
          </a:p>
        </p:txBody>
      </p:sp>
      <p:sp>
        <p:nvSpPr>
          <p:cNvPr id="3" name="Sous-titre 2"/>
          <p:cNvSpPr>
            <a:spLocks noGrp="1"/>
          </p:cNvSpPr>
          <p:nvPr>
            <p:ph type="subTitle" idx="1"/>
          </p:nvPr>
        </p:nvSpPr>
        <p:spPr>
          <a:xfrm>
            <a:off x="4320064" y="24480362"/>
            <a:ext cx="20160298" cy="11040163"/>
          </a:xfrm>
        </p:spPr>
        <p:txBody>
          <a:bodyPr/>
          <a:lstStyle>
            <a:lvl1pPr marL="0" indent="0" algn="ctr">
              <a:buNone/>
              <a:defRPr>
                <a:solidFill>
                  <a:schemeClr val="tx1">
                    <a:tint val="75000"/>
                  </a:schemeClr>
                </a:solidFill>
              </a:defRPr>
            </a:lvl1pPr>
            <a:lvl2pPr marL="1645920" indent="0" algn="ctr">
              <a:buNone/>
              <a:defRPr>
                <a:solidFill>
                  <a:schemeClr val="tx1">
                    <a:tint val="75000"/>
                  </a:schemeClr>
                </a:solidFill>
              </a:defRPr>
            </a:lvl2pPr>
            <a:lvl3pPr marL="3291840" indent="0" algn="ctr">
              <a:buNone/>
              <a:defRPr>
                <a:solidFill>
                  <a:schemeClr val="tx1">
                    <a:tint val="75000"/>
                  </a:schemeClr>
                </a:solidFill>
              </a:defRPr>
            </a:lvl3pPr>
            <a:lvl4pPr marL="4937760" indent="0" algn="ctr">
              <a:buNone/>
              <a:defRPr>
                <a:solidFill>
                  <a:schemeClr val="tx1">
                    <a:tint val="75000"/>
                  </a:schemeClr>
                </a:solidFill>
              </a:defRPr>
            </a:lvl4pPr>
            <a:lvl5pPr marL="6583680" indent="0" algn="ctr">
              <a:buNone/>
              <a:defRPr>
                <a:solidFill>
                  <a:schemeClr val="tx1">
                    <a:tint val="75000"/>
                  </a:schemeClr>
                </a:solidFill>
              </a:defRPr>
            </a:lvl5pPr>
            <a:lvl6pPr marL="8229600" indent="0" algn="ctr">
              <a:buNone/>
              <a:defRPr>
                <a:solidFill>
                  <a:schemeClr val="tx1">
                    <a:tint val="75000"/>
                  </a:schemeClr>
                </a:solidFill>
              </a:defRPr>
            </a:lvl6pPr>
            <a:lvl7pPr marL="9875520" indent="0" algn="ctr">
              <a:buNone/>
              <a:defRPr>
                <a:solidFill>
                  <a:schemeClr val="tx1">
                    <a:tint val="75000"/>
                  </a:schemeClr>
                </a:solidFill>
              </a:defRPr>
            </a:lvl7pPr>
            <a:lvl8pPr marL="11521440" indent="0" algn="ctr">
              <a:buNone/>
              <a:defRPr>
                <a:solidFill>
                  <a:schemeClr val="tx1">
                    <a:tint val="75000"/>
                  </a:schemeClr>
                </a:solidFill>
              </a:defRPr>
            </a:lvl8pPr>
            <a:lvl9pPr marL="1316736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20880308" y="1730036"/>
            <a:ext cx="6480096" cy="36860543"/>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1440021" y="1730036"/>
            <a:ext cx="18960280" cy="3686054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2275037" y="27760411"/>
            <a:ext cx="24480361" cy="8580127"/>
          </a:xfrm>
        </p:spPr>
        <p:txBody>
          <a:bodyPr anchor="t"/>
          <a:lstStyle>
            <a:lvl1pPr algn="l">
              <a:defRPr sz="14400" b="1" cap="all"/>
            </a:lvl1pPr>
          </a:lstStyle>
          <a:p>
            <a:r>
              <a:rPr lang="fr-FR"/>
              <a:t>Cliquez pour modifier le style du titre</a:t>
            </a:r>
          </a:p>
        </p:txBody>
      </p:sp>
      <p:sp>
        <p:nvSpPr>
          <p:cNvPr id="3" name="Espace réservé du texte 2"/>
          <p:cNvSpPr>
            <a:spLocks noGrp="1"/>
          </p:cNvSpPr>
          <p:nvPr>
            <p:ph type="body" idx="1"/>
          </p:nvPr>
        </p:nvSpPr>
        <p:spPr>
          <a:xfrm>
            <a:off x="2275037" y="18310279"/>
            <a:ext cx="24480361" cy="9450134"/>
          </a:xfrm>
        </p:spPr>
        <p:txBody>
          <a:bodyPr anchor="b"/>
          <a:lstStyle>
            <a:lvl1pPr marL="0" indent="0">
              <a:buNone/>
              <a:defRPr sz="7200">
                <a:solidFill>
                  <a:schemeClr val="tx1">
                    <a:tint val="75000"/>
                  </a:schemeClr>
                </a:solidFill>
              </a:defRPr>
            </a:lvl1pPr>
            <a:lvl2pPr marL="1645920" indent="0">
              <a:buNone/>
              <a:defRPr sz="6500">
                <a:solidFill>
                  <a:schemeClr val="tx1">
                    <a:tint val="75000"/>
                  </a:schemeClr>
                </a:solidFill>
              </a:defRPr>
            </a:lvl2pPr>
            <a:lvl3pPr marL="3291840" indent="0">
              <a:buNone/>
              <a:defRPr sz="5800">
                <a:solidFill>
                  <a:schemeClr val="tx1">
                    <a:tint val="75000"/>
                  </a:schemeClr>
                </a:solidFill>
              </a:defRPr>
            </a:lvl3pPr>
            <a:lvl4pPr marL="4937760" indent="0">
              <a:buNone/>
              <a:defRPr sz="5000">
                <a:solidFill>
                  <a:schemeClr val="tx1">
                    <a:tint val="75000"/>
                  </a:schemeClr>
                </a:solidFill>
              </a:defRPr>
            </a:lvl4pPr>
            <a:lvl5pPr marL="6583680" indent="0">
              <a:buNone/>
              <a:defRPr sz="5000">
                <a:solidFill>
                  <a:schemeClr val="tx1">
                    <a:tint val="75000"/>
                  </a:schemeClr>
                </a:solidFill>
              </a:defRPr>
            </a:lvl5pPr>
            <a:lvl6pPr marL="8229600" indent="0">
              <a:buNone/>
              <a:defRPr sz="5000">
                <a:solidFill>
                  <a:schemeClr val="tx1">
                    <a:tint val="75000"/>
                  </a:schemeClr>
                </a:solidFill>
              </a:defRPr>
            </a:lvl6pPr>
            <a:lvl7pPr marL="9875520" indent="0">
              <a:buNone/>
              <a:defRPr sz="5000">
                <a:solidFill>
                  <a:schemeClr val="tx1">
                    <a:tint val="75000"/>
                  </a:schemeClr>
                </a:solidFill>
              </a:defRPr>
            </a:lvl7pPr>
            <a:lvl8pPr marL="11521440" indent="0">
              <a:buNone/>
              <a:defRPr sz="5000">
                <a:solidFill>
                  <a:schemeClr val="tx1">
                    <a:tint val="75000"/>
                  </a:schemeClr>
                </a:solidFill>
              </a:defRPr>
            </a:lvl8pPr>
            <a:lvl9pPr marL="13167360" indent="0">
              <a:buNone/>
              <a:defRPr sz="50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1440022" y="10080156"/>
            <a:ext cx="12720188" cy="28510422"/>
          </a:xfrm>
        </p:spPr>
        <p:txBody>
          <a:bodyPr/>
          <a:lstStyle>
            <a:lvl1pPr>
              <a:defRPr sz="10100"/>
            </a:lvl1pPr>
            <a:lvl2pPr>
              <a:defRPr sz="8600"/>
            </a:lvl2pPr>
            <a:lvl3pPr>
              <a:defRPr sz="7200"/>
            </a:lvl3pPr>
            <a:lvl4pPr>
              <a:defRPr sz="6500"/>
            </a:lvl4pPr>
            <a:lvl5pPr>
              <a:defRPr sz="6500"/>
            </a:lvl5pPr>
            <a:lvl6pPr>
              <a:defRPr sz="6500"/>
            </a:lvl6pPr>
            <a:lvl7pPr>
              <a:defRPr sz="6500"/>
            </a:lvl7pPr>
            <a:lvl8pPr>
              <a:defRPr sz="6500"/>
            </a:lvl8pPr>
            <a:lvl9pPr>
              <a:defRPr sz="6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14640216" y="10080156"/>
            <a:ext cx="12720188" cy="28510422"/>
          </a:xfrm>
        </p:spPr>
        <p:txBody>
          <a:bodyPr/>
          <a:lstStyle>
            <a:lvl1pPr>
              <a:defRPr sz="10100"/>
            </a:lvl1pPr>
            <a:lvl2pPr>
              <a:defRPr sz="8600"/>
            </a:lvl2pPr>
            <a:lvl3pPr>
              <a:defRPr sz="7200"/>
            </a:lvl3pPr>
            <a:lvl4pPr>
              <a:defRPr sz="6500"/>
            </a:lvl4pPr>
            <a:lvl5pPr>
              <a:defRPr sz="6500"/>
            </a:lvl5pPr>
            <a:lvl6pPr>
              <a:defRPr sz="6500"/>
            </a:lvl6pPr>
            <a:lvl7pPr>
              <a:defRPr sz="6500"/>
            </a:lvl7pPr>
            <a:lvl8pPr>
              <a:defRPr sz="6500"/>
            </a:lvl8pPr>
            <a:lvl9pPr>
              <a:defRPr sz="6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1440024" y="9670145"/>
            <a:ext cx="12725189" cy="4030057"/>
          </a:xfrm>
        </p:spPr>
        <p:txBody>
          <a:bodyPr anchor="b"/>
          <a:lstStyle>
            <a:lvl1pPr marL="0" indent="0">
              <a:buNone/>
              <a:defRPr sz="8600" b="1"/>
            </a:lvl1pPr>
            <a:lvl2pPr marL="1645920" indent="0">
              <a:buNone/>
              <a:defRPr sz="7200" b="1"/>
            </a:lvl2pPr>
            <a:lvl3pPr marL="3291840" indent="0">
              <a:buNone/>
              <a:defRPr sz="6500" b="1"/>
            </a:lvl3pPr>
            <a:lvl4pPr marL="4937760" indent="0">
              <a:buNone/>
              <a:defRPr sz="5800" b="1"/>
            </a:lvl4pPr>
            <a:lvl5pPr marL="6583680" indent="0">
              <a:buNone/>
              <a:defRPr sz="5800" b="1"/>
            </a:lvl5pPr>
            <a:lvl6pPr marL="8229600" indent="0">
              <a:buNone/>
              <a:defRPr sz="5800" b="1"/>
            </a:lvl6pPr>
            <a:lvl7pPr marL="9875520" indent="0">
              <a:buNone/>
              <a:defRPr sz="5800" b="1"/>
            </a:lvl7pPr>
            <a:lvl8pPr marL="11521440" indent="0">
              <a:buNone/>
              <a:defRPr sz="5800" b="1"/>
            </a:lvl8pPr>
            <a:lvl9pPr marL="13167360" indent="0">
              <a:buNone/>
              <a:defRPr sz="5800" b="1"/>
            </a:lvl9pPr>
          </a:lstStyle>
          <a:p>
            <a:pPr lvl="0"/>
            <a:r>
              <a:rPr lang="fr-FR"/>
              <a:t>Cliquez pour modifier les styles du texte du masque</a:t>
            </a:r>
          </a:p>
        </p:txBody>
      </p:sp>
      <p:sp>
        <p:nvSpPr>
          <p:cNvPr id="4" name="Espace réservé du contenu 3"/>
          <p:cNvSpPr>
            <a:spLocks noGrp="1"/>
          </p:cNvSpPr>
          <p:nvPr>
            <p:ph sz="half" idx="2"/>
          </p:nvPr>
        </p:nvSpPr>
        <p:spPr>
          <a:xfrm>
            <a:off x="1440024" y="13700200"/>
            <a:ext cx="12725189" cy="24890371"/>
          </a:xfrm>
        </p:spPr>
        <p:txBody>
          <a:bodyPr/>
          <a:lstStyle>
            <a:lvl1pPr>
              <a:defRPr sz="8600"/>
            </a:lvl1pPr>
            <a:lvl2pPr>
              <a:defRPr sz="7200"/>
            </a:lvl2pPr>
            <a:lvl3pPr>
              <a:defRPr sz="6500"/>
            </a:lvl3pPr>
            <a:lvl4pPr>
              <a:defRPr sz="5800"/>
            </a:lvl4pPr>
            <a:lvl5pPr>
              <a:defRPr sz="5800"/>
            </a:lvl5pPr>
            <a:lvl6pPr>
              <a:defRPr sz="5800"/>
            </a:lvl6pPr>
            <a:lvl7pPr>
              <a:defRPr sz="5800"/>
            </a:lvl7pPr>
            <a:lvl8pPr>
              <a:defRPr sz="5800"/>
            </a:lvl8pPr>
            <a:lvl9pPr>
              <a:defRPr sz="5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14630220" y="9670145"/>
            <a:ext cx="12730187" cy="4030057"/>
          </a:xfrm>
        </p:spPr>
        <p:txBody>
          <a:bodyPr anchor="b"/>
          <a:lstStyle>
            <a:lvl1pPr marL="0" indent="0">
              <a:buNone/>
              <a:defRPr sz="8600" b="1"/>
            </a:lvl1pPr>
            <a:lvl2pPr marL="1645920" indent="0">
              <a:buNone/>
              <a:defRPr sz="7200" b="1"/>
            </a:lvl2pPr>
            <a:lvl3pPr marL="3291840" indent="0">
              <a:buNone/>
              <a:defRPr sz="6500" b="1"/>
            </a:lvl3pPr>
            <a:lvl4pPr marL="4937760" indent="0">
              <a:buNone/>
              <a:defRPr sz="5800" b="1"/>
            </a:lvl4pPr>
            <a:lvl5pPr marL="6583680" indent="0">
              <a:buNone/>
              <a:defRPr sz="5800" b="1"/>
            </a:lvl5pPr>
            <a:lvl6pPr marL="8229600" indent="0">
              <a:buNone/>
              <a:defRPr sz="5800" b="1"/>
            </a:lvl6pPr>
            <a:lvl7pPr marL="9875520" indent="0">
              <a:buNone/>
              <a:defRPr sz="5800" b="1"/>
            </a:lvl7pPr>
            <a:lvl8pPr marL="11521440" indent="0">
              <a:buNone/>
              <a:defRPr sz="5800" b="1"/>
            </a:lvl8pPr>
            <a:lvl9pPr marL="13167360" indent="0">
              <a:buNone/>
              <a:defRPr sz="5800" b="1"/>
            </a:lvl9pPr>
          </a:lstStyle>
          <a:p>
            <a:pPr lvl="0"/>
            <a:r>
              <a:rPr lang="fr-FR"/>
              <a:t>Cliquez pour modifier les styles du texte du masque</a:t>
            </a:r>
          </a:p>
        </p:txBody>
      </p:sp>
      <p:sp>
        <p:nvSpPr>
          <p:cNvPr id="6" name="Espace réservé du contenu 5"/>
          <p:cNvSpPr>
            <a:spLocks noGrp="1"/>
          </p:cNvSpPr>
          <p:nvPr>
            <p:ph sz="quarter" idx="4"/>
          </p:nvPr>
        </p:nvSpPr>
        <p:spPr>
          <a:xfrm>
            <a:off x="14630220" y="13700200"/>
            <a:ext cx="12730187" cy="24890371"/>
          </a:xfrm>
        </p:spPr>
        <p:txBody>
          <a:bodyPr/>
          <a:lstStyle>
            <a:lvl1pPr>
              <a:defRPr sz="8600"/>
            </a:lvl1pPr>
            <a:lvl2pPr>
              <a:defRPr sz="7200"/>
            </a:lvl2pPr>
            <a:lvl3pPr>
              <a:defRPr sz="6500"/>
            </a:lvl3pPr>
            <a:lvl4pPr>
              <a:defRPr sz="5800"/>
            </a:lvl4pPr>
            <a:lvl5pPr>
              <a:defRPr sz="5800"/>
            </a:lvl5pPr>
            <a:lvl6pPr>
              <a:defRPr sz="5800"/>
            </a:lvl6pPr>
            <a:lvl7pPr>
              <a:defRPr sz="5800"/>
            </a:lvl7pPr>
            <a:lvl8pPr>
              <a:defRPr sz="5800"/>
            </a:lvl8pPr>
            <a:lvl9pPr>
              <a:defRPr sz="5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440024" y="1720028"/>
            <a:ext cx="9475142" cy="7320109"/>
          </a:xfrm>
        </p:spPr>
        <p:txBody>
          <a:bodyPr anchor="b"/>
          <a:lstStyle>
            <a:lvl1pPr algn="l">
              <a:defRPr sz="7200" b="1"/>
            </a:lvl1pPr>
          </a:lstStyle>
          <a:p>
            <a:r>
              <a:rPr lang="fr-FR"/>
              <a:t>Cliquez pour modifier le style du titre</a:t>
            </a:r>
          </a:p>
        </p:txBody>
      </p:sp>
      <p:sp>
        <p:nvSpPr>
          <p:cNvPr id="3" name="Espace réservé du contenu 2"/>
          <p:cNvSpPr>
            <a:spLocks noGrp="1"/>
          </p:cNvSpPr>
          <p:nvPr>
            <p:ph idx="1"/>
          </p:nvPr>
        </p:nvSpPr>
        <p:spPr>
          <a:xfrm>
            <a:off x="11260167" y="1720030"/>
            <a:ext cx="16100240" cy="36870550"/>
          </a:xfrm>
        </p:spPr>
        <p:txBody>
          <a:bodyPr/>
          <a:lstStyle>
            <a:lvl1pPr>
              <a:defRPr sz="11500"/>
            </a:lvl1pPr>
            <a:lvl2pPr>
              <a:defRPr sz="10100"/>
            </a:lvl2pPr>
            <a:lvl3pPr>
              <a:defRPr sz="8600"/>
            </a:lvl3pPr>
            <a:lvl4pPr>
              <a:defRPr sz="7200"/>
            </a:lvl4pPr>
            <a:lvl5pPr>
              <a:defRPr sz="7200"/>
            </a:lvl5pPr>
            <a:lvl6pPr>
              <a:defRPr sz="7200"/>
            </a:lvl6pPr>
            <a:lvl7pPr>
              <a:defRPr sz="7200"/>
            </a:lvl7pPr>
            <a:lvl8pPr>
              <a:defRPr sz="7200"/>
            </a:lvl8pPr>
            <a:lvl9pPr>
              <a:defRPr sz="7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1440024" y="9040137"/>
            <a:ext cx="9475142" cy="29550441"/>
          </a:xfrm>
        </p:spPr>
        <p:txBody>
          <a:bodyPr/>
          <a:lstStyle>
            <a:lvl1pPr marL="0" indent="0">
              <a:buNone/>
              <a:defRPr sz="5000"/>
            </a:lvl1pPr>
            <a:lvl2pPr marL="1645920" indent="0">
              <a:buNone/>
              <a:defRPr sz="4300"/>
            </a:lvl2pPr>
            <a:lvl3pPr marL="3291840" indent="0">
              <a:buNone/>
              <a:defRPr sz="3600"/>
            </a:lvl3pPr>
            <a:lvl4pPr marL="4937760" indent="0">
              <a:buNone/>
              <a:defRPr sz="3200"/>
            </a:lvl4pPr>
            <a:lvl5pPr marL="6583680" indent="0">
              <a:buNone/>
              <a:defRPr sz="3200"/>
            </a:lvl5pPr>
            <a:lvl6pPr marL="8229600" indent="0">
              <a:buNone/>
              <a:defRPr sz="3200"/>
            </a:lvl6pPr>
            <a:lvl7pPr marL="9875520" indent="0">
              <a:buNone/>
              <a:defRPr sz="3200"/>
            </a:lvl7pPr>
            <a:lvl8pPr marL="11521440" indent="0">
              <a:buNone/>
              <a:defRPr sz="3200"/>
            </a:lvl8pPr>
            <a:lvl9pPr marL="13167360" indent="0">
              <a:buNone/>
              <a:defRPr sz="32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645084" y="30240449"/>
            <a:ext cx="17280255" cy="3570058"/>
          </a:xfrm>
        </p:spPr>
        <p:txBody>
          <a:bodyPr anchor="b"/>
          <a:lstStyle>
            <a:lvl1pPr algn="l">
              <a:defRPr sz="7200" b="1"/>
            </a:lvl1pPr>
          </a:lstStyle>
          <a:p>
            <a:r>
              <a:rPr lang="fr-FR"/>
              <a:t>Cliquez pour modifier le style du titre</a:t>
            </a:r>
          </a:p>
        </p:txBody>
      </p:sp>
      <p:sp>
        <p:nvSpPr>
          <p:cNvPr id="3" name="Espace réservé pour une image  2"/>
          <p:cNvSpPr>
            <a:spLocks noGrp="1"/>
          </p:cNvSpPr>
          <p:nvPr>
            <p:ph type="pic" idx="1"/>
          </p:nvPr>
        </p:nvSpPr>
        <p:spPr>
          <a:xfrm>
            <a:off x="5645084" y="3860055"/>
            <a:ext cx="17280255" cy="25920383"/>
          </a:xfrm>
        </p:spPr>
        <p:txBody>
          <a:bodyPr/>
          <a:lstStyle>
            <a:lvl1pPr marL="0" indent="0">
              <a:buNone/>
              <a:defRPr sz="11500"/>
            </a:lvl1pPr>
            <a:lvl2pPr marL="1645920" indent="0">
              <a:buNone/>
              <a:defRPr sz="10100"/>
            </a:lvl2pPr>
            <a:lvl3pPr marL="3291840" indent="0">
              <a:buNone/>
              <a:defRPr sz="860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fr-FR"/>
          </a:p>
        </p:txBody>
      </p:sp>
      <p:sp>
        <p:nvSpPr>
          <p:cNvPr id="4" name="Espace réservé du texte 3"/>
          <p:cNvSpPr>
            <a:spLocks noGrp="1"/>
          </p:cNvSpPr>
          <p:nvPr>
            <p:ph type="body" sz="half" idx="2"/>
          </p:nvPr>
        </p:nvSpPr>
        <p:spPr>
          <a:xfrm>
            <a:off x="5645084" y="33810507"/>
            <a:ext cx="17280255" cy="5070070"/>
          </a:xfrm>
        </p:spPr>
        <p:txBody>
          <a:bodyPr/>
          <a:lstStyle>
            <a:lvl1pPr marL="0" indent="0">
              <a:buNone/>
              <a:defRPr sz="5000"/>
            </a:lvl1pPr>
            <a:lvl2pPr marL="1645920" indent="0">
              <a:buNone/>
              <a:defRPr sz="4300"/>
            </a:lvl2pPr>
            <a:lvl3pPr marL="3291840" indent="0">
              <a:buNone/>
              <a:defRPr sz="3600"/>
            </a:lvl3pPr>
            <a:lvl4pPr marL="4937760" indent="0">
              <a:buNone/>
              <a:defRPr sz="3200"/>
            </a:lvl4pPr>
            <a:lvl5pPr marL="6583680" indent="0">
              <a:buNone/>
              <a:defRPr sz="3200"/>
            </a:lvl5pPr>
            <a:lvl6pPr marL="8229600" indent="0">
              <a:buNone/>
              <a:defRPr sz="3200"/>
            </a:lvl6pPr>
            <a:lvl7pPr marL="9875520" indent="0">
              <a:buNone/>
              <a:defRPr sz="3200"/>
            </a:lvl7pPr>
            <a:lvl8pPr marL="11521440" indent="0">
              <a:buNone/>
              <a:defRPr sz="3200"/>
            </a:lvl8pPr>
            <a:lvl9pPr marL="13167360" indent="0">
              <a:buNone/>
              <a:defRPr sz="32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8874ABFC-BBFE-4AC3-B504-D774358FBE99}" type="datetimeFigureOut">
              <a:rPr lang="fr-FR" smtClean="0"/>
              <a:pPr/>
              <a:t>15/11/2024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EC05B32-297F-4F19-BB42-0BC654845A85}"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440021" y="1730029"/>
            <a:ext cx="25920383" cy="7200106"/>
          </a:xfrm>
          <a:prstGeom prst="rect">
            <a:avLst/>
          </a:prstGeom>
        </p:spPr>
        <p:txBody>
          <a:bodyPr vert="horz" lIns="329184" tIns="164592" rIns="329184" bIns="164592" rtlCol="0" anchor="ctr">
            <a:normAutofit/>
          </a:bodyPr>
          <a:lstStyle/>
          <a:p>
            <a:r>
              <a:rPr lang="fr-FR"/>
              <a:t>Cliquez pour modifier le style du titre</a:t>
            </a:r>
          </a:p>
        </p:txBody>
      </p:sp>
      <p:sp>
        <p:nvSpPr>
          <p:cNvPr id="3" name="Espace réservé du texte 2"/>
          <p:cNvSpPr>
            <a:spLocks noGrp="1"/>
          </p:cNvSpPr>
          <p:nvPr>
            <p:ph type="body" idx="1"/>
          </p:nvPr>
        </p:nvSpPr>
        <p:spPr>
          <a:xfrm>
            <a:off x="1440021" y="10080156"/>
            <a:ext cx="25920383" cy="28510422"/>
          </a:xfrm>
          <a:prstGeom prst="rect">
            <a:avLst/>
          </a:prstGeom>
        </p:spPr>
        <p:txBody>
          <a:bodyPr vert="horz" lIns="329184" tIns="164592" rIns="329184" bIns="164592"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1440021" y="40040598"/>
            <a:ext cx="6720099" cy="2300032"/>
          </a:xfrm>
          <a:prstGeom prst="rect">
            <a:avLst/>
          </a:prstGeom>
        </p:spPr>
        <p:txBody>
          <a:bodyPr vert="horz" lIns="329184" tIns="164592" rIns="329184" bIns="164592" rtlCol="0" anchor="ctr"/>
          <a:lstStyle>
            <a:lvl1pPr algn="l">
              <a:defRPr sz="4300">
                <a:solidFill>
                  <a:schemeClr val="tx1">
                    <a:tint val="75000"/>
                  </a:schemeClr>
                </a:solidFill>
              </a:defRPr>
            </a:lvl1pPr>
          </a:lstStyle>
          <a:p>
            <a:fld id="{8874ABFC-BBFE-4AC3-B504-D774358FBE99}" type="datetimeFigureOut">
              <a:rPr lang="fr-FR" smtClean="0"/>
              <a:pPr/>
              <a:t>15/11/2024</a:t>
            </a:fld>
            <a:endParaRPr lang="fr-FR"/>
          </a:p>
        </p:txBody>
      </p:sp>
      <p:sp>
        <p:nvSpPr>
          <p:cNvPr id="5" name="Espace réservé du pied de page 4"/>
          <p:cNvSpPr>
            <a:spLocks noGrp="1"/>
          </p:cNvSpPr>
          <p:nvPr>
            <p:ph type="ftr" sz="quarter" idx="3"/>
          </p:nvPr>
        </p:nvSpPr>
        <p:spPr>
          <a:xfrm>
            <a:off x="9840146" y="40040598"/>
            <a:ext cx="9120135" cy="2300032"/>
          </a:xfrm>
          <a:prstGeom prst="rect">
            <a:avLst/>
          </a:prstGeom>
        </p:spPr>
        <p:txBody>
          <a:bodyPr vert="horz" lIns="329184" tIns="164592" rIns="329184" bIns="164592" rtlCol="0" anchor="ctr"/>
          <a:lstStyle>
            <a:lvl1pPr algn="ctr">
              <a:defRPr sz="43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20640305" y="40040598"/>
            <a:ext cx="6720099" cy="2300032"/>
          </a:xfrm>
          <a:prstGeom prst="rect">
            <a:avLst/>
          </a:prstGeom>
        </p:spPr>
        <p:txBody>
          <a:bodyPr vert="horz" lIns="329184" tIns="164592" rIns="329184" bIns="164592" rtlCol="0" anchor="ctr"/>
          <a:lstStyle>
            <a:lvl1pPr algn="r">
              <a:defRPr sz="4300">
                <a:solidFill>
                  <a:schemeClr val="tx1">
                    <a:tint val="75000"/>
                  </a:schemeClr>
                </a:solidFill>
              </a:defRPr>
            </a:lvl1pPr>
          </a:lstStyle>
          <a:p>
            <a:fld id="{EEC05B32-297F-4F19-BB42-0BC654845A85}"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291840" rtl="0" eaLnBrk="1" latinLnBrk="0" hangingPunct="1">
        <a:spcBef>
          <a:spcPct val="0"/>
        </a:spcBef>
        <a:buNone/>
        <a:defRPr sz="15800" kern="1200">
          <a:solidFill>
            <a:schemeClr val="tx1"/>
          </a:solidFill>
          <a:latin typeface="+mj-lt"/>
          <a:ea typeface="+mj-ea"/>
          <a:cs typeface="+mj-cs"/>
        </a:defRPr>
      </a:lvl1pPr>
    </p:titleStyle>
    <p:bodyStyle>
      <a:lvl1pPr marL="1234440" indent="-1234440" algn="l" defTabSz="3291840" rtl="0" eaLnBrk="1" latinLnBrk="0" hangingPunct="1">
        <a:spcBef>
          <a:spcPct val="20000"/>
        </a:spcBef>
        <a:buFont typeface="Arial" pitchFamily="34" charset="0"/>
        <a:buChar char="•"/>
        <a:defRPr sz="11500" kern="1200">
          <a:solidFill>
            <a:schemeClr val="tx1"/>
          </a:solidFill>
          <a:latin typeface="+mn-lt"/>
          <a:ea typeface="+mn-ea"/>
          <a:cs typeface="+mn-cs"/>
        </a:defRPr>
      </a:lvl1pPr>
      <a:lvl2pPr marL="2674620" indent="-1028700" algn="l" defTabSz="3291840" rtl="0" eaLnBrk="1" latinLnBrk="0" hangingPunct="1">
        <a:spcBef>
          <a:spcPct val="20000"/>
        </a:spcBef>
        <a:buFont typeface="Arial" pitchFamily="34" charset="0"/>
        <a:buChar char="–"/>
        <a:defRPr sz="10100" kern="1200">
          <a:solidFill>
            <a:schemeClr val="tx1"/>
          </a:solidFill>
          <a:latin typeface="+mn-lt"/>
          <a:ea typeface="+mn-ea"/>
          <a:cs typeface="+mn-cs"/>
        </a:defRPr>
      </a:lvl2pPr>
      <a:lvl3pPr marL="4114800" indent="-822960" algn="l" defTabSz="3291840" rtl="0" eaLnBrk="1" latinLnBrk="0" hangingPunct="1">
        <a:spcBef>
          <a:spcPct val="20000"/>
        </a:spcBef>
        <a:buFont typeface="Arial" pitchFamily="34" charset="0"/>
        <a:buChar char="•"/>
        <a:defRPr sz="8600" kern="1200">
          <a:solidFill>
            <a:schemeClr val="tx1"/>
          </a:solidFill>
          <a:latin typeface="+mn-lt"/>
          <a:ea typeface="+mn-ea"/>
          <a:cs typeface="+mn-cs"/>
        </a:defRPr>
      </a:lvl3pPr>
      <a:lvl4pPr marL="5760720" indent="-822960" algn="l" defTabSz="3291840" rtl="0" eaLnBrk="1" latinLnBrk="0" hangingPunct="1">
        <a:spcBef>
          <a:spcPct val="20000"/>
        </a:spcBef>
        <a:buFont typeface="Arial" pitchFamily="34" charset="0"/>
        <a:buChar char="–"/>
        <a:defRPr sz="7200" kern="1200">
          <a:solidFill>
            <a:schemeClr val="tx1"/>
          </a:solidFill>
          <a:latin typeface="+mn-lt"/>
          <a:ea typeface="+mn-ea"/>
          <a:cs typeface="+mn-cs"/>
        </a:defRPr>
      </a:lvl4pPr>
      <a:lvl5pPr marL="7406640" indent="-822960" algn="l" defTabSz="3291840" rtl="0" eaLnBrk="1" latinLnBrk="0" hangingPunct="1">
        <a:spcBef>
          <a:spcPct val="20000"/>
        </a:spcBef>
        <a:buFont typeface="Arial" pitchFamily="34" charset="0"/>
        <a:buChar char="»"/>
        <a:defRPr sz="7200" kern="1200">
          <a:solidFill>
            <a:schemeClr val="tx1"/>
          </a:solidFill>
          <a:latin typeface="+mn-lt"/>
          <a:ea typeface="+mn-ea"/>
          <a:cs typeface="+mn-cs"/>
        </a:defRPr>
      </a:lvl5pPr>
      <a:lvl6pPr marL="9052560" indent="-822960" algn="l" defTabSz="3291840" rtl="0" eaLnBrk="1" latinLnBrk="0" hangingPunct="1">
        <a:spcBef>
          <a:spcPct val="20000"/>
        </a:spcBef>
        <a:buFont typeface="Arial" pitchFamily="34" charset="0"/>
        <a:buChar char="•"/>
        <a:defRPr sz="7200" kern="1200">
          <a:solidFill>
            <a:schemeClr val="tx1"/>
          </a:solidFill>
          <a:latin typeface="+mn-lt"/>
          <a:ea typeface="+mn-ea"/>
          <a:cs typeface="+mn-cs"/>
        </a:defRPr>
      </a:lvl6pPr>
      <a:lvl7pPr marL="10698480" indent="-822960" algn="l" defTabSz="3291840" rtl="0" eaLnBrk="1" latinLnBrk="0" hangingPunct="1">
        <a:spcBef>
          <a:spcPct val="20000"/>
        </a:spcBef>
        <a:buFont typeface="Arial" pitchFamily="34" charset="0"/>
        <a:buChar char="•"/>
        <a:defRPr sz="7200" kern="1200">
          <a:solidFill>
            <a:schemeClr val="tx1"/>
          </a:solidFill>
          <a:latin typeface="+mn-lt"/>
          <a:ea typeface="+mn-ea"/>
          <a:cs typeface="+mn-cs"/>
        </a:defRPr>
      </a:lvl7pPr>
      <a:lvl8pPr marL="12344400" indent="-822960" algn="l" defTabSz="3291840" rtl="0" eaLnBrk="1" latinLnBrk="0" hangingPunct="1">
        <a:spcBef>
          <a:spcPct val="20000"/>
        </a:spcBef>
        <a:buFont typeface="Arial" pitchFamily="34" charset="0"/>
        <a:buChar char="•"/>
        <a:defRPr sz="7200" kern="1200">
          <a:solidFill>
            <a:schemeClr val="tx1"/>
          </a:solidFill>
          <a:latin typeface="+mn-lt"/>
          <a:ea typeface="+mn-ea"/>
          <a:cs typeface="+mn-cs"/>
        </a:defRPr>
      </a:lvl8pPr>
      <a:lvl9pPr marL="13990320" indent="-822960" algn="l" defTabSz="3291840" rtl="0" eaLnBrk="1" latinLnBrk="0" hangingPunct="1">
        <a:spcBef>
          <a:spcPct val="20000"/>
        </a:spcBef>
        <a:buFont typeface="Arial" pitchFamily="34" charset="0"/>
        <a:buChar char="•"/>
        <a:defRPr sz="7200" kern="1200">
          <a:solidFill>
            <a:schemeClr val="tx1"/>
          </a:solidFill>
          <a:latin typeface="+mn-lt"/>
          <a:ea typeface="+mn-ea"/>
          <a:cs typeface="+mn-cs"/>
        </a:defRPr>
      </a:lvl9pPr>
    </p:bodyStyle>
    <p:otherStyle>
      <a:defPPr>
        <a:defRPr lang="fr-FR"/>
      </a:defPPr>
      <a:lvl1pPr marL="0" algn="l" defTabSz="3291840" rtl="0" eaLnBrk="1" latinLnBrk="0" hangingPunct="1">
        <a:defRPr sz="6500" kern="1200">
          <a:solidFill>
            <a:schemeClr val="tx1"/>
          </a:solidFill>
          <a:latin typeface="+mn-lt"/>
          <a:ea typeface="+mn-ea"/>
          <a:cs typeface="+mn-cs"/>
        </a:defRPr>
      </a:lvl1pPr>
      <a:lvl2pPr marL="1645920" algn="l" defTabSz="3291840" rtl="0" eaLnBrk="1" latinLnBrk="0" hangingPunct="1">
        <a:defRPr sz="6500" kern="1200">
          <a:solidFill>
            <a:schemeClr val="tx1"/>
          </a:solidFill>
          <a:latin typeface="+mn-lt"/>
          <a:ea typeface="+mn-ea"/>
          <a:cs typeface="+mn-cs"/>
        </a:defRPr>
      </a:lvl2pPr>
      <a:lvl3pPr marL="3291840" algn="l" defTabSz="3291840" rtl="0" eaLnBrk="1" latinLnBrk="0" hangingPunct="1">
        <a:defRPr sz="6500" kern="1200">
          <a:solidFill>
            <a:schemeClr val="tx1"/>
          </a:solidFill>
          <a:latin typeface="+mn-lt"/>
          <a:ea typeface="+mn-ea"/>
          <a:cs typeface="+mn-cs"/>
        </a:defRPr>
      </a:lvl3pPr>
      <a:lvl4pPr marL="4937760" algn="l" defTabSz="3291840" rtl="0" eaLnBrk="1" latinLnBrk="0" hangingPunct="1">
        <a:defRPr sz="6500" kern="1200">
          <a:solidFill>
            <a:schemeClr val="tx1"/>
          </a:solidFill>
          <a:latin typeface="+mn-lt"/>
          <a:ea typeface="+mn-ea"/>
          <a:cs typeface="+mn-cs"/>
        </a:defRPr>
      </a:lvl4pPr>
      <a:lvl5pPr marL="6583680" algn="l" defTabSz="3291840" rtl="0" eaLnBrk="1" latinLnBrk="0" hangingPunct="1">
        <a:defRPr sz="6500" kern="1200">
          <a:solidFill>
            <a:schemeClr val="tx1"/>
          </a:solidFill>
          <a:latin typeface="+mn-lt"/>
          <a:ea typeface="+mn-ea"/>
          <a:cs typeface="+mn-cs"/>
        </a:defRPr>
      </a:lvl5pPr>
      <a:lvl6pPr marL="8229600" algn="l" defTabSz="3291840" rtl="0" eaLnBrk="1" latinLnBrk="0" hangingPunct="1">
        <a:defRPr sz="6500" kern="1200">
          <a:solidFill>
            <a:schemeClr val="tx1"/>
          </a:solidFill>
          <a:latin typeface="+mn-lt"/>
          <a:ea typeface="+mn-ea"/>
          <a:cs typeface="+mn-cs"/>
        </a:defRPr>
      </a:lvl6pPr>
      <a:lvl7pPr marL="9875520" algn="l" defTabSz="3291840" rtl="0" eaLnBrk="1" latinLnBrk="0" hangingPunct="1">
        <a:defRPr sz="6500" kern="1200">
          <a:solidFill>
            <a:schemeClr val="tx1"/>
          </a:solidFill>
          <a:latin typeface="+mn-lt"/>
          <a:ea typeface="+mn-ea"/>
          <a:cs typeface="+mn-cs"/>
        </a:defRPr>
      </a:lvl7pPr>
      <a:lvl8pPr marL="11521440" algn="l" defTabSz="3291840" rtl="0" eaLnBrk="1" latinLnBrk="0" hangingPunct="1">
        <a:defRPr sz="6500" kern="1200">
          <a:solidFill>
            <a:schemeClr val="tx1"/>
          </a:solidFill>
          <a:latin typeface="+mn-lt"/>
          <a:ea typeface="+mn-ea"/>
          <a:cs typeface="+mn-cs"/>
        </a:defRPr>
      </a:lvl8pPr>
      <a:lvl9pPr marL="13167360" algn="l" defTabSz="3291840" rtl="0" eaLnBrk="1" latinLnBrk="0" hangingPunct="1">
        <a:defRPr sz="6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2.png"/><Relationship Id="rId18" Type="http://schemas.openxmlformats.org/officeDocument/2006/relationships/chart" Target="../charts/chart1.xml"/><Relationship Id="rId26" Type="http://schemas.openxmlformats.org/officeDocument/2006/relationships/image" Target="../media/image24.png"/><Relationship Id="rId39" Type="http://schemas.openxmlformats.org/officeDocument/2006/relationships/image" Target="../media/image31.png"/><Relationship Id="rId3" Type="http://schemas.openxmlformats.org/officeDocument/2006/relationships/image" Target="../media/image2.gif"/><Relationship Id="rId34" Type="http://schemas.openxmlformats.org/officeDocument/2006/relationships/image" Target="../media/image21.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3.png"/><Relationship Id="rId33" Type="http://schemas.openxmlformats.org/officeDocument/2006/relationships/image" Target="../media/image25.png"/><Relationship Id="rId38" Type="http://schemas.openxmlformats.org/officeDocument/2006/relationships/image" Target="../media/image30.png"/><Relationship Id="rId2" Type="http://schemas.openxmlformats.org/officeDocument/2006/relationships/image" Target="../media/image1.png"/><Relationship Id="rId16" Type="http://schemas.openxmlformats.org/officeDocument/2006/relationships/image" Target="../media/image15.png"/><Relationship Id="rId29" Type="http://schemas.openxmlformats.org/officeDocument/2006/relationships/image" Target="../media/image19.png"/><Relationship Id="rId41"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5.jpg"/><Relationship Id="rId11" Type="http://schemas.openxmlformats.org/officeDocument/2006/relationships/image" Target="../media/image10.png"/><Relationship Id="rId32" Type="http://schemas.openxmlformats.org/officeDocument/2006/relationships/image" Target="../media/image23.png"/><Relationship Id="rId37" Type="http://schemas.openxmlformats.org/officeDocument/2006/relationships/image" Target="../media/image28.png"/><Relationship Id="rId40" Type="http://schemas.openxmlformats.org/officeDocument/2006/relationships/image" Target="../media/image32.png"/><Relationship Id="rId5" Type="http://schemas.openxmlformats.org/officeDocument/2006/relationships/image" Target="../media/image4.jpg"/><Relationship Id="rId15" Type="http://schemas.openxmlformats.org/officeDocument/2006/relationships/image" Target="../media/image14.png"/><Relationship Id="rId28" Type="http://schemas.openxmlformats.org/officeDocument/2006/relationships/image" Target="../media/image18.png"/><Relationship Id="rId36" Type="http://schemas.openxmlformats.org/officeDocument/2006/relationships/image" Target="../media/image27.png"/><Relationship Id="rId10" Type="http://schemas.openxmlformats.org/officeDocument/2006/relationships/image" Target="../media/image9.jpg"/><Relationship Id="rId19" Type="http://schemas.openxmlformats.org/officeDocument/2006/relationships/image" Target="../media/image16.png"/><Relationship Id="rId31" Type="http://schemas.openxmlformats.org/officeDocument/2006/relationships/image" Target="../media/image22.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2.emf"/><Relationship Id="rId27" Type="http://schemas.openxmlformats.org/officeDocument/2006/relationships/image" Target="../media/image17.png"/><Relationship Id="rId30" Type="http://schemas.openxmlformats.org/officeDocument/2006/relationships/image" Target="../media/image20.png"/><Relationship Id="rId35" Type="http://schemas.openxmlformats.org/officeDocument/2006/relationships/image" Target="../media/image26.png"/><Relationship Id="rId8"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ZoneTexte 62"/>
          <p:cNvSpPr txBox="1"/>
          <p:nvPr/>
        </p:nvSpPr>
        <p:spPr>
          <a:xfrm>
            <a:off x="17266024" y="13305848"/>
            <a:ext cx="10527677" cy="17314642"/>
          </a:xfrm>
          <a:prstGeom prst="roundRect">
            <a:avLst>
              <a:gd name="adj" fmla="val 5824"/>
            </a:avLst>
          </a:prstGeom>
          <a:noFill/>
          <a:ln>
            <a:solidFill>
              <a:schemeClr val="accent1"/>
            </a:solidFill>
          </a:ln>
        </p:spPr>
        <p:txBody>
          <a:bodyPr wrap="square" rtlCol="0">
            <a:noAutofit/>
          </a:bodyPr>
          <a:lstStyle/>
          <a:p>
            <a:pPr algn="ctr"/>
            <a:r>
              <a:rPr lang="en-US" sz="3200" b="1" dirty="0"/>
              <a:t>Magnetic compression</a:t>
            </a:r>
            <a:endParaRPr lang="en-US" sz="2400" dirty="0"/>
          </a:p>
        </p:txBody>
      </p:sp>
      <p:sp>
        <p:nvSpPr>
          <p:cNvPr id="15" name="ZoneTexte 14"/>
          <p:cNvSpPr txBox="1"/>
          <p:nvPr/>
        </p:nvSpPr>
        <p:spPr>
          <a:xfrm>
            <a:off x="934716" y="7056106"/>
            <a:ext cx="26858984" cy="5928766"/>
          </a:xfrm>
          <a:prstGeom prst="roundRect">
            <a:avLst>
              <a:gd name="adj" fmla="val 8881"/>
            </a:avLst>
          </a:prstGeom>
          <a:noFill/>
          <a:ln>
            <a:solidFill>
              <a:schemeClr val="accent1"/>
            </a:solidFill>
          </a:ln>
        </p:spPr>
        <p:txBody>
          <a:bodyPr wrap="square" rtlCol="0">
            <a:noAutofit/>
          </a:bodyPr>
          <a:lstStyle/>
          <a:p>
            <a:pPr algn="ctr"/>
            <a:r>
              <a:rPr lang="en-US" sz="3200" b="1" dirty="0"/>
              <a:t>Introduction</a:t>
            </a:r>
            <a:endParaRPr lang="en-US" sz="2400" dirty="0"/>
          </a:p>
        </p:txBody>
      </p:sp>
      <p:sp>
        <p:nvSpPr>
          <p:cNvPr id="315" name="ZoneTexte 314"/>
          <p:cNvSpPr txBox="1"/>
          <p:nvPr/>
        </p:nvSpPr>
        <p:spPr>
          <a:xfrm>
            <a:off x="10871324" y="30815570"/>
            <a:ext cx="17061920" cy="8054849"/>
          </a:xfrm>
          <a:prstGeom prst="roundRect">
            <a:avLst>
              <a:gd name="adj" fmla="val 4341"/>
            </a:avLst>
          </a:prstGeom>
          <a:noFill/>
          <a:ln>
            <a:solidFill>
              <a:schemeClr val="accent1"/>
            </a:solidFill>
          </a:ln>
        </p:spPr>
        <p:txBody>
          <a:bodyPr wrap="square" rtlCol="0">
            <a:noAutofit/>
          </a:bodyPr>
          <a:lstStyle/>
          <a:p>
            <a:pPr algn="ctr"/>
            <a:r>
              <a:rPr lang="en-US" sz="3200" b="1" dirty="0"/>
              <a:t>Switchable adhesion</a:t>
            </a:r>
            <a:endParaRPr lang="en-US" sz="2400" dirty="0"/>
          </a:p>
        </p:txBody>
      </p:sp>
      <p:sp>
        <p:nvSpPr>
          <p:cNvPr id="351" name="ZoneTexte 350"/>
          <p:cNvSpPr txBox="1"/>
          <p:nvPr/>
        </p:nvSpPr>
        <p:spPr>
          <a:xfrm>
            <a:off x="979514" y="13319399"/>
            <a:ext cx="16040252" cy="11069575"/>
          </a:xfrm>
          <a:prstGeom prst="roundRect">
            <a:avLst>
              <a:gd name="adj" fmla="val 2937"/>
            </a:avLst>
          </a:prstGeom>
          <a:noFill/>
          <a:ln>
            <a:solidFill>
              <a:schemeClr val="accent1"/>
            </a:solidFill>
          </a:ln>
        </p:spPr>
        <p:txBody>
          <a:bodyPr wrap="square" rtlCol="0">
            <a:noAutofit/>
          </a:bodyPr>
          <a:lstStyle/>
          <a:p>
            <a:pPr algn="ctr"/>
            <a:r>
              <a:rPr lang="en-US" sz="3200" b="1" dirty="0"/>
              <a:t>Fabrication of model magnetic foams</a:t>
            </a:r>
            <a:endParaRPr lang="en-US" sz="2400" dirty="0"/>
          </a:p>
        </p:txBody>
      </p:sp>
      <p:sp>
        <p:nvSpPr>
          <p:cNvPr id="2" name="ZoneTexte 1"/>
          <p:cNvSpPr txBox="1"/>
          <p:nvPr/>
        </p:nvSpPr>
        <p:spPr>
          <a:xfrm>
            <a:off x="7384915" y="1771985"/>
            <a:ext cx="16736377" cy="1754326"/>
          </a:xfrm>
          <a:prstGeom prst="rect">
            <a:avLst/>
          </a:prstGeom>
          <a:noFill/>
        </p:spPr>
        <p:txBody>
          <a:bodyPr wrap="none" rtlCol="0">
            <a:spAutoFit/>
          </a:bodyPr>
          <a:lstStyle/>
          <a:p>
            <a:pPr algn="ctr"/>
            <a:r>
              <a:rPr lang="en-US" sz="5400" dirty="0"/>
              <a:t>Magnetic elastomer foams as low Poisson’s ratio actuators </a:t>
            </a:r>
          </a:p>
          <a:p>
            <a:pPr algn="ctr"/>
            <a:r>
              <a:rPr lang="en-US" sz="5400" dirty="0"/>
              <a:t>for switchable adhesion</a:t>
            </a:r>
          </a:p>
        </p:txBody>
      </p:sp>
      <p:sp>
        <p:nvSpPr>
          <p:cNvPr id="3" name="ZoneTexte 2"/>
          <p:cNvSpPr txBox="1"/>
          <p:nvPr/>
        </p:nvSpPr>
        <p:spPr>
          <a:xfrm>
            <a:off x="2381871" y="4246391"/>
            <a:ext cx="24313451" cy="2277547"/>
          </a:xfrm>
          <a:prstGeom prst="rect">
            <a:avLst/>
          </a:prstGeom>
          <a:noFill/>
        </p:spPr>
        <p:txBody>
          <a:bodyPr wrap="none" rtlCol="0">
            <a:spAutoFit/>
          </a:bodyPr>
          <a:lstStyle/>
          <a:p>
            <a:pPr algn="ctr">
              <a:spcAft>
                <a:spcPts val="1200"/>
              </a:spcAft>
            </a:pPr>
            <a:r>
              <a:rPr lang="en-US" sz="3600" dirty="0" err="1"/>
              <a:t>Maxime</a:t>
            </a:r>
            <a:r>
              <a:rPr lang="en-US" sz="3600" dirty="0"/>
              <a:t> Bès</a:t>
            </a:r>
            <a:r>
              <a:rPr lang="en-US" sz="3600" baseline="30000" dirty="0"/>
              <a:t>1</a:t>
            </a:r>
            <a:r>
              <a:rPr lang="en-US" sz="3600" dirty="0"/>
              <a:t>, Samuel Lamont</a:t>
            </a:r>
            <a:r>
              <a:rPr lang="en-US" sz="3600" baseline="30000" dirty="0"/>
              <a:t>2</a:t>
            </a:r>
            <a:r>
              <a:rPr lang="en-US" sz="3600" dirty="0"/>
              <a:t>, Jean-Claude Mancer</a:t>
            </a:r>
            <a:r>
              <a:rPr lang="en-US" sz="3600" baseline="30000" dirty="0"/>
              <a:t>1</a:t>
            </a:r>
            <a:r>
              <a:rPr lang="en-US" sz="3600" dirty="0"/>
              <a:t>, </a:t>
            </a:r>
            <a:r>
              <a:rPr lang="en-US" sz="3600" dirty="0" err="1"/>
              <a:t>Ludovic</a:t>
            </a:r>
            <a:r>
              <a:rPr lang="en-US" sz="3600" dirty="0"/>
              <a:t> Olanier</a:t>
            </a:r>
            <a:r>
              <a:rPr lang="en-US" sz="3600" baseline="30000" dirty="0"/>
              <a:t>1</a:t>
            </a:r>
            <a:r>
              <a:rPr lang="en-US" sz="3600" dirty="0"/>
              <a:t>, Franck Vernerey</a:t>
            </a:r>
            <a:r>
              <a:rPr lang="en-US" sz="3600" baseline="30000" dirty="0"/>
              <a:t>2</a:t>
            </a:r>
            <a:r>
              <a:rPr lang="en-US" sz="3600" dirty="0"/>
              <a:t>, Artem Kovalenko</a:t>
            </a:r>
            <a:r>
              <a:rPr lang="en-US" sz="3600" baseline="30000" dirty="0"/>
              <a:t>1</a:t>
            </a:r>
          </a:p>
          <a:p>
            <a:pPr algn="ctr"/>
            <a:r>
              <a:rPr lang="en-US" sz="3200" i="1" baseline="30000" dirty="0"/>
              <a:t>1</a:t>
            </a:r>
            <a:r>
              <a:rPr lang="en-US" sz="3200" i="1" dirty="0"/>
              <a:t> </a:t>
            </a:r>
            <a:r>
              <a:rPr lang="fr-FR" sz="3200" i="1" dirty="0"/>
              <a:t>Laboratoire Sciences et Ingénierie de la Matière Molle, ESPCI Paris, PSL </a:t>
            </a:r>
            <a:r>
              <a:rPr lang="fr-FR" sz="3200" i="1" dirty="0" err="1"/>
              <a:t>University</a:t>
            </a:r>
            <a:r>
              <a:rPr lang="fr-FR" sz="3200" i="1" dirty="0"/>
              <a:t>, Sorbonne Université, UMR7615-CNRS, F-75005 Paris, France</a:t>
            </a:r>
          </a:p>
          <a:p>
            <a:pPr algn="ctr"/>
            <a:r>
              <a:rPr lang="en-US" sz="3200" i="1" baseline="30000" dirty="0"/>
              <a:t>2</a:t>
            </a:r>
            <a:r>
              <a:rPr lang="en-US" sz="3200" i="1" dirty="0"/>
              <a:t> Department of Mechanical Engineering and Material Science &amp; Engineering Program, University of Colorado at Boulder, Boulder, Colorado, USA.</a:t>
            </a:r>
          </a:p>
          <a:p>
            <a:pPr algn="ctr"/>
            <a:r>
              <a:rPr lang="en-US" sz="3200" i="1" u="sng" dirty="0"/>
              <a:t>artem.kovalenko@espci.fr</a:t>
            </a:r>
            <a:endParaRPr lang="en-US" sz="3200" i="1" dirty="0"/>
          </a:p>
        </p:txBody>
      </p:sp>
      <p:pic>
        <p:nvPicPr>
          <p:cNvPr id="5" name="Picture 8" descr="http://upload.wikimedia.org/wikipedia/fr/thumb/0/0f/CNRS_fr_quadri.svg/1012px-CNRS_fr_quadri.svg.png"/>
          <p:cNvPicPr>
            <a:picLocks noChangeAspect="1" noChangeArrowheads="1"/>
          </p:cNvPicPr>
          <p:nvPr/>
        </p:nvPicPr>
        <p:blipFill>
          <a:blip r:embed="rId2" cstate="print"/>
          <a:srcRect/>
          <a:stretch>
            <a:fillRect/>
          </a:stretch>
        </p:blipFill>
        <p:spPr bwMode="auto">
          <a:xfrm>
            <a:off x="3527004" y="2522172"/>
            <a:ext cx="1238258" cy="1252941"/>
          </a:xfrm>
          <a:prstGeom prst="rect">
            <a:avLst/>
          </a:prstGeom>
          <a:noFill/>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7299" y="2415680"/>
            <a:ext cx="1594041" cy="1413384"/>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6739" y="1301824"/>
            <a:ext cx="5224595" cy="1113856"/>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2748" y="2703712"/>
            <a:ext cx="1945088" cy="810453"/>
          </a:xfrm>
          <a:prstGeom prst="rect">
            <a:avLst/>
          </a:prstGeom>
        </p:spPr>
      </p:pic>
      <p:sp>
        <p:nvSpPr>
          <p:cNvPr id="14" name="ZoneTexte 13"/>
          <p:cNvSpPr txBox="1"/>
          <p:nvPr/>
        </p:nvSpPr>
        <p:spPr>
          <a:xfrm>
            <a:off x="1544280" y="8147012"/>
            <a:ext cx="10407660" cy="4524315"/>
          </a:xfrm>
          <a:prstGeom prst="rect">
            <a:avLst/>
          </a:prstGeom>
          <a:noFill/>
        </p:spPr>
        <p:txBody>
          <a:bodyPr wrap="square" rtlCol="0">
            <a:spAutoFit/>
          </a:bodyPr>
          <a:lstStyle/>
          <a:p>
            <a:pPr algn="just"/>
            <a:r>
              <a:rPr lang="en-US" sz="3200" dirty="0"/>
              <a:t>Soft magnetic composites exhibit fast and programmable macroscopic deformations in magnetic fields and are promising for applications in soft untethered robotics or for design of surfaces with switchable adhesion or wetting. In practice, because of incompressible nature of the soft non-porous actuators their compression or elongation are limited, and bending and folding remain preferred actuation modes. Here, we explore the potential of magnetic foams as compressible actuators with low Poisson’s ratio. </a:t>
            </a:r>
            <a:endParaRPr lang="en-US" sz="800" dirty="0"/>
          </a:p>
        </p:txBody>
      </p:sp>
      <p:sp>
        <p:nvSpPr>
          <p:cNvPr id="56" name="ZoneTexte 55"/>
          <p:cNvSpPr txBox="1"/>
          <p:nvPr/>
        </p:nvSpPr>
        <p:spPr>
          <a:xfrm>
            <a:off x="22570654" y="7913227"/>
            <a:ext cx="4358950" cy="584775"/>
          </a:xfrm>
          <a:prstGeom prst="rect">
            <a:avLst/>
          </a:prstGeom>
          <a:noFill/>
        </p:spPr>
        <p:txBody>
          <a:bodyPr wrap="none" rtlCol="0">
            <a:spAutoFit/>
          </a:bodyPr>
          <a:lstStyle/>
          <a:p>
            <a:r>
              <a:rPr lang="en-US" sz="3200" dirty="0"/>
              <a:t>Magnetic foam actuators</a:t>
            </a:r>
          </a:p>
        </p:txBody>
      </p:sp>
      <p:sp>
        <p:nvSpPr>
          <p:cNvPr id="550" name="ZoneTexte 549"/>
          <p:cNvSpPr txBox="1"/>
          <p:nvPr/>
        </p:nvSpPr>
        <p:spPr>
          <a:xfrm>
            <a:off x="10871324" y="39071001"/>
            <a:ext cx="12464035" cy="2722457"/>
          </a:xfrm>
          <a:prstGeom prst="roundRect">
            <a:avLst>
              <a:gd name="adj" fmla="val 9295"/>
            </a:avLst>
          </a:prstGeom>
          <a:noFill/>
          <a:ln>
            <a:solidFill>
              <a:schemeClr val="accent1"/>
            </a:solidFill>
          </a:ln>
        </p:spPr>
        <p:txBody>
          <a:bodyPr wrap="square" rtlCol="0">
            <a:noAutofit/>
          </a:bodyPr>
          <a:lstStyle/>
          <a:p>
            <a:pPr algn="ctr"/>
            <a:r>
              <a:rPr lang="en-US" sz="3200" b="1" dirty="0"/>
              <a:t>Conclusions</a:t>
            </a:r>
            <a:endParaRPr lang="en-US" sz="2400" dirty="0"/>
          </a:p>
        </p:txBody>
      </p:sp>
      <p:sp>
        <p:nvSpPr>
          <p:cNvPr id="552" name="ZoneTexte 551">
            <a:extLst>
              <a:ext uri="{FF2B5EF4-FFF2-40B4-BE49-F238E27FC236}">
                <a16:creationId xmlns:a16="http://schemas.microsoft.com/office/drawing/2014/main" id="{559488B8-9327-3B63-2CD6-F99ECCDE2934}"/>
              </a:ext>
            </a:extLst>
          </p:cNvPr>
          <p:cNvSpPr txBox="1"/>
          <p:nvPr/>
        </p:nvSpPr>
        <p:spPr>
          <a:xfrm>
            <a:off x="11231860" y="39642792"/>
            <a:ext cx="12148259" cy="1754326"/>
          </a:xfrm>
          <a:prstGeom prst="rect">
            <a:avLst/>
          </a:prstGeom>
          <a:noFill/>
        </p:spPr>
        <p:txBody>
          <a:bodyPr wrap="square" rtlCol="0">
            <a:spAutoFit/>
          </a:bodyPr>
          <a:lstStyle/>
          <a:p>
            <a:pPr marL="342900" marR="0" lvl="0" indent="-342900" defTabSz="914400" eaLnBrk="1" fontAlgn="auto" latinLnBrk="0" hangingPunct="1">
              <a:lnSpc>
                <a:spcPct val="150000"/>
              </a:lnSpc>
              <a:spcBef>
                <a:spcPts val="0"/>
              </a:spcBef>
              <a:spcAft>
                <a:spcPts val="0"/>
              </a:spcAft>
              <a:buClrTx/>
              <a:buSzTx/>
              <a:buFontTx/>
              <a:buAutoNum type="arabicPeriod"/>
              <a:tabLst/>
              <a:defRPr/>
            </a:pPr>
            <a:r>
              <a:rPr lang="en-US" sz="2400" kern="0" dirty="0">
                <a:solidFill>
                  <a:prstClr val="black"/>
                </a:solidFill>
              </a:rPr>
              <a:t>We fabricated model soft magnetic PDMS foams with open porosity and low Poisson’s ratio</a:t>
            </a:r>
            <a:r>
              <a:rPr kumimoji="0" lang="en-US" sz="2400" b="0" i="0" u="none" strike="noStrike" kern="0" cap="none" spc="0" normalizeH="0" baseline="0" noProof="0" dirty="0">
                <a:ln>
                  <a:noFill/>
                </a:ln>
                <a:solidFill>
                  <a:prstClr val="black"/>
                </a:solidFill>
                <a:effectLst/>
                <a:uLnTx/>
                <a:uFillTx/>
              </a:rPr>
              <a:t>.</a:t>
            </a:r>
          </a:p>
          <a:p>
            <a:pPr marL="342900" marR="0" lvl="0" indent="-342900" defTabSz="914400" eaLnBrk="1" fontAlgn="auto" latinLnBrk="0" hangingPunct="1">
              <a:lnSpc>
                <a:spcPct val="150000"/>
              </a:lnSpc>
              <a:spcBef>
                <a:spcPts val="0"/>
              </a:spcBef>
              <a:spcAft>
                <a:spcPts val="0"/>
              </a:spcAft>
              <a:buClrTx/>
              <a:buSzTx/>
              <a:buFontTx/>
              <a:buAutoNum type="arabicPeriod"/>
              <a:tabLst/>
              <a:defRPr/>
            </a:pPr>
            <a:r>
              <a:rPr lang="en-US" sz="2400" kern="0" noProof="0" dirty="0">
                <a:solidFill>
                  <a:prstClr val="black"/>
                </a:solidFill>
              </a:rPr>
              <a:t>Magnetically-induced compression is stronger for thicker foams. </a:t>
            </a:r>
            <a:endParaRPr kumimoji="0" lang="en-US" sz="2400" b="0" i="0" u="none" strike="noStrike" kern="0" cap="none" spc="0" normalizeH="0" baseline="0" noProof="0" dirty="0">
              <a:ln>
                <a:noFill/>
              </a:ln>
              <a:solidFill>
                <a:prstClr val="black"/>
              </a:solidFill>
              <a:effectLst/>
              <a:uLnTx/>
              <a:uFillTx/>
            </a:endParaRPr>
          </a:p>
          <a:p>
            <a:pPr marL="342900" marR="0" lvl="0" indent="-342900" defTabSz="914400" eaLnBrk="1" fontAlgn="auto" latinLnBrk="0" hangingPunct="1">
              <a:lnSpc>
                <a:spcPct val="150000"/>
              </a:lnSpc>
              <a:spcBef>
                <a:spcPts val="0"/>
              </a:spcBef>
              <a:spcAft>
                <a:spcPts val="0"/>
              </a:spcAft>
              <a:buClrTx/>
              <a:buSzTx/>
              <a:buFontTx/>
              <a:buAutoNum type="arabicPeriod"/>
              <a:tabLst/>
              <a:defRPr/>
            </a:pPr>
            <a:r>
              <a:rPr lang="en-US" sz="2400" kern="0" dirty="0">
                <a:solidFill>
                  <a:prstClr val="black"/>
                </a:solidFill>
              </a:rPr>
              <a:t>We showed a proof-of-concept of a magnetically-triggered adhesive detachment.</a:t>
            </a:r>
            <a:endParaRPr kumimoji="0" lang="en-US" sz="2400" b="0" i="0" u="none" strike="noStrike" kern="0" cap="none" spc="0" normalizeH="0" baseline="0" noProof="0" dirty="0">
              <a:ln>
                <a:noFill/>
              </a:ln>
              <a:solidFill>
                <a:prstClr val="black"/>
              </a:solidFill>
              <a:effectLst/>
              <a:uLnTx/>
              <a:uFillTx/>
            </a:endParaRPr>
          </a:p>
        </p:txBody>
      </p:sp>
      <p:sp>
        <p:nvSpPr>
          <p:cNvPr id="553" name="ZoneTexte 552"/>
          <p:cNvSpPr txBox="1"/>
          <p:nvPr/>
        </p:nvSpPr>
        <p:spPr>
          <a:xfrm>
            <a:off x="23421721" y="39061950"/>
            <a:ext cx="4511521" cy="2731508"/>
          </a:xfrm>
          <a:prstGeom prst="roundRect">
            <a:avLst>
              <a:gd name="adj" fmla="val 5041"/>
            </a:avLst>
          </a:prstGeom>
          <a:noFill/>
          <a:ln>
            <a:solidFill>
              <a:schemeClr val="accent1"/>
            </a:solidFill>
          </a:ln>
        </p:spPr>
        <p:txBody>
          <a:bodyPr wrap="square" rtlCol="0">
            <a:noAutofit/>
          </a:bodyPr>
          <a:lstStyle/>
          <a:p>
            <a:pPr algn="ctr"/>
            <a:r>
              <a:rPr lang="en-US" sz="3200" b="1" dirty="0"/>
              <a:t>Acknowledgments</a:t>
            </a:r>
            <a:endParaRPr lang="en-US" sz="2400" dirty="0"/>
          </a:p>
        </p:txBody>
      </p:sp>
      <p:sp>
        <p:nvSpPr>
          <p:cNvPr id="554" name="ZoneTexte 553"/>
          <p:cNvSpPr txBox="1"/>
          <p:nvPr/>
        </p:nvSpPr>
        <p:spPr>
          <a:xfrm>
            <a:off x="979512" y="30832428"/>
            <a:ext cx="9662057" cy="10930131"/>
          </a:xfrm>
          <a:prstGeom prst="roundRect">
            <a:avLst>
              <a:gd name="adj" fmla="val 5824"/>
            </a:avLst>
          </a:prstGeom>
          <a:noFill/>
          <a:ln>
            <a:solidFill>
              <a:schemeClr val="accent1"/>
            </a:solidFill>
          </a:ln>
        </p:spPr>
        <p:txBody>
          <a:bodyPr wrap="square" rtlCol="0">
            <a:noAutofit/>
          </a:bodyPr>
          <a:lstStyle/>
          <a:p>
            <a:pPr algn="ctr"/>
            <a:r>
              <a:rPr lang="en-US" sz="3200" b="1" dirty="0"/>
              <a:t>Magnetic compression modeling</a:t>
            </a:r>
            <a:endParaRPr lang="en-US" sz="2400" dirty="0"/>
          </a:p>
        </p:txBody>
      </p:sp>
      <p:sp>
        <p:nvSpPr>
          <p:cNvPr id="556" name="ZoneTexte 555">
            <a:extLst>
              <a:ext uri="{FF2B5EF4-FFF2-40B4-BE49-F238E27FC236}">
                <a16:creationId xmlns:a16="http://schemas.microsoft.com/office/drawing/2014/main" id="{A1EEF0F2-6BF4-6D19-A417-C3573E55DE95}"/>
              </a:ext>
            </a:extLst>
          </p:cNvPr>
          <p:cNvSpPr txBox="1"/>
          <p:nvPr/>
        </p:nvSpPr>
        <p:spPr>
          <a:xfrm>
            <a:off x="23833260" y="39825073"/>
            <a:ext cx="1476815" cy="584775"/>
          </a:xfrm>
          <a:prstGeom prst="rect">
            <a:avLst/>
          </a:prstGeom>
          <a:noFill/>
        </p:spPr>
        <p:txBody>
          <a:bodyPr wrap="none" rtlCol="0">
            <a:spAutoFit/>
          </a:bodyPr>
          <a:lstStyle/>
          <a:p>
            <a:pPr algn="ctr"/>
            <a:r>
              <a:rPr lang="fr-FR" sz="1600" b="1" dirty="0" err="1">
                <a:latin typeface="Cambria" panose="02040503050406030204" pitchFamily="18" charset="0"/>
                <a:ea typeface="Cambria" panose="02040503050406030204" pitchFamily="18" charset="0"/>
              </a:rPr>
              <a:t>Funding</a:t>
            </a:r>
            <a:r>
              <a:rPr lang="fr-FR" sz="1600" b="1" dirty="0">
                <a:latin typeface="Cambria" panose="02040503050406030204" pitchFamily="18" charset="0"/>
                <a:ea typeface="Cambria" panose="02040503050406030204" pitchFamily="18" charset="0"/>
              </a:rPr>
              <a:t>:</a:t>
            </a:r>
          </a:p>
          <a:p>
            <a:pPr algn="ctr"/>
            <a:r>
              <a:rPr lang="en-US" sz="1600" dirty="0">
                <a:solidFill>
                  <a:srgbClr val="000000"/>
                </a:solidFill>
                <a:latin typeface="Calibri" panose="020F0502020204030204" pitchFamily="34" charset="0"/>
              </a:rPr>
              <a:t>ANR </a:t>
            </a:r>
            <a:r>
              <a:rPr lang="en-US" sz="1600" dirty="0" err="1">
                <a:solidFill>
                  <a:srgbClr val="000000"/>
                </a:solidFill>
                <a:latin typeface="Calibri" panose="020F0502020204030204" pitchFamily="34" charset="0"/>
              </a:rPr>
              <a:t>MAGELAn</a:t>
            </a:r>
            <a:r>
              <a:rPr lang="en-US" sz="1600" dirty="0">
                <a:solidFill>
                  <a:srgbClr val="000000"/>
                </a:solidFill>
                <a:latin typeface="Calibri" panose="020F0502020204030204" pitchFamily="34" charset="0"/>
              </a:rPr>
              <a:t> </a:t>
            </a:r>
            <a:endParaRPr lang="en-US" sz="1600" b="1" dirty="0">
              <a:latin typeface="Cambria" panose="02040503050406030204" pitchFamily="18" charset="0"/>
              <a:ea typeface="Cambria" panose="02040503050406030204" pitchFamily="18" charset="0"/>
            </a:endParaRPr>
          </a:p>
        </p:txBody>
      </p:sp>
      <p:sp>
        <p:nvSpPr>
          <p:cNvPr id="558" name="ZoneTexte 557">
            <a:extLst>
              <a:ext uri="{FF2B5EF4-FFF2-40B4-BE49-F238E27FC236}">
                <a16:creationId xmlns:a16="http://schemas.microsoft.com/office/drawing/2014/main" id="{E226910A-5EAC-AAC6-D97A-0EC647E1249B}"/>
              </a:ext>
            </a:extLst>
          </p:cNvPr>
          <p:cNvSpPr txBox="1"/>
          <p:nvPr/>
        </p:nvSpPr>
        <p:spPr>
          <a:xfrm>
            <a:off x="23545228" y="40833185"/>
            <a:ext cx="4313432"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black"/>
                </a:solidFill>
                <a:effectLst/>
                <a:uLnTx/>
                <a:uFillTx/>
              </a:rPr>
              <a:t>Jérôme Robert </a:t>
            </a:r>
            <a:r>
              <a:rPr lang="fr-FR" sz="1600" kern="0" dirty="0">
                <a:solidFill>
                  <a:prstClr val="black"/>
                </a:solidFill>
              </a:rPr>
              <a:t>(IPCMS), Jérôme </a:t>
            </a:r>
            <a:r>
              <a:rPr lang="fr-FR" sz="1600" kern="0" dirty="0" err="1">
                <a:solidFill>
                  <a:prstClr val="black"/>
                </a:solidFill>
              </a:rPr>
              <a:t>Fresnais</a:t>
            </a:r>
            <a:r>
              <a:rPr lang="fr-FR" sz="1600" kern="0" dirty="0">
                <a:solidFill>
                  <a:prstClr val="black"/>
                </a:solidFill>
              </a:rPr>
              <a:t> (</a:t>
            </a:r>
            <a:r>
              <a:rPr lang="fr-FR" sz="1600" kern="0" dirty="0" err="1">
                <a:solidFill>
                  <a:prstClr val="black"/>
                </a:solidFill>
              </a:rPr>
              <a:t>Phenix</a:t>
            </a:r>
            <a:r>
              <a:rPr lang="fr-FR" sz="1600" kern="0" dirty="0">
                <a:solidFill>
                  <a:prstClr val="black"/>
                </a:solidFill>
              </a:rPr>
              <a:t>), Etienne </a:t>
            </a:r>
            <a:r>
              <a:rPr lang="fr-FR" sz="1600" kern="0" dirty="0" err="1">
                <a:solidFill>
                  <a:prstClr val="black"/>
                </a:solidFill>
              </a:rPr>
              <a:t>Barthel</a:t>
            </a:r>
            <a:r>
              <a:rPr lang="fr-FR" sz="1600" kern="0" dirty="0">
                <a:solidFill>
                  <a:prstClr val="black"/>
                </a:solidFill>
              </a:rPr>
              <a:t> (SIMM), Bruno Bresson (SIMM)</a:t>
            </a:r>
          </a:p>
        </p:txBody>
      </p:sp>
      <p:pic>
        <p:nvPicPr>
          <p:cNvPr id="85" name="Image 8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347790" y="1894055"/>
            <a:ext cx="3001335" cy="1848280"/>
          </a:xfrm>
          <a:prstGeom prst="rect">
            <a:avLst/>
          </a:prstGeom>
        </p:spPr>
      </p:pic>
      <p:pic>
        <p:nvPicPr>
          <p:cNvPr id="567" name="Image 566"/>
          <p:cNvPicPr>
            <a:picLocks noChangeAspect="1"/>
          </p:cNvPicPr>
          <p:nvPr/>
        </p:nvPicPr>
        <p:blipFill rotWithShape="1">
          <a:blip r:embed="rId7"/>
          <a:srcRect r="39936"/>
          <a:stretch/>
        </p:blipFill>
        <p:spPr>
          <a:xfrm>
            <a:off x="16531978" y="8973875"/>
            <a:ext cx="3696941" cy="3264628"/>
          </a:xfrm>
          <a:prstGeom prst="rect">
            <a:avLst/>
          </a:prstGeom>
        </p:spPr>
      </p:pic>
      <p:pic>
        <p:nvPicPr>
          <p:cNvPr id="568" name="Image 567"/>
          <p:cNvPicPr>
            <a:picLocks noChangeAspect="1"/>
          </p:cNvPicPr>
          <p:nvPr/>
        </p:nvPicPr>
        <p:blipFill rotWithShape="1">
          <a:blip r:embed="rId7"/>
          <a:srcRect l="56848"/>
          <a:stretch/>
        </p:blipFill>
        <p:spPr>
          <a:xfrm>
            <a:off x="13176076" y="9497925"/>
            <a:ext cx="2229672" cy="2740578"/>
          </a:xfrm>
          <a:prstGeom prst="rect">
            <a:avLst/>
          </a:prstGeom>
        </p:spPr>
      </p:pic>
      <p:sp>
        <p:nvSpPr>
          <p:cNvPr id="55" name="ZoneTexte 54"/>
          <p:cNvSpPr txBox="1"/>
          <p:nvPr/>
        </p:nvSpPr>
        <p:spPr>
          <a:xfrm>
            <a:off x="13896156" y="7961190"/>
            <a:ext cx="5462201" cy="584775"/>
          </a:xfrm>
          <a:prstGeom prst="rect">
            <a:avLst/>
          </a:prstGeom>
          <a:noFill/>
        </p:spPr>
        <p:txBody>
          <a:bodyPr wrap="none" rtlCol="0">
            <a:spAutoFit/>
          </a:bodyPr>
          <a:lstStyle/>
          <a:p>
            <a:r>
              <a:rPr lang="en-US" sz="3200" dirty="0"/>
              <a:t>Non-porous magnetic actuators</a:t>
            </a:r>
          </a:p>
        </p:txBody>
      </p:sp>
      <p:sp>
        <p:nvSpPr>
          <p:cNvPr id="569" name="ZoneTexte 568"/>
          <p:cNvSpPr txBox="1"/>
          <p:nvPr/>
        </p:nvSpPr>
        <p:spPr>
          <a:xfrm>
            <a:off x="13575575" y="8774184"/>
            <a:ext cx="1616725" cy="584775"/>
          </a:xfrm>
          <a:prstGeom prst="rect">
            <a:avLst/>
          </a:prstGeom>
          <a:noFill/>
        </p:spPr>
        <p:txBody>
          <a:bodyPr wrap="none" rtlCol="0">
            <a:spAutoFit/>
          </a:bodyPr>
          <a:lstStyle/>
          <a:p>
            <a:pPr marL="685800" indent="-685800">
              <a:buFont typeface="Wingdings" panose="05000000000000000000" pitchFamily="2" charset="2"/>
              <a:buChar char="ü"/>
            </a:pPr>
            <a:r>
              <a:rPr lang="en-US" sz="3200" dirty="0">
                <a:solidFill>
                  <a:srgbClr val="00B050"/>
                </a:solidFill>
              </a:rPr>
              <a:t>easy</a:t>
            </a:r>
          </a:p>
        </p:txBody>
      </p:sp>
      <p:sp>
        <p:nvSpPr>
          <p:cNvPr id="570" name="ZoneTexte 569"/>
          <p:cNvSpPr txBox="1"/>
          <p:nvPr/>
        </p:nvSpPr>
        <p:spPr>
          <a:xfrm>
            <a:off x="17487352" y="8774184"/>
            <a:ext cx="1881412" cy="584775"/>
          </a:xfrm>
          <a:prstGeom prst="rect">
            <a:avLst/>
          </a:prstGeom>
          <a:noFill/>
        </p:spPr>
        <p:txBody>
          <a:bodyPr wrap="none" rtlCol="0">
            <a:spAutoFit/>
          </a:bodyPr>
          <a:lstStyle/>
          <a:p>
            <a:r>
              <a:rPr lang="en-US" sz="3200" dirty="0">
                <a:solidFill>
                  <a:schemeClr val="accent6">
                    <a:lumMod val="75000"/>
                  </a:schemeClr>
                </a:solidFill>
                <a:latin typeface="EmojiOne Color" panose="02000503000000000000" pitchFamily="2" charset="0"/>
                <a:ea typeface="EmojiOne Color" panose="02000503000000000000" pitchFamily="2" charset="0"/>
              </a:rPr>
              <a:t>☹</a:t>
            </a:r>
            <a:r>
              <a:rPr lang="en-US" sz="3200" dirty="0">
                <a:solidFill>
                  <a:schemeClr val="accent6">
                    <a:lumMod val="75000"/>
                  </a:schemeClr>
                </a:solidFill>
              </a:rPr>
              <a:t>difficult</a:t>
            </a:r>
          </a:p>
        </p:txBody>
      </p:sp>
      <p:pic>
        <p:nvPicPr>
          <p:cNvPr id="571" name="Image 570"/>
          <p:cNvPicPr>
            <a:picLocks noChangeAspect="1"/>
          </p:cNvPicPr>
          <p:nvPr/>
        </p:nvPicPr>
        <p:blipFill>
          <a:blip r:embed="rId8"/>
          <a:stretch>
            <a:fillRect/>
          </a:stretch>
        </p:blipFill>
        <p:spPr>
          <a:xfrm>
            <a:off x="21719701" y="9605454"/>
            <a:ext cx="5583971" cy="1625713"/>
          </a:xfrm>
          <a:prstGeom prst="rect">
            <a:avLst/>
          </a:prstGeom>
        </p:spPr>
      </p:pic>
      <p:sp>
        <p:nvSpPr>
          <p:cNvPr id="572" name="ZoneTexte 571"/>
          <p:cNvSpPr txBox="1"/>
          <p:nvPr/>
        </p:nvSpPr>
        <p:spPr>
          <a:xfrm>
            <a:off x="21529004" y="8702176"/>
            <a:ext cx="5980933" cy="584775"/>
          </a:xfrm>
          <a:prstGeom prst="rect">
            <a:avLst/>
          </a:prstGeom>
          <a:noFill/>
        </p:spPr>
        <p:txBody>
          <a:bodyPr wrap="none" rtlCol="0">
            <a:spAutoFit/>
          </a:bodyPr>
          <a:lstStyle/>
          <a:p>
            <a:pPr marL="685800" indent="-685800">
              <a:buFont typeface="Wingdings" panose="05000000000000000000" pitchFamily="2" charset="2"/>
              <a:buChar char="ü"/>
            </a:pPr>
            <a:r>
              <a:rPr lang="en-US" sz="3200" dirty="0">
                <a:solidFill>
                  <a:srgbClr val="7030A0"/>
                </a:solidFill>
              </a:rPr>
              <a:t>easy, with no lateral expansion</a:t>
            </a:r>
          </a:p>
        </p:txBody>
      </p:sp>
      <p:sp>
        <p:nvSpPr>
          <p:cNvPr id="573" name="ZoneTexte 572"/>
          <p:cNvSpPr txBox="1"/>
          <p:nvPr/>
        </p:nvSpPr>
        <p:spPr>
          <a:xfrm>
            <a:off x="21456996" y="11591207"/>
            <a:ext cx="6200672" cy="1077218"/>
          </a:xfrm>
          <a:prstGeom prst="rect">
            <a:avLst/>
          </a:prstGeom>
          <a:noFill/>
        </p:spPr>
        <p:txBody>
          <a:bodyPr wrap="none" rtlCol="0">
            <a:spAutoFit/>
          </a:bodyPr>
          <a:lstStyle/>
          <a:p>
            <a:pPr marL="342900" indent="-342900">
              <a:buFont typeface="Arial" panose="020B0604020202020204" pitchFamily="34" charset="0"/>
              <a:buChar char="•"/>
            </a:pPr>
            <a:r>
              <a:rPr lang="en-US" sz="3200" b="1" dirty="0"/>
              <a:t>What determines the strain?</a:t>
            </a:r>
          </a:p>
          <a:p>
            <a:pPr marL="342900" indent="-342900">
              <a:buFont typeface="Arial" panose="020B0604020202020204" pitchFamily="34" charset="0"/>
              <a:buChar char="•"/>
            </a:pPr>
            <a:r>
              <a:rPr lang="en-US" sz="3200" b="1" dirty="0"/>
              <a:t>How can we use these actuators?</a:t>
            </a:r>
          </a:p>
        </p:txBody>
      </p:sp>
      <p:sp>
        <p:nvSpPr>
          <p:cNvPr id="574" name="ZoneTexte 573"/>
          <p:cNvSpPr txBox="1"/>
          <p:nvPr/>
        </p:nvSpPr>
        <p:spPr>
          <a:xfrm>
            <a:off x="13550199" y="12239279"/>
            <a:ext cx="6826677" cy="461665"/>
          </a:xfrm>
          <a:prstGeom prst="rect">
            <a:avLst/>
          </a:prstGeom>
          <a:noFill/>
        </p:spPr>
        <p:txBody>
          <a:bodyPr wrap="none" rtlCol="0">
            <a:spAutoFit/>
          </a:bodyPr>
          <a:lstStyle/>
          <a:p>
            <a:r>
              <a:rPr lang="en-US" sz="2400" dirty="0">
                <a:latin typeface="Calibri" panose="020F0502020204030204" pitchFamily="34" charset="0"/>
                <a:ea typeface="Calibri" panose="020F0502020204030204" pitchFamily="34" charset="0"/>
              </a:rPr>
              <a:t>Kim, Y.; Zhao, X. </a:t>
            </a:r>
            <a:r>
              <a:rPr lang="en-US" sz="2400" i="1" dirty="0">
                <a:latin typeface="Calibri" panose="020F0502020204030204" pitchFamily="34" charset="0"/>
                <a:ea typeface="Calibri" panose="020F0502020204030204" pitchFamily="34" charset="0"/>
              </a:rPr>
              <a:t>Chem. Rev.</a:t>
            </a:r>
            <a:r>
              <a:rPr lang="en-US" sz="2400" dirty="0">
                <a:latin typeface="Calibri" panose="020F0502020204030204" pitchFamily="34" charset="0"/>
                <a:ea typeface="Calibri" panose="020F0502020204030204" pitchFamily="34" charset="0"/>
              </a:rPr>
              <a:t> </a:t>
            </a:r>
            <a:r>
              <a:rPr lang="en-US" sz="2400" b="1" dirty="0">
                <a:latin typeface="Calibri" panose="020F0502020204030204" pitchFamily="34" charset="0"/>
                <a:ea typeface="Calibri" panose="020F0502020204030204" pitchFamily="34" charset="0"/>
              </a:rPr>
              <a:t>2022</a:t>
            </a:r>
            <a:r>
              <a:rPr lang="en-US" sz="2400" dirty="0">
                <a:latin typeface="Calibri" panose="020F0502020204030204" pitchFamily="34" charset="0"/>
                <a:ea typeface="Calibri" panose="020F0502020204030204" pitchFamily="34" charset="0"/>
              </a:rPr>
              <a:t>, </a:t>
            </a:r>
            <a:r>
              <a:rPr lang="en-US" sz="2400" i="1" dirty="0">
                <a:latin typeface="Calibri" panose="020F0502020204030204" pitchFamily="34" charset="0"/>
                <a:ea typeface="Calibri" panose="020F0502020204030204" pitchFamily="34" charset="0"/>
              </a:rPr>
              <a:t>122</a:t>
            </a:r>
            <a:r>
              <a:rPr lang="en-US" sz="2400" dirty="0">
                <a:latin typeface="Calibri" panose="020F0502020204030204" pitchFamily="34" charset="0"/>
                <a:ea typeface="Calibri" panose="020F0502020204030204" pitchFamily="34" charset="0"/>
              </a:rPr>
              <a:t> (5), 5317–5364</a:t>
            </a:r>
            <a:endParaRPr lang="en-US" sz="2400" dirty="0"/>
          </a:p>
        </p:txBody>
      </p:sp>
      <p:sp>
        <p:nvSpPr>
          <p:cNvPr id="575" name="Rectangle 574"/>
          <p:cNvSpPr/>
          <p:nvPr/>
        </p:nvSpPr>
        <p:spPr>
          <a:xfrm>
            <a:off x="21719701" y="11163570"/>
            <a:ext cx="2680025" cy="45719"/>
          </a:xfrm>
          <a:prstGeom prst="rect">
            <a:avLst/>
          </a:prstGeom>
          <a:solidFill>
            <a:srgbClr val="9AB47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6" name="Rectangle 575"/>
          <p:cNvSpPr/>
          <p:nvPr/>
        </p:nvSpPr>
        <p:spPr>
          <a:xfrm>
            <a:off x="24796146" y="11164908"/>
            <a:ext cx="2680025" cy="45719"/>
          </a:xfrm>
          <a:prstGeom prst="rect">
            <a:avLst/>
          </a:prstGeom>
          <a:solidFill>
            <a:srgbClr val="9AB47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ZoneTexte 38"/>
          <p:cNvSpPr txBox="1"/>
          <p:nvPr/>
        </p:nvSpPr>
        <p:spPr>
          <a:xfrm>
            <a:off x="3889852" y="18647991"/>
            <a:ext cx="3309560" cy="584775"/>
          </a:xfrm>
          <a:prstGeom prst="rect">
            <a:avLst/>
          </a:prstGeom>
          <a:noFill/>
        </p:spPr>
        <p:txBody>
          <a:bodyPr wrap="none" rtlCol="0">
            <a:spAutoFit/>
          </a:bodyPr>
          <a:lstStyle/>
          <a:p>
            <a:r>
              <a:rPr lang="en-US" sz="3200" dirty="0"/>
              <a:t>Control of porosity</a:t>
            </a:r>
          </a:p>
        </p:txBody>
      </p:sp>
      <p:sp>
        <p:nvSpPr>
          <p:cNvPr id="13" name="ZoneTexte 12"/>
          <p:cNvSpPr txBox="1"/>
          <p:nvPr/>
        </p:nvSpPr>
        <p:spPr>
          <a:xfrm>
            <a:off x="22753140" y="9822945"/>
            <a:ext cx="668581" cy="400110"/>
          </a:xfrm>
          <a:prstGeom prst="rect">
            <a:avLst/>
          </a:prstGeom>
          <a:noFill/>
        </p:spPr>
        <p:txBody>
          <a:bodyPr wrap="none" rtlCol="0">
            <a:spAutoFit/>
          </a:bodyPr>
          <a:lstStyle/>
          <a:p>
            <a:r>
              <a:rPr lang="en-US" sz="2000" dirty="0"/>
              <a:t>pore</a:t>
            </a:r>
          </a:p>
        </p:txBody>
      </p:sp>
      <p:pic>
        <p:nvPicPr>
          <p:cNvPr id="16" name="Image 15"/>
          <p:cNvPicPr>
            <a:picLocks noChangeAspect="1"/>
          </p:cNvPicPr>
          <p:nvPr/>
        </p:nvPicPr>
        <p:blipFill>
          <a:blip r:embed="rId9"/>
          <a:stretch>
            <a:fillRect/>
          </a:stretch>
        </p:blipFill>
        <p:spPr>
          <a:xfrm>
            <a:off x="1654796" y="19140292"/>
            <a:ext cx="6981793" cy="4411608"/>
          </a:xfrm>
          <a:prstGeom prst="rect">
            <a:avLst/>
          </a:prstGeom>
        </p:spPr>
      </p:pic>
      <p:grpSp>
        <p:nvGrpSpPr>
          <p:cNvPr id="44" name="Groupe 43"/>
          <p:cNvGrpSpPr/>
          <p:nvPr/>
        </p:nvGrpSpPr>
        <p:grpSpPr>
          <a:xfrm>
            <a:off x="9976617" y="18647991"/>
            <a:ext cx="6336704" cy="4884790"/>
            <a:chOff x="11591901" y="18864015"/>
            <a:chExt cx="6336704" cy="4884790"/>
          </a:xfrm>
        </p:grpSpPr>
        <p:sp>
          <p:nvSpPr>
            <p:cNvPr id="40" name="ZoneTexte 39"/>
            <p:cNvSpPr txBox="1"/>
            <p:nvPr/>
          </p:nvSpPr>
          <p:spPr>
            <a:xfrm>
              <a:off x="11964736" y="18864015"/>
              <a:ext cx="5448992" cy="584775"/>
            </a:xfrm>
            <a:prstGeom prst="rect">
              <a:avLst/>
            </a:prstGeom>
            <a:noFill/>
          </p:spPr>
          <p:txBody>
            <a:bodyPr wrap="none" rtlCol="0">
              <a:spAutoFit/>
            </a:bodyPr>
            <a:lstStyle/>
            <a:p>
              <a:r>
                <a:rPr lang="en-US" sz="3200" dirty="0"/>
                <a:t>Microstructure characterization</a:t>
              </a:r>
            </a:p>
          </p:txBody>
        </p:sp>
        <p:pic>
          <p:nvPicPr>
            <p:cNvPr id="17" name="Image 16"/>
            <p:cNvPicPr>
              <a:picLocks noChangeAspect="1"/>
            </p:cNvPicPr>
            <p:nvPr/>
          </p:nvPicPr>
          <p:blipFill rotWithShape="1">
            <a:blip r:embed="rId10" cstate="print">
              <a:extLst>
                <a:ext uri="{28A0092B-C50C-407E-A947-70E740481C1C}">
                  <a14:useLocalDpi xmlns:a14="http://schemas.microsoft.com/office/drawing/2010/main" val="0"/>
                </a:ext>
              </a:extLst>
            </a:blip>
            <a:srcRect b="7462"/>
            <a:stretch/>
          </p:blipFill>
          <p:spPr>
            <a:xfrm>
              <a:off x="11591901" y="19572341"/>
              <a:ext cx="6336704" cy="4176464"/>
            </a:xfrm>
            <a:prstGeom prst="rect">
              <a:avLst/>
            </a:prstGeom>
          </p:spPr>
        </p:pic>
        <p:cxnSp>
          <p:nvCxnSpPr>
            <p:cNvPr id="20" name="Connecteur droit 19"/>
            <p:cNvCxnSpPr/>
            <p:nvPr/>
          </p:nvCxnSpPr>
          <p:spPr>
            <a:xfrm flipH="1">
              <a:off x="16776476" y="23460772"/>
              <a:ext cx="720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16488444" y="22931187"/>
              <a:ext cx="1298753" cy="523220"/>
            </a:xfrm>
            <a:prstGeom prst="rect">
              <a:avLst/>
            </a:prstGeom>
            <a:noFill/>
          </p:spPr>
          <p:txBody>
            <a:bodyPr wrap="none" rtlCol="0">
              <a:spAutoFit/>
            </a:bodyPr>
            <a:lstStyle/>
            <a:p>
              <a:r>
                <a:rPr lang="en-US" sz="2800" dirty="0">
                  <a:solidFill>
                    <a:schemeClr val="bg1"/>
                  </a:solidFill>
                </a:rPr>
                <a:t>200 µm</a:t>
              </a:r>
            </a:p>
          </p:txBody>
        </p:sp>
        <p:cxnSp>
          <p:nvCxnSpPr>
            <p:cNvPr id="23" name="Connecteur droit avec flèche 22"/>
            <p:cNvCxnSpPr>
              <a:stCxn id="54" idx="1"/>
            </p:cNvCxnSpPr>
            <p:nvPr/>
          </p:nvCxnSpPr>
          <p:spPr>
            <a:xfrm flipH="1" flipV="1">
              <a:off x="11904317" y="20378042"/>
              <a:ext cx="352536" cy="36060"/>
            </a:xfrm>
            <a:prstGeom prst="straightConnector1">
              <a:avLst/>
            </a:prstGeom>
            <a:ln w="15875">
              <a:solidFill>
                <a:schemeClr val="accent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p:nvPr/>
          </p:nvCxnSpPr>
          <p:spPr>
            <a:xfrm flipH="1">
              <a:off x="12744028" y="20682077"/>
              <a:ext cx="288032" cy="571790"/>
            </a:xfrm>
            <a:prstGeom prst="straightConnector1">
              <a:avLst/>
            </a:prstGeom>
            <a:ln w="15875">
              <a:solidFill>
                <a:schemeClr val="accent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ZoneTexte 53"/>
            <p:cNvSpPr txBox="1"/>
            <p:nvPr/>
          </p:nvSpPr>
          <p:spPr>
            <a:xfrm>
              <a:off x="12256853" y="20152492"/>
              <a:ext cx="2674322" cy="523220"/>
            </a:xfrm>
            <a:prstGeom prst="rect">
              <a:avLst/>
            </a:prstGeom>
            <a:noFill/>
          </p:spPr>
          <p:txBody>
            <a:bodyPr wrap="none" rtlCol="0">
              <a:spAutoFit/>
            </a:bodyPr>
            <a:lstStyle/>
            <a:p>
              <a:r>
                <a:rPr lang="en-US" sz="2800" dirty="0">
                  <a:solidFill>
                    <a:schemeClr val="accent2">
                      <a:lumMod val="40000"/>
                      <a:lumOff val="60000"/>
                    </a:schemeClr>
                  </a:solidFill>
                </a:rPr>
                <a:t>Fe </a:t>
              </a:r>
              <a:r>
                <a:rPr lang="en-US" sz="2800" dirty="0" err="1">
                  <a:solidFill>
                    <a:schemeClr val="accent2">
                      <a:lumMod val="40000"/>
                      <a:lumOff val="60000"/>
                    </a:schemeClr>
                  </a:solidFill>
                </a:rPr>
                <a:t>microparticles</a:t>
              </a:r>
              <a:endParaRPr lang="en-US" sz="2400" dirty="0">
                <a:solidFill>
                  <a:schemeClr val="accent2">
                    <a:lumMod val="40000"/>
                    <a:lumOff val="60000"/>
                  </a:schemeClr>
                </a:solidFill>
              </a:endParaRPr>
            </a:p>
          </p:txBody>
        </p:sp>
        <p:cxnSp>
          <p:nvCxnSpPr>
            <p:cNvPr id="57" name="Connecteur droit avec flèche 56"/>
            <p:cNvCxnSpPr>
              <a:stCxn id="54" idx="3"/>
            </p:cNvCxnSpPr>
            <p:nvPr/>
          </p:nvCxnSpPr>
          <p:spPr>
            <a:xfrm flipV="1">
              <a:off x="14931175" y="20149292"/>
              <a:ext cx="326372" cy="264810"/>
            </a:xfrm>
            <a:prstGeom prst="straightConnector1">
              <a:avLst/>
            </a:prstGeom>
            <a:ln w="15875">
              <a:solidFill>
                <a:schemeClr val="accent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ZoneTexte 30"/>
            <p:cNvSpPr txBox="1"/>
            <p:nvPr/>
          </p:nvSpPr>
          <p:spPr>
            <a:xfrm>
              <a:off x="15336316" y="20296508"/>
              <a:ext cx="885948" cy="830997"/>
            </a:xfrm>
            <a:prstGeom prst="rect">
              <a:avLst/>
            </a:prstGeom>
            <a:noFill/>
          </p:spPr>
          <p:txBody>
            <a:bodyPr wrap="none" rtlCol="0">
              <a:spAutoFit/>
            </a:bodyPr>
            <a:lstStyle/>
            <a:p>
              <a:r>
                <a:rPr lang="en-US" sz="2400" dirty="0">
                  <a:solidFill>
                    <a:schemeClr val="bg1"/>
                  </a:solidFill>
                </a:rPr>
                <a:t>open</a:t>
              </a:r>
            </a:p>
            <a:p>
              <a:r>
                <a:rPr lang="en-US" sz="2400" dirty="0">
                  <a:solidFill>
                    <a:schemeClr val="bg1"/>
                  </a:solidFill>
                </a:rPr>
                <a:t>pores</a:t>
              </a:r>
            </a:p>
          </p:txBody>
        </p:sp>
      </p:grpSp>
      <p:pic>
        <p:nvPicPr>
          <p:cNvPr id="34" name="Image 3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8000612" y="28801119"/>
            <a:ext cx="1442661" cy="1442661"/>
          </a:xfrm>
          <a:prstGeom prst="rect">
            <a:avLst/>
          </a:prstGeom>
        </p:spPr>
      </p:pic>
      <p:sp>
        <p:nvSpPr>
          <p:cNvPr id="72" name="ZoneTexte 71"/>
          <p:cNvSpPr txBox="1"/>
          <p:nvPr/>
        </p:nvSpPr>
        <p:spPr>
          <a:xfrm>
            <a:off x="979512" y="24512526"/>
            <a:ext cx="16050357" cy="6107964"/>
          </a:xfrm>
          <a:prstGeom prst="roundRect">
            <a:avLst>
              <a:gd name="adj" fmla="val 5846"/>
            </a:avLst>
          </a:prstGeom>
          <a:noFill/>
          <a:ln>
            <a:solidFill>
              <a:schemeClr val="accent1"/>
            </a:solidFill>
          </a:ln>
        </p:spPr>
        <p:txBody>
          <a:bodyPr wrap="square" rtlCol="0">
            <a:noAutofit/>
          </a:bodyPr>
          <a:lstStyle/>
          <a:p>
            <a:pPr algn="ctr"/>
            <a:r>
              <a:rPr lang="en-US" sz="3200" b="1" dirty="0"/>
              <a:t>Mechanical properties</a:t>
            </a:r>
            <a:endParaRPr lang="en-US" sz="2400" dirty="0"/>
          </a:p>
        </p:txBody>
      </p:sp>
      <p:pic>
        <p:nvPicPr>
          <p:cNvPr id="43" name="Image 42"/>
          <p:cNvPicPr>
            <a:picLocks noChangeAspect="1"/>
          </p:cNvPicPr>
          <p:nvPr/>
        </p:nvPicPr>
        <p:blipFill>
          <a:blip r:embed="rId12"/>
          <a:stretch>
            <a:fillRect/>
          </a:stretch>
        </p:blipFill>
        <p:spPr>
          <a:xfrm>
            <a:off x="2120678" y="25976478"/>
            <a:ext cx="6086846" cy="4422547"/>
          </a:xfrm>
          <a:prstGeom prst="rect">
            <a:avLst/>
          </a:prstGeom>
        </p:spPr>
      </p:pic>
      <mc:AlternateContent xmlns:mc="http://schemas.openxmlformats.org/markup-compatibility/2006" xmlns:a14="http://schemas.microsoft.com/office/drawing/2010/main">
        <mc:Choice Requires="a14">
          <p:sp>
            <p:nvSpPr>
              <p:cNvPr id="93" name="ZoneTexte 92"/>
              <p:cNvSpPr txBox="1"/>
              <p:nvPr/>
            </p:nvSpPr>
            <p:spPr>
              <a:xfrm>
                <a:off x="4208910" y="26176516"/>
                <a:ext cx="1112356" cy="4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l-GR" sz="2400" i="1" smtClean="0">
                              <a:solidFill>
                                <a:schemeClr val="tx1"/>
                              </a:solidFill>
                              <a:latin typeface="Cambria Math" panose="02040503050406030204" pitchFamily="18" charset="0"/>
                              <a:ea typeface="Cambria Math" panose="02040503050406030204" pitchFamily="18" charset="0"/>
                            </a:rPr>
                          </m:ctrlPr>
                        </m:sSubPr>
                        <m:e>
                          <m:r>
                            <m:rPr>
                              <m:sty m:val="p"/>
                            </m:rPr>
                            <a:rPr lang="el-GR" sz="2400" i="1">
                              <a:solidFill>
                                <a:schemeClr val="tx1"/>
                              </a:solidFill>
                              <a:latin typeface="Cambria Math" panose="02040503050406030204" pitchFamily="18" charset="0"/>
                              <a:ea typeface="Cambria Math" panose="02040503050406030204" pitchFamily="18" charset="0"/>
                            </a:rPr>
                            <m:t>Φ</m:t>
                          </m:r>
                        </m:e>
                        <m:sub>
                          <m:r>
                            <a:rPr lang="fr-FR" sz="2400" b="0" i="1" smtClean="0">
                              <a:solidFill>
                                <a:schemeClr val="tx1"/>
                              </a:solidFill>
                              <a:latin typeface="Cambria Math" panose="02040503050406030204" pitchFamily="18" charset="0"/>
                              <a:ea typeface="Cambria Math" panose="02040503050406030204" pitchFamily="18" charset="0"/>
                            </a:rPr>
                            <m:t>𝑓𝑜𝑎𝑚</m:t>
                          </m:r>
                        </m:sub>
                      </m:sSub>
                    </m:oMath>
                  </m:oMathPara>
                </a14:m>
                <a:endParaRPr lang="en-US" sz="2400" dirty="0">
                  <a:solidFill>
                    <a:schemeClr val="tx1"/>
                  </a:solidFill>
                </a:endParaRPr>
              </a:p>
            </p:txBody>
          </p:sp>
        </mc:Choice>
        <mc:Fallback xmlns="">
          <p:sp>
            <p:nvSpPr>
              <p:cNvPr id="93" name="ZoneTexte 92"/>
              <p:cNvSpPr txBox="1">
                <a:spLocks noRot="1" noChangeAspect="1" noMove="1" noResize="1" noEditPoints="1" noAdjustHandles="1" noChangeArrowheads="1" noChangeShapeType="1" noTextEdit="1"/>
              </p:cNvSpPr>
              <p:nvPr/>
            </p:nvSpPr>
            <p:spPr>
              <a:xfrm>
                <a:off x="4208910" y="26176516"/>
                <a:ext cx="1112356" cy="491288"/>
              </a:xfrm>
              <a:prstGeom prst="rect">
                <a:avLst/>
              </a:prstGeom>
              <a:blipFill>
                <a:blip r:embed="rId13"/>
                <a:stretch>
                  <a:fillRect b="-12346"/>
                </a:stretch>
              </a:blipFill>
            </p:spPr>
            <p:txBody>
              <a:bodyPr/>
              <a:lstStyle/>
              <a:p>
                <a:r>
                  <a:rPr lang="en-US">
                    <a:noFill/>
                  </a:rPr>
                  <a:t> </a:t>
                </a:r>
              </a:p>
            </p:txBody>
          </p:sp>
        </mc:Fallback>
      </mc:AlternateContent>
      <p:sp>
        <p:nvSpPr>
          <p:cNvPr id="95" name="ZoneTexte 94"/>
          <p:cNvSpPr txBox="1"/>
          <p:nvPr/>
        </p:nvSpPr>
        <p:spPr>
          <a:xfrm>
            <a:off x="3920878" y="25272727"/>
            <a:ext cx="3529299" cy="584775"/>
          </a:xfrm>
          <a:prstGeom prst="rect">
            <a:avLst/>
          </a:prstGeom>
          <a:noFill/>
        </p:spPr>
        <p:txBody>
          <a:bodyPr wrap="none" rtlCol="0">
            <a:spAutoFit/>
          </a:bodyPr>
          <a:lstStyle/>
          <a:p>
            <a:r>
              <a:rPr lang="en-US" sz="3200" dirty="0"/>
              <a:t>Compression curves</a:t>
            </a:r>
          </a:p>
        </p:txBody>
      </p:sp>
      <p:sp>
        <p:nvSpPr>
          <p:cNvPr id="97" name="ZoneTexte 96"/>
          <p:cNvSpPr txBox="1"/>
          <p:nvPr/>
        </p:nvSpPr>
        <p:spPr>
          <a:xfrm>
            <a:off x="11696456" y="25272727"/>
            <a:ext cx="2559740" cy="584775"/>
          </a:xfrm>
          <a:prstGeom prst="rect">
            <a:avLst/>
          </a:prstGeom>
          <a:noFill/>
        </p:spPr>
        <p:txBody>
          <a:bodyPr wrap="none" rtlCol="0">
            <a:spAutoFit/>
          </a:bodyPr>
          <a:lstStyle/>
          <a:p>
            <a:r>
              <a:rPr lang="en-US" sz="3200" dirty="0"/>
              <a:t>Poisson’s ratio</a:t>
            </a:r>
          </a:p>
        </p:txBody>
      </p:sp>
      <p:pic>
        <p:nvPicPr>
          <p:cNvPr id="46" name="Image 45"/>
          <p:cNvPicPr>
            <a:picLocks noChangeAspect="1"/>
          </p:cNvPicPr>
          <p:nvPr/>
        </p:nvPicPr>
        <p:blipFill>
          <a:blip r:embed="rId14"/>
          <a:stretch>
            <a:fillRect/>
          </a:stretch>
        </p:blipFill>
        <p:spPr>
          <a:xfrm>
            <a:off x="9863708" y="26023468"/>
            <a:ext cx="6648481" cy="4313988"/>
          </a:xfrm>
          <a:prstGeom prst="rect">
            <a:avLst/>
          </a:prstGeom>
        </p:spPr>
      </p:pic>
      <mc:AlternateContent xmlns:mc="http://schemas.openxmlformats.org/markup-compatibility/2006" xmlns:a14="http://schemas.microsoft.com/office/drawing/2010/main">
        <mc:Choice Requires="a14">
          <p:sp>
            <p:nvSpPr>
              <p:cNvPr id="47" name="ZoneTexte 46"/>
              <p:cNvSpPr txBox="1"/>
              <p:nvPr/>
            </p:nvSpPr>
            <p:spPr>
              <a:xfrm>
                <a:off x="14616236" y="28134832"/>
                <a:ext cx="1530547"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1" i="1" smtClean="0">
                          <a:solidFill>
                            <a:srgbClr val="00B050"/>
                          </a:solidFill>
                          <a:latin typeface="Cambria Math" panose="02040503050406030204" pitchFamily="18" charset="0"/>
                          <a:ea typeface="Cambria Math" panose="02040503050406030204" pitchFamily="18" charset="0"/>
                        </a:rPr>
                        <m:t>𝝂</m:t>
                      </m:r>
                      <m:r>
                        <a:rPr lang="fr-FR" sz="2800" b="1" i="1" smtClean="0">
                          <a:solidFill>
                            <a:srgbClr val="00B050"/>
                          </a:solidFill>
                          <a:latin typeface="Cambria Math" panose="02040503050406030204" pitchFamily="18" charset="0"/>
                          <a:ea typeface="Cambria Math" panose="02040503050406030204" pitchFamily="18" charset="0"/>
                        </a:rPr>
                        <m:t>=</m:t>
                      </m:r>
                      <m:r>
                        <a:rPr lang="fr-FR" sz="2800" b="1" i="1" smtClean="0">
                          <a:solidFill>
                            <a:srgbClr val="00B050"/>
                          </a:solidFill>
                          <a:latin typeface="Cambria Math" panose="02040503050406030204" pitchFamily="18" charset="0"/>
                          <a:ea typeface="Cambria Math" panose="02040503050406030204" pitchFamily="18" charset="0"/>
                        </a:rPr>
                        <m:t>𝟎</m:t>
                      </m:r>
                      <m:r>
                        <a:rPr lang="fr-FR" sz="2800" b="1" i="1" smtClean="0">
                          <a:solidFill>
                            <a:srgbClr val="00B050"/>
                          </a:solidFill>
                          <a:latin typeface="Cambria Math" panose="02040503050406030204" pitchFamily="18" charset="0"/>
                          <a:ea typeface="Cambria Math" panose="02040503050406030204" pitchFamily="18" charset="0"/>
                        </a:rPr>
                        <m:t>,</m:t>
                      </m:r>
                      <m:r>
                        <a:rPr lang="fr-FR" sz="2800" b="1" i="1" smtClean="0">
                          <a:solidFill>
                            <a:srgbClr val="00B050"/>
                          </a:solidFill>
                          <a:latin typeface="Cambria Math" panose="02040503050406030204" pitchFamily="18" charset="0"/>
                          <a:ea typeface="Cambria Math" panose="02040503050406030204" pitchFamily="18" charset="0"/>
                        </a:rPr>
                        <m:t>𝟏𝟔</m:t>
                      </m:r>
                    </m:oMath>
                  </m:oMathPara>
                </a14:m>
                <a:endParaRPr lang="en-US" sz="2800" b="1" dirty="0">
                  <a:solidFill>
                    <a:srgbClr val="00B050"/>
                  </a:solidFill>
                </a:endParaRPr>
              </a:p>
            </p:txBody>
          </p:sp>
        </mc:Choice>
        <mc:Fallback xmlns="">
          <p:sp>
            <p:nvSpPr>
              <p:cNvPr id="47" name="ZoneTexte 46"/>
              <p:cNvSpPr txBox="1">
                <a:spLocks noRot="1" noChangeAspect="1" noMove="1" noResize="1" noEditPoints="1" noAdjustHandles="1" noChangeArrowheads="1" noChangeShapeType="1" noTextEdit="1"/>
              </p:cNvSpPr>
              <p:nvPr/>
            </p:nvSpPr>
            <p:spPr>
              <a:xfrm>
                <a:off x="14616236" y="28134832"/>
                <a:ext cx="1530547" cy="430887"/>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ZoneTexte 101"/>
              <p:cNvSpPr txBox="1"/>
              <p:nvPr/>
            </p:nvSpPr>
            <p:spPr>
              <a:xfrm>
                <a:off x="14688244" y="28581823"/>
                <a:ext cx="122347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ea typeface="Cambria Math" panose="02040503050406030204" pitchFamily="18" charset="0"/>
                            </a:rPr>
                          </m:ctrlPr>
                        </m:sSubPr>
                        <m:e>
                          <m:r>
                            <a:rPr lang="fr-FR" sz="1600" b="0" i="1" smtClean="0">
                              <a:latin typeface="Cambria Math" panose="02040503050406030204" pitchFamily="18" charset="0"/>
                              <a:ea typeface="Cambria Math" panose="02040503050406030204" pitchFamily="18" charset="0"/>
                            </a:rPr>
                            <m:t>(</m:t>
                          </m:r>
                          <m:r>
                            <a:rPr lang="en-US" sz="1600" i="1">
                              <a:latin typeface="Cambria Math" panose="02040503050406030204" pitchFamily="18" charset="0"/>
                              <a:ea typeface="Cambria Math" panose="02040503050406030204" pitchFamily="18" charset="0"/>
                            </a:rPr>
                            <m:t>𝜈</m:t>
                          </m:r>
                        </m:e>
                        <m:sub>
                          <m:r>
                            <a:rPr lang="fr-FR" sz="1600" b="0" i="1" smtClean="0">
                              <a:latin typeface="Cambria Math" panose="02040503050406030204" pitchFamily="18" charset="0"/>
                              <a:ea typeface="Cambria Math" panose="02040503050406030204" pitchFamily="18" charset="0"/>
                            </a:rPr>
                            <m:t>𝑃𝐷𝑀𝑆</m:t>
                          </m:r>
                        </m:sub>
                      </m:sSub>
                      <m:r>
                        <a:rPr lang="en-US" sz="1600" i="1" smtClean="0">
                          <a:latin typeface="Cambria Math" panose="02040503050406030204" pitchFamily="18" charset="0"/>
                          <a:ea typeface="Cambria Math" panose="02040503050406030204" pitchFamily="18" charset="0"/>
                        </a:rPr>
                        <m:t>≈</m:t>
                      </m:r>
                      <m:r>
                        <a:rPr lang="fr-FR" sz="1600" b="0" i="1" smtClean="0">
                          <a:latin typeface="Cambria Math" panose="02040503050406030204" pitchFamily="18" charset="0"/>
                          <a:ea typeface="Cambria Math" panose="02040503050406030204" pitchFamily="18" charset="0"/>
                        </a:rPr>
                        <m:t>0,5)</m:t>
                      </m:r>
                    </m:oMath>
                  </m:oMathPara>
                </a14:m>
                <a:endParaRPr lang="en-US" sz="1600" dirty="0"/>
              </a:p>
            </p:txBody>
          </p:sp>
        </mc:Choice>
        <mc:Fallback xmlns="">
          <p:sp>
            <p:nvSpPr>
              <p:cNvPr id="102" name="ZoneTexte 101"/>
              <p:cNvSpPr txBox="1">
                <a:spLocks noRot="1" noChangeAspect="1" noMove="1" noResize="1" noEditPoints="1" noAdjustHandles="1" noChangeArrowheads="1" noChangeShapeType="1" noTextEdit="1"/>
              </p:cNvSpPr>
              <p:nvPr/>
            </p:nvSpPr>
            <p:spPr>
              <a:xfrm>
                <a:off x="14688244" y="28581823"/>
                <a:ext cx="1223476" cy="246221"/>
              </a:xfrm>
              <a:prstGeom prst="rect">
                <a:avLst/>
              </a:prstGeom>
              <a:blipFill>
                <a:blip r:embed="rId16"/>
                <a:stretch>
                  <a:fillRect l="-4975" r="-5473" b="-32500"/>
                </a:stretch>
              </a:blipFill>
            </p:spPr>
            <p:txBody>
              <a:bodyPr/>
              <a:lstStyle/>
              <a:p>
                <a:r>
                  <a:rPr lang="en-US">
                    <a:noFill/>
                  </a:rPr>
                  <a:t> </a:t>
                </a:r>
              </a:p>
            </p:txBody>
          </p:sp>
        </mc:Fallback>
      </mc:AlternateContent>
      <p:pic>
        <p:nvPicPr>
          <p:cNvPr id="48" name="Imag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1577124" y="36779231"/>
            <a:ext cx="1238912" cy="1238912"/>
          </a:xfrm>
          <a:prstGeom prst="rect">
            <a:avLst/>
          </a:prstGeom>
        </p:spPr>
      </p:pic>
      <p:graphicFrame>
        <p:nvGraphicFramePr>
          <p:cNvPr id="111" name="Graphique 110"/>
          <p:cNvGraphicFramePr>
            <a:graphicFrameLocks/>
          </p:cNvGraphicFramePr>
          <p:nvPr>
            <p:extLst>
              <p:ext uri="{D42A27DB-BD31-4B8C-83A1-F6EECF244321}">
                <p14:modId xmlns:p14="http://schemas.microsoft.com/office/powerpoint/2010/main" val="2845049523"/>
              </p:ext>
            </p:extLst>
          </p:nvPr>
        </p:nvGraphicFramePr>
        <p:xfrm>
          <a:off x="1366764" y="37755881"/>
          <a:ext cx="3744416" cy="3862662"/>
        </p:xfrm>
        <a:graphic>
          <a:graphicData uri="http://schemas.openxmlformats.org/drawingml/2006/chart">
            <c:chart xmlns:c="http://schemas.openxmlformats.org/drawingml/2006/chart" xmlns:r="http://schemas.openxmlformats.org/officeDocument/2006/relationships" r:id="rId18"/>
          </a:graphicData>
        </a:graphic>
      </p:graphicFrame>
      <p:grpSp>
        <p:nvGrpSpPr>
          <p:cNvPr id="517" name="Groupe 516"/>
          <p:cNvGrpSpPr>
            <a:grpSpLocks noChangeAspect="1"/>
          </p:cNvGrpSpPr>
          <p:nvPr/>
        </p:nvGrpSpPr>
        <p:grpSpPr>
          <a:xfrm>
            <a:off x="18360652" y="14543541"/>
            <a:ext cx="8856000" cy="3191352"/>
            <a:chOff x="19152740" y="14831567"/>
            <a:chExt cx="7992888" cy="2880320"/>
          </a:xfrm>
        </p:grpSpPr>
        <p:pic>
          <p:nvPicPr>
            <p:cNvPr id="53" name="Image 52"/>
            <p:cNvPicPr>
              <a:picLocks noChangeAspect="1"/>
            </p:cNvPicPr>
            <p:nvPr/>
          </p:nvPicPr>
          <p:blipFill>
            <a:blip r:embed="rId19"/>
            <a:stretch>
              <a:fillRect/>
            </a:stretch>
          </p:blipFill>
          <p:spPr>
            <a:xfrm>
              <a:off x="19152740" y="14831567"/>
              <a:ext cx="7992888" cy="2880320"/>
            </a:xfrm>
            <a:prstGeom prst="rect">
              <a:avLst/>
            </a:prstGeom>
          </p:spPr>
        </p:pic>
        <p:cxnSp>
          <p:nvCxnSpPr>
            <p:cNvPr id="113" name="Connecteur droit avec flèche 112"/>
            <p:cNvCxnSpPr/>
            <p:nvPr/>
          </p:nvCxnSpPr>
          <p:spPr>
            <a:xfrm>
              <a:off x="20909114" y="15510491"/>
              <a:ext cx="0" cy="1999816"/>
            </a:xfrm>
            <a:prstGeom prst="straightConnector1">
              <a:avLst/>
            </a:prstGeom>
            <a:noFill/>
            <a:ln w="57150" cap="flat" cmpd="sng" algn="ctr">
              <a:solidFill>
                <a:srgbClr val="00B050"/>
              </a:solidFill>
              <a:prstDash val="solid"/>
              <a:miter lim="800000"/>
              <a:headEnd type="triangle"/>
              <a:tailEnd type="triangle"/>
            </a:ln>
            <a:effectLst/>
          </p:spPr>
        </p:cxnSp>
        <p:sp>
          <p:nvSpPr>
            <p:cNvPr id="114" name="ZoneTexte 113"/>
            <p:cNvSpPr txBox="1"/>
            <p:nvPr/>
          </p:nvSpPr>
          <p:spPr>
            <a:xfrm>
              <a:off x="20448881" y="14927885"/>
              <a:ext cx="478016" cy="523219"/>
            </a:xfrm>
            <a:prstGeom prst="rect">
              <a:avLst/>
            </a:prstGeom>
            <a:noFill/>
          </p:spPr>
          <p:txBody>
            <a:bodyPr wrap="none" rtlCol="0">
              <a:spAutoFit/>
            </a:bodyPr>
            <a:lstStyle/>
            <a:p>
              <a:pPr defTabSz="914400"/>
              <a:r>
                <a:rPr lang="fr-FR" sz="2800" b="1" dirty="0">
                  <a:ln>
                    <a:solidFill>
                      <a:srgbClr val="FFFFFF"/>
                    </a:solidFill>
                  </a:ln>
                  <a:solidFill>
                    <a:srgbClr val="00B050"/>
                  </a:solidFill>
                  <a:latin typeface="Century Gothic" panose="020F0302020204030204"/>
                </a:rPr>
                <a:t>L</a:t>
              </a:r>
              <a:r>
                <a:rPr lang="fr-FR" sz="2800" b="1" baseline="-25000" dirty="0">
                  <a:ln>
                    <a:solidFill>
                      <a:srgbClr val="FFFFFF"/>
                    </a:solidFill>
                  </a:ln>
                  <a:solidFill>
                    <a:srgbClr val="00B050"/>
                  </a:solidFill>
                  <a:latin typeface="Century Gothic" panose="020F0302020204030204"/>
                </a:rPr>
                <a:t>0</a:t>
              </a:r>
              <a:endParaRPr lang="fr-FR" sz="2800" b="1" dirty="0">
                <a:ln>
                  <a:solidFill>
                    <a:srgbClr val="FFFFFF"/>
                  </a:solidFill>
                </a:ln>
                <a:solidFill>
                  <a:srgbClr val="00B050"/>
                </a:solidFill>
                <a:latin typeface="Century Gothic" panose="020F0302020204030204"/>
              </a:endParaRPr>
            </a:p>
          </p:txBody>
        </p:sp>
        <p:cxnSp>
          <p:nvCxnSpPr>
            <p:cNvPr id="115" name="Connecteur droit avec flèche 114"/>
            <p:cNvCxnSpPr/>
            <p:nvPr/>
          </p:nvCxnSpPr>
          <p:spPr>
            <a:xfrm>
              <a:off x="23175555" y="15440866"/>
              <a:ext cx="0" cy="649011"/>
            </a:xfrm>
            <a:prstGeom prst="straightConnector1">
              <a:avLst/>
            </a:prstGeom>
            <a:noFill/>
            <a:ln w="57150" cap="flat" cmpd="sng" algn="ctr">
              <a:solidFill>
                <a:srgbClr val="74C7FB"/>
              </a:solidFill>
              <a:prstDash val="solid"/>
              <a:miter lim="800000"/>
              <a:headEnd type="triangle" w="sm" len="sm"/>
              <a:tailEnd type="triangle" w="sm" len="sm"/>
            </a:ln>
            <a:effectLst/>
          </p:spPr>
        </p:cxnSp>
        <p:cxnSp>
          <p:nvCxnSpPr>
            <p:cNvPr id="116" name="Connecteur droit 115"/>
            <p:cNvCxnSpPr/>
            <p:nvPr/>
          </p:nvCxnSpPr>
          <p:spPr>
            <a:xfrm>
              <a:off x="20909114" y="15510491"/>
              <a:ext cx="2363283" cy="0"/>
            </a:xfrm>
            <a:prstGeom prst="line">
              <a:avLst/>
            </a:prstGeom>
            <a:noFill/>
            <a:ln w="28575" cap="flat" cmpd="sng" algn="ctr">
              <a:solidFill>
                <a:srgbClr val="74C7FB"/>
              </a:solidFill>
              <a:prstDash val="dash"/>
              <a:miter lim="800000"/>
            </a:ln>
            <a:effectLst/>
          </p:spPr>
        </p:cxnSp>
        <p:cxnSp>
          <p:nvCxnSpPr>
            <p:cNvPr id="117" name="Connecteur droit 116"/>
            <p:cNvCxnSpPr/>
            <p:nvPr/>
          </p:nvCxnSpPr>
          <p:spPr>
            <a:xfrm>
              <a:off x="22907945" y="16089877"/>
              <a:ext cx="2701668" cy="0"/>
            </a:xfrm>
            <a:prstGeom prst="line">
              <a:avLst/>
            </a:prstGeom>
            <a:noFill/>
            <a:ln w="28575" cap="flat" cmpd="sng" algn="ctr">
              <a:solidFill>
                <a:srgbClr val="74C7FB"/>
              </a:solidFill>
              <a:prstDash val="dash"/>
              <a:miter lim="800000"/>
            </a:ln>
            <a:effectLst/>
          </p:spPr>
        </p:cxnSp>
        <mc:AlternateContent xmlns:mc="http://schemas.openxmlformats.org/markup-compatibility/2006" xmlns:a14="http://schemas.microsoft.com/office/drawing/2010/main">
          <mc:Choice Requires="a14">
            <p:sp>
              <p:nvSpPr>
                <p:cNvPr id="118" name="ZoneTexte 117"/>
                <p:cNvSpPr txBox="1"/>
                <p:nvPr/>
              </p:nvSpPr>
              <p:spPr>
                <a:xfrm>
                  <a:off x="23329204" y="15503949"/>
                  <a:ext cx="524504" cy="523219"/>
                </a:xfrm>
                <a:prstGeom prst="rect">
                  <a:avLst/>
                </a:prstGeom>
                <a:noFill/>
              </p:spPr>
              <p:txBody>
                <a:bodyPr wrap="none" rtlCol="0">
                  <a:spAutoFit/>
                </a:bodyPr>
                <a:lstStyle/>
                <a:p>
                  <a:pPr defTabSz="914400"/>
                  <a:r>
                    <a:rPr lang="el-GR" sz="2800" b="1" dirty="0">
                      <a:ln>
                        <a:solidFill>
                          <a:srgbClr val="FFFFFF"/>
                        </a:solidFill>
                      </a:ln>
                      <a:solidFill>
                        <a:srgbClr val="74C7FB"/>
                      </a:solidFill>
                    </a:rPr>
                    <a:t>Δ</a:t>
                  </a:r>
                  <a14:m>
                    <m:oMath xmlns:m="http://schemas.openxmlformats.org/officeDocument/2006/math">
                      <m:r>
                        <a:rPr lang="fr-FR" sz="2800" b="1" i="1" dirty="0" smtClean="0">
                          <a:ln>
                            <a:solidFill>
                              <a:srgbClr val="FFFFFF"/>
                            </a:solidFill>
                          </a:ln>
                          <a:solidFill>
                            <a:srgbClr val="74C7FB"/>
                          </a:solidFill>
                          <a:latin typeface="Cambria Math" panose="02040503050406030204" pitchFamily="18" charset="0"/>
                        </a:rPr>
                        <m:t>𝒍</m:t>
                      </m:r>
                    </m:oMath>
                  </a14:m>
                  <a:endParaRPr lang="fr-FR" sz="2800" b="1" dirty="0">
                    <a:ln>
                      <a:solidFill>
                        <a:srgbClr val="FFFFFF"/>
                      </a:solidFill>
                    </a:ln>
                    <a:solidFill>
                      <a:srgbClr val="74C7FB"/>
                    </a:solidFill>
                    <a:latin typeface="Century Gothic" panose="020F0302020204030204"/>
                  </a:endParaRPr>
                </a:p>
              </p:txBody>
            </p:sp>
          </mc:Choice>
          <mc:Fallback xmlns="">
            <p:sp>
              <p:nvSpPr>
                <p:cNvPr id="118" name="ZoneTexte 117"/>
                <p:cNvSpPr txBox="1">
                  <a:spLocks noRot="1" noChangeAspect="1" noMove="1" noResize="1" noEditPoints="1" noAdjustHandles="1" noChangeArrowheads="1" noChangeShapeType="1" noTextEdit="1"/>
                </p:cNvSpPr>
                <p:nvPr/>
              </p:nvSpPr>
              <p:spPr>
                <a:xfrm>
                  <a:off x="23329204" y="15503949"/>
                  <a:ext cx="524504" cy="523219"/>
                </a:xfrm>
                <a:prstGeom prst="rect">
                  <a:avLst/>
                </a:prstGeom>
                <a:blipFill>
                  <a:blip r:embed="rId26"/>
                  <a:stretch>
                    <a:fillRect/>
                  </a:stretch>
                </a:blipFill>
              </p:spPr>
              <p:txBody>
                <a:bodyPr/>
                <a:lstStyle/>
                <a:p>
                  <a:r>
                    <a:rPr lang="en-US">
                      <a:noFill/>
                    </a:rPr>
                    <a:t> </a:t>
                  </a:r>
                </a:p>
              </p:txBody>
            </p:sp>
          </mc:Fallback>
        </mc:AlternateContent>
      </p:grpSp>
      <p:pic>
        <p:nvPicPr>
          <p:cNvPr id="60" name="Image 59"/>
          <p:cNvPicPr>
            <a:picLocks noChangeAspect="1"/>
          </p:cNvPicPr>
          <p:nvPr/>
        </p:nvPicPr>
        <p:blipFill>
          <a:blip r:embed="rId27"/>
          <a:stretch>
            <a:fillRect/>
          </a:stretch>
        </p:blipFill>
        <p:spPr>
          <a:xfrm>
            <a:off x="22372777" y="19558213"/>
            <a:ext cx="5348915" cy="3849671"/>
          </a:xfrm>
          <a:prstGeom prst="rect">
            <a:avLst/>
          </a:prstGeom>
        </p:spPr>
      </p:pic>
      <p:sp>
        <p:nvSpPr>
          <p:cNvPr id="59" name="ZoneTexte 58"/>
          <p:cNvSpPr txBox="1"/>
          <p:nvPr/>
        </p:nvSpPr>
        <p:spPr>
          <a:xfrm>
            <a:off x="23551382" y="18758393"/>
            <a:ext cx="2901372" cy="584775"/>
          </a:xfrm>
          <a:prstGeom prst="rect">
            <a:avLst/>
          </a:prstGeom>
          <a:noFill/>
        </p:spPr>
        <p:txBody>
          <a:bodyPr wrap="none" rtlCol="0">
            <a:spAutoFit/>
          </a:bodyPr>
          <a:lstStyle/>
          <a:p>
            <a:pPr algn="ctr"/>
            <a:r>
              <a:rPr lang="en-US" sz="3200" dirty="0"/>
              <a:t>Strain field (DIC)</a:t>
            </a:r>
          </a:p>
        </p:txBody>
      </p:sp>
      <p:sp>
        <p:nvSpPr>
          <p:cNvPr id="123" name="ZoneTexte 122"/>
          <p:cNvSpPr txBox="1"/>
          <p:nvPr/>
        </p:nvSpPr>
        <p:spPr>
          <a:xfrm>
            <a:off x="19089634" y="18727364"/>
            <a:ext cx="2018502" cy="584775"/>
          </a:xfrm>
          <a:prstGeom prst="rect">
            <a:avLst/>
          </a:prstGeom>
          <a:noFill/>
        </p:spPr>
        <p:txBody>
          <a:bodyPr wrap="none" rtlCol="0">
            <a:spAutoFit/>
          </a:bodyPr>
          <a:lstStyle/>
          <a:p>
            <a:pPr algn="ctr"/>
            <a:r>
              <a:rPr lang="en-US" sz="3200" dirty="0"/>
              <a:t>Total strain</a:t>
            </a:r>
          </a:p>
        </p:txBody>
      </p:sp>
      <p:sp>
        <p:nvSpPr>
          <p:cNvPr id="129" name="ZoneTexte 128"/>
          <p:cNvSpPr txBox="1"/>
          <p:nvPr/>
        </p:nvSpPr>
        <p:spPr>
          <a:xfrm>
            <a:off x="24517707" y="22308140"/>
            <a:ext cx="972637" cy="518548"/>
          </a:xfrm>
          <a:prstGeom prst="rect">
            <a:avLst/>
          </a:prstGeom>
          <a:noFill/>
        </p:spPr>
        <p:txBody>
          <a:bodyPr wrap="none" rtlCol="0">
            <a:spAutoFit/>
          </a:bodyPr>
          <a:lstStyle/>
          <a:p>
            <a:pPr algn="ctr"/>
            <a:r>
              <a:rPr lang="el-GR" sz="2400" dirty="0">
                <a:solidFill>
                  <a:schemeClr val="bg1"/>
                </a:solidFill>
              </a:rPr>
              <a:t>ε≈</a:t>
            </a:r>
            <a:r>
              <a:rPr lang="fr-FR" sz="2400" dirty="0">
                <a:solidFill>
                  <a:schemeClr val="bg1"/>
                </a:solidFill>
              </a:rPr>
              <a:t>0.6</a:t>
            </a:r>
            <a:endParaRPr lang="en-US" sz="2400" dirty="0">
              <a:solidFill>
                <a:schemeClr val="bg1"/>
              </a:solidFill>
            </a:endParaRPr>
          </a:p>
        </p:txBody>
      </p:sp>
      <p:pic>
        <p:nvPicPr>
          <p:cNvPr id="519" name="Image 518"/>
          <p:cNvPicPr>
            <a:picLocks noChangeAspect="1"/>
          </p:cNvPicPr>
          <p:nvPr/>
        </p:nvPicPr>
        <p:blipFill>
          <a:blip r:embed="rId28"/>
          <a:stretch>
            <a:fillRect/>
          </a:stretch>
        </p:blipFill>
        <p:spPr>
          <a:xfrm>
            <a:off x="17553235" y="19879492"/>
            <a:ext cx="4745330" cy="3732092"/>
          </a:xfrm>
          <a:prstGeom prst="rect">
            <a:avLst/>
          </a:prstGeom>
        </p:spPr>
      </p:pic>
      <p:cxnSp>
        <p:nvCxnSpPr>
          <p:cNvPr id="515" name="Connecteur droit avec flèche 514"/>
          <p:cNvCxnSpPr/>
          <p:nvPr/>
        </p:nvCxnSpPr>
        <p:spPr>
          <a:xfrm flipV="1">
            <a:off x="19440772" y="20789930"/>
            <a:ext cx="1872898" cy="38570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6" name="ZoneTexte 125"/>
          <p:cNvSpPr txBox="1"/>
          <p:nvPr/>
        </p:nvSpPr>
        <p:spPr>
          <a:xfrm>
            <a:off x="19584788" y="20369056"/>
            <a:ext cx="1384018" cy="518548"/>
          </a:xfrm>
          <a:prstGeom prst="rect">
            <a:avLst/>
          </a:prstGeom>
          <a:noFill/>
        </p:spPr>
        <p:txBody>
          <a:bodyPr wrap="none" rtlCol="0">
            <a:spAutoFit/>
          </a:bodyPr>
          <a:lstStyle/>
          <a:p>
            <a:pPr algn="ctr"/>
            <a:r>
              <a:rPr lang="en-US" sz="2400" dirty="0">
                <a:solidFill>
                  <a:srgbClr val="C00000"/>
                </a:solidFill>
              </a:rPr>
              <a:t>Increase</a:t>
            </a:r>
          </a:p>
        </p:txBody>
      </p:sp>
      <p:sp>
        <p:nvSpPr>
          <p:cNvPr id="128" name="ZoneTexte 127"/>
          <p:cNvSpPr txBox="1"/>
          <p:nvPr/>
        </p:nvSpPr>
        <p:spPr>
          <a:xfrm>
            <a:off x="24664602" y="21288009"/>
            <a:ext cx="711564" cy="518548"/>
          </a:xfrm>
          <a:prstGeom prst="rect">
            <a:avLst/>
          </a:prstGeom>
          <a:noFill/>
        </p:spPr>
        <p:txBody>
          <a:bodyPr wrap="none" rtlCol="0">
            <a:spAutoFit/>
          </a:bodyPr>
          <a:lstStyle/>
          <a:p>
            <a:pPr algn="ctr"/>
            <a:r>
              <a:rPr lang="el-GR" sz="2400" dirty="0">
                <a:solidFill>
                  <a:schemeClr val="bg1"/>
                </a:solidFill>
              </a:rPr>
              <a:t>ε≈</a:t>
            </a:r>
            <a:r>
              <a:rPr lang="fr-FR" sz="2400" dirty="0">
                <a:solidFill>
                  <a:schemeClr val="bg1"/>
                </a:solidFill>
              </a:rPr>
              <a:t>0</a:t>
            </a:r>
            <a:endParaRPr lang="en-US" sz="2400" dirty="0">
              <a:solidFill>
                <a:schemeClr val="bg1"/>
              </a:solidFill>
            </a:endParaRPr>
          </a:p>
        </p:txBody>
      </p:sp>
      <p:sp>
        <p:nvSpPr>
          <p:cNvPr id="520" name="ZoneTexte 519"/>
          <p:cNvSpPr txBox="1"/>
          <p:nvPr/>
        </p:nvSpPr>
        <p:spPr>
          <a:xfrm>
            <a:off x="21629904" y="24226472"/>
            <a:ext cx="2491388" cy="584775"/>
          </a:xfrm>
          <a:prstGeom prst="rect">
            <a:avLst/>
          </a:prstGeom>
          <a:noFill/>
        </p:spPr>
        <p:txBody>
          <a:bodyPr wrap="none" rtlCol="0">
            <a:spAutoFit/>
          </a:bodyPr>
          <a:lstStyle/>
          <a:p>
            <a:r>
              <a:rPr lang="en-US" sz="3200" dirty="0"/>
              <a:t>Observations:</a:t>
            </a:r>
          </a:p>
        </p:txBody>
      </p:sp>
      <p:sp>
        <p:nvSpPr>
          <p:cNvPr id="134" name="ZoneTexte 133"/>
          <p:cNvSpPr txBox="1"/>
          <p:nvPr/>
        </p:nvSpPr>
        <p:spPr>
          <a:xfrm>
            <a:off x="17856596" y="24912687"/>
            <a:ext cx="9638921" cy="2031325"/>
          </a:xfrm>
          <a:prstGeom prst="rect">
            <a:avLst/>
          </a:prstGeom>
          <a:noFill/>
        </p:spPr>
        <p:txBody>
          <a:bodyPr wrap="none" rtlCol="0">
            <a:spAutoFit/>
          </a:bodyPr>
          <a:lstStyle/>
          <a:p>
            <a:pPr marL="457200" indent="-457200">
              <a:lnSpc>
                <a:spcPct val="150000"/>
              </a:lnSpc>
              <a:buFont typeface="Wingdings" panose="05000000000000000000" pitchFamily="2" charset="2"/>
              <a:buChar char="Ø"/>
            </a:pPr>
            <a:r>
              <a:rPr lang="en-US" sz="2800" dirty="0"/>
              <a:t>Macroscopic deformation in a field of a permanent magnet;</a:t>
            </a:r>
          </a:p>
          <a:p>
            <a:pPr marL="457200" indent="-457200">
              <a:lnSpc>
                <a:spcPct val="150000"/>
              </a:lnSpc>
              <a:buFont typeface="Wingdings" panose="05000000000000000000" pitchFamily="2" charset="2"/>
              <a:buChar char="Ø"/>
            </a:pPr>
            <a:r>
              <a:rPr lang="en-US" sz="2800" dirty="0"/>
              <a:t>The total strain increases with the sample height;</a:t>
            </a:r>
          </a:p>
          <a:p>
            <a:pPr marL="457200" indent="-457200">
              <a:lnSpc>
                <a:spcPct val="150000"/>
              </a:lnSpc>
              <a:buFont typeface="Wingdings" panose="05000000000000000000" pitchFamily="2" charset="2"/>
              <a:buChar char="Ø"/>
            </a:pPr>
            <a:r>
              <a:rPr lang="en-US" sz="2800" dirty="0"/>
              <a:t>High strain gradient from the top to the bottom of the sample</a:t>
            </a:r>
          </a:p>
        </p:txBody>
      </p:sp>
      <p:sp>
        <p:nvSpPr>
          <p:cNvPr id="522" name="ZoneTexte 521"/>
          <p:cNvSpPr txBox="1"/>
          <p:nvPr/>
        </p:nvSpPr>
        <p:spPr>
          <a:xfrm>
            <a:off x="17846164" y="27424256"/>
            <a:ext cx="9659504" cy="584775"/>
          </a:xfrm>
          <a:prstGeom prst="rect">
            <a:avLst/>
          </a:prstGeom>
          <a:noFill/>
        </p:spPr>
        <p:txBody>
          <a:bodyPr wrap="none" rtlCol="0">
            <a:spAutoFit/>
          </a:bodyPr>
          <a:lstStyle/>
          <a:p>
            <a:r>
              <a:rPr lang="en-US" sz="3200" u="sng" dirty="0"/>
              <a:t>Cause:</a:t>
            </a:r>
            <a:r>
              <a:rPr lang="en-US" sz="3200" dirty="0"/>
              <a:t> gravity-like action of magnetic force </a:t>
            </a:r>
            <a:r>
              <a:rPr lang="en-US" sz="3200" dirty="0">
                <a:solidFill>
                  <a:srgbClr val="C00000"/>
                </a:solidFill>
              </a:rPr>
              <a:t>(= body force)</a:t>
            </a:r>
          </a:p>
        </p:txBody>
      </p:sp>
      <p:sp>
        <p:nvSpPr>
          <p:cNvPr id="138" name="ZoneTexte 137"/>
          <p:cNvSpPr txBox="1"/>
          <p:nvPr/>
        </p:nvSpPr>
        <p:spPr>
          <a:xfrm>
            <a:off x="21456996" y="28133883"/>
            <a:ext cx="6005170" cy="523220"/>
          </a:xfrm>
          <a:prstGeom prst="rect">
            <a:avLst/>
          </a:prstGeom>
          <a:noFill/>
        </p:spPr>
        <p:txBody>
          <a:bodyPr wrap="none" rtlCol="0">
            <a:spAutoFit/>
          </a:bodyPr>
          <a:lstStyle/>
          <a:p>
            <a:r>
              <a:rPr lang="en-US" sz="2800" i="1" dirty="0"/>
              <a:t>See the modeling part for more details…</a:t>
            </a:r>
            <a:endParaRPr lang="en-US" sz="2800" i="1" dirty="0">
              <a:solidFill>
                <a:srgbClr val="C00000"/>
              </a:solidFill>
            </a:endParaRPr>
          </a:p>
        </p:txBody>
      </p:sp>
      <p:sp>
        <p:nvSpPr>
          <p:cNvPr id="139" name="ZoneTexte 138"/>
          <p:cNvSpPr txBox="1"/>
          <p:nvPr/>
        </p:nvSpPr>
        <p:spPr>
          <a:xfrm>
            <a:off x="20164347" y="29200763"/>
            <a:ext cx="6750181" cy="523220"/>
          </a:xfrm>
          <a:prstGeom prst="rect">
            <a:avLst/>
          </a:prstGeom>
          <a:noFill/>
        </p:spPr>
        <p:txBody>
          <a:bodyPr wrap="none" rtlCol="0">
            <a:spAutoFit/>
          </a:bodyPr>
          <a:lstStyle/>
          <a:p>
            <a:r>
              <a:rPr lang="en-US" sz="2800" i="1" dirty="0">
                <a:solidFill>
                  <a:schemeClr val="accent1"/>
                </a:solidFill>
              </a:rPr>
              <a:t>Flash for a video on foam-magnet interaction</a:t>
            </a:r>
          </a:p>
        </p:txBody>
      </p:sp>
      <p:sp>
        <p:nvSpPr>
          <p:cNvPr id="526" name="Flèche droite 525"/>
          <p:cNvSpPr/>
          <p:nvPr/>
        </p:nvSpPr>
        <p:spPr>
          <a:xfrm rot="10800000">
            <a:off x="19512781" y="29234441"/>
            <a:ext cx="485128" cy="451212"/>
          </a:xfrm>
          <a:prstGeom prst="right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ZoneTexte 143"/>
          <p:cNvSpPr txBox="1"/>
          <p:nvPr/>
        </p:nvSpPr>
        <p:spPr>
          <a:xfrm>
            <a:off x="11666115" y="36213892"/>
            <a:ext cx="1026243" cy="523220"/>
          </a:xfrm>
          <a:prstGeom prst="rect">
            <a:avLst/>
          </a:prstGeom>
          <a:noFill/>
        </p:spPr>
        <p:txBody>
          <a:bodyPr wrap="none" rtlCol="0">
            <a:spAutoFit/>
          </a:bodyPr>
          <a:lstStyle/>
          <a:p>
            <a:r>
              <a:rPr lang="en-US" sz="2800" dirty="0">
                <a:solidFill>
                  <a:schemeClr val="accent1"/>
                </a:solidFill>
              </a:rPr>
              <a:t>Video</a:t>
            </a:r>
          </a:p>
        </p:txBody>
      </p:sp>
      <p:pic>
        <p:nvPicPr>
          <p:cNvPr id="527" name="Image 526"/>
          <p:cNvPicPr>
            <a:picLocks noChangeAspect="1"/>
          </p:cNvPicPr>
          <p:nvPr/>
        </p:nvPicPr>
        <p:blipFill>
          <a:blip r:embed="rId29"/>
          <a:stretch>
            <a:fillRect/>
          </a:stretch>
        </p:blipFill>
        <p:spPr>
          <a:xfrm>
            <a:off x="25420976" y="39887033"/>
            <a:ext cx="2151730" cy="548377"/>
          </a:xfrm>
          <a:prstGeom prst="rect">
            <a:avLst/>
          </a:prstGeom>
        </p:spPr>
      </p:pic>
      <p:pic>
        <p:nvPicPr>
          <p:cNvPr id="9" name="Image 8"/>
          <p:cNvPicPr>
            <a:picLocks noChangeAspect="1"/>
          </p:cNvPicPr>
          <p:nvPr/>
        </p:nvPicPr>
        <p:blipFill>
          <a:blip r:embed="rId30"/>
          <a:stretch>
            <a:fillRect/>
          </a:stretch>
        </p:blipFill>
        <p:spPr>
          <a:xfrm>
            <a:off x="6047284" y="32941620"/>
            <a:ext cx="3511635" cy="3852387"/>
          </a:xfrm>
          <a:prstGeom prst="rect">
            <a:avLst/>
          </a:prstGeom>
        </p:spPr>
      </p:pic>
      <mc:AlternateContent xmlns:mc="http://schemas.openxmlformats.org/markup-compatibility/2006" xmlns:a14="http://schemas.microsoft.com/office/drawing/2010/main">
        <mc:Choice Requires="a14">
          <p:sp>
            <p:nvSpPr>
              <p:cNvPr id="10" name="ZoneTexte 9"/>
              <p:cNvSpPr txBox="1"/>
              <p:nvPr/>
            </p:nvSpPr>
            <p:spPr>
              <a:xfrm>
                <a:off x="1631512" y="33265615"/>
                <a:ext cx="3288785" cy="4658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fr-FR" sz="2800" b="0" i="1" smtClean="0">
                              <a:latin typeface="Cambria Math" panose="02040503050406030204" pitchFamily="18" charset="0"/>
                            </a:rPr>
                            <m:t>𝑓</m:t>
                          </m:r>
                        </m:e>
                        <m:sub>
                          <m:r>
                            <a:rPr lang="fr-FR" sz="2800" b="0" i="1" smtClean="0">
                              <a:latin typeface="Cambria Math" panose="02040503050406030204" pitchFamily="18" charset="0"/>
                            </a:rPr>
                            <m:t>𝑚𝑎𝑔</m:t>
                          </m:r>
                        </m:sub>
                      </m:sSub>
                      <m:r>
                        <a:rPr lang="fr-FR" sz="2800" b="0" i="1" smtClean="0">
                          <a:latin typeface="Cambria Math" panose="02040503050406030204" pitchFamily="18" charset="0"/>
                        </a:rPr>
                        <m:t>=</m:t>
                      </m:r>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ea typeface="Cambria Math" panose="02040503050406030204" pitchFamily="18" charset="0"/>
                            </a:rPr>
                            <m:t>𝜇</m:t>
                          </m:r>
                        </m:e>
                        <m:sub>
                          <m:r>
                            <a:rPr lang="fr-FR" sz="2800" b="0" i="1" smtClean="0">
                              <a:latin typeface="Cambria Math" panose="02040503050406030204" pitchFamily="18" charset="0"/>
                            </a:rPr>
                            <m:t>0</m:t>
                          </m:r>
                        </m:sub>
                      </m:sSub>
                      <m:r>
                        <a:rPr lang="fr-FR" sz="2800" b="0" i="1" smtClean="0">
                          <a:latin typeface="Cambria Math" panose="02040503050406030204" pitchFamily="18" charset="0"/>
                        </a:rPr>
                        <m:t>𝑀</m:t>
                      </m:r>
                      <m:r>
                        <a:rPr lang="fr-FR" sz="2800" b="0" i="1" smtClean="0">
                          <a:latin typeface="Cambria Math" panose="02040503050406030204" pitchFamily="18" charset="0"/>
                          <a:ea typeface="Cambria Math" panose="02040503050406030204" pitchFamily="18" charset="0"/>
                        </a:rPr>
                        <m:t>∙</m:t>
                      </m:r>
                      <m:r>
                        <a:rPr lang="fr-FR" sz="2800" b="0" i="1" smtClean="0">
                          <a:latin typeface="Cambria Math" panose="02040503050406030204" pitchFamily="18" charset="0"/>
                          <a:ea typeface="Cambria Math" panose="02040503050406030204" pitchFamily="18" charset="0"/>
                        </a:rPr>
                        <m:t>𝑔𝑟𝑎𝑑𝐻</m:t>
                      </m:r>
                    </m:oMath>
                  </m:oMathPara>
                </a14:m>
                <a:endParaRPr lang="en-US" sz="2800" dirty="0"/>
              </a:p>
            </p:txBody>
          </p:sp>
        </mc:Choice>
        <mc:Fallback xmlns="">
          <p:sp>
            <p:nvSpPr>
              <p:cNvPr id="10" name="ZoneTexte 9"/>
              <p:cNvSpPr txBox="1">
                <a:spLocks noRot="1" noChangeAspect="1" noMove="1" noResize="1" noEditPoints="1" noAdjustHandles="1" noChangeArrowheads="1" noChangeShapeType="1" noTextEdit="1"/>
              </p:cNvSpPr>
              <p:nvPr/>
            </p:nvSpPr>
            <p:spPr>
              <a:xfrm>
                <a:off x="1631512" y="33265615"/>
                <a:ext cx="3288785" cy="465897"/>
              </a:xfrm>
              <a:prstGeom prst="rect">
                <a:avLst/>
              </a:prstGeom>
              <a:blipFill>
                <a:blip r:embed="rId31"/>
                <a:stretch>
                  <a:fillRect/>
                </a:stretch>
              </a:blipFill>
            </p:spPr>
            <p:txBody>
              <a:bodyPr/>
              <a:lstStyle/>
              <a:p>
                <a:r>
                  <a:rPr lang="en-US">
                    <a:noFill/>
                  </a:rPr>
                  <a:t> </a:t>
                </a:r>
              </a:p>
            </p:txBody>
          </p:sp>
        </mc:Fallback>
      </mc:AlternateContent>
      <p:sp>
        <p:nvSpPr>
          <p:cNvPr id="94" name="ZoneTexte 93"/>
          <p:cNvSpPr txBox="1"/>
          <p:nvPr/>
        </p:nvSpPr>
        <p:spPr>
          <a:xfrm>
            <a:off x="5975276" y="32248792"/>
            <a:ext cx="4110228" cy="584775"/>
          </a:xfrm>
          <a:prstGeom prst="rect">
            <a:avLst/>
          </a:prstGeom>
          <a:noFill/>
        </p:spPr>
        <p:txBody>
          <a:bodyPr wrap="none" rtlCol="0">
            <a:spAutoFit/>
          </a:bodyPr>
          <a:lstStyle/>
          <a:p>
            <a:r>
              <a:rPr lang="en-US" sz="3200" dirty="0"/>
              <a:t>Mechanical equilibrium</a:t>
            </a:r>
          </a:p>
        </p:txBody>
      </p:sp>
      <p:sp>
        <p:nvSpPr>
          <p:cNvPr id="96" name="ZoneTexte 95"/>
          <p:cNvSpPr txBox="1"/>
          <p:nvPr/>
        </p:nvSpPr>
        <p:spPr>
          <a:xfrm>
            <a:off x="1988337" y="32248792"/>
            <a:ext cx="2689391" cy="584775"/>
          </a:xfrm>
          <a:prstGeom prst="rect">
            <a:avLst/>
          </a:prstGeom>
          <a:noFill/>
        </p:spPr>
        <p:txBody>
          <a:bodyPr wrap="none" rtlCol="0">
            <a:spAutoFit/>
          </a:bodyPr>
          <a:lstStyle/>
          <a:p>
            <a:r>
              <a:rPr lang="en-US" sz="3200" dirty="0"/>
              <a:t>Magnetic force</a:t>
            </a:r>
          </a:p>
        </p:txBody>
      </p:sp>
      <p:sp>
        <p:nvSpPr>
          <p:cNvPr id="98" name="ZoneTexte 97"/>
          <p:cNvSpPr txBox="1"/>
          <p:nvPr/>
        </p:nvSpPr>
        <p:spPr>
          <a:xfrm>
            <a:off x="2164207" y="34129711"/>
            <a:ext cx="2154885" cy="461665"/>
          </a:xfrm>
          <a:prstGeom prst="rect">
            <a:avLst/>
          </a:prstGeom>
          <a:noFill/>
        </p:spPr>
        <p:txBody>
          <a:bodyPr wrap="none" rtlCol="0">
            <a:spAutoFit/>
          </a:bodyPr>
          <a:lstStyle/>
          <a:p>
            <a:r>
              <a:rPr lang="en-US" sz="2400" i="1" dirty="0"/>
              <a:t>Approximations</a:t>
            </a:r>
          </a:p>
        </p:txBody>
      </p:sp>
      <mc:AlternateContent xmlns:mc="http://schemas.openxmlformats.org/markup-compatibility/2006" xmlns:a14="http://schemas.microsoft.com/office/drawing/2010/main">
        <mc:Choice Requires="a14">
          <p:sp>
            <p:nvSpPr>
              <p:cNvPr id="99" name="ZoneTexte 98"/>
              <p:cNvSpPr txBox="1"/>
              <p:nvPr/>
            </p:nvSpPr>
            <p:spPr>
              <a:xfrm>
                <a:off x="1797968" y="35614256"/>
                <a:ext cx="3095784" cy="891719"/>
              </a:xfrm>
              <a:prstGeom prst="rect">
                <a:avLst/>
              </a:prstGeom>
              <a:noFill/>
            </p:spPr>
            <p:txBody>
              <a:bodyPr wrap="none" lIns="0" tIns="0" rIns="0" bIns="0" rtlCol="0">
                <a:spAutoFit/>
              </a:bodyPr>
              <a:lstStyle/>
              <a:p>
                <a:r>
                  <a:rPr lang="fr-FR" sz="1800" i="1" dirty="0"/>
                  <a:t>H</a:t>
                </a:r>
                <a14:m>
                  <m:oMath xmlns:m="http://schemas.openxmlformats.org/officeDocument/2006/math">
                    <m:d>
                      <m:dPr>
                        <m:ctrlPr>
                          <a:rPr lang="fr-FR" sz="1800" i="1">
                            <a:latin typeface="Cambria Math" panose="02040503050406030204" pitchFamily="18" charset="0"/>
                          </a:rPr>
                        </m:ctrlPr>
                      </m:dPr>
                      <m:e>
                        <m:r>
                          <a:rPr lang="en-US" sz="1800" i="1">
                            <a:latin typeface="Cambria Math" panose="02040503050406030204" pitchFamily="18" charset="0"/>
                          </a:rPr>
                          <m:t>𝑧</m:t>
                        </m:r>
                      </m:e>
                    </m:d>
                    <m:r>
                      <a:rPr lang="en-US" sz="1800" i="1">
                        <a:latin typeface="Cambria Math" panose="02040503050406030204" pitchFamily="18" charset="0"/>
                        <a:ea typeface="Cambria Math" panose="02040503050406030204" pitchFamily="18" charset="0"/>
                      </a:rPr>
                      <m:t>≈</m:t>
                    </m:r>
                    <m:f>
                      <m:fPr>
                        <m:ctrlPr>
                          <a:rPr lang="fr-FR" sz="1800" i="1">
                            <a:latin typeface="Cambria Math" panose="02040503050406030204" pitchFamily="18" charset="0"/>
                          </a:rPr>
                        </m:ctrlPr>
                      </m:fPr>
                      <m:num>
                        <m:sSub>
                          <m:sSubPr>
                            <m:ctrlPr>
                              <a:rPr lang="fr-FR" sz="1800" i="1">
                                <a:latin typeface="Cambria Math" panose="02040503050406030204" pitchFamily="18" charset="0"/>
                              </a:rPr>
                            </m:ctrlPr>
                          </m:sSubPr>
                          <m:e>
                            <m:r>
                              <a:rPr lang="en-US" sz="1800" i="1">
                                <a:latin typeface="Cambria Math" panose="02040503050406030204" pitchFamily="18" charset="0"/>
                              </a:rPr>
                              <m:t>𝐵</m:t>
                            </m:r>
                          </m:e>
                          <m:sub>
                            <m:r>
                              <a:rPr lang="en-US" sz="1800" i="1">
                                <a:latin typeface="Cambria Math" panose="02040503050406030204" pitchFamily="18" charset="0"/>
                              </a:rPr>
                              <m:t>𝑟𝑒𝑚</m:t>
                            </m:r>
                          </m:sub>
                        </m:sSub>
                      </m:num>
                      <m:den>
                        <m:r>
                          <a:rPr lang="en-US" sz="1800" i="1">
                            <a:latin typeface="Cambria Math" panose="02040503050406030204" pitchFamily="18" charset="0"/>
                          </a:rPr>
                          <m:t>2</m:t>
                        </m:r>
                        <m:sSub>
                          <m:sSubPr>
                            <m:ctrlPr>
                              <a:rPr lang="fr-FR" sz="1800" i="1">
                                <a:latin typeface="Cambria Math" panose="02040503050406030204" pitchFamily="18" charset="0"/>
                              </a:rPr>
                            </m:ctrlPr>
                          </m:sSubPr>
                          <m:e>
                            <m:r>
                              <a:rPr lang="en-US" sz="1800" i="1">
                                <a:latin typeface="Cambria Math" panose="02040503050406030204" pitchFamily="18" charset="0"/>
                              </a:rPr>
                              <m:t>𝜇</m:t>
                            </m:r>
                          </m:e>
                          <m:sub>
                            <m:r>
                              <a:rPr lang="en-US" sz="1800" i="1">
                                <a:latin typeface="Cambria Math" panose="02040503050406030204" pitchFamily="18" charset="0"/>
                              </a:rPr>
                              <m:t>0</m:t>
                            </m:r>
                          </m:sub>
                        </m:sSub>
                      </m:den>
                    </m:f>
                    <m:d>
                      <m:dPr>
                        <m:ctrlPr>
                          <a:rPr lang="fr-FR" sz="1800" i="1">
                            <a:latin typeface="Cambria Math" panose="02040503050406030204" pitchFamily="18" charset="0"/>
                          </a:rPr>
                        </m:ctrlPr>
                      </m:dPr>
                      <m:e>
                        <m:f>
                          <m:fPr>
                            <m:ctrlPr>
                              <a:rPr lang="fr-FR" sz="1800" i="1">
                                <a:latin typeface="Cambria Math" panose="02040503050406030204" pitchFamily="18" charset="0"/>
                              </a:rPr>
                            </m:ctrlPr>
                          </m:fPr>
                          <m:num>
                            <m:r>
                              <a:rPr lang="en-US" sz="1800" i="1">
                                <a:latin typeface="Cambria Math" panose="02040503050406030204" pitchFamily="18" charset="0"/>
                              </a:rPr>
                              <m:t>1</m:t>
                            </m:r>
                          </m:num>
                          <m:den>
                            <m:rad>
                              <m:radPr>
                                <m:degHide m:val="on"/>
                                <m:ctrlPr>
                                  <a:rPr lang="fr-FR" sz="1800" i="1">
                                    <a:latin typeface="Cambria Math" panose="02040503050406030204" pitchFamily="18" charset="0"/>
                                  </a:rPr>
                                </m:ctrlPr>
                              </m:radPr>
                              <m:deg/>
                              <m:e>
                                <m:r>
                                  <a:rPr lang="en-US" sz="1800" i="1">
                                    <a:latin typeface="Cambria Math" panose="02040503050406030204" pitchFamily="18" charset="0"/>
                                  </a:rPr>
                                  <m:t>1+</m:t>
                                </m:r>
                                <m:sSup>
                                  <m:sSupPr>
                                    <m:ctrlPr>
                                      <a:rPr lang="fr-FR" sz="1800" i="1">
                                        <a:latin typeface="Cambria Math" panose="02040503050406030204" pitchFamily="18" charset="0"/>
                                      </a:rPr>
                                    </m:ctrlPr>
                                  </m:sSupPr>
                                  <m:e>
                                    <m:d>
                                      <m:dPr>
                                        <m:ctrlPr>
                                          <a:rPr lang="fr-FR" sz="1800" i="1">
                                            <a:latin typeface="Cambria Math" panose="02040503050406030204" pitchFamily="18" charset="0"/>
                                          </a:rPr>
                                        </m:ctrlPr>
                                      </m:dPr>
                                      <m:e>
                                        <m:f>
                                          <m:fPr>
                                            <m:ctrlPr>
                                              <a:rPr lang="fr-FR" sz="1800" i="1">
                                                <a:latin typeface="Cambria Math" panose="02040503050406030204" pitchFamily="18" charset="0"/>
                                              </a:rPr>
                                            </m:ctrlPr>
                                          </m:fPr>
                                          <m:num>
                                            <m:sSub>
                                              <m:sSubPr>
                                                <m:ctrlPr>
                                                  <a:rPr lang="fr-FR" sz="1800" i="1">
                                                    <a:latin typeface="Cambria Math" panose="02040503050406030204" pitchFamily="18" charset="0"/>
                                                  </a:rPr>
                                                </m:ctrlPr>
                                              </m:sSubPr>
                                              <m:e>
                                                <m:r>
                                                  <a:rPr lang="en-US" sz="1800" i="1">
                                                    <a:latin typeface="Cambria Math" panose="02040503050406030204" pitchFamily="18" charset="0"/>
                                                  </a:rPr>
                                                  <m:t>𝑅</m:t>
                                                </m:r>
                                              </m:e>
                                              <m:sub>
                                                <m:r>
                                                  <a:rPr lang="en-US" sz="1800" i="1">
                                                    <a:latin typeface="Cambria Math" panose="02040503050406030204" pitchFamily="18" charset="0"/>
                                                  </a:rPr>
                                                  <m:t>𝑚𝑎𝑔</m:t>
                                                </m:r>
                                              </m:sub>
                                            </m:sSub>
                                          </m:num>
                                          <m:den>
                                            <m:sSub>
                                              <m:sSubPr>
                                                <m:ctrlPr>
                                                  <a:rPr lang="fr-FR" sz="1800" i="1">
                                                    <a:latin typeface="Cambria Math" panose="02040503050406030204" pitchFamily="18" charset="0"/>
                                                  </a:rPr>
                                                </m:ctrlPr>
                                              </m:sSubPr>
                                              <m:e>
                                                <m:r>
                                                  <a:rPr lang="en-US" sz="1800" i="1">
                                                    <a:latin typeface="Cambria Math" panose="02040503050406030204" pitchFamily="18" charset="0"/>
                                                  </a:rPr>
                                                  <m:t>𝐿</m:t>
                                                </m:r>
                                              </m:e>
                                              <m:sub>
                                                <m:r>
                                                  <a:rPr lang="en-US" sz="1800" i="1">
                                                    <a:latin typeface="Cambria Math" panose="02040503050406030204" pitchFamily="18" charset="0"/>
                                                  </a:rPr>
                                                  <m:t>𝑚𝑎𝑔</m:t>
                                                </m:r>
                                              </m:sub>
                                            </m:sSub>
                                          </m:den>
                                        </m:f>
                                      </m:e>
                                    </m:d>
                                  </m:e>
                                  <m:sup>
                                    <m:r>
                                      <a:rPr lang="en-US" sz="1800" i="1">
                                        <a:latin typeface="Cambria Math" panose="02040503050406030204" pitchFamily="18" charset="0"/>
                                      </a:rPr>
                                      <m:t>2</m:t>
                                    </m:r>
                                  </m:sup>
                                </m:sSup>
                              </m:e>
                            </m:rad>
                          </m:den>
                        </m:f>
                        <m:r>
                          <a:rPr lang="en-US" sz="1800" i="1">
                            <a:latin typeface="Cambria Math" panose="02040503050406030204" pitchFamily="18" charset="0"/>
                          </a:rPr>
                          <m:t>−</m:t>
                        </m:r>
                        <m:f>
                          <m:fPr>
                            <m:ctrlPr>
                              <a:rPr lang="fr-FR" sz="1800" i="1">
                                <a:latin typeface="Cambria Math" panose="02040503050406030204" pitchFamily="18" charset="0"/>
                              </a:rPr>
                            </m:ctrlPr>
                          </m:fPr>
                          <m:num>
                            <m:r>
                              <a:rPr lang="en-US" sz="1800" i="1">
                                <a:latin typeface="Cambria Math" panose="02040503050406030204" pitchFamily="18" charset="0"/>
                              </a:rPr>
                              <m:t>𝑧</m:t>
                            </m:r>
                          </m:num>
                          <m:den>
                            <m:sSub>
                              <m:sSubPr>
                                <m:ctrlPr>
                                  <a:rPr lang="fr-FR" sz="1800" i="1">
                                    <a:latin typeface="Cambria Math" panose="02040503050406030204" pitchFamily="18" charset="0"/>
                                  </a:rPr>
                                </m:ctrlPr>
                              </m:sSubPr>
                              <m:e>
                                <m:r>
                                  <a:rPr lang="en-US" sz="1800" i="1">
                                    <a:latin typeface="Cambria Math" panose="02040503050406030204" pitchFamily="18" charset="0"/>
                                  </a:rPr>
                                  <m:t>𝑅</m:t>
                                </m:r>
                              </m:e>
                              <m:sub>
                                <m:r>
                                  <a:rPr lang="en-US" sz="1800" i="1">
                                    <a:latin typeface="Cambria Math" panose="02040503050406030204" pitchFamily="18" charset="0"/>
                                  </a:rPr>
                                  <m:t>𝑚𝑎𝑔</m:t>
                                </m:r>
                              </m:sub>
                            </m:sSub>
                          </m:den>
                        </m:f>
                      </m:e>
                    </m:d>
                  </m:oMath>
                </a14:m>
                <a:endParaRPr lang="en-US" sz="500" dirty="0"/>
              </a:p>
            </p:txBody>
          </p:sp>
        </mc:Choice>
        <mc:Fallback xmlns="">
          <p:sp>
            <p:nvSpPr>
              <p:cNvPr id="99" name="ZoneTexte 98"/>
              <p:cNvSpPr txBox="1">
                <a:spLocks noRot="1" noChangeAspect="1" noMove="1" noResize="1" noEditPoints="1" noAdjustHandles="1" noChangeArrowheads="1" noChangeShapeType="1" noTextEdit="1"/>
              </p:cNvSpPr>
              <p:nvPr/>
            </p:nvSpPr>
            <p:spPr>
              <a:xfrm>
                <a:off x="1797968" y="35614256"/>
                <a:ext cx="3095784" cy="891719"/>
              </a:xfrm>
              <a:prstGeom prst="rect">
                <a:avLst/>
              </a:prstGeom>
              <a:blipFill>
                <a:blip r:embed="rId32"/>
                <a:stretch>
                  <a:fillRect l="-47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3" name="ZoneTexte 102"/>
              <p:cNvSpPr txBox="1"/>
              <p:nvPr/>
            </p:nvSpPr>
            <p:spPr>
              <a:xfrm>
                <a:off x="1869416" y="34840596"/>
                <a:ext cx="2679131" cy="276999"/>
              </a:xfrm>
              <a:prstGeom prst="rect">
                <a:avLst/>
              </a:prstGeom>
              <a:noFill/>
            </p:spPr>
            <p:txBody>
              <a:bodyPr wrap="none" lIns="0" tIns="0" rIns="0" bIns="0" rtlCol="0">
                <a:spAutoFit/>
              </a:bodyPr>
              <a:lstStyle/>
              <a:p>
                <a14:m>
                  <m:oMath xmlns:m="http://schemas.openxmlformats.org/officeDocument/2006/math">
                    <m:r>
                      <a:rPr lang="fr-FR" sz="1800" b="0" i="1" smtClean="0">
                        <a:latin typeface="Cambria Math" panose="02040503050406030204" pitchFamily="18" charset="0"/>
                      </a:rPr>
                      <m:t>𝑀</m:t>
                    </m:r>
                    <m:r>
                      <a:rPr lang="fr-FR" sz="1800" b="0" i="1" smtClean="0">
                        <a:latin typeface="Cambria Math" panose="02040503050406030204" pitchFamily="18" charset="0"/>
                      </a:rPr>
                      <m:t>=</m:t>
                    </m:r>
                    <m:r>
                      <a:rPr lang="fr-FR" sz="1800" b="0" i="1" smtClean="0">
                        <a:latin typeface="Cambria Math" panose="02040503050406030204" pitchFamily="18" charset="0"/>
                        <a:ea typeface="Cambria Math" panose="02040503050406030204" pitchFamily="18" charset="0"/>
                      </a:rPr>
                      <m:t>𝜒</m:t>
                    </m:r>
                    <m:r>
                      <a:rPr lang="fr-FR" sz="1800" b="0" i="1" smtClean="0">
                        <a:latin typeface="Cambria Math" panose="02040503050406030204" pitchFamily="18" charset="0"/>
                        <a:ea typeface="Cambria Math" panose="02040503050406030204" pitchFamily="18" charset="0"/>
                      </a:rPr>
                      <m:t>𝐻</m:t>
                    </m:r>
                    <m:r>
                      <a:rPr lang="fr-FR" sz="1800" b="0" i="1" smtClean="0">
                        <a:latin typeface="Cambria Math" panose="02040503050406030204" pitchFamily="18" charset="0"/>
                        <a:ea typeface="Cambria Math" panose="02040503050406030204" pitchFamily="18" charset="0"/>
                      </a:rPr>
                      <m:t>,   </m:t>
                    </m:r>
                    <m:r>
                      <a:rPr lang="fr-FR" sz="1800" i="1">
                        <a:latin typeface="Cambria Math" panose="02040503050406030204" pitchFamily="18" charset="0"/>
                        <a:ea typeface="Cambria Math" panose="02040503050406030204" pitchFamily="18" charset="0"/>
                      </a:rPr>
                      <m:t>𝜒</m:t>
                    </m:r>
                  </m:oMath>
                </a14:m>
                <a:r>
                  <a:rPr lang="en-US" sz="1800" baseline="-25000" dirty="0"/>
                  <a:t>sample</a:t>
                </a:r>
                <a:r>
                  <a:rPr lang="en-US" sz="1800" dirty="0"/>
                  <a:t> ≈ </a:t>
                </a:r>
                <a:r>
                  <a:rPr lang="en-US" sz="1800" dirty="0" err="1"/>
                  <a:t>const</a:t>
                </a:r>
                <a:r>
                  <a:rPr lang="en-US" sz="1800" dirty="0"/>
                  <a:t> (</a:t>
                </a:r>
                <a:r>
                  <a:rPr lang="en-US" sz="1800" i="1" dirty="0"/>
                  <a:t>H</a:t>
                </a:r>
                <a:r>
                  <a:rPr lang="en-US" sz="1800" dirty="0"/>
                  <a:t>)</a:t>
                </a:r>
              </a:p>
            </p:txBody>
          </p:sp>
        </mc:Choice>
        <mc:Fallback xmlns="">
          <p:sp>
            <p:nvSpPr>
              <p:cNvPr id="103" name="ZoneTexte 102"/>
              <p:cNvSpPr txBox="1">
                <a:spLocks noRot="1" noChangeAspect="1" noMove="1" noResize="1" noEditPoints="1" noAdjustHandles="1" noChangeArrowheads="1" noChangeShapeType="1" noTextEdit="1"/>
              </p:cNvSpPr>
              <p:nvPr/>
            </p:nvSpPr>
            <p:spPr>
              <a:xfrm>
                <a:off x="1869416" y="34840596"/>
                <a:ext cx="2679131" cy="276999"/>
              </a:xfrm>
              <a:prstGeom prst="rect">
                <a:avLst/>
              </a:prstGeom>
              <a:blipFill>
                <a:blip r:embed="rId33"/>
                <a:stretch>
                  <a:fillRect l="-3189" t="-28261" r="-4784" b="-50000"/>
                </a:stretch>
              </a:blipFill>
            </p:spPr>
            <p:txBody>
              <a:bodyPr/>
              <a:lstStyle/>
              <a:p>
                <a:r>
                  <a:rPr lang="en-US">
                    <a:noFill/>
                  </a:rPr>
                  <a:t> </a:t>
                </a:r>
              </a:p>
            </p:txBody>
          </p:sp>
        </mc:Fallback>
      </mc:AlternateContent>
      <p:sp>
        <p:nvSpPr>
          <p:cNvPr id="105" name="ZoneTexte 104"/>
          <p:cNvSpPr txBox="1"/>
          <p:nvPr/>
        </p:nvSpPr>
        <p:spPr>
          <a:xfrm>
            <a:off x="2184227" y="37273954"/>
            <a:ext cx="2637517" cy="584775"/>
          </a:xfrm>
          <a:prstGeom prst="rect">
            <a:avLst/>
          </a:prstGeom>
          <a:noFill/>
        </p:spPr>
        <p:txBody>
          <a:bodyPr wrap="none" rtlCol="0">
            <a:spAutoFit/>
          </a:bodyPr>
          <a:lstStyle/>
          <a:p>
            <a:r>
              <a:rPr lang="en-US" sz="3200" dirty="0"/>
              <a:t>Strain gradient</a:t>
            </a:r>
          </a:p>
        </p:txBody>
      </p:sp>
      <p:sp>
        <p:nvSpPr>
          <p:cNvPr id="106" name="ZoneTexte 105"/>
          <p:cNvSpPr txBox="1"/>
          <p:nvPr/>
        </p:nvSpPr>
        <p:spPr>
          <a:xfrm>
            <a:off x="7117882" y="37273954"/>
            <a:ext cx="2031518" cy="584775"/>
          </a:xfrm>
          <a:prstGeom prst="rect">
            <a:avLst/>
          </a:prstGeom>
          <a:noFill/>
        </p:spPr>
        <p:txBody>
          <a:bodyPr wrap="none" rtlCol="0">
            <a:spAutoFit/>
          </a:bodyPr>
          <a:lstStyle/>
          <a:p>
            <a:r>
              <a:rPr lang="en-US" sz="3200" dirty="0"/>
              <a:t>Effect of </a:t>
            </a:r>
            <a:r>
              <a:rPr lang="en-US" sz="3200" i="1" dirty="0"/>
              <a:t>L</a:t>
            </a:r>
            <a:r>
              <a:rPr lang="en-US" sz="3200" i="1" baseline="-25000" dirty="0"/>
              <a:t>0</a:t>
            </a:r>
          </a:p>
        </p:txBody>
      </p:sp>
      <p:pic>
        <p:nvPicPr>
          <p:cNvPr id="32" name="Image 31"/>
          <p:cNvPicPr>
            <a:picLocks noChangeAspect="1"/>
          </p:cNvPicPr>
          <p:nvPr/>
        </p:nvPicPr>
        <p:blipFill>
          <a:blip r:embed="rId34"/>
          <a:stretch>
            <a:fillRect/>
          </a:stretch>
        </p:blipFill>
        <p:spPr>
          <a:xfrm>
            <a:off x="6142459" y="37922026"/>
            <a:ext cx="3871037" cy="3585592"/>
          </a:xfrm>
          <a:prstGeom prst="rect">
            <a:avLst/>
          </a:prstGeom>
        </p:spPr>
      </p:pic>
      <p:cxnSp>
        <p:nvCxnSpPr>
          <p:cNvPr id="28" name="Connecteur droit avec flèche 27"/>
          <p:cNvCxnSpPr/>
          <p:nvPr/>
        </p:nvCxnSpPr>
        <p:spPr>
          <a:xfrm flipH="1" flipV="1">
            <a:off x="7592564" y="38794833"/>
            <a:ext cx="116676" cy="948297"/>
          </a:xfrm>
          <a:prstGeom prst="straightConnector1">
            <a:avLst/>
          </a:prstGeom>
          <a:ln w="15875">
            <a:solidFill>
              <a:srgbClr val="00B050"/>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9" name="ZoneTexte 28"/>
          <p:cNvSpPr txBox="1"/>
          <p:nvPr/>
        </p:nvSpPr>
        <p:spPr>
          <a:xfrm>
            <a:off x="7133176" y="39887147"/>
            <a:ext cx="1655453" cy="707886"/>
          </a:xfrm>
          <a:prstGeom prst="rect">
            <a:avLst/>
          </a:prstGeom>
          <a:noFill/>
        </p:spPr>
        <p:txBody>
          <a:bodyPr wrap="none" rtlCol="0">
            <a:spAutoFit/>
          </a:bodyPr>
          <a:lstStyle/>
          <a:p>
            <a:pPr algn="ctr"/>
            <a:r>
              <a:rPr lang="en-US" sz="2000" dirty="0">
                <a:solidFill>
                  <a:srgbClr val="00B050"/>
                </a:solidFill>
              </a:rPr>
              <a:t>optimum</a:t>
            </a:r>
          </a:p>
          <a:p>
            <a:pPr algn="ctr"/>
            <a:r>
              <a:rPr lang="en-US" sz="2000" dirty="0">
                <a:solidFill>
                  <a:srgbClr val="00B050"/>
                </a:solidFill>
              </a:rPr>
              <a:t>sample height</a:t>
            </a:r>
          </a:p>
        </p:txBody>
      </p:sp>
      <p:pic>
        <p:nvPicPr>
          <p:cNvPr id="35" name="Image 34"/>
          <p:cNvPicPr>
            <a:picLocks noChangeAspect="1"/>
          </p:cNvPicPr>
          <p:nvPr/>
        </p:nvPicPr>
        <p:blipFill rotWithShape="1">
          <a:blip r:embed="rId35"/>
          <a:srcRect b="3217"/>
          <a:stretch/>
        </p:blipFill>
        <p:spPr>
          <a:xfrm>
            <a:off x="12491056" y="32242824"/>
            <a:ext cx="14790178" cy="5847327"/>
          </a:xfrm>
          <a:prstGeom prst="rect">
            <a:avLst/>
          </a:prstGeom>
        </p:spPr>
      </p:pic>
      <p:sp>
        <p:nvSpPr>
          <p:cNvPr id="119" name="ZoneTexte 118"/>
          <p:cNvSpPr txBox="1"/>
          <p:nvPr/>
        </p:nvSpPr>
        <p:spPr>
          <a:xfrm>
            <a:off x="15304496" y="31753447"/>
            <a:ext cx="3128164" cy="584775"/>
          </a:xfrm>
          <a:prstGeom prst="rect">
            <a:avLst/>
          </a:prstGeom>
          <a:noFill/>
        </p:spPr>
        <p:txBody>
          <a:bodyPr wrap="none" rtlCol="0">
            <a:spAutoFit/>
          </a:bodyPr>
          <a:lstStyle/>
          <a:p>
            <a:r>
              <a:rPr lang="en-US" sz="3200" dirty="0"/>
              <a:t>Working principle</a:t>
            </a:r>
          </a:p>
        </p:txBody>
      </p:sp>
      <p:sp>
        <p:nvSpPr>
          <p:cNvPr id="120" name="ZoneTexte 119"/>
          <p:cNvSpPr txBox="1"/>
          <p:nvPr/>
        </p:nvSpPr>
        <p:spPr>
          <a:xfrm>
            <a:off x="23113180" y="31825455"/>
            <a:ext cx="3697422" cy="584775"/>
          </a:xfrm>
          <a:prstGeom prst="rect">
            <a:avLst/>
          </a:prstGeom>
          <a:noFill/>
        </p:spPr>
        <p:txBody>
          <a:bodyPr wrap="none" rtlCol="0">
            <a:spAutoFit/>
          </a:bodyPr>
          <a:lstStyle/>
          <a:p>
            <a:r>
              <a:rPr lang="en-US" sz="3200" dirty="0"/>
              <a:t>Adhesion tests (Tack)</a:t>
            </a:r>
          </a:p>
        </p:txBody>
      </p:sp>
      <p:sp>
        <p:nvSpPr>
          <p:cNvPr id="36" name="ZoneTexte 35"/>
          <p:cNvSpPr txBox="1"/>
          <p:nvPr/>
        </p:nvSpPr>
        <p:spPr>
          <a:xfrm>
            <a:off x="24437631" y="33544936"/>
            <a:ext cx="1444626" cy="584775"/>
          </a:xfrm>
          <a:prstGeom prst="rect">
            <a:avLst/>
          </a:prstGeom>
          <a:noFill/>
        </p:spPr>
        <p:txBody>
          <a:bodyPr wrap="none" rtlCol="0">
            <a:spAutoFit/>
          </a:bodyPr>
          <a:lstStyle/>
          <a:p>
            <a:r>
              <a:rPr lang="en-US" sz="3200" dirty="0"/>
              <a:t>field on</a:t>
            </a:r>
          </a:p>
        </p:txBody>
      </p:sp>
      <p:sp>
        <p:nvSpPr>
          <p:cNvPr id="121" name="ZoneTexte 120"/>
          <p:cNvSpPr txBox="1"/>
          <p:nvPr/>
        </p:nvSpPr>
        <p:spPr>
          <a:xfrm>
            <a:off x="23423294" y="34491492"/>
            <a:ext cx="1474250" cy="584775"/>
          </a:xfrm>
          <a:prstGeom prst="rect">
            <a:avLst/>
          </a:prstGeom>
          <a:noFill/>
        </p:spPr>
        <p:txBody>
          <a:bodyPr wrap="none" rtlCol="0">
            <a:spAutoFit/>
          </a:bodyPr>
          <a:lstStyle/>
          <a:p>
            <a:r>
              <a:rPr lang="en-US" sz="3200" dirty="0">
                <a:solidFill>
                  <a:schemeClr val="accent6">
                    <a:lumMod val="75000"/>
                  </a:schemeClr>
                </a:solidFill>
              </a:rPr>
              <a:t>field off</a:t>
            </a:r>
          </a:p>
        </p:txBody>
      </p:sp>
      <p:sp>
        <p:nvSpPr>
          <p:cNvPr id="38" name="Cylindre 37"/>
          <p:cNvSpPr/>
          <p:nvPr/>
        </p:nvSpPr>
        <p:spPr>
          <a:xfrm>
            <a:off x="22681132" y="17783895"/>
            <a:ext cx="4680520" cy="538332"/>
          </a:xfrm>
          <a:prstGeom prst="can">
            <a:avLst/>
          </a:prstGeom>
          <a:solidFill>
            <a:schemeClr val="accent2">
              <a:lumMod val="40000"/>
              <a:lumOff val="60000"/>
            </a:schemeClr>
          </a:solidFill>
          <a:ln>
            <a:solidFill>
              <a:srgbClr val="B9CD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2623982" y="18059733"/>
            <a:ext cx="4781034" cy="364206"/>
          </a:xfrm>
          <a:prstGeom prst="rect">
            <a:avLst/>
          </a:prstGeom>
          <a:gradFill>
            <a:gsLst>
              <a:gs pos="100000">
                <a:schemeClr val="bg1"/>
              </a:gs>
              <a:gs pos="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ZoneTexte 520"/>
          <p:cNvSpPr txBox="1"/>
          <p:nvPr/>
        </p:nvSpPr>
        <p:spPr>
          <a:xfrm>
            <a:off x="24565410" y="17915717"/>
            <a:ext cx="996042" cy="400110"/>
          </a:xfrm>
          <a:prstGeom prst="rect">
            <a:avLst/>
          </a:prstGeom>
          <a:noFill/>
        </p:spPr>
        <p:txBody>
          <a:bodyPr wrap="none" rtlCol="0">
            <a:spAutoFit/>
          </a:bodyPr>
          <a:lstStyle/>
          <a:p>
            <a:r>
              <a:rPr lang="en-US" sz="2000" dirty="0">
                <a:solidFill>
                  <a:schemeClr val="tx1">
                    <a:lumMod val="75000"/>
                    <a:lumOff val="25000"/>
                  </a:schemeClr>
                </a:solidFill>
              </a:rPr>
              <a:t>Magnet</a:t>
            </a:r>
          </a:p>
        </p:txBody>
      </p:sp>
      <p:pic>
        <p:nvPicPr>
          <p:cNvPr id="42" name="Image 41"/>
          <p:cNvPicPr>
            <a:picLocks noChangeAspect="1"/>
          </p:cNvPicPr>
          <p:nvPr/>
        </p:nvPicPr>
        <p:blipFill>
          <a:blip r:embed="rId36"/>
          <a:stretch>
            <a:fillRect/>
          </a:stretch>
        </p:blipFill>
        <p:spPr>
          <a:xfrm>
            <a:off x="9412610" y="32960670"/>
            <a:ext cx="780249" cy="2175976"/>
          </a:xfrm>
          <a:prstGeom prst="rect">
            <a:avLst/>
          </a:prstGeom>
        </p:spPr>
      </p:pic>
      <p:grpSp>
        <p:nvGrpSpPr>
          <p:cNvPr id="49" name="Groupe 48"/>
          <p:cNvGrpSpPr/>
          <p:nvPr/>
        </p:nvGrpSpPr>
        <p:grpSpPr>
          <a:xfrm>
            <a:off x="1510780" y="14543530"/>
            <a:ext cx="15121680" cy="3726073"/>
            <a:chOff x="1510780" y="14543530"/>
            <a:chExt cx="15121680" cy="3726073"/>
          </a:xfrm>
        </p:grpSpPr>
        <p:grpSp>
          <p:nvGrpSpPr>
            <p:cNvPr id="50" name="Groupe 49"/>
            <p:cNvGrpSpPr>
              <a:grpSpLocks noChangeAspect="1"/>
            </p:cNvGrpSpPr>
            <p:nvPr/>
          </p:nvGrpSpPr>
          <p:grpSpPr>
            <a:xfrm>
              <a:off x="1510780" y="14543530"/>
              <a:ext cx="15121680" cy="3726073"/>
              <a:chOff x="811969" y="14541112"/>
              <a:chExt cx="18898719" cy="4656759"/>
            </a:xfrm>
          </p:grpSpPr>
          <p:pic>
            <p:nvPicPr>
              <p:cNvPr id="4" name="Image 3"/>
              <p:cNvPicPr>
                <a:picLocks noChangeAspect="1"/>
              </p:cNvPicPr>
              <p:nvPr/>
            </p:nvPicPr>
            <p:blipFill>
              <a:blip r:embed="rId37"/>
              <a:stretch>
                <a:fillRect/>
              </a:stretch>
            </p:blipFill>
            <p:spPr>
              <a:xfrm>
                <a:off x="1658906" y="14541112"/>
                <a:ext cx="17061786" cy="3170775"/>
              </a:xfrm>
              <a:prstGeom prst="rect">
                <a:avLst/>
              </a:prstGeom>
            </p:spPr>
          </p:pic>
          <mc:AlternateContent xmlns:mc="http://schemas.openxmlformats.org/markup-compatibility/2006" xmlns:a14="http://schemas.microsoft.com/office/drawing/2010/main">
            <mc:Choice Requires="a14">
              <p:sp>
                <p:nvSpPr>
                  <p:cNvPr id="18" name="ZoneTexte 17"/>
                  <p:cNvSpPr txBox="1"/>
                  <p:nvPr/>
                </p:nvSpPr>
                <p:spPr>
                  <a:xfrm>
                    <a:off x="15743404" y="18500849"/>
                    <a:ext cx="3967284" cy="69702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l-GR" sz="2800" i="1" smtClean="0">
                                  <a:solidFill>
                                    <a:schemeClr val="accent4">
                                      <a:lumMod val="75000"/>
                                    </a:schemeClr>
                                  </a:solidFill>
                                  <a:latin typeface="Cambria Math" panose="02040503050406030204" pitchFamily="18" charset="0"/>
                                  <a:ea typeface="Cambria Math" panose="02040503050406030204" pitchFamily="18" charset="0"/>
                                </a:rPr>
                              </m:ctrlPr>
                            </m:sSubPr>
                            <m:e>
                              <m:r>
                                <m:rPr>
                                  <m:sty m:val="p"/>
                                </m:rPr>
                                <a:rPr lang="el-GR" sz="2800" i="1">
                                  <a:solidFill>
                                    <a:schemeClr val="accent4">
                                      <a:lumMod val="75000"/>
                                    </a:schemeClr>
                                  </a:solidFill>
                                  <a:latin typeface="Cambria Math" panose="02040503050406030204" pitchFamily="18" charset="0"/>
                                  <a:ea typeface="Cambria Math" panose="02040503050406030204" pitchFamily="18" charset="0"/>
                                </a:rPr>
                                <m:t>Φ</m:t>
                              </m:r>
                            </m:e>
                            <m:sub>
                              <m:r>
                                <a:rPr lang="fr-FR" sz="2800" b="0" i="1" smtClean="0">
                                  <a:solidFill>
                                    <a:schemeClr val="accent4">
                                      <a:lumMod val="75000"/>
                                    </a:schemeClr>
                                  </a:solidFill>
                                  <a:latin typeface="Cambria Math" panose="02040503050406030204" pitchFamily="18" charset="0"/>
                                  <a:ea typeface="Cambria Math" panose="02040503050406030204" pitchFamily="18" charset="0"/>
                                </a:rPr>
                                <m:t>𝑓𝑜𝑎𝑚</m:t>
                              </m:r>
                            </m:sub>
                          </m:sSub>
                          <m:r>
                            <a:rPr lang="el-GR" sz="2800" i="1" smtClean="0">
                              <a:solidFill>
                                <a:schemeClr val="accent4">
                                  <a:lumMod val="75000"/>
                                </a:schemeClr>
                              </a:solidFill>
                              <a:latin typeface="Cambria Math" panose="02040503050406030204" pitchFamily="18" charset="0"/>
                              <a:ea typeface="Cambria Math" panose="02040503050406030204" pitchFamily="18" charset="0"/>
                            </a:rPr>
                            <m:t>≈</m:t>
                          </m:r>
                          <m:sSub>
                            <m:sSubPr>
                              <m:ctrlPr>
                                <a:rPr lang="el-GR" sz="2800" i="1">
                                  <a:solidFill>
                                    <a:schemeClr val="accent4">
                                      <a:lumMod val="75000"/>
                                    </a:schemeClr>
                                  </a:solidFill>
                                  <a:latin typeface="Cambria Math" panose="02040503050406030204" pitchFamily="18" charset="0"/>
                                  <a:ea typeface="Cambria Math" panose="02040503050406030204" pitchFamily="18" charset="0"/>
                                </a:rPr>
                              </m:ctrlPr>
                            </m:sSubPr>
                            <m:e>
                              <m:r>
                                <m:rPr>
                                  <m:sty m:val="p"/>
                                </m:rPr>
                                <a:rPr lang="el-GR" sz="2800" i="1">
                                  <a:solidFill>
                                    <a:schemeClr val="accent4">
                                      <a:lumMod val="75000"/>
                                    </a:schemeClr>
                                  </a:solidFill>
                                  <a:latin typeface="Cambria Math" panose="02040503050406030204" pitchFamily="18" charset="0"/>
                                  <a:ea typeface="Cambria Math" panose="02040503050406030204" pitchFamily="18" charset="0"/>
                                </a:rPr>
                                <m:t>Φ</m:t>
                              </m:r>
                            </m:e>
                            <m:sub>
                              <m:r>
                                <a:rPr lang="fr-FR" sz="2800" b="0" i="1" smtClean="0">
                                  <a:solidFill>
                                    <a:schemeClr val="accent4">
                                      <a:lumMod val="75000"/>
                                    </a:schemeClr>
                                  </a:solidFill>
                                  <a:latin typeface="Cambria Math" panose="02040503050406030204" pitchFamily="18" charset="0"/>
                                  <a:ea typeface="Cambria Math" panose="02040503050406030204" pitchFamily="18" charset="0"/>
                                </a:rPr>
                                <m:t>𝑝𝑟𝑒𝑓𝑜𝑟𝑚</m:t>
                              </m:r>
                            </m:sub>
                          </m:sSub>
                        </m:oMath>
                      </m:oMathPara>
                    </a14:m>
                    <a:endParaRPr lang="en-US" sz="2800" dirty="0">
                      <a:solidFill>
                        <a:schemeClr val="accent4">
                          <a:lumMod val="75000"/>
                        </a:schemeClr>
                      </a:solidFill>
                    </a:endParaRPr>
                  </a:p>
                </p:txBody>
              </p:sp>
            </mc:Choice>
            <mc:Fallback xmlns="">
              <p:sp>
                <p:nvSpPr>
                  <p:cNvPr id="18" name="ZoneTexte 17"/>
                  <p:cNvSpPr txBox="1">
                    <a:spLocks noRot="1" noChangeAspect="1" noMove="1" noResize="1" noEditPoints="1" noAdjustHandles="1" noChangeArrowheads="1" noChangeShapeType="1" noTextEdit="1"/>
                  </p:cNvSpPr>
                  <p:nvPr/>
                </p:nvSpPr>
                <p:spPr>
                  <a:xfrm>
                    <a:off x="15743404" y="18500849"/>
                    <a:ext cx="3967284" cy="697022"/>
                  </a:xfrm>
                  <a:prstGeom prst="rect">
                    <a:avLst/>
                  </a:prstGeom>
                  <a:blipFill>
                    <a:blip r:embed="rId3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ZoneTexte 44"/>
                  <p:cNvSpPr txBox="1"/>
                  <p:nvPr/>
                </p:nvSpPr>
                <p:spPr>
                  <a:xfrm>
                    <a:off x="5627620" y="17983817"/>
                    <a:ext cx="3643776" cy="69702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l-GR" sz="2800" i="1" smtClean="0">
                                  <a:solidFill>
                                    <a:srgbClr val="C0504D"/>
                                  </a:solidFill>
                                  <a:latin typeface="Cambria Math" panose="02040503050406030204" pitchFamily="18" charset="0"/>
                                  <a:ea typeface="Cambria Math" panose="02040503050406030204" pitchFamily="18" charset="0"/>
                                </a:rPr>
                              </m:ctrlPr>
                            </m:sSubPr>
                            <m:e>
                              <m:r>
                                <m:rPr>
                                  <m:sty m:val="p"/>
                                </m:rPr>
                                <a:rPr lang="el-GR" sz="2800" i="1">
                                  <a:solidFill>
                                    <a:srgbClr val="C0504D"/>
                                  </a:solidFill>
                                  <a:latin typeface="Cambria Math" panose="02040503050406030204" pitchFamily="18" charset="0"/>
                                  <a:ea typeface="Cambria Math" panose="02040503050406030204" pitchFamily="18" charset="0"/>
                                </a:rPr>
                                <m:t>Φ</m:t>
                              </m:r>
                            </m:e>
                            <m:sub>
                              <m:r>
                                <a:rPr lang="fr-FR" sz="2800" b="0" i="1" smtClean="0">
                                  <a:solidFill>
                                    <a:srgbClr val="C0504D"/>
                                  </a:solidFill>
                                  <a:latin typeface="Cambria Math" panose="02040503050406030204" pitchFamily="18" charset="0"/>
                                  <a:ea typeface="Cambria Math" panose="02040503050406030204" pitchFamily="18" charset="0"/>
                                </a:rPr>
                                <m:t>𝑝𝑟𝑒𝑓𝑜𝑟𝑚</m:t>
                              </m:r>
                            </m:sub>
                          </m:sSub>
                          <m:r>
                            <a:rPr lang="fr-FR" sz="2800" b="0" i="1" smtClean="0">
                              <a:solidFill>
                                <a:srgbClr val="C0504D"/>
                              </a:solidFill>
                              <a:latin typeface="Cambria Math" panose="02040503050406030204" pitchFamily="18" charset="0"/>
                              <a:ea typeface="Cambria Math" panose="02040503050406030204" pitchFamily="18" charset="0"/>
                            </a:rPr>
                            <m:t>=</m:t>
                          </m:r>
                          <m:r>
                            <a:rPr lang="fr-FR" sz="2800" b="0" i="1" smtClean="0">
                              <a:solidFill>
                                <a:srgbClr val="C0504D"/>
                              </a:solidFill>
                              <a:latin typeface="Cambria Math" panose="02040503050406030204" pitchFamily="18" charset="0"/>
                              <a:ea typeface="Cambria Math" panose="02040503050406030204" pitchFamily="18" charset="0"/>
                            </a:rPr>
                            <m:t>𝑓</m:t>
                          </m:r>
                          <m:r>
                            <a:rPr lang="fr-FR" sz="2800" b="0" i="1" smtClean="0">
                              <a:solidFill>
                                <a:srgbClr val="C0504D"/>
                              </a:solidFill>
                              <a:latin typeface="Cambria Math" panose="02040503050406030204" pitchFamily="18" charset="0"/>
                              <a:ea typeface="Cambria Math" panose="02040503050406030204" pitchFamily="18" charset="0"/>
                            </a:rPr>
                            <m:t>(</m:t>
                          </m:r>
                          <m:r>
                            <a:rPr lang="fr-FR" sz="2800" b="0" i="1" smtClean="0">
                              <a:solidFill>
                                <a:srgbClr val="C0504D"/>
                              </a:solidFill>
                              <a:latin typeface="Cambria Math" panose="02040503050406030204" pitchFamily="18" charset="0"/>
                              <a:ea typeface="Cambria Math" panose="02040503050406030204" pitchFamily="18" charset="0"/>
                            </a:rPr>
                            <m:t>𝑃</m:t>
                          </m:r>
                          <m:r>
                            <a:rPr lang="fr-FR" sz="2800" b="0" i="1" smtClean="0">
                              <a:solidFill>
                                <a:srgbClr val="C0504D"/>
                              </a:solidFill>
                              <a:latin typeface="Cambria Math" panose="02040503050406030204" pitchFamily="18" charset="0"/>
                              <a:ea typeface="Cambria Math" panose="02040503050406030204" pitchFamily="18" charset="0"/>
                            </a:rPr>
                            <m:t>)</m:t>
                          </m:r>
                        </m:oMath>
                      </m:oMathPara>
                    </a14:m>
                    <a:endParaRPr lang="en-US" sz="2800" dirty="0">
                      <a:solidFill>
                        <a:srgbClr val="C0504D"/>
                      </a:solidFill>
                    </a:endParaRPr>
                  </a:p>
                </p:txBody>
              </p:sp>
            </mc:Choice>
            <mc:Fallback xmlns="">
              <p:sp>
                <p:nvSpPr>
                  <p:cNvPr id="45" name="ZoneTexte 44"/>
                  <p:cNvSpPr txBox="1">
                    <a:spLocks noRot="1" noChangeAspect="1" noMove="1" noResize="1" noEditPoints="1" noAdjustHandles="1" noChangeArrowheads="1" noChangeShapeType="1" noTextEdit="1"/>
                  </p:cNvSpPr>
                  <p:nvPr/>
                </p:nvSpPr>
                <p:spPr>
                  <a:xfrm>
                    <a:off x="5627620" y="17983817"/>
                    <a:ext cx="3643776" cy="697022"/>
                  </a:xfrm>
                  <a:prstGeom prst="rect">
                    <a:avLst/>
                  </a:prstGeom>
                  <a:blipFill>
                    <a:blip r:embed="rId3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ZoneTexte 63"/>
                  <p:cNvSpPr txBox="1"/>
                  <p:nvPr/>
                </p:nvSpPr>
                <p:spPr>
                  <a:xfrm>
                    <a:off x="811969" y="17960887"/>
                    <a:ext cx="4067374" cy="57697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l-GR" sz="2400" i="1" smtClean="0">
                                  <a:solidFill>
                                    <a:schemeClr val="tx2">
                                      <a:lumMod val="60000"/>
                                      <a:lumOff val="40000"/>
                                    </a:schemeClr>
                                  </a:solidFill>
                                  <a:latin typeface="Cambria Math" panose="02040503050406030204" pitchFamily="18" charset="0"/>
                                  <a:ea typeface="Cambria Math" panose="02040503050406030204" pitchFamily="18" charset="0"/>
                                </a:rPr>
                              </m:ctrlPr>
                            </m:sSubPr>
                            <m:e>
                              <m:r>
                                <a:rPr lang="fr-FR" sz="2400" b="0" i="1" smtClean="0">
                                  <a:solidFill>
                                    <a:schemeClr val="tx2">
                                      <a:lumMod val="60000"/>
                                      <a:lumOff val="40000"/>
                                    </a:schemeClr>
                                  </a:solidFill>
                                  <a:latin typeface="Cambria Math" panose="02040503050406030204" pitchFamily="18" charset="0"/>
                                  <a:ea typeface="Cambria Math" panose="02040503050406030204" pitchFamily="18" charset="0"/>
                                </a:rPr>
                                <m:t>𝑎</m:t>
                              </m:r>
                            </m:e>
                            <m:sub>
                              <m:r>
                                <a:rPr lang="fr-FR" sz="2400" b="0" i="1" smtClean="0">
                                  <a:solidFill>
                                    <a:schemeClr val="tx2">
                                      <a:lumMod val="60000"/>
                                      <a:lumOff val="40000"/>
                                    </a:schemeClr>
                                  </a:solidFill>
                                  <a:latin typeface="Cambria Math" panose="02040503050406030204" pitchFamily="18" charset="0"/>
                                  <a:ea typeface="Cambria Math" panose="02040503050406030204" pitchFamily="18" charset="0"/>
                                </a:rPr>
                                <m:t>𝑁𝑎𝐶𝑙</m:t>
                              </m:r>
                            </m:sub>
                          </m:sSub>
                          <m:r>
                            <a:rPr lang="fr-FR" sz="2400" b="0" i="1" smtClean="0">
                              <a:solidFill>
                                <a:schemeClr val="tx2">
                                  <a:lumMod val="60000"/>
                                  <a:lumOff val="40000"/>
                                </a:schemeClr>
                              </a:solidFill>
                              <a:latin typeface="Cambria Math" panose="02040503050406030204" pitchFamily="18" charset="0"/>
                              <a:ea typeface="Cambria Math" panose="02040503050406030204" pitchFamily="18" charset="0"/>
                            </a:rPr>
                            <m:t>=400÷600 µ</m:t>
                          </m:r>
                          <m:r>
                            <a:rPr lang="fr-FR" sz="2400" b="0" i="1" smtClean="0">
                              <a:solidFill>
                                <a:schemeClr val="tx2">
                                  <a:lumMod val="60000"/>
                                  <a:lumOff val="40000"/>
                                </a:schemeClr>
                              </a:solidFill>
                              <a:latin typeface="Cambria Math" panose="02040503050406030204" pitchFamily="18" charset="0"/>
                              <a:ea typeface="Cambria Math" panose="02040503050406030204" pitchFamily="18" charset="0"/>
                            </a:rPr>
                            <m:t>𝑚</m:t>
                          </m:r>
                        </m:oMath>
                      </m:oMathPara>
                    </a14:m>
                    <a:endParaRPr lang="en-US" sz="2400" dirty="0">
                      <a:solidFill>
                        <a:schemeClr val="tx2">
                          <a:lumMod val="60000"/>
                          <a:lumOff val="40000"/>
                        </a:schemeClr>
                      </a:solidFill>
                    </a:endParaRPr>
                  </a:p>
                </p:txBody>
              </p:sp>
            </mc:Choice>
            <mc:Fallback xmlns="">
              <p:sp>
                <p:nvSpPr>
                  <p:cNvPr id="64" name="ZoneTexte 63"/>
                  <p:cNvSpPr txBox="1">
                    <a:spLocks noRot="1" noChangeAspect="1" noMove="1" noResize="1" noEditPoints="1" noAdjustHandles="1" noChangeArrowheads="1" noChangeShapeType="1" noTextEdit="1"/>
                  </p:cNvSpPr>
                  <p:nvPr/>
                </p:nvSpPr>
                <p:spPr>
                  <a:xfrm>
                    <a:off x="811969" y="17960887"/>
                    <a:ext cx="4067374" cy="576978"/>
                  </a:xfrm>
                  <a:prstGeom prst="rect">
                    <a:avLst/>
                  </a:prstGeom>
                  <a:blipFill>
                    <a:blip r:embed="rId40"/>
                    <a:stretch>
                      <a:fillRect b="-9333"/>
                    </a:stretch>
                  </a:blipFill>
                </p:spPr>
                <p:txBody>
                  <a:bodyPr/>
                  <a:lstStyle/>
                  <a:p>
                    <a:r>
                      <a:rPr lang="en-US">
                        <a:noFill/>
                      </a:rPr>
                      <a:t> </a:t>
                    </a:r>
                  </a:p>
                </p:txBody>
              </p:sp>
            </mc:Fallback>
          </mc:AlternateContent>
          <p:cxnSp>
            <p:nvCxnSpPr>
              <p:cNvPr id="33" name="Connecteur droit avec flèche 32"/>
              <p:cNvCxnSpPr/>
              <p:nvPr/>
            </p:nvCxnSpPr>
            <p:spPr>
              <a:xfrm rot="-240000" flipV="1">
                <a:off x="2790504" y="16611671"/>
                <a:ext cx="540000" cy="0"/>
              </a:xfrm>
              <a:prstGeom prst="straightConnector1">
                <a:avLst/>
              </a:prstGeom>
              <a:ln w="15875">
                <a:solidFill>
                  <a:schemeClr val="tx2">
                    <a:lumMod val="60000"/>
                    <a:lumOff val="40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9" name="ZoneTexte 68"/>
              <p:cNvSpPr txBox="1"/>
              <p:nvPr/>
            </p:nvSpPr>
            <p:spPr>
              <a:xfrm rot="21240000">
                <a:off x="2815054" y="16087101"/>
                <a:ext cx="332142" cy="461665"/>
              </a:xfrm>
              <a:prstGeom prst="rect">
                <a:avLst/>
              </a:prstGeom>
              <a:noFill/>
            </p:spPr>
            <p:txBody>
              <a:bodyPr wrap="none" rtlCol="0">
                <a:spAutoFit/>
              </a:bodyPr>
              <a:lstStyle/>
              <a:p>
                <a:r>
                  <a:rPr lang="en-US" sz="2400" dirty="0">
                    <a:solidFill>
                      <a:schemeClr val="tx2">
                        <a:lumMod val="60000"/>
                        <a:lumOff val="40000"/>
                      </a:schemeClr>
                    </a:solidFill>
                  </a:rPr>
                  <a:t>a</a:t>
                </a:r>
              </a:p>
            </p:txBody>
          </p:sp>
          <mc:AlternateContent xmlns:mc="http://schemas.openxmlformats.org/markup-compatibility/2006" xmlns:a14="http://schemas.microsoft.com/office/drawing/2010/main">
            <mc:Choice Requires="a14">
              <p:sp>
                <p:nvSpPr>
                  <p:cNvPr id="70" name="ZoneTexte 69"/>
                  <p:cNvSpPr txBox="1"/>
                  <p:nvPr/>
                </p:nvSpPr>
                <p:spPr>
                  <a:xfrm>
                    <a:off x="16011049" y="17690905"/>
                    <a:ext cx="3159676" cy="69541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l-GR" sz="2800" i="1" smtClean="0">
                                  <a:solidFill>
                                    <a:schemeClr val="accent4">
                                      <a:lumMod val="75000"/>
                                    </a:schemeClr>
                                  </a:solidFill>
                                  <a:latin typeface="Cambria Math" panose="02040503050406030204" pitchFamily="18" charset="0"/>
                                  <a:ea typeface="Cambria Math" panose="02040503050406030204" pitchFamily="18" charset="0"/>
                                </a:rPr>
                              </m:ctrlPr>
                            </m:sSubPr>
                            <m:e>
                              <m:r>
                                <a:rPr lang="fr-FR" sz="2800" b="0" i="1" smtClean="0">
                                  <a:solidFill>
                                    <a:schemeClr val="accent4">
                                      <a:lumMod val="75000"/>
                                    </a:schemeClr>
                                  </a:solidFill>
                                  <a:latin typeface="Cambria Math" panose="02040503050406030204" pitchFamily="18" charset="0"/>
                                  <a:ea typeface="Cambria Math" panose="02040503050406030204" pitchFamily="18" charset="0"/>
                                </a:rPr>
                                <m:t>𝑑</m:t>
                              </m:r>
                            </m:e>
                            <m:sub>
                              <m:r>
                                <a:rPr lang="fr-FR" sz="2800" b="0" i="1" smtClean="0">
                                  <a:solidFill>
                                    <a:schemeClr val="accent4">
                                      <a:lumMod val="75000"/>
                                    </a:schemeClr>
                                  </a:solidFill>
                                  <a:latin typeface="Cambria Math" panose="02040503050406030204" pitchFamily="18" charset="0"/>
                                  <a:ea typeface="Cambria Math" panose="02040503050406030204" pitchFamily="18" charset="0"/>
                                </a:rPr>
                                <m:t>𝑝𝑜𝑟𝑒𝑠</m:t>
                              </m:r>
                            </m:sub>
                          </m:sSub>
                          <m:r>
                            <a:rPr lang="fr-FR" sz="2800" b="0" i="1" smtClean="0">
                              <a:solidFill>
                                <a:schemeClr val="accent4">
                                  <a:lumMod val="75000"/>
                                </a:schemeClr>
                              </a:solidFill>
                              <a:latin typeface="Cambria Math" panose="02040503050406030204" pitchFamily="18" charset="0"/>
                              <a:ea typeface="Cambria Math" panose="02040503050406030204" pitchFamily="18" charset="0"/>
                            </a:rPr>
                            <m:t>=</m:t>
                          </m:r>
                          <m:sSub>
                            <m:sSubPr>
                              <m:ctrlPr>
                                <a:rPr lang="el-GR" sz="2800" i="1" smtClean="0">
                                  <a:solidFill>
                                    <a:schemeClr val="accent4">
                                      <a:lumMod val="75000"/>
                                    </a:schemeClr>
                                  </a:solidFill>
                                  <a:latin typeface="Cambria Math" panose="02040503050406030204" pitchFamily="18" charset="0"/>
                                  <a:ea typeface="Cambria Math" panose="02040503050406030204" pitchFamily="18" charset="0"/>
                                </a:rPr>
                              </m:ctrlPr>
                            </m:sSubPr>
                            <m:e>
                              <m:r>
                                <a:rPr lang="fr-FR" sz="2800" b="0" i="1" smtClean="0">
                                  <a:solidFill>
                                    <a:schemeClr val="accent4">
                                      <a:lumMod val="75000"/>
                                    </a:schemeClr>
                                  </a:solidFill>
                                  <a:latin typeface="Cambria Math" panose="02040503050406030204" pitchFamily="18" charset="0"/>
                                  <a:ea typeface="Cambria Math" panose="02040503050406030204" pitchFamily="18" charset="0"/>
                                </a:rPr>
                                <m:t>𝑎</m:t>
                              </m:r>
                            </m:e>
                            <m:sub>
                              <m:r>
                                <a:rPr lang="fr-FR" sz="2800" b="0" i="1" smtClean="0">
                                  <a:solidFill>
                                    <a:schemeClr val="accent4">
                                      <a:lumMod val="75000"/>
                                    </a:schemeClr>
                                  </a:solidFill>
                                  <a:latin typeface="Cambria Math" panose="02040503050406030204" pitchFamily="18" charset="0"/>
                                  <a:ea typeface="Cambria Math" panose="02040503050406030204" pitchFamily="18" charset="0"/>
                                </a:rPr>
                                <m:t>𝑁𝑎𝐶𝑙</m:t>
                              </m:r>
                            </m:sub>
                          </m:sSub>
                        </m:oMath>
                      </m:oMathPara>
                    </a14:m>
                    <a:endParaRPr lang="en-US" sz="2800" dirty="0">
                      <a:solidFill>
                        <a:schemeClr val="accent4">
                          <a:lumMod val="75000"/>
                        </a:schemeClr>
                      </a:solidFill>
                    </a:endParaRPr>
                  </a:p>
                </p:txBody>
              </p:sp>
            </mc:Choice>
            <mc:Fallback xmlns="">
              <p:sp>
                <p:nvSpPr>
                  <p:cNvPr id="70" name="ZoneTexte 69"/>
                  <p:cNvSpPr txBox="1">
                    <a:spLocks noRot="1" noChangeAspect="1" noMove="1" noResize="1" noEditPoints="1" noAdjustHandles="1" noChangeArrowheads="1" noChangeShapeType="1" noTextEdit="1"/>
                  </p:cNvSpPr>
                  <p:nvPr/>
                </p:nvSpPr>
                <p:spPr>
                  <a:xfrm>
                    <a:off x="16011049" y="17690905"/>
                    <a:ext cx="3159676" cy="695418"/>
                  </a:xfrm>
                  <a:prstGeom prst="rect">
                    <a:avLst/>
                  </a:prstGeom>
                  <a:blipFill>
                    <a:blip r:embed="rId41"/>
                    <a:stretch>
                      <a:fillRect/>
                    </a:stretch>
                  </a:blipFill>
                </p:spPr>
                <p:txBody>
                  <a:bodyPr/>
                  <a:lstStyle/>
                  <a:p>
                    <a:r>
                      <a:rPr lang="en-US">
                        <a:noFill/>
                      </a:rPr>
                      <a:t> </a:t>
                    </a:r>
                  </a:p>
                </p:txBody>
              </p:sp>
            </mc:Fallback>
          </mc:AlternateContent>
        </p:grpSp>
        <p:sp>
          <p:nvSpPr>
            <p:cNvPr id="124" name="ZoneTexte 123"/>
            <p:cNvSpPr txBox="1"/>
            <p:nvPr/>
          </p:nvSpPr>
          <p:spPr>
            <a:xfrm rot="21240000">
              <a:off x="13801950" y="16195492"/>
              <a:ext cx="346570" cy="461665"/>
            </a:xfrm>
            <a:prstGeom prst="rect">
              <a:avLst/>
            </a:prstGeom>
            <a:noFill/>
          </p:spPr>
          <p:txBody>
            <a:bodyPr wrap="none" rtlCol="0">
              <a:spAutoFit/>
            </a:bodyPr>
            <a:lstStyle/>
            <a:p>
              <a:r>
                <a:rPr lang="en-US" sz="2400" dirty="0">
                  <a:solidFill>
                    <a:srgbClr val="7030A0"/>
                  </a:solidFill>
                </a:rPr>
                <a:t>d</a:t>
              </a:r>
            </a:p>
          </p:txBody>
        </p:sp>
        <p:cxnSp>
          <p:nvCxnSpPr>
            <p:cNvPr id="125" name="Connecteur droit avec flèche 124"/>
            <p:cNvCxnSpPr/>
            <p:nvPr/>
          </p:nvCxnSpPr>
          <p:spPr>
            <a:xfrm rot="20520000" flipV="1">
              <a:off x="13810131" y="16598053"/>
              <a:ext cx="432077" cy="0"/>
            </a:xfrm>
            <a:prstGeom prst="straightConnector1">
              <a:avLst/>
            </a:prstGeom>
            <a:ln w="15875">
              <a:solidFill>
                <a:srgbClr val="7030A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34262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5708</TotalTime>
  <Words>460</Words>
  <Application>Microsoft Macintosh PowerPoint</Application>
  <PresentationFormat>Custom</PresentationFormat>
  <Paragraphs>79</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Arial</vt:lpstr>
      <vt:lpstr>Calibri</vt:lpstr>
      <vt:lpstr>Cambria</vt:lpstr>
      <vt:lpstr>Cambria Math</vt:lpstr>
      <vt:lpstr>Century Gothic</vt:lpstr>
      <vt:lpstr>EmojiOne Color</vt:lpstr>
      <vt:lpstr>Times New Roman</vt:lpstr>
      <vt:lpstr>Wingdings</vt:lpstr>
      <vt:lpstr>Thème Office</vt:lpstr>
      <vt:lpstr>PowerPoint Presentation</vt:lpstr>
    </vt:vector>
  </TitlesOfParts>
  <Company>CRPP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AK</dc:creator>
  <cp:lastModifiedBy>Marco CIRELLI</cp:lastModifiedBy>
  <cp:revision>906</cp:revision>
  <dcterms:created xsi:type="dcterms:W3CDTF">2015-06-01T11:50:39Z</dcterms:created>
  <dcterms:modified xsi:type="dcterms:W3CDTF">2024-11-15T09:50:04Z</dcterms:modified>
</cp:coreProperties>
</file>