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7" r:id="rId2"/>
  </p:sldMasterIdLst>
  <p:notesMasterIdLst>
    <p:notesMasterId r:id="rId26"/>
  </p:notesMasterIdLst>
  <p:handoutMasterIdLst>
    <p:handoutMasterId r:id="rId27"/>
  </p:handoutMasterIdLst>
  <p:sldIdLst>
    <p:sldId id="259" r:id="rId3"/>
    <p:sldId id="2014" r:id="rId4"/>
    <p:sldId id="2071" r:id="rId5"/>
    <p:sldId id="2015" r:id="rId6"/>
    <p:sldId id="2072" r:id="rId7"/>
    <p:sldId id="2018" r:id="rId8"/>
    <p:sldId id="2312" r:id="rId9"/>
    <p:sldId id="2313" r:id="rId10"/>
    <p:sldId id="2322" r:id="rId11"/>
    <p:sldId id="2319" r:id="rId12"/>
    <p:sldId id="2326" r:id="rId13"/>
    <p:sldId id="2320" r:id="rId14"/>
    <p:sldId id="2321" r:id="rId15"/>
    <p:sldId id="723" r:id="rId16"/>
    <p:sldId id="2303" r:id="rId17"/>
    <p:sldId id="2317" r:id="rId18"/>
    <p:sldId id="2307" r:id="rId19"/>
    <p:sldId id="390" r:id="rId20"/>
    <p:sldId id="2327" r:id="rId21"/>
    <p:sldId id="2318" r:id="rId22"/>
    <p:sldId id="2042" r:id="rId23"/>
    <p:sldId id="2306" r:id="rId24"/>
    <p:sldId id="230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3" autoAdjust="0"/>
    <p:restoredTop sz="94586" autoAdjust="0"/>
  </p:normalViewPr>
  <p:slideViewPr>
    <p:cSldViewPr snapToGrid="0" snapToObjects="1">
      <p:cViewPr varScale="1">
        <p:scale>
          <a:sx n="83" d="100"/>
          <a:sy n="83" d="100"/>
        </p:scale>
        <p:origin x="126" y="174"/>
      </p:cViewPr>
      <p:guideLst/>
    </p:cSldViewPr>
  </p:slideViewPr>
  <p:outlineViewPr>
    <p:cViewPr>
      <p:scale>
        <a:sx n="33" d="100"/>
        <a:sy n="33" d="100"/>
      </p:scale>
      <p:origin x="0" y="-4224"/>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9/23/2024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9/23/2024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X-rays: </a:t>
            </a:r>
            <a:r>
              <a:rPr lang="fr-CH" dirty="0" err="1"/>
              <a:t>atomic</a:t>
            </a:r>
            <a:r>
              <a:rPr lang="fr-CH" dirty="0"/>
              <a:t> and </a:t>
            </a:r>
            <a:r>
              <a:rPr lang="fr-CH" dirty="0" err="1"/>
              <a:t>molecular</a:t>
            </a:r>
            <a:r>
              <a:rPr lang="fr-CH" dirty="0"/>
              <a:t> </a:t>
            </a:r>
            <a:r>
              <a:rPr lang="fr-CH" dirty="0" err="1"/>
              <a:t>level</a:t>
            </a:r>
            <a:r>
              <a:rPr lang="fr-CH" dirty="0"/>
              <a:t> – </a:t>
            </a:r>
            <a:r>
              <a:rPr lang="fr-CH" dirty="0" err="1"/>
              <a:t>particles</a:t>
            </a:r>
            <a:r>
              <a:rPr lang="fr-CH" dirty="0"/>
              <a:t>: </a:t>
            </a:r>
            <a:r>
              <a:rPr lang="fr-CH" dirty="0" err="1"/>
              <a:t>atomic</a:t>
            </a:r>
            <a:r>
              <a:rPr lang="fr-CH" dirty="0"/>
              <a:t> and </a:t>
            </a:r>
            <a:r>
              <a:rPr lang="fr-CH" dirty="0" err="1"/>
              <a:t>subatomic</a:t>
            </a:r>
            <a:r>
              <a:rPr lang="fr-CH" dirty="0"/>
              <a:t> </a:t>
            </a:r>
            <a:r>
              <a:rPr lang="fr-CH" dirty="0" err="1"/>
              <a:t>level</a:t>
            </a:r>
            <a:r>
              <a:rPr lang="fr-CH" dirty="0"/>
              <a:t>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2116420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793F0E3-3FA8-BD4F-B8DD-ADE11F34F229}" type="slidenum">
              <a:rPr lang="en-US" smtClean="0"/>
              <a:t>8</a:t>
            </a:fld>
            <a:endParaRPr lang="en-US"/>
          </a:p>
        </p:txBody>
      </p:sp>
    </p:spTree>
    <p:extLst>
      <p:ext uri="{BB962C8B-B14F-4D97-AF65-F5344CB8AC3E}">
        <p14:creationId xmlns:p14="http://schemas.microsoft.com/office/powerpoint/2010/main" val="1787658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38085122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9/23/2024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9/23/2024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9/23/2024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9/23/2024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9/23/2024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9/23/2024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9/23/2024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9/23/2024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M. Vretenar | NIMMS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297744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CC78F0-B89B-414D-B4E9-151881F661CC}"/>
              </a:ext>
            </a:extLst>
          </p:cNvPr>
          <p:cNvSpPr>
            <a:spLocks noGrp="1"/>
          </p:cNvSpPr>
          <p:nvPr>
            <p:ph type="title"/>
          </p:nvPr>
        </p:nvSpPr>
        <p:spPr/>
        <p:txBody>
          <a:bodyPr/>
          <a:lstStyle>
            <a:lvl1pPr>
              <a:defRPr>
                <a:solidFill>
                  <a:srgbClr val="0062A5"/>
                </a:solidFill>
              </a:defRPr>
            </a:lvl1pPr>
          </a:lstStyle>
          <a:p>
            <a:r>
              <a:rPr lang="it-IT" dirty="0"/>
              <a:t>Fare clic per modificare lo stile del titolo dello schema</a:t>
            </a:r>
          </a:p>
        </p:txBody>
      </p:sp>
      <p:sp>
        <p:nvSpPr>
          <p:cNvPr id="3" name="Segnaposto contenuto 2">
            <a:extLst>
              <a:ext uri="{FF2B5EF4-FFF2-40B4-BE49-F238E27FC236}">
                <a16:creationId xmlns:a16="http://schemas.microsoft.com/office/drawing/2014/main" id="{B8D947B9-3515-4E91-B890-57232D5691C4}"/>
              </a:ext>
            </a:extLst>
          </p:cNvPr>
          <p:cNvSpPr>
            <a:spLocks noGrp="1"/>
          </p:cNvSpPr>
          <p:nvPr>
            <p:ph idx="1"/>
          </p:nvPr>
        </p:nvSpPr>
        <p:spPr/>
        <p:txBody>
          <a:bodyPr/>
          <a:lstStyle>
            <a:lvl1pPr marL="0" indent="0">
              <a:buNone/>
              <a:defRPr/>
            </a:lvl1pPr>
            <a:lvl2pPr marL="685800" indent="0">
              <a:buNone/>
              <a:defRPr/>
            </a:lvl2pPr>
            <a:lvl3pPr marL="1143000" indent="0">
              <a:buNone/>
              <a:defRPr/>
            </a:lvl3pPr>
            <a:lvl4pPr marL="1543050" indent="0">
              <a:buNone/>
              <a:defRPr/>
            </a:lvl4pPr>
            <a:lvl5pPr marL="2000250" indent="0">
              <a:buNone/>
              <a:defRPr/>
            </a:lvl5pPr>
          </a:lstStyle>
          <a:p>
            <a:pPr lvl="0"/>
            <a:r>
              <a:rPr lang="it-IT" dirty="0"/>
              <a:t>Fare clic per modificare gli stili del testo dello schema</a:t>
            </a:r>
          </a:p>
        </p:txBody>
      </p:sp>
      <p:sp>
        <p:nvSpPr>
          <p:cNvPr id="7" name="Segnaposto contenuto 3">
            <a:extLst>
              <a:ext uri="{FF2B5EF4-FFF2-40B4-BE49-F238E27FC236}">
                <a16:creationId xmlns:a16="http://schemas.microsoft.com/office/drawing/2014/main" id="{0062F82F-EFEA-44F8-9D5C-67BF3A88406B}"/>
              </a:ext>
            </a:extLst>
          </p:cNvPr>
          <p:cNvSpPr>
            <a:spLocks noGrp="1"/>
          </p:cNvSpPr>
          <p:nvPr>
            <p:ph sz="quarter" idx="10"/>
          </p:nvPr>
        </p:nvSpPr>
        <p:spPr>
          <a:xfrm>
            <a:off x="311987" y="6538185"/>
            <a:ext cx="11488948" cy="230832"/>
          </a:xfrm>
        </p:spPr>
        <p:txBody>
          <a:bodyPr anchor="b" anchorCtr="0">
            <a:noAutofit/>
          </a:bodyPr>
          <a:lstStyle>
            <a:lvl1pPr marL="0" indent="0" algn="r">
              <a:spcBef>
                <a:spcPts val="0"/>
              </a:spcBef>
              <a:buNone/>
              <a:defRPr sz="1100"/>
            </a:lvl1pPr>
          </a:lstStyle>
          <a:p>
            <a:pPr lvl="0"/>
            <a:r>
              <a:rPr lang="it-IT" dirty="0"/>
              <a:t>Fare clic per modificare gli stili del testo dello schema</a:t>
            </a:r>
          </a:p>
        </p:txBody>
      </p:sp>
    </p:spTree>
    <p:extLst>
      <p:ext uri="{BB962C8B-B14F-4D97-AF65-F5344CB8AC3E}">
        <p14:creationId xmlns:p14="http://schemas.microsoft.com/office/powerpoint/2010/main" val="41758322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416000" y="2181663"/>
            <a:ext cx="3360000" cy="2494674"/>
          </a:xfrm>
          <a:prstGeom prst="rect">
            <a:avLst/>
          </a:prstGeom>
        </p:spPr>
      </p:pic>
    </p:spTree>
    <p:extLst>
      <p:ext uri="{BB962C8B-B14F-4D97-AF65-F5344CB8AC3E}">
        <p14:creationId xmlns:p14="http://schemas.microsoft.com/office/powerpoint/2010/main" val="3330805441"/>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3803273247"/>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416000" y="2169000"/>
            <a:ext cx="3360000" cy="2520000"/>
          </a:xfrm>
          <a:prstGeom prst="rect">
            <a:avLst/>
          </a:prstGeom>
        </p:spPr>
      </p:pic>
    </p:spTree>
    <p:extLst>
      <p:ext uri="{BB962C8B-B14F-4D97-AF65-F5344CB8AC3E}">
        <p14:creationId xmlns:p14="http://schemas.microsoft.com/office/powerpoint/2010/main" val="1284929121"/>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a:ext>
            </a:extLst>
          </a:blip>
          <a:srcRect b="17835"/>
          <a:stretch/>
        </p:blipFill>
        <p:spPr>
          <a:xfrm>
            <a:off x="5279254" y="2765965"/>
            <a:ext cx="1629261" cy="1261931"/>
          </a:xfrm>
          <a:prstGeom prst="rect">
            <a:avLst/>
          </a:prstGeom>
        </p:spPr>
      </p:pic>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1288125545"/>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8485759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3498023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6521292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3174902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374328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12/6/2018</a:t>
            </a:r>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M. Vretenar, Accelerators for Medicine</a:t>
            </a:r>
            <a:endParaRPr lang="en-US" dirty="0"/>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4379870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2424357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12/6/2018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M. Vretenar, Accelerators for Medicine</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9988870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609600" y="6390879"/>
            <a:ext cx="10969139"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065562" y="2663939"/>
            <a:ext cx="2060876" cy="1530123"/>
          </a:xfrm>
          <a:prstGeom prst="rect">
            <a:avLst/>
          </a:prstGeom>
        </p:spPr>
      </p:pic>
    </p:spTree>
    <p:extLst>
      <p:ext uri="{BB962C8B-B14F-4D97-AF65-F5344CB8AC3E}">
        <p14:creationId xmlns:p14="http://schemas.microsoft.com/office/powerpoint/2010/main" val="986630985"/>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4.emf"/><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84583"/>
          </a:xfrm>
          <a:prstGeom prst="rect">
            <a:avLst/>
          </a:prstGeom>
          <a:solidFill>
            <a:srgbClr val="FFC000"/>
          </a:solidFill>
        </p:spPr>
        <p:txBody>
          <a:bodyPr vert="horz" lIns="0" tIns="0" rIns="0" bIns="0" rtlCol="0" anchor="ctr" anchorCtr="0">
            <a:noAutofit/>
          </a:bodyPr>
          <a:lstStyle/>
          <a:p>
            <a:r>
              <a:rPr lang="en-US" dirty="0"/>
              <a:t>Click to edit Master title style</a:t>
            </a:r>
          </a:p>
        </p:txBody>
      </p:sp>
      <p:pic>
        <p:nvPicPr>
          <p:cNvPr id="5" name="Picture 4"/>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9/23/2024</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M. Vretenar | NIMMS</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91" r:id="rId23"/>
  </p:sldLayoutIdLst>
  <p:hf hdr="0"/>
  <p:txStyles>
    <p:title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792668"/>
          </a:xfrm>
          <a:prstGeom prst="rect">
            <a:avLst/>
          </a:prstGeom>
          <a:solidFill>
            <a:srgbClr val="FFC000"/>
          </a:solidFill>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231714"/>
            <a:ext cx="10969139" cy="4761314"/>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12/6/2018</a:t>
            </a:r>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a:t>M. Vretenar, Accelerators for Medicine</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40" y="6150798"/>
            <a:ext cx="12619440" cy="707202"/>
          </a:xfrm>
          <a:prstGeom prst="rect">
            <a:avLst/>
          </a:prstGeom>
        </p:spPr>
      </p:pic>
    </p:spTree>
    <p:extLst>
      <p:ext uri="{BB962C8B-B14F-4D97-AF65-F5344CB8AC3E}">
        <p14:creationId xmlns:p14="http://schemas.microsoft.com/office/powerpoint/2010/main" val="138467025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19.xml"/><Relationship Id="rId6" Type="http://schemas.openxmlformats.org/officeDocument/2006/relationships/image" Target="../media/image39.emf"/><Relationship Id="rId5" Type="http://schemas.openxmlformats.org/officeDocument/2006/relationships/image" Target="../media/image38.png"/><Relationship Id="rId4" Type="http://schemas.openxmlformats.org/officeDocument/2006/relationships/image" Target="../media/image37.jpeg"/><Relationship Id="rId9"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23.xml"/><Relationship Id="rId5" Type="http://schemas.openxmlformats.org/officeDocument/2006/relationships/image" Target="../media/image52.png"/><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19.xml"/><Relationship Id="rId4" Type="http://schemas.openxmlformats.org/officeDocument/2006/relationships/image" Target="../media/image55.png"/></Relationships>
</file>

<file path=ppt/slides/_rels/slide1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 Id="rId4" Type="http://schemas.openxmlformats.org/officeDocument/2006/relationships/image" Target="../media/image58.png"/></Relationships>
</file>

<file path=ppt/slides/_rels/slide1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4.xml"/><Relationship Id="rId4" Type="http://schemas.openxmlformats.org/officeDocument/2006/relationships/image" Target="../media/image6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jpeg"/><Relationship Id="rId1" Type="http://schemas.openxmlformats.org/officeDocument/2006/relationships/slideLayout" Target="../slideLayouts/slideLayout22.xml"/><Relationship Id="rId5" Type="http://schemas.openxmlformats.org/officeDocument/2006/relationships/image" Target="../media/image72.png"/><Relationship Id="rId4" Type="http://schemas.openxmlformats.org/officeDocument/2006/relationships/image" Target="../media/image71.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76.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g"/><Relationship Id="rId2" Type="http://schemas.openxmlformats.org/officeDocument/2006/relationships/image" Target="../media/image12.jpeg"/><Relationship Id="rId1" Type="http://schemas.openxmlformats.org/officeDocument/2006/relationships/slideLayout" Target="../slideLayouts/slideLayout2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22.xml"/><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22.xml"/><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5.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9438969" y="300183"/>
            <a:ext cx="2448232" cy="1679446"/>
          </a:xfrm>
        </p:spPr>
        <p:txBody>
          <a:bodyPr/>
          <a:lstStyle/>
          <a:p>
            <a:pPr algn="l"/>
            <a:r>
              <a:rPr lang="en-US" sz="2400" dirty="0"/>
              <a:t>Maurizio Vretenar </a:t>
            </a:r>
          </a:p>
          <a:p>
            <a:pPr algn="l"/>
            <a:r>
              <a:rPr lang="en-US" dirty="0"/>
              <a:t>CERN, ATS/DO </a:t>
            </a:r>
            <a:r>
              <a:rPr lang="en-US" sz="1800" dirty="0"/>
              <a:t>Accelerator and Technology Projects and Studies</a:t>
            </a:r>
            <a:endParaRPr lang="en-US" sz="2400" dirty="0"/>
          </a:p>
        </p:txBody>
      </p:sp>
      <p:pic>
        <p:nvPicPr>
          <p:cNvPr id="4" name="Picture 3">
            <a:extLst>
              <a:ext uri="{FF2B5EF4-FFF2-40B4-BE49-F238E27FC236}">
                <a16:creationId xmlns:a16="http://schemas.microsoft.com/office/drawing/2014/main" id="{65974EF1-81E3-416D-8094-2C31019B2B5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233964" y="69703"/>
            <a:ext cx="9144000" cy="1240483"/>
          </a:xfrm>
        </p:spPr>
        <p:txBody>
          <a:bodyPr/>
          <a:lstStyle/>
          <a:p>
            <a:pPr algn="r">
              <a:spcAft>
                <a:spcPts val="1200"/>
              </a:spcAft>
            </a:pPr>
            <a:r>
              <a:rPr lang="en-GB" sz="4800" dirty="0">
                <a:ln>
                  <a:solidFill>
                    <a:sysClr val="windowText" lastClr="000000"/>
                  </a:solidFill>
                </a:ln>
                <a:solidFill>
                  <a:srgbClr val="FFFF00"/>
                </a:solidFill>
              </a:rPr>
              <a:t>From the Large Hadron Collider to Medical Applications</a:t>
            </a:r>
            <a:endParaRPr lang="en-US" sz="4800" dirty="0">
              <a:ln>
                <a:solidFill>
                  <a:sysClr val="windowText" lastClr="000000"/>
                </a:solidFill>
              </a:ln>
              <a:solidFill>
                <a:srgbClr val="FFFF00"/>
              </a:solidFill>
            </a:endParaRPr>
          </a:p>
        </p:txBody>
      </p:sp>
      <p:pic>
        <p:nvPicPr>
          <p:cNvPr id="6" name="Picture 5">
            <a:extLst>
              <a:ext uri="{FF2B5EF4-FFF2-40B4-BE49-F238E27FC236}">
                <a16:creationId xmlns:a16="http://schemas.microsoft.com/office/drawing/2014/main" id="{D89DEB51-B75A-495A-89B7-4B52CBEAB52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06378" y="3030035"/>
            <a:ext cx="2938189" cy="1890235"/>
          </a:xfrm>
          <a:prstGeom prst="rect">
            <a:avLst/>
          </a:prstGeom>
        </p:spPr>
      </p:pic>
      <p:pic>
        <p:nvPicPr>
          <p:cNvPr id="8" name="Image 2" descr="logooutline.eps">
            <a:extLst>
              <a:ext uri="{FF2B5EF4-FFF2-40B4-BE49-F238E27FC236}">
                <a16:creationId xmlns:a16="http://schemas.microsoft.com/office/drawing/2014/main" id="{9DB1972A-65C6-419C-B9D9-9064F385F62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71312" y="2603035"/>
            <a:ext cx="1584709" cy="1568784"/>
          </a:xfrm>
          <a:prstGeom prst="rect">
            <a:avLst/>
          </a:prstGeom>
        </p:spPr>
      </p:pic>
      <p:sp>
        <p:nvSpPr>
          <p:cNvPr id="9" name="Title 1">
            <a:extLst>
              <a:ext uri="{FF2B5EF4-FFF2-40B4-BE49-F238E27FC236}">
                <a16:creationId xmlns:a16="http://schemas.microsoft.com/office/drawing/2014/main" id="{DD63C439-8524-4746-B7C2-5EFC9ED6CC0F}"/>
              </a:ext>
            </a:extLst>
          </p:cNvPr>
          <p:cNvSpPr txBox="1">
            <a:spLocks/>
          </p:cNvSpPr>
          <p:nvPr/>
        </p:nvSpPr>
        <p:spPr>
          <a:xfrm>
            <a:off x="67733" y="5934759"/>
            <a:ext cx="9008533" cy="705360"/>
          </a:xfrm>
          <a:prstGeom prst="rect">
            <a:avLst/>
          </a:prstGeom>
          <a:noFill/>
        </p:spPr>
        <p:txBody>
          <a:bodyPr vert="horz" lIns="0" tIns="0" rIns="0" bIns="0" rtlCol="0" anchor="t" anchorCtr="0">
            <a:noAutofit/>
          </a:bodyPr>
          <a:lstStyle>
            <a:lvl1pPr marL="360000"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r>
              <a:rPr lang="en-GB" sz="2400" dirty="0">
                <a:ln>
                  <a:solidFill>
                    <a:srgbClr val="303030"/>
                  </a:solidFill>
                </a:ln>
                <a:solidFill>
                  <a:srgbClr val="FFFF00"/>
                </a:solidFill>
              </a:rPr>
              <a:t>Workshop with Lithuania stakeholders, 23.09.2024 </a:t>
            </a:r>
            <a:endParaRPr lang="en-US" sz="2400" dirty="0">
              <a:ln>
                <a:solidFill>
                  <a:srgbClr val="303030"/>
                </a:solidFill>
              </a:ln>
              <a:solidFill>
                <a:srgbClr val="FFFF00"/>
              </a:solidFill>
            </a:endParaRPr>
          </a:p>
        </p:txBody>
      </p:sp>
      <p:pic>
        <p:nvPicPr>
          <p:cNvPr id="10" name="Picture 9">
            <a:extLst>
              <a:ext uri="{FF2B5EF4-FFF2-40B4-BE49-F238E27FC236}">
                <a16:creationId xmlns:a16="http://schemas.microsoft.com/office/drawing/2014/main" id="{1DF61073-876B-4E13-90AB-87870B989C7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71312" y="4616116"/>
            <a:ext cx="1563376" cy="1472180"/>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E1C854-5BCE-4E35-A307-EE477F99BCEF}"/>
              </a:ext>
            </a:extLst>
          </p:cNvPr>
          <p:cNvSpPr>
            <a:spLocks noGrp="1"/>
          </p:cNvSpPr>
          <p:nvPr>
            <p:ph type="title"/>
          </p:nvPr>
        </p:nvSpPr>
        <p:spPr/>
        <p:txBody>
          <a:bodyPr/>
          <a:lstStyle/>
          <a:p>
            <a:r>
              <a:rPr lang="en-GB" sz="4400" dirty="0"/>
              <a:t>NIMMS Accelerator Technologies</a:t>
            </a:r>
          </a:p>
        </p:txBody>
      </p:sp>
      <p:sp>
        <p:nvSpPr>
          <p:cNvPr id="5" name="Slide Number Placeholder 4">
            <a:extLst>
              <a:ext uri="{FF2B5EF4-FFF2-40B4-BE49-F238E27FC236}">
                <a16:creationId xmlns:a16="http://schemas.microsoft.com/office/drawing/2014/main" id="{2EC9F22C-7FFB-4C13-BEBC-73306F83B38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22" name="TextBox 21">
            <a:extLst>
              <a:ext uri="{FF2B5EF4-FFF2-40B4-BE49-F238E27FC236}">
                <a16:creationId xmlns:a16="http://schemas.microsoft.com/office/drawing/2014/main" id="{6449FAAD-F489-44BF-A720-B6DD915FB2E2}"/>
              </a:ext>
            </a:extLst>
          </p:cNvPr>
          <p:cNvSpPr txBox="1"/>
          <p:nvPr/>
        </p:nvSpPr>
        <p:spPr>
          <a:xfrm>
            <a:off x="311988" y="1234009"/>
            <a:ext cx="7625986" cy="1107996"/>
          </a:xfrm>
          <a:prstGeom prst="rect">
            <a:avLst/>
          </a:prstGeom>
          <a:solidFill>
            <a:schemeClr val="accent6">
              <a:lumMod val="20000"/>
              <a:lumOff val="80000"/>
            </a:schemeClr>
          </a:solidFill>
          <a:ln>
            <a:solidFill>
              <a:schemeClr val="tx1"/>
            </a:solidFill>
          </a:ln>
        </p:spPr>
        <p:txBody>
          <a:bodyPr wrap="square" lIns="72000" tIns="0" rIns="0" bIns="0" rtlCol="0">
            <a:spAutoFit/>
          </a:bodyPr>
          <a:lstStyle/>
          <a:p>
            <a:pPr marL="342900" indent="-342900" algn="l">
              <a:buAutoNum type="arabicPeriod"/>
            </a:pPr>
            <a:r>
              <a:rPr lang="en-GB" b="1" dirty="0">
                <a:solidFill>
                  <a:srgbClr val="FF0000"/>
                </a:solidFill>
              </a:rPr>
              <a:t>Small synchrotrons</a:t>
            </a:r>
          </a:p>
          <a:p>
            <a:pPr algn="l"/>
            <a:r>
              <a:rPr lang="en-GB" b="1" dirty="0">
                <a:solidFill>
                  <a:srgbClr val="FF0000"/>
                </a:solidFill>
              </a:rPr>
              <a:t>     for particle therapy	</a:t>
            </a:r>
            <a:endParaRPr lang="en-GB" dirty="0"/>
          </a:p>
          <a:p>
            <a:pPr algn="l"/>
            <a:endParaRPr lang="en-GB" dirty="0"/>
          </a:p>
          <a:p>
            <a:pPr algn="l"/>
            <a:endParaRPr lang="en-GB" dirty="0"/>
          </a:p>
        </p:txBody>
      </p:sp>
      <p:sp>
        <p:nvSpPr>
          <p:cNvPr id="25" name="TextBox 24">
            <a:extLst>
              <a:ext uri="{FF2B5EF4-FFF2-40B4-BE49-F238E27FC236}">
                <a16:creationId xmlns:a16="http://schemas.microsoft.com/office/drawing/2014/main" id="{AA83F366-BA4E-4351-B3AD-0FAA3BE6A11A}"/>
              </a:ext>
            </a:extLst>
          </p:cNvPr>
          <p:cNvSpPr txBox="1"/>
          <p:nvPr/>
        </p:nvSpPr>
        <p:spPr>
          <a:xfrm>
            <a:off x="311988" y="2497447"/>
            <a:ext cx="7625986" cy="1107996"/>
          </a:xfrm>
          <a:prstGeom prst="rect">
            <a:avLst/>
          </a:prstGeom>
          <a:solidFill>
            <a:schemeClr val="accent6">
              <a:lumMod val="20000"/>
              <a:lumOff val="80000"/>
            </a:schemeClr>
          </a:solidFill>
          <a:ln>
            <a:solidFill>
              <a:schemeClr val="tx1"/>
            </a:solidFill>
          </a:ln>
        </p:spPr>
        <p:txBody>
          <a:bodyPr wrap="square" lIns="72000" tIns="0" rIns="0" bIns="0" rtlCol="0">
            <a:spAutoFit/>
          </a:bodyPr>
          <a:lstStyle/>
          <a:p>
            <a:pPr algn="l"/>
            <a:r>
              <a:rPr lang="en-GB" b="1" dirty="0">
                <a:solidFill>
                  <a:srgbClr val="FF0000"/>
                </a:solidFill>
              </a:rPr>
              <a:t>2. Curved superconducting magnets </a:t>
            </a:r>
          </a:p>
          <a:p>
            <a:pPr algn="l"/>
            <a:r>
              <a:rPr lang="en-GB" b="1" dirty="0">
                <a:solidFill>
                  <a:srgbClr val="FF0000"/>
                </a:solidFill>
              </a:rPr>
              <a:t>    for synchrotrons and gantries</a:t>
            </a:r>
          </a:p>
          <a:p>
            <a:pPr algn="l"/>
            <a:endParaRPr lang="en-GB" dirty="0"/>
          </a:p>
          <a:p>
            <a:pPr algn="l"/>
            <a:endParaRPr lang="en-GB" dirty="0"/>
          </a:p>
        </p:txBody>
      </p:sp>
      <p:sp>
        <p:nvSpPr>
          <p:cNvPr id="26" name="TextBox 25">
            <a:extLst>
              <a:ext uri="{FF2B5EF4-FFF2-40B4-BE49-F238E27FC236}">
                <a16:creationId xmlns:a16="http://schemas.microsoft.com/office/drawing/2014/main" id="{5F2082B6-39C1-42A4-B608-27EC8AA30E68}"/>
              </a:ext>
            </a:extLst>
          </p:cNvPr>
          <p:cNvSpPr txBox="1"/>
          <p:nvPr/>
        </p:nvSpPr>
        <p:spPr>
          <a:xfrm>
            <a:off x="311988" y="3783023"/>
            <a:ext cx="7625986" cy="1107996"/>
          </a:xfrm>
          <a:prstGeom prst="rect">
            <a:avLst/>
          </a:prstGeom>
          <a:solidFill>
            <a:schemeClr val="accent6">
              <a:lumMod val="20000"/>
              <a:lumOff val="80000"/>
            </a:schemeClr>
          </a:solidFill>
          <a:ln>
            <a:solidFill>
              <a:schemeClr val="tx1"/>
            </a:solidFill>
          </a:ln>
        </p:spPr>
        <p:txBody>
          <a:bodyPr wrap="square" lIns="72000" tIns="0" rIns="0" bIns="0" rtlCol="0">
            <a:spAutoFit/>
          </a:bodyPr>
          <a:lstStyle/>
          <a:p>
            <a:pPr algn="l"/>
            <a:r>
              <a:rPr lang="en-GB" b="1" dirty="0">
                <a:solidFill>
                  <a:srgbClr val="FF0000"/>
                </a:solidFill>
              </a:rPr>
              <a:t>3. Superconducting gantries</a:t>
            </a:r>
          </a:p>
          <a:p>
            <a:pPr algn="l"/>
            <a:endParaRPr lang="en-GB" dirty="0"/>
          </a:p>
          <a:p>
            <a:pPr algn="l"/>
            <a:endParaRPr lang="en-GB" dirty="0"/>
          </a:p>
          <a:p>
            <a:pPr algn="l"/>
            <a:endParaRPr lang="en-GB" dirty="0"/>
          </a:p>
        </p:txBody>
      </p:sp>
      <p:pic>
        <p:nvPicPr>
          <p:cNvPr id="28" name="Picture 27">
            <a:extLst>
              <a:ext uri="{FF2B5EF4-FFF2-40B4-BE49-F238E27FC236}">
                <a16:creationId xmlns:a16="http://schemas.microsoft.com/office/drawing/2014/main" id="{CA885774-B8AC-42FB-B126-4F0512B11B7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73942" y="1307540"/>
            <a:ext cx="839576" cy="920648"/>
          </a:xfrm>
          <a:prstGeom prst="rect">
            <a:avLst/>
          </a:prstGeom>
        </p:spPr>
      </p:pic>
      <p:pic>
        <p:nvPicPr>
          <p:cNvPr id="29" name="Picture 6">
            <a:extLst>
              <a:ext uri="{FF2B5EF4-FFF2-40B4-BE49-F238E27FC236}">
                <a16:creationId xmlns:a16="http://schemas.microsoft.com/office/drawing/2014/main" id="{BBDFE4F1-6EA0-49C4-9D2E-B77A3E32ABD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bwMode="auto">
          <a:xfrm>
            <a:off x="6063988" y="2609337"/>
            <a:ext cx="1775152" cy="884215"/>
          </a:xfrm>
          <a:prstGeom prst="rect">
            <a:avLst/>
          </a:prstGeom>
        </p:spPr>
      </p:pic>
      <p:pic>
        <p:nvPicPr>
          <p:cNvPr id="31" name="Picture 30">
            <a:extLst>
              <a:ext uri="{FF2B5EF4-FFF2-40B4-BE49-F238E27FC236}">
                <a16:creationId xmlns:a16="http://schemas.microsoft.com/office/drawing/2014/main" id="{10819504-4B09-45DB-8507-AD600A35B4F5}"/>
              </a:ext>
            </a:extLst>
          </p:cNvPr>
          <p:cNvPicPr>
            <a:picLocks noChangeAspect="1"/>
          </p:cNvPicPr>
          <p:nvPr/>
        </p:nvPicPr>
        <p:blipFill>
          <a:blip r:embed="rId4" cstate="screen">
            <a:extLst>
              <a:ext uri="{28A0092B-C50C-407E-A947-70E740481C1C}">
                <a14:useLocalDpi xmlns:a14="http://schemas.microsoft.com/office/drawing/2010/main"/>
              </a:ext>
            </a:extLst>
          </a:blip>
          <a:stretch/>
        </p:blipFill>
        <p:spPr bwMode="auto">
          <a:xfrm>
            <a:off x="4214414" y="2724471"/>
            <a:ext cx="1802180" cy="777178"/>
          </a:xfrm>
          <a:prstGeom prst="rect">
            <a:avLst/>
          </a:prstGeom>
        </p:spPr>
      </p:pic>
      <p:pic>
        <p:nvPicPr>
          <p:cNvPr id="32" name="Picture 31">
            <a:extLst>
              <a:ext uri="{FF2B5EF4-FFF2-40B4-BE49-F238E27FC236}">
                <a16:creationId xmlns:a16="http://schemas.microsoft.com/office/drawing/2014/main" id="{7B90BF7B-9D57-477C-9199-5CFD6F1E91A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42515" y="1307540"/>
            <a:ext cx="1029422" cy="1082180"/>
          </a:xfrm>
          <a:prstGeom prst="rect">
            <a:avLst/>
          </a:prstGeom>
        </p:spPr>
      </p:pic>
      <p:pic>
        <p:nvPicPr>
          <p:cNvPr id="33" name="Picture 32">
            <a:extLst>
              <a:ext uri="{FF2B5EF4-FFF2-40B4-BE49-F238E27FC236}">
                <a16:creationId xmlns:a16="http://schemas.microsoft.com/office/drawing/2014/main" id="{5CF04646-1790-4FA1-A94E-AACFF6E32321}"/>
              </a:ext>
            </a:extLst>
          </p:cNvPr>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96966" y="3872502"/>
            <a:ext cx="2076302" cy="929038"/>
          </a:xfrm>
          <a:prstGeom prst="rect">
            <a:avLst/>
          </a:prstGeom>
          <a:noFill/>
          <a:ln>
            <a:noFill/>
          </a:ln>
        </p:spPr>
      </p:pic>
      <p:pic>
        <p:nvPicPr>
          <p:cNvPr id="37" name="Picture 36">
            <a:extLst>
              <a:ext uri="{FF2B5EF4-FFF2-40B4-BE49-F238E27FC236}">
                <a16:creationId xmlns:a16="http://schemas.microsoft.com/office/drawing/2014/main" id="{366512CB-B5A2-4254-A372-E6BADD40871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048722" y="3854897"/>
            <a:ext cx="1021456" cy="929038"/>
          </a:xfrm>
          <a:prstGeom prst="rect">
            <a:avLst/>
          </a:prstGeom>
        </p:spPr>
      </p:pic>
      <p:sp>
        <p:nvSpPr>
          <p:cNvPr id="6" name="TextBox 5">
            <a:extLst>
              <a:ext uri="{FF2B5EF4-FFF2-40B4-BE49-F238E27FC236}">
                <a16:creationId xmlns:a16="http://schemas.microsoft.com/office/drawing/2014/main" id="{7CE63E1B-D3ED-4C0D-B6AB-BE1081A4011E}"/>
              </a:ext>
            </a:extLst>
          </p:cNvPr>
          <p:cNvSpPr txBox="1"/>
          <p:nvPr/>
        </p:nvSpPr>
        <p:spPr>
          <a:xfrm>
            <a:off x="8217049" y="1278635"/>
            <a:ext cx="2167878" cy="1107996"/>
          </a:xfrm>
          <a:prstGeom prst="rect">
            <a:avLst/>
          </a:prstGeom>
          <a:noFill/>
        </p:spPr>
        <p:txBody>
          <a:bodyPr wrap="square" lIns="0" tIns="0" rIns="0" bIns="0" rtlCol="0">
            <a:spAutoFit/>
          </a:bodyPr>
          <a:lstStyle/>
          <a:p>
            <a:pPr algn="l"/>
            <a:r>
              <a:rPr lang="en-GB" dirty="0"/>
              <a:t>Reduced dimensions with improved performance (injection, extraction)</a:t>
            </a:r>
          </a:p>
        </p:txBody>
      </p:sp>
      <p:sp>
        <p:nvSpPr>
          <p:cNvPr id="19" name="TextBox 18">
            <a:extLst>
              <a:ext uri="{FF2B5EF4-FFF2-40B4-BE49-F238E27FC236}">
                <a16:creationId xmlns:a16="http://schemas.microsoft.com/office/drawing/2014/main" id="{B472D4B3-44CC-4C19-8FBA-BBE3735FD3CF}"/>
              </a:ext>
            </a:extLst>
          </p:cNvPr>
          <p:cNvSpPr txBox="1"/>
          <p:nvPr/>
        </p:nvSpPr>
        <p:spPr>
          <a:xfrm>
            <a:off x="8217049" y="2736792"/>
            <a:ext cx="1995702" cy="553998"/>
          </a:xfrm>
          <a:prstGeom prst="rect">
            <a:avLst/>
          </a:prstGeom>
          <a:noFill/>
        </p:spPr>
        <p:txBody>
          <a:bodyPr wrap="square" lIns="0" tIns="0" rIns="0" bIns="0" rtlCol="0">
            <a:spAutoFit/>
          </a:bodyPr>
          <a:lstStyle/>
          <a:p>
            <a:pPr algn="l"/>
            <a:r>
              <a:rPr lang="en-GB" dirty="0"/>
              <a:t>Canted Cosine Theta, </a:t>
            </a:r>
            <a:r>
              <a:rPr lang="en-GB" dirty="0" err="1"/>
              <a:t>NbTi</a:t>
            </a:r>
            <a:r>
              <a:rPr lang="en-GB" dirty="0"/>
              <a:t> or HTS</a:t>
            </a:r>
          </a:p>
        </p:txBody>
      </p:sp>
      <p:sp>
        <p:nvSpPr>
          <p:cNvPr id="20" name="TextBox 19">
            <a:extLst>
              <a:ext uri="{FF2B5EF4-FFF2-40B4-BE49-F238E27FC236}">
                <a16:creationId xmlns:a16="http://schemas.microsoft.com/office/drawing/2014/main" id="{00950551-455B-4B3B-BFA6-C1FB4BA2D706}"/>
              </a:ext>
            </a:extLst>
          </p:cNvPr>
          <p:cNvSpPr txBox="1"/>
          <p:nvPr/>
        </p:nvSpPr>
        <p:spPr>
          <a:xfrm>
            <a:off x="8228226" y="3918326"/>
            <a:ext cx="2540578" cy="553998"/>
          </a:xfrm>
          <a:prstGeom prst="rect">
            <a:avLst/>
          </a:prstGeom>
          <a:noFill/>
        </p:spPr>
        <p:txBody>
          <a:bodyPr wrap="square" lIns="0" tIns="0" rIns="0" bIns="0" rtlCol="0">
            <a:spAutoFit/>
          </a:bodyPr>
          <a:lstStyle/>
          <a:p>
            <a:pPr algn="l"/>
            <a:r>
              <a:rPr lang="en-GB" dirty="0"/>
              <a:t>Precise beam delivery on multiple angles</a:t>
            </a:r>
          </a:p>
        </p:txBody>
      </p:sp>
      <p:sp>
        <p:nvSpPr>
          <p:cNvPr id="21" name="TextBox 20">
            <a:extLst>
              <a:ext uri="{FF2B5EF4-FFF2-40B4-BE49-F238E27FC236}">
                <a16:creationId xmlns:a16="http://schemas.microsoft.com/office/drawing/2014/main" id="{69A578CC-4852-412C-9B69-1E6598B730A3}"/>
              </a:ext>
            </a:extLst>
          </p:cNvPr>
          <p:cNvSpPr txBox="1"/>
          <p:nvPr/>
        </p:nvSpPr>
        <p:spPr>
          <a:xfrm>
            <a:off x="311988" y="5048491"/>
            <a:ext cx="7625986" cy="1107996"/>
          </a:xfrm>
          <a:prstGeom prst="rect">
            <a:avLst/>
          </a:prstGeom>
          <a:solidFill>
            <a:schemeClr val="accent6">
              <a:lumMod val="20000"/>
              <a:lumOff val="80000"/>
            </a:schemeClr>
          </a:solidFill>
          <a:ln>
            <a:solidFill>
              <a:schemeClr val="tx1"/>
            </a:solidFill>
          </a:ln>
        </p:spPr>
        <p:txBody>
          <a:bodyPr wrap="square" lIns="72000" tIns="0" rIns="0" bIns="0" rtlCol="0">
            <a:spAutoFit/>
          </a:bodyPr>
          <a:lstStyle/>
          <a:p>
            <a:pPr algn="l"/>
            <a:r>
              <a:rPr lang="en-GB" b="1" dirty="0">
                <a:solidFill>
                  <a:srgbClr val="FF0000"/>
                </a:solidFill>
              </a:rPr>
              <a:t>4. High-frequency ion linacs</a:t>
            </a:r>
          </a:p>
          <a:p>
            <a:pPr algn="l"/>
            <a:endParaRPr lang="en-GB" dirty="0"/>
          </a:p>
          <a:p>
            <a:pPr algn="l"/>
            <a:endParaRPr lang="en-GB" dirty="0"/>
          </a:p>
          <a:p>
            <a:pPr algn="l"/>
            <a:endParaRPr lang="en-GB" dirty="0"/>
          </a:p>
        </p:txBody>
      </p:sp>
      <p:pic>
        <p:nvPicPr>
          <p:cNvPr id="4" name="Picture 3">
            <a:extLst>
              <a:ext uri="{FF2B5EF4-FFF2-40B4-BE49-F238E27FC236}">
                <a16:creationId xmlns:a16="http://schemas.microsoft.com/office/drawing/2014/main" id="{7CF4C713-20F4-4F7C-AF16-DE6946B469B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760586" y="5144022"/>
            <a:ext cx="1597727" cy="899292"/>
          </a:xfrm>
          <a:prstGeom prst="rect">
            <a:avLst/>
          </a:prstGeom>
        </p:spPr>
      </p:pic>
      <p:pic>
        <p:nvPicPr>
          <p:cNvPr id="7" name="Picture 6">
            <a:extLst>
              <a:ext uri="{FF2B5EF4-FFF2-40B4-BE49-F238E27FC236}">
                <a16:creationId xmlns:a16="http://schemas.microsoft.com/office/drawing/2014/main" id="{F6A94860-8EF2-4C2D-AACC-7DFCCCDC7EB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671461" y="5116203"/>
            <a:ext cx="2167679" cy="972571"/>
          </a:xfrm>
          <a:prstGeom prst="rect">
            <a:avLst/>
          </a:prstGeom>
        </p:spPr>
      </p:pic>
      <p:sp>
        <p:nvSpPr>
          <p:cNvPr id="27" name="TextBox 26">
            <a:extLst>
              <a:ext uri="{FF2B5EF4-FFF2-40B4-BE49-F238E27FC236}">
                <a16:creationId xmlns:a16="http://schemas.microsoft.com/office/drawing/2014/main" id="{FE611772-7184-486C-A29D-A9CAB26D6051}"/>
              </a:ext>
            </a:extLst>
          </p:cNvPr>
          <p:cNvSpPr txBox="1"/>
          <p:nvPr/>
        </p:nvSpPr>
        <p:spPr>
          <a:xfrm>
            <a:off x="8251122" y="5302162"/>
            <a:ext cx="2133804" cy="276999"/>
          </a:xfrm>
          <a:prstGeom prst="rect">
            <a:avLst/>
          </a:prstGeom>
          <a:noFill/>
        </p:spPr>
        <p:txBody>
          <a:bodyPr wrap="square" lIns="0" tIns="0" rIns="0" bIns="0" rtlCol="0">
            <a:spAutoFit/>
          </a:bodyPr>
          <a:lstStyle/>
          <a:p>
            <a:pPr algn="l"/>
            <a:r>
              <a:rPr lang="en-GB" dirty="0"/>
              <a:t>Compact bent layout</a:t>
            </a:r>
          </a:p>
        </p:txBody>
      </p:sp>
      <p:sp>
        <p:nvSpPr>
          <p:cNvPr id="8" name="TextBox 7">
            <a:extLst>
              <a:ext uri="{FF2B5EF4-FFF2-40B4-BE49-F238E27FC236}">
                <a16:creationId xmlns:a16="http://schemas.microsoft.com/office/drawing/2014/main" id="{11D21468-DD6D-456B-B7F1-DA368A0FD946}"/>
              </a:ext>
            </a:extLst>
          </p:cNvPr>
          <p:cNvSpPr txBox="1"/>
          <p:nvPr/>
        </p:nvSpPr>
        <p:spPr>
          <a:xfrm rot="16200000">
            <a:off x="9140455" y="2887535"/>
            <a:ext cx="3699187" cy="307779"/>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pPr algn="ctr"/>
            <a:r>
              <a:rPr lang="en-US" sz="2000" dirty="0"/>
              <a:t>HITRIplus EU project</a:t>
            </a:r>
            <a:endParaRPr lang="en-GB" sz="2000" dirty="0"/>
          </a:p>
        </p:txBody>
      </p:sp>
      <p:sp>
        <p:nvSpPr>
          <p:cNvPr id="36" name="TextBox 35">
            <a:extLst>
              <a:ext uri="{FF2B5EF4-FFF2-40B4-BE49-F238E27FC236}">
                <a16:creationId xmlns:a16="http://schemas.microsoft.com/office/drawing/2014/main" id="{1ABA230F-79A9-48B2-8BC0-6B6F071DBA93}"/>
              </a:ext>
            </a:extLst>
          </p:cNvPr>
          <p:cNvSpPr txBox="1"/>
          <p:nvPr/>
        </p:nvSpPr>
        <p:spPr>
          <a:xfrm rot="16200000">
            <a:off x="10934332" y="2763457"/>
            <a:ext cx="1285577" cy="615553"/>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pPr algn="ctr"/>
            <a:r>
              <a:rPr lang="en-US" sz="2000" dirty="0"/>
              <a:t>IFAST EU project</a:t>
            </a:r>
            <a:endParaRPr lang="en-GB" sz="2000" dirty="0"/>
          </a:p>
        </p:txBody>
      </p:sp>
      <p:sp>
        <p:nvSpPr>
          <p:cNvPr id="9" name="TextBox 8">
            <a:extLst>
              <a:ext uri="{FF2B5EF4-FFF2-40B4-BE49-F238E27FC236}">
                <a16:creationId xmlns:a16="http://schemas.microsoft.com/office/drawing/2014/main" id="{DADAF7DC-CF38-41CF-8137-3F24902A88D6}"/>
              </a:ext>
            </a:extLst>
          </p:cNvPr>
          <p:cNvSpPr txBox="1"/>
          <p:nvPr/>
        </p:nvSpPr>
        <p:spPr>
          <a:xfrm>
            <a:off x="10836614" y="5048491"/>
            <a:ext cx="1238341" cy="830997"/>
          </a:xfrm>
          <a:prstGeom prst="rect">
            <a:avLst/>
          </a:prstGeom>
          <a:noFill/>
        </p:spPr>
        <p:txBody>
          <a:bodyPr wrap="square" lIns="0" tIns="0" rIns="0" bIns="0" rtlCol="0">
            <a:spAutoFit/>
          </a:bodyPr>
          <a:lstStyle/>
          <a:p>
            <a:pPr algn="l"/>
            <a:r>
              <a:rPr lang="en-US" dirty="0"/>
              <a:t>EU supporting initiatives</a:t>
            </a:r>
            <a:endParaRPr lang="en-GB" dirty="0"/>
          </a:p>
        </p:txBody>
      </p:sp>
    </p:spTree>
    <p:extLst>
      <p:ext uri="{BB962C8B-B14F-4D97-AF65-F5344CB8AC3E}">
        <p14:creationId xmlns:p14="http://schemas.microsoft.com/office/powerpoint/2010/main" val="1170143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D4B4D-7591-4201-B77C-3AC875FDD72E}"/>
              </a:ext>
            </a:extLst>
          </p:cNvPr>
          <p:cNvSpPr>
            <a:spLocks noGrp="1"/>
          </p:cNvSpPr>
          <p:nvPr>
            <p:ph type="title"/>
          </p:nvPr>
        </p:nvSpPr>
        <p:spPr>
          <a:xfrm>
            <a:off x="0" y="1"/>
            <a:ext cx="12192000" cy="794918"/>
          </a:xfrm>
        </p:spPr>
        <p:txBody>
          <a:bodyPr/>
          <a:lstStyle/>
          <a:p>
            <a:r>
              <a:rPr lang="en-US" dirty="0"/>
              <a:t>Other CERN initiatives: the electron FLASH project</a:t>
            </a:r>
            <a:endParaRPr lang="en-GB" dirty="0"/>
          </a:p>
        </p:txBody>
      </p:sp>
      <p:sp>
        <p:nvSpPr>
          <p:cNvPr id="4" name="Slide Number Placeholder 3">
            <a:extLst>
              <a:ext uri="{FF2B5EF4-FFF2-40B4-BE49-F238E27FC236}">
                <a16:creationId xmlns:a16="http://schemas.microsoft.com/office/drawing/2014/main" id="{03EA7B7F-EC21-45A0-939F-1C8AD7A17AB5}"/>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5" name="TextBox 4">
            <a:extLst>
              <a:ext uri="{FF2B5EF4-FFF2-40B4-BE49-F238E27FC236}">
                <a16:creationId xmlns:a16="http://schemas.microsoft.com/office/drawing/2014/main" id="{D52E5E2F-05BC-4EBE-A81F-8116D916B9C4}"/>
              </a:ext>
            </a:extLst>
          </p:cNvPr>
          <p:cNvSpPr txBox="1"/>
          <p:nvPr/>
        </p:nvSpPr>
        <p:spPr>
          <a:xfrm>
            <a:off x="318556" y="1400242"/>
            <a:ext cx="11263844" cy="984885"/>
          </a:xfrm>
          <a:prstGeom prst="rect">
            <a:avLst/>
          </a:prstGeom>
          <a:noFill/>
        </p:spPr>
        <p:txBody>
          <a:bodyPr wrap="square" lIns="0" tIns="0" rIns="0" bIns="0" rtlCol="0">
            <a:spAutoFit/>
          </a:bodyPr>
          <a:lstStyle/>
          <a:p>
            <a:pPr marL="285750" indent="-285750" algn="l">
              <a:buFont typeface="Wingdings" panose="05000000000000000000" pitchFamily="2" charset="2"/>
              <a:buChar char="Ø"/>
            </a:pPr>
            <a:r>
              <a:rPr lang="en-GB" sz="1600" dirty="0"/>
              <a:t>Treating tumours delivering radiation in short pulses at ultra-high dose rates appears to reduce toxicity to healthy tissue while maintaining tumour control. </a:t>
            </a:r>
          </a:p>
          <a:p>
            <a:pPr marL="285750" indent="-285750" algn="l">
              <a:buFont typeface="Wingdings" panose="05000000000000000000" pitchFamily="2" charset="2"/>
              <a:buChar char="Ø"/>
            </a:pPr>
            <a:r>
              <a:rPr lang="en-GB" sz="1600" dirty="0"/>
              <a:t>Dose delivered in </a:t>
            </a:r>
            <a:r>
              <a:rPr lang="en-GB" sz="1600" b="1" dirty="0">
                <a:solidFill>
                  <a:schemeClr val="accent3">
                    <a:lumMod val="75000"/>
                  </a:schemeClr>
                </a:solidFill>
              </a:rPr>
              <a:t>fractions of a second instead of several minutes</a:t>
            </a:r>
            <a:r>
              <a:rPr lang="en-GB" sz="1600" dirty="0"/>
              <a:t>.</a:t>
            </a:r>
          </a:p>
          <a:p>
            <a:pPr marL="285750" indent="-285750" algn="l">
              <a:buFont typeface="Wingdings" panose="05000000000000000000" pitchFamily="2" charset="2"/>
              <a:buChar char="Ø"/>
            </a:pPr>
            <a:r>
              <a:rPr lang="en-GB" sz="1600" dirty="0"/>
              <a:t>First observed in the 70’s, rediscovered in 2014 (</a:t>
            </a:r>
            <a:r>
              <a:rPr lang="en-GB" sz="1600" dirty="0" err="1"/>
              <a:t>Favaudon</a:t>
            </a:r>
            <a:r>
              <a:rPr lang="en-GB" sz="1600" dirty="0"/>
              <a:t> and </a:t>
            </a:r>
            <a:r>
              <a:rPr lang="en-GB" sz="1600" dirty="0" err="1"/>
              <a:t>Vozenin</a:t>
            </a:r>
            <a:r>
              <a:rPr lang="en-GB" sz="1600" dirty="0"/>
              <a:t>), 1st treatments 2014-18, 1st clinical trial in 2020.</a:t>
            </a:r>
          </a:p>
        </p:txBody>
      </p:sp>
      <p:pic>
        <p:nvPicPr>
          <p:cNvPr id="14" name="Picture 13">
            <a:extLst>
              <a:ext uri="{FF2B5EF4-FFF2-40B4-BE49-F238E27FC236}">
                <a16:creationId xmlns:a16="http://schemas.microsoft.com/office/drawing/2014/main" id="{EC1CD9BE-8AF3-8C7E-6DF5-E276429F8C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09518" y="2521842"/>
            <a:ext cx="6449455" cy="3546501"/>
          </a:xfrm>
          <a:prstGeom prst="rect">
            <a:avLst/>
          </a:prstGeom>
        </p:spPr>
      </p:pic>
      <p:sp>
        <p:nvSpPr>
          <p:cNvPr id="17" name="ZoneTexte 13">
            <a:extLst>
              <a:ext uri="{FF2B5EF4-FFF2-40B4-BE49-F238E27FC236}">
                <a16:creationId xmlns:a16="http://schemas.microsoft.com/office/drawing/2014/main" id="{E5574A6C-EFA5-A9B2-40D1-7C2FE647DCFF}"/>
              </a:ext>
            </a:extLst>
          </p:cNvPr>
          <p:cNvSpPr txBox="1"/>
          <p:nvPr/>
        </p:nvSpPr>
        <p:spPr>
          <a:xfrm>
            <a:off x="7109484" y="6795140"/>
            <a:ext cx="1954559" cy="274049"/>
          </a:xfrm>
          <a:prstGeom prst="rect">
            <a:avLst/>
          </a:prstGeom>
          <a:noFill/>
        </p:spPr>
        <p:txBody>
          <a:bodyPr wrap="square">
            <a:spAutoFit/>
          </a:bodyPr>
          <a:lstStyle>
            <a:defPPr>
              <a:defRPr lang="fr-FR"/>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9pPr>
          </a:lstStyle>
          <a:p>
            <a:pPr marL="0" marR="0" lvl="0" indent="0" algn="l" defTabSz="385763" rtl="0" eaLnBrk="1" fontAlgn="auto" latinLnBrk="0" hangingPunct="1">
              <a:lnSpc>
                <a:spcPct val="100000"/>
              </a:lnSpc>
              <a:spcBef>
                <a:spcPts val="0"/>
              </a:spcBef>
              <a:spcAft>
                <a:spcPts val="0"/>
              </a:spcAft>
              <a:buClrTx/>
              <a:buSzTx/>
              <a:buFontTx/>
              <a:buNone/>
              <a:tabLst/>
              <a:defRPr/>
            </a:pPr>
            <a:r>
              <a:rPr lang="en-GB" sz="1181" b="0" i="1" dirty="0">
                <a:solidFill>
                  <a:prstClr val="black"/>
                </a:solidFill>
                <a:latin typeface="Calibri"/>
              </a:rPr>
              <a:t>Courtesy</a:t>
            </a:r>
            <a:r>
              <a:rPr lang="fr-CH" sz="1181" b="0" i="1" dirty="0">
                <a:solidFill>
                  <a:prstClr val="black"/>
                </a:solidFill>
                <a:latin typeface="Calibri"/>
              </a:rPr>
              <a:t> W. Wuensch, CERN</a:t>
            </a:r>
            <a:endParaRPr kumimoji="0" lang="fr-CH" sz="1181" b="0" i="1"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18" name="TextBox 17">
            <a:extLst>
              <a:ext uri="{FF2B5EF4-FFF2-40B4-BE49-F238E27FC236}">
                <a16:creationId xmlns:a16="http://schemas.microsoft.com/office/drawing/2014/main" id="{E02814CA-0B87-6E56-B4E5-AF2491DD1601}"/>
              </a:ext>
            </a:extLst>
          </p:cNvPr>
          <p:cNvSpPr txBox="1"/>
          <p:nvPr/>
        </p:nvSpPr>
        <p:spPr>
          <a:xfrm>
            <a:off x="376384" y="976050"/>
            <a:ext cx="9586221" cy="307777"/>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r>
              <a:rPr lang="en-GB" sz="2000" dirty="0">
                <a:latin typeface="Calibri" panose="020F0502020204030204" pitchFamily="34" charset="0"/>
                <a:ea typeface="Calibri" panose="020F0502020204030204" pitchFamily="34" charset="0"/>
                <a:cs typeface="Calibri" panose="020F0502020204030204" pitchFamily="34" charset="0"/>
              </a:rPr>
              <a:t>Cancer treatment with Very High Energy Electrons (VHEE) combined with the FLASH effect</a:t>
            </a:r>
          </a:p>
        </p:txBody>
      </p:sp>
      <p:sp>
        <p:nvSpPr>
          <p:cNvPr id="20" name="ZoneTexte 13">
            <a:extLst>
              <a:ext uri="{FF2B5EF4-FFF2-40B4-BE49-F238E27FC236}">
                <a16:creationId xmlns:a16="http://schemas.microsoft.com/office/drawing/2014/main" id="{AD98659F-7B2D-2606-DCC6-FE047FAFF9A7}"/>
              </a:ext>
            </a:extLst>
          </p:cNvPr>
          <p:cNvSpPr txBox="1"/>
          <p:nvPr/>
        </p:nvSpPr>
        <p:spPr>
          <a:xfrm>
            <a:off x="6212238" y="5913855"/>
            <a:ext cx="1954559" cy="274049"/>
          </a:xfrm>
          <a:prstGeom prst="rect">
            <a:avLst/>
          </a:prstGeom>
          <a:noFill/>
        </p:spPr>
        <p:txBody>
          <a:bodyPr wrap="square">
            <a:spAutoFit/>
          </a:bodyPr>
          <a:lstStyle>
            <a:defPPr>
              <a:defRPr lang="fr-FR"/>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9pPr>
          </a:lstStyle>
          <a:p>
            <a:pPr marL="0" marR="0" lvl="0" indent="0" algn="l" defTabSz="385763" rtl="0" eaLnBrk="1" fontAlgn="auto" latinLnBrk="0" hangingPunct="1">
              <a:lnSpc>
                <a:spcPct val="100000"/>
              </a:lnSpc>
              <a:spcBef>
                <a:spcPts val="0"/>
              </a:spcBef>
              <a:spcAft>
                <a:spcPts val="0"/>
              </a:spcAft>
              <a:buClrTx/>
              <a:buSzTx/>
              <a:buFontTx/>
              <a:buNone/>
              <a:tabLst/>
              <a:defRPr/>
            </a:pPr>
            <a:r>
              <a:rPr lang="en-GB" sz="1181" b="0" i="1" dirty="0">
                <a:solidFill>
                  <a:prstClr val="black"/>
                </a:solidFill>
                <a:latin typeface="Calibri" panose="020F0502020204030204" pitchFamily="34" charset="0"/>
                <a:ea typeface="Calibri" panose="020F0502020204030204" pitchFamily="34" charset="0"/>
                <a:cs typeface="Calibri" panose="020F0502020204030204" pitchFamily="34" charset="0"/>
              </a:rPr>
              <a:t>Courtesy</a:t>
            </a:r>
            <a:r>
              <a:rPr lang="fr-CH" sz="1181" b="0" i="1" dirty="0">
                <a:solidFill>
                  <a:prstClr val="black"/>
                </a:solidFill>
                <a:latin typeface="Calibri" panose="020F0502020204030204" pitchFamily="34" charset="0"/>
                <a:ea typeface="Calibri" panose="020F0502020204030204" pitchFamily="34" charset="0"/>
                <a:cs typeface="Calibri" panose="020F0502020204030204" pitchFamily="34" charset="0"/>
              </a:rPr>
              <a:t> W. Wuensch, CERN</a:t>
            </a:r>
            <a:endParaRPr kumimoji="0" lang="fr-CH" sz="1181"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D6183052-F033-1D9A-9352-BCE66959B075}"/>
              </a:ext>
            </a:extLst>
          </p:cNvPr>
          <p:cNvSpPr txBox="1"/>
          <p:nvPr/>
        </p:nvSpPr>
        <p:spPr>
          <a:xfrm>
            <a:off x="188099" y="2557030"/>
            <a:ext cx="5078826" cy="1684289"/>
          </a:xfrm>
          <a:prstGeom prst="rect">
            <a:avLst/>
          </a:prstGeom>
        </p:spPr>
        <p:style>
          <a:lnRef idx="1">
            <a:schemeClr val="accent3"/>
          </a:lnRef>
          <a:fillRef idx="2">
            <a:schemeClr val="accent3"/>
          </a:fillRef>
          <a:effectRef idx="1">
            <a:schemeClr val="accent3"/>
          </a:effectRef>
          <a:fontRef idx="minor">
            <a:schemeClr val="dk1"/>
          </a:fontRef>
        </p:style>
        <p:txBody>
          <a:bodyPr wrap="square" lIns="72000" tIns="72000" rIns="72000" bIns="72000" rtlCol="0">
            <a:spAutoFit/>
          </a:bodyPr>
          <a:lstStyle/>
          <a:p>
            <a:r>
              <a:rPr lang="en-GB" sz="2000" dirty="0">
                <a:latin typeface="Calibri" panose="020F0502020204030204" pitchFamily="34" charset="0"/>
                <a:ea typeface="Calibri" panose="020F0502020204030204" pitchFamily="34" charset="0"/>
                <a:cs typeface="Calibri" panose="020F0502020204030204" pitchFamily="34" charset="0"/>
              </a:rPr>
              <a:t>A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collaboration CERN – CHUV Lausanne- TERIQ company </a:t>
            </a:r>
            <a:r>
              <a:rPr lang="en-GB" sz="2000" dirty="0">
                <a:latin typeface="Calibri" panose="020F0502020204030204" pitchFamily="34" charset="0"/>
                <a:ea typeface="Calibri" panose="020F0502020204030204" pitchFamily="34" charset="0"/>
                <a:cs typeface="Calibri" panose="020F0502020204030204" pitchFamily="34" charset="0"/>
              </a:rPr>
              <a:t>is building a 100 MeV linac based on CERN Linear Collider technology, intended to become commercial and pave the way for new treatments based on the FLASH effect.</a:t>
            </a:r>
          </a:p>
        </p:txBody>
      </p:sp>
      <p:pic>
        <p:nvPicPr>
          <p:cNvPr id="7" name="Picture 6" descr="A person wearing a mask standing next to a machine&#10;&#10;Description automatically generated">
            <a:extLst>
              <a:ext uri="{FF2B5EF4-FFF2-40B4-BE49-F238E27FC236}">
                <a16:creationId xmlns:a16="http://schemas.microsoft.com/office/drawing/2014/main" id="{1A177B60-8CD4-2D6C-E4D3-FC1C99A35521}"/>
              </a:ext>
            </a:extLst>
          </p:cNvPr>
          <p:cNvPicPr>
            <a:picLocks noChangeAspect="1"/>
          </p:cNvPicPr>
          <p:nvPr/>
        </p:nvPicPr>
        <p:blipFill>
          <a:blip r:embed="rId3"/>
          <a:stretch>
            <a:fillRect/>
          </a:stretch>
        </p:blipFill>
        <p:spPr>
          <a:xfrm>
            <a:off x="953354" y="4295092"/>
            <a:ext cx="4313571" cy="2426384"/>
          </a:xfrm>
          <a:prstGeom prst="rect">
            <a:avLst/>
          </a:prstGeom>
        </p:spPr>
      </p:pic>
    </p:spTree>
    <p:extLst>
      <p:ext uri="{BB962C8B-B14F-4D97-AF65-F5344CB8AC3E}">
        <p14:creationId xmlns:p14="http://schemas.microsoft.com/office/powerpoint/2010/main" val="2874147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A196AE-9650-B884-6697-7A499C406F18}"/>
              </a:ext>
            </a:extLst>
          </p:cNvPr>
          <p:cNvSpPr>
            <a:spLocks noGrp="1"/>
          </p:cNvSpPr>
          <p:nvPr>
            <p:ph type="title"/>
          </p:nvPr>
        </p:nvSpPr>
        <p:spPr>
          <a:xfrm>
            <a:off x="973151" y="907244"/>
            <a:ext cx="10218263" cy="884583"/>
          </a:xfrm>
        </p:spPr>
        <p:txBody>
          <a:bodyPr/>
          <a:lstStyle/>
          <a:p>
            <a:r>
              <a:rPr lang="en-US" sz="4800" dirty="0"/>
              <a:t>NIMMS-supported designs</a:t>
            </a:r>
            <a:endParaRPr lang="en-CH" sz="4800" dirty="0"/>
          </a:p>
        </p:txBody>
      </p:sp>
      <p:sp>
        <p:nvSpPr>
          <p:cNvPr id="4" name="Date Placeholder 3">
            <a:extLst>
              <a:ext uri="{FF2B5EF4-FFF2-40B4-BE49-F238E27FC236}">
                <a16:creationId xmlns:a16="http://schemas.microsoft.com/office/drawing/2014/main" id="{221D97E2-9516-4BDD-65F0-43692F5257B1}"/>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5" name="Footer Placeholder 4">
            <a:extLst>
              <a:ext uri="{FF2B5EF4-FFF2-40B4-BE49-F238E27FC236}">
                <a16:creationId xmlns:a16="http://schemas.microsoft.com/office/drawing/2014/main" id="{77B7DA2E-94C5-0E6A-A1BA-0258E3DA0B71}"/>
              </a:ext>
            </a:extLst>
          </p:cNvPr>
          <p:cNvSpPr>
            <a:spLocks noGrp="1"/>
          </p:cNvSpPr>
          <p:nvPr>
            <p:ph type="ftr" sz="quarter" idx="11"/>
          </p:nvPr>
        </p:nvSpPr>
        <p:spPr/>
        <p:txBody>
          <a:bodyPr/>
          <a:lstStyle/>
          <a:p>
            <a:r>
              <a:rPr lang="en-US"/>
              <a:t>M. Vretenar | NIMMS</a:t>
            </a:r>
            <a:endParaRPr lang="en-US" dirty="0"/>
          </a:p>
        </p:txBody>
      </p:sp>
      <p:sp>
        <p:nvSpPr>
          <p:cNvPr id="6" name="Slide Number Placeholder 5">
            <a:extLst>
              <a:ext uri="{FF2B5EF4-FFF2-40B4-BE49-F238E27FC236}">
                <a16:creationId xmlns:a16="http://schemas.microsoft.com/office/drawing/2014/main" id="{BEF6C82A-F7CC-1623-A927-B56DEA822842}"/>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8" name="Picture 7" descr="A group of people playing with legos&#10;&#10;Description automatically generated">
            <a:extLst>
              <a:ext uri="{FF2B5EF4-FFF2-40B4-BE49-F238E27FC236}">
                <a16:creationId xmlns:a16="http://schemas.microsoft.com/office/drawing/2014/main" id="{37A2926B-A94F-CEB8-F743-DA8040BF40BF}"/>
              </a:ext>
            </a:extLst>
          </p:cNvPr>
          <p:cNvPicPr>
            <a:picLocks noChangeAspect="1"/>
          </p:cNvPicPr>
          <p:nvPr/>
        </p:nvPicPr>
        <p:blipFill>
          <a:blip r:embed="rId2"/>
          <a:stretch>
            <a:fillRect/>
          </a:stretch>
        </p:blipFill>
        <p:spPr>
          <a:xfrm>
            <a:off x="6020342" y="2246563"/>
            <a:ext cx="5171072" cy="3472545"/>
          </a:xfrm>
          <a:prstGeom prst="rect">
            <a:avLst/>
          </a:prstGeom>
        </p:spPr>
      </p:pic>
    </p:spTree>
    <p:extLst>
      <p:ext uri="{BB962C8B-B14F-4D97-AF65-F5344CB8AC3E}">
        <p14:creationId xmlns:p14="http://schemas.microsoft.com/office/powerpoint/2010/main" val="28015531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86B4C1D-4719-4C7C-AE48-FB919AEE6EFD}"/>
              </a:ext>
            </a:extLst>
          </p:cNvPr>
          <p:cNvSpPr>
            <a:spLocks noGrp="1"/>
          </p:cNvSpPr>
          <p:nvPr>
            <p:ph type="title"/>
          </p:nvPr>
        </p:nvSpPr>
        <p:spPr>
          <a:xfrm>
            <a:off x="0" y="-47400"/>
            <a:ext cx="12192000" cy="871762"/>
          </a:xfrm>
        </p:spPr>
        <p:txBody>
          <a:bodyPr/>
          <a:lstStyle/>
          <a:p>
            <a:r>
              <a:rPr lang="fr-CH" dirty="0"/>
              <a:t>1. SEEIIST </a:t>
            </a:r>
            <a:r>
              <a:rPr lang="fr-CH" dirty="0" err="1"/>
              <a:t>carbon</a:t>
            </a:r>
            <a:r>
              <a:rPr lang="fr-CH" dirty="0"/>
              <a:t> ion </a:t>
            </a:r>
            <a:r>
              <a:rPr lang="fr-CH" dirty="0" err="1"/>
              <a:t>therapy</a:t>
            </a:r>
            <a:r>
              <a:rPr lang="fr-CH" dirty="0"/>
              <a:t> and </a:t>
            </a:r>
            <a:r>
              <a:rPr lang="fr-CH" dirty="0" err="1"/>
              <a:t>research</a:t>
            </a:r>
            <a:r>
              <a:rPr lang="fr-CH" dirty="0"/>
              <a:t> </a:t>
            </a:r>
            <a:r>
              <a:rPr lang="fr-CH" dirty="0" err="1"/>
              <a:t>facility</a:t>
            </a:r>
            <a:endParaRPr lang="en-GB" dirty="0"/>
          </a:p>
        </p:txBody>
      </p:sp>
      <p:sp>
        <p:nvSpPr>
          <p:cNvPr id="6" name="Slide Number Placeholder 5">
            <a:extLst>
              <a:ext uri="{FF2B5EF4-FFF2-40B4-BE49-F238E27FC236}">
                <a16:creationId xmlns:a16="http://schemas.microsoft.com/office/drawing/2014/main" id="{39A347AD-FC99-4DE1-B023-4967C545B0D4}"/>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8" name="Picture 7">
            <a:extLst>
              <a:ext uri="{FF2B5EF4-FFF2-40B4-BE49-F238E27FC236}">
                <a16:creationId xmlns:a16="http://schemas.microsoft.com/office/drawing/2014/main" id="{F3E5AC63-FBD7-4829-93AD-9455F9242A6B}"/>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4422071" y="1660101"/>
            <a:ext cx="4357195" cy="279509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TextBox 8">
            <a:extLst>
              <a:ext uri="{FF2B5EF4-FFF2-40B4-BE49-F238E27FC236}">
                <a16:creationId xmlns:a16="http://schemas.microsoft.com/office/drawing/2014/main" id="{039343F9-587C-4475-B87B-CAE7261FE2BE}"/>
              </a:ext>
            </a:extLst>
          </p:cNvPr>
          <p:cNvSpPr txBox="1"/>
          <p:nvPr/>
        </p:nvSpPr>
        <p:spPr>
          <a:xfrm>
            <a:off x="156556" y="947162"/>
            <a:ext cx="12035444" cy="637849"/>
          </a:xfrm>
          <a:prstGeom prst="rect">
            <a:avLst/>
          </a:prstGeom>
        </p:spPr>
        <p:style>
          <a:lnRef idx="2">
            <a:schemeClr val="accent3"/>
          </a:lnRef>
          <a:fillRef idx="1">
            <a:schemeClr val="lt1"/>
          </a:fillRef>
          <a:effectRef idx="0">
            <a:schemeClr val="accent3"/>
          </a:effectRef>
          <a:fontRef idx="minor">
            <a:schemeClr val="dk1"/>
          </a:fontRef>
        </p:style>
        <p:txBody>
          <a:bodyPr wrap="square" lIns="72000" tIns="72000" rIns="72000" bIns="72000" rtlCol="0">
            <a:spAutoFit/>
          </a:bodyPr>
          <a:lstStyle/>
          <a:p>
            <a:pPr algn="l"/>
            <a:r>
              <a:rPr lang="en-GB" sz="1600" dirty="0"/>
              <a:t>Intensive design work in 2019/20 in collaboration between CERN and SEEIIST, with the contribution of TERA and other NIMMS partners, and of the European ion therapy centres: </a:t>
            </a:r>
            <a:r>
              <a:rPr lang="en-GB" sz="1600" b="1" dirty="0">
                <a:solidFill>
                  <a:srgbClr val="FF0000"/>
                </a:solidFill>
              </a:rPr>
              <a:t>complete modern facility for research and therapy with ions up to Oxygen </a:t>
            </a:r>
          </a:p>
        </p:txBody>
      </p:sp>
      <p:sp>
        <p:nvSpPr>
          <p:cNvPr id="10" name="TextBox 9">
            <a:extLst>
              <a:ext uri="{FF2B5EF4-FFF2-40B4-BE49-F238E27FC236}">
                <a16:creationId xmlns:a16="http://schemas.microsoft.com/office/drawing/2014/main" id="{3324493F-98ED-4AA4-9153-A35BFA912929}"/>
              </a:ext>
            </a:extLst>
          </p:cNvPr>
          <p:cNvSpPr txBox="1"/>
          <p:nvPr/>
        </p:nvSpPr>
        <p:spPr>
          <a:xfrm>
            <a:off x="219771" y="1841171"/>
            <a:ext cx="3912320" cy="2462213"/>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spcBef>
                <a:spcPts val="600"/>
              </a:spcBef>
            </a:pPr>
            <a:r>
              <a:rPr lang="en-GB" sz="1400" b="1" dirty="0">
                <a:solidFill>
                  <a:srgbClr val="FF0000"/>
                </a:solidFill>
              </a:rPr>
              <a:t>A. Innovative</a:t>
            </a:r>
            <a:r>
              <a:rPr lang="en-GB" sz="1400" dirty="0"/>
              <a:t> SEEIIST features:</a:t>
            </a:r>
          </a:p>
          <a:p>
            <a:pPr marL="342900" indent="-342900" algn="l">
              <a:spcBef>
                <a:spcPts val="600"/>
              </a:spcBef>
              <a:buAutoNum type="arabicPeriod"/>
            </a:pPr>
            <a:r>
              <a:rPr lang="en-GB" sz="1400" dirty="0"/>
              <a:t>Optimised for </a:t>
            </a:r>
            <a:r>
              <a:rPr lang="en-GB" sz="1400" dirty="0">
                <a:solidFill>
                  <a:srgbClr val="FF0000"/>
                </a:solidFill>
              </a:rPr>
              <a:t>50% research </a:t>
            </a:r>
            <a:r>
              <a:rPr lang="en-GB" sz="1400" dirty="0"/>
              <a:t>and </a:t>
            </a:r>
            <a:r>
              <a:rPr lang="en-GB" sz="1400" dirty="0">
                <a:solidFill>
                  <a:srgbClr val="FF0000"/>
                </a:solidFill>
              </a:rPr>
              <a:t>50% patient treatment </a:t>
            </a:r>
            <a:r>
              <a:rPr lang="en-GB" sz="1400" dirty="0"/>
              <a:t>(~400 patients/year);</a:t>
            </a:r>
          </a:p>
          <a:p>
            <a:pPr marL="342900" indent="-342900" algn="l">
              <a:spcBef>
                <a:spcPts val="600"/>
              </a:spcBef>
              <a:buAutoNum type="arabicPeriod"/>
            </a:pPr>
            <a:r>
              <a:rPr lang="en-GB" sz="1400" dirty="0"/>
              <a:t>Providing </a:t>
            </a:r>
            <a:r>
              <a:rPr lang="en-GB" sz="1400" dirty="0">
                <a:solidFill>
                  <a:srgbClr val="FF0000"/>
                </a:solidFill>
              </a:rPr>
              <a:t>20 times higher </a:t>
            </a:r>
            <a:r>
              <a:rPr lang="en-GB" sz="1400" dirty="0"/>
              <a:t>beam intensity for carbon ions than present facilities;</a:t>
            </a:r>
          </a:p>
          <a:p>
            <a:pPr marL="342900" indent="-342900" algn="l">
              <a:spcBef>
                <a:spcPts val="600"/>
              </a:spcBef>
              <a:buAutoNum type="arabicPeriod"/>
            </a:pPr>
            <a:r>
              <a:rPr lang="en-GB" sz="1400" dirty="0"/>
              <a:t>Equipped with </a:t>
            </a:r>
            <a:r>
              <a:rPr lang="en-GB" sz="1400" dirty="0">
                <a:solidFill>
                  <a:srgbClr val="FF0000"/>
                </a:solidFill>
              </a:rPr>
              <a:t>flexible extraction </a:t>
            </a:r>
            <a:r>
              <a:rPr lang="en-GB" sz="1400" dirty="0"/>
              <a:t>for operation in FLASH mode;</a:t>
            </a:r>
          </a:p>
          <a:p>
            <a:pPr marL="342900" indent="-342900" algn="l">
              <a:spcBef>
                <a:spcPts val="600"/>
              </a:spcBef>
              <a:buAutoNum type="arabicPeriod"/>
            </a:pPr>
            <a:r>
              <a:rPr lang="en-GB" sz="1400" dirty="0"/>
              <a:t>Equipped with </a:t>
            </a:r>
            <a:r>
              <a:rPr lang="en-GB" sz="1400" dirty="0">
                <a:solidFill>
                  <a:srgbClr val="FF0000"/>
                </a:solidFill>
              </a:rPr>
              <a:t>dual mode linear injector </a:t>
            </a:r>
            <a:r>
              <a:rPr lang="en-GB" sz="1400" dirty="0"/>
              <a:t>capable of producing radioisotopes for cancer imaging and therapy.</a:t>
            </a:r>
          </a:p>
        </p:txBody>
      </p:sp>
      <p:sp>
        <p:nvSpPr>
          <p:cNvPr id="11" name="TextBox 10">
            <a:extLst>
              <a:ext uri="{FF2B5EF4-FFF2-40B4-BE49-F238E27FC236}">
                <a16:creationId xmlns:a16="http://schemas.microsoft.com/office/drawing/2014/main" id="{2B3F3893-EA3E-45EC-872E-33180CBCA092}"/>
              </a:ext>
            </a:extLst>
          </p:cNvPr>
          <p:cNvSpPr txBox="1"/>
          <p:nvPr/>
        </p:nvSpPr>
        <p:spPr>
          <a:xfrm>
            <a:off x="9245600" y="1769366"/>
            <a:ext cx="2742332" cy="1369606"/>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spcBef>
                <a:spcPts val="600"/>
              </a:spcBef>
            </a:pPr>
            <a:r>
              <a:rPr lang="en-GB" sz="1400" b="1" dirty="0">
                <a:solidFill>
                  <a:srgbClr val="FF0000"/>
                </a:solidFill>
              </a:rPr>
              <a:t>C. Conservative</a:t>
            </a:r>
            <a:r>
              <a:rPr lang="en-GB" sz="1400" dirty="0"/>
              <a:t> SEEIIST feature:</a:t>
            </a:r>
          </a:p>
          <a:p>
            <a:pPr marL="180000" lvl="1">
              <a:spcBef>
                <a:spcPts val="600"/>
              </a:spcBef>
            </a:pPr>
            <a:r>
              <a:rPr lang="en-GB" sz="1400" dirty="0"/>
              <a:t>The synchrotron adopts the well-established </a:t>
            </a:r>
            <a:r>
              <a:rPr lang="en-GB" sz="1400" dirty="0">
                <a:solidFill>
                  <a:srgbClr val="FF0000"/>
                </a:solidFill>
              </a:rPr>
              <a:t>PIMMS design </a:t>
            </a:r>
            <a:r>
              <a:rPr lang="en-GB" sz="1400" dirty="0"/>
              <a:t>(known and available components, flexible layout for research);</a:t>
            </a:r>
          </a:p>
        </p:txBody>
      </p:sp>
      <p:sp>
        <p:nvSpPr>
          <p:cNvPr id="12" name="TextBox 11">
            <a:extLst>
              <a:ext uri="{FF2B5EF4-FFF2-40B4-BE49-F238E27FC236}">
                <a16:creationId xmlns:a16="http://schemas.microsoft.com/office/drawing/2014/main" id="{3230AB23-DB71-4CF3-95FB-643B6E2B535F}"/>
              </a:ext>
            </a:extLst>
          </p:cNvPr>
          <p:cNvSpPr txBox="1"/>
          <p:nvPr/>
        </p:nvSpPr>
        <p:spPr>
          <a:xfrm>
            <a:off x="9245600" y="3778164"/>
            <a:ext cx="2789844" cy="1661993"/>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spcBef>
                <a:spcPts val="600"/>
              </a:spcBef>
            </a:pPr>
            <a:r>
              <a:rPr lang="en-GB" sz="1400" b="1" dirty="0">
                <a:solidFill>
                  <a:srgbClr val="FF0000"/>
                </a:solidFill>
              </a:rPr>
              <a:t>D. Specific </a:t>
            </a:r>
            <a:r>
              <a:rPr lang="en-GB" sz="1400" dirty="0"/>
              <a:t>SEEIIST features:</a:t>
            </a:r>
          </a:p>
          <a:p>
            <a:pPr marL="342900" indent="-342900" algn="l">
              <a:spcBef>
                <a:spcPts val="600"/>
              </a:spcBef>
              <a:buAutoNum type="arabicPeriod"/>
            </a:pPr>
            <a:r>
              <a:rPr lang="en-GB" sz="1400" dirty="0">
                <a:solidFill>
                  <a:srgbClr val="FF0000"/>
                </a:solidFill>
              </a:rPr>
              <a:t>Environmental strategy</a:t>
            </a:r>
            <a:r>
              <a:rPr lang="en-GB" sz="1400" dirty="0"/>
              <a:t>: minimise energy consumption, strategy for energy generation;</a:t>
            </a:r>
          </a:p>
          <a:p>
            <a:pPr marL="342900" indent="-342900" algn="l">
              <a:spcBef>
                <a:spcPts val="600"/>
              </a:spcBef>
              <a:buAutoNum type="arabicPeriod"/>
            </a:pPr>
            <a:r>
              <a:rPr lang="en-GB" sz="1400" dirty="0"/>
              <a:t>Conceived as a </a:t>
            </a:r>
            <a:r>
              <a:rPr lang="en-GB" sz="1400" dirty="0">
                <a:solidFill>
                  <a:srgbClr val="FF0000"/>
                </a:solidFill>
              </a:rPr>
              <a:t>multiple-hub facility</a:t>
            </a:r>
            <a:r>
              <a:rPr lang="en-GB" sz="1400" dirty="0"/>
              <a:t>, to federate partners in different countries.</a:t>
            </a:r>
          </a:p>
        </p:txBody>
      </p:sp>
      <p:sp>
        <p:nvSpPr>
          <p:cNvPr id="14" name="TextBox 13">
            <a:extLst>
              <a:ext uri="{FF2B5EF4-FFF2-40B4-BE49-F238E27FC236}">
                <a16:creationId xmlns:a16="http://schemas.microsoft.com/office/drawing/2014/main" id="{1B2C8404-CA39-407A-949D-434988E7B488}"/>
              </a:ext>
            </a:extLst>
          </p:cNvPr>
          <p:cNvSpPr txBox="1"/>
          <p:nvPr/>
        </p:nvSpPr>
        <p:spPr>
          <a:xfrm>
            <a:off x="204068" y="4870700"/>
            <a:ext cx="6327361" cy="1092607"/>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spcBef>
                <a:spcPts val="600"/>
              </a:spcBef>
            </a:pPr>
            <a:r>
              <a:rPr lang="en-GB" sz="1400" b="1" dirty="0">
                <a:solidFill>
                  <a:srgbClr val="FF0000"/>
                </a:solidFill>
              </a:rPr>
              <a:t>B. Advanced</a:t>
            </a:r>
            <a:r>
              <a:rPr lang="en-GB" sz="1400" dirty="0"/>
              <a:t> SEEIIST features (common to other advanced facilities):</a:t>
            </a:r>
          </a:p>
          <a:p>
            <a:pPr marL="342900" indent="-342900" algn="l">
              <a:spcBef>
                <a:spcPts val="600"/>
              </a:spcBef>
              <a:buAutoNum type="arabicPeriod"/>
            </a:pPr>
            <a:r>
              <a:rPr lang="en-GB" sz="1400" dirty="0"/>
              <a:t>Operation with </a:t>
            </a:r>
            <a:r>
              <a:rPr lang="en-GB" sz="1400" dirty="0">
                <a:solidFill>
                  <a:srgbClr val="FF0000"/>
                </a:solidFill>
              </a:rPr>
              <a:t>multiple ions</a:t>
            </a:r>
            <a:r>
              <a:rPr lang="en-GB" sz="1400" dirty="0"/>
              <a:t>: protons, Helium, Carbon, Oxygen, Argon;</a:t>
            </a:r>
          </a:p>
          <a:p>
            <a:pPr marL="342900" indent="-342900" algn="l">
              <a:spcBef>
                <a:spcPts val="600"/>
              </a:spcBef>
              <a:buAutoNum type="arabicPeriod"/>
            </a:pPr>
            <a:r>
              <a:rPr lang="en-GB" sz="1400" dirty="0">
                <a:solidFill>
                  <a:srgbClr val="FF0000"/>
                </a:solidFill>
              </a:rPr>
              <a:t>Multiple energy </a:t>
            </a:r>
            <a:r>
              <a:rPr lang="en-GB" sz="1400" dirty="0"/>
              <a:t>extraction (multiple flat-tops) for faster treatment;</a:t>
            </a:r>
          </a:p>
          <a:p>
            <a:pPr marL="342900" indent="-342900" algn="l">
              <a:spcBef>
                <a:spcPts val="600"/>
              </a:spcBef>
              <a:buAutoNum type="arabicPeriod"/>
            </a:pPr>
            <a:r>
              <a:rPr lang="en-GB" sz="1400" dirty="0"/>
              <a:t>Equipped with a </a:t>
            </a:r>
            <a:r>
              <a:rPr lang="en-GB" sz="1400" dirty="0">
                <a:solidFill>
                  <a:srgbClr val="FF0000"/>
                </a:solidFill>
              </a:rPr>
              <a:t>compact superconducting gantry </a:t>
            </a:r>
            <a:r>
              <a:rPr lang="en-GB" sz="1400" dirty="0"/>
              <a:t>of novel design.</a:t>
            </a:r>
          </a:p>
        </p:txBody>
      </p:sp>
      <p:pic>
        <p:nvPicPr>
          <p:cNvPr id="13" name="Picture 12">
            <a:extLst>
              <a:ext uri="{FF2B5EF4-FFF2-40B4-BE49-F238E27FC236}">
                <a16:creationId xmlns:a16="http://schemas.microsoft.com/office/drawing/2014/main" id="{3172CCB7-611A-4CB2-B2F6-A552F3B46AE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722231" y="4590304"/>
            <a:ext cx="2497463" cy="1766046"/>
          </a:xfrm>
          <a:prstGeom prst="rect">
            <a:avLst/>
          </a:prstGeom>
        </p:spPr>
      </p:pic>
      <p:sp>
        <p:nvSpPr>
          <p:cNvPr id="15" name="Down Arrow 9">
            <a:extLst>
              <a:ext uri="{FF2B5EF4-FFF2-40B4-BE49-F238E27FC236}">
                <a16:creationId xmlns:a16="http://schemas.microsoft.com/office/drawing/2014/main" id="{3DF93001-1E57-463C-8103-2E99725C2CBB}"/>
              </a:ext>
            </a:extLst>
          </p:cNvPr>
          <p:cNvSpPr/>
          <p:nvPr/>
        </p:nvSpPr>
        <p:spPr>
          <a:xfrm rot="16200000">
            <a:off x="4063554" y="2801025"/>
            <a:ext cx="585216" cy="265423"/>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Down Arrow 9">
            <a:extLst>
              <a:ext uri="{FF2B5EF4-FFF2-40B4-BE49-F238E27FC236}">
                <a16:creationId xmlns:a16="http://schemas.microsoft.com/office/drawing/2014/main" id="{7B8E0020-5170-4584-8251-D8280AC910DC}"/>
              </a:ext>
            </a:extLst>
          </p:cNvPr>
          <p:cNvSpPr/>
          <p:nvPr/>
        </p:nvSpPr>
        <p:spPr>
          <a:xfrm rot="5400000">
            <a:off x="8685279" y="3881876"/>
            <a:ext cx="585216" cy="265423"/>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Down Arrow 9">
            <a:extLst>
              <a:ext uri="{FF2B5EF4-FFF2-40B4-BE49-F238E27FC236}">
                <a16:creationId xmlns:a16="http://schemas.microsoft.com/office/drawing/2014/main" id="{0F5D47B5-34CA-43B7-B5E4-00AD20628356}"/>
              </a:ext>
            </a:extLst>
          </p:cNvPr>
          <p:cNvSpPr/>
          <p:nvPr/>
        </p:nvSpPr>
        <p:spPr>
          <a:xfrm rot="10800000">
            <a:off x="5670681" y="4466701"/>
            <a:ext cx="585216" cy="265423"/>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Down Arrow 9">
            <a:extLst>
              <a:ext uri="{FF2B5EF4-FFF2-40B4-BE49-F238E27FC236}">
                <a16:creationId xmlns:a16="http://schemas.microsoft.com/office/drawing/2014/main" id="{52238731-C467-4710-A13C-1FE2A366352F}"/>
              </a:ext>
            </a:extLst>
          </p:cNvPr>
          <p:cNvSpPr/>
          <p:nvPr/>
        </p:nvSpPr>
        <p:spPr>
          <a:xfrm rot="5400000">
            <a:off x="8710729" y="1929263"/>
            <a:ext cx="585216" cy="265423"/>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26385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97FBD-9DE7-4E92-B7B9-1A5553E632AC}"/>
              </a:ext>
            </a:extLst>
          </p:cNvPr>
          <p:cNvSpPr>
            <a:spLocks noGrp="1"/>
          </p:cNvSpPr>
          <p:nvPr>
            <p:ph type="title"/>
          </p:nvPr>
        </p:nvSpPr>
        <p:spPr/>
        <p:txBody>
          <a:bodyPr/>
          <a:lstStyle/>
          <a:p>
            <a:r>
              <a:rPr lang="en-GB" dirty="0"/>
              <a:t>Layout of the complete SEEIIST-type facility</a:t>
            </a:r>
          </a:p>
        </p:txBody>
      </p:sp>
      <p:sp>
        <p:nvSpPr>
          <p:cNvPr id="6" name="Slide Number Placeholder 5">
            <a:extLst>
              <a:ext uri="{FF2B5EF4-FFF2-40B4-BE49-F238E27FC236}">
                <a16:creationId xmlns:a16="http://schemas.microsoft.com/office/drawing/2014/main" id="{01709184-AC56-4147-863A-FE0578723F4A}"/>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11" name="Picture 10">
            <a:extLst>
              <a:ext uri="{FF2B5EF4-FFF2-40B4-BE49-F238E27FC236}">
                <a16:creationId xmlns:a16="http://schemas.microsoft.com/office/drawing/2014/main" id="{723EDB17-6534-4839-B9FC-983621D24928}"/>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179774" y="1382408"/>
            <a:ext cx="6178163" cy="4368615"/>
          </a:xfrm>
          <a:prstGeom prst="rect">
            <a:avLst/>
          </a:prstGeom>
        </p:spPr>
      </p:pic>
      <p:sp>
        <p:nvSpPr>
          <p:cNvPr id="12" name="TextBox 11">
            <a:extLst>
              <a:ext uri="{FF2B5EF4-FFF2-40B4-BE49-F238E27FC236}">
                <a16:creationId xmlns:a16="http://schemas.microsoft.com/office/drawing/2014/main" id="{C6928A23-8696-4D3F-827D-487027BE3887}"/>
              </a:ext>
            </a:extLst>
          </p:cNvPr>
          <p:cNvSpPr txBox="1"/>
          <p:nvPr/>
        </p:nvSpPr>
        <p:spPr>
          <a:xfrm>
            <a:off x="4455164" y="981105"/>
            <a:ext cx="1722074" cy="276999"/>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rtlCol="0">
            <a:spAutoFit/>
          </a:bodyPr>
          <a:lstStyle/>
          <a:p>
            <a:pPr algn="l"/>
            <a:r>
              <a:rPr lang="en-GB" dirty="0"/>
              <a:t>Access for therapy</a:t>
            </a:r>
          </a:p>
        </p:txBody>
      </p:sp>
      <p:sp>
        <p:nvSpPr>
          <p:cNvPr id="14" name="TextBox 13">
            <a:extLst>
              <a:ext uri="{FF2B5EF4-FFF2-40B4-BE49-F238E27FC236}">
                <a16:creationId xmlns:a16="http://schemas.microsoft.com/office/drawing/2014/main" id="{972A8D1E-871D-4AA3-B27D-44A03334B912}"/>
              </a:ext>
            </a:extLst>
          </p:cNvPr>
          <p:cNvSpPr txBox="1"/>
          <p:nvPr/>
        </p:nvSpPr>
        <p:spPr>
          <a:xfrm>
            <a:off x="5151696" y="5853408"/>
            <a:ext cx="4078039" cy="276999"/>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en-GB" dirty="0"/>
              <a:t>Access to experimental room and linac</a:t>
            </a:r>
          </a:p>
        </p:txBody>
      </p:sp>
      <p:sp>
        <p:nvSpPr>
          <p:cNvPr id="16" name="TextBox 15">
            <a:extLst>
              <a:ext uri="{FF2B5EF4-FFF2-40B4-BE49-F238E27FC236}">
                <a16:creationId xmlns:a16="http://schemas.microsoft.com/office/drawing/2014/main" id="{1B007877-0387-4B71-939B-DCC842B81A11}"/>
              </a:ext>
            </a:extLst>
          </p:cNvPr>
          <p:cNvSpPr txBox="1"/>
          <p:nvPr/>
        </p:nvSpPr>
        <p:spPr>
          <a:xfrm>
            <a:off x="9643811" y="4899978"/>
            <a:ext cx="1908686" cy="553998"/>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en-GB" dirty="0"/>
              <a:t>Target for isotope production</a:t>
            </a:r>
          </a:p>
        </p:txBody>
      </p:sp>
      <p:sp>
        <p:nvSpPr>
          <p:cNvPr id="17" name="Arrow: Down 16">
            <a:extLst>
              <a:ext uri="{FF2B5EF4-FFF2-40B4-BE49-F238E27FC236}">
                <a16:creationId xmlns:a16="http://schemas.microsoft.com/office/drawing/2014/main" id="{7E02AA3F-2A45-4819-B383-4865A9F7B864}"/>
              </a:ext>
            </a:extLst>
          </p:cNvPr>
          <p:cNvSpPr/>
          <p:nvPr/>
        </p:nvSpPr>
        <p:spPr>
          <a:xfrm>
            <a:off x="5151696" y="1340963"/>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Arrow: Down 18">
            <a:extLst>
              <a:ext uri="{FF2B5EF4-FFF2-40B4-BE49-F238E27FC236}">
                <a16:creationId xmlns:a16="http://schemas.microsoft.com/office/drawing/2014/main" id="{67E0284F-4CC5-4FFF-9BA7-926D1B74A376}"/>
              </a:ext>
            </a:extLst>
          </p:cNvPr>
          <p:cNvSpPr/>
          <p:nvPr/>
        </p:nvSpPr>
        <p:spPr>
          <a:xfrm rot="10800000">
            <a:off x="6268855" y="5670783"/>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TextBox 20">
            <a:extLst>
              <a:ext uri="{FF2B5EF4-FFF2-40B4-BE49-F238E27FC236}">
                <a16:creationId xmlns:a16="http://schemas.microsoft.com/office/drawing/2014/main" id="{267CB4CE-FAA0-4B88-B2F1-159C9F05EB03}"/>
              </a:ext>
            </a:extLst>
          </p:cNvPr>
          <p:cNvSpPr txBox="1"/>
          <p:nvPr/>
        </p:nvSpPr>
        <p:spPr>
          <a:xfrm>
            <a:off x="9597427" y="2149684"/>
            <a:ext cx="2348199" cy="553998"/>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en-GB" dirty="0"/>
              <a:t>Equipment room and access to synchrotron</a:t>
            </a:r>
          </a:p>
        </p:txBody>
      </p:sp>
      <p:sp>
        <p:nvSpPr>
          <p:cNvPr id="24" name="Arrow: Down 23">
            <a:extLst>
              <a:ext uri="{FF2B5EF4-FFF2-40B4-BE49-F238E27FC236}">
                <a16:creationId xmlns:a16="http://schemas.microsoft.com/office/drawing/2014/main" id="{B18B40CD-9E44-4497-AE9E-10209054237A}"/>
              </a:ext>
            </a:extLst>
          </p:cNvPr>
          <p:cNvSpPr/>
          <p:nvPr/>
        </p:nvSpPr>
        <p:spPr>
          <a:xfrm rot="5400000">
            <a:off x="9293138" y="2357433"/>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Arrow: Down 25">
            <a:extLst>
              <a:ext uri="{FF2B5EF4-FFF2-40B4-BE49-F238E27FC236}">
                <a16:creationId xmlns:a16="http://schemas.microsoft.com/office/drawing/2014/main" id="{6D86B8DC-EDB5-4F5C-A024-EA2C0549DB6A}"/>
              </a:ext>
            </a:extLst>
          </p:cNvPr>
          <p:cNvSpPr/>
          <p:nvPr/>
        </p:nvSpPr>
        <p:spPr>
          <a:xfrm rot="5400000">
            <a:off x="9376288" y="5107727"/>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8" name="TextBox 27">
            <a:extLst>
              <a:ext uri="{FF2B5EF4-FFF2-40B4-BE49-F238E27FC236}">
                <a16:creationId xmlns:a16="http://schemas.microsoft.com/office/drawing/2014/main" id="{E21486EC-F14A-4F39-A7D9-26611BF8C926}"/>
              </a:ext>
            </a:extLst>
          </p:cNvPr>
          <p:cNvSpPr txBox="1"/>
          <p:nvPr/>
        </p:nvSpPr>
        <p:spPr>
          <a:xfrm>
            <a:off x="311988" y="5853408"/>
            <a:ext cx="4660991" cy="276999"/>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en-GB" dirty="0"/>
              <a:t>Reconfigurable experimental room </a:t>
            </a:r>
          </a:p>
        </p:txBody>
      </p:sp>
      <p:sp>
        <p:nvSpPr>
          <p:cNvPr id="30" name="Arrow: Down 29">
            <a:extLst>
              <a:ext uri="{FF2B5EF4-FFF2-40B4-BE49-F238E27FC236}">
                <a16:creationId xmlns:a16="http://schemas.microsoft.com/office/drawing/2014/main" id="{A53FB5DE-7869-4F78-A938-E24157F2EB13}"/>
              </a:ext>
            </a:extLst>
          </p:cNvPr>
          <p:cNvSpPr/>
          <p:nvPr/>
        </p:nvSpPr>
        <p:spPr>
          <a:xfrm rot="10800000">
            <a:off x="4378432" y="5670784"/>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TextBox 32">
            <a:extLst>
              <a:ext uri="{FF2B5EF4-FFF2-40B4-BE49-F238E27FC236}">
                <a16:creationId xmlns:a16="http://schemas.microsoft.com/office/drawing/2014/main" id="{FF185421-DEE6-40A0-B3CA-92370F05E0F2}"/>
              </a:ext>
            </a:extLst>
          </p:cNvPr>
          <p:cNvSpPr txBox="1"/>
          <p:nvPr/>
        </p:nvSpPr>
        <p:spPr>
          <a:xfrm>
            <a:off x="311988" y="5500571"/>
            <a:ext cx="2563328" cy="276999"/>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en-GB" dirty="0"/>
              <a:t>Access for animal testing</a:t>
            </a:r>
          </a:p>
        </p:txBody>
      </p:sp>
      <p:sp>
        <p:nvSpPr>
          <p:cNvPr id="35" name="Arrow: Down 34">
            <a:extLst>
              <a:ext uri="{FF2B5EF4-FFF2-40B4-BE49-F238E27FC236}">
                <a16:creationId xmlns:a16="http://schemas.microsoft.com/office/drawing/2014/main" id="{898F572B-F65B-49B2-8E73-A0B70E3E2BB7}"/>
              </a:ext>
            </a:extLst>
          </p:cNvPr>
          <p:cNvSpPr/>
          <p:nvPr/>
        </p:nvSpPr>
        <p:spPr>
          <a:xfrm rot="16200000">
            <a:off x="2944735" y="5563848"/>
            <a:ext cx="230588" cy="138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TextBox 35">
            <a:extLst>
              <a:ext uri="{FF2B5EF4-FFF2-40B4-BE49-F238E27FC236}">
                <a16:creationId xmlns:a16="http://schemas.microsoft.com/office/drawing/2014/main" id="{6D9B63FB-2B32-41FC-AA32-6353CE032E12}"/>
              </a:ext>
            </a:extLst>
          </p:cNvPr>
          <p:cNvSpPr txBox="1"/>
          <p:nvPr/>
        </p:nvSpPr>
        <p:spPr>
          <a:xfrm>
            <a:off x="7057599" y="1017798"/>
            <a:ext cx="1742327" cy="461665"/>
          </a:xfrm>
          <a:prstGeom prst="rect">
            <a:avLst/>
          </a:prstGeom>
          <a:noFill/>
        </p:spPr>
        <p:txBody>
          <a:bodyPr wrap="square" lIns="0" tIns="0" rIns="0" bIns="0" rtlCol="0">
            <a:spAutoFit/>
          </a:bodyPr>
          <a:lstStyle/>
          <a:p>
            <a:pPr algn="l"/>
            <a:r>
              <a:rPr lang="en-GB" b="1" dirty="0">
                <a:solidFill>
                  <a:srgbClr val="FF0000"/>
                </a:solidFill>
              </a:rPr>
              <a:t>Total 5,400 m</a:t>
            </a:r>
            <a:r>
              <a:rPr lang="en-GB" b="1" baseline="30000" dirty="0">
                <a:solidFill>
                  <a:srgbClr val="FF0000"/>
                </a:solidFill>
              </a:rPr>
              <a:t>2 </a:t>
            </a:r>
            <a:r>
              <a:rPr lang="en-GB" sz="1100" b="1" dirty="0">
                <a:solidFill>
                  <a:srgbClr val="FF0000"/>
                </a:solidFill>
              </a:rPr>
              <a:t>(including shielding) </a:t>
            </a:r>
            <a:endParaRPr lang="en-GB" b="1" dirty="0">
              <a:solidFill>
                <a:srgbClr val="FF0000"/>
              </a:solidFill>
            </a:endParaRPr>
          </a:p>
        </p:txBody>
      </p:sp>
      <p:sp>
        <p:nvSpPr>
          <p:cNvPr id="22" name="TextBox 21">
            <a:extLst>
              <a:ext uri="{FF2B5EF4-FFF2-40B4-BE49-F238E27FC236}">
                <a16:creationId xmlns:a16="http://schemas.microsoft.com/office/drawing/2014/main" id="{2B8969D0-7DF9-4E1A-8DBB-318A1609D1DF}"/>
              </a:ext>
            </a:extLst>
          </p:cNvPr>
          <p:cNvSpPr txBox="1"/>
          <p:nvPr/>
        </p:nvSpPr>
        <p:spPr>
          <a:xfrm>
            <a:off x="1044594" y="3566715"/>
            <a:ext cx="1597889" cy="553998"/>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pPr algn="l"/>
            <a:r>
              <a:rPr lang="en-GB" dirty="0"/>
              <a:t>Area for future expansion</a:t>
            </a:r>
          </a:p>
        </p:txBody>
      </p:sp>
      <p:cxnSp>
        <p:nvCxnSpPr>
          <p:cNvPr id="4" name="Straight Connector 3">
            <a:extLst>
              <a:ext uri="{FF2B5EF4-FFF2-40B4-BE49-F238E27FC236}">
                <a16:creationId xmlns:a16="http://schemas.microsoft.com/office/drawing/2014/main" id="{E7419CEE-F0C3-4460-84F5-DB863AFA47A4}"/>
              </a:ext>
            </a:extLst>
          </p:cNvPr>
          <p:cNvCxnSpPr>
            <a:cxnSpLocks/>
          </p:cNvCxnSpPr>
          <p:nvPr/>
        </p:nvCxnSpPr>
        <p:spPr>
          <a:xfrm flipH="1">
            <a:off x="500610" y="2265790"/>
            <a:ext cx="2685856"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E804A28-CADF-4ED5-9572-F3F75AEC1FBB}"/>
              </a:ext>
            </a:extLst>
          </p:cNvPr>
          <p:cNvCxnSpPr>
            <a:cxnSpLocks/>
          </p:cNvCxnSpPr>
          <p:nvPr/>
        </p:nvCxnSpPr>
        <p:spPr>
          <a:xfrm flipV="1">
            <a:off x="500610" y="2254634"/>
            <a:ext cx="0" cy="3177091"/>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373DF08D-B6CB-4D55-A026-6ADACD18DFBD}"/>
              </a:ext>
            </a:extLst>
          </p:cNvPr>
          <p:cNvCxnSpPr>
            <a:cxnSpLocks/>
          </p:cNvCxnSpPr>
          <p:nvPr/>
        </p:nvCxnSpPr>
        <p:spPr>
          <a:xfrm flipH="1">
            <a:off x="500610" y="5431725"/>
            <a:ext cx="2930620" cy="0"/>
          </a:xfrm>
          <a:prstGeom prst="line">
            <a:avLst/>
          </a:prstGeom>
          <a:ln>
            <a:solidFill>
              <a:srgbClr val="303030"/>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654A4E4-EB2D-7184-A817-289DD48A4226}"/>
              </a:ext>
            </a:extLst>
          </p:cNvPr>
          <p:cNvSpPr txBox="1"/>
          <p:nvPr/>
        </p:nvSpPr>
        <p:spPr>
          <a:xfrm>
            <a:off x="536334" y="1126558"/>
            <a:ext cx="2393290" cy="830997"/>
          </a:xfrm>
          <a:prstGeom prst="rect">
            <a:avLst/>
          </a:prstGeom>
          <a:noFill/>
        </p:spPr>
        <p:txBody>
          <a:bodyPr wrap="square" lIns="0" tIns="0" rIns="0" bIns="0" rtlCol="0">
            <a:spAutoFit/>
          </a:bodyPr>
          <a:lstStyle/>
          <a:p>
            <a:pPr algn="l"/>
            <a:r>
              <a:rPr lang="en-GB" dirty="0"/>
              <a:t>Design to be presented in a CERN Yellow Report in preparation</a:t>
            </a:r>
          </a:p>
        </p:txBody>
      </p:sp>
      <p:sp>
        <p:nvSpPr>
          <p:cNvPr id="5" name="TextBox 4">
            <a:extLst>
              <a:ext uri="{FF2B5EF4-FFF2-40B4-BE49-F238E27FC236}">
                <a16:creationId xmlns:a16="http://schemas.microsoft.com/office/drawing/2014/main" id="{CFF977A3-C52A-957F-6DBA-29F9C7BDE7FE}"/>
              </a:ext>
            </a:extLst>
          </p:cNvPr>
          <p:cNvSpPr txBox="1"/>
          <p:nvPr/>
        </p:nvSpPr>
        <p:spPr>
          <a:xfrm>
            <a:off x="9339182" y="968273"/>
            <a:ext cx="2688251" cy="976403"/>
          </a:xfrm>
          <a:prstGeom prst="rect">
            <a:avLst/>
          </a:prstGeom>
        </p:spPr>
        <p:style>
          <a:lnRef idx="1">
            <a:schemeClr val="accent4"/>
          </a:lnRef>
          <a:fillRef idx="2">
            <a:schemeClr val="accent4"/>
          </a:fillRef>
          <a:effectRef idx="1">
            <a:schemeClr val="accent4"/>
          </a:effectRef>
          <a:fontRef idx="minor">
            <a:schemeClr val="dk1"/>
          </a:fontRef>
        </p:style>
        <p:txBody>
          <a:bodyPr wrap="square" lIns="72000" tIns="72000" rIns="72000" bIns="72000" rtlCol="0">
            <a:spAutoFit/>
          </a:bodyPr>
          <a:lstStyle/>
          <a:p>
            <a:pPr algn="l"/>
            <a:r>
              <a:rPr lang="en-US" dirty="0">
                <a:latin typeface="Calibri" panose="020F0502020204030204" pitchFamily="34" charset="0"/>
                <a:ea typeface="Calibri" panose="020F0502020204030204" pitchFamily="34" charset="0"/>
                <a:cs typeface="Calibri" panose="020F0502020204030204" pitchFamily="34" charset="0"/>
              </a:rPr>
              <a:t>Estimated cost (2019):</a:t>
            </a:r>
          </a:p>
          <a:p>
            <a:pPr algn="l"/>
            <a:r>
              <a:rPr lang="en-US" b="1" dirty="0">
                <a:solidFill>
                  <a:srgbClr val="FF0000"/>
                </a:solidFill>
                <a:latin typeface="Calibri" panose="020F0502020204030204" pitchFamily="34" charset="0"/>
                <a:ea typeface="Calibri" panose="020F0502020204030204" pitchFamily="34" charset="0"/>
                <a:cs typeface="Calibri" panose="020F0502020204030204" pitchFamily="34" charset="0"/>
              </a:rPr>
              <a:t>240 M€ </a:t>
            </a:r>
            <a:r>
              <a:rPr lang="en-US" dirty="0">
                <a:latin typeface="Calibri" panose="020F0502020204030204" pitchFamily="34" charset="0"/>
                <a:ea typeface="Calibri" panose="020F0502020204030204" pitchFamily="34" charset="0"/>
                <a:cs typeface="Calibri" panose="020F0502020204030204" pitchFamily="34" charset="0"/>
              </a:rPr>
              <a:t>(including personnel for construction)</a:t>
            </a:r>
            <a:endParaRPr lang="en-CH"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46924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60395-42DE-8E41-6DCE-97899D0EEDD0}"/>
              </a:ext>
            </a:extLst>
          </p:cNvPr>
          <p:cNvSpPr>
            <a:spLocks noGrp="1"/>
          </p:cNvSpPr>
          <p:nvPr>
            <p:ph type="title"/>
          </p:nvPr>
        </p:nvSpPr>
        <p:spPr/>
        <p:txBody>
          <a:bodyPr/>
          <a:lstStyle/>
          <a:p>
            <a:r>
              <a:rPr lang="en-US" dirty="0"/>
              <a:t>2. Helium &amp; proton therapy and research facility</a:t>
            </a:r>
            <a:endParaRPr lang="en-CH" dirty="0"/>
          </a:p>
        </p:txBody>
      </p:sp>
      <p:pic>
        <p:nvPicPr>
          <p:cNvPr id="5" name="Picture 4">
            <a:extLst>
              <a:ext uri="{FF2B5EF4-FFF2-40B4-BE49-F238E27FC236}">
                <a16:creationId xmlns:a16="http://schemas.microsoft.com/office/drawing/2014/main" id="{E4FF3B33-6DBE-5DA7-6C8F-FCF7398A159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84687" y="1458939"/>
            <a:ext cx="1120957" cy="1055568"/>
          </a:xfrm>
          <a:prstGeom prst="rect">
            <a:avLst/>
          </a:prstGeom>
        </p:spPr>
      </p:pic>
      <p:pic>
        <p:nvPicPr>
          <p:cNvPr id="6" name="Picture 5">
            <a:extLst>
              <a:ext uri="{FF2B5EF4-FFF2-40B4-BE49-F238E27FC236}">
                <a16:creationId xmlns:a16="http://schemas.microsoft.com/office/drawing/2014/main" id="{5D1BD14C-3AC3-AA6C-03C8-1AA5607A44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11281" y="1611977"/>
            <a:ext cx="2980405" cy="1730771"/>
          </a:xfrm>
          <a:prstGeom prst="rect">
            <a:avLst/>
          </a:prstGeom>
        </p:spPr>
      </p:pic>
      <p:sp>
        <p:nvSpPr>
          <p:cNvPr id="8" name="TextBox 7">
            <a:extLst>
              <a:ext uri="{FF2B5EF4-FFF2-40B4-BE49-F238E27FC236}">
                <a16:creationId xmlns:a16="http://schemas.microsoft.com/office/drawing/2014/main" id="{B545EC7C-2E71-A3C9-C949-9BFCDDC16045}"/>
              </a:ext>
            </a:extLst>
          </p:cNvPr>
          <p:cNvSpPr txBox="1"/>
          <p:nvPr/>
        </p:nvSpPr>
        <p:spPr>
          <a:xfrm>
            <a:off x="406771" y="3429000"/>
            <a:ext cx="3622303" cy="2646878"/>
          </a:xfrm>
          <a:prstGeom prst="rect">
            <a:avLst/>
          </a:prstGeom>
          <a:noFill/>
        </p:spPr>
        <p:txBody>
          <a:bodyPr wrap="square" lIns="0" tIns="0" rIns="0" bIns="0" rtlCol="0">
            <a:spAutoFit/>
          </a:bodyPr>
          <a:lstStyle/>
          <a:p>
            <a:pPr algn="l">
              <a:spcBef>
                <a:spcPts val="600"/>
              </a:spcBef>
            </a:pPr>
            <a:r>
              <a:rPr lang="en-GB" dirty="0"/>
              <a:t>Presently, only protons or carbon ions are used for treatment.</a:t>
            </a:r>
          </a:p>
          <a:p>
            <a:pPr algn="l">
              <a:spcBef>
                <a:spcPts val="600"/>
              </a:spcBef>
            </a:pPr>
            <a:r>
              <a:rPr lang="en-GB" dirty="0"/>
              <a:t>Therapy with </a:t>
            </a:r>
            <a:r>
              <a:rPr lang="en-GB" b="1" dirty="0">
                <a:solidFill>
                  <a:srgbClr val="FF0000"/>
                </a:solidFill>
              </a:rPr>
              <a:t>helium ions</a:t>
            </a:r>
            <a:r>
              <a:rPr lang="en-GB" dirty="0"/>
              <a:t>, under development at Heidelberg, will provide at an affordable accelerator cost </a:t>
            </a:r>
            <a:r>
              <a:rPr lang="en-GB" dirty="0">
                <a:solidFill>
                  <a:srgbClr val="C00000"/>
                </a:solidFill>
              </a:rPr>
              <a:t>maximum conformality with excellent effectiveness.</a:t>
            </a:r>
            <a:endParaRPr lang="en-GB" dirty="0"/>
          </a:p>
          <a:p>
            <a:pPr algn="l">
              <a:spcBef>
                <a:spcPts val="600"/>
              </a:spcBef>
            </a:pPr>
            <a:r>
              <a:rPr lang="en-GB" dirty="0"/>
              <a:t>Ideal in particular for paediatric patients.</a:t>
            </a:r>
          </a:p>
        </p:txBody>
      </p:sp>
      <p:pic>
        <p:nvPicPr>
          <p:cNvPr id="9" name="Picture 8">
            <a:extLst>
              <a:ext uri="{FF2B5EF4-FFF2-40B4-BE49-F238E27FC236}">
                <a16:creationId xmlns:a16="http://schemas.microsoft.com/office/drawing/2014/main" id="{9CE3BD2A-C742-A8D6-E1F0-DD407EB79DA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26413" y="2644571"/>
            <a:ext cx="4118178" cy="3524354"/>
          </a:xfrm>
          <a:prstGeom prst="rect">
            <a:avLst/>
          </a:prstGeom>
        </p:spPr>
      </p:pic>
      <p:sp>
        <p:nvSpPr>
          <p:cNvPr id="10" name="TextBox 9">
            <a:extLst>
              <a:ext uri="{FF2B5EF4-FFF2-40B4-BE49-F238E27FC236}">
                <a16:creationId xmlns:a16="http://schemas.microsoft.com/office/drawing/2014/main" id="{C95B2FAF-FDDA-66B7-ADD2-62F75F3020E0}"/>
              </a:ext>
            </a:extLst>
          </p:cNvPr>
          <p:cNvSpPr txBox="1"/>
          <p:nvPr/>
        </p:nvSpPr>
        <p:spPr>
          <a:xfrm>
            <a:off x="4510088" y="1544656"/>
            <a:ext cx="2471028" cy="4531222"/>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72000" rIns="72000" bIns="72000" rtlCol="0">
            <a:spAutoFit/>
          </a:bodyPr>
          <a:lstStyle/>
          <a:p>
            <a:pPr algn="l">
              <a:spcBef>
                <a:spcPts val="600"/>
              </a:spcBef>
            </a:pPr>
            <a:r>
              <a:rPr lang="en-US" dirty="0"/>
              <a:t>A facility for cancer research and therapy with helium ions</a:t>
            </a:r>
          </a:p>
          <a:p>
            <a:pPr marL="285750" indent="-285750" algn="l">
              <a:spcBef>
                <a:spcPts val="600"/>
              </a:spcBef>
              <a:buFont typeface="Wingdings" panose="05000000000000000000" pitchFamily="2" charset="2"/>
              <a:buChar char="Ø"/>
            </a:pPr>
            <a:r>
              <a:rPr lang="en-US" sz="1400" dirty="0"/>
              <a:t>2 beamlines for treatment, 1 for research.</a:t>
            </a:r>
          </a:p>
          <a:p>
            <a:pPr marL="285750" indent="-285750" algn="l">
              <a:spcBef>
                <a:spcPts val="600"/>
              </a:spcBef>
              <a:buFont typeface="Wingdings" panose="05000000000000000000" pitchFamily="2" charset="2"/>
              <a:buChar char="Ø"/>
            </a:pPr>
            <a:r>
              <a:rPr lang="en-US" sz="1400" dirty="0"/>
              <a:t>Slow and FLASH-type extraction.</a:t>
            </a:r>
          </a:p>
          <a:p>
            <a:pPr marL="285750" indent="-285750" algn="l">
              <a:spcBef>
                <a:spcPts val="600"/>
              </a:spcBef>
              <a:buFont typeface="Wingdings" panose="05000000000000000000" pitchFamily="2" charset="2"/>
              <a:buChar char="Ø"/>
            </a:pPr>
            <a:r>
              <a:rPr lang="en-US" sz="1400" dirty="0"/>
              <a:t>On-line proton radiography.</a:t>
            </a:r>
          </a:p>
          <a:p>
            <a:pPr marL="285750" indent="-285750" algn="l">
              <a:spcBef>
                <a:spcPts val="600"/>
              </a:spcBef>
              <a:buFont typeface="Wingdings" panose="05000000000000000000" pitchFamily="2" charset="2"/>
              <a:buChar char="Ø"/>
            </a:pPr>
            <a:r>
              <a:rPr lang="en-US" sz="1400" dirty="0"/>
              <a:t>Rotating superconducting gantry.</a:t>
            </a:r>
          </a:p>
          <a:p>
            <a:pPr marL="285750" indent="-285750" algn="l">
              <a:spcBef>
                <a:spcPts val="600"/>
              </a:spcBef>
              <a:buFont typeface="Wingdings" panose="05000000000000000000" pitchFamily="2" charset="2"/>
              <a:buChar char="Ø"/>
            </a:pPr>
            <a:r>
              <a:rPr lang="en-US" sz="1400" dirty="0"/>
              <a:t>Linac for parallel radioisotope production (211At)</a:t>
            </a:r>
          </a:p>
          <a:p>
            <a:pPr marL="285750" indent="-285750" algn="l">
              <a:spcBef>
                <a:spcPts val="600"/>
              </a:spcBef>
              <a:buFont typeface="Wingdings" panose="05000000000000000000" pitchFamily="2" charset="2"/>
              <a:buChar char="Ø"/>
            </a:pPr>
            <a:r>
              <a:rPr lang="en-US" sz="1400" dirty="0"/>
              <a:t>Synchrotron circumference 33m</a:t>
            </a:r>
          </a:p>
          <a:p>
            <a:pPr marL="285750" indent="-285750" algn="l">
              <a:spcBef>
                <a:spcPts val="600"/>
              </a:spcBef>
              <a:buFont typeface="Wingdings" panose="05000000000000000000" pitchFamily="2" charset="2"/>
              <a:buChar char="Ø"/>
            </a:pPr>
            <a:r>
              <a:rPr lang="en-GB" sz="1400" dirty="0"/>
              <a:t>Surface ~1,600 m2</a:t>
            </a:r>
            <a:endParaRPr lang="en-US" sz="1400" dirty="0"/>
          </a:p>
        </p:txBody>
      </p:sp>
      <p:sp>
        <p:nvSpPr>
          <p:cNvPr id="12" name="TextBox 11">
            <a:extLst>
              <a:ext uri="{FF2B5EF4-FFF2-40B4-BE49-F238E27FC236}">
                <a16:creationId xmlns:a16="http://schemas.microsoft.com/office/drawing/2014/main" id="{2A0285A4-63D4-495C-9283-81F7A9279D56}"/>
              </a:ext>
            </a:extLst>
          </p:cNvPr>
          <p:cNvSpPr txBox="1"/>
          <p:nvPr/>
        </p:nvSpPr>
        <p:spPr>
          <a:xfrm>
            <a:off x="3862559" y="1080124"/>
            <a:ext cx="8226368" cy="276999"/>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r>
              <a:rPr lang="en-GB" dirty="0"/>
              <a:t>A facility centred on a compact </a:t>
            </a:r>
            <a:r>
              <a:rPr lang="en-GB" b="1" dirty="0">
                <a:solidFill>
                  <a:srgbClr val="FF0000"/>
                </a:solidFill>
              </a:rPr>
              <a:t>helium synchrotron</a:t>
            </a:r>
            <a:r>
              <a:rPr lang="en-GB" dirty="0"/>
              <a:t> based on CERN technology</a:t>
            </a:r>
          </a:p>
        </p:txBody>
      </p:sp>
      <p:pic>
        <p:nvPicPr>
          <p:cNvPr id="13" name="Picture 12">
            <a:extLst>
              <a:ext uri="{FF2B5EF4-FFF2-40B4-BE49-F238E27FC236}">
                <a16:creationId xmlns:a16="http://schemas.microsoft.com/office/drawing/2014/main" id="{388556CD-E216-D0A2-0360-58123704C12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2725" y="1028143"/>
            <a:ext cx="3064475" cy="2259365"/>
          </a:xfrm>
          <a:prstGeom prst="rect">
            <a:avLst/>
          </a:prstGeom>
        </p:spPr>
      </p:pic>
      <p:cxnSp>
        <p:nvCxnSpPr>
          <p:cNvPr id="4" name="Straight Arrow Connector 3">
            <a:extLst>
              <a:ext uri="{FF2B5EF4-FFF2-40B4-BE49-F238E27FC236}">
                <a16:creationId xmlns:a16="http://schemas.microsoft.com/office/drawing/2014/main" id="{F8CE39FF-0463-A65B-06F1-62B591C647EB}"/>
              </a:ext>
            </a:extLst>
          </p:cNvPr>
          <p:cNvCxnSpPr/>
          <p:nvPr/>
        </p:nvCxnSpPr>
        <p:spPr>
          <a:xfrm>
            <a:off x="11472672" y="3974592"/>
            <a:ext cx="0" cy="143865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A403589-EE99-2D62-0743-332DF8CF74A4}"/>
              </a:ext>
            </a:extLst>
          </p:cNvPr>
          <p:cNvSpPr txBox="1"/>
          <p:nvPr/>
        </p:nvSpPr>
        <p:spPr>
          <a:xfrm>
            <a:off x="11612228" y="4555420"/>
            <a:ext cx="495841" cy="276999"/>
          </a:xfrm>
          <a:prstGeom prst="rect">
            <a:avLst/>
          </a:prstGeom>
          <a:noFill/>
        </p:spPr>
        <p:txBody>
          <a:bodyPr wrap="none" lIns="0" tIns="0" rIns="0" bIns="0" rtlCol="0">
            <a:spAutoFit/>
          </a:bodyPr>
          <a:lstStyle/>
          <a:p>
            <a:pPr algn="l"/>
            <a:r>
              <a:rPr lang="en-US" dirty="0"/>
              <a:t>11 m</a:t>
            </a:r>
            <a:endParaRPr lang="en-CH" dirty="0"/>
          </a:p>
        </p:txBody>
      </p:sp>
    </p:spTree>
    <p:extLst>
      <p:ext uri="{BB962C8B-B14F-4D97-AF65-F5344CB8AC3E}">
        <p14:creationId xmlns:p14="http://schemas.microsoft.com/office/powerpoint/2010/main" val="1315244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FF72D-7DD6-D287-6C16-C5EFD9FEC069}"/>
              </a:ext>
            </a:extLst>
          </p:cNvPr>
          <p:cNvSpPr>
            <a:spLocks noGrp="1"/>
          </p:cNvSpPr>
          <p:nvPr>
            <p:ph type="title"/>
          </p:nvPr>
        </p:nvSpPr>
        <p:spPr>
          <a:xfrm>
            <a:off x="0" y="0"/>
            <a:ext cx="12192000" cy="714477"/>
          </a:xfrm>
        </p:spPr>
        <p:txBody>
          <a:bodyPr/>
          <a:lstStyle/>
          <a:p>
            <a:r>
              <a:rPr lang="fr-CH" sz="3200" dirty="0"/>
              <a:t>The </a:t>
            </a:r>
            <a:r>
              <a:rPr lang="fr-CH" sz="3200" dirty="0" err="1"/>
              <a:t>accelerator</a:t>
            </a:r>
            <a:r>
              <a:rPr lang="fr-CH" sz="3200" dirty="0"/>
              <a:t> </a:t>
            </a:r>
            <a:r>
              <a:rPr lang="fr-CH" sz="3200" dirty="0" err="1"/>
              <a:t>elements</a:t>
            </a:r>
            <a:r>
              <a:rPr lang="fr-CH" sz="3200" dirty="0"/>
              <a:t> of the </a:t>
            </a:r>
            <a:r>
              <a:rPr lang="fr-CH" sz="3200" dirty="0" err="1"/>
              <a:t>facility</a:t>
            </a:r>
            <a:endParaRPr lang="en-GB" sz="3200" dirty="0"/>
          </a:p>
        </p:txBody>
      </p:sp>
      <p:pic>
        <p:nvPicPr>
          <p:cNvPr id="3" name="Picture 2">
            <a:extLst>
              <a:ext uri="{FF2B5EF4-FFF2-40B4-BE49-F238E27FC236}">
                <a16:creationId xmlns:a16="http://schemas.microsoft.com/office/drawing/2014/main" id="{571D248A-CE79-2A90-CAD3-02E21305754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35063" y="978432"/>
            <a:ext cx="4699682" cy="2996160"/>
          </a:xfrm>
          <a:prstGeom prst="rect">
            <a:avLst/>
          </a:prstGeom>
        </p:spPr>
      </p:pic>
      <p:sp>
        <p:nvSpPr>
          <p:cNvPr id="4" name="TextBox 3">
            <a:extLst>
              <a:ext uri="{FF2B5EF4-FFF2-40B4-BE49-F238E27FC236}">
                <a16:creationId xmlns:a16="http://schemas.microsoft.com/office/drawing/2014/main" id="{6DF49933-F3EA-07A8-599D-4059AF0ADF22}"/>
              </a:ext>
            </a:extLst>
          </p:cNvPr>
          <p:cNvSpPr txBox="1"/>
          <p:nvPr/>
        </p:nvSpPr>
        <p:spPr>
          <a:xfrm>
            <a:off x="843470" y="3856396"/>
            <a:ext cx="2021516" cy="553998"/>
          </a:xfrm>
          <a:prstGeom prst="rect">
            <a:avLst/>
          </a:prstGeom>
          <a:noFill/>
        </p:spPr>
        <p:txBody>
          <a:bodyPr wrap="square" lIns="0" tIns="0" rIns="0" bIns="0" rtlCol="0">
            <a:spAutoFit/>
          </a:bodyPr>
          <a:lstStyle/>
          <a:p>
            <a:pPr algn="l"/>
            <a:r>
              <a:rPr lang="en-US" dirty="0">
                <a:latin typeface="Calibri" panose="020F0502020204030204" pitchFamily="34" charset="0"/>
                <a:cs typeface="Calibri" panose="020F0502020204030204" pitchFamily="34" charset="0"/>
              </a:rPr>
              <a:t>Compact triangle-shaped synchrotron</a:t>
            </a:r>
            <a:endParaRPr lang="en-GB"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861F4540-2248-B14C-B094-C72DF1FD0FF2}"/>
              </a:ext>
            </a:extLst>
          </p:cNvPr>
          <p:cNvSpPr txBox="1"/>
          <p:nvPr/>
        </p:nvSpPr>
        <p:spPr>
          <a:xfrm>
            <a:off x="7395683" y="2857704"/>
            <a:ext cx="4472342" cy="553998"/>
          </a:xfrm>
          <a:prstGeom prst="rect">
            <a:avLst/>
          </a:prstGeom>
          <a:noFill/>
        </p:spPr>
        <p:txBody>
          <a:bodyPr wrap="square" lIns="0" tIns="0" rIns="0" bIns="0" rtlCol="0">
            <a:spAutoFit/>
          </a:bodyPr>
          <a:lstStyle/>
          <a:p>
            <a:pPr algn="l"/>
            <a:r>
              <a:rPr lang="en-GB" dirty="0">
                <a:latin typeface="Calibri" panose="020F0502020204030204" pitchFamily="34" charset="0"/>
                <a:cs typeface="Calibri" panose="020F0502020204030204" pitchFamily="34" charset="0"/>
              </a:rPr>
              <a:t>Ion linear accelerator for synchrotron injection and production of medical radioisotopes</a:t>
            </a:r>
          </a:p>
        </p:txBody>
      </p:sp>
      <p:pic>
        <p:nvPicPr>
          <p:cNvPr id="11" name="Picture 10" descr="A picture containing machine, indoor, engineering, LEGO&#10;&#10;Description automatically generated">
            <a:extLst>
              <a:ext uri="{FF2B5EF4-FFF2-40B4-BE49-F238E27FC236}">
                <a16:creationId xmlns:a16="http://schemas.microsoft.com/office/drawing/2014/main" id="{CA637A9D-8102-0FA9-EDC0-B5A707F956F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22036" y="3703943"/>
            <a:ext cx="4322028" cy="2431142"/>
          </a:xfrm>
          <a:prstGeom prst="rect">
            <a:avLst/>
          </a:prstGeom>
        </p:spPr>
      </p:pic>
      <p:pic>
        <p:nvPicPr>
          <p:cNvPr id="14" name="Picture 13">
            <a:extLst>
              <a:ext uri="{FF2B5EF4-FFF2-40B4-BE49-F238E27FC236}">
                <a16:creationId xmlns:a16="http://schemas.microsoft.com/office/drawing/2014/main" id="{A3261581-C216-55B2-F93D-6F698F1845D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19645" y="845029"/>
            <a:ext cx="4024419" cy="1931258"/>
          </a:xfrm>
          <a:prstGeom prst="rect">
            <a:avLst/>
          </a:prstGeom>
        </p:spPr>
      </p:pic>
      <p:cxnSp>
        <p:nvCxnSpPr>
          <p:cNvPr id="5" name="Straight Arrow Connector 4">
            <a:extLst>
              <a:ext uri="{FF2B5EF4-FFF2-40B4-BE49-F238E27FC236}">
                <a16:creationId xmlns:a16="http://schemas.microsoft.com/office/drawing/2014/main" id="{E11D4E42-F0BA-DFEA-F85A-171D61B35E6B}"/>
              </a:ext>
            </a:extLst>
          </p:cNvPr>
          <p:cNvCxnSpPr>
            <a:cxnSpLocks/>
          </p:cNvCxnSpPr>
          <p:nvPr/>
        </p:nvCxnSpPr>
        <p:spPr>
          <a:xfrm>
            <a:off x="6705600" y="1330464"/>
            <a:ext cx="0" cy="227836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CF02EC0B-81FD-B8FB-C1C9-3FAFA6E092F9}"/>
              </a:ext>
            </a:extLst>
          </p:cNvPr>
          <p:cNvSpPr txBox="1"/>
          <p:nvPr/>
        </p:nvSpPr>
        <p:spPr>
          <a:xfrm>
            <a:off x="6828535" y="1641532"/>
            <a:ext cx="495841" cy="276999"/>
          </a:xfrm>
          <a:prstGeom prst="rect">
            <a:avLst/>
          </a:prstGeom>
          <a:noFill/>
        </p:spPr>
        <p:txBody>
          <a:bodyPr wrap="none" lIns="0" tIns="0" rIns="0" bIns="0" rtlCol="0">
            <a:spAutoFit/>
          </a:bodyPr>
          <a:lstStyle/>
          <a:p>
            <a:pPr algn="l"/>
            <a:r>
              <a:rPr lang="en-US" dirty="0"/>
              <a:t>11 m</a:t>
            </a:r>
            <a:endParaRPr lang="en-CH" dirty="0"/>
          </a:p>
        </p:txBody>
      </p:sp>
      <p:sp>
        <p:nvSpPr>
          <p:cNvPr id="7" name="TextBox 6">
            <a:extLst>
              <a:ext uri="{FF2B5EF4-FFF2-40B4-BE49-F238E27FC236}">
                <a16:creationId xmlns:a16="http://schemas.microsoft.com/office/drawing/2014/main" id="{39515F74-BD54-2A8B-823B-4D8F12A1AC4E}"/>
              </a:ext>
            </a:extLst>
          </p:cNvPr>
          <p:cNvSpPr txBox="1"/>
          <p:nvPr/>
        </p:nvSpPr>
        <p:spPr>
          <a:xfrm>
            <a:off x="1190005" y="4753207"/>
            <a:ext cx="5886450" cy="1376513"/>
          </a:xfrm>
          <a:prstGeom prst="rect">
            <a:avLst/>
          </a:prstGeom>
        </p:spPr>
        <p:style>
          <a:lnRef idx="1">
            <a:schemeClr val="accent4"/>
          </a:lnRef>
          <a:fillRef idx="2">
            <a:schemeClr val="accent4"/>
          </a:fillRef>
          <a:effectRef idx="1">
            <a:schemeClr val="accent4"/>
          </a:effectRef>
          <a:fontRef idx="minor">
            <a:schemeClr val="dk1"/>
          </a:fontRef>
        </p:style>
        <p:txBody>
          <a:bodyPr wrap="square" lIns="72000" tIns="72000" rIns="72000" bIns="72000" rtlCol="0">
            <a:spAutoFit/>
          </a:bodyPr>
          <a:lstStyle/>
          <a:p>
            <a:pPr algn="l"/>
            <a:r>
              <a:rPr lang="en-US" sz="2000" dirty="0">
                <a:latin typeface="Calibri" panose="020F0502020204030204" pitchFamily="34" charset="0"/>
                <a:ea typeface="Calibri" panose="020F0502020204030204" pitchFamily="34" charset="0"/>
                <a:cs typeface="Calibri" panose="020F0502020204030204" pitchFamily="34" charset="0"/>
              </a:rPr>
              <a:t>The design of the accelerator is progressing fast.</a:t>
            </a:r>
          </a:p>
          <a:p>
            <a:pPr algn="l"/>
            <a:r>
              <a:rPr lang="en-US" sz="2000" dirty="0">
                <a:latin typeface="Calibri" panose="020F0502020204030204" pitchFamily="34" charset="0"/>
                <a:ea typeface="Calibri" panose="020F0502020204030204" pitchFamily="34" charset="0"/>
                <a:cs typeface="Calibri" panose="020F0502020204030204" pitchFamily="34" charset="0"/>
              </a:rPr>
              <a:t>Mechanical layout and main components are based on a synchrotron recently built at CERN for deceleration of antiprotons </a:t>
            </a:r>
            <a:r>
              <a:rPr lang="en-US" sz="2000" i="1" dirty="0">
                <a:latin typeface="Calibri" panose="020F0502020204030204" pitchFamily="34" charset="0"/>
                <a:ea typeface="Calibri" panose="020F0502020204030204" pitchFamily="34" charset="0"/>
                <a:cs typeface="Calibri" panose="020F0502020204030204" pitchFamily="34" charset="0"/>
              </a:rPr>
              <a:t>(ELENA – image to the right) </a:t>
            </a:r>
            <a:endParaRPr lang="en-CH" sz="2000" i="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75568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9A8DC48-1D5E-12AF-8906-FA3728998D13}"/>
              </a:ext>
            </a:extLst>
          </p:cNvPr>
          <p:cNvSpPr>
            <a:spLocks noGrp="1"/>
          </p:cNvSpPr>
          <p:nvPr>
            <p:ph type="title"/>
          </p:nvPr>
        </p:nvSpPr>
        <p:spPr/>
        <p:txBody>
          <a:bodyPr/>
          <a:lstStyle/>
          <a:p>
            <a:r>
              <a:rPr lang="en-US" sz="3200" dirty="0"/>
              <a:t>Advanced Particle Therapy Center for the Baltics (APTCB)</a:t>
            </a:r>
            <a:endParaRPr lang="en-CH" sz="3200" dirty="0"/>
          </a:p>
        </p:txBody>
      </p:sp>
      <p:pic>
        <p:nvPicPr>
          <p:cNvPr id="4" name="Picture 3">
            <a:extLst>
              <a:ext uri="{FF2B5EF4-FFF2-40B4-BE49-F238E27FC236}">
                <a16:creationId xmlns:a16="http://schemas.microsoft.com/office/drawing/2014/main" id="{B400E7D5-15A9-19DD-0DFE-504E83BB2C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884583"/>
            <a:ext cx="4408370" cy="5407941"/>
          </a:xfrm>
          <a:prstGeom prst="rect">
            <a:avLst/>
          </a:prstGeom>
        </p:spPr>
      </p:pic>
      <p:pic>
        <p:nvPicPr>
          <p:cNvPr id="5" name="Picture 4">
            <a:extLst>
              <a:ext uri="{FF2B5EF4-FFF2-40B4-BE49-F238E27FC236}">
                <a16:creationId xmlns:a16="http://schemas.microsoft.com/office/drawing/2014/main" id="{28CCB2A4-A367-3612-16B4-EA67C5360A1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91463" y="1022870"/>
            <a:ext cx="2834967" cy="1276239"/>
          </a:xfrm>
          <a:prstGeom prst="rect">
            <a:avLst/>
          </a:prstGeom>
        </p:spPr>
      </p:pic>
      <p:sp>
        <p:nvSpPr>
          <p:cNvPr id="6" name="TextBox 5">
            <a:extLst>
              <a:ext uri="{FF2B5EF4-FFF2-40B4-BE49-F238E27FC236}">
                <a16:creationId xmlns:a16="http://schemas.microsoft.com/office/drawing/2014/main" id="{59ACC112-AFBC-0B7D-2816-3026584A571F}"/>
              </a:ext>
            </a:extLst>
          </p:cNvPr>
          <p:cNvSpPr txBox="1"/>
          <p:nvPr/>
        </p:nvSpPr>
        <p:spPr>
          <a:xfrm flipH="1">
            <a:off x="4612546" y="2429971"/>
            <a:ext cx="6973168" cy="2369880"/>
          </a:xfrm>
          <a:prstGeom prst="rect">
            <a:avLst/>
          </a:prstGeom>
          <a:noFill/>
        </p:spPr>
        <p:txBody>
          <a:bodyPr wrap="square" lIns="0" tIns="0" rIns="0" bIns="0" rtlCol="0">
            <a:spAutoFit/>
          </a:bodyPr>
          <a:lstStyle/>
          <a:p>
            <a:r>
              <a:rPr lang="en-GB" sz="1600" dirty="0">
                <a:latin typeface="Calibri" panose="020F0502020204030204" pitchFamily="34" charset="0"/>
                <a:cs typeface="Calibri" panose="020F0502020204030204" pitchFamily="34" charset="0"/>
              </a:rPr>
              <a:t>The CBG has compared 5 options for </a:t>
            </a:r>
            <a:r>
              <a:rPr lang="en-US" sz="1600" dirty="0">
                <a:latin typeface="Calibri" panose="020F0502020204030204" pitchFamily="34" charset="0"/>
                <a:cs typeface="Calibri" panose="020F0502020204030204" pitchFamily="34" charset="0"/>
              </a:rPr>
              <a:t>a </a:t>
            </a:r>
            <a:r>
              <a:rPr lang="en-US" sz="1600" b="1" dirty="0">
                <a:solidFill>
                  <a:srgbClr val="FF0000"/>
                </a:solidFill>
                <a:latin typeface="Calibri" panose="020F0502020204030204" pitchFamily="34" charset="0"/>
                <a:cs typeface="Calibri" panose="020F0502020204030204" pitchFamily="34" charset="0"/>
              </a:rPr>
              <a:t>new Research Infrastructure </a:t>
            </a:r>
            <a:r>
              <a:rPr lang="en-US" sz="1600" dirty="0">
                <a:latin typeface="Calibri" panose="020F0502020204030204" pitchFamily="34" charset="0"/>
                <a:cs typeface="Calibri" panose="020F0502020204030204" pitchFamily="34" charset="0"/>
              </a:rPr>
              <a:t>for cancer therapy and research with particle beams in the region. The </a:t>
            </a:r>
            <a:r>
              <a:rPr lang="en-US" sz="1600" b="1" dirty="0">
                <a:solidFill>
                  <a:srgbClr val="FF0000"/>
                </a:solidFill>
                <a:latin typeface="Calibri" panose="020F0502020204030204" pitchFamily="34" charset="0"/>
                <a:cs typeface="Calibri" panose="020F0502020204030204" pitchFamily="34" charset="0"/>
              </a:rPr>
              <a:t>Helium synchrotron </a:t>
            </a:r>
            <a:r>
              <a:rPr lang="en-US" sz="1600" dirty="0">
                <a:latin typeface="Calibri" panose="020F0502020204030204" pitchFamily="34" charset="0"/>
                <a:cs typeface="Calibri" panose="020F0502020204030204" pitchFamily="34" charset="0"/>
              </a:rPr>
              <a:t>has been selected as the one giving the best combination of cost, innovation, scientific reach, treatment opportunities.</a:t>
            </a:r>
          </a:p>
          <a:p>
            <a:pPr algn="l">
              <a:spcBef>
                <a:spcPts val="600"/>
              </a:spcBef>
              <a:spcAft>
                <a:spcPts val="600"/>
              </a:spcAft>
            </a:pPr>
            <a:r>
              <a:rPr lang="en-GB" sz="1600" dirty="0">
                <a:latin typeface="Calibri" panose="020F0502020204030204" pitchFamily="34" charset="0"/>
                <a:cs typeface="Calibri" panose="020F0502020204030204" pitchFamily="34" charset="0"/>
              </a:rPr>
              <a:t>Concept developed in collaboration between NIMMS and CBG, regional project with EC support</a:t>
            </a:r>
            <a:endParaRPr lang="en-GB" sz="600" dirty="0">
              <a:latin typeface="Calibri" panose="020F0502020204030204" pitchFamily="34" charset="0"/>
              <a:cs typeface="Calibri" panose="020F0502020204030204" pitchFamily="34" charset="0"/>
            </a:endParaRPr>
          </a:p>
          <a:p>
            <a:pPr algn="l"/>
            <a:r>
              <a:rPr lang="en-GB" sz="1600" dirty="0">
                <a:latin typeface="Calibri" panose="020F0502020204030204" pitchFamily="34" charset="0"/>
                <a:cs typeface="Calibri" panose="020F0502020204030204" pitchFamily="34" charset="0"/>
              </a:rPr>
              <a:t>Strategy: the NIMMS Collaboration will complete in 2025 a </a:t>
            </a:r>
            <a:r>
              <a:rPr lang="en-GB" sz="1600" b="1" dirty="0">
                <a:solidFill>
                  <a:srgbClr val="FF0000"/>
                </a:solidFill>
                <a:latin typeface="Calibri" panose="020F0502020204030204" pitchFamily="34" charset="0"/>
                <a:cs typeface="Calibri" panose="020F0502020204030204" pitchFamily="34" charset="0"/>
              </a:rPr>
              <a:t>Technical Design Report </a:t>
            </a:r>
            <a:r>
              <a:rPr lang="en-GB" sz="1600" dirty="0">
                <a:latin typeface="Calibri" panose="020F0502020204030204" pitchFamily="34" charset="0"/>
                <a:cs typeface="Calibri" panose="020F0502020204030204" pitchFamily="34" charset="0"/>
              </a:rPr>
              <a:t>available to all NIMMS collaborators. CBG will prepare a </a:t>
            </a:r>
            <a:r>
              <a:rPr lang="en-GB" sz="1600" b="1" dirty="0">
                <a:solidFill>
                  <a:srgbClr val="FF0000"/>
                </a:solidFill>
                <a:latin typeface="Calibri" panose="020F0502020204030204" pitchFamily="34" charset="0"/>
                <a:cs typeface="Calibri" panose="020F0502020204030204" pitchFamily="34" charset="0"/>
              </a:rPr>
              <a:t>Feasibility Study </a:t>
            </a:r>
            <a:r>
              <a:rPr lang="en-GB" sz="1600" dirty="0">
                <a:latin typeface="Calibri" panose="020F0502020204030204" pitchFamily="34" charset="0"/>
                <a:cs typeface="Calibri" panose="020F0502020204030204" pitchFamily="34" charset="0"/>
              </a:rPr>
              <a:t>covering medical, infrastructural, and economical aspects (business plan). </a:t>
            </a:r>
          </a:p>
        </p:txBody>
      </p:sp>
      <p:pic>
        <p:nvPicPr>
          <p:cNvPr id="8" name="Attēls 10">
            <a:extLst>
              <a:ext uri="{FF2B5EF4-FFF2-40B4-BE49-F238E27FC236}">
                <a16:creationId xmlns:a16="http://schemas.microsoft.com/office/drawing/2014/main" id="{29594EA4-AAF8-E26F-0568-FDC345A1F8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70214" y="4918235"/>
            <a:ext cx="7257833" cy="1306410"/>
          </a:xfrm>
          <a:prstGeom prst="rect">
            <a:avLst/>
          </a:prstGeom>
        </p:spPr>
      </p:pic>
      <p:sp>
        <p:nvSpPr>
          <p:cNvPr id="2" name="TextBox 1">
            <a:extLst>
              <a:ext uri="{FF2B5EF4-FFF2-40B4-BE49-F238E27FC236}">
                <a16:creationId xmlns:a16="http://schemas.microsoft.com/office/drawing/2014/main" id="{599FA9C5-B465-A9CB-8BEF-AE51DD70D142}"/>
              </a:ext>
            </a:extLst>
          </p:cNvPr>
          <p:cNvSpPr txBox="1"/>
          <p:nvPr/>
        </p:nvSpPr>
        <p:spPr>
          <a:xfrm>
            <a:off x="4470214" y="1057371"/>
            <a:ext cx="4702167" cy="1207235"/>
          </a:xfrm>
          <a:prstGeom prst="rect">
            <a:avLst/>
          </a:prstGeom>
          <a:noFill/>
          <a:ln>
            <a:solidFill>
              <a:schemeClr val="tx1"/>
            </a:solidFill>
          </a:ln>
        </p:spPr>
        <p:txBody>
          <a:bodyPr wrap="square" lIns="72000" tIns="72000" rIns="72000" bIns="72000" rtlCol="0">
            <a:spAutoFit/>
          </a:bodyPr>
          <a:lstStyle/>
          <a:p>
            <a:pPr algn="l">
              <a:spcBef>
                <a:spcPts val="600"/>
              </a:spcBef>
            </a:pPr>
            <a:r>
              <a:rPr lang="en-GB" sz="1600" b="1" dirty="0">
                <a:solidFill>
                  <a:srgbClr val="FF0000"/>
                </a:solidFill>
                <a:latin typeface="Calibri" panose="020F0502020204030204" pitchFamily="34" charset="0"/>
                <a:ea typeface="Calibri" panose="020F0502020204030204" pitchFamily="34" charset="0"/>
                <a:cs typeface="Calibri" panose="020F0502020204030204" pitchFamily="34" charset="0"/>
              </a:rPr>
              <a:t>CERN Baltic Group (CBG)</a:t>
            </a:r>
          </a:p>
          <a:p>
            <a:pPr algn="l">
              <a:spcBef>
                <a:spcPts val="600"/>
              </a:spcBef>
            </a:pPr>
            <a:r>
              <a:rPr lang="en-GB" sz="1600" dirty="0">
                <a:latin typeface="Calibri" panose="020F0502020204030204" pitchFamily="34" charset="0"/>
                <a:ea typeface="Calibri" panose="020F0502020204030204" pitchFamily="34" charset="0"/>
                <a:cs typeface="Calibri" panose="020F0502020204030204" pitchFamily="34" charset="0"/>
              </a:rPr>
              <a:t>14 Latvian, Estonian, and Lithuanian research institutions involved in CERN activities (LUHS is a partner, together with other 5 Lithuanian institutions).</a:t>
            </a:r>
          </a:p>
        </p:txBody>
      </p:sp>
    </p:spTree>
    <p:extLst>
      <p:ext uri="{BB962C8B-B14F-4D97-AF65-F5344CB8AC3E}">
        <p14:creationId xmlns:p14="http://schemas.microsoft.com/office/powerpoint/2010/main" val="3232007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84C6B7-BA73-4C79-9BC7-99565FA6CB7E}"/>
              </a:ext>
            </a:extLst>
          </p:cNvPr>
          <p:cNvSpPr>
            <a:spLocks noGrp="1"/>
          </p:cNvSpPr>
          <p:nvPr>
            <p:ph type="title"/>
          </p:nvPr>
        </p:nvSpPr>
        <p:spPr/>
        <p:txBody>
          <a:bodyPr/>
          <a:lstStyle/>
          <a:p>
            <a:r>
              <a:rPr lang="en-GB" dirty="0"/>
              <a:t>3. Linear accelerator for radioisotope production</a:t>
            </a:r>
          </a:p>
        </p:txBody>
      </p:sp>
      <p:sp>
        <p:nvSpPr>
          <p:cNvPr id="6" name="Slide Number Placeholder 5">
            <a:extLst>
              <a:ext uri="{FF2B5EF4-FFF2-40B4-BE49-F238E27FC236}">
                <a16:creationId xmlns:a16="http://schemas.microsoft.com/office/drawing/2014/main" id="{F8B7C350-C454-4B31-A4D7-EC71F5E3AFD1}"/>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9" name="TextBox 8">
            <a:extLst>
              <a:ext uri="{FF2B5EF4-FFF2-40B4-BE49-F238E27FC236}">
                <a16:creationId xmlns:a16="http://schemas.microsoft.com/office/drawing/2014/main" id="{23930359-372F-4A96-9274-88DB5D31063D}"/>
              </a:ext>
            </a:extLst>
          </p:cNvPr>
          <p:cNvSpPr txBox="1"/>
          <p:nvPr/>
        </p:nvSpPr>
        <p:spPr>
          <a:xfrm>
            <a:off x="270083" y="910459"/>
            <a:ext cx="7259947" cy="1631216"/>
          </a:xfrm>
          <a:prstGeom prst="rect">
            <a:avLst/>
          </a:prstGeom>
          <a:noFill/>
        </p:spPr>
        <p:txBody>
          <a:bodyPr wrap="square" rtlCol="0">
            <a:spAutoFit/>
          </a:bodyPr>
          <a:lstStyle/>
          <a:p>
            <a:pPr>
              <a:spcBef>
                <a:spcPts val="600"/>
              </a:spcBef>
            </a:pPr>
            <a:r>
              <a:rPr lang="en-GB" b="1" dirty="0">
                <a:solidFill>
                  <a:srgbClr val="FF0000"/>
                </a:solidFill>
                <a:latin typeface="Calibri" panose="020F0502020204030204" pitchFamily="34" charset="0"/>
                <a:cs typeface="Calibri" panose="020F0502020204030204" pitchFamily="34" charset="0"/>
              </a:rPr>
              <a:t>Coupling particle therapy with nuclear medicine </a:t>
            </a:r>
          </a:p>
          <a:p>
            <a:pPr>
              <a:spcBef>
                <a:spcPts val="600"/>
              </a:spcBef>
            </a:pPr>
            <a:r>
              <a:rPr lang="en-GB" dirty="0">
                <a:latin typeface="Calibri" panose="020F0502020204030204" pitchFamily="34" charset="0"/>
                <a:cs typeface="Calibri" panose="020F0502020204030204" pitchFamily="34" charset="0"/>
              </a:rPr>
              <a:t>The linear injector of a helium therapy synchrotron can be used to produce radioisotopes for imaging and therapy, in parallel to operation for therapy.</a:t>
            </a:r>
          </a:p>
          <a:p>
            <a:pPr>
              <a:spcBef>
                <a:spcPts val="600"/>
              </a:spcBef>
            </a:pPr>
            <a:r>
              <a:rPr lang="en-GB" dirty="0">
                <a:latin typeface="Calibri" panose="020F0502020204030204" pitchFamily="34" charset="0"/>
                <a:cs typeface="Calibri" panose="020F0502020204030204" pitchFamily="34" charset="0"/>
              </a:rPr>
              <a:t>Linear accelerators are more efficient and less demanding than conventional cyclotrons for operation with helium ions.</a:t>
            </a:r>
          </a:p>
        </p:txBody>
      </p:sp>
      <p:sp>
        <p:nvSpPr>
          <p:cNvPr id="25" name="Content Placeholder 2">
            <a:extLst>
              <a:ext uri="{FF2B5EF4-FFF2-40B4-BE49-F238E27FC236}">
                <a16:creationId xmlns:a16="http://schemas.microsoft.com/office/drawing/2014/main" id="{ADE82A8C-FF28-47AA-9D01-949C6E7A3BA0}"/>
              </a:ext>
            </a:extLst>
          </p:cNvPr>
          <p:cNvSpPr txBox="1">
            <a:spLocks/>
          </p:cNvSpPr>
          <p:nvPr/>
        </p:nvSpPr>
        <p:spPr>
          <a:xfrm>
            <a:off x="270083" y="4118303"/>
            <a:ext cx="8071203" cy="223804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1800" b="1" dirty="0">
                <a:solidFill>
                  <a:srgbClr val="FF0000"/>
                </a:solidFill>
                <a:latin typeface="Calibri" panose="020F0502020204030204" pitchFamily="34" charset="0"/>
                <a:cs typeface="Calibri" panose="020F0502020204030204" pitchFamily="34" charset="0"/>
              </a:rPr>
              <a:t>Example: Targeted Alpha Therapy with Astatine 211</a:t>
            </a:r>
          </a:p>
          <a:p>
            <a:pPr marL="0" indent="0">
              <a:buNone/>
            </a:pPr>
            <a:r>
              <a:rPr lang="en-GB" sz="1800" dirty="0">
                <a:solidFill>
                  <a:srgbClr val="002060"/>
                </a:solidFill>
                <a:latin typeface="Calibri" panose="020F0502020204030204" pitchFamily="34" charset="0"/>
                <a:cs typeface="Calibri" panose="020F0502020204030204" pitchFamily="34" charset="0"/>
              </a:rPr>
              <a:t>Alpha particles = Helium ions (2 protons, 2 neutrons) are the most dangerous radiation, short range and high toxicity!</a:t>
            </a:r>
          </a:p>
          <a:p>
            <a:pPr marL="0" indent="0">
              <a:buNone/>
            </a:pPr>
            <a:r>
              <a:rPr lang="en-GB" sz="1800" dirty="0">
                <a:solidFill>
                  <a:srgbClr val="002060"/>
                </a:solidFill>
                <a:latin typeface="Calibri" panose="020F0502020204030204" pitchFamily="34" charset="0"/>
                <a:cs typeface="Calibri" panose="020F0502020204030204" pitchFamily="34" charset="0"/>
              </a:rPr>
              <a:t>The linear injector produces alpha-emitting therapeutic isotopes like 211At that are attached to antibodies and injected to the patient. The targeting vector accumulates the isotopes in the cancerous tissues where they selectively deliver their dose. </a:t>
            </a:r>
          </a:p>
          <a:p>
            <a:pPr marL="0" indent="0">
              <a:buFont typeface="Arial"/>
              <a:buNone/>
            </a:pPr>
            <a:r>
              <a:rPr lang="en-GB" sz="1800" dirty="0">
                <a:solidFill>
                  <a:srgbClr val="002060"/>
                </a:solidFill>
                <a:latin typeface="Calibri" panose="020F0502020204030204" pitchFamily="34" charset="0"/>
                <a:cs typeface="Calibri" panose="020F0502020204030204" pitchFamily="34" charset="0"/>
              </a:rPr>
              <a:t>Advanced experimentation, promising for solid or diffused cancers (leukaemia). </a:t>
            </a:r>
          </a:p>
        </p:txBody>
      </p:sp>
      <p:pic>
        <p:nvPicPr>
          <p:cNvPr id="26" name="Picture 25">
            <a:extLst>
              <a:ext uri="{FF2B5EF4-FFF2-40B4-BE49-F238E27FC236}">
                <a16:creationId xmlns:a16="http://schemas.microsoft.com/office/drawing/2014/main" id="{B87901B4-D1E1-4413-96E4-CA869A204C30}"/>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172569" y="4007308"/>
            <a:ext cx="3948825" cy="1545684"/>
          </a:xfrm>
          <a:prstGeom prst="rect">
            <a:avLst/>
          </a:prstGeom>
        </p:spPr>
      </p:pic>
      <p:graphicFrame>
        <p:nvGraphicFramePr>
          <p:cNvPr id="2" name="Table 1">
            <a:extLst>
              <a:ext uri="{FF2B5EF4-FFF2-40B4-BE49-F238E27FC236}">
                <a16:creationId xmlns:a16="http://schemas.microsoft.com/office/drawing/2014/main" id="{78A6B64A-2288-BCC5-94C4-9F4523712963}"/>
              </a:ext>
            </a:extLst>
          </p:cNvPr>
          <p:cNvGraphicFramePr>
            <a:graphicFrameLocks noGrp="1"/>
          </p:cNvGraphicFramePr>
          <p:nvPr/>
        </p:nvGraphicFramePr>
        <p:xfrm>
          <a:off x="7806546" y="1046603"/>
          <a:ext cx="4224469" cy="2504892"/>
        </p:xfrm>
        <a:graphic>
          <a:graphicData uri="http://schemas.openxmlformats.org/drawingml/2006/table">
            <a:tbl>
              <a:tblPr firstRow="1" firstCol="1" bandRow="1">
                <a:tableStyleId>{F5AB1C69-6EDB-4FF4-983F-18BD219EF322}</a:tableStyleId>
              </a:tblPr>
              <a:tblGrid>
                <a:gridCol w="1790248">
                  <a:extLst>
                    <a:ext uri="{9D8B030D-6E8A-4147-A177-3AD203B41FA5}">
                      <a16:colId xmlns:a16="http://schemas.microsoft.com/office/drawing/2014/main" val="20000"/>
                    </a:ext>
                  </a:extLst>
                </a:gridCol>
                <a:gridCol w="2434221">
                  <a:extLst>
                    <a:ext uri="{9D8B030D-6E8A-4147-A177-3AD203B41FA5}">
                      <a16:colId xmlns:a16="http://schemas.microsoft.com/office/drawing/2014/main" val="20001"/>
                    </a:ext>
                  </a:extLst>
                </a:gridCol>
              </a:tblGrid>
              <a:tr h="385198">
                <a:tc>
                  <a:txBody>
                    <a:bodyPr/>
                    <a:lstStyle/>
                    <a:p>
                      <a:pPr algn="ctr">
                        <a:spcAft>
                          <a:spcPts val="0"/>
                        </a:spcAft>
                      </a:pPr>
                      <a:r>
                        <a:rPr lang="en-GB" sz="2000" dirty="0">
                          <a:effectLst/>
                          <a:latin typeface="CMU Sans Serif" pitchFamily="2" charset="0"/>
                          <a:ea typeface="CMU Sans Serif" pitchFamily="2" charset="0"/>
                          <a:cs typeface="CMU Sans Serif" pitchFamily="2" charset="0"/>
                        </a:rPr>
                        <a:t>Radio</a:t>
                      </a:r>
                      <a:r>
                        <a:rPr lang="lv-LV" sz="2000" dirty="0">
                          <a:effectLst/>
                          <a:latin typeface="CMU Sans Serif" pitchFamily="2" charset="0"/>
                          <a:ea typeface="CMU Sans Serif" pitchFamily="2" charset="0"/>
                          <a:cs typeface="CMU Sans Serif" pitchFamily="2" charset="0"/>
                        </a:rPr>
                        <a:t>isotope</a:t>
                      </a:r>
                      <a:endParaRPr lang="en-GB" sz="18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25A6C"/>
                    </a:solidFill>
                  </a:tcPr>
                </a:tc>
                <a:tc>
                  <a:txBody>
                    <a:bodyPr/>
                    <a:lstStyle/>
                    <a:p>
                      <a:pPr algn="ctr">
                        <a:spcAft>
                          <a:spcPts val="0"/>
                        </a:spcAft>
                      </a:pPr>
                      <a:r>
                        <a:rPr lang="lv-LV" sz="2000" dirty="0">
                          <a:effectLst/>
                          <a:latin typeface="CMU Sans Serif" pitchFamily="2" charset="0"/>
                          <a:ea typeface="CMU Sans Serif" pitchFamily="2" charset="0"/>
                          <a:cs typeface="CMU Sans Serif" pitchFamily="2" charset="0"/>
                        </a:rPr>
                        <a:t>Usage</a:t>
                      </a:r>
                      <a:endParaRPr lang="en-GB" sz="18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25A6C"/>
                    </a:solidFill>
                  </a:tcPr>
                </a:tc>
                <a:extLst>
                  <a:ext uri="{0D108BD9-81ED-4DB2-BD59-A6C34878D82A}">
                    <a16:rowId xmlns:a16="http://schemas.microsoft.com/office/drawing/2014/main" val="10000"/>
                  </a:ext>
                </a:extLst>
              </a:tr>
              <a:tr h="233142">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Scandium-43, 44</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a:effectLst/>
                          <a:latin typeface="CMU Sans Serif" pitchFamily="2" charset="0"/>
                          <a:ea typeface="CMU Sans Serif" pitchFamily="2" charset="0"/>
                          <a:cs typeface="CMU Sans Serif" pitchFamily="2" charset="0"/>
                        </a:rPr>
                        <a:t>Diagnostic – PET</a:t>
                      </a:r>
                      <a:endParaRPr lang="en-GB" sz="140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1"/>
                  </a:ext>
                </a:extLst>
              </a:tr>
              <a:tr h="240632">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Cobalt-57</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Diagnostic – SPECT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3"/>
                  </a:ext>
                </a:extLst>
              </a:tr>
              <a:tr h="60158">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Copper-64</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4"/>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Copper-67</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5"/>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Indium-111</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Diagnostic – SPECT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6"/>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Tin-117m</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7"/>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Samarium-153</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8"/>
                  </a:ext>
                </a:extLst>
              </a:tr>
              <a:tr h="0">
                <a:tc>
                  <a:txBody>
                    <a:bodyPr/>
                    <a:lstStyle/>
                    <a:p>
                      <a:pPr algn="ctr">
                        <a:spcAft>
                          <a:spcPts val="0"/>
                        </a:spcAft>
                      </a:pPr>
                      <a:r>
                        <a:rPr lang="en-GB" sz="1400" dirty="0">
                          <a:effectLst/>
                          <a:latin typeface="CMU Sans Serif" pitchFamily="2" charset="0"/>
                          <a:ea typeface="CMU Sans Serif" pitchFamily="2" charset="0"/>
                          <a:cs typeface="CMU Sans Serif" pitchFamily="2" charset="0"/>
                        </a:rPr>
                        <a:t>Rhenium-186</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392B0"/>
                    </a:solidFill>
                  </a:tcPr>
                </a:tc>
                <a:tc>
                  <a:txBody>
                    <a:bodyPr/>
                    <a:lstStyle/>
                    <a:p>
                      <a:pPr algn="ctr">
                        <a:spcAft>
                          <a:spcPts val="0"/>
                        </a:spcAft>
                      </a:pPr>
                      <a:r>
                        <a:rPr lang="en-GB" sz="1400" dirty="0" err="1">
                          <a:effectLst/>
                          <a:latin typeface="CMU Sans Serif" pitchFamily="2" charset="0"/>
                          <a:ea typeface="CMU Sans Serif" pitchFamily="2" charset="0"/>
                          <a:cs typeface="CMU Sans Serif" pitchFamily="2" charset="0"/>
                        </a:rPr>
                        <a:t>Theranostic</a:t>
                      </a:r>
                      <a:r>
                        <a:rPr lang="en-GB" sz="1400" dirty="0">
                          <a:effectLst/>
                          <a:latin typeface="CMU Sans Serif" pitchFamily="2" charset="0"/>
                          <a:ea typeface="CMU Sans Serif" pitchFamily="2" charset="0"/>
                          <a:cs typeface="CMU Sans Serif" pitchFamily="2" charset="0"/>
                        </a:rPr>
                        <a:t> (β</a:t>
                      </a:r>
                      <a:r>
                        <a:rPr lang="en-GB" sz="1400" baseline="30000" dirty="0">
                          <a:effectLst/>
                          <a:latin typeface="CMU Sans Serif" pitchFamily="2" charset="0"/>
                          <a:ea typeface="CMU Sans Serif" pitchFamily="2" charset="0"/>
                          <a:cs typeface="CMU Sans Serif" pitchFamily="2" charset="0"/>
                        </a:rPr>
                        <a:t>-</a:t>
                      </a:r>
                      <a:r>
                        <a:rPr lang="en-GB" sz="1400" dirty="0">
                          <a:effectLst/>
                          <a:latin typeface="CMU Sans Serif" pitchFamily="2" charset="0"/>
                          <a:ea typeface="CMU Sans Serif" pitchFamily="2" charset="0"/>
                          <a:cs typeface="CMU Sans Serif" pitchFamily="2" charset="0"/>
                        </a:rPr>
                        <a:t>)</a:t>
                      </a:r>
                      <a:endParaRPr lang="en-GB" sz="14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09"/>
                  </a:ext>
                </a:extLst>
              </a:tr>
              <a:tr h="365760">
                <a:tc>
                  <a:txBody>
                    <a:bodyPr/>
                    <a:lstStyle/>
                    <a:p>
                      <a:pPr algn="ctr">
                        <a:spcAft>
                          <a:spcPts val="0"/>
                        </a:spcAft>
                      </a:pPr>
                      <a:r>
                        <a:rPr lang="en-GB" sz="1800" dirty="0">
                          <a:effectLst/>
                          <a:latin typeface="CMU Sans Serif" pitchFamily="2" charset="0"/>
                          <a:ea typeface="CMU Sans Serif" pitchFamily="2" charset="0"/>
                          <a:cs typeface="CMU Sans Serif" pitchFamily="2" charset="0"/>
                        </a:rPr>
                        <a:t>A</a:t>
                      </a:r>
                      <a:r>
                        <a:rPr lang="lv-LV" sz="1800" dirty="0">
                          <a:effectLst/>
                          <a:latin typeface="CMU Sans Serif" pitchFamily="2" charset="0"/>
                          <a:ea typeface="CMU Sans Serif" pitchFamily="2" charset="0"/>
                          <a:cs typeface="CMU Sans Serif" pitchFamily="2" charset="0"/>
                        </a:rPr>
                        <a:t>s</a:t>
                      </a:r>
                      <a:r>
                        <a:rPr lang="en-GB" sz="1800" dirty="0">
                          <a:effectLst/>
                          <a:latin typeface="CMU Sans Serif" pitchFamily="2" charset="0"/>
                          <a:ea typeface="CMU Sans Serif" pitchFamily="2" charset="0"/>
                          <a:cs typeface="CMU Sans Serif" pitchFamily="2" charset="0"/>
                        </a:rPr>
                        <a:t>tatine-211</a:t>
                      </a:r>
                      <a:endParaRPr lang="en-GB" sz="18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025A6C"/>
                    </a:solidFill>
                  </a:tcPr>
                </a:tc>
                <a:tc>
                  <a:txBody>
                    <a:bodyPr/>
                    <a:lstStyle/>
                    <a:p>
                      <a:pPr algn="ctr">
                        <a:spcAft>
                          <a:spcPts val="0"/>
                        </a:spcAft>
                      </a:pPr>
                      <a:r>
                        <a:rPr lang="en-GB" sz="1800" dirty="0">
                          <a:effectLst/>
                          <a:latin typeface="CMU Sans Serif" pitchFamily="2" charset="0"/>
                          <a:ea typeface="CMU Sans Serif" pitchFamily="2" charset="0"/>
                          <a:cs typeface="CMU Sans Serif" pitchFamily="2" charset="0"/>
                        </a:rPr>
                        <a:t>Therapeutic (α)</a:t>
                      </a:r>
                      <a:endParaRPr lang="en-GB" sz="1800" dirty="0">
                        <a:solidFill>
                          <a:srgbClr val="00000A"/>
                        </a:solidFill>
                        <a:effectLst/>
                        <a:latin typeface="CMU Sans Serif" pitchFamily="2" charset="0"/>
                        <a:ea typeface="CMU Sans Serif" pitchFamily="2" charset="0"/>
                        <a:cs typeface="CMU Sans Serif" pitchFamily="2" charset="0"/>
                      </a:endParaRPr>
                    </a:p>
                  </a:txBody>
                  <a:tcPr marT="0" marB="0" anchor="ctr">
                    <a:solidFill>
                      <a:srgbClr val="B0CEDE"/>
                    </a:solidFill>
                  </a:tcPr>
                </a:tc>
                <a:extLst>
                  <a:ext uri="{0D108BD9-81ED-4DB2-BD59-A6C34878D82A}">
                    <a16:rowId xmlns:a16="http://schemas.microsoft.com/office/drawing/2014/main" val="10010"/>
                  </a:ext>
                </a:extLst>
              </a:tr>
            </a:tbl>
          </a:graphicData>
        </a:graphic>
      </p:graphicFrame>
      <p:pic>
        <p:nvPicPr>
          <p:cNvPr id="4" name="Picture 3">
            <a:extLst>
              <a:ext uri="{FF2B5EF4-FFF2-40B4-BE49-F238E27FC236}">
                <a16:creationId xmlns:a16="http://schemas.microsoft.com/office/drawing/2014/main" id="{DBD20A8A-09A8-1F0A-F020-B601551CE288}"/>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3100550" y="2684510"/>
            <a:ext cx="3745553" cy="1426914"/>
          </a:xfrm>
          <a:prstGeom prst="rect">
            <a:avLst/>
          </a:prstGeom>
        </p:spPr>
      </p:pic>
      <p:sp>
        <p:nvSpPr>
          <p:cNvPr id="8" name="ZoneTexte 13">
            <a:extLst>
              <a:ext uri="{FF2B5EF4-FFF2-40B4-BE49-F238E27FC236}">
                <a16:creationId xmlns:a16="http://schemas.microsoft.com/office/drawing/2014/main" id="{EB4B2374-1490-3011-7B67-F823BAC6DC6C}"/>
              </a:ext>
            </a:extLst>
          </p:cNvPr>
          <p:cNvSpPr txBox="1"/>
          <p:nvPr/>
        </p:nvSpPr>
        <p:spPr>
          <a:xfrm>
            <a:off x="8905389" y="5593042"/>
            <a:ext cx="3286611" cy="274049"/>
          </a:xfrm>
          <a:prstGeom prst="rect">
            <a:avLst/>
          </a:prstGeom>
          <a:noFill/>
        </p:spPr>
        <p:txBody>
          <a:bodyPr wrap="square">
            <a:spAutoFit/>
          </a:bodyPr>
          <a:lstStyle>
            <a:defPPr>
              <a:defRPr lang="fr-FR"/>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9pPr>
          </a:lstStyle>
          <a:p>
            <a:pPr marL="0" marR="0" lvl="0" indent="0" algn="l" defTabSz="385763" rtl="0" eaLnBrk="1" fontAlgn="auto" latinLnBrk="0" hangingPunct="1">
              <a:lnSpc>
                <a:spcPct val="100000"/>
              </a:lnSpc>
              <a:spcBef>
                <a:spcPts val="0"/>
              </a:spcBef>
              <a:spcAft>
                <a:spcPts val="0"/>
              </a:spcAft>
              <a:buClrTx/>
              <a:buSzTx/>
              <a:buFontTx/>
              <a:buNone/>
              <a:tabLst/>
              <a:defRPr/>
            </a:pPr>
            <a:r>
              <a:rPr lang="en-GB" sz="1181" b="0" i="1" dirty="0">
                <a:solidFill>
                  <a:prstClr val="black"/>
                </a:solidFill>
                <a:latin typeface="Calibri"/>
              </a:rPr>
              <a:t>Image credit: Caterina F </a:t>
            </a:r>
            <a:r>
              <a:rPr lang="en-GB" sz="1181" b="0" i="1" dirty="0" err="1">
                <a:solidFill>
                  <a:prstClr val="black"/>
                </a:solidFill>
                <a:latin typeface="Calibri"/>
              </a:rPr>
              <a:t>Ramogida</a:t>
            </a:r>
            <a:r>
              <a:rPr lang="en-GB" sz="1181" b="0" i="1" dirty="0">
                <a:solidFill>
                  <a:prstClr val="black"/>
                </a:solidFill>
                <a:latin typeface="Calibri"/>
              </a:rPr>
              <a:t>, CERN Courier</a:t>
            </a:r>
            <a:endParaRPr kumimoji="0" lang="fr-CH" sz="1181" b="0" i="1"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10" name="ZoneTexte 13">
            <a:extLst>
              <a:ext uri="{FF2B5EF4-FFF2-40B4-BE49-F238E27FC236}">
                <a16:creationId xmlns:a16="http://schemas.microsoft.com/office/drawing/2014/main" id="{55A48DDC-6477-B47F-CF8E-65EEAE2D61D1}"/>
              </a:ext>
            </a:extLst>
          </p:cNvPr>
          <p:cNvSpPr txBox="1"/>
          <p:nvPr/>
        </p:nvSpPr>
        <p:spPr>
          <a:xfrm>
            <a:off x="9998954" y="3553704"/>
            <a:ext cx="2192927" cy="274049"/>
          </a:xfrm>
          <a:prstGeom prst="rect">
            <a:avLst/>
          </a:prstGeom>
          <a:noFill/>
        </p:spPr>
        <p:txBody>
          <a:bodyPr wrap="square">
            <a:spAutoFit/>
          </a:bodyPr>
          <a:lstStyle>
            <a:defPPr>
              <a:defRPr lang="fr-FR"/>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9pPr>
          </a:lstStyle>
          <a:p>
            <a:pPr marL="0" marR="0" lvl="0" indent="0" algn="l" defTabSz="385763" rtl="0" eaLnBrk="1" fontAlgn="auto" latinLnBrk="0" hangingPunct="1">
              <a:lnSpc>
                <a:spcPct val="100000"/>
              </a:lnSpc>
              <a:spcBef>
                <a:spcPts val="0"/>
              </a:spcBef>
              <a:spcAft>
                <a:spcPts val="0"/>
              </a:spcAft>
              <a:buClrTx/>
              <a:buSzTx/>
              <a:buFontTx/>
              <a:buNone/>
              <a:tabLst/>
              <a:defRPr/>
            </a:pPr>
            <a:r>
              <a:rPr lang="en-GB" sz="1181" b="0" i="1" dirty="0">
                <a:solidFill>
                  <a:prstClr val="black"/>
                </a:solidFill>
                <a:latin typeface="Calibri"/>
              </a:rPr>
              <a:t>Courtesy K. Palskis, RTU/CERN</a:t>
            </a:r>
            <a:endParaRPr kumimoji="0" lang="fr-CH" sz="1181" b="0" i="1"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sp>
        <p:nvSpPr>
          <p:cNvPr id="16" name="TextBox 15">
            <a:extLst>
              <a:ext uri="{FF2B5EF4-FFF2-40B4-BE49-F238E27FC236}">
                <a16:creationId xmlns:a16="http://schemas.microsoft.com/office/drawing/2014/main" id="{1049EC92-B168-4344-BF83-A4A2C650B6F1}"/>
              </a:ext>
            </a:extLst>
          </p:cNvPr>
          <p:cNvSpPr txBox="1"/>
          <p:nvPr/>
        </p:nvSpPr>
        <p:spPr>
          <a:xfrm>
            <a:off x="6111758" y="3535110"/>
            <a:ext cx="1645403" cy="523220"/>
          </a:xfrm>
          <a:prstGeom prst="rect">
            <a:avLst/>
          </a:prstGeom>
          <a:solidFill>
            <a:srgbClr val="FFFF00"/>
          </a:solidFill>
        </p:spPr>
        <p:txBody>
          <a:bodyPr wrap="square" rtlCol="0">
            <a:spAutoFit/>
          </a:bodyPr>
          <a:lstStyle/>
          <a:p>
            <a:r>
              <a:rPr lang="fr-CH" sz="1400" dirty="0"/>
              <a:t>radioisotope production </a:t>
            </a:r>
            <a:r>
              <a:rPr lang="fr-CH" sz="1400" dirty="0" err="1"/>
              <a:t>target</a:t>
            </a:r>
            <a:endParaRPr lang="en-GB" sz="1400" dirty="0"/>
          </a:p>
        </p:txBody>
      </p:sp>
      <p:sp>
        <p:nvSpPr>
          <p:cNvPr id="15" name="TextBox 14">
            <a:extLst>
              <a:ext uri="{FF2B5EF4-FFF2-40B4-BE49-F238E27FC236}">
                <a16:creationId xmlns:a16="http://schemas.microsoft.com/office/drawing/2014/main" id="{A5759AFE-3C97-4D0D-BBA4-9E690E359845}"/>
              </a:ext>
            </a:extLst>
          </p:cNvPr>
          <p:cNvSpPr txBox="1"/>
          <p:nvPr/>
        </p:nvSpPr>
        <p:spPr>
          <a:xfrm>
            <a:off x="6245315" y="2457640"/>
            <a:ext cx="1119217" cy="307777"/>
          </a:xfrm>
          <a:prstGeom prst="rect">
            <a:avLst/>
          </a:prstGeom>
          <a:solidFill>
            <a:srgbClr val="FFFF00"/>
          </a:solidFill>
        </p:spPr>
        <p:txBody>
          <a:bodyPr wrap="none" rtlCol="0">
            <a:spAutoFit/>
          </a:bodyPr>
          <a:lstStyle/>
          <a:p>
            <a:r>
              <a:rPr lang="fr-CH" sz="1400" dirty="0"/>
              <a:t>synchrotron</a:t>
            </a:r>
            <a:endParaRPr lang="en-GB" sz="1400" dirty="0"/>
          </a:p>
        </p:txBody>
      </p:sp>
      <p:pic>
        <p:nvPicPr>
          <p:cNvPr id="5" name="Picture 4" descr="A picture containing toy, cartoon, LEGO&#10;&#10;Description automatically generated">
            <a:extLst>
              <a:ext uri="{FF2B5EF4-FFF2-40B4-BE49-F238E27FC236}">
                <a16:creationId xmlns:a16="http://schemas.microsoft.com/office/drawing/2014/main" id="{7310E556-6A7D-51A0-9098-162EE5F7173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46490" y="2611528"/>
            <a:ext cx="3039776" cy="1427247"/>
          </a:xfrm>
          <a:prstGeom prst="rect">
            <a:avLst/>
          </a:prstGeom>
        </p:spPr>
      </p:pic>
    </p:spTree>
    <p:extLst>
      <p:ext uri="{BB962C8B-B14F-4D97-AF65-F5344CB8AC3E}">
        <p14:creationId xmlns:p14="http://schemas.microsoft.com/office/powerpoint/2010/main" val="2913561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687CDA-83E3-465B-1F73-AB9B5203B06E}"/>
              </a:ext>
            </a:extLst>
          </p:cNvPr>
          <p:cNvSpPr>
            <a:spLocks noGrp="1"/>
          </p:cNvSpPr>
          <p:nvPr>
            <p:ph idx="1"/>
          </p:nvPr>
        </p:nvSpPr>
        <p:spPr>
          <a:xfrm>
            <a:off x="407988" y="1310712"/>
            <a:ext cx="11376024" cy="4608512"/>
          </a:xfrm>
        </p:spPr>
        <p:txBody>
          <a:bodyPr/>
          <a:lstStyle/>
          <a:p>
            <a:pPr marL="342900" indent="-342900">
              <a:buFont typeface="Wingdings" panose="05000000000000000000" pitchFamily="2" charset="2"/>
              <a:buChar char="q"/>
            </a:pPr>
            <a:r>
              <a:rPr lang="en-US" sz="2400" b="0" dirty="0">
                <a:latin typeface="Calibri" panose="020F0502020204030204" pitchFamily="34" charset="0"/>
                <a:ea typeface="Calibri" panose="020F0502020204030204" pitchFamily="34" charset="0"/>
                <a:cs typeface="Calibri" panose="020F0502020204030204" pitchFamily="34" charset="0"/>
              </a:rPr>
              <a:t>CERN with the help of collaborating institutes providing resources (personnel) will deliver in June 2025 a </a:t>
            </a:r>
            <a:r>
              <a:rPr lang="en-US" sz="2400" b="0" dirty="0">
                <a:solidFill>
                  <a:srgbClr val="FF0000"/>
                </a:solidFill>
                <a:latin typeface="Calibri" panose="020F0502020204030204" pitchFamily="34" charset="0"/>
                <a:ea typeface="Calibri" panose="020F0502020204030204" pitchFamily="34" charset="0"/>
                <a:cs typeface="Calibri" panose="020F0502020204030204" pitchFamily="34" charset="0"/>
              </a:rPr>
              <a:t>Technical Design Report (TDR) </a:t>
            </a:r>
            <a:r>
              <a:rPr lang="en-US" sz="2400" b="0" dirty="0">
                <a:latin typeface="Calibri" panose="020F0502020204030204" pitchFamily="34" charset="0"/>
                <a:ea typeface="Calibri" panose="020F0502020204030204" pitchFamily="34" charset="0"/>
                <a:cs typeface="Calibri" panose="020F0502020204030204" pitchFamily="34" charset="0"/>
              </a:rPr>
              <a:t>for the helium therapy and research facility with an annex on isotope production. This design will be available to all NIMMS collaborators and other interested partners in CERN Member and Associate Member States.</a:t>
            </a:r>
          </a:p>
          <a:p>
            <a:pPr marL="342900" indent="-342900">
              <a:buFont typeface="Wingdings" panose="05000000000000000000" pitchFamily="2" charset="2"/>
              <a:buChar char="q"/>
            </a:pPr>
            <a:r>
              <a:rPr lang="en-US" sz="2400" b="0" dirty="0">
                <a:latin typeface="Calibri" panose="020F0502020204030204" pitchFamily="34" charset="0"/>
                <a:ea typeface="Calibri" panose="020F0502020204030204" pitchFamily="34" charset="0"/>
                <a:cs typeface="Calibri" panose="020F0502020204030204" pitchFamily="34" charset="0"/>
              </a:rPr>
              <a:t>Partners willing to use the technologies described in the TDR can integrate this design into a </a:t>
            </a:r>
            <a:r>
              <a:rPr lang="en-US" sz="2400" b="0" dirty="0">
                <a:solidFill>
                  <a:srgbClr val="FF0000"/>
                </a:solidFill>
                <a:latin typeface="Calibri" panose="020F0502020204030204" pitchFamily="34" charset="0"/>
                <a:ea typeface="Calibri" panose="020F0502020204030204" pitchFamily="34" charset="0"/>
                <a:cs typeface="Calibri" panose="020F0502020204030204" pitchFamily="34" charset="0"/>
              </a:rPr>
              <a:t>proposal to their funding agencies </a:t>
            </a:r>
            <a:r>
              <a:rPr lang="en-US" sz="2400" b="0" dirty="0">
                <a:latin typeface="Calibri" panose="020F0502020204030204" pitchFamily="34" charset="0"/>
                <a:ea typeface="Calibri" panose="020F0502020204030204" pitchFamily="34" charset="0"/>
                <a:cs typeface="Calibri" panose="020F0502020204030204" pitchFamily="34" charset="0"/>
              </a:rPr>
              <a:t>(an implementation plan, as the </a:t>
            </a:r>
            <a:r>
              <a:rPr lang="en-US" sz="2400" b="0" dirty="0">
                <a:solidFill>
                  <a:srgbClr val="FF0000"/>
                </a:solidFill>
                <a:latin typeface="Calibri" panose="020F0502020204030204" pitchFamily="34" charset="0"/>
                <a:ea typeface="Calibri" panose="020F0502020204030204" pitchFamily="34" charset="0"/>
                <a:cs typeface="Calibri" panose="020F0502020204030204" pitchFamily="34" charset="0"/>
              </a:rPr>
              <a:t>Feasibility Study </a:t>
            </a:r>
            <a:r>
              <a:rPr lang="en-US" sz="2400" b="0" dirty="0">
                <a:latin typeface="Calibri" panose="020F0502020204030204" pitchFamily="34" charset="0"/>
                <a:ea typeface="Calibri" panose="020F0502020204030204" pitchFamily="34" charset="0"/>
                <a:cs typeface="Calibri" panose="020F0502020204030204" pitchFamily="34" charset="0"/>
              </a:rPr>
              <a:t>for the APTCB).</a:t>
            </a:r>
          </a:p>
          <a:p>
            <a:pPr marL="342900" indent="-342900">
              <a:buFont typeface="Wingdings" panose="05000000000000000000" pitchFamily="2" charset="2"/>
              <a:buChar char="q"/>
            </a:pPr>
            <a:r>
              <a:rPr lang="en-US" sz="2400" b="0" dirty="0">
                <a:latin typeface="Calibri" panose="020F0502020204030204" pitchFamily="34" charset="0"/>
                <a:ea typeface="Calibri" panose="020F0502020204030204" pitchFamily="34" charset="0"/>
                <a:cs typeface="Calibri" panose="020F0502020204030204" pitchFamily="34" charset="0"/>
              </a:rPr>
              <a:t>If and when their proposal is approved, the Partners can negotiate with CERN an </a:t>
            </a:r>
            <a:r>
              <a:rPr lang="en-US" sz="2400" b="0" dirty="0">
                <a:solidFill>
                  <a:srgbClr val="FF0000"/>
                </a:solidFill>
                <a:latin typeface="Calibri" panose="020F0502020204030204" pitchFamily="34" charset="0"/>
                <a:ea typeface="Calibri" panose="020F0502020204030204" pitchFamily="34" charset="0"/>
                <a:cs typeface="Calibri" panose="020F0502020204030204" pitchFamily="34" charset="0"/>
              </a:rPr>
              <a:t>agreement to transfer the technology </a:t>
            </a:r>
            <a:r>
              <a:rPr lang="en-US" sz="2400" b="0" dirty="0">
                <a:latin typeface="Calibri" panose="020F0502020204030204" pitchFamily="34" charset="0"/>
                <a:ea typeface="Calibri" panose="020F0502020204030204" pitchFamily="34" charset="0"/>
                <a:cs typeface="Calibri" panose="020F0502020204030204" pitchFamily="34" charset="0"/>
              </a:rPr>
              <a:t>(drawings, fabrication procedures, expertise) for the components that are available at CERN. This transfer can be done at different levels of engagement, subject to negotiations at political level.</a:t>
            </a:r>
            <a:endParaRPr lang="en-CH" sz="2400" b="0" dirty="0">
              <a:latin typeface="Calibri" panose="020F0502020204030204" pitchFamily="34" charset="0"/>
              <a:ea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3A4816D7-3667-47B1-A0C8-B543A088828C}"/>
              </a:ext>
            </a:extLst>
          </p:cNvPr>
          <p:cNvSpPr>
            <a:spLocks noGrp="1"/>
          </p:cNvSpPr>
          <p:nvPr>
            <p:ph type="title"/>
          </p:nvPr>
        </p:nvSpPr>
        <p:spPr/>
        <p:txBody>
          <a:bodyPr/>
          <a:lstStyle/>
          <a:p>
            <a:r>
              <a:rPr lang="en-US" sz="4000" dirty="0"/>
              <a:t>NIMMS dissemination strategy</a:t>
            </a:r>
            <a:endParaRPr lang="en-CH" sz="4000" dirty="0"/>
          </a:p>
        </p:txBody>
      </p:sp>
      <p:sp>
        <p:nvSpPr>
          <p:cNvPr id="4" name="Date Placeholder 3">
            <a:extLst>
              <a:ext uri="{FF2B5EF4-FFF2-40B4-BE49-F238E27FC236}">
                <a16:creationId xmlns:a16="http://schemas.microsoft.com/office/drawing/2014/main" id="{3E707F86-E215-C070-F9B0-5E9FCA80FC53}"/>
              </a:ext>
            </a:extLst>
          </p:cNvPr>
          <p:cNvSpPr>
            <a:spLocks noGrp="1"/>
          </p:cNvSpPr>
          <p:nvPr>
            <p:ph type="dt" sz="half" idx="10"/>
          </p:nvPr>
        </p:nvSpPr>
        <p:spPr/>
        <p:txBody>
          <a:bodyPr/>
          <a:lstStyle/>
          <a:p>
            <a:fld id="{23793A62-AA7E-5A4D-A43E-DF1B3593C4E5}" type="datetime1">
              <a:rPr lang="en-US" smtClean="0"/>
              <a:t>9/23/2024</a:t>
            </a:fld>
            <a:endParaRPr lang="en-US" dirty="0"/>
          </a:p>
        </p:txBody>
      </p:sp>
      <p:sp>
        <p:nvSpPr>
          <p:cNvPr id="5" name="Footer Placeholder 4">
            <a:extLst>
              <a:ext uri="{FF2B5EF4-FFF2-40B4-BE49-F238E27FC236}">
                <a16:creationId xmlns:a16="http://schemas.microsoft.com/office/drawing/2014/main" id="{BDECDACB-802E-7D3D-89FB-EA79E4F1900B}"/>
              </a:ext>
            </a:extLst>
          </p:cNvPr>
          <p:cNvSpPr>
            <a:spLocks noGrp="1"/>
          </p:cNvSpPr>
          <p:nvPr>
            <p:ph type="ftr" sz="quarter" idx="11"/>
          </p:nvPr>
        </p:nvSpPr>
        <p:spPr/>
        <p:txBody>
          <a:bodyPr/>
          <a:lstStyle/>
          <a:p>
            <a:r>
              <a:rPr lang="en-US"/>
              <a:t>M. Vretenar | NIMMS</a:t>
            </a:r>
            <a:endParaRPr lang="en-US" dirty="0"/>
          </a:p>
        </p:txBody>
      </p:sp>
      <p:sp>
        <p:nvSpPr>
          <p:cNvPr id="6" name="Slide Number Placeholder 5">
            <a:extLst>
              <a:ext uri="{FF2B5EF4-FFF2-40B4-BE49-F238E27FC236}">
                <a16:creationId xmlns:a16="http://schemas.microsoft.com/office/drawing/2014/main" id="{21E30CBE-A16F-74EF-9E0D-264A2025C190}"/>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1745573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03FF1-2152-4ADF-BB5F-311877A76944}"/>
              </a:ext>
            </a:extLst>
          </p:cNvPr>
          <p:cNvSpPr>
            <a:spLocks noGrp="1"/>
          </p:cNvSpPr>
          <p:nvPr>
            <p:ph type="title"/>
          </p:nvPr>
        </p:nvSpPr>
        <p:spPr>
          <a:xfrm>
            <a:off x="-1831" y="-8779"/>
            <a:ext cx="12192000" cy="846007"/>
          </a:xfrm>
        </p:spPr>
        <p:txBody>
          <a:bodyPr/>
          <a:lstStyle/>
          <a:p>
            <a:r>
              <a:rPr lang="en-GB" sz="4800" dirty="0"/>
              <a:t>About CERN</a:t>
            </a:r>
          </a:p>
        </p:txBody>
      </p:sp>
      <p:sp>
        <p:nvSpPr>
          <p:cNvPr id="4" name="Slide Number Placeholder 3">
            <a:extLst>
              <a:ext uri="{FF2B5EF4-FFF2-40B4-BE49-F238E27FC236}">
                <a16:creationId xmlns:a16="http://schemas.microsoft.com/office/drawing/2014/main" id="{BA878E3D-06F6-4F74-87C5-BE59C4F912A9}"/>
              </a:ext>
            </a:extLst>
          </p:cNvPr>
          <p:cNvSpPr>
            <a:spLocks noGrp="1"/>
          </p:cNvSpPr>
          <p:nvPr>
            <p:ph type="sldNum" sz="quarter" idx="4"/>
          </p:nvPr>
        </p:nvSpPr>
        <p:spPr/>
        <p:txBody>
          <a:bodyPr/>
          <a:lstStyle/>
          <a:p>
            <a:fld id="{17918391-D411-FE40-AAD7-861AE5233E0E}" type="slidenum">
              <a:rPr lang="en-US" smtClean="0"/>
              <a:pPr/>
              <a:t>2</a:t>
            </a:fld>
            <a:endParaRPr lang="en-US" dirty="0"/>
          </a:p>
        </p:txBody>
      </p:sp>
      <p:pic>
        <p:nvPicPr>
          <p:cNvPr id="5" name="Picture 4">
            <a:extLst>
              <a:ext uri="{FF2B5EF4-FFF2-40B4-BE49-F238E27FC236}">
                <a16:creationId xmlns:a16="http://schemas.microsoft.com/office/drawing/2014/main" id="{FEEC99D9-60D4-4A84-80DA-D3353C689BD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49800" y="850899"/>
            <a:ext cx="7435833" cy="5458424"/>
          </a:xfrm>
          <a:prstGeom prst="rect">
            <a:avLst/>
          </a:prstGeom>
        </p:spPr>
      </p:pic>
      <p:sp>
        <p:nvSpPr>
          <p:cNvPr id="7" name="TextBox 6">
            <a:extLst>
              <a:ext uri="{FF2B5EF4-FFF2-40B4-BE49-F238E27FC236}">
                <a16:creationId xmlns:a16="http://schemas.microsoft.com/office/drawing/2014/main" id="{019AF2B8-5590-47F6-B0B2-1AA99DA84A4E}"/>
              </a:ext>
            </a:extLst>
          </p:cNvPr>
          <p:cNvSpPr txBox="1"/>
          <p:nvPr/>
        </p:nvSpPr>
        <p:spPr>
          <a:xfrm>
            <a:off x="152400" y="935373"/>
            <a:ext cx="7026542" cy="1384995"/>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0" rIns="72000" bIns="0" rtlCol="0">
            <a:spAutoFit/>
          </a:bodyPr>
          <a:lstStyle/>
          <a:p>
            <a:pPr algn="l">
              <a:spcBef>
                <a:spcPts val="1200"/>
              </a:spcBef>
            </a:pPr>
            <a:r>
              <a:rPr lang="en-GB" sz="2000" dirty="0"/>
              <a:t>CERN (“</a:t>
            </a:r>
            <a:r>
              <a:rPr lang="fr-CH" sz="2000" dirty="0"/>
              <a:t>Conseil Européen pour la Recherche Nucléaire</a:t>
            </a:r>
            <a:r>
              <a:rPr lang="en-GB" sz="2000" dirty="0"/>
              <a:t>”) was founded in 1954 to promote “science for peace”.</a:t>
            </a:r>
          </a:p>
          <a:p>
            <a:pPr>
              <a:spcBef>
                <a:spcPts val="1200"/>
              </a:spcBef>
            </a:pPr>
            <a:r>
              <a:rPr lang="en-GB" sz="2000" dirty="0"/>
              <a:t>Today an International Organisation with 23 member states, is the largest particle physics laboratory in the world.</a:t>
            </a:r>
          </a:p>
        </p:txBody>
      </p:sp>
      <p:grpSp>
        <p:nvGrpSpPr>
          <p:cNvPr id="8" name="Group 15">
            <a:extLst>
              <a:ext uri="{FF2B5EF4-FFF2-40B4-BE49-F238E27FC236}">
                <a16:creationId xmlns:a16="http://schemas.microsoft.com/office/drawing/2014/main" id="{4DDAA814-A4E0-4EFC-8159-E1229912AF46}"/>
              </a:ext>
            </a:extLst>
          </p:cNvPr>
          <p:cNvGrpSpPr/>
          <p:nvPr/>
        </p:nvGrpSpPr>
        <p:grpSpPr>
          <a:xfrm>
            <a:off x="10301967" y="4726073"/>
            <a:ext cx="1892300" cy="1574131"/>
            <a:chOff x="0" y="0"/>
            <a:chExt cx="1714500" cy="1304925"/>
          </a:xfrm>
        </p:grpSpPr>
        <p:sp>
          <p:nvSpPr>
            <p:cNvPr id="9" name="Rectangle 3">
              <a:extLst>
                <a:ext uri="{FF2B5EF4-FFF2-40B4-BE49-F238E27FC236}">
                  <a16:creationId xmlns:a16="http://schemas.microsoft.com/office/drawing/2014/main" id="{93CD4643-3E0C-45C1-A9FB-8BD54D94C7FC}"/>
                </a:ext>
              </a:extLst>
            </p:cNvPr>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endParaRPr lang="en-US" dirty="0"/>
            </a:p>
          </p:txBody>
        </p:sp>
        <p:pic>
          <p:nvPicPr>
            <p:cNvPr id="10" name="Picture 13" descr="Picture 21">
              <a:extLst>
                <a:ext uri="{FF2B5EF4-FFF2-40B4-BE49-F238E27FC236}">
                  <a16:creationId xmlns:a16="http://schemas.microsoft.com/office/drawing/2014/main" id="{8C6A3ACB-84F6-4BEB-B914-F2651C4F310F}"/>
                </a:ext>
              </a:extLst>
            </p:cNvPr>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0"/>
              <a:ext cx="1714500" cy="1304925"/>
            </a:xfrm>
            <a:prstGeom prst="rect">
              <a:avLst/>
            </a:prstGeom>
            <a:noFill/>
            <a:ln w="9525">
              <a:noFill/>
              <a:miter lim="800000"/>
              <a:headEnd/>
              <a:tailEnd/>
            </a:ln>
          </p:spPr>
        </p:pic>
      </p:grpSp>
      <p:sp>
        <p:nvSpPr>
          <p:cNvPr id="3" name="Rectangle 4">
            <a:extLst>
              <a:ext uri="{FF2B5EF4-FFF2-40B4-BE49-F238E27FC236}">
                <a16:creationId xmlns:a16="http://schemas.microsoft.com/office/drawing/2014/main" id="{A0697C25-DB9D-373C-ACC3-320EC1A1C012}"/>
              </a:ext>
            </a:extLst>
          </p:cNvPr>
          <p:cNvSpPr txBox="1">
            <a:spLocks noChangeArrowheads="1"/>
          </p:cNvSpPr>
          <p:nvPr/>
        </p:nvSpPr>
        <p:spPr bwMode="auto">
          <a:xfrm>
            <a:off x="152400" y="2459096"/>
            <a:ext cx="4419600" cy="1371600"/>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171450" indent="-171450">
              <a:lnSpc>
                <a:spcPct val="80000"/>
              </a:lnSpc>
              <a:spcBef>
                <a:spcPct val="20000"/>
              </a:spcBef>
              <a:buSzPct val="65000"/>
              <a:defRPr/>
            </a:pPr>
            <a:r>
              <a:rPr lang="en-GB" sz="2000" dirty="0">
                <a:solidFill>
                  <a:srgbClr val="EAEAEA"/>
                </a:solidFill>
                <a:effectLst>
                  <a:outerShdw blurRad="50800" dist="38100" dir="2700000">
                    <a:srgbClr val="000000"/>
                  </a:outerShdw>
                </a:effectLst>
              </a:rPr>
              <a:t>  ~ 2600 staff</a:t>
            </a:r>
          </a:p>
          <a:p>
            <a:pPr marL="171450" indent="-171450">
              <a:lnSpc>
                <a:spcPct val="80000"/>
              </a:lnSpc>
              <a:spcBef>
                <a:spcPct val="20000"/>
              </a:spcBef>
              <a:buSzPct val="65000"/>
              <a:defRPr/>
            </a:pPr>
            <a:r>
              <a:rPr lang="en-GB" sz="2000" dirty="0">
                <a:solidFill>
                  <a:srgbClr val="EAEAEA"/>
                </a:solidFill>
                <a:effectLst>
                  <a:outerShdw blurRad="50800" dist="38100" dir="2700000">
                    <a:srgbClr val="000000"/>
                  </a:outerShdw>
                </a:effectLst>
              </a:rPr>
              <a:t>  ~ 1800 </a:t>
            </a:r>
            <a:r>
              <a:rPr lang="en-GB" sz="2000" dirty="0">
                <a:solidFill>
                  <a:srgbClr val="EAEAEA"/>
                </a:solidFill>
                <a:effectLst>
                  <a:outerShdw blurRad="50800" dist="38100" dir="2700000">
                    <a:srgbClr val="000000"/>
                  </a:outerShdw>
                </a:effectLst>
                <a:latin typeface="Helvetica"/>
              </a:rPr>
              <a:t>other paid personnel</a:t>
            </a:r>
            <a:endParaRPr lang="en-GB" sz="2000" dirty="0">
              <a:solidFill>
                <a:srgbClr val="EAEAEA"/>
              </a:solidFill>
              <a:effectLst>
                <a:outerShdw blurRad="50800" dist="38100" dir="2700000">
                  <a:srgbClr val="000000"/>
                </a:outerShdw>
              </a:effectLst>
            </a:endParaRPr>
          </a:p>
          <a:p>
            <a:pPr marL="171450" indent="-171450">
              <a:lnSpc>
                <a:spcPct val="80000"/>
              </a:lnSpc>
              <a:spcBef>
                <a:spcPct val="20000"/>
              </a:spcBef>
              <a:buSzPct val="65000"/>
              <a:defRPr/>
            </a:pPr>
            <a:r>
              <a:rPr lang="en-GB" sz="2000" dirty="0">
                <a:solidFill>
                  <a:srgbClr val="EAEAEA"/>
                </a:solidFill>
                <a:effectLst>
                  <a:outerShdw blurRad="50800" dist="38100" dir="2700000">
                    <a:srgbClr val="000000"/>
                  </a:outerShdw>
                </a:effectLst>
              </a:rPr>
              <a:t>  ~ 14000 scientific users</a:t>
            </a:r>
          </a:p>
          <a:p>
            <a:pPr marL="171450" indent="-171450">
              <a:spcBef>
                <a:spcPct val="20000"/>
              </a:spcBef>
              <a:buSzPct val="65000"/>
              <a:defRPr/>
            </a:pPr>
            <a:r>
              <a:rPr lang="en-GB" sz="2000" dirty="0">
                <a:solidFill>
                  <a:srgbClr val="EAEAEA"/>
                </a:solidFill>
                <a:effectLst>
                  <a:outerShdw blurRad="50800" dist="38100" dir="2700000">
                    <a:srgbClr val="000000"/>
                  </a:outerShdw>
                </a:effectLst>
              </a:rPr>
              <a:t>  Budget (annual) ~ 1300 MCHF</a:t>
            </a:r>
          </a:p>
        </p:txBody>
      </p:sp>
      <p:sp>
        <p:nvSpPr>
          <p:cNvPr id="6" name="Rectangle 5">
            <a:extLst>
              <a:ext uri="{FF2B5EF4-FFF2-40B4-BE49-F238E27FC236}">
                <a16:creationId xmlns:a16="http://schemas.microsoft.com/office/drawing/2014/main" id="{EDE30F32-A8C1-4B43-B995-67409252C92B}"/>
              </a:ext>
            </a:extLst>
          </p:cNvPr>
          <p:cNvSpPr txBox="1">
            <a:spLocks noChangeArrowheads="1"/>
          </p:cNvSpPr>
          <p:nvPr/>
        </p:nvSpPr>
        <p:spPr bwMode="auto">
          <a:xfrm>
            <a:off x="152400" y="3928841"/>
            <a:ext cx="4419600" cy="2194560"/>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85725">
              <a:lnSpc>
                <a:spcPct val="90000"/>
              </a:lnSpc>
              <a:spcBef>
                <a:spcPct val="20000"/>
              </a:spcBef>
              <a:buSzPct val="65000"/>
              <a:defRPr/>
            </a:pPr>
            <a:r>
              <a:rPr lang="en-GB" sz="1600" b="1" dirty="0">
                <a:solidFill>
                  <a:srgbClr val="FFC000"/>
                </a:solidFill>
                <a:effectLst>
                  <a:outerShdw blurRad="38100" dist="38100" dir="2700000" algn="tl">
                    <a:srgbClr val="000000">
                      <a:alpha val="43137"/>
                    </a:srgbClr>
                  </a:outerShdw>
                </a:effectLst>
              </a:rPr>
              <a:t>24 Member States</a:t>
            </a:r>
            <a:r>
              <a:rPr lang="en-GB" sz="1600" dirty="0">
                <a:solidFill>
                  <a:srgbClr val="FFC000"/>
                </a:solidFill>
                <a:effectLst>
                  <a:outerShdw blurRad="38100" dist="38100" dir="2700000" algn="tl">
                    <a:srgbClr val="000000">
                      <a:alpha val="43137"/>
                    </a:srgbClr>
                  </a:outerShdw>
                </a:effectLst>
              </a:rPr>
              <a:t>:  Austria, Belgium, Bulgaria, Czech Republic, Denmark, Estonia, Finland, France, Germany, Greece, Hungary, Israel, Italy, Netherlands, Norway, Poland, Portugal, Romania, Serbia, Slovak Republic, Spain, Sweden, Switzerland, United Kingdom.</a:t>
            </a:r>
          </a:p>
          <a:p>
            <a:pPr marL="85725">
              <a:lnSpc>
                <a:spcPct val="90000"/>
              </a:lnSpc>
              <a:spcBef>
                <a:spcPct val="20000"/>
              </a:spcBef>
              <a:buSzPct val="65000"/>
              <a:defRPr/>
            </a:pPr>
            <a:r>
              <a:rPr lang="en-US" sz="1600" b="1" dirty="0">
                <a:solidFill>
                  <a:srgbClr val="FFC000"/>
                </a:solidFill>
                <a:effectLst>
                  <a:outerShdw blurRad="50800" dist="38100" dir="2700000" algn="tl" rotWithShape="0">
                    <a:prstClr val="black">
                      <a:alpha val="40000"/>
                    </a:prstClr>
                  </a:outerShdw>
                </a:effectLst>
              </a:rPr>
              <a:t>10 Associate Members</a:t>
            </a:r>
            <a:r>
              <a:rPr lang="en-US" dirty="0">
                <a:solidFill>
                  <a:srgbClr val="FFC000"/>
                </a:solidFill>
                <a:effectLst>
                  <a:outerShdw blurRad="50800" dist="38100" dir="2700000" algn="tl" rotWithShape="0">
                    <a:prstClr val="black">
                      <a:alpha val="40000"/>
                    </a:prstClr>
                  </a:outerShdw>
                </a:effectLst>
              </a:rPr>
              <a:t>: </a:t>
            </a:r>
            <a:r>
              <a:rPr lang="en-US" sz="1600" dirty="0">
                <a:solidFill>
                  <a:srgbClr val="FFC000"/>
                </a:solidFill>
                <a:effectLst>
                  <a:outerShdw blurRad="50800" dist="38100" dir="2700000" algn="tl" rotWithShape="0">
                    <a:prstClr val="black">
                      <a:alpha val="40000"/>
                    </a:prstClr>
                  </a:outerShdw>
                </a:effectLst>
              </a:rPr>
              <a:t>Cyprus, Slovenia, Brazil, Croatia, India, Latvia, Lithuania, Pakistan, Türkiye, Ukraine </a:t>
            </a:r>
            <a:endParaRPr lang="en-US" sz="1600" dirty="0">
              <a:solidFill>
                <a:srgbClr val="FFC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885800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74A45BB-63D7-D56F-0221-E3CD32329144}"/>
              </a:ext>
            </a:extLst>
          </p:cNvPr>
          <p:cNvPicPr>
            <a:picLocks noChangeAspect="1"/>
          </p:cNvPicPr>
          <p:nvPr/>
        </p:nvPicPr>
        <p:blipFill>
          <a:blip r:embed="rId2"/>
          <a:stretch>
            <a:fillRect/>
          </a:stretch>
        </p:blipFill>
        <p:spPr>
          <a:xfrm>
            <a:off x="1376312" y="1"/>
            <a:ext cx="9291687" cy="6858000"/>
          </a:xfrm>
          <a:prstGeom prst="rect">
            <a:avLst/>
          </a:prstGeom>
        </p:spPr>
      </p:pic>
      <p:sp>
        <p:nvSpPr>
          <p:cNvPr id="3" name="TextBox 2">
            <a:extLst>
              <a:ext uri="{FF2B5EF4-FFF2-40B4-BE49-F238E27FC236}">
                <a16:creationId xmlns:a16="http://schemas.microsoft.com/office/drawing/2014/main" id="{A033DC9D-589E-8E51-05D8-D298470D4A39}"/>
              </a:ext>
            </a:extLst>
          </p:cNvPr>
          <p:cNvSpPr txBox="1"/>
          <p:nvPr/>
        </p:nvSpPr>
        <p:spPr>
          <a:xfrm>
            <a:off x="4087277" y="5387542"/>
            <a:ext cx="4017446" cy="461665"/>
          </a:xfrm>
          <a:prstGeom prst="rect">
            <a:avLst/>
          </a:prstGeom>
          <a:noFill/>
        </p:spPr>
        <p:txBody>
          <a:bodyPr wrap="none" rtlCol="0">
            <a:spAutoFit/>
          </a:bodyPr>
          <a:lstStyle/>
          <a:p>
            <a:r>
              <a:rPr lang="en-GB" sz="2400"/>
              <a:t>Thank you for your attention</a:t>
            </a:r>
          </a:p>
        </p:txBody>
      </p:sp>
    </p:spTree>
    <p:extLst>
      <p:ext uri="{BB962C8B-B14F-4D97-AF65-F5344CB8AC3E}">
        <p14:creationId xmlns:p14="http://schemas.microsoft.com/office/powerpoint/2010/main" val="3826008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E201E7-2179-45EB-B14A-E9571AD41AE0}"/>
              </a:ext>
            </a:extLst>
          </p:cNvPr>
          <p:cNvPicPr>
            <a:picLocks noChangeAspect="1"/>
          </p:cNvPicPr>
          <p:nvPr/>
        </p:nvPicPr>
        <p:blipFill>
          <a:blip r:embed="rId3"/>
          <a:stretch>
            <a:fillRect/>
          </a:stretch>
        </p:blipFill>
        <p:spPr>
          <a:xfrm>
            <a:off x="10059527" y="1571690"/>
            <a:ext cx="2096038" cy="1477328"/>
          </a:xfrm>
          <a:prstGeom prst="rect">
            <a:avLst/>
          </a:prstGeom>
        </p:spPr>
      </p:pic>
      <p:sp>
        <p:nvSpPr>
          <p:cNvPr id="3" name="Title 2">
            <a:extLst>
              <a:ext uri="{FF2B5EF4-FFF2-40B4-BE49-F238E27FC236}">
                <a16:creationId xmlns:a16="http://schemas.microsoft.com/office/drawing/2014/main" id="{4915A9F1-A40D-4BD6-8726-73150D873389}"/>
              </a:ext>
            </a:extLst>
          </p:cNvPr>
          <p:cNvSpPr>
            <a:spLocks noGrp="1"/>
          </p:cNvSpPr>
          <p:nvPr>
            <p:ph type="title"/>
          </p:nvPr>
        </p:nvSpPr>
        <p:spPr>
          <a:xfrm>
            <a:off x="0" y="-20516"/>
            <a:ext cx="12192000" cy="676542"/>
          </a:xfrm>
        </p:spPr>
        <p:txBody>
          <a:bodyPr/>
          <a:lstStyle/>
          <a:p>
            <a:r>
              <a:rPr lang="fr-CH" sz="3200" dirty="0"/>
              <a:t>Superconducting magnets for synchrotrons and gantries </a:t>
            </a:r>
            <a:endParaRPr lang="en-GB" sz="3200" dirty="0"/>
          </a:p>
        </p:txBody>
      </p:sp>
      <p:sp>
        <p:nvSpPr>
          <p:cNvPr id="6" name="Slide Number Placeholder 5">
            <a:extLst>
              <a:ext uri="{FF2B5EF4-FFF2-40B4-BE49-F238E27FC236}">
                <a16:creationId xmlns:a16="http://schemas.microsoft.com/office/drawing/2014/main" id="{E7317D00-2E3D-4C4E-869C-DFE4DDF54734}"/>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9" name="TextBox 8">
            <a:extLst>
              <a:ext uri="{FF2B5EF4-FFF2-40B4-BE49-F238E27FC236}">
                <a16:creationId xmlns:a16="http://schemas.microsoft.com/office/drawing/2014/main" id="{85C63B0E-1405-4586-B836-685FC68A0D17}"/>
              </a:ext>
            </a:extLst>
          </p:cNvPr>
          <p:cNvSpPr txBox="1"/>
          <p:nvPr/>
        </p:nvSpPr>
        <p:spPr>
          <a:xfrm>
            <a:off x="152345" y="905398"/>
            <a:ext cx="12192000" cy="615553"/>
          </a:xfrm>
          <a:prstGeom prst="rect">
            <a:avLst/>
          </a:prstGeom>
          <a:noFill/>
        </p:spPr>
        <p:txBody>
          <a:bodyPr wrap="square" lIns="0" tIns="0" rIns="0" bIns="0" rtlCol="0">
            <a:spAutoFit/>
          </a:bodyPr>
          <a:lstStyle/>
          <a:p>
            <a:pPr algn="l"/>
            <a:r>
              <a:rPr lang="en-GB" sz="2000" dirty="0">
                <a:cs typeface="Calibri" panose="020F0502020204030204" pitchFamily="34" charset="0"/>
              </a:rPr>
              <a:t>The main avenue to reducing the dimensions of a magnetic system is </a:t>
            </a:r>
            <a:r>
              <a:rPr lang="en-GB" sz="2000" b="1" dirty="0">
                <a:solidFill>
                  <a:srgbClr val="FF0000"/>
                </a:solidFill>
                <a:cs typeface="Calibri" panose="020F0502020204030204" pitchFamily="34" charset="0"/>
              </a:rPr>
              <a:t>superconductivity</a:t>
            </a:r>
            <a:r>
              <a:rPr lang="en-GB" sz="2000" dirty="0">
                <a:cs typeface="Calibri" panose="020F0502020204030204" pitchFamily="34" charset="0"/>
              </a:rPr>
              <a:t>.</a:t>
            </a:r>
          </a:p>
          <a:p>
            <a:pPr algn="l"/>
            <a:r>
              <a:rPr lang="en-GB" sz="2000" dirty="0">
                <a:cs typeface="Calibri" panose="020F0502020204030204" pitchFamily="34" charset="0"/>
              </a:rPr>
              <a:t>But medical accelerator magnets have specific challenges: </a:t>
            </a:r>
            <a:r>
              <a:rPr lang="en-GB" sz="2000" dirty="0">
                <a:solidFill>
                  <a:srgbClr val="FF0000"/>
                </a:solidFill>
                <a:cs typeface="Calibri" panose="020F0502020204030204" pitchFamily="34" charset="0"/>
              </a:rPr>
              <a:t>ramped field, curved shape, integrated focusing</a:t>
            </a:r>
            <a:endParaRPr lang="en-GB" sz="2000" dirty="0">
              <a:cs typeface="Calibri" panose="020F0502020204030204" pitchFamily="34" charset="0"/>
            </a:endParaRPr>
          </a:p>
        </p:txBody>
      </p:sp>
      <p:sp>
        <p:nvSpPr>
          <p:cNvPr id="25" name="TextBox 19">
            <a:extLst>
              <a:ext uri="{FF2B5EF4-FFF2-40B4-BE49-F238E27FC236}">
                <a16:creationId xmlns:a16="http://schemas.microsoft.com/office/drawing/2014/main" id="{E52220CD-63C0-4777-8F24-A80C472FFA21}"/>
              </a:ext>
            </a:extLst>
          </p:cNvPr>
          <p:cNvSpPr>
            <a:spLocks/>
          </p:cNvSpPr>
          <p:nvPr/>
        </p:nvSpPr>
        <p:spPr bwMode="auto">
          <a:xfrm>
            <a:off x="8515258" y="2624195"/>
            <a:ext cx="1901076" cy="230832"/>
          </a:xfrm>
          <a:prstGeom prst="rect">
            <a:avLst/>
          </a:prstGeom>
          <a:solidFill>
            <a:schemeClr val="accent1"/>
          </a:solidFill>
          <a:ln>
            <a:noFill/>
          </a:ln>
        </p:spPr>
        <p:style>
          <a:lnRef idx="0">
            <a:srgbClr val="000000"/>
          </a:lnRef>
          <a:fillRef idx="0">
            <a:srgbClr val="000000"/>
          </a:fillRef>
          <a:effectRef idx="0">
            <a:srgbClr val="000000"/>
          </a:effectRef>
          <a:fontRef idx="minor">
            <a:schemeClr val="lt1"/>
          </a:fontRef>
        </p:style>
        <p:txBody>
          <a:bodyPr wrap="square" rtlCol="0">
            <a:spAutoFit/>
          </a:bodyPr>
          <a:lstStyle/>
          <a:p>
            <a:pPr>
              <a:defRPr/>
            </a:pPr>
            <a:r>
              <a:rPr lang="en-GB" sz="900" b="1" i="1" dirty="0"/>
              <a:t>CERN (courtesy M. Karppinen) </a:t>
            </a:r>
          </a:p>
        </p:txBody>
      </p:sp>
      <p:pic>
        <p:nvPicPr>
          <p:cNvPr id="29" name="Picture 6">
            <a:extLst>
              <a:ext uri="{FF2B5EF4-FFF2-40B4-BE49-F238E27FC236}">
                <a16:creationId xmlns:a16="http://schemas.microsoft.com/office/drawing/2014/main" id="{A1B83783-225F-4A73-9E00-9C8C15555952}"/>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bwMode="auto">
          <a:xfrm>
            <a:off x="7404120" y="1634223"/>
            <a:ext cx="2222277" cy="1035659"/>
          </a:xfrm>
          <a:prstGeom prst="rect">
            <a:avLst/>
          </a:prstGeom>
        </p:spPr>
      </p:pic>
      <p:sp>
        <p:nvSpPr>
          <p:cNvPr id="2" name="TextBox 1">
            <a:extLst>
              <a:ext uri="{FF2B5EF4-FFF2-40B4-BE49-F238E27FC236}">
                <a16:creationId xmlns:a16="http://schemas.microsoft.com/office/drawing/2014/main" id="{1EEB6185-E805-ADDD-5DEB-86367AD2460A}"/>
              </a:ext>
            </a:extLst>
          </p:cNvPr>
          <p:cNvSpPr txBox="1"/>
          <p:nvPr/>
        </p:nvSpPr>
        <p:spPr>
          <a:xfrm>
            <a:off x="359241" y="1726916"/>
            <a:ext cx="7020353" cy="553998"/>
          </a:xfrm>
          <a:prstGeom prst="rect">
            <a:avLst/>
          </a:prstGeom>
          <a:noFill/>
        </p:spPr>
        <p:txBody>
          <a:bodyPr wrap="square" lIns="0" tIns="0" rIns="0" bIns="0" rtlCol="0">
            <a:spAutoFit/>
          </a:bodyPr>
          <a:lstStyle/>
          <a:p>
            <a:pPr algn="l"/>
            <a:r>
              <a:rPr lang="en-GB" dirty="0"/>
              <a:t>4 projects launched for the construction of 5 </a:t>
            </a:r>
            <a:r>
              <a:rPr lang="en-GB" b="1" dirty="0">
                <a:solidFill>
                  <a:srgbClr val="C00000"/>
                </a:solidFill>
              </a:rPr>
              <a:t>demonstrator magnets </a:t>
            </a:r>
            <a:r>
              <a:rPr lang="en-GB" dirty="0"/>
              <a:t>(short length, pre-prototypes) supported by 3 collaborations:</a:t>
            </a:r>
          </a:p>
        </p:txBody>
      </p:sp>
      <p:sp>
        <p:nvSpPr>
          <p:cNvPr id="4" name="TextBox 3">
            <a:extLst>
              <a:ext uri="{FF2B5EF4-FFF2-40B4-BE49-F238E27FC236}">
                <a16:creationId xmlns:a16="http://schemas.microsoft.com/office/drawing/2014/main" id="{BB49BE85-8AEA-BDFB-9641-D458368D18C0}"/>
              </a:ext>
            </a:extLst>
          </p:cNvPr>
          <p:cNvSpPr txBox="1"/>
          <p:nvPr/>
        </p:nvSpPr>
        <p:spPr>
          <a:xfrm>
            <a:off x="366772" y="2367169"/>
            <a:ext cx="7020353" cy="830997"/>
          </a:xfrm>
          <a:prstGeom prst="rect">
            <a:avLst/>
          </a:prstGeom>
          <a:noFill/>
        </p:spPr>
        <p:txBody>
          <a:bodyPr wrap="square" lIns="0" tIns="0" rIns="0" bIns="0" rtlCol="0">
            <a:spAutoFit/>
          </a:bodyPr>
          <a:lstStyle/>
          <a:p>
            <a:pPr algn="l"/>
            <a:r>
              <a:rPr lang="en-GB" b="1" dirty="0">
                <a:solidFill>
                  <a:srgbClr val="FF0000"/>
                </a:solidFill>
              </a:rPr>
              <a:t>1. Cos-theta</a:t>
            </a:r>
            <a:r>
              <a:rPr lang="en-GB" dirty="0"/>
              <a:t> (2 demonstrators, thermal and curved) for </a:t>
            </a:r>
            <a:r>
              <a:rPr lang="en-GB" b="1" dirty="0">
                <a:solidFill>
                  <a:srgbClr val="FF0000"/>
                </a:solidFill>
              </a:rPr>
              <a:t>gantry</a:t>
            </a:r>
          </a:p>
          <a:p>
            <a:pPr algn="l"/>
            <a:r>
              <a:rPr lang="en-GB" dirty="0"/>
              <a:t>     4 T, 0.4 T/s, 80 mm ø, r=1.65 m (430 MeV/u)</a:t>
            </a:r>
          </a:p>
          <a:p>
            <a:pPr algn="l"/>
            <a:r>
              <a:rPr lang="en-GB" dirty="0"/>
              <a:t>     collaboration INFN-CERN-CNAO-MedAustron</a:t>
            </a:r>
          </a:p>
        </p:txBody>
      </p:sp>
      <p:sp>
        <p:nvSpPr>
          <p:cNvPr id="8" name="TextBox 7">
            <a:extLst>
              <a:ext uri="{FF2B5EF4-FFF2-40B4-BE49-F238E27FC236}">
                <a16:creationId xmlns:a16="http://schemas.microsoft.com/office/drawing/2014/main" id="{7591F47C-6A17-A3AB-D2D9-938A78A49036}"/>
              </a:ext>
            </a:extLst>
          </p:cNvPr>
          <p:cNvSpPr txBox="1"/>
          <p:nvPr/>
        </p:nvSpPr>
        <p:spPr>
          <a:xfrm>
            <a:off x="342243" y="3341418"/>
            <a:ext cx="7020353" cy="830997"/>
          </a:xfrm>
          <a:prstGeom prst="rect">
            <a:avLst/>
          </a:prstGeom>
          <a:noFill/>
        </p:spPr>
        <p:txBody>
          <a:bodyPr wrap="square" lIns="0" tIns="0" rIns="0" bIns="0" rtlCol="0">
            <a:spAutoFit/>
          </a:bodyPr>
          <a:lstStyle/>
          <a:p>
            <a:pPr algn="l"/>
            <a:r>
              <a:rPr lang="en-GB" b="1" dirty="0">
                <a:solidFill>
                  <a:srgbClr val="FF0000"/>
                </a:solidFill>
              </a:rPr>
              <a:t>2. Canted Cosine Theta (CCT)</a:t>
            </a:r>
            <a:r>
              <a:rPr lang="en-GB" dirty="0"/>
              <a:t> curved demonstrator </a:t>
            </a:r>
          </a:p>
          <a:p>
            <a:pPr algn="l"/>
            <a:r>
              <a:rPr lang="en-GB" dirty="0"/>
              <a:t>     4 T, 0.4 T/s, 80 mm ø, r=1.65 m (430 MeV/u), 30</a:t>
            </a:r>
            <a:r>
              <a:rPr lang="en-GB" baseline="30000" dirty="0"/>
              <a:t>0</a:t>
            </a:r>
          </a:p>
          <a:p>
            <a:pPr algn="l"/>
            <a:r>
              <a:rPr lang="en-GB" dirty="0"/>
              <a:t>     EU Project HITRIplus (2021-25) </a:t>
            </a:r>
          </a:p>
        </p:txBody>
      </p:sp>
      <p:pic>
        <p:nvPicPr>
          <p:cNvPr id="16" name="Picture 15">
            <a:extLst>
              <a:ext uri="{FF2B5EF4-FFF2-40B4-BE49-F238E27FC236}">
                <a16:creationId xmlns:a16="http://schemas.microsoft.com/office/drawing/2014/main" id="{CFEE2CAF-8EF3-FA6E-0862-11EDA8FC5714}"/>
              </a:ext>
            </a:extLst>
          </p:cNvPr>
          <p:cNvPicPr>
            <a:picLocks noChangeAspect="1"/>
          </p:cNvPicPr>
          <p:nvPr/>
        </p:nvPicPr>
        <p:blipFill>
          <a:blip r:embed="rId5"/>
          <a:stretch>
            <a:fillRect/>
          </a:stretch>
        </p:blipFill>
        <p:spPr>
          <a:xfrm>
            <a:off x="9224081" y="3139946"/>
            <a:ext cx="2485761" cy="1542260"/>
          </a:xfrm>
          <a:prstGeom prst="rect">
            <a:avLst/>
          </a:prstGeom>
        </p:spPr>
      </p:pic>
      <p:sp>
        <p:nvSpPr>
          <p:cNvPr id="17" name="TextBox 16">
            <a:extLst>
              <a:ext uri="{FF2B5EF4-FFF2-40B4-BE49-F238E27FC236}">
                <a16:creationId xmlns:a16="http://schemas.microsoft.com/office/drawing/2014/main" id="{26D975EA-085B-875B-1DB7-13F6EE7E7300}"/>
              </a:ext>
            </a:extLst>
          </p:cNvPr>
          <p:cNvSpPr txBox="1"/>
          <p:nvPr/>
        </p:nvSpPr>
        <p:spPr>
          <a:xfrm>
            <a:off x="342244" y="4319122"/>
            <a:ext cx="7020353" cy="1492716"/>
          </a:xfrm>
          <a:prstGeom prst="rect">
            <a:avLst/>
          </a:prstGeom>
          <a:noFill/>
        </p:spPr>
        <p:txBody>
          <a:bodyPr wrap="square" lIns="0" tIns="0" rIns="0" bIns="0" rtlCol="0">
            <a:spAutoFit/>
          </a:bodyPr>
          <a:lstStyle/>
          <a:p>
            <a:pPr algn="l"/>
            <a:r>
              <a:rPr lang="en-GB" b="1" dirty="0">
                <a:solidFill>
                  <a:srgbClr val="FF0000"/>
                </a:solidFill>
              </a:rPr>
              <a:t>3. Combined-functions LTS CCT</a:t>
            </a:r>
            <a:r>
              <a:rPr lang="en-GB" dirty="0"/>
              <a:t> straight demonstrator  </a:t>
            </a:r>
          </a:p>
          <a:p>
            <a:pPr algn="l"/>
            <a:r>
              <a:rPr lang="en-GB" dirty="0"/>
              <a:t>    4 T + 5 T/m quadrupole, 80 mm ø, L=0.73 m</a:t>
            </a:r>
          </a:p>
          <a:p>
            <a:pPr algn="l"/>
            <a:endParaRPr lang="en-GB" sz="700" dirty="0"/>
          </a:p>
          <a:p>
            <a:pPr algn="l"/>
            <a:r>
              <a:rPr lang="en-GB" b="1" dirty="0">
                <a:solidFill>
                  <a:srgbClr val="FF0000"/>
                </a:solidFill>
              </a:rPr>
              <a:t>4. Combined-functions HTS CCT</a:t>
            </a:r>
            <a:r>
              <a:rPr lang="en-GB" dirty="0"/>
              <a:t> straight demonstrator  </a:t>
            </a:r>
          </a:p>
          <a:p>
            <a:pPr algn="l"/>
            <a:r>
              <a:rPr lang="en-GB" dirty="0"/>
              <a:t>    4 T @ 10 K, </a:t>
            </a:r>
            <a:r>
              <a:rPr lang="en-GB" dirty="0" err="1"/>
              <a:t>ReBCO</a:t>
            </a:r>
            <a:r>
              <a:rPr lang="en-GB" dirty="0"/>
              <a:t> tapes, 80 mm ø, L=1 m</a:t>
            </a:r>
          </a:p>
          <a:p>
            <a:pPr algn="l"/>
            <a:r>
              <a:rPr lang="en-GB" baseline="30000" dirty="0"/>
              <a:t>      </a:t>
            </a:r>
            <a:r>
              <a:rPr lang="en-GB" dirty="0"/>
              <a:t>EU Project I.FAST (2021-25) </a:t>
            </a:r>
          </a:p>
        </p:txBody>
      </p:sp>
      <p:pic>
        <p:nvPicPr>
          <p:cNvPr id="19" name="Picture 18">
            <a:extLst>
              <a:ext uri="{FF2B5EF4-FFF2-40B4-BE49-F238E27FC236}">
                <a16:creationId xmlns:a16="http://schemas.microsoft.com/office/drawing/2014/main" id="{8CEC937A-7455-99E4-7745-0A6151090A92}"/>
              </a:ext>
            </a:extLst>
          </p:cNvPr>
          <p:cNvPicPr>
            <a:picLocks noChangeAspect="1"/>
          </p:cNvPicPr>
          <p:nvPr/>
        </p:nvPicPr>
        <p:blipFill>
          <a:blip r:embed="rId6"/>
          <a:stretch>
            <a:fillRect/>
          </a:stretch>
        </p:blipFill>
        <p:spPr>
          <a:xfrm>
            <a:off x="6442687" y="3023087"/>
            <a:ext cx="2481174" cy="1690661"/>
          </a:xfrm>
          <a:prstGeom prst="rect">
            <a:avLst/>
          </a:prstGeom>
        </p:spPr>
      </p:pic>
      <p:pic>
        <p:nvPicPr>
          <p:cNvPr id="20" name="Immagine 11">
            <a:extLst>
              <a:ext uri="{FF2B5EF4-FFF2-40B4-BE49-F238E27FC236}">
                <a16:creationId xmlns:a16="http://schemas.microsoft.com/office/drawing/2014/main" id="{C166F20F-70D2-79D6-959B-C0A3B037C9C6}"/>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465796" y="4829116"/>
            <a:ext cx="2710967" cy="1721117"/>
          </a:xfrm>
          <a:prstGeom prst="rect">
            <a:avLst/>
          </a:prstGeom>
        </p:spPr>
      </p:pic>
      <p:pic>
        <p:nvPicPr>
          <p:cNvPr id="21" name="Image 4">
            <a:extLst>
              <a:ext uri="{FF2B5EF4-FFF2-40B4-BE49-F238E27FC236}">
                <a16:creationId xmlns:a16="http://schemas.microsoft.com/office/drawing/2014/main" id="{0CCCA188-585B-95BF-ECB4-55D6BD58C5CC}"/>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5855467" y="5397477"/>
            <a:ext cx="3624986" cy="772876"/>
          </a:xfrm>
          <a:prstGeom prst="rect">
            <a:avLst/>
          </a:prstGeom>
        </p:spPr>
      </p:pic>
      <p:sp>
        <p:nvSpPr>
          <p:cNvPr id="22" name="TextBox 19">
            <a:extLst>
              <a:ext uri="{FF2B5EF4-FFF2-40B4-BE49-F238E27FC236}">
                <a16:creationId xmlns:a16="http://schemas.microsoft.com/office/drawing/2014/main" id="{65F7B7FE-BC01-456C-2A20-7453E3E29755}"/>
              </a:ext>
            </a:extLst>
          </p:cNvPr>
          <p:cNvSpPr>
            <a:spLocks/>
          </p:cNvSpPr>
          <p:nvPr/>
        </p:nvSpPr>
        <p:spPr bwMode="auto">
          <a:xfrm>
            <a:off x="7973323" y="4883251"/>
            <a:ext cx="1901076" cy="230832"/>
          </a:xfrm>
          <a:prstGeom prst="rect">
            <a:avLst/>
          </a:prstGeom>
          <a:solidFill>
            <a:schemeClr val="accent1"/>
          </a:solidFill>
          <a:ln>
            <a:noFill/>
          </a:ln>
        </p:spPr>
        <p:style>
          <a:lnRef idx="0">
            <a:srgbClr val="000000"/>
          </a:lnRef>
          <a:fillRef idx="0">
            <a:srgbClr val="000000"/>
          </a:fillRef>
          <a:effectRef idx="0">
            <a:srgbClr val="000000"/>
          </a:effectRef>
          <a:fontRef idx="minor">
            <a:schemeClr val="lt1"/>
          </a:fontRef>
        </p:style>
        <p:txBody>
          <a:bodyPr wrap="square" rtlCol="0">
            <a:spAutoFit/>
          </a:bodyPr>
          <a:lstStyle/>
          <a:p>
            <a:pPr>
              <a:defRPr/>
            </a:pPr>
            <a:r>
              <a:rPr lang="en-GB" sz="900" b="1" i="1" dirty="0"/>
              <a:t>INFN (courtesy E. De Matteis </a:t>
            </a:r>
          </a:p>
        </p:txBody>
      </p:sp>
      <p:sp>
        <p:nvSpPr>
          <p:cNvPr id="23" name="TextBox 22">
            <a:extLst>
              <a:ext uri="{FF2B5EF4-FFF2-40B4-BE49-F238E27FC236}">
                <a16:creationId xmlns:a16="http://schemas.microsoft.com/office/drawing/2014/main" id="{FB4FDBC5-DB7D-5C30-DB0E-410D28F9C0F6}"/>
              </a:ext>
            </a:extLst>
          </p:cNvPr>
          <p:cNvSpPr txBox="1"/>
          <p:nvPr/>
        </p:nvSpPr>
        <p:spPr>
          <a:xfrm>
            <a:off x="342243" y="5956732"/>
            <a:ext cx="5513224" cy="276999"/>
          </a:xfrm>
          <a:prstGeom prst="rect">
            <a:avLst/>
          </a:prstGeom>
          <a:noFill/>
        </p:spPr>
        <p:txBody>
          <a:bodyPr wrap="square" lIns="0" tIns="0" rIns="0" bIns="0" rtlCol="0">
            <a:spAutoFit/>
          </a:bodyPr>
          <a:lstStyle/>
          <a:p>
            <a:pPr algn="l"/>
            <a:r>
              <a:rPr lang="en-GB" i="1" dirty="0"/>
              <a:t>Only 1 out of 5 demonstrators will be built at CERN!</a:t>
            </a:r>
          </a:p>
        </p:txBody>
      </p:sp>
    </p:spTree>
    <p:extLst>
      <p:ext uri="{BB962C8B-B14F-4D97-AF65-F5344CB8AC3E}">
        <p14:creationId xmlns:p14="http://schemas.microsoft.com/office/powerpoint/2010/main" val="922927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F7CA9-15BF-7CA8-62A6-1AEF1D5CBC33}"/>
              </a:ext>
            </a:extLst>
          </p:cNvPr>
          <p:cNvSpPr>
            <a:spLocks noGrp="1"/>
          </p:cNvSpPr>
          <p:nvPr>
            <p:ph type="title"/>
          </p:nvPr>
        </p:nvSpPr>
        <p:spPr>
          <a:xfrm>
            <a:off x="0" y="-11273"/>
            <a:ext cx="12192000" cy="760163"/>
          </a:xfrm>
        </p:spPr>
        <p:txBody>
          <a:bodyPr/>
          <a:lstStyle/>
          <a:p>
            <a:r>
              <a:rPr lang="fr-CH" dirty="0"/>
              <a:t>Low-</a:t>
            </a:r>
            <a:r>
              <a:rPr lang="fr-CH" dirty="0" err="1"/>
              <a:t>energy</a:t>
            </a:r>
            <a:r>
              <a:rPr lang="fr-CH" dirty="0"/>
              <a:t> </a:t>
            </a:r>
            <a:r>
              <a:rPr lang="fr-CH" dirty="0" err="1"/>
              <a:t>beam</a:t>
            </a:r>
            <a:r>
              <a:rPr lang="fr-CH" dirty="0"/>
              <a:t> and He/C-linac test stand</a:t>
            </a:r>
            <a:endParaRPr lang="en-GB" dirty="0"/>
          </a:p>
        </p:txBody>
      </p:sp>
      <p:sp>
        <p:nvSpPr>
          <p:cNvPr id="4" name="Slide Number Placeholder 3">
            <a:extLst>
              <a:ext uri="{FF2B5EF4-FFF2-40B4-BE49-F238E27FC236}">
                <a16:creationId xmlns:a16="http://schemas.microsoft.com/office/drawing/2014/main" id="{6FB8EC9F-DEEE-614A-76D0-F0571A24ECD8}"/>
              </a:ext>
            </a:extLst>
          </p:cNvPr>
          <p:cNvSpPr>
            <a:spLocks noGrp="1"/>
          </p:cNvSpPr>
          <p:nvPr>
            <p:ph type="sldNum" sz="quarter" idx="4"/>
          </p:nvPr>
        </p:nvSpPr>
        <p:spPr>
          <a:xfrm>
            <a:off x="10795574" y="6031759"/>
            <a:ext cx="668565" cy="365125"/>
          </a:xfrm>
        </p:spPr>
        <p:txBody>
          <a:bodyPr/>
          <a:lstStyle/>
          <a:p>
            <a:fld id="{17918391-D411-FE40-AAD7-861AE5233E0E}" type="slidenum">
              <a:rPr lang="en-US" smtClean="0"/>
              <a:pPr/>
              <a:t>22</a:t>
            </a:fld>
            <a:endParaRPr lang="en-US" dirty="0"/>
          </a:p>
        </p:txBody>
      </p:sp>
      <p:sp>
        <p:nvSpPr>
          <p:cNvPr id="3" name="TextBox 2">
            <a:extLst>
              <a:ext uri="{FF2B5EF4-FFF2-40B4-BE49-F238E27FC236}">
                <a16:creationId xmlns:a16="http://schemas.microsoft.com/office/drawing/2014/main" id="{726D16C9-8F85-B8F7-1A87-2E7F6A64109C}"/>
              </a:ext>
            </a:extLst>
          </p:cNvPr>
          <p:cNvSpPr txBox="1"/>
          <p:nvPr/>
        </p:nvSpPr>
        <p:spPr>
          <a:xfrm>
            <a:off x="6998367" y="816154"/>
            <a:ext cx="4782763" cy="3293209"/>
          </a:xfrm>
          <a:prstGeom prst="rect">
            <a:avLst/>
          </a:prstGeom>
          <a:noFill/>
        </p:spPr>
        <p:txBody>
          <a:bodyPr wrap="square" rtlCol="0">
            <a:spAutoFit/>
          </a:bodyPr>
          <a:lstStyle/>
          <a:p>
            <a:pPr>
              <a:spcBef>
                <a:spcPts val="600"/>
              </a:spcBef>
            </a:pPr>
            <a:r>
              <a:rPr lang="en-GB" dirty="0">
                <a:latin typeface="Calibri" panose="020F0502020204030204" pitchFamily="34" charset="0"/>
                <a:cs typeface="Calibri" panose="020F0502020204030204" pitchFamily="34" charset="0"/>
              </a:rPr>
              <a:t>CERN is acquiring a “</a:t>
            </a:r>
            <a:r>
              <a:rPr lang="en-GB" dirty="0" err="1">
                <a:latin typeface="Calibri" panose="020F0502020204030204" pitchFamily="34" charset="0"/>
                <a:cs typeface="Calibri" panose="020F0502020204030204" pitchFamily="34" charset="0"/>
              </a:rPr>
              <a:t>Supernanogan</a:t>
            </a:r>
            <a:r>
              <a:rPr lang="en-GB" dirty="0">
                <a:latin typeface="Calibri" panose="020F0502020204030204" pitchFamily="34" charset="0"/>
                <a:cs typeface="Calibri" panose="020F0502020204030204" pitchFamily="34" charset="0"/>
              </a:rPr>
              <a:t>” </a:t>
            </a:r>
            <a:r>
              <a:rPr lang="en-GB" b="1" dirty="0">
                <a:solidFill>
                  <a:srgbClr val="FF0000"/>
                </a:solidFill>
                <a:latin typeface="Calibri" panose="020F0502020204030204" pitchFamily="34" charset="0"/>
                <a:cs typeface="Calibri" panose="020F0502020204030204" pitchFamily="34" charset="0"/>
              </a:rPr>
              <a:t>ion source</a:t>
            </a:r>
            <a:r>
              <a:rPr lang="en-GB" dirty="0">
                <a:latin typeface="Calibri" panose="020F0502020204030204" pitchFamily="34" charset="0"/>
                <a:cs typeface="Calibri" panose="020F0502020204030204" pitchFamily="34" charset="0"/>
              </a:rPr>
              <a:t> funded by a donor: after the end of tests at CERN the source will be the core of an ion beam laboratory at the University of Sarajevo.</a:t>
            </a:r>
          </a:p>
          <a:p>
            <a:pPr>
              <a:spcBef>
                <a:spcPts val="600"/>
              </a:spcBef>
            </a:pPr>
            <a:r>
              <a:rPr lang="en-GB" dirty="0">
                <a:latin typeface="Calibri" panose="020F0502020204030204" pitchFamily="34" charset="0"/>
                <a:cs typeface="Calibri" panose="020F0502020204030204" pitchFamily="34" charset="0"/>
              </a:rPr>
              <a:t>The source will be completed with a small accelerator (</a:t>
            </a:r>
            <a:r>
              <a:rPr lang="en-GB" b="1" dirty="0">
                <a:solidFill>
                  <a:srgbClr val="FF0000"/>
                </a:solidFill>
                <a:latin typeface="Calibri" panose="020F0502020204030204" pitchFamily="34" charset="0"/>
                <a:cs typeface="Calibri" panose="020F0502020204030204" pitchFamily="34" charset="0"/>
              </a:rPr>
              <a:t>RFQ</a:t>
            </a:r>
            <a:r>
              <a:rPr lang="en-GB" dirty="0">
                <a:latin typeface="Calibri" panose="020F0502020204030204" pitchFamily="34" charset="0"/>
                <a:cs typeface="Calibri" panose="020F0502020204030204" pitchFamily="34" charset="0"/>
              </a:rPr>
              <a:t>) provided by CIEMAT (Spain) and used to test </a:t>
            </a:r>
            <a:r>
              <a:rPr lang="en-GB" dirty="0">
                <a:solidFill>
                  <a:srgbClr val="FF0000"/>
                </a:solidFill>
                <a:latin typeface="Calibri" panose="020F0502020204030204" pitchFamily="34" charset="0"/>
                <a:cs typeface="Calibri" panose="020F0502020204030204" pitchFamily="34" charset="0"/>
              </a:rPr>
              <a:t>different beam configurations </a:t>
            </a:r>
            <a:r>
              <a:rPr lang="en-GB" dirty="0">
                <a:latin typeface="Calibri" panose="020F0502020204030204" pitchFamily="34" charset="0"/>
                <a:cs typeface="Calibri" panose="020F0502020204030204" pitchFamily="34" charset="0"/>
              </a:rPr>
              <a:t>with e/m= ½ (helium, fully stripped carbon).</a:t>
            </a:r>
          </a:p>
          <a:p>
            <a:pPr>
              <a:spcBef>
                <a:spcPts val="600"/>
              </a:spcBef>
            </a:pPr>
            <a:r>
              <a:rPr lang="en-GB" dirty="0">
                <a:latin typeface="Calibri" panose="020F0502020204030204" pitchFamily="34" charset="0"/>
                <a:cs typeface="Calibri" panose="020F0502020204030204" pitchFamily="34" charset="0"/>
              </a:rPr>
              <a:t>A </a:t>
            </a:r>
            <a:r>
              <a:rPr lang="en-GB" b="1" dirty="0">
                <a:solidFill>
                  <a:srgbClr val="FF0000"/>
                </a:solidFill>
                <a:latin typeface="Calibri" panose="020F0502020204030204" pitchFamily="34" charset="0"/>
                <a:cs typeface="Calibri" panose="020F0502020204030204" pitchFamily="34" charset="0"/>
              </a:rPr>
              <a:t>test stand area </a:t>
            </a:r>
            <a:r>
              <a:rPr lang="en-GB" dirty="0">
                <a:latin typeface="Calibri" panose="020F0502020204030204" pitchFamily="34" charset="0"/>
                <a:cs typeface="Calibri" panose="020F0502020204030204" pitchFamily="34" charset="0"/>
              </a:rPr>
              <a:t>for low-energy medical beams will be equipped at CERN and operated in the period 2024-25.</a:t>
            </a:r>
          </a:p>
        </p:txBody>
      </p:sp>
      <p:pic>
        <p:nvPicPr>
          <p:cNvPr id="9" name="Imagen 4">
            <a:extLst>
              <a:ext uri="{FF2B5EF4-FFF2-40B4-BE49-F238E27FC236}">
                <a16:creationId xmlns:a16="http://schemas.microsoft.com/office/drawing/2014/main" id="{5D7E7F3C-39AD-8158-7526-8EAF1EC12A7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36591" y="1013408"/>
            <a:ext cx="2478832" cy="2091000"/>
          </a:xfrm>
          <a:prstGeom prst="rect">
            <a:avLst/>
          </a:prstGeom>
        </p:spPr>
      </p:pic>
      <p:sp>
        <p:nvSpPr>
          <p:cNvPr id="10" name="TextBox 9">
            <a:extLst>
              <a:ext uri="{FF2B5EF4-FFF2-40B4-BE49-F238E27FC236}">
                <a16:creationId xmlns:a16="http://schemas.microsoft.com/office/drawing/2014/main" id="{25FC3618-2B59-A4D8-486B-90A87658F92E}"/>
              </a:ext>
            </a:extLst>
          </p:cNvPr>
          <p:cNvSpPr txBox="1"/>
          <p:nvPr/>
        </p:nvSpPr>
        <p:spPr>
          <a:xfrm>
            <a:off x="160090" y="5181017"/>
            <a:ext cx="1264770" cy="246221"/>
          </a:xfrm>
          <a:prstGeom prst="rect">
            <a:avLst/>
          </a:prstGeom>
          <a:solidFill>
            <a:schemeClr val="bg1"/>
          </a:solidFill>
        </p:spPr>
        <p:txBody>
          <a:bodyPr wrap="none" lIns="0" tIns="0" rIns="0" bIns="0" rtlCol="0">
            <a:spAutoFit/>
          </a:bodyPr>
          <a:lstStyle/>
          <a:p>
            <a:pPr algn="l"/>
            <a:r>
              <a:rPr lang="fr-CH" sz="1600" dirty="0">
                <a:solidFill>
                  <a:schemeClr val="accent6">
                    <a:lumMod val="50000"/>
                  </a:schemeClr>
                </a:solidFill>
              </a:rPr>
              <a:t>He ion source</a:t>
            </a:r>
            <a:endParaRPr lang="en-GB" sz="1600" dirty="0">
              <a:solidFill>
                <a:schemeClr val="accent6">
                  <a:lumMod val="50000"/>
                </a:schemeClr>
              </a:solidFill>
            </a:endParaRPr>
          </a:p>
        </p:txBody>
      </p:sp>
      <p:sp>
        <p:nvSpPr>
          <p:cNvPr id="11" name="TextBox 10">
            <a:extLst>
              <a:ext uri="{FF2B5EF4-FFF2-40B4-BE49-F238E27FC236}">
                <a16:creationId xmlns:a16="http://schemas.microsoft.com/office/drawing/2014/main" id="{C0CD5B41-0BCC-C01D-76C3-47CEEE92BFA3}"/>
              </a:ext>
            </a:extLst>
          </p:cNvPr>
          <p:cNvSpPr txBox="1"/>
          <p:nvPr/>
        </p:nvSpPr>
        <p:spPr>
          <a:xfrm>
            <a:off x="3761691" y="5191143"/>
            <a:ext cx="2912624" cy="246221"/>
          </a:xfrm>
          <a:prstGeom prst="rect">
            <a:avLst/>
          </a:prstGeom>
          <a:solidFill>
            <a:schemeClr val="bg1"/>
          </a:solidFill>
        </p:spPr>
        <p:txBody>
          <a:bodyPr wrap="square" lIns="0" tIns="0" rIns="0" bIns="0" rtlCol="0">
            <a:spAutoFit/>
          </a:bodyPr>
          <a:lstStyle/>
          <a:p>
            <a:pPr algn="l"/>
            <a:r>
              <a:rPr lang="fr-CH" sz="1600" dirty="0">
                <a:solidFill>
                  <a:schemeClr val="accent6">
                    <a:lumMod val="50000"/>
                  </a:schemeClr>
                </a:solidFill>
              </a:rPr>
              <a:t>Beam </a:t>
            </a:r>
            <a:r>
              <a:rPr lang="fr-CH" sz="1600" dirty="0" err="1">
                <a:solidFill>
                  <a:schemeClr val="accent6">
                    <a:lumMod val="50000"/>
                  </a:schemeClr>
                </a:solidFill>
              </a:rPr>
              <a:t>measurement</a:t>
            </a:r>
            <a:r>
              <a:rPr lang="fr-CH" sz="1600" dirty="0">
                <a:solidFill>
                  <a:schemeClr val="accent6">
                    <a:lumMod val="50000"/>
                  </a:schemeClr>
                </a:solidFill>
              </a:rPr>
              <a:t> line (2.5 m)</a:t>
            </a:r>
            <a:endParaRPr lang="en-GB" sz="1600" dirty="0">
              <a:solidFill>
                <a:schemeClr val="accent6">
                  <a:lumMod val="50000"/>
                </a:schemeClr>
              </a:solidFill>
            </a:endParaRPr>
          </a:p>
        </p:txBody>
      </p:sp>
      <p:cxnSp>
        <p:nvCxnSpPr>
          <p:cNvPr id="13" name="Straight Arrow Connector 12">
            <a:extLst>
              <a:ext uri="{FF2B5EF4-FFF2-40B4-BE49-F238E27FC236}">
                <a16:creationId xmlns:a16="http://schemas.microsoft.com/office/drawing/2014/main" id="{C5C09E26-5BDD-7C01-9E64-D78AA4CF8018}"/>
              </a:ext>
            </a:extLst>
          </p:cNvPr>
          <p:cNvCxnSpPr>
            <a:cxnSpLocks/>
          </p:cNvCxnSpPr>
          <p:nvPr/>
        </p:nvCxnSpPr>
        <p:spPr>
          <a:xfrm>
            <a:off x="1689408" y="5095019"/>
            <a:ext cx="189743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4A9A6D6-922D-AA39-647D-E028F5B3BCC3}"/>
              </a:ext>
            </a:extLst>
          </p:cNvPr>
          <p:cNvSpPr txBox="1"/>
          <p:nvPr/>
        </p:nvSpPr>
        <p:spPr>
          <a:xfrm>
            <a:off x="2115987" y="5184392"/>
            <a:ext cx="1234312" cy="246221"/>
          </a:xfrm>
          <a:prstGeom prst="rect">
            <a:avLst/>
          </a:prstGeom>
          <a:solidFill>
            <a:schemeClr val="bg1"/>
          </a:solidFill>
        </p:spPr>
        <p:txBody>
          <a:bodyPr wrap="none" lIns="0" tIns="0" rIns="0" bIns="0" rtlCol="0">
            <a:spAutoFit/>
          </a:bodyPr>
          <a:lstStyle/>
          <a:p>
            <a:pPr algn="l"/>
            <a:r>
              <a:rPr lang="fr-CH" sz="1600" dirty="0">
                <a:solidFill>
                  <a:schemeClr val="accent6">
                    <a:lumMod val="50000"/>
                  </a:schemeClr>
                </a:solidFill>
              </a:rPr>
              <a:t>RFQ, 2.35 m </a:t>
            </a:r>
            <a:endParaRPr lang="en-GB" sz="1600" dirty="0">
              <a:solidFill>
                <a:schemeClr val="accent6">
                  <a:lumMod val="50000"/>
                </a:schemeClr>
              </a:solidFill>
            </a:endParaRPr>
          </a:p>
        </p:txBody>
      </p:sp>
      <p:sp>
        <p:nvSpPr>
          <p:cNvPr id="19" name="Oval 18">
            <a:extLst>
              <a:ext uri="{FF2B5EF4-FFF2-40B4-BE49-F238E27FC236}">
                <a16:creationId xmlns:a16="http://schemas.microsoft.com/office/drawing/2014/main" id="{629505C6-97AA-9640-AA71-D42C1F90F327}"/>
              </a:ext>
            </a:extLst>
          </p:cNvPr>
          <p:cNvSpPr/>
          <p:nvPr/>
        </p:nvSpPr>
        <p:spPr>
          <a:xfrm>
            <a:off x="3425108" y="1073791"/>
            <a:ext cx="3217539" cy="1314861"/>
          </a:xfrm>
          <a:prstGeom prst="ellipse">
            <a:avLst/>
          </a:prstGeom>
          <a:solidFill>
            <a:schemeClr val="tx1">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Practical experience on optimisation and operation of the critical injector (current, emittance), valid for both the HF linac and the synchrotron </a:t>
            </a:r>
          </a:p>
        </p:txBody>
      </p:sp>
      <p:pic>
        <p:nvPicPr>
          <p:cNvPr id="7" name="Picture 6">
            <a:extLst>
              <a:ext uri="{FF2B5EF4-FFF2-40B4-BE49-F238E27FC236}">
                <a16:creationId xmlns:a16="http://schemas.microsoft.com/office/drawing/2014/main" id="{0082D8FB-82C8-F086-DD5D-C20DB9728FD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27368" y="3915225"/>
            <a:ext cx="4139543" cy="1118846"/>
          </a:xfrm>
          <a:prstGeom prst="rect">
            <a:avLst/>
          </a:prstGeom>
        </p:spPr>
      </p:pic>
      <p:pic>
        <p:nvPicPr>
          <p:cNvPr id="8" name="Picture 7">
            <a:extLst>
              <a:ext uri="{FF2B5EF4-FFF2-40B4-BE49-F238E27FC236}">
                <a16:creationId xmlns:a16="http://schemas.microsoft.com/office/drawing/2014/main" id="{33ACCF57-56AC-68CB-BCCD-F424DD029D2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86844" y="2661559"/>
            <a:ext cx="2912624" cy="2352805"/>
          </a:xfrm>
          <a:prstGeom prst="rect">
            <a:avLst/>
          </a:prstGeom>
        </p:spPr>
      </p:pic>
      <p:cxnSp>
        <p:nvCxnSpPr>
          <p:cNvPr id="16" name="Straight Arrow Connector 15">
            <a:extLst>
              <a:ext uri="{FF2B5EF4-FFF2-40B4-BE49-F238E27FC236}">
                <a16:creationId xmlns:a16="http://schemas.microsoft.com/office/drawing/2014/main" id="{B6C383F9-49C8-9C1A-9D00-AFFEC957DC40}"/>
              </a:ext>
            </a:extLst>
          </p:cNvPr>
          <p:cNvCxnSpPr>
            <a:cxnSpLocks/>
          </p:cNvCxnSpPr>
          <p:nvPr/>
        </p:nvCxnSpPr>
        <p:spPr>
          <a:xfrm>
            <a:off x="2361018" y="3140007"/>
            <a:ext cx="277108" cy="9845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 name="Picture 5" descr="Imagen que contiene captura de pantalla&#10;&#10;Descripción generada automáticamente">
            <a:extLst>
              <a:ext uri="{FF2B5EF4-FFF2-40B4-BE49-F238E27FC236}">
                <a16:creationId xmlns:a16="http://schemas.microsoft.com/office/drawing/2014/main" id="{CDE896F3-D35E-46F0-6300-2377678D9F2D}"/>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649010" y="4634585"/>
            <a:ext cx="3531648" cy="1762299"/>
          </a:xfrm>
          <a:custGeom>
            <a:avLst/>
            <a:gdLst>
              <a:gd name="connsiteX0" fmla="*/ 0 w 11116505"/>
              <a:gd name="connsiteY0" fmla="*/ 0 h 5547156"/>
              <a:gd name="connsiteX1" fmla="*/ 11116505 w 11116505"/>
              <a:gd name="connsiteY1" fmla="*/ 0 h 5547156"/>
              <a:gd name="connsiteX2" fmla="*/ 11116505 w 11116505"/>
              <a:gd name="connsiteY2" fmla="*/ 5547156 h 5547156"/>
              <a:gd name="connsiteX3" fmla="*/ 0 w 11116505"/>
              <a:gd name="connsiteY3" fmla="*/ 5547156 h 5547156"/>
              <a:gd name="connsiteX4" fmla="*/ 0 w 11116505"/>
              <a:gd name="connsiteY4" fmla="*/ 5545855 h 5547156"/>
              <a:gd name="connsiteX5" fmla="*/ 7331119 w 11116505"/>
              <a:gd name="connsiteY5" fmla="*/ 5545855 h 5547156"/>
              <a:gd name="connsiteX6" fmla="*/ 7331119 w 11116505"/>
              <a:gd name="connsiteY6" fmla="*/ 4847395 h 5547156"/>
              <a:gd name="connsiteX7" fmla="*/ 0 w 11116505"/>
              <a:gd name="connsiteY7" fmla="*/ 4847395 h 5547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16505" h="5547156">
                <a:moveTo>
                  <a:pt x="0" y="0"/>
                </a:moveTo>
                <a:lnTo>
                  <a:pt x="11116505" y="0"/>
                </a:lnTo>
                <a:lnTo>
                  <a:pt x="11116505" y="5547156"/>
                </a:lnTo>
                <a:lnTo>
                  <a:pt x="0" y="5547156"/>
                </a:lnTo>
                <a:lnTo>
                  <a:pt x="0" y="5545855"/>
                </a:lnTo>
                <a:lnTo>
                  <a:pt x="7331119" y="5545855"/>
                </a:lnTo>
                <a:lnTo>
                  <a:pt x="7331119" y="4847395"/>
                </a:lnTo>
                <a:lnTo>
                  <a:pt x="0" y="4847395"/>
                </a:lnTo>
                <a:close/>
              </a:path>
            </a:pathLst>
          </a:custGeom>
        </p:spPr>
      </p:pic>
      <p:sp>
        <p:nvSpPr>
          <p:cNvPr id="12" name="TextBox 11">
            <a:extLst>
              <a:ext uri="{FF2B5EF4-FFF2-40B4-BE49-F238E27FC236}">
                <a16:creationId xmlns:a16="http://schemas.microsoft.com/office/drawing/2014/main" id="{D4DE86AA-71E3-5D32-E8F6-E79BAC462D54}"/>
              </a:ext>
            </a:extLst>
          </p:cNvPr>
          <p:cNvSpPr txBox="1"/>
          <p:nvPr/>
        </p:nvSpPr>
        <p:spPr>
          <a:xfrm>
            <a:off x="10360320" y="4585162"/>
            <a:ext cx="1539071" cy="156966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dirty="0"/>
              <a:t>“Long-term” objective: a folded Carbon therapy high repetition frequency linac</a:t>
            </a:r>
            <a:endParaRPr lang="en-CH" sz="1600" dirty="0"/>
          </a:p>
        </p:txBody>
      </p:sp>
      <p:sp>
        <p:nvSpPr>
          <p:cNvPr id="15" name="TextBox 14">
            <a:extLst>
              <a:ext uri="{FF2B5EF4-FFF2-40B4-BE49-F238E27FC236}">
                <a16:creationId xmlns:a16="http://schemas.microsoft.com/office/drawing/2014/main" id="{48F40CC8-BF2F-2C75-2A57-FB18E9DE4886}"/>
              </a:ext>
            </a:extLst>
          </p:cNvPr>
          <p:cNvSpPr txBox="1"/>
          <p:nvPr/>
        </p:nvSpPr>
        <p:spPr>
          <a:xfrm>
            <a:off x="26092" y="5744513"/>
            <a:ext cx="1600375"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a:t>Ordered (9/23)</a:t>
            </a:r>
            <a:endParaRPr lang="en-CH" dirty="0"/>
          </a:p>
        </p:txBody>
      </p:sp>
      <p:sp>
        <p:nvSpPr>
          <p:cNvPr id="17" name="TextBox 16">
            <a:extLst>
              <a:ext uri="{FF2B5EF4-FFF2-40B4-BE49-F238E27FC236}">
                <a16:creationId xmlns:a16="http://schemas.microsoft.com/office/drawing/2014/main" id="{8BCE4D21-5142-0518-2E83-13A34B038B15}"/>
              </a:ext>
            </a:extLst>
          </p:cNvPr>
          <p:cNvSpPr txBox="1"/>
          <p:nvPr/>
        </p:nvSpPr>
        <p:spPr>
          <a:xfrm>
            <a:off x="1746699" y="5744513"/>
            <a:ext cx="1594026"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a:t>In construction</a:t>
            </a:r>
            <a:endParaRPr lang="en-CH" dirty="0"/>
          </a:p>
        </p:txBody>
      </p:sp>
      <p:sp>
        <p:nvSpPr>
          <p:cNvPr id="18" name="TextBox 17">
            <a:extLst>
              <a:ext uri="{FF2B5EF4-FFF2-40B4-BE49-F238E27FC236}">
                <a16:creationId xmlns:a16="http://schemas.microsoft.com/office/drawing/2014/main" id="{0B6B0A9F-0F1C-824F-C6AF-AAE179A19106}"/>
              </a:ext>
            </a:extLst>
          </p:cNvPr>
          <p:cNvSpPr txBox="1"/>
          <p:nvPr/>
        </p:nvSpPr>
        <p:spPr>
          <a:xfrm>
            <a:off x="3723695" y="5744513"/>
            <a:ext cx="1763624"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dirty="0"/>
              <a:t>Being assembled</a:t>
            </a:r>
            <a:endParaRPr lang="en-CH" dirty="0"/>
          </a:p>
        </p:txBody>
      </p:sp>
      <p:cxnSp>
        <p:nvCxnSpPr>
          <p:cNvPr id="21" name="Straight Arrow Connector 20">
            <a:extLst>
              <a:ext uri="{FF2B5EF4-FFF2-40B4-BE49-F238E27FC236}">
                <a16:creationId xmlns:a16="http://schemas.microsoft.com/office/drawing/2014/main" id="{B2DADD35-ACCF-61FA-26FA-B1B90FE15574}"/>
              </a:ext>
            </a:extLst>
          </p:cNvPr>
          <p:cNvCxnSpPr>
            <a:endCxn id="10" idx="2"/>
          </p:cNvCxnSpPr>
          <p:nvPr/>
        </p:nvCxnSpPr>
        <p:spPr>
          <a:xfrm flipV="1">
            <a:off x="792475" y="5427238"/>
            <a:ext cx="0" cy="215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5F131BA-926B-4934-B7A6-AA5ED12FAE2D}"/>
              </a:ext>
            </a:extLst>
          </p:cNvPr>
          <p:cNvCxnSpPr/>
          <p:nvPr/>
        </p:nvCxnSpPr>
        <p:spPr>
          <a:xfrm flipV="1">
            <a:off x="2499572" y="5437364"/>
            <a:ext cx="0" cy="215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EB8261C-8511-B578-E133-47D54747BCA1}"/>
              </a:ext>
            </a:extLst>
          </p:cNvPr>
          <p:cNvCxnSpPr/>
          <p:nvPr/>
        </p:nvCxnSpPr>
        <p:spPr>
          <a:xfrm flipV="1">
            <a:off x="4577928" y="5472030"/>
            <a:ext cx="0" cy="215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26991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3DEBE29-8EEE-F668-58C2-2768412B1707}"/>
              </a:ext>
            </a:extLst>
          </p:cNvPr>
          <p:cNvSpPr/>
          <p:nvPr/>
        </p:nvSpPr>
        <p:spPr>
          <a:xfrm>
            <a:off x="243725" y="4117017"/>
            <a:ext cx="11566122" cy="210769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B4B1E996-A910-4AAB-9B36-E3F297E0FA6B}"/>
              </a:ext>
            </a:extLst>
          </p:cNvPr>
          <p:cNvSpPr>
            <a:spLocks noGrp="1"/>
          </p:cNvSpPr>
          <p:nvPr>
            <p:ph type="title"/>
          </p:nvPr>
        </p:nvSpPr>
        <p:spPr>
          <a:xfrm>
            <a:off x="0" y="0"/>
            <a:ext cx="12192000" cy="668650"/>
          </a:xfrm>
        </p:spPr>
        <p:txBody>
          <a:bodyPr/>
          <a:lstStyle/>
          <a:p>
            <a:r>
              <a:rPr lang="en-GB" sz="3600" dirty="0"/>
              <a:t>Gantries: superconducting ion gantry, </a:t>
            </a:r>
            <a:r>
              <a:rPr lang="en-GB" dirty="0"/>
              <a:t>G</a:t>
            </a:r>
            <a:r>
              <a:rPr lang="en-GB" sz="3600" dirty="0"/>
              <a:t>atoroid</a:t>
            </a:r>
          </a:p>
        </p:txBody>
      </p:sp>
      <p:sp>
        <p:nvSpPr>
          <p:cNvPr id="6" name="Slide Number Placeholder 5">
            <a:extLst>
              <a:ext uri="{FF2B5EF4-FFF2-40B4-BE49-F238E27FC236}">
                <a16:creationId xmlns:a16="http://schemas.microsoft.com/office/drawing/2014/main" id="{0AAB2789-1949-4616-9BF0-6577314EA7EB}"/>
              </a:ext>
            </a:extLst>
          </p:cNvPr>
          <p:cNvSpPr>
            <a:spLocks noGrp="1"/>
          </p:cNvSpPr>
          <p:nvPr>
            <p:ph type="sldNum" sz="quarter" idx="12"/>
          </p:nvPr>
        </p:nvSpPr>
        <p:spPr>
          <a:xfrm>
            <a:off x="11128593" y="6042148"/>
            <a:ext cx="681254" cy="365125"/>
          </a:xfrm>
        </p:spPr>
        <p:txBody>
          <a:bodyPr/>
          <a:lstStyle/>
          <a:p>
            <a:fld id="{36B5EA5A-BC32-A742-B11B-8E7414D5B535}" type="slidenum">
              <a:rPr lang="en-US" smtClean="0"/>
              <a:pPr/>
              <a:t>23</a:t>
            </a:fld>
            <a:endParaRPr lang="en-US" dirty="0"/>
          </a:p>
        </p:txBody>
      </p:sp>
      <p:sp>
        <p:nvSpPr>
          <p:cNvPr id="9" name="TextBox 8">
            <a:extLst>
              <a:ext uri="{FF2B5EF4-FFF2-40B4-BE49-F238E27FC236}">
                <a16:creationId xmlns:a16="http://schemas.microsoft.com/office/drawing/2014/main" id="{728E2E05-579C-4AD7-9C66-858D190946F1}"/>
              </a:ext>
            </a:extLst>
          </p:cNvPr>
          <p:cNvSpPr txBox="1"/>
          <p:nvPr/>
        </p:nvSpPr>
        <p:spPr>
          <a:xfrm>
            <a:off x="226357" y="877579"/>
            <a:ext cx="2128770" cy="2923877"/>
          </a:xfrm>
          <a:prstGeom prst="rect">
            <a:avLst/>
          </a:prstGeom>
          <a:noFill/>
        </p:spPr>
        <p:txBody>
          <a:bodyPr wrap="square" lIns="0" tIns="0" rIns="0" bIns="0" rtlCol="0">
            <a:spAutoFit/>
          </a:bodyPr>
          <a:lstStyle/>
          <a:p>
            <a:pPr algn="l"/>
            <a:r>
              <a:rPr lang="en-GB" b="1" dirty="0"/>
              <a:t>Development of a rotating SC gantry for Carbon ions</a:t>
            </a:r>
            <a:r>
              <a:rPr lang="en-GB" dirty="0"/>
              <a:t>:</a:t>
            </a:r>
          </a:p>
          <a:p>
            <a:pPr marL="285750" indent="-285750" algn="l">
              <a:spcBef>
                <a:spcPts val="600"/>
              </a:spcBef>
              <a:buFont typeface="Wingdings" panose="05000000000000000000" pitchFamily="2" charset="2"/>
              <a:buChar char="Ø"/>
            </a:pPr>
            <a:r>
              <a:rPr lang="en-GB" sz="1400" dirty="0"/>
              <a:t>CERN-INFN-CNAO-MedAustron: magnets, dose delivery, range verification, scanning system.</a:t>
            </a:r>
          </a:p>
          <a:p>
            <a:pPr marL="285750" indent="-285750" algn="l">
              <a:spcBef>
                <a:spcPts val="600"/>
              </a:spcBef>
              <a:buFont typeface="Wingdings" panose="05000000000000000000" pitchFamily="2" charset="2"/>
              <a:buChar char="Ø"/>
            </a:pPr>
            <a:r>
              <a:rPr lang="en-GB" sz="1400" dirty="0"/>
              <a:t>HITRIplus EU project (CNAO, RTU, SEEIIST, CERN: optics and mechanics design.</a:t>
            </a:r>
          </a:p>
        </p:txBody>
      </p:sp>
      <p:cxnSp>
        <p:nvCxnSpPr>
          <p:cNvPr id="13" name="Straight Arrow Connector 12">
            <a:extLst>
              <a:ext uri="{FF2B5EF4-FFF2-40B4-BE49-F238E27FC236}">
                <a16:creationId xmlns:a16="http://schemas.microsoft.com/office/drawing/2014/main" id="{B19057A8-D557-4FAB-A0C6-FB0EAE6D9050}"/>
              </a:ext>
            </a:extLst>
          </p:cNvPr>
          <p:cNvCxnSpPr>
            <a:cxnSpLocks/>
          </p:cNvCxnSpPr>
          <p:nvPr/>
        </p:nvCxnSpPr>
        <p:spPr>
          <a:xfrm flipH="1">
            <a:off x="5606984" y="1540970"/>
            <a:ext cx="561179" cy="798548"/>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4B4731A8-AA4E-1C55-B0E5-E1224FC0996C}"/>
              </a:ext>
            </a:extLst>
          </p:cNvPr>
          <p:cNvSpPr txBox="1"/>
          <p:nvPr/>
        </p:nvSpPr>
        <p:spPr>
          <a:xfrm>
            <a:off x="8801431" y="1540970"/>
            <a:ext cx="3373200" cy="461665"/>
          </a:xfrm>
          <a:prstGeom prst="rect">
            <a:avLst/>
          </a:prstGeom>
          <a:noFill/>
        </p:spPr>
        <p:txBody>
          <a:bodyPr wrap="square" lIns="0" tIns="0" rIns="0" bIns="0" rtlCol="0">
            <a:spAutoFit/>
          </a:bodyPr>
          <a:lstStyle/>
          <a:p>
            <a:pPr algn="l"/>
            <a:r>
              <a:rPr lang="fr-CH" dirty="0"/>
              <a:t>4 magnets 45</a:t>
            </a:r>
            <a:r>
              <a:rPr lang="fr-CH" baseline="30000" dirty="0"/>
              <a:t>0</a:t>
            </a:r>
            <a:r>
              <a:rPr lang="fr-CH" dirty="0"/>
              <a:t>, 360</a:t>
            </a:r>
            <a:r>
              <a:rPr lang="fr-CH" baseline="30000" dirty="0"/>
              <a:t>0 </a:t>
            </a:r>
            <a:r>
              <a:rPr lang="fr-CH" dirty="0"/>
              <a:t>rotation</a:t>
            </a:r>
            <a:endParaRPr lang="fr-CH" baseline="30000" dirty="0"/>
          </a:p>
          <a:p>
            <a:pPr algn="l"/>
            <a:endParaRPr lang="en-GB" baseline="30000" dirty="0"/>
          </a:p>
        </p:txBody>
      </p:sp>
      <p:pic>
        <p:nvPicPr>
          <p:cNvPr id="5" name="Picture 4">
            <a:extLst>
              <a:ext uri="{FF2B5EF4-FFF2-40B4-BE49-F238E27FC236}">
                <a16:creationId xmlns:a16="http://schemas.microsoft.com/office/drawing/2014/main" id="{39AA09DB-0643-75C4-D12F-427B0B83319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286371" y="1975916"/>
            <a:ext cx="3642550" cy="1984796"/>
          </a:xfrm>
          <a:prstGeom prst="rect">
            <a:avLst/>
          </a:prstGeom>
        </p:spPr>
      </p:pic>
      <p:sp>
        <p:nvSpPr>
          <p:cNvPr id="7" name="TextBox 6">
            <a:extLst>
              <a:ext uri="{FF2B5EF4-FFF2-40B4-BE49-F238E27FC236}">
                <a16:creationId xmlns:a16="http://schemas.microsoft.com/office/drawing/2014/main" id="{06FE2E81-4E28-AB6F-A922-A0941873303C}"/>
              </a:ext>
            </a:extLst>
          </p:cNvPr>
          <p:cNvSpPr txBox="1"/>
          <p:nvPr/>
        </p:nvSpPr>
        <p:spPr>
          <a:xfrm>
            <a:off x="9141971" y="876341"/>
            <a:ext cx="2516048" cy="461665"/>
          </a:xfrm>
          <a:prstGeom prst="rect">
            <a:avLst/>
          </a:prstGeom>
          <a:noFill/>
        </p:spPr>
        <p:txBody>
          <a:bodyPr wrap="square" rtlCol="0">
            <a:spAutoFit/>
          </a:bodyPr>
          <a:lstStyle/>
          <a:p>
            <a:r>
              <a:rPr lang="it-IT" sz="1200" i="1" dirty="0" err="1"/>
              <a:t>Courtesy</a:t>
            </a:r>
            <a:r>
              <a:rPr lang="it-IT" sz="1200" i="1" dirty="0"/>
              <a:t> L. Piacentini (CERN, RTU), E. Felcini, M. Pullia (CNAO)</a:t>
            </a:r>
            <a:endParaRPr lang="en-US" sz="1200" i="1" dirty="0"/>
          </a:p>
        </p:txBody>
      </p:sp>
      <p:pic>
        <p:nvPicPr>
          <p:cNvPr id="12" name="Picture 11">
            <a:extLst>
              <a:ext uri="{FF2B5EF4-FFF2-40B4-BE49-F238E27FC236}">
                <a16:creationId xmlns:a16="http://schemas.microsoft.com/office/drawing/2014/main" id="{BD9A626B-9357-D3AB-3CCA-E00FA83D4EB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426421" y="4160385"/>
            <a:ext cx="2230793" cy="1921624"/>
          </a:xfrm>
          <a:prstGeom prst="rect">
            <a:avLst/>
          </a:prstGeom>
        </p:spPr>
      </p:pic>
      <p:sp>
        <p:nvSpPr>
          <p:cNvPr id="14" name="TextBox 13">
            <a:extLst>
              <a:ext uri="{FF2B5EF4-FFF2-40B4-BE49-F238E27FC236}">
                <a16:creationId xmlns:a16="http://schemas.microsoft.com/office/drawing/2014/main" id="{161B5E15-7D45-8583-85C8-BC7C693C2CB8}"/>
              </a:ext>
            </a:extLst>
          </p:cNvPr>
          <p:cNvSpPr txBox="1"/>
          <p:nvPr/>
        </p:nvSpPr>
        <p:spPr>
          <a:xfrm>
            <a:off x="6889084" y="4250738"/>
            <a:ext cx="2384704" cy="1831271"/>
          </a:xfrm>
          <a:prstGeom prst="rect">
            <a:avLst/>
          </a:prstGeom>
          <a:noFill/>
        </p:spPr>
        <p:txBody>
          <a:bodyPr wrap="square" lIns="0" tIns="0" rIns="0" bIns="0" rtlCol="0">
            <a:spAutoFit/>
          </a:bodyPr>
          <a:lstStyle/>
          <a:p>
            <a:pPr algn="l"/>
            <a:r>
              <a:rPr lang="en-US" sz="1400" dirty="0"/>
              <a:t>VHEE version of the Gatoroid gantry, based on normal conducting magnets.</a:t>
            </a:r>
          </a:p>
          <a:p>
            <a:pPr algn="l"/>
            <a:r>
              <a:rPr lang="en-US" sz="1400" dirty="0"/>
              <a:t>Inherent FLASH capability with multidirectional treatment.  </a:t>
            </a:r>
          </a:p>
          <a:p>
            <a:pPr algn="l"/>
            <a:r>
              <a:rPr lang="en-US" sz="1400" dirty="0"/>
              <a:t>Being designed at CERN.</a:t>
            </a:r>
          </a:p>
          <a:p>
            <a:pPr algn="l"/>
            <a:endParaRPr lang="en-US" sz="1050" dirty="0"/>
          </a:p>
          <a:p>
            <a:pPr algn="l"/>
            <a:r>
              <a:rPr lang="en-US" sz="1050" dirty="0"/>
              <a:t>(image courtesy T. </a:t>
            </a:r>
            <a:r>
              <a:rPr lang="en-US" sz="1050" dirty="0" err="1"/>
              <a:t>Lehtinen</a:t>
            </a:r>
            <a:r>
              <a:rPr lang="en-US" sz="1050" dirty="0"/>
              <a:t>, L. Bottura)</a:t>
            </a:r>
            <a:endParaRPr lang="en-GB" sz="1050" dirty="0"/>
          </a:p>
        </p:txBody>
      </p:sp>
      <p:pic>
        <p:nvPicPr>
          <p:cNvPr id="16" name="Picture 6" descr="Diagram&#10;&#10;Description automatically generated">
            <a:extLst>
              <a:ext uri="{FF2B5EF4-FFF2-40B4-BE49-F238E27FC236}">
                <a16:creationId xmlns:a16="http://schemas.microsoft.com/office/drawing/2014/main" id="{1ABBD2CC-8D03-47EA-B02E-10D1F0526C27}"/>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810241" y="4134071"/>
            <a:ext cx="2912657" cy="1974253"/>
          </a:xfrm>
          <a:prstGeom prst="rect">
            <a:avLst/>
          </a:prstGeom>
        </p:spPr>
      </p:pic>
      <p:sp>
        <p:nvSpPr>
          <p:cNvPr id="17" name="TextBox 16">
            <a:extLst>
              <a:ext uri="{FF2B5EF4-FFF2-40B4-BE49-F238E27FC236}">
                <a16:creationId xmlns:a16="http://schemas.microsoft.com/office/drawing/2014/main" id="{363F7301-0F20-07AA-9537-54C2730FDCE8}"/>
              </a:ext>
            </a:extLst>
          </p:cNvPr>
          <p:cNvSpPr txBox="1"/>
          <p:nvPr/>
        </p:nvSpPr>
        <p:spPr>
          <a:xfrm>
            <a:off x="470398" y="4239839"/>
            <a:ext cx="3137310" cy="1862048"/>
          </a:xfrm>
          <a:prstGeom prst="rect">
            <a:avLst/>
          </a:prstGeom>
          <a:noFill/>
        </p:spPr>
        <p:txBody>
          <a:bodyPr wrap="square" lIns="0" tIns="0" rIns="0" bIns="0" rtlCol="0">
            <a:spAutoFit/>
          </a:bodyPr>
          <a:lstStyle/>
          <a:p>
            <a:pPr algn="l"/>
            <a:r>
              <a:rPr lang="en-GB" b="1" dirty="0"/>
              <a:t>Development of a toroidal gantry (Gatoroid) </a:t>
            </a:r>
            <a:r>
              <a:rPr lang="en-GB" dirty="0"/>
              <a:t>at CERN.</a:t>
            </a:r>
          </a:p>
          <a:p>
            <a:pPr marL="285750" indent="-285750" algn="l">
              <a:spcBef>
                <a:spcPts val="600"/>
              </a:spcBef>
              <a:buFont typeface="Wingdings" panose="05000000000000000000" pitchFamily="2" charset="2"/>
              <a:buChar char="Ø"/>
            </a:pPr>
            <a:r>
              <a:rPr lang="en-GB" sz="1600" dirty="0"/>
              <a:t>Explored proton and carbon versions, now concentrates on a non-superconducting version for electrons, to be tested with low-energy protons.</a:t>
            </a:r>
          </a:p>
        </p:txBody>
      </p:sp>
      <p:pic>
        <p:nvPicPr>
          <p:cNvPr id="8" name="Hall assembly gantry rotation-converted">
            <a:hlinkClick r:id="" action="ppaction://media"/>
            <a:extLst>
              <a:ext uri="{FF2B5EF4-FFF2-40B4-BE49-F238E27FC236}">
                <a16:creationId xmlns:a16="http://schemas.microsoft.com/office/drawing/2014/main" id="{318174BA-23FE-0CF8-C280-D462E072C731}"/>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2500834" y="749676"/>
            <a:ext cx="5802906" cy="3264135"/>
          </a:xfrm>
          <a:prstGeom prst="rect">
            <a:avLst/>
          </a:prstGeom>
        </p:spPr>
      </p:pic>
    </p:spTree>
    <p:extLst>
      <p:ext uri="{BB962C8B-B14F-4D97-AF65-F5344CB8AC3E}">
        <p14:creationId xmlns:p14="http://schemas.microsoft.com/office/powerpoint/2010/main" val="242889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796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fill="hold" display="0">
                  <p:stCondLst>
                    <p:cond delay="indefinite"/>
                  </p:stCondLst>
                </p:cTn>
                <p:tgtEl>
                  <p:spTgt spid="8"/>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21E8D-E9EF-B0DE-ED07-4BB17E808B35}"/>
              </a:ext>
            </a:extLst>
          </p:cNvPr>
          <p:cNvSpPr>
            <a:spLocks noGrp="1"/>
          </p:cNvSpPr>
          <p:nvPr>
            <p:ph type="title"/>
          </p:nvPr>
        </p:nvSpPr>
        <p:spPr>
          <a:xfrm>
            <a:off x="0" y="0"/>
            <a:ext cx="12192000" cy="864972"/>
          </a:xfrm>
        </p:spPr>
        <p:txBody>
          <a:bodyPr/>
          <a:lstStyle/>
          <a:p>
            <a:r>
              <a:rPr lang="fr-CH" sz="4400" dirty="0"/>
              <a:t>The mission of CERN</a:t>
            </a:r>
            <a:endParaRPr lang="en-GB" sz="4400" dirty="0"/>
          </a:p>
        </p:txBody>
      </p:sp>
      <p:sp>
        <p:nvSpPr>
          <p:cNvPr id="4" name="Slide Number Placeholder 3">
            <a:extLst>
              <a:ext uri="{FF2B5EF4-FFF2-40B4-BE49-F238E27FC236}">
                <a16:creationId xmlns:a16="http://schemas.microsoft.com/office/drawing/2014/main" id="{E05C3CAD-808F-474C-3B12-D07F4D59ECCD}"/>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21" name="Rectangle 1028">
            <a:extLst>
              <a:ext uri="{FF2B5EF4-FFF2-40B4-BE49-F238E27FC236}">
                <a16:creationId xmlns:a16="http://schemas.microsoft.com/office/drawing/2014/main" id="{470E2486-383D-A27D-0E2E-D321E4C3F3A5}"/>
              </a:ext>
            </a:extLst>
          </p:cNvPr>
          <p:cNvSpPr txBox="1">
            <a:spLocks noChangeArrowheads="1"/>
          </p:cNvSpPr>
          <p:nvPr/>
        </p:nvSpPr>
        <p:spPr bwMode="auto">
          <a:xfrm>
            <a:off x="129004" y="984432"/>
            <a:ext cx="872758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a:lstStyle>
          <a:p>
            <a:pPr marL="342900" marR="0" lvl="0" indent="-342900" algn="l" defTabSz="914400" rtl="0" eaLnBrk="1" fontAlgn="base" latinLnBrk="0" hangingPunct="1">
              <a:lnSpc>
                <a:spcPct val="90000"/>
              </a:lnSpc>
              <a:spcBef>
                <a:spcPct val="20000"/>
              </a:spcBef>
              <a:spcAft>
                <a:spcPct val="0"/>
              </a:spcAft>
              <a:buClrTx/>
              <a:buSzPct val="75000"/>
              <a:buFont typeface="Wingdings" charset="2"/>
              <a:buChar char="q"/>
              <a:tabLst/>
              <a:defRPr/>
            </a:pPr>
            <a:r>
              <a:rPr kumimoji="0" lang="en-GB" sz="24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rPr>
              <a:t>Push back the frontiers of knowledge</a:t>
            </a:r>
          </a:p>
          <a:p>
            <a:pPr marL="342900" marR="0" lvl="0" indent="-342900" algn="l" defTabSz="914400" rtl="0" eaLnBrk="1" fontAlgn="base" latinLnBrk="0" hangingPunct="1">
              <a:lnSpc>
                <a:spcPct val="90000"/>
              </a:lnSpc>
              <a:spcBef>
                <a:spcPct val="20000"/>
              </a:spcBef>
              <a:spcAft>
                <a:spcPct val="0"/>
              </a:spcAft>
              <a:buClrTx/>
              <a:buSzPct val="75000"/>
              <a:buFont typeface="Wingdings" pitchFamily="-112" charset="2"/>
              <a:buNone/>
              <a:tabLst/>
              <a:defRPr/>
            </a:pPr>
            <a:r>
              <a:rPr kumimoji="0" lang="en-GB" sz="24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rPr>
              <a:t>	</a:t>
            </a:r>
            <a:r>
              <a:rPr kumimoji="0" lang="en-GB" sz="16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rPr>
              <a:t>the secrets of the Big Bang …what was the matter like within the first moments of the Universe’s existence?</a:t>
            </a:r>
          </a:p>
          <a:p>
            <a:pPr marL="342900" marR="0" lvl="0" indent="-342900" algn="l" defTabSz="914400" rtl="0" eaLnBrk="1" fontAlgn="base" latinLnBrk="0" hangingPunct="1">
              <a:lnSpc>
                <a:spcPct val="90000"/>
              </a:lnSpc>
              <a:spcBef>
                <a:spcPct val="20000"/>
              </a:spcBef>
              <a:spcAft>
                <a:spcPct val="0"/>
              </a:spcAft>
              <a:buClrTx/>
              <a:buSzPct val="75000"/>
              <a:buFont typeface="Wingdings" charset="2"/>
              <a:buChar char="n"/>
              <a:tabLst/>
              <a:defRPr/>
            </a:pPr>
            <a:endParaRPr kumimoji="0" lang="en-GB" sz="11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endParaRPr>
          </a:p>
          <a:p>
            <a:pPr marL="342900" marR="0" lvl="0" indent="-342900" algn="l" defTabSz="914400" rtl="0" eaLnBrk="1" fontAlgn="base" latinLnBrk="0" hangingPunct="1">
              <a:lnSpc>
                <a:spcPct val="90000"/>
              </a:lnSpc>
              <a:spcBef>
                <a:spcPct val="20000"/>
              </a:spcBef>
              <a:spcAft>
                <a:spcPct val="0"/>
              </a:spcAft>
              <a:buClrTx/>
              <a:buSzPct val="75000"/>
              <a:buFont typeface="Wingdings" charset="2"/>
              <a:buChar char="q"/>
              <a:tabLst/>
              <a:defRPr/>
            </a:pPr>
            <a:r>
              <a:rPr kumimoji="0" lang="en-GB" sz="24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rPr>
              <a:t>Develop new technologies for accelerators and detectors</a:t>
            </a:r>
          </a:p>
          <a:p>
            <a:pPr marL="342900" marR="0" lvl="0" indent="-342900" algn="l" defTabSz="914400" rtl="0" eaLnBrk="1" fontAlgn="base" latinLnBrk="0" hangingPunct="1">
              <a:lnSpc>
                <a:spcPct val="90000"/>
              </a:lnSpc>
              <a:spcBef>
                <a:spcPct val="20000"/>
              </a:spcBef>
              <a:spcAft>
                <a:spcPct val="0"/>
              </a:spcAft>
              <a:buClrTx/>
              <a:buSzPct val="75000"/>
              <a:buFont typeface="Wingdings" pitchFamily="-112" charset="2"/>
              <a:buNone/>
              <a:tabLst/>
              <a:defRPr/>
            </a:pPr>
            <a:r>
              <a:rPr kumimoji="0" lang="en-GB" sz="105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rPr>
              <a:t>	</a:t>
            </a:r>
            <a:endParaRPr kumimoji="0" lang="en-GB" sz="11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endParaRPr>
          </a:p>
          <a:p>
            <a:pPr marL="342900" marR="0" lvl="0" indent="-342900" algn="l" defTabSz="914400" rtl="0" eaLnBrk="1" fontAlgn="base" latinLnBrk="0" hangingPunct="1">
              <a:lnSpc>
                <a:spcPct val="90000"/>
              </a:lnSpc>
              <a:spcBef>
                <a:spcPct val="20000"/>
              </a:spcBef>
              <a:spcAft>
                <a:spcPct val="0"/>
              </a:spcAft>
              <a:buClrTx/>
              <a:buSzPct val="75000"/>
              <a:buFont typeface="Wingdings" charset="2"/>
              <a:buChar char="q"/>
              <a:tabLst/>
              <a:defRPr/>
            </a:pPr>
            <a:r>
              <a:rPr kumimoji="0" lang="en-GB" sz="24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rPr>
              <a:t>Train scientists and engineers of tomorrow</a:t>
            </a:r>
          </a:p>
          <a:p>
            <a:pPr marL="342900" marR="0" lvl="0" indent="-342900" algn="l" defTabSz="914400" rtl="0" eaLnBrk="1" fontAlgn="base" latinLnBrk="0" hangingPunct="1">
              <a:lnSpc>
                <a:spcPct val="90000"/>
              </a:lnSpc>
              <a:spcBef>
                <a:spcPct val="20000"/>
              </a:spcBef>
              <a:spcAft>
                <a:spcPct val="0"/>
              </a:spcAft>
              <a:buClrTx/>
              <a:buSzPct val="75000"/>
              <a:buFont typeface="Wingdings" charset="2"/>
              <a:buChar char="n"/>
              <a:tabLst/>
              <a:defRPr/>
            </a:pPr>
            <a:endParaRPr kumimoji="0" lang="en-GB" sz="11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endParaRPr>
          </a:p>
          <a:p>
            <a:pPr marL="342900" marR="0" lvl="0" indent="-342900" algn="l" defTabSz="914400" rtl="0" eaLnBrk="1" fontAlgn="base" latinLnBrk="0" hangingPunct="1">
              <a:lnSpc>
                <a:spcPct val="90000"/>
              </a:lnSpc>
              <a:spcBef>
                <a:spcPct val="20000"/>
              </a:spcBef>
              <a:spcAft>
                <a:spcPct val="0"/>
              </a:spcAft>
              <a:buClrTx/>
              <a:buSzPct val="75000"/>
              <a:buFont typeface="Wingdings" charset="2"/>
              <a:buChar char="q"/>
              <a:tabLst/>
              <a:defRPr/>
            </a:pPr>
            <a:r>
              <a:rPr kumimoji="0" lang="en-GB" sz="24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rPr>
              <a:t>Unite people from different countries </a:t>
            </a:r>
            <a:br>
              <a:rPr kumimoji="0" lang="en-GB" sz="24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rPr>
            </a:br>
            <a:r>
              <a:rPr kumimoji="0" lang="en-GB" sz="24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rPr>
              <a:t>and cultures</a:t>
            </a:r>
            <a:endParaRPr kumimoji="0" lang="en-GB" sz="2000" b="0" i="0" u="none" strike="noStrike" kern="0" cap="none" spc="0" normalizeH="0" baseline="0" noProof="0" dirty="0">
              <a:ln>
                <a:noFill/>
              </a:ln>
              <a:solidFill>
                <a:srgbClr val="FFC000"/>
              </a:solidFill>
              <a:effectLst>
                <a:outerShdw blurRad="50800" dist="38100" dir="2700000" algn="tl" rotWithShape="0">
                  <a:srgbClr val="000000"/>
                </a:outerShdw>
              </a:effectLst>
              <a:uLnTx/>
              <a:uFillTx/>
              <a:latin typeface="Helvetica"/>
              <a:ea typeface="ＭＳ Ｐゴシック" charset="-128"/>
              <a:cs typeface="+mn-cs"/>
            </a:endParaRPr>
          </a:p>
        </p:txBody>
      </p:sp>
      <p:pic>
        <p:nvPicPr>
          <p:cNvPr id="22" name="Picture 1030" descr="einstein-1">
            <a:extLst>
              <a:ext uri="{FF2B5EF4-FFF2-40B4-BE49-F238E27FC236}">
                <a16:creationId xmlns:a16="http://schemas.microsoft.com/office/drawing/2014/main" id="{33417D94-AE41-A289-BDA5-B27D76B0A3C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2660" y="4489632"/>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25" name="Picture 1041" descr="Picture 2">
            <a:extLst>
              <a:ext uri="{FF2B5EF4-FFF2-40B4-BE49-F238E27FC236}">
                <a16:creationId xmlns:a16="http://schemas.microsoft.com/office/drawing/2014/main" id="{51799ADC-49A9-E736-16FF-3F83043424C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71472" y="4478402"/>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26" name="Picture 25">
            <a:extLst>
              <a:ext uri="{FF2B5EF4-FFF2-40B4-BE49-F238E27FC236}">
                <a16:creationId xmlns:a16="http://schemas.microsoft.com/office/drawing/2014/main" id="{83B8BCC4-8989-F672-6A88-7F75EF311CB2}"/>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396314" y="5094626"/>
            <a:ext cx="2376264" cy="1273307"/>
          </a:xfrm>
          <a:prstGeom prst="rect">
            <a:avLst/>
          </a:prstGeom>
        </p:spPr>
      </p:pic>
      <p:pic>
        <p:nvPicPr>
          <p:cNvPr id="28" name="Picture 2" descr="ttps://cds.cern.ch/record/2138941/files/DSC_0088.jpg?subformat=icon-640">
            <a:extLst>
              <a:ext uri="{FF2B5EF4-FFF2-40B4-BE49-F238E27FC236}">
                <a16:creationId xmlns:a16="http://schemas.microsoft.com/office/drawing/2014/main" id="{1CBF7903-F724-63B0-58F8-F8E70D7B179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78823" y="4089189"/>
            <a:ext cx="1692000" cy="1123595"/>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21A72F32-3941-7DBC-09A1-DC6074B81928}"/>
              </a:ext>
            </a:extLst>
          </p:cNvPr>
          <p:cNvSpPr txBox="1"/>
          <p:nvPr/>
        </p:nvSpPr>
        <p:spPr>
          <a:xfrm>
            <a:off x="9299239" y="987295"/>
            <a:ext cx="2702838" cy="1530401"/>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72000" rIns="72000" bIns="72000" rtlCol="0">
            <a:spAutoFit/>
          </a:bodyPr>
          <a:lstStyle/>
          <a:p>
            <a:pPr algn="l"/>
            <a:r>
              <a:rPr lang="en-GB" dirty="0"/>
              <a:t>The 27-km Large Hadron Collider (LHC), built and operated at CERN, is the largest particle accelerator in the world</a:t>
            </a:r>
          </a:p>
        </p:txBody>
      </p:sp>
      <p:pic>
        <p:nvPicPr>
          <p:cNvPr id="24" name="Picture 1033" descr="Grid_globe_V1">
            <a:extLst>
              <a:ext uri="{FF2B5EF4-FFF2-40B4-BE49-F238E27FC236}">
                <a16:creationId xmlns:a16="http://schemas.microsoft.com/office/drawing/2014/main" id="{7D6ED2AF-B5FB-2183-56A1-D0A64E8A0F48}"/>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544081" y="4957827"/>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3" name="Picture 32" descr="Aerial view of a city&#10;&#10;Description automatically generated">
            <a:extLst>
              <a:ext uri="{FF2B5EF4-FFF2-40B4-BE49-F238E27FC236}">
                <a16:creationId xmlns:a16="http://schemas.microsoft.com/office/drawing/2014/main" id="{3A03FA99-4054-91F2-BEA9-4073CD07FFCA}"/>
              </a:ext>
            </a:extLst>
          </p:cNvPr>
          <p:cNvPicPr>
            <a:picLocks noChangeAspect="1"/>
          </p:cNvPicPr>
          <p:nvPr/>
        </p:nvPicPr>
        <p:blipFill>
          <a:blip r:embed="rId7"/>
          <a:stretch>
            <a:fillRect/>
          </a:stretch>
        </p:blipFill>
        <p:spPr>
          <a:xfrm>
            <a:off x="6852906" y="2637156"/>
            <a:ext cx="5339094" cy="4220844"/>
          </a:xfrm>
          <a:prstGeom prst="rect">
            <a:avLst/>
          </a:prstGeom>
        </p:spPr>
      </p:pic>
    </p:spTree>
    <p:extLst>
      <p:ext uri="{BB962C8B-B14F-4D97-AF65-F5344CB8AC3E}">
        <p14:creationId xmlns:p14="http://schemas.microsoft.com/office/powerpoint/2010/main" val="1509308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5C22F1D-D369-4CED-930C-2FCA4EF6385D}"/>
              </a:ext>
            </a:extLst>
          </p:cNvPr>
          <p:cNvPicPr>
            <a:picLocks noChangeAspect="1"/>
          </p:cNvPicPr>
          <p:nvPr/>
        </p:nvPicPr>
        <p:blipFill rotWithShape="1">
          <a:blip r:embed="rId2" cstate="email">
            <a:extLst>
              <a:ext uri="{BEBA8EAE-BF5A-486C-A8C5-ECC9F3942E4B}">
                <a14:imgProps xmlns:a14="http://schemas.microsoft.com/office/drawing/2010/main">
                  <a14:imgLayer r:embed="rId3">
                    <a14:imgEffect>
                      <a14:sharpenSoften amount="50000"/>
                    </a14:imgEffect>
                    <a14:imgEffect>
                      <a14:saturation sat="400000"/>
                    </a14:imgEffect>
                  </a14:imgLayer>
                </a14:imgProps>
              </a:ext>
              <a:ext uri="{28A0092B-C50C-407E-A947-70E740481C1C}">
                <a14:useLocalDpi xmlns:a14="http://schemas.microsoft.com/office/drawing/2010/main"/>
              </a:ext>
            </a:extLst>
          </a:blip>
          <a:srcRect/>
          <a:stretch/>
        </p:blipFill>
        <p:spPr>
          <a:xfrm>
            <a:off x="4796542" y="611316"/>
            <a:ext cx="3525943" cy="3353796"/>
          </a:xfrm>
          <a:prstGeom prst="rect">
            <a:avLst/>
          </a:prstGeom>
        </p:spPr>
      </p:pic>
      <p:sp>
        <p:nvSpPr>
          <p:cNvPr id="2" name="Title 1">
            <a:extLst>
              <a:ext uri="{FF2B5EF4-FFF2-40B4-BE49-F238E27FC236}">
                <a16:creationId xmlns:a16="http://schemas.microsoft.com/office/drawing/2014/main" id="{F95C1D14-3005-4978-A19E-BDAB2BCA1CE3}"/>
              </a:ext>
            </a:extLst>
          </p:cNvPr>
          <p:cNvSpPr>
            <a:spLocks noGrp="1"/>
          </p:cNvSpPr>
          <p:nvPr>
            <p:ph type="title"/>
          </p:nvPr>
        </p:nvSpPr>
        <p:spPr>
          <a:xfrm>
            <a:off x="0" y="1"/>
            <a:ext cx="12192000" cy="839002"/>
          </a:xfrm>
        </p:spPr>
        <p:txBody>
          <a:bodyPr/>
          <a:lstStyle/>
          <a:p>
            <a:r>
              <a:rPr lang="en-GB" sz="4400" dirty="0"/>
              <a:t>From the Large Hadron Collider to medicine </a:t>
            </a:r>
          </a:p>
        </p:txBody>
      </p:sp>
      <p:sp>
        <p:nvSpPr>
          <p:cNvPr id="4" name="Slide Number Placeholder 3">
            <a:extLst>
              <a:ext uri="{FF2B5EF4-FFF2-40B4-BE49-F238E27FC236}">
                <a16:creationId xmlns:a16="http://schemas.microsoft.com/office/drawing/2014/main" id="{EB659DA9-DB0E-4A50-85EA-C845FD4A8C0A}"/>
              </a:ext>
            </a:extLst>
          </p:cNvPr>
          <p:cNvSpPr>
            <a:spLocks noGrp="1"/>
          </p:cNvSpPr>
          <p:nvPr>
            <p:ph type="sldNum" sz="quarter" idx="4"/>
          </p:nvPr>
        </p:nvSpPr>
        <p:spPr/>
        <p:txBody>
          <a:bodyPr/>
          <a:lstStyle/>
          <a:p>
            <a:fld id="{17918391-D411-FE40-AAD7-861AE5233E0E}" type="slidenum">
              <a:rPr lang="en-US" smtClean="0"/>
              <a:pPr/>
              <a:t>4</a:t>
            </a:fld>
            <a:endParaRPr lang="en-US" dirty="0"/>
          </a:p>
        </p:txBody>
      </p:sp>
      <p:pic>
        <p:nvPicPr>
          <p:cNvPr id="8" name="Picture 7">
            <a:extLst>
              <a:ext uri="{FF2B5EF4-FFF2-40B4-BE49-F238E27FC236}">
                <a16:creationId xmlns:a16="http://schemas.microsoft.com/office/drawing/2014/main" id="{9C7492A2-7518-4FC1-BB57-CF99AABF3DD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3"/>
          <a:stretch/>
        </p:blipFill>
        <p:spPr>
          <a:xfrm>
            <a:off x="411863" y="965256"/>
            <a:ext cx="3525943" cy="2865701"/>
          </a:xfrm>
          <a:prstGeom prst="rect">
            <a:avLst/>
          </a:prstGeom>
        </p:spPr>
      </p:pic>
      <p:sp>
        <p:nvSpPr>
          <p:cNvPr id="9" name="TextBox 8">
            <a:extLst>
              <a:ext uri="{FF2B5EF4-FFF2-40B4-BE49-F238E27FC236}">
                <a16:creationId xmlns:a16="http://schemas.microsoft.com/office/drawing/2014/main" id="{4E9634D3-6A84-43CF-9CFF-39F4F35FDDA2}"/>
              </a:ext>
            </a:extLst>
          </p:cNvPr>
          <p:cNvSpPr txBox="1"/>
          <p:nvPr/>
        </p:nvSpPr>
        <p:spPr>
          <a:xfrm>
            <a:off x="8165322" y="1068792"/>
            <a:ext cx="3764740" cy="2739211"/>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0" rIns="72000" bIns="0" rtlCol="0">
            <a:spAutoFit/>
          </a:bodyPr>
          <a:lstStyle/>
          <a:p>
            <a:pPr algn="ctr">
              <a:spcBef>
                <a:spcPts val="1200"/>
              </a:spcBef>
            </a:pPr>
            <a:r>
              <a:rPr lang="en-GB" sz="2400" b="1" dirty="0">
                <a:solidFill>
                  <a:srgbClr val="FF0000"/>
                </a:solidFill>
                <a:latin typeface="Calibri" panose="020F0502020204030204" pitchFamily="34" charset="0"/>
                <a:ea typeface="Calibri" panose="020F0502020204030204" pitchFamily="34" charset="0"/>
                <a:cs typeface="Calibri" panose="020F0502020204030204" pitchFamily="34" charset="0"/>
              </a:rPr>
              <a:t>CERN and Society</a:t>
            </a:r>
            <a:endParaRPr lang="en-GB" sz="100" b="1"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342900" indent="-342900" algn="l">
              <a:spcBef>
                <a:spcPts val="600"/>
              </a:spcBef>
              <a:buFont typeface="Wingdings" panose="05000000000000000000" pitchFamily="2" charset="2"/>
              <a:buChar char="Ø"/>
            </a:pPr>
            <a:r>
              <a:rPr lang="en-GB" dirty="0">
                <a:latin typeface="Calibri" panose="020F0502020204030204" pitchFamily="34" charset="0"/>
                <a:ea typeface="Calibri" panose="020F0502020204030204" pitchFamily="34" charset="0"/>
                <a:cs typeface="Calibri" panose="020F0502020204030204" pitchFamily="34" charset="0"/>
              </a:rPr>
              <a:t>Huge experience in the three </a:t>
            </a:r>
            <a:r>
              <a:rPr lang="en-GB" dirty="0">
                <a:solidFill>
                  <a:srgbClr val="FF0000"/>
                </a:solidFill>
                <a:latin typeface="Calibri" panose="020F0502020204030204" pitchFamily="34" charset="0"/>
                <a:ea typeface="Calibri" panose="020F0502020204030204" pitchFamily="34" charset="0"/>
                <a:cs typeface="Calibri" panose="020F0502020204030204" pitchFamily="34" charset="0"/>
              </a:rPr>
              <a:t>technology pillars </a:t>
            </a:r>
            <a:r>
              <a:rPr lang="en-GB" dirty="0">
                <a:latin typeface="Calibri" panose="020F0502020204030204" pitchFamily="34" charset="0"/>
                <a:ea typeface="Calibri" panose="020F0502020204030204" pitchFamily="34" charset="0"/>
                <a:cs typeface="Calibri" panose="020F0502020204030204" pitchFamily="34" charset="0"/>
              </a:rPr>
              <a:t>of CERN: Accelerators, Detectors, Computing.</a:t>
            </a:r>
          </a:p>
          <a:p>
            <a:pPr marL="342900" indent="-342900" algn="l">
              <a:spcBef>
                <a:spcPts val="600"/>
              </a:spcBef>
              <a:buFont typeface="Wingdings" panose="05000000000000000000" pitchFamily="2" charset="2"/>
              <a:buChar char="Ø"/>
            </a:pPr>
            <a:r>
              <a:rPr lang="en-GB" dirty="0">
                <a:latin typeface="Calibri" panose="020F0502020204030204" pitchFamily="34" charset="0"/>
                <a:ea typeface="Calibri" panose="020F0502020204030204" pitchFamily="34" charset="0"/>
                <a:cs typeface="Calibri" panose="020F0502020204030204" pitchFamily="34" charset="0"/>
              </a:rPr>
              <a:t>Engaged to </a:t>
            </a:r>
            <a:r>
              <a:rPr lang="en-GB" dirty="0">
                <a:solidFill>
                  <a:srgbClr val="FF0000"/>
                </a:solidFill>
                <a:latin typeface="Calibri" panose="020F0502020204030204" pitchFamily="34" charset="0"/>
                <a:ea typeface="Calibri" panose="020F0502020204030204" pitchFamily="34" charset="0"/>
                <a:cs typeface="Calibri" panose="020F0502020204030204" pitchFamily="34" charset="0"/>
              </a:rPr>
              <a:t>maximise the return to society</a:t>
            </a:r>
            <a:r>
              <a:rPr lang="en-GB" dirty="0">
                <a:latin typeface="Calibri" panose="020F0502020204030204" pitchFamily="34" charset="0"/>
                <a:ea typeface="Calibri" panose="020F0502020204030204" pitchFamily="34" charset="0"/>
                <a:cs typeface="Calibri" panose="020F0502020204030204" pitchFamily="34" charset="0"/>
              </a:rPr>
              <a:t> and to demonstrate the impact of major investments as the Large Hadron Collider.</a:t>
            </a:r>
            <a:endParaRPr lang="en-GB" sz="100" dirty="0">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4698679B-7870-4FD7-84C5-3B0ADC797A49}"/>
              </a:ext>
            </a:extLst>
          </p:cNvPr>
          <p:cNvSpPr txBox="1"/>
          <p:nvPr/>
        </p:nvSpPr>
        <p:spPr>
          <a:xfrm>
            <a:off x="411862" y="4049070"/>
            <a:ext cx="11675363" cy="2077492"/>
          </a:xfrm>
          <a:prstGeom prst="rect">
            <a:avLst/>
          </a:prstGeom>
          <a:noFill/>
        </p:spPr>
        <p:txBody>
          <a:bodyPr wrap="square" lIns="0" tIns="0" rIns="0" bIns="0" rtlCol="0">
            <a:spAutoFit/>
          </a:bodyPr>
          <a:lstStyle/>
          <a:p>
            <a:pPr marL="342900" indent="-342900" algn="l">
              <a:spcBef>
                <a:spcPts val="600"/>
              </a:spcBef>
              <a:buFont typeface="Wingdings" panose="05000000000000000000" pitchFamily="2" charset="2"/>
              <a:buChar char="q"/>
            </a:pP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Medical Technologies</a:t>
            </a:r>
            <a:r>
              <a:rPr lang="en-GB" sz="2000" dirty="0">
                <a:latin typeface="Calibri" panose="020F0502020204030204" pitchFamily="34" charset="0"/>
                <a:ea typeface="Calibri" panose="020F0502020204030204" pitchFamily="34" charset="0"/>
                <a:cs typeface="Calibri" panose="020F0502020204030204" pitchFamily="34" charset="0"/>
              </a:rPr>
              <a:t> are the main field of application of CERN technologies for the benefit of society.</a:t>
            </a:r>
          </a:p>
          <a:p>
            <a:pPr marL="342900" indent="-342900" algn="l">
              <a:spcBef>
                <a:spcPts val="600"/>
              </a:spcBef>
              <a:buFont typeface="Wingdings" panose="05000000000000000000" pitchFamily="2" charset="2"/>
              <a:buChar char="q"/>
            </a:pP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The subatomic world </a:t>
            </a:r>
            <a:r>
              <a:rPr lang="en-GB" sz="2000" dirty="0">
                <a:latin typeface="Calibri" panose="020F0502020204030204" pitchFamily="34" charset="0"/>
                <a:ea typeface="Calibri" panose="020F0502020204030204" pitchFamily="34" charset="0"/>
                <a:cs typeface="Calibri" panose="020F0502020204030204" pitchFamily="34" charset="0"/>
              </a:rPr>
              <a:t>made accessible using particle accelerators can lead to substantial advances in many fields of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medicine</a:t>
            </a:r>
            <a:r>
              <a:rPr lang="en-GB" sz="2000" dirty="0">
                <a:latin typeface="Calibri" panose="020F0502020204030204" pitchFamily="34" charset="0"/>
                <a:ea typeface="Calibri" panose="020F0502020204030204" pitchFamily="34" charset="0"/>
                <a:cs typeface="Calibri" panose="020F0502020204030204" pitchFamily="34" charset="0"/>
              </a:rPr>
              <a:t>: treatments with particles, isotopes, advanced diagnostics,…  </a:t>
            </a:r>
          </a:p>
          <a:p>
            <a:pPr marL="342900" indent="-342900" algn="l">
              <a:spcBef>
                <a:spcPts val="600"/>
              </a:spcBef>
              <a:buFont typeface="Wingdings" panose="05000000000000000000" pitchFamily="2" charset="2"/>
              <a:buChar char="q"/>
            </a:pPr>
            <a:r>
              <a:rPr lang="en-GB" sz="2000" dirty="0">
                <a:latin typeface="Calibri" panose="020F0502020204030204" pitchFamily="34" charset="0"/>
                <a:ea typeface="Calibri" panose="020F0502020204030204" pitchFamily="34" charset="0"/>
                <a:cs typeface="Calibri" panose="020F0502020204030204" pitchFamily="34" charset="0"/>
              </a:rPr>
              <a:t>Developing these technologies requires a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strong collaboration </a:t>
            </a:r>
            <a:r>
              <a:rPr lang="en-GB" sz="2000" dirty="0">
                <a:latin typeface="Calibri" panose="020F0502020204030204" pitchFamily="34" charset="0"/>
                <a:ea typeface="Calibri" panose="020F0502020204030204" pitchFamily="34" charset="0"/>
                <a:cs typeface="Calibri" panose="020F0502020204030204" pitchFamily="34" charset="0"/>
              </a:rPr>
              <a:t>across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physics, biology, medicine </a:t>
            </a:r>
            <a:r>
              <a:rPr lang="en-GB" sz="2000" dirty="0">
                <a:latin typeface="Calibri" panose="020F0502020204030204" pitchFamily="34" charset="0"/>
                <a:ea typeface="Calibri" panose="020F0502020204030204" pitchFamily="34" charset="0"/>
                <a:cs typeface="Calibri" panose="020F0502020204030204" pitchFamily="34" charset="0"/>
              </a:rPr>
              <a:t>- CERN can provide a fertile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collaborative ground </a:t>
            </a:r>
            <a:r>
              <a:rPr lang="en-GB" sz="2000" dirty="0">
                <a:latin typeface="Calibri" panose="020F0502020204030204" pitchFamily="34" charset="0"/>
                <a:ea typeface="Calibri" panose="020F0502020204030204" pitchFamily="34" charset="0"/>
                <a:cs typeface="Calibri" panose="020F0502020204030204" pitchFamily="34" charset="0"/>
              </a:rPr>
              <a:t>for them to grow.</a:t>
            </a:r>
          </a:p>
          <a:p>
            <a:pPr marL="342900" indent="-342900" algn="l">
              <a:spcBef>
                <a:spcPts val="600"/>
              </a:spcBef>
              <a:buFont typeface="Wingdings" panose="05000000000000000000" pitchFamily="2" charset="2"/>
              <a:buChar char="q"/>
            </a:pPr>
            <a:r>
              <a:rPr lang="en-GB" sz="2000" dirty="0">
                <a:latin typeface="Calibri" panose="020F0502020204030204" pitchFamily="34" charset="0"/>
                <a:ea typeface="Calibri" panose="020F0502020204030204" pitchFamily="34" charset="0"/>
                <a:cs typeface="Calibri" panose="020F0502020204030204" pitchFamily="34" charset="0"/>
              </a:rPr>
              <a:t>CERN has a limited budget to support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selected medical applications </a:t>
            </a:r>
            <a:r>
              <a:rPr lang="en-GB" sz="2000" dirty="0">
                <a:latin typeface="Calibri" panose="020F0502020204030204" pitchFamily="34" charset="0"/>
                <a:ea typeface="Calibri" panose="020F0502020204030204" pitchFamily="34" charset="0"/>
                <a:cs typeface="Calibri" panose="020F0502020204030204" pitchFamily="34" charset="0"/>
              </a:rPr>
              <a:t>developed in a </a:t>
            </a:r>
            <a:r>
              <a:rPr lang="en-GB" sz="2000" dirty="0">
                <a:solidFill>
                  <a:srgbClr val="FF0000"/>
                </a:solidFill>
                <a:latin typeface="Calibri" panose="020F0502020204030204" pitchFamily="34" charset="0"/>
                <a:ea typeface="Calibri" panose="020F0502020204030204" pitchFamily="34" charset="0"/>
                <a:cs typeface="Calibri" panose="020F0502020204030204" pitchFamily="34" charset="0"/>
              </a:rPr>
              <a:t>collaborative environment </a:t>
            </a:r>
          </a:p>
        </p:txBody>
      </p:sp>
      <p:sp>
        <p:nvSpPr>
          <p:cNvPr id="11" name="Arrow: Right 10">
            <a:extLst>
              <a:ext uri="{FF2B5EF4-FFF2-40B4-BE49-F238E27FC236}">
                <a16:creationId xmlns:a16="http://schemas.microsoft.com/office/drawing/2014/main" id="{FA1924DD-FC07-4D1C-8EF0-BC0922C290F1}"/>
              </a:ext>
            </a:extLst>
          </p:cNvPr>
          <p:cNvSpPr/>
          <p:nvPr/>
        </p:nvSpPr>
        <p:spPr>
          <a:xfrm>
            <a:off x="4238674" y="1747003"/>
            <a:ext cx="395784" cy="11737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31305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FBC0C-8163-4D5A-A5B5-2411B76CBFF9}"/>
              </a:ext>
            </a:extLst>
          </p:cNvPr>
          <p:cNvSpPr>
            <a:spLocks noGrp="1"/>
          </p:cNvSpPr>
          <p:nvPr>
            <p:ph type="title"/>
          </p:nvPr>
        </p:nvSpPr>
        <p:spPr>
          <a:xfrm>
            <a:off x="0" y="0"/>
            <a:ext cx="12192000" cy="819733"/>
          </a:xfrm>
        </p:spPr>
        <p:txBody>
          <a:bodyPr/>
          <a:lstStyle/>
          <a:p>
            <a:r>
              <a:rPr lang="fr-CH" dirty="0" err="1"/>
              <a:t>Particle</a:t>
            </a:r>
            <a:r>
              <a:rPr lang="fr-CH" dirty="0"/>
              <a:t> </a:t>
            </a:r>
            <a:r>
              <a:rPr lang="fr-CH" dirty="0" err="1"/>
              <a:t>accelerators</a:t>
            </a:r>
            <a:r>
              <a:rPr lang="fr-CH" dirty="0"/>
              <a:t>, a formidable </a:t>
            </a:r>
            <a:r>
              <a:rPr lang="fr-CH" dirty="0" err="1"/>
              <a:t>tool</a:t>
            </a:r>
            <a:r>
              <a:rPr lang="fr-CH" dirty="0"/>
              <a:t> for </a:t>
            </a:r>
            <a:r>
              <a:rPr lang="fr-CH" dirty="0" err="1"/>
              <a:t>medicine</a:t>
            </a:r>
            <a:endParaRPr lang="en-GB" dirty="0"/>
          </a:p>
        </p:txBody>
      </p:sp>
      <p:sp>
        <p:nvSpPr>
          <p:cNvPr id="4" name="Slide Number Placeholder 3">
            <a:extLst>
              <a:ext uri="{FF2B5EF4-FFF2-40B4-BE49-F238E27FC236}">
                <a16:creationId xmlns:a16="http://schemas.microsoft.com/office/drawing/2014/main" id="{790EC7DF-CC42-1E10-7572-E32F12BFC3BC}"/>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5" name="Picture 4">
            <a:extLst>
              <a:ext uri="{FF2B5EF4-FFF2-40B4-BE49-F238E27FC236}">
                <a16:creationId xmlns:a16="http://schemas.microsoft.com/office/drawing/2014/main" id="{F6E379A6-FEC5-159F-0E00-D4D48DD7247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4423" y="4157187"/>
            <a:ext cx="3229045" cy="2421784"/>
          </a:xfrm>
          <a:prstGeom prst="rect">
            <a:avLst/>
          </a:prstGeom>
        </p:spPr>
      </p:pic>
      <p:sp>
        <p:nvSpPr>
          <p:cNvPr id="6" name="Slide Number Placeholder 5">
            <a:extLst>
              <a:ext uri="{FF2B5EF4-FFF2-40B4-BE49-F238E27FC236}">
                <a16:creationId xmlns:a16="http://schemas.microsoft.com/office/drawing/2014/main" id="{5B9D3A17-1A7A-872F-5E61-FF88139AF085}"/>
              </a:ext>
            </a:extLst>
          </p:cNvPr>
          <p:cNvSpPr txBox="1">
            <a:spLocks/>
          </p:cNvSpPr>
          <p:nvPr/>
        </p:nvSpPr>
        <p:spPr>
          <a:xfrm>
            <a:off x="10913835" y="6227369"/>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prstClr val="black">
                    <a:tint val="75000"/>
                  </a:prstClr>
                </a:solidFill>
                <a:latin typeface="Calibri" panose="020F0502020204030204"/>
              </a:rPr>
              <a:pPr/>
              <a:t>5</a:t>
            </a:fld>
            <a:endParaRPr lang="en-US" dirty="0">
              <a:solidFill>
                <a:prstClr val="black">
                  <a:tint val="75000"/>
                </a:prstClr>
              </a:solidFill>
              <a:latin typeface="Calibri" panose="020F0502020204030204"/>
            </a:endParaRPr>
          </a:p>
        </p:txBody>
      </p:sp>
      <p:sp>
        <p:nvSpPr>
          <p:cNvPr id="7" name="TextBox 6">
            <a:extLst>
              <a:ext uri="{FF2B5EF4-FFF2-40B4-BE49-F238E27FC236}">
                <a16:creationId xmlns:a16="http://schemas.microsoft.com/office/drawing/2014/main" id="{8CDABA15-0D67-2B3F-FCB6-07BFB9260DEC}"/>
              </a:ext>
            </a:extLst>
          </p:cNvPr>
          <p:cNvSpPr txBox="1"/>
          <p:nvPr/>
        </p:nvSpPr>
        <p:spPr>
          <a:xfrm>
            <a:off x="197543" y="946754"/>
            <a:ext cx="2845119" cy="3416320"/>
          </a:xfrm>
          <a:prstGeom prst="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wrap="square" rtlCol="0">
            <a:spAutoFit/>
          </a:bodyPr>
          <a:lstStyle/>
          <a:p>
            <a:pPr marL="0" marR="0" lvl="0" indent="0" defTabSz="457200" eaLnBrk="1" fontAlgn="auto" latinLnBrk="0" hangingPunct="1">
              <a:lnSpc>
                <a:spcPct val="100000"/>
              </a:lnSpc>
              <a:spcBef>
                <a:spcPts val="0"/>
              </a:spcBef>
              <a:spcAft>
                <a:spcPts val="600"/>
              </a:spcAft>
              <a:buClrTx/>
              <a:buSzTx/>
              <a:buFontTx/>
              <a:buNone/>
              <a:tabLst/>
              <a:defRPr/>
            </a:pPr>
            <a:r>
              <a:rPr kumimoji="0" lang="en-GB" sz="2400" b="0" i="0" u="none" strike="noStrike" kern="0" cap="none" spc="0" normalizeH="0" baseline="0" noProof="0" dirty="0">
                <a:ln>
                  <a:noFill/>
                </a:ln>
                <a:solidFill>
                  <a:prstClr val="black"/>
                </a:solidFill>
                <a:effectLst/>
                <a:uLnTx/>
                <a:uFillTx/>
                <a:latin typeface="Calibri"/>
                <a:ea typeface="+mn-ea"/>
                <a:cs typeface="+mn-cs"/>
              </a:rPr>
              <a:t>Accelerators produce particles (photons, protons, ions) that can  penetrate into the body to </a:t>
            </a:r>
            <a:r>
              <a:rPr kumimoji="0" lang="en-GB" sz="2400" b="0" i="0" u="none" strike="noStrike" kern="0" cap="none" spc="0" normalizeH="0" baseline="0" noProof="0" dirty="0">
                <a:ln>
                  <a:noFill/>
                </a:ln>
                <a:solidFill>
                  <a:srgbClr val="C00000"/>
                </a:solidFill>
                <a:effectLst/>
                <a:uLnTx/>
                <a:uFillTx/>
                <a:latin typeface="Calibri"/>
                <a:ea typeface="+mn-ea"/>
                <a:cs typeface="+mn-cs"/>
              </a:rPr>
              <a:t>treat diseases </a:t>
            </a:r>
            <a:r>
              <a:rPr kumimoji="0" lang="en-GB" sz="2400" b="0" i="0" u="none" strike="noStrike" kern="0" cap="none" spc="0" normalizeH="0" baseline="0" noProof="0" dirty="0">
                <a:ln>
                  <a:noFill/>
                </a:ln>
                <a:solidFill>
                  <a:prstClr val="black"/>
                </a:solidFill>
                <a:effectLst/>
                <a:uLnTx/>
                <a:uFillTx/>
                <a:latin typeface="Calibri"/>
                <a:ea typeface="+mn-ea"/>
                <a:cs typeface="+mn-cs"/>
              </a:rPr>
              <a:t>and to </a:t>
            </a:r>
            <a:r>
              <a:rPr kumimoji="0" lang="en-GB" sz="2400" b="0" i="0" u="none" strike="noStrike" kern="0" cap="none" spc="0" normalizeH="0" baseline="0" noProof="0" dirty="0">
                <a:ln>
                  <a:noFill/>
                </a:ln>
                <a:solidFill>
                  <a:srgbClr val="C00000"/>
                </a:solidFill>
                <a:effectLst/>
                <a:uLnTx/>
                <a:uFillTx/>
                <a:latin typeface="Calibri"/>
                <a:ea typeface="+mn-ea"/>
                <a:cs typeface="+mn-cs"/>
              </a:rPr>
              <a:t>observe internal organs</a:t>
            </a:r>
            <a:r>
              <a:rPr kumimoji="0" lang="en-GB" sz="2400" b="0" i="0" u="none" strike="noStrike" kern="0" cap="none" spc="0" normalizeH="0" baseline="0" noProof="0" dirty="0">
                <a:ln>
                  <a:noFill/>
                </a:ln>
                <a:solidFill>
                  <a:prstClr val="black"/>
                </a:solidFill>
                <a:effectLst/>
                <a:uLnTx/>
                <a:uFillTx/>
                <a:latin typeface="Calibri"/>
                <a:ea typeface="+mn-ea"/>
                <a:cs typeface="+mn-cs"/>
              </a:rPr>
              <a:t> without using surgical tools.</a:t>
            </a:r>
          </a:p>
        </p:txBody>
      </p:sp>
      <p:sp>
        <p:nvSpPr>
          <p:cNvPr id="9" name="TextBox 8">
            <a:extLst>
              <a:ext uri="{FF2B5EF4-FFF2-40B4-BE49-F238E27FC236}">
                <a16:creationId xmlns:a16="http://schemas.microsoft.com/office/drawing/2014/main" id="{117A5C5E-40F3-5083-6294-EEFF5A77111F}"/>
              </a:ext>
            </a:extLst>
          </p:cNvPr>
          <p:cNvSpPr txBox="1"/>
          <p:nvPr/>
        </p:nvSpPr>
        <p:spPr>
          <a:xfrm rot="5400000">
            <a:off x="10335620" y="1787171"/>
            <a:ext cx="2144005" cy="307777"/>
          </a:xfrm>
          <a:prstGeom prst="rect">
            <a:avLst/>
          </a:prstGeom>
          <a:gradFill rotWithShape="1">
            <a:gsLst>
              <a:gs pos="0">
                <a:srgbClr val="A5A5A5">
                  <a:satMod val="103000"/>
                  <a:lumMod val="102000"/>
                  <a:tint val="94000"/>
                </a:srgbClr>
              </a:gs>
              <a:gs pos="50000">
                <a:srgbClr val="A5A5A5">
                  <a:satMod val="110000"/>
                  <a:lumMod val="100000"/>
                  <a:shade val="100000"/>
                </a:srgbClr>
              </a:gs>
              <a:gs pos="100000">
                <a:srgbClr val="A5A5A5">
                  <a:lumMod val="99000"/>
                  <a:satMod val="120000"/>
                  <a:shade val="78000"/>
                </a:srgbClr>
              </a:gs>
            </a:gsLst>
            <a:lin ang="5400000" scaled="0"/>
          </a:gradFill>
          <a:ln w="6350" cap="flat" cmpd="sng" algn="ctr">
            <a:solidFill>
              <a:srgbClr val="A5A5A5"/>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400" b="0" i="0" u="none" strike="noStrike" kern="0" cap="none" spc="0" normalizeH="0" baseline="0" noProof="0" dirty="0">
                <a:ln>
                  <a:noFill/>
                </a:ln>
                <a:solidFill>
                  <a:prstClr val="white"/>
                </a:solidFill>
                <a:effectLst/>
                <a:uLnTx/>
                <a:uFillTx/>
                <a:latin typeface="Calibri" panose="020F0502020204030204"/>
                <a:ea typeface="+mn-ea"/>
                <a:cs typeface="+mn-cs"/>
              </a:rPr>
              <a:t>Cancer </a:t>
            </a:r>
            <a:r>
              <a:rPr kumimoji="0" lang="fr-CH" sz="1400" b="0" i="0" u="none" strike="noStrike" kern="0" cap="none" spc="0" normalizeH="0" baseline="0" noProof="0" dirty="0" err="1">
                <a:ln>
                  <a:noFill/>
                </a:ln>
                <a:solidFill>
                  <a:prstClr val="white"/>
                </a:solidFill>
                <a:effectLst/>
                <a:uLnTx/>
                <a:uFillTx/>
                <a:latin typeface="Calibri" panose="020F0502020204030204"/>
                <a:ea typeface="+mn-ea"/>
                <a:cs typeface="+mn-cs"/>
              </a:rPr>
              <a:t>treatment</a:t>
            </a:r>
            <a:endParaRPr kumimoji="0" lang="en-GB" sz="14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926ACB22-BCD7-27C3-D1D4-7262BB64F068}"/>
              </a:ext>
            </a:extLst>
          </p:cNvPr>
          <p:cNvSpPr txBox="1"/>
          <p:nvPr/>
        </p:nvSpPr>
        <p:spPr>
          <a:xfrm rot="5400000">
            <a:off x="11133014" y="3400626"/>
            <a:ext cx="685800" cy="261610"/>
          </a:xfrm>
          <a:prstGeom prst="rect">
            <a:avLst/>
          </a:prstGeom>
          <a:gradFill rotWithShape="1">
            <a:gsLst>
              <a:gs pos="0">
                <a:srgbClr val="A5A5A5">
                  <a:satMod val="103000"/>
                  <a:lumMod val="102000"/>
                  <a:tint val="94000"/>
                </a:srgbClr>
              </a:gs>
              <a:gs pos="50000">
                <a:srgbClr val="A5A5A5">
                  <a:satMod val="110000"/>
                  <a:lumMod val="100000"/>
                  <a:shade val="100000"/>
                </a:srgbClr>
              </a:gs>
              <a:gs pos="100000">
                <a:srgbClr val="A5A5A5">
                  <a:lumMod val="99000"/>
                  <a:satMod val="120000"/>
                  <a:shade val="78000"/>
                </a:srgbClr>
              </a:gs>
            </a:gsLst>
            <a:lin ang="5400000" scaled="0"/>
          </a:gradFill>
          <a:ln w="6350" cap="flat" cmpd="sng" algn="ctr">
            <a:solidFill>
              <a:srgbClr val="A5A5A5"/>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100" b="0" i="0" u="none" strike="noStrike" kern="0" cap="none" spc="0" normalizeH="0" baseline="0" noProof="0" dirty="0">
                <a:ln>
                  <a:noFill/>
                </a:ln>
                <a:solidFill>
                  <a:prstClr val="white"/>
                </a:solidFill>
                <a:effectLst/>
                <a:uLnTx/>
                <a:uFillTx/>
                <a:latin typeface="Calibri" panose="020F0502020204030204"/>
                <a:ea typeface="+mn-ea"/>
                <a:cs typeface="+mn-cs"/>
              </a:rPr>
              <a:t>Imaging</a:t>
            </a:r>
            <a:endParaRPr kumimoji="0" lang="en-GB" sz="11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14075150-5E36-D2DD-C702-7D047EFB4537}"/>
              </a:ext>
            </a:extLst>
          </p:cNvPr>
          <p:cNvSpPr txBox="1"/>
          <p:nvPr/>
        </p:nvSpPr>
        <p:spPr>
          <a:xfrm rot="5400000">
            <a:off x="10580274" y="3571663"/>
            <a:ext cx="995995" cy="430887"/>
          </a:xfrm>
          <a:prstGeom prst="rect">
            <a:avLst/>
          </a:prstGeom>
          <a:gradFill rotWithShape="1">
            <a:gsLst>
              <a:gs pos="0">
                <a:srgbClr val="A5A5A5">
                  <a:satMod val="103000"/>
                  <a:lumMod val="102000"/>
                  <a:tint val="94000"/>
                </a:srgbClr>
              </a:gs>
              <a:gs pos="50000">
                <a:srgbClr val="A5A5A5">
                  <a:satMod val="110000"/>
                  <a:lumMod val="100000"/>
                  <a:shade val="100000"/>
                </a:srgbClr>
              </a:gs>
              <a:gs pos="100000">
                <a:srgbClr val="A5A5A5">
                  <a:lumMod val="99000"/>
                  <a:satMod val="120000"/>
                  <a:shade val="78000"/>
                </a:srgbClr>
              </a:gs>
            </a:gsLst>
            <a:lin ang="5400000" scaled="0"/>
          </a:gradFill>
          <a:ln w="6350" cap="flat" cmpd="sng" algn="ctr">
            <a:solidFill>
              <a:srgbClr val="A5A5A5"/>
            </a:solid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050" b="0" i="0" u="none" strike="noStrike" kern="0" cap="none" spc="0" normalizeH="0" baseline="0" noProof="0" dirty="0">
                <a:ln>
                  <a:noFill/>
                </a:ln>
                <a:solidFill>
                  <a:prstClr val="white"/>
                </a:solidFill>
                <a:effectLst/>
                <a:uLnTx/>
                <a:uFillTx/>
                <a:latin typeface="Calibri" panose="020F0502020204030204"/>
                <a:ea typeface="+mn-ea"/>
                <a:cs typeface="+mn-cs"/>
              </a:rPr>
              <a:t>New cancer </a:t>
            </a:r>
            <a:r>
              <a:rPr kumimoji="0" lang="fr-CH" sz="1050" b="0" i="0" u="none" strike="noStrike" kern="0" cap="none" spc="0" normalizeH="0" baseline="0" noProof="0" dirty="0" err="1">
                <a:ln>
                  <a:noFill/>
                </a:ln>
                <a:solidFill>
                  <a:prstClr val="white"/>
                </a:solidFill>
                <a:effectLst/>
                <a:uLnTx/>
                <a:uFillTx/>
                <a:latin typeface="Calibri" panose="020F0502020204030204"/>
                <a:ea typeface="+mn-ea"/>
                <a:cs typeface="+mn-cs"/>
              </a:rPr>
              <a:t>treatments</a:t>
            </a:r>
            <a:endParaRPr kumimoji="0" lang="en-GB"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F746A273-00BA-045A-ADAF-6DF584005D37}"/>
              </a:ext>
            </a:extLst>
          </p:cNvPr>
          <p:cNvSpPr txBox="1"/>
          <p:nvPr/>
        </p:nvSpPr>
        <p:spPr>
          <a:xfrm>
            <a:off x="11549669" y="1147443"/>
            <a:ext cx="903890" cy="3077766"/>
          </a:xfrm>
          <a:prstGeom prst="rect">
            <a:avLst/>
          </a:prstGeom>
          <a:noFill/>
        </p:spPr>
        <p:txBody>
          <a:bodyPr wrap="square" rtlCol="0">
            <a:spAutoFit/>
          </a:bodyPr>
          <a:lstStyle/>
          <a:p>
            <a:r>
              <a:rPr lang="fr-CH" sz="1200" dirty="0">
                <a:solidFill>
                  <a:prstClr val="black"/>
                </a:solidFill>
                <a:latin typeface="Calibri" panose="020F0502020204030204"/>
              </a:rPr>
              <a:t>&gt; 150</a:t>
            </a:r>
          </a:p>
          <a:p>
            <a:r>
              <a:rPr lang="fr-CH" sz="1200" dirty="0">
                <a:solidFill>
                  <a:prstClr val="black"/>
                </a:solidFill>
                <a:latin typeface="Calibri" panose="020F0502020204030204"/>
              </a:rPr>
              <a:t>12</a:t>
            </a:r>
          </a:p>
          <a:p>
            <a:endParaRPr lang="fr-CH" sz="1200" dirty="0">
              <a:solidFill>
                <a:prstClr val="black"/>
              </a:solidFill>
              <a:latin typeface="Calibri" panose="020F0502020204030204"/>
            </a:endParaRPr>
          </a:p>
          <a:p>
            <a:r>
              <a:rPr lang="fr-CH" sz="1200" dirty="0">
                <a:solidFill>
                  <a:prstClr val="black"/>
                </a:solidFill>
                <a:latin typeface="Calibri" panose="020F0502020204030204"/>
              </a:rPr>
              <a:t>&gt;300</a:t>
            </a:r>
          </a:p>
          <a:p>
            <a:endParaRPr lang="fr-CH" sz="800" dirty="0">
              <a:solidFill>
                <a:prstClr val="black"/>
              </a:solidFill>
              <a:latin typeface="Calibri" panose="020F0502020204030204"/>
            </a:endParaRPr>
          </a:p>
          <a:p>
            <a:r>
              <a:rPr lang="fr-CH" sz="1200" dirty="0">
                <a:solidFill>
                  <a:prstClr val="black"/>
                </a:solidFill>
                <a:latin typeface="Calibri" panose="020F0502020204030204"/>
              </a:rPr>
              <a:t>0</a:t>
            </a:r>
          </a:p>
          <a:p>
            <a:endParaRPr lang="fr-CH" sz="1200" dirty="0">
              <a:solidFill>
                <a:prstClr val="black"/>
              </a:solidFill>
              <a:latin typeface="Calibri" panose="020F0502020204030204"/>
            </a:endParaRPr>
          </a:p>
          <a:p>
            <a:endParaRPr lang="fr-CH" sz="1200" dirty="0">
              <a:solidFill>
                <a:prstClr val="black"/>
              </a:solidFill>
              <a:latin typeface="Calibri" panose="020F0502020204030204"/>
            </a:endParaRPr>
          </a:p>
          <a:p>
            <a:r>
              <a:rPr lang="fr-CH" sz="1200" dirty="0">
                <a:solidFill>
                  <a:prstClr val="black"/>
                </a:solidFill>
                <a:latin typeface="Calibri" panose="020F0502020204030204"/>
              </a:rPr>
              <a:t>≈ 14’000</a:t>
            </a:r>
          </a:p>
          <a:p>
            <a:endParaRPr lang="fr-CH" sz="600" dirty="0">
              <a:solidFill>
                <a:prstClr val="black"/>
              </a:solidFill>
              <a:latin typeface="Calibri" panose="020F0502020204030204"/>
            </a:endParaRPr>
          </a:p>
          <a:p>
            <a:r>
              <a:rPr lang="fr-CH" sz="1200" dirty="0">
                <a:solidFill>
                  <a:prstClr val="black"/>
                </a:solidFill>
                <a:latin typeface="Calibri" panose="020F0502020204030204"/>
              </a:rPr>
              <a:t>15</a:t>
            </a:r>
          </a:p>
          <a:p>
            <a:endParaRPr lang="fr-CH" sz="1200" dirty="0">
              <a:solidFill>
                <a:prstClr val="black"/>
              </a:solidFill>
              <a:latin typeface="Calibri" panose="020F0502020204030204"/>
            </a:endParaRPr>
          </a:p>
          <a:p>
            <a:endParaRPr lang="fr-CH" sz="700" dirty="0">
              <a:solidFill>
                <a:prstClr val="black"/>
              </a:solidFill>
              <a:latin typeface="Calibri" panose="020F0502020204030204"/>
            </a:endParaRPr>
          </a:p>
          <a:p>
            <a:endParaRPr lang="fr-CH" sz="700" dirty="0">
              <a:solidFill>
                <a:prstClr val="black"/>
              </a:solidFill>
              <a:latin typeface="Calibri" panose="020F0502020204030204"/>
            </a:endParaRPr>
          </a:p>
          <a:p>
            <a:r>
              <a:rPr lang="fr-CH" sz="1200" dirty="0">
                <a:solidFill>
                  <a:prstClr val="black"/>
                </a:solidFill>
                <a:latin typeface="Calibri" panose="020F0502020204030204"/>
              </a:rPr>
              <a:t>≈ 1’500</a:t>
            </a:r>
          </a:p>
          <a:p>
            <a:endParaRPr lang="fr-CH" sz="1000" dirty="0">
              <a:solidFill>
                <a:prstClr val="black"/>
              </a:solidFill>
              <a:latin typeface="Calibri" panose="020F0502020204030204"/>
            </a:endParaRPr>
          </a:p>
          <a:p>
            <a:endParaRPr lang="fr-CH" sz="1200" dirty="0">
              <a:solidFill>
                <a:prstClr val="black"/>
              </a:solidFill>
              <a:latin typeface="Calibri" panose="020F0502020204030204"/>
            </a:endParaRPr>
          </a:p>
          <a:p>
            <a:r>
              <a:rPr lang="fr-CH" sz="1200" dirty="0">
                <a:solidFill>
                  <a:prstClr val="black"/>
                </a:solidFill>
                <a:latin typeface="Calibri" panose="020F0502020204030204"/>
              </a:rPr>
              <a:t>0</a:t>
            </a:r>
          </a:p>
        </p:txBody>
      </p:sp>
      <p:sp>
        <p:nvSpPr>
          <p:cNvPr id="13" name="TextBox 12">
            <a:extLst>
              <a:ext uri="{FF2B5EF4-FFF2-40B4-BE49-F238E27FC236}">
                <a16:creationId xmlns:a16="http://schemas.microsoft.com/office/drawing/2014/main" id="{7EAFBE23-F132-9C84-D852-C4E9A458DA39}"/>
              </a:ext>
            </a:extLst>
          </p:cNvPr>
          <p:cNvSpPr txBox="1"/>
          <p:nvPr/>
        </p:nvSpPr>
        <p:spPr>
          <a:xfrm>
            <a:off x="4101181" y="4587807"/>
            <a:ext cx="2366981" cy="1323439"/>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14,000 electron linear accelerators worldwide for X-ray therapy of cancer</a:t>
            </a:r>
            <a:endParaRPr kumimoji="0" lang="en-GB" sz="2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4" name="Straight Arrow Connector 13">
            <a:extLst>
              <a:ext uri="{FF2B5EF4-FFF2-40B4-BE49-F238E27FC236}">
                <a16:creationId xmlns:a16="http://schemas.microsoft.com/office/drawing/2014/main" id="{BA26C7A6-CC48-B33B-FEE6-686AC6B78636}"/>
              </a:ext>
            </a:extLst>
          </p:cNvPr>
          <p:cNvCxnSpPr>
            <a:cxnSpLocks/>
          </p:cNvCxnSpPr>
          <p:nvPr/>
        </p:nvCxnSpPr>
        <p:spPr>
          <a:xfrm flipV="1">
            <a:off x="6584701" y="2799761"/>
            <a:ext cx="1976294" cy="1788046"/>
          </a:xfrm>
          <a:prstGeom prst="straightConnector1">
            <a:avLst/>
          </a:prstGeom>
          <a:noFill/>
          <a:ln w="12700" cap="flat" cmpd="sng" algn="ctr">
            <a:solidFill>
              <a:srgbClr val="FF0000"/>
            </a:solidFill>
            <a:prstDash val="solid"/>
            <a:miter lim="800000"/>
            <a:tailEnd type="triangle"/>
          </a:ln>
          <a:effectLst/>
        </p:spPr>
      </p:cxnSp>
      <p:cxnSp>
        <p:nvCxnSpPr>
          <p:cNvPr id="15" name="Straight Arrow Connector 14">
            <a:extLst>
              <a:ext uri="{FF2B5EF4-FFF2-40B4-BE49-F238E27FC236}">
                <a16:creationId xmlns:a16="http://schemas.microsoft.com/office/drawing/2014/main" id="{D014A74E-EA2C-A074-83CC-D44530FB5AE4}"/>
              </a:ext>
            </a:extLst>
          </p:cNvPr>
          <p:cNvCxnSpPr>
            <a:cxnSpLocks/>
          </p:cNvCxnSpPr>
          <p:nvPr/>
        </p:nvCxnSpPr>
        <p:spPr>
          <a:xfrm flipH="1" flipV="1">
            <a:off x="9083500" y="1522821"/>
            <a:ext cx="1323394" cy="3501666"/>
          </a:xfrm>
          <a:prstGeom prst="straightConnector1">
            <a:avLst/>
          </a:prstGeom>
          <a:noFill/>
          <a:ln w="12700" cap="flat" cmpd="sng" algn="ctr">
            <a:solidFill>
              <a:srgbClr val="FF0000"/>
            </a:solidFill>
            <a:prstDash val="solid"/>
            <a:miter lim="800000"/>
            <a:tailEnd type="triangle"/>
          </a:ln>
          <a:effectLst/>
        </p:spPr>
      </p:cxnSp>
      <p:cxnSp>
        <p:nvCxnSpPr>
          <p:cNvPr id="16" name="Straight Arrow Connector 15">
            <a:extLst>
              <a:ext uri="{FF2B5EF4-FFF2-40B4-BE49-F238E27FC236}">
                <a16:creationId xmlns:a16="http://schemas.microsoft.com/office/drawing/2014/main" id="{DB23150E-A66D-FEE6-B1A9-952BA5A91422}"/>
              </a:ext>
            </a:extLst>
          </p:cNvPr>
          <p:cNvCxnSpPr>
            <a:cxnSpLocks/>
          </p:cNvCxnSpPr>
          <p:nvPr/>
        </p:nvCxnSpPr>
        <p:spPr>
          <a:xfrm flipH="1" flipV="1">
            <a:off x="9606442" y="4157186"/>
            <a:ext cx="423678" cy="867301"/>
          </a:xfrm>
          <a:prstGeom prst="straightConnector1">
            <a:avLst/>
          </a:prstGeom>
          <a:noFill/>
          <a:ln w="12700" cap="flat" cmpd="sng" algn="ctr">
            <a:solidFill>
              <a:srgbClr val="FF0000"/>
            </a:solidFill>
            <a:prstDash val="solid"/>
            <a:miter lim="800000"/>
            <a:tailEnd type="triangle"/>
          </a:ln>
          <a:effectLst/>
        </p:spPr>
      </p:cxnSp>
      <p:sp>
        <p:nvSpPr>
          <p:cNvPr id="17" name="TextBox 16">
            <a:extLst>
              <a:ext uri="{FF2B5EF4-FFF2-40B4-BE49-F238E27FC236}">
                <a16:creationId xmlns:a16="http://schemas.microsoft.com/office/drawing/2014/main" id="{34A45914-274A-1076-5CE0-D3A7BCCBA238}"/>
              </a:ext>
            </a:extLst>
          </p:cNvPr>
          <p:cNvSpPr txBox="1"/>
          <p:nvPr/>
        </p:nvSpPr>
        <p:spPr>
          <a:xfrm>
            <a:off x="7896519" y="5066952"/>
            <a:ext cx="3843523" cy="707886"/>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prstClr val="white"/>
                </a:solidFill>
                <a:effectLst/>
                <a:uLnTx/>
                <a:uFillTx/>
                <a:latin typeface="Calibri" panose="020F0502020204030204"/>
                <a:ea typeface="+mn-ea"/>
                <a:cs typeface="+mn-cs"/>
              </a:rPr>
              <a:t>Reference domains for the Baltic Advanced Particle Therapy Centre</a:t>
            </a:r>
            <a:endParaRPr kumimoji="0" lang="en-GB" sz="2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pic>
        <p:nvPicPr>
          <p:cNvPr id="71" name="Picture 70">
            <a:extLst>
              <a:ext uri="{FF2B5EF4-FFF2-40B4-BE49-F238E27FC236}">
                <a16:creationId xmlns:a16="http://schemas.microsoft.com/office/drawing/2014/main" id="{3531148E-BAD6-1D08-58EE-026F338CE9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46976" y="946754"/>
            <a:ext cx="7693819" cy="3340898"/>
          </a:xfrm>
          <a:prstGeom prst="rect">
            <a:avLst/>
          </a:prstGeom>
        </p:spPr>
      </p:pic>
    </p:spTree>
    <p:extLst>
      <p:ext uri="{BB962C8B-B14F-4D97-AF65-F5344CB8AC3E}">
        <p14:creationId xmlns:p14="http://schemas.microsoft.com/office/powerpoint/2010/main" val="1715111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3C867-EBA3-4E96-8EF4-4AE1CB5BE894}"/>
              </a:ext>
            </a:extLst>
          </p:cNvPr>
          <p:cNvSpPr>
            <a:spLocks noGrp="1"/>
          </p:cNvSpPr>
          <p:nvPr>
            <p:ph type="title"/>
          </p:nvPr>
        </p:nvSpPr>
        <p:spPr>
          <a:xfrm>
            <a:off x="0" y="0"/>
            <a:ext cx="12188339" cy="898131"/>
          </a:xfrm>
        </p:spPr>
        <p:txBody>
          <a:bodyPr/>
          <a:lstStyle/>
          <a:p>
            <a:r>
              <a:rPr lang="en-GB" sz="4400" dirty="0"/>
              <a:t>Treating cancer with particle beams</a:t>
            </a:r>
          </a:p>
        </p:txBody>
      </p:sp>
      <p:sp>
        <p:nvSpPr>
          <p:cNvPr id="4" name="Slide Number Placeholder 3">
            <a:extLst>
              <a:ext uri="{FF2B5EF4-FFF2-40B4-BE49-F238E27FC236}">
                <a16:creationId xmlns:a16="http://schemas.microsoft.com/office/drawing/2014/main" id="{A312014C-FC19-48AD-AACF-9E9FB540B6C1}"/>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3" name="Picture 2">
            <a:extLst>
              <a:ext uri="{FF2B5EF4-FFF2-40B4-BE49-F238E27FC236}">
                <a16:creationId xmlns:a16="http://schemas.microsoft.com/office/drawing/2014/main" id="{2A535B31-4CF2-0B20-944B-AFAE9753864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2311" y="988447"/>
            <a:ext cx="4428904" cy="3268146"/>
          </a:xfrm>
          <a:prstGeom prst="rect">
            <a:avLst/>
          </a:prstGeom>
        </p:spPr>
      </p:pic>
      <p:sp>
        <p:nvSpPr>
          <p:cNvPr id="5" name="TextBox 4">
            <a:extLst>
              <a:ext uri="{FF2B5EF4-FFF2-40B4-BE49-F238E27FC236}">
                <a16:creationId xmlns:a16="http://schemas.microsoft.com/office/drawing/2014/main" id="{190C71E5-7E4C-0F90-47A5-437C00428133}"/>
              </a:ext>
            </a:extLst>
          </p:cNvPr>
          <p:cNvSpPr txBox="1"/>
          <p:nvPr/>
        </p:nvSpPr>
        <p:spPr>
          <a:xfrm>
            <a:off x="245043" y="4353965"/>
            <a:ext cx="3994856" cy="1754326"/>
          </a:xfrm>
          <a:prstGeom prst="rect">
            <a:avLst/>
          </a:prstGeom>
          <a:noFill/>
        </p:spPr>
        <p:txBody>
          <a:bodyPr wrap="square" rtlCol="0">
            <a:spAutoFit/>
          </a:bodyPr>
          <a:lstStyle/>
          <a:p>
            <a:r>
              <a:rPr lang="en-GB" b="1" dirty="0">
                <a:solidFill>
                  <a:prstClr val="black"/>
                </a:solidFill>
                <a:latin typeface="Calibri" panose="020F0502020204030204"/>
              </a:rPr>
              <a:t>Bragg peak:</a:t>
            </a:r>
          </a:p>
          <a:p>
            <a:r>
              <a:rPr lang="en-GB" dirty="0">
                <a:solidFill>
                  <a:prstClr val="black"/>
                </a:solidFill>
                <a:latin typeface="Calibri" panose="020F0502020204030204"/>
              </a:rPr>
              <a:t>Different from X-rays, protons and heavier ions deposit their energy at a defined (energy dependent) depth inside the tissues, </a:t>
            </a:r>
            <a:r>
              <a:rPr lang="en-GB" b="1" dirty="0">
                <a:solidFill>
                  <a:srgbClr val="FF0000"/>
                </a:solidFill>
                <a:latin typeface="Calibri" panose="020F0502020204030204"/>
              </a:rPr>
              <a:t>minimising the dose to the organs close to the tumour</a:t>
            </a:r>
            <a:r>
              <a:rPr lang="en-GB" dirty="0">
                <a:solidFill>
                  <a:prstClr val="black"/>
                </a:solidFill>
                <a:latin typeface="Calibri" panose="020F0502020204030204"/>
              </a:rPr>
              <a:t>.</a:t>
            </a:r>
            <a:r>
              <a:rPr lang="en-GB" sz="1600" dirty="0">
                <a:solidFill>
                  <a:prstClr val="black"/>
                </a:solidFill>
                <a:latin typeface="Calibri" panose="020F0502020204030204"/>
              </a:rPr>
              <a:t> </a:t>
            </a:r>
          </a:p>
        </p:txBody>
      </p:sp>
      <p:pic>
        <p:nvPicPr>
          <p:cNvPr id="6" name="Picture 5">
            <a:extLst>
              <a:ext uri="{FF2B5EF4-FFF2-40B4-BE49-F238E27FC236}">
                <a16:creationId xmlns:a16="http://schemas.microsoft.com/office/drawing/2014/main" id="{4352AF9B-2A4E-2959-D726-6D292F396B7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912984" y="2749932"/>
            <a:ext cx="3002418" cy="2047160"/>
          </a:xfrm>
          <a:prstGeom prst="rect">
            <a:avLst/>
          </a:prstGeom>
        </p:spPr>
      </p:pic>
      <p:pic>
        <p:nvPicPr>
          <p:cNvPr id="13" name="Picture 12">
            <a:extLst>
              <a:ext uri="{FF2B5EF4-FFF2-40B4-BE49-F238E27FC236}">
                <a16:creationId xmlns:a16="http://schemas.microsoft.com/office/drawing/2014/main" id="{B543DA28-AA64-E942-5308-FEB494A8D43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73911" y="969463"/>
            <a:ext cx="5358537" cy="1832775"/>
          </a:xfrm>
          <a:prstGeom prst="rect">
            <a:avLst/>
          </a:prstGeom>
          <a:ln>
            <a:solidFill>
              <a:srgbClr val="FF0000"/>
            </a:solidFill>
          </a:ln>
        </p:spPr>
      </p:pic>
      <p:sp>
        <p:nvSpPr>
          <p:cNvPr id="14" name="Oval 13">
            <a:extLst>
              <a:ext uri="{FF2B5EF4-FFF2-40B4-BE49-F238E27FC236}">
                <a16:creationId xmlns:a16="http://schemas.microsoft.com/office/drawing/2014/main" id="{B45593AA-B7A6-6001-1979-0A0EE935E761}"/>
              </a:ext>
            </a:extLst>
          </p:cNvPr>
          <p:cNvSpPr/>
          <p:nvPr/>
        </p:nvSpPr>
        <p:spPr>
          <a:xfrm>
            <a:off x="3278688" y="3483192"/>
            <a:ext cx="460288" cy="246185"/>
          </a:xfrm>
          <a:prstGeom prst="ellipse">
            <a:avLst/>
          </a:prstGeom>
          <a:solidFill>
            <a:sysClr val="windowText" lastClr="000000"/>
          </a:solidFill>
          <a:ln w="12700" cap="flat" cmpd="sng" algn="ctr">
            <a:solidFill>
              <a:sysClr val="windowText" lastClr="000000">
                <a:shade val="1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5" name="Straight Arrow Connector 14">
            <a:extLst>
              <a:ext uri="{FF2B5EF4-FFF2-40B4-BE49-F238E27FC236}">
                <a16:creationId xmlns:a16="http://schemas.microsoft.com/office/drawing/2014/main" id="{5B28345A-6713-CF3C-25FE-2E0BC5AAD79B}"/>
              </a:ext>
            </a:extLst>
          </p:cNvPr>
          <p:cNvCxnSpPr>
            <a:cxnSpLocks/>
            <a:stCxn id="16" idx="1"/>
            <a:endCxn id="14" idx="5"/>
          </p:cNvCxnSpPr>
          <p:nvPr/>
        </p:nvCxnSpPr>
        <p:spPr>
          <a:xfrm flipH="1" flipV="1">
            <a:off x="3671568" y="3693324"/>
            <a:ext cx="1149646" cy="722783"/>
          </a:xfrm>
          <a:prstGeom prst="straightConnector1">
            <a:avLst/>
          </a:prstGeom>
          <a:noFill/>
          <a:ln w="12700" cap="flat" cmpd="sng" algn="ctr">
            <a:solidFill>
              <a:srgbClr val="FF0000"/>
            </a:solidFill>
            <a:prstDash val="solid"/>
            <a:miter lim="800000"/>
            <a:tailEnd type="triangle"/>
          </a:ln>
          <a:effectLst/>
        </p:spPr>
      </p:cxnSp>
      <p:sp>
        <p:nvSpPr>
          <p:cNvPr id="16" name="TextBox 15">
            <a:extLst>
              <a:ext uri="{FF2B5EF4-FFF2-40B4-BE49-F238E27FC236}">
                <a16:creationId xmlns:a16="http://schemas.microsoft.com/office/drawing/2014/main" id="{27B4DA02-051A-7DCC-024F-D3A464C6690B}"/>
              </a:ext>
            </a:extLst>
          </p:cNvPr>
          <p:cNvSpPr txBox="1"/>
          <p:nvPr/>
        </p:nvSpPr>
        <p:spPr>
          <a:xfrm>
            <a:off x="4821214" y="4123719"/>
            <a:ext cx="852697" cy="584775"/>
          </a:xfrm>
          <a:prstGeom prst="rect">
            <a:avLst/>
          </a:prstGeom>
          <a:noFill/>
        </p:spPr>
        <p:txBody>
          <a:bodyPr wrap="square" rtlCol="0">
            <a:spAutoFit/>
          </a:bodyPr>
          <a:lstStyle/>
          <a:p>
            <a:r>
              <a:rPr lang="en-GB" sz="1600" i="1" dirty="0">
                <a:solidFill>
                  <a:prstClr val="black"/>
                </a:solidFill>
                <a:latin typeface="Calibri" panose="020F0502020204030204"/>
              </a:rPr>
              <a:t>tumour position</a:t>
            </a:r>
          </a:p>
        </p:txBody>
      </p:sp>
      <p:sp>
        <p:nvSpPr>
          <p:cNvPr id="19" name="Arrow: Right 18">
            <a:extLst>
              <a:ext uri="{FF2B5EF4-FFF2-40B4-BE49-F238E27FC236}">
                <a16:creationId xmlns:a16="http://schemas.microsoft.com/office/drawing/2014/main" id="{906AB5FA-B6AB-D9B7-E8A6-308A37B4E02B}"/>
              </a:ext>
            </a:extLst>
          </p:cNvPr>
          <p:cNvSpPr/>
          <p:nvPr/>
        </p:nvSpPr>
        <p:spPr>
          <a:xfrm>
            <a:off x="4254926" y="5102684"/>
            <a:ext cx="318107" cy="584623"/>
          </a:xfrm>
          <a:prstGeom prst="rightArrow">
            <a:avLst/>
          </a:prstGeom>
          <a:solidFill>
            <a:srgbClr val="4472C4"/>
          </a:solidFill>
          <a:ln w="12700" cap="flat" cmpd="sng" algn="ctr">
            <a:solidFill>
              <a:srgbClr val="4472C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C8DEE463-CF9A-08F8-F63F-5A8BDED54A75}"/>
              </a:ext>
            </a:extLst>
          </p:cNvPr>
          <p:cNvSpPr txBox="1"/>
          <p:nvPr/>
        </p:nvSpPr>
        <p:spPr>
          <a:xfrm>
            <a:off x="4780219" y="4687318"/>
            <a:ext cx="4167475" cy="1477328"/>
          </a:xfrm>
          <a:prstGeom prst="rect">
            <a:avLst/>
          </a:prstGeom>
          <a:noFill/>
        </p:spPr>
        <p:txBody>
          <a:bodyPr wrap="square" rtlCol="0">
            <a:spAutoFit/>
          </a:bodyPr>
          <a:lstStyle/>
          <a:p>
            <a:r>
              <a:rPr lang="en-GB" dirty="0">
                <a:solidFill>
                  <a:prstClr val="black"/>
                </a:solidFill>
                <a:latin typeface="Calibri" panose="020F0502020204030204"/>
              </a:rPr>
              <a:t>Particle therapy recommended for </a:t>
            </a:r>
            <a:r>
              <a:rPr lang="en-GB" b="1" dirty="0">
                <a:solidFill>
                  <a:srgbClr val="FF0000"/>
                </a:solidFill>
                <a:latin typeface="Calibri" panose="020F0502020204030204"/>
              </a:rPr>
              <a:t>cancers close to critical organs and paediatric</a:t>
            </a:r>
            <a:r>
              <a:rPr lang="en-GB" dirty="0">
                <a:solidFill>
                  <a:prstClr val="black"/>
                </a:solidFill>
                <a:latin typeface="Calibri" panose="020F0502020204030204"/>
              </a:rPr>
              <a:t>. Many ongoing clinical trials to assess benefits for different types of cancer in terms of </a:t>
            </a:r>
            <a:r>
              <a:rPr lang="en-GB" b="1" dirty="0">
                <a:solidFill>
                  <a:srgbClr val="FF0000"/>
                </a:solidFill>
                <a:latin typeface="Calibri" panose="020F0502020204030204"/>
              </a:rPr>
              <a:t>side effects </a:t>
            </a:r>
            <a:r>
              <a:rPr lang="en-GB" dirty="0">
                <a:solidFill>
                  <a:prstClr val="black"/>
                </a:solidFill>
                <a:latin typeface="Calibri" panose="020F0502020204030204"/>
              </a:rPr>
              <a:t>and </a:t>
            </a:r>
            <a:r>
              <a:rPr lang="en-GB" b="1" dirty="0">
                <a:solidFill>
                  <a:srgbClr val="FF0000"/>
                </a:solidFill>
                <a:latin typeface="Calibri" panose="020F0502020204030204"/>
              </a:rPr>
              <a:t>recurrencies</a:t>
            </a:r>
            <a:r>
              <a:rPr lang="en-GB" dirty="0">
                <a:solidFill>
                  <a:prstClr val="black"/>
                </a:solidFill>
                <a:latin typeface="Calibri" panose="020F0502020204030204"/>
              </a:rPr>
              <a:t>.</a:t>
            </a:r>
            <a:endParaRPr lang="en-GB" sz="1600" dirty="0">
              <a:solidFill>
                <a:prstClr val="black"/>
              </a:solidFill>
              <a:latin typeface="Calibri" panose="020F0502020204030204"/>
            </a:endParaRPr>
          </a:p>
        </p:txBody>
      </p:sp>
      <p:sp>
        <p:nvSpPr>
          <p:cNvPr id="21" name="TextBox 20">
            <a:extLst>
              <a:ext uri="{FF2B5EF4-FFF2-40B4-BE49-F238E27FC236}">
                <a16:creationId xmlns:a16="http://schemas.microsoft.com/office/drawing/2014/main" id="{AA1B8D12-29D9-AFCA-B6F2-DA04A7CE0C54}"/>
              </a:ext>
            </a:extLst>
          </p:cNvPr>
          <p:cNvSpPr txBox="1"/>
          <p:nvPr/>
        </p:nvSpPr>
        <p:spPr>
          <a:xfrm>
            <a:off x="9223399" y="4330199"/>
            <a:ext cx="2723558" cy="1754326"/>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Today only protons and carbon ions </a:t>
            </a:r>
            <a:r>
              <a:rPr kumimoji="0" lang="en-US" sz="1800" b="0" i="0" u="none" strike="noStrike" kern="0" cap="none" spc="0" normalizeH="0" baseline="0" noProof="0" dirty="0">
                <a:ln>
                  <a:noFill/>
                </a:ln>
                <a:solidFill>
                  <a:srgbClr val="FFFF00"/>
                </a:solidFill>
                <a:effectLst/>
                <a:uLnTx/>
                <a:uFillTx/>
                <a:latin typeface="Calibri" panose="020F0502020204030204"/>
                <a:ea typeface="+mn-ea"/>
                <a:cs typeface="+mn-cs"/>
              </a:rPr>
              <a:t>are licensed for treatment</a:t>
            </a:r>
            <a:r>
              <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rPr>
              <a:t>. Trials with helium ions (intermediate between the two) are starting at HIT Heidelberg.</a:t>
            </a: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2" name="TextBox 21">
            <a:extLst>
              <a:ext uri="{FF2B5EF4-FFF2-40B4-BE49-F238E27FC236}">
                <a16:creationId xmlns:a16="http://schemas.microsoft.com/office/drawing/2014/main" id="{27A94184-E582-3395-88DD-59984376BFEE}"/>
              </a:ext>
            </a:extLst>
          </p:cNvPr>
          <p:cNvSpPr txBox="1"/>
          <p:nvPr/>
        </p:nvSpPr>
        <p:spPr>
          <a:xfrm>
            <a:off x="9091210" y="3358342"/>
            <a:ext cx="1976682" cy="830997"/>
          </a:xfrm>
          <a:prstGeom prst="rect">
            <a:avLst/>
          </a:prstGeom>
          <a:noFill/>
        </p:spPr>
        <p:txBody>
          <a:bodyPr wrap="square" rtlCol="0">
            <a:spAutoFit/>
          </a:bodyPr>
          <a:lstStyle/>
          <a:p>
            <a:r>
              <a:rPr lang="en-GB" sz="1600" i="1" dirty="0">
                <a:solidFill>
                  <a:prstClr val="black"/>
                </a:solidFill>
                <a:latin typeface="Calibri" panose="020F0502020204030204"/>
              </a:rPr>
              <a:t>Comparison of dose for prostate cancer (protons vs. X-rays)</a:t>
            </a:r>
          </a:p>
        </p:txBody>
      </p:sp>
    </p:spTree>
    <p:extLst>
      <p:ext uri="{BB962C8B-B14F-4D97-AF65-F5344CB8AC3E}">
        <p14:creationId xmlns:p14="http://schemas.microsoft.com/office/powerpoint/2010/main" val="3991557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73B7170-E176-8720-04A7-EEB81538D8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61202" y="3351462"/>
            <a:ext cx="2915834" cy="2915834"/>
          </a:xfrm>
          <a:prstGeom prst="rect">
            <a:avLst/>
          </a:prstGeom>
        </p:spPr>
      </p:pic>
      <p:sp>
        <p:nvSpPr>
          <p:cNvPr id="3" name="Title 2">
            <a:extLst>
              <a:ext uri="{FF2B5EF4-FFF2-40B4-BE49-F238E27FC236}">
                <a16:creationId xmlns:a16="http://schemas.microsoft.com/office/drawing/2014/main" id="{12E2ABA8-756C-41CD-90B1-B33273A503F7}"/>
              </a:ext>
            </a:extLst>
          </p:cNvPr>
          <p:cNvSpPr>
            <a:spLocks noGrp="1"/>
          </p:cNvSpPr>
          <p:nvPr>
            <p:ph type="title"/>
          </p:nvPr>
        </p:nvSpPr>
        <p:spPr/>
        <p:txBody>
          <a:bodyPr/>
          <a:lstStyle/>
          <a:p>
            <a:r>
              <a:rPr lang="en-GB" dirty="0"/>
              <a:t>The CERN Next Ion Medical Machine Study</a:t>
            </a:r>
          </a:p>
        </p:txBody>
      </p:sp>
      <p:sp>
        <p:nvSpPr>
          <p:cNvPr id="6" name="Slide Number Placeholder 5">
            <a:extLst>
              <a:ext uri="{FF2B5EF4-FFF2-40B4-BE49-F238E27FC236}">
                <a16:creationId xmlns:a16="http://schemas.microsoft.com/office/drawing/2014/main" id="{76FC3F8F-C48A-4992-B608-0567CF1EA263}"/>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3" name="Content Placeholder 2">
            <a:extLst>
              <a:ext uri="{FF2B5EF4-FFF2-40B4-BE49-F238E27FC236}">
                <a16:creationId xmlns:a16="http://schemas.microsoft.com/office/drawing/2014/main" id="{BB578C8C-D6F5-4CCF-8CE7-B68FF900CD3E}"/>
              </a:ext>
            </a:extLst>
          </p:cNvPr>
          <p:cNvSpPr txBox="1">
            <a:spLocks/>
          </p:cNvSpPr>
          <p:nvPr/>
        </p:nvSpPr>
        <p:spPr>
          <a:xfrm>
            <a:off x="214964" y="977238"/>
            <a:ext cx="9254043" cy="2681712"/>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spcBef>
                <a:spcPts val="1200"/>
              </a:spcBef>
              <a:buFont typeface="Wingdings" panose="05000000000000000000" pitchFamily="2" charset="2"/>
              <a:buChar char="Ø"/>
            </a:pPr>
            <a:r>
              <a:rPr lang="en-GB" sz="2000" b="1" dirty="0">
                <a:solidFill>
                  <a:srgbClr val="FF0000"/>
                </a:solidFill>
                <a:latin typeface="Calibri" panose="020F0502020204030204" pitchFamily="34" charset="0"/>
                <a:cs typeface="Calibri" panose="020F0502020204030204" pitchFamily="34" charset="0"/>
              </a:rPr>
              <a:t>Proton</a:t>
            </a:r>
            <a:r>
              <a:rPr lang="en-GB" sz="2000" dirty="0">
                <a:latin typeface="Calibri" panose="020F0502020204030204" pitchFamily="34" charset="0"/>
                <a:cs typeface="Calibri" panose="020F0502020204030204" pitchFamily="34" charset="0"/>
              </a:rPr>
              <a:t> therapy is now commercial, and CERN, as an international organisation, cannot interfere with a mature commercial market.</a:t>
            </a:r>
          </a:p>
          <a:p>
            <a:pPr>
              <a:spcBef>
                <a:spcPts val="1200"/>
              </a:spcBef>
              <a:buFont typeface="Wingdings" panose="05000000000000000000" pitchFamily="2" charset="2"/>
              <a:buChar char="Ø"/>
            </a:pPr>
            <a:r>
              <a:rPr lang="en-GB" sz="2000" b="1" dirty="0">
                <a:solidFill>
                  <a:srgbClr val="FF0000"/>
                </a:solidFill>
                <a:latin typeface="Calibri" panose="020F0502020204030204" pitchFamily="34" charset="0"/>
                <a:cs typeface="Calibri" panose="020F0502020204030204" pitchFamily="34" charset="0"/>
              </a:rPr>
              <a:t>Ion </a:t>
            </a:r>
            <a:r>
              <a:rPr lang="en-GB" sz="2000" dirty="0">
                <a:latin typeface="Calibri" panose="020F0502020204030204" pitchFamily="34" charset="0"/>
                <a:cs typeface="Calibri" panose="020F0502020204030204" pitchFamily="34" charset="0"/>
              </a:rPr>
              <a:t>therapy is still in an early phase despite its advantages, limited by: </a:t>
            </a:r>
          </a:p>
          <a:p>
            <a:pPr lvl="1">
              <a:spcBef>
                <a:spcPts val="600"/>
              </a:spcBef>
              <a:buFont typeface="Wingdings" panose="05000000000000000000" pitchFamily="2" charset="2"/>
              <a:buChar char="ü"/>
            </a:pPr>
            <a:r>
              <a:rPr lang="en-GB" sz="2000" b="1" dirty="0">
                <a:solidFill>
                  <a:srgbClr val="FF0000"/>
                </a:solidFill>
                <a:latin typeface="Calibri" panose="020F0502020204030204" pitchFamily="34" charset="0"/>
                <a:cs typeface="Calibri" panose="020F0502020204030204" pitchFamily="34" charset="0"/>
              </a:rPr>
              <a:t>Size and cost of the accelerator</a:t>
            </a:r>
            <a:r>
              <a:rPr lang="en-GB" sz="2000" dirty="0">
                <a:latin typeface="Calibri" panose="020F0502020204030204" pitchFamily="34" charset="0"/>
                <a:cs typeface="Calibri" panose="020F0502020204030204" pitchFamily="34" charset="0"/>
              </a:rPr>
              <a:t>;</a:t>
            </a:r>
          </a:p>
          <a:p>
            <a:pPr lvl="1">
              <a:spcBef>
                <a:spcPts val="600"/>
              </a:spcBef>
              <a:buFont typeface="Wingdings" panose="05000000000000000000" pitchFamily="2" charset="2"/>
              <a:buChar char="ü"/>
            </a:pPr>
            <a:r>
              <a:rPr lang="en-GB" sz="2000" b="1" dirty="0">
                <a:solidFill>
                  <a:srgbClr val="FF0000"/>
                </a:solidFill>
                <a:latin typeface="Calibri" panose="020F0502020204030204" pitchFamily="34" charset="0"/>
                <a:cs typeface="Calibri" panose="020F0502020204030204" pitchFamily="34" charset="0"/>
              </a:rPr>
              <a:t>Lack of experimental data</a:t>
            </a:r>
            <a:r>
              <a:rPr lang="en-GB" sz="2000" dirty="0">
                <a:latin typeface="Calibri" panose="020F0502020204030204" pitchFamily="34" charset="0"/>
                <a:cs typeface="Calibri" panose="020F0502020204030204" pitchFamily="34" charset="0"/>
              </a:rPr>
              <a:t>.</a:t>
            </a:r>
          </a:p>
          <a:p>
            <a:pPr>
              <a:spcBef>
                <a:spcPts val="600"/>
              </a:spcBef>
              <a:buFont typeface="Wingdings" panose="05000000000000000000" pitchFamily="2" charset="2"/>
              <a:buChar char="Ø"/>
            </a:pPr>
            <a:r>
              <a:rPr lang="en-GB" sz="2000" dirty="0">
                <a:latin typeface="Calibri" panose="020F0502020204030204" pitchFamily="34" charset="0"/>
                <a:cs typeface="Calibri" panose="020F0502020204030204" pitchFamily="34" charset="0"/>
              </a:rPr>
              <a:t>New demands from the medical community and new opportunities from accelerator technologies can be integrated in newly designed ion therapy facilities.</a:t>
            </a:r>
          </a:p>
          <a:p>
            <a:pPr lvl="1">
              <a:spcBef>
                <a:spcPts val="600"/>
              </a:spcBef>
              <a:buFont typeface="Wingdings" panose="05000000000000000000" pitchFamily="2" charset="2"/>
              <a:buChar char="ü"/>
            </a:pPr>
            <a:endParaRPr lang="en-GB" sz="2000" dirty="0">
              <a:latin typeface="Calibri" panose="020F0502020204030204" pitchFamily="34" charset="0"/>
              <a:cs typeface="Calibri" panose="020F0502020204030204" pitchFamily="34" charset="0"/>
            </a:endParaRPr>
          </a:p>
        </p:txBody>
      </p:sp>
      <p:sp>
        <p:nvSpPr>
          <p:cNvPr id="14" name="Arrow: Down 13">
            <a:extLst>
              <a:ext uri="{FF2B5EF4-FFF2-40B4-BE49-F238E27FC236}">
                <a16:creationId xmlns:a16="http://schemas.microsoft.com/office/drawing/2014/main" id="{67D38AD8-489F-47F3-B3B5-F57FB383C40C}"/>
              </a:ext>
            </a:extLst>
          </p:cNvPr>
          <p:cNvSpPr/>
          <p:nvPr/>
        </p:nvSpPr>
        <p:spPr>
          <a:xfrm>
            <a:off x="4348406" y="3658199"/>
            <a:ext cx="600308" cy="3956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1F619745-8D34-410F-BFC9-03E4F3E31EBE}"/>
              </a:ext>
            </a:extLst>
          </p:cNvPr>
          <p:cNvSpPr txBox="1"/>
          <p:nvPr/>
        </p:nvSpPr>
        <p:spPr>
          <a:xfrm>
            <a:off x="525290" y="4140621"/>
            <a:ext cx="8535912" cy="2092881"/>
          </a:xfrm>
          <a:prstGeom prst="rect">
            <a:avLst/>
          </a:prstGeom>
          <a:noFill/>
        </p:spPr>
        <p:txBody>
          <a:bodyPr wrap="square" lIns="0" tIns="0" rIns="0" bIns="0" rtlCol="0">
            <a:spAutoFit/>
          </a:bodyPr>
          <a:lstStyle/>
          <a:p>
            <a:pPr algn="l">
              <a:spcBef>
                <a:spcPts val="600"/>
              </a:spcBef>
            </a:pPr>
            <a:r>
              <a:rPr lang="en-GB" dirty="0">
                <a:latin typeface="Calibri" panose="020F0502020204030204" pitchFamily="34" charset="0"/>
                <a:cs typeface="Calibri" panose="020F0502020204030204" pitchFamily="34" charset="0"/>
              </a:rPr>
              <a:t>Start in 2020 of the </a:t>
            </a:r>
            <a:r>
              <a:rPr lang="en-GB" b="1" dirty="0">
                <a:solidFill>
                  <a:srgbClr val="C00000"/>
                </a:solidFill>
                <a:latin typeface="Calibri" panose="020F0502020204030204" pitchFamily="34" charset="0"/>
                <a:cs typeface="Calibri" panose="020F0502020204030204" pitchFamily="34" charset="0"/>
              </a:rPr>
              <a:t>Next Ion Medical Machine Study (NIMMS).</a:t>
            </a:r>
            <a:endParaRPr lang="en-GB" dirty="0">
              <a:latin typeface="Calibri" panose="020F0502020204030204" pitchFamily="34" charset="0"/>
              <a:cs typeface="Calibri" panose="020F0502020204030204" pitchFamily="34" charset="0"/>
            </a:endParaRPr>
          </a:p>
          <a:p>
            <a:pPr algn="l">
              <a:spcBef>
                <a:spcPts val="600"/>
              </a:spcBef>
            </a:pPr>
            <a:r>
              <a:rPr lang="en-GB" dirty="0">
                <a:latin typeface="Calibri" panose="020F0502020204030204" pitchFamily="34" charset="0"/>
                <a:cs typeface="Calibri" panose="020F0502020204030204" pitchFamily="34" charset="0"/>
              </a:rPr>
              <a:t>In line with CERN mission, the goal of NIMMS is to build on CERN expertise to develop a portfolio of technologies that can be used in next generation facilities for ion therapy, more than developing a single design (</a:t>
            </a:r>
            <a:r>
              <a:rPr lang="en-GB" dirty="0">
                <a:solidFill>
                  <a:srgbClr val="C00000"/>
                </a:solidFill>
                <a:latin typeface="Calibri" panose="020F0502020204030204" pitchFamily="34" charset="0"/>
                <a:cs typeface="Calibri" panose="020F0502020204030204" pitchFamily="34" charset="0"/>
              </a:rPr>
              <a:t>NIMMS as a «toolbox»).</a:t>
            </a:r>
          </a:p>
          <a:p>
            <a:pPr algn="l">
              <a:spcBef>
                <a:spcPts val="600"/>
              </a:spcBef>
            </a:pPr>
            <a:r>
              <a:rPr lang="en-GB" dirty="0">
                <a:latin typeface="Calibri" panose="020F0502020204030204" pitchFamily="34" charset="0"/>
                <a:cs typeface="Calibri" panose="020F0502020204030204" pitchFamily="34" charset="0"/>
              </a:rPr>
              <a:t>For its 5th year of activity, in 2025 NIMMS will be structured in an </a:t>
            </a:r>
            <a:r>
              <a:rPr lang="en-GB" dirty="0">
                <a:solidFill>
                  <a:srgbClr val="FF0000"/>
                </a:solidFill>
                <a:latin typeface="Calibri" panose="020F0502020204030204" pitchFamily="34" charset="0"/>
                <a:cs typeface="Calibri" panose="020F0502020204030204" pitchFamily="34" charset="0"/>
              </a:rPr>
              <a:t>International Collaboration </a:t>
            </a:r>
            <a:r>
              <a:rPr lang="en-GB" dirty="0">
                <a:latin typeface="Calibri" panose="020F0502020204030204" pitchFamily="34" charset="0"/>
                <a:cs typeface="Calibri" panose="020F0502020204030204" pitchFamily="34" charset="0"/>
              </a:rPr>
              <a:t>based on a (light) collaboration agreement, with a </a:t>
            </a:r>
            <a:r>
              <a:rPr lang="en-GB" dirty="0">
                <a:solidFill>
                  <a:srgbClr val="FF0000"/>
                </a:solidFill>
                <a:latin typeface="Calibri" panose="020F0502020204030204" pitchFamily="34" charset="0"/>
                <a:cs typeface="Calibri" panose="020F0502020204030204" pitchFamily="34" charset="0"/>
              </a:rPr>
              <a:t>Collaboration Board</a:t>
            </a:r>
            <a:r>
              <a:rPr lang="en-GB" dirty="0">
                <a:latin typeface="Calibri" panose="020F0502020204030204" pitchFamily="34" charset="0"/>
                <a:cs typeface="Calibri" panose="020F0502020204030204" pitchFamily="34" charset="0"/>
              </a:rPr>
              <a:t>, a Chair, and a Coordinator. Interested partners will be welcome to participate. </a:t>
            </a:r>
          </a:p>
        </p:txBody>
      </p:sp>
      <p:pic>
        <p:nvPicPr>
          <p:cNvPr id="2" name="Picture 1">
            <a:extLst>
              <a:ext uri="{FF2B5EF4-FFF2-40B4-BE49-F238E27FC236}">
                <a16:creationId xmlns:a16="http://schemas.microsoft.com/office/drawing/2014/main" id="{0802A610-2CED-A15A-3780-E63CBB371D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89754" y="1145516"/>
            <a:ext cx="2290258" cy="2156660"/>
          </a:xfrm>
          <a:prstGeom prst="rect">
            <a:avLst/>
          </a:prstGeom>
        </p:spPr>
      </p:pic>
    </p:spTree>
    <p:extLst>
      <p:ext uri="{BB962C8B-B14F-4D97-AF65-F5344CB8AC3E}">
        <p14:creationId xmlns:p14="http://schemas.microsoft.com/office/powerpoint/2010/main" val="272826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465441" y="-630005"/>
            <a:ext cx="11289171" cy="1497507"/>
          </a:xfrm>
          <a:prstGeom prst="rect">
            <a:avLst/>
          </a:prstGeom>
        </p:spPr>
        <p:txBody>
          <a:bodyPr vert="horz" lIns="91440" tIns="45720" rIns="91440" bIns="45720" rtlCol="0" anchor="b">
            <a:normAutofit/>
          </a:bodyPr>
          <a:lstStyle>
            <a:lvl1pPr algn="l" defTabSz="457200" rtl="0" eaLnBrk="1" latinLnBrk="0" hangingPunct="1">
              <a:spcBef>
                <a:spcPct val="0"/>
              </a:spcBef>
              <a:buNone/>
              <a:defRPr sz="3600" b="0" kern="1200" cap="all">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endParaRPr kumimoji="0" lang="en-GB" b="1" i="0" u="none" strike="noStrike" kern="1200" cap="none" spc="0" normalizeH="0" baseline="0" noProof="0" dirty="0">
              <a:ln>
                <a:noFill/>
              </a:ln>
              <a:solidFill>
                <a:srgbClr val="004197"/>
              </a:solidFill>
              <a:effectLst/>
              <a:uLnTx/>
              <a:uFillTx/>
              <a:latin typeface="+mn-lt"/>
            </a:endParaRPr>
          </a:p>
        </p:txBody>
      </p:sp>
      <p:sp>
        <p:nvSpPr>
          <p:cNvPr id="8" name="Rectangle 7"/>
          <p:cNvSpPr/>
          <p:nvPr/>
        </p:nvSpPr>
        <p:spPr>
          <a:xfrm>
            <a:off x="3474720" y="731620"/>
            <a:ext cx="491490" cy="3576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E8A88266-B7E8-49D8-AFEF-999A861F25B0}"/>
              </a:ext>
            </a:extLst>
          </p:cNvPr>
          <p:cNvSpPr>
            <a:spLocks noGrp="1"/>
          </p:cNvSpPr>
          <p:nvPr>
            <p:ph type="title"/>
          </p:nvPr>
        </p:nvSpPr>
        <p:spPr>
          <a:xfrm>
            <a:off x="0" y="-10205"/>
            <a:ext cx="12192000" cy="744351"/>
          </a:xfrm>
        </p:spPr>
        <p:txBody>
          <a:bodyPr/>
          <a:lstStyle/>
          <a:p>
            <a:r>
              <a:rPr lang="en-GB" sz="3200" dirty="0"/>
              <a:t>NIMMS as an international collaboration</a:t>
            </a:r>
          </a:p>
        </p:txBody>
      </p:sp>
      <p:sp>
        <p:nvSpPr>
          <p:cNvPr id="12" name="TextBox 11">
            <a:extLst>
              <a:ext uri="{FF2B5EF4-FFF2-40B4-BE49-F238E27FC236}">
                <a16:creationId xmlns:a16="http://schemas.microsoft.com/office/drawing/2014/main" id="{B62B784E-E96E-436C-B817-C51FFF74E096}"/>
              </a:ext>
            </a:extLst>
          </p:cNvPr>
          <p:cNvSpPr txBox="1"/>
          <p:nvPr/>
        </p:nvSpPr>
        <p:spPr>
          <a:xfrm>
            <a:off x="244395" y="808604"/>
            <a:ext cx="11731968" cy="1477328"/>
          </a:xfrm>
          <a:prstGeom prst="rect">
            <a:avLst/>
          </a:prstGeom>
        </p:spPr>
        <p:style>
          <a:lnRef idx="2">
            <a:schemeClr val="accent6"/>
          </a:lnRef>
          <a:fillRef idx="1">
            <a:schemeClr val="lt1"/>
          </a:fillRef>
          <a:effectRef idx="0">
            <a:schemeClr val="accent6"/>
          </a:effectRef>
          <a:fontRef idx="minor">
            <a:schemeClr val="dk1"/>
          </a:fontRef>
        </p:style>
        <p:txBody>
          <a:bodyPr wrap="square" rIns="1548000" rtlCol="0">
            <a:spAutoFit/>
          </a:bodyPr>
          <a:lstStyle/>
          <a:p>
            <a:r>
              <a:rPr lang="en-US" altLang="en-US" b="1" dirty="0">
                <a:solidFill>
                  <a:srgbClr val="FF0000"/>
                </a:solidFill>
                <a:latin typeface="Calibri" panose="020F0502020204030204" pitchFamily="34" charset="0"/>
                <a:cs typeface="Calibri" panose="020F0502020204030204" pitchFamily="34" charset="0"/>
              </a:rPr>
              <a:t>NIMMS </a:t>
            </a:r>
            <a:r>
              <a:rPr lang="en-US" altLang="en-US" b="1" dirty="0">
                <a:solidFill>
                  <a:srgbClr val="004197"/>
                </a:solidFill>
                <a:latin typeface="Calibri" panose="020F0502020204030204" pitchFamily="34" charset="0"/>
                <a:cs typeface="Calibri" panose="020F0502020204030204" pitchFamily="34" charset="0"/>
              </a:rPr>
              <a:t>is an international collaboration based at CERN to develop new technologies for the </a:t>
            </a:r>
            <a:r>
              <a:rPr lang="en-US" altLang="en-US" b="1" dirty="0">
                <a:solidFill>
                  <a:srgbClr val="FF0000"/>
                </a:solidFill>
                <a:latin typeface="Calibri" panose="020F0502020204030204" pitchFamily="34" charset="0"/>
                <a:cs typeface="Calibri" panose="020F0502020204030204" pitchFamily="34" charset="0"/>
              </a:rPr>
              <a:t>future generation of accelerators </a:t>
            </a:r>
            <a:r>
              <a:rPr lang="en-US" altLang="en-US" b="1" dirty="0">
                <a:solidFill>
                  <a:srgbClr val="004197"/>
                </a:solidFill>
                <a:latin typeface="Calibri" panose="020F0502020204030204" pitchFamily="34" charset="0"/>
                <a:cs typeface="Calibri" panose="020F0502020204030204" pitchFamily="34" charset="0"/>
              </a:rPr>
              <a:t>for cancer therapy with ions</a:t>
            </a:r>
            <a:r>
              <a:rPr lang="en-US" altLang="en-US" dirty="0">
                <a:solidFill>
                  <a:srgbClr val="004197"/>
                </a:solidFill>
                <a:latin typeface="Calibri" panose="020F0502020204030204" pitchFamily="34" charset="0"/>
                <a:cs typeface="Calibri" panose="020F0502020204030204" pitchFamily="34" charset="0"/>
              </a:rPr>
              <a:t>.</a:t>
            </a:r>
          </a:p>
          <a:p>
            <a:pPr marL="342900" indent="-342900">
              <a:buFont typeface="Wingdings" panose="05000000000000000000" pitchFamily="2" charset="2"/>
              <a:buChar char="Ø"/>
            </a:pPr>
            <a:r>
              <a:rPr lang="en-US" altLang="en-US" dirty="0">
                <a:solidFill>
                  <a:srgbClr val="004197"/>
                </a:solidFill>
                <a:latin typeface="Calibri" panose="020F0502020204030204" pitchFamily="34" charset="0"/>
                <a:cs typeface="Calibri" panose="020F0502020204030204" pitchFamily="34" charset="0"/>
              </a:rPr>
              <a:t>Building on the CERN experience in small accelerators and in accelerators for medicine;</a:t>
            </a:r>
          </a:p>
          <a:p>
            <a:pPr marL="342900" indent="-342900">
              <a:buFont typeface="Wingdings" panose="05000000000000000000" pitchFamily="2" charset="2"/>
              <a:buChar char="Ø"/>
            </a:pPr>
            <a:r>
              <a:rPr lang="en-US" altLang="en-US" dirty="0">
                <a:solidFill>
                  <a:srgbClr val="004197"/>
                </a:solidFill>
                <a:latin typeface="Calibri" panose="020F0502020204030204" pitchFamily="34" charset="0"/>
                <a:cs typeface="Calibri" panose="020F0502020204030204" pitchFamily="34" charset="0"/>
              </a:rPr>
              <a:t>Federating </a:t>
            </a:r>
            <a:r>
              <a:rPr lang="en-US" altLang="en-US" dirty="0">
                <a:solidFill>
                  <a:srgbClr val="FF0000"/>
                </a:solidFill>
                <a:latin typeface="Calibri" panose="020F0502020204030204" pitchFamily="34" charset="0"/>
                <a:cs typeface="Calibri" panose="020F0502020204030204" pitchFamily="34" charset="0"/>
              </a:rPr>
              <a:t>partners</a:t>
            </a:r>
            <a:r>
              <a:rPr lang="en-US" altLang="en-US" dirty="0">
                <a:solidFill>
                  <a:srgbClr val="004197"/>
                </a:solidFill>
                <a:latin typeface="Calibri" panose="020F0502020204030204" pitchFamily="34" charset="0"/>
                <a:cs typeface="Calibri" panose="020F0502020204030204" pitchFamily="34" charset="0"/>
              </a:rPr>
              <a:t> to develop innovative </a:t>
            </a:r>
            <a:r>
              <a:rPr lang="en-US" altLang="en-US" dirty="0">
                <a:solidFill>
                  <a:srgbClr val="FF0000"/>
                </a:solidFill>
                <a:latin typeface="Calibri" panose="020F0502020204030204" pitchFamily="34" charset="0"/>
                <a:cs typeface="Calibri" panose="020F0502020204030204" pitchFamily="34" charset="0"/>
              </a:rPr>
              <a:t>designs and technologies</a:t>
            </a:r>
            <a:r>
              <a:rPr lang="en-US" altLang="en-US" dirty="0">
                <a:solidFill>
                  <a:srgbClr val="004197"/>
                </a:solidFill>
                <a:latin typeface="Calibri" panose="020F0502020204030204" pitchFamily="34" charset="0"/>
                <a:cs typeface="Calibri" panose="020F0502020204030204" pitchFamily="34" charset="0"/>
              </a:rPr>
              <a:t>;</a:t>
            </a:r>
          </a:p>
          <a:p>
            <a:pPr marL="342900" indent="-342900">
              <a:buFont typeface="Wingdings" panose="05000000000000000000" pitchFamily="2" charset="2"/>
              <a:buChar char="Ø"/>
            </a:pPr>
            <a:r>
              <a:rPr lang="en-US" altLang="en-US" b="1" dirty="0">
                <a:solidFill>
                  <a:srgbClr val="FF0000"/>
                </a:solidFill>
                <a:latin typeface="Calibri" panose="020F0502020204030204" pitchFamily="34" charset="0"/>
                <a:cs typeface="Calibri" panose="020F0502020204030204" pitchFamily="34" charset="0"/>
              </a:rPr>
              <a:t>Partners</a:t>
            </a:r>
            <a:r>
              <a:rPr lang="en-US" altLang="en-US" dirty="0">
                <a:solidFill>
                  <a:srgbClr val="004197"/>
                </a:solidFill>
                <a:latin typeface="Calibri" panose="020F0502020204030204" pitchFamily="34" charset="0"/>
                <a:cs typeface="Calibri" panose="020F0502020204030204" pitchFamily="34" charset="0"/>
              </a:rPr>
              <a:t> can use the NIMMS technologies to assemble their own </a:t>
            </a:r>
            <a:r>
              <a:rPr lang="en-US" altLang="en-US" dirty="0">
                <a:solidFill>
                  <a:srgbClr val="FF0000"/>
                </a:solidFill>
                <a:latin typeface="Calibri" panose="020F0502020204030204" pitchFamily="34" charset="0"/>
                <a:cs typeface="Calibri" panose="020F0502020204030204" pitchFamily="34" charset="0"/>
              </a:rPr>
              <a:t>optimized facility</a:t>
            </a:r>
            <a:r>
              <a:rPr lang="en-US" altLang="en-US" dirty="0">
                <a:solidFill>
                  <a:srgbClr val="004197"/>
                </a:solidFill>
                <a:latin typeface="Calibri" panose="020F0502020204030204" pitchFamily="34" charset="0"/>
                <a:cs typeface="Calibri" panose="020F0502020204030204" pitchFamily="34" charset="0"/>
              </a:rPr>
              <a:t>.</a:t>
            </a:r>
            <a:endParaRPr lang="en-US" altLang="en-US" b="1" dirty="0">
              <a:solidFill>
                <a:srgbClr val="004197"/>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84C73CFC-F1EE-49FA-9D7F-C10928E8CA2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77943" y="875623"/>
            <a:ext cx="1392003" cy="1310803"/>
          </a:xfrm>
          <a:prstGeom prst="rect">
            <a:avLst/>
          </a:prstGeom>
        </p:spPr>
      </p:pic>
      <p:sp>
        <p:nvSpPr>
          <p:cNvPr id="14" name="TextBox 13">
            <a:extLst>
              <a:ext uri="{FF2B5EF4-FFF2-40B4-BE49-F238E27FC236}">
                <a16:creationId xmlns:a16="http://schemas.microsoft.com/office/drawing/2014/main" id="{A4877F48-3F58-42A5-A3BE-5C3141A5E81E}"/>
              </a:ext>
            </a:extLst>
          </p:cNvPr>
          <p:cNvSpPr txBox="1"/>
          <p:nvPr/>
        </p:nvSpPr>
        <p:spPr>
          <a:xfrm>
            <a:off x="3474720" y="3018188"/>
            <a:ext cx="3413760" cy="3293209"/>
          </a:xfrm>
          <a:prstGeom prst="rect">
            <a:avLst/>
          </a:prstGeom>
          <a:noFill/>
        </p:spPr>
        <p:txBody>
          <a:bodyPr wrap="square" lIns="0" tIns="0" rIns="0" bIns="0" rtlCol="0">
            <a:spAutoFit/>
          </a:bodyPr>
          <a:lstStyle/>
          <a:p>
            <a:pPr algn="l"/>
            <a:endParaRPr lang="en-GB" sz="400" dirty="0"/>
          </a:p>
          <a:p>
            <a:pPr marL="285750" indent="-285750">
              <a:buFont typeface="Wingdings" panose="05000000000000000000" pitchFamily="2" charset="2"/>
              <a:buChar char="q"/>
            </a:pPr>
            <a:r>
              <a:rPr lang="en-GB" sz="1400" b="1" dirty="0">
                <a:solidFill>
                  <a:srgbClr val="C00000"/>
                </a:solidFill>
              </a:rPr>
              <a:t>SEEIIST (South-East European International Institute for Sustainable Technologies)</a:t>
            </a:r>
          </a:p>
          <a:p>
            <a:pPr marL="285750" indent="-285750" algn="l">
              <a:buFont typeface="Wingdings" panose="05000000000000000000" pitchFamily="2" charset="2"/>
              <a:buChar char="q"/>
            </a:pPr>
            <a:r>
              <a:rPr lang="en-GB" sz="1400" b="1" dirty="0">
                <a:solidFill>
                  <a:srgbClr val="C00000"/>
                </a:solidFill>
              </a:rPr>
              <a:t>TERA/TERA-CARE Foundation (Italy/CH)</a:t>
            </a:r>
          </a:p>
          <a:p>
            <a:pPr marL="285750" indent="-285750">
              <a:buFont typeface="Wingdings" panose="05000000000000000000" pitchFamily="2" charset="2"/>
              <a:buChar char="q"/>
            </a:pPr>
            <a:r>
              <a:rPr lang="en-GB" sz="1400" b="1" dirty="0">
                <a:solidFill>
                  <a:srgbClr val="C00000"/>
                </a:solidFill>
              </a:rPr>
              <a:t>Riga Technical University (Latvia)</a:t>
            </a:r>
          </a:p>
          <a:p>
            <a:pPr marL="285750" indent="-285750" algn="l">
              <a:buFont typeface="Wingdings" panose="05000000000000000000" pitchFamily="2" charset="2"/>
              <a:buChar char="q"/>
            </a:pPr>
            <a:r>
              <a:rPr lang="en-GB" sz="1400" b="1" dirty="0">
                <a:solidFill>
                  <a:srgbClr val="C00000"/>
                </a:solidFill>
              </a:rPr>
              <a:t>GSI (Germany)		</a:t>
            </a:r>
          </a:p>
          <a:p>
            <a:pPr marL="285750" indent="-285750">
              <a:buFont typeface="Wingdings" panose="05000000000000000000" pitchFamily="2" charset="2"/>
              <a:buChar char="q"/>
            </a:pPr>
            <a:r>
              <a:rPr lang="en-GB" sz="1400" b="1" dirty="0">
                <a:solidFill>
                  <a:srgbClr val="C00000"/>
                </a:solidFill>
              </a:rPr>
              <a:t>CIEMAT (Spain)</a:t>
            </a:r>
          </a:p>
          <a:p>
            <a:pPr marL="285750" indent="-285750">
              <a:buFont typeface="Wingdings" panose="05000000000000000000" pitchFamily="2" charset="2"/>
              <a:buChar char="q"/>
            </a:pPr>
            <a:r>
              <a:rPr lang="en-GB" sz="1400" dirty="0"/>
              <a:t>INFN (Italy)		</a:t>
            </a:r>
          </a:p>
          <a:p>
            <a:pPr marL="285750" indent="-285750" algn="l">
              <a:buFont typeface="Wingdings" panose="05000000000000000000" pitchFamily="2" charset="2"/>
              <a:buChar char="q"/>
            </a:pPr>
            <a:r>
              <a:rPr lang="en-GB" sz="1400" dirty="0"/>
              <a:t>Cockcroft Institute (UK)</a:t>
            </a:r>
          </a:p>
          <a:p>
            <a:pPr marL="285750" indent="-285750" algn="l">
              <a:buFont typeface="Wingdings" panose="05000000000000000000" pitchFamily="2" charset="2"/>
              <a:buChar char="q"/>
            </a:pPr>
            <a:r>
              <a:rPr lang="en-GB" sz="1400" dirty="0"/>
              <a:t>University of Manchester (UK)	</a:t>
            </a:r>
          </a:p>
          <a:p>
            <a:pPr marL="285750" indent="-285750" algn="l">
              <a:buFont typeface="Wingdings" panose="05000000000000000000" pitchFamily="2" charset="2"/>
              <a:buChar char="q"/>
            </a:pPr>
            <a:r>
              <a:rPr lang="en-GB" sz="1400" dirty="0"/>
              <a:t>CNAO (Italy)		</a:t>
            </a:r>
          </a:p>
          <a:p>
            <a:pPr marL="285750" indent="-285750" algn="l">
              <a:buFont typeface="Wingdings" panose="05000000000000000000" pitchFamily="2" charset="2"/>
              <a:buChar char="q"/>
            </a:pPr>
            <a:r>
              <a:rPr lang="en-GB" sz="1400" dirty="0"/>
              <a:t>Imperial College (UK)	</a:t>
            </a:r>
          </a:p>
          <a:p>
            <a:pPr marL="285750" indent="-285750" algn="l">
              <a:buFont typeface="Wingdings" panose="05000000000000000000" pitchFamily="2" charset="2"/>
              <a:buChar char="q"/>
            </a:pPr>
            <a:r>
              <a:rPr lang="en-GB" sz="1400" dirty="0"/>
              <a:t>MedAustron (Austria)	</a:t>
            </a:r>
          </a:p>
          <a:p>
            <a:pPr marL="285750" indent="-285750" algn="l">
              <a:buFont typeface="Wingdings" panose="05000000000000000000" pitchFamily="2" charset="2"/>
              <a:buChar char="q"/>
            </a:pPr>
            <a:r>
              <a:rPr lang="en-GB" sz="1400" dirty="0"/>
              <a:t>U. Melbourne (Australia)</a:t>
            </a:r>
          </a:p>
        </p:txBody>
      </p:sp>
      <p:pic>
        <p:nvPicPr>
          <p:cNvPr id="16" name="Picture 15" descr="A picture containing toy&#10;&#10;Description automatically generated">
            <a:extLst>
              <a:ext uri="{FF2B5EF4-FFF2-40B4-BE49-F238E27FC236}">
                <a16:creationId xmlns:a16="http://schemas.microsoft.com/office/drawing/2014/main" id="{D1CD7398-7661-405B-B6D4-EAC4448E9D4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0104" y="2539806"/>
            <a:ext cx="3043934" cy="3043934"/>
          </a:xfrm>
          <a:prstGeom prst="rect">
            <a:avLst/>
          </a:prstGeom>
        </p:spPr>
      </p:pic>
      <p:sp>
        <p:nvSpPr>
          <p:cNvPr id="10" name="TextBox 9">
            <a:extLst>
              <a:ext uri="{FF2B5EF4-FFF2-40B4-BE49-F238E27FC236}">
                <a16:creationId xmlns:a16="http://schemas.microsoft.com/office/drawing/2014/main" id="{E49AE965-6408-B756-925B-F96B21AEDEBF}"/>
              </a:ext>
            </a:extLst>
          </p:cNvPr>
          <p:cNvSpPr txBox="1"/>
          <p:nvPr/>
        </p:nvSpPr>
        <p:spPr>
          <a:xfrm>
            <a:off x="6983910" y="3044399"/>
            <a:ext cx="4109555" cy="1569660"/>
          </a:xfrm>
          <a:prstGeom prst="rect">
            <a:avLst/>
          </a:prstGeom>
          <a:noFill/>
        </p:spPr>
        <p:txBody>
          <a:bodyPr wrap="square" lIns="0" tIns="0" rIns="0" bIns="0" rtlCol="0">
            <a:spAutoFit/>
          </a:bodyPr>
          <a:lstStyle/>
          <a:p>
            <a:pPr algn="l"/>
            <a:endParaRPr lang="en-GB" sz="400" dirty="0"/>
          </a:p>
          <a:p>
            <a:pPr marL="285750" indent="-285750" algn="l">
              <a:buFont typeface="Wingdings" panose="05000000000000000000" pitchFamily="2" charset="2"/>
              <a:buChar char="q"/>
            </a:pPr>
            <a:r>
              <a:rPr lang="en-GB" sz="1400" dirty="0"/>
              <a:t>ESS-Bilbao (Spain)</a:t>
            </a:r>
          </a:p>
          <a:p>
            <a:pPr marL="285750" indent="-285750" algn="l">
              <a:buFont typeface="Wingdings" panose="05000000000000000000" pitchFamily="2" charset="2"/>
              <a:buChar char="q"/>
            </a:pPr>
            <a:r>
              <a:rPr lang="en-GB" sz="1400" dirty="0"/>
              <a:t>Sarajevo University (Bosnia &amp;H.)</a:t>
            </a:r>
          </a:p>
          <a:p>
            <a:pPr marL="285750" indent="-285750" algn="l">
              <a:buFont typeface="Wingdings" panose="05000000000000000000" pitchFamily="2" charset="2"/>
              <a:buChar char="q"/>
            </a:pPr>
            <a:r>
              <a:rPr lang="en-GB" sz="1400" dirty="0"/>
              <a:t>University of Thessaloniki (Greece)</a:t>
            </a:r>
          </a:p>
          <a:p>
            <a:pPr marL="285750" indent="-285750" algn="l">
              <a:buFont typeface="Wingdings" panose="05000000000000000000" pitchFamily="2" charset="2"/>
              <a:buChar char="q"/>
            </a:pPr>
            <a:r>
              <a:rPr lang="en-GB" sz="1400" dirty="0"/>
              <a:t>PARTREC (Netherlands)</a:t>
            </a:r>
          </a:p>
          <a:p>
            <a:pPr marL="285750" indent="-285750" algn="l">
              <a:buFont typeface="Wingdings" panose="05000000000000000000" pitchFamily="2" charset="2"/>
              <a:buChar char="q"/>
            </a:pPr>
            <a:r>
              <a:rPr lang="en-GB" sz="1400" dirty="0"/>
              <a:t>TENMAK (Türkiye)</a:t>
            </a:r>
          </a:p>
          <a:p>
            <a:pPr marL="285750" indent="-285750" algn="l">
              <a:buFont typeface="Wingdings" panose="05000000000000000000" pitchFamily="2" charset="2"/>
              <a:buChar char="q"/>
            </a:pPr>
            <a:r>
              <a:rPr lang="en-GB" sz="1400" dirty="0"/>
              <a:t>ITRE (Slovenia)</a:t>
            </a:r>
          </a:p>
          <a:p>
            <a:pPr marL="285750" indent="-285750" algn="l">
              <a:buFont typeface="Wingdings" panose="05000000000000000000" pitchFamily="2" charset="2"/>
              <a:buChar char="q"/>
            </a:pPr>
            <a:r>
              <a:rPr lang="en-GB" sz="1400" dirty="0"/>
              <a:t>University of Malta</a:t>
            </a:r>
          </a:p>
        </p:txBody>
      </p:sp>
      <p:sp>
        <p:nvSpPr>
          <p:cNvPr id="2" name="TextBox 1">
            <a:extLst>
              <a:ext uri="{FF2B5EF4-FFF2-40B4-BE49-F238E27FC236}">
                <a16:creationId xmlns:a16="http://schemas.microsoft.com/office/drawing/2014/main" id="{A34CF69F-8E98-BABD-8E9E-5E29813A2DE7}"/>
              </a:ext>
            </a:extLst>
          </p:cNvPr>
          <p:cNvSpPr txBox="1"/>
          <p:nvPr/>
        </p:nvSpPr>
        <p:spPr>
          <a:xfrm>
            <a:off x="3489189" y="2460764"/>
            <a:ext cx="8458416"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400" dirty="0"/>
              <a:t>NIMMS collaborators in 2024 (19 partners)</a:t>
            </a:r>
            <a:endParaRPr lang="en-CH" sz="2400" dirty="0"/>
          </a:p>
        </p:txBody>
      </p:sp>
      <p:sp>
        <p:nvSpPr>
          <p:cNvPr id="4" name="TextBox 3">
            <a:extLst>
              <a:ext uri="{FF2B5EF4-FFF2-40B4-BE49-F238E27FC236}">
                <a16:creationId xmlns:a16="http://schemas.microsoft.com/office/drawing/2014/main" id="{AA398545-F5D4-A8C5-E285-8167A62F4584}"/>
              </a:ext>
            </a:extLst>
          </p:cNvPr>
          <p:cNvSpPr txBox="1"/>
          <p:nvPr/>
        </p:nvSpPr>
        <p:spPr>
          <a:xfrm>
            <a:off x="6293583" y="4921596"/>
            <a:ext cx="4133439" cy="1200329"/>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1600" dirty="0"/>
              <a:t>NIMMS Funding:</a:t>
            </a:r>
          </a:p>
          <a:p>
            <a:pPr marL="285750" indent="-285750">
              <a:buFont typeface="Wingdings" panose="05000000000000000000" pitchFamily="2" charset="2"/>
              <a:buChar char="Ø"/>
            </a:pPr>
            <a:r>
              <a:rPr lang="en-US" sz="1400" dirty="0"/>
              <a:t>CERN Accelerator and Technology Sector</a:t>
            </a:r>
          </a:p>
          <a:p>
            <a:pPr marL="285750" indent="-285750">
              <a:buFont typeface="Wingdings" panose="05000000000000000000" pitchFamily="2" charset="2"/>
              <a:buChar char="Ø"/>
            </a:pPr>
            <a:r>
              <a:rPr lang="en-US" sz="1400" dirty="0"/>
              <a:t>SEEIST, RTU and TERA (personnel at CERN)</a:t>
            </a:r>
          </a:p>
          <a:p>
            <a:pPr marL="285750" indent="-285750">
              <a:buFont typeface="Wingdings" panose="05000000000000000000" pitchFamily="2" charset="2"/>
              <a:buChar char="Ø"/>
            </a:pPr>
            <a:r>
              <a:rPr lang="en-US" sz="1400" dirty="0"/>
              <a:t>European projects HITRIplus and I.FAST</a:t>
            </a:r>
          </a:p>
          <a:p>
            <a:pPr marL="285750" indent="-285750">
              <a:buFont typeface="Wingdings" panose="05000000000000000000" pitchFamily="2" charset="2"/>
              <a:buChar char="Ø"/>
            </a:pPr>
            <a:r>
              <a:rPr lang="en-US" sz="1400" dirty="0"/>
              <a:t>Donations</a:t>
            </a:r>
            <a:endParaRPr lang="en-CH" sz="1400" dirty="0"/>
          </a:p>
        </p:txBody>
      </p:sp>
      <p:sp>
        <p:nvSpPr>
          <p:cNvPr id="6" name="TextBox 5">
            <a:extLst>
              <a:ext uri="{FF2B5EF4-FFF2-40B4-BE49-F238E27FC236}">
                <a16:creationId xmlns:a16="http://schemas.microsoft.com/office/drawing/2014/main" id="{A27C96AD-87F8-6F28-9F61-437DCB0E11E2}"/>
              </a:ext>
            </a:extLst>
          </p:cNvPr>
          <p:cNvSpPr txBox="1"/>
          <p:nvPr/>
        </p:nvSpPr>
        <p:spPr>
          <a:xfrm>
            <a:off x="10598352" y="3813601"/>
            <a:ext cx="1352355" cy="2308324"/>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1400" dirty="0"/>
              <a:t>In 2022/23 NIMMS has supported:</a:t>
            </a:r>
          </a:p>
          <a:p>
            <a:endParaRPr lang="en-US" sz="800" dirty="0"/>
          </a:p>
          <a:p>
            <a:pPr marL="285750" indent="-285750">
              <a:spcAft>
                <a:spcPts val="600"/>
              </a:spcAft>
              <a:buFont typeface="Arial" panose="020B0604020202020204" pitchFamily="34" charset="0"/>
              <a:buChar char="•"/>
            </a:pPr>
            <a:r>
              <a:rPr lang="en-US" sz="1400" dirty="0"/>
              <a:t>8 PhD Students </a:t>
            </a:r>
          </a:p>
          <a:p>
            <a:pPr marL="285750" indent="-285750">
              <a:spcAft>
                <a:spcPts val="600"/>
              </a:spcAft>
              <a:buFont typeface="Arial" panose="020B0604020202020204" pitchFamily="34" charset="0"/>
              <a:buChar char="•"/>
            </a:pPr>
            <a:r>
              <a:rPr lang="en-US" sz="1400" dirty="0"/>
              <a:t>3 Post-Docs </a:t>
            </a:r>
          </a:p>
          <a:p>
            <a:pPr marL="285750" indent="-285750">
              <a:spcAft>
                <a:spcPts val="600"/>
              </a:spcAft>
              <a:buFont typeface="Arial" panose="020B0604020202020204" pitchFamily="34" charset="0"/>
              <a:buChar char="•"/>
            </a:pPr>
            <a:r>
              <a:rPr lang="en-US" sz="1400" dirty="0"/>
              <a:t>2 Master students</a:t>
            </a:r>
            <a:endParaRPr lang="en-CH" sz="1400" dirty="0"/>
          </a:p>
        </p:txBody>
      </p:sp>
    </p:spTree>
    <p:extLst>
      <p:ext uri="{BB962C8B-B14F-4D97-AF65-F5344CB8AC3E}">
        <p14:creationId xmlns:p14="http://schemas.microsoft.com/office/powerpoint/2010/main" val="3195864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5BD00C81-5393-5542-F30D-2324A94756AE}"/>
              </a:ext>
            </a:extLst>
          </p:cNvPr>
          <p:cNvSpPr txBox="1"/>
          <p:nvPr/>
        </p:nvSpPr>
        <p:spPr>
          <a:xfrm>
            <a:off x="3248425" y="3228806"/>
            <a:ext cx="3574082" cy="976403"/>
          </a:xfrm>
          <a:prstGeom prst="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wrap="square" lIns="72000" tIns="72000" rIns="72000" bIns="72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rgbClr val="FF0000"/>
                </a:solidFill>
                <a:effectLst/>
                <a:uLnTx/>
                <a:uFillTx/>
                <a:latin typeface="Calibri" panose="020F0502020204030204"/>
                <a:ea typeface="+mn-ea"/>
                <a:cs typeface="+mn-cs"/>
              </a:rPr>
              <a:t>Cyclotron or synchrotron, protons</a:t>
            </a:r>
          </a:p>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black"/>
                </a:solidFill>
                <a:effectLst/>
                <a:uLnTx/>
                <a:uFillTx/>
                <a:latin typeface="Calibri" panose="020F0502020204030204"/>
                <a:ea typeface="+mn-ea"/>
                <a:cs typeface="+mn-cs"/>
              </a:rPr>
              <a:t>~500 m</a:t>
            </a:r>
            <a:r>
              <a:rPr kumimoji="0" lang="fr-CH" sz="1800" b="0" i="0" u="none" strike="noStrike" kern="0" cap="none" spc="0" normalizeH="0" baseline="30000" noProof="0" dirty="0">
                <a:ln>
                  <a:noFill/>
                </a:ln>
                <a:solidFill>
                  <a:prstClr val="black"/>
                </a:solidFill>
                <a:effectLst/>
                <a:uLnTx/>
                <a:uFillTx/>
                <a:latin typeface="Calibri" panose="020F0502020204030204"/>
                <a:ea typeface="+mn-ea"/>
                <a:cs typeface="+mn-cs"/>
              </a:rPr>
              <a:t>2</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rPr>
              <a:t>~40 M€</a:t>
            </a:r>
          </a:p>
        </p:txBody>
      </p:sp>
      <p:sp>
        <p:nvSpPr>
          <p:cNvPr id="3" name="Title 2">
            <a:extLst>
              <a:ext uri="{FF2B5EF4-FFF2-40B4-BE49-F238E27FC236}">
                <a16:creationId xmlns:a16="http://schemas.microsoft.com/office/drawing/2014/main" id="{CA6E5F58-2191-4185-AB0B-74A3B307334E}"/>
              </a:ext>
            </a:extLst>
          </p:cNvPr>
          <p:cNvSpPr>
            <a:spLocks noGrp="1"/>
          </p:cNvSpPr>
          <p:nvPr>
            <p:ph type="title"/>
          </p:nvPr>
        </p:nvSpPr>
        <p:spPr>
          <a:xfrm>
            <a:off x="0" y="4809"/>
            <a:ext cx="12192000" cy="791829"/>
          </a:xfrm>
        </p:spPr>
        <p:txBody>
          <a:bodyPr/>
          <a:lstStyle/>
          <a:p>
            <a:r>
              <a:rPr lang="en-GB" sz="4400" dirty="0"/>
              <a:t>Accelerator designs for particle therapy</a:t>
            </a:r>
          </a:p>
        </p:txBody>
      </p:sp>
      <p:sp>
        <p:nvSpPr>
          <p:cNvPr id="6" name="Slide Number Placeholder 5">
            <a:extLst>
              <a:ext uri="{FF2B5EF4-FFF2-40B4-BE49-F238E27FC236}">
                <a16:creationId xmlns:a16="http://schemas.microsoft.com/office/drawing/2014/main" id="{FA8D0F23-1AF9-4017-9103-1CEDC24015D6}"/>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38" name="Oval 37">
            <a:extLst>
              <a:ext uri="{FF2B5EF4-FFF2-40B4-BE49-F238E27FC236}">
                <a16:creationId xmlns:a16="http://schemas.microsoft.com/office/drawing/2014/main" id="{3EFAC502-47F1-2A75-20DB-F2F3F37F6860}"/>
              </a:ext>
            </a:extLst>
          </p:cNvPr>
          <p:cNvSpPr/>
          <p:nvPr/>
        </p:nvSpPr>
        <p:spPr>
          <a:xfrm rot="20953209">
            <a:off x="6423705" y="3755179"/>
            <a:ext cx="1404274" cy="854996"/>
          </a:xfrm>
          <a:prstGeom prst="ellipse">
            <a:avLst/>
          </a:prstGeom>
          <a:solidFill>
            <a:srgbClr val="ED7D31"/>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9" name="TextBox 38">
            <a:extLst>
              <a:ext uri="{FF2B5EF4-FFF2-40B4-BE49-F238E27FC236}">
                <a16:creationId xmlns:a16="http://schemas.microsoft.com/office/drawing/2014/main" id="{0C07CCEA-D567-9117-EB00-7D3FE0714A64}"/>
              </a:ext>
            </a:extLst>
          </p:cNvPr>
          <p:cNvSpPr txBox="1"/>
          <p:nvPr/>
        </p:nvSpPr>
        <p:spPr>
          <a:xfrm>
            <a:off x="832793" y="4252133"/>
            <a:ext cx="1581697" cy="976403"/>
          </a:xfrm>
          <a:prstGeom prst="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wrap="none" lIns="72000" tIns="72000" rIns="72000" bIns="72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rgbClr val="FF0000"/>
                </a:solidFill>
                <a:effectLst/>
                <a:uLnTx/>
                <a:uFillTx/>
                <a:latin typeface="Calibri" panose="020F0502020204030204"/>
                <a:ea typeface="+mn-ea"/>
                <a:cs typeface="+mn-cs"/>
              </a:rPr>
              <a:t>Linac, X-rays</a:t>
            </a:r>
          </a:p>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black"/>
                </a:solidFill>
                <a:effectLst/>
                <a:uLnTx/>
                <a:uFillTx/>
                <a:latin typeface="Calibri" panose="020F0502020204030204"/>
                <a:ea typeface="+mn-ea"/>
                <a:cs typeface="+mn-cs"/>
              </a:rPr>
              <a:t>~50 m</a:t>
            </a:r>
            <a:r>
              <a:rPr kumimoji="0" lang="fr-CH" sz="1800" b="0" i="0" u="none" strike="noStrike" kern="0" cap="none" spc="0" normalizeH="0" baseline="30000" noProof="0" dirty="0">
                <a:ln>
                  <a:noFill/>
                </a:ln>
                <a:solidFill>
                  <a:prstClr val="black"/>
                </a:solidFill>
                <a:effectLst/>
                <a:uLnTx/>
                <a:uFillTx/>
                <a:latin typeface="Calibri" panose="020F0502020204030204"/>
                <a:ea typeface="+mn-ea"/>
                <a:cs typeface="+mn-cs"/>
              </a:rPr>
              <a:t>2</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rPr>
              <a:t>~few M€</a:t>
            </a:r>
          </a:p>
        </p:txBody>
      </p:sp>
      <p:pic>
        <p:nvPicPr>
          <p:cNvPr id="41" name="Picture 40">
            <a:extLst>
              <a:ext uri="{FF2B5EF4-FFF2-40B4-BE49-F238E27FC236}">
                <a16:creationId xmlns:a16="http://schemas.microsoft.com/office/drawing/2014/main" id="{99B3FF5B-D502-7287-5EFA-5BB98457617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294901" y="864703"/>
            <a:ext cx="2802505" cy="1972133"/>
          </a:xfrm>
          <a:prstGeom prst="rect">
            <a:avLst/>
          </a:prstGeom>
        </p:spPr>
      </p:pic>
      <p:sp>
        <p:nvSpPr>
          <p:cNvPr id="42" name="TextBox 41">
            <a:extLst>
              <a:ext uri="{FF2B5EF4-FFF2-40B4-BE49-F238E27FC236}">
                <a16:creationId xmlns:a16="http://schemas.microsoft.com/office/drawing/2014/main" id="{EE738489-475A-044F-21A7-03094B57B2E5}"/>
              </a:ext>
            </a:extLst>
          </p:cNvPr>
          <p:cNvSpPr txBox="1"/>
          <p:nvPr/>
        </p:nvSpPr>
        <p:spPr>
          <a:xfrm>
            <a:off x="7418922" y="2585510"/>
            <a:ext cx="2531637" cy="976403"/>
          </a:xfrm>
          <a:prstGeom prst="rect">
            <a:avLst/>
          </a:prstGeom>
          <a:gradFill rotWithShape="1">
            <a:gsLst>
              <a:gs pos="0">
                <a:srgbClr val="FFC000">
                  <a:lumMod val="110000"/>
                  <a:satMod val="105000"/>
                  <a:tint val="67000"/>
                </a:srgbClr>
              </a:gs>
              <a:gs pos="50000">
                <a:srgbClr val="FFC000">
                  <a:lumMod val="105000"/>
                  <a:satMod val="103000"/>
                  <a:tint val="73000"/>
                </a:srgbClr>
              </a:gs>
              <a:gs pos="100000">
                <a:srgbClr val="FFC000">
                  <a:lumMod val="105000"/>
                  <a:satMod val="109000"/>
                  <a:tint val="81000"/>
                </a:srgbClr>
              </a:gs>
            </a:gsLst>
            <a:lin ang="5400000" scaled="0"/>
          </a:gradFill>
          <a:ln w="6350" cap="flat" cmpd="sng" algn="ctr">
            <a:solidFill>
              <a:srgbClr val="FFC000"/>
            </a:solidFill>
            <a:prstDash val="solid"/>
            <a:miter lim="800000"/>
          </a:ln>
          <a:effectLst/>
        </p:spPr>
        <p:txBody>
          <a:bodyPr wrap="none" lIns="72000" tIns="72000" rIns="72000" bIns="7200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rgbClr val="FF0000"/>
                </a:solidFill>
                <a:effectLst/>
                <a:uLnTx/>
                <a:uFillTx/>
                <a:latin typeface="Calibri" panose="020F0502020204030204"/>
                <a:ea typeface="+mn-ea"/>
                <a:cs typeface="+mn-cs"/>
              </a:rPr>
              <a:t>Synchrotron, </a:t>
            </a:r>
            <a:r>
              <a:rPr kumimoji="0" lang="fr-CH" sz="1800" b="1" i="0" u="none" strike="noStrike" kern="0" cap="none" spc="0" normalizeH="0" baseline="0" noProof="0" dirty="0" err="1">
                <a:ln>
                  <a:noFill/>
                </a:ln>
                <a:solidFill>
                  <a:srgbClr val="FF0000"/>
                </a:solidFill>
                <a:effectLst/>
                <a:uLnTx/>
                <a:uFillTx/>
                <a:latin typeface="Calibri" panose="020F0502020204030204"/>
                <a:ea typeface="+mn-ea"/>
                <a:cs typeface="+mn-cs"/>
              </a:rPr>
              <a:t>carbon</a:t>
            </a:r>
            <a:r>
              <a:rPr kumimoji="0" lang="fr-CH" sz="1800" b="1" i="0" u="none" strike="noStrike" kern="0" cap="none" spc="0" normalizeH="0" baseline="0" noProof="0" dirty="0">
                <a:ln>
                  <a:noFill/>
                </a:ln>
                <a:solidFill>
                  <a:srgbClr val="FF0000"/>
                </a:solidFill>
                <a:effectLst/>
                <a:uLnTx/>
                <a:uFillTx/>
                <a:latin typeface="Calibri" panose="020F0502020204030204"/>
                <a:ea typeface="+mn-ea"/>
                <a:cs typeface="+mn-cs"/>
              </a:rPr>
              <a:t> ions</a:t>
            </a:r>
          </a:p>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black"/>
                </a:solidFill>
                <a:effectLst/>
                <a:uLnTx/>
                <a:uFillTx/>
                <a:latin typeface="Calibri" panose="020F0502020204030204"/>
                <a:ea typeface="+mn-ea"/>
                <a:cs typeface="+mn-cs"/>
              </a:rPr>
              <a:t>~5,000 m</a:t>
            </a:r>
            <a:r>
              <a:rPr kumimoji="0" lang="fr-CH" sz="1800" b="0" i="0" u="none" strike="noStrike" kern="0" cap="none" spc="0" normalizeH="0" baseline="30000" noProof="0" dirty="0">
                <a:ln>
                  <a:noFill/>
                </a:ln>
                <a:solidFill>
                  <a:prstClr val="black"/>
                </a:solidFill>
                <a:effectLst/>
                <a:uLnTx/>
                <a:uFillTx/>
                <a:latin typeface="Calibri" panose="020F0502020204030204"/>
                <a:ea typeface="+mn-ea"/>
                <a:cs typeface="+mn-cs"/>
              </a:rPr>
              <a:t>2</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rPr>
              <a:t>~250 M€</a:t>
            </a:r>
          </a:p>
        </p:txBody>
      </p:sp>
      <p:sp>
        <p:nvSpPr>
          <p:cNvPr id="43" name="Arrow: Right 42">
            <a:extLst>
              <a:ext uri="{FF2B5EF4-FFF2-40B4-BE49-F238E27FC236}">
                <a16:creationId xmlns:a16="http://schemas.microsoft.com/office/drawing/2014/main" id="{9B55EF79-6758-0E01-3933-229336FF27C7}"/>
              </a:ext>
            </a:extLst>
          </p:cNvPr>
          <p:cNvSpPr/>
          <p:nvPr/>
        </p:nvSpPr>
        <p:spPr>
          <a:xfrm rot="20856888">
            <a:off x="1149656" y="4084882"/>
            <a:ext cx="10048662" cy="612742"/>
          </a:xfrm>
          <a:prstGeom prst="rightArrow">
            <a:avLst/>
          </a:prstGeom>
          <a:solidFill>
            <a:srgbClr val="A5A5A5"/>
          </a:solidFill>
          <a:ln w="12700" cap="flat" cmpd="sng" algn="ctr">
            <a:solidFill>
              <a:srgbClr val="A5A5A5">
                <a:shade val="50000"/>
              </a:srgbClr>
            </a:solid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rPr>
              <a:t>                              Commercially available 		                         Specially designed and built                                                             </a:t>
            </a:r>
          </a:p>
        </p:txBody>
      </p:sp>
      <p:pic>
        <p:nvPicPr>
          <p:cNvPr id="44" name="Picture 43">
            <a:extLst>
              <a:ext uri="{FF2B5EF4-FFF2-40B4-BE49-F238E27FC236}">
                <a16:creationId xmlns:a16="http://schemas.microsoft.com/office/drawing/2014/main" id="{43162050-D062-2901-8758-5240CBE2FAA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063314" y="1872526"/>
            <a:ext cx="1787352" cy="1198983"/>
          </a:xfrm>
          <a:prstGeom prst="rect">
            <a:avLst/>
          </a:prstGeom>
        </p:spPr>
      </p:pic>
      <p:pic>
        <p:nvPicPr>
          <p:cNvPr id="45" name="Picture 2" descr="LINAC bunker design overview - Northrop">
            <a:extLst>
              <a:ext uri="{FF2B5EF4-FFF2-40B4-BE49-F238E27FC236}">
                <a16:creationId xmlns:a16="http://schemas.microsoft.com/office/drawing/2014/main" id="{4D04FAEF-BA28-BD3F-3D06-3D547AA2154D}"/>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2354359" y="3439229"/>
            <a:ext cx="588802" cy="59847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5" descr="A high angle view of a factory&#10;&#10;Description automatically generated with medium confidence">
            <a:extLst>
              <a:ext uri="{FF2B5EF4-FFF2-40B4-BE49-F238E27FC236}">
                <a16:creationId xmlns:a16="http://schemas.microsoft.com/office/drawing/2014/main" id="{78A913F4-8F46-96BA-2E46-89CE7D5D8E3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822507" y="1028736"/>
            <a:ext cx="2207117" cy="1329788"/>
          </a:xfrm>
          <a:prstGeom prst="rect">
            <a:avLst/>
          </a:prstGeom>
        </p:spPr>
      </p:pic>
      <p:pic>
        <p:nvPicPr>
          <p:cNvPr id="47" name="Picture 46">
            <a:extLst>
              <a:ext uri="{FF2B5EF4-FFF2-40B4-BE49-F238E27FC236}">
                <a16:creationId xmlns:a16="http://schemas.microsoft.com/office/drawing/2014/main" id="{2BB3A977-4C7A-62F0-F9A5-48947569C2C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87561" y="1976118"/>
            <a:ext cx="1591713" cy="1045819"/>
          </a:xfrm>
          <a:prstGeom prst="rect">
            <a:avLst/>
          </a:prstGeom>
        </p:spPr>
      </p:pic>
      <p:sp>
        <p:nvSpPr>
          <p:cNvPr id="48" name="TextBox 47">
            <a:extLst>
              <a:ext uri="{FF2B5EF4-FFF2-40B4-BE49-F238E27FC236}">
                <a16:creationId xmlns:a16="http://schemas.microsoft.com/office/drawing/2014/main" id="{BAEA47B7-7B3C-7A7A-8DE6-E841E4528EA6}"/>
              </a:ext>
            </a:extLst>
          </p:cNvPr>
          <p:cNvSpPr txBox="1"/>
          <p:nvPr/>
        </p:nvSpPr>
        <p:spPr>
          <a:xfrm>
            <a:off x="5035466" y="2853673"/>
            <a:ext cx="798295" cy="169277"/>
          </a:xfrm>
          <a:prstGeom prst="rect">
            <a:avLst/>
          </a:prstGeom>
          <a:noFill/>
        </p:spPr>
        <p:txBody>
          <a:bodyPr wrap="none" lIns="0" tIns="0" rIns="0" bIns="0" rtlCol="0">
            <a:spAutoFit/>
          </a:bodyPr>
          <a:lstStyle/>
          <a:p>
            <a:r>
              <a:rPr lang="en-GB" sz="1100" i="1" dirty="0">
                <a:solidFill>
                  <a:prstClr val="black"/>
                </a:solidFill>
                <a:latin typeface="Calibri" panose="020F0502020204030204"/>
              </a:rPr>
              <a:t>courtesy IBA</a:t>
            </a:r>
          </a:p>
        </p:txBody>
      </p:sp>
      <p:pic>
        <p:nvPicPr>
          <p:cNvPr id="49" name="Picture 48">
            <a:extLst>
              <a:ext uri="{FF2B5EF4-FFF2-40B4-BE49-F238E27FC236}">
                <a16:creationId xmlns:a16="http://schemas.microsoft.com/office/drawing/2014/main" id="{29B5A561-05DD-8DAA-BB52-21FA66EFEA3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18900" y="2800389"/>
            <a:ext cx="1898931" cy="1265954"/>
          </a:xfrm>
          <a:prstGeom prst="rect">
            <a:avLst/>
          </a:prstGeom>
        </p:spPr>
      </p:pic>
      <p:sp>
        <p:nvSpPr>
          <p:cNvPr id="50" name="TextBox 49">
            <a:extLst>
              <a:ext uri="{FF2B5EF4-FFF2-40B4-BE49-F238E27FC236}">
                <a16:creationId xmlns:a16="http://schemas.microsoft.com/office/drawing/2014/main" id="{97AAA925-2C01-0458-1B86-4B0D750808CE}"/>
              </a:ext>
            </a:extLst>
          </p:cNvPr>
          <p:cNvSpPr txBox="1"/>
          <p:nvPr/>
        </p:nvSpPr>
        <p:spPr>
          <a:xfrm>
            <a:off x="80059" y="911568"/>
            <a:ext cx="6479942" cy="923330"/>
          </a:xfrm>
          <a:prstGeom prst="rect">
            <a:avLst/>
          </a:prstGeom>
          <a:noFill/>
        </p:spPr>
        <p:txBody>
          <a:bodyPr wrap="square" rtlCol="0">
            <a:spAutoFit/>
          </a:bodyPr>
          <a:lstStyle/>
          <a:p>
            <a:pPr>
              <a:spcAft>
                <a:spcPts val="600"/>
              </a:spcAft>
            </a:pPr>
            <a:r>
              <a:rPr lang="en-US" altLang="en-US" dirty="0">
                <a:solidFill>
                  <a:srgbClr val="004197"/>
                </a:solidFill>
                <a:latin typeface="Calibri" panose="020F0502020204030204"/>
              </a:rPr>
              <a:t>Heavier ions are more effective because they deliver more energy to the tissues, but </a:t>
            </a:r>
            <a:r>
              <a:rPr lang="en-US" altLang="en-US" dirty="0">
                <a:solidFill>
                  <a:srgbClr val="FF0000"/>
                </a:solidFill>
                <a:latin typeface="Calibri" panose="020F0502020204030204"/>
              </a:rPr>
              <a:t>need more energy to enter the body </a:t>
            </a:r>
            <a:r>
              <a:rPr lang="en-US" altLang="en-US" dirty="0">
                <a:solidFill>
                  <a:srgbClr val="004197"/>
                </a:solidFill>
                <a:latin typeface="Calibri" panose="020F0502020204030204"/>
              </a:rPr>
              <a:t>→ </a:t>
            </a:r>
            <a:r>
              <a:rPr lang="en-US" altLang="en-US" dirty="0">
                <a:solidFill>
                  <a:srgbClr val="FF0000"/>
                </a:solidFill>
                <a:latin typeface="Calibri" panose="020F0502020204030204"/>
              </a:rPr>
              <a:t>factor 2.8 </a:t>
            </a:r>
            <a:r>
              <a:rPr lang="en-US" altLang="en-US" sz="1600" dirty="0">
                <a:solidFill>
                  <a:srgbClr val="004197"/>
                </a:solidFill>
                <a:latin typeface="Calibri" panose="020F0502020204030204"/>
              </a:rPr>
              <a:t>in accelerator diameter from protons to carbon</a:t>
            </a:r>
          </a:p>
        </p:txBody>
      </p:sp>
      <p:sp>
        <p:nvSpPr>
          <p:cNvPr id="51" name="TextBox 50">
            <a:extLst>
              <a:ext uri="{FF2B5EF4-FFF2-40B4-BE49-F238E27FC236}">
                <a16:creationId xmlns:a16="http://schemas.microsoft.com/office/drawing/2014/main" id="{F79A7DA5-400F-E2A4-678E-88481CDBF879}"/>
              </a:ext>
            </a:extLst>
          </p:cNvPr>
          <p:cNvSpPr txBox="1"/>
          <p:nvPr/>
        </p:nvSpPr>
        <p:spPr>
          <a:xfrm>
            <a:off x="8784631" y="4774888"/>
            <a:ext cx="2531637" cy="101566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fr-CH" sz="2000" dirty="0">
                <a:solidFill>
                  <a:prstClr val="black"/>
                </a:solidFill>
                <a:latin typeface="Calibri" panose="020F0502020204030204"/>
              </a:rPr>
              <a:t>New range to explore: compact synchrotron for light ions</a:t>
            </a:r>
            <a:endParaRPr lang="en-GB" sz="2000" dirty="0">
              <a:solidFill>
                <a:prstClr val="black"/>
              </a:solidFill>
              <a:latin typeface="Calibri" panose="020F0502020204030204"/>
            </a:endParaRPr>
          </a:p>
        </p:txBody>
      </p:sp>
      <p:cxnSp>
        <p:nvCxnSpPr>
          <p:cNvPr id="52" name="Straight Arrow Connector 51">
            <a:extLst>
              <a:ext uri="{FF2B5EF4-FFF2-40B4-BE49-F238E27FC236}">
                <a16:creationId xmlns:a16="http://schemas.microsoft.com/office/drawing/2014/main" id="{F3AB765E-132D-1A4C-C5B6-9FE57449BCFD}"/>
              </a:ext>
            </a:extLst>
          </p:cNvPr>
          <p:cNvCxnSpPr>
            <a:cxnSpLocks/>
          </p:cNvCxnSpPr>
          <p:nvPr/>
        </p:nvCxnSpPr>
        <p:spPr>
          <a:xfrm flipH="1" flipV="1">
            <a:off x="7692272" y="4509600"/>
            <a:ext cx="761782" cy="650839"/>
          </a:xfrm>
          <a:prstGeom prst="straightConnector1">
            <a:avLst/>
          </a:prstGeom>
          <a:noFill/>
          <a:ln w="76200" cap="flat" cmpd="sng" algn="ctr">
            <a:solidFill>
              <a:srgbClr val="ED7D31"/>
            </a:solidFill>
            <a:prstDash val="solid"/>
            <a:miter lim="800000"/>
            <a:tailEnd type="triangle"/>
          </a:ln>
          <a:effectLst/>
        </p:spPr>
      </p:cxnSp>
    </p:spTree>
    <p:extLst>
      <p:ext uri="{BB962C8B-B14F-4D97-AF65-F5344CB8AC3E}">
        <p14:creationId xmlns:p14="http://schemas.microsoft.com/office/powerpoint/2010/main" val="740979239"/>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29960</TotalTime>
  <Words>2789</Words>
  <Application>Microsoft Office PowerPoint</Application>
  <PresentationFormat>Widescreen</PresentationFormat>
  <Paragraphs>309</Paragraphs>
  <Slides>23</Slides>
  <Notes>3</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23</vt:i4>
      </vt:variant>
    </vt:vector>
  </HeadingPairs>
  <TitlesOfParts>
    <vt:vector size="31" baseType="lpstr">
      <vt:lpstr>Arial</vt:lpstr>
      <vt:lpstr>Calibri</vt:lpstr>
      <vt:lpstr>CMU Sans Serif</vt:lpstr>
      <vt:lpstr>Helvetica</vt:lpstr>
      <vt:lpstr>Optima</vt:lpstr>
      <vt:lpstr>Wingdings</vt:lpstr>
      <vt:lpstr>Office Theme</vt:lpstr>
      <vt:lpstr>CERNCobranding4-3</vt:lpstr>
      <vt:lpstr>From the Large Hadron Collider to Medical Applications</vt:lpstr>
      <vt:lpstr>About CERN</vt:lpstr>
      <vt:lpstr>The mission of CERN</vt:lpstr>
      <vt:lpstr>From the Large Hadron Collider to medicine </vt:lpstr>
      <vt:lpstr>Particle accelerators, a formidable tool for medicine</vt:lpstr>
      <vt:lpstr>Treating cancer with particle beams</vt:lpstr>
      <vt:lpstr>The CERN Next Ion Medical Machine Study</vt:lpstr>
      <vt:lpstr>NIMMS as an international collaboration</vt:lpstr>
      <vt:lpstr>Accelerator designs for particle therapy</vt:lpstr>
      <vt:lpstr>NIMMS Accelerator Technologies</vt:lpstr>
      <vt:lpstr>Other CERN initiatives: the electron FLASH project</vt:lpstr>
      <vt:lpstr>NIMMS-supported designs</vt:lpstr>
      <vt:lpstr>1. SEEIIST carbon ion therapy and research facility</vt:lpstr>
      <vt:lpstr>Layout of the complete SEEIIST-type facility</vt:lpstr>
      <vt:lpstr>2. Helium &amp; proton therapy and research facility</vt:lpstr>
      <vt:lpstr>The accelerator elements of the facility</vt:lpstr>
      <vt:lpstr>Advanced Particle Therapy Center for the Baltics (APTCB)</vt:lpstr>
      <vt:lpstr>3. Linear accelerator for radioisotope production</vt:lpstr>
      <vt:lpstr>NIMMS dissemination strategy</vt:lpstr>
      <vt:lpstr>PowerPoint Presentation</vt:lpstr>
      <vt:lpstr>Superconducting magnets for synchrotrons and gantries </vt:lpstr>
      <vt:lpstr>Low-energy beam and He/C-linac test stand</vt:lpstr>
      <vt:lpstr>Gantries: superconducting ion gantry, Gatoroid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Applications of Accelerators at CERN</dc:title>
  <dc:creator>Maurizio Vretenar</dc:creator>
  <cp:lastModifiedBy>Maurizio Vretenar</cp:lastModifiedBy>
  <cp:revision>547</cp:revision>
  <dcterms:created xsi:type="dcterms:W3CDTF">2020-12-17T16:02:21Z</dcterms:created>
  <dcterms:modified xsi:type="dcterms:W3CDTF">2024-09-23T07:52:12Z</dcterms:modified>
</cp:coreProperties>
</file>