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8" r:id="rId3"/>
    <p:sldId id="257" r:id="rId4"/>
    <p:sldId id="259" r:id="rId5"/>
    <p:sldId id="261" r:id="rId6"/>
    <p:sldId id="262" r:id="rId7"/>
    <p:sldId id="297" r:id="rId8"/>
    <p:sldId id="263" r:id="rId9"/>
    <p:sldId id="264" r:id="rId10"/>
    <p:sldId id="268" r:id="rId11"/>
    <p:sldId id="269" r:id="rId12"/>
    <p:sldId id="296" r:id="rId13"/>
    <p:sldId id="312" r:id="rId14"/>
    <p:sldId id="267" r:id="rId15"/>
    <p:sldId id="270" r:id="rId16"/>
    <p:sldId id="271" r:id="rId17"/>
    <p:sldId id="272" r:id="rId18"/>
    <p:sldId id="273" r:id="rId19"/>
    <p:sldId id="274" r:id="rId20"/>
    <p:sldId id="275" r:id="rId21"/>
    <p:sldId id="299" r:id="rId22"/>
    <p:sldId id="277" r:id="rId23"/>
    <p:sldId id="300" r:id="rId24"/>
    <p:sldId id="287" r:id="rId25"/>
    <p:sldId id="288" r:id="rId26"/>
    <p:sldId id="306" r:id="rId27"/>
    <p:sldId id="291" r:id="rId28"/>
    <p:sldId id="294" r:id="rId29"/>
    <p:sldId id="309" r:id="rId30"/>
    <p:sldId id="313" r:id="rId31"/>
    <p:sldId id="314" r:id="rId32"/>
    <p:sldId id="315" r:id="rId33"/>
    <p:sldId id="316" r:id="rId34"/>
    <p:sldId id="317" r:id="rId35"/>
    <p:sldId id="318" r:id="rId36"/>
    <p:sldId id="319" r:id="rId37"/>
    <p:sldId id="320" r:id="rId38"/>
    <p:sldId id="321" r:id="rId39"/>
    <p:sldId id="322" r:id="rId40"/>
    <p:sldId id="323" r:id="rId41"/>
    <p:sldId id="327" r:id="rId42"/>
    <p:sldId id="328" r:id="rId43"/>
    <p:sldId id="324" r:id="rId44"/>
    <p:sldId id="325" r:id="rId45"/>
    <p:sldId id="326" r:id="rId46"/>
    <p:sldId id="295"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63B1"/>
    <a:srgbClr val="0180FF"/>
    <a:srgbClr val="003DA3"/>
    <a:srgbClr val="E7F3FF"/>
    <a:srgbClr val="000066"/>
    <a:srgbClr val="00389E"/>
    <a:srgbClr val="0066CC"/>
    <a:srgbClr val="002D93"/>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F722D5-1526-49EF-9766-DFFB7D967C76}" v="16" dt="2023-09-26T08:21:04.951"/>
  </p1510:revLst>
</p1510:revInfo>
</file>

<file path=ppt/tableStyles.xml><?xml version="1.0" encoding="utf-8"?>
<a:tblStyleLst xmlns:a="http://schemas.openxmlformats.org/drawingml/2006/main" def="{5C22544A-7EE6-4342-B048-85BDC9FD1C3A}">
  <a:tblStyle styleId="{5C22544A-7EE6-4342-B048-85BDC9FD1C3A}" styleName="Vidējs stils 2 - izcēlum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100" d="100"/>
          <a:sy n="100" d="100"/>
        </p:scale>
        <p:origin x="912" y="24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aps Palskis" userId="2304e6b9db7dc6fa" providerId="LiveId" clId="{CBF722D5-1526-49EF-9766-DFFB7D967C76}"/>
    <pc:docChg chg="undo custSel addSld delSld modSld modMainMaster">
      <pc:chgData name="Kristaps Palskis" userId="2304e6b9db7dc6fa" providerId="LiveId" clId="{CBF722D5-1526-49EF-9766-DFFB7D967C76}" dt="2023-09-26T08:23:05.236" v="1054" actId="1036"/>
      <pc:docMkLst>
        <pc:docMk/>
      </pc:docMkLst>
      <pc:sldChg chg="modSp mod">
        <pc:chgData name="Kristaps Palskis" userId="2304e6b9db7dc6fa" providerId="LiveId" clId="{CBF722D5-1526-49EF-9766-DFFB7D967C76}" dt="2023-09-26T08:06:37.623" v="251" actId="113"/>
        <pc:sldMkLst>
          <pc:docMk/>
          <pc:sldMk cId="1157272725" sldId="256"/>
        </pc:sldMkLst>
        <pc:spChg chg="mod">
          <ac:chgData name="Kristaps Palskis" userId="2304e6b9db7dc6fa" providerId="LiveId" clId="{CBF722D5-1526-49EF-9766-DFFB7D967C76}" dt="2023-09-26T08:04:04.529" v="82" actId="403"/>
          <ac:spMkLst>
            <pc:docMk/>
            <pc:sldMk cId="1157272725" sldId="256"/>
            <ac:spMk id="2" creationId="{35F77139-0355-0FFC-F8F9-15DCDE4BD70F}"/>
          </ac:spMkLst>
        </pc:spChg>
        <pc:spChg chg="mod">
          <ac:chgData name="Kristaps Palskis" userId="2304e6b9db7dc6fa" providerId="LiveId" clId="{CBF722D5-1526-49EF-9766-DFFB7D967C76}" dt="2023-09-26T08:06:37.623" v="251" actId="113"/>
          <ac:spMkLst>
            <pc:docMk/>
            <pc:sldMk cId="1157272725" sldId="256"/>
            <ac:spMk id="4" creationId="{38178D3A-4415-FFAF-14F5-6FCFB6CC36D6}"/>
          </ac:spMkLst>
        </pc:spChg>
      </pc:sldChg>
      <pc:sldChg chg="addSp delSp modSp new mod modClrScheme chgLayout">
        <pc:chgData name="Kristaps Palskis" userId="2304e6b9db7dc6fa" providerId="LiveId" clId="{CBF722D5-1526-49EF-9766-DFFB7D967C76}" dt="2023-09-26T08:23:05.236" v="1054" actId="1036"/>
        <pc:sldMkLst>
          <pc:docMk/>
          <pc:sldMk cId="967959950" sldId="257"/>
        </pc:sldMkLst>
        <pc:spChg chg="add del mod ord">
          <ac:chgData name="Kristaps Palskis" userId="2304e6b9db7dc6fa" providerId="LiveId" clId="{CBF722D5-1526-49EF-9766-DFFB7D967C76}" dt="2023-09-26T08:07:08.578" v="255" actId="700"/>
          <ac:spMkLst>
            <pc:docMk/>
            <pc:sldMk cId="967959950" sldId="257"/>
            <ac:spMk id="2" creationId="{D5BFB1B6-3674-F87E-5FEE-AB215F2FAD34}"/>
          </ac:spMkLst>
        </pc:spChg>
        <pc:spChg chg="add del mod ord">
          <ac:chgData name="Kristaps Palskis" userId="2304e6b9db7dc6fa" providerId="LiveId" clId="{CBF722D5-1526-49EF-9766-DFFB7D967C76}" dt="2023-09-26T08:07:08.578" v="255" actId="700"/>
          <ac:spMkLst>
            <pc:docMk/>
            <pc:sldMk cId="967959950" sldId="257"/>
            <ac:spMk id="3" creationId="{36CEDBD6-7657-9B35-08A3-4D21588C0B59}"/>
          </ac:spMkLst>
        </pc:spChg>
        <pc:spChg chg="add del mod ord">
          <ac:chgData name="Kristaps Palskis" userId="2304e6b9db7dc6fa" providerId="LiveId" clId="{CBF722D5-1526-49EF-9766-DFFB7D967C76}" dt="2023-09-26T08:07:03.258" v="254" actId="700"/>
          <ac:spMkLst>
            <pc:docMk/>
            <pc:sldMk cId="967959950" sldId="257"/>
            <ac:spMk id="4" creationId="{807F53FE-2E03-053F-487D-AA1B8C1EE1BA}"/>
          </ac:spMkLst>
        </pc:spChg>
        <pc:spChg chg="add del mod ord">
          <ac:chgData name="Kristaps Palskis" userId="2304e6b9db7dc6fa" providerId="LiveId" clId="{CBF722D5-1526-49EF-9766-DFFB7D967C76}" dt="2023-09-26T08:07:03.258" v="254" actId="700"/>
          <ac:spMkLst>
            <pc:docMk/>
            <pc:sldMk cId="967959950" sldId="257"/>
            <ac:spMk id="5" creationId="{4497C12A-EB00-A15A-C729-F07B962B2692}"/>
          </ac:spMkLst>
        </pc:spChg>
        <pc:spChg chg="add mod ord">
          <ac:chgData name="Kristaps Palskis" userId="2304e6b9db7dc6fa" providerId="LiveId" clId="{CBF722D5-1526-49EF-9766-DFFB7D967C76}" dt="2023-09-26T08:08:56.912" v="276" actId="113"/>
          <ac:spMkLst>
            <pc:docMk/>
            <pc:sldMk cId="967959950" sldId="257"/>
            <ac:spMk id="6" creationId="{B2CC2676-8D7D-78BD-298E-3F1CA6547086}"/>
          </ac:spMkLst>
        </pc:spChg>
        <pc:spChg chg="add mod ord">
          <ac:chgData name="Kristaps Palskis" userId="2304e6b9db7dc6fa" providerId="LiveId" clId="{CBF722D5-1526-49EF-9766-DFFB7D967C76}" dt="2023-09-26T08:20:53.423" v="993" actId="12"/>
          <ac:spMkLst>
            <pc:docMk/>
            <pc:sldMk cId="967959950" sldId="257"/>
            <ac:spMk id="7" creationId="{F9832752-389B-65AC-0A1D-FF467C9B7C3F}"/>
          </ac:spMkLst>
        </pc:spChg>
        <pc:spChg chg="add mod">
          <ac:chgData name="Kristaps Palskis" userId="2304e6b9db7dc6fa" providerId="LiveId" clId="{CBF722D5-1526-49EF-9766-DFFB7D967C76}" dt="2023-09-26T08:22:24.124" v="1045" actId="2085"/>
          <ac:spMkLst>
            <pc:docMk/>
            <pc:sldMk cId="967959950" sldId="257"/>
            <ac:spMk id="11" creationId="{C1F0C049-EA10-197E-3494-02F4D6DC40A3}"/>
          </ac:spMkLst>
        </pc:spChg>
        <pc:spChg chg="add mod">
          <ac:chgData name="Kristaps Palskis" userId="2304e6b9db7dc6fa" providerId="LiveId" clId="{CBF722D5-1526-49EF-9766-DFFB7D967C76}" dt="2023-09-26T08:22:34.785" v="1046" actId="207"/>
          <ac:spMkLst>
            <pc:docMk/>
            <pc:sldMk cId="967959950" sldId="257"/>
            <ac:spMk id="12" creationId="{94CFA2D3-F9F2-73FD-E6CF-41F4A56BD934}"/>
          </ac:spMkLst>
        </pc:spChg>
        <pc:spChg chg="add mod">
          <ac:chgData name="Kristaps Palskis" userId="2304e6b9db7dc6fa" providerId="LiveId" clId="{CBF722D5-1526-49EF-9766-DFFB7D967C76}" dt="2023-09-26T08:22:34.785" v="1046" actId="207"/>
          <ac:spMkLst>
            <pc:docMk/>
            <pc:sldMk cId="967959950" sldId="257"/>
            <ac:spMk id="13" creationId="{8059AC28-1327-982C-8778-11DB0FD27BE8}"/>
          </ac:spMkLst>
        </pc:spChg>
        <pc:spChg chg="add mod">
          <ac:chgData name="Kristaps Palskis" userId="2304e6b9db7dc6fa" providerId="LiveId" clId="{CBF722D5-1526-49EF-9766-DFFB7D967C76}" dt="2023-09-26T08:22:42.116" v="1047" actId="207"/>
          <ac:spMkLst>
            <pc:docMk/>
            <pc:sldMk cId="967959950" sldId="257"/>
            <ac:spMk id="14" creationId="{3F6C9605-F459-CF74-FB59-834618668031}"/>
          </ac:spMkLst>
        </pc:spChg>
        <pc:spChg chg="add mod">
          <ac:chgData name="Kristaps Palskis" userId="2304e6b9db7dc6fa" providerId="LiveId" clId="{CBF722D5-1526-49EF-9766-DFFB7D967C76}" dt="2023-09-26T08:23:05.236" v="1054" actId="1036"/>
          <ac:spMkLst>
            <pc:docMk/>
            <pc:sldMk cId="967959950" sldId="257"/>
            <ac:spMk id="15" creationId="{A25FB71B-15DB-06B4-90D5-85047CEB4135}"/>
          </ac:spMkLst>
        </pc:spChg>
        <pc:spChg chg="add mod">
          <ac:chgData name="Kristaps Palskis" userId="2304e6b9db7dc6fa" providerId="LiveId" clId="{CBF722D5-1526-49EF-9766-DFFB7D967C76}" dt="2023-09-26T08:22:42.116" v="1047" actId="207"/>
          <ac:spMkLst>
            <pc:docMk/>
            <pc:sldMk cId="967959950" sldId="257"/>
            <ac:spMk id="16" creationId="{C377FFB5-20B5-E4E3-06C5-E70ED3607174}"/>
          </ac:spMkLst>
        </pc:spChg>
        <pc:spChg chg="add mod">
          <ac:chgData name="Kristaps Palskis" userId="2304e6b9db7dc6fa" providerId="LiveId" clId="{CBF722D5-1526-49EF-9766-DFFB7D967C76}" dt="2023-09-26T08:22:56.072" v="1049" actId="207"/>
          <ac:spMkLst>
            <pc:docMk/>
            <pc:sldMk cId="967959950" sldId="257"/>
            <ac:spMk id="17" creationId="{488C6909-376D-9D31-46BC-F0495D9F82A9}"/>
          </ac:spMkLst>
        </pc:spChg>
        <pc:cxnChg chg="add mod">
          <ac:chgData name="Kristaps Palskis" userId="2304e6b9db7dc6fa" providerId="LiveId" clId="{CBF722D5-1526-49EF-9766-DFFB7D967C76}" dt="2023-09-26T08:21:14.351" v="1006" actId="1076"/>
          <ac:cxnSpMkLst>
            <pc:docMk/>
            <pc:sldMk cId="967959950" sldId="257"/>
            <ac:cxnSpMk id="9" creationId="{920B6C22-1AC0-4FE6-770D-A48229688315}"/>
          </ac:cxnSpMkLst>
        </pc:cxnChg>
      </pc:sldChg>
      <pc:sldChg chg="del">
        <pc:chgData name="Kristaps Palskis" userId="2304e6b9db7dc6fa" providerId="LiveId" clId="{CBF722D5-1526-49EF-9766-DFFB7D967C76}" dt="2023-09-26T07:56:01.384" v="11" actId="47"/>
        <pc:sldMkLst>
          <pc:docMk/>
          <pc:sldMk cId="3118146090" sldId="257"/>
        </pc:sldMkLst>
      </pc:sldChg>
      <pc:sldChg chg="modSp new mod">
        <pc:chgData name="Kristaps Palskis" userId="2304e6b9db7dc6fa" providerId="LiveId" clId="{CBF722D5-1526-49EF-9766-DFFB7D967C76}" dt="2023-09-26T08:09:19.272" v="307" actId="20577"/>
        <pc:sldMkLst>
          <pc:docMk/>
          <pc:sldMk cId="449287275" sldId="258"/>
        </pc:sldMkLst>
        <pc:spChg chg="mod">
          <ac:chgData name="Kristaps Palskis" userId="2304e6b9db7dc6fa" providerId="LiveId" clId="{CBF722D5-1526-49EF-9766-DFFB7D967C76}" dt="2023-09-26T08:09:19.272" v="307" actId="20577"/>
          <ac:spMkLst>
            <pc:docMk/>
            <pc:sldMk cId="449287275" sldId="258"/>
            <ac:spMk id="3" creationId="{3DC87DEE-B2D9-5063-3569-FDE1C2DF41BF}"/>
          </ac:spMkLst>
        </pc:spChg>
      </pc:sldChg>
      <pc:sldChg chg="del">
        <pc:chgData name="Kristaps Palskis" userId="2304e6b9db7dc6fa" providerId="LiveId" clId="{CBF722D5-1526-49EF-9766-DFFB7D967C76}" dt="2023-09-26T07:55:58.034" v="3" actId="47"/>
        <pc:sldMkLst>
          <pc:docMk/>
          <pc:sldMk cId="580001362" sldId="260"/>
        </pc:sldMkLst>
      </pc:sldChg>
      <pc:sldChg chg="del">
        <pc:chgData name="Kristaps Palskis" userId="2304e6b9db7dc6fa" providerId="LiveId" clId="{CBF722D5-1526-49EF-9766-DFFB7D967C76}" dt="2023-09-26T07:55:59.621" v="8" actId="47"/>
        <pc:sldMkLst>
          <pc:docMk/>
          <pc:sldMk cId="1896467720" sldId="278"/>
        </pc:sldMkLst>
      </pc:sldChg>
      <pc:sldChg chg="del">
        <pc:chgData name="Kristaps Palskis" userId="2304e6b9db7dc6fa" providerId="LiveId" clId="{CBF722D5-1526-49EF-9766-DFFB7D967C76}" dt="2023-09-26T07:55:59.291" v="7" actId="47"/>
        <pc:sldMkLst>
          <pc:docMk/>
          <pc:sldMk cId="1652743141" sldId="279"/>
        </pc:sldMkLst>
      </pc:sldChg>
      <pc:sldChg chg="del">
        <pc:chgData name="Kristaps Palskis" userId="2304e6b9db7dc6fa" providerId="LiveId" clId="{CBF722D5-1526-49EF-9766-DFFB7D967C76}" dt="2023-09-26T07:55:59.998" v="9" actId="47"/>
        <pc:sldMkLst>
          <pc:docMk/>
          <pc:sldMk cId="3499862681" sldId="280"/>
        </pc:sldMkLst>
      </pc:sldChg>
      <pc:sldChg chg="del">
        <pc:chgData name="Kristaps Palskis" userId="2304e6b9db7dc6fa" providerId="LiveId" clId="{CBF722D5-1526-49EF-9766-DFFB7D967C76}" dt="2023-09-26T07:56:00.960" v="10" actId="47"/>
        <pc:sldMkLst>
          <pc:docMk/>
          <pc:sldMk cId="3666789385" sldId="281"/>
        </pc:sldMkLst>
      </pc:sldChg>
      <pc:sldChg chg="del">
        <pc:chgData name="Kristaps Palskis" userId="2304e6b9db7dc6fa" providerId="LiveId" clId="{CBF722D5-1526-49EF-9766-DFFB7D967C76}" dt="2023-09-26T07:55:57.232" v="0" actId="47"/>
        <pc:sldMkLst>
          <pc:docMk/>
          <pc:sldMk cId="2754030986" sldId="282"/>
        </pc:sldMkLst>
      </pc:sldChg>
      <pc:sldChg chg="del">
        <pc:chgData name="Kristaps Palskis" userId="2304e6b9db7dc6fa" providerId="LiveId" clId="{CBF722D5-1526-49EF-9766-DFFB7D967C76}" dt="2023-09-26T07:55:57.688" v="1" actId="47"/>
        <pc:sldMkLst>
          <pc:docMk/>
          <pc:sldMk cId="1338386490" sldId="283"/>
        </pc:sldMkLst>
      </pc:sldChg>
      <pc:sldChg chg="del">
        <pc:chgData name="Kristaps Palskis" userId="2304e6b9db7dc6fa" providerId="LiveId" clId="{CBF722D5-1526-49EF-9766-DFFB7D967C76}" dt="2023-09-26T07:55:57.923" v="2" actId="47"/>
        <pc:sldMkLst>
          <pc:docMk/>
          <pc:sldMk cId="1038037940" sldId="284"/>
        </pc:sldMkLst>
      </pc:sldChg>
      <pc:sldChg chg="del">
        <pc:chgData name="Kristaps Palskis" userId="2304e6b9db7dc6fa" providerId="LiveId" clId="{CBF722D5-1526-49EF-9766-DFFB7D967C76}" dt="2023-09-26T07:55:58.175" v="4" actId="47"/>
        <pc:sldMkLst>
          <pc:docMk/>
          <pc:sldMk cId="159645183" sldId="285"/>
        </pc:sldMkLst>
      </pc:sldChg>
      <pc:sldChg chg="del">
        <pc:chgData name="Kristaps Palskis" userId="2304e6b9db7dc6fa" providerId="LiveId" clId="{CBF722D5-1526-49EF-9766-DFFB7D967C76}" dt="2023-09-26T07:55:58.569" v="5" actId="47"/>
        <pc:sldMkLst>
          <pc:docMk/>
          <pc:sldMk cId="3264980541" sldId="286"/>
        </pc:sldMkLst>
      </pc:sldChg>
      <pc:sldChg chg="del">
        <pc:chgData name="Kristaps Palskis" userId="2304e6b9db7dc6fa" providerId="LiveId" clId="{CBF722D5-1526-49EF-9766-DFFB7D967C76}" dt="2023-09-26T07:55:58.898" v="6" actId="47"/>
        <pc:sldMkLst>
          <pc:docMk/>
          <pc:sldMk cId="1801240242" sldId="287"/>
        </pc:sldMkLst>
      </pc:sldChg>
      <pc:sldMasterChg chg="modSldLayout">
        <pc:chgData name="Kristaps Palskis" userId="2304e6b9db7dc6fa" providerId="LiveId" clId="{CBF722D5-1526-49EF-9766-DFFB7D967C76}" dt="2023-09-26T08:10:44.505" v="314"/>
        <pc:sldMasterMkLst>
          <pc:docMk/>
          <pc:sldMasterMk cId="2482647991" sldId="2147483648"/>
        </pc:sldMasterMkLst>
        <pc:sldLayoutChg chg="delSp modSp mod setBg">
          <pc:chgData name="Kristaps Palskis" userId="2304e6b9db7dc6fa" providerId="LiveId" clId="{CBF722D5-1526-49EF-9766-DFFB7D967C76}" dt="2023-09-26T08:10:36.382" v="313"/>
          <pc:sldLayoutMkLst>
            <pc:docMk/>
            <pc:sldMasterMk cId="2482647991" sldId="2147483648"/>
            <pc:sldLayoutMk cId="3432272276" sldId="2147483649"/>
          </pc:sldLayoutMkLst>
          <pc:spChg chg="del">
            <ac:chgData name="Kristaps Palskis" userId="2304e6b9db7dc6fa" providerId="LiveId" clId="{CBF722D5-1526-49EF-9766-DFFB7D967C76}" dt="2023-09-26T08:10:10.930" v="310" actId="478"/>
            <ac:spMkLst>
              <pc:docMk/>
              <pc:sldMasterMk cId="2482647991" sldId="2147483648"/>
              <pc:sldLayoutMk cId="3432272276" sldId="2147483649"/>
              <ac:spMk id="4" creationId="{79281138-D1C4-AA94-7A7B-C5DE1723E23D}"/>
            </ac:spMkLst>
          </pc:spChg>
          <pc:spChg chg="del">
            <ac:chgData name="Kristaps Palskis" userId="2304e6b9db7dc6fa" providerId="LiveId" clId="{CBF722D5-1526-49EF-9766-DFFB7D967C76}" dt="2023-09-26T08:10:14.913" v="311" actId="478"/>
            <ac:spMkLst>
              <pc:docMk/>
              <pc:sldMasterMk cId="2482647991" sldId="2147483648"/>
              <pc:sldLayoutMk cId="3432272276" sldId="2147483649"/>
              <ac:spMk id="5" creationId="{5FDF2362-BE88-A160-CCDF-8FCE97186438}"/>
            </ac:spMkLst>
          </pc:spChg>
          <pc:spChg chg="del">
            <ac:chgData name="Kristaps Palskis" userId="2304e6b9db7dc6fa" providerId="LiveId" clId="{CBF722D5-1526-49EF-9766-DFFB7D967C76}" dt="2023-09-26T08:10:16.325" v="312" actId="478"/>
            <ac:spMkLst>
              <pc:docMk/>
              <pc:sldMasterMk cId="2482647991" sldId="2147483648"/>
              <pc:sldLayoutMk cId="3432272276" sldId="2147483649"/>
              <ac:spMk id="6" creationId="{24289C6A-39EC-852C-0E09-E17C3386F794}"/>
            </ac:spMkLst>
          </pc:spChg>
          <pc:spChg chg="mod">
            <ac:chgData name="Kristaps Palskis" userId="2304e6b9db7dc6fa" providerId="LiveId" clId="{CBF722D5-1526-49EF-9766-DFFB7D967C76}" dt="2023-09-26T07:56:27.243" v="13" actId="208"/>
            <ac:spMkLst>
              <pc:docMk/>
              <pc:sldMasterMk cId="2482647991" sldId="2147483648"/>
              <pc:sldLayoutMk cId="3432272276" sldId="2147483649"/>
              <ac:spMk id="11" creationId="{459E8B3C-946B-79B0-9DA7-07B5293C6C06}"/>
            </ac:spMkLst>
          </pc:spChg>
          <pc:spChg chg="ord">
            <ac:chgData name="Kristaps Palskis" userId="2304e6b9db7dc6fa" providerId="LiveId" clId="{CBF722D5-1526-49EF-9766-DFFB7D967C76}" dt="2023-09-26T08:10:06.185" v="309" actId="167"/>
            <ac:spMkLst>
              <pc:docMk/>
              <pc:sldMasterMk cId="2482647991" sldId="2147483648"/>
              <pc:sldLayoutMk cId="3432272276" sldId="2147483649"/>
              <ac:spMk id="23" creationId="{1D68A847-2521-BC6D-888D-46D800E779A4}"/>
            </ac:spMkLst>
          </pc:spChg>
          <pc:spChg chg="mod ord">
            <ac:chgData name="Kristaps Palskis" userId="2304e6b9db7dc6fa" providerId="LiveId" clId="{CBF722D5-1526-49EF-9766-DFFB7D967C76}" dt="2023-09-26T08:09:50.163" v="308" actId="167"/>
            <ac:spMkLst>
              <pc:docMk/>
              <pc:sldMasterMk cId="2482647991" sldId="2147483648"/>
              <pc:sldLayoutMk cId="3432272276" sldId="2147483649"/>
              <ac:spMk id="27" creationId="{46A3448C-0041-ABAB-1649-2E6F3686EE5F}"/>
            </ac:spMkLst>
          </pc:spChg>
          <pc:grpChg chg="mod">
            <ac:chgData name="Kristaps Palskis" userId="2304e6b9db7dc6fa" providerId="LiveId" clId="{CBF722D5-1526-49EF-9766-DFFB7D967C76}" dt="2023-09-26T07:56:49.942" v="17" actId="14100"/>
            <ac:grpSpMkLst>
              <pc:docMk/>
              <pc:sldMasterMk cId="2482647991" sldId="2147483648"/>
              <pc:sldLayoutMk cId="3432272276" sldId="2147483649"/>
              <ac:grpSpMk id="21" creationId="{6820F258-AEA0-6AEB-E025-A99C6AE152F2}"/>
            </ac:grpSpMkLst>
          </pc:grpChg>
          <pc:cxnChg chg="mod">
            <ac:chgData name="Kristaps Palskis" userId="2304e6b9db7dc6fa" providerId="LiveId" clId="{CBF722D5-1526-49EF-9766-DFFB7D967C76}" dt="2023-09-26T07:56:27.243" v="13" actId="208"/>
            <ac:cxnSpMkLst>
              <pc:docMk/>
              <pc:sldMasterMk cId="2482647991" sldId="2147483648"/>
              <pc:sldLayoutMk cId="3432272276" sldId="2147483649"/>
              <ac:cxnSpMk id="13" creationId="{67454B3C-BCE9-5CDD-90DC-B563010D1D08}"/>
            </ac:cxnSpMkLst>
          </pc:cxnChg>
          <pc:cxnChg chg="mod">
            <ac:chgData name="Kristaps Palskis" userId="2304e6b9db7dc6fa" providerId="LiveId" clId="{CBF722D5-1526-49EF-9766-DFFB7D967C76}" dt="2023-09-26T07:56:27.243" v="13" actId="208"/>
            <ac:cxnSpMkLst>
              <pc:docMk/>
              <pc:sldMasterMk cId="2482647991" sldId="2147483648"/>
              <pc:sldLayoutMk cId="3432272276" sldId="2147483649"/>
              <ac:cxnSpMk id="19" creationId="{B847705A-9205-7828-D2C7-73239A15D571}"/>
            </ac:cxnSpMkLst>
          </pc:cxnChg>
        </pc:sldLayoutChg>
        <pc:sldLayoutChg chg="modSp mod setBg">
          <pc:chgData name="Kristaps Palskis" userId="2304e6b9db7dc6fa" providerId="LiveId" clId="{CBF722D5-1526-49EF-9766-DFFB7D967C76}" dt="2023-09-26T08:08:11.618" v="258"/>
          <pc:sldLayoutMkLst>
            <pc:docMk/>
            <pc:sldMasterMk cId="2482647991" sldId="2147483648"/>
            <pc:sldLayoutMk cId="3816104954" sldId="2147483650"/>
          </pc:sldLayoutMkLst>
          <pc:spChg chg="mod">
            <ac:chgData name="Kristaps Palskis" userId="2304e6b9db7dc6fa" providerId="LiveId" clId="{CBF722D5-1526-49EF-9766-DFFB7D967C76}" dt="2023-09-26T07:57:53.383" v="34" actId="404"/>
            <ac:spMkLst>
              <pc:docMk/>
              <pc:sldMasterMk cId="2482647991" sldId="2147483648"/>
              <pc:sldLayoutMk cId="3816104954" sldId="2147483650"/>
              <ac:spMk id="2" creationId="{813B8943-9143-2FE2-2DCB-B52F5B4BBD78}"/>
            </ac:spMkLst>
          </pc:spChg>
          <pc:spChg chg="mod">
            <ac:chgData name="Kristaps Palskis" userId="2304e6b9db7dc6fa" providerId="LiveId" clId="{CBF722D5-1526-49EF-9766-DFFB7D967C76}" dt="2023-09-26T08:07:31.792" v="257" actId="14100"/>
            <ac:spMkLst>
              <pc:docMk/>
              <pc:sldMasterMk cId="2482647991" sldId="2147483648"/>
              <pc:sldLayoutMk cId="3816104954" sldId="2147483650"/>
              <ac:spMk id="3" creationId="{7F041BFA-A43E-EE04-8A09-199BD8C54E3B}"/>
            </ac:spMkLst>
          </pc:spChg>
          <pc:spChg chg="mod">
            <ac:chgData name="Kristaps Palskis" userId="2304e6b9db7dc6fa" providerId="LiveId" clId="{CBF722D5-1526-49EF-9766-DFFB7D967C76}" dt="2023-09-26T07:59:34.325" v="58" actId="20577"/>
            <ac:spMkLst>
              <pc:docMk/>
              <pc:sldMasterMk cId="2482647991" sldId="2147483648"/>
              <pc:sldLayoutMk cId="3816104954" sldId="2147483650"/>
              <ac:spMk id="7" creationId="{5DCA92F9-9A73-B129-5BA4-642EBBB42360}"/>
            </ac:spMkLst>
          </pc:spChg>
          <pc:spChg chg="mod">
            <ac:chgData name="Kristaps Palskis" userId="2304e6b9db7dc6fa" providerId="LiveId" clId="{CBF722D5-1526-49EF-9766-DFFB7D967C76}" dt="2023-09-26T07:57:26.693" v="23" actId="14100"/>
            <ac:spMkLst>
              <pc:docMk/>
              <pc:sldMasterMk cId="2482647991" sldId="2147483648"/>
              <pc:sldLayoutMk cId="3816104954" sldId="2147483650"/>
              <ac:spMk id="8" creationId="{3E411201-8AB9-0BD3-1B98-17CDC7B9D2EF}"/>
            </ac:spMkLst>
          </pc:spChg>
          <pc:spChg chg="mod">
            <ac:chgData name="Kristaps Palskis" userId="2304e6b9db7dc6fa" providerId="LiveId" clId="{CBF722D5-1526-49EF-9766-DFFB7D967C76}" dt="2023-09-26T07:57:22.219" v="21" actId="14100"/>
            <ac:spMkLst>
              <pc:docMk/>
              <pc:sldMasterMk cId="2482647991" sldId="2147483648"/>
              <pc:sldLayoutMk cId="3816104954" sldId="2147483650"/>
              <ac:spMk id="10" creationId="{CC0EE974-E9CD-A0A2-D2AC-9019C3652EF0}"/>
            </ac:spMkLst>
          </pc:spChg>
          <pc:spChg chg="mod">
            <ac:chgData name="Kristaps Palskis" userId="2304e6b9db7dc6fa" providerId="LiveId" clId="{CBF722D5-1526-49EF-9766-DFFB7D967C76}" dt="2023-09-26T07:57:16.554" v="20" actId="14100"/>
            <ac:spMkLst>
              <pc:docMk/>
              <pc:sldMasterMk cId="2482647991" sldId="2147483648"/>
              <pc:sldLayoutMk cId="3816104954" sldId="2147483650"/>
              <ac:spMk id="13" creationId="{D3BB74FC-6EBA-6418-59B2-AB582EC03615}"/>
            </ac:spMkLst>
          </pc:spChg>
          <pc:picChg chg="mod">
            <ac:chgData name="Kristaps Palskis" userId="2304e6b9db7dc6fa" providerId="LiveId" clId="{CBF722D5-1526-49EF-9766-DFFB7D967C76}" dt="2023-09-26T07:57:33.149" v="26" actId="1035"/>
            <ac:picMkLst>
              <pc:docMk/>
              <pc:sldMasterMk cId="2482647991" sldId="2147483648"/>
              <pc:sldLayoutMk cId="3816104954" sldId="2147483650"/>
              <ac:picMk id="9" creationId="{28B6F2CF-8E29-9701-62DE-0ECFE9D9419B}"/>
            </ac:picMkLst>
          </pc:picChg>
        </pc:sldLayoutChg>
        <pc:sldLayoutChg chg="addSp delSp modSp mod setBg">
          <pc:chgData name="Kristaps Palskis" userId="2304e6b9db7dc6fa" providerId="LiveId" clId="{CBF722D5-1526-49EF-9766-DFFB7D967C76}" dt="2023-09-26T08:10:44.505" v="314"/>
          <pc:sldLayoutMkLst>
            <pc:docMk/>
            <pc:sldMasterMk cId="2482647991" sldId="2147483648"/>
            <pc:sldLayoutMk cId="1451635190" sldId="2147483660"/>
          </pc:sldLayoutMkLst>
          <pc:spChg chg="mod">
            <ac:chgData name="Kristaps Palskis" userId="2304e6b9db7dc6fa" providerId="LiveId" clId="{CBF722D5-1526-49EF-9766-DFFB7D967C76}" dt="2023-09-26T07:57:00.937" v="19"/>
            <ac:spMkLst>
              <pc:docMk/>
              <pc:sldMasterMk cId="2482647991" sldId="2147483648"/>
              <pc:sldLayoutMk cId="1451635190" sldId="2147483660"/>
              <ac:spMk id="12" creationId="{C4FE96DF-48FB-70E0-05AD-E89FC2BABB2F}"/>
            </ac:spMkLst>
          </pc:spChg>
          <pc:grpChg chg="add mod">
            <ac:chgData name="Kristaps Palskis" userId="2304e6b9db7dc6fa" providerId="LiveId" clId="{CBF722D5-1526-49EF-9766-DFFB7D967C76}" dt="2023-09-26T07:57:00.937" v="19"/>
            <ac:grpSpMkLst>
              <pc:docMk/>
              <pc:sldMasterMk cId="2482647991" sldId="2147483648"/>
              <pc:sldLayoutMk cId="1451635190" sldId="2147483660"/>
              <ac:grpSpMk id="8" creationId="{E309C4EB-45B6-D885-3B3A-B946EFE491B1}"/>
            </ac:grpSpMkLst>
          </pc:grpChg>
          <pc:grpChg chg="mod">
            <ac:chgData name="Kristaps Palskis" userId="2304e6b9db7dc6fa" providerId="LiveId" clId="{CBF722D5-1526-49EF-9766-DFFB7D967C76}" dt="2023-09-26T07:57:00.937" v="19"/>
            <ac:grpSpMkLst>
              <pc:docMk/>
              <pc:sldMasterMk cId="2482647991" sldId="2147483648"/>
              <pc:sldLayoutMk cId="1451635190" sldId="2147483660"/>
              <ac:grpSpMk id="9" creationId="{7649BD35-6E70-649E-7B76-E1AF1004D419}"/>
            </ac:grpSpMkLst>
          </pc:grpChg>
          <pc:grpChg chg="del">
            <ac:chgData name="Kristaps Palskis" userId="2304e6b9db7dc6fa" providerId="LiveId" clId="{CBF722D5-1526-49EF-9766-DFFB7D967C76}" dt="2023-09-26T07:57:00.072" v="18" actId="478"/>
            <ac:grpSpMkLst>
              <pc:docMk/>
              <pc:sldMasterMk cId="2482647991" sldId="2147483648"/>
              <pc:sldLayoutMk cId="1451635190" sldId="2147483660"/>
              <ac:grpSpMk id="21" creationId="{6820F258-AEA0-6AEB-E025-A99C6AE152F2}"/>
            </ac:grpSpMkLst>
          </pc:grpChg>
          <pc:cxnChg chg="mod">
            <ac:chgData name="Kristaps Palskis" userId="2304e6b9db7dc6fa" providerId="LiveId" clId="{CBF722D5-1526-49EF-9766-DFFB7D967C76}" dt="2023-09-26T07:57:00.937" v="19"/>
            <ac:cxnSpMkLst>
              <pc:docMk/>
              <pc:sldMasterMk cId="2482647991" sldId="2147483648"/>
              <pc:sldLayoutMk cId="1451635190" sldId="2147483660"/>
              <ac:cxnSpMk id="10" creationId="{BCDD0F7F-8C40-4F82-A198-DE819C7310E2}"/>
            </ac:cxnSpMkLst>
          </pc:cxnChg>
          <pc:cxnChg chg="mod">
            <ac:chgData name="Kristaps Palskis" userId="2304e6b9db7dc6fa" providerId="LiveId" clId="{CBF722D5-1526-49EF-9766-DFFB7D967C76}" dt="2023-09-26T07:57:00.072" v="18" actId="478"/>
            <ac:cxnSpMkLst>
              <pc:docMk/>
              <pc:sldMasterMk cId="2482647991" sldId="2147483648"/>
              <pc:sldLayoutMk cId="1451635190" sldId="2147483660"/>
              <ac:cxnSpMk id="13" creationId="{67454B3C-BCE9-5CDD-90DC-B563010D1D08}"/>
            </ac:cxnSpMkLst>
          </pc:cxnChg>
          <pc:cxnChg chg="mod">
            <ac:chgData name="Kristaps Palskis" userId="2304e6b9db7dc6fa" providerId="LiveId" clId="{CBF722D5-1526-49EF-9766-DFFB7D967C76}" dt="2023-09-26T07:57:00.937" v="19"/>
            <ac:cxnSpMkLst>
              <pc:docMk/>
              <pc:sldMasterMk cId="2482647991" sldId="2147483648"/>
              <pc:sldLayoutMk cId="1451635190" sldId="2147483660"/>
              <ac:cxnSpMk id="14" creationId="{975ED34D-CA1F-47B1-AE23-DB096BB64ED4}"/>
            </ac:cxnSpMkLst>
          </pc:cxn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EDF8DC-DB4E-455F-B42C-B4CF93A765D2}" type="doc">
      <dgm:prSet loTypeId="urn:microsoft.com/office/officeart/2005/8/layout/process1" loCatId="process" qsTypeId="urn:microsoft.com/office/officeart/2005/8/quickstyle/simple1" qsCatId="simple" csTypeId="urn:microsoft.com/office/officeart/2005/8/colors/accent1_4" csCatId="accent1" phldr="1"/>
      <dgm:spPr/>
    </dgm:pt>
    <dgm:pt modelId="{5116D5D0-B49D-4B3A-A8F8-0611F6B91ED5}">
      <dgm:prSet phldrT="[Teksts]"/>
      <dgm:spPr/>
      <dgm:t>
        <a:bodyPr/>
        <a:lstStyle/>
        <a:p>
          <a:r>
            <a:rPr lang="en-US" dirty="0">
              <a:latin typeface="Roboto" panose="02000000000000000000" pitchFamily="2" charset="0"/>
              <a:ea typeface="Roboto" panose="02000000000000000000" pitchFamily="2" charset="0"/>
              <a:cs typeface="Roboto" panose="02000000000000000000" pitchFamily="2" charset="0"/>
            </a:rPr>
            <a:t>Beams for radioisotope production</a:t>
          </a:r>
        </a:p>
      </dgm:t>
    </dgm:pt>
    <dgm:pt modelId="{06459295-6544-4C36-8124-B86686E7DD5E}" type="parTrans" cxnId="{7CCA09A8-18D8-4259-9BD9-3A57C7D5B929}">
      <dgm:prSet/>
      <dgm:spPr/>
      <dgm:t>
        <a:bodyPr/>
        <a:lstStyle/>
        <a:p>
          <a:endParaRPr lang="en-US">
            <a:latin typeface="Roboto" panose="02000000000000000000" pitchFamily="2" charset="0"/>
            <a:ea typeface="Roboto" panose="02000000000000000000" pitchFamily="2" charset="0"/>
            <a:cs typeface="Roboto" panose="02000000000000000000" pitchFamily="2" charset="0"/>
          </a:endParaRPr>
        </a:p>
      </dgm:t>
    </dgm:pt>
    <dgm:pt modelId="{A82C2D4A-FB1C-42D4-8B48-DBCD0CB31C27}" type="sibTrans" cxnId="{7CCA09A8-18D8-4259-9BD9-3A57C7D5B929}">
      <dgm:prSet/>
      <dgm:spPr/>
      <dgm:t>
        <a:bodyPr/>
        <a:lstStyle/>
        <a:p>
          <a:endParaRPr lang="en-US">
            <a:latin typeface="Roboto" panose="02000000000000000000" pitchFamily="2" charset="0"/>
            <a:ea typeface="Roboto" panose="02000000000000000000" pitchFamily="2" charset="0"/>
            <a:cs typeface="Roboto" panose="02000000000000000000" pitchFamily="2" charset="0"/>
          </a:endParaRPr>
        </a:p>
      </dgm:t>
    </dgm:pt>
    <dgm:pt modelId="{E84D4608-FCED-41AE-90AA-9EEA2F0C6B38}">
      <dgm:prSet phldrT="[Teksts]"/>
      <dgm:spPr/>
      <dgm:t>
        <a:bodyPr/>
        <a:lstStyle/>
        <a:p>
          <a:r>
            <a:rPr lang="en-US" dirty="0">
              <a:latin typeface="Roboto" panose="02000000000000000000" pitchFamily="2" charset="0"/>
              <a:ea typeface="Roboto" panose="02000000000000000000" pitchFamily="2" charset="0"/>
              <a:cs typeface="Roboto" panose="02000000000000000000" pitchFamily="2" charset="0"/>
            </a:rPr>
            <a:t>Beams for experimental area</a:t>
          </a:r>
        </a:p>
      </dgm:t>
    </dgm:pt>
    <dgm:pt modelId="{FE58F67A-F6FB-43EB-A8C3-D2B4F428B588}" type="parTrans" cxnId="{6D26E08D-EBD5-4112-BB6E-9F30C694CA87}">
      <dgm:prSet/>
      <dgm:spPr/>
      <dgm:t>
        <a:bodyPr/>
        <a:lstStyle/>
        <a:p>
          <a:endParaRPr lang="en-US">
            <a:latin typeface="Roboto" panose="02000000000000000000" pitchFamily="2" charset="0"/>
            <a:ea typeface="Roboto" panose="02000000000000000000" pitchFamily="2" charset="0"/>
            <a:cs typeface="Roboto" panose="02000000000000000000" pitchFamily="2" charset="0"/>
          </a:endParaRPr>
        </a:p>
      </dgm:t>
    </dgm:pt>
    <dgm:pt modelId="{F23FDB1A-4246-4A6D-882D-E3FFEAFCE9A5}" type="sibTrans" cxnId="{6D26E08D-EBD5-4112-BB6E-9F30C694CA87}">
      <dgm:prSet/>
      <dgm:spPr/>
      <dgm:t>
        <a:bodyPr/>
        <a:lstStyle/>
        <a:p>
          <a:endParaRPr lang="en-US">
            <a:latin typeface="Roboto" panose="02000000000000000000" pitchFamily="2" charset="0"/>
            <a:ea typeface="Roboto" panose="02000000000000000000" pitchFamily="2" charset="0"/>
            <a:cs typeface="Roboto" panose="02000000000000000000" pitchFamily="2" charset="0"/>
          </a:endParaRPr>
        </a:p>
      </dgm:t>
    </dgm:pt>
    <dgm:pt modelId="{1603B391-8743-4475-9E64-22A19C4259EC}">
      <dgm:prSet phldrT="[Teksts]"/>
      <dgm:spPr/>
      <dgm:t>
        <a:bodyPr/>
        <a:lstStyle/>
        <a:p>
          <a:r>
            <a:rPr lang="en-US" dirty="0">
              <a:latin typeface="Roboto" panose="02000000000000000000" pitchFamily="2" charset="0"/>
              <a:ea typeface="Roboto" panose="02000000000000000000" pitchFamily="2" charset="0"/>
              <a:cs typeface="Roboto" panose="02000000000000000000" pitchFamily="2" charset="0"/>
            </a:rPr>
            <a:t>Medical certification for fixed protons </a:t>
          </a:r>
        </a:p>
      </dgm:t>
    </dgm:pt>
    <dgm:pt modelId="{8053FE14-53C3-4ACA-BE51-4C057AEAFEB7}" type="parTrans" cxnId="{47CCD481-E74E-4844-ABED-762C80ACC268}">
      <dgm:prSet/>
      <dgm:spPr/>
      <dgm:t>
        <a:bodyPr/>
        <a:lstStyle/>
        <a:p>
          <a:endParaRPr lang="en-US">
            <a:latin typeface="Roboto" panose="02000000000000000000" pitchFamily="2" charset="0"/>
            <a:ea typeface="Roboto" panose="02000000000000000000" pitchFamily="2" charset="0"/>
            <a:cs typeface="Roboto" panose="02000000000000000000" pitchFamily="2" charset="0"/>
          </a:endParaRPr>
        </a:p>
      </dgm:t>
    </dgm:pt>
    <dgm:pt modelId="{B8131487-BA55-42EA-8596-204E56416AAA}" type="sibTrans" cxnId="{47CCD481-E74E-4844-ABED-762C80ACC268}">
      <dgm:prSet/>
      <dgm:spPr/>
      <dgm:t>
        <a:bodyPr/>
        <a:lstStyle/>
        <a:p>
          <a:endParaRPr lang="en-US">
            <a:latin typeface="Roboto" panose="02000000000000000000" pitchFamily="2" charset="0"/>
            <a:ea typeface="Roboto" panose="02000000000000000000" pitchFamily="2" charset="0"/>
            <a:cs typeface="Roboto" panose="02000000000000000000" pitchFamily="2" charset="0"/>
          </a:endParaRPr>
        </a:p>
      </dgm:t>
    </dgm:pt>
    <dgm:pt modelId="{6BD35D3A-D254-4796-9DB7-1021298CC1DF}">
      <dgm:prSet phldrT="[Teksts]"/>
      <dgm:spPr/>
      <dgm:t>
        <a:bodyPr/>
        <a:lstStyle/>
        <a:p>
          <a:r>
            <a:rPr lang="en-US" dirty="0">
              <a:latin typeface="Roboto" panose="02000000000000000000" pitchFamily="2" charset="0"/>
              <a:ea typeface="Roboto" panose="02000000000000000000" pitchFamily="2" charset="0"/>
              <a:cs typeface="Roboto" panose="02000000000000000000" pitchFamily="2" charset="0"/>
            </a:rPr>
            <a:t>Medical certification for fixed helium ions</a:t>
          </a:r>
        </a:p>
      </dgm:t>
    </dgm:pt>
    <dgm:pt modelId="{6113BA94-EE01-4B1D-A45A-210F0F25D8D1}" type="sibTrans" cxnId="{96E4106B-3E40-44B6-B740-07E9A17884B3}">
      <dgm:prSet/>
      <dgm:spPr/>
      <dgm:t>
        <a:bodyPr/>
        <a:lstStyle/>
        <a:p>
          <a:endParaRPr lang="en-US">
            <a:latin typeface="Roboto" panose="02000000000000000000" pitchFamily="2" charset="0"/>
            <a:ea typeface="Roboto" panose="02000000000000000000" pitchFamily="2" charset="0"/>
            <a:cs typeface="Roboto" panose="02000000000000000000" pitchFamily="2" charset="0"/>
          </a:endParaRPr>
        </a:p>
      </dgm:t>
    </dgm:pt>
    <dgm:pt modelId="{1B205A8A-9BE2-4251-92FB-DE889B5D18E3}" type="parTrans" cxnId="{96E4106B-3E40-44B6-B740-07E9A17884B3}">
      <dgm:prSet/>
      <dgm:spPr/>
      <dgm:t>
        <a:bodyPr/>
        <a:lstStyle/>
        <a:p>
          <a:endParaRPr lang="en-US">
            <a:latin typeface="Roboto" panose="02000000000000000000" pitchFamily="2" charset="0"/>
            <a:ea typeface="Roboto" panose="02000000000000000000" pitchFamily="2" charset="0"/>
            <a:cs typeface="Roboto" panose="02000000000000000000" pitchFamily="2" charset="0"/>
          </a:endParaRPr>
        </a:p>
      </dgm:t>
    </dgm:pt>
    <dgm:pt modelId="{8F8C75BA-06E5-4B98-ABAD-536BF59A5975}">
      <dgm:prSet phldrT="[Teksts]"/>
      <dgm:spPr/>
      <dgm:t>
        <a:bodyPr/>
        <a:lstStyle/>
        <a:p>
          <a:r>
            <a:rPr lang="en-US" dirty="0">
              <a:latin typeface="Roboto" panose="02000000000000000000" pitchFamily="2" charset="0"/>
              <a:ea typeface="Roboto" panose="02000000000000000000" pitchFamily="2" charset="0"/>
              <a:cs typeface="Roboto" panose="02000000000000000000" pitchFamily="2" charset="0"/>
            </a:rPr>
            <a:t>Gantry room commissioning</a:t>
          </a:r>
        </a:p>
      </dgm:t>
    </dgm:pt>
    <dgm:pt modelId="{3401B0DB-B033-43A3-ACA8-E2F5B9973695}" type="parTrans" cxnId="{4A6B72C2-377F-4823-985D-286FEFC1FD73}">
      <dgm:prSet/>
      <dgm:spPr/>
      <dgm:t>
        <a:bodyPr/>
        <a:lstStyle/>
        <a:p>
          <a:endParaRPr lang="en-US">
            <a:latin typeface="Roboto" panose="02000000000000000000" pitchFamily="2" charset="0"/>
            <a:ea typeface="Roboto" panose="02000000000000000000" pitchFamily="2" charset="0"/>
            <a:cs typeface="Roboto" panose="02000000000000000000" pitchFamily="2" charset="0"/>
          </a:endParaRPr>
        </a:p>
      </dgm:t>
    </dgm:pt>
    <dgm:pt modelId="{5BFA2DF3-7071-4FCF-A3C5-91957EA8E386}" type="sibTrans" cxnId="{4A6B72C2-377F-4823-985D-286FEFC1FD73}">
      <dgm:prSet/>
      <dgm:spPr/>
      <dgm:t>
        <a:bodyPr/>
        <a:lstStyle/>
        <a:p>
          <a:endParaRPr lang="en-US">
            <a:latin typeface="Roboto" panose="02000000000000000000" pitchFamily="2" charset="0"/>
            <a:ea typeface="Roboto" panose="02000000000000000000" pitchFamily="2" charset="0"/>
            <a:cs typeface="Roboto" panose="02000000000000000000" pitchFamily="2" charset="0"/>
          </a:endParaRPr>
        </a:p>
      </dgm:t>
    </dgm:pt>
    <dgm:pt modelId="{BF2F6F12-DC15-4FCA-8A6E-CF792AE15703}" type="pres">
      <dgm:prSet presAssocID="{65EDF8DC-DB4E-455F-B42C-B4CF93A765D2}" presName="Name0" presStyleCnt="0">
        <dgm:presLayoutVars>
          <dgm:dir/>
          <dgm:resizeHandles val="exact"/>
        </dgm:presLayoutVars>
      </dgm:prSet>
      <dgm:spPr/>
    </dgm:pt>
    <dgm:pt modelId="{C486BC6C-31E5-41EC-B7CE-18891FFFC6E4}" type="pres">
      <dgm:prSet presAssocID="{5116D5D0-B49D-4B3A-A8F8-0611F6B91ED5}" presName="node" presStyleLbl="node1" presStyleIdx="0" presStyleCnt="5">
        <dgm:presLayoutVars>
          <dgm:bulletEnabled val="1"/>
        </dgm:presLayoutVars>
      </dgm:prSet>
      <dgm:spPr/>
    </dgm:pt>
    <dgm:pt modelId="{AD7BF450-1DBF-4D00-AEE8-278D66EAEAF9}" type="pres">
      <dgm:prSet presAssocID="{A82C2D4A-FB1C-42D4-8B48-DBCD0CB31C27}" presName="sibTrans" presStyleLbl="sibTrans2D1" presStyleIdx="0" presStyleCnt="4"/>
      <dgm:spPr/>
    </dgm:pt>
    <dgm:pt modelId="{4AEFF694-B0FE-468A-8915-DA2497CA0BB9}" type="pres">
      <dgm:prSet presAssocID="{A82C2D4A-FB1C-42D4-8B48-DBCD0CB31C27}" presName="connectorText" presStyleLbl="sibTrans2D1" presStyleIdx="0" presStyleCnt="4"/>
      <dgm:spPr/>
    </dgm:pt>
    <dgm:pt modelId="{9F4F089B-EBFF-422A-84E9-F3EE3024312E}" type="pres">
      <dgm:prSet presAssocID="{E84D4608-FCED-41AE-90AA-9EEA2F0C6B38}" presName="node" presStyleLbl="node1" presStyleIdx="1" presStyleCnt="5">
        <dgm:presLayoutVars>
          <dgm:bulletEnabled val="1"/>
        </dgm:presLayoutVars>
      </dgm:prSet>
      <dgm:spPr/>
    </dgm:pt>
    <dgm:pt modelId="{0973100F-AC2D-4B23-883E-BEBE27F57E67}" type="pres">
      <dgm:prSet presAssocID="{F23FDB1A-4246-4A6D-882D-E3FFEAFCE9A5}" presName="sibTrans" presStyleLbl="sibTrans2D1" presStyleIdx="1" presStyleCnt="4"/>
      <dgm:spPr/>
    </dgm:pt>
    <dgm:pt modelId="{7EC5890C-5BE7-44E2-8788-92CDE6E0376B}" type="pres">
      <dgm:prSet presAssocID="{F23FDB1A-4246-4A6D-882D-E3FFEAFCE9A5}" presName="connectorText" presStyleLbl="sibTrans2D1" presStyleIdx="1" presStyleCnt="4"/>
      <dgm:spPr/>
    </dgm:pt>
    <dgm:pt modelId="{78D068F7-8F27-4B1E-BFC8-515B644C452E}" type="pres">
      <dgm:prSet presAssocID="{1603B391-8743-4475-9E64-22A19C4259EC}" presName="node" presStyleLbl="node1" presStyleIdx="2" presStyleCnt="5">
        <dgm:presLayoutVars>
          <dgm:bulletEnabled val="1"/>
        </dgm:presLayoutVars>
      </dgm:prSet>
      <dgm:spPr/>
    </dgm:pt>
    <dgm:pt modelId="{483F0FEC-7BF1-47C7-8D01-19940252EEB5}" type="pres">
      <dgm:prSet presAssocID="{B8131487-BA55-42EA-8596-204E56416AAA}" presName="sibTrans" presStyleLbl="sibTrans2D1" presStyleIdx="2" presStyleCnt="4"/>
      <dgm:spPr/>
    </dgm:pt>
    <dgm:pt modelId="{0A90038B-1559-472B-A556-097BDAD3C76D}" type="pres">
      <dgm:prSet presAssocID="{B8131487-BA55-42EA-8596-204E56416AAA}" presName="connectorText" presStyleLbl="sibTrans2D1" presStyleIdx="2" presStyleCnt="4"/>
      <dgm:spPr/>
    </dgm:pt>
    <dgm:pt modelId="{C474D223-E3DA-40FA-B5CC-8F87ABBDED1A}" type="pres">
      <dgm:prSet presAssocID="{6BD35D3A-D254-4796-9DB7-1021298CC1DF}" presName="node" presStyleLbl="node1" presStyleIdx="3" presStyleCnt="5">
        <dgm:presLayoutVars>
          <dgm:bulletEnabled val="1"/>
        </dgm:presLayoutVars>
      </dgm:prSet>
      <dgm:spPr/>
    </dgm:pt>
    <dgm:pt modelId="{EF22B70D-705C-4A81-A8A9-6E3C99EC1493}" type="pres">
      <dgm:prSet presAssocID="{6113BA94-EE01-4B1D-A45A-210F0F25D8D1}" presName="sibTrans" presStyleLbl="sibTrans2D1" presStyleIdx="3" presStyleCnt="4"/>
      <dgm:spPr/>
    </dgm:pt>
    <dgm:pt modelId="{06A0F85B-BE75-4A20-BED4-BF7D836B1370}" type="pres">
      <dgm:prSet presAssocID="{6113BA94-EE01-4B1D-A45A-210F0F25D8D1}" presName="connectorText" presStyleLbl="sibTrans2D1" presStyleIdx="3" presStyleCnt="4"/>
      <dgm:spPr/>
    </dgm:pt>
    <dgm:pt modelId="{6BD927E4-2D6B-4379-A030-5471C88BE099}" type="pres">
      <dgm:prSet presAssocID="{8F8C75BA-06E5-4B98-ABAD-536BF59A5975}" presName="node" presStyleLbl="node1" presStyleIdx="4" presStyleCnt="5">
        <dgm:presLayoutVars>
          <dgm:bulletEnabled val="1"/>
        </dgm:presLayoutVars>
      </dgm:prSet>
      <dgm:spPr/>
    </dgm:pt>
  </dgm:ptLst>
  <dgm:cxnLst>
    <dgm:cxn modelId="{E7751A09-FD61-4142-8E7D-84103AF54B1C}" type="presOf" srcId="{B8131487-BA55-42EA-8596-204E56416AAA}" destId="{0A90038B-1559-472B-A556-097BDAD3C76D}" srcOrd="1" destOrd="0" presId="urn:microsoft.com/office/officeart/2005/8/layout/process1"/>
    <dgm:cxn modelId="{3A9C6A5F-55A4-4151-98FA-F9C6EE03EE3E}" type="presOf" srcId="{E84D4608-FCED-41AE-90AA-9EEA2F0C6B38}" destId="{9F4F089B-EBFF-422A-84E9-F3EE3024312E}" srcOrd="0" destOrd="0" presId="urn:microsoft.com/office/officeart/2005/8/layout/process1"/>
    <dgm:cxn modelId="{FB420F45-32D3-4E74-9172-846E2DF13974}" type="presOf" srcId="{5116D5D0-B49D-4B3A-A8F8-0611F6B91ED5}" destId="{C486BC6C-31E5-41EC-B7CE-18891FFFC6E4}" srcOrd="0" destOrd="0" presId="urn:microsoft.com/office/officeart/2005/8/layout/process1"/>
    <dgm:cxn modelId="{96E4106B-3E40-44B6-B740-07E9A17884B3}" srcId="{65EDF8DC-DB4E-455F-B42C-B4CF93A765D2}" destId="{6BD35D3A-D254-4796-9DB7-1021298CC1DF}" srcOrd="3" destOrd="0" parTransId="{1B205A8A-9BE2-4251-92FB-DE889B5D18E3}" sibTransId="{6113BA94-EE01-4B1D-A45A-210F0F25D8D1}"/>
    <dgm:cxn modelId="{FD516B4D-4C1B-4C5F-984A-D33B08FF6299}" type="presOf" srcId="{6113BA94-EE01-4B1D-A45A-210F0F25D8D1}" destId="{06A0F85B-BE75-4A20-BED4-BF7D836B1370}" srcOrd="1" destOrd="0" presId="urn:microsoft.com/office/officeart/2005/8/layout/process1"/>
    <dgm:cxn modelId="{30834F50-5A72-47C8-814D-46BAE8D983C3}" type="presOf" srcId="{6113BA94-EE01-4B1D-A45A-210F0F25D8D1}" destId="{EF22B70D-705C-4A81-A8A9-6E3C99EC1493}" srcOrd="0" destOrd="0" presId="urn:microsoft.com/office/officeart/2005/8/layout/process1"/>
    <dgm:cxn modelId="{E639E374-724C-4B65-8D54-7B0FC1F987A9}" type="presOf" srcId="{F23FDB1A-4246-4A6D-882D-E3FFEAFCE9A5}" destId="{0973100F-AC2D-4B23-883E-BEBE27F57E67}" srcOrd="0" destOrd="0" presId="urn:microsoft.com/office/officeart/2005/8/layout/process1"/>
    <dgm:cxn modelId="{BDB5EB55-F049-4052-8505-CFF913FA432C}" type="presOf" srcId="{A82C2D4A-FB1C-42D4-8B48-DBCD0CB31C27}" destId="{AD7BF450-1DBF-4D00-AEE8-278D66EAEAF9}" srcOrd="0" destOrd="0" presId="urn:microsoft.com/office/officeart/2005/8/layout/process1"/>
    <dgm:cxn modelId="{47CCD481-E74E-4844-ABED-762C80ACC268}" srcId="{65EDF8DC-DB4E-455F-B42C-B4CF93A765D2}" destId="{1603B391-8743-4475-9E64-22A19C4259EC}" srcOrd="2" destOrd="0" parTransId="{8053FE14-53C3-4ACA-BE51-4C057AEAFEB7}" sibTransId="{B8131487-BA55-42EA-8596-204E56416AAA}"/>
    <dgm:cxn modelId="{C9B8AB87-C598-4EA0-9AFE-CEEB4EECE36A}" type="presOf" srcId="{A82C2D4A-FB1C-42D4-8B48-DBCD0CB31C27}" destId="{4AEFF694-B0FE-468A-8915-DA2497CA0BB9}" srcOrd="1" destOrd="0" presId="urn:microsoft.com/office/officeart/2005/8/layout/process1"/>
    <dgm:cxn modelId="{6D26E08D-EBD5-4112-BB6E-9F30C694CA87}" srcId="{65EDF8DC-DB4E-455F-B42C-B4CF93A765D2}" destId="{E84D4608-FCED-41AE-90AA-9EEA2F0C6B38}" srcOrd="1" destOrd="0" parTransId="{FE58F67A-F6FB-43EB-A8C3-D2B4F428B588}" sibTransId="{F23FDB1A-4246-4A6D-882D-E3FFEAFCE9A5}"/>
    <dgm:cxn modelId="{96FC759A-E26B-45CD-BBD8-97DFD5523A6B}" type="presOf" srcId="{1603B391-8743-4475-9E64-22A19C4259EC}" destId="{78D068F7-8F27-4B1E-BFC8-515B644C452E}" srcOrd="0" destOrd="0" presId="urn:microsoft.com/office/officeart/2005/8/layout/process1"/>
    <dgm:cxn modelId="{964E1D9E-8E60-496A-A3EA-B582723A7782}" type="presOf" srcId="{8F8C75BA-06E5-4B98-ABAD-536BF59A5975}" destId="{6BD927E4-2D6B-4379-A030-5471C88BE099}" srcOrd="0" destOrd="0" presId="urn:microsoft.com/office/officeart/2005/8/layout/process1"/>
    <dgm:cxn modelId="{7CCA09A8-18D8-4259-9BD9-3A57C7D5B929}" srcId="{65EDF8DC-DB4E-455F-B42C-B4CF93A765D2}" destId="{5116D5D0-B49D-4B3A-A8F8-0611F6B91ED5}" srcOrd="0" destOrd="0" parTransId="{06459295-6544-4C36-8124-B86686E7DD5E}" sibTransId="{A82C2D4A-FB1C-42D4-8B48-DBCD0CB31C27}"/>
    <dgm:cxn modelId="{367421AD-BBED-48A1-BA70-8ACFB875D2C0}" type="presOf" srcId="{6BD35D3A-D254-4796-9DB7-1021298CC1DF}" destId="{C474D223-E3DA-40FA-B5CC-8F87ABBDED1A}" srcOrd="0" destOrd="0" presId="urn:microsoft.com/office/officeart/2005/8/layout/process1"/>
    <dgm:cxn modelId="{7A2342B0-7E64-4ECC-9943-2B6A6718F86E}" type="presOf" srcId="{F23FDB1A-4246-4A6D-882D-E3FFEAFCE9A5}" destId="{7EC5890C-5BE7-44E2-8788-92CDE6E0376B}" srcOrd="1" destOrd="0" presId="urn:microsoft.com/office/officeart/2005/8/layout/process1"/>
    <dgm:cxn modelId="{F690F5B0-2FC8-40CD-B62F-0569B713A46E}" type="presOf" srcId="{65EDF8DC-DB4E-455F-B42C-B4CF93A765D2}" destId="{BF2F6F12-DC15-4FCA-8A6E-CF792AE15703}" srcOrd="0" destOrd="0" presId="urn:microsoft.com/office/officeart/2005/8/layout/process1"/>
    <dgm:cxn modelId="{4A6B72C2-377F-4823-985D-286FEFC1FD73}" srcId="{65EDF8DC-DB4E-455F-B42C-B4CF93A765D2}" destId="{8F8C75BA-06E5-4B98-ABAD-536BF59A5975}" srcOrd="4" destOrd="0" parTransId="{3401B0DB-B033-43A3-ACA8-E2F5B9973695}" sibTransId="{5BFA2DF3-7071-4FCF-A3C5-91957EA8E386}"/>
    <dgm:cxn modelId="{1E99B5F4-ED25-46F5-86FF-AF8E1536DB76}" type="presOf" srcId="{B8131487-BA55-42EA-8596-204E56416AAA}" destId="{483F0FEC-7BF1-47C7-8D01-19940252EEB5}" srcOrd="0" destOrd="0" presId="urn:microsoft.com/office/officeart/2005/8/layout/process1"/>
    <dgm:cxn modelId="{C0EB3FAF-44E1-4B37-AA4C-EC5BC2ADC5F0}" type="presParOf" srcId="{BF2F6F12-DC15-4FCA-8A6E-CF792AE15703}" destId="{C486BC6C-31E5-41EC-B7CE-18891FFFC6E4}" srcOrd="0" destOrd="0" presId="urn:microsoft.com/office/officeart/2005/8/layout/process1"/>
    <dgm:cxn modelId="{F8C79A0F-ADC1-41EC-9A68-4222CD1039BC}" type="presParOf" srcId="{BF2F6F12-DC15-4FCA-8A6E-CF792AE15703}" destId="{AD7BF450-1DBF-4D00-AEE8-278D66EAEAF9}" srcOrd="1" destOrd="0" presId="urn:microsoft.com/office/officeart/2005/8/layout/process1"/>
    <dgm:cxn modelId="{7347D7E0-AB87-4300-A835-9959ACEC5DC0}" type="presParOf" srcId="{AD7BF450-1DBF-4D00-AEE8-278D66EAEAF9}" destId="{4AEFF694-B0FE-468A-8915-DA2497CA0BB9}" srcOrd="0" destOrd="0" presId="urn:microsoft.com/office/officeart/2005/8/layout/process1"/>
    <dgm:cxn modelId="{562AC747-7C44-4DD1-87EF-489DFC473DF5}" type="presParOf" srcId="{BF2F6F12-DC15-4FCA-8A6E-CF792AE15703}" destId="{9F4F089B-EBFF-422A-84E9-F3EE3024312E}" srcOrd="2" destOrd="0" presId="urn:microsoft.com/office/officeart/2005/8/layout/process1"/>
    <dgm:cxn modelId="{29F66BD6-C14E-48BE-AAB9-7D5FEC8FF469}" type="presParOf" srcId="{BF2F6F12-DC15-4FCA-8A6E-CF792AE15703}" destId="{0973100F-AC2D-4B23-883E-BEBE27F57E67}" srcOrd="3" destOrd="0" presId="urn:microsoft.com/office/officeart/2005/8/layout/process1"/>
    <dgm:cxn modelId="{79EF3D30-8AC3-48D8-84C7-B9677FFA4822}" type="presParOf" srcId="{0973100F-AC2D-4B23-883E-BEBE27F57E67}" destId="{7EC5890C-5BE7-44E2-8788-92CDE6E0376B}" srcOrd="0" destOrd="0" presId="urn:microsoft.com/office/officeart/2005/8/layout/process1"/>
    <dgm:cxn modelId="{22F28905-7CF8-4F7D-9135-6140A269FA80}" type="presParOf" srcId="{BF2F6F12-DC15-4FCA-8A6E-CF792AE15703}" destId="{78D068F7-8F27-4B1E-BFC8-515B644C452E}" srcOrd="4" destOrd="0" presId="urn:microsoft.com/office/officeart/2005/8/layout/process1"/>
    <dgm:cxn modelId="{952496F8-F28A-460A-BB1A-8A41580D4913}" type="presParOf" srcId="{BF2F6F12-DC15-4FCA-8A6E-CF792AE15703}" destId="{483F0FEC-7BF1-47C7-8D01-19940252EEB5}" srcOrd="5" destOrd="0" presId="urn:microsoft.com/office/officeart/2005/8/layout/process1"/>
    <dgm:cxn modelId="{D9FB2ED0-D697-44AC-95DE-81C84C8EEED3}" type="presParOf" srcId="{483F0FEC-7BF1-47C7-8D01-19940252EEB5}" destId="{0A90038B-1559-472B-A556-097BDAD3C76D}" srcOrd="0" destOrd="0" presId="urn:microsoft.com/office/officeart/2005/8/layout/process1"/>
    <dgm:cxn modelId="{B60359D4-5DA4-460D-B960-C90B3F4E3A4F}" type="presParOf" srcId="{BF2F6F12-DC15-4FCA-8A6E-CF792AE15703}" destId="{C474D223-E3DA-40FA-B5CC-8F87ABBDED1A}" srcOrd="6" destOrd="0" presId="urn:microsoft.com/office/officeart/2005/8/layout/process1"/>
    <dgm:cxn modelId="{2C8CCF8D-C33A-4E29-85B2-CEF4DAC9A9A5}" type="presParOf" srcId="{BF2F6F12-DC15-4FCA-8A6E-CF792AE15703}" destId="{EF22B70D-705C-4A81-A8A9-6E3C99EC1493}" srcOrd="7" destOrd="0" presId="urn:microsoft.com/office/officeart/2005/8/layout/process1"/>
    <dgm:cxn modelId="{0A68CE59-24B7-4A42-A299-E146F6CC30DD}" type="presParOf" srcId="{EF22B70D-705C-4A81-A8A9-6E3C99EC1493}" destId="{06A0F85B-BE75-4A20-BED4-BF7D836B1370}" srcOrd="0" destOrd="0" presId="urn:microsoft.com/office/officeart/2005/8/layout/process1"/>
    <dgm:cxn modelId="{5EBE81CE-667E-4F6C-847E-0CEB2CEB4C76}" type="presParOf" srcId="{BF2F6F12-DC15-4FCA-8A6E-CF792AE15703}" destId="{6BD927E4-2D6B-4379-A030-5471C88BE099}"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86BC6C-31E5-41EC-B7CE-18891FFFC6E4}">
      <dsp:nvSpPr>
        <dsp:cNvPr id="0" name=""/>
        <dsp:cNvSpPr/>
      </dsp:nvSpPr>
      <dsp:spPr>
        <a:xfrm>
          <a:off x="4959" y="0"/>
          <a:ext cx="1537564" cy="715221"/>
        </a:xfrm>
        <a:prstGeom prst="roundRect">
          <a:avLst>
            <a:gd name="adj" fmla="val 10000"/>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Roboto" panose="02000000000000000000" pitchFamily="2" charset="0"/>
              <a:ea typeface="Roboto" panose="02000000000000000000" pitchFamily="2" charset="0"/>
              <a:cs typeface="Roboto" panose="02000000000000000000" pitchFamily="2" charset="0"/>
            </a:rPr>
            <a:t>Beams for radioisotope production</a:t>
          </a:r>
        </a:p>
      </dsp:txBody>
      <dsp:txXfrm>
        <a:off x="25907" y="20948"/>
        <a:ext cx="1495668" cy="673325"/>
      </dsp:txXfrm>
    </dsp:sp>
    <dsp:sp modelId="{AD7BF450-1DBF-4D00-AEE8-278D66EAEAF9}">
      <dsp:nvSpPr>
        <dsp:cNvPr id="0" name=""/>
        <dsp:cNvSpPr/>
      </dsp:nvSpPr>
      <dsp:spPr>
        <a:xfrm>
          <a:off x="1696280" y="166952"/>
          <a:ext cx="325963" cy="381316"/>
        </a:xfrm>
        <a:prstGeom prst="rightArrow">
          <a:avLst>
            <a:gd name="adj1" fmla="val 60000"/>
            <a:gd name="adj2" fmla="val 50000"/>
          </a:avLst>
        </a:prstGeom>
        <a:solidFill>
          <a:schemeClr val="accent1">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latin typeface="Roboto" panose="02000000000000000000" pitchFamily="2" charset="0"/>
            <a:ea typeface="Roboto" panose="02000000000000000000" pitchFamily="2" charset="0"/>
            <a:cs typeface="Roboto" panose="02000000000000000000" pitchFamily="2" charset="0"/>
          </a:endParaRPr>
        </a:p>
      </dsp:txBody>
      <dsp:txXfrm>
        <a:off x="1696280" y="243215"/>
        <a:ext cx="228174" cy="228790"/>
      </dsp:txXfrm>
    </dsp:sp>
    <dsp:sp modelId="{9F4F089B-EBFF-422A-84E9-F3EE3024312E}">
      <dsp:nvSpPr>
        <dsp:cNvPr id="0" name=""/>
        <dsp:cNvSpPr/>
      </dsp:nvSpPr>
      <dsp:spPr>
        <a:xfrm>
          <a:off x="2157550" y="0"/>
          <a:ext cx="1537564" cy="715221"/>
        </a:xfrm>
        <a:prstGeom prst="roundRect">
          <a:avLst>
            <a:gd name="adj" fmla="val 10000"/>
          </a:avLst>
        </a:prstGeom>
        <a:solidFill>
          <a:schemeClr val="accent1">
            <a:shade val="50000"/>
            <a:hueOff val="160997"/>
            <a:satOff val="-3921"/>
            <a:lumOff val="1715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Roboto" panose="02000000000000000000" pitchFamily="2" charset="0"/>
              <a:ea typeface="Roboto" panose="02000000000000000000" pitchFamily="2" charset="0"/>
              <a:cs typeface="Roboto" panose="02000000000000000000" pitchFamily="2" charset="0"/>
            </a:rPr>
            <a:t>Beams for experimental area</a:t>
          </a:r>
        </a:p>
      </dsp:txBody>
      <dsp:txXfrm>
        <a:off x="2178498" y="20948"/>
        <a:ext cx="1495668" cy="673325"/>
      </dsp:txXfrm>
    </dsp:sp>
    <dsp:sp modelId="{0973100F-AC2D-4B23-883E-BEBE27F57E67}">
      <dsp:nvSpPr>
        <dsp:cNvPr id="0" name=""/>
        <dsp:cNvSpPr/>
      </dsp:nvSpPr>
      <dsp:spPr>
        <a:xfrm>
          <a:off x="3848871" y="166952"/>
          <a:ext cx="325963" cy="381316"/>
        </a:xfrm>
        <a:prstGeom prst="rightArrow">
          <a:avLst>
            <a:gd name="adj1" fmla="val 60000"/>
            <a:gd name="adj2" fmla="val 50000"/>
          </a:avLst>
        </a:prstGeom>
        <a:solidFill>
          <a:schemeClr val="accent1">
            <a:shade val="90000"/>
            <a:hueOff val="207713"/>
            <a:satOff val="-4436"/>
            <a:lumOff val="1655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latin typeface="Roboto" panose="02000000000000000000" pitchFamily="2" charset="0"/>
            <a:ea typeface="Roboto" panose="02000000000000000000" pitchFamily="2" charset="0"/>
            <a:cs typeface="Roboto" panose="02000000000000000000" pitchFamily="2" charset="0"/>
          </a:endParaRPr>
        </a:p>
      </dsp:txBody>
      <dsp:txXfrm>
        <a:off x="3848871" y="243215"/>
        <a:ext cx="228174" cy="228790"/>
      </dsp:txXfrm>
    </dsp:sp>
    <dsp:sp modelId="{78D068F7-8F27-4B1E-BFC8-515B644C452E}">
      <dsp:nvSpPr>
        <dsp:cNvPr id="0" name=""/>
        <dsp:cNvSpPr/>
      </dsp:nvSpPr>
      <dsp:spPr>
        <a:xfrm>
          <a:off x="4310140" y="0"/>
          <a:ext cx="1537564" cy="715221"/>
        </a:xfrm>
        <a:prstGeom prst="roundRect">
          <a:avLst>
            <a:gd name="adj" fmla="val 10000"/>
          </a:avLst>
        </a:prstGeom>
        <a:solidFill>
          <a:schemeClr val="accent1">
            <a:shade val="50000"/>
            <a:hueOff val="321995"/>
            <a:satOff val="-7842"/>
            <a:lumOff val="3431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Roboto" panose="02000000000000000000" pitchFamily="2" charset="0"/>
              <a:ea typeface="Roboto" panose="02000000000000000000" pitchFamily="2" charset="0"/>
              <a:cs typeface="Roboto" panose="02000000000000000000" pitchFamily="2" charset="0"/>
            </a:rPr>
            <a:t>Medical certification for fixed protons </a:t>
          </a:r>
        </a:p>
      </dsp:txBody>
      <dsp:txXfrm>
        <a:off x="4331088" y="20948"/>
        <a:ext cx="1495668" cy="673325"/>
      </dsp:txXfrm>
    </dsp:sp>
    <dsp:sp modelId="{483F0FEC-7BF1-47C7-8D01-19940252EEB5}">
      <dsp:nvSpPr>
        <dsp:cNvPr id="0" name=""/>
        <dsp:cNvSpPr/>
      </dsp:nvSpPr>
      <dsp:spPr>
        <a:xfrm>
          <a:off x="6001461" y="166952"/>
          <a:ext cx="325963" cy="381316"/>
        </a:xfrm>
        <a:prstGeom prst="rightArrow">
          <a:avLst>
            <a:gd name="adj1" fmla="val 60000"/>
            <a:gd name="adj2" fmla="val 50000"/>
          </a:avLst>
        </a:prstGeom>
        <a:solidFill>
          <a:schemeClr val="accent1">
            <a:shade val="90000"/>
            <a:hueOff val="415426"/>
            <a:satOff val="-8871"/>
            <a:lumOff val="3310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latin typeface="Roboto" panose="02000000000000000000" pitchFamily="2" charset="0"/>
            <a:ea typeface="Roboto" panose="02000000000000000000" pitchFamily="2" charset="0"/>
            <a:cs typeface="Roboto" panose="02000000000000000000" pitchFamily="2" charset="0"/>
          </a:endParaRPr>
        </a:p>
      </dsp:txBody>
      <dsp:txXfrm>
        <a:off x="6001461" y="243215"/>
        <a:ext cx="228174" cy="228790"/>
      </dsp:txXfrm>
    </dsp:sp>
    <dsp:sp modelId="{C474D223-E3DA-40FA-B5CC-8F87ABBDED1A}">
      <dsp:nvSpPr>
        <dsp:cNvPr id="0" name=""/>
        <dsp:cNvSpPr/>
      </dsp:nvSpPr>
      <dsp:spPr>
        <a:xfrm>
          <a:off x="6462731" y="0"/>
          <a:ext cx="1537564" cy="715221"/>
        </a:xfrm>
        <a:prstGeom prst="roundRect">
          <a:avLst>
            <a:gd name="adj" fmla="val 10000"/>
          </a:avLst>
        </a:prstGeom>
        <a:solidFill>
          <a:schemeClr val="accent1">
            <a:shade val="50000"/>
            <a:hueOff val="321995"/>
            <a:satOff val="-7842"/>
            <a:lumOff val="3431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Roboto" panose="02000000000000000000" pitchFamily="2" charset="0"/>
              <a:ea typeface="Roboto" panose="02000000000000000000" pitchFamily="2" charset="0"/>
              <a:cs typeface="Roboto" panose="02000000000000000000" pitchFamily="2" charset="0"/>
            </a:rPr>
            <a:t>Medical certification for fixed helium ions</a:t>
          </a:r>
        </a:p>
      </dsp:txBody>
      <dsp:txXfrm>
        <a:off x="6483679" y="20948"/>
        <a:ext cx="1495668" cy="673325"/>
      </dsp:txXfrm>
    </dsp:sp>
    <dsp:sp modelId="{EF22B70D-705C-4A81-A8A9-6E3C99EC1493}">
      <dsp:nvSpPr>
        <dsp:cNvPr id="0" name=""/>
        <dsp:cNvSpPr/>
      </dsp:nvSpPr>
      <dsp:spPr>
        <a:xfrm>
          <a:off x="8154052" y="166952"/>
          <a:ext cx="325963" cy="381316"/>
        </a:xfrm>
        <a:prstGeom prst="rightArrow">
          <a:avLst>
            <a:gd name="adj1" fmla="val 60000"/>
            <a:gd name="adj2" fmla="val 50000"/>
          </a:avLst>
        </a:prstGeom>
        <a:solidFill>
          <a:schemeClr val="accent1">
            <a:shade val="90000"/>
            <a:hueOff val="207713"/>
            <a:satOff val="-4436"/>
            <a:lumOff val="1655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latin typeface="Roboto" panose="02000000000000000000" pitchFamily="2" charset="0"/>
            <a:ea typeface="Roboto" panose="02000000000000000000" pitchFamily="2" charset="0"/>
            <a:cs typeface="Roboto" panose="02000000000000000000" pitchFamily="2" charset="0"/>
          </a:endParaRPr>
        </a:p>
      </dsp:txBody>
      <dsp:txXfrm>
        <a:off x="8154052" y="243215"/>
        <a:ext cx="228174" cy="228790"/>
      </dsp:txXfrm>
    </dsp:sp>
    <dsp:sp modelId="{6BD927E4-2D6B-4379-A030-5471C88BE099}">
      <dsp:nvSpPr>
        <dsp:cNvPr id="0" name=""/>
        <dsp:cNvSpPr/>
      </dsp:nvSpPr>
      <dsp:spPr>
        <a:xfrm>
          <a:off x="8615321" y="0"/>
          <a:ext cx="1537564" cy="715221"/>
        </a:xfrm>
        <a:prstGeom prst="roundRect">
          <a:avLst>
            <a:gd name="adj" fmla="val 10000"/>
          </a:avLst>
        </a:prstGeom>
        <a:solidFill>
          <a:schemeClr val="accent1">
            <a:shade val="50000"/>
            <a:hueOff val="160997"/>
            <a:satOff val="-3921"/>
            <a:lumOff val="1715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Roboto" panose="02000000000000000000" pitchFamily="2" charset="0"/>
              <a:ea typeface="Roboto" panose="02000000000000000000" pitchFamily="2" charset="0"/>
              <a:cs typeface="Roboto" panose="02000000000000000000" pitchFamily="2" charset="0"/>
            </a:rPr>
            <a:t>Gantry room commissioning</a:t>
          </a:r>
        </a:p>
      </dsp:txBody>
      <dsp:txXfrm>
        <a:off x="8636269" y="20948"/>
        <a:ext cx="1495668" cy="67332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Virsraksta slaids">
    <p:bg>
      <p:bgPr>
        <a:solidFill>
          <a:srgbClr val="E7F3FF"/>
        </a:solidFill>
        <a:effectLst/>
      </p:bgPr>
    </p:bg>
    <p:spTree>
      <p:nvGrpSpPr>
        <p:cNvPr id="1" name=""/>
        <p:cNvGrpSpPr/>
        <p:nvPr/>
      </p:nvGrpSpPr>
      <p:grpSpPr>
        <a:xfrm>
          <a:off x="0" y="0"/>
          <a:ext cx="0" cy="0"/>
          <a:chOff x="0" y="0"/>
          <a:chExt cx="0" cy="0"/>
        </a:xfrm>
      </p:grpSpPr>
      <p:sp>
        <p:nvSpPr>
          <p:cNvPr id="23" name="Taisnstūris 22">
            <a:extLst>
              <a:ext uri="{FF2B5EF4-FFF2-40B4-BE49-F238E27FC236}">
                <a16:creationId xmlns:a16="http://schemas.microsoft.com/office/drawing/2014/main" id="{1D68A847-2521-BC6D-888D-46D800E779A4}"/>
              </a:ext>
            </a:extLst>
          </p:cNvPr>
          <p:cNvSpPr/>
          <p:nvPr userDrawn="1"/>
        </p:nvSpPr>
        <p:spPr>
          <a:xfrm>
            <a:off x="-2" y="6391670"/>
            <a:ext cx="12192000" cy="488525"/>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7" name="Taisnstūris 26">
            <a:extLst>
              <a:ext uri="{FF2B5EF4-FFF2-40B4-BE49-F238E27FC236}">
                <a16:creationId xmlns:a16="http://schemas.microsoft.com/office/drawing/2014/main" id="{46A3448C-0041-ABAB-1649-2E6F3686EE5F}"/>
              </a:ext>
            </a:extLst>
          </p:cNvPr>
          <p:cNvSpPr/>
          <p:nvPr userDrawn="1"/>
        </p:nvSpPr>
        <p:spPr>
          <a:xfrm>
            <a:off x="0" y="4296138"/>
            <a:ext cx="12192000" cy="2200345"/>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 name="Virsraksts 1">
            <a:extLst>
              <a:ext uri="{FF2B5EF4-FFF2-40B4-BE49-F238E27FC236}">
                <a16:creationId xmlns:a16="http://schemas.microsoft.com/office/drawing/2014/main" id="{803CD274-3CC6-15BA-C4D1-431D7232DD43}"/>
              </a:ext>
            </a:extLst>
          </p:cNvPr>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cs typeface="Arial" panose="020B0604020202020204" pitchFamily="34" charset="0"/>
              </a:defRPr>
            </a:lvl1pPr>
          </a:lstStyle>
          <a:p>
            <a:r>
              <a:rPr lang="lv-LV"/>
              <a:t>Rediģēt šablona virsraksta stilu</a:t>
            </a:r>
            <a:endParaRPr lang="en-US"/>
          </a:p>
        </p:txBody>
      </p:sp>
      <p:sp>
        <p:nvSpPr>
          <p:cNvPr id="3" name="Apakšvirsraksts 2">
            <a:extLst>
              <a:ext uri="{FF2B5EF4-FFF2-40B4-BE49-F238E27FC236}">
                <a16:creationId xmlns:a16="http://schemas.microsoft.com/office/drawing/2014/main" id="{FB4603F2-D0D9-1E33-7BA1-7F3C4116C8DD}"/>
              </a:ext>
            </a:extLst>
          </p:cNvPr>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v-LV"/>
              <a:t>Noklikšķiniet, lai rediģētu šablona apakšvirsraksta stilu</a:t>
            </a:r>
            <a:endParaRPr lang="en-US"/>
          </a:p>
        </p:txBody>
      </p:sp>
      <p:sp>
        <p:nvSpPr>
          <p:cNvPr id="24" name="Taisnstūris 23">
            <a:extLst>
              <a:ext uri="{FF2B5EF4-FFF2-40B4-BE49-F238E27FC236}">
                <a16:creationId xmlns:a16="http://schemas.microsoft.com/office/drawing/2014/main" id="{4CF946AC-56FF-D8CB-47C0-F0777D6105C3}"/>
              </a:ext>
            </a:extLst>
          </p:cNvPr>
          <p:cNvSpPr/>
          <p:nvPr userDrawn="1"/>
        </p:nvSpPr>
        <p:spPr>
          <a:xfrm>
            <a:off x="0" y="2561861"/>
            <a:ext cx="12192000" cy="1734277"/>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25" name="image1.png">
            <a:extLst>
              <a:ext uri="{FF2B5EF4-FFF2-40B4-BE49-F238E27FC236}">
                <a16:creationId xmlns:a16="http://schemas.microsoft.com/office/drawing/2014/main" id="{74AC4A6D-6420-E351-A22C-9DA4EAA9F179}"/>
              </a:ext>
            </a:extLst>
          </p:cNvPr>
          <p:cNvPicPr/>
          <p:nvPr userDrawn="1"/>
        </p:nvPicPr>
        <p:blipFill>
          <a:blip r:embed="rId2"/>
          <a:stretch>
            <a:fillRect/>
          </a:stretch>
        </p:blipFill>
        <p:spPr bwMode="auto">
          <a:xfrm>
            <a:off x="5396168" y="112345"/>
            <a:ext cx="1399663" cy="2034306"/>
          </a:xfrm>
          <a:prstGeom prst="rect">
            <a:avLst/>
          </a:prstGeom>
        </p:spPr>
      </p:pic>
      <p:grpSp>
        <p:nvGrpSpPr>
          <p:cNvPr id="12" name="Grupa 11">
            <a:extLst>
              <a:ext uri="{FF2B5EF4-FFF2-40B4-BE49-F238E27FC236}">
                <a16:creationId xmlns:a16="http://schemas.microsoft.com/office/drawing/2014/main" id="{49FB9BFF-1902-538D-BEF1-E89CE4750A95}"/>
              </a:ext>
            </a:extLst>
          </p:cNvPr>
          <p:cNvGrpSpPr/>
          <p:nvPr userDrawn="1"/>
        </p:nvGrpSpPr>
        <p:grpSpPr>
          <a:xfrm>
            <a:off x="-1" y="4606503"/>
            <a:ext cx="13103441" cy="2224868"/>
            <a:chOff x="-1" y="4606503"/>
            <a:chExt cx="13103441" cy="2224868"/>
          </a:xfrm>
        </p:grpSpPr>
        <p:sp>
          <p:nvSpPr>
            <p:cNvPr id="5" name="Brīvforma: forma 4">
              <a:extLst>
                <a:ext uri="{FF2B5EF4-FFF2-40B4-BE49-F238E27FC236}">
                  <a16:creationId xmlns:a16="http://schemas.microsoft.com/office/drawing/2014/main" id="{EDF1F0AC-81B3-39CB-4DF6-A98DB5BDC5E4}"/>
                </a:ext>
              </a:extLst>
            </p:cNvPr>
            <p:cNvSpPr/>
            <p:nvPr/>
          </p:nvSpPr>
          <p:spPr>
            <a:xfrm>
              <a:off x="-1" y="4606503"/>
              <a:ext cx="13103441" cy="2224868"/>
            </a:xfrm>
            <a:custGeom>
              <a:avLst/>
              <a:gdLst>
                <a:gd name="connsiteX0" fmla="*/ -79 w 12192000"/>
                <a:gd name="connsiteY0" fmla="*/ 2217457 h 2545847"/>
                <a:gd name="connsiteX1" fmla="*/ 9658577 w 12192000"/>
                <a:gd name="connsiteY1" fmla="*/ 1564721 h 2545847"/>
                <a:gd name="connsiteX2" fmla="*/ 10160681 w 12192000"/>
                <a:gd name="connsiteY2" fmla="*/ 158830 h 2545847"/>
                <a:gd name="connsiteX3" fmla="*/ 10466508 w 12192000"/>
                <a:gd name="connsiteY3" fmla="*/ 2244844 h 2545847"/>
                <a:gd name="connsiteX4" fmla="*/ 12191921 w 12192000"/>
                <a:gd name="connsiteY4" fmla="*/ 2541542 h 2545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2545847">
                  <a:moveTo>
                    <a:pt x="-79" y="2217457"/>
                  </a:moveTo>
                  <a:cubicBezTo>
                    <a:pt x="-79" y="2217457"/>
                    <a:pt x="8660303" y="2296287"/>
                    <a:pt x="9658577" y="1564721"/>
                  </a:cubicBezTo>
                  <a:cubicBezTo>
                    <a:pt x="10013611" y="1304540"/>
                    <a:pt x="10051634" y="585253"/>
                    <a:pt x="10160681" y="158830"/>
                  </a:cubicBezTo>
                  <a:cubicBezTo>
                    <a:pt x="10366088" y="-644537"/>
                    <a:pt x="10178073" y="1839738"/>
                    <a:pt x="10466508" y="2244844"/>
                  </a:cubicBezTo>
                  <a:cubicBezTo>
                    <a:pt x="10722718" y="2604716"/>
                    <a:pt x="12191921" y="2541542"/>
                    <a:pt x="12191921" y="2541542"/>
                  </a:cubicBezTo>
                </a:path>
              </a:pathLst>
            </a:custGeom>
            <a:noFill/>
            <a:ln w="45646" cap="flat">
              <a:solidFill>
                <a:srgbClr val="FFFFFF"/>
              </a:solidFill>
              <a:prstDash val="solid"/>
              <a:miter/>
            </a:ln>
          </p:spPr>
          <p:txBody>
            <a:bodyPr rtlCol="0" anchor="ctr"/>
            <a:lstStyle/>
            <a:p>
              <a:endParaRPr lang="en-US"/>
            </a:p>
          </p:txBody>
        </p:sp>
        <p:grpSp>
          <p:nvGrpSpPr>
            <p:cNvPr id="6" name="Grupa 5">
              <a:extLst>
                <a:ext uri="{FF2B5EF4-FFF2-40B4-BE49-F238E27FC236}">
                  <a16:creationId xmlns:a16="http://schemas.microsoft.com/office/drawing/2014/main" id="{B5B98520-BC64-025E-B0A0-5AFCE7015853}"/>
                </a:ext>
              </a:extLst>
            </p:cNvPr>
            <p:cNvGrpSpPr/>
            <p:nvPr userDrawn="1"/>
          </p:nvGrpSpPr>
          <p:grpSpPr>
            <a:xfrm>
              <a:off x="488807" y="6318323"/>
              <a:ext cx="493904" cy="488525"/>
              <a:chOff x="837053" y="6112310"/>
              <a:chExt cx="716684" cy="708879"/>
            </a:xfrm>
          </p:grpSpPr>
          <p:sp>
            <p:nvSpPr>
              <p:cNvPr id="7" name="Brīvforma: forma 6">
                <a:extLst>
                  <a:ext uri="{FF2B5EF4-FFF2-40B4-BE49-F238E27FC236}">
                    <a16:creationId xmlns:a16="http://schemas.microsoft.com/office/drawing/2014/main" id="{432E09A4-BE80-0094-BA25-BA853F7A5DAA}"/>
                  </a:ext>
                </a:extLst>
              </p:cNvPr>
              <p:cNvSpPr/>
              <p:nvPr/>
            </p:nvSpPr>
            <p:spPr>
              <a:xfrm>
                <a:off x="837053" y="6332551"/>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7" y="0"/>
                      <a:pt x="201526" y="0"/>
                    </a:cubicBezTo>
                    <a:cubicBezTo>
                      <a:pt x="312826" y="0"/>
                      <a:pt x="403053" y="90226"/>
                      <a:pt x="403053" y="201526"/>
                    </a:cubicBezTo>
                    <a:close/>
                  </a:path>
                </a:pathLst>
              </a:custGeom>
              <a:solidFill>
                <a:srgbClr val="3E29D7"/>
              </a:solidFill>
              <a:ln w="22823" cap="flat">
                <a:solidFill>
                  <a:srgbClr val="3E29D7"/>
                </a:solidFill>
                <a:prstDash val="solid"/>
                <a:miter/>
              </a:ln>
            </p:spPr>
            <p:txBody>
              <a:bodyPr rtlCol="0" anchor="ctr"/>
              <a:lstStyle/>
              <a:p>
                <a:endParaRPr lang="en-US"/>
              </a:p>
            </p:txBody>
          </p:sp>
          <p:sp>
            <p:nvSpPr>
              <p:cNvPr id="8" name="Brīvforma: forma 7">
                <a:extLst>
                  <a:ext uri="{FF2B5EF4-FFF2-40B4-BE49-F238E27FC236}">
                    <a16:creationId xmlns:a16="http://schemas.microsoft.com/office/drawing/2014/main" id="{A7E80D0F-8C61-1ECF-3E81-BC0BB186CEF2}"/>
                  </a:ext>
                </a:extLst>
              </p:cNvPr>
              <p:cNvSpPr/>
              <p:nvPr/>
            </p:nvSpPr>
            <p:spPr>
              <a:xfrm>
                <a:off x="918074" y="6112310"/>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7" y="0"/>
                      <a:pt x="201526" y="0"/>
                    </a:cubicBezTo>
                    <a:cubicBezTo>
                      <a:pt x="312826" y="0"/>
                      <a:pt x="403053" y="90226"/>
                      <a:pt x="403053" y="201526"/>
                    </a:cubicBezTo>
                    <a:close/>
                  </a:path>
                </a:pathLst>
              </a:custGeom>
              <a:solidFill>
                <a:srgbClr val="FFFFFF"/>
              </a:solidFill>
              <a:ln w="22823" cap="flat">
                <a:solidFill>
                  <a:srgbClr val="3E29D7"/>
                </a:solidFill>
                <a:prstDash val="solid"/>
                <a:miter/>
              </a:ln>
            </p:spPr>
            <p:txBody>
              <a:bodyPr rtlCol="0" anchor="ctr"/>
              <a:lstStyle/>
              <a:p>
                <a:endParaRPr lang="en-US"/>
              </a:p>
            </p:txBody>
          </p:sp>
          <p:sp>
            <p:nvSpPr>
              <p:cNvPr id="9" name="Brīvforma: forma 8">
                <a:extLst>
                  <a:ext uri="{FF2B5EF4-FFF2-40B4-BE49-F238E27FC236}">
                    <a16:creationId xmlns:a16="http://schemas.microsoft.com/office/drawing/2014/main" id="{62BC0890-6D5B-434E-66AC-E865FD6B9EA8}"/>
                  </a:ext>
                </a:extLst>
              </p:cNvPr>
              <p:cNvSpPr/>
              <p:nvPr/>
            </p:nvSpPr>
            <p:spPr>
              <a:xfrm>
                <a:off x="1069664" y="6418137"/>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6" y="0"/>
                      <a:pt x="201526" y="0"/>
                    </a:cubicBezTo>
                    <a:cubicBezTo>
                      <a:pt x="312826" y="0"/>
                      <a:pt x="403053" y="90226"/>
                      <a:pt x="403053" y="201526"/>
                    </a:cubicBezTo>
                    <a:close/>
                  </a:path>
                </a:pathLst>
              </a:custGeom>
              <a:solidFill>
                <a:srgbClr val="FFFFFF"/>
              </a:solidFill>
              <a:ln w="22823" cap="flat">
                <a:solidFill>
                  <a:srgbClr val="3E29D7"/>
                </a:solidFill>
                <a:prstDash val="solid"/>
                <a:miter/>
              </a:ln>
            </p:spPr>
            <p:txBody>
              <a:bodyPr rtlCol="0" anchor="ctr"/>
              <a:lstStyle/>
              <a:p>
                <a:endParaRPr lang="en-US"/>
              </a:p>
            </p:txBody>
          </p:sp>
          <p:sp>
            <p:nvSpPr>
              <p:cNvPr id="10" name="Brīvforma: forma 9">
                <a:extLst>
                  <a:ext uri="{FF2B5EF4-FFF2-40B4-BE49-F238E27FC236}">
                    <a16:creationId xmlns:a16="http://schemas.microsoft.com/office/drawing/2014/main" id="{C7E08807-9F1C-F744-1D7E-D7B53D7BF284}"/>
                  </a:ext>
                </a:extLst>
              </p:cNvPr>
              <p:cNvSpPr/>
              <p:nvPr/>
            </p:nvSpPr>
            <p:spPr>
              <a:xfrm>
                <a:off x="1150685" y="6197896"/>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6" y="0"/>
                      <a:pt x="201526" y="0"/>
                    </a:cubicBezTo>
                    <a:cubicBezTo>
                      <a:pt x="312826" y="0"/>
                      <a:pt x="403053" y="90226"/>
                      <a:pt x="403053" y="201526"/>
                    </a:cubicBezTo>
                    <a:close/>
                  </a:path>
                </a:pathLst>
              </a:custGeom>
              <a:solidFill>
                <a:srgbClr val="3E29D7"/>
              </a:solidFill>
              <a:ln w="22823" cap="flat">
                <a:solidFill>
                  <a:srgbClr val="3E29D7"/>
                </a:solidFill>
                <a:prstDash val="solid"/>
                <a:miter/>
              </a:ln>
            </p:spPr>
            <p:txBody>
              <a:bodyPr rtlCol="0" anchor="ctr"/>
              <a:lstStyle/>
              <a:p>
                <a:endParaRPr lang="en-US"/>
              </a:p>
            </p:txBody>
          </p:sp>
        </p:grpSp>
      </p:grpSp>
    </p:spTree>
    <p:extLst>
      <p:ext uri="{BB962C8B-B14F-4D97-AF65-F5344CB8AC3E}">
        <p14:creationId xmlns:p14="http://schemas.microsoft.com/office/powerpoint/2010/main" val="3432272276"/>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Saturs ar parakstu">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C0B87BFA-CAA8-8FEC-9C53-B707655368F8}"/>
              </a:ext>
            </a:extLst>
          </p:cNvPr>
          <p:cNvSpPr>
            <a:spLocks noGrp="1"/>
          </p:cNvSpPr>
          <p:nvPr>
            <p:ph type="title"/>
          </p:nvPr>
        </p:nvSpPr>
        <p:spPr>
          <a:xfrm>
            <a:off x="839788" y="457200"/>
            <a:ext cx="3932237" cy="1600200"/>
          </a:xfrm>
        </p:spPr>
        <p:txBody>
          <a:bodyPr anchor="b"/>
          <a:lstStyle>
            <a:lvl1pPr>
              <a:defRPr sz="3200"/>
            </a:lvl1pPr>
          </a:lstStyle>
          <a:p>
            <a:r>
              <a:rPr lang="lv-LV"/>
              <a:t>Rediģēt šablona virsraksta stilu</a:t>
            </a:r>
            <a:endParaRPr lang="en-US"/>
          </a:p>
        </p:txBody>
      </p:sp>
      <p:sp>
        <p:nvSpPr>
          <p:cNvPr id="3" name="Satura vietturis 2">
            <a:extLst>
              <a:ext uri="{FF2B5EF4-FFF2-40B4-BE49-F238E27FC236}">
                <a16:creationId xmlns:a16="http://schemas.microsoft.com/office/drawing/2014/main" id="{2518C989-3217-56E0-80BD-B45CF51F36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Teksta vietturis 3">
            <a:extLst>
              <a:ext uri="{FF2B5EF4-FFF2-40B4-BE49-F238E27FC236}">
                <a16:creationId xmlns:a16="http://schemas.microsoft.com/office/drawing/2014/main" id="{8A19D84F-FDD3-7BC9-6406-AEFDFDD5FD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v-LV"/>
              <a:t>Noklikšķiniet, lai rediģētu šablona teksta stilus</a:t>
            </a:r>
          </a:p>
        </p:txBody>
      </p:sp>
      <p:sp>
        <p:nvSpPr>
          <p:cNvPr id="5" name="Datuma vietturis 4">
            <a:extLst>
              <a:ext uri="{FF2B5EF4-FFF2-40B4-BE49-F238E27FC236}">
                <a16:creationId xmlns:a16="http://schemas.microsoft.com/office/drawing/2014/main" id="{5902FE63-2430-5E9B-B11E-7A9857694469}"/>
              </a:ext>
            </a:extLst>
          </p:cNvPr>
          <p:cNvSpPr>
            <a:spLocks noGrp="1"/>
          </p:cNvSpPr>
          <p:nvPr>
            <p:ph type="dt" sz="half" idx="10"/>
          </p:nvPr>
        </p:nvSpPr>
        <p:spPr/>
        <p:txBody>
          <a:bodyPr/>
          <a:lstStyle/>
          <a:p>
            <a:fld id="{168F29B4-FB18-4BFB-8176-51BD077B352D}" type="datetimeFigureOut">
              <a:rPr lang="en-US" smtClean="0"/>
              <a:t>9/22/2024</a:t>
            </a:fld>
            <a:endParaRPr lang="en-US"/>
          </a:p>
        </p:txBody>
      </p:sp>
      <p:sp>
        <p:nvSpPr>
          <p:cNvPr id="6" name="Kājenes vietturis 5">
            <a:extLst>
              <a:ext uri="{FF2B5EF4-FFF2-40B4-BE49-F238E27FC236}">
                <a16:creationId xmlns:a16="http://schemas.microsoft.com/office/drawing/2014/main" id="{52BE9FD3-F064-9946-391F-B889EABF4B77}"/>
              </a:ext>
            </a:extLst>
          </p:cNvPr>
          <p:cNvSpPr>
            <a:spLocks noGrp="1"/>
          </p:cNvSpPr>
          <p:nvPr>
            <p:ph type="ftr" sz="quarter" idx="11"/>
          </p:nvPr>
        </p:nvSpPr>
        <p:spPr/>
        <p:txBody>
          <a:bodyPr/>
          <a:lstStyle/>
          <a:p>
            <a:endParaRPr lang="en-US"/>
          </a:p>
        </p:txBody>
      </p:sp>
      <p:sp>
        <p:nvSpPr>
          <p:cNvPr id="7" name="Slaida numura vietturis 6">
            <a:extLst>
              <a:ext uri="{FF2B5EF4-FFF2-40B4-BE49-F238E27FC236}">
                <a16:creationId xmlns:a16="http://schemas.microsoft.com/office/drawing/2014/main" id="{05CCA5EE-B465-6CE8-C760-55358DF520F4}"/>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264296990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ttēls ar parakstu">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CD1288D0-822C-51FC-BB1D-76FDAC6FF4E6}"/>
              </a:ext>
            </a:extLst>
          </p:cNvPr>
          <p:cNvSpPr>
            <a:spLocks noGrp="1"/>
          </p:cNvSpPr>
          <p:nvPr>
            <p:ph type="title"/>
          </p:nvPr>
        </p:nvSpPr>
        <p:spPr>
          <a:xfrm>
            <a:off x="839788" y="457200"/>
            <a:ext cx="3932237" cy="1600200"/>
          </a:xfrm>
        </p:spPr>
        <p:txBody>
          <a:bodyPr anchor="b"/>
          <a:lstStyle>
            <a:lvl1pPr>
              <a:defRPr sz="3200"/>
            </a:lvl1pPr>
          </a:lstStyle>
          <a:p>
            <a:r>
              <a:rPr lang="lv-LV"/>
              <a:t>Rediģēt šablona virsraksta stilu</a:t>
            </a:r>
            <a:endParaRPr lang="en-US"/>
          </a:p>
        </p:txBody>
      </p:sp>
      <p:sp>
        <p:nvSpPr>
          <p:cNvPr id="3" name="Attēla vietturis 2">
            <a:extLst>
              <a:ext uri="{FF2B5EF4-FFF2-40B4-BE49-F238E27FC236}">
                <a16:creationId xmlns:a16="http://schemas.microsoft.com/office/drawing/2014/main" id="{28C9B6FD-5CC6-B279-0A83-FD83BB5AEE5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ksta vietturis 3">
            <a:extLst>
              <a:ext uri="{FF2B5EF4-FFF2-40B4-BE49-F238E27FC236}">
                <a16:creationId xmlns:a16="http://schemas.microsoft.com/office/drawing/2014/main" id="{4D689652-AFD1-6905-4BC1-D244D8F895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v-LV"/>
              <a:t>Noklikšķiniet, lai rediģētu šablona teksta stilus</a:t>
            </a:r>
          </a:p>
        </p:txBody>
      </p:sp>
      <p:sp>
        <p:nvSpPr>
          <p:cNvPr id="5" name="Datuma vietturis 4">
            <a:extLst>
              <a:ext uri="{FF2B5EF4-FFF2-40B4-BE49-F238E27FC236}">
                <a16:creationId xmlns:a16="http://schemas.microsoft.com/office/drawing/2014/main" id="{D813F868-663E-24C8-64EB-6BAE46E59D20}"/>
              </a:ext>
            </a:extLst>
          </p:cNvPr>
          <p:cNvSpPr>
            <a:spLocks noGrp="1"/>
          </p:cNvSpPr>
          <p:nvPr>
            <p:ph type="dt" sz="half" idx="10"/>
          </p:nvPr>
        </p:nvSpPr>
        <p:spPr/>
        <p:txBody>
          <a:bodyPr/>
          <a:lstStyle/>
          <a:p>
            <a:fld id="{168F29B4-FB18-4BFB-8176-51BD077B352D}" type="datetimeFigureOut">
              <a:rPr lang="en-US" smtClean="0"/>
              <a:t>9/22/2024</a:t>
            </a:fld>
            <a:endParaRPr lang="en-US"/>
          </a:p>
        </p:txBody>
      </p:sp>
      <p:sp>
        <p:nvSpPr>
          <p:cNvPr id="6" name="Kājenes vietturis 5">
            <a:extLst>
              <a:ext uri="{FF2B5EF4-FFF2-40B4-BE49-F238E27FC236}">
                <a16:creationId xmlns:a16="http://schemas.microsoft.com/office/drawing/2014/main" id="{1BBE9FED-841F-4C9C-9C35-55A804F8530C}"/>
              </a:ext>
            </a:extLst>
          </p:cNvPr>
          <p:cNvSpPr>
            <a:spLocks noGrp="1"/>
          </p:cNvSpPr>
          <p:nvPr>
            <p:ph type="ftr" sz="quarter" idx="11"/>
          </p:nvPr>
        </p:nvSpPr>
        <p:spPr/>
        <p:txBody>
          <a:bodyPr/>
          <a:lstStyle/>
          <a:p>
            <a:endParaRPr lang="en-US"/>
          </a:p>
        </p:txBody>
      </p:sp>
      <p:sp>
        <p:nvSpPr>
          <p:cNvPr id="7" name="Slaida numura vietturis 6">
            <a:extLst>
              <a:ext uri="{FF2B5EF4-FFF2-40B4-BE49-F238E27FC236}">
                <a16:creationId xmlns:a16="http://schemas.microsoft.com/office/drawing/2014/main" id="{FE992E7F-991F-8946-CA1B-65AFED99D60C}"/>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293768012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Virsraksts un vertikāls tekst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11E11252-2256-3599-0BA6-0060B057C111}"/>
              </a:ext>
            </a:extLst>
          </p:cNvPr>
          <p:cNvSpPr>
            <a:spLocks noGrp="1"/>
          </p:cNvSpPr>
          <p:nvPr>
            <p:ph type="title"/>
          </p:nvPr>
        </p:nvSpPr>
        <p:spPr/>
        <p:txBody>
          <a:bodyPr/>
          <a:lstStyle/>
          <a:p>
            <a:r>
              <a:rPr lang="lv-LV"/>
              <a:t>Rediģēt šablona virsraksta stilu</a:t>
            </a:r>
            <a:endParaRPr lang="en-US"/>
          </a:p>
        </p:txBody>
      </p:sp>
      <p:sp>
        <p:nvSpPr>
          <p:cNvPr id="3" name="Vertikāls teksta vietturis 2">
            <a:extLst>
              <a:ext uri="{FF2B5EF4-FFF2-40B4-BE49-F238E27FC236}">
                <a16:creationId xmlns:a16="http://schemas.microsoft.com/office/drawing/2014/main" id="{4B27365B-D611-75D6-C3BD-B6BD0DA71324}"/>
              </a:ext>
            </a:extLst>
          </p:cNvPr>
          <p:cNvSpPr>
            <a:spLocks noGrp="1"/>
          </p:cNvSpPr>
          <p:nvPr>
            <p:ph type="body" orient="vert" idx="1"/>
          </p:nvPr>
        </p:nvSpPr>
        <p:spPr/>
        <p:txBody>
          <a:bodyPr vert="eaVert"/>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Datuma vietturis 3">
            <a:extLst>
              <a:ext uri="{FF2B5EF4-FFF2-40B4-BE49-F238E27FC236}">
                <a16:creationId xmlns:a16="http://schemas.microsoft.com/office/drawing/2014/main" id="{025D69BF-DF4C-151D-652A-57525ABA89D0}"/>
              </a:ext>
            </a:extLst>
          </p:cNvPr>
          <p:cNvSpPr>
            <a:spLocks noGrp="1"/>
          </p:cNvSpPr>
          <p:nvPr>
            <p:ph type="dt" sz="half" idx="10"/>
          </p:nvPr>
        </p:nvSpPr>
        <p:spPr/>
        <p:txBody>
          <a:bodyPr/>
          <a:lstStyle/>
          <a:p>
            <a:fld id="{168F29B4-FB18-4BFB-8176-51BD077B352D}" type="datetimeFigureOut">
              <a:rPr lang="en-US" smtClean="0"/>
              <a:t>9/22/2024</a:t>
            </a:fld>
            <a:endParaRPr lang="en-US"/>
          </a:p>
        </p:txBody>
      </p:sp>
      <p:sp>
        <p:nvSpPr>
          <p:cNvPr id="5" name="Kājenes vietturis 4">
            <a:extLst>
              <a:ext uri="{FF2B5EF4-FFF2-40B4-BE49-F238E27FC236}">
                <a16:creationId xmlns:a16="http://schemas.microsoft.com/office/drawing/2014/main" id="{AEA22CAB-70DB-9E25-4F9B-12BD088D32E4}"/>
              </a:ext>
            </a:extLst>
          </p:cNvPr>
          <p:cNvSpPr>
            <a:spLocks noGrp="1"/>
          </p:cNvSpPr>
          <p:nvPr>
            <p:ph type="ftr" sz="quarter" idx="11"/>
          </p:nvPr>
        </p:nvSpPr>
        <p:spPr/>
        <p:txBody>
          <a:bodyPr/>
          <a:lstStyle/>
          <a:p>
            <a:endParaRPr lang="en-US"/>
          </a:p>
        </p:txBody>
      </p:sp>
      <p:sp>
        <p:nvSpPr>
          <p:cNvPr id="6" name="Slaida numura vietturis 5">
            <a:extLst>
              <a:ext uri="{FF2B5EF4-FFF2-40B4-BE49-F238E27FC236}">
                <a16:creationId xmlns:a16="http://schemas.microsoft.com/office/drawing/2014/main" id="{10F955C2-A80E-9672-D7CC-ADF427681AC7}"/>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65776174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kāls virsraksts un teksts">
    <p:spTree>
      <p:nvGrpSpPr>
        <p:cNvPr id="1" name=""/>
        <p:cNvGrpSpPr/>
        <p:nvPr/>
      </p:nvGrpSpPr>
      <p:grpSpPr>
        <a:xfrm>
          <a:off x="0" y="0"/>
          <a:ext cx="0" cy="0"/>
          <a:chOff x="0" y="0"/>
          <a:chExt cx="0" cy="0"/>
        </a:xfrm>
      </p:grpSpPr>
      <p:sp>
        <p:nvSpPr>
          <p:cNvPr id="2" name="Vertikāls virsraksts 1">
            <a:extLst>
              <a:ext uri="{FF2B5EF4-FFF2-40B4-BE49-F238E27FC236}">
                <a16:creationId xmlns:a16="http://schemas.microsoft.com/office/drawing/2014/main" id="{89F9596D-1855-04BB-8E5B-513A11176F94}"/>
              </a:ext>
            </a:extLst>
          </p:cNvPr>
          <p:cNvSpPr>
            <a:spLocks noGrp="1"/>
          </p:cNvSpPr>
          <p:nvPr>
            <p:ph type="title" orient="vert"/>
          </p:nvPr>
        </p:nvSpPr>
        <p:spPr>
          <a:xfrm>
            <a:off x="8724900" y="365125"/>
            <a:ext cx="2628900" cy="5811838"/>
          </a:xfrm>
        </p:spPr>
        <p:txBody>
          <a:bodyPr vert="eaVert"/>
          <a:lstStyle/>
          <a:p>
            <a:r>
              <a:rPr lang="lv-LV"/>
              <a:t>Rediģēt šablona virsraksta stilu</a:t>
            </a:r>
            <a:endParaRPr lang="en-US"/>
          </a:p>
        </p:txBody>
      </p:sp>
      <p:sp>
        <p:nvSpPr>
          <p:cNvPr id="3" name="Vertikāls teksta vietturis 2">
            <a:extLst>
              <a:ext uri="{FF2B5EF4-FFF2-40B4-BE49-F238E27FC236}">
                <a16:creationId xmlns:a16="http://schemas.microsoft.com/office/drawing/2014/main" id="{ED7AB7D3-839F-11A7-DBAF-F5D71A8E912A}"/>
              </a:ext>
            </a:extLst>
          </p:cNvPr>
          <p:cNvSpPr>
            <a:spLocks noGrp="1"/>
          </p:cNvSpPr>
          <p:nvPr>
            <p:ph type="body" orient="vert" idx="1"/>
          </p:nvPr>
        </p:nvSpPr>
        <p:spPr>
          <a:xfrm>
            <a:off x="838200" y="365125"/>
            <a:ext cx="7734300" cy="5811838"/>
          </a:xfrm>
        </p:spPr>
        <p:txBody>
          <a:bodyPr vert="eaVert"/>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Datuma vietturis 3">
            <a:extLst>
              <a:ext uri="{FF2B5EF4-FFF2-40B4-BE49-F238E27FC236}">
                <a16:creationId xmlns:a16="http://schemas.microsoft.com/office/drawing/2014/main" id="{ADEB5646-8B5F-4843-5186-CFBD654686A8}"/>
              </a:ext>
            </a:extLst>
          </p:cNvPr>
          <p:cNvSpPr>
            <a:spLocks noGrp="1"/>
          </p:cNvSpPr>
          <p:nvPr>
            <p:ph type="dt" sz="half" idx="10"/>
          </p:nvPr>
        </p:nvSpPr>
        <p:spPr/>
        <p:txBody>
          <a:bodyPr/>
          <a:lstStyle/>
          <a:p>
            <a:fld id="{168F29B4-FB18-4BFB-8176-51BD077B352D}" type="datetimeFigureOut">
              <a:rPr lang="en-US" smtClean="0"/>
              <a:t>9/22/2024</a:t>
            </a:fld>
            <a:endParaRPr lang="en-US"/>
          </a:p>
        </p:txBody>
      </p:sp>
      <p:sp>
        <p:nvSpPr>
          <p:cNvPr id="5" name="Kājenes vietturis 4">
            <a:extLst>
              <a:ext uri="{FF2B5EF4-FFF2-40B4-BE49-F238E27FC236}">
                <a16:creationId xmlns:a16="http://schemas.microsoft.com/office/drawing/2014/main" id="{F0EF82F0-0586-4AD0-93BC-6E594057D454}"/>
              </a:ext>
            </a:extLst>
          </p:cNvPr>
          <p:cNvSpPr>
            <a:spLocks noGrp="1"/>
          </p:cNvSpPr>
          <p:nvPr>
            <p:ph type="ftr" sz="quarter" idx="11"/>
          </p:nvPr>
        </p:nvSpPr>
        <p:spPr/>
        <p:txBody>
          <a:bodyPr/>
          <a:lstStyle/>
          <a:p>
            <a:endParaRPr lang="en-US"/>
          </a:p>
        </p:txBody>
      </p:sp>
      <p:sp>
        <p:nvSpPr>
          <p:cNvPr id="6" name="Slaida numura vietturis 5">
            <a:extLst>
              <a:ext uri="{FF2B5EF4-FFF2-40B4-BE49-F238E27FC236}">
                <a16:creationId xmlns:a16="http://schemas.microsoft.com/office/drawing/2014/main" id="{51823BC4-B604-53D1-6E44-AF85452A02D0}"/>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2227417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Virsraksta slaids">
    <p:bg>
      <p:bgPr>
        <a:solidFill>
          <a:srgbClr val="E7F3FF"/>
        </a:solidFill>
        <a:effectLst/>
      </p:bgPr>
    </p:bg>
    <p:spTree>
      <p:nvGrpSpPr>
        <p:cNvPr id="1" name=""/>
        <p:cNvGrpSpPr/>
        <p:nvPr/>
      </p:nvGrpSpPr>
      <p:grpSpPr>
        <a:xfrm>
          <a:off x="0" y="0"/>
          <a:ext cx="0" cy="0"/>
          <a:chOff x="0" y="0"/>
          <a:chExt cx="0" cy="0"/>
        </a:xfrm>
      </p:grpSpPr>
      <p:sp>
        <p:nvSpPr>
          <p:cNvPr id="32" name="Taisnstūris 31">
            <a:extLst>
              <a:ext uri="{FF2B5EF4-FFF2-40B4-BE49-F238E27FC236}">
                <a16:creationId xmlns:a16="http://schemas.microsoft.com/office/drawing/2014/main" id="{8A683B04-239F-940E-DC48-904D011CFCA2}"/>
              </a:ext>
            </a:extLst>
          </p:cNvPr>
          <p:cNvSpPr/>
          <p:nvPr userDrawn="1"/>
        </p:nvSpPr>
        <p:spPr>
          <a:xfrm>
            <a:off x="0" y="5147511"/>
            <a:ext cx="12192000" cy="1231638"/>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 name="Virsraksts 1">
            <a:extLst>
              <a:ext uri="{FF2B5EF4-FFF2-40B4-BE49-F238E27FC236}">
                <a16:creationId xmlns:a16="http://schemas.microsoft.com/office/drawing/2014/main" id="{803CD274-3CC6-15BA-C4D1-431D7232DD43}"/>
              </a:ext>
            </a:extLst>
          </p:cNvPr>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cs typeface="Arial" panose="020B0604020202020204" pitchFamily="34" charset="0"/>
              </a:defRPr>
            </a:lvl1pPr>
          </a:lstStyle>
          <a:p>
            <a:r>
              <a:rPr lang="lv-LV"/>
              <a:t>Rediģēt šablona virsraksta stilu</a:t>
            </a:r>
            <a:endParaRPr lang="en-US"/>
          </a:p>
        </p:txBody>
      </p:sp>
      <p:sp>
        <p:nvSpPr>
          <p:cNvPr id="3" name="Apakšvirsraksts 2">
            <a:extLst>
              <a:ext uri="{FF2B5EF4-FFF2-40B4-BE49-F238E27FC236}">
                <a16:creationId xmlns:a16="http://schemas.microsoft.com/office/drawing/2014/main" id="{FB4603F2-D0D9-1E33-7BA1-7F3C4116C8DD}"/>
              </a:ext>
            </a:extLst>
          </p:cNvPr>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v-LV"/>
              <a:t>Noklikšķiniet, lai rediģētu šablona apakšvirsraksta stilu</a:t>
            </a:r>
            <a:endParaRPr lang="en-US"/>
          </a:p>
        </p:txBody>
      </p:sp>
      <p:sp>
        <p:nvSpPr>
          <p:cNvPr id="4" name="Datuma vietturis 3">
            <a:extLst>
              <a:ext uri="{FF2B5EF4-FFF2-40B4-BE49-F238E27FC236}">
                <a16:creationId xmlns:a16="http://schemas.microsoft.com/office/drawing/2014/main" id="{79281138-D1C4-AA94-7A7B-C5DE1723E23D}"/>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168F29B4-FB18-4BFB-8176-51BD077B352D}" type="datetimeFigureOut">
              <a:rPr lang="en-US" smtClean="0"/>
              <a:pPr/>
              <a:t>9/22/2024</a:t>
            </a:fld>
            <a:endParaRPr lang="en-US"/>
          </a:p>
        </p:txBody>
      </p:sp>
      <p:sp>
        <p:nvSpPr>
          <p:cNvPr id="5" name="Kājenes vietturis 4">
            <a:extLst>
              <a:ext uri="{FF2B5EF4-FFF2-40B4-BE49-F238E27FC236}">
                <a16:creationId xmlns:a16="http://schemas.microsoft.com/office/drawing/2014/main" id="{5FDF2362-BE88-A160-CCDF-8FCE97186438}"/>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a:p>
        </p:txBody>
      </p:sp>
      <p:sp>
        <p:nvSpPr>
          <p:cNvPr id="6" name="Slaida numura vietturis 5">
            <a:extLst>
              <a:ext uri="{FF2B5EF4-FFF2-40B4-BE49-F238E27FC236}">
                <a16:creationId xmlns:a16="http://schemas.microsoft.com/office/drawing/2014/main" id="{24289C6A-39EC-852C-0E09-E17C3386F794}"/>
              </a:ext>
            </a:extLst>
          </p:cNvPr>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B2728DEB-3749-45CC-B9FA-DA05BC0C2B57}" type="slidenum">
              <a:rPr lang="en-US" smtClean="0"/>
              <a:pPr/>
              <a:t>‹#›</a:t>
            </a:fld>
            <a:endParaRPr lang="en-US"/>
          </a:p>
        </p:txBody>
      </p:sp>
      <p:sp>
        <p:nvSpPr>
          <p:cNvPr id="23" name="Taisnstūris 22">
            <a:extLst>
              <a:ext uri="{FF2B5EF4-FFF2-40B4-BE49-F238E27FC236}">
                <a16:creationId xmlns:a16="http://schemas.microsoft.com/office/drawing/2014/main" id="{1D68A847-2521-BC6D-888D-46D800E779A4}"/>
              </a:ext>
            </a:extLst>
          </p:cNvPr>
          <p:cNvSpPr/>
          <p:nvPr userDrawn="1"/>
        </p:nvSpPr>
        <p:spPr>
          <a:xfrm>
            <a:off x="0" y="6369475"/>
            <a:ext cx="12192000" cy="488525"/>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4" name="Taisnstūris 23">
            <a:extLst>
              <a:ext uri="{FF2B5EF4-FFF2-40B4-BE49-F238E27FC236}">
                <a16:creationId xmlns:a16="http://schemas.microsoft.com/office/drawing/2014/main" id="{4CF946AC-56FF-D8CB-47C0-F0777D6105C3}"/>
              </a:ext>
            </a:extLst>
          </p:cNvPr>
          <p:cNvSpPr/>
          <p:nvPr userDrawn="1"/>
        </p:nvSpPr>
        <p:spPr>
          <a:xfrm>
            <a:off x="0" y="2239701"/>
            <a:ext cx="12192000" cy="290781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7" name="image1.png">
            <a:extLst>
              <a:ext uri="{FF2B5EF4-FFF2-40B4-BE49-F238E27FC236}">
                <a16:creationId xmlns:a16="http://schemas.microsoft.com/office/drawing/2014/main" id="{62BF1D34-F183-01DD-7A64-81BD7FC17BE9}"/>
              </a:ext>
            </a:extLst>
          </p:cNvPr>
          <p:cNvPicPr/>
          <p:nvPr userDrawn="1"/>
        </p:nvPicPr>
        <p:blipFill>
          <a:blip r:embed="rId2"/>
          <a:stretch>
            <a:fillRect/>
          </a:stretch>
        </p:blipFill>
        <p:spPr bwMode="auto">
          <a:xfrm>
            <a:off x="5396168" y="112345"/>
            <a:ext cx="1399663" cy="2034306"/>
          </a:xfrm>
          <a:prstGeom prst="rect">
            <a:avLst/>
          </a:prstGeom>
        </p:spPr>
      </p:pic>
      <p:grpSp>
        <p:nvGrpSpPr>
          <p:cNvPr id="33" name="Grupa 32">
            <a:extLst>
              <a:ext uri="{FF2B5EF4-FFF2-40B4-BE49-F238E27FC236}">
                <a16:creationId xmlns:a16="http://schemas.microsoft.com/office/drawing/2014/main" id="{FE0D40C4-1C20-F24C-500F-4EF81075CD27}"/>
              </a:ext>
            </a:extLst>
          </p:cNvPr>
          <p:cNvGrpSpPr/>
          <p:nvPr userDrawn="1"/>
        </p:nvGrpSpPr>
        <p:grpSpPr>
          <a:xfrm>
            <a:off x="-1" y="4606503"/>
            <a:ext cx="13103441" cy="2224868"/>
            <a:chOff x="-1" y="4606503"/>
            <a:chExt cx="13103441" cy="2224868"/>
          </a:xfrm>
        </p:grpSpPr>
        <p:sp>
          <p:nvSpPr>
            <p:cNvPr id="34" name="Brīvforma: forma 33">
              <a:extLst>
                <a:ext uri="{FF2B5EF4-FFF2-40B4-BE49-F238E27FC236}">
                  <a16:creationId xmlns:a16="http://schemas.microsoft.com/office/drawing/2014/main" id="{2486C90E-3573-7F77-3CE5-C7B4DD49BB9F}"/>
                </a:ext>
              </a:extLst>
            </p:cNvPr>
            <p:cNvSpPr/>
            <p:nvPr/>
          </p:nvSpPr>
          <p:spPr>
            <a:xfrm>
              <a:off x="-1" y="4606503"/>
              <a:ext cx="13103441" cy="2224868"/>
            </a:xfrm>
            <a:custGeom>
              <a:avLst/>
              <a:gdLst>
                <a:gd name="connsiteX0" fmla="*/ -79 w 12192000"/>
                <a:gd name="connsiteY0" fmla="*/ 2217457 h 2545847"/>
                <a:gd name="connsiteX1" fmla="*/ 9658577 w 12192000"/>
                <a:gd name="connsiteY1" fmla="*/ 1564721 h 2545847"/>
                <a:gd name="connsiteX2" fmla="*/ 10160681 w 12192000"/>
                <a:gd name="connsiteY2" fmla="*/ 158830 h 2545847"/>
                <a:gd name="connsiteX3" fmla="*/ 10466508 w 12192000"/>
                <a:gd name="connsiteY3" fmla="*/ 2244844 h 2545847"/>
                <a:gd name="connsiteX4" fmla="*/ 12191921 w 12192000"/>
                <a:gd name="connsiteY4" fmla="*/ 2541542 h 2545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2545847">
                  <a:moveTo>
                    <a:pt x="-79" y="2217457"/>
                  </a:moveTo>
                  <a:cubicBezTo>
                    <a:pt x="-79" y="2217457"/>
                    <a:pt x="8660303" y="2296287"/>
                    <a:pt x="9658577" y="1564721"/>
                  </a:cubicBezTo>
                  <a:cubicBezTo>
                    <a:pt x="10013611" y="1304540"/>
                    <a:pt x="10051634" y="585253"/>
                    <a:pt x="10160681" y="158830"/>
                  </a:cubicBezTo>
                  <a:cubicBezTo>
                    <a:pt x="10366088" y="-644537"/>
                    <a:pt x="10178073" y="1839738"/>
                    <a:pt x="10466508" y="2244844"/>
                  </a:cubicBezTo>
                  <a:cubicBezTo>
                    <a:pt x="10722718" y="2604716"/>
                    <a:pt x="12191921" y="2541542"/>
                    <a:pt x="12191921" y="2541542"/>
                  </a:cubicBezTo>
                </a:path>
              </a:pathLst>
            </a:custGeom>
            <a:noFill/>
            <a:ln w="45646" cap="flat">
              <a:solidFill>
                <a:srgbClr val="FFFFFF"/>
              </a:solidFill>
              <a:prstDash val="solid"/>
              <a:miter/>
            </a:ln>
          </p:spPr>
          <p:txBody>
            <a:bodyPr rtlCol="0" anchor="ctr"/>
            <a:lstStyle/>
            <a:p>
              <a:endParaRPr lang="en-US"/>
            </a:p>
          </p:txBody>
        </p:sp>
        <p:grpSp>
          <p:nvGrpSpPr>
            <p:cNvPr id="35" name="Grupa 34">
              <a:extLst>
                <a:ext uri="{FF2B5EF4-FFF2-40B4-BE49-F238E27FC236}">
                  <a16:creationId xmlns:a16="http://schemas.microsoft.com/office/drawing/2014/main" id="{72FD97FD-1209-F663-0A79-46712549BBA1}"/>
                </a:ext>
              </a:extLst>
            </p:cNvPr>
            <p:cNvGrpSpPr/>
            <p:nvPr userDrawn="1"/>
          </p:nvGrpSpPr>
          <p:grpSpPr>
            <a:xfrm>
              <a:off x="488807" y="6318323"/>
              <a:ext cx="493904" cy="488525"/>
              <a:chOff x="837053" y="6112310"/>
              <a:chExt cx="716684" cy="708879"/>
            </a:xfrm>
          </p:grpSpPr>
          <p:sp>
            <p:nvSpPr>
              <p:cNvPr id="36" name="Brīvforma: forma 35">
                <a:extLst>
                  <a:ext uri="{FF2B5EF4-FFF2-40B4-BE49-F238E27FC236}">
                    <a16:creationId xmlns:a16="http://schemas.microsoft.com/office/drawing/2014/main" id="{D553F422-EF68-5E84-187D-B638D6C0515D}"/>
                  </a:ext>
                </a:extLst>
              </p:cNvPr>
              <p:cNvSpPr/>
              <p:nvPr/>
            </p:nvSpPr>
            <p:spPr>
              <a:xfrm>
                <a:off x="837053" y="6332551"/>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7" y="0"/>
                      <a:pt x="201526" y="0"/>
                    </a:cubicBezTo>
                    <a:cubicBezTo>
                      <a:pt x="312826" y="0"/>
                      <a:pt x="403053" y="90226"/>
                      <a:pt x="403053" y="201526"/>
                    </a:cubicBezTo>
                    <a:close/>
                  </a:path>
                </a:pathLst>
              </a:custGeom>
              <a:solidFill>
                <a:srgbClr val="3E29D7"/>
              </a:solidFill>
              <a:ln w="22823" cap="flat">
                <a:solidFill>
                  <a:srgbClr val="3E29D7"/>
                </a:solidFill>
                <a:prstDash val="solid"/>
                <a:miter/>
              </a:ln>
            </p:spPr>
            <p:txBody>
              <a:bodyPr rtlCol="0" anchor="ctr"/>
              <a:lstStyle/>
              <a:p>
                <a:endParaRPr lang="en-US"/>
              </a:p>
            </p:txBody>
          </p:sp>
          <p:sp>
            <p:nvSpPr>
              <p:cNvPr id="37" name="Brīvforma: forma 36">
                <a:extLst>
                  <a:ext uri="{FF2B5EF4-FFF2-40B4-BE49-F238E27FC236}">
                    <a16:creationId xmlns:a16="http://schemas.microsoft.com/office/drawing/2014/main" id="{8455A214-DED6-9B6D-79B7-4B4CBD228CA8}"/>
                  </a:ext>
                </a:extLst>
              </p:cNvPr>
              <p:cNvSpPr/>
              <p:nvPr/>
            </p:nvSpPr>
            <p:spPr>
              <a:xfrm>
                <a:off x="918074" y="6112310"/>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7" y="0"/>
                      <a:pt x="201526" y="0"/>
                    </a:cubicBezTo>
                    <a:cubicBezTo>
                      <a:pt x="312826" y="0"/>
                      <a:pt x="403053" y="90226"/>
                      <a:pt x="403053" y="201526"/>
                    </a:cubicBezTo>
                    <a:close/>
                  </a:path>
                </a:pathLst>
              </a:custGeom>
              <a:solidFill>
                <a:srgbClr val="FFFFFF"/>
              </a:solidFill>
              <a:ln w="22823" cap="flat">
                <a:solidFill>
                  <a:srgbClr val="3E29D7"/>
                </a:solidFill>
                <a:prstDash val="solid"/>
                <a:miter/>
              </a:ln>
            </p:spPr>
            <p:txBody>
              <a:bodyPr rtlCol="0" anchor="ctr"/>
              <a:lstStyle/>
              <a:p>
                <a:endParaRPr lang="en-US"/>
              </a:p>
            </p:txBody>
          </p:sp>
          <p:sp>
            <p:nvSpPr>
              <p:cNvPr id="38" name="Brīvforma: forma 37">
                <a:extLst>
                  <a:ext uri="{FF2B5EF4-FFF2-40B4-BE49-F238E27FC236}">
                    <a16:creationId xmlns:a16="http://schemas.microsoft.com/office/drawing/2014/main" id="{04907D47-0F77-D6C0-96DA-197829AD41B0}"/>
                  </a:ext>
                </a:extLst>
              </p:cNvPr>
              <p:cNvSpPr/>
              <p:nvPr/>
            </p:nvSpPr>
            <p:spPr>
              <a:xfrm>
                <a:off x="1069664" y="6418137"/>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6" y="0"/>
                      <a:pt x="201526" y="0"/>
                    </a:cubicBezTo>
                    <a:cubicBezTo>
                      <a:pt x="312826" y="0"/>
                      <a:pt x="403053" y="90226"/>
                      <a:pt x="403053" y="201526"/>
                    </a:cubicBezTo>
                    <a:close/>
                  </a:path>
                </a:pathLst>
              </a:custGeom>
              <a:solidFill>
                <a:srgbClr val="FFFFFF"/>
              </a:solidFill>
              <a:ln w="22823" cap="flat">
                <a:solidFill>
                  <a:srgbClr val="3E29D7"/>
                </a:solidFill>
                <a:prstDash val="solid"/>
                <a:miter/>
              </a:ln>
            </p:spPr>
            <p:txBody>
              <a:bodyPr rtlCol="0" anchor="ctr"/>
              <a:lstStyle/>
              <a:p>
                <a:endParaRPr lang="en-US"/>
              </a:p>
            </p:txBody>
          </p:sp>
          <p:sp>
            <p:nvSpPr>
              <p:cNvPr id="39" name="Brīvforma: forma 38">
                <a:extLst>
                  <a:ext uri="{FF2B5EF4-FFF2-40B4-BE49-F238E27FC236}">
                    <a16:creationId xmlns:a16="http://schemas.microsoft.com/office/drawing/2014/main" id="{774CC023-E295-AC2D-82D1-06F9913972B3}"/>
                  </a:ext>
                </a:extLst>
              </p:cNvPr>
              <p:cNvSpPr/>
              <p:nvPr/>
            </p:nvSpPr>
            <p:spPr>
              <a:xfrm>
                <a:off x="1150685" y="6197896"/>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6" y="0"/>
                      <a:pt x="201526" y="0"/>
                    </a:cubicBezTo>
                    <a:cubicBezTo>
                      <a:pt x="312826" y="0"/>
                      <a:pt x="403053" y="90226"/>
                      <a:pt x="403053" y="201526"/>
                    </a:cubicBezTo>
                    <a:close/>
                  </a:path>
                </a:pathLst>
              </a:custGeom>
              <a:solidFill>
                <a:srgbClr val="3E29D7"/>
              </a:solidFill>
              <a:ln w="22823" cap="flat">
                <a:solidFill>
                  <a:srgbClr val="3E29D7"/>
                </a:solidFill>
                <a:prstDash val="solid"/>
                <a:miter/>
              </a:ln>
            </p:spPr>
            <p:txBody>
              <a:bodyPr rtlCol="0" anchor="ctr"/>
              <a:lstStyle/>
              <a:p>
                <a:endParaRPr lang="en-US"/>
              </a:p>
            </p:txBody>
          </p:sp>
        </p:grpSp>
      </p:grpSp>
    </p:spTree>
    <p:extLst>
      <p:ext uri="{BB962C8B-B14F-4D97-AF65-F5344CB8AC3E}">
        <p14:creationId xmlns:p14="http://schemas.microsoft.com/office/powerpoint/2010/main" val="1451635190"/>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Virsraksta slaids">
    <p:bg>
      <p:bgPr>
        <a:solidFill>
          <a:srgbClr val="E7F3FF"/>
        </a:solidFill>
        <a:effectLst/>
      </p:bgPr>
    </p:bg>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803CD274-3CC6-15BA-C4D1-431D7232DD43}"/>
              </a:ext>
            </a:extLst>
          </p:cNvPr>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cs typeface="Arial" panose="020B0604020202020204" pitchFamily="34" charset="0"/>
              </a:defRPr>
            </a:lvl1pPr>
          </a:lstStyle>
          <a:p>
            <a:r>
              <a:rPr lang="lv-LV"/>
              <a:t>Rediģēt šablona virsraksta stilu</a:t>
            </a:r>
            <a:endParaRPr lang="en-US"/>
          </a:p>
        </p:txBody>
      </p:sp>
      <p:sp>
        <p:nvSpPr>
          <p:cNvPr id="3" name="Apakšvirsraksts 2">
            <a:extLst>
              <a:ext uri="{FF2B5EF4-FFF2-40B4-BE49-F238E27FC236}">
                <a16:creationId xmlns:a16="http://schemas.microsoft.com/office/drawing/2014/main" id="{FB4603F2-D0D9-1E33-7BA1-7F3C4116C8DD}"/>
              </a:ext>
            </a:extLst>
          </p:cNvPr>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v-LV"/>
              <a:t>Noklikšķiniet, lai rediģētu šablona apakšvirsraksta stilu</a:t>
            </a:r>
            <a:endParaRPr lang="en-US"/>
          </a:p>
        </p:txBody>
      </p:sp>
      <p:sp>
        <p:nvSpPr>
          <p:cNvPr id="4" name="Datuma vietturis 3">
            <a:extLst>
              <a:ext uri="{FF2B5EF4-FFF2-40B4-BE49-F238E27FC236}">
                <a16:creationId xmlns:a16="http://schemas.microsoft.com/office/drawing/2014/main" id="{79281138-D1C4-AA94-7A7B-C5DE1723E23D}"/>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168F29B4-FB18-4BFB-8176-51BD077B352D}" type="datetimeFigureOut">
              <a:rPr lang="en-US" smtClean="0"/>
              <a:pPr/>
              <a:t>9/22/2024</a:t>
            </a:fld>
            <a:endParaRPr lang="en-US"/>
          </a:p>
        </p:txBody>
      </p:sp>
      <p:sp>
        <p:nvSpPr>
          <p:cNvPr id="5" name="Kājenes vietturis 4">
            <a:extLst>
              <a:ext uri="{FF2B5EF4-FFF2-40B4-BE49-F238E27FC236}">
                <a16:creationId xmlns:a16="http://schemas.microsoft.com/office/drawing/2014/main" id="{5FDF2362-BE88-A160-CCDF-8FCE97186438}"/>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a:p>
        </p:txBody>
      </p:sp>
      <p:sp>
        <p:nvSpPr>
          <p:cNvPr id="6" name="Slaida numura vietturis 5">
            <a:extLst>
              <a:ext uri="{FF2B5EF4-FFF2-40B4-BE49-F238E27FC236}">
                <a16:creationId xmlns:a16="http://schemas.microsoft.com/office/drawing/2014/main" id="{24289C6A-39EC-852C-0E09-E17C3386F794}"/>
              </a:ext>
            </a:extLst>
          </p:cNvPr>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B2728DEB-3749-45CC-B9FA-DA05BC0C2B57}" type="slidenum">
              <a:rPr lang="en-US" smtClean="0"/>
              <a:pPr/>
              <a:t>‹#›</a:t>
            </a:fld>
            <a:endParaRPr lang="en-US"/>
          </a:p>
        </p:txBody>
      </p:sp>
      <p:sp>
        <p:nvSpPr>
          <p:cNvPr id="24" name="Taisnstūris 23">
            <a:extLst>
              <a:ext uri="{FF2B5EF4-FFF2-40B4-BE49-F238E27FC236}">
                <a16:creationId xmlns:a16="http://schemas.microsoft.com/office/drawing/2014/main" id="{4CF946AC-56FF-D8CB-47C0-F0777D6105C3}"/>
              </a:ext>
            </a:extLst>
          </p:cNvPr>
          <p:cNvSpPr/>
          <p:nvPr userDrawn="1"/>
        </p:nvSpPr>
        <p:spPr>
          <a:xfrm>
            <a:off x="0" y="0"/>
            <a:ext cx="12192000" cy="685799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7" name="image1.png">
            <a:extLst>
              <a:ext uri="{FF2B5EF4-FFF2-40B4-BE49-F238E27FC236}">
                <a16:creationId xmlns:a16="http://schemas.microsoft.com/office/drawing/2014/main" id="{62BF1D34-F183-01DD-7A64-81BD7FC17BE9}"/>
              </a:ext>
            </a:extLst>
          </p:cNvPr>
          <p:cNvPicPr/>
          <p:nvPr userDrawn="1"/>
        </p:nvPicPr>
        <p:blipFill>
          <a:blip r:embed="rId2"/>
          <a:stretch>
            <a:fillRect/>
          </a:stretch>
        </p:blipFill>
        <p:spPr bwMode="auto">
          <a:xfrm>
            <a:off x="5396168" y="112345"/>
            <a:ext cx="1399663" cy="2034306"/>
          </a:xfrm>
          <a:prstGeom prst="rect">
            <a:avLst/>
          </a:prstGeom>
        </p:spPr>
      </p:pic>
      <p:grpSp>
        <p:nvGrpSpPr>
          <p:cNvPr id="33" name="Grupa 32">
            <a:extLst>
              <a:ext uri="{FF2B5EF4-FFF2-40B4-BE49-F238E27FC236}">
                <a16:creationId xmlns:a16="http://schemas.microsoft.com/office/drawing/2014/main" id="{FE0D40C4-1C20-F24C-500F-4EF81075CD27}"/>
              </a:ext>
            </a:extLst>
          </p:cNvPr>
          <p:cNvGrpSpPr/>
          <p:nvPr userDrawn="1"/>
        </p:nvGrpSpPr>
        <p:grpSpPr>
          <a:xfrm>
            <a:off x="-1" y="4606503"/>
            <a:ext cx="13103441" cy="2224868"/>
            <a:chOff x="-1" y="4606503"/>
            <a:chExt cx="13103441" cy="2224868"/>
          </a:xfrm>
        </p:grpSpPr>
        <p:sp>
          <p:nvSpPr>
            <p:cNvPr id="34" name="Brīvforma: forma 33">
              <a:extLst>
                <a:ext uri="{FF2B5EF4-FFF2-40B4-BE49-F238E27FC236}">
                  <a16:creationId xmlns:a16="http://schemas.microsoft.com/office/drawing/2014/main" id="{2486C90E-3573-7F77-3CE5-C7B4DD49BB9F}"/>
                </a:ext>
              </a:extLst>
            </p:cNvPr>
            <p:cNvSpPr/>
            <p:nvPr/>
          </p:nvSpPr>
          <p:spPr>
            <a:xfrm>
              <a:off x="-1" y="4606503"/>
              <a:ext cx="13103441" cy="2224868"/>
            </a:xfrm>
            <a:custGeom>
              <a:avLst/>
              <a:gdLst>
                <a:gd name="connsiteX0" fmla="*/ -79 w 12192000"/>
                <a:gd name="connsiteY0" fmla="*/ 2217457 h 2545847"/>
                <a:gd name="connsiteX1" fmla="*/ 9658577 w 12192000"/>
                <a:gd name="connsiteY1" fmla="*/ 1564721 h 2545847"/>
                <a:gd name="connsiteX2" fmla="*/ 10160681 w 12192000"/>
                <a:gd name="connsiteY2" fmla="*/ 158830 h 2545847"/>
                <a:gd name="connsiteX3" fmla="*/ 10466508 w 12192000"/>
                <a:gd name="connsiteY3" fmla="*/ 2244844 h 2545847"/>
                <a:gd name="connsiteX4" fmla="*/ 12191921 w 12192000"/>
                <a:gd name="connsiteY4" fmla="*/ 2541542 h 2545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2545847">
                  <a:moveTo>
                    <a:pt x="-79" y="2217457"/>
                  </a:moveTo>
                  <a:cubicBezTo>
                    <a:pt x="-79" y="2217457"/>
                    <a:pt x="8660303" y="2296287"/>
                    <a:pt x="9658577" y="1564721"/>
                  </a:cubicBezTo>
                  <a:cubicBezTo>
                    <a:pt x="10013611" y="1304540"/>
                    <a:pt x="10051634" y="585253"/>
                    <a:pt x="10160681" y="158830"/>
                  </a:cubicBezTo>
                  <a:cubicBezTo>
                    <a:pt x="10366088" y="-644537"/>
                    <a:pt x="10178073" y="1839738"/>
                    <a:pt x="10466508" y="2244844"/>
                  </a:cubicBezTo>
                  <a:cubicBezTo>
                    <a:pt x="10722718" y="2604716"/>
                    <a:pt x="12191921" y="2541542"/>
                    <a:pt x="12191921" y="2541542"/>
                  </a:cubicBezTo>
                </a:path>
              </a:pathLst>
            </a:custGeom>
            <a:noFill/>
            <a:ln w="45646" cap="flat">
              <a:solidFill>
                <a:srgbClr val="FFFFFF"/>
              </a:solidFill>
              <a:prstDash val="solid"/>
              <a:miter/>
            </a:ln>
          </p:spPr>
          <p:txBody>
            <a:bodyPr rtlCol="0" anchor="ctr"/>
            <a:lstStyle/>
            <a:p>
              <a:endParaRPr lang="en-US"/>
            </a:p>
          </p:txBody>
        </p:sp>
        <p:grpSp>
          <p:nvGrpSpPr>
            <p:cNvPr id="35" name="Grupa 34">
              <a:extLst>
                <a:ext uri="{FF2B5EF4-FFF2-40B4-BE49-F238E27FC236}">
                  <a16:creationId xmlns:a16="http://schemas.microsoft.com/office/drawing/2014/main" id="{72FD97FD-1209-F663-0A79-46712549BBA1}"/>
                </a:ext>
              </a:extLst>
            </p:cNvPr>
            <p:cNvGrpSpPr/>
            <p:nvPr userDrawn="1"/>
          </p:nvGrpSpPr>
          <p:grpSpPr>
            <a:xfrm>
              <a:off x="488807" y="6318323"/>
              <a:ext cx="493904" cy="488525"/>
              <a:chOff x="837053" y="6112310"/>
              <a:chExt cx="716684" cy="708879"/>
            </a:xfrm>
          </p:grpSpPr>
          <p:sp>
            <p:nvSpPr>
              <p:cNvPr id="36" name="Brīvforma: forma 35">
                <a:extLst>
                  <a:ext uri="{FF2B5EF4-FFF2-40B4-BE49-F238E27FC236}">
                    <a16:creationId xmlns:a16="http://schemas.microsoft.com/office/drawing/2014/main" id="{D553F422-EF68-5E84-187D-B638D6C0515D}"/>
                  </a:ext>
                </a:extLst>
              </p:cNvPr>
              <p:cNvSpPr/>
              <p:nvPr/>
            </p:nvSpPr>
            <p:spPr>
              <a:xfrm>
                <a:off x="837053" y="6332551"/>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7" y="0"/>
                      <a:pt x="201526" y="0"/>
                    </a:cubicBezTo>
                    <a:cubicBezTo>
                      <a:pt x="312826" y="0"/>
                      <a:pt x="403053" y="90226"/>
                      <a:pt x="403053" y="201526"/>
                    </a:cubicBezTo>
                    <a:close/>
                  </a:path>
                </a:pathLst>
              </a:custGeom>
              <a:solidFill>
                <a:srgbClr val="3E29D7"/>
              </a:solidFill>
              <a:ln w="22823" cap="flat">
                <a:solidFill>
                  <a:srgbClr val="3E29D7"/>
                </a:solidFill>
                <a:prstDash val="solid"/>
                <a:miter/>
              </a:ln>
            </p:spPr>
            <p:txBody>
              <a:bodyPr rtlCol="0" anchor="ctr"/>
              <a:lstStyle/>
              <a:p>
                <a:endParaRPr lang="en-US"/>
              </a:p>
            </p:txBody>
          </p:sp>
          <p:sp>
            <p:nvSpPr>
              <p:cNvPr id="37" name="Brīvforma: forma 36">
                <a:extLst>
                  <a:ext uri="{FF2B5EF4-FFF2-40B4-BE49-F238E27FC236}">
                    <a16:creationId xmlns:a16="http://schemas.microsoft.com/office/drawing/2014/main" id="{8455A214-DED6-9B6D-79B7-4B4CBD228CA8}"/>
                  </a:ext>
                </a:extLst>
              </p:cNvPr>
              <p:cNvSpPr/>
              <p:nvPr/>
            </p:nvSpPr>
            <p:spPr>
              <a:xfrm>
                <a:off x="918074" y="6112310"/>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7" y="0"/>
                      <a:pt x="201526" y="0"/>
                    </a:cubicBezTo>
                    <a:cubicBezTo>
                      <a:pt x="312826" y="0"/>
                      <a:pt x="403053" y="90226"/>
                      <a:pt x="403053" y="201526"/>
                    </a:cubicBezTo>
                    <a:close/>
                  </a:path>
                </a:pathLst>
              </a:custGeom>
              <a:solidFill>
                <a:srgbClr val="FFFFFF"/>
              </a:solidFill>
              <a:ln w="22823" cap="flat">
                <a:solidFill>
                  <a:srgbClr val="3E29D7"/>
                </a:solidFill>
                <a:prstDash val="solid"/>
                <a:miter/>
              </a:ln>
            </p:spPr>
            <p:txBody>
              <a:bodyPr rtlCol="0" anchor="ctr"/>
              <a:lstStyle/>
              <a:p>
                <a:endParaRPr lang="en-US"/>
              </a:p>
            </p:txBody>
          </p:sp>
          <p:sp>
            <p:nvSpPr>
              <p:cNvPr id="38" name="Brīvforma: forma 37">
                <a:extLst>
                  <a:ext uri="{FF2B5EF4-FFF2-40B4-BE49-F238E27FC236}">
                    <a16:creationId xmlns:a16="http://schemas.microsoft.com/office/drawing/2014/main" id="{04907D47-0F77-D6C0-96DA-197829AD41B0}"/>
                  </a:ext>
                </a:extLst>
              </p:cNvPr>
              <p:cNvSpPr/>
              <p:nvPr/>
            </p:nvSpPr>
            <p:spPr>
              <a:xfrm>
                <a:off x="1069664" y="6418137"/>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6" y="0"/>
                      <a:pt x="201526" y="0"/>
                    </a:cubicBezTo>
                    <a:cubicBezTo>
                      <a:pt x="312826" y="0"/>
                      <a:pt x="403053" y="90226"/>
                      <a:pt x="403053" y="201526"/>
                    </a:cubicBezTo>
                    <a:close/>
                  </a:path>
                </a:pathLst>
              </a:custGeom>
              <a:solidFill>
                <a:srgbClr val="FFFFFF"/>
              </a:solidFill>
              <a:ln w="22823" cap="flat">
                <a:solidFill>
                  <a:srgbClr val="3E29D7"/>
                </a:solidFill>
                <a:prstDash val="solid"/>
                <a:miter/>
              </a:ln>
            </p:spPr>
            <p:txBody>
              <a:bodyPr rtlCol="0" anchor="ctr"/>
              <a:lstStyle/>
              <a:p>
                <a:endParaRPr lang="en-US"/>
              </a:p>
            </p:txBody>
          </p:sp>
          <p:sp>
            <p:nvSpPr>
              <p:cNvPr id="39" name="Brīvforma: forma 38">
                <a:extLst>
                  <a:ext uri="{FF2B5EF4-FFF2-40B4-BE49-F238E27FC236}">
                    <a16:creationId xmlns:a16="http://schemas.microsoft.com/office/drawing/2014/main" id="{774CC023-E295-AC2D-82D1-06F9913972B3}"/>
                  </a:ext>
                </a:extLst>
              </p:cNvPr>
              <p:cNvSpPr/>
              <p:nvPr/>
            </p:nvSpPr>
            <p:spPr>
              <a:xfrm>
                <a:off x="1150685" y="6197896"/>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6" y="0"/>
                      <a:pt x="201526" y="0"/>
                    </a:cubicBezTo>
                    <a:cubicBezTo>
                      <a:pt x="312826" y="0"/>
                      <a:pt x="403053" y="90226"/>
                      <a:pt x="403053" y="201526"/>
                    </a:cubicBezTo>
                    <a:close/>
                  </a:path>
                </a:pathLst>
              </a:custGeom>
              <a:solidFill>
                <a:srgbClr val="3E29D7"/>
              </a:solidFill>
              <a:ln w="22823" cap="flat">
                <a:solidFill>
                  <a:srgbClr val="3E29D7"/>
                </a:solidFill>
                <a:prstDash val="solid"/>
                <a:miter/>
              </a:ln>
            </p:spPr>
            <p:txBody>
              <a:bodyPr rtlCol="0" anchor="ctr"/>
              <a:lstStyle/>
              <a:p>
                <a:endParaRPr lang="en-US"/>
              </a:p>
            </p:txBody>
          </p:sp>
        </p:grpSp>
      </p:grpSp>
    </p:spTree>
    <p:extLst>
      <p:ext uri="{BB962C8B-B14F-4D97-AF65-F5344CB8AC3E}">
        <p14:creationId xmlns:p14="http://schemas.microsoft.com/office/powerpoint/2010/main" val="241960294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Virsraksts un saturs">
    <p:bg>
      <p:bgPr>
        <a:solidFill>
          <a:srgbClr val="E7F3FF"/>
        </a:solidFill>
        <a:effectLst/>
      </p:bgPr>
    </p:bg>
    <p:spTree>
      <p:nvGrpSpPr>
        <p:cNvPr id="1" name=""/>
        <p:cNvGrpSpPr/>
        <p:nvPr/>
      </p:nvGrpSpPr>
      <p:grpSpPr>
        <a:xfrm>
          <a:off x="0" y="0"/>
          <a:ext cx="0" cy="0"/>
          <a:chOff x="0" y="0"/>
          <a:chExt cx="0" cy="0"/>
        </a:xfrm>
      </p:grpSpPr>
      <p:sp>
        <p:nvSpPr>
          <p:cNvPr id="3" name="Satura vietturis 2">
            <a:extLst>
              <a:ext uri="{FF2B5EF4-FFF2-40B4-BE49-F238E27FC236}">
                <a16:creationId xmlns:a16="http://schemas.microsoft.com/office/drawing/2014/main" id="{7F041BFA-A43E-EE04-8A09-199BD8C54E3B}"/>
              </a:ext>
            </a:extLst>
          </p:cNvPr>
          <p:cNvSpPr>
            <a:spLocks noGrp="1"/>
          </p:cNvSpPr>
          <p:nvPr>
            <p:ph idx="1"/>
          </p:nvPr>
        </p:nvSpPr>
        <p:spPr>
          <a:xfrm>
            <a:off x="97653" y="585926"/>
            <a:ext cx="11984855" cy="5868140"/>
          </a:xfrm>
        </p:spPr>
        <p:txBody>
          <a:bodyPr/>
          <a:lstStyle>
            <a:lvl1pPr>
              <a:defRPr>
                <a:latin typeface="Roboto" panose="02000000000000000000" pitchFamily="2" charset="0"/>
                <a:ea typeface="Roboto" panose="02000000000000000000" pitchFamily="2" charset="0"/>
                <a:cs typeface="Roboto" panose="02000000000000000000" pitchFamily="2" charset="0"/>
              </a:defRPr>
            </a:lvl1pPr>
            <a:lvl2pPr>
              <a:defRPr>
                <a:latin typeface="Roboto" panose="02000000000000000000" pitchFamily="2" charset="0"/>
                <a:ea typeface="Roboto" panose="02000000000000000000" pitchFamily="2" charset="0"/>
                <a:cs typeface="Roboto" panose="02000000000000000000" pitchFamily="2" charset="0"/>
              </a:defRPr>
            </a:lvl2pPr>
            <a:lvl3pPr>
              <a:defRPr>
                <a:latin typeface="Roboto" panose="02000000000000000000" pitchFamily="2" charset="0"/>
                <a:ea typeface="Roboto" panose="02000000000000000000" pitchFamily="2" charset="0"/>
                <a:cs typeface="Roboto" panose="02000000000000000000" pitchFamily="2" charset="0"/>
              </a:defRPr>
            </a:lvl3pPr>
            <a:lvl4pPr>
              <a:defRPr>
                <a:latin typeface="Roboto" panose="02000000000000000000" pitchFamily="2" charset="0"/>
                <a:ea typeface="Roboto" panose="02000000000000000000" pitchFamily="2" charset="0"/>
                <a:cs typeface="Roboto" panose="02000000000000000000" pitchFamily="2" charset="0"/>
              </a:defRPr>
            </a:lvl4pPr>
            <a:lvl5pPr>
              <a:defRPr>
                <a:latin typeface="Roboto" panose="02000000000000000000" pitchFamily="2" charset="0"/>
                <a:ea typeface="Roboto" panose="02000000000000000000" pitchFamily="2" charset="0"/>
                <a:cs typeface="Roboto" panose="02000000000000000000" pitchFamily="2" charset="0"/>
              </a:defRPr>
            </a:lvl5pPr>
          </a:lstStyle>
          <a:p>
            <a:pPr lvl="0"/>
            <a:r>
              <a:rPr lang="lv-LV" dirty="0"/>
              <a:t>Noklikšķiniet, lai rediģētu šablona teksta stilus</a:t>
            </a:r>
          </a:p>
          <a:p>
            <a:pPr lvl="1"/>
            <a:r>
              <a:rPr lang="lv-LV" dirty="0"/>
              <a:t>Otrais līmenis</a:t>
            </a:r>
          </a:p>
          <a:p>
            <a:pPr lvl="2"/>
            <a:r>
              <a:rPr lang="lv-LV" dirty="0"/>
              <a:t>Trešais līmenis</a:t>
            </a:r>
          </a:p>
          <a:p>
            <a:pPr lvl="3"/>
            <a:r>
              <a:rPr lang="lv-LV" dirty="0"/>
              <a:t>Ceturtais līmenis</a:t>
            </a:r>
          </a:p>
          <a:p>
            <a:pPr lvl="4"/>
            <a:r>
              <a:rPr lang="lv-LV" dirty="0"/>
              <a:t>Piektais līmenis</a:t>
            </a:r>
            <a:endParaRPr lang="en-US" dirty="0"/>
          </a:p>
        </p:txBody>
      </p:sp>
      <p:sp>
        <p:nvSpPr>
          <p:cNvPr id="7" name="Taisnstūris 6">
            <a:extLst>
              <a:ext uri="{FF2B5EF4-FFF2-40B4-BE49-F238E27FC236}">
                <a16:creationId xmlns:a16="http://schemas.microsoft.com/office/drawing/2014/main" id="{5DCA92F9-9A73-B129-5BA4-642EBBB42360}"/>
              </a:ext>
            </a:extLst>
          </p:cNvPr>
          <p:cNvSpPr/>
          <p:nvPr userDrawn="1"/>
        </p:nvSpPr>
        <p:spPr>
          <a:xfrm>
            <a:off x="0" y="6560598"/>
            <a:ext cx="12192000" cy="297402"/>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400" dirty="0">
                <a:solidFill>
                  <a:srgbClr val="C3C3E7"/>
                </a:solidFill>
                <a:effectLst/>
                <a:latin typeface="Roboto" panose="02000000000000000000" pitchFamily="2" charset="0"/>
                <a:ea typeface="Roboto" panose="02000000000000000000" pitchFamily="2" charset="0"/>
                <a:cs typeface="Roboto" panose="02000000000000000000" pitchFamily="2" charset="0"/>
              </a:rPr>
              <a:t>Kaunas, Lithuania									</a:t>
            </a:r>
            <a:endParaRPr lang="en-US" sz="1400" b="1" dirty="0">
              <a:solidFill>
                <a:srgbClr val="C3C3E7"/>
              </a:solidFill>
              <a:latin typeface="Roboto" panose="02000000000000000000" pitchFamily="2" charset="0"/>
              <a:ea typeface="Roboto" panose="02000000000000000000" pitchFamily="2" charset="0"/>
              <a:cs typeface="Roboto" panose="02000000000000000000" pitchFamily="2" charset="0"/>
            </a:endParaRPr>
          </a:p>
        </p:txBody>
      </p:sp>
      <p:sp>
        <p:nvSpPr>
          <p:cNvPr id="8" name="Taisnstūris 7">
            <a:extLst>
              <a:ext uri="{FF2B5EF4-FFF2-40B4-BE49-F238E27FC236}">
                <a16:creationId xmlns:a16="http://schemas.microsoft.com/office/drawing/2014/main" id="{3E411201-8AB9-0BD3-1B98-17CDC7B9D2EF}"/>
              </a:ext>
            </a:extLst>
          </p:cNvPr>
          <p:cNvSpPr/>
          <p:nvPr userDrawn="1"/>
        </p:nvSpPr>
        <p:spPr>
          <a:xfrm>
            <a:off x="319596" y="1"/>
            <a:ext cx="11872405" cy="488526"/>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9" name="image1.png">
            <a:extLst>
              <a:ext uri="{FF2B5EF4-FFF2-40B4-BE49-F238E27FC236}">
                <a16:creationId xmlns:a16="http://schemas.microsoft.com/office/drawing/2014/main" id="{28B6F2CF-8E29-9701-62DE-0ECFE9D9419B}"/>
              </a:ext>
            </a:extLst>
          </p:cNvPr>
          <p:cNvPicPr/>
          <p:nvPr userDrawn="1"/>
        </p:nvPicPr>
        <p:blipFill>
          <a:blip r:embed="rId2"/>
          <a:stretch>
            <a:fillRect/>
          </a:stretch>
        </p:blipFill>
        <p:spPr bwMode="auto">
          <a:xfrm>
            <a:off x="371499" y="253"/>
            <a:ext cx="329837" cy="479394"/>
          </a:xfrm>
          <a:prstGeom prst="rect">
            <a:avLst/>
          </a:prstGeom>
        </p:spPr>
      </p:pic>
      <p:sp>
        <p:nvSpPr>
          <p:cNvPr id="10" name="Taisnstūris 9">
            <a:extLst>
              <a:ext uri="{FF2B5EF4-FFF2-40B4-BE49-F238E27FC236}">
                <a16:creationId xmlns:a16="http://schemas.microsoft.com/office/drawing/2014/main" id="{CC0EE974-E9CD-A0A2-D2AC-9019C3652EF0}"/>
              </a:ext>
            </a:extLst>
          </p:cNvPr>
          <p:cNvSpPr/>
          <p:nvPr userDrawn="1"/>
        </p:nvSpPr>
        <p:spPr>
          <a:xfrm>
            <a:off x="1" y="2"/>
            <a:ext cx="204186" cy="488526"/>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3" name="Taisnstūris 12">
            <a:extLst>
              <a:ext uri="{FF2B5EF4-FFF2-40B4-BE49-F238E27FC236}">
                <a16:creationId xmlns:a16="http://schemas.microsoft.com/office/drawing/2014/main" id="{D3BB74FC-6EBA-6418-59B2-AB582EC03615}"/>
              </a:ext>
            </a:extLst>
          </p:cNvPr>
          <p:cNvSpPr/>
          <p:nvPr userDrawn="1"/>
        </p:nvSpPr>
        <p:spPr>
          <a:xfrm>
            <a:off x="4104167" y="-3"/>
            <a:ext cx="8087833" cy="488527"/>
          </a:xfrm>
          <a:prstGeom prst="rect">
            <a:avLst/>
          </a:prstGeom>
          <a:gradFill>
            <a:gsLst>
              <a:gs pos="0">
                <a:srgbClr val="000066"/>
              </a:gs>
              <a:gs pos="100000">
                <a:srgbClr val="0066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 name="Virsraksts 1">
            <a:extLst>
              <a:ext uri="{FF2B5EF4-FFF2-40B4-BE49-F238E27FC236}">
                <a16:creationId xmlns:a16="http://schemas.microsoft.com/office/drawing/2014/main" id="{813B8943-9143-2FE2-2DCB-B52F5B4BBD78}"/>
              </a:ext>
            </a:extLst>
          </p:cNvPr>
          <p:cNvSpPr>
            <a:spLocks noGrp="1"/>
          </p:cNvSpPr>
          <p:nvPr>
            <p:ph type="title"/>
          </p:nvPr>
        </p:nvSpPr>
        <p:spPr>
          <a:xfrm>
            <a:off x="816745" y="1"/>
            <a:ext cx="11375253" cy="479394"/>
          </a:xfrm>
        </p:spPr>
        <p:txBody>
          <a:bodyPr anchor="ctr">
            <a:noAutofit/>
          </a:bodyPr>
          <a:lstStyle>
            <a:lvl1pPr algn="r">
              <a:lnSpc>
                <a:spcPct val="100000"/>
              </a:lnSpc>
              <a:defRPr sz="28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lv-LV" dirty="0"/>
              <a:t>Rediģēt šablona virsraksta stilu</a:t>
            </a:r>
            <a:endParaRPr lang="en-US" dirty="0"/>
          </a:p>
        </p:txBody>
      </p:sp>
      <p:sp>
        <p:nvSpPr>
          <p:cNvPr id="4" name="TextBox 3">
            <a:extLst>
              <a:ext uri="{FF2B5EF4-FFF2-40B4-BE49-F238E27FC236}">
                <a16:creationId xmlns:a16="http://schemas.microsoft.com/office/drawing/2014/main" id="{2B763424-5104-1553-0AC4-735DB0ECB72F}"/>
              </a:ext>
            </a:extLst>
          </p:cNvPr>
          <p:cNvSpPr txBox="1"/>
          <p:nvPr userDrawn="1"/>
        </p:nvSpPr>
        <p:spPr>
          <a:xfrm>
            <a:off x="5428694" y="6560342"/>
            <a:ext cx="1322772" cy="307777"/>
          </a:xfrm>
          <a:prstGeom prst="rect">
            <a:avLst/>
          </a:prstGeom>
          <a:noFill/>
        </p:spPr>
        <p:txBody>
          <a:bodyPr wrap="square" rtlCol="0" anchor="ctr">
            <a:spAutoFit/>
          </a:bodyPr>
          <a:lstStyle/>
          <a:p>
            <a:pPr algn="ctr"/>
            <a:r>
              <a:rPr lang="en-US" sz="1400" b="1" kern="1200" dirty="0">
                <a:solidFill>
                  <a:srgbClr val="C3C3E7"/>
                </a:solidFill>
                <a:effectLst/>
                <a:latin typeface="Roboto" panose="02000000000000000000" pitchFamily="2" charset="0"/>
                <a:ea typeface="Roboto" panose="02000000000000000000" pitchFamily="2" charset="0"/>
                <a:cs typeface="Roboto" panose="02000000000000000000" pitchFamily="2" charset="0"/>
              </a:rPr>
              <a:t>23 / 09 / 2024</a:t>
            </a:r>
          </a:p>
        </p:txBody>
      </p:sp>
      <p:sp>
        <p:nvSpPr>
          <p:cNvPr id="5" name="TextBox 4">
            <a:extLst>
              <a:ext uri="{FF2B5EF4-FFF2-40B4-BE49-F238E27FC236}">
                <a16:creationId xmlns:a16="http://schemas.microsoft.com/office/drawing/2014/main" id="{D95E1A40-50B2-F50F-88B7-943140CAEA54}"/>
              </a:ext>
            </a:extLst>
          </p:cNvPr>
          <p:cNvSpPr txBox="1"/>
          <p:nvPr userDrawn="1"/>
        </p:nvSpPr>
        <p:spPr>
          <a:xfrm>
            <a:off x="10662266" y="6570841"/>
            <a:ext cx="1492929" cy="276999"/>
          </a:xfrm>
          <a:prstGeom prst="rect">
            <a:avLst/>
          </a:prstGeom>
          <a:noFill/>
        </p:spPr>
        <p:txBody>
          <a:bodyPr wrap="square" rtlCol="0">
            <a:spAutoFit/>
          </a:bodyPr>
          <a:lstStyle/>
          <a:p>
            <a:pPr algn="r"/>
            <a:r>
              <a:rPr lang="en-US" sz="1200" b="1" dirty="0">
                <a:solidFill>
                  <a:schemeClr val="bg1"/>
                </a:solidFill>
                <a:latin typeface="Roboto" panose="02000000000000000000" pitchFamily="2" charset="0"/>
                <a:ea typeface="Roboto" panose="02000000000000000000" pitchFamily="2" charset="0"/>
                <a:cs typeface="Roboto" panose="02000000000000000000" pitchFamily="2" charset="0"/>
              </a:rPr>
              <a:t>[ </a:t>
            </a:r>
            <a:fld id="{239A477C-B841-4E94-AB45-D48C28E1348B}" type="slidenum">
              <a:rPr lang="en-US" sz="1200" b="1" smtClean="0">
                <a:solidFill>
                  <a:schemeClr val="bg1"/>
                </a:solidFill>
                <a:latin typeface="Roboto" panose="02000000000000000000" pitchFamily="2" charset="0"/>
                <a:ea typeface="Roboto" panose="02000000000000000000" pitchFamily="2" charset="0"/>
                <a:cs typeface="Roboto" panose="02000000000000000000" pitchFamily="2" charset="0"/>
              </a:rPr>
              <a:pPr algn="r"/>
              <a:t>‹#›</a:t>
            </a:fld>
            <a:r>
              <a:rPr lang="en-US" sz="1200" b="1" dirty="0">
                <a:solidFill>
                  <a:schemeClr val="bg1"/>
                </a:solidFill>
                <a:latin typeface="Roboto" panose="02000000000000000000" pitchFamily="2" charset="0"/>
                <a:ea typeface="Roboto" panose="02000000000000000000" pitchFamily="2" charset="0"/>
                <a:cs typeface="Roboto" panose="02000000000000000000" pitchFamily="2" charset="0"/>
              </a:rPr>
              <a:t> ]</a:t>
            </a:r>
          </a:p>
        </p:txBody>
      </p:sp>
    </p:spTree>
    <p:extLst>
      <p:ext uri="{BB962C8B-B14F-4D97-AF65-F5344CB8AC3E}">
        <p14:creationId xmlns:p14="http://schemas.microsoft.com/office/powerpoint/2010/main" val="381610495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adaļas galvene">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C4D46CC9-ADB8-46B2-8E6F-57217141E628}"/>
              </a:ext>
            </a:extLst>
          </p:cNvPr>
          <p:cNvSpPr>
            <a:spLocks noGrp="1"/>
          </p:cNvSpPr>
          <p:nvPr>
            <p:ph type="title"/>
          </p:nvPr>
        </p:nvSpPr>
        <p:spPr>
          <a:xfrm>
            <a:off x="831850" y="1709738"/>
            <a:ext cx="10515600" cy="2852737"/>
          </a:xfrm>
        </p:spPr>
        <p:txBody>
          <a:bodyPr anchor="b"/>
          <a:lstStyle>
            <a:lvl1pPr>
              <a:defRPr sz="6000"/>
            </a:lvl1pPr>
          </a:lstStyle>
          <a:p>
            <a:r>
              <a:rPr lang="lv-LV"/>
              <a:t>Rediģēt šablona virsraksta stilu</a:t>
            </a:r>
            <a:endParaRPr lang="en-US"/>
          </a:p>
        </p:txBody>
      </p:sp>
      <p:sp>
        <p:nvSpPr>
          <p:cNvPr id="3" name="Teksta vietturis 2">
            <a:extLst>
              <a:ext uri="{FF2B5EF4-FFF2-40B4-BE49-F238E27FC236}">
                <a16:creationId xmlns:a16="http://schemas.microsoft.com/office/drawing/2014/main" id="{C039FB29-701F-7AF0-3965-A84BD8AE7C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lv-LV"/>
              <a:t>Noklikšķiniet, lai rediģētu šablona teksta stilus</a:t>
            </a:r>
          </a:p>
        </p:txBody>
      </p:sp>
      <p:sp>
        <p:nvSpPr>
          <p:cNvPr id="4" name="Datuma vietturis 3">
            <a:extLst>
              <a:ext uri="{FF2B5EF4-FFF2-40B4-BE49-F238E27FC236}">
                <a16:creationId xmlns:a16="http://schemas.microsoft.com/office/drawing/2014/main" id="{1E88710B-E0B9-7471-56C3-A2AF8D538AAD}"/>
              </a:ext>
            </a:extLst>
          </p:cNvPr>
          <p:cNvSpPr>
            <a:spLocks noGrp="1"/>
          </p:cNvSpPr>
          <p:nvPr>
            <p:ph type="dt" sz="half" idx="10"/>
          </p:nvPr>
        </p:nvSpPr>
        <p:spPr/>
        <p:txBody>
          <a:bodyPr/>
          <a:lstStyle/>
          <a:p>
            <a:fld id="{168F29B4-FB18-4BFB-8176-51BD077B352D}" type="datetimeFigureOut">
              <a:rPr lang="en-US" smtClean="0"/>
              <a:t>9/22/2024</a:t>
            </a:fld>
            <a:endParaRPr lang="en-US"/>
          </a:p>
        </p:txBody>
      </p:sp>
      <p:sp>
        <p:nvSpPr>
          <p:cNvPr id="5" name="Kājenes vietturis 4">
            <a:extLst>
              <a:ext uri="{FF2B5EF4-FFF2-40B4-BE49-F238E27FC236}">
                <a16:creationId xmlns:a16="http://schemas.microsoft.com/office/drawing/2014/main" id="{30383761-315B-7B5D-5D52-436235319FB2}"/>
              </a:ext>
            </a:extLst>
          </p:cNvPr>
          <p:cNvSpPr>
            <a:spLocks noGrp="1"/>
          </p:cNvSpPr>
          <p:nvPr>
            <p:ph type="ftr" sz="quarter" idx="11"/>
          </p:nvPr>
        </p:nvSpPr>
        <p:spPr/>
        <p:txBody>
          <a:bodyPr/>
          <a:lstStyle/>
          <a:p>
            <a:endParaRPr lang="en-US"/>
          </a:p>
        </p:txBody>
      </p:sp>
      <p:sp>
        <p:nvSpPr>
          <p:cNvPr id="6" name="Slaida numura vietturis 5">
            <a:extLst>
              <a:ext uri="{FF2B5EF4-FFF2-40B4-BE49-F238E27FC236}">
                <a16:creationId xmlns:a16="http://schemas.microsoft.com/office/drawing/2014/main" id="{06FA4D6C-6674-124A-52F6-5B9E289882F2}"/>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196259171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ivi satura bloki">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E34053A0-B1CD-23F0-755E-F4966939E816}"/>
              </a:ext>
            </a:extLst>
          </p:cNvPr>
          <p:cNvSpPr>
            <a:spLocks noGrp="1"/>
          </p:cNvSpPr>
          <p:nvPr>
            <p:ph type="title"/>
          </p:nvPr>
        </p:nvSpPr>
        <p:spPr/>
        <p:txBody>
          <a:bodyPr/>
          <a:lstStyle/>
          <a:p>
            <a:r>
              <a:rPr lang="lv-LV"/>
              <a:t>Rediģēt šablona virsraksta stilu</a:t>
            </a:r>
            <a:endParaRPr lang="en-US"/>
          </a:p>
        </p:txBody>
      </p:sp>
      <p:sp>
        <p:nvSpPr>
          <p:cNvPr id="3" name="Satura vietturis 2">
            <a:extLst>
              <a:ext uri="{FF2B5EF4-FFF2-40B4-BE49-F238E27FC236}">
                <a16:creationId xmlns:a16="http://schemas.microsoft.com/office/drawing/2014/main" id="{96EFEAD2-5C04-F6E5-6BCE-90891F5D5722}"/>
              </a:ext>
            </a:extLst>
          </p:cNvPr>
          <p:cNvSpPr>
            <a:spLocks noGrp="1"/>
          </p:cNvSpPr>
          <p:nvPr>
            <p:ph sz="half" idx="1"/>
          </p:nvPr>
        </p:nvSpPr>
        <p:spPr>
          <a:xfrm>
            <a:off x="838200" y="1825625"/>
            <a:ext cx="5181600" cy="4351338"/>
          </a:xfrm>
        </p:spPr>
        <p:txBody>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Satura vietturis 3">
            <a:extLst>
              <a:ext uri="{FF2B5EF4-FFF2-40B4-BE49-F238E27FC236}">
                <a16:creationId xmlns:a16="http://schemas.microsoft.com/office/drawing/2014/main" id="{53CC12D7-DA11-52A6-5E59-F98004BD1914}"/>
              </a:ext>
            </a:extLst>
          </p:cNvPr>
          <p:cNvSpPr>
            <a:spLocks noGrp="1"/>
          </p:cNvSpPr>
          <p:nvPr>
            <p:ph sz="half" idx="2"/>
          </p:nvPr>
        </p:nvSpPr>
        <p:spPr>
          <a:xfrm>
            <a:off x="6172200" y="1825625"/>
            <a:ext cx="5181600" cy="4351338"/>
          </a:xfrm>
        </p:spPr>
        <p:txBody>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5" name="Datuma vietturis 4">
            <a:extLst>
              <a:ext uri="{FF2B5EF4-FFF2-40B4-BE49-F238E27FC236}">
                <a16:creationId xmlns:a16="http://schemas.microsoft.com/office/drawing/2014/main" id="{6FEDCCEA-740C-1A21-2788-A30D70A8FFAA}"/>
              </a:ext>
            </a:extLst>
          </p:cNvPr>
          <p:cNvSpPr>
            <a:spLocks noGrp="1"/>
          </p:cNvSpPr>
          <p:nvPr>
            <p:ph type="dt" sz="half" idx="10"/>
          </p:nvPr>
        </p:nvSpPr>
        <p:spPr/>
        <p:txBody>
          <a:bodyPr/>
          <a:lstStyle/>
          <a:p>
            <a:fld id="{168F29B4-FB18-4BFB-8176-51BD077B352D}" type="datetimeFigureOut">
              <a:rPr lang="en-US" smtClean="0"/>
              <a:t>9/22/2024</a:t>
            </a:fld>
            <a:endParaRPr lang="en-US"/>
          </a:p>
        </p:txBody>
      </p:sp>
      <p:sp>
        <p:nvSpPr>
          <p:cNvPr id="6" name="Kājenes vietturis 5">
            <a:extLst>
              <a:ext uri="{FF2B5EF4-FFF2-40B4-BE49-F238E27FC236}">
                <a16:creationId xmlns:a16="http://schemas.microsoft.com/office/drawing/2014/main" id="{F0469FE8-B402-535D-A009-28D8FA029044}"/>
              </a:ext>
            </a:extLst>
          </p:cNvPr>
          <p:cNvSpPr>
            <a:spLocks noGrp="1"/>
          </p:cNvSpPr>
          <p:nvPr>
            <p:ph type="ftr" sz="quarter" idx="11"/>
          </p:nvPr>
        </p:nvSpPr>
        <p:spPr/>
        <p:txBody>
          <a:bodyPr/>
          <a:lstStyle/>
          <a:p>
            <a:endParaRPr lang="en-US"/>
          </a:p>
        </p:txBody>
      </p:sp>
      <p:sp>
        <p:nvSpPr>
          <p:cNvPr id="7" name="Slaida numura vietturis 6">
            <a:extLst>
              <a:ext uri="{FF2B5EF4-FFF2-40B4-BE49-F238E27FC236}">
                <a16:creationId xmlns:a16="http://schemas.microsoft.com/office/drawing/2014/main" id="{27C20F33-66C7-8ADE-3F8B-77C1C114E5D7}"/>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101065578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Salīdzinājum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897C09B9-2235-341E-EDE7-F71C1E9098FB}"/>
              </a:ext>
            </a:extLst>
          </p:cNvPr>
          <p:cNvSpPr>
            <a:spLocks noGrp="1"/>
          </p:cNvSpPr>
          <p:nvPr>
            <p:ph type="title"/>
          </p:nvPr>
        </p:nvSpPr>
        <p:spPr>
          <a:xfrm>
            <a:off x="839788" y="365125"/>
            <a:ext cx="10515600" cy="1325563"/>
          </a:xfrm>
        </p:spPr>
        <p:txBody>
          <a:bodyPr/>
          <a:lstStyle/>
          <a:p>
            <a:r>
              <a:rPr lang="lv-LV"/>
              <a:t>Rediģēt šablona virsraksta stilu</a:t>
            </a:r>
            <a:endParaRPr lang="en-US"/>
          </a:p>
        </p:txBody>
      </p:sp>
      <p:sp>
        <p:nvSpPr>
          <p:cNvPr id="3" name="Teksta vietturis 2">
            <a:extLst>
              <a:ext uri="{FF2B5EF4-FFF2-40B4-BE49-F238E27FC236}">
                <a16:creationId xmlns:a16="http://schemas.microsoft.com/office/drawing/2014/main" id="{F6080C51-E9A9-D26E-EE3A-E7D989A3FB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v-LV"/>
              <a:t>Noklikšķiniet, lai rediģētu šablona teksta stilus</a:t>
            </a:r>
          </a:p>
        </p:txBody>
      </p:sp>
      <p:sp>
        <p:nvSpPr>
          <p:cNvPr id="4" name="Satura vietturis 3">
            <a:extLst>
              <a:ext uri="{FF2B5EF4-FFF2-40B4-BE49-F238E27FC236}">
                <a16:creationId xmlns:a16="http://schemas.microsoft.com/office/drawing/2014/main" id="{263A59DD-F273-2AFD-8E90-F23CB73DFC2D}"/>
              </a:ext>
            </a:extLst>
          </p:cNvPr>
          <p:cNvSpPr>
            <a:spLocks noGrp="1"/>
          </p:cNvSpPr>
          <p:nvPr>
            <p:ph sz="half" idx="2"/>
          </p:nvPr>
        </p:nvSpPr>
        <p:spPr>
          <a:xfrm>
            <a:off x="839788" y="2505075"/>
            <a:ext cx="5157787" cy="3684588"/>
          </a:xfrm>
        </p:spPr>
        <p:txBody>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5" name="Teksta vietturis 4">
            <a:extLst>
              <a:ext uri="{FF2B5EF4-FFF2-40B4-BE49-F238E27FC236}">
                <a16:creationId xmlns:a16="http://schemas.microsoft.com/office/drawing/2014/main" id="{D4747B0D-1E07-4735-5ED5-16092EDC97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v-LV"/>
              <a:t>Noklikšķiniet, lai rediģētu šablona teksta stilus</a:t>
            </a:r>
          </a:p>
        </p:txBody>
      </p:sp>
      <p:sp>
        <p:nvSpPr>
          <p:cNvPr id="6" name="Satura vietturis 5">
            <a:extLst>
              <a:ext uri="{FF2B5EF4-FFF2-40B4-BE49-F238E27FC236}">
                <a16:creationId xmlns:a16="http://schemas.microsoft.com/office/drawing/2014/main" id="{4F06A768-760A-73E1-DA6D-44D6A2222CBD}"/>
              </a:ext>
            </a:extLst>
          </p:cNvPr>
          <p:cNvSpPr>
            <a:spLocks noGrp="1"/>
          </p:cNvSpPr>
          <p:nvPr>
            <p:ph sz="quarter" idx="4"/>
          </p:nvPr>
        </p:nvSpPr>
        <p:spPr>
          <a:xfrm>
            <a:off x="6172200" y="2505075"/>
            <a:ext cx="5183188" cy="3684588"/>
          </a:xfrm>
        </p:spPr>
        <p:txBody>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7" name="Datuma vietturis 6">
            <a:extLst>
              <a:ext uri="{FF2B5EF4-FFF2-40B4-BE49-F238E27FC236}">
                <a16:creationId xmlns:a16="http://schemas.microsoft.com/office/drawing/2014/main" id="{F8157E5A-2FC4-2042-12CE-5AF8750B0361}"/>
              </a:ext>
            </a:extLst>
          </p:cNvPr>
          <p:cNvSpPr>
            <a:spLocks noGrp="1"/>
          </p:cNvSpPr>
          <p:nvPr>
            <p:ph type="dt" sz="half" idx="10"/>
          </p:nvPr>
        </p:nvSpPr>
        <p:spPr/>
        <p:txBody>
          <a:bodyPr/>
          <a:lstStyle/>
          <a:p>
            <a:fld id="{168F29B4-FB18-4BFB-8176-51BD077B352D}" type="datetimeFigureOut">
              <a:rPr lang="en-US" smtClean="0"/>
              <a:t>9/22/2024</a:t>
            </a:fld>
            <a:endParaRPr lang="en-US"/>
          </a:p>
        </p:txBody>
      </p:sp>
      <p:sp>
        <p:nvSpPr>
          <p:cNvPr id="8" name="Kājenes vietturis 7">
            <a:extLst>
              <a:ext uri="{FF2B5EF4-FFF2-40B4-BE49-F238E27FC236}">
                <a16:creationId xmlns:a16="http://schemas.microsoft.com/office/drawing/2014/main" id="{1B1813B9-39D0-4BBF-25E5-3B58D336B598}"/>
              </a:ext>
            </a:extLst>
          </p:cNvPr>
          <p:cNvSpPr>
            <a:spLocks noGrp="1"/>
          </p:cNvSpPr>
          <p:nvPr>
            <p:ph type="ftr" sz="quarter" idx="11"/>
          </p:nvPr>
        </p:nvSpPr>
        <p:spPr/>
        <p:txBody>
          <a:bodyPr/>
          <a:lstStyle/>
          <a:p>
            <a:endParaRPr lang="en-US"/>
          </a:p>
        </p:txBody>
      </p:sp>
      <p:sp>
        <p:nvSpPr>
          <p:cNvPr id="9" name="Slaida numura vietturis 8">
            <a:extLst>
              <a:ext uri="{FF2B5EF4-FFF2-40B4-BE49-F238E27FC236}">
                <a16:creationId xmlns:a16="http://schemas.microsoft.com/office/drawing/2014/main" id="{45212A7B-50EE-A28D-4E35-87F503C46941}"/>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457266269"/>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kai virsrakst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524A81B2-3C8F-9454-8EFA-38C5A8F2668B}"/>
              </a:ext>
            </a:extLst>
          </p:cNvPr>
          <p:cNvSpPr>
            <a:spLocks noGrp="1"/>
          </p:cNvSpPr>
          <p:nvPr>
            <p:ph type="title"/>
          </p:nvPr>
        </p:nvSpPr>
        <p:spPr/>
        <p:txBody>
          <a:bodyPr/>
          <a:lstStyle/>
          <a:p>
            <a:r>
              <a:rPr lang="lv-LV"/>
              <a:t>Rediģēt šablona virsraksta stilu</a:t>
            </a:r>
            <a:endParaRPr lang="en-US"/>
          </a:p>
        </p:txBody>
      </p:sp>
      <p:sp>
        <p:nvSpPr>
          <p:cNvPr id="3" name="Datuma vietturis 2">
            <a:extLst>
              <a:ext uri="{FF2B5EF4-FFF2-40B4-BE49-F238E27FC236}">
                <a16:creationId xmlns:a16="http://schemas.microsoft.com/office/drawing/2014/main" id="{4ED67732-9599-82E5-CF0B-1E7356EA25F7}"/>
              </a:ext>
            </a:extLst>
          </p:cNvPr>
          <p:cNvSpPr>
            <a:spLocks noGrp="1"/>
          </p:cNvSpPr>
          <p:nvPr>
            <p:ph type="dt" sz="half" idx="10"/>
          </p:nvPr>
        </p:nvSpPr>
        <p:spPr/>
        <p:txBody>
          <a:bodyPr/>
          <a:lstStyle/>
          <a:p>
            <a:fld id="{168F29B4-FB18-4BFB-8176-51BD077B352D}" type="datetimeFigureOut">
              <a:rPr lang="en-US" smtClean="0"/>
              <a:t>9/22/2024</a:t>
            </a:fld>
            <a:endParaRPr lang="en-US"/>
          </a:p>
        </p:txBody>
      </p:sp>
      <p:sp>
        <p:nvSpPr>
          <p:cNvPr id="4" name="Kājenes vietturis 3">
            <a:extLst>
              <a:ext uri="{FF2B5EF4-FFF2-40B4-BE49-F238E27FC236}">
                <a16:creationId xmlns:a16="http://schemas.microsoft.com/office/drawing/2014/main" id="{22CD1859-2BAF-60FA-3ACC-F566C7488CB9}"/>
              </a:ext>
            </a:extLst>
          </p:cNvPr>
          <p:cNvSpPr>
            <a:spLocks noGrp="1"/>
          </p:cNvSpPr>
          <p:nvPr>
            <p:ph type="ftr" sz="quarter" idx="11"/>
          </p:nvPr>
        </p:nvSpPr>
        <p:spPr/>
        <p:txBody>
          <a:bodyPr/>
          <a:lstStyle/>
          <a:p>
            <a:endParaRPr lang="en-US"/>
          </a:p>
        </p:txBody>
      </p:sp>
      <p:sp>
        <p:nvSpPr>
          <p:cNvPr id="5" name="Slaida numura vietturis 4">
            <a:extLst>
              <a:ext uri="{FF2B5EF4-FFF2-40B4-BE49-F238E27FC236}">
                <a16:creationId xmlns:a16="http://schemas.microsoft.com/office/drawing/2014/main" id="{974EDE2B-BEC6-B440-50CA-4C6A586D1710}"/>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391480401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Tukšs">
    <p:spTree>
      <p:nvGrpSpPr>
        <p:cNvPr id="1" name=""/>
        <p:cNvGrpSpPr/>
        <p:nvPr/>
      </p:nvGrpSpPr>
      <p:grpSpPr>
        <a:xfrm>
          <a:off x="0" y="0"/>
          <a:ext cx="0" cy="0"/>
          <a:chOff x="0" y="0"/>
          <a:chExt cx="0" cy="0"/>
        </a:xfrm>
      </p:grpSpPr>
      <p:sp>
        <p:nvSpPr>
          <p:cNvPr id="2" name="Datuma vietturis 1">
            <a:extLst>
              <a:ext uri="{FF2B5EF4-FFF2-40B4-BE49-F238E27FC236}">
                <a16:creationId xmlns:a16="http://schemas.microsoft.com/office/drawing/2014/main" id="{CFEAEB0B-3713-C2A9-5B72-116D3094694E}"/>
              </a:ext>
            </a:extLst>
          </p:cNvPr>
          <p:cNvSpPr>
            <a:spLocks noGrp="1"/>
          </p:cNvSpPr>
          <p:nvPr>
            <p:ph type="dt" sz="half" idx="10"/>
          </p:nvPr>
        </p:nvSpPr>
        <p:spPr/>
        <p:txBody>
          <a:bodyPr/>
          <a:lstStyle/>
          <a:p>
            <a:fld id="{168F29B4-FB18-4BFB-8176-51BD077B352D}" type="datetimeFigureOut">
              <a:rPr lang="en-US" smtClean="0"/>
              <a:t>9/22/2024</a:t>
            </a:fld>
            <a:endParaRPr lang="en-US"/>
          </a:p>
        </p:txBody>
      </p:sp>
      <p:sp>
        <p:nvSpPr>
          <p:cNvPr id="3" name="Kājenes vietturis 2">
            <a:extLst>
              <a:ext uri="{FF2B5EF4-FFF2-40B4-BE49-F238E27FC236}">
                <a16:creationId xmlns:a16="http://schemas.microsoft.com/office/drawing/2014/main" id="{F4B4153B-8936-EDBE-63F8-5CC11EB30F16}"/>
              </a:ext>
            </a:extLst>
          </p:cNvPr>
          <p:cNvSpPr>
            <a:spLocks noGrp="1"/>
          </p:cNvSpPr>
          <p:nvPr>
            <p:ph type="ftr" sz="quarter" idx="11"/>
          </p:nvPr>
        </p:nvSpPr>
        <p:spPr/>
        <p:txBody>
          <a:bodyPr/>
          <a:lstStyle/>
          <a:p>
            <a:endParaRPr lang="en-US"/>
          </a:p>
        </p:txBody>
      </p:sp>
      <p:sp>
        <p:nvSpPr>
          <p:cNvPr id="4" name="Slaida numura vietturis 3">
            <a:extLst>
              <a:ext uri="{FF2B5EF4-FFF2-40B4-BE49-F238E27FC236}">
                <a16:creationId xmlns:a16="http://schemas.microsoft.com/office/drawing/2014/main" id="{0B251B68-EEE8-B24F-5F68-723AE1CFD995}"/>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315766329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Virsraksta vietturis 1">
            <a:extLst>
              <a:ext uri="{FF2B5EF4-FFF2-40B4-BE49-F238E27FC236}">
                <a16:creationId xmlns:a16="http://schemas.microsoft.com/office/drawing/2014/main" id="{E5CBEC49-D86E-CF4E-F7EB-664909E086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v-LV"/>
              <a:t>Rediģēt šablona virsraksta stilu</a:t>
            </a:r>
            <a:endParaRPr lang="en-US"/>
          </a:p>
        </p:txBody>
      </p:sp>
      <p:sp>
        <p:nvSpPr>
          <p:cNvPr id="3" name="Teksta vietturis 2">
            <a:extLst>
              <a:ext uri="{FF2B5EF4-FFF2-40B4-BE49-F238E27FC236}">
                <a16:creationId xmlns:a16="http://schemas.microsoft.com/office/drawing/2014/main" id="{D2828E2A-CF3C-D199-7CFB-55EBFA5734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Datuma vietturis 3">
            <a:extLst>
              <a:ext uri="{FF2B5EF4-FFF2-40B4-BE49-F238E27FC236}">
                <a16:creationId xmlns:a16="http://schemas.microsoft.com/office/drawing/2014/main" id="{4C893C37-418C-37FA-0FFD-EE55247303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8F29B4-FB18-4BFB-8176-51BD077B352D}" type="datetimeFigureOut">
              <a:rPr lang="en-US" smtClean="0"/>
              <a:t>9/22/2024</a:t>
            </a:fld>
            <a:endParaRPr lang="en-US"/>
          </a:p>
        </p:txBody>
      </p:sp>
      <p:sp>
        <p:nvSpPr>
          <p:cNvPr id="5" name="Kājenes vietturis 4">
            <a:extLst>
              <a:ext uri="{FF2B5EF4-FFF2-40B4-BE49-F238E27FC236}">
                <a16:creationId xmlns:a16="http://schemas.microsoft.com/office/drawing/2014/main" id="{0FC06057-A796-C231-8816-6B4331F646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aida numura vietturis 5">
            <a:extLst>
              <a:ext uri="{FF2B5EF4-FFF2-40B4-BE49-F238E27FC236}">
                <a16:creationId xmlns:a16="http://schemas.microsoft.com/office/drawing/2014/main" id="{86F771B1-D5CE-91A8-485D-7C5C3A95EBB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728DEB-3749-45CC-B9FA-DA05BC0C2B57}" type="slidenum">
              <a:rPr lang="en-US" smtClean="0"/>
              <a:t>‹#›</a:t>
            </a:fld>
            <a:endParaRPr lang="en-US"/>
          </a:p>
        </p:txBody>
      </p:sp>
    </p:spTree>
    <p:extLst>
      <p:ext uri="{BB962C8B-B14F-4D97-AF65-F5344CB8AC3E}">
        <p14:creationId xmlns:p14="http://schemas.microsoft.com/office/powerpoint/2010/main" val="2482647991"/>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ransition>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indico.cern.ch/event/1229268/" TargetMode="External"/><Relationship Id="rId2" Type="http://schemas.openxmlformats.org/officeDocument/2006/relationships/hyperlink" Target="https://indico.cern.ch/event/1176297/contributions/4940621/attachments/2473610/4729352/Concept_paper_of_Advanced_Particle_Therapy_Center_in_Baltic_States.pdf"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indico.cern.ch/event/1229268/" TargetMode="External"/><Relationship Id="rId2" Type="http://schemas.openxmlformats.org/officeDocument/2006/relationships/hyperlink" Target="https://indico.cern.ch/event/1176297/contributions/4940621/attachments/2473610/4729352/Concept_paper_of_Advanced_Particle_Therapy_Center_in_Baltic_States.pdf"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4.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hyperlink" Target="https://indico.cern.ch/event/1251461/page/29275-summaries-of-3-baltic-meetings" TargetMode="Externa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8.png"/><Relationship Id="rId4" Type="http://schemas.openxmlformats.org/officeDocument/2006/relationships/image" Target="../media/image14.svg"/><Relationship Id="rId9"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indico.cern.ch/category/16259/attachments/2838075/4960020/REPORT_25_05_2023.pdf" TargetMode="External"/><Relationship Id="rId2" Type="http://schemas.openxmlformats.org/officeDocument/2006/relationships/image" Target="../media/image24.png"/><Relationship Id="rId1" Type="http://schemas.openxmlformats.org/officeDocument/2006/relationships/slideLayout" Target="../slideLayouts/slideLayout4.xml"/><Relationship Id="rId5" Type="http://schemas.openxmlformats.org/officeDocument/2006/relationships/hyperlink" Target="https://link.springer.com/article/10.1007/s12553-024-00875-2" TargetMode="External"/><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hyperlink" Target="https://indico.cern.ch/category/16259/attachments/2838068/4960369/RESOLUTION%20of%20the%2040th%20Session%20of%20the%20Baltic%20Assembly.pdf" TargetMode="External"/><Relationship Id="rId2" Type="http://schemas.openxmlformats.org/officeDocument/2006/relationships/hyperlink" Target="https://indico.cern.ch/category/16259/attachments/2838068/4960374/RESOLUTION%20of%20the%20digital%2039th%20Session%20of%20the%20Baltic%20Assembly.pdf" TargetMode="External"/><Relationship Id="rId1" Type="http://schemas.openxmlformats.org/officeDocument/2006/relationships/slideLayout" Target="../slideLayouts/slideLayout4.xml"/><Relationship Id="rId5" Type="http://schemas.openxmlformats.org/officeDocument/2006/relationships/hyperlink" Target="https://indico.cern.ch/category/16259/attachments/2838068/4960376/RESOLUTION%20of%20the%2042nd%20Session%20of%20the%20Baltic%20Assembly.pdf" TargetMode="External"/><Relationship Id="rId4" Type="http://schemas.openxmlformats.org/officeDocument/2006/relationships/hyperlink" Target="https://indico.cern.ch/category/16259/attachments/2838068/4960375/RESOLUTION%20of%20the%2041st%20Session%20of%20the%20Baltic%20Assembly.pdf"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4.png"/><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33.png"/></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35F77139-0355-0FFC-F8F9-15DCDE4BD70F}"/>
              </a:ext>
            </a:extLst>
          </p:cNvPr>
          <p:cNvSpPr>
            <a:spLocks noGrp="1"/>
          </p:cNvSpPr>
          <p:nvPr>
            <p:ph type="ctrTitle"/>
          </p:nvPr>
        </p:nvSpPr>
        <p:spPr>
          <a:xfrm>
            <a:off x="0" y="2581835"/>
            <a:ext cx="12192000" cy="1703294"/>
          </a:xfrm>
        </p:spPr>
        <p:txBody>
          <a:bodyPr anchor="ctr">
            <a:normAutofit/>
          </a:bodyPr>
          <a:lstStyle/>
          <a:p>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Advanced Particle Therapy center for the Baltic States</a:t>
            </a:r>
            <a:br>
              <a:rPr lang="en-US" sz="3200" dirty="0">
                <a:solidFill>
                  <a:schemeClr val="bg1"/>
                </a:solidFill>
                <a:latin typeface="Roboto" panose="02000000000000000000" pitchFamily="2" charset="0"/>
                <a:ea typeface="Roboto" panose="02000000000000000000" pitchFamily="2" charset="0"/>
                <a:cs typeface="Roboto" panose="02000000000000000000" pitchFamily="2" charset="0"/>
              </a:rPr>
            </a:br>
            <a:r>
              <a:rPr lang="en-US" sz="3200" i="1" dirty="0">
                <a:solidFill>
                  <a:schemeClr val="bg1"/>
                </a:solidFill>
                <a:latin typeface="Roboto" panose="02000000000000000000" pitchFamily="2" charset="0"/>
                <a:ea typeface="Roboto" panose="02000000000000000000" pitchFamily="2" charset="0"/>
                <a:cs typeface="Roboto" panose="02000000000000000000" pitchFamily="2" charset="0"/>
              </a:rPr>
              <a:t>Overview, status and outlook of Feasibility Study</a:t>
            </a:r>
            <a:endParaRPr lang="en-US" i="1"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4" name="Virsraksts 1">
            <a:extLst>
              <a:ext uri="{FF2B5EF4-FFF2-40B4-BE49-F238E27FC236}">
                <a16:creationId xmlns:a16="http://schemas.microsoft.com/office/drawing/2014/main" id="{38178D3A-4415-FFAF-14F5-6FCFB6CC36D6}"/>
              </a:ext>
            </a:extLst>
          </p:cNvPr>
          <p:cNvSpPr txBox="1">
            <a:spLocks/>
          </p:cNvSpPr>
          <p:nvPr/>
        </p:nvSpPr>
        <p:spPr>
          <a:xfrm>
            <a:off x="0" y="4285129"/>
            <a:ext cx="12192000" cy="2088777"/>
          </a:xfrm>
          <a:prstGeom prst="rect">
            <a:avLst/>
          </a:prstGeom>
        </p:spPr>
        <p:txBody>
          <a:bodyPr vert="horz" lIns="91440" tIns="45720" rIns="91440" bIns="45720" rtlCol="0" anchor="ctr">
            <a:normAutofit fontScale="97500"/>
          </a:bodyPr>
          <a:lstStyle>
            <a:lvl1pPr algn="ctr" defTabSz="914400" rtl="0" eaLnBrk="1" latinLnBrk="0" hangingPunct="1">
              <a:lnSpc>
                <a:spcPct val="90000"/>
              </a:lnSpc>
              <a:spcBef>
                <a:spcPct val="0"/>
              </a:spcBef>
              <a:buNone/>
              <a:defRPr sz="6000" kern="1200">
                <a:solidFill>
                  <a:schemeClr val="tx1"/>
                </a:solidFill>
                <a:latin typeface="Arial" panose="020B0604020202020204" pitchFamily="34" charset="0"/>
                <a:ea typeface="+mj-ea"/>
                <a:cs typeface="Arial" panose="020B0604020202020204" pitchFamily="34" charset="0"/>
              </a:defRPr>
            </a:lvl1pPr>
          </a:lstStyle>
          <a:p>
            <a:pPr algn="l"/>
            <a:r>
              <a:rPr lang="en-US" sz="1800" i="1" dirty="0">
                <a:solidFill>
                  <a:schemeClr val="bg1"/>
                </a:solidFill>
                <a:latin typeface="Roboto" panose="02000000000000000000" pitchFamily="2" charset="0"/>
                <a:ea typeface="Roboto" panose="02000000000000000000" pitchFamily="2" charset="0"/>
                <a:cs typeface="Roboto" panose="02000000000000000000" pitchFamily="2" charset="0"/>
              </a:rPr>
              <a:t>On behalf of CERN Baltic Group’s “Advanced Particle Therapy center for the Baltic States” working group</a:t>
            </a:r>
          </a:p>
          <a:p>
            <a:pPr algn="l"/>
            <a:endParaRPr lang="en-US" sz="1800" u="sng" dirty="0">
              <a:solidFill>
                <a:schemeClr val="bg1"/>
              </a:solidFill>
              <a:latin typeface="Roboto" panose="02000000000000000000" pitchFamily="2" charset="0"/>
              <a:ea typeface="Roboto" panose="02000000000000000000" pitchFamily="2" charset="0"/>
              <a:cs typeface="Roboto" panose="02000000000000000000" pitchFamily="2" charset="0"/>
            </a:endParaRPr>
          </a:p>
          <a:p>
            <a:pPr algn="l"/>
            <a:r>
              <a:rPr lang="en-US" sz="1800" dirty="0">
                <a:solidFill>
                  <a:schemeClr val="bg1"/>
                </a:solidFill>
                <a:latin typeface="Roboto" panose="02000000000000000000" pitchFamily="2" charset="0"/>
                <a:ea typeface="Roboto" panose="02000000000000000000" pitchFamily="2" charset="0"/>
                <a:cs typeface="Roboto" panose="02000000000000000000" pitchFamily="2" charset="0"/>
              </a:rPr>
              <a:t>Prof. Toms TORIMS (CERN Baltic Group, RTU) </a:t>
            </a:r>
          </a:p>
          <a:p>
            <a:pPr algn="l"/>
            <a:r>
              <a:rPr lang="en-US" sz="1800" dirty="0">
                <a:solidFill>
                  <a:schemeClr val="bg1"/>
                </a:solidFill>
                <a:latin typeface="Roboto" panose="02000000000000000000" pitchFamily="2" charset="0"/>
                <a:ea typeface="Roboto" panose="02000000000000000000" pitchFamily="2" charset="0"/>
                <a:cs typeface="Roboto" panose="02000000000000000000" pitchFamily="2" charset="0"/>
              </a:rPr>
              <a:t>Kristaps PALSKIS (RTU)</a:t>
            </a:r>
          </a:p>
        </p:txBody>
      </p:sp>
    </p:spTree>
    <p:extLst>
      <p:ext uri="{BB962C8B-B14F-4D97-AF65-F5344CB8AC3E}">
        <p14:creationId xmlns:p14="http://schemas.microsoft.com/office/powerpoint/2010/main" val="115727272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i="1" dirty="0"/>
              <a:t>Recap</a:t>
            </a:r>
            <a:r>
              <a:rPr lang="en-US" b="1" dirty="0"/>
              <a:t>: The overall concept</a:t>
            </a:r>
            <a:endParaRPr lang="en-US" b="1" i="1" dirty="0"/>
          </a:p>
        </p:txBody>
      </p:sp>
      <p:sp>
        <p:nvSpPr>
          <p:cNvPr id="5" name="Taisnstūris 4">
            <a:extLst>
              <a:ext uri="{FF2B5EF4-FFF2-40B4-BE49-F238E27FC236}">
                <a16:creationId xmlns:a16="http://schemas.microsoft.com/office/drawing/2014/main" id="{1682D2D8-8FDC-B0A1-07AE-716B54E0957A}"/>
              </a:ext>
            </a:extLst>
          </p:cNvPr>
          <p:cNvSpPr/>
          <p:nvPr/>
        </p:nvSpPr>
        <p:spPr>
          <a:xfrm>
            <a:off x="0" y="6181344"/>
            <a:ext cx="12192000" cy="378488"/>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For more details on conceptual idea, refer to: </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hlinkClick r:id="rId2"/>
              </a:rPr>
              <a:t>Conceptual design idea report</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 and  </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hlinkClick r:id="rId3"/>
              </a:rPr>
              <a:t>Presentations from last bi-lateral meeting</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 </a:t>
            </a:r>
          </a:p>
        </p:txBody>
      </p:sp>
      <p:sp>
        <p:nvSpPr>
          <p:cNvPr id="7" name="Taisnstūris 6">
            <a:extLst>
              <a:ext uri="{FF2B5EF4-FFF2-40B4-BE49-F238E27FC236}">
                <a16:creationId xmlns:a16="http://schemas.microsoft.com/office/drawing/2014/main" id="{33C5D1CC-94A3-8138-E7DE-147E57DF4201}"/>
              </a:ext>
            </a:extLst>
          </p:cNvPr>
          <p:cNvSpPr/>
          <p:nvPr/>
        </p:nvSpPr>
        <p:spPr>
          <a:xfrm>
            <a:off x="8804013" y="1370846"/>
            <a:ext cx="3393876" cy="480898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aisnstūris 7">
            <a:extLst>
              <a:ext uri="{FF2B5EF4-FFF2-40B4-BE49-F238E27FC236}">
                <a16:creationId xmlns:a16="http://schemas.microsoft.com/office/drawing/2014/main" id="{55C70EAC-D10F-B5B0-8195-C47A99128B63}"/>
              </a:ext>
            </a:extLst>
          </p:cNvPr>
          <p:cNvSpPr/>
          <p:nvPr/>
        </p:nvSpPr>
        <p:spPr>
          <a:xfrm>
            <a:off x="4261431" y="1370846"/>
            <a:ext cx="3771466" cy="480898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aisnstūris 8">
            <a:extLst>
              <a:ext uri="{FF2B5EF4-FFF2-40B4-BE49-F238E27FC236}">
                <a16:creationId xmlns:a16="http://schemas.microsoft.com/office/drawing/2014/main" id="{727E72B2-D6BB-9DBF-46F8-FE471F82F63B}"/>
              </a:ext>
            </a:extLst>
          </p:cNvPr>
          <p:cNvSpPr/>
          <p:nvPr/>
        </p:nvSpPr>
        <p:spPr>
          <a:xfrm>
            <a:off x="-5889" y="1371599"/>
            <a:ext cx="3478899" cy="480898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20CBDE5-CC99-902B-BDF5-3EEC1552CB1B}"/>
              </a:ext>
            </a:extLst>
          </p:cNvPr>
          <p:cNvSpPr txBox="1"/>
          <p:nvPr/>
        </p:nvSpPr>
        <p:spPr>
          <a:xfrm>
            <a:off x="4261431" y="4120114"/>
            <a:ext cx="3771466" cy="2062103"/>
          </a:xfrm>
          <a:prstGeom prst="rect">
            <a:avLst/>
          </a:prstGeom>
          <a:noFill/>
        </p:spPr>
        <p:txBody>
          <a:bodyPr wrap="square" rtlCol="0">
            <a:spAutoFit/>
          </a:bodyPr>
          <a:lstStyle/>
          <a:p>
            <a:pPr algn="ctr"/>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Clinical cancer treatment facility </a:t>
            </a:r>
          </a:p>
          <a:p>
            <a:pPr algn="ctr"/>
            <a:r>
              <a:rPr lang="en-US" sz="2800" i="1" dirty="0">
                <a:solidFill>
                  <a:srgbClr val="FFFFFF"/>
                </a:solidFill>
                <a:latin typeface="Roboto" panose="02000000000000000000" pitchFamily="2" charset="0"/>
                <a:ea typeface="Roboto" panose="02000000000000000000" pitchFamily="2" charset="0"/>
                <a:cs typeface="Roboto" panose="02000000000000000000" pitchFamily="2" charset="0"/>
              </a:rPr>
              <a:t>Particle therapy and nuclear medicine</a:t>
            </a:r>
          </a:p>
        </p:txBody>
      </p:sp>
      <p:sp>
        <p:nvSpPr>
          <p:cNvPr id="21" name="TextBox 20">
            <a:extLst>
              <a:ext uri="{FF2B5EF4-FFF2-40B4-BE49-F238E27FC236}">
                <a16:creationId xmlns:a16="http://schemas.microsoft.com/office/drawing/2014/main" id="{BDC6D526-93BA-3704-65BE-088C083A4F99}"/>
              </a:ext>
            </a:extLst>
          </p:cNvPr>
          <p:cNvSpPr txBox="1"/>
          <p:nvPr/>
        </p:nvSpPr>
        <p:spPr>
          <a:xfrm>
            <a:off x="25256" y="4630073"/>
            <a:ext cx="3456898" cy="1200329"/>
          </a:xfrm>
          <a:prstGeom prst="rect">
            <a:avLst/>
          </a:prstGeom>
          <a:noFill/>
        </p:spPr>
        <p:txBody>
          <a:bodyPr wrap="square" rtlCol="0">
            <a:spAutoFit/>
          </a:bodyPr>
          <a:lstStyle/>
          <a:p>
            <a:pPr algn="ctr"/>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Research institution</a:t>
            </a:r>
            <a:endParaRPr lang="en-US" sz="28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22" name="TextBox 21">
            <a:extLst>
              <a:ext uri="{FF2B5EF4-FFF2-40B4-BE49-F238E27FC236}">
                <a16:creationId xmlns:a16="http://schemas.microsoft.com/office/drawing/2014/main" id="{C84390A5-5CF0-7740-4393-2F4D94CD04AB}"/>
              </a:ext>
            </a:extLst>
          </p:cNvPr>
          <p:cNvSpPr txBox="1"/>
          <p:nvPr/>
        </p:nvSpPr>
        <p:spPr>
          <a:xfrm>
            <a:off x="8794868" y="4373586"/>
            <a:ext cx="3393877" cy="1754326"/>
          </a:xfrm>
          <a:prstGeom prst="rect">
            <a:avLst/>
          </a:prstGeom>
          <a:noFill/>
        </p:spPr>
        <p:txBody>
          <a:bodyPr wrap="square" rtlCol="0">
            <a:spAutoFit/>
          </a:bodyPr>
          <a:lstStyle/>
          <a:p>
            <a:pPr algn="ctr"/>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Industry involvement infrastructure</a:t>
            </a:r>
            <a:endParaRPr lang="en-US" sz="28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id="{9D84A0A8-9519-6022-024A-5229EC93B3AD}"/>
              </a:ext>
            </a:extLst>
          </p:cNvPr>
          <p:cNvSpPr/>
          <p:nvPr/>
        </p:nvSpPr>
        <p:spPr>
          <a:xfrm>
            <a:off x="0" y="791374"/>
            <a:ext cx="12191998" cy="1291005"/>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Roboto" panose="02000000000000000000" pitchFamily="2" charset="0"/>
                <a:ea typeface="Roboto" panose="02000000000000000000" pitchFamily="2" charset="0"/>
                <a:cs typeface="Roboto" panose="02000000000000000000" pitchFamily="2" charset="0"/>
              </a:rPr>
              <a:t>Integration of helium synchrotron technology and all the capabilities into a modern clinical treatment center and large scale scientific research infrastructure</a:t>
            </a:r>
          </a:p>
        </p:txBody>
      </p:sp>
      <p:grpSp>
        <p:nvGrpSpPr>
          <p:cNvPr id="51" name="Grupa 50">
            <a:extLst>
              <a:ext uri="{FF2B5EF4-FFF2-40B4-BE49-F238E27FC236}">
                <a16:creationId xmlns:a16="http://schemas.microsoft.com/office/drawing/2014/main" id="{15E088C1-96E0-A2D8-2FDD-9A818DBC578F}"/>
              </a:ext>
            </a:extLst>
          </p:cNvPr>
          <p:cNvGrpSpPr/>
          <p:nvPr/>
        </p:nvGrpSpPr>
        <p:grpSpPr>
          <a:xfrm>
            <a:off x="9293917" y="2083957"/>
            <a:ext cx="2395778" cy="2398396"/>
            <a:chOff x="8926115" y="1469720"/>
            <a:chExt cx="3269048" cy="3272620"/>
          </a:xfrm>
        </p:grpSpPr>
        <p:sp>
          <p:nvSpPr>
            <p:cNvPr id="33" name="Brīvforma: forma 32">
              <a:extLst>
                <a:ext uri="{FF2B5EF4-FFF2-40B4-BE49-F238E27FC236}">
                  <a16:creationId xmlns:a16="http://schemas.microsoft.com/office/drawing/2014/main" id="{3E684519-D97D-B9CD-737F-FF84095120A0}"/>
                </a:ext>
              </a:extLst>
            </p:cNvPr>
            <p:cNvSpPr/>
            <p:nvPr/>
          </p:nvSpPr>
          <p:spPr>
            <a:xfrm>
              <a:off x="9083790" y="1899286"/>
              <a:ext cx="712882" cy="1235495"/>
            </a:xfrm>
            <a:custGeom>
              <a:avLst/>
              <a:gdLst>
                <a:gd name="connsiteX0" fmla="*/ 712882 w 712882"/>
                <a:gd name="connsiteY0" fmla="*/ 0 h 1235495"/>
                <a:gd name="connsiteX1" fmla="*/ 0 w 712882"/>
                <a:gd name="connsiteY1" fmla="*/ 1235495 h 1235495"/>
              </a:gdLst>
              <a:ahLst/>
              <a:cxnLst>
                <a:cxn ang="0">
                  <a:pos x="connsiteX0" y="connsiteY0"/>
                </a:cxn>
                <a:cxn ang="0">
                  <a:pos x="connsiteX1" y="connsiteY1"/>
                </a:cxn>
              </a:cxnLst>
              <a:rect l="l" t="t" r="r" b="b"/>
              <a:pathLst>
                <a:path w="712882" h="1235495">
                  <a:moveTo>
                    <a:pt x="712882" y="0"/>
                  </a:moveTo>
                  <a:lnTo>
                    <a:pt x="0" y="1235495"/>
                  </a:lnTo>
                </a:path>
              </a:pathLst>
            </a:custGeom>
            <a:ln w="31369" cap="flat">
              <a:solidFill>
                <a:schemeClr val="bg1"/>
              </a:solidFill>
              <a:prstDash val="solid"/>
              <a:miter/>
            </a:ln>
          </p:spPr>
          <p:txBody>
            <a:bodyPr rtlCol="0" anchor="ctr"/>
            <a:lstStyle/>
            <a:p>
              <a:endParaRPr lang="en-US"/>
            </a:p>
          </p:txBody>
        </p:sp>
        <p:sp>
          <p:nvSpPr>
            <p:cNvPr id="34" name="Brīvforma: forma 33">
              <a:extLst>
                <a:ext uri="{FF2B5EF4-FFF2-40B4-BE49-F238E27FC236}">
                  <a16:creationId xmlns:a16="http://schemas.microsoft.com/office/drawing/2014/main" id="{676F2241-E5BC-8855-3EF3-3165F86FA3B9}"/>
                </a:ext>
              </a:extLst>
            </p:cNvPr>
            <p:cNvSpPr/>
            <p:nvPr/>
          </p:nvSpPr>
          <p:spPr>
            <a:xfrm>
              <a:off x="9713135" y="4402135"/>
              <a:ext cx="1592995" cy="1569"/>
            </a:xfrm>
            <a:custGeom>
              <a:avLst/>
              <a:gdLst>
                <a:gd name="connsiteX0" fmla="*/ 0 w 1592995"/>
                <a:gd name="connsiteY0" fmla="*/ 0 h 1569"/>
                <a:gd name="connsiteX1" fmla="*/ 1592996 w 1592995"/>
                <a:gd name="connsiteY1" fmla="*/ 0 h 1569"/>
              </a:gdLst>
              <a:ahLst/>
              <a:cxnLst>
                <a:cxn ang="0">
                  <a:pos x="connsiteX0" y="connsiteY0"/>
                </a:cxn>
                <a:cxn ang="0">
                  <a:pos x="connsiteX1" y="connsiteY1"/>
                </a:cxn>
              </a:cxnLst>
              <a:rect l="l" t="t" r="r" b="b"/>
              <a:pathLst>
                <a:path w="1592995" h="1569">
                  <a:moveTo>
                    <a:pt x="0" y="0"/>
                  </a:moveTo>
                  <a:lnTo>
                    <a:pt x="1592996" y="0"/>
                  </a:lnTo>
                </a:path>
              </a:pathLst>
            </a:custGeom>
            <a:ln w="31369" cap="flat">
              <a:solidFill>
                <a:schemeClr val="bg1"/>
              </a:solidFill>
              <a:prstDash val="solid"/>
              <a:miter/>
            </a:ln>
          </p:spPr>
          <p:txBody>
            <a:bodyPr rtlCol="0" anchor="ctr"/>
            <a:lstStyle/>
            <a:p>
              <a:endParaRPr lang="en-US"/>
            </a:p>
          </p:txBody>
        </p:sp>
        <p:sp>
          <p:nvSpPr>
            <p:cNvPr id="35" name="Brīvforma: forma 34">
              <a:extLst>
                <a:ext uri="{FF2B5EF4-FFF2-40B4-BE49-F238E27FC236}">
                  <a16:creationId xmlns:a16="http://schemas.microsoft.com/office/drawing/2014/main" id="{42EBBDD7-57FE-9425-F6D3-9CF0C324E101}"/>
                </a:ext>
              </a:extLst>
            </p:cNvPr>
            <p:cNvSpPr/>
            <p:nvPr/>
          </p:nvSpPr>
          <p:spPr>
            <a:xfrm>
              <a:off x="11292525" y="1843856"/>
              <a:ext cx="713525" cy="1235134"/>
            </a:xfrm>
            <a:custGeom>
              <a:avLst/>
              <a:gdLst>
                <a:gd name="connsiteX0" fmla="*/ 713526 w 713525"/>
                <a:gd name="connsiteY0" fmla="*/ 1235134 h 1235134"/>
                <a:gd name="connsiteX1" fmla="*/ 0 w 713525"/>
                <a:gd name="connsiteY1" fmla="*/ 0 h 1235134"/>
              </a:gdLst>
              <a:ahLst/>
              <a:cxnLst>
                <a:cxn ang="0">
                  <a:pos x="connsiteX0" y="connsiteY0"/>
                </a:cxn>
                <a:cxn ang="0">
                  <a:pos x="connsiteX1" y="connsiteY1"/>
                </a:cxn>
              </a:cxnLst>
              <a:rect l="l" t="t" r="r" b="b"/>
              <a:pathLst>
                <a:path w="713525" h="1235134">
                  <a:moveTo>
                    <a:pt x="713526" y="1235134"/>
                  </a:moveTo>
                  <a:lnTo>
                    <a:pt x="0" y="0"/>
                  </a:lnTo>
                </a:path>
              </a:pathLst>
            </a:custGeom>
            <a:ln w="31369" cap="flat">
              <a:solidFill>
                <a:schemeClr val="bg1"/>
              </a:solidFill>
              <a:prstDash val="solid"/>
              <a:miter/>
            </a:ln>
          </p:spPr>
          <p:txBody>
            <a:bodyPr rtlCol="0" anchor="ctr"/>
            <a:lstStyle/>
            <a:p>
              <a:endParaRPr lang="en-US"/>
            </a:p>
          </p:txBody>
        </p:sp>
        <p:sp>
          <p:nvSpPr>
            <p:cNvPr id="36" name="Brīvforma: forma 35">
              <a:extLst>
                <a:ext uri="{FF2B5EF4-FFF2-40B4-BE49-F238E27FC236}">
                  <a16:creationId xmlns:a16="http://schemas.microsoft.com/office/drawing/2014/main" id="{A873A230-E7C1-A665-F85C-B53927E8FBED}"/>
                </a:ext>
              </a:extLst>
            </p:cNvPr>
            <p:cNvSpPr/>
            <p:nvPr/>
          </p:nvSpPr>
          <p:spPr>
            <a:xfrm>
              <a:off x="10332484" y="1575574"/>
              <a:ext cx="423680" cy="1569"/>
            </a:xfrm>
            <a:custGeom>
              <a:avLst/>
              <a:gdLst>
                <a:gd name="connsiteX0" fmla="*/ 0 w 423680"/>
                <a:gd name="connsiteY0" fmla="*/ 0 h 1569"/>
                <a:gd name="connsiteX1" fmla="*/ 423680 w 423680"/>
                <a:gd name="connsiteY1" fmla="*/ 0 h 1569"/>
              </a:gdLst>
              <a:ahLst/>
              <a:cxnLst>
                <a:cxn ang="0">
                  <a:pos x="connsiteX0" y="connsiteY0"/>
                </a:cxn>
                <a:cxn ang="0">
                  <a:pos x="connsiteX1" y="connsiteY1"/>
                </a:cxn>
              </a:cxnLst>
              <a:rect l="l" t="t" r="r" b="b"/>
              <a:pathLst>
                <a:path w="423680" h="1569">
                  <a:moveTo>
                    <a:pt x="0" y="0"/>
                  </a:moveTo>
                  <a:lnTo>
                    <a:pt x="423680" y="0"/>
                  </a:lnTo>
                </a:path>
              </a:pathLst>
            </a:custGeom>
            <a:ln w="31369" cap="flat">
              <a:solidFill>
                <a:schemeClr val="bg1"/>
              </a:solidFill>
              <a:prstDash val="solid"/>
              <a:miter/>
            </a:ln>
          </p:spPr>
          <p:txBody>
            <a:bodyPr rtlCol="0" anchor="ctr"/>
            <a:lstStyle/>
            <a:p>
              <a:endParaRPr lang="en-US"/>
            </a:p>
          </p:txBody>
        </p:sp>
        <p:sp>
          <p:nvSpPr>
            <p:cNvPr id="37" name="Brīvforma: forma 36">
              <a:extLst>
                <a:ext uri="{FF2B5EF4-FFF2-40B4-BE49-F238E27FC236}">
                  <a16:creationId xmlns:a16="http://schemas.microsoft.com/office/drawing/2014/main" id="{1BA112E7-ECEC-1C97-10AE-329D973D8AE0}"/>
                </a:ext>
              </a:extLst>
            </p:cNvPr>
            <p:cNvSpPr/>
            <p:nvPr/>
          </p:nvSpPr>
          <p:spPr>
            <a:xfrm>
              <a:off x="9102952" y="3706782"/>
              <a:ext cx="181747" cy="310513"/>
            </a:xfrm>
            <a:custGeom>
              <a:avLst/>
              <a:gdLst>
                <a:gd name="connsiteX0" fmla="*/ 0 w 181747"/>
                <a:gd name="connsiteY0" fmla="*/ 0 h 310513"/>
                <a:gd name="connsiteX1" fmla="*/ 181748 w 181747"/>
                <a:gd name="connsiteY1" fmla="*/ 310514 h 310513"/>
              </a:gdLst>
              <a:ahLst/>
              <a:cxnLst>
                <a:cxn ang="0">
                  <a:pos x="connsiteX0" y="connsiteY0"/>
                </a:cxn>
                <a:cxn ang="0">
                  <a:pos x="connsiteX1" y="connsiteY1"/>
                </a:cxn>
              </a:cxnLst>
              <a:rect l="l" t="t" r="r" b="b"/>
              <a:pathLst>
                <a:path w="181747" h="310513">
                  <a:moveTo>
                    <a:pt x="0" y="0"/>
                  </a:moveTo>
                  <a:lnTo>
                    <a:pt x="181748" y="310514"/>
                  </a:lnTo>
                </a:path>
              </a:pathLst>
            </a:custGeom>
            <a:ln w="31369" cap="flat">
              <a:solidFill>
                <a:schemeClr val="bg1"/>
              </a:solidFill>
              <a:prstDash val="solid"/>
              <a:miter/>
            </a:ln>
          </p:spPr>
          <p:txBody>
            <a:bodyPr rtlCol="0" anchor="ctr"/>
            <a:lstStyle/>
            <a:p>
              <a:endParaRPr lang="en-US"/>
            </a:p>
          </p:txBody>
        </p:sp>
        <p:sp>
          <p:nvSpPr>
            <p:cNvPr id="38" name="Brīvforma: forma 37">
              <a:extLst>
                <a:ext uri="{FF2B5EF4-FFF2-40B4-BE49-F238E27FC236}">
                  <a16:creationId xmlns:a16="http://schemas.microsoft.com/office/drawing/2014/main" id="{81D0B54E-13B8-F2BC-987D-D6F10362CD0F}"/>
                </a:ext>
              </a:extLst>
            </p:cNvPr>
            <p:cNvSpPr/>
            <p:nvPr/>
          </p:nvSpPr>
          <p:spPr>
            <a:xfrm>
              <a:off x="11766252" y="3645734"/>
              <a:ext cx="285027" cy="498350"/>
            </a:xfrm>
            <a:custGeom>
              <a:avLst/>
              <a:gdLst>
                <a:gd name="connsiteX0" fmla="*/ 285027 w 285027"/>
                <a:gd name="connsiteY0" fmla="*/ 0 h 498350"/>
                <a:gd name="connsiteX1" fmla="*/ 0 w 285027"/>
                <a:gd name="connsiteY1" fmla="*/ 498351 h 498350"/>
              </a:gdLst>
              <a:ahLst/>
              <a:cxnLst>
                <a:cxn ang="0">
                  <a:pos x="connsiteX0" y="connsiteY0"/>
                </a:cxn>
                <a:cxn ang="0">
                  <a:pos x="connsiteX1" y="connsiteY1"/>
                </a:cxn>
              </a:cxnLst>
              <a:rect l="l" t="t" r="r" b="b"/>
              <a:pathLst>
                <a:path w="285027" h="498350">
                  <a:moveTo>
                    <a:pt x="285027" y="0"/>
                  </a:moveTo>
                  <a:lnTo>
                    <a:pt x="0" y="498351"/>
                  </a:lnTo>
                </a:path>
              </a:pathLst>
            </a:custGeom>
            <a:ln w="31369" cap="flat">
              <a:solidFill>
                <a:schemeClr val="bg1"/>
              </a:solidFill>
              <a:prstDash val="solid"/>
              <a:miter/>
            </a:ln>
          </p:spPr>
          <p:txBody>
            <a:bodyPr rtlCol="0" anchor="ctr"/>
            <a:lstStyle/>
            <a:p>
              <a:endParaRPr lang="en-US"/>
            </a:p>
          </p:txBody>
        </p:sp>
        <p:sp>
          <p:nvSpPr>
            <p:cNvPr id="39" name="Brīvforma: forma 38">
              <a:extLst>
                <a:ext uri="{FF2B5EF4-FFF2-40B4-BE49-F238E27FC236}">
                  <a16:creationId xmlns:a16="http://schemas.microsoft.com/office/drawing/2014/main" id="{2374DFD6-63DE-43F5-4609-37B219943A4B}"/>
                </a:ext>
              </a:extLst>
            </p:cNvPr>
            <p:cNvSpPr/>
            <p:nvPr/>
          </p:nvSpPr>
          <p:spPr>
            <a:xfrm>
              <a:off x="9520611" y="2064815"/>
              <a:ext cx="2108730" cy="2108905"/>
            </a:xfrm>
            <a:custGeom>
              <a:avLst/>
              <a:gdLst>
                <a:gd name="connsiteX0" fmla="*/ 2107194 w 2108730"/>
                <a:gd name="connsiteY0" fmla="*/ 953686 h 2108905"/>
                <a:gd name="connsiteX1" fmla="*/ 2080609 w 2108730"/>
                <a:gd name="connsiteY1" fmla="*/ 917041 h 2108905"/>
                <a:gd name="connsiteX2" fmla="*/ 1843636 w 2108730"/>
                <a:gd name="connsiteY2" fmla="*/ 841272 h 2108905"/>
                <a:gd name="connsiteX3" fmla="*/ 1805861 w 2108730"/>
                <a:gd name="connsiteY3" fmla="*/ 807500 h 2108905"/>
                <a:gd name="connsiteX4" fmla="*/ 1758780 w 2108730"/>
                <a:gd name="connsiteY4" fmla="*/ 692356 h 2108905"/>
                <a:gd name="connsiteX5" fmla="*/ 1759722 w 2108730"/>
                <a:gd name="connsiteY5" fmla="*/ 645997 h 2108905"/>
                <a:gd name="connsiteX6" fmla="*/ 1871523 w 2108730"/>
                <a:gd name="connsiteY6" fmla="*/ 410593 h 2108905"/>
                <a:gd name="connsiteX7" fmla="*/ 1865324 w 2108730"/>
                <a:gd name="connsiteY7" fmla="*/ 373728 h 2108905"/>
                <a:gd name="connsiteX8" fmla="*/ 1730924 w 2108730"/>
                <a:gd name="connsiteY8" fmla="*/ 239093 h 2108905"/>
                <a:gd name="connsiteX9" fmla="*/ 1680250 w 2108730"/>
                <a:gd name="connsiteY9" fmla="*/ 231984 h 2108905"/>
                <a:gd name="connsiteX10" fmla="*/ 1456631 w 2108730"/>
                <a:gd name="connsiteY10" fmla="*/ 346547 h 2108905"/>
                <a:gd name="connsiteX11" fmla="*/ 1414635 w 2108730"/>
                <a:gd name="connsiteY11" fmla="*/ 348430 h 2108905"/>
                <a:gd name="connsiteX12" fmla="*/ 1295364 w 2108730"/>
                <a:gd name="connsiteY12" fmla="*/ 298964 h 2108905"/>
                <a:gd name="connsiteX13" fmla="*/ 1264777 w 2108730"/>
                <a:gd name="connsiteY13" fmla="*/ 267074 h 2108905"/>
                <a:gd name="connsiteX14" fmla="*/ 1177364 w 2108730"/>
                <a:gd name="connsiteY14" fmla="*/ 21579 h 2108905"/>
                <a:gd name="connsiteX15" fmla="*/ 1146965 w 2108730"/>
                <a:gd name="connsiteY15" fmla="*/ -392 h 2108905"/>
                <a:gd name="connsiteX16" fmla="*/ 949665 w 2108730"/>
                <a:gd name="connsiteY16" fmla="*/ -392 h 2108905"/>
                <a:gd name="connsiteX17" fmla="*/ 918011 w 2108730"/>
                <a:gd name="connsiteY17" fmla="*/ 22568 h 2108905"/>
                <a:gd name="connsiteX18" fmla="*/ 838664 w 2108730"/>
                <a:gd name="connsiteY18" fmla="*/ 268314 h 2108905"/>
                <a:gd name="connsiteX19" fmla="*/ 810102 w 2108730"/>
                <a:gd name="connsiteY19" fmla="*/ 299168 h 2108905"/>
                <a:gd name="connsiteX20" fmla="*/ 688570 w 2108730"/>
                <a:gd name="connsiteY20" fmla="*/ 349387 h 2108905"/>
                <a:gd name="connsiteX21" fmla="*/ 648693 w 2108730"/>
                <a:gd name="connsiteY21" fmla="*/ 348352 h 2108905"/>
                <a:gd name="connsiteX22" fmla="*/ 413195 w 2108730"/>
                <a:gd name="connsiteY22" fmla="*/ 236739 h 2108905"/>
                <a:gd name="connsiteX23" fmla="*/ 370445 w 2108730"/>
                <a:gd name="connsiteY23" fmla="*/ 243597 h 2108905"/>
                <a:gd name="connsiteX24" fmla="*/ 235951 w 2108730"/>
                <a:gd name="connsiteY24" fmla="*/ 378091 h 2108905"/>
                <a:gd name="connsiteX25" fmla="*/ 229281 w 2108730"/>
                <a:gd name="connsiteY25" fmla="*/ 422912 h 2108905"/>
                <a:gd name="connsiteX26" fmla="*/ 345869 w 2108730"/>
                <a:gd name="connsiteY26" fmla="*/ 650783 h 2108905"/>
                <a:gd name="connsiteX27" fmla="*/ 347517 w 2108730"/>
                <a:gd name="connsiteY27" fmla="*/ 690520 h 2108905"/>
                <a:gd name="connsiteX28" fmla="*/ 298537 w 2108730"/>
                <a:gd name="connsiteY28" fmla="*/ 809995 h 2108905"/>
                <a:gd name="connsiteX29" fmla="*/ 264749 w 2108730"/>
                <a:gd name="connsiteY29" fmla="*/ 842120 h 2108905"/>
                <a:gd name="connsiteX30" fmla="*/ 21498 w 2108730"/>
                <a:gd name="connsiteY30" fmla="*/ 928749 h 2108905"/>
                <a:gd name="connsiteX31" fmla="*/ -1415 w 2108730"/>
                <a:gd name="connsiteY31" fmla="*/ 960921 h 2108905"/>
                <a:gd name="connsiteX32" fmla="*/ -1509 w 2108730"/>
                <a:gd name="connsiteY32" fmla="*/ 1155882 h 2108905"/>
                <a:gd name="connsiteX33" fmla="*/ 23255 w 2108730"/>
                <a:gd name="connsiteY33" fmla="*/ 1188839 h 2108905"/>
                <a:gd name="connsiteX34" fmla="*/ 268829 w 2108730"/>
                <a:gd name="connsiteY34" fmla="*/ 1268609 h 2108905"/>
                <a:gd name="connsiteX35" fmla="*/ 296779 w 2108730"/>
                <a:gd name="connsiteY35" fmla="*/ 1293923 h 2108905"/>
                <a:gd name="connsiteX36" fmla="*/ 338697 w 2108730"/>
                <a:gd name="connsiteY36" fmla="*/ 1396936 h 2108905"/>
                <a:gd name="connsiteX37" fmla="*/ 519174 w 2108730"/>
                <a:gd name="connsiteY37" fmla="*/ 1222502 h 2108905"/>
                <a:gd name="connsiteX38" fmla="*/ 493436 w 2108730"/>
                <a:gd name="connsiteY38" fmla="*/ 1054407 h 2108905"/>
                <a:gd name="connsiteX39" fmla="*/ 1052599 w 2108730"/>
                <a:gd name="connsiteY39" fmla="*/ 495244 h 2108905"/>
                <a:gd name="connsiteX40" fmla="*/ 1611763 w 2108730"/>
                <a:gd name="connsiteY40" fmla="*/ 1054407 h 2108905"/>
                <a:gd name="connsiteX41" fmla="*/ 1052599 w 2108730"/>
                <a:gd name="connsiteY41" fmla="*/ 1613586 h 2108905"/>
                <a:gd name="connsiteX42" fmla="*/ 908642 w 2108730"/>
                <a:gd name="connsiteY42" fmla="*/ 1594880 h 2108905"/>
                <a:gd name="connsiteX43" fmla="*/ 732434 w 2108730"/>
                <a:gd name="connsiteY43" fmla="*/ 1777271 h 2108905"/>
                <a:gd name="connsiteX44" fmla="*/ 810557 w 2108730"/>
                <a:gd name="connsiteY44" fmla="*/ 1808658 h 2108905"/>
                <a:gd name="connsiteX45" fmla="*/ 840846 w 2108730"/>
                <a:gd name="connsiteY45" fmla="*/ 1840877 h 2108905"/>
                <a:gd name="connsiteX46" fmla="*/ 928227 w 2108730"/>
                <a:gd name="connsiteY46" fmla="*/ 2086372 h 2108905"/>
                <a:gd name="connsiteX47" fmla="*/ 958956 w 2108730"/>
                <a:gd name="connsiteY47" fmla="*/ 2107982 h 2108905"/>
                <a:gd name="connsiteX48" fmla="*/ 1055252 w 2108730"/>
                <a:gd name="connsiteY48" fmla="*/ 2107653 h 2108905"/>
                <a:gd name="connsiteX49" fmla="*/ 1144454 w 2108730"/>
                <a:gd name="connsiteY49" fmla="*/ 2108218 h 2108905"/>
                <a:gd name="connsiteX50" fmla="*/ 1190829 w 2108730"/>
                <a:gd name="connsiteY50" fmla="*/ 2075481 h 2108905"/>
                <a:gd name="connsiteX51" fmla="*/ 1267021 w 2108730"/>
                <a:gd name="connsiteY51" fmla="*/ 1838617 h 2108905"/>
                <a:gd name="connsiteX52" fmla="*/ 1293842 w 2108730"/>
                <a:gd name="connsiteY52" fmla="*/ 1809066 h 2108905"/>
                <a:gd name="connsiteX53" fmla="*/ 1415467 w 2108730"/>
                <a:gd name="connsiteY53" fmla="*/ 1759176 h 2108905"/>
                <a:gd name="connsiteX54" fmla="*/ 1459660 w 2108730"/>
                <a:gd name="connsiteY54" fmla="*/ 1760259 h 2108905"/>
                <a:gd name="connsiteX55" fmla="*/ 1695064 w 2108730"/>
                <a:gd name="connsiteY55" fmla="*/ 1872107 h 2108905"/>
                <a:gd name="connsiteX56" fmla="*/ 1733812 w 2108730"/>
                <a:gd name="connsiteY56" fmla="*/ 1865296 h 2108905"/>
                <a:gd name="connsiteX57" fmla="*/ 1868400 w 2108730"/>
                <a:gd name="connsiteY57" fmla="*/ 1730849 h 2108905"/>
                <a:gd name="connsiteX58" fmla="*/ 1876247 w 2108730"/>
                <a:gd name="connsiteY58" fmla="*/ 1684208 h 2108905"/>
                <a:gd name="connsiteX59" fmla="*/ 1759314 w 2108730"/>
                <a:gd name="connsiteY59" fmla="*/ 1456509 h 2108905"/>
                <a:gd name="connsiteX60" fmla="*/ 1757745 w 2108730"/>
                <a:gd name="connsiteY60" fmla="*/ 1416726 h 2108905"/>
                <a:gd name="connsiteX61" fmla="*/ 1806301 w 2108730"/>
                <a:gd name="connsiteY61" fmla="*/ 1299651 h 2108905"/>
                <a:gd name="connsiteX62" fmla="*/ 1843322 w 2108730"/>
                <a:gd name="connsiteY62" fmla="*/ 1264576 h 2108905"/>
                <a:gd name="connsiteX63" fmla="*/ 2084313 w 2108730"/>
                <a:gd name="connsiteY63" fmla="*/ 1178544 h 2108905"/>
                <a:gd name="connsiteX64" fmla="*/ 2107006 w 2108730"/>
                <a:gd name="connsiteY64" fmla="*/ 1146184 h 2108905"/>
                <a:gd name="connsiteX65" fmla="*/ 2107194 w 2108730"/>
                <a:gd name="connsiteY65" fmla="*/ 953686 h 210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2108730" h="2108905">
                  <a:moveTo>
                    <a:pt x="2107194" y="953686"/>
                  </a:moveTo>
                  <a:cubicBezTo>
                    <a:pt x="2107618" y="932641"/>
                    <a:pt x="2100195" y="923162"/>
                    <a:pt x="2080609" y="917041"/>
                  </a:cubicBezTo>
                  <a:cubicBezTo>
                    <a:pt x="2001404" y="892434"/>
                    <a:pt x="1922763" y="865943"/>
                    <a:pt x="1843636" y="841272"/>
                  </a:cubicBezTo>
                  <a:cubicBezTo>
                    <a:pt x="1824882" y="835450"/>
                    <a:pt x="1812861" y="826677"/>
                    <a:pt x="1805861" y="807500"/>
                  </a:cubicBezTo>
                  <a:cubicBezTo>
                    <a:pt x="1791580" y="768595"/>
                    <a:pt x="1775432" y="730319"/>
                    <a:pt x="1758780" y="692356"/>
                  </a:cubicBezTo>
                  <a:cubicBezTo>
                    <a:pt x="1751593" y="676019"/>
                    <a:pt x="1751797" y="662397"/>
                    <a:pt x="1759722" y="645997"/>
                  </a:cubicBezTo>
                  <a:cubicBezTo>
                    <a:pt x="1797591" y="567827"/>
                    <a:pt x="1833843" y="488857"/>
                    <a:pt x="1871523" y="410593"/>
                  </a:cubicBezTo>
                  <a:cubicBezTo>
                    <a:pt x="1878821" y="395527"/>
                    <a:pt x="1877550" y="385608"/>
                    <a:pt x="1865324" y="373728"/>
                  </a:cubicBezTo>
                  <a:cubicBezTo>
                    <a:pt x="1819813" y="329566"/>
                    <a:pt x="1774474" y="285169"/>
                    <a:pt x="1730924" y="239093"/>
                  </a:cubicBezTo>
                  <a:cubicBezTo>
                    <a:pt x="1714164" y="221281"/>
                    <a:pt x="1700683" y="221233"/>
                    <a:pt x="1680250" y="231984"/>
                  </a:cubicBezTo>
                  <a:cubicBezTo>
                    <a:pt x="1606160" y="271029"/>
                    <a:pt x="1531050" y="308050"/>
                    <a:pt x="1456631" y="346547"/>
                  </a:cubicBezTo>
                  <a:cubicBezTo>
                    <a:pt x="1442209" y="354033"/>
                    <a:pt x="1429858" y="355194"/>
                    <a:pt x="1414635" y="348430"/>
                  </a:cubicBezTo>
                  <a:cubicBezTo>
                    <a:pt x="1375401" y="330963"/>
                    <a:pt x="1335587" y="314375"/>
                    <a:pt x="1295364" y="298964"/>
                  </a:cubicBezTo>
                  <a:cubicBezTo>
                    <a:pt x="1279262" y="292686"/>
                    <a:pt x="1270474" y="283411"/>
                    <a:pt x="1264777" y="267074"/>
                  </a:cubicBezTo>
                  <a:cubicBezTo>
                    <a:pt x="1236215" y="184997"/>
                    <a:pt x="1206162" y="103500"/>
                    <a:pt x="1177364" y="21579"/>
                  </a:cubicBezTo>
                  <a:cubicBezTo>
                    <a:pt x="1171918" y="6011"/>
                    <a:pt x="1164165" y="-643"/>
                    <a:pt x="1146965" y="-392"/>
                  </a:cubicBezTo>
                  <a:cubicBezTo>
                    <a:pt x="1081193" y="529"/>
                    <a:pt x="1015437" y="529"/>
                    <a:pt x="949665" y="-392"/>
                  </a:cubicBezTo>
                  <a:cubicBezTo>
                    <a:pt x="931962" y="-627"/>
                    <a:pt x="923504" y="5101"/>
                    <a:pt x="918011" y="22568"/>
                  </a:cubicBezTo>
                  <a:cubicBezTo>
                    <a:pt x="892320" y="104724"/>
                    <a:pt x="864794" y="186284"/>
                    <a:pt x="838664" y="268314"/>
                  </a:cubicBezTo>
                  <a:cubicBezTo>
                    <a:pt x="833689" y="283804"/>
                    <a:pt x="825544" y="293204"/>
                    <a:pt x="810102" y="299168"/>
                  </a:cubicBezTo>
                  <a:cubicBezTo>
                    <a:pt x="769188" y="314956"/>
                    <a:pt x="728683" y="331696"/>
                    <a:pt x="688570" y="349387"/>
                  </a:cubicBezTo>
                  <a:cubicBezTo>
                    <a:pt x="674336" y="355665"/>
                    <a:pt x="662645" y="355069"/>
                    <a:pt x="648693" y="348352"/>
                  </a:cubicBezTo>
                  <a:cubicBezTo>
                    <a:pt x="570366" y="310813"/>
                    <a:pt x="491411" y="274592"/>
                    <a:pt x="413195" y="236739"/>
                  </a:cubicBezTo>
                  <a:cubicBezTo>
                    <a:pt x="395775" y="228327"/>
                    <a:pt x="384444" y="228986"/>
                    <a:pt x="370445" y="243597"/>
                  </a:cubicBezTo>
                  <a:cubicBezTo>
                    <a:pt x="326566" y="289348"/>
                    <a:pt x="281729" y="334180"/>
                    <a:pt x="235951" y="378091"/>
                  </a:cubicBezTo>
                  <a:cubicBezTo>
                    <a:pt x="220681" y="392749"/>
                    <a:pt x="219834" y="404770"/>
                    <a:pt x="229281" y="422912"/>
                  </a:cubicBezTo>
                  <a:cubicBezTo>
                    <a:pt x="268782" y="498540"/>
                    <a:pt x="306698" y="575015"/>
                    <a:pt x="345869" y="650783"/>
                  </a:cubicBezTo>
                  <a:cubicBezTo>
                    <a:pt x="353025" y="664562"/>
                    <a:pt x="353716" y="676254"/>
                    <a:pt x="347517" y="690520"/>
                  </a:cubicBezTo>
                  <a:cubicBezTo>
                    <a:pt x="330379" y="729989"/>
                    <a:pt x="313838" y="769788"/>
                    <a:pt x="298537" y="809995"/>
                  </a:cubicBezTo>
                  <a:cubicBezTo>
                    <a:pt x="292087" y="826960"/>
                    <a:pt x="281761" y="836203"/>
                    <a:pt x="264749" y="842120"/>
                  </a:cubicBezTo>
                  <a:cubicBezTo>
                    <a:pt x="183471" y="870494"/>
                    <a:pt x="102728" y="900374"/>
                    <a:pt x="21498" y="928749"/>
                  </a:cubicBezTo>
                  <a:cubicBezTo>
                    <a:pt x="4878" y="934524"/>
                    <a:pt x="-1697" y="943030"/>
                    <a:pt x="-1415" y="960921"/>
                  </a:cubicBezTo>
                  <a:cubicBezTo>
                    <a:pt x="-536" y="1025892"/>
                    <a:pt x="-348" y="1090911"/>
                    <a:pt x="-1509" y="1155882"/>
                  </a:cubicBezTo>
                  <a:cubicBezTo>
                    <a:pt x="-1839" y="1175280"/>
                    <a:pt x="5616" y="1183220"/>
                    <a:pt x="23255" y="1188839"/>
                  </a:cubicBezTo>
                  <a:cubicBezTo>
                    <a:pt x="105317" y="1214812"/>
                    <a:pt x="186908" y="1242197"/>
                    <a:pt x="268829" y="1268609"/>
                  </a:cubicBezTo>
                  <a:cubicBezTo>
                    <a:pt x="282514" y="1273019"/>
                    <a:pt x="291396" y="1279924"/>
                    <a:pt x="296779" y="1293923"/>
                  </a:cubicBezTo>
                  <a:cubicBezTo>
                    <a:pt x="310213" y="1328449"/>
                    <a:pt x="324181" y="1362787"/>
                    <a:pt x="338697" y="1396936"/>
                  </a:cubicBezTo>
                  <a:lnTo>
                    <a:pt x="519174" y="1222502"/>
                  </a:lnTo>
                  <a:cubicBezTo>
                    <a:pt x="502067" y="1168107"/>
                    <a:pt x="493389" y="1111422"/>
                    <a:pt x="493436" y="1054407"/>
                  </a:cubicBezTo>
                  <a:cubicBezTo>
                    <a:pt x="493436" y="745588"/>
                    <a:pt x="743780" y="495244"/>
                    <a:pt x="1052599" y="495244"/>
                  </a:cubicBezTo>
                  <a:cubicBezTo>
                    <a:pt x="1361418" y="495244"/>
                    <a:pt x="1611763" y="745588"/>
                    <a:pt x="1611763" y="1054407"/>
                  </a:cubicBezTo>
                  <a:cubicBezTo>
                    <a:pt x="1611763" y="1363226"/>
                    <a:pt x="1361418" y="1613586"/>
                    <a:pt x="1052599" y="1613586"/>
                  </a:cubicBezTo>
                  <a:cubicBezTo>
                    <a:pt x="1004012" y="1613633"/>
                    <a:pt x="955613" y="1607340"/>
                    <a:pt x="908642" y="1594880"/>
                  </a:cubicBezTo>
                  <a:lnTo>
                    <a:pt x="732434" y="1777271"/>
                  </a:lnTo>
                  <a:cubicBezTo>
                    <a:pt x="758313" y="1788178"/>
                    <a:pt x="784349" y="1798630"/>
                    <a:pt x="810557" y="1808658"/>
                  </a:cubicBezTo>
                  <a:cubicBezTo>
                    <a:pt x="826768" y="1814810"/>
                    <a:pt x="835227" y="1824666"/>
                    <a:pt x="840846" y="1840877"/>
                  </a:cubicBezTo>
                  <a:cubicBezTo>
                    <a:pt x="869408" y="1922892"/>
                    <a:pt x="899524" y="2004405"/>
                    <a:pt x="928227" y="2086372"/>
                  </a:cubicBezTo>
                  <a:cubicBezTo>
                    <a:pt x="933767" y="2102254"/>
                    <a:pt x="942085" y="2108547"/>
                    <a:pt x="958956" y="2107982"/>
                  </a:cubicBezTo>
                  <a:cubicBezTo>
                    <a:pt x="991049" y="2106853"/>
                    <a:pt x="1023158" y="2107653"/>
                    <a:pt x="1055252" y="2107653"/>
                  </a:cubicBezTo>
                  <a:cubicBezTo>
                    <a:pt x="1085069" y="2107653"/>
                    <a:pt x="1114887" y="2105864"/>
                    <a:pt x="1144454" y="2108218"/>
                  </a:cubicBezTo>
                  <a:cubicBezTo>
                    <a:pt x="1170804" y="2110289"/>
                    <a:pt x="1183029" y="2101438"/>
                    <a:pt x="1190829" y="2075481"/>
                  </a:cubicBezTo>
                  <a:cubicBezTo>
                    <a:pt x="1214636" y="1996024"/>
                    <a:pt x="1241739" y="1917634"/>
                    <a:pt x="1267021" y="1838617"/>
                  </a:cubicBezTo>
                  <a:cubicBezTo>
                    <a:pt x="1271729" y="1824148"/>
                    <a:pt x="1278995" y="1814747"/>
                    <a:pt x="1293842" y="1809066"/>
                  </a:cubicBezTo>
                  <a:cubicBezTo>
                    <a:pt x="1334771" y="1793372"/>
                    <a:pt x="1375307" y="1776737"/>
                    <a:pt x="1415467" y="1759176"/>
                  </a:cubicBezTo>
                  <a:cubicBezTo>
                    <a:pt x="1431255" y="1752271"/>
                    <a:pt x="1444124" y="1752742"/>
                    <a:pt x="1459660" y="1760259"/>
                  </a:cubicBezTo>
                  <a:cubicBezTo>
                    <a:pt x="1537893" y="1798033"/>
                    <a:pt x="1616863" y="1834301"/>
                    <a:pt x="1695064" y="1872107"/>
                  </a:cubicBezTo>
                  <a:cubicBezTo>
                    <a:pt x="1711213" y="1879954"/>
                    <a:pt x="1721414" y="1878071"/>
                    <a:pt x="1733812" y="1865296"/>
                  </a:cubicBezTo>
                  <a:cubicBezTo>
                    <a:pt x="1777974" y="1819785"/>
                    <a:pt x="1822638" y="1774728"/>
                    <a:pt x="1868400" y="1730849"/>
                  </a:cubicBezTo>
                  <a:cubicBezTo>
                    <a:pt x="1883953" y="1715924"/>
                    <a:pt x="1886621" y="1703793"/>
                    <a:pt x="1876247" y="1684208"/>
                  </a:cubicBezTo>
                  <a:cubicBezTo>
                    <a:pt x="1836401" y="1608768"/>
                    <a:pt x="1798548" y="1532293"/>
                    <a:pt x="1759314" y="1456509"/>
                  </a:cubicBezTo>
                  <a:cubicBezTo>
                    <a:pt x="1752189" y="1442793"/>
                    <a:pt x="1751467" y="1431054"/>
                    <a:pt x="1757745" y="1416726"/>
                  </a:cubicBezTo>
                  <a:cubicBezTo>
                    <a:pt x="1774804" y="1378057"/>
                    <a:pt x="1791141" y="1339058"/>
                    <a:pt x="1806301" y="1299651"/>
                  </a:cubicBezTo>
                  <a:cubicBezTo>
                    <a:pt x="1813410" y="1281274"/>
                    <a:pt x="1824490" y="1271089"/>
                    <a:pt x="1843322" y="1264576"/>
                  </a:cubicBezTo>
                  <a:cubicBezTo>
                    <a:pt x="1923893" y="1236657"/>
                    <a:pt x="2003758" y="1206635"/>
                    <a:pt x="2084313" y="1178544"/>
                  </a:cubicBezTo>
                  <a:cubicBezTo>
                    <a:pt x="2101325" y="1172580"/>
                    <a:pt x="2107241" y="1163855"/>
                    <a:pt x="2107006" y="1146184"/>
                  </a:cubicBezTo>
                  <a:cubicBezTo>
                    <a:pt x="2106143" y="1082091"/>
                    <a:pt x="2105829" y="1017857"/>
                    <a:pt x="2107194" y="953686"/>
                  </a:cubicBezTo>
                  <a:close/>
                </a:path>
              </a:pathLst>
            </a:custGeom>
            <a:solidFill>
              <a:srgbClr val="0000FF"/>
            </a:solidFill>
            <a:ln w="1568" cap="flat">
              <a:noFill/>
              <a:prstDash val="solid"/>
              <a:miter/>
            </a:ln>
          </p:spPr>
          <p:txBody>
            <a:bodyPr rtlCol="0" anchor="ctr"/>
            <a:lstStyle/>
            <a:p>
              <a:endParaRPr lang="en-US"/>
            </a:p>
          </p:txBody>
        </p:sp>
        <p:sp>
          <p:nvSpPr>
            <p:cNvPr id="40" name="Brīvforma: forma 39">
              <a:extLst>
                <a:ext uri="{FF2B5EF4-FFF2-40B4-BE49-F238E27FC236}">
                  <a16:creationId xmlns:a16="http://schemas.microsoft.com/office/drawing/2014/main" id="{B7A02BDC-EF13-2D29-6602-0D8446E13382}"/>
                </a:ext>
              </a:extLst>
            </p:cNvPr>
            <p:cNvSpPr/>
            <p:nvPr/>
          </p:nvSpPr>
          <p:spPr>
            <a:xfrm>
              <a:off x="9715285" y="1485430"/>
              <a:ext cx="665409" cy="472691"/>
            </a:xfrm>
            <a:custGeom>
              <a:avLst/>
              <a:gdLst>
                <a:gd name="connsiteX0" fmla="*/ -1520 w 665409"/>
                <a:gd name="connsiteY0" fmla="*/ 383938 h 472691"/>
                <a:gd name="connsiteX1" fmla="*/ 6327 w 665409"/>
                <a:gd name="connsiteY1" fmla="*/ 370331 h 472691"/>
                <a:gd name="connsiteX2" fmla="*/ 648196 w 665409"/>
                <a:gd name="connsiteY2" fmla="*/ -399 h 472691"/>
                <a:gd name="connsiteX3" fmla="*/ 663890 w 665409"/>
                <a:gd name="connsiteY3" fmla="*/ -399 h 472691"/>
                <a:gd name="connsiteX4" fmla="*/ 663890 w 665409"/>
                <a:gd name="connsiteY4" fmla="*/ 176249 h 472691"/>
                <a:gd name="connsiteX5" fmla="*/ 648196 w 665409"/>
                <a:gd name="connsiteY5" fmla="*/ 176249 h 472691"/>
                <a:gd name="connsiteX6" fmla="*/ 159277 w 665409"/>
                <a:gd name="connsiteY6" fmla="*/ 458734 h 472691"/>
                <a:gd name="connsiteX7" fmla="*/ 151430 w 665409"/>
                <a:gd name="connsiteY7" fmla="*/ 472293 h 472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409" h="472691">
                  <a:moveTo>
                    <a:pt x="-1520" y="383938"/>
                  </a:moveTo>
                  <a:lnTo>
                    <a:pt x="6327" y="370331"/>
                  </a:lnTo>
                  <a:cubicBezTo>
                    <a:pt x="138781" y="141054"/>
                    <a:pt x="383413" y="-237"/>
                    <a:pt x="648196" y="-399"/>
                  </a:cubicBezTo>
                  <a:lnTo>
                    <a:pt x="663890" y="-399"/>
                  </a:lnTo>
                  <a:lnTo>
                    <a:pt x="663890" y="176249"/>
                  </a:lnTo>
                  <a:lnTo>
                    <a:pt x="648196" y="176249"/>
                  </a:lnTo>
                  <a:cubicBezTo>
                    <a:pt x="447318" y="176484"/>
                    <a:pt x="260030" y="284707"/>
                    <a:pt x="159277" y="458734"/>
                  </a:cubicBezTo>
                  <a:lnTo>
                    <a:pt x="151430" y="472293"/>
                  </a:lnTo>
                  <a:close/>
                </a:path>
              </a:pathLst>
            </a:custGeom>
            <a:solidFill>
              <a:schemeClr val="bg1"/>
            </a:solidFill>
            <a:ln w="1568" cap="flat">
              <a:solidFill>
                <a:schemeClr val="bg1"/>
              </a:solidFill>
              <a:prstDash val="solid"/>
              <a:miter/>
            </a:ln>
          </p:spPr>
          <p:txBody>
            <a:bodyPr rtlCol="0" anchor="ctr"/>
            <a:lstStyle/>
            <a:p>
              <a:endParaRPr lang="en-US"/>
            </a:p>
          </p:txBody>
        </p:sp>
        <p:sp>
          <p:nvSpPr>
            <p:cNvPr id="41" name="Brīvforma: forma 40">
              <a:extLst>
                <a:ext uri="{FF2B5EF4-FFF2-40B4-BE49-F238E27FC236}">
                  <a16:creationId xmlns:a16="http://schemas.microsoft.com/office/drawing/2014/main" id="{89041084-C339-596E-4C32-A01053D85330}"/>
                </a:ext>
              </a:extLst>
            </p:cNvPr>
            <p:cNvSpPr/>
            <p:nvPr/>
          </p:nvSpPr>
          <p:spPr>
            <a:xfrm>
              <a:off x="9693848" y="1469720"/>
              <a:ext cx="702634" cy="509807"/>
            </a:xfrm>
            <a:custGeom>
              <a:avLst/>
              <a:gdLst>
                <a:gd name="connsiteX0" fmla="*/ 669665 w 702634"/>
                <a:gd name="connsiteY0" fmla="*/ 31004 h 509807"/>
                <a:gd name="connsiteX1" fmla="*/ 669665 w 702634"/>
                <a:gd name="connsiteY1" fmla="*/ 176296 h 509807"/>
                <a:gd name="connsiteX2" fmla="*/ 167202 w 702634"/>
                <a:gd name="connsiteY2" fmla="*/ 466628 h 509807"/>
                <a:gd name="connsiteX3" fmla="*/ 41308 w 702634"/>
                <a:gd name="connsiteY3" fmla="*/ 393903 h 509807"/>
                <a:gd name="connsiteX4" fmla="*/ 669602 w 702634"/>
                <a:gd name="connsiteY4" fmla="*/ 31004 h 509807"/>
                <a:gd name="connsiteX5" fmla="*/ 700989 w 702634"/>
                <a:gd name="connsiteY5" fmla="*/ -383 h 509807"/>
                <a:gd name="connsiteX6" fmla="*/ 669602 w 702634"/>
                <a:gd name="connsiteY6" fmla="*/ -383 h 509807"/>
                <a:gd name="connsiteX7" fmla="*/ 14174 w 702634"/>
                <a:gd name="connsiteY7" fmla="*/ 378178 h 509807"/>
                <a:gd name="connsiteX8" fmla="*/ -1520 w 702634"/>
                <a:gd name="connsiteY8" fmla="*/ 405375 h 509807"/>
                <a:gd name="connsiteX9" fmla="*/ 25709 w 702634"/>
                <a:gd name="connsiteY9" fmla="*/ 421069 h 509807"/>
                <a:gd name="connsiteX10" fmla="*/ 151540 w 702634"/>
                <a:gd name="connsiteY10" fmla="*/ 493715 h 509807"/>
                <a:gd name="connsiteX11" fmla="*/ 178690 w 702634"/>
                <a:gd name="connsiteY11" fmla="*/ 509408 h 509807"/>
                <a:gd name="connsiteX12" fmla="*/ 194384 w 702634"/>
                <a:gd name="connsiteY12" fmla="*/ 482274 h 509807"/>
                <a:gd name="connsiteX13" fmla="*/ 669727 w 702634"/>
                <a:gd name="connsiteY13" fmla="*/ 207636 h 509807"/>
                <a:gd name="connsiteX14" fmla="*/ 701115 w 702634"/>
                <a:gd name="connsiteY14" fmla="*/ 207636 h 509807"/>
                <a:gd name="connsiteX15" fmla="*/ 701115 w 702634"/>
                <a:gd name="connsiteY15" fmla="*/ -399 h 509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02634" h="509807">
                  <a:moveTo>
                    <a:pt x="669665" y="31004"/>
                  </a:moveTo>
                  <a:lnTo>
                    <a:pt x="669665" y="176296"/>
                  </a:lnTo>
                  <a:cubicBezTo>
                    <a:pt x="454992" y="176547"/>
                    <a:pt x="267594" y="293213"/>
                    <a:pt x="167202" y="466628"/>
                  </a:cubicBezTo>
                  <a:lnTo>
                    <a:pt x="41308" y="393903"/>
                  </a:lnTo>
                  <a:cubicBezTo>
                    <a:pt x="166857" y="177143"/>
                    <a:pt x="401163" y="31271"/>
                    <a:pt x="669602" y="31004"/>
                  </a:cubicBezTo>
                  <a:moveTo>
                    <a:pt x="700989" y="-383"/>
                  </a:moveTo>
                  <a:lnTo>
                    <a:pt x="669602" y="-383"/>
                  </a:lnTo>
                  <a:cubicBezTo>
                    <a:pt x="399217" y="-229"/>
                    <a:pt x="149421" y="144048"/>
                    <a:pt x="14174" y="378178"/>
                  </a:cubicBezTo>
                  <a:lnTo>
                    <a:pt x="-1520" y="405375"/>
                  </a:lnTo>
                  <a:lnTo>
                    <a:pt x="25709" y="421069"/>
                  </a:lnTo>
                  <a:lnTo>
                    <a:pt x="151540" y="493715"/>
                  </a:lnTo>
                  <a:lnTo>
                    <a:pt x="178690" y="509408"/>
                  </a:lnTo>
                  <a:lnTo>
                    <a:pt x="194384" y="482274"/>
                  </a:lnTo>
                  <a:cubicBezTo>
                    <a:pt x="292343" y="313128"/>
                    <a:pt x="474483" y="207903"/>
                    <a:pt x="669727" y="207636"/>
                  </a:cubicBezTo>
                  <a:lnTo>
                    <a:pt x="701115" y="207636"/>
                  </a:lnTo>
                  <a:lnTo>
                    <a:pt x="701115" y="-399"/>
                  </a:lnTo>
                  <a:close/>
                </a:path>
              </a:pathLst>
            </a:custGeom>
            <a:solidFill>
              <a:schemeClr val="bg1"/>
            </a:solidFill>
            <a:ln w="1568" cap="flat">
              <a:solidFill>
                <a:schemeClr val="bg1"/>
              </a:solidFill>
              <a:prstDash val="solid"/>
              <a:miter/>
            </a:ln>
          </p:spPr>
          <p:txBody>
            <a:bodyPr rtlCol="0" anchor="ctr"/>
            <a:lstStyle/>
            <a:p>
              <a:endParaRPr lang="en-US"/>
            </a:p>
          </p:txBody>
        </p:sp>
        <p:sp>
          <p:nvSpPr>
            <p:cNvPr id="42" name="Brīvforma: forma 41">
              <a:extLst>
                <a:ext uri="{FF2B5EF4-FFF2-40B4-BE49-F238E27FC236}">
                  <a16:creationId xmlns:a16="http://schemas.microsoft.com/office/drawing/2014/main" id="{A4DC36F9-C4CF-685B-E4E4-1216E7DEC569}"/>
                </a:ext>
              </a:extLst>
            </p:cNvPr>
            <p:cNvSpPr/>
            <p:nvPr/>
          </p:nvSpPr>
          <p:spPr>
            <a:xfrm>
              <a:off x="10741302" y="1485430"/>
              <a:ext cx="665409" cy="472675"/>
            </a:xfrm>
            <a:custGeom>
              <a:avLst/>
              <a:gdLst>
                <a:gd name="connsiteX0" fmla="*/ 503077 w 665409"/>
                <a:gd name="connsiteY0" fmla="*/ 458718 h 472675"/>
                <a:gd name="connsiteX1" fmla="*/ 14174 w 665409"/>
                <a:gd name="connsiteY1" fmla="*/ 176233 h 472675"/>
                <a:gd name="connsiteX2" fmla="*/ -1520 w 665409"/>
                <a:gd name="connsiteY2" fmla="*/ 176233 h 472675"/>
                <a:gd name="connsiteX3" fmla="*/ -1520 w 665409"/>
                <a:gd name="connsiteY3" fmla="*/ -399 h 472675"/>
                <a:gd name="connsiteX4" fmla="*/ 14174 w 665409"/>
                <a:gd name="connsiteY4" fmla="*/ -399 h 472675"/>
                <a:gd name="connsiteX5" fmla="*/ 656043 w 665409"/>
                <a:gd name="connsiteY5" fmla="*/ 370331 h 472675"/>
                <a:gd name="connsiteX6" fmla="*/ 663889 w 665409"/>
                <a:gd name="connsiteY6" fmla="*/ 383938 h 472675"/>
                <a:gd name="connsiteX7" fmla="*/ 510877 w 665409"/>
                <a:gd name="connsiteY7" fmla="*/ 472277 h 472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409" h="472675">
                  <a:moveTo>
                    <a:pt x="503077" y="458718"/>
                  </a:moveTo>
                  <a:cubicBezTo>
                    <a:pt x="402340" y="284739"/>
                    <a:pt x="214990" y="176515"/>
                    <a:pt x="14174" y="176233"/>
                  </a:cubicBezTo>
                  <a:lnTo>
                    <a:pt x="-1520" y="176233"/>
                  </a:lnTo>
                  <a:lnTo>
                    <a:pt x="-1520" y="-399"/>
                  </a:lnTo>
                  <a:lnTo>
                    <a:pt x="14174" y="-399"/>
                  </a:lnTo>
                  <a:cubicBezTo>
                    <a:pt x="278957" y="-237"/>
                    <a:pt x="523589" y="141054"/>
                    <a:pt x="656043" y="370331"/>
                  </a:cubicBezTo>
                  <a:lnTo>
                    <a:pt x="663889" y="383938"/>
                  </a:lnTo>
                  <a:lnTo>
                    <a:pt x="510877" y="472277"/>
                  </a:lnTo>
                  <a:close/>
                </a:path>
              </a:pathLst>
            </a:custGeom>
            <a:solidFill>
              <a:schemeClr val="bg1"/>
            </a:solidFill>
            <a:ln w="1568" cap="flat">
              <a:solidFill>
                <a:schemeClr val="bg1"/>
              </a:solidFill>
              <a:prstDash val="solid"/>
              <a:miter/>
            </a:ln>
          </p:spPr>
          <p:txBody>
            <a:bodyPr rtlCol="0" anchor="ctr"/>
            <a:lstStyle/>
            <a:p>
              <a:endParaRPr lang="en-US"/>
            </a:p>
          </p:txBody>
        </p:sp>
        <p:sp>
          <p:nvSpPr>
            <p:cNvPr id="43" name="Brīvforma: forma 42">
              <a:extLst>
                <a:ext uri="{FF2B5EF4-FFF2-40B4-BE49-F238E27FC236}">
                  <a16:creationId xmlns:a16="http://schemas.microsoft.com/office/drawing/2014/main" id="{163F22D7-465F-111C-0602-E74BD8999600}"/>
                </a:ext>
              </a:extLst>
            </p:cNvPr>
            <p:cNvSpPr/>
            <p:nvPr/>
          </p:nvSpPr>
          <p:spPr>
            <a:xfrm>
              <a:off x="10725640" y="1469736"/>
              <a:ext cx="702634" cy="509791"/>
            </a:xfrm>
            <a:custGeom>
              <a:avLst/>
              <a:gdLst>
                <a:gd name="connsiteX0" fmla="*/ 29868 w 702634"/>
                <a:gd name="connsiteY0" fmla="*/ 30989 h 509791"/>
                <a:gd name="connsiteX1" fmla="*/ 658161 w 702634"/>
                <a:gd name="connsiteY1" fmla="*/ 393888 h 509791"/>
                <a:gd name="connsiteX2" fmla="*/ 532330 w 702634"/>
                <a:gd name="connsiteY2" fmla="*/ 466549 h 509791"/>
                <a:gd name="connsiteX3" fmla="*/ 29868 w 702634"/>
                <a:gd name="connsiteY3" fmla="*/ 176217 h 509791"/>
                <a:gd name="connsiteX4" fmla="*/ 29868 w 702634"/>
                <a:gd name="connsiteY4" fmla="*/ 30989 h 509791"/>
                <a:gd name="connsiteX5" fmla="*/ -1520 w 702634"/>
                <a:gd name="connsiteY5" fmla="*/ -399 h 509791"/>
                <a:gd name="connsiteX6" fmla="*/ -1520 w 702634"/>
                <a:gd name="connsiteY6" fmla="*/ 207620 h 509791"/>
                <a:gd name="connsiteX7" fmla="*/ 29868 w 702634"/>
                <a:gd name="connsiteY7" fmla="*/ 207620 h 509791"/>
                <a:gd name="connsiteX8" fmla="*/ 505212 w 702634"/>
                <a:gd name="connsiteY8" fmla="*/ 482258 h 509791"/>
                <a:gd name="connsiteX9" fmla="*/ 520905 w 702634"/>
                <a:gd name="connsiteY9" fmla="*/ 509393 h 509791"/>
                <a:gd name="connsiteX10" fmla="*/ 548055 w 702634"/>
                <a:gd name="connsiteY10" fmla="*/ 493699 h 509791"/>
                <a:gd name="connsiteX11" fmla="*/ 673887 w 702634"/>
                <a:gd name="connsiteY11" fmla="*/ 421053 h 509791"/>
                <a:gd name="connsiteX12" fmla="*/ 701115 w 702634"/>
                <a:gd name="connsiteY12" fmla="*/ 405360 h 509791"/>
                <a:gd name="connsiteX13" fmla="*/ 685421 w 702634"/>
                <a:gd name="connsiteY13" fmla="*/ 378163 h 509791"/>
                <a:gd name="connsiteX14" fmla="*/ 413655 w 702634"/>
                <a:gd name="connsiteY14" fmla="*/ 104215 h 509791"/>
                <a:gd name="connsiteX15" fmla="*/ 29993 w 702634"/>
                <a:gd name="connsiteY15" fmla="*/ -399 h 509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02634" h="509791">
                  <a:moveTo>
                    <a:pt x="29868" y="30989"/>
                  </a:moveTo>
                  <a:cubicBezTo>
                    <a:pt x="298228" y="31255"/>
                    <a:pt x="532644" y="177128"/>
                    <a:pt x="658161" y="393888"/>
                  </a:cubicBezTo>
                  <a:lnTo>
                    <a:pt x="532330" y="466549"/>
                  </a:lnTo>
                  <a:cubicBezTo>
                    <a:pt x="431891" y="293198"/>
                    <a:pt x="244541" y="176531"/>
                    <a:pt x="29868" y="176217"/>
                  </a:cubicBezTo>
                  <a:lnTo>
                    <a:pt x="29868" y="30989"/>
                  </a:lnTo>
                  <a:moveTo>
                    <a:pt x="-1520" y="-399"/>
                  </a:moveTo>
                  <a:lnTo>
                    <a:pt x="-1520" y="207620"/>
                  </a:lnTo>
                  <a:lnTo>
                    <a:pt x="29868" y="207620"/>
                  </a:lnTo>
                  <a:cubicBezTo>
                    <a:pt x="225112" y="207856"/>
                    <a:pt x="407252" y="313081"/>
                    <a:pt x="505212" y="482258"/>
                  </a:cubicBezTo>
                  <a:lnTo>
                    <a:pt x="520905" y="509393"/>
                  </a:lnTo>
                  <a:lnTo>
                    <a:pt x="548055" y="493699"/>
                  </a:lnTo>
                  <a:lnTo>
                    <a:pt x="673887" y="421053"/>
                  </a:lnTo>
                  <a:lnTo>
                    <a:pt x="701115" y="405360"/>
                  </a:lnTo>
                  <a:lnTo>
                    <a:pt x="685421" y="378163"/>
                  </a:lnTo>
                  <a:cubicBezTo>
                    <a:pt x="619838" y="265045"/>
                    <a:pt x="526241" y="170706"/>
                    <a:pt x="413655" y="104215"/>
                  </a:cubicBezTo>
                  <a:cubicBezTo>
                    <a:pt x="297428" y="35667"/>
                    <a:pt x="164927" y="-458"/>
                    <a:pt x="29993" y="-399"/>
                  </a:cubicBezTo>
                  <a:close/>
                </a:path>
              </a:pathLst>
            </a:custGeom>
            <a:solidFill>
              <a:schemeClr val="bg1"/>
            </a:solidFill>
            <a:ln w="1568" cap="flat">
              <a:solidFill>
                <a:schemeClr val="bg1"/>
              </a:solidFill>
              <a:prstDash val="solid"/>
              <a:miter/>
            </a:ln>
          </p:spPr>
          <p:txBody>
            <a:bodyPr rtlCol="0" anchor="ctr"/>
            <a:lstStyle/>
            <a:p>
              <a:endParaRPr lang="en-US"/>
            </a:p>
          </p:txBody>
        </p:sp>
        <p:sp>
          <p:nvSpPr>
            <p:cNvPr id="44" name="Brīvforma: forma 43">
              <a:extLst>
                <a:ext uri="{FF2B5EF4-FFF2-40B4-BE49-F238E27FC236}">
                  <a16:creationId xmlns:a16="http://schemas.microsoft.com/office/drawing/2014/main" id="{0755F7D1-AA15-D435-5A93-02909AAC6388}"/>
                </a:ext>
              </a:extLst>
            </p:cNvPr>
            <p:cNvSpPr/>
            <p:nvPr/>
          </p:nvSpPr>
          <p:spPr>
            <a:xfrm>
              <a:off x="8941969" y="3022870"/>
              <a:ext cx="260150" cy="768437"/>
            </a:xfrm>
            <a:custGeom>
              <a:avLst/>
              <a:gdLst>
                <a:gd name="connsiteX0" fmla="*/ 97646 w 260150"/>
                <a:gd name="connsiteY0" fmla="*/ 754464 h 768437"/>
                <a:gd name="connsiteX1" fmla="*/ 97772 w 260150"/>
                <a:gd name="connsiteY1" fmla="*/ 13223 h 768437"/>
                <a:gd name="connsiteX2" fmla="*/ 105619 w 260150"/>
                <a:gd name="connsiteY2" fmla="*/ -399 h 768437"/>
                <a:gd name="connsiteX3" fmla="*/ 258631 w 260150"/>
                <a:gd name="connsiteY3" fmla="*/ 87941 h 768437"/>
                <a:gd name="connsiteX4" fmla="*/ 250785 w 260150"/>
                <a:gd name="connsiteY4" fmla="*/ 101531 h 768437"/>
                <a:gd name="connsiteX5" fmla="*/ 250628 w 260150"/>
                <a:gd name="connsiteY5" fmla="*/ 666156 h 768437"/>
                <a:gd name="connsiteX6" fmla="*/ 258474 w 260150"/>
                <a:gd name="connsiteY6" fmla="*/ 679731 h 768437"/>
                <a:gd name="connsiteX7" fmla="*/ 105493 w 260150"/>
                <a:gd name="connsiteY7" fmla="*/ 768039 h 768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0150" h="768437">
                  <a:moveTo>
                    <a:pt x="97646" y="754464"/>
                  </a:moveTo>
                  <a:cubicBezTo>
                    <a:pt x="-34619" y="525071"/>
                    <a:pt x="-34572" y="242570"/>
                    <a:pt x="97772" y="13223"/>
                  </a:cubicBezTo>
                  <a:lnTo>
                    <a:pt x="105619" y="-399"/>
                  </a:lnTo>
                  <a:lnTo>
                    <a:pt x="258631" y="87941"/>
                  </a:lnTo>
                  <a:lnTo>
                    <a:pt x="250785" y="101531"/>
                  </a:lnTo>
                  <a:cubicBezTo>
                    <a:pt x="150487" y="275731"/>
                    <a:pt x="150440" y="492114"/>
                    <a:pt x="250628" y="666156"/>
                  </a:cubicBezTo>
                  <a:lnTo>
                    <a:pt x="258474" y="679731"/>
                  </a:lnTo>
                  <a:lnTo>
                    <a:pt x="105493" y="768039"/>
                  </a:lnTo>
                  <a:close/>
                </a:path>
              </a:pathLst>
            </a:custGeom>
            <a:solidFill>
              <a:schemeClr val="bg1"/>
            </a:solidFill>
            <a:ln w="1568" cap="flat">
              <a:solidFill>
                <a:schemeClr val="bg1"/>
              </a:solidFill>
              <a:prstDash val="solid"/>
              <a:miter/>
            </a:ln>
          </p:spPr>
          <p:txBody>
            <a:bodyPr rtlCol="0" anchor="ctr"/>
            <a:lstStyle/>
            <a:p>
              <a:endParaRPr lang="en-US"/>
            </a:p>
          </p:txBody>
        </p:sp>
        <p:sp>
          <p:nvSpPr>
            <p:cNvPr id="45" name="Brīvforma: forma 44">
              <a:extLst>
                <a:ext uri="{FF2B5EF4-FFF2-40B4-BE49-F238E27FC236}">
                  <a16:creationId xmlns:a16="http://schemas.microsoft.com/office/drawing/2014/main" id="{7811FE55-AE0E-357E-2837-4EEE084EC704}"/>
                </a:ext>
              </a:extLst>
            </p:cNvPr>
            <p:cNvSpPr/>
            <p:nvPr/>
          </p:nvSpPr>
          <p:spPr>
            <a:xfrm>
              <a:off x="8926115" y="3001401"/>
              <a:ext cx="297427" cy="811359"/>
            </a:xfrm>
            <a:custGeom>
              <a:avLst/>
              <a:gdLst>
                <a:gd name="connsiteX0" fmla="*/ 127233 w 297427"/>
                <a:gd name="connsiteY0" fmla="*/ 42492 h 811359"/>
                <a:gd name="connsiteX1" fmla="*/ 253064 w 297427"/>
                <a:gd name="connsiteY1" fmla="*/ 115153 h 811359"/>
                <a:gd name="connsiteX2" fmla="*/ 252923 w 297427"/>
                <a:gd name="connsiteY2" fmla="*/ 695440 h 811359"/>
                <a:gd name="connsiteX3" fmla="*/ 127107 w 297427"/>
                <a:gd name="connsiteY3" fmla="*/ 768070 h 811359"/>
                <a:gd name="connsiteX4" fmla="*/ 127233 w 297427"/>
                <a:gd name="connsiteY4" fmla="*/ 42492 h 811359"/>
                <a:gd name="connsiteX5" fmla="*/ 115714 w 297427"/>
                <a:gd name="connsiteY5" fmla="*/ -399 h 811359"/>
                <a:gd name="connsiteX6" fmla="*/ 100020 w 297427"/>
                <a:gd name="connsiteY6" fmla="*/ 26845 h 811359"/>
                <a:gd name="connsiteX7" fmla="*/ 99895 w 297427"/>
                <a:gd name="connsiteY7" fmla="*/ 783748 h 811359"/>
                <a:gd name="connsiteX8" fmla="*/ 115588 w 297427"/>
                <a:gd name="connsiteY8" fmla="*/ 810961 h 811359"/>
                <a:gd name="connsiteX9" fmla="*/ 142801 w 297427"/>
                <a:gd name="connsiteY9" fmla="*/ 795267 h 811359"/>
                <a:gd name="connsiteX10" fmla="*/ 268617 w 297427"/>
                <a:gd name="connsiteY10" fmla="*/ 722637 h 811359"/>
                <a:gd name="connsiteX11" fmla="*/ 295751 w 297427"/>
                <a:gd name="connsiteY11" fmla="*/ 706944 h 811359"/>
                <a:gd name="connsiteX12" fmla="*/ 280057 w 297427"/>
                <a:gd name="connsiteY12" fmla="*/ 679778 h 811359"/>
                <a:gd name="connsiteX13" fmla="*/ 280214 w 297427"/>
                <a:gd name="connsiteY13" fmla="*/ 130816 h 811359"/>
                <a:gd name="connsiteX14" fmla="*/ 295908 w 297427"/>
                <a:gd name="connsiteY14" fmla="*/ 103650 h 811359"/>
                <a:gd name="connsiteX15" fmla="*/ 268758 w 297427"/>
                <a:gd name="connsiteY15" fmla="*/ 87956 h 811359"/>
                <a:gd name="connsiteX16" fmla="*/ 142926 w 297427"/>
                <a:gd name="connsiteY16" fmla="*/ 15295 h 811359"/>
                <a:gd name="connsiteX17" fmla="*/ 115714 w 297427"/>
                <a:gd name="connsiteY17" fmla="*/ -399 h 811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7427" h="811359">
                  <a:moveTo>
                    <a:pt x="127233" y="42492"/>
                  </a:moveTo>
                  <a:lnTo>
                    <a:pt x="253064" y="115153"/>
                  </a:lnTo>
                  <a:cubicBezTo>
                    <a:pt x="153143" y="288756"/>
                    <a:pt x="145798" y="509393"/>
                    <a:pt x="252923" y="695440"/>
                  </a:cubicBezTo>
                  <a:lnTo>
                    <a:pt x="127107" y="768070"/>
                  </a:lnTo>
                  <a:cubicBezTo>
                    <a:pt x="-6885" y="535475"/>
                    <a:pt x="2265" y="259597"/>
                    <a:pt x="127233" y="42492"/>
                  </a:cubicBezTo>
                  <a:moveTo>
                    <a:pt x="115714" y="-399"/>
                  </a:moveTo>
                  <a:lnTo>
                    <a:pt x="100020" y="26845"/>
                  </a:lnTo>
                  <a:cubicBezTo>
                    <a:pt x="-35322" y="260978"/>
                    <a:pt x="-35369" y="549568"/>
                    <a:pt x="99895" y="783748"/>
                  </a:cubicBezTo>
                  <a:lnTo>
                    <a:pt x="115588" y="810961"/>
                  </a:lnTo>
                  <a:lnTo>
                    <a:pt x="142801" y="795267"/>
                  </a:lnTo>
                  <a:lnTo>
                    <a:pt x="268617" y="722637"/>
                  </a:lnTo>
                  <a:lnTo>
                    <a:pt x="295751" y="706944"/>
                  </a:lnTo>
                  <a:lnTo>
                    <a:pt x="280057" y="679778"/>
                  </a:lnTo>
                  <a:cubicBezTo>
                    <a:pt x="182631" y="510570"/>
                    <a:pt x="182757" y="300228"/>
                    <a:pt x="280214" y="130816"/>
                  </a:cubicBezTo>
                  <a:lnTo>
                    <a:pt x="295908" y="103650"/>
                  </a:lnTo>
                  <a:lnTo>
                    <a:pt x="268758" y="87956"/>
                  </a:lnTo>
                  <a:lnTo>
                    <a:pt x="142926" y="15295"/>
                  </a:lnTo>
                  <a:lnTo>
                    <a:pt x="115714" y="-399"/>
                  </a:lnTo>
                  <a:close/>
                </a:path>
              </a:pathLst>
            </a:custGeom>
            <a:solidFill>
              <a:schemeClr val="bg1"/>
            </a:solidFill>
            <a:ln w="1568" cap="flat">
              <a:solidFill>
                <a:schemeClr val="bg1"/>
              </a:solidFill>
              <a:prstDash val="solid"/>
              <a:miter/>
            </a:ln>
          </p:spPr>
          <p:txBody>
            <a:bodyPr rtlCol="0" anchor="ctr"/>
            <a:lstStyle/>
            <a:p>
              <a:endParaRPr lang="en-US"/>
            </a:p>
          </p:txBody>
        </p:sp>
        <p:sp>
          <p:nvSpPr>
            <p:cNvPr id="46" name="Brīvforma: forma 45">
              <a:extLst>
                <a:ext uri="{FF2B5EF4-FFF2-40B4-BE49-F238E27FC236}">
                  <a16:creationId xmlns:a16="http://schemas.microsoft.com/office/drawing/2014/main" id="{9A62AE6F-F7BB-BE5B-18BC-8AEBC9C213CF}"/>
                </a:ext>
              </a:extLst>
            </p:cNvPr>
            <p:cNvSpPr/>
            <p:nvPr/>
          </p:nvSpPr>
          <p:spPr>
            <a:xfrm>
              <a:off x="11919280" y="3023294"/>
              <a:ext cx="260151" cy="768469"/>
            </a:xfrm>
            <a:custGeom>
              <a:avLst/>
              <a:gdLst>
                <a:gd name="connsiteX0" fmla="*/ -1363 w 260151"/>
                <a:gd name="connsiteY0" fmla="*/ 679731 h 768469"/>
                <a:gd name="connsiteX1" fmla="*/ 6484 w 260151"/>
                <a:gd name="connsiteY1" fmla="*/ 666156 h 768469"/>
                <a:gd name="connsiteX2" fmla="*/ 6327 w 260151"/>
                <a:gd name="connsiteY2" fmla="*/ 101531 h 768469"/>
                <a:gd name="connsiteX3" fmla="*/ -1520 w 260151"/>
                <a:gd name="connsiteY3" fmla="*/ 87941 h 768469"/>
                <a:gd name="connsiteX4" fmla="*/ 151493 w 260151"/>
                <a:gd name="connsiteY4" fmla="*/ -399 h 768469"/>
                <a:gd name="connsiteX5" fmla="*/ 159340 w 260151"/>
                <a:gd name="connsiteY5" fmla="*/ 13208 h 768469"/>
                <a:gd name="connsiteX6" fmla="*/ 159466 w 260151"/>
                <a:gd name="connsiteY6" fmla="*/ 754448 h 768469"/>
                <a:gd name="connsiteX7" fmla="*/ 151619 w 260151"/>
                <a:gd name="connsiteY7" fmla="*/ 768070 h 768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0151" h="768469">
                  <a:moveTo>
                    <a:pt x="-1363" y="679731"/>
                  </a:moveTo>
                  <a:lnTo>
                    <a:pt x="6484" y="666156"/>
                  </a:lnTo>
                  <a:cubicBezTo>
                    <a:pt x="106672" y="492114"/>
                    <a:pt x="106609" y="275762"/>
                    <a:pt x="6327" y="101531"/>
                  </a:cubicBezTo>
                  <a:lnTo>
                    <a:pt x="-1520" y="87941"/>
                  </a:lnTo>
                  <a:lnTo>
                    <a:pt x="151493" y="-399"/>
                  </a:lnTo>
                  <a:lnTo>
                    <a:pt x="159340" y="13208"/>
                  </a:lnTo>
                  <a:cubicBezTo>
                    <a:pt x="291684" y="242554"/>
                    <a:pt x="291731" y="525055"/>
                    <a:pt x="159466" y="754448"/>
                  </a:cubicBezTo>
                  <a:lnTo>
                    <a:pt x="151619" y="768070"/>
                  </a:lnTo>
                  <a:close/>
                </a:path>
              </a:pathLst>
            </a:custGeom>
            <a:solidFill>
              <a:schemeClr val="bg1"/>
            </a:solidFill>
            <a:ln w="1568" cap="flat">
              <a:solidFill>
                <a:schemeClr val="bg1"/>
              </a:solidFill>
              <a:prstDash val="solid"/>
              <a:miter/>
            </a:ln>
          </p:spPr>
          <p:txBody>
            <a:bodyPr rtlCol="0" anchor="ctr"/>
            <a:lstStyle/>
            <a:p>
              <a:endParaRPr lang="en-US"/>
            </a:p>
          </p:txBody>
        </p:sp>
        <p:sp>
          <p:nvSpPr>
            <p:cNvPr id="47" name="Brīvforma: forma 46">
              <a:extLst>
                <a:ext uri="{FF2B5EF4-FFF2-40B4-BE49-F238E27FC236}">
                  <a16:creationId xmlns:a16="http://schemas.microsoft.com/office/drawing/2014/main" id="{CB6EDFBB-76C6-DC25-2940-0C75655E441E}"/>
                </a:ext>
              </a:extLst>
            </p:cNvPr>
            <p:cNvSpPr/>
            <p:nvPr/>
          </p:nvSpPr>
          <p:spPr>
            <a:xfrm>
              <a:off x="11897874" y="3001794"/>
              <a:ext cx="297289" cy="811375"/>
            </a:xfrm>
            <a:custGeom>
              <a:avLst/>
              <a:gdLst>
                <a:gd name="connsiteX0" fmla="*/ 167155 w 297289"/>
                <a:gd name="connsiteY0" fmla="*/ 42492 h 811375"/>
                <a:gd name="connsiteX1" fmla="*/ 167281 w 297289"/>
                <a:gd name="connsiteY1" fmla="*/ 768070 h 811375"/>
                <a:gd name="connsiteX2" fmla="*/ 41465 w 297289"/>
                <a:gd name="connsiteY2" fmla="*/ 695440 h 811375"/>
                <a:gd name="connsiteX3" fmla="*/ 41308 w 297289"/>
                <a:gd name="connsiteY3" fmla="*/ 115153 h 811375"/>
                <a:gd name="connsiteX4" fmla="*/ 167155 w 297289"/>
                <a:gd name="connsiteY4" fmla="*/ 42492 h 811375"/>
                <a:gd name="connsiteX5" fmla="*/ 178674 w 297289"/>
                <a:gd name="connsiteY5" fmla="*/ -399 h 811375"/>
                <a:gd name="connsiteX6" fmla="*/ 151462 w 297289"/>
                <a:gd name="connsiteY6" fmla="*/ 15295 h 811375"/>
                <a:gd name="connsiteX7" fmla="*/ 25614 w 297289"/>
                <a:gd name="connsiteY7" fmla="*/ 87956 h 811375"/>
                <a:gd name="connsiteX8" fmla="*/ -1520 w 297289"/>
                <a:gd name="connsiteY8" fmla="*/ 103650 h 811375"/>
                <a:gd name="connsiteX9" fmla="*/ 14174 w 297289"/>
                <a:gd name="connsiteY9" fmla="*/ 130816 h 811375"/>
                <a:gd name="connsiteX10" fmla="*/ 14331 w 297289"/>
                <a:gd name="connsiteY10" fmla="*/ 679794 h 811375"/>
                <a:gd name="connsiteX11" fmla="*/ -1363 w 297289"/>
                <a:gd name="connsiteY11" fmla="*/ 706959 h 811375"/>
                <a:gd name="connsiteX12" fmla="*/ 25787 w 297289"/>
                <a:gd name="connsiteY12" fmla="*/ 722653 h 811375"/>
                <a:gd name="connsiteX13" fmla="*/ 151603 w 297289"/>
                <a:gd name="connsiteY13" fmla="*/ 795283 h 811375"/>
                <a:gd name="connsiteX14" fmla="*/ 178816 w 297289"/>
                <a:gd name="connsiteY14" fmla="*/ 810977 h 811375"/>
                <a:gd name="connsiteX15" fmla="*/ 194509 w 297289"/>
                <a:gd name="connsiteY15" fmla="*/ 783748 h 811375"/>
                <a:gd name="connsiteX16" fmla="*/ 194383 w 297289"/>
                <a:gd name="connsiteY16" fmla="*/ 26845 h 811375"/>
                <a:gd name="connsiteX17" fmla="*/ 178690 w 297289"/>
                <a:gd name="connsiteY17" fmla="*/ -383 h 81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7289" h="811375">
                  <a:moveTo>
                    <a:pt x="167155" y="42492"/>
                  </a:moveTo>
                  <a:cubicBezTo>
                    <a:pt x="292123" y="259582"/>
                    <a:pt x="301273" y="535460"/>
                    <a:pt x="167281" y="768070"/>
                  </a:cubicBezTo>
                  <a:lnTo>
                    <a:pt x="41465" y="695440"/>
                  </a:lnTo>
                  <a:cubicBezTo>
                    <a:pt x="148574" y="509393"/>
                    <a:pt x="141245" y="288756"/>
                    <a:pt x="41308" y="115153"/>
                  </a:cubicBezTo>
                  <a:lnTo>
                    <a:pt x="167155" y="42492"/>
                  </a:lnTo>
                  <a:moveTo>
                    <a:pt x="178674" y="-399"/>
                  </a:moveTo>
                  <a:lnTo>
                    <a:pt x="151462" y="15295"/>
                  </a:lnTo>
                  <a:lnTo>
                    <a:pt x="25614" y="87956"/>
                  </a:lnTo>
                  <a:lnTo>
                    <a:pt x="-1520" y="103650"/>
                  </a:lnTo>
                  <a:lnTo>
                    <a:pt x="14174" y="130816"/>
                  </a:lnTo>
                  <a:cubicBezTo>
                    <a:pt x="111678" y="300307"/>
                    <a:pt x="111741" y="510601"/>
                    <a:pt x="14331" y="679794"/>
                  </a:cubicBezTo>
                  <a:lnTo>
                    <a:pt x="-1363" y="706959"/>
                  </a:lnTo>
                  <a:lnTo>
                    <a:pt x="25787" y="722653"/>
                  </a:lnTo>
                  <a:lnTo>
                    <a:pt x="151603" y="795283"/>
                  </a:lnTo>
                  <a:lnTo>
                    <a:pt x="178816" y="810977"/>
                  </a:lnTo>
                  <a:lnTo>
                    <a:pt x="194509" y="783748"/>
                  </a:lnTo>
                  <a:cubicBezTo>
                    <a:pt x="329568" y="549505"/>
                    <a:pt x="329521" y="261041"/>
                    <a:pt x="194383" y="26845"/>
                  </a:cubicBezTo>
                  <a:lnTo>
                    <a:pt x="178690" y="-383"/>
                  </a:lnTo>
                  <a:close/>
                </a:path>
              </a:pathLst>
            </a:custGeom>
            <a:solidFill>
              <a:schemeClr val="bg1"/>
            </a:solidFill>
            <a:ln w="1568" cap="flat">
              <a:solidFill>
                <a:schemeClr val="bg1"/>
              </a:solidFill>
              <a:prstDash val="solid"/>
              <a:miter/>
            </a:ln>
          </p:spPr>
          <p:txBody>
            <a:bodyPr rtlCol="0" anchor="ctr"/>
            <a:lstStyle/>
            <a:p>
              <a:endParaRPr lang="en-US"/>
            </a:p>
          </p:txBody>
        </p:sp>
        <p:sp>
          <p:nvSpPr>
            <p:cNvPr id="48" name="Brīvforma: forma 47">
              <a:extLst>
                <a:ext uri="{FF2B5EF4-FFF2-40B4-BE49-F238E27FC236}">
                  <a16:creationId xmlns:a16="http://schemas.microsoft.com/office/drawing/2014/main" id="{F05E1F28-F012-7055-8B9B-E33B25975EF1}"/>
                </a:ext>
              </a:extLst>
            </p:cNvPr>
            <p:cNvSpPr/>
            <p:nvPr/>
          </p:nvSpPr>
          <p:spPr>
            <a:xfrm>
              <a:off x="11226565" y="4015679"/>
              <a:ext cx="665581" cy="472424"/>
            </a:xfrm>
            <a:custGeom>
              <a:avLst/>
              <a:gdLst>
                <a:gd name="connsiteX0" fmla="*/ -1520 w 665581"/>
                <a:gd name="connsiteY0" fmla="*/ 295347 h 472424"/>
                <a:gd name="connsiteX1" fmla="*/ 14174 w 665581"/>
                <a:gd name="connsiteY1" fmla="*/ 295347 h 472424"/>
                <a:gd name="connsiteX2" fmla="*/ 503234 w 665581"/>
                <a:gd name="connsiteY2" fmla="*/ 13176 h 472424"/>
                <a:gd name="connsiteX3" fmla="*/ 511081 w 665581"/>
                <a:gd name="connsiteY3" fmla="*/ -399 h 472424"/>
                <a:gd name="connsiteX4" fmla="*/ 664062 w 665581"/>
                <a:gd name="connsiteY4" fmla="*/ 87941 h 472424"/>
                <a:gd name="connsiteX5" fmla="*/ 656215 w 665581"/>
                <a:gd name="connsiteY5" fmla="*/ 101531 h 472424"/>
                <a:gd name="connsiteX6" fmla="*/ 14190 w 665581"/>
                <a:gd name="connsiteY6" fmla="*/ 472026 h 472424"/>
                <a:gd name="connsiteX7" fmla="*/ -1504 w 665581"/>
                <a:gd name="connsiteY7" fmla="*/ 472026 h 472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581" h="472424">
                  <a:moveTo>
                    <a:pt x="-1520" y="295347"/>
                  </a:moveTo>
                  <a:lnTo>
                    <a:pt x="14174" y="295347"/>
                  </a:lnTo>
                  <a:cubicBezTo>
                    <a:pt x="215225" y="295081"/>
                    <a:pt x="402622" y="186952"/>
                    <a:pt x="503234" y="13176"/>
                  </a:cubicBezTo>
                  <a:lnTo>
                    <a:pt x="511081" y="-399"/>
                  </a:lnTo>
                  <a:lnTo>
                    <a:pt x="664062" y="87941"/>
                  </a:lnTo>
                  <a:lnTo>
                    <a:pt x="656215" y="101531"/>
                  </a:lnTo>
                  <a:cubicBezTo>
                    <a:pt x="523683" y="330768"/>
                    <a:pt x="278988" y="471979"/>
                    <a:pt x="14190" y="472026"/>
                  </a:cubicBezTo>
                  <a:lnTo>
                    <a:pt x="-1504" y="472026"/>
                  </a:lnTo>
                  <a:close/>
                </a:path>
              </a:pathLst>
            </a:custGeom>
            <a:solidFill>
              <a:schemeClr val="bg1"/>
            </a:solidFill>
            <a:ln w="1568" cap="flat">
              <a:solidFill>
                <a:schemeClr val="bg1"/>
              </a:solidFill>
              <a:prstDash val="solid"/>
              <a:miter/>
            </a:ln>
          </p:spPr>
          <p:txBody>
            <a:bodyPr rtlCol="0" anchor="ctr"/>
            <a:lstStyle/>
            <a:p>
              <a:endParaRPr lang="en-US"/>
            </a:p>
          </p:txBody>
        </p:sp>
        <p:sp>
          <p:nvSpPr>
            <p:cNvPr id="49" name="Brīvforma: forma 48">
              <a:extLst>
                <a:ext uri="{FF2B5EF4-FFF2-40B4-BE49-F238E27FC236}">
                  <a16:creationId xmlns:a16="http://schemas.microsoft.com/office/drawing/2014/main" id="{B276B7C3-5034-E560-B7D9-4F6712F33B49}"/>
                </a:ext>
              </a:extLst>
            </p:cNvPr>
            <p:cNvSpPr/>
            <p:nvPr/>
          </p:nvSpPr>
          <p:spPr>
            <a:xfrm>
              <a:off x="11210824" y="3994242"/>
              <a:ext cx="702697" cy="509555"/>
            </a:xfrm>
            <a:custGeom>
              <a:avLst/>
              <a:gdLst>
                <a:gd name="connsiteX0" fmla="*/ 532534 w 702697"/>
                <a:gd name="connsiteY0" fmla="*/ 42460 h 509555"/>
                <a:gd name="connsiteX1" fmla="*/ 658334 w 702697"/>
                <a:gd name="connsiteY1" fmla="*/ 115090 h 509555"/>
                <a:gd name="connsiteX2" fmla="*/ 29915 w 702697"/>
                <a:gd name="connsiteY2" fmla="*/ 477770 h 509555"/>
                <a:gd name="connsiteX3" fmla="*/ 29915 w 702697"/>
                <a:gd name="connsiteY3" fmla="*/ 332463 h 509555"/>
                <a:gd name="connsiteX4" fmla="*/ 532534 w 702697"/>
                <a:gd name="connsiteY4" fmla="*/ 42460 h 509555"/>
                <a:gd name="connsiteX5" fmla="*/ 521078 w 702697"/>
                <a:gd name="connsiteY5" fmla="*/ -399 h 509555"/>
                <a:gd name="connsiteX6" fmla="*/ 505384 w 702697"/>
                <a:gd name="connsiteY6" fmla="*/ 26735 h 509555"/>
                <a:gd name="connsiteX7" fmla="*/ 29868 w 702697"/>
                <a:gd name="connsiteY7" fmla="*/ 301075 h 509555"/>
                <a:gd name="connsiteX8" fmla="*/ -1520 w 702697"/>
                <a:gd name="connsiteY8" fmla="*/ 301075 h 509555"/>
                <a:gd name="connsiteX9" fmla="*/ -1520 w 702697"/>
                <a:gd name="connsiteY9" fmla="*/ 509157 h 509555"/>
                <a:gd name="connsiteX10" fmla="*/ 29868 w 702697"/>
                <a:gd name="connsiteY10" fmla="*/ 509157 h 509555"/>
                <a:gd name="connsiteX11" fmla="*/ 402999 w 702697"/>
                <a:gd name="connsiteY11" fmla="*/ 410774 h 509555"/>
                <a:gd name="connsiteX12" fmla="*/ 685484 w 702697"/>
                <a:gd name="connsiteY12" fmla="*/ 130815 h 509555"/>
                <a:gd name="connsiteX13" fmla="*/ 701178 w 702697"/>
                <a:gd name="connsiteY13" fmla="*/ 103619 h 509555"/>
                <a:gd name="connsiteX14" fmla="*/ 673965 w 702697"/>
                <a:gd name="connsiteY14" fmla="*/ 87925 h 509555"/>
                <a:gd name="connsiteX15" fmla="*/ 548165 w 702697"/>
                <a:gd name="connsiteY15" fmla="*/ 15295 h 509555"/>
                <a:gd name="connsiteX16" fmla="*/ 521015 w 702697"/>
                <a:gd name="connsiteY16" fmla="*/ -399 h 509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697" h="509555">
                  <a:moveTo>
                    <a:pt x="532534" y="42460"/>
                  </a:moveTo>
                  <a:lnTo>
                    <a:pt x="658334" y="115090"/>
                  </a:lnTo>
                  <a:cubicBezTo>
                    <a:pt x="523887" y="347356"/>
                    <a:pt x="280385" y="477456"/>
                    <a:pt x="29915" y="477770"/>
                  </a:cubicBezTo>
                  <a:lnTo>
                    <a:pt x="29915" y="332463"/>
                  </a:lnTo>
                  <a:cubicBezTo>
                    <a:pt x="230228" y="332196"/>
                    <a:pt x="424970" y="228241"/>
                    <a:pt x="532534" y="42460"/>
                  </a:cubicBezTo>
                  <a:moveTo>
                    <a:pt x="521078" y="-399"/>
                  </a:moveTo>
                  <a:lnTo>
                    <a:pt x="505384" y="26735"/>
                  </a:lnTo>
                  <a:cubicBezTo>
                    <a:pt x="407550" y="195693"/>
                    <a:pt x="225347" y="300824"/>
                    <a:pt x="29868" y="301075"/>
                  </a:cubicBezTo>
                  <a:lnTo>
                    <a:pt x="-1520" y="301075"/>
                  </a:lnTo>
                  <a:lnTo>
                    <a:pt x="-1520" y="509157"/>
                  </a:lnTo>
                  <a:lnTo>
                    <a:pt x="29868" y="509157"/>
                  </a:lnTo>
                  <a:cubicBezTo>
                    <a:pt x="160627" y="508906"/>
                    <a:pt x="289126" y="475039"/>
                    <a:pt x="402999" y="410774"/>
                  </a:cubicBezTo>
                  <a:cubicBezTo>
                    <a:pt x="520512" y="344406"/>
                    <a:pt x="618064" y="247717"/>
                    <a:pt x="685484" y="130815"/>
                  </a:cubicBezTo>
                  <a:lnTo>
                    <a:pt x="701178" y="103619"/>
                  </a:lnTo>
                  <a:lnTo>
                    <a:pt x="673965" y="87925"/>
                  </a:lnTo>
                  <a:lnTo>
                    <a:pt x="548165" y="15295"/>
                  </a:lnTo>
                  <a:lnTo>
                    <a:pt x="521015" y="-399"/>
                  </a:lnTo>
                  <a:close/>
                </a:path>
              </a:pathLst>
            </a:custGeom>
            <a:solidFill>
              <a:schemeClr val="bg1"/>
            </a:solidFill>
            <a:ln w="1568" cap="flat">
              <a:solidFill>
                <a:schemeClr val="bg1"/>
              </a:solidFill>
              <a:prstDash val="solid"/>
              <a:miter/>
            </a:ln>
          </p:spPr>
          <p:txBody>
            <a:bodyPr rtlCol="0" anchor="ctr"/>
            <a:lstStyle/>
            <a:p>
              <a:endParaRPr lang="en-US"/>
            </a:p>
          </p:txBody>
        </p:sp>
        <p:sp>
          <p:nvSpPr>
            <p:cNvPr id="50" name="Brīvforma: forma 49">
              <a:extLst>
                <a:ext uri="{FF2B5EF4-FFF2-40B4-BE49-F238E27FC236}">
                  <a16:creationId xmlns:a16="http://schemas.microsoft.com/office/drawing/2014/main" id="{164746BA-0D40-B894-0C06-B36F14687260}"/>
                </a:ext>
              </a:extLst>
            </p:cNvPr>
            <p:cNvSpPr/>
            <p:nvPr/>
          </p:nvSpPr>
          <p:spPr>
            <a:xfrm>
              <a:off x="8977811" y="2723210"/>
              <a:ext cx="2003577" cy="2019130"/>
            </a:xfrm>
            <a:custGeom>
              <a:avLst/>
              <a:gdLst>
                <a:gd name="connsiteX0" fmla="*/ 2002021 w 2003577"/>
                <a:gd name="connsiteY0" fmla="*/ 397315 h 2019130"/>
                <a:gd name="connsiteX1" fmla="*/ 1978308 w 2003577"/>
                <a:gd name="connsiteY1" fmla="*/ 265991 h 2019130"/>
                <a:gd name="connsiteX2" fmla="*/ 1747785 w 2003577"/>
                <a:gd name="connsiteY2" fmla="*/ 502620 h 2019130"/>
                <a:gd name="connsiteX3" fmla="*/ 1559492 w 2003577"/>
                <a:gd name="connsiteY3" fmla="*/ 505256 h 2019130"/>
                <a:gd name="connsiteX4" fmla="*/ 1559304 w 2003577"/>
                <a:gd name="connsiteY4" fmla="*/ 505083 h 2019130"/>
                <a:gd name="connsiteX5" fmla="*/ 1517559 w 2003577"/>
                <a:gd name="connsiteY5" fmla="*/ 464421 h 2019130"/>
                <a:gd name="connsiteX6" fmla="*/ 1475704 w 2003577"/>
                <a:gd name="connsiteY6" fmla="*/ 423618 h 2019130"/>
                <a:gd name="connsiteX7" fmla="*/ 1473068 w 2003577"/>
                <a:gd name="connsiteY7" fmla="*/ 235326 h 2019130"/>
                <a:gd name="connsiteX8" fmla="*/ 1473240 w 2003577"/>
                <a:gd name="connsiteY8" fmla="*/ 235138 h 2019130"/>
                <a:gd name="connsiteX9" fmla="*/ 1692166 w 2003577"/>
                <a:gd name="connsiteY9" fmla="*/ 10405 h 2019130"/>
                <a:gd name="connsiteX10" fmla="*/ 1593814 w 2003577"/>
                <a:gd name="connsiteY10" fmla="*/ -361 h 2019130"/>
                <a:gd name="connsiteX11" fmla="*/ 1196170 w 2003577"/>
                <a:gd name="connsiteY11" fmla="*/ 407846 h 2019130"/>
                <a:gd name="connsiteX12" fmla="*/ 1247817 w 2003577"/>
                <a:gd name="connsiteY12" fmla="*/ 600140 h 2019130"/>
                <a:gd name="connsiteX13" fmla="*/ 1133568 w 2003577"/>
                <a:gd name="connsiteY13" fmla="*/ 711282 h 2019130"/>
                <a:gd name="connsiteX14" fmla="*/ 773447 w 2003577"/>
                <a:gd name="connsiteY14" fmla="*/ 1061579 h 2019130"/>
                <a:gd name="connsiteX15" fmla="*/ 330212 w 2003577"/>
                <a:gd name="connsiteY15" fmla="*/ 1492698 h 2019130"/>
                <a:gd name="connsiteX16" fmla="*/ 320702 w 2003577"/>
                <a:gd name="connsiteY16" fmla="*/ 1501957 h 2019130"/>
                <a:gd name="connsiteX17" fmla="*/ 64095 w 2003577"/>
                <a:gd name="connsiteY17" fmla="*/ 1574337 h 2019130"/>
                <a:gd name="connsiteX18" fmla="*/ -1520 w 2003577"/>
                <a:gd name="connsiteY18" fmla="*/ 1832732 h 2019130"/>
                <a:gd name="connsiteX19" fmla="*/ 189456 w 2003577"/>
                <a:gd name="connsiteY19" fmla="*/ 2018732 h 2019130"/>
                <a:gd name="connsiteX20" fmla="*/ 446031 w 2003577"/>
                <a:gd name="connsiteY20" fmla="*/ 1946369 h 2019130"/>
                <a:gd name="connsiteX21" fmla="*/ 511661 w 2003577"/>
                <a:gd name="connsiteY21" fmla="*/ 1687958 h 2019130"/>
                <a:gd name="connsiteX22" fmla="*/ 939391 w 2003577"/>
                <a:gd name="connsiteY22" fmla="*/ 1224636 h 2019130"/>
                <a:gd name="connsiteX23" fmla="*/ 1278702 w 2003577"/>
                <a:gd name="connsiteY23" fmla="*/ 856903 h 2019130"/>
                <a:gd name="connsiteX24" fmla="*/ 1383457 w 2003577"/>
                <a:gd name="connsiteY24" fmla="*/ 743375 h 2019130"/>
                <a:gd name="connsiteX25" fmla="*/ 1383630 w 2003577"/>
                <a:gd name="connsiteY25" fmla="*/ 743203 h 2019130"/>
                <a:gd name="connsiteX26" fmla="*/ 1604455 w 2003577"/>
                <a:gd name="connsiteY26" fmla="*/ 805600 h 2019130"/>
                <a:gd name="connsiteX27" fmla="*/ 2002021 w 2003577"/>
                <a:gd name="connsiteY27" fmla="*/ 397315 h 2019130"/>
                <a:gd name="connsiteX28" fmla="*/ 380871 w 2003577"/>
                <a:gd name="connsiteY28" fmla="*/ 1882998 h 2019130"/>
                <a:gd name="connsiteX29" fmla="*/ 211772 w 2003577"/>
                <a:gd name="connsiteY29" fmla="*/ 1930660 h 2019130"/>
                <a:gd name="connsiteX30" fmla="*/ 85957 w 2003577"/>
                <a:gd name="connsiteY30" fmla="*/ 1808093 h 2019130"/>
                <a:gd name="connsiteX31" fmla="*/ 129177 w 2003577"/>
                <a:gd name="connsiteY31" fmla="*/ 1637801 h 2019130"/>
                <a:gd name="connsiteX32" fmla="*/ 298275 w 2003577"/>
                <a:gd name="connsiteY32" fmla="*/ 1590124 h 2019130"/>
                <a:gd name="connsiteX33" fmla="*/ 361238 w 2003577"/>
                <a:gd name="connsiteY33" fmla="*/ 1651502 h 2019130"/>
                <a:gd name="connsiteX34" fmla="*/ 424154 w 2003577"/>
                <a:gd name="connsiteY34" fmla="*/ 1712785 h 201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003577" h="2019130">
                  <a:moveTo>
                    <a:pt x="2002021" y="397315"/>
                  </a:moveTo>
                  <a:cubicBezTo>
                    <a:pt x="2001487" y="352526"/>
                    <a:pt x="1993484" y="308144"/>
                    <a:pt x="1978308" y="265991"/>
                  </a:cubicBezTo>
                  <a:lnTo>
                    <a:pt x="1747785" y="502620"/>
                  </a:lnTo>
                  <a:cubicBezTo>
                    <a:pt x="1696513" y="555350"/>
                    <a:pt x="1612207" y="556527"/>
                    <a:pt x="1559492" y="505256"/>
                  </a:cubicBezTo>
                  <a:cubicBezTo>
                    <a:pt x="1559430" y="505209"/>
                    <a:pt x="1559367" y="505146"/>
                    <a:pt x="1559304" y="505083"/>
                  </a:cubicBezTo>
                  <a:lnTo>
                    <a:pt x="1517559" y="464421"/>
                  </a:lnTo>
                  <a:lnTo>
                    <a:pt x="1475704" y="423618"/>
                  </a:lnTo>
                  <a:cubicBezTo>
                    <a:pt x="1422974" y="372347"/>
                    <a:pt x="1421797" y="288041"/>
                    <a:pt x="1473068" y="235326"/>
                  </a:cubicBezTo>
                  <a:cubicBezTo>
                    <a:pt x="1473115" y="235263"/>
                    <a:pt x="1473178" y="235201"/>
                    <a:pt x="1473240" y="235138"/>
                  </a:cubicBezTo>
                  <a:lnTo>
                    <a:pt x="1692166" y="10405"/>
                  </a:lnTo>
                  <a:cubicBezTo>
                    <a:pt x="1659947" y="2809"/>
                    <a:pt x="1626912" y="-816"/>
                    <a:pt x="1593814" y="-361"/>
                  </a:cubicBezTo>
                  <a:cubicBezTo>
                    <a:pt x="1371295" y="2558"/>
                    <a:pt x="1193251" y="185310"/>
                    <a:pt x="1196170" y="407846"/>
                  </a:cubicBezTo>
                  <a:cubicBezTo>
                    <a:pt x="1196955" y="475266"/>
                    <a:pt x="1214720" y="541399"/>
                    <a:pt x="1247817" y="600140"/>
                  </a:cubicBezTo>
                  <a:lnTo>
                    <a:pt x="1133568" y="711282"/>
                  </a:lnTo>
                  <a:lnTo>
                    <a:pt x="773447" y="1061579"/>
                  </a:lnTo>
                  <a:lnTo>
                    <a:pt x="330212" y="1492698"/>
                  </a:lnTo>
                  <a:lnTo>
                    <a:pt x="320702" y="1501957"/>
                  </a:lnTo>
                  <a:lnTo>
                    <a:pt x="64095" y="1574337"/>
                  </a:lnTo>
                  <a:lnTo>
                    <a:pt x="-1520" y="1832732"/>
                  </a:lnTo>
                  <a:lnTo>
                    <a:pt x="189456" y="2018732"/>
                  </a:lnTo>
                  <a:lnTo>
                    <a:pt x="446031" y="1946369"/>
                  </a:lnTo>
                  <a:lnTo>
                    <a:pt x="511661" y="1687958"/>
                  </a:lnTo>
                  <a:lnTo>
                    <a:pt x="939391" y="1224636"/>
                  </a:lnTo>
                  <a:lnTo>
                    <a:pt x="1278702" y="856903"/>
                  </a:lnTo>
                  <a:lnTo>
                    <a:pt x="1383457" y="743375"/>
                  </a:lnTo>
                  <a:lnTo>
                    <a:pt x="1383630" y="743203"/>
                  </a:lnTo>
                  <a:cubicBezTo>
                    <a:pt x="1449590" y="785073"/>
                    <a:pt x="1526348" y="806746"/>
                    <a:pt x="1604455" y="805600"/>
                  </a:cubicBezTo>
                  <a:cubicBezTo>
                    <a:pt x="1826896" y="802603"/>
                    <a:pt x="2004987" y="619851"/>
                    <a:pt x="2002021" y="397315"/>
                  </a:cubicBezTo>
                  <a:close/>
                  <a:moveTo>
                    <a:pt x="380871" y="1882998"/>
                  </a:moveTo>
                  <a:lnTo>
                    <a:pt x="211772" y="1930660"/>
                  </a:lnTo>
                  <a:lnTo>
                    <a:pt x="85957" y="1808093"/>
                  </a:lnTo>
                  <a:lnTo>
                    <a:pt x="129177" y="1637801"/>
                  </a:lnTo>
                  <a:lnTo>
                    <a:pt x="298275" y="1590124"/>
                  </a:lnTo>
                  <a:lnTo>
                    <a:pt x="361238" y="1651502"/>
                  </a:lnTo>
                  <a:lnTo>
                    <a:pt x="424154" y="1712785"/>
                  </a:lnTo>
                  <a:close/>
                </a:path>
              </a:pathLst>
            </a:custGeom>
            <a:solidFill>
              <a:schemeClr val="bg1"/>
            </a:solidFill>
            <a:ln w="1568" cap="flat">
              <a:noFill/>
              <a:prstDash val="solid"/>
              <a:miter/>
            </a:ln>
          </p:spPr>
          <p:txBody>
            <a:bodyPr rtlCol="0" anchor="ctr"/>
            <a:lstStyle/>
            <a:p>
              <a:endParaRPr lang="en-US"/>
            </a:p>
          </p:txBody>
        </p:sp>
      </p:grpSp>
      <p:grpSp>
        <p:nvGrpSpPr>
          <p:cNvPr id="52" name="Grupa 51">
            <a:extLst>
              <a:ext uri="{FF2B5EF4-FFF2-40B4-BE49-F238E27FC236}">
                <a16:creationId xmlns:a16="http://schemas.microsoft.com/office/drawing/2014/main" id="{4C1F6CD3-B4E7-681B-59DA-B28F230A4559}"/>
              </a:ext>
            </a:extLst>
          </p:cNvPr>
          <p:cNvGrpSpPr/>
          <p:nvPr/>
        </p:nvGrpSpPr>
        <p:grpSpPr>
          <a:xfrm>
            <a:off x="4793790" y="2148557"/>
            <a:ext cx="2404868" cy="2000028"/>
            <a:chOff x="4756069" y="2123796"/>
            <a:chExt cx="2580235" cy="2145873"/>
          </a:xfrm>
        </p:grpSpPr>
        <p:sp>
          <p:nvSpPr>
            <p:cNvPr id="29" name="Brīvforma: forma 28">
              <a:extLst>
                <a:ext uri="{FF2B5EF4-FFF2-40B4-BE49-F238E27FC236}">
                  <a16:creationId xmlns:a16="http://schemas.microsoft.com/office/drawing/2014/main" id="{1F1E9468-1D3E-8B65-F7DE-A1DD6DAD5F07}"/>
                </a:ext>
              </a:extLst>
            </p:cNvPr>
            <p:cNvSpPr/>
            <p:nvPr/>
          </p:nvSpPr>
          <p:spPr>
            <a:xfrm>
              <a:off x="5388985" y="2123796"/>
              <a:ext cx="1947319" cy="2145873"/>
            </a:xfrm>
            <a:custGeom>
              <a:avLst/>
              <a:gdLst>
                <a:gd name="connsiteX0" fmla="*/ 1254120 w 1947319"/>
                <a:gd name="connsiteY0" fmla="*/ 2145813 h 2145873"/>
                <a:gd name="connsiteX1" fmla="*/ 1332606 w 1947319"/>
                <a:gd name="connsiteY1" fmla="*/ 1885134 h 2145873"/>
                <a:gd name="connsiteX2" fmla="*/ 1349557 w 1947319"/>
                <a:gd name="connsiteY2" fmla="*/ 1876999 h 2145873"/>
                <a:gd name="connsiteX3" fmla="*/ 1629823 w 1947319"/>
                <a:gd name="connsiteY3" fmla="*/ 1875545 h 2145873"/>
                <a:gd name="connsiteX4" fmla="*/ 1754664 w 1947319"/>
                <a:gd name="connsiteY4" fmla="*/ 1826600 h 2145873"/>
                <a:gd name="connsiteX5" fmla="*/ 1803336 w 1947319"/>
                <a:gd name="connsiteY5" fmla="*/ 1726118 h 2145873"/>
                <a:gd name="connsiteX6" fmla="*/ 1798065 w 1947319"/>
                <a:gd name="connsiteY6" fmla="*/ 1694942 h 2145873"/>
                <a:gd name="connsiteX7" fmla="*/ 1768388 w 1947319"/>
                <a:gd name="connsiteY7" fmla="*/ 1602550 h 2145873"/>
                <a:gd name="connsiteX8" fmla="*/ 1775932 w 1947319"/>
                <a:gd name="connsiteY8" fmla="*/ 1538153 h 2145873"/>
                <a:gd name="connsiteX9" fmla="*/ 1810608 w 1947319"/>
                <a:gd name="connsiteY9" fmla="*/ 1494298 h 2145873"/>
                <a:gd name="connsiteX10" fmla="*/ 1810608 w 1947319"/>
                <a:gd name="connsiteY10" fmla="*/ 1450306 h 2145873"/>
                <a:gd name="connsiteX11" fmla="*/ 1786248 w 1947319"/>
                <a:gd name="connsiteY11" fmla="*/ 1422538 h 2145873"/>
                <a:gd name="connsiteX12" fmla="*/ 1789248 w 1947319"/>
                <a:gd name="connsiteY12" fmla="*/ 1402906 h 2145873"/>
                <a:gd name="connsiteX13" fmla="*/ 1816516 w 1947319"/>
                <a:gd name="connsiteY13" fmla="*/ 1381319 h 2145873"/>
                <a:gd name="connsiteX14" fmla="*/ 1822015 w 1947319"/>
                <a:gd name="connsiteY14" fmla="*/ 1318376 h 2145873"/>
                <a:gd name="connsiteX15" fmla="*/ 1798564 w 1947319"/>
                <a:gd name="connsiteY15" fmla="*/ 1279883 h 2145873"/>
                <a:gd name="connsiteX16" fmla="*/ 1785976 w 1947319"/>
                <a:gd name="connsiteY16" fmla="*/ 1235437 h 2145873"/>
                <a:gd name="connsiteX17" fmla="*/ 1810789 w 1947319"/>
                <a:gd name="connsiteY17" fmla="*/ 1189218 h 2145873"/>
                <a:gd name="connsiteX18" fmla="*/ 1824060 w 1947319"/>
                <a:gd name="connsiteY18" fmla="*/ 1185855 h 2145873"/>
                <a:gd name="connsiteX19" fmla="*/ 1910907 w 1947319"/>
                <a:gd name="connsiteY19" fmla="*/ 1153543 h 2145873"/>
                <a:gd name="connsiteX20" fmla="*/ 1947264 w 1947319"/>
                <a:gd name="connsiteY20" fmla="*/ 1109097 h 2145873"/>
                <a:gd name="connsiteX21" fmla="*/ 1947264 w 1947319"/>
                <a:gd name="connsiteY21" fmla="*/ 1092191 h 2145873"/>
                <a:gd name="connsiteX22" fmla="*/ 1925677 w 1947319"/>
                <a:gd name="connsiteY22" fmla="*/ 1040973 h 2145873"/>
                <a:gd name="connsiteX23" fmla="*/ 1798428 w 1947319"/>
                <a:gd name="connsiteY23" fmla="*/ 867415 h 2145873"/>
                <a:gd name="connsiteX24" fmla="*/ 1679905 w 1947319"/>
                <a:gd name="connsiteY24" fmla="*/ 713489 h 2145873"/>
                <a:gd name="connsiteX25" fmla="*/ 1678405 w 1947319"/>
                <a:gd name="connsiteY25" fmla="*/ 698219 h 2145873"/>
                <a:gd name="connsiteX26" fmla="*/ 1692402 w 1947319"/>
                <a:gd name="connsiteY26" fmla="*/ 603100 h 2145873"/>
                <a:gd name="connsiteX27" fmla="*/ 1590421 w 1947319"/>
                <a:gd name="connsiteY27" fmla="*/ 329515 h 2145873"/>
                <a:gd name="connsiteX28" fmla="*/ 1320608 w 1947319"/>
                <a:gd name="connsiteY28" fmla="*/ 92059 h 2145873"/>
                <a:gd name="connsiteX29" fmla="*/ 1019755 w 1947319"/>
                <a:gd name="connsiteY29" fmla="*/ 6075 h 2145873"/>
                <a:gd name="connsiteX30" fmla="*/ 946087 w 1947319"/>
                <a:gd name="connsiteY30" fmla="*/ -60 h 2145873"/>
                <a:gd name="connsiteX31" fmla="*/ 861466 w 1947319"/>
                <a:gd name="connsiteY31" fmla="*/ -60 h 2145873"/>
                <a:gd name="connsiteX32" fmla="*/ 760394 w 1947319"/>
                <a:gd name="connsiteY32" fmla="*/ 8211 h 2145873"/>
                <a:gd name="connsiteX33" fmla="*/ 477856 w 1947319"/>
                <a:gd name="connsiteY33" fmla="*/ 76107 h 2145873"/>
                <a:gd name="connsiteX34" fmla="*/ 159052 w 1947319"/>
                <a:gd name="connsiteY34" fmla="*/ 302292 h 2145873"/>
                <a:gd name="connsiteX35" fmla="*/ 12488 w 1947319"/>
                <a:gd name="connsiteY35" fmla="*/ 624414 h 2145873"/>
                <a:gd name="connsiteX36" fmla="*/ -55 w 1947319"/>
                <a:gd name="connsiteY36" fmla="*/ 728122 h 2145873"/>
                <a:gd name="connsiteX37" fmla="*/ -55 w 1947319"/>
                <a:gd name="connsiteY37" fmla="*/ 800063 h 2145873"/>
                <a:gd name="connsiteX38" fmla="*/ 2899 w 1947319"/>
                <a:gd name="connsiteY38" fmla="*/ 838965 h 2145873"/>
                <a:gd name="connsiteX39" fmla="*/ 46664 w 1947319"/>
                <a:gd name="connsiteY39" fmla="*/ 1060242 h 2145873"/>
                <a:gd name="connsiteX40" fmla="*/ 148463 w 1947319"/>
                <a:gd name="connsiteY40" fmla="*/ 1272476 h 2145873"/>
                <a:gd name="connsiteX41" fmla="*/ 239082 w 1947319"/>
                <a:gd name="connsiteY41" fmla="*/ 1409995 h 2145873"/>
                <a:gd name="connsiteX42" fmla="*/ 286073 w 1947319"/>
                <a:gd name="connsiteY42" fmla="*/ 1533381 h 2145873"/>
                <a:gd name="connsiteX43" fmla="*/ 284483 w 1947319"/>
                <a:gd name="connsiteY43" fmla="*/ 1663130 h 2145873"/>
                <a:gd name="connsiteX44" fmla="*/ 261760 w 1947319"/>
                <a:gd name="connsiteY44" fmla="*/ 1851868 h 2145873"/>
                <a:gd name="connsiteX45" fmla="*/ 226994 w 1947319"/>
                <a:gd name="connsiteY45" fmla="*/ 2058056 h 2145873"/>
                <a:gd name="connsiteX46" fmla="*/ 209906 w 1947319"/>
                <a:gd name="connsiteY46" fmla="*/ 2145813 h 214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947319" h="2145873">
                  <a:moveTo>
                    <a:pt x="1254120" y="2145813"/>
                  </a:moveTo>
                  <a:cubicBezTo>
                    <a:pt x="1261074" y="2117091"/>
                    <a:pt x="1314246" y="1909130"/>
                    <a:pt x="1332606" y="1885134"/>
                  </a:cubicBezTo>
                  <a:cubicBezTo>
                    <a:pt x="1336473" y="1879676"/>
                    <a:pt x="1342881" y="1876599"/>
                    <a:pt x="1349557" y="1876999"/>
                  </a:cubicBezTo>
                  <a:cubicBezTo>
                    <a:pt x="1442994" y="1876727"/>
                    <a:pt x="1536432" y="1875818"/>
                    <a:pt x="1629823" y="1875545"/>
                  </a:cubicBezTo>
                  <a:cubicBezTo>
                    <a:pt x="1676137" y="1875659"/>
                    <a:pt x="1720765" y="1858162"/>
                    <a:pt x="1754664" y="1826600"/>
                  </a:cubicBezTo>
                  <a:cubicBezTo>
                    <a:pt x="1784067" y="1800150"/>
                    <a:pt x="1807926" y="1769565"/>
                    <a:pt x="1803336" y="1726118"/>
                  </a:cubicBezTo>
                  <a:cubicBezTo>
                    <a:pt x="1802573" y="1715584"/>
                    <a:pt x="1800810" y="1705145"/>
                    <a:pt x="1798065" y="1694942"/>
                  </a:cubicBezTo>
                  <a:cubicBezTo>
                    <a:pt x="1788975" y="1663948"/>
                    <a:pt x="1779023" y="1633090"/>
                    <a:pt x="1768388" y="1602550"/>
                  </a:cubicBezTo>
                  <a:cubicBezTo>
                    <a:pt x="1760344" y="1579464"/>
                    <a:pt x="1762026" y="1557922"/>
                    <a:pt x="1775932" y="1538153"/>
                  </a:cubicBezTo>
                  <a:cubicBezTo>
                    <a:pt x="1786658" y="1522929"/>
                    <a:pt x="1798655" y="1508659"/>
                    <a:pt x="1810608" y="1494298"/>
                  </a:cubicBezTo>
                  <a:cubicBezTo>
                    <a:pt x="1825696" y="1476119"/>
                    <a:pt x="1826059" y="1469030"/>
                    <a:pt x="1810608" y="1450306"/>
                  </a:cubicBezTo>
                  <a:cubicBezTo>
                    <a:pt x="1802791" y="1440808"/>
                    <a:pt x="1794202" y="1432127"/>
                    <a:pt x="1786248" y="1422538"/>
                  </a:cubicBezTo>
                  <a:cubicBezTo>
                    <a:pt x="1780022" y="1415131"/>
                    <a:pt x="1781341" y="1408905"/>
                    <a:pt x="1789248" y="1402906"/>
                  </a:cubicBezTo>
                  <a:cubicBezTo>
                    <a:pt x="1798805" y="1396325"/>
                    <a:pt x="1807917" y="1389113"/>
                    <a:pt x="1816516" y="1381319"/>
                  </a:cubicBezTo>
                  <a:cubicBezTo>
                    <a:pt x="1837421" y="1361323"/>
                    <a:pt x="1838466" y="1341917"/>
                    <a:pt x="1822015" y="1318376"/>
                  </a:cubicBezTo>
                  <a:cubicBezTo>
                    <a:pt x="1812921" y="1306369"/>
                    <a:pt x="1805063" y="1293472"/>
                    <a:pt x="1798564" y="1279883"/>
                  </a:cubicBezTo>
                  <a:cubicBezTo>
                    <a:pt x="1792520" y="1265886"/>
                    <a:pt x="1790066" y="1250298"/>
                    <a:pt x="1785976" y="1235437"/>
                  </a:cubicBezTo>
                  <a:cubicBezTo>
                    <a:pt x="1779159" y="1210669"/>
                    <a:pt x="1786294" y="1197353"/>
                    <a:pt x="1810789" y="1189218"/>
                  </a:cubicBezTo>
                  <a:cubicBezTo>
                    <a:pt x="1815016" y="1187432"/>
                    <a:pt x="1819492" y="1186301"/>
                    <a:pt x="1824060" y="1185855"/>
                  </a:cubicBezTo>
                  <a:cubicBezTo>
                    <a:pt x="1857008" y="1185628"/>
                    <a:pt x="1884049" y="1169722"/>
                    <a:pt x="1910907" y="1153543"/>
                  </a:cubicBezTo>
                  <a:cubicBezTo>
                    <a:pt x="1928131" y="1143181"/>
                    <a:pt x="1942720" y="1130138"/>
                    <a:pt x="1947264" y="1109097"/>
                  </a:cubicBezTo>
                  <a:lnTo>
                    <a:pt x="1947264" y="1092191"/>
                  </a:lnTo>
                  <a:cubicBezTo>
                    <a:pt x="1940175" y="1075058"/>
                    <a:pt x="1934721" y="1057016"/>
                    <a:pt x="1925677" y="1040973"/>
                  </a:cubicBezTo>
                  <a:cubicBezTo>
                    <a:pt x="1890229" y="978076"/>
                    <a:pt x="1842738" y="923904"/>
                    <a:pt x="1798428" y="867415"/>
                  </a:cubicBezTo>
                  <a:cubicBezTo>
                    <a:pt x="1758435" y="816515"/>
                    <a:pt x="1719488" y="764752"/>
                    <a:pt x="1679905" y="713489"/>
                  </a:cubicBezTo>
                  <a:cubicBezTo>
                    <a:pt x="1676119" y="709276"/>
                    <a:pt x="1675510" y="703091"/>
                    <a:pt x="1678405" y="698219"/>
                  </a:cubicBezTo>
                  <a:cubicBezTo>
                    <a:pt x="1691716" y="668397"/>
                    <a:pt x="1696556" y="635490"/>
                    <a:pt x="1692402" y="603100"/>
                  </a:cubicBezTo>
                  <a:cubicBezTo>
                    <a:pt x="1680132" y="505218"/>
                    <a:pt x="1645216" y="411545"/>
                    <a:pt x="1590421" y="329515"/>
                  </a:cubicBezTo>
                  <a:cubicBezTo>
                    <a:pt x="1521980" y="226079"/>
                    <a:pt x="1430906" y="147730"/>
                    <a:pt x="1320608" y="92059"/>
                  </a:cubicBezTo>
                  <a:cubicBezTo>
                    <a:pt x="1225898" y="44068"/>
                    <a:pt x="1125190" y="17482"/>
                    <a:pt x="1019755" y="6075"/>
                  </a:cubicBezTo>
                  <a:cubicBezTo>
                    <a:pt x="995259" y="3439"/>
                    <a:pt x="970628" y="1939"/>
                    <a:pt x="946087" y="-60"/>
                  </a:cubicBezTo>
                  <a:lnTo>
                    <a:pt x="861466" y="-60"/>
                  </a:lnTo>
                  <a:cubicBezTo>
                    <a:pt x="827745" y="2666"/>
                    <a:pt x="794024" y="4711"/>
                    <a:pt x="760394" y="8211"/>
                  </a:cubicBezTo>
                  <a:cubicBezTo>
                    <a:pt x="663549" y="17779"/>
                    <a:pt x="568475" y="40625"/>
                    <a:pt x="477856" y="76107"/>
                  </a:cubicBezTo>
                  <a:cubicBezTo>
                    <a:pt x="353288" y="125462"/>
                    <a:pt x="244899" y="198175"/>
                    <a:pt x="159052" y="302292"/>
                  </a:cubicBezTo>
                  <a:cubicBezTo>
                    <a:pt x="82798" y="394957"/>
                    <a:pt x="32257" y="506045"/>
                    <a:pt x="12488" y="624414"/>
                  </a:cubicBezTo>
                  <a:cubicBezTo>
                    <a:pt x="6535" y="658681"/>
                    <a:pt x="4035" y="693538"/>
                    <a:pt x="-55" y="728122"/>
                  </a:cubicBezTo>
                  <a:lnTo>
                    <a:pt x="-55" y="800063"/>
                  </a:lnTo>
                  <a:cubicBezTo>
                    <a:pt x="945" y="813015"/>
                    <a:pt x="1854" y="826013"/>
                    <a:pt x="2899" y="838965"/>
                  </a:cubicBezTo>
                  <a:cubicBezTo>
                    <a:pt x="9634" y="914060"/>
                    <a:pt x="24304" y="988233"/>
                    <a:pt x="46664" y="1060242"/>
                  </a:cubicBezTo>
                  <a:cubicBezTo>
                    <a:pt x="69614" y="1136274"/>
                    <a:pt x="101699" y="1207624"/>
                    <a:pt x="148463" y="1272476"/>
                  </a:cubicBezTo>
                  <a:cubicBezTo>
                    <a:pt x="180548" y="1316967"/>
                    <a:pt x="210406" y="1363368"/>
                    <a:pt x="239082" y="1409995"/>
                  </a:cubicBezTo>
                  <a:cubicBezTo>
                    <a:pt x="262351" y="1447897"/>
                    <a:pt x="282483" y="1488662"/>
                    <a:pt x="286073" y="1533381"/>
                  </a:cubicBezTo>
                  <a:cubicBezTo>
                    <a:pt x="289064" y="1576601"/>
                    <a:pt x="288532" y="1619997"/>
                    <a:pt x="284483" y="1663130"/>
                  </a:cubicBezTo>
                  <a:cubicBezTo>
                    <a:pt x="279075" y="1726255"/>
                    <a:pt x="270849" y="1789197"/>
                    <a:pt x="261760" y="1851868"/>
                  </a:cubicBezTo>
                  <a:cubicBezTo>
                    <a:pt x="251534" y="1920809"/>
                    <a:pt x="239037" y="1989387"/>
                    <a:pt x="226994" y="2058056"/>
                  </a:cubicBezTo>
                  <a:cubicBezTo>
                    <a:pt x="221904" y="2087369"/>
                    <a:pt x="215677" y="2116455"/>
                    <a:pt x="209906" y="2145813"/>
                  </a:cubicBezTo>
                </a:path>
              </a:pathLst>
            </a:custGeom>
            <a:noFill/>
            <a:ln w="90604" cap="flat">
              <a:solidFill>
                <a:schemeClr val="bg1"/>
              </a:solidFill>
              <a:prstDash val="solid"/>
              <a:miter/>
            </a:ln>
          </p:spPr>
          <p:txBody>
            <a:bodyPr rtlCol="0" anchor="ctr"/>
            <a:lstStyle/>
            <a:p>
              <a:endParaRPr lang="en-US"/>
            </a:p>
          </p:txBody>
        </p:sp>
        <p:sp>
          <p:nvSpPr>
            <p:cNvPr id="30" name="Brīvforma: forma 29">
              <a:extLst>
                <a:ext uri="{FF2B5EF4-FFF2-40B4-BE49-F238E27FC236}">
                  <a16:creationId xmlns:a16="http://schemas.microsoft.com/office/drawing/2014/main" id="{D3C2C22B-B8E5-F5B8-488F-6EB3082F7465}"/>
                </a:ext>
              </a:extLst>
            </p:cNvPr>
            <p:cNvSpPr/>
            <p:nvPr/>
          </p:nvSpPr>
          <p:spPr>
            <a:xfrm>
              <a:off x="6006507" y="2498908"/>
              <a:ext cx="630246" cy="630246"/>
            </a:xfrm>
            <a:custGeom>
              <a:avLst/>
              <a:gdLst>
                <a:gd name="connsiteX0" fmla="*/ 630246 w 630246"/>
                <a:gd name="connsiteY0" fmla="*/ 315123 h 630246"/>
                <a:gd name="connsiteX1" fmla="*/ 315123 w 630246"/>
                <a:gd name="connsiteY1" fmla="*/ 630246 h 630246"/>
                <a:gd name="connsiteX2" fmla="*/ 0 w 630246"/>
                <a:gd name="connsiteY2" fmla="*/ 315123 h 630246"/>
                <a:gd name="connsiteX3" fmla="*/ 315123 w 630246"/>
                <a:gd name="connsiteY3" fmla="*/ 0 h 630246"/>
                <a:gd name="connsiteX4" fmla="*/ 630246 w 630246"/>
                <a:gd name="connsiteY4" fmla="*/ 315123 h 63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246" h="630246">
                  <a:moveTo>
                    <a:pt x="630246" y="315123"/>
                  </a:moveTo>
                  <a:cubicBezTo>
                    <a:pt x="630246" y="489161"/>
                    <a:pt x="489161" y="630246"/>
                    <a:pt x="315123" y="630246"/>
                  </a:cubicBezTo>
                  <a:cubicBezTo>
                    <a:pt x="141086" y="630246"/>
                    <a:pt x="0" y="489161"/>
                    <a:pt x="0" y="315123"/>
                  </a:cubicBezTo>
                  <a:cubicBezTo>
                    <a:pt x="0" y="141085"/>
                    <a:pt x="141086" y="0"/>
                    <a:pt x="315123" y="0"/>
                  </a:cubicBezTo>
                  <a:cubicBezTo>
                    <a:pt x="489161" y="0"/>
                    <a:pt x="630246" y="141085"/>
                    <a:pt x="630246" y="315123"/>
                  </a:cubicBezTo>
                  <a:close/>
                </a:path>
              </a:pathLst>
            </a:custGeom>
            <a:solidFill>
              <a:schemeClr val="bg1"/>
            </a:solidFill>
            <a:ln w="22651" cap="flat">
              <a:solidFill>
                <a:srgbClr val="1B1464"/>
              </a:solidFill>
              <a:prstDash val="solid"/>
              <a:miter/>
            </a:ln>
          </p:spPr>
          <p:txBody>
            <a:bodyPr rtlCol="0" anchor="ctr"/>
            <a:lstStyle/>
            <a:p>
              <a:endParaRPr lang="en-US"/>
            </a:p>
          </p:txBody>
        </p:sp>
        <p:sp>
          <p:nvSpPr>
            <p:cNvPr id="31" name="Brīvforma: forma 30">
              <a:extLst>
                <a:ext uri="{FF2B5EF4-FFF2-40B4-BE49-F238E27FC236}">
                  <a16:creationId xmlns:a16="http://schemas.microsoft.com/office/drawing/2014/main" id="{2A775A16-4253-E553-144C-1358382EE1E7}"/>
                </a:ext>
              </a:extLst>
            </p:cNvPr>
            <p:cNvSpPr/>
            <p:nvPr/>
          </p:nvSpPr>
          <p:spPr>
            <a:xfrm>
              <a:off x="4756069" y="2257722"/>
              <a:ext cx="1756127" cy="786730"/>
            </a:xfrm>
            <a:custGeom>
              <a:avLst/>
              <a:gdLst>
                <a:gd name="connsiteX0" fmla="*/ -55 w 1756127"/>
                <a:gd name="connsiteY0" fmla="*/ 689688 h 786730"/>
                <a:gd name="connsiteX1" fmla="*/ 1420771 w 1756127"/>
                <a:gd name="connsiteY1" fmla="*/ 465594 h 786730"/>
                <a:gd name="connsiteX2" fmla="*/ 1605600 w 1756127"/>
                <a:gd name="connsiteY2" fmla="*/ 56306 h 786730"/>
                <a:gd name="connsiteX3" fmla="*/ 1756072 w 1756127"/>
                <a:gd name="connsiteY3" fmla="*/ 786670 h 786730"/>
              </a:gdLst>
              <a:ahLst/>
              <a:cxnLst>
                <a:cxn ang="0">
                  <a:pos x="connsiteX0" y="connsiteY0"/>
                </a:cxn>
                <a:cxn ang="0">
                  <a:pos x="connsiteX1" y="connsiteY1"/>
                </a:cxn>
                <a:cxn ang="0">
                  <a:pos x="connsiteX2" y="connsiteY2"/>
                </a:cxn>
                <a:cxn ang="0">
                  <a:pos x="connsiteX3" y="connsiteY3"/>
                </a:cxn>
              </a:cxnLst>
              <a:rect l="l" t="t" r="r" b="b"/>
              <a:pathLst>
                <a:path w="1756127" h="786730">
                  <a:moveTo>
                    <a:pt x="-55" y="689688"/>
                  </a:moveTo>
                  <a:cubicBezTo>
                    <a:pt x="-55" y="689688"/>
                    <a:pt x="1126326" y="708821"/>
                    <a:pt x="1420771" y="465594"/>
                  </a:cubicBezTo>
                  <a:cubicBezTo>
                    <a:pt x="1525297" y="379246"/>
                    <a:pt x="1573425" y="198098"/>
                    <a:pt x="1605600" y="56306"/>
                  </a:cubicBezTo>
                  <a:cubicBezTo>
                    <a:pt x="1672406" y="-238048"/>
                    <a:pt x="1709308" y="712684"/>
                    <a:pt x="1756072" y="786670"/>
                  </a:cubicBezTo>
                </a:path>
              </a:pathLst>
            </a:custGeom>
            <a:noFill/>
            <a:ln w="45302" cap="flat">
              <a:solidFill>
                <a:srgbClr val="3562FF"/>
              </a:solidFill>
              <a:prstDash val="solid"/>
              <a:miter/>
            </a:ln>
          </p:spPr>
          <p:txBody>
            <a:bodyPr rtlCol="0" anchor="ctr"/>
            <a:lstStyle/>
            <a:p>
              <a:endParaRPr lang="en-US"/>
            </a:p>
          </p:txBody>
        </p:sp>
      </p:grpSp>
      <p:grpSp>
        <p:nvGrpSpPr>
          <p:cNvPr id="53" name="Grupa 52">
            <a:extLst>
              <a:ext uri="{FF2B5EF4-FFF2-40B4-BE49-F238E27FC236}">
                <a16:creationId xmlns:a16="http://schemas.microsoft.com/office/drawing/2014/main" id="{4755618A-46C6-818C-96A0-C1C9EED16F1E}"/>
              </a:ext>
            </a:extLst>
          </p:cNvPr>
          <p:cNvGrpSpPr/>
          <p:nvPr/>
        </p:nvGrpSpPr>
        <p:grpSpPr>
          <a:xfrm>
            <a:off x="309653" y="2394470"/>
            <a:ext cx="2822640" cy="2060132"/>
            <a:chOff x="60471" y="2224678"/>
            <a:chExt cx="3363957" cy="2455218"/>
          </a:xfrm>
        </p:grpSpPr>
        <p:sp>
          <p:nvSpPr>
            <p:cNvPr id="20" name="Brīvforma: forma 19">
              <a:extLst>
                <a:ext uri="{FF2B5EF4-FFF2-40B4-BE49-F238E27FC236}">
                  <a16:creationId xmlns:a16="http://schemas.microsoft.com/office/drawing/2014/main" id="{9AB00633-8C9C-2686-CC94-99BBD7AE7AD2}"/>
                </a:ext>
              </a:extLst>
            </p:cNvPr>
            <p:cNvSpPr/>
            <p:nvPr/>
          </p:nvSpPr>
          <p:spPr>
            <a:xfrm>
              <a:off x="1919943" y="3793204"/>
              <a:ext cx="858204" cy="612885"/>
            </a:xfrm>
            <a:custGeom>
              <a:avLst/>
              <a:gdLst>
                <a:gd name="connsiteX0" fmla="*/ -244 w 858204"/>
                <a:gd name="connsiteY0" fmla="*/ -43 h 612885"/>
                <a:gd name="connsiteX1" fmla="*/ 89922 w 858204"/>
                <a:gd name="connsiteY1" fmla="*/ 344711 h 612885"/>
                <a:gd name="connsiteX2" fmla="*/ 857960 w 858204"/>
                <a:gd name="connsiteY2" fmla="*/ 612843 h 612885"/>
              </a:gdLst>
              <a:ahLst/>
              <a:cxnLst>
                <a:cxn ang="0">
                  <a:pos x="connsiteX0" y="connsiteY0"/>
                </a:cxn>
                <a:cxn ang="0">
                  <a:pos x="connsiteX1" y="connsiteY1"/>
                </a:cxn>
                <a:cxn ang="0">
                  <a:pos x="connsiteX2" y="connsiteY2"/>
                </a:cxn>
              </a:cxnLst>
              <a:rect l="l" t="t" r="r" b="b"/>
              <a:pathLst>
                <a:path w="858204" h="612885">
                  <a:moveTo>
                    <a:pt x="-244" y="-43"/>
                  </a:moveTo>
                  <a:cubicBezTo>
                    <a:pt x="23070" y="159246"/>
                    <a:pt x="51747" y="291130"/>
                    <a:pt x="89922" y="344711"/>
                  </a:cubicBezTo>
                  <a:cubicBezTo>
                    <a:pt x="221715" y="529767"/>
                    <a:pt x="857960" y="612843"/>
                    <a:pt x="857960" y="612843"/>
                  </a:cubicBezTo>
                </a:path>
              </a:pathLst>
            </a:custGeom>
            <a:noFill/>
            <a:ln w="27225" cap="flat">
              <a:solidFill>
                <a:srgbClr val="3562FF"/>
              </a:solidFill>
              <a:prstDash val="solid"/>
              <a:miter/>
            </a:ln>
          </p:spPr>
          <p:txBody>
            <a:bodyPr rtlCol="0" anchor="ctr"/>
            <a:lstStyle/>
            <a:p>
              <a:endParaRPr lang="en-US"/>
            </a:p>
          </p:txBody>
        </p:sp>
        <p:sp>
          <p:nvSpPr>
            <p:cNvPr id="23" name="Brīvforma: forma 22">
              <a:extLst>
                <a:ext uri="{FF2B5EF4-FFF2-40B4-BE49-F238E27FC236}">
                  <a16:creationId xmlns:a16="http://schemas.microsoft.com/office/drawing/2014/main" id="{868FDEAA-43B2-EA40-77E0-2AC519D47AAA}"/>
                </a:ext>
              </a:extLst>
            </p:cNvPr>
            <p:cNvSpPr/>
            <p:nvPr/>
          </p:nvSpPr>
          <p:spPr>
            <a:xfrm>
              <a:off x="1319327" y="2873902"/>
              <a:ext cx="668242" cy="877764"/>
            </a:xfrm>
            <a:custGeom>
              <a:avLst/>
              <a:gdLst>
                <a:gd name="connsiteX0" fmla="*/ -244 w 668242"/>
                <a:gd name="connsiteY0" fmla="*/ 741383 h 877764"/>
                <a:gd name="connsiteX1" fmla="*/ 431494 w 668242"/>
                <a:gd name="connsiteY1" fmla="*/ 77870 h 877764"/>
                <a:gd name="connsiteX2" fmla="*/ 667814 w 668242"/>
                <a:gd name="connsiteY2" fmla="*/ 859543 h 877764"/>
                <a:gd name="connsiteX3" fmla="*/ 658725 w 668242"/>
                <a:gd name="connsiteY3" fmla="*/ 877721 h 877764"/>
              </a:gdLst>
              <a:ahLst/>
              <a:cxnLst>
                <a:cxn ang="0">
                  <a:pos x="connsiteX0" y="connsiteY0"/>
                </a:cxn>
                <a:cxn ang="0">
                  <a:pos x="connsiteX1" y="connsiteY1"/>
                </a:cxn>
                <a:cxn ang="0">
                  <a:pos x="connsiteX2" y="connsiteY2"/>
                </a:cxn>
                <a:cxn ang="0">
                  <a:pos x="connsiteX3" y="connsiteY3"/>
                </a:cxn>
              </a:cxnLst>
              <a:rect l="l" t="t" r="r" b="b"/>
              <a:pathLst>
                <a:path w="668242" h="877764">
                  <a:moveTo>
                    <a:pt x="-244" y="741383"/>
                  </a:moveTo>
                  <a:cubicBezTo>
                    <a:pt x="182313" y="607590"/>
                    <a:pt x="375414" y="297148"/>
                    <a:pt x="431494" y="77870"/>
                  </a:cubicBezTo>
                  <a:cubicBezTo>
                    <a:pt x="507707" y="-220211"/>
                    <a:pt x="604689" y="401128"/>
                    <a:pt x="667814" y="859543"/>
                  </a:cubicBezTo>
                  <a:cubicBezTo>
                    <a:pt x="669677" y="873177"/>
                    <a:pt x="656816" y="864587"/>
                    <a:pt x="658725" y="877721"/>
                  </a:cubicBezTo>
                </a:path>
              </a:pathLst>
            </a:custGeom>
            <a:noFill/>
            <a:ln w="90751" cap="flat">
              <a:solidFill>
                <a:srgbClr val="3562FF"/>
              </a:solidFill>
              <a:prstDash val="solid"/>
              <a:miter/>
            </a:ln>
          </p:spPr>
          <p:txBody>
            <a:bodyPr rtlCol="0" anchor="ctr"/>
            <a:lstStyle/>
            <a:p>
              <a:endParaRPr lang="en-US"/>
            </a:p>
          </p:txBody>
        </p:sp>
        <p:sp>
          <p:nvSpPr>
            <p:cNvPr id="24" name="Brīvforma: forma 23">
              <a:extLst>
                <a:ext uri="{FF2B5EF4-FFF2-40B4-BE49-F238E27FC236}">
                  <a16:creationId xmlns:a16="http://schemas.microsoft.com/office/drawing/2014/main" id="{90AF257B-14A4-65F7-60AC-6BCE8DE653D7}"/>
                </a:ext>
              </a:extLst>
            </p:cNvPr>
            <p:cNvSpPr/>
            <p:nvPr/>
          </p:nvSpPr>
          <p:spPr>
            <a:xfrm>
              <a:off x="60471" y="3597150"/>
              <a:ext cx="1329591" cy="341975"/>
            </a:xfrm>
            <a:custGeom>
              <a:avLst/>
              <a:gdLst>
                <a:gd name="connsiteX0" fmla="*/ -244 w 1329591"/>
                <a:gd name="connsiteY0" fmla="*/ 331713 h 341975"/>
                <a:gd name="connsiteX1" fmla="*/ 1325373 w 1329591"/>
                <a:gd name="connsiteY1" fmla="*/ 83805 h 341975"/>
                <a:gd name="connsiteX2" fmla="*/ 1308604 w 1329591"/>
                <a:gd name="connsiteY2" fmla="*/ -43 h 341975"/>
              </a:gdLst>
              <a:ahLst/>
              <a:cxnLst>
                <a:cxn ang="0">
                  <a:pos x="connsiteX0" y="connsiteY0"/>
                </a:cxn>
                <a:cxn ang="0">
                  <a:pos x="connsiteX1" y="connsiteY1"/>
                </a:cxn>
                <a:cxn ang="0">
                  <a:pos x="connsiteX2" y="connsiteY2"/>
                </a:cxn>
              </a:cxnLst>
              <a:rect l="l" t="t" r="r" b="b"/>
              <a:pathLst>
                <a:path w="1329591" h="341975">
                  <a:moveTo>
                    <a:pt x="-244" y="331713"/>
                  </a:moveTo>
                  <a:cubicBezTo>
                    <a:pt x="-244" y="331713"/>
                    <a:pt x="760796" y="418925"/>
                    <a:pt x="1325373" y="83805"/>
                  </a:cubicBezTo>
                  <a:cubicBezTo>
                    <a:pt x="1343552" y="72989"/>
                    <a:pt x="1292561" y="11728"/>
                    <a:pt x="1308604" y="-43"/>
                  </a:cubicBezTo>
                </a:path>
              </a:pathLst>
            </a:custGeom>
            <a:noFill/>
            <a:ln w="27225" cap="flat">
              <a:solidFill>
                <a:srgbClr val="3562FF"/>
              </a:solidFill>
              <a:prstDash val="solid"/>
              <a:miter/>
            </a:ln>
          </p:spPr>
          <p:txBody>
            <a:bodyPr rtlCol="0" anchor="ctr"/>
            <a:lstStyle/>
            <a:p>
              <a:endParaRPr lang="en-US"/>
            </a:p>
          </p:txBody>
        </p:sp>
        <p:sp>
          <p:nvSpPr>
            <p:cNvPr id="25" name="Brīvforma: forma 24">
              <a:extLst>
                <a:ext uri="{FF2B5EF4-FFF2-40B4-BE49-F238E27FC236}">
                  <a16:creationId xmlns:a16="http://schemas.microsoft.com/office/drawing/2014/main" id="{CD4C6EF9-CF2E-85A6-CDBF-47FB6209A0F1}"/>
                </a:ext>
              </a:extLst>
            </p:cNvPr>
            <p:cNvSpPr/>
            <p:nvPr/>
          </p:nvSpPr>
          <p:spPr>
            <a:xfrm>
              <a:off x="1014838" y="2224678"/>
              <a:ext cx="1549711" cy="1549711"/>
            </a:xfrm>
            <a:custGeom>
              <a:avLst/>
              <a:gdLst>
                <a:gd name="connsiteX0" fmla="*/ 1549712 w 1549711"/>
                <a:gd name="connsiteY0" fmla="*/ 774856 h 1549711"/>
                <a:gd name="connsiteX1" fmla="*/ 774856 w 1549711"/>
                <a:gd name="connsiteY1" fmla="*/ 1549712 h 1549711"/>
                <a:gd name="connsiteX2" fmla="*/ 0 w 1549711"/>
                <a:gd name="connsiteY2" fmla="*/ 774856 h 1549711"/>
                <a:gd name="connsiteX3" fmla="*/ 774856 w 1549711"/>
                <a:gd name="connsiteY3" fmla="*/ 0 h 1549711"/>
                <a:gd name="connsiteX4" fmla="*/ 1549712 w 1549711"/>
                <a:gd name="connsiteY4" fmla="*/ 774856 h 1549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711" h="1549711">
                  <a:moveTo>
                    <a:pt x="1549712" y="774856"/>
                  </a:moveTo>
                  <a:cubicBezTo>
                    <a:pt x="1549712" y="1202797"/>
                    <a:pt x="1202797" y="1549712"/>
                    <a:pt x="774856" y="1549712"/>
                  </a:cubicBezTo>
                  <a:cubicBezTo>
                    <a:pt x="346915" y="1549712"/>
                    <a:pt x="0" y="1202797"/>
                    <a:pt x="0" y="774856"/>
                  </a:cubicBezTo>
                  <a:cubicBezTo>
                    <a:pt x="0" y="346915"/>
                    <a:pt x="346915" y="0"/>
                    <a:pt x="774856" y="0"/>
                  </a:cubicBezTo>
                  <a:cubicBezTo>
                    <a:pt x="1202797" y="0"/>
                    <a:pt x="1549712" y="346915"/>
                    <a:pt x="1549712" y="774856"/>
                  </a:cubicBezTo>
                  <a:close/>
                </a:path>
              </a:pathLst>
            </a:custGeom>
            <a:noFill/>
            <a:ln w="90751" cap="flat">
              <a:solidFill>
                <a:schemeClr val="bg1"/>
              </a:solidFill>
              <a:prstDash val="solid"/>
              <a:miter/>
            </a:ln>
          </p:spPr>
          <p:txBody>
            <a:bodyPr rtlCol="0" anchor="ctr"/>
            <a:lstStyle/>
            <a:p>
              <a:endParaRPr lang="en-US"/>
            </a:p>
          </p:txBody>
        </p:sp>
        <p:sp>
          <p:nvSpPr>
            <p:cNvPr id="26" name="Brīvforma: forma 25">
              <a:extLst>
                <a:ext uri="{FF2B5EF4-FFF2-40B4-BE49-F238E27FC236}">
                  <a16:creationId xmlns:a16="http://schemas.microsoft.com/office/drawing/2014/main" id="{AE9B8F1E-03F1-73C3-5797-FB08183F5F41}"/>
                </a:ext>
              </a:extLst>
            </p:cNvPr>
            <p:cNvSpPr/>
            <p:nvPr/>
          </p:nvSpPr>
          <p:spPr>
            <a:xfrm>
              <a:off x="2160398" y="3415820"/>
              <a:ext cx="1264030" cy="1264076"/>
            </a:xfrm>
            <a:custGeom>
              <a:avLst/>
              <a:gdLst>
                <a:gd name="connsiteX0" fmla="*/ 298928 w 1264030"/>
                <a:gd name="connsiteY0" fmla="*/ -43 h 1264076"/>
                <a:gd name="connsiteX1" fmla="*/ 306563 w 1264030"/>
                <a:gd name="connsiteY1" fmla="*/ 60355 h 1264076"/>
                <a:gd name="connsiteX2" fmla="*/ 320197 w 1264030"/>
                <a:gd name="connsiteY2" fmla="*/ 114890 h 1264076"/>
                <a:gd name="connsiteX3" fmla="*/ 359462 w 1264030"/>
                <a:gd name="connsiteY3" fmla="*/ 211645 h 1264076"/>
                <a:gd name="connsiteX4" fmla="*/ 473077 w 1264030"/>
                <a:gd name="connsiteY4" fmla="*/ 370343 h 1264076"/>
                <a:gd name="connsiteX5" fmla="*/ 540065 w 1264030"/>
                <a:gd name="connsiteY5" fmla="*/ 439421 h 1264076"/>
                <a:gd name="connsiteX6" fmla="*/ 610415 w 1264030"/>
                <a:gd name="connsiteY6" fmla="*/ 505090 h 1264076"/>
                <a:gd name="connsiteX7" fmla="*/ 760387 w 1264030"/>
                <a:gd name="connsiteY7" fmla="*/ 627158 h 1264076"/>
                <a:gd name="connsiteX8" fmla="*/ 915859 w 1264030"/>
                <a:gd name="connsiteY8" fmla="*/ 743773 h 1264076"/>
                <a:gd name="connsiteX9" fmla="*/ 1065831 w 1264030"/>
                <a:gd name="connsiteY9" fmla="*/ 865932 h 1264076"/>
                <a:gd name="connsiteX10" fmla="*/ 1136636 w 1264030"/>
                <a:gd name="connsiteY10" fmla="*/ 931193 h 1264076"/>
                <a:gd name="connsiteX11" fmla="*/ 1170948 w 1264030"/>
                <a:gd name="connsiteY11" fmla="*/ 964914 h 1264076"/>
                <a:gd name="connsiteX12" fmla="*/ 1202760 w 1264030"/>
                <a:gd name="connsiteY12" fmla="*/ 1001271 h 1264076"/>
                <a:gd name="connsiteX13" fmla="*/ 1227664 w 1264030"/>
                <a:gd name="connsiteY13" fmla="*/ 1044399 h 1264076"/>
                <a:gd name="connsiteX14" fmla="*/ 1245115 w 1264030"/>
                <a:gd name="connsiteY14" fmla="*/ 1094753 h 1264076"/>
                <a:gd name="connsiteX15" fmla="*/ 1252205 w 1264030"/>
                <a:gd name="connsiteY15" fmla="*/ 1121657 h 1264076"/>
                <a:gd name="connsiteX16" fmla="*/ 1258931 w 1264030"/>
                <a:gd name="connsiteY16" fmla="*/ 1148925 h 1264076"/>
                <a:gd name="connsiteX17" fmla="*/ 1262249 w 1264030"/>
                <a:gd name="connsiteY17" fmla="*/ 1162559 h 1264076"/>
                <a:gd name="connsiteX18" fmla="*/ 1263385 w 1264030"/>
                <a:gd name="connsiteY18" fmla="*/ 1178419 h 1264076"/>
                <a:gd name="connsiteX19" fmla="*/ 1256477 w 1264030"/>
                <a:gd name="connsiteY19" fmla="*/ 1202324 h 1264076"/>
                <a:gd name="connsiteX20" fmla="*/ 1253250 w 1264030"/>
                <a:gd name="connsiteY20" fmla="*/ 1209777 h 1264076"/>
                <a:gd name="connsiteX21" fmla="*/ 1251296 w 1264030"/>
                <a:gd name="connsiteY21" fmla="*/ 1213868 h 1264076"/>
                <a:gd name="connsiteX22" fmla="*/ 1249115 w 1264030"/>
                <a:gd name="connsiteY22" fmla="*/ 1218140 h 1264076"/>
                <a:gd name="connsiteX23" fmla="*/ 1246888 w 1264030"/>
                <a:gd name="connsiteY23" fmla="*/ 1222684 h 1264076"/>
                <a:gd name="connsiteX24" fmla="*/ 1244161 w 1264030"/>
                <a:gd name="connsiteY24" fmla="*/ 1227501 h 1264076"/>
                <a:gd name="connsiteX25" fmla="*/ 1237844 w 1264030"/>
                <a:gd name="connsiteY25" fmla="*/ 1238090 h 1264076"/>
                <a:gd name="connsiteX26" fmla="*/ 1227255 w 1264030"/>
                <a:gd name="connsiteY26" fmla="*/ 1244407 h 1264076"/>
                <a:gd name="connsiteX27" fmla="*/ 1222438 w 1264030"/>
                <a:gd name="connsiteY27" fmla="*/ 1247134 h 1264076"/>
                <a:gd name="connsiteX28" fmla="*/ 1217893 w 1264030"/>
                <a:gd name="connsiteY28" fmla="*/ 1249361 h 1264076"/>
                <a:gd name="connsiteX29" fmla="*/ 1213621 w 1264030"/>
                <a:gd name="connsiteY29" fmla="*/ 1251542 h 1264076"/>
                <a:gd name="connsiteX30" fmla="*/ 1209531 w 1264030"/>
                <a:gd name="connsiteY30" fmla="*/ 1253497 h 1264076"/>
                <a:gd name="connsiteX31" fmla="*/ 1202078 w 1264030"/>
                <a:gd name="connsiteY31" fmla="*/ 1256723 h 1264076"/>
                <a:gd name="connsiteX32" fmla="*/ 1178173 w 1264030"/>
                <a:gd name="connsiteY32" fmla="*/ 1263631 h 1264076"/>
                <a:gd name="connsiteX33" fmla="*/ 1162313 w 1264030"/>
                <a:gd name="connsiteY33" fmla="*/ 1262495 h 1264076"/>
                <a:gd name="connsiteX34" fmla="*/ 1148679 w 1264030"/>
                <a:gd name="connsiteY34" fmla="*/ 1259177 h 1264076"/>
                <a:gd name="connsiteX35" fmla="*/ 1121411 w 1264030"/>
                <a:gd name="connsiteY35" fmla="*/ 1252451 h 1264076"/>
                <a:gd name="connsiteX36" fmla="*/ 1094507 w 1264030"/>
                <a:gd name="connsiteY36" fmla="*/ 1245362 h 1264076"/>
                <a:gd name="connsiteX37" fmla="*/ 1044198 w 1264030"/>
                <a:gd name="connsiteY37" fmla="*/ 1227638 h 1264076"/>
                <a:gd name="connsiteX38" fmla="*/ 1001070 w 1264030"/>
                <a:gd name="connsiteY38" fmla="*/ 1202733 h 1264076"/>
                <a:gd name="connsiteX39" fmla="*/ 964713 w 1264030"/>
                <a:gd name="connsiteY39" fmla="*/ 1170921 h 1264076"/>
                <a:gd name="connsiteX40" fmla="*/ 930992 w 1264030"/>
                <a:gd name="connsiteY40" fmla="*/ 1136609 h 1264076"/>
                <a:gd name="connsiteX41" fmla="*/ 865731 w 1264030"/>
                <a:gd name="connsiteY41" fmla="*/ 1065804 h 1264076"/>
                <a:gd name="connsiteX42" fmla="*/ 743572 w 1264030"/>
                <a:gd name="connsiteY42" fmla="*/ 915832 h 1264076"/>
                <a:gd name="connsiteX43" fmla="*/ 626958 w 1264030"/>
                <a:gd name="connsiteY43" fmla="*/ 760361 h 1264076"/>
                <a:gd name="connsiteX44" fmla="*/ 504889 w 1264030"/>
                <a:gd name="connsiteY44" fmla="*/ 610389 h 1264076"/>
                <a:gd name="connsiteX45" fmla="*/ 439220 w 1264030"/>
                <a:gd name="connsiteY45" fmla="*/ 540038 h 1264076"/>
                <a:gd name="connsiteX46" fmla="*/ 370142 w 1264030"/>
                <a:gd name="connsiteY46" fmla="*/ 473051 h 1264076"/>
                <a:gd name="connsiteX47" fmla="*/ 211444 w 1264030"/>
                <a:gd name="connsiteY47" fmla="*/ 359436 h 1264076"/>
                <a:gd name="connsiteX48" fmla="*/ 114689 w 1264030"/>
                <a:gd name="connsiteY48" fmla="*/ 320170 h 1264076"/>
                <a:gd name="connsiteX49" fmla="*/ 60154 w 1264030"/>
                <a:gd name="connsiteY49" fmla="*/ 306536 h 1264076"/>
                <a:gd name="connsiteX50" fmla="*/ -244 w 1264030"/>
                <a:gd name="connsiteY50" fmla="*/ 298901 h 126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64030" h="1264076">
                  <a:moveTo>
                    <a:pt x="298928" y="-43"/>
                  </a:moveTo>
                  <a:cubicBezTo>
                    <a:pt x="299810" y="20267"/>
                    <a:pt x="302359" y="40468"/>
                    <a:pt x="306563" y="60355"/>
                  </a:cubicBezTo>
                  <a:cubicBezTo>
                    <a:pt x="310108" y="78770"/>
                    <a:pt x="314661" y="96975"/>
                    <a:pt x="320197" y="114890"/>
                  </a:cubicBezTo>
                  <a:cubicBezTo>
                    <a:pt x="330481" y="148211"/>
                    <a:pt x="343620" y="180582"/>
                    <a:pt x="359462" y="211645"/>
                  </a:cubicBezTo>
                  <a:cubicBezTo>
                    <a:pt x="389415" y="269789"/>
                    <a:pt x="427690" y="323247"/>
                    <a:pt x="473077" y="370343"/>
                  </a:cubicBezTo>
                  <a:cubicBezTo>
                    <a:pt x="494832" y="393943"/>
                    <a:pt x="517160" y="416970"/>
                    <a:pt x="540065" y="439421"/>
                  </a:cubicBezTo>
                  <a:cubicBezTo>
                    <a:pt x="562970" y="461871"/>
                    <a:pt x="586420" y="483762"/>
                    <a:pt x="610415" y="505090"/>
                  </a:cubicBezTo>
                  <a:cubicBezTo>
                    <a:pt x="658452" y="547764"/>
                    <a:pt x="708806" y="588120"/>
                    <a:pt x="760387" y="627158"/>
                  </a:cubicBezTo>
                  <a:cubicBezTo>
                    <a:pt x="811969" y="666197"/>
                    <a:pt x="864368" y="704417"/>
                    <a:pt x="915859" y="743773"/>
                  </a:cubicBezTo>
                  <a:cubicBezTo>
                    <a:pt x="967349" y="783129"/>
                    <a:pt x="1017749" y="823349"/>
                    <a:pt x="1065831" y="865932"/>
                  </a:cubicBezTo>
                  <a:cubicBezTo>
                    <a:pt x="1090067" y="887142"/>
                    <a:pt x="1113672" y="908893"/>
                    <a:pt x="1136636" y="931193"/>
                  </a:cubicBezTo>
                  <a:cubicBezTo>
                    <a:pt x="1148270" y="942236"/>
                    <a:pt x="1159359" y="953643"/>
                    <a:pt x="1170948" y="964914"/>
                  </a:cubicBezTo>
                  <a:cubicBezTo>
                    <a:pt x="1182504" y="976166"/>
                    <a:pt x="1193143" y="988323"/>
                    <a:pt x="1202760" y="1001271"/>
                  </a:cubicBezTo>
                  <a:cubicBezTo>
                    <a:pt x="1212562" y="1014727"/>
                    <a:pt x="1220906" y="1029184"/>
                    <a:pt x="1227664" y="1044399"/>
                  </a:cubicBezTo>
                  <a:cubicBezTo>
                    <a:pt x="1234672" y="1060746"/>
                    <a:pt x="1240503" y="1077575"/>
                    <a:pt x="1245115" y="1094753"/>
                  </a:cubicBezTo>
                  <a:cubicBezTo>
                    <a:pt x="1247660" y="1103524"/>
                    <a:pt x="1249660" y="1112659"/>
                    <a:pt x="1252205" y="1121657"/>
                  </a:cubicBezTo>
                  <a:cubicBezTo>
                    <a:pt x="1254750" y="1130656"/>
                    <a:pt x="1256750" y="1139836"/>
                    <a:pt x="1258931" y="1148925"/>
                  </a:cubicBezTo>
                  <a:lnTo>
                    <a:pt x="1262249" y="1162559"/>
                  </a:lnTo>
                  <a:cubicBezTo>
                    <a:pt x="1263794" y="1167699"/>
                    <a:pt x="1264180" y="1173112"/>
                    <a:pt x="1263385" y="1178419"/>
                  </a:cubicBezTo>
                  <a:cubicBezTo>
                    <a:pt x="1262180" y="1186664"/>
                    <a:pt x="1259858" y="1194708"/>
                    <a:pt x="1256477" y="1202324"/>
                  </a:cubicBezTo>
                  <a:lnTo>
                    <a:pt x="1253250" y="1209777"/>
                  </a:lnTo>
                  <a:cubicBezTo>
                    <a:pt x="1252796" y="1210959"/>
                    <a:pt x="1252023" y="1212459"/>
                    <a:pt x="1251296" y="1213868"/>
                  </a:cubicBezTo>
                  <a:lnTo>
                    <a:pt x="1249115" y="1218140"/>
                  </a:lnTo>
                  <a:cubicBezTo>
                    <a:pt x="1248388" y="1219639"/>
                    <a:pt x="1247797" y="1220912"/>
                    <a:pt x="1246888" y="1222684"/>
                  </a:cubicBezTo>
                  <a:lnTo>
                    <a:pt x="1244161" y="1227501"/>
                  </a:lnTo>
                  <a:cubicBezTo>
                    <a:pt x="1242570" y="1230546"/>
                    <a:pt x="1239980" y="1234546"/>
                    <a:pt x="1237844" y="1238090"/>
                  </a:cubicBezTo>
                  <a:cubicBezTo>
                    <a:pt x="1234299" y="1240226"/>
                    <a:pt x="1230300" y="1242635"/>
                    <a:pt x="1227255" y="1244407"/>
                  </a:cubicBezTo>
                  <a:lnTo>
                    <a:pt x="1222438" y="1247134"/>
                  </a:lnTo>
                  <a:cubicBezTo>
                    <a:pt x="1220802" y="1248043"/>
                    <a:pt x="1219529" y="1248634"/>
                    <a:pt x="1217893" y="1249361"/>
                  </a:cubicBezTo>
                  <a:lnTo>
                    <a:pt x="1213621" y="1251542"/>
                  </a:lnTo>
                  <a:cubicBezTo>
                    <a:pt x="1212212" y="1252269"/>
                    <a:pt x="1210713" y="1253042"/>
                    <a:pt x="1209531" y="1253497"/>
                  </a:cubicBezTo>
                  <a:lnTo>
                    <a:pt x="1202078" y="1256723"/>
                  </a:lnTo>
                  <a:cubicBezTo>
                    <a:pt x="1194461" y="1260104"/>
                    <a:pt x="1186417" y="1262431"/>
                    <a:pt x="1178173" y="1263631"/>
                  </a:cubicBezTo>
                  <a:cubicBezTo>
                    <a:pt x="1172865" y="1264426"/>
                    <a:pt x="1167453" y="1264040"/>
                    <a:pt x="1162313" y="1262495"/>
                  </a:cubicBezTo>
                  <a:lnTo>
                    <a:pt x="1148679" y="1259177"/>
                  </a:lnTo>
                  <a:cubicBezTo>
                    <a:pt x="1139590" y="1256996"/>
                    <a:pt x="1130500" y="1254633"/>
                    <a:pt x="1121411" y="1252451"/>
                  </a:cubicBezTo>
                  <a:cubicBezTo>
                    <a:pt x="1112322" y="1250270"/>
                    <a:pt x="1103233" y="1247907"/>
                    <a:pt x="1094507" y="1245362"/>
                  </a:cubicBezTo>
                  <a:cubicBezTo>
                    <a:pt x="1077338" y="1240658"/>
                    <a:pt x="1060527" y="1234736"/>
                    <a:pt x="1044198" y="1227638"/>
                  </a:cubicBezTo>
                  <a:cubicBezTo>
                    <a:pt x="1028983" y="1220880"/>
                    <a:pt x="1014527" y="1212536"/>
                    <a:pt x="1001070" y="1202733"/>
                  </a:cubicBezTo>
                  <a:cubicBezTo>
                    <a:pt x="988122" y="1193117"/>
                    <a:pt x="975965" y="1182478"/>
                    <a:pt x="964713" y="1170921"/>
                  </a:cubicBezTo>
                  <a:cubicBezTo>
                    <a:pt x="953442" y="1159514"/>
                    <a:pt x="941990" y="1148198"/>
                    <a:pt x="930992" y="1136609"/>
                  </a:cubicBezTo>
                  <a:cubicBezTo>
                    <a:pt x="908665" y="1113555"/>
                    <a:pt x="886910" y="1089950"/>
                    <a:pt x="865731" y="1065804"/>
                  </a:cubicBezTo>
                  <a:cubicBezTo>
                    <a:pt x="823149" y="1017722"/>
                    <a:pt x="782747" y="967413"/>
                    <a:pt x="743572" y="915832"/>
                  </a:cubicBezTo>
                  <a:cubicBezTo>
                    <a:pt x="704398" y="864251"/>
                    <a:pt x="666087" y="811942"/>
                    <a:pt x="626958" y="760361"/>
                  </a:cubicBezTo>
                  <a:cubicBezTo>
                    <a:pt x="587829" y="708780"/>
                    <a:pt x="547563" y="658335"/>
                    <a:pt x="504889" y="610389"/>
                  </a:cubicBezTo>
                  <a:cubicBezTo>
                    <a:pt x="483680" y="586334"/>
                    <a:pt x="461793" y="562884"/>
                    <a:pt x="439220" y="540038"/>
                  </a:cubicBezTo>
                  <a:cubicBezTo>
                    <a:pt x="416647" y="517193"/>
                    <a:pt x="393624" y="494865"/>
                    <a:pt x="370142" y="473051"/>
                  </a:cubicBezTo>
                  <a:cubicBezTo>
                    <a:pt x="323046" y="427664"/>
                    <a:pt x="269588" y="389389"/>
                    <a:pt x="211444" y="359436"/>
                  </a:cubicBezTo>
                  <a:cubicBezTo>
                    <a:pt x="180382" y="343593"/>
                    <a:pt x="148011" y="330455"/>
                    <a:pt x="114689" y="320170"/>
                  </a:cubicBezTo>
                  <a:cubicBezTo>
                    <a:pt x="96775" y="314635"/>
                    <a:pt x="78569" y="310081"/>
                    <a:pt x="60154" y="306536"/>
                  </a:cubicBezTo>
                  <a:cubicBezTo>
                    <a:pt x="40267" y="302333"/>
                    <a:pt x="20066" y="299778"/>
                    <a:pt x="-244" y="298901"/>
                  </a:cubicBezTo>
                  <a:close/>
                </a:path>
              </a:pathLst>
            </a:custGeom>
            <a:solidFill>
              <a:schemeClr val="bg1"/>
            </a:solidFill>
            <a:ln w="4538" cap="flat">
              <a:noFill/>
              <a:prstDash val="solid"/>
              <a:miter/>
            </a:ln>
          </p:spPr>
          <p:txBody>
            <a:bodyPr rtlCol="0" anchor="ctr"/>
            <a:lstStyle/>
            <a:p>
              <a:endParaRPr lang="en-US"/>
            </a:p>
          </p:txBody>
        </p:sp>
        <p:sp>
          <p:nvSpPr>
            <p:cNvPr id="27" name="Brīvforma: forma 26">
              <a:extLst>
                <a:ext uri="{FF2B5EF4-FFF2-40B4-BE49-F238E27FC236}">
                  <a16:creationId xmlns:a16="http://schemas.microsoft.com/office/drawing/2014/main" id="{E9F2A7EF-D4B9-4C81-443E-0FF04CC2552F}"/>
                </a:ext>
              </a:extLst>
            </p:cNvPr>
            <p:cNvSpPr/>
            <p:nvPr/>
          </p:nvSpPr>
          <p:spPr>
            <a:xfrm>
              <a:off x="1904945" y="2407098"/>
              <a:ext cx="464186" cy="463277"/>
            </a:xfrm>
            <a:custGeom>
              <a:avLst/>
              <a:gdLst>
                <a:gd name="connsiteX0" fmla="*/ -244 w 464186"/>
                <a:gd name="connsiteY0" fmla="*/ -43 h 463277"/>
                <a:gd name="connsiteX1" fmla="*/ 463943 w 464186"/>
                <a:gd name="connsiteY1" fmla="*/ 463234 h 463277"/>
              </a:gdLst>
              <a:ahLst/>
              <a:cxnLst>
                <a:cxn ang="0">
                  <a:pos x="connsiteX0" y="connsiteY0"/>
                </a:cxn>
                <a:cxn ang="0">
                  <a:pos x="connsiteX1" y="connsiteY1"/>
                </a:cxn>
              </a:cxnLst>
              <a:rect l="l" t="t" r="r" b="b"/>
              <a:pathLst>
                <a:path w="464186" h="463277">
                  <a:moveTo>
                    <a:pt x="-244" y="-43"/>
                  </a:moveTo>
                  <a:cubicBezTo>
                    <a:pt x="215330" y="78220"/>
                    <a:pt x="385257" y="247815"/>
                    <a:pt x="463943" y="463234"/>
                  </a:cubicBezTo>
                </a:path>
              </a:pathLst>
            </a:custGeom>
            <a:noFill/>
            <a:ln w="45376" cap="flat">
              <a:solidFill>
                <a:schemeClr val="bg1"/>
              </a:solidFill>
              <a:prstDash val="solid"/>
              <a:miter/>
            </a:ln>
          </p:spPr>
          <p:txBody>
            <a:bodyPr rtlCol="0" anchor="ctr"/>
            <a:lstStyle/>
            <a:p>
              <a:endParaRPr lang="en-US"/>
            </a:p>
          </p:txBody>
        </p:sp>
      </p:grpSp>
    </p:spTree>
    <p:extLst>
      <p:ext uri="{BB962C8B-B14F-4D97-AF65-F5344CB8AC3E}">
        <p14:creationId xmlns:p14="http://schemas.microsoft.com/office/powerpoint/2010/main" val="19595267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childTnLst>
                                </p:cTn>
                              </p:par>
                              <p:par>
                                <p:cTn id="26" presetID="10" presetClass="entr" presetSubtype="0" fill="hold"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fade">
                                      <p:cBhvr>
                                        <p:cTn id="28" dur="500"/>
                                        <p:tgtEl>
                                          <p:spTgt spid="52"/>
                                        </p:tgtEl>
                                      </p:cBhvr>
                                    </p:animEffect>
                                  </p:childTnLst>
                                </p:cTn>
                              </p:par>
                              <p:par>
                                <p:cTn id="29" presetID="10" presetClass="entr" presetSubtype="0" fill="hold" nodeType="with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6"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i="1" dirty="0"/>
              <a:t>Recap</a:t>
            </a:r>
            <a:r>
              <a:rPr lang="en-US" b="1" dirty="0"/>
              <a:t>: The overall concept</a:t>
            </a:r>
            <a:endParaRPr lang="en-US" b="1" i="1" dirty="0"/>
          </a:p>
        </p:txBody>
      </p:sp>
      <p:sp>
        <p:nvSpPr>
          <p:cNvPr id="4" name="Taisnstūris 3">
            <a:extLst>
              <a:ext uri="{FF2B5EF4-FFF2-40B4-BE49-F238E27FC236}">
                <a16:creationId xmlns:a16="http://schemas.microsoft.com/office/drawing/2014/main" id="{E6C8D7E0-A123-3C0F-AD62-A4802249455E}"/>
              </a:ext>
            </a:extLst>
          </p:cNvPr>
          <p:cNvSpPr/>
          <p:nvPr/>
        </p:nvSpPr>
        <p:spPr>
          <a:xfrm>
            <a:off x="0" y="6181344"/>
            <a:ext cx="12192000" cy="378488"/>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For more details on conceptual idea, refer to: </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hlinkClick r:id="rId2"/>
              </a:rPr>
              <a:t>Conceptual design idea report</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 and  </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hlinkClick r:id="rId3"/>
              </a:rPr>
              <a:t>Presentations from last bi-lateral meeting</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 </a:t>
            </a:r>
          </a:p>
        </p:txBody>
      </p:sp>
      <p:sp>
        <p:nvSpPr>
          <p:cNvPr id="5" name="Taisnstūris 4">
            <a:extLst>
              <a:ext uri="{FF2B5EF4-FFF2-40B4-BE49-F238E27FC236}">
                <a16:creationId xmlns:a16="http://schemas.microsoft.com/office/drawing/2014/main" id="{95288369-0184-2087-14C6-452DE4847584}"/>
              </a:ext>
            </a:extLst>
          </p:cNvPr>
          <p:cNvSpPr/>
          <p:nvPr/>
        </p:nvSpPr>
        <p:spPr>
          <a:xfrm>
            <a:off x="0" y="567235"/>
            <a:ext cx="1363284" cy="1946172"/>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latin typeface="Roboto" panose="02000000000000000000" pitchFamily="2" charset="0"/>
              <a:ea typeface="Roboto" panose="02000000000000000000" pitchFamily="2" charset="0"/>
              <a:cs typeface="Roboto" panose="02000000000000000000" pitchFamily="2" charset="0"/>
            </a:endParaRPr>
          </a:p>
        </p:txBody>
      </p:sp>
      <p:sp>
        <p:nvSpPr>
          <p:cNvPr id="7" name="Taisnstūris 6">
            <a:extLst>
              <a:ext uri="{FF2B5EF4-FFF2-40B4-BE49-F238E27FC236}">
                <a16:creationId xmlns:a16="http://schemas.microsoft.com/office/drawing/2014/main" id="{0A396640-87F5-4B37-E32D-5E2C32158599}"/>
              </a:ext>
            </a:extLst>
          </p:cNvPr>
          <p:cNvSpPr/>
          <p:nvPr/>
        </p:nvSpPr>
        <p:spPr>
          <a:xfrm>
            <a:off x="1363284" y="567235"/>
            <a:ext cx="10828714" cy="1946172"/>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Clinical treatment with proton therapy</a:t>
            </a:r>
          </a:p>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Clinical research and future treatment with helium ion beams</a:t>
            </a:r>
          </a:p>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Novel delivery methods – </a:t>
            </a:r>
            <a:r>
              <a:rPr lang="en-US" sz="2000" i="1" dirty="0">
                <a:solidFill>
                  <a:schemeClr val="tx1"/>
                </a:solidFill>
                <a:latin typeface="Roboto" panose="02000000000000000000" pitchFamily="2" charset="0"/>
                <a:ea typeface="Roboto" panose="02000000000000000000" pitchFamily="2" charset="0"/>
                <a:cs typeface="Roboto" panose="02000000000000000000" pitchFamily="2" charset="0"/>
              </a:rPr>
              <a:t>FLASH</a:t>
            </a: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 mini-beams. Possibilities of proton radiography</a:t>
            </a:r>
          </a:p>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Possibility of parallel radioisotope production – diagnostics for radiotherapy treatment planning, </a:t>
            </a:r>
            <a:r>
              <a:rPr lang="en-US" sz="2000" dirty="0" err="1">
                <a:solidFill>
                  <a:schemeClr val="tx1"/>
                </a:solidFill>
                <a:latin typeface="Roboto" panose="02000000000000000000" pitchFamily="2" charset="0"/>
                <a:ea typeface="Roboto" panose="02000000000000000000" pitchFamily="2" charset="0"/>
                <a:cs typeface="Roboto" panose="02000000000000000000" pitchFamily="2" charset="0"/>
              </a:rPr>
              <a:t>theranostics</a:t>
            </a: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 approaches and targeted alpha therapy</a:t>
            </a:r>
          </a:p>
        </p:txBody>
      </p:sp>
      <p:sp>
        <p:nvSpPr>
          <p:cNvPr id="8" name="Taisnstūris 7">
            <a:extLst>
              <a:ext uri="{FF2B5EF4-FFF2-40B4-BE49-F238E27FC236}">
                <a16:creationId xmlns:a16="http://schemas.microsoft.com/office/drawing/2014/main" id="{9FAC1E2D-9E7C-307A-3498-FCB7388CB712}"/>
              </a:ext>
            </a:extLst>
          </p:cNvPr>
          <p:cNvSpPr/>
          <p:nvPr/>
        </p:nvSpPr>
        <p:spPr>
          <a:xfrm>
            <a:off x="1363284" y="2592874"/>
            <a:ext cx="10828714" cy="1909130"/>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Pre-clinical and clinical research work necessary for novel therapy integration</a:t>
            </a:r>
          </a:p>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Particle therapy research fields – medical physics, radiobiology, dosimetry, accelerator physics and technologies</a:t>
            </a:r>
          </a:p>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Complementary research fields – material science, radiation chemistry, particle physics aspects . . .</a:t>
            </a:r>
          </a:p>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Possibility of heavier ion research (carbon, oxygen)</a:t>
            </a:r>
          </a:p>
        </p:txBody>
      </p:sp>
      <p:sp>
        <p:nvSpPr>
          <p:cNvPr id="9" name="Taisnstūris 8">
            <a:extLst>
              <a:ext uri="{FF2B5EF4-FFF2-40B4-BE49-F238E27FC236}">
                <a16:creationId xmlns:a16="http://schemas.microsoft.com/office/drawing/2014/main" id="{64B1278F-8F3C-C3C3-E2D7-881FD7A367D9}"/>
              </a:ext>
            </a:extLst>
          </p:cNvPr>
          <p:cNvSpPr/>
          <p:nvPr/>
        </p:nvSpPr>
        <p:spPr>
          <a:xfrm>
            <a:off x="1363286" y="4594639"/>
            <a:ext cx="10828714" cy="1500058"/>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Involvement of relevant industry sectors in delivery of center – capacity and “</a:t>
            </a:r>
            <a:r>
              <a:rPr lang="en-US" sz="2000" i="1" dirty="0">
                <a:solidFill>
                  <a:schemeClr val="tx1"/>
                </a:solidFill>
                <a:latin typeface="Roboto" panose="02000000000000000000" pitchFamily="2" charset="0"/>
                <a:ea typeface="Roboto" panose="02000000000000000000" pitchFamily="2" charset="0"/>
                <a:cs typeface="Roboto" panose="02000000000000000000" pitchFamily="2" charset="0"/>
              </a:rPr>
              <a:t>know-how</a:t>
            </a: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 in accelerator technologies</a:t>
            </a:r>
          </a:p>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Infrastructure provides possibilities of future R&amp;D activities in particle therapy technology developments, addressing the global needs of the community </a:t>
            </a:r>
          </a:p>
        </p:txBody>
      </p:sp>
      <p:sp>
        <p:nvSpPr>
          <p:cNvPr id="10" name="Taisnstūris 9">
            <a:extLst>
              <a:ext uri="{FF2B5EF4-FFF2-40B4-BE49-F238E27FC236}">
                <a16:creationId xmlns:a16="http://schemas.microsoft.com/office/drawing/2014/main" id="{D82063BC-C554-5FAE-7F71-058FAD86797F}"/>
              </a:ext>
            </a:extLst>
          </p:cNvPr>
          <p:cNvSpPr/>
          <p:nvPr/>
        </p:nvSpPr>
        <p:spPr>
          <a:xfrm>
            <a:off x="0" y="2592874"/>
            <a:ext cx="1363284" cy="190913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latin typeface="Roboto" panose="02000000000000000000" pitchFamily="2" charset="0"/>
              <a:ea typeface="Roboto" panose="02000000000000000000" pitchFamily="2" charset="0"/>
              <a:cs typeface="Roboto" panose="02000000000000000000" pitchFamily="2" charset="0"/>
            </a:endParaRPr>
          </a:p>
        </p:txBody>
      </p:sp>
      <p:sp>
        <p:nvSpPr>
          <p:cNvPr id="11" name="Taisnstūris 10">
            <a:extLst>
              <a:ext uri="{FF2B5EF4-FFF2-40B4-BE49-F238E27FC236}">
                <a16:creationId xmlns:a16="http://schemas.microsoft.com/office/drawing/2014/main" id="{167A82AE-E34B-43B7-0F23-B16C23C3DC57}"/>
              </a:ext>
            </a:extLst>
          </p:cNvPr>
          <p:cNvSpPr/>
          <p:nvPr/>
        </p:nvSpPr>
        <p:spPr>
          <a:xfrm>
            <a:off x="0" y="4594639"/>
            <a:ext cx="1363284" cy="1500058"/>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latin typeface="Roboto" panose="02000000000000000000" pitchFamily="2" charset="0"/>
              <a:ea typeface="Roboto" panose="02000000000000000000" pitchFamily="2" charset="0"/>
              <a:cs typeface="Roboto" panose="02000000000000000000" pitchFamily="2" charset="0"/>
            </a:endParaRPr>
          </a:p>
        </p:txBody>
      </p:sp>
      <p:grpSp>
        <p:nvGrpSpPr>
          <p:cNvPr id="37" name="Grupa 36">
            <a:extLst>
              <a:ext uri="{FF2B5EF4-FFF2-40B4-BE49-F238E27FC236}">
                <a16:creationId xmlns:a16="http://schemas.microsoft.com/office/drawing/2014/main" id="{D8B9115D-8C37-51C4-4DE3-0F18547072C6}"/>
              </a:ext>
            </a:extLst>
          </p:cNvPr>
          <p:cNvGrpSpPr/>
          <p:nvPr/>
        </p:nvGrpSpPr>
        <p:grpSpPr>
          <a:xfrm>
            <a:off x="52097" y="3087958"/>
            <a:ext cx="1259089" cy="918961"/>
            <a:chOff x="52003" y="1089556"/>
            <a:chExt cx="1259089" cy="918961"/>
          </a:xfrm>
        </p:grpSpPr>
        <p:sp>
          <p:nvSpPr>
            <p:cNvPr id="31" name="Brīvforma: forma 30">
              <a:extLst>
                <a:ext uri="{FF2B5EF4-FFF2-40B4-BE49-F238E27FC236}">
                  <a16:creationId xmlns:a16="http://schemas.microsoft.com/office/drawing/2014/main" id="{A079BE10-3301-1191-BDCE-5876B47F6B89}"/>
                </a:ext>
              </a:extLst>
            </p:cNvPr>
            <p:cNvSpPr/>
            <p:nvPr/>
          </p:nvSpPr>
          <p:spPr>
            <a:xfrm>
              <a:off x="747981" y="1676638"/>
              <a:ext cx="321215" cy="229396"/>
            </a:xfrm>
            <a:custGeom>
              <a:avLst/>
              <a:gdLst>
                <a:gd name="connsiteX0" fmla="*/ -244 w 321215"/>
                <a:gd name="connsiteY0" fmla="*/ -43 h 229396"/>
                <a:gd name="connsiteX1" fmla="*/ 33504 w 321215"/>
                <a:gd name="connsiteY1" fmla="*/ 128995 h 229396"/>
                <a:gd name="connsiteX2" fmla="*/ 320972 w 321215"/>
                <a:gd name="connsiteY2" fmla="*/ 229353 h 229396"/>
              </a:gdLst>
              <a:ahLst/>
              <a:cxnLst>
                <a:cxn ang="0">
                  <a:pos x="connsiteX0" y="connsiteY0"/>
                </a:cxn>
                <a:cxn ang="0">
                  <a:pos x="connsiteX1" y="connsiteY1"/>
                </a:cxn>
                <a:cxn ang="0">
                  <a:pos x="connsiteX2" y="connsiteY2"/>
                </a:cxn>
              </a:cxnLst>
              <a:rect l="l" t="t" r="r" b="b"/>
              <a:pathLst>
                <a:path w="321215" h="229396">
                  <a:moveTo>
                    <a:pt x="-244" y="-43"/>
                  </a:moveTo>
                  <a:cubicBezTo>
                    <a:pt x="8482" y="59577"/>
                    <a:pt x="19216" y="108940"/>
                    <a:pt x="33504" y="128995"/>
                  </a:cubicBezTo>
                  <a:cubicBezTo>
                    <a:pt x="82833" y="198259"/>
                    <a:pt x="320972" y="229353"/>
                    <a:pt x="320972" y="229353"/>
                  </a:cubicBezTo>
                </a:path>
              </a:pathLst>
            </a:custGeom>
            <a:noFill/>
            <a:ln w="28575" cap="flat">
              <a:solidFill>
                <a:srgbClr val="3562FF"/>
              </a:solidFill>
              <a:prstDash val="solid"/>
              <a:miter/>
            </a:ln>
          </p:spPr>
          <p:txBody>
            <a:bodyPr rtlCol="0" anchor="ctr"/>
            <a:lstStyle/>
            <a:p>
              <a:endParaRPr lang="en-US"/>
            </a:p>
          </p:txBody>
        </p:sp>
        <p:sp>
          <p:nvSpPr>
            <p:cNvPr id="32" name="Brīvforma: forma 31">
              <a:extLst>
                <a:ext uri="{FF2B5EF4-FFF2-40B4-BE49-F238E27FC236}">
                  <a16:creationId xmlns:a16="http://schemas.microsoft.com/office/drawing/2014/main" id="{71A3DF2F-95A1-7D8D-DCCC-0BFFC624498C}"/>
                </a:ext>
              </a:extLst>
            </p:cNvPr>
            <p:cNvSpPr/>
            <p:nvPr/>
          </p:nvSpPr>
          <p:spPr>
            <a:xfrm>
              <a:off x="523178" y="1332554"/>
              <a:ext cx="250115" cy="328537"/>
            </a:xfrm>
            <a:custGeom>
              <a:avLst/>
              <a:gdLst>
                <a:gd name="connsiteX0" fmla="*/ -244 w 250115"/>
                <a:gd name="connsiteY0" fmla="*/ 277464 h 328537"/>
                <a:gd name="connsiteX1" fmla="*/ 161351 w 250115"/>
                <a:gd name="connsiteY1" fmla="*/ 29119 h 328537"/>
                <a:gd name="connsiteX2" fmla="*/ 249802 w 250115"/>
                <a:gd name="connsiteY2" fmla="*/ 321690 h 328537"/>
                <a:gd name="connsiteX3" fmla="*/ 246400 w 250115"/>
                <a:gd name="connsiteY3" fmla="*/ 328494 h 328537"/>
              </a:gdLst>
              <a:ahLst/>
              <a:cxnLst>
                <a:cxn ang="0">
                  <a:pos x="connsiteX0" y="connsiteY0"/>
                </a:cxn>
                <a:cxn ang="0">
                  <a:pos x="connsiteX1" y="connsiteY1"/>
                </a:cxn>
                <a:cxn ang="0">
                  <a:pos x="connsiteX2" y="connsiteY2"/>
                </a:cxn>
                <a:cxn ang="0">
                  <a:pos x="connsiteX3" y="connsiteY3"/>
                </a:cxn>
              </a:cxnLst>
              <a:rect l="l" t="t" r="r" b="b"/>
              <a:pathLst>
                <a:path w="250115" h="328537">
                  <a:moveTo>
                    <a:pt x="-244" y="277464"/>
                  </a:moveTo>
                  <a:cubicBezTo>
                    <a:pt x="68085" y="227387"/>
                    <a:pt x="140360" y="111192"/>
                    <a:pt x="161351" y="29119"/>
                  </a:cubicBezTo>
                  <a:cubicBezTo>
                    <a:pt x="189876" y="-82449"/>
                    <a:pt x="226176" y="150111"/>
                    <a:pt x="249802" y="321690"/>
                  </a:cubicBezTo>
                  <a:cubicBezTo>
                    <a:pt x="250500" y="326793"/>
                    <a:pt x="245686" y="323578"/>
                    <a:pt x="246400" y="328494"/>
                  </a:cubicBezTo>
                </a:path>
              </a:pathLst>
            </a:custGeom>
            <a:noFill/>
            <a:ln w="57150" cap="flat">
              <a:solidFill>
                <a:srgbClr val="3562FF"/>
              </a:solidFill>
              <a:prstDash val="solid"/>
              <a:miter/>
            </a:ln>
          </p:spPr>
          <p:txBody>
            <a:bodyPr rtlCol="0" anchor="ctr"/>
            <a:lstStyle/>
            <a:p>
              <a:endParaRPr lang="en-US"/>
            </a:p>
          </p:txBody>
        </p:sp>
        <p:sp>
          <p:nvSpPr>
            <p:cNvPr id="33" name="Brīvforma: forma 32">
              <a:extLst>
                <a:ext uri="{FF2B5EF4-FFF2-40B4-BE49-F238E27FC236}">
                  <a16:creationId xmlns:a16="http://schemas.microsoft.com/office/drawing/2014/main" id="{E56294F4-BA3F-F5D7-224D-50F6D3900F54}"/>
                </a:ext>
              </a:extLst>
            </p:cNvPr>
            <p:cNvSpPr/>
            <p:nvPr/>
          </p:nvSpPr>
          <p:spPr>
            <a:xfrm>
              <a:off x="52003" y="1603257"/>
              <a:ext cx="497650" cy="127997"/>
            </a:xfrm>
            <a:custGeom>
              <a:avLst/>
              <a:gdLst>
                <a:gd name="connsiteX0" fmla="*/ -244 w 497650"/>
                <a:gd name="connsiteY0" fmla="*/ 124130 h 127997"/>
                <a:gd name="connsiteX1" fmla="*/ 495919 w 497650"/>
                <a:gd name="connsiteY1" fmla="*/ 31340 h 127997"/>
                <a:gd name="connsiteX2" fmla="*/ 489642 w 497650"/>
                <a:gd name="connsiteY2" fmla="*/ -43 h 127997"/>
              </a:gdLst>
              <a:ahLst/>
              <a:cxnLst>
                <a:cxn ang="0">
                  <a:pos x="connsiteX0" y="connsiteY0"/>
                </a:cxn>
                <a:cxn ang="0">
                  <a:pos x="connsiteX1" y="connsiteY1"/>
                </a:cxn>
                <a:cxn ang="0">
                  <a:pos x="connsiteX2" y="connsiteY2"/>
                </a:cxn>
              </a:cxnLst>
              <a:rect l="l" t="t" r="r" b="b"/>
              <a:pathLst>
                <a:path w="497650" h="127997">
                  <a:moveTo>
                    <a:pt x="-244" y="124130"/>
                  </a:moveTo>
                  <a:cubicBezTo>
                    <a:pt x="-244" y="124130"/>
                    <a:pt x="284605" y="156772"/>
                    <a:pt x="495919" y="31340"/>
                  </a:cubicBezTo>
                  <a:cubicBezTo>
                    <a:pt x="502723" y="27292"/>
                    <a:pt x="483638" y="4363"/>
                    <a:pt x="489642" y="-43"/>
                  </a:cubicBezTo>
                </a:path>
              </a:pathLst>
            </a:custGeom>
            <a:noFill/>
            <a:ln w="28575" cap="flat">
              <a:solidFill>
                <a:srgbClr val="3562FF"/>
              </a:solidFill>
              <a:prstDash val="solid"/>
              <a:miter/>
            </a:ln>
          </p:spPr>
          <p:txBody>
            <a:bodyPr rtlCol="0" anchor="ctr"/>
            <a:lstStyle/>
            <a:p>
              <a:endParaRPr lang="en-US"/>
            </a:p>
          </p:txBody>
        </p:sp>
        <p:sp>
          <p:nvSpPr>
            <p:cNvPr id="34" name="Brīvforma: forma 33">
              <a:extLst>
                <a:ext uri="{FF2B5EF4-FFF2-40B4-BE49-F238E27FC236}">
                  <a16:creationId xmlns:a16="http://schemas.microsoft.com/office/drawing/2014/main" id="{C369C800-1A5C-898C-B119-9D9E51E99D3A}"/>
                </a:ext>
              </a:extLst>
            </p:cNvPr>
            <p:cNvSpPr/>
            <p:nvPr/>
          </p:nvSpPr>
          <p:spPr>
            <a:xfrm>
              <a:off x="409211" y="1089556"/>
              <a:ext cx="580038" cy="580039"/>
            </a:xfrm>
            <a:custGeom>
              <a:avLst/>
              <a:gdLst>
                <a:gd name="connsiteX0" fmla="*/ 580039 w 580038"/>
                <a:gd name="connsiteY0" fmla="*/ 290020 h 580039"/>
                <a:gd name="connsiteX1" fmla="*/ 290019 w 580038"/>
                <a:gd name="connsiteY1" fmla="*/ 580040 h 580039"/>
                <a:gd name="connsiteX2" fmla="*/ 0 w 580038"/>
                <a:gd name="connsiteY2" fmla="*/ 290020 h 580039"/>
                <a:gd name="connsiteX3" fmla="*/ 290019 w 580038"/>
                <a:gd name="connsiteY3" fmla="*/ 0 h 580039"/>
                <a:gd name="connsiteX4" fmla="*/ 580039 w 580038"/>
                <a:gd name="connsiteY4" fmla="*/ 290020 h 5800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038" h="580039">
                  <a:moveTo>
                    <a:pt x="580039" y="290020"/>
                  </a:moveTo>
                  <a:cubicBezTo>
                    <a:pt x="580039" y="450193"/>
                    <a:pt x="450193" y="580040"/>
                    <a:pt x="290019" y="580040"/>
                  </a:cubicBezTo>
                  <a:cubicBezTo>
                    <a:pt x="129846" y="580040"/>
                    <a:pt x="0" y="450193"/>
                    <a:pt x="0" y="290020"/>
                  </a:cubicBezTo>
                  <a:cubicBezTo>
                    <a:pt x="0" y="129846"/>
                    <a:pt x="129846" y="0"/>
                    <a:pt x="290019" y="0"/>
                  </a:cubicBezTo>
                  <a:cubicBezTo>
                    <a:pt x="450193" y="0"/>
                    <a:pt x="580039" y="129846"/>
                    <a:pt x="580039" y="290020"/>
                  </a:cubicBezTo>
                  <a:close/>
                </a:path>
              </a:pathLst>
            </a:custGeom>
            <a:noFill/>
            <a:ln w="33935" cap="flat">
              <a:solidFill>
                <a:schemeClr val="bg1"/>
              </a:solidFill>
              <a:prstDash val="solid"/>
              <a:miter/>
            </a:ln>
          </p:spPr>
          <p:txBody>
            <a:bodyPr rtlCol="0" anchor="ctr"/>
            <a:lstStyle/>
            <a:p>
              <a:endParaRPr lang="en-US"/>
            </a:p>
          </p:txBody>
        </p:sp>
        <p:sp>
          <p:nvSpPr>
            <p:cNvPr id="35" name="Brīvforma: forma 34">
              <a:extLst>
                <a:ext uri="{FF2B5EF4-FFF2-40B4-BE49-F238E27FC236}">
                  <a16:creationId xmlns:a16="http://schemas.microsoft.com/office/drawing/2014/main" id="{3BE0DF45-8118-D594-7BE6-786C5DC5F2B5}"/>
                </a:ext>
              </a:extLst>
            </p:cNvPr>
            <p:cNvSpPr/>
            <p:nvPr/>
          </p:nvSpPr>
          <p:spPr>
            <a:xfrm>
              <a:off x="837981" y="1535388"/>
              <a:ext cx="473111" cy="473129"/>
            </a:xfrm>
            <a:custGeom>
              <a:avLst/>
              <a:gdLst>
                <a:gd name="connsiteX0" fmla="*/ 111733 w 473111"/>
                <a:gd name="connsiteY0" fmla="*/ -43 h 473129"/>
                <a:gd name="connsiteX1" fmla="*/ 114590 w 473111"/>
                <a:gd name="connsiteY1" fmla="*/ 22563 h 473129"/>
                <a:gd name="connsiteX2" fmla="*/ 119693 w 473111"/>
                <a:gd name="connsiteY2" fmla="*/ 42975 h 473129"/>
                <a:gd name="connsiteX3" fmla="*/ 134390 w 473111"/>
                <a:gd name="connsiteY3" fmla="*/ 79189 h 473129"/>
                <a:gd name="connsiteX4" fmla="*/ 176915 w 473111"/>
                <a:gd name="connsiteY4" fmla="*/ 138588 h 473129"/>
                <a:gd name="connsiteX5" fmla="*/ 201987 w 473111"/>
                <a:gd name="connsiteY5" fmla="*/ 164443 h 473129"/>
                <a:gd name="connsiteX6" fmla="*/ 228319 w 473111"/>
                <a:gd name="connsiteY6" fmla="*/ 189023 h 473129"/>
                <a:gd name="connsiteX7" fmla="*/ 284452 w 473111"/>
                <a:gd name="connsiteY7" fmla="*/ 234711 h 473129"/>
                <a:gd name="connsiteX8" fmla="*/ 342643 w 473111"/>
                <a:gd name="connsiteY8" fmla="*/ 278359 h 473129"/>
                <a:gd name="connsiteX9" fmla="*/ 398775 w 473111"/>
                <a:gd name="connsiteY9" fmla="*/ 324082 h 473129"/>
                <a:gd name="connsiteX10" fmla="*/ 425277 w 473111"/>
                <a:gd name="connsiteY10" fmla="*/ 348508 h 473129"/>
                <a:gd name="connsiteX11" fmla="*/ 438119 w 473111"/>
                <a:gd name="connsiteY11" fmla="*/ 361130 h 473129"/>
                <a:gd name="connsiteX12" fmla="*/ 450026 w 473111"/>
                <a:gd name="connsiteY12" fmla="*/ 374738 h 473129"/>
                <a:gd name="connsiteX13" fmla="*/ 459348 w 473111"/>
                <a:gd name="connsiteY13" fmla="*/ 390880 h 473129"/>
                <a:gd name="connsiteX14" fmla="*/ 465879 w 473111"/>
                <a:gd name="connsiteY14" fmla="*/ 409727 h 473129"/>
                <a:gd name="connsiteX15" fmla="*/ 468533 w 473111"/>
                <a:gd name="connsiteY15" fmla="*/ 419797 h 473129"/>
                <a:gd name="connsiteX16" fmla="*/ 471051 w 473111"/>
                <a:gd name="connsiteY16" fmla="*/ 430003 h 473129"/>
                <a:gd name="connsiteX17" fmla="*/ 472292 w 473111"/>
                <a:gd name="connsiteY17" fmla="*/ 435106 h 473129"/>
                <a:gd name="connsiteX18" fmla="*/ 472718 w 473111"/>
                <a:gd name="connsiteY18" fmla="*/ 441042 h 473129"/>
                <a:gd name="connsiteX19" fmla="*/ 470132 w 473111"/>
                <a:gd name="connsiteY19" fmla="*/ 449990 h 473129"/>
                <a:gd name="connsiteX20" fmla="*/ 468924 w 473111"/>
                <a:gd name="connsiteY20" fmla="*/ 452779 h 473129"/>
                <a:gd name="connsiteX21" fmla="*/ 468193 w 473111"/>
                <a:gd name="connsiteY21" fmla="*/ 454310 h 473129"/>
                <a:gd name="connsiteX22" fmla="*/ 467376 w 473111"/>
                <a:gd name="connsiteY22" fmla="*/ 455909 h 473129"/>
                <a:gd name="connsiteX23" fmla="*/ 466543 w 473111"/>
                <a:gd name="connsiteY23" fmla="*/ 457610 h 473129"/>
                <a:gd name="connsiteX24" fmla="*/ 465522 w 473111"/>
                <a:gd name="connsiteY24" fmla="*/ 459413 h 473129"/>
                <a:gd name="connsiteX25" fmla="*/ 463158 w 473111"/>
                <a:gd name="connsiteY25" fmla="*/ 463376 h 473129"/>
                <a:gd name="connsiteX26" fmla="*/ 459195 w 473111"/>
                <a:gd name="connsiteY26" fmla="*/ 465741 h 473129"/>
                <a:gd name="connsiteX27" fmla="*/ 457392 w 473111"/>
                <a:gd name="connsiteY27" fmla="*/ 466761 h 473129"/>
                <a:gd name="connsiteX28" fmla="*/ 455691 w 473111"/>
                <a:gd name="connsiteY28" fmla="*/ 467595 h 473129"/>
                <a:gd name="connsiteX29" fmla="*/ 454092 w 473111"/>
                <a:gd name="connsiteY29" fmla="*/ 468411 h 473129"/>
                <a:gd name="connsiteX30" fmla="*/ 452561 w 473111"/>
                <a:gd name="connsiteY30" fmla="*/ 469143 h 473129"/>
                <a:gd name="connsiteX31" fmla="*/ 449771 w 473111"/>
                <a:gd name="connsiteY31" fmla="*/ 470351 h 473129"/>
                <a:gd name="connsiteX32" fmla="*/ 440824 w 473111"/>
                <a:gd name="connsiteY32" fmla="*/ 472936 h 473129"/>
                <a:gd name="connsiteX33" fmla="*/ 434887 w 473111"/>
                <a:gd name="connsiteY33" fmla="*/ 472511 h 473129"/>
                <a:gd name="connsiteX34" fmla="*/ 429784 w 473111"/>
                <a:gd name="connsiteY34" fmla="*/ 471269 h 473129"/>
                <a:gd name="connsiteX35" fmla="*/ 419578 w 473111"/>
                <a:gd name="connsiteY35" fmla="*/ 468752 h 473129"/>
                <a:gd name="connsiteX36" fmla="*/ 409509 w 473111"/>
                <a:gd name="connsiteY36" fmla="*/ 466098 h 473129"/>
                <a:gd name="connsiteX37" fmla="*/ 390679 w 473111"/>
                <a:gd name="connsiteY37" fmla="*/ 459464 h 473129"/>
                <a:gd name="connsiteX38" fmla="*/ 374536 w 473111"/>
                <a:gd name="connsiteY38" fmla="*/ 450143 h 473129"/>
                <a:gd name="connsiteX39" fmla="*/ 360928 w 473111"/>
                <a:gd name="connsiteY39" fmla="*/ 438236 h 473129"/>
                <a:gd name="connsiteX40" fmla="*/ 348307 w 473111"/>
                <a:gd name="connsiteY40" fmla="*/ 425393 h 473129"/>
                <a:gd name="connsiteX41" fmla="*/ 323881 w 473111"/>
                <a:gd name="connsiteY41" fmla="*/ 398892 h 473129"/>
                <a:gd name="connsiteX42" fmla="*/ 278158 w 473111"/>
                <a:gd name="connsiteY42" fmla="*/ 342759 h 473129"/>
                <a:gd name="connsiteX43" fmla="*/ 234510 w 473111"/>
                <a:gd name="connsiteY43" fmla="*/ 284568 h 473129"/>
                <a:gd name="connsiteX44" fmla="*/ 188822 w 473111"/>
                <a:gd name="connsiteY44" fmla="*/ 228435 h 473129"/>
                <a:gd name="connsiteX45" fmla="*/ 164242 w 473111"/>
                <a:gd name="connsiteY45" fmla="*/ 202103 h 473129"/>
                <a:gd name="connsiteX46" fmla="*/ 138387 w 473111"/>
                <a:gd name="connsiteY46" fmla="*/ 177031 h 473129"/>
                <a:gd name="connsiteX47" fmla="*/ 78989 w 473111"/>
                <a:gd name="connsiteY47" fmla="*/ 134506 h 473129"/>
                <a:gd name="connsiteX48" fmla="*/ 42774 w 473111"/>
                <a:gd name="connsiteY48" fmla="*/ 119809 h 473129"/>
                <a:gd name="connsiteX49" fmla="*/ 22363 w 473111"/>
                <a:gd name="connsiteY49" fmla="*/ 114706 h 473129"/>
                <a:gd name="connsiteX50" fmla="*/ -244 w 473111"/>
                <a:gd name="connsiteY50" fmla="*/ 111849 h 473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473111" h="473129">
                  <a:moveTo>
                    <a:pt x="111733" y="-43"/>
                  </a:moveTo>
                  <a:cubicBezTo>
                    <a:pt x="112063" y="7559"/>
                    <a:pt x="113017" y="15120"/>
                    <a:pt x="114590" y="22563"/>
                  </a:cubicBezTo>
                  <a:cubicBezTo>
                    <a:pt x="115917" y="29456"/>
                    <a:pt x="117622" y="36270"/>
                    <a:pt x="119693" y="42975"/>
                  </a:cubicBezTo>
                  <a:cubicBezTo>
                    <a:pt x="123543" y="55447"/>
                    <a:pt x="128460" y="67563"/>
                    <a:pt x="134390" y="79189"/>
                  </a:cubicBezTo>
                  <a:cubicBezTo>
                    <a:pt x="145601" y="100952"/>
                    <a:pt x="159927" y="120961"/>
                    <a:pt x="176915" y="138588"/>
                  </a:cubicBezTo>
                  <a:cubicBezTo>
                    <a:pt x="185057" y="147421"/>
                    <a:pt x="193414" y="156040"/>
                    <a:pt x="201987" y="164443"/>
                  </a:cubicBezTo>
                  <a:cubicBezTo>
                    <a:pt x="210560" y="172846"/>
                    <a:pt x="219338" y="181040"/>
                    <a:pt x="228319" y="189023"/>
                  </a:cubicBezTo>
                  <a:cubicBezTo>
                    <a:pt x="246298" y="204995"/>
                    <a:pt x="265145" y="220100"/>
                    <a:pt x="284452" y="234711"/>
                  </a:cubicBezTo>
                  <a:cubicBezTo>
                    <a:pt x="303758" y="249323"/>
                    <a:pt x="323370" y="263628"/>
                    <a:pt x="342643" y="278359"/>
                  </a:cubicBezTo>
                  <a:cubicBezTo>
                    <a:pt x="361915" y="293090"/>
                    <a:pt x="380779" y="308144"/>
                    <a:pt x="398775" y="324082"/>
                  </a:cubicBezTo>
                  <a:cubicBezTo>
                    <a:pt x="407847" y="332020"/>
                    <a:pt x="416682" y="340161"/>
                    <a:pt x="425277" y="348508"/>
                  </a:cubicBezTo>
                  <a:cubicBezTo>
                    <a:pt x="429631" y="352642"/>
                    <a:pt x="433782" y="356911"/>
                    <a:pt x="438119" y="361130"/>
                  </a:cubicBezTo>
                  <a:cubicBezTo>
                    <a:pt x="442445" y="365341"/>
                    <a:pt x="446427" y="369891"/>
                    <a:pt x="450026" y="374738"/>
                  </a:cubicBezTo>
                  <a:cubicBezTo>
                    <a:pt x="453695" y="379774"/>
                    <a:pt x="456818" y="385185"/>
                    <a:pt x="459348" y="390880"/>
                  </a:cubicBezTo>
                  <a:cubicBezTo>
                    <a:pt x="461971" y="396999"/>
                    <a:pt x="464153" y="403297"/>
                    <a:pt x="465879" y="409727"/>
                  </a:cubicBezTo>
                  <a:cubicBezTo>
                    <a:pt x="466832" y="413010"/>
                    <a:pt x="467580" y="416429"/>
                    <a:pt x="468533" y="419797"/>
                  </a:cubicBezTo>
                  <a:cubicBezTo>
                    <a:pt x="469486" y="423165"/>
                    <a:pt x="470234" y="426601"/>
                    <a:pt x="471051" y="430003"/>
                  </a:cubicBezTo>
                  <a:lnTo>
                    <a:pt x="472292" y="435106"/>
                  </a:lnTo>
                  <a:cubicBezTo>
                    <a:pt x="472871" y="437030"/>
                    <a:pt x="473015" y="439056"/>
                    <a:pt x="472718" y="441042"/>
                  </a:cubicBezTo>
                  <a:cubicBezTo>
                    <a:pt x="472267" y="444128"/>
                    <a:pt x="471398" y="447139"/>
                    <a:pt x="470132" y="449990"/>
                  </a:cubicBezTo>
                  <a:lnTo>
                    <a:pt x="468924" y="452779"/>
                  </a:lnTo>
                  <a:cubicBezTo>
                    <a:pt x="468754" y="453222"/>
                    <a:pt x="468465" y="453783"/>
                    <a:pt x="468193" y="454310"/>
                  </a:cubicBezTo>
                  <a:lnTo>
                    <a:pt x="467376" y="455909"/>
                  </a:lnTo>
                  <a:cubicBezTo>
                    <a:pt x="467104" y="456470"/>
                    <a:pt x="466883" y="456947"/>
                    <a:pt x="466543" y="457610"/>
                  </a:cubicBezTo>
                  <a:lnTo>
                    <a:pt x="465522" y="459413"/>
                  </a:lnTo>
                  <a:cubicBezTo>
                    <a:pt x="464927" y="460553"/>
                    <a:pt x="463957" y="462050"/>
                    <a:pt x="463158" y="463376"/>
                  </a:cubicBezTo>
                  <a:cubicBezTo>
                    <a:pt x="461831" y="464176"/>
                    <a:pt x="460334" y="465077"/>
                    <a:pt x="459195" y="465741"/>
                  </a:cubicBezTo>
                  <a:lnTo>
                    <a:pt x="457392" y="466761"/>
                  </a:lnTo>
                  <a:cubicBezTo>
                    <a:pt x="456779" y="467102"/>
                    <a:pt x="456303" y="467323"/>
                    <a:pt x="455691" y="467595"/>
                  </a:cubicBezTo>
                  <a:lnTo>
                    <a:pt x="454092" y="468411"/>
                  </a:lnTo>
                  <a:cubicBezTo>
                    <a:pt x="453564" y="468684"/>
                    <a:pt x="453003" y="468973"/>
                    <a:pt x="452561" y="469143"/>
                  </a:cubicBezTo>
                  <a:lnTo>
                    <a:pt x="449771" y="470351"/>
                  </a:lnTo>
                  <a:cubicBezTo>
                    <a:pt x="446920" y="471616"/>
                    <a:pt x="443910" y="472487"/>
                    <a:pt x="440824" y="472936"/>
                  </a:cubicBezTo>
                  <a:cubicBezTo>
                    <a:pt x="438837" y="473234"/>
                    <a:pt x="436811" y="473089"/>
                    <a:pt x="434887" y="472511"/>
                  </a:cubicBezTo>
                  <a:lnTo>
                    <a:pt x="429784" y="471269"/>
                  </a:lnTo>
                  <a:cubicBezTo>
                    <a:pt x="426382" y="470453"/>
                    <a:pt x="422980" y="469568"/>
                    <a:pt x="419578" y="468752"/>
                  </a:cubicBezTo>
                  <a:cubicBezTo>
                    <a:pt x="416177" y="467935"/>
                    <a:pt x="412775" y="467051"/>
                    <a:pt x="409509" y="466098"/>
                  </a:cubicBezTo>
                  <a:cubicBezTo>
                    <a:pt x="403082" y="464337"/>
                    <a:pt x="396790" y="462121"/>
                    <a:pt x="390679" y="459464"/>
                  </a:cubicBezTo>
                  <a:cubicBezTo>
                    <a:pt x="384984" y="456935"/>
                    <a:pt x="379573" y="453812"/>
                    <a:pt x="374536" y="450143"/>
                  </a:cubicBezTo>
                  <a:cubicBezTo>
                    <a:pt x="369690" y="446543"/>
                    <a:pt x="365140" y="442561"/>
                    <a:pt x="360928" y="438236"/>
                  </a:cubicBezTo>
                  <a:cubicBezTo>
                    <a:pt x="356710" y="433966"/>
                    <a:pt x="352423" y="429731"/>
                    <a:pt x="348307" y="425393"/>
                  </a:cubicBezTo>
                  <a:cubicBezTo>
                    <a:pt x="339950" y="416764"/>
                    <a:pt x="331807" y="407929"/>
                    <a:pt x="323881" y="398892"/>
                  </a:cubicBezTo>
                  <a:cubicBezTo>
                    <a:pt x="307942" y="380895"/>
                    <a:pt x="292820" y="362065"/>
                    <a:pt x="278158" y="342759"/>
                  </a:cubicBezTo>
                  <a:cubicBezTo>
                    <a:pt x="263495" y="323452"/>
                    <a:pt x="249156" y="303874"/>
                    <a:pt x="234510" y="284568"/>
                  </a:cubicBezTo>
                  <a:cubicBezTo>
                    <a:pt x="219865" y="265261"/>
                    <a:pt x="204794" y="246380"/>
                    <a:pt x="188822" y="228435"/>
                  </a:cubicBezTo>
                  <a:cubicBezTo>
                    <a:pt x="180883" y="219431"/>
                    <a:pt x="172691" y="210654"/>
                    <a:pt x="164242" y="202103"/>
                  </a:cubicBezTo>
                  <a:cubicBezTo>
                    <a:pt x="155794" y="193552"/>
                    <a:pt x="147176" y="185196"/>
                    <a:pt x="138387" y="177031"/>
                  </a:cubicBezTo>
                  <a:cubicBezTo>
                    <a:pt x="120760" y="160043"/>
                    <a:pt x="100751" y="145717"/>
                    <a:pt x="78989" y="134506"/>
                  </a:cubicBezTo>
                  <a:cubicBezTo>
                    <a:pt x="67362" y="128576"/>
                    <a:pt x="55246" y="123659"/>
                    <a:pt x="42774" y="119809"/>
                  </a:cubicBezTo>
                  <a:cubicBezTo>
                    <a:pt x="36069" y="117737"/>
                    <a:pt x="29255" y="116033"/>
                    <a:pt x="22363" y="114706"/>
                  </a:cubicBezTo>
                  <a:cubicBezTo>
                    <a:pt x="14919" y="113133"/>
                    <a:pt x="7358" y="112177"/>
                    <a:pt x="-244" y="111849"/>
                  </a:cubicBezTo>
                  <a:close/>
                </a:path>
              </a:pathLst>
            </a:custGeom>
            <a:solidFill>
              <a:schemeClr val="bg1"/>
            </a:solidFill>
            <a:ln w="1697" cap="flat">
              <a:solidFill>
                <a:schemeClr val="bg1"/>
              </a:solidFill>
              <a:prstDash val="solid"/>
              <a:miter/>
            </a:ln>
          </p:spPr>
          <p:txBody>
            <a:bodyPr rtlCol="0" anchor="ctr"/>
            <a:lstStyle/>
            <a:p>
              <a:endParaRPr lang="en-US"/>
            </a:p>
          </p:txBody>
        </p:sp>
        <p:sp>
          <p:nvSpPr>
            <p:cNvPr id="36" name="Brīvforma: forma 35">
              <a:extLst>
                <a:ext uri="{FF2B5EF4-FFF2-40B4-BE49-F238E27FC236}">
                  <a16:creationId xmlns:a16="http://schemas.microsoft.com/office/drawing/2014/main" id="{6EF0C495-C4A0-763C-24B1-FF803CC8318A}"/>
                </a:ext>
              </a:extLst>
            </p:cNvPr>
            <p:cNvSpPr/>
            <p:nvPr/>
          </p:nvSpPr>
          <p:spPr>
            <a:xfrm>
              <a:off x="742368" y="1157834"/>
              <a:ext cx="173739" cy="173399"/>
            </a:xfrm>
            <a:custGeom>
              <a:avLst/>
              <a:gdLst>
                <a:gd name="connsiteX0" fmla="*/ -244 w 173739"/>
                <a:gd name="connsiteY0" fmla="*/ -43 h 173399"/>
                <a:gd name="connsiteX1" fmla="*/ 173496 w 173739"/>
                <a:gd name="connsiteY1" fmla="*/ 173357 h 173399"/>
              </a:gdLst>
              <a:ahLst/>
              <a:cxnLst>
                <a:cxn ang="0">
                  <a:pos x="connsiteX0" y="connsiteY0"/>
                </a:cxn>
                <a:cxn ang="0">
                  <a:pos x="connsiteX1" y="connsiteY1"/>
                </a:cxn>
              </a:cxnLst>
              <a:rect l="l" t="t" r="r" b="b"/>
              <a:pathLst>
                <a:path w="173739" h="173399">
                  <a:moveTo>
                    <a:pt x="-244" y="-43"/>
                  </a:moveTo>
                  <a:cubicBezTo>
                    <a:pt x="80443" y="29250"/>
                    <a:pt x="144045" y="92728"/>
                    <a:pt x="173496" y="173357"/>
                  </a:cubicBezTo>
                </a:path>
              </a:pathLst>
            </a:custGeom>
            <a:noFill/>
            <a:ln w="16968" cap="flat">
              <a:solidFill>
                <a:schemeClr val="bg1"/>
              </a:solidFill>
              <a:prstDash val="solid"/>
              <a:miter/>
            </a:ln>
          </p:spPr>
          <p:txBody>
            <a:bodyPr rtlCol="0" anchor="ctr"/>
            <a:lstStyle/>
            <a:p>
              <a:endParaRPr lang="en-US"/>
            </a:p>
          </p:txBody>
        </p:sp>
      </p:grpSp>
      <p:grpSp>
        <p:nvGrpSpPr>
          <p:cNvPr id="42" name="Grupa 41">
            <a:extLst>
              <a:ext uri="{FF2B5EF4-FFF2-40B4-BE49-F238E27FC236}">
                <a16:creationId xmlns:a16="http://schemas.microsoft.com/office/drawing/2014/main" id="{44F38F14-384E-0EAB-2BB5-C6DEDC187815}"/>
              </a:ext>
            </a:extLst>
          </p:cNvPr>
          <p:cNvGrpSpPr/>
          <p:nvPr/>
        </p:nvGrpSpPr>
        <p:grpSpPr>
          <a:xfrm>
            <a:off x="72517" y="1057759"/>
            <a:ext cx="1149330" cy="970687"/>
            <a:chOff x="4795510" y="2123796"/>
            <a:chExt cx="2540794" cy="2145873"/>
          </a:xfrm>
        </p:grpSpPr>
        <p:sp>
          <p:nvSpPr>
            <p:cNvPr id="43" name="Brīvforma: forma 42">
              <a:extLst>
                <a:ext uri="{FF2B5EF4-FFF2-40B4-BE49-F238E27FC236}">
                  <a16:creationId xmlns:a16="http://schemas.microsoft.com/office/drawing/2014/main" id="{7F5C0595-4134-7243-2CE8-F726D5BDDCF0}"/>
                </a:ext>
              </a:extLst>
            </p:cNvPr>
            <p:cNvSpPr/>
            <p:nvPr/>
          </p:nvSpPr>
          <p:spPr>
            <a:xfrm>
              <a:off x="5388985" y="2123796"/>
              <a:ext cx="1947319" cy="2145873"/>
            </a:xfrm>
            <a:custGeom>
              <a:avLst/>
              <a:gdLst>
                <a:gd name="connsiteX0" fmla="*/ 1254120 w 1947319"/>
                <a:gd name="connsiteY0" fmla="*/ 2145813 h 2145873"/>
                <a:gd name="connsiteX1" fmla="*/ 1332606 w 1947319"/>
                <a:gd name="connsiteY1" fmla="*/ 1885134 h 2145873"/>
                <a:gd name="connsiteX2" fmla="*/ 1349557 w 1947319"/>
                <a:gd name="connsiteY2" fmla="*/ 1876999 h 2145873"/>
                <a:gd name="connsiteX3" fmla="*/ 1629823 w 1947319"/>
                <a:gd name="connsiteY3" fmla="*/ 1875545 h 2145873"/>
                <a:gd name="connsiteX4" fmla="*/ 1754664 w 1947319"/>
                <a:gd name="connsiteY4" fmla="*/ 1826600 h 2145873"/>
                <a:gd name="connsiteX5" fmla="*/ 1803336 w 1947319"/>
                <a:gd name="connsiteY5" fmla="*/ 1726118 h 2145873"/>
                <a:gd name="connsiteX6" fmla="*/ 1798065 w 1947319"/>
                <a:gd name="connsiteY6" fmla="*/ 1694942 h 2145873"/>
                <a:gd name="connsiteX7" fmla="*/ 1768388 w 1947319"/>
                <a:gd name="connsiteY7" fmla="*/ 1602550 h 2145873"/>
                <a:gd name="connsiteX8" fmla="*/ 1775932 w 1947319"/>
                <a:gd name="connsiteY8" fmla="*/ 1538153 h 2145873"/>
                <a:gd name="connsiteX9" fmla="*/ 1810608 w 1947319"/>
                <a:gd name="connsiteY9" fmla="*/ 1494298 h 2145873"/>
                <a:gd name="connsiteX10" fmla="*/ 1810608 w 1947319"/>
                <a:gd name="connsiteY10" fmla="*/ 1450306 h 2145873"/>
                <a:gd name="connsiteX11" fmla="*/ 1786248 w 1947319"/>
                <a:gd name="connsiteY11" fmla="*/ 1422538 h 2145873"/>
                <a:gd name="connsiteX12" fmla="*/ 1789248 w 1947319"/>
                <a:gd name="connsiteY12" fmla="*/ 1402906 h 2145873"/>
                <a:gd name="connsiteX13" fmla="*/ 1816516 w 1947319"/>
                <a:gd name="connsiteY13" fmla="*/ 1381319 h 2145873"/>
                <a:gd name="connsiteX14" fmla="*/ 1822015 w 1947319"/>
                <a:gd name="connsiteY14" fmla="*/ 1318376 h 2145873"/>
                <a:gd name="connsiteX15" fmla="*/ 1798564 w 1947319"/>
                <a:gd name="connsiteY15" fmla="*/ 1279883 h 2145873"/>
                <a:gd name="connsiteX16" fmla="*/ 1785976 w 1947319"/>
                <a:gd name="connsiteY16" fmla="*/ 1235437 h 2145873"/>
                <a:gd name="connsiteX17" fmla="*/ 1810789 w 1947319"/>
                <a:gd name="connsiteY17" fmla="*/ 1189218 h 2145873"/>
                <a:gd name="connsiteX18" fmla="*/ 1824060 w 1947319"/>
                <a:gd name="connsiteY18" fmla="*/ 1185855 h 2145873"/>
                <a:gd name="connsiteX19" fmla="*/ 1910907 w 1947319"/>
                <a:gd name="connsiteY19" fmla="*/ 1153543 h 2145873"/>
                <a:gd name="connsiteX20" fmla="*/ 1947264 w 1947319"/>
                <a:gd name="connsiteY20" fmla="*/ 1109097 h 2145873"/>
                <a:gd name="connsiteX21" fmla="*/ 1947264 w 1947319"/>
                <a:gd name="connsiteY21" fmla="*/ 1092191 h 2145873"/>
                <a:gd name="connsiteX22" fmla="*/ 1925677 w 1947319"/>
                <a:gd name="connsiteY22" fmla="*/ 1040973 h 2145873"/>
                <a:gd name="connsiteX23" fmla="*/ 1798428 w 1947319"/>
                <a:gd name="connsiteY23" fmla="*/ 867415 h 2145873"/>
                <a:gd name="connsiteX24" fmla="*/ 1679905 w 1947319"/>
                <a:gd name="connsiteY24" fmla="*/ 713489 h 2145873"/>
                <a:gd name="connsiteX25" fmla="*/ 1678405 w 1947319"/>
                <a:gd name="connsiteY25" fmla="*/ 698219 h 2145873"/>
                <a:gd name="connsiteX26" fmla="*/ 1692402 w 1947319"/>
                <a:gd name="connsiteY26" fmla="*/ 603100 h 2145873"/>
                <a:gd name="connsiteX27" fmla="*/ 1590421 w 1947319"/>
                <a:gd name="connsiteY27" fmla="*/ 329515 h 2145873"/>
                <a:gd name="connsiteX28" fmla="*/ 1320608 w 1947319"/>
                <a:gd name="connsiteY28" fmla="*/ 92059 h 2145873"/>
                <a:gd name="connsiteX29" fmla="*/ 1019755 w 1947319"/>
                <a:gd name="connsiteY29" fmla="*/ 6075 h 2145873"/>
                <a:gd name="connsiteX30" fmla="*/ 946087 w 1947319"/>
                <a:gd name="connsiteY30" fmla="*/ -60 h 2145873"/>
                <a:gd name="connsiteX31" fmla="*/ 861466 w 1947319"/>
                <a:gd name="connsiteY31" fmla="*/ -60 h 2145873"/>
                <a:gd name="connsiteX32" fmla="*/ 760394 w 1947319"/>
                <a:gd name="connsiteY32" fmla="*/ 8211 h 2145873"/>
                <a:gd name="connsiteX33" fmla="*/ 477856 w 1947319"/>
                <a:gd name="connsiteY33" fmla="*/ 76107 h 2145873"/>
                <a:gd name="connsiteX34" fmla="*/ 159052 w 1947319"/>
                <a:gd name="connsiteY34" fmla="*/ 302292 h 2145873"/>
                <a:gd name="connsiteX35" fmla="*/ 12488 w 1947319"/>
                <a:gd name="connsiteY35" fmla="*/ 624414 h 2145873"/>
                <a:gd name="connsiteX36" fmla="*/ -55 w 1947319"/>
                <a:gd name="connsiteY36" fmla="*/ 728122 h 2145873"/>
                <a:gd name="connsiteX37" fmla="*/ -55 w 1947319"/>
                <a:gd name="connsiteY37" fmla="*/ 800063 h 2145873"/>
                <a:gd name="connsiteX38" fmla="*/ 2899 w 1947319"/>
                <a:gd name="connsiteY38" fmla="*/ 838965 h 2145873"/>
                <a:gd name="connsiteX39" fmla="*/ 46664 w 1947319"/>
                <a:gd name="connsiteY39" fmla="*/ 1060242 h 2145873"/>
                <a:gd name="connsiteX40" fmla="*/ 148463 w 1947319"/>
                <a:gd name="connsiteY40" fmla="*/ 1272476 h 2145873"/>
                <a:gd name="connsiteX41" fmla="*/ 239082 w 1947319"/>
                <a:gd name="connsiteY41" fmla="*/ 1409995 h 2145873"/>
                <a:gd name="connsiteX42" fmla="*/ 286073 w 1947319"/>
                <a:gd name="connsiteY42" fmla="*/ 1533381 h 2145873"/>
                <a:gd name="connsiteX43" fmla="*/ 284483 w 1947319"/>
                <a:gd name="connsiteY43" fmla="*/ 1663130 h 2145873"/>
                <a:gd name="connsiteX44" fmla="*/ 261760 w 1947319"/>
                <a:gd name="connsiteY44" fmla="*/ 1851868 h 2145873"/>
                <a:gd name="connsiteX45" fmla="*/ 226994 w 1947319"/>
                <a:gd name="connsiteY45" fmla="*/ 2058056 h 2145873"/>
                <a:gd name="connsiteX46" fmla="*/ 209906 w 1947319"/>
                <a:gd name="connsiteY46" fmla="*/ 2145813 h 214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947319" h="2145873">
                  <a:moveTo>
                    <a:pt x="1254120" y="2145813"/>
                  </a:moveTo>
                  <a:cubicBezTo>
                    <a:pt x="1261074" y="2117091"/>
                    <a:pt x="1314246" y="1909130"/>
                    <a:pt x="1332606" y="1885134"/>
                  </a:cubicBezTo>
                  <a:cubicBezTo>
                    <a:pt x="1336473" y="1879676"/>
                    <a:pt x="1342881" y="1876599"/>
                    <a:pt x="1349557" y="1876999"/>
                  </a:cubicBezTo>
                  <a:cubicBezTo>
                    <a:pt x="1442994" y="1876727"/>
                    <a:pt x="1536432" y="1875818"/>
                    <a:pt x="1629823" y="1875545"/>
                  </a:cubicBezTo>
                  <a:cubicBezTo>
                    <a:pt x="1676137" y="1875659"/>
                    <a:pt x="1720765" y="1858162"/>
                    <a:pt x="1754664" y="1826600"/>
                  </a:cubicBezTo>
                  <a:cubicBezTo>
                    <a:pt x="1784067" y="1800150"/>
                    <a:pt x="1807926" y="1769565"/>
                    <a:pt x="1803336" y="1726118"/>
                  </a:cubicBezTo>
                  <a:cubicBezTo>
                    <a:pt x="1802573" y="1715584"/>
                    <a:pt x="1800810" y="1705145"/>
                    <a:pt x="1798065" y="1694942"/>
                  </a:cubicBezTo>
                  <a:cubicBezTo>
                    <a:pt x="1788975" y="1663948"/>
                    <a:pt x="1779023" y="1633090"/>
                    <a:pt x="1768388" y="1602550"/>
                  </a:cubicBezTo>
                  <a:cubicBezTo>
                    <a:pt x="1760344" y="1579464"/>
                    <a:pt x="1762026" y="1557922"/>
                    <a:pt x="1775932" y="1538153"/>
                  </a:cubicBezTo>
                  <a:cubicBezTo>
                    <a:pt x="1786658" y="1522929"/>
                    <a:pt x="1798655" y="1508659"/>
                    <a:pt x="1810608" y="1494298"/>
                  </a:cubicBezTo>
                  <a:cubicBezTo>
                    <a:pt x="1825696" y="1476119"/>
                    <a:pt x="1826059" y="1469030"/>
                    <a:pt x="1810608" y="1450306"/>
                  </a:cubicBezTo>
                  <a:cubicBezTo>
                    <a:pt x="1802791" y="1440808"/>
                    <a:pt x="1794202" y="1432127"/>
                    <a:pt x="1786248" y="1422538"/>
                  </a:cubicBezTo>
                  <a:cubicBezTo>
                    <a:pt x="1780022" y="1415131"/>
                    <a:pt x="1781341" y="1408905"/>
                    <a:pt x="1789248" y="1402906"/>
                  </a:cubicBezTo>
                  <a:cubicBezTo>
                    <a:pt x="1798805" y="1396325"/>
                    <a:pt x="1807917" y="1389113"/>
                    <a:pt x="1816516" y="1381319"/>
                  </a:cubicBezTo>
                  <a:cubicBezTo>
                    <a:pt x="1837421" y="1361323"/>
                    <a:pt x="1838466" y="1341917"/>
                    <a:pt x="1822015" y="1318376"/>
                  </a:cubicBezTo>
                  <a:cubicBezTo>
                    <a:pt x="1812921" y="1306369"/>
                    <a:pt x="1805063" y="1293472"/>
                    <a:pt x="1798564" y="1279883"/>
                  </a:cubicBezTo>
                  <a:cubicBezTo>
                    <a:pt x="1792520" y="1265886"/>
                    <a:pt x="1790066" y="1250298"/>
                    <a:pt x="1785976" y="1235437"/>
                  </a:cubicBezTo>
                  <a:cubicBezTo>
                    <a:pt x="1779159" y="1210669"/>
                    <a:pt x="1786294" y="1197353"/>
                    <a:pt x="1810789" y="1189218"/>
                  </a:cubicBezTo>
                  <a:cubicBezTo>
                    <a:pt x="1815016" y="1187432"/>
                    <a:pt x="1819492" y="1186301"/>
                    <a:pt x="1824060" y="1185855"/>
                  </a:cubicBezTo>
                  <a:cubicBezTo>
                    <a:pt x="1857008" y="1185628"/>
                    <a:pt x="1884049" y="1169722"/>
                    <a:pt x="1910907" y="1153543"/>
                  </a:cubicBezTo>
                  <a:cubicBezTo>
                    <a:pt x="1928131" y="1143181"/>
                    <a:pt x="1942720" y="1130138"/>
                    <a:pt x="1947264" y="1109097"/>
                  </a:cubicBezTo>
                  <a:lnTo>
                    <a:pt x="1947264" y="1092191"/>
                  </a:lnTo>
                  <a:cubicBezTo>
                    <a:pt x="1940175" y="1075058"/>
                    <a:pt x="1934721" y="1057016"/>
                    <a:pt x="1925677" y="1040973"/>
                  </a:cubicBezTo>
                  <a:cubicBezTo>
                    <a:pt x="1890229" y="978076"/>
                    <a:pt x="1842738" y="923904"/>
                    <a:pt x="1798428" y="867415"/>
                  </a:cubicBezTo>
                  <a:cubicBezTo>
                    <a:pt x="1758435" y="816515"/>
                    <a:pt x="1719488" y="764752"/>
                    <a:pt x="1679905" y="713489"/>
                  </a:cubicBezTo>
                  <a:cubicBezTo>
                    <a:pt x="1676119" y="709276"/>
                    <a:pt x="1675510" y="703091"/>
                    <a:pt x="1678405" y="698219"/>
                  </a:cubicBezTo>
                  <a:cubicBezTo>
                    <a:pt x="1691716" y="668397"/>
                    <a:pt x="1696556" y="635490"/>
                    <a:pt x="1692402" y="603100"/>
                  </a:cubicBezTo>
                  <a:cubicBezTo>
                    <a:pt x="1680132" y="505218"/>
                    <a:pt x="1645216" y="411545"/>
                    <a:pt x="1590421" y="329515"/>
                  </a:cubicBezTo>
                  <a:cubicBezTo>
                    <a:pt x="1521980" y="226079"/>
                    <a:pt x="1430906" y="147730"/>
                    <a:pt x="1320608" y="92059"/>
                  </a:cubicBezTo>
                  <a:cubicBezTo>
                    <a:pt x="1225898" y="44068"/>
                    <a:pt x="1125190" y="17482"/>
                    <a:pt x="1019755" y="6075"/>
                  </a:cubicBezTo>
                  <a:cubicBezTo>
                    <a:pt x="995259" y="3439"/>
                    <a:pt x="970628" y="1939"/>
                    <a:pt x="946087" y="-60"/>
                  </a:cubicBezTo>
                  <a:lnTo>
                    <a:pt x="861466" y="-60"/>
                  </a:lnTo>
                  <a:cubicBezTo>
                    <a:pt x="827745" y="2666"/>
                    <a:pt x="794024" y="4711"/>
                    <a:pt x="760394" y="8211"/>
                  </a:cubicBezTo>
                  <a:cubicBezTo>
                    <a:pt x="663549" y="17779"/>
                    <a:pt x="568475" y="40625"/>
                    <a:pt x="477856" y="76107"/>
                  </a:cubicBezTo>
                  <a:cubicBezTo>
                    <a:pt x="353288" y="125462"/>
                    <a:pt x="244899" y="198175"/>
                    <a:pt x="159052" y="302292"/>
                  </a:cubicBezTo>
                  <a:cubicBezTo>
                    <a:pt x="82798" y="394957"/>
                    <a:pt x="32257" y="506045"/>
                    <a:pt x="12488" y="624414"/>
                  </a:cubicBezTo>
                  <a:cubicBezTo>
                    <a:pt x="6535" y="658681"/>
                    <a:pt x="4035" y="693538"/>
                    <a:pt x="-55" y="728122"/>
                  </a:cubicBezTo>
                  <a:lnTo>
                    <a:pt x="-55" y="800063"/>
                  </a:lnTo>
                  <a:cubicBezTo>
                    <a:pt x="945" y="813015"/>
                    <a:pt x="1854" y="826013"/>
                    <a:pt x="2899" y="838965"/>
                  </a:cubicBezTo>
                  <a:cubicBezTo>
                    <a:pt x="9634" y="914060"/>
                    <a:pt x="24304" y="988233"/>
                    <a:pt x="46664" y="1060242"/>
                  </a:cubicBezTo>
                  <a:cubicBezTo>
                    <a:pt x="69614" y="1136274"/>
                    <a:pt x="101699" y="1207624"/>
                    <a:pt x="148463" y="1272476"/>
                  </a:cubicBezTo>
                  <a:cubicBezTo>
                    <a:pt x="180548" y="1316967"/>
                    <a:pt x="210406" y="1363368"/>
                    <a:pt x="239082" y="1409995"/>
                  </a:cubicBezTo>
                  <a:cubicBezTo>
                    <a:pt x="262351" y="1447897"/>
                    <a:pt x="282483" y="1488662"/>
                    <a:pt x="286073" y="1533381"/>
                  </a:cubicBezTo>
                  <a:cubicBezTo>
                    <a:pt x="289064" y="1576601"/>
                    <a:pt x="288532" y="1619997"/>
                    <a:pt x="284483" y="1663130"/>
                  </a:cubicBezTo>
                  <a:cubicBezTo>
                    <a:pt x="279075" y="1726255"/>
                    <a:pt x="270849" y="1789197"/>
                    <a:pt x="261760" y="1851868"/>
                  </a:cubicBezTo>
                  <a:cubicBezTo>
                    <a:pt x="251534" y="1920809"/>
                    <a:pt x="239037" y="1989387"/>
                    <a:pt x="226994" y="2058056"/>
                  </a:cubicBezTo>
                  <a:cubicBezTo>
                    <a:pt x="221904" y="2087369"/>
                    <a:pt x="215677" y="2116455"/>
                    <a:pt x="209906" y="2145813"/>
                  </a:cubicBezTo>
                </a:path>
              </a:pathLst>
            </a:custGeom>
            <a:noFill/>
            <a:ln w="28575" cap="flat">
              <a:solidFill>
                <a:schemeClr val="bg1"/>
              </a:solidFill>
              <a:prstDash val="solid"/>
              <a:miter/>
            </a:ln>
          </p:spPr>
          <p:txBody>
            <a:bodyPr rtlCol="0" anchor="ctr"/>
            <a:lstStyle/>
            <a:p>
              <a:endParaRPr lang="en-US"/>
            </a:p>
          </p:txBody>
        </p:sp>
        <p:sp>
          <p:nvSpPr>
            <p:cNvPr id="44" name="Brīvforma: forma 43">
              <a:extLst>
                <a:ext uri="{FF2B5EF4-FFF2-40B4-BE49-F238E27FC236}">
                  <a16:creationId xmlns:a16="http://schemas.microsoft.com/office/drawing/2014/main" id="{519BB26F-9620-84BA-73A3-9D2558F0BE00}"/>
                </a:ext>
              </a:extLst>
            </p:cNvPr>
            <p:cNvSpPr/>
            <p:nvPr/>
          </p:nvSpPr>
          <p:spPr>
            <a:xfrm>
              <a:off x="6006507" y="2498908"/>
              <a:ext cx="630246" cy="630246"/>
            </a:xfrm>
            <a:custGeom>
              <a:avLst/>
              <a:gdLst>
                <a:gd name="connsiteX0" fmla="*/ 630246 w 630246"/>
                <a:gd name="connsiteY0" fmla="*/ 315123 h 630246"/>
                <a:gd name="connsiteX1" fmla="*/ 315123 w 630246"/>
                <a:gd name="connsiteY1" fmla="*/ 630246 h 630246"/>
                <a:gd name="connsiteX2" fmla="*/ 0 w 630246"/>
                <a:gd name="connsiteY2" fmla="*/ 315123 h 630246"/>
                <a:gd name="connsiteX3" fmla="*/ 315123 w 630246"/>
                <a:gd name="connsiteY3" fmla="*/ 0 h 630246"/>
                <a:gd name="connsiteX4" fmla="*/ 630246 w 630246"/>
                <a:gd name="connsiteY4" fmla="*/ 315123 h 63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246" h="630246">
                  <a:moveTo>
                    <a:pt x="630246" y="315123"/>
                  </a:moveTo>
                  <a:cubicBezTo>
                    <a:pt x="630246" y="489161"/>
                    <a:pt x="489161" y="630246"/>
                    <a:pt x="315123" y="630246"/>
                  </a:cubicBezTo>
                  <a:cubicBezTo>
                    <a:pt x="141086" y="630246"/>
                    <a:pt x="0" y="489161"/>
                    <a:pt x="0" y="315123"/>
                  </a:cubicBezTo>
                  <a:cubicBezTo>
                    <a:pt x="0" y="141085"/>
                    <a:pt x="141086" y="0"/>
                    <a:pt x="315123" y="0"/>
                  </a:cubicBezTo>
                  <a:cubicBezTo>
                    <a:pt x="489161" y="0"/>
                    <a:pt x="630246" y="141085"/>
                    <a:pt x="630246" y="315123"/>
                  </a:cubicBezTo>
                  <a:close/>
                </a:path>
              </a:pathLst>
            </a:custGeom>
            <a:solidFill>
              <a:schemeClr val="bg1"/>
            </a:solidFill>
            <a:ln w="22651" cap="flat">
              <a:solidFill>
                <a:schemeClr val="bg1"/>
              </a:solidFill>
              <a:prstDash val="solid"/>
              <a:miter/>
            </a:ln>
          </p:spPr>
          <p:txBody>
            <a:bodyPr rtlCol="0" anchor="ctr"/>
            <a:lstStyle/>
            <a:p>
              <a:endParaRPr lang="en-US"/>
            </a:p>
          </p:txBody>
        </p:sp>
        <p:sp>
          <p:nvSpPr>
            <p:cNvPr id="45" name="Brīvforma: forma 44">
              <a:extLst>
                <a:ext uri="{FF2B5EF4-FFF2-40B4-BE49-F238E27FC236}">
                  <a16:creationId xmlns:a16="http://schemas.microsoft.com/office/drawing/2014/main" id="{04C4CEDF-2325-98C9-9808-7B86D91EB886}"/>
                </a:ext>
              </a:extLst>
            </p:cNvPr>
            <p:cNvSpPr/>
            <p:nvPr/>
          </p:nvSpPr>
          <p:spPr>
            <a:xfrm>
              <a:off x="4795510" y="2297164"/>
              <a:ext cx="1756126" cy="786730"/>
            </a:xfrm>
            <a:custGeom>
              <a:avLst/>
              <a:gdLst>
                <a:gd name="connsiteX0" fmla="*/ -55 w 1756127"/>
                <a:gd name="connsiteY0" fmla="*/ 689688 h 786730"/>
                <a:gd name="connsiteX1" fmla="*/ 1420771 w 1756127"/>
                <a:gd name="connsiteY1" fmla="*/ 465594 h 786730"/>
                <a:gd name="connsiteX2" fmla="*/ 1605600 w 1756127"/>
                <a:gd name="connsiteY2" fmla="*/ 56306 h 786730"/>
                <a:gd name="connsiteX3" fmla="*/ 1756072 w 1756127"/>
                <a:gd name="connsiteY3" fmla="*/ 786670 h 786730"/>
              </a:gdLst>
              <a:ahLst/>
              <a:cxnLst>
                <a:cxn ang="0">
                  <a:pos x="connsiteX0" y="connsiteY0"/>
                </a:cxn>
                <a:cxn ang="0">
                  <a:pos x="connsiteX1" y="connsiteY1"/>
                </a:cxn>
                <a:cxn ang="0">
                  <a:pos x="connsiteX2" y="connsiteY2"/>
                </a:cxn>
                <a:cxn ang="0">
                  <a:pos x="connsiteX3" y="connsiteY3"/>
                </a:cxn>
              </a:cxnLst>
              <a:rect l="l" t="t" r="r" b="b"/>
              <a:pathLst>
                <a:path w="1756127" h="786730">
                  <a:moveTo>
                    <a:pt x="-55" y="689688"/>
                  </a:moveTo>
                  <a:cubicBezTo>
                    <a:pt x="-55" y="689688"/>
                    <a:pt x="1126326" y="708821"/>
                    <a:pt x="1420771" y="465594"/>
                  </a:cubicBezTo>
                  <a:cubicBezTo>
                    <a:pt x="1525297" y="379246"/>
                    <a:pt x="1573425" y="198098"/>
                    <a:pt x="1605600" y="56306"/>
                  </a:cubicBezTo>
                  <a:cubicBezTo>
                    <a:pt x="1672406" y="-238048"/>
                    <a:pt x="1709308" y="712684"/>
                    <a:pt x="1756072" y="786670"/>
                  </a:cubicBezTo>
                </a:path>
              </a:pathLst>
            </a:custGeom>
            <a:noFill/>
            <a:ln w="28575" cap="flat">
              <a:solidFill>
                <a:srgbClr val="3562FF"/>
              </a:solidFill>
              <a:prstDash val="solid"/>
              <a:miter/>
            </a:ln>
          </p:spPr>
          <p:txBody>
            <a:bodyPr rtlCol="0" anchor="ctr"/>
            <a:lstStyle/>
            <a:p>
              <a:endParaRPr lang="en-US"/>
            </a:p>
          </p:txBody>
        </p:sp>
      </p:grpSp>
      <p:grpSp>
        <p:nvGrpSpPr>
          <p:cNvPr id="86" name="Grupa 85">
            <a:extLst>
              <a:ext uri="{FF2B5EF4-FFF2-40B4-BE49-F238E27FC236}">
                <a16:creationId xmlns:a16="http://schemas.microsoft.com/office/drawing/2014/main" id="{145A3578-4268-0FCA-6C8D-0F0A1BF77960}"/>
              </a:ext>
            </a:extLst>
          </p:cNvPr>
          <p:cNvGrpSpPr/>
          <p:nvPr/>
        </p:nvGrpSpPr>
        <p:grpSpPr>
          <a:xfrm>
            <a:off x="116057" y="4766677"/>
            <a:ext cx="1166445" cy="1167719"/>
            <a:chOff x="116057" y="4766677"/>
            <a:chExt cx="1166445" cy="1167719"/>
          </a:xfrm>
        </p:grpSpPr>
        <p:sp>
          <p:nvSpPr>
            <p:cNvPr id="68" name="Brīvforma: forma 67">
              <a:extLst>
                <a:ext uri="{FF2B5EF4-FFF2-40B4-BE49-F238E27FC236}">
                  <a16:creationId xmlns:a16="http://schemas.microsoft.com/office/drawing/2014/main" id="{7E99544B-7320-0CB0-6A6C-E28431878857}"/>
                </a:ext>
              </a:extLst>
            </p:cNvPr>
            <p:cNvSpPr/>
            <p:nvPr/>
          </p:nvSpPr>
          <p:spPr>
            <a:xfrm>
              <a:off x="172318" y="4919953"/>
              <a:ext cx="254366" cy="440842"/>
            </a:xfrm>
            <a:custGeom>
              <a:avLst/>
              <a:gdLst>
                <a:gd name="connsiteX0" fmla="*/ 254367 w 254366"/>
                <a:gd name="connsiteY0" fmla="*/ 0 h 440842"/>
                <a:gd name="connsiteX1" fmla="*/ 0 w 254366"/>
                <a:gd name="connsiteY1" fmla="*/ 440843 h 440842"/>
              </a:gdLst>
              <a:ahLst/>
              <a:cxnLst>
                <a:cxn ang="0">
                  <a:pos x="connsiteX0" y="connsiteY0"/>
                </a:cxn>
                <a:cxn ang="0">
                  <a:pos x="connsiteX1" y="connsiteY1"/>
                </a:cxn>
              </a:cxnLst>
              <a:rect l="l" t="t" r="r" b="b"/>
              <a:pathLst>
                <a:path w="254366" h="440842">
                  <a:moveTo>
                    <a:pt x="254367" y="0"/>
                  </a:moveTo>
                  <a:lnTo>
                    <a:pt x="0" y="440843"/>
                  </a:lnTo>
                </a:path>
              </a:pathLst>
            </a:custGeom>
            <a:ln w="28575" cap="flat">
              <a:solidFill>
                <a:schemeClr val="bg1"/>
              </a:solidFill>
              <a:prstDash val="solid"/>
              <a:miter/>
            </a:ln>
          </p:spPr>
          <p:txBody>
            <a:bodyPr rtlCol="0" anchor="ctr"/>
            <a:lstStyle/>
            <a:p>
              <a:endParaRPr lang="en-US"/>
            </a:p>
          </p:txBody>
        </p:sp>
        <p:sp>
          <p:nvSpPr>
            <p:cNvPr id="69" name="Brīvforma: forma 68">
              <a:extLst>
                <a:ext uri="{FF2B5EF4-FFF2-40B4-BE49-F238E27FC236}">
                  <a16:creationId xmlns:a16="http://schemas.microsoft.com/office/drawing/2014/main" id="{FEC8EEFB-0DDB-1FFA-525C-51C95FF0215B}"/>
                </a:ext>
              </a:extLst>
            </p:cNvPr>
            <p:cNvSpPr/>
            <p:nvPr/>
          </p:nvSpPr>
          <p:spPr>
            <a:xfrm>
              <a:off x="396877" y="5813006"/>
              <a:ext cx="568404" cy="559"/>
            </a:xfrm>
            <a:custGeom>
              <a:avLst/>
              <a:gdLst>
                <a:gd name="connsiteX0" fmla="*/ 0 w 568404"/>
                <a:gd name="connsiteY0" fmla="*/ 0 h 559"/>
                <a:gd name="connsiteX1" fmla="*/ 568404 w 568404"/>
                <a:gd name="connsiteY1" fmla="*/ 0 h 559"/>
              </a:gdLst>
              <a:ahLst/>
              <a:cxnLst>
                <a:cxn ang="0">
                  <a:pos x="connsiteX0" y="connsiteY0"/>
                </a:cxn>
                <a:cxn ang="0">
                  <a:pos x="connsiteX1" y="connsiteY1"/>
                </a:cxn>
              </a:cxnLst>
              <a:rect l="l" t="t" r="r" b="b"/>
              <a:pathLst>
                <a:path w="568404" h="559">
                  <a:moveTo>
                    <a:pt x="0" y="0"/>
                  </a:moveTo>
                  <a:lnTo>
                    <a:pt x="568404" y="0"/>
                  </a:lnTo>
                </a:path>
              </a:pathLst>
            </a:custGeom>
            <a:ln w="28575" cap="flat">
              <a:solidFill>
                <a:schemeClr val="bg1"/>
              </a:solidFill>
              <a:prstDash val="solid"/>
              <a:miter/>
            </a:ln>
          </p:spPr>
          <p:txBody>
            <a:bodyPr rtlCol="0" anchor="ctr"/>
            <a:lstStyle/>
            <a:p>
              <a:endParaRPr lang="en-US"/>
            </a:p>
          </p:txBody>
        </p:sp>
        <p:sp>
          <p:nvSpPr>
            <p:cNvPr id="70" name="Brīvforma: forma 69">
              <a:extLst>
                <a:ext uri="{FF2B5EF4-FFF2-40B4-BE49-F238E27FC236}">
                  <a16:creationId xmlns:a16="http://schemas.microsoft.com/office/drawing/2014/main" id="{1396964B-93D4-FD7E-50C7-1FC4C181221C}"/>
                </a:ext>
              </a:extLst>
            </p:cNvPr>
            <p:cNvSpPr/>
            <p:nvPr/>
          </p:nvSpPr>
          <p:spPr>
            <a:xfrm>
              <a:off x="960427" y="4900175"/>
              <a:ext cx="254596" cy="440714"/>
            </a:xfrm>
            <a:custGeom>
              <a:avLst/>
              <a:gdLst>
                <a:gd name="connsiteX0" fmla="*/ 254596 w 254596"/>
                <a:gd name="connsiteY0" fmla="*/ 440714 h 440714"/>
                <a:gd name="connsiteX1" fmla="*/ 0 w 254596"/>
                <a:gd name="connsiteY1" fmla="*/ 0 h 440714"/>
              </a:gdLst>
              <a:ahLst/>
              <a:cxnLst>
                <a:cxn ang="0">
                  <a:pos x="connsiteX0" y="connsiteY0"/>
                </a:cxn>
                <a:cxn ang="0">
                  <a:pos x="connsiteX1" y="connsiteY1"/>
                </a:cxn>
              </a:cxnLst>
              <a:rect l="l" t="t" r="r" b="b"/>
              <a:pathLst>
                <a:path w="254596" h="440714">
                  <a:moveTo>
                    <a:pt x="254596" y="440714"/>
                  </a:moveTo>
                  <a:lnTo>
                    <a:pt x="0" y="0"/>
                  </a:lnTo>
                </a:path>
              </a:pathLst>
            </a:custGeom>
            <a:ln w="28575" cap="flat">
              <a:solidFill>
                <a:schemeClr val="bg1"/>
              </a:solidFill>
              <a:prstDash val="solid"/>
              <a:miter/>
            </a:ln>
          </p:spPr>
          <p:txBody>
            <a:bodyPr rtlCol="0" anchor="ctr"/>
            <a:lstStyle/>
            <a:p>
              <a:endParaRPr lang="en-US"/>
            </a:p>
          </p:txBody>
        </p:sp>
        <p:sp>
          <p:nvSpPr>
            <p:cNvPr id="71" name="Brīvforma: forma 70">
              <a:extLst>
                <a:ext uri="{FF2B5EF4-FFF2-40B4-BE49-F238E27FC236}">
                  <a16:creationId xmlns:a16="http://schemas.microsoft.com/office/drawing/2014/main" id="{506334B0-E691-16D4-CFC5-123463D1F27D}"/>
                </a:ext>
              </a:extLst>
            </p:cNvPr>
            <p:cNvSpPr/>
            <p:nvPr/>
          </p:nvSpPr>
          <p:spPr>
            <a:xfrm>
              <a:off x="617870" y="4804448"/>
              <a:ext cx="151175" cy="559"/>
            </a:xfrm>
            <a:custGeom>
              <a:avLst/>
              <a:gdLst>
                <a:gd name="connsiteX0" fmla="*/ 0 w 151175"/>
                <a:gd name="connsiteY0" fmla="*/ 0 h 559"/>
                <a:gd name="connsiteX1" fmla="*/ 151175 w 151175"/>
                <a:gd name="connsiteY1" fmla="*/ 0 h 559"/>
              </a:gdLst>
              <a:ahLst/>
              <a:cxnLst>
                <a:cxn ang="0">
                  <a:pos x="connsiteX0" y="connsiteY0"/>
                </a:cxn>
                <a:cxn ang="0">
                  <a:pos x="connsiteX1" y="connsiteY1"/>
                </a:cxn>
              </a:cxnLst>
              <a:rect l="l" t="t" r="r" b="b"/>
              <a:pathLst>
                <a:path w="151175" h="559">
                  <a:moveTo>
                    <a:pt x="0" y="0"/>
                  </a:moveTo>
                  <a:lnTo>
                    <a:pt x="151175" y="0"/>
                  </a:lnTo>
                </a:path>
              </a:pathLst>
            </a:custGeom>
            <a:ln w="28575" cap="flat">
              <a:solidFill>
                <a:schemeClr val="bg1"/>
              </a:solidFill>
              <a:prstDash val="solid"/>
              <a:miter/>
            </a:ln>
          </p:spPr>
          <p:txBody>
            <a:bodyPr rtlCol="0" anchor="ctr"/>
            <a:lstStyle/>
            <a:p>
              <a:endParaRPr lang="en-US"/>
            </a:p>
          </p:txBody>
        </p:sp>
        <p:sp>
          <p:nvSpPr>
            <p:cNvPr id="72" name="Brīvforma: forma 71">
              <a:extLst>
                <a:ext uri="{FF2B5EF4-FFF2-40B4-BE49-F238E27FC236}">
                  <a16:creationId xmlns:a16="http://schemas.microsoft.com/office/drawing/2014/main" id="{6A281DAC-A30C-1E38-15F6-BC15D4FCD619}"/>
                </a:ext>
              </a:extLst>
            </p:cNvPr>
            <p:cNvSpPr/>
            <p:nvPr/>
          </p:nvSpPr>
          <p:spPr>
            <a:xfrm>
              <a:off x="179155" y="5564894"/>
              <a:ext cx="64850" cy="110795"/>
            </a:xfrm>
            <a:custGeom>
              <a:avLst/>
              <a:gdLst>
                <a:gd name="connsiteX0" fmla="*/ 0 w 64850"/>
                <a:gd name="connsiteY0" fmla="*/ 0 h 110795"/>
                <a:gd name="connsiteX1" fmla="*/ 64850 w 64850"/>
                <a:gd name="connsiteY1" fmla="*/ 110796 h 110795"/>
              </a:gdLst>
              <a:ahLst/>
              <a:cxnLst>
                <a:cxn ang="0">
                  <a:pos x="connsiteX0" y="connsiteY0"/>
                </a:cxn>
                <a:cxn ang="0">
                  <a:pos x="connsiteX1" y="connsiteY1"/>
                </a:cxn>
              </a:cxnLst>
              <a:rect l="l" t="t" r="r" b="b"/>
              <a:pathLst>
                <a:path w="64850" h="110795">
                  <a:moveTo>
                    <a:pt x="0" y="0"/>
                  </a:moveTo>
                  <a:lnTo>
                    <a:pt x="64850" y="110796"/>
                  </a:lnTo>
                </a:path>
              </a:pathLst>
            </a:custGeom>
            <a:ln w="28575" cap="flat">
              <a:solidFill>
                <a:schemeClr val="bg1"/>
              </a:solidFill>
              <a:prstDash val="solid"/>
              <a:miter/>
            </a:ln>
          </p:spPr>
          <p:txBody>
            <a:bodyPr rtlCol="0" anchor="ctr"/>
            <a:lstStyle/>
            <a:p>
              <a:endParaRPr lang="en-US"/>
            </a:p>
          </p:txBody>
        </p:sp>
        <p:sp>
          <p:nvSpPr>
            <p:cNvPr id="73" name="Brīvforma: forma 72">
              <a:extLst>
                <a:ext uri="{FF2B5EF4-FFF2-40B4-BE49-F238E27FC236}">
                  <a16:creationId xmlns:a16="http://schemas.microsoft.com/office/drawing/2014/main" id="{D01B90A9-455A-DA27-D898-C2A2065F35BA}"/>
                </a:ext>
              </a:extLst>
            </p:cNvPr>
            <p:cNvSpPr/>
            <p:nvPr/>
          </p:nvSpPr>
          <p:spPr>
            <a:xfrm>
              <a:off x="1129460" y="5543111"/>
              <a:ext cx="101701" cy="177818"/>
            </a:xfrm>
            <a:custGeom>
              <a:avLst/>
              <a:gdLst>
                <a:gd name="connsiteX0" fmla="*/ 101702 w 101701"/>
                <a:gd name="connsiteY0" fmla="*/ 0 h 177818"/>
                <a:gd name="connsiteX1" fmla="*/ 0 w 101701"/>
                <a:gd name="connsiteY1" fmla="*/ 177819 h 177818"/>
              </a:gdLst>
              <a:ahLst/>
              <a:cxnLst>
                <a:cxn ang="0">
                  <a:pos x="connsiteX0" y="connsiteY0"/>
                </a:cxn>
                <a:cxn ang="0">
                  <a:pos x="connsiteX1" y="connsiteY1"/>
                </a:cxn>
              </a:cxnLst>
              <a:rect l="l" t="t" r="r" b="b"/>
              <a:pathLst>
                <a:path w="101701" h="177818">
                  <a:moveTo>
                    <a:pt x="101702" y="0"/>
                  </a:moveTo>
                  <a:lnTo>
                    <a:pt x="0" y="177819"/>
                  </a:lnTo>
                </a:path>
              </a:pathLst>
            </a:custGeom>
            <a:ln w="28575" cap="flat">
              <a:solidFill>
                <a:schemeClr val="bg1"/>
              </a:solidFill>
              <a:prstDash val="solid"/>
              <a:miter/>
            </a:ln>
          </p:spPr>
          <p:txBody>
            <a:bodyPr rtlCol="0" anchor="ctr"/>
            <a:lstStyle/>
            <a:p>
              <a:endParaRPr lang="en-US"/>
            </a:p>
          </p:txBody>
        </p:sp>
        <p:sp>
          <p:nvSpPr>
            <p:cNvPr id="74" name="Brīvforma: forma 73">
              <a:extLst>
                <a:ext uri="{FF2B5EF4-FFF2-40B4-BE49-F238E27FC236}">
                  <a16:creationId xmlns:a16="http://schemas.microsoft.com/office/drawing/2014/main" id="{04852D9F-3082-D479-0C8D-795F0E906C2A}"/>
                </a:ext>
              </a:extLst>
            </p:cNvPr>
            <p:cNvSpPr/>
            <p:nvPr/>
          </p:nvSpPr>
          <p:spPr>
            <a:xfrm>
              <a:off x="328182" y="4979016"/>
              <a:ext cx="752426" cy="752488"/>
            </a:xfrm>
            <a:custGeom>
              <a:avLst/>
              <a:gdLst>
                <a:gd name="connsiteX0" fmla="*/ 750901 w 752426"/>
                <a:gd name="connsiteY0" fmla="*/ 340033 h 752488"/>
                <a:gd name="connsiteX1" fmla="*/ 741415 w 752426"/>
                <a:gd name="connsiteY1" fmla="*/ 326957 h 752488"/>
                <a:gd name="connsiteX2" fmla="*/ 656859 w 752426"/>
                <a:gd name="connsiteY2" fmla="*/ 299922 h 752488"/>
                <a:gd name="connsiteX3" fmla="*/ 643381 w 752426"/>
                <a:gd name="connsiteY3" fmla="*/ 287871 h 752488"/>
                <a:gd name="connsiteX4" fmla="*/ 626581 w 752426"/>
                <a:gd name="connsiteY4" fmla="*/ 246786 h 752488"/>
                <a:gd name="connsiteX5" fmla="*/ 626917 w 752426"/>
                <a:gd name="connsiteY5" fmla="*/ 230245 h 752488"/>
                <a:gd name="connsiteX6" fmla="*/ 666810 w 752426"/>
                <a:gd name="connsiteY6" fmla="*/ 146249 h 752488"/>
                <a:gd name="connsiteX7" fmla="*/ 664598 w 752426"/>
                <a:gd name="connsiteY7" fmla="*/ 133095 h 752488"/>
                <a:gd name="connsiteX8" fmla="*/ 616642 w 752426"/>
                <a:gd name="connsiteY8" fmla="*/ 85055 h 752488"/>
                <a:gd name="connsiteX9" fmla="*/ 598560 w 752426"/>
                <a:gd name="connsiteY9" fmla="*/ 82519 h 752488"/>
                <a:gd name="connsiteX10" fmla="*/ 518770 w 752426"/>
                <a:gd name="connsiteY10" fmla="*/ 123397 h 752488"/>
                <a:gd name="connsiteX11" fmla="*/ 503785 w 752426"/>
                <a:gd name="connsiteY11" fmla="*/ 124069 h 752488"/>
                <a:gd name="connsiteX12" fmla="*/ 461228 w 752426"/>
                <a:gd name="connsiteY12" fmla="*/ 106418 h 752488"/>
                <a:gd name="connsiteX13" fmla="*/ 450314 w 752426"/>
                <a:gd name="connsiteY13" fmla="*/ 95040 h 752488"/>
                <a:gd name="connsiteX14" fmla="*/ 419123 w 752426"/>
                <a:gd name="connsiteY14" fmla="*/ 7443 h 752488"/>
                <a:gd name="connsiteX15" fmla="*/ 408277 w 752426"/>
                <a:gd name="connsiteY15" fmla="*/ -396 h 752488"/>
                <a:gd name="connsiteX16" fmla="*/ 337877 w 752426"/>
                <a:gd name="connsiteY16" fmla="*/ -396 h 752488"/>
                <a:gd name="connsiteX17" fmla="*/ 326582 w 752426"/>
                <a:gd name="connsiteY17" fmla="*/ 7796 h 752488"/>
                <a:gd name="connsiteX18" fmla="*/ 298270 w 752426"/>
                <a:gd name="connsiteY18" fmla="*/ 95482 h 752488"/>
                <a:gd name="connsiteX19" fmla="*/ 288079 w 752426"/>
                <a:gd name="connsiteY19" fmla="*/ 106491 h 752488"/>
                <a:gd name="connsiteX20" fmla="*/ 244715 w 752426"/>
                <a:gd name="connsiteY20" fmla="*/ 124410 h 752488"/>
                <a:gd name="connsiteX21" fmla="*/ 230486 w 752426"/>
                <a:gd name="connsiteY21" fmla="*/ 124041 h 752488"/>
                <a:gd name="connsiteX22" fmla="*/ 146457 w 752426"/>
                <a:gd name="connsiteY22" fmla="*/ 84215 h 752488"/>
                <a:gd name="connsiteX23" fmla="*/ 131203 w 752426"/>
                <a:gd name="connsiteY23" fmla="*/ 86663 h 752488"/>
                <a:gd name="connsiteX24" fmla="*/ 83213 w 752426"/>
                <a:gd name="connsiteY24" fmla="*/ 134652 h 752488"/>
                <a:gd name="connsiteX25" fmla="*/ 80834 w 752426"/>
                <a:gd name="connsiteY25" fmla="*/ 150645 h 752488"/>
                <a:gd name="connsiteX26" fmla="*/ 122434 w 752426"/>
                <a:gd name="connsiteY26" fmla="*/ 231953 h 752488"/>
                <a:gd name="connsiteX27" fmla="*/ 123022 w 752426"/>
                <a:gd name="connsiteY27" fmla="*/ 246131 h 752488"/>
                <a:gd name="connsiteX28" fmla="*/ 105545 w 752426"/>
                <a:gd name="connsiteY28" fmla="*/ 288762 h 752488"/>
                <a:gd name="connsiteX29" fmla="*/ 93489 w 752426"/>
                <a:gd name="connsiteY29" fmla="*/ 300224 h 752488"/>
                <a:gd name="connsiteX30" fmla="*/ 6693 w 752426"/>
                <a:gd name="connsiteY30" fmla="*/ 331135 h 752488"/>
                <a:gd name="connsiteX31" fmla="*/ -1482 w 752426"/>
                <a:gd name="connsiteY31" fmla="*/ 342614 h 752488"/>
                <a:gd name="connsiteX32" fmla="*/ -1516 w 752426"/>
                <a:gd name="connsiteY32" fmla="*/ 412179 h 752488"/>
                <a:gd name="connsiteX33" fmla="*/ 7320 w 752426"/>
                <a:gd name="connsiteY33" fmla="*/ 423939 h 752488"/>
                <a:gd name="connsiteX34" fmla="*/ 94945 w 752426"/>
                <a:gd name="connsiteY34" fmla="*/ 452402 h 752488"/>
                <a:gd name="connsiteX35" fmla="*/ 104918 w 752426"/>
                <a:gd name="connsiteY35" fmla="*/ 461434 h 752488"/>
                <a:gd name="connsiteX36" fmla="*/ 119875 w 752426"/>
                <a:gd name="connsiteY36" fmla="*/ 498191 h 752488"/>
                <a:gd name="connsiteX37" fmla="*/ 184271 w 752426"/>
                <a:gd name="connsiteY37" fmla="*/ 435950 h 752488"/>
                <a:gd name="connsiteX38" fmla="*/ 175088 w 752426"/>
                <a:gd name="connsiteY38" fmla="*/ 375972 h 752488"/>
                <a:gd name="connsiteX39" fmla="*/ 374606 w 752426"/>
                <a:gd name="connsiteY39" fmla="*/ 176454 h 752488"/>
                <a:gd name="connsiteX40" fmla="*/ 574123 w 752426"/>
                <a:gd name="connsiteY40" fmla="*/ 375972 h 752488"/>
                <a:gd name="connsiteX41" fmla="*/ 374606 w 752426"/>
                <a:gd name="connsiteY41" fmla="*/ 575495 h 752488"/>
                <a:gd name="connsiteX42" fmla="*/ 323239 w 752426"/>
                <a:gd name="connsiteY42" fmla="*/ 568820 h 752488"/>
                <a:gd name="connsiteX43" fmla="*/ 260366 w 752426"/>
                <a:gd name="connsiteY43" fmla="*/ 633900 h 752488"/>
                <a:gd name="connsiteX44" fmla="*/ 288241 w 752426"/>
                <a:gd name="connsiteY44" fmla="*/ 645099 h 752488"/>
                <a:gd name="connsiteX45" fmla="*/ 299049 w 752426"/>
                <a:gd name="connsiteY45" fmla="*/ 656596 h 752488"/>
                <a:gd name="connsiteX46" fmla="*/ 330228 w 752426"/>
                <a:gd name="connsiteY46" fmla="*/ 744192 h 752488"/>
                <a:gd name="connsiteX47" fmla="*/ 341192 w 752426"/>
                <a:gd name="connsiteY47" fmla="*/ 751903 h 752488"/>
                <a:gd name="connsiteX48" fmla="*/ 375552 w 752426"/>
                <a:gd name="connsiteY48" fmla="*/ 751785 h 752488"/>
                <a:gd name="connsiteX49" fmla="*/ 407381 w 752426"/>
                <a:gd name="connsiteY49" fmla="*/ 751987 h 752488"/>
                <a:gd name="connsiteX50" fmla="*/ 423928 w 752426"/>
                <a:gd name="connsiteY50" fmla="*/ 740306 h 752488"/>
                <a:gd name="connsiteX51" fmla="*/ 451114 w 752426"/>
                <a:gd name="connsiteY51" fmla="*/ 655789 h 752488"/>
                <a:gd name="connsiteX52" fmla="*/ 460684 w 752426"/>
                <a:gd name="connsiteY52" fmla="*/ 645245 h 752488"/>
                <a:gd name="connsiteX53" fmla="*/ 504082 w 752426"/>
                <a:gd name="connsiteY53" fmla="*/ 627444 h 752488"/>
                <a:gd name="connsiteX54" fmla="*/ 519851 w 752426"/>
                <a:gd name="connsiteY54" fmla="*/ 627830 h 752488"/>
                <a:gd name="connsiteX55" fmla="*/ 603847 w 752426"/>
                <a:gd name="connsiteY55" fmla="*/ 667739 h 752488"/>
                <a:gd name="connsiteX56" fmla="*/ 617672 w 752426"/>
                <a:gd name="connsiteY56" fmla="*/ 665309 h 752488"/>
                <a:gd name="connsiteX57" fmla="*/ 665695 w 752426"/>
                <a:gd name="connsiteY57" fmla="*/ 617336 h 752488"/>
                <a:gd name="connsiteX58" fmla="*/ 668495 w 752426"/>
                <a:gd name="connsiteY58" fmla="*/ 600694 h 752488"/>
                <a:gd name="connsiteX59" fmla="*/ 626772 w 752426"/>
                <a:gd name="connsiteY59" fmla="*/ 519447 h 752488"/>
                <a:gd name="connsiteX60" fmla="*/ 626212 w 752426"/>
                <a:gd name="connsiteY60" fmla="*/ 505252 h 752488"/>
                <a:gd name="connsiteX61" fmla="*/ 643537 w 752426"/>
                <a:gd name="connsiteY61" fmla="*/ 463478 h 752488"/>
                <a:gd name="connsiteX62" fmla="*/ 656747 w 752426"/>
                <a:gd name="connsiteY62" fmla="*/ 450963 h 752488"/>
                <a:gd name="connsiteX63" fmla="*/ 742736 w 752426"/>
                <a:gd name="connsiteY63" fmla="*/ 420265 h 752488"/>
                <a:gd name="connsiteX64" fmla="*/ 750833 w 752426"/>
                <a:gd name="connsiteY64" fmla="*/ 408719 h 752488"/>
                <a:gd name="connsiteX65" fmla="*/ 750901 w 752426"/>
                <a:gd name="connsiteY65" fmla="*/ 340033 h 752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752426" h="752488">
                  <a:moveTo>
                    <a:pt x="750901" y="340033"/>
                  </a:moveTo>
                  <a:cubicBezTo>
                    <a:pt x="751052" y="332524"/>
                    <a:pt x="748403" y="329141"/>
                    <a:pt x="741415" y="326957"/>
                  </a:cubicBezTo>
                  <a:cubicBezTo>
                    <a:pt x="713153" y="318177"/>
                    <a:pt x="685093" y="308725"/>
                    <a:pt x="656859" y="299922"/>
                  </a:cubicBezTo>
                  <a:cubicBezTo>
                    <a:pt x="650168" y="297844"/>
                    <a:pt x="645878" y="294714"/>
                    <a:pt x="643381" y="287871"/>
                  </a:cubicBezTo>
                  <a:cubicBezTo>
                    <a:pt x="638285" y="273990"/>
                    <a:pt x="632523" y="260332"/>
                    <a:pt x="626581" y="246786"/>
                  </a:cubicBezTo>
                  <a:cubicBezTo>
                    <a:pt x="624017" y="240957"/>
                    <a:pt x="624090" y="236096"/>
                    <a:pt x="626917" y="230245"/>
                  </a:cubicBezTo>
                  <a:cubicBezTo>
                    <a:pt x="640430" y="202353"/>
                    <a:pt x="653365" y="174175"/>
                    <a:pt x="666810" y="146249"/>
                  </a:cubicBezTo>
                  <a:cubicBezTo>
                    <a:pt x="669414" y="140873"/>
                    <a:pt x="668960" y="137334"/>
                    <a:pt x="664598" y="133095"/>
                  </a:cubicBezTo>
                  <a:cubicBezTo>
                    <a:pt x="648359" y="117338"/>
                    <a:pt x="632181" y="101496"/>
                    <a:pt x="616642" y="85055"/>
                  </a:cubicBezTo>
                  <a:cubicBezTo>
                    <a:pt x="610662" y="78700"/>
                    <a:pt x="605851" y="78683"/>
                    <a:pt x="598560" y="82519"/>
                  </a:cubicBezTo>
                  <a:cubicBezTo>
                    <a:pt x="572124" y="96451"/>
                    <a:pt x="545324" y="109661"/>
                    <a:pt x="518770" y="123397"/>
                  </a:cubicBezTo>
                  <a:cubicBezTo>
                    <a:pt x="513624" y="126068"/>
                    <a:pt x="509217" y="126482"/>
                    <a:pt x="503785" y="124069"/>
                  </a:cubicBezTo>
                  <a:cubicBezTo>
                    <a:pt x="489786" y="117836"/>
                    <a:pt x="475580" y="111917"/>
                    <a:pt x="461228" y="106418"/>
                  </a:cubicBezTo>
                  <a:cubicBezTo>
                    <a:pt x="455482" y="104178"/>
                    <a:pt x="452346" y="100869"/>
                    <a:pt x="450314" y="95040"/>
                  </a:cubicBezTo>
                  <a:cubicBezTo>
                    <a:pt x="440122" y="65753"/>
                    <a:pt x="429399" y="36674"/>
                    <a:pt x="419123" y="7443"/>
                  </a:cubicBezTo>
                  <a:cubicBezTo>
                    <a:pt x="417180" y="1888"/>
                    <a:pt x="414414" y="-486"/>
                    <a:pt x="408277" y="-396"/>
                  </a:cubicBezTo>
                  <a:cubicBezTo>
                    <a:pt x="384808" y="-68"/>
                    <a:pt x="361346" y="-68"/>
                    <a:pt x="337877" y="-396"/>
                  </a:cubicBezTo>
                  <a:cubicBezTo>
                    <a:pt x="331561" y="-480"/>
                    <a:pt x="328542" y="1564"/>
                    <a:pt x="326582" y="7796"/>
                  </a:cubicBezTo>
                  <a:cubicBezTo>
                    <a:pt x="317416" y="37111"/>
                    <a:pt x="307594" y="66212"/>
                    <a:pt x="298270" y="95482"/>
                  </a:cubicBezTo>
                  <a:cubicBezTo>
                    <a:pt x="296495" y="101009"/>
                    <a:pt x="293589" y="104363"/>
                    <a:pt x="288079" y="106491"/>
                  </a:cubicBezTo>
                  <a:cubicBezTo>
                    <a:pt x="273480" y="112124"/>
                    <a:pt x="259028" y="118098"/>
                    <a:pt x="244715" y="124410"/>
                  </a:cubicBezTo>
                  <a:cubicBezTo>
                    <a:pt x="239636" y="126650"/>
                    <a:pt x="235464" y="126437"/>
                    <a:pt x="230486" y="124041"/>
                  </a:cubicBezTo>
                  <a:cubicBezTo>
                    <a:pt x="202538" y="110646"/>
                    <a:pt x="174365" y="97722"/>
                    <a:pt x="146457" y="84215"/>
                  </a:cubicBezTo>
                  <a:cubicBezTo>
                    <a:pt x="140241" y="81214"/>
                    <a:pt x="136198" y="81449"/>
                    <a:pt x="131203" y="86663"/>
                  </a:cubicBezTo>
                  <a:cubicBezTo>
                    <a:pt x="115546" y="102987"/>
                    <a:pt x="99548" y="118984"/>
                    <a:pt x="83213" y="134652"/>
                  </a:cubicBezTo>
                  <a:cubicBezTo>
                    <a:pt x="77765" y="139882"/>
                    <a:pt x="77462" y="144172"/>
                    <a:pt x="80834" y="150645"/>
                  </a:cubicBezTo>
                  <a:cubicBezTo>
                    <a:pt x="94928" y="177630"/>
                    <a:pt x="108457" y="204917"/>
                    <a:pt x="122434" y="231953"/>
                  </a:cubicBezTo>
                  <a:cubicBezTo>
                    <a:pt x="124987" y="236869"/>
                    <a:pt x="125234" y="241041"/>
                    <a:pt x="123022" y="246131"/>
                  </a:cubicBezTo>
                  <a:cubicBezTo>
                    <a:pt x="116907" y="260214"/>
                    <a:pt x="111005" y="274415"/>
                    <a:pt x="105545" y="288762"/>
                  </a:cubicBezTo>
                  <a:cubicBezTo>
                    <a:pt x="103244" y="294815"/>
                    <a:pt x="99559" y="298113"/>
                    <a:pt x="93489" y="300224"/>
                  </a:cubicBezTo>
                  <a:cubicBezTo>
                    <a:pt x="64488" y="310349"/>
                    <a:pt x="35677" y="321010"/>
                    <a:pt x="6693" y="331135"/>
                  </a:cubicBezTo>
                  <a:cubicBezTo>
                    <a:pt x="763" y="333195"/>
                    <a:pt x="-1583" y="336231"/>
                    <a:pt x="-1482" y="342614"/>
                  </a:cubicBezTo>
                  <a:cubicBezTo>
                    <a:pt x="-1169" y="365797"/>
                    <a:pt x="-1102" y="388997"/>
                    <a:pt x="-1516" y="412179"/>
                  </a:cubicBezTo>
                  <a:cubicBezTo>
                    <a:pt x="-1633" y="419101"/>
                    <a:pt x="1026" y="421934"/>
                    <a:pt x="7320" y="423939"/>
                  </a:cubicBezTo>
                  <a:cubicBezTo>
                    <a:pt x="36601" y="433206"/>
                    <a:pt x="65714" y="442978"/>
                    <a:pt x="94945" y="452402"/>
                  </a:cubicBezTo>
                  <a:cubicBezTo>
                    <a:pt x="99828" y="453976"/>
                    <a:pt x="102997" y="456440"/>
                    <a:pt x="104918" y="461434"/>
                  </a:cubicBezTo>
                  <a:cubicBezTo>
                    <a:pt x="109711" y="473754"/>
                    <a:pt x="114695" y="486006"/>
                    <a:pt x="119875" y="498191"/>
                  </a:cubicBezTo>
                  <a:lnTo>
                    <a:pt x="184271" y="435950"/>
                  </a:lnTo>
                  <a:cubicBezTo>
                    <a:pt x="178168" y="416542"/>
                    <a:pt x="175071" y="396315"/>
                    <a:pt x="175088" y="375972"/>
                  </a:cubicBezTo>
                  <a:cubicBezTo>
                    <a:pt x="175088" y="265781"/>
                    <a:pt x="264414" y="176454"/>
                    <a:pt x="374606" y="176454"/>
                  </a:cubicBezTo>
                  <a:cubicBezTo>
                    <a:pt x="484797" y="176454"/>
                    <a:pt x="574123" y="265781"/>
                    <a:pt x="574123" y="375972"/>
                  </a:cubicBezTo>
                  <a:cubicBezTo>
                    <a:pt x="574123" y="486163"/>
                    <a:pt x="484797" y="575495"/>
                    <a:pt x="374606" y="575495"/>
                  </a:cubicBezTo>
                  <a:cubicBezTo>
                    <a:pt x="357269" y="575512"/>
                    <a:pt x="339999" y="573266"/>
                    <a:pt x="323239" y="568820"/>
                  </a:cubicBezTo>
                  <a:lnTo>
                    <a:pt x="260366" y="633900"/>
                  </a:lnTo>
                  <a:cubicBezTo>
                    <a:pt x="269600" y="637792"/>
                    <a:pt x="278890" y="641521"/>
                    <a:pt x="288241" y="645099"/>
                  </a:cubicBezTo>
                  <a:cubicBezTo>
                    <a:pt x="294026" y="647295"/>
                    <a:pt x="297044" y="650811"/>
                    <a:pt x="299049" y="656596"/>
                  </a:cubicBezTo>
                  <a:cubicBezTo>
                    <a:pt x="309240" y="685860"/>
                    <a:pt x="319986" y="714945"/>
                    <a:pt x="330228" y="744192"/>
                  </a:cubicBezTo>
                  <a:cubicBezTo>
                    <a:pt x="332205" y="749859"/>
                    <a:pt x="335172" y="752104"/>
                    <a:pt x="341192" y="751903"/>
                  </a:cubicBezTo>
                  <a:cubicBezTo>
                    <a:pt x="352644" y="751500"/>
                    <a:pt x="364101" y="751785"/>
                    <a:pt x="375552" y="751785"/>
                  </a:cubicBezTo>
                  <a:cubicBezTo>
                    <a:pt x="386191" y="751785"/>
                    <a:pt x="396831" y="751147"/>
                    <a:pt x="407381" y="751987"/>
                  </a:cubicBezTo>
                  <a:cubicBezTo>
                    <a:pt x="416783" y="752726"/>
                    <a:pt x="421145" y="749568"/>
                    <a:pt x="423928" y="740306"/>
                  </a:cubicBezTo>
                  <a:cubicBezTo>
                    <a:pt x="432423" y="711954"/>
                    <a:pt x="442093" y="683984"/>
                    <a:pt x="451114" y="655789"/>
                  </a:cubicBezTo>
                  <a:cubicBezTo>
                    <a:pt x="452794" y="650626"/>
                    <a:pt x="455387" y="647272"/>
                    <a:pt x="460684" y="645245"/>
                  </a:cubicBezTo>
                  <a:cubicBezTo>
                    <a:pt x="475288" y="639645"/>
                    <a:pt x="489752" y="633710"/>
                    <a:pt x="504082" y="627444"/>
                  </a:cubicBezTo>
                  <a:cubicBezTo>
                    <a:pt x="509715" y="624980"/>
                    <a:pt x="514307" y="625148"/>
                    <a:pt x="519851" y="627830"/>
                  </a:cubicBezTo>
                  <a:cubicBezTo>
                    <a:pt x="547766" y="641308"/>
                    <a:pt x="575943" y="654249"/>
                    <a:pt x="603847" y="667739"/>
                  </a:cubicBezTo>
                  <a:cubicBezTo>
                    <a:pt x="609609" y="670539"/>
                    <a:pt x="613249" y="669867"/>
                    <a:pt x="617672" y="665309"/>
                  </a:cubicBezTo>
                  <a:cubicBezTo>
                    <a:pt x="633430" y="649070"/>
                    <a:pt x="649367" y="632993"/>
                    <a:pt x="665695" y="617336"/>
                  </a:cubicBezTo>
                  <a:cubicBezTo>
                    <a:pt x="671245" y="612011"/>
                    <a:pt x="672197" y="607682"/>
                    <a:pt x="668495" y="600694"/>
                  </a:cubicBezTo>
                  <a:cubicBezTo>
                    <a:pt x="654278" y="573776"/>
                    <a:pt x="640771" y="546489"/>
                    <a:pt x="626772" y="519447"/>
                  </a:cubicBezTo>
                  <a:cubicBezTo>
                    <a:pt x="624230" y="514553"/>
                    <a:pt x="623972" y="510365"/>
                    <a:pt x="626212" y="505252"/>
                  </a:cubicBezTo>
                  <a:cubicBezTo>
                    <a:pt x="632299" y="491455"/>
                    <a:pt x="638128" y="477539"/>
                    <a:pt x="643537" y="463478"/>
                  </a:cubicBezTo>
                  <a:cubicBezTo>
                    <a:pt x="646074" y="456921"/>
                    <a:pt x="650028" y="453287"/>
                    <a:pt x="656747" y="450963"/>
                  </a:cubicBezTo>
                  <a:cubicBezTo>
                    <a:pt x="685496" y="441001"/>
                    <a:pt x="713993" y="430289"/>
                    <a:pt x="742736" y="420265"/>
                  </a:cubicBezTo>
                  <a:cubicBezTo>
                    <a:pt x="748806" y="418138"/>
                    <a:pt x="750917" y="415024"/>
                    <a:pt x="750833" y="408719"/>
                  </a:cubicBezTo>
                  <a:cubicBezTo>
                    <a:pt x="750526" y="385850"/>
                    <a:pt x="750413" y="362930"/>
                    <a:pt x="750901" y="340033"/>
                  </a:cubicBezTo>
                  <a:close/>
                </a:path>
              </a:pathLst>
            </a:custGeom>
            <a:solidFill>
              <a:srgbClr val="0000FF"/>
            </a:solidFill>
            <a:ln w="558" cap="flat">
              <a:noFill/>
              <a:prstDash val="solid"/>
              <a:miter/>
            </a:ln>
          </p:spPr>
          <p:txBody>
            <a:bodyPr rtlCol="0" anchor="ctr"/>
            <a:lstStyle/>
            <a:p>
              <a:endParaRPr lang="en-US"/>
            </a:p>
          </p:txBody>
        </p:sp>
        <p:sp>
          <p:nvSpPr>
            <p:cNvPr id="75" name="Brīvforma: forma 74">
              <a:extLst>
                <a:ext uri="{FF2B5EF4-FFF2-40B4-BE49-F238E27FC236}">
                  <a16:creationId xmlns:a16="http://schemas.microsoft.com/office/drawing/2014/main" id="{5942F87A-BEC5-94E8-BF19-033A1DE43ABD}"/>
                </a:ext>
              </a:extLst>
            </p:cNvPr>
            <p:cNvSpPr/>
            <p:nvPr/>
          </p:nvSpPr>
          <p:spPr>
            <a:xfrm>
              <a:off x="397645" y="4772283"/>
              <a:ext cx="237427" cy="168663"/>
            </a:xfrm>
            <a:custGeom>
              <a:avLst/>
              <a:gdLst>
                <a:gd name="connsiteX0" fmla="*/ -1520 w 237427"/>
                <a:gd name="connsiteY0" fmla="*/ 136738 h 168663"/>
                <a:gd name="connsiteX1" fmla="*/ 1280 w 237427"/>
                <a:gd name="connsiteY1" fmla="*/ 131883 h 168663"/>
                <a:gd name="connsiteX2" fmla="*/ 230309 w 237427"/>
                <a:gd name="connsiteY2" fmla="*/ -399 h 168663"/>
                <a:gd name="connsiteX3" fmla="*/ 235908 w 237427"/>
                <a:gd name="connsiteY3" fmla="*/ -399 h 168663"/>
                <a:gd name="connsiteX4" fmla="*/ 235908 w 237427"/>
                <a:gd name="connsiteY4" fmla="*/ 62632 h 168663"/>
                <a:gd name="connsiteX5" fmla="*/ 230309 w 237427"/>
                <a:gd name="connsiteY5" fmla="*/ 62632 h 168663"/>
                <a:gd name="connsiteX6" fmla="*/ 55855 w 237427"/>
                <a:gd name="connsiteY6" fmla="*/ 163427 h 168663"/>
                <a:gd name="connsiteX7" fmla="*/ 53055 w 237427"/>
                <a:gd name="connsiteY7" fmla="*/ 168265 h 168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7427" h="168663">
                  <a:moveTo>
                    <a:pt x="-1520" y="136738"/>
                  </a:moveTo>
                  <a:lnTo>
                    <a:pt x="1280" y="131883"/>
                  </a:lnTo>
                  <a:cubicBezTo>
                    <a:pt x="48542" y="50074"/>
                    <a:pt x="135830" y="-341"/>
                    <a:pt x="230309" y="-399"/>
                  </a:cubicBezTo>
                  <a:lnTo>
                    <a:pt x="235908" y="-399"/>
                  </a:lnTo>
                  <a:lnTo>
                    <a:pt x="235908" y="62632"/>
                  </a:lnTo>
                  <a:lnTo>
                    <a:pt x="230309" y="62632"/>
                  </a:lnTo>
                  <a:cubicBezTo>
                    <a:pt x="158632" y="62716"/>
                    <a:pt x="91805" y="101331"/>
                    <a:pt x="55855" y="163427"/>
                  </a:cubicBezTo>
                  <a:lnTo>
                    <a:pt x="53055" y="168265"/>
                  </a:lnTo>
                  <a:close/>
                </a:path>
              </a:pathLst>
            </a:custGeom>
            <a:solidFill>
              <a:schemeClr val="bg1"/>
            </a:solidFill>
            <a:ln w="558" cap="flat">
              <a:solidFill>
                <a:schemeClr val="bg1"/>
              </a:solidFill>
              <a:prstDash val="solid"/>
              <a:miter/>
            </a:ln>
          </p:spPr>
          <p:txBody>
            <a:bodyPr rtlCol="0" anchor="ctr"/>
            <a:lstStyle/>
            <a:p>
              <a:endParaRPr lang="en-US"/>
            </a:p>
          </p:txBody>
        </p:sp>
        <p:sp>
          <p:nvSpPr>
            <p:cNvPr id="76" name="Brīvforma: forma 75">
              <a:extLst>
                <a:ext uri="{FF2B5EF4-FFF2-40B4-BE49-F238E27FC236}">
                  <a16:creationId xmlns:a16="http://schemas.microsoft.com/office/drawing/2014/main" id="{6ADF2F99-F27A-6E8E-DAF9-123C32E39758}"/>
                </a:ext>
              </a:extLst>
            </p:cNvPr>
            <p:cNvSpPr/>
            <p:nvPr/>
          </p:nvSpPr>
          <p:spPr>
            <a:xfrm>
              <a:off x="389995" y="4766677"/>
              <a:ext cx="250710" cy="181906"/>
            </a:xfrm>
            <a:custGeom>
              <a:avLst/>
              <a:gdLst>
                <a:gd name="connsiteX0" fmla="*/ 237969 w 250710"/>
                <a:gd name="connsiteY0" fmla="*/ 10806 h 181906"/>
                <a:gd name="connsiteX1" fmla="*/ 237969 w 250710"/>
                <a:gd name="connsiteY1" fmla="*/ 62648 h 181906"/>
                <a:gd name="connsiteX2" fmla="*/ 58683 w 250710"/>
                <a:gd name="connsiteY2" fmla="*/ 166243 h 181906"/>
                <a:gd name="connsiteX3" fmla="*/ 13762 w 250710"/>
                <a:gd name="connsiteY3" fmla="*/ 140294 h 181906"/>
                <a:gd name="connsiteX4" fmla="*/ 237947 w 250710"/>
                <a:gd name="connsiteY4" fmla="*/ 10806 h 181906"/>
                <a:gd name="connsiteX5" fmla="*/ 249146 w 250710"/>
                <a:gd name="connsiteY5" fmla="*/ -393 h 181906"/>
                <a:gd name="connsiteX6" fmla="*/ 237947 w 250710"/>
                <a:gd name="connsiteY6" fmla="*/ -393 h 181906"/>
                <a:gd name="connsiteX7" fmla="*/ 4080 w 250710"/>
                <a:gd name="connsiteY7" fmla="*/ 134683 h 181906"/>
                <a:gd name="connsiteX8" fmla="*/ -1520 w 250710"/>
                <a:gd name="connsiteY8" fmla="*/ 144387 h 181906"/>
                <a:gd name="connsiteX9" fmla="*/ 8196 w 250710"/>
                <a:gd name="connsiteY9" fmla="*/ 149987 h 181906"/>
                <a:gd name="connsiteX10" fmla="*/ 53094 w 250710"/>
                <a:gd name="connsiteY10" fmla="*/ 175908 h 181906"/>
                <a:gd name="connsiteX11" fmla="*/ 62782 w 250710"/>
                <a:gd name="connsiteY11" fmla="*/ 181508 h 181906"/>
                <a:gd name="connsiteX12" fmla="*/ 68382 w 250710"/>
                <a:gd name="connsiteY12" fmla="*/ 171826 h 181906"/>
                <a:gd name="connsiteX13" fmla="*/ 237991 w 250710"/>
                <a:gd name="connsiteY13" fmla="*/ 73831 h 181906"/>
                <a:gd name="connsiteX14" fmla="*/ 249191 w 250710"/>
                <a:gd name="connsiteY14" fmla="*/ 73831 h 181906"/>
                <a:gd name="connsiteX15" fmla="*/ 249191 w 250710"/>
                <a:gd name="connsiteY15" fmla="*/ -399 h 1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0710" h="181906">
                  <a:moveTo>
                    <a:pt x="237969" y="10806"/>
                  </a:moveTo>
                  <a:lnTo>
                    <a:pt x="237969" y="62648"/>
                  </a:lnTo>
                  <a:cubicBezTo>
                    <a:pt x="161370" y="62738"/>
                    <a:pt x="94504" y="104366"/>
                    <a:pt x="58683" y="166243"/>
                  </a:cubicBezTo>
                  <a:lnTo>
                    <a:pt x="13762" y="140294"/>
                  </a:lnTo>
                  <a:cubicBezTo>
                    <a:pt x="58560" y="62951"/>
                    <a:pt x="142163" y="10902"/>
                    <a:pt x="237947" y="10806"/>
                  </a:cubicBezTo>
                  <a:moveTo>
                    <a:pt x="249146" y="-393"/>
                  </a:moveTo>
                  <a:lnTo>
                    <a:pt x="237947" y="-393"/>
                  </a:lnTo>
                  <a:cubicBezTo>
                    <a:pt x="141469" y="-338"/>
                    <a:pt x="52338" y="51142"/>
                    <a:pt x="4080" y="134683"/>
                  </a:cubicBezTo>
                  <a:lnTo>
                    <a:pt x="-1520" y="144387"/>
                  </a:lnTo>
                  <a:lnTo>
                    <a:pt x="8196" y="149987"/>
                  </a:lnTo>
                  <a:lnTo>
                    <a:pt x="53094" y="175908"/>
                  </a:lnTo>
                  <a:lnTo>
                    <a:pt x="62782" y="181508"/>
                  </a:lnTo>
                  <a:lnTo>
                    <a:pt x="68382" y="171826"/>
                  </a:lnTo>
                  <a:cubicBezTo>
                    <a:pt x="103335" y="111472"/>
                    <a:pt x="168325" y="73926"/>
                    <a:pt x="237991" y="73831"/>
                  </a:cubicBezTo>
                  <a:lnTo>
                    <a:pt x="249191" y="73831"/>
                  </a:lnTo>
                  <a:lnTo>
                    <a:pt x="249191" y="-399"/>
                  </a:lnTo>
                  <a:close/>
                </a:path>
              </a:pathLst>
            </a:custGeom>
            <a:solidFill>
              <a:schemeClr val="bg1"/>
            </a:solidFill>
            <a:ln w="38100" cap="flat">
              <a:solidFill>
                <a:schemeClr val="bg1"/>
              </a:solidFill>
              <a:prstDash val="solid"/>
              <a:miter/>
            </a:ln>
          </p:spPr>
          <p:txBody>
            <a:bodyPr rtlCol="0" anchor="ctr"/>
            <a:lstStyle/>
            <a:p>
              <a:endParaRPr lang="en-US"/>
            </a:p>
          </p:txBody>
        </p:sp>
        <p:sp>
          <p:nvSpPr>
            <p:cNvPr id="77" name="Brīvforma: forma 76">
              <a:extLst>
                <a:ext uri="{FF2B5EF4-FFF2-40B4-BE49-F238E27FC236}">
                  <a16:creationId xmlns:a16="http://schemas.microsoft.com/office/drawing/2014/main" id="{12A69C8D-9610-23EE-F7B1-1E9B3224BC8C}"/>
                </a:ext>
              </a:extLst>
            </p:cNvPr>
            <p:cNvSpPr/>
            <p:nvPr/>
          </p:nvSpPr>
          <p:spPr>
            <a:xfrm>
              <a:off x="763743" y="4772283"/>
              <a:ext cx="237427" cy="168657"/>
            </a:xfrm>
            <a:custGeom>
              <a:avLst/>
              <a:gdLst>
                <a:gd name="connsiteX0" fmla="*/ 178528 w 237427"/>
                <a:gd name="connsiteY0" fmla="*/ 163421 h 168657"/>
                <a:gd name="connsiteX1" fmla="*/ 4080 w 237427"/>
                <a:gd name="connsiteY1" fmla="*/ 62626 h 168657"/>
                <a:gd name="connsiteX2" fmla="*/ -1520 w 237427"/>
                <a:gd name="connsiteY2" fmla="*/ 62626 h 168657"/>
                <a:gd name="connsiteX3" fmla="*/ -1520 w 237427"/>
                <a:gd name="connsiteY3" fmla="*/ -399 h 168657"/>
                <a:gd name="connsiteX4" fmla="*/ 4080 w 237427"/>
                <a:gd name="connsiteY4" fmla="*/ -399 h 168657"/>
                <a:gd name="connsiteX5" fmla="*/ 233108 w 237427"/>
                <a:gd name="connsiteY5" fmla="*/ 131883 h 168657"/>
                <a:gd name="connsiteX6" fmla="*/ 235908 w 237427"/>
                <a:gd name="connsiteY6" fmla="*/ 136738 h 168657"/>
                <a:gd name="connsiteX7" fmla="*/ 181311 w 237427"/>
                <a:gd name="connsiteY7" fmla="*/ 168259 h 168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7427" h="168657">
                  <a:moveTo>
                    <a:pt x="178528" y="163421"/>
                  </a:moveTo>
                  <a:cubicBezTo>
                    <a:pt x="142583" y="101342"/>
                    <a:pt x="75734" y="62727"/>
                    <a:pt x="4080" y="62626"/>
                  </a:cubicBezTo>
                  <a:lnTo>
                    <a:pt x="-1520" y="62626"/>
                  </a:lnTo>
                  <a:lnTo>
                    <a:pt x="-1520" y="-399"/>
                  </a:lnTo>
                  <a:lnTo>
                    <a:pt x="4080" y="-399"/>
                  </a:lnTo>
                  <a:cubicBezTo>
                    <a:pt x="98559" y="-341"/>
                    <a:pt x="185847" y="50074"/>
                    <a:pt x="233108" y="131883"/>
                  </a:cubicBezTo>
                  <a:lnTo>
                    <a:pt x="235908" y="136738"/>
                  </a:lnTo>
                  <a:lnTo>
                    <a:pt x="181311" y="168259"/>
                  </a:lnTo>
                  <a:close/>
                </a:path>
              </a:pathLst>
            </a:custGeom>
            <a:solidFill>
              <a:schemeClr val="bg1"/>
            </a:solidFill>
            <a:ln w="558" cap="flat">
              <a:solidFill>
                <a:schemeClr val="bg1"/>
              </a:solidFill>
              <a:prstDash val="solid"/>
              <a:miter/>
            </a:ln>
          </p:spPr>
          <p:txBody>
            <a:bodyPr rtlCol="0" anchor="ctr"/>
            <a:lstStyle/>
            <a:p>
              <a:endParaRPr lang="en-US"/>
            </a:p>
          </p:txBody>
        </p:sp>
        <p:sp>
          <p:nvSpPr>
            <p:cNvPr id="78" name="Brīvforma: forma 77">
              <a:extLst>
                <a:ext uri="{FF2B5EF4-FFF2-40B4-BE49-F238E27FC236}">
                  <a16:creationId xmlns:a16="http://schemas.microsoft.com/office/drawing/2014/main" id="{EA1FE03C-C9F9-23EA-0E4B-E2CDF00B250F}"/>
                </a:ext>
              </a:extLst>
            </p:cNvPr>
            <p:cNvSpPr/>
            <p:nvPr/>
          </p:nvSpPr>
          <p:spPr>
            <a:xfrm>
              <a:off x="758154" y="4766683"/>
              <a:ext cx="250710" cy="181901"/>
            </a:xfrm>
            <a:custGeom>
              <a:avLst/>
              <a:gdLst>
                <a:gd name="connsiteX0" fmla="*/ 9680 w 250710"/>
                <a:gd name="connsiteY0" fmla="*/ 10801 h 181901"/>
                <a:gd name="connsiteX1" fmla="*/ 233864 w 250710"/>
                <a:gd name="connsiteY1" fmla="*/ 140289 h 181901"/>
                <a:gd name="connsiteX2" fmla="*/ 188966 w 250710"/>
                <a:gd name="connsiteY2" fmla="*/ 166215 h 181901"/>
                <a:gd name="connsiteX3" fmla="*/ 9680 w 250710"/>
                <a:gd name="connsiteY3" fmla="*/ 62621 h 181901"/>
                <a:gd name="connsiteX4" fmla="*/ 9680 w 250710"/>
                <a:gd name="connsiteY4" fmla="*/ 10801 h 181901"/>
                <a:gd name="connsiteX5" fmla="*/ -1520 w 250710"/>
                <a:gd name="connsiteY5" fmla="*/ -399 h 181901"/>
                <a:gd name="connsiteX6" fmla="*/ -1520 w 250710"/>
                <a:gd name="connsiteY6" fmla="*/ 73826 h 181901"/>
                <a:gd name="connsiteX7" fmla="*/ 9680 w 250710"/>
                <a:gd name="connsiteY7" fmla="*/ 73826 h 181901"/>
                <a:gd name="connsiteX8" fmla="*/ 179290 w 250710"/>
                <a:gd name="connsiteY8" fmla="*/ 171820 h 181901"/>
                <a:gd name="connsiteX9" fmla="*/ 184889 w 250710"/>
                <a:gd name="connsiteY9" fmla="*/ 181502 h 181901"/>
                <a:gd name="connsiteX10" fmla="*/ 194577 w 250710"/>
                <a:gd name="connsiteY10" fmla="*/ 175903 h 181901"/>
                <a:gd name="connsiteX11" fmla="*/ 239475 w 250710"/>
                <a:gd name="connsiteY11" fmla="*/ 149982 h 181901"/>
                <a:gd name="connsiteX12" fmla="*/ 249191 w 250710"/>
                <a:gd name="connsiteY12" fmla="*/ 144382 h 181901"/>
                <a:gd name="connsiteX13" fmla="*/ 243591 w 250710"/>
                <a:gd name="connsiteY13" fmla="*/ 134678 h 181901"/>
                <a:gd name="connsiteX14" fmla="*/ 146621 w 250710"/>
                <a:gd name="connsiteY14" fmla="*/ 36929 h 181901"/>
                <a:gd name="connsiteX15" fmla="*/ 9725 w 250710"/>
                <a:gd name="connsiteY15" fmla="*/ -399 h 181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0710" h="181901">
                  <a:moveTo>
                    <a:pt x="9680" y="10801"/>
                  </a:moveTo>
                  <a:cubicBezTo>
                    <a:pt x="105435" y="10896"/>
                    <a:pt x="189078" y="62945"/>
                    <a:pt x="233864" y="140289"/>
                  </a:cubicBezTo>
                  <a:lnTo>
                    <a:pt x="188966" y="166215"/>
                  </a:lnTo>
                  <a:cubicBezTo>
                    <a:pt x="153128" y="104361"/>
                    <a:pt x="86278" y="62732"/>
                    <a:pt x="9680" y="62621"/>
                  </a:cubicBezTo>
                  <a:lnTo>
                    <a:pt x="9680" y="10801"/>
                  </a:lnTo>
                  <a:moveTo>
                    <a:pt x="-1520" y="-399"/>
                  </a:moveTo>
                  <a:lnTo>
                    <a:pt x="-1520" y="73826"/>
                  </a:lnTo>
                  <a:lnTo>
                    <a:pt x="9680" y="73826"/>
                  </a:lnTo>
                  <a:cubicBezTo>
                    <a:pt x="79346" y="73910"/>
                    <a:pt x="144336" y="111456"/>
                    <a:pt x="179290" y="171820"/>
                  </a:cubicBezTo>
                  <a:lnTo>
                    <a:pt x="184889" y="181502"/>
                  </a:lnTo>
                  <a:lnTo>
                    <a:pt x="194577" y="175903"/>
                  </a:lnTo>
                  <a:lnTo>
                    <a:pt x="239475" y="149982"/>
                  </a:lnTo>
                  <a:lnTo>
                    <a:pt x="249191" y="144382"/>
                  </a:lnTo>
                  <a:lnTo>
                    <a:pt x="243591" y="134678"/>
                  </a:lnTo>
                  <a:cubicBezTo>
                    <a:pt x="220190" y="94315"/>
                    <a:pt x="186793" y="60654"/>
                    <a:pt x="146621" y="36929"/>
                  </a:cubicBezTo>
                  <a:cubicBezTo>
                    <a:pt x="105149" y="12470"/>
                    <a:pt x="57871" y="-420"/>
                    <a:pt x="9725" y="-399"/>
                  </a:cubicBezTo>
                  <a:close/>
                </a:path>
              </a:pathLst>
            </a:custGeom>
            <a:solidFill>
              <a:schemeClr val="bg1"/>
            </a:solidFill>
            <a:ln w="38100" cap="flat">
              <a:solidFill>
                <a:schemeClr val="bg1"/>
              </a:solidFill>
              <a:prstDash val="solid"/>
              <a:miter/>
            </a:ln>
          </p:spPr>
          <p:txBody>
            <a:bodyPr rtlCol="0" anchor="ctr"/>
            <a:lstStyle/>
            <a:p>
              <a:endParaRPr lang="en-US"/>
            </a:p>
          </p:txBody>
        </p:sp>
        <p:sp>
          <p:nvSpPr>
            <p:cNvPr id="79" name="Brīvforma: forma 78">
              <a:extLst>
                <a:ext uri="{FF2B5EF4-FFF2-40B4-BE49-F238E27FC236}">
                  <a16:creationId xmlns:a16="http://schemas.microsoft.com/office/drawing/2014/main" id="{A8240240-D6B5-69B9-92B8-68BE589FF6CA}"/>
                </a:ext>
              </a:extLst>
            </p:cNvPr>
            <p:cNvSpPr/>
            <p:nvPr/>
          </p:nvSpPr>
          <p:spPr>
            <a:xfrm>
              <a:off x="121714" y="5320864"/>
              <a:ext cx="92825" cy="274189"/>
            </a:xfrm>
            <a:custGeom>
              <a:avLst/>
              <a:gdLst>
                <a:gd name="connsiteX0" fmla="*/ 33864 w 92825"/>
                <a:gd name="connsiteY0" fmla="*/ 268947 h 274189"/>
                <a:gd name="connsiteX1" fmla="*/ 33909 w 92825"/>
                <a:gd name="connsiteY1" fmla="*/ 4462 h 274189"/>
                <a:gd name="connsiteX2" fmla="*/ 36709 w 92825"/>
                <a:gd name="connsiteY2" fmla="*/ -399 h 274189"/>
                <a:gd name="connsiteX3" fmla="*/ 91306 w 92825"/>
                <a:gd name="connsiteY3" fmla="*/ 31122 h 274189"/>
                <a:gd name="connsiteX4" fmla="*/ 88506 w 92825"/>
                <a:gd name="connsiteY4" fmla="*/ 35971 h 274189"/>
                <a:gd name="connsiteX5" fmla="*/ 88450 w 92825"/>
                <a:gd name="connsiteY5" fmla="*/ 237438 h 274189"/>
                <a:gd name="connsiteX6" fmla="*/ 91250 w 92825"/>
                <a:gd name="connsiteY6" fmla="*/ 242282 h 274189"/>
                <a:gd name="connsiteX7" fmla="*/ 36664 w 92825"/>
                <a:gd name="connsiteY7" fmla="*/ 273791 h 274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2825" h="274189">
                  <a:moveTo>
                    <a:pt x="33864" y="268947"/>
                  </a:moveTo>
                  <a:cubicBezTo>
                    <a:pt x="-13330" y="187097"/>
                    <a:pt x="-13313" y="86296"/>
                    <a:pt x="33909" y="4462"/>
                  </a:cubicBezTo>
                  <a:lnTo>
                    <a:pt x="36709" y="-399"/>
                  </a:lnTo>
                  <a:lnTo>
                    <a:pt x="91306" y="31122"/>
                  </a:lnTo>
                  <a:lnTo>
                    <a:pt x="88506" y="35971"/>
                  </a:lnTo>
                  <a:cubicBezTo>
                    <a:pt x="52718" y="98128"/>
                    <a:pt x="52702" y="175337"/>
                    <a:pt x="88450" y="237438"/>
                  </a:cubicBezTo>
                  <a:lnTo>
                    <a:pt x="91250" y="242282"/>
                  </a:lnTo>
                  <a:lnTo>
                    <a:pt x="36664" y="273791"/>
                  </a:lnTo>
                  <a:close/>
                </a:path>
              </a:pathLst>
            </a:custGeom>
            <a:solidFill>
              <a:schemeClr val="bg1"/>
            </a:solidFill>
            <a:ln w="558" cap="flat">
              <a:solidFill>
                <a:schemeClr val="bg1"/>
              </a:solidFill>
              <a:prstDash val="solid"/>
              <a:miter/>
            </a:ln>
          </p:spPr>
          <p:txBody>
            <a:bodyPr rtlCol="0" anchor="ctr"/>
            <a:lstStyle/>
            <a:p>
              <a:endParaRPr lang="en-US"/>
            </a:p>
          </p:txBody>
        </p:sp>
        <p:sp>
          <p:nvSpPr>
            <p:cNvPr id="80" name="Brīvforma: forma 79">
              <a:extLst>
                <a:ext uri="{FF2B5EF4-FFF2-40B4-BE49-F238E27FC236}">
                  <a16:creationId xmlns:a16="http://schemas.microsoft.com/office/drawing/2014/main" id="{A01AEC7F-8672-4C45-E396-6A2B8DF1B240}"/>
                </a:ext>
              </a:extLst>
            </p:cNvPr>
            <p:cNvSpPr/>
            <p:nvPr/>
          </p:nvSpPr>
          <p:spPr>
            <a:xfrm>
              <a:off x="116057" y="5313204"/>
              <a:ext cx="106126" cy="289505"/>
            </a:xfrm>
            <a:custGeom>
              <a:avLst/>
              <a:gdLst>
                <a:gd name="connsiteX0" fmla="*/ 44421 w 106126"/>
                <a:gd name="connsiteY0" fmla="*/ 14905 h 289505"/>
                <a:gd name="connsiteX1" fmla="*/ 89320 w 106126"/>
                <a:gd name="connsiteY1" fmla="*/ 40832 h 289505"/>
                <a:gd name="connsiteX2" fmla="*/ 89269 w 106126"/>
                <a:gd name="connsiteY2" fmla="*/ 247887 h 289505"/>
                <a:gd name="connsiteX3" fmla="*/ 44376 w 106126"/>
                <a:gd name="connsiteY3" fmla="*/ 273802 h 289505"/>
                <a:gd name="connsiteX4" fmla="*/ 44421 w 106126"/>
                <a:gd name="connsiteY4" fmla="*/ 14905 h 289505"/>
                <a:gd name="connsiteX5" fmla="*/ 40311 w 106126"/>
                <a:gd name="connsiteY5" fmla="*/ -399 h 289505"/>
                <a:gd name="connsiteX6" fmla="*/ 34711 w 106126"/>
                <a:gd name="connsiteY6" fmla="*/ 9322 h 289505"/>
                <a:gd name="connsiteX7" fmla="*/ 34666 w 106126"/>
                <a:gd name="connsiteY7" fmla="*/ 279397 h 289505"/>
                <a:gd name="connsiteX8" fmla="*/ 40266 w 106126"/>
                <a:gd name="connsiteY8" fmla="*/ 289106 h 289505"/>
                <a:gd name="connsiteX9" fmla="*/ 49976 w 106126"/>
                <a:gd name="connsiteY9" fmla="*/ 283507 h 289505"/>
                <a:gd name="connsiteX10" fmla="*/ 94869 w 106126"/>
                <a:gd name="connsiteY10" fmla="*/ 257591 h 289505"/>
                <a:gd name="connsiteX11" fmla="*/ 104551 w 106126"/>
                <a:gd name="connsiteY11" fmla="*/ 251992 h 289505"/>
                <a:gd name="connsiteX12" fmla="*/ 98951 w 106126"/>
                <a:gd name="connsiteY12" fmla="*/ 242298 h 289505"/>
                <a:gd name="connsiteX13" fmla="*/ 99007 w 106126"/>
                <a:gd name="connsiteY13" fmla="*/ 46421 h 289505"/>
                <a:gd name="connsiteX14" fmla="*/ 104607 w 106126"/>
                <a:gd name="connsiteY14" fmla="*/ 36727 h 289505"/>
                <a:gd name="connsiteX15" fmla="*/ 94919 w 106126"/>
                <a:gd name="connsiteY15" fmla="*/ 31128 h 289505"/>
                <a:gd name="connsiteX16" fmla="*/ 50021 w 106126"/>
                <a:gd name="connsiteY16" fmla="*/ 5201 h 289505"/>
                <a:gd name="connsiteX17" fmla="*/ 40311 w 106126"/>
                <a:gd name="connsiteY17" fmla="*/ -399 h 28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6126" h="289505">
                  <a:moveTo>
                    <a:pt x="44421" y="14905"/>
                  </a:moveTo>
                  <a:lnTo>
                    <a:pt x="89320" y="40832"/>
                  </a:lnTo>
                  <a:cubicBezTo>
                    <a:pt x="53666" y="102776"/>
                    <a:pt x="51046" y="181502"/>
                    <a:pt x="89269" y="247887"/>
                  </a:cubicBezTo>
                  <a:lnTo>
                    <a:pt x="44376" y="273802"/>
                  </a:lnTo>
                  <a:cubicBezTo>
                    <a:pt x="-3434" y="190809"/>
                    <a:pt x="-169" y="92372"/>
                    <a:pt x="44421" y="14905"/>
                  </a:cubicBezTo>
                  <a:moveTo>
                    <a:pt x="40311" y="-399"/>
                  </a:moveTo>
                  <a:lnTo>
                    <a:pt x="34711" y="9322"/>
                  </a:lnTo>
                  <a:cubicBezTo>
                    <a:pt x="-13581" y="92864"/>
                    <a:pt x="-13597" y="195838"/>
                    <a:pt x="34666" y="279397"/>
                  </a:cubicBezTo>
                  <a:lnTo>
                    <a:pt x="40266" y="289106"/>
                  </a:lnTo>
                  <a:lnTo>
                    <a:pt x="49976" y="283507"/>
                  </a:lnTo>
                  <a:lnTo>
                    <a:pt x="94869" y="257591"/>
                  </a:lnTo>
                  <a:lnTo>
                    <a:pt x="104551" y="251992"/>
                  </a:lnTo>
                  <a:lnTo>
                    <a:pt x="98951" y="242298"/>
                  </a:lnTo>
                  <a:cubicBezTo>
                    <a:pt x="64188" y="181922"/>
                    <a:pt x="64233" y="106869"/>
                    <a:pt x="99007" y="46421"/>
                  </a:cubicBezTo>
                  <a:lnTo>
                    <a:pt x="104607" y="36727"/>
                  </a:lnTo>
                  <a:lnTo>
                    <a:pt x="94919" y="31128"/>
                  </a:lnTo>
                  <a:lnTo>
                    <a:pt x="50021" y="5201"/>
                  </a:lnTo>
                  <a:lnTo>
                    <a:pt x="40311" y="-399"/>
                  </a:lnTo>
                  <a:close/>
                </a:path>
              </a:pathLst>
            </a:custGeom>
            <a:solidFill>
              <a:schemeClr val="bg1"/>
            </a:solidFill>
            <a:ln w="38100" cap="flat">
              <a:solidFill>
                <a:schemeClr val="bg1"/>
              </a:solidFill>
              <a:prstDash val="solid"/>
              <a:miter/>
            </a:ln>
          </p:spPr>
          <p:txBody>
            <a:bodyPr rtlCol="0" anchor="ctr"/>
            <a:lstStyle/>
            <a:p>
              <a:endParaRPr lang="en-US"/>
            </a:p>
          </p:txBody>
        </p:sp>
        <p:sp>
          <p:nvSpPr>
            <p:cNvPr id="81" name="Brīvforma: forma 80">
              <a:extLst>
                <a:ext uri="{FF2B5EF4-FFF2-40B4-BE49-F238E27FC236}">
                  <a16:creationId xmlns:a16="http://schemas.microsoft.com/office/drawing/2014/main" id="{8BAF4C34-5D08-BBD9-E6D6-9BE363963270}"/>
                </a:ext>
              </a:extLst>
            </p:cNvPr>
            <p:cNvSpPr/>
            <p:nvPr/>
          </p:nvSpPr>
          <p:spPr>
            <a:xfrm>
              <a:off x="1184063" y="5321015"/>
              <a:ext cx="92825" cy="274201"/>
            </a:xfrm>
            <a:custGeom>
              <a:avLst/>
              <a:gdLst>
                <a:gd name="connsiteX0" fmla="*/ -1464 w 92825"/>
                <a:gd name="connsiteY0" fmla="*/ 242282 h 274201"/>
                <a:gd name="connsiteX1" fmla="*/ 1336 w 92825"/>
                <a:gd name="connsiteY1" fmla="*/ 237438 h 274201"/>
                <a:gd name="connsiteX2" fmla="*/ 1280 w 92825"/>
                <a:gd name="connsiteY2" fmla="*/ 35971 h 274201"/>
                <a:gd name="connsiteX3" fmla="*/ -1520 w 92825"/>
                <a:gd name="connsiteY3" fmla="*/ 31122 h 274201"/>
                <a:gd name="connsiteX4" fmla="*/ 53078 w 92825"/>
                <a:gd name="connsiteY4" fmla="*/ -399 h 274201"/>
                <a:gd name="connsiteX5" fmla="*/ 55877 w 92825"/>
                <a:gd name="connsiteY5" fmla="*/ 4456 h 274201"/>
                <a:gd name="connsiteX6" fmla="*/ 55922 w 92825"/>
                <a:gd name="connsiteY6" fmla="*/ 268942 h 274201"/>
                <a:gd name="connsiteX7" fmla="*/ 53122 w 92825"/>
                <a:gd name="connsiteY7" fmla="*/ 273802 h 274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2825" h="274201">
                  <a:moveTo>
                    <a:pt x="-1464" y="242282"/>
                  </a:moveTo>
                  <a:lnTo>
                    <a:pt x="1336" y="237438"/>
                  </a:lnTo>
                  <a:cubicBezTo>
                    <a:pt x="37085" y="175337"/>
                    <a:pt x="37062" y="98139"/>
                    <a:pt x="1280" y="35971"/>
                  </a:cubicBezTo>
                  <a:lnTo>
                    <a:pt x="-1520" y="31122"/>
                  </a:lnTo>
                  <a:lnTo>
                    <a:pt x="53078" y="-399"/>
                  </a:lnTo>
                  <a:lnTo>
                    <a:pt x="55877" y="4456"/>
                  </a:lnTo>
                  <a:cubicBezTo>
                    <a:pt x="103100" y="86291"/>
                    <a:pt x="103117" y="187091"/>
                    <a:pt x="55922" y="268942"/>
                  </a:cubicBezTo>
                  <a:lnTo>
                    <a:pt x="53122" y="273802"/>
                  </a:lnTo>
                  <a:close/>
                </a:path>
              </a:pathLst>
            </a:custGeom>
            <a:solidFill>
              <a:schemeClr val="bg1"/>
            </a:solidFill>
            <a:ln w="558" cap="flat">
              <a:solidFill>
                <a:schemeClr val="bg1"/>
              </a:solidFill>
              <a:prstDash val="solid"/>
              <a:miter/>
            </a:ln>
          </p:spPr>
          <p:txBody>
            <a:bodyPr rtlCol="0" anchor="ctr"/>
            <a:lstStyle/>
            <a:p>
              <a:endParaRPr lang="en-US"/>
            </a:p>
          </p:txBody>
        </p:sp>
        <p:sp>
          <p:nvSpPr>
            <p:cNvPr id="82" name="Brīvforma: forma 81">
              <a:extLst>
                <a:ext uri="{FF2B5EF4-FFF2-40B4-BE49-F238E27FC236}">
                  <a16:creationId xmlns:a16="http://schemas.microsoft.com/office/drawing/2014/main" id="{24B82AC1-DB84-4C39-A66A-8110A057C15D}"/>
                </a:ext>
              </a:extLst>
            </p:cNvPr>
            <p:cNvSpPr/>
            <p:nvPr/>
          </p:nvSpPr>
          <p:spPr>
            <a:xfrm>
              <a:off x="1176425" y="5313344"/>
              <a:ext cx="106077" cy="289510"/>
            </a:xfrm>
            <a:custGeom>
              <a:avLst/>
              <a:gdLst>
                <a:gd name="connsiteX0" fmla="*/ 58666 w 106077"/>
                <a:gd name="connsiteY0" fmla="*/ 14905 h 289510"/>
                <a:gd name="connsiteX1" fmla="*/ 58711 w 106077"/>
                <a:gd name="connsiteY1" fmla="*/ 273802 h 289510"/>
                <a:gd name="connsiteX2" fmla="*/ 13818 w 106077"/>
                <a:gd name="connsiteY2" fmla="*/ 247887 h 289510"/>
                <a:gd name="connsiteX3" fmla="*/ 13762 w 106077"/>
                <a:gd name="connsiteY3" fmla="*/ 40832 h 289510"/>
                <a:gd name="connsiteX4" fmla="*/ 58666 w 106077"/>
                <a:gd name="connsiteY4" fmla="*/ 14905 h 289510"/>
                <a:gd name="connsiteX5" fmla="*/ 62776 w 106077"/>
                <a:gd name="connsiteY5" fmla="*/ -399 h 289510"/>
                <a:gd name="connsiteX6" fmla="*/ 53066 w 106077"/>
                <a:gd name="connsiteY6" fmla="*/ 5201 h 289510"/>
                <a:gd name="connsiteX7" fmla="*/ 8162 w 106077"/>
                <a:gd name="connsiteY7" fmla="*/ 31128 h 289510"/>
                <a:gd name="connsiteX8" fmla="*/ -1520 w 106077"/>
                <a:gd name="connsiteY8" fmla="*/ 36727 h 289510"/>
                <a:gd name="connsiteX9" fmla="*/ 4080 w 106077"/>
                <a:gd name="connsiteY9" fmla="*/ 46421 h 289510"/>
                <a:gd name="connsiteX10" fmla="*/ 4136 w 106077"/>
                <a:gd name="connsiteY10" fmla="*/ 242304 h 289510"/>
                <a:gd name="connsiteX11" fmla="*/ -1464 w 106077"/>
                <a:gd name="connsiteY11" fmla="*/ 251997 h 289510"/>
                <a:gd name="connsiteX12" fmla="*/ 8224 w 106077"/>
                <a:gd name="connsiteY12" fmla="*/ 257597 h 289510"/>
                <a:gd name="connsiteX13" fmla="*/ 53117 w 106077"/>
                <a:gd name="connsiteY13" fmla="*/ 283512 h 289510"/>
                <a:gd name="connsiteX14" fmla="*/ 62827 w 106077"/>
                <a:gd name="connsiteY14" fmla="*/ 289112 h 289510"/>
                <a:gd name="connsiteX15" fmla="*/ 68426 w 106077"/>
                <a:gd name="connsiteY15" fmla="*/ 279397 h 289510"/>
                <a:gd name="connsiteX16" fmla="*/ 68382 w 106077"/>
                <a:gd name="connsiteY16" fmla="*/ 9322 h 289510"/>
                <a:gd name="connsiteX17" fmla="*/ 62782 w 106077"/>
                <a:gd name="connsiteY17" fmla="*/ -393 h 289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6077" h="289510">
                  <a:moveTo>
                    <a:pt x="58666" y="14905"/>
                  </a:moveTo>
                  <a:cubicBezTo>
                    <a:pt x="103257" y="92366"/>
                    <a:pt x="106521" y="190803"/>
                    <a:pt x="58711" y="273802"/>
                  </a:cubicBezTo>
                  <a:lnTo>
                    <a:pt x="13818" y="247887"/>
                  </a:lnTo>
                  <a:cubicBezTo>
                    <a:pt x="52036" y="181502"/>
                    <a:pt x="49421" y="102776"/>
                    <a:pt x="13762" y="40832"/>
                  </a:cubicBezTo>
                  <a:lnTo>
                    <a:pt x="58666" y="14905"/>
                  </a:lnTo>
                  <a:moveTo>
                    <a:pt x="62776" y="-399"/>
                  </a:moveTo>
                  <a:lnTo>
                    <a:pt x="53066" y="5201"/>
                  </a:lnTo>
                  <a:lnTo>
                    <a:pt x="8162" y="31128"/>
                  </a:lnTo>
                  <a:lnTo>
                    <a:pt x="-1520" y="36727"/>
                  </a:lnTo>
                  <a:lnTo>
                    <a:pt x="4080" y="46421"/>
                  </a:lnTo>
                  <a:cubicBezTo>
                    <a:pt x="38871" y="106897"/>
                    <a:pt x="38893" y="181934"/>
                    <a:pt x="4136" y="242304"/>
                  </a:cubicBezTo>
                  <a:lnTo>
                    <a:pt x="-1464" y="251997"/>
                  </a:lnTo>
                  <a:lnTo>
                    <a:pt x="8224" y="257597"/>
                  </a:lnTo>
                  <a:lnTo>
                    <a:pt x="53117" y="283512"/>
                  </a:lnTo>
                  <a:lnTo>
                    <a:pt x="62827" y="289112"/>
                  </a:lnTo>
                  <a:lnTo>
                    <a:pt x="68426" y="279397"/>
                  </a:lnTo>
                  <a:cubicBezTo>
                    <a:pt x="116618" y="195815"/>
                    <a:pt x="116601" y="92887"/>
                    <a:pt x="68382" y="9322"/>
                  </a:cubicBezTo>
                  <a:lnTo>
                    <a:pt x="62782" y="-393"/>
                  </a:lnTo>
                  <a:close/>
                </a:path>
              </a:pathLst>
            </a:custGeom>
            <a:solidFill>
              <a:schemeClr val="bg1"/>
            </a:solidFill>
            <a:ln w="38100" cap="flat">
              <a:solidFill>
                <a:schemeClr val="bg1"/>
              </a:solidFill>
              <a:prstDash val="solid"/>
              <a:miter/>
            </a:ln>
          </p:spPr>
          <p:txBody>
            <a:bodyPr rtlCol="0" anchor="ctr"/>
            <a:lstStyle/>
            <a:p>
              <a:endParaRPr lang="en-US"/>
            </a:p>
          </p:txBody>
        </p:sp>
        <p:sp>
          <p:nvSpPr>
            <p:cNvPr id="83" name="Brīvforma: forma 82">
              <a:extLst>
                <a:ext uri="{FF2B5EF4-FFF2-40B4-BE49-F238E27FC236}">
                  <a16:creationId xmlns:a16="http://schemas.microsoft.com/office/drawing/2014/main" id="{904B5180-B804-BBFC-A0C0-B82AC09EC1F2}"/>
                </a:ext>
              </a:extLst>
            </p:cNvPr>
            <p:cNvSpPr/>
            <p:nvPr/>
          </p:nvSpPr>
          <p:spPr>
            <a:xfrm>
              <a:off x="936891" y="5675113"/>
              <a:ext cx="237489" cy="168568"/>
            </a:xfrm>
            <a:custGeom>
              <a:avLst/>
              <a:gdLst>
                <a:gd name="connsiteX0" fmla="*/ -1520 w 237489"/>
                <a:gd name="connsiteY0" fmla="*/ 105128 h 168568"/>
                <a:gd name="connsiteX1" fmla="*/ 4080 w 237489"/>
                <a:gd name="connsiteY1" fmla="*/ 105128 h 168568"/>
                <a:gd name="connsiteX2" fmla="*/ 178584 w 237489"/>
                <a:gd name="connsiteY2" fmla="*/ 4445 h 168568"/>
                <a:gd name="connsiteX3" fmla="*/ 181384 w 237489"/>
                <a:gd name="connsiteY3" fmla="*/ -399 h 168568"/>
                <a:gd name="connsiteX4" fmla="*/ 235970 w 237489"/>
                <a:gd name="connsiteY4" fmla="*/ 31122 h 168568"/>
                <a:gd name="connsiteX5" fmla="*/ 233170 w 237489"/>
                <a:gd name="connsiteY5" fmla="*/ 35971 h 168568"/>
                <a:gd name="connsiteX6" fmla="*/ 4086 w 237489"/>
                <a:gd name="connsiteY6" fmla="*/ 168169 h 168568"/>
                <a:gd name="connsiteX7" fmla="*/ -1514 w 237489"/>
                <a:gd name="connsiteY7" fmla="*/ 168169 h 168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7489" h="168568">
                  <a:moveTo>
                    <a:pt x="-1520" y="105128"/>
                  </a:moveTo>
                  <a:lnTo>
                    <a:pt x="4080" y="105128"/>
                  </a:lnTo>
                  <a:cubicBezTo>
                    <a:pt x="75818" y="105033"/>
                    <a:pt x="142684" y="66451"/>
                    <a:pt x="178584" y="4445"/>
                  </a:cubicBezTo>
                  <a:lnTo>
                    <a:pt x="181384" y="-399"/>
                  </a:lnTo>
                  <a:lnTo>
                    <a:pt x="235970" y="31122"/>
                  </a:lnTo>
                  <a:lnTo>
                    <a:pt x="233170" y="35971"/>
                  </a:lnTo>
                  <a:cubicBezTo>
                    <a:pt x="185880" y="117766"/>
                    <a:pt x="98570" y="168153"/>
                    <a:pt x="4086" y="168169"/>
                  </a:cubicBezTo>
                  <a:lnTo>
                    <a:pt x="-1514" y="168169"/>
                  </a:lnTo>
                  <a:close/>
                </a:path>
              </a:pathLst>
            </a:custGeom>
            <a:solidFill>
              <a:schemeClr val="bg1"/>
            </a:solidFill>
            <a:ln w="558" cap="flat">
              <a:solidFill>
                <a:schemeClr val="bg1"/>
              </a:solidFill>
              <a:prstDash val="solid"/>
              <a:miter/>
            </a:ln>
          </p:spPr>
          <p:txBody>
            <a:bodyPr rtlCol="0" anchor="ctr"/>
            <a:lstStyle/>
            <a:p>
              <a:endParaRPr lang="en-US"/>
            </a:p>
          </p:txBody>
        </p:sp>
        <p:sp>
          <p:nvSpPr>
            <p:cNvPr id="84" name="Brīvforma: forma 83">
              <a:extLst>
                <a:ext uri="{FF2B5EF4-FFF2-40B4-BE49-F238E27FC236}">
                  <a16:creationId xmlns:a16="http://schemas.microsoft.com/office/drawing/2014/main" id="{D3F20F8F-3851-D58C-98BF-BBF05A895F37}"/>
                </a:ext>
              </a:extLst>
            </p:cNvPr>
            <p:cNvSpPr/>
            <p:nvPr/>
          </p:nvSpPr>
          <p:spPr>
            <a:xfrm>
              <a:off x="931275" y="5667464"/>
              <a:ext cx="250732" cy="181817"/>
            </a:xfrm>
            <a:custGeom>
              <a:avLst/>
              <a:gdLst>
                <a:gd name="connsiteX0" fmla="*/ 189038 w 250732"/>
                <a:gd name="connsiteY0" fmla="*/ 14894 h 181817"/>
                <a:gd name="connsiteX1" fmla="*/ 233926 w 250732"/>
                <a:gd name="connsiteY1" fmla="*/ 40810 h 181817"/>
                <a:gd name="connsiteX2" fmla="*/ 9697 w 250732"/>
                <a:gd name="connsiteY2" fmla="*/ 170219 h 181817"/>
                <a:gd name="connsiteX3" fmla="*/ 9697 w 250732"/>
                <a:gd name="connsiteY3" fmla="*/ 118371 h 181817"/>
                <a:gd name="connsiteX4" fmla="*/ 189038 w 250732"/>
                <a:gd name="connsiteY4" fmla="*/ 14894 h 181817"/>
                <a:gd name="connsiteX5" fmla="*/ 184951 w 250732"/>
                <a:gd name="connsiteY5" fmla="*/ -399 h 181817"/>
                <a:gd name="connsiteX6" fmla="*/ 179351 w 250732"/>
                <a:gd name="connsiteY6" fmla="*/ 9283 h 181817"/>
                <a:gd name="connsiteX7" fmla="*/ 9680 w 250732"/>
                <a:gd name="connsiteY7" fmla="*/ 107172 h 181817"/>
                <a:gd name="connsiteX8" fmla="*/ -1520 w 250732"/>
                <a:gd name="connsiteY8" fmla="*/ 107172 h 181817"/>
                <a:gd name="connsiteX9" fmla="*/ -1520 w 250732"/>
                <a:gd name="connsiteY9" fmla="*/ 181418 h 181817"/>
                <a:gd name="connsiteX10" fmla="*/ 9680 w 250732"/>
                <a:gd name="connsiteY10" fmla="*/ 181418 h 181817"/>
                <a:gd name="connsiteX11" fmla="*/ 142819 w 250732"/>
                <a:gd name="connsiteY11" fmla="*/ 146314 h 181817"/>
                <a:gd name="connsiteX12" fmla="*/ 243613 w 250732"/>
                <a:gd name="connsiteY12" fmla="*/ 46420 h 181817"/>
                <a:gd name="connsiteX13" fmla="*/ 249213 w 250732"/>
                <a:gd name="connsiteY13" fmla="*/ 36716 h 181817"/>
                <a:gd name="connsiteX14" fmla="*/ 239503 w 250732"/>
                <a:gd name="connsiteY14" fmla="*/ 31117 h 181817"/>
                <a:gd name="connsiteX15" fmla="*/ 194616 w 250732"/>
                <a:gd name="connsiteY15" fmla="*/ 5201 h 181817"/>
                <a:gd name="connsiteX16" fmla="*/ 184928 w 250732"/>
                <a:gd name="connsiteY16" fmla="*/ -399 h 181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732" h="181817">
                  <a:moveTo>
                    <a:pt x="189038" y="14894"/>
                  </a:moveTo>
                  <a:lnTo>
                    <a:pt x="233926" y="40810"/>
                  </a:lnTo>
                  <a:cubicBezTo>
                    <a:pt x="185953" y="123685"/>
                    <a:pt x="99068" y="170107"/>
                    <a:pt x="9697" y="170219"/>
                  </a:cubicBezTo>
                  <a:lnTo>
                    <a:pt x="9697" y="118371"/>
                  </a:lnTo>
                  <a:cubicBezTo>
                    <a:pt x="81171" y="118276"/>
                    <a:pt x="150658" y="81183"/>
                    <a:pt x="189038" y="14894"/>
                  </a:cubicBezTo>
                  <a:moveTo>
                    <a:pt x="184951" y="-399"/>
                  </a:moveTo>
                  <a:lnTo>
                    <a:pt x="179351" y="9283"/>
                  </a:lnTo>
                  <a:cubicBezTo>
                    <a:pt x="144442" y="69570"/>
                    <a:pt x="79430" y="107082"/>
                    <a:pt x="9680" y="107172"/>
                  </a:cubicBezTo>
                  <a:lnTo>
                    <a:pt x="-1520" y="107172"/>
                  </a:lnTo>
                  <a:lnTo>
                    <a:pt x="-1520" y="181418"/>
                  </a:lnTo>
                  <a:lnTo>
                    <a:pt x="9680" y="181418"/>
                  </a:lnTo>
                  <a:cubicBezTo>
                    <a:pt x="56337" y="181329"/>
                    <a:pt x="102187" y="169245"/>
                    <a:pt x="142819" y="146314"/>
                  </a:cubicBezTo>
                  <a:cubicBezTo>
                    <a:pt x="184749" y="122633"/>
                    <a:pt x="219557" y="88133"/>
                    <a:pt x="243613" y="46420"/>
                  </a:cubicBezTo>
                  <a:lnTo>
                    <a:pt x="249213" y="36716"/>
                  </a:lnTo>
                  <a:lnTo>
                    <a:pt x="239503" y="31117"/>
                  </a:lnTo>
                  <a:lnTo>
                    <a:pt x="194616" y="5201"/>
                  </a:lnTo>
                  <a:lnTo>
                    <a:pt x="184928" y="-399"/>
                  </a:lnTo>
                  <a:close/>
                </a:path>
              </a:pathLst>
            </a:custGeom>
            <a:solidFill>
              <a:schemeClr val="bg1"/>
            </a:solidFill>
            <a:ln w="38100" cap="flat">
              <a:solidFill>
                <a:schemeClr val="bg1"/>
              </a:solidFill>
              <a:prstDash val="solid"/>
              <a:miter/>
            </a:ln>
          </p:spPr>
          <p:txBody>
            <a:bodyPr rtlCol="0" anchor="ctr"/>
            <a:lstStyle/>
            <a:p>
              <a:endParaRPr lang="en-US"/>
            </a:p>
          </p:txBody>
        </p:sp>
        <p:sp>
          <p:nvSpPr>
            <p:cNvPr id="85" name="Brīvforma: forma 84">
              <a:extLst>
                <a:ext uri="{FF2B5EF4-FFF2-40B4-BE49-F238E27FC236}">
                  <a16:creationId xmlns:a16="http://schemas.microsoft.com/office/drawing/2014/main" id="{8F86B896-3A96-E097-478E-7DC9F3CC5443}"/>
                </a:ext>
              </a:extLst>
            </p:cNvPr>
            <p:cNvSpPr/>
            <p:nvPr/>
          </p:nvSpPr>
          <p:spPr>
            <a:xfrm>
              <a:off x="134503" y="5213941"/>
              <a:ext cx="714905" cy="720455"/>
            </a:xfrm>
            <a:custGeom>
              <a:avLst/>
              <a:gdLst>
                <a:gd name="connsiteX0" fmla="*/ 713373 w 714905"/>
                <a:gd name="connsiteY0" fmla="*/ 141512 h 720455"/>
                <a:gd name="connsiteX1" fmla="*/ 704912 w 714905"/>
                <a:gd name="connsiteY1" fmla="*/ 94653 h 720455"/>
                <a:gd name="connsiteX2" fmla="*/ 622658 w 714905"/>
                <a:gd name="connsiteY2" fmla="*/ 179086 h 720455"/>
                <a:gd name="connsiteX3" fmla="*/ 555473 w 714905"/>
                <a:gd name="connsiteY3" fmla="*/ 180026 h 720455"/>
                <a:gd name="connsiteX4" fmla="*/ 555405 w 714905"/>
                <a:gd name="connsiteY4" fmla="*/ 179965 h 720455"/>
                <a:gd name="connsiteX5" fmla="*/ 540510 w 714905"/>
                <a:gd name="connsiteY5" fmla="*/ 165456 h 720455"/>
                <a:gd name="connsiteX6" fmla="*/ 525576 w 714905"/>
                <a:gd name="connsiteY6" fmla="*/ 150897 h 720455"/>
                <a:gd name="connsiteX7" fmla="*/ 524635 w 714905"/>
                <a:gd name="connsiteY7" fmla="*/ 83711 h 720455"/>
                <a:gd name="connsiteX8" fmla="*/ 524697 w 714905"/>
                <a:gd name="connsiteY8" fmla="*/ 83644 h 720455"/>
                <a:gd name="connsiteX9" fmla="*/ 602813 w 714905"/>
                <a:gd name="connsiteY9" fmla="*/ 3456 h 720455"/>
                <a:gd name="connsiteX10" fmla="*/ 567719 w 714905"/>
                <a:gd name="connsiteY10" fmla="*/ -385 h 720455"/>
                <a:gd name="connsiteX11" fmla="*/ 425834 w 714905"/>
                <a:gd name="connsiteY11" fmla="*/ 145269 h 720455"/>
                <a:gd name="connsiteX12" fmla="*/ 444262 w 714905"/>
                <a:gd name="connsiteY12" fmla="*/ 213882 h 720455"/>
                <a:gd name="connsiteX13" fmla="*/ 403496 w 714905"/>
                <a:gd name="connsiteY13" fmla="*/ 253539 h 720455"/>
                <a:gd name="connsiteX14" fmla="*/ 275000 w 714905"/>
                <a:gd name="connsiteY14" fmla="*/ 378531 h 720455"/>
                <a:gd name="connsiteX15" fmla="*/ 116847 w 714905"/>
                <a:gd name="connsiteY15" fmla="*/ 532360 h 720455"/>
                <a:gd name="connsiteX16" fmla="*/ 113454 w 714905"/>
                <a:gd name="connsiteY16" fmla="*/ 535664 h 720455"/>
                <a:gd name="connsiteX17" fmla="*/ 21893 w 714905"/>
                <a:gd name="connsiteY17" fmla="*/ 561490 h 720455"/>
                <a:gd name="connsiteX18" fmla="*/ -1520 w 714905"/>
                <a:gd name="connsiteY18" fmla="*/ 653689 h 720455"/>
                <a:gd name="connsiteX19" fmla="*/ 66623 w 714905"/>
                <a:gd name="connsiteY19" fmla="*/ 720057 h 720455"/>
                <a:gd name="connsiteX20" fmla="*/ 158173 w 714905"/>
                <a:gd name="connsiteY20" fmla="*/ 694237 h 720455"/>
                <a:gd name="connsiteX21" fmla="*/ 181591 w 714905"/>
                <a:gd name="connsiteY21" fmla="*/ 602032 h 720455"/>
                <a:gd name="connsiteX22" fmla="*/ 334211 w 714905"/>
                <a:gd name="connsiteY22" fmla="*/ 436712 h 720455"/>
                <a:gd name="connsiteX23" fmla="*/ 455283 w 714905"/>
                <a:gd name="connsiteY23" fmla="*/ 305499 h 720455"/>
                <a:gd name="connsiteX24" fmla="*/ 492661 w 714905"/>
                <a:gd name="connsiteY24" fmla="*/ 264991 h 720455"/>
                <a:gd name="connsiteX25" fmla="*/ 492722 w 714905"/>
                <a:gd name="connsiteY25" fmla="*/ 264929 h 720455"/>
                <a:gd name="connsiteX26" fmla="*/ 571516 w 714905"/>
                <a:gd name="connsiteY26" fmla="*/ 287194 h 720455"/>
                <a:gd name="connsiteX27" fmla="*/ 713373 w 714905"/>
                <a:gd name="connsiteY27" fmla="*/ 141512 h 720455"/>
                <a:gd name="connsiteX28" fmla="*/ 134923 w 714905"/>
                <a:gd name="connsiteY28" fmla="*/ 671625 h 720455"/>
                <a:gd name="connsiteX29" fmla="*/ 74586 w 714905"/>
                <a:gd name="connsiteY29" fmla="*/ 688631 h 720455"/>
                <a:gd name="connsiteX30" fmla="*/ 29693 w 714905"/>
                <a:gd name="connsiteY30" fmla="*/ 644898 h 720455"/>
                <a:gd name="connsiteX31" fmla="*/ 45115 w 714905"/>
                <a:gd name="connsiteY31" fmla="*/ 584135 h 720455"/>
                <a:gd name="connsiteX32" fmla="*/ 105452 w 714905"/>
                <a:gd name="connsiteY32" fmla="*/ 567123 h 720455"/>
                <a:gd name="connsiteX33" fmla="*/ 127918 w 714905"/>
                <a:gd name="connsiteY33" fmla="*/ 589024 h 720455"/>
                <a:gd name="connsiteX34" fmla="*/ 150367 w 714905"/>
                <a:gd name="connsiteY34" fmla="*/ 610891 h 720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4905" h="720455">
                  <a:moveTo>
                    <a:pt x="713373" y="141512"/>
                  </a:moveTo>
                  <a:cubicBezTo>
                    <a:pt x="713183" y="125530"/>
                    <a:pt x="710327" y="109694"/>
                    <a:pt x="704912" y="94653"/>
                  </a:cubicBezTo>
                  <a:lnTo>
                    <a:pt x="622658" y="179086"/>
                  </a:lnTo>
                  <a:cubicBezTo>
                    <a:pt x="604364" y="197901"/>
                    <a:pt x="574282" y="198321"/>
                    <a:pt x="555473" y="180026"/>
                  </a:cubicBezTo>
                  <a:cubicBezTo>
                    <a:pt x="555450" y="180010"/>
                    <a:pt x="555428" y="179987"/>
                    <a:pt x="555405" y="179965"/>
                  </a:cubicBezTo>
                  <a:lnTo>
                    <a:pt x="540510" y="165456"/>
                  </a:lnTo>
                  <a:lnTo>
                    <a:pt x="525576" y="150897"/>
                  </a:lnTo>
                  <a:cubicBezTo>
                    <a:pt x="506761" y="132602"/>
                    <a:pt x="506341" y="102521"/>
                    <a:pt x="524635" y="83711"/>
                  </a:cubicBezTo>
                  <a:cubicBezTo>
                    <a:pt x="524652" y="83689"/>
                    <a:pt x="524674" y="83667"/>
                    <a:pt x="524697" y="83644"/>
                  </a:cubicBezTo>
                  <a:lnTo>
                    <a:pt x="602813" y="3456"/>
                  </a:lnTo>
                  <a:cubicBezTo>
                    <a:pt x="591316" y="746"/>
                    <a:pt x="579529" y="-547"/>
                    <a:pt x="567719" y="-385"/>
                  </a:cubicBezTo>
                  <a:cubicBezTo>
                    <a:pt x="488321" y="656"/>
                    <a:pt x="424792" y="65865"/>
                    <a:pt x="425834" y="145269"/>
                  </a:cubicBezTo>
                  <a:cubicBezTo>
                    <a:pt x="426114" y="169325"/>
                    <a:pt x="432452" y="192923"/>
                    <a:pt x="444262" y="213882"/>
                  </a:cubicBezTo>
                  <a:lnTo>
                    <a:pt x="403496" y="253539"/>
                  </a:lnTo>
                  <a:lnTo>
                    <a:pt x="275000" y="378531"/>
                  </a:lnTo>
                  <a:lnTo>
                    <a:pt x="116847" y="532360"/>
                  </a:lnTo>
                  <a:lnTo>
                    <a:pt x="113454" y="535664"/>
                  </a:lnTo>
                  <a:lnTo>
                    <a:pt x="21893" y="561490"/>
                  </a:lnTo>
                  <a:lnTo>
                    <a:pt x="-1520" y="653689"/>
                  </a:lnTo>
                  <a:lnTo>
                    <a:pt x="66623" y="720057"/>
                  </a:lnTo>
                  <a:lnTo>
                    <a:pt x="158173" y="694237"/>
                  </a:lnTo>
                  <a:lnTo>
                    <a:pt x="181591" y="602032"/>
                  </a:lnTo>
                  <a:lnTo>
                    <a:pt x="334211" y="436712"/>
                  </a:lnTo>
                  <a:lnTo>
                    <a:pt x="455283" y="305499"/>
                  </a:lnTo>
                  <a:lnTo>
                    <a:pt x="492661" y="264991"/>
                  </a:lnTo>
                  <a:lnTo>
                    <a:pt x="492722" y="264929"/>
                  </a:lnTo>
                  <a:cubicBezTo>
                    <a:pt x="516258" y="279869"/>
                    <a:pt x="543646" y="287602"/>
                    <a:pt x="571516" y="287194"/>
                  </a:cubicBezTo>
                  <a:cubicBezTo>
                    <a:pt x="650886" y="286124"/>
                    <a:pt x="714432" y="220916"/>
                    <a:pt x="713373" y="141512"/>
                  </a:cubicBezTo>
                  <a:close/>
                  <a:moveTo>
                    <a:pt x="134923" y="671625"/>
                  </a:moveTo>
                  <a:lnTo>
                    <a:pt x="74586" y="688631"/>
                  </a:lnTo>
                  <a:lnTo>
                    <a:pt x="29693" y="644898"/>
                  </a:lnTo>
                  <a:lnTo>
                    <a:pt x="45115" y="584135"/>
                  </a:lnTo>
                  <a:lnTo>
                    <a:pt x="105452" y="567123"/>
                  </a:lnTo>
                  <a:lnTo>
                    <a:pt x="127918" y="589024"/>
                  </a:lnTo>
                  <a:lnTo>
                    <a:pt x="150367" y="610891"/>
                  </a:lnTo>
                  <a:close/>
                </a:path>
              </a:pathLst>
            </a:custGeom>
            <a:solidFill>
              <a:schemeClr val="bg1"/>
            </a:solidFill>
            <a:ln w="558" cap="flat">
              <a:noFill/>
              <a:prstDash val="solid"/>
              <a:miter/>
            </a:ln>
          </p:spPr>
          <p:txBody>
            <a:bodyPr rtlCol="0" anchor="ctr"/>
            <a:lstStyle/>
            <a:p>
              <a:endParaRPr lang="en-US"/>
            </a:p>
          </p:txBody>
        </p:sp>
      </p:grpSp>
    </p:spTree>
    <p:extLst>
      <p:ext uri="{BB962C8B-B14F-4D97-AF65-F5344CB8AC3E}">
        <p14:creationId xmlns:p14="http://schemas.microsoft.com/office/powerpoint/2010/main" val="4218912998"/>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i="1" dirty="0"/>
              <a:t>Recap</a:t>
            </a:r>
            <a:r>
              <a:rPr lang="en-US" b="1" dirty="0"/>
              <a:t>: The overall concept</a:t>
            </a:r>
            <a:endParaRPr lang="en-US" b="1" i="1" dirty="0"/>
          </a:p>
        </p:txBody>
      </p:sp>
      <p:pic>
        <p:nvPicPr>
          <p:cNvPr id="7" name="Picture 3">
            <a:extLst>
              <a:ext uri="{FF2B5EF4-FFF2-40B4-BE49-F238E27FC236}">
                <a16:creationId xmlns:a16="http://schemas.microsoft.com/office/drawing/2014/main" id="{1404E4AA-999C-E2EC-B05A-92701A9B5277}"/>
              </a:ext>
            </a:extLst>
          </p:cNvPr>
          <p:cNvPicPr>
            <a:picLocks noChangeAspect="1"/>
          </p:cNvPicPr>
          <p:nvPr/>
        </p:nvPicPr>
        <p:blipFill>
          <a:blip r:embed="rId2" cstate="print">
            <a:extLst>
              <a:ext uri="{28A0092B-C50C-407E-A947-70E740481C1C}">
                <a14:useLocalDpi xmlns:a14="http://schemas.microsoft.com/office/drawing/2010/main" val="0"/>
              </a:ext>
            </a:extLst>
          </a:blip>
          <a:srcRect t="3236" b="2633"/>
          <a:stretch/>
        </p:blipFill>
        <p:spPr>
          <a:xfrm>
            <a:off x="2038350" y="498445"/>
            <a:ext cx="8115300" cy="6039760"/>
          </a:xfrm>
          <a:prstGeom prst="rect">
            <a:avLst/>
          </a:prstGeom>
        </p:spPr>
      </p:pic>
    </p:spTree>
    <p:extLst>
      <p:ext uri="{BB962C8B-B14F-4D97-AF65-F5344CB8AC3E}">
        <p14:creationId xmlns:p14="http://schemas.microsoft.com/office/powerpoint/2010/main" val="127577993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Taisns savienotājs 26">
            <a:extLst>
              <a:ext uri="{FF2B5EF4-FFF2-40B4-BE49-F238E27FC236}">
                <a16:creationId xmlns:a16="http://schemas.microsoft.com/office/drawing/2014/main" id="{AD0154AA-8FA3-C7CA-521F-B4FCD28412FD}"/>
              </a:ext>
            </a:extLst>
          </p:cNvPr>
          <p:cNvCxnSpPr>
            <a:cxnSpLocks/>
          </p:cNvCxnSpPr>
          <p:nvPr/>
        </p:nvCxnSpPr>
        <p:spPr>
          <a:xfrm>
            <a:off x="331738" y="479395"/>
            <a:ext cx="0" cy="6296664"/>
          </a:xfrm>
          <a:prstGeom prst="line">
            <a:avLst/>
          </a:prstGeom>
          <a:ln w="3810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0" name="Virsraksts 2">
            <a:extLst>
              <a:ext uri="{FF2B5EF4-FFF2-40B4-BE49-F238E27FC236}">
                <a16:creationId xmlns:a16="http://schemas.microsoft.com/office/drawing/2014/main" id="{CB822555-1860-9F6D-E31F-101331DB7819}"/>
              </a:ext>
            </a:extLst>
          </p:cNvPr>
          <p:cNvSpPr>
            <a:spLocks noGrp="1"/>
          </p:cNvSpPr>
          <p:nvPr>
            <p:ph type="title"/>
          </p:nvPr>
        </p:nvSpPr>
        <p:spPr>
          <a:xfrm>
            <a:off x="816745" y="1"/>
            <a:ext cx="11375253" cy="479394"/>
          </a:xfrm>
        </p:spPr>
        <p:txBody>
          <a:bodyPr/>
          <a:lstStyle/>
          <a:p>
            <a:r>
              <a:rPr lang="en-US" dirty="0"/>
              <a:t>In unison with medical community: </a:t>
            </a:r>
            <a:r>
              <a:rPr lang="en-US" b="1" dirty="0"/>
              <a:t>professional societies</a:t>
            </a:r>
          </a:p>
        </p:txBody>
      </p:sp>
      <p:sp>
        <p:nvSpPr>
          <p:cNvPr id="11" name="Ovāls 10">
            <a:extLst>
              <a:ext uri="{FF2B5EF4-FFF2-40B4-BE49-F238E27FC236}">
                <a16:creationId xmlns:a16="http://schemas.microsoft.com/office/drawing/2014/main" id="{36D0E454-0C63-41D3-30DB-6D311D4A8EF0}"/>
              </a:ext>
            </a:extLst>
          </p:cNvPr>
          <p:cNvSpPr/>
          <p:nvPr/>
        </p:nvSpPr>
        <p:spPr>
          <a:xfrm>
            <a:off x="104599" y="1011847"/>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2" name="Ovāls 11">
            <a:extLst>
              <a:ext uri="{FF2B5EF4-FFF2-40B4-BE49-F238E27FC236}">
                <a16:creationId xmlns:a16="http://schemas.microsoft.com/office/drawing/2014/main" id="{454B5534-CE5A-4648-A060-FD4D8BAE4FA5}"/>
              </a:ext>
            </a:extLst>
          </p:cNvPr>
          <p:cNvSpPr/>
          <p:nvPr/>
        </p:nvSpPr>
        <p:spPr>
          <a:xfrm>
            <a:off x="114885" y="1860685"/>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5" name="Ovāls 14">
            <a:extLst>
              <a:ext uri="{FF2B5EF4-FFF2-40B4-BE49-F238E27FC236}">
                <a16:creationId xmlns:a16="http://schemas.microsoft.com/office/drawing/2014/main" id="{6311B9FE-8AB6-1AC9-7D03-EADD484CA8A7}"/>
              </a:ext>
            </a:extLst>
          </p:cNvPr>
          <p:cNvSpPr/>
          <p:nvPr/>
        </p:nvSpPr>
        <p:spPr>
          <a:xfrm>
            <a:off x="114886" y="2772475"/>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6" name="Taisnstūris 15">
            <a:extLst>
              <a:ext uri="{FF2B5EF4-FFF2-40B4-BE49-F238E27FC236}">
                <a16:creationId xmlns:a16="http://schemas.microsoft.com/office/drawing/2014/main" id="{AA87EFE0-F4AB-0FC7-9BBE-206218610B23}"/>
              </a:ext>
            </a:extLst>
          </p:cNvPr>
          <p:cNvSpPr/>
          <p:nvPr/>
        </p:nvSpPr>
        <p:spPr>
          <a:xfrm>
            <a:off x="32749" y="5791767"/>
            <a:ext cx="771532" cy="770957"/>
          </a:xfrm>
          <a:prstGeom prst="rect">
            <a:avLst/>
          </a:prstGeom>
          <a:gradFill>
            <a:gsLst>
              <a:gs pos="0">
                <a:schemeClr val="accent1">
                  <a:lumMod val="5000"/>
                  <a:lumOff val="95000"/>
                  <a:alpha val="0"/>
                </a:schemeClr>
              </a:gs>
              <a:gs pos="36000">
                <a:srgbClr val="E7F3FF"/>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7" name="TextBox 16">
            <a:extLst>
              <a:ext uri="{FF2B5EF4-FFF2-40B4-BE49-F238E27FC236}">
                <a16:creationId xmlns:a16="http://schemas.microsoft.com/office/drawing/2014/main" id="{DFCCBD30-7679-32E3-35C5-E7A7761EA833}"/>
              </a:ext>
            </a:extLst>
          </p:cNvPr>
          <p:cNvSpPr txBox="1"/>
          <p:nvPr/>
        </p:nvSpPr>
        <p:spPr>
          <a:xfrm>
            <a:off x="574788" y="1031777"/>
            <a:ext cx="9000743"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 2022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Presentation at the 8</a:t>
            </a:r>
            <a:r>
              <a:rPr lang="en-US" baseline="30000" dirty="0">
                <a:solidFill>
                  <a:prstClr val="black"/>
                </a:solidFill>
                <a:latin typeface="Roboto" panose="02000000000000000000" pitchFamily="2" charset="0"/>
                <a:ea typeface="Roboto" panose="02000000000000000000" pitchFamily="2" charset="0"/>
                <a:cs typeface="Roboto" panose="02000000000000000000" pitchFamily="2" charset="0"/>
              </a:rPr>
              <a:t>th</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 Baltic Radiology congress</a:t>
            </a:r>
            <a:endParaRPr lang="en-US" sz="20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18" name="Ovāls 17">
            <a:extLst>
              <a:ext uri="{FF2B5EF4-FFF2-40B4-BE49-F238E27FC236}">
                <a16:creationId xmlns:a16="http://schemas.microsoft.com/office/drawing/2014/main" id="{1D494803-8852-CB87-E825-EF1B7A6221AB}"/>
              </a:ext>
            </a:extLst>
          </p:cNvPr>
          <p:cNvSpPr/>
          <p:nvPr/>
        </p:nvSpPr>
        <p:spPr>
          <a:xfrm>
            <a:off x="114886" y="368658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9" name="TextBox 18">
            <a:extLst>
              <a:ext uri="{FF2B5EF4-FFF2-40B4-BE49-F238E27FC236}">
                <a16:creationId xmlns:a16="http://schemas.microsoft.com/office/drawing/2014/main" id="{160A28E4-07A1-6CA2-26A6-7E8E52B7B9CF}"/>
              </a:ext>
            </a:extLst>
          </p:cNvPr>
          <p:cNvSpPr txBox="1"/>
          <p:nvPr/>
        </p:nvSpPr>
        <p:spPr>
          <a:xfrm>
            <a:off x="585074" y="1895641"/>
            <a:ext cx="9491469"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Jan 2023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Presentation at Lithuanian Society of Radiation Therapy conference </a:t>
            </a:r>
            <a:endParaRPr lang="en-US" sz="20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20" name="TextBox 19">
            <a:extLst>
              <a:ext uri="{FF2B5EF4-FFF2-40B4-BE49-F238E27FC236}">
                <a16:creationId xmlns:a16="http://schemas.microsoft.com/office/drawing/2014/main" id="{66298827-86CB-D7DB-F769-3825A3924BB8}"/>
              </a:ext>
            </a:extLst>
          </p:cNvPr>
          <p:cNvSpPr txBox="1"/>
          <p:nvPr/>
        </p:nvSpPr>
        <p:spPr>
          <a:xfrm>
            <a:off x="585075" y="2794814"/>
            <a:ext cx="9491469"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Mar 2023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Presentation for Latvian Therapeutical Radiology Association</a:t>
            </a:r>
            <a:endParaRPr lang="en-US" sz="20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21" name="TextBox 20">
            <a:extLst>
              <a:ext uri="{FF2B5EF4-FFF2-40B4-BE49-F238E27FC236}">
                <a16:creationId xmlns:a16="http://schemas.microsoft.com/office/drawing/2014/main" id="{52D259BC-C248-8C8E-905D-15F9169BF99B}"/>
              </a:ext>
            </a:extLst>
          </p:cNvPr>
          <p:cNvSpPr txBox="1"/>
          <p:nvPr/>
        </p:nvSpPr>
        <p:spPr>
          <a:xfrm>
            <a:off x="575550" y="4609800"/>
            <a:ext cx="11635497"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Jun 2023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Presentation at 19</a:t>
            </a:r>
            <a:r>
              <a:rPr lang="en-US" baseline="30000" dirty="0">
                <a:solidFill>
                  <a:prstClr val="black"/>
                </a:solidFill>
                <a:latin typeface="Roboto" panose="02000000000000000000" pitchFamily="2" charset="0"/>
                <a:ea typeface="Roboto" panose="02000000000000000000" pitchFamily="2" charset="0"/>
                <a:cs typeface="Roboto" panose="02000000000000000000" pitchFamily="2" charset="0"/>
              </a:rPr>
              <a:t>th</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 Nordic-Baltic Conference on Biomedical Engineering and Medical Physics</a:t>
            </a:r>
          </a:p>
        </p:txBody>
      </p:sp>
      <p:sp>
        <p:nvSpPr>
          <p:cNvPr id="22" name="Ovāls 21">
            <a:extLst>
              <a:ext uri="{FF2B5EF4-FFF2-40B4-BE49-F238E27FC236}">
                <a16:creationId xmlns:a16="http://schemas.microsoft.com/office/drawing/2014/main" id="{431407D3-E131-85AF-6123-985DC0BD3A80}"/>
              </a:ext>
            </a:extLst>
          </p:cNvPr>
          <p:cNvSpPr/>
          <p:nvPr/>
        </p:nvSpPr>
        <p:spPr>
          <a:xfrm>
            <a:off x="114886" y="4572624"/>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3" name="Ovāls 22">
            <a:extLst>
              <a:ext uri="{FF2B5EF4-FFF2-40B4-BE49-F238E27FC236}">
                <a16:creationId xmlns:a16="http://schemas.microsoft.com/office/drawing/2014/main" id="{695E1F91-03AC-CE1A-3F68-01564753357D}"/>
              </a:ext>
            </a:extLst>
          </p:cNvPr>
          <p:cNvSpPr/>
          <p:nvPr/>
        </p:nvSpPr>
        <p:spPr>
          <a:xfrm>
            <a:off x="114886" y="5463434"/>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4" name="TextBox 23">
            <a:extLst>
              <a:ext uri="{FF2B5EF4-FFF2-40B4-BE49-F238E27FC236}">
                <a16:creationId xmlns:a16="http://schemas.microsoft.com/office/drawing/2014/main" id="{1C47DD9E-9171-E892-1F1B-B7629A4080FE}"/>
              </a:ext>
            </a:extLst>
          </p:cNvPr>
          <p:cNvSpPr txBox="1"/>
          <p:nvPr/>
        </p:nvSpPr>
        <p:spPr>
          <a:xfrm>
            <a:off x="576897" y="3719167"/>
            <a:ext cx="9491469"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Spring 2023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Discussions on conceptual idea with Baltic Nuclear Medicine Association</a:t>
            </a:r>
            <a:endParaRPr lang="en-US" sz="20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25" name="TextBox 24">
            <a:extLst>
              <a:ext uri="{FF2B5EF4-FFF2-40B4-BE49-F238E27FC236}">
                <a16:creationId xmlns:a16="http://schemas.microsoft.com/office/drawing/2014/main" id="{555D3DFE-2D88-352D-97B5-7F67CDC5F8DB}"/>
              </a:ext>
            </a:extLst>
          </p:cNvPr>
          <p:cNvSpPr txBox="1"/>
          <p:nvPr/>
        </p:nvSpPr>
        <p:spPr>
          <a:xfrm>
            <a:off x="574788" y="5496537"/>
            <a:ext cx="11635497"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Jun 2023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Presentation at Educational course of International Stereotactic Radiotherapy Society held in Latvia</a:t>
            </a:r>
          </a:p>
        </p:txBody>
      </p:sp>
    </p:spTree>
    <p:extLst>
      <p:ext uri="{BB962C8B-B14F-4D97-AF65-F5344CB8AC3E}">
        <p14:creationId xmlns:p14="http://schemas.microsoft.com/office/powerpoint/2010/main" val="23878922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nodeType="afterEffect">
                                  <p:stCondLst>
                                    <p:cond delay="0"/>
                                  </p:stCondLst>
                                  <p:childTnLst>
                                    <p:animClr clrSpc="rgb" dir="cw">
                                      <p:cBhvr>
                                        <p:cTn id="6" dur="500" fill="hold"/>
                                        <p:tgtEl>
                                          <p:spTgt spid="11"/>
                                        </p:tgtEl>
                                        <p:attrNameLst>
                                          <p:attrName>fillcolor</p:attrName>
                                        </p:attrNameLst>
                                      </p:cBhvr>
                                      <p:to>
                                        <a:srgbClr val="00B0F0"/>
                                      </p:to>
                                    </p:animClr>
                                    <p:set>
                                      <p:cBhvr>
                                        <p:cTn id="7" dur="500" fill="hold"/>
                                        <p:tgtEl>
                                          <p:spTgt spid="11"/>
                                        </p:tgtEl>
                                        <p:attrNameLst>
                                          <p:attrName>fill.type</p:attrName>
                                        </p:attrNameLst>
                                      </p:cBhvr>
                                      <p:to>
                                        <p:strVal val="solid"/>
                                      </p:to>
                                    </p:set>
                                    <p:set>
                                      <p:cBhvr>
                                        <p:cTn id="8" dur="500" fill="hold"/>
                                        <p:tgtEl>
                                          <p:spTgt spid="11"/>
                                        </p:tgtEl>
                                        <p:attrNameLst>
                                          <p:attrName>fill.on</p:attrName>
                                        </p:attrNameLst>
                                      </p:cBhvr>
                                      <p:to>
                                        <p:strVal val="true"/>
                                      </p:to>
                                    </p:set>
                                  </p:childTnLst>
                                </p:cTn>
                              </p:par>
                            </p:childTnLst>
                          </p:cTn>
                        </p:par>
                        <p:par>
                          <p:cTn id="9" fill="hold">
                            <p:stCondLst>
                              <p:cond delay="500"/>
                            </p:stCondLst>
                            <p:childTnLst>
                              <p:par>
                                <p:cTn id="10" presetID="1" presetClass="emph" presetSubtype="2" fill="hold" nodeType="afterEffect">
                                  <p:stCondLst>
                                    <p:cond delay="0"/>
                                  </p:stCondLst>
                                  <p:childTnLst>
                                    <p:animClr clrSpc="rgb" dir="cw">
                                      <p:cBhvr>
                                        <p:cTn id="11" dur="500" fill="hold"/>
                                        <p:tgtEl>
                                          <p:spTgt spid="12"/>
                                        </p:tgtEl>
                                        <p:attrNameLst>
                                          <p:attrName>fillcolor</p:attrName>
                                        </p:attrNameLst>
                                      </p:cBhvr>
                                      <p:to>
                                        <a:srgbClr val="00B0F0"/>
                                      </p:to>
                                    </p:animClr>
                                    <p:set>
                                      <p:cBhvr>
                                        <p:cTn id="12" dur="500" fill="hold"/>
                                        <p:tgtEl>
                                          <p:spTgt spid="12"/>
                                        </p:tgtEl>
                                        <p:attrNameLst>
                                          <p:attrName>fill.type</p:attrName>
                                        </p:attrNameLst>
                                      </p:cBhvr>
                                      <p:to>
                                        <p:strVal val="solid"/>
                                      </p:to>
                                    </p:set>
                                    <p:set>
                                      <p:cBhvr>
                                        <p:cTn id="13" dur="500" fill="hold"/>
                                        <p:tgtEl>
                                          <p:spTgt spid="12"/>
                                        </p:tgtEl>
                                        <p:attrNameLst>
                                          <p:attrName>fill.on</p:attrName>
                                        </p:attrNameLst>
                                      </p:cBhvr>
                                      <p:to>
                                        <p:strVal val="true"/>
                                      </p:to>
                                    </p:set>
                                  </p:childTnLst>
                                </p:cTn>
                              </p:par>
                            </p:childTnLst>
                          </p:cTn>
                        </p:par>
                        <p:par>
                          <p:cTn id="14" fill="hold">
                            <p:stCondLst>
                              <p:cond delay="1000"/>
                            </p:stCondLst>
                            <p:childTnLst>
                              <p:par>
                                <p:cTn id="15" presetID="1" presetClass="emph" presetSubtype="2" fill="hold" nodeType="afterEffect">
                                  <p:stCondLst>
                                    <p:cond delay="0"/>
                                  </p:stCondLst>
                                  <p:childTnLst>
                                    <p:animClr clrSpc="rgb" dir="cw">
                                      <p:cBhvr>
                                        <p:cTn id="16" dur="500" fill="hold"/>
                                        <p:tgtEl>
                                          <p:spTgt spid="15"/>
                                        </p:tgtEl>
                                        <p:attrNameLst>
                                          <p:attrName>fillcolor</p:attrName>
                                        </p:attrNameLst>
                                      </p:cBhvr>
                                      <p:to>
                                        <a:srgbClr val="00B0F0"/>
                                      </p:to>
                                    </p:animClr>
                                    <p:set>
                                      <p:cBhvr>
                                        <p:cTn id="17" dur="500" fill="hold"/>
                                        <p:tgtEl>
                                          <p:spTgt spid="15"/>
                                        </p:tgtEl>
                                        <p:attrNameLst>
                                          <p:attrName>fill.type</p:attrName>
                                        </p:attrNameLst>
                                      </p:cBhvr>
                                      <p:to>
                                        <p:strVal val="solid"/>
                                      </p:to>
                                    </p:set>
                                    <p:set>
                                      <p:cBhvr>
                                        <p:cTn id="18" dur="500" fill="hold"/>
                                        <p:tgtEl>
                                          <p:spTgt spid="15"/>
                                        </p:tgtEl>
                                        <p:attrNameLst>
                                          <p:attrName>fill.on</p:attrName>
                                        </p:attrNameLst>
                                      </p:cBhvr>
                                      <p:to>
                                        <p:strVal val="true"/>
                                      </p:to>
                                    </p:set>
                                  </p:childTnLst>
                                </p:cTn>
                              </p:par>
                            </p:childTnLst>
                          </p:cTn>
                        </p:par>
                        <p:par>
                          <p:cTn id="19" fill="hold">
                            <p:stCondLst>
                              <p:cond delay="1500"/>
                            </p:stCondLst>
                            <p:childTnLst>
                              <p:par>
                                <p:cTn id="20" presetID="1" presetClass="emph" presetSubtype="2" fill="hold" nodeType="afterEffect">
                                  <p:stCondLst>
                                    <p:cond delay="0"/>
                                  </p:stCondLst>
                                  <p:childTnLst>
                                    <p:animClr clrSpc="rgb" dir="cw">
                                      <p:cBhvr>
                                        <p:cTn id="21" dur="500" fill="hold"/>
                                        <p:tgtEl>
                                          <p:spTgt spid="18"/>
                                        </p:tgtEl>
                                        <p:attrNameLst>
                                          <p:attrName>fillcolor</p:attrName>
                                        </p:attrNameLst>
                                      </p:cBhvr>
                                      <p:to>
                                        <a:srgbClr val="00B0F0"/>
                                      </p:to>
                                    </p:animClr>
                                    <p:set>
                                      <p:cBhvr>
                                        <p:cTn id="22" dur="500" fill="hold"/>
                                        <p:tgtEl>
                                          <p:spTgt spid="18"/>
                                        </p:tgtEl>
                                        <p:attrNameLst>
                                          <p:attrName>fill.type</p:attrName>
                                        </p:attrNameLst>
                                      </p:cBhvr>
                                      <p:to>
                                        <p:strVal val="solid"/>
                                      </p:to>
                                    </p:set>
                                    <p:set>
                                      <p:cBhvr>
                                        <p:cTn id="23" dur="500" fill="hold"/>
                                        <p:tgtEl>
                                          <p:spTgt spid="18"/>
                                        </p:tgtEl>
                                        <p:attrNameLst>
                                          <p:attrName>fill.on</p:attrName>
                                        </p:attrNameLst>
                                      </p:cBhvr>
                                      <p:to>
                                        <p:strVal val="true"/>
                                      </p:to>
                                    </p:set>
                                  </p:childTnLst>
                                </p:cTn>
                              </p:par>
                            </p:childTnLst>
                          </p:cTn>
                        </p:par>
                        <p:par>
                          <p:cTn id="24" fill="hold">
                            <p:stCondLst>
                              <p:cond delay="2000"/>
                            </p:stCondLst>
                            <p:childTnLst>
                              <p:par>
                                <p:cTn id="25" presetID="1" presetClass="emph" presetSubtype="2" fill="hold" nodeType="afterEffect">
                                  <p:stCondLst>
                                    <p:cond delay="0"/>
                                  </p:stCondLst>
                                  <p:childTnLst>
                                    <p:animClr clrSpc="rgb" dir="cw">
                                      <p:cBhvr>
                                        <p:cTn id="26" dur="500" fill="hold"/>
                                        <p:tgtEl>
                                          <p:spTgt spid="22"/>
                                        </p:tgtEl>
                                        <p:attrNameLst>
                                          <p:attrName>fillcolor</p:attrName>
                                        </p:attrNameLst>
                                      </p:cBhvr>
                                      <p:to>
                                        <a:srgbClr val="00B0F0"/>
                                      </p:to>
                                    </p:animClr>
                                    <p:set>
                                      <p:cBhvr>
                                        <p:cTn id="27" dur="500" fill="hold"/>
                                        <p:tgtEl>
                                          <p:spTgt spid="22"/>
                                        </p:tgtEl>
                                        <p:attrNameLst>
                                          <p:attrName>fill.type</p:attrName>
                                        </p:attrNameLst>
                                      </p:cBhvr>
                                      <p:to>
                                        <p:strVal val="solid"/>
                                      </p:to>
                                    </p:set>
                                    <p:set>
                                      <p:cBhvr>
                                        <p:cTn id="28" dur="500" fill="hold"/>
                                        <p:tgtEl>
                                          <p:spTgt spid="22"/>
                                        </p:tgtEl>
                                        <p:attrNameLst>
                                          <p:attrName>fill.on</p:attrName>
                                        </p:attrNameLst>
                                      </p:cBhvr>
                                      <p:to>
                                        <p:strVal val="true"/>
                                      </p:to>
                                    </p:set>
                                  </p:childTnLst>
                                </p:cTn>
                              </p:par>
                            </p:childTnLst>
                          </p:cTn>
                        </p:par>
                        <p:par>
                          <p:cTn id="29" fill="hold">
                            <p:stCondLst>
                              <p:cond delay="2500"/>
                            </p:stCondLst>
                            <p:childTnLst>
                              <p:par>
                                <p:cTn id="30" presetID="1" presetClass="emph" presetSubtype="2" fill="hold" nodeType="afterEffect">
                                  <p:stCondLst>
                                    <p:cond delay="0"/>
                                  </p:stCondLst>
                                  <p:childTnLst>
                                    <p:animClr clrSpc="rgb" dir="cw">
                                      <p:cBhvr>
                                        <p:cTn id="31" dur="500" fill="hold"/>
                                        <p:tgtEl>
                                          <p:spTgt spid="23"/>
                                        </p:tgtEl>
                                        <p:attrNameLst>
                                          <p:attrName>fillcolor</p:attrName>
                                        </p:attrNameLst>
                                      </p:cBhvr>
                                      <p:to>
                                        <a:srgbClr val="00B0F0"/>
                                      </p:to>
                                    </p:animClr>
                                    <p:set>
                                      <p:cBhvr>
                                        <p:cTn id="32" dur="500" fill="hold"/>
                                        <p:tgtEl>
                                          <p:spTgt spid="23"/>
                                        </p:tgtEl>
                                        <p:attrNameLst>
                                          <p:attrName>fill.type</p:attrName>
                                        </p:attrNameLst>
                                      </p:cBhvr>
                                      <p:to>
                                        <p:strVal val="solid"/>
                                      </p:to>
                                    </p:set>
                                    <p:set>
                                      <p:cBhvr>
                                        <p:cTn id="33" dur="500" fill="hold"/>
                                        <p:tgtEl>
                                          <p:spTgt spid="23"/>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Virsraksts 5">
            <a:extLst>
              <a:ext uri="{FF2B5EF4-FFF2-40B4-BE49-F238E27FC236}">
                <a16:creationId xmlns:a16="http://schemas.microsoft.com/office/drawing/2014/main" id="{E0E37E49-0252-880A-0642-7A3FD8775F47}"/>
              </a:ext>
            </a:extLst>
          </p:cNvPr>
          <p:cNvSpPr>
            <a:spLocks noGrp="1"/>
          </p:cNvSpPr>
          <p:nvPr>
            <p:ph type="title"/>
          </p:nvPr>
        </p:nvSpPr>
        <p:spPr>
          <a:xfrm>
            <a:off x="816745" y="1"/>
            <a:ext cx="11375253" cy="479394"/>
          </a:xfrm>
        </p:spPr>
        <p:txBody>
          <a:bodyPr/>
          <a:lstStyle/>
          <a:p>
            <a:r>
              <a:rPr lang="lv-LV" b="1" dirty="0" err="1"/>
              <a:t>Milestones</a:t>
            </a:r>
            <a:r>
              <a:rPr lang="lv-LV" b="1" dirty="0"/>
              <a:t> </a:t>
            </a:r>
            <a:r>
              <a:rPr lang="lv-LV" b="1" dirty="0" err="1"/>
              <a:t>achieved</a:t>
            </a:r>
            <a:endParaRPr lang="en-US" b="1" dirty="0"/>
          </a:p>
        </p:txBody>
      </p:sp>
      <p:sp>
        <p:nvSpPr>
          <p:cNvPr id="20" name="Taisnstūris 19">
            <a:extLst>
              <a:ext uri="{FF2B5EF4-FFF2-40B4-BE49-F238E27FC236}">
                <a16:creationId xmlns:a16="http://schemas.microsoft.com/office/drawing/2014/main" id="{EB85D6CB-06B3-A5FE-9C1F-4312F2ECD233}"/>
              </a:ext>
            </a:extLst>
          </p:cNvPr>
          <p:cNvSpPr/>
          <p:nvPr/>
        </p:nvSpPr>
        <p:spPr>
          <a:xfrm>
            <a:off x="2" y="3212306"/>
            <a:ext cx="12191998" cy="433388"/>
          </a:xfrm>
          <a:prstGeom prst="rect">
            <a:avLst/>
          </a:prstGeom>
          <a:gradFill>
            <a:gsLst>
              <a:gs pos="0">
                <a:schemeClr val="bg1">
                  <a:alpha val="0"/>
                </a:schemeClr>
              </a:gs>
              <a:gs pos="25000">
                <a:schemeClr val="bg1"/>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āls 21">
            <a:extLst>
              <a:ext uri="{FF2B5EF4-FFF2-40B4-BE49-F238E27FC236}">
                <a16:creationId xmlns:a16="http://schemas.microsoft.com/office/drawing/2014/main" id="{BFD2A722-0257-C6B4-322D-AB81A495B652}"/>
              </a:ext>
            </a:extLst>
          </p:cNvPr>
          <p:cNvSpPr/>
          <p:nvPr/>
        </p:nvSpPr>
        <p:spPr>
          <a:xfrm>
            <a:off x="221855"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3" name="Ovāls 22">
            <a:extLst>
              <a:ext uri="{FF2B5EF4-FFF2-40B4-BE49-F238E27FC236}">
                <a16:creationId xmlns:a16="http://schemas.microsoft.com/office/drawing/2014/main" id="{D05A2A14-28D7-FD2D-6755-1CFD5C2BC13D}"/>
              </a:ext>
            </a:extLst>
          </p:cNvPr>
          <p:cNvSpPr/>
          <p:nvPr/>
        </p:nvSpPr>
        <p:spPr>
          <a:xfrm>
            <a:off x="1080831"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4" name="Taisnstūris 50">
            <a:extLst>
              <a:ext uri="{FF2B5EF4-FFF2-40B4-BE49-F238E27FC236}">
                <a16:creationId xmlns:a16="http://schemas.microsoft.com/office/drawing/2014/main" id="{E7A6B15F-1C20-6C92-4710-8F44D7F75864}"/>
              </a:ext>
            </a:extLst>
          </p:cNvPr>
          <p:cNvSpPr/>
          <p:nvPr/>
        </p:nvSpPr>
        <p:spPr>
          <a:xfrm>
            <a:off x="4337471" y="3348002"/>
            <a:ext cx="1217365" cy="181046"/>
          </a:xfrm>
          <a:prstGeom prst="rect">
            <a:avLst/>
          </a:prstGeom>
          <a:gradFill>
            <a:gsLst>
              <a:gs pos="71000">
                <a:srgbClr val="80B9DC"/>
              </a:gs>
              <a:gs pos="100000">
                <a:srgbClr val="80B9DC">
                  <a:alpha val="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US" b="1" dirty="0">
              <a:solidFill>
                <a:srgbClr val="002060"/>
              </a:solidFill>
              <a:latin typeface="Roboto" panose="02000000000000000000" pitchFamily="2" charset="0"/>
              <a:ea typeface="Roboto" panose="02000000000000000000" pitchFamily="2" charset="0"/>
              <a:cs typeface="Roboto" panose="02000000000000000000" pitchFamily="2" charset="0"/>
            </a:endParaRPr>
          </a:p>
        </p:txBody>
      </p:sp>
      <p:sp>
        <p:nvSpPr>
          <p:cNvPr id="25" name="Ovāls 24">
            <a:extLst>
              <a:ext uri="{FF2B5EF4-FFF2-40B4-BE49-F238E27FC236}">
                <a16:creationId xmlns:a16="http://schemas.microsoft.com/office/drawing/2014/main" id="{0722444F-27D5-6565-6D79-4473414728E9}"/>
              </a:ext>
            </a:extLst>
          </p:cNvPr>
          <p:cNvSpPr/>
          <p:nvPr/>
        </p:nvSpPr>
        <p:spPr>
          <a:xfrm>
            <a:off x="2406850"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7" name="Ovāls 26">
            <a:extLst>
              <a:ext uri="{FF2B5EF4-FFF2-40B4-BE49-F238E27FC236}">
                <a16:creationId xmlns:a16="http://schemas.microsoft.com/office/drawing/2014/main" id="{B03D25A0-9422-A234-9235-BE7F24A96536}"/>
              </a:ext>
            </a:extLst>
          </p:cNvPr>
          <p:cNvSpPr/>
          <p:nvPr/>
        </p:nvSpPr>
        <p:spPr>
          <a:xfrm>
            <a:off x="4031503" y="3213273"/>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8" name="Ovāls 27">
            <a:extLst>
              <a:ext uri="{FF2B5EF4-FFF2-40B4-BE49-F238E27FC236}">
                <a16:creationId xmlns:a16="http://schemas.microsoft.com/office/drawing/2014/main" id="{0424E9FC-5FEA-81E7-C9CA-A86AC36AC1ED}"/>
              </a:ext>
            </a:extLst>
          </p:cNvPr>
          <p:cNvSpPr/>
          <p:nvPr/>
        </p:nvSpPr>
        <p:spPr>
          <a:xfrm>
            <a:off x="6056479" y="3193044"/>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9" name="Ovāls 28">
            <a:extLst>
              <a:ext uri="{FF2B5EF4-FFF2-40B4-BE49-F238E27FC236}">
                <a16:creationId xmlns:a16="http://schemas.microsoft.com/office/drawing/2014/main" id="{A50EABCB-3384-3379-F770-6BF430E885DE}"/>
              </a:ext>
            </a:extLst>
          </p:cNvPr>
          <p:cNvSpPr/>
          <p:nvPr/>
        </p:nvSpPr>
        <p:spPr>
          <a:xfrm>
            <a:off x="6891250" y="3213273"/>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30" name="Ovāls 29">
            <a:extLst>
              <a:ext uri="{FF2B5EF4-FFF2-40B4-BE49-F238E27FC236}">
                <a16:creationId xmlns:a16="http://schemas.microsoft.com/office/drawing/2014/main" id="{7D6E0CBD-5E04-AFF8-003E-710798122A0D}"/>
              </a:ext>
            </a:extLst>
          </p:cNvPr>
          <p:cNvSpPr/>
          <p:nvPr/>
        </p:nvSpPr>
        <p:spPr>
          <a:xfrm>
            <a:off x="8500583" y="3213273"/>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31" name="Taisns savienotājs 30">
            <a:extLst>
              <a:ext uri="{FF2B5EF4-FFF2-40B4-BE49-F238E27FC236}">
                <a16:creationId xmlns:a16="http://schemas.microsoft.com/office/drawing/2014/main" id="{EC380E70-E56D-080A-728F-84BCA8B9FDBC}"/>
              </a:ext>
            </a:extLst>
          </p:cNvPr>
          <p:cNvCxnSpPr>
            <a:cxnSpLocks/>
          </p:cNvCxnSpPr>
          <p:nvPr/>
        </p:nvCxnSpPr>
        <p:spPr>
          <a:xfrm>
            <a:off x="232748" y="599472"/>
            <a:ext cx="0" cy="283905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97CC3B86-5E27-1084-5B8E-07E7E8197E25}"/>
              </a:ext>
            </a:extLst>
          </p:cNvPr>
          <p:cNvSpPr txBox="1"/>
          <p:nvPr/>
        </p:nvSpPr>
        <p:spPr>
          <a:xfrm>
            <a:off x="221855" y="599472"/>
            <a:ext cx="2177937" cy="1015663"/>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End of 2021</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Idea</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 and </a:t>
            </a:r>
          </a:p>
          <a:p>
            <a:pPr defTabSz="914400"/>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first discussions</a:t>
            </a:r>
          </a:p>
        </p:txBody>
      </p:sp>
      <p:cxnSp>
        <p:nvCxnSpPr>
          <p:cNvPr id="34" name="Taisns savienotājs 33">
            <a:extLst>
              <a:ext uri="{FF2B5EF4-FFF2-40B4-BE49-F238E27FC236}">
                <a16:creationId xmlns:a16="http://schemas.microsoft.com/office/drawing/2014/main" id="{D43555CD-9AA6-B79C-20F7-B60AE594E913}"/>
              </a:ext>
            </a:extLst>
          </p:cNvPr>
          <p:cNvCxnSpPr>
            <a:cxnSpLocks/>
          </p:cNvCxnSpPr>
          <p:nvPr/>
        </p:nvCxnSpPr>
        <p:spPr>
          <a:xfrm>
            <a:off x="1090356" y="3420442"/>
            <a:ext cx="0" cy="304703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1AC311FE-1A01-3BCB-86D8-C40228E62DD6}"/>
              </a:ext>
            </a:extLst>
          </p:cNvPr>
          <p:cNvSpPr txBox="1"/>
          <p:nvPr/>
        </p:nvSpPr>
        <p:spPr>
          <a:xfrm>
            <a:off x="1067206" y="4943958"/>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Apr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Conceptual design paper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and </a:t>
            </a:r>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working group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establishment</a:t>
            </a:r>
          </a:p>
        </p:txBody>
      </p:sp>
      <p:sp>
        <p:nvSpPr>
          <p:cNvPr id="36" name="TextBox 35">
            <a:extLst>
              <a:ext uri="{FF2B5EF4-FFF2-40B4-BE49-F238E27FC236}">
                <a16:creationId xmlns:a16="http://schemas.microsoft.com/office/drawing/2014/main" id="{A8613332-B241-7A9C-1E90-89345C803673}"/>
              </a:ext>
            </a:extLst>
          </p:cNvPr>
          <p:cNvSpPr txBox="1"/>
          <p:nvPr/>
        </p:nvSpPr>
        <p:spPr>
          <a:xfrm>
            <a:off x="4033338" y="4943451"/>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Oct-Nov 2022</a:t>
            </a:r>
          </a:p>
          <a:p>
            <a:pPr defTabSz="914400"/>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Bi-lateral </a:t>
            </a:r>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discussions with stakeholders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in all 3 Baltic States</a:t>
            </a:r>
          </a:p>
        </p:txBody>
      </p:sp>
      <p:cxnSp>
        <p:nvCxnSpPr>
          <p:cNvPr id="38" name="Taisns savienotājs 37">
            <a:extLst>
              <a:ext uri="{FF2B5EF4-FFF2-40B4-BE49-F238E27FC236}">
                <a16:creationId xmlns:a16="http://schemas.microsoft.com/office/drawing/2014/main" id="{8F086F41-6112-3AC8-2D24-1D191F0DEBA0}"/>
              </a:ext>
            </a:extLst>
          </p:cNvPr>
          <p:cNvCxnSpPr>
            <a:cxnSpLocks/>
          </p:cNvCxnSpPr>
          <p:nvPr/>
        </p:nvCxnSpPr>
        <p:spPr>
          <a:xfrm>
            <a:off x="2402409" y="599472"/>
            <a:ext cx="16082" cy="2829528"/>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22E34EE2-386C-5AEA-B373-A1C41E2E1541}"/>
              </a:ext>
            </a:extLst>
          </p:cNvPr>
          <p:cNvSpPr txBox="1"/>
          <p:nvPr/>
        </p:nvSpPr>
        <p:spPr>
          <a:xfrm>
            <a:off x="2402409" y="599472"/>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Aug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Baltic Assembly support </a:t>
            </a:r>
            <a:r>
              <a:rPr lang="en-US" sz="2000" b="1" dirty="0">
                <a:latin typeface="Roboto" panose="02000000000000000000" pitchFamily="2" charset="0"/>
                <a:ea typeface="Roboto" panose="02000000000000000000" pitchFamily="2" charset="0"/>
                <a:cs typeface="Roboto" panose="02000000000000000000" pitchFamily="2" charset="0"/>
              </a:rPr>
              <a:t>–</a:t>
            </a:r>
            <a:r>
              <a:rPr lang="en-US" sz="2000" dirty="0">
                <a:latin typeface="Roboto" panose="02000000000000000000" pitchFamily="2" charset="0"/>
                <a:ea typeface="Roboto" panose="02000000000000000000" pitchFamily="2" charset="0"/>
                <a:cs typeface="Roboto" panose="02000000000000000000" pitchFamily="2" charset="0"/>
              </a:rPr>
              <a:t> letter to 3 prime ministers</a:t>
            </a:r>
          </a:p>
        </p:txBody>
      </p:sp>
      <p:sp>
        <p:nvSpPr>
          <p:cNvPr id="40" name="TextBox 39">
            <a:extLst>
              <a:ext uri="{FF2B5EF4-FFF2-40B4-BE49-F238E27FC236}">
                <a16:creationId xmlns:a16="http://schemas.microsoft.com/office/drawing/2014/main" id="{76CED046-FA4B-64BE-051F-E6CF8B33A4E7}"/>
              </a:ext>
            </a:extLst>
          </p:cNvPr>
          <p:cNvSpPr txBox="1"/>
          <p:nvPr/>
        </p:nvSpPr>
        <p:spPr>
          <a:xfrm>
            <a:off x="4035603" y="1788984"/>
            <a:ext cx="2177937" cy="1015663"/>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Resolution of Baltic Assembly</a:t>
            </a:r>
            <a:endParaRPr lang="en-US" sz="2000" dirty="0">
              <a:latin typeface="Roboto" panose="02000000000000000000" pitchFamily="2" charset="0"/>
              <a:ea typeface="Roboto" panose="02000000000000000000" pitchFamily="2" charset="0"/>
              <a:cs typeface="Roboto" panose="02000000000000000000" pitchFamily="2" charset="0"/>
            </a:endParaRPr>
          </a:p>
        </p:txBody>
      </p:sp>
      <p:cxnSp>
        <p:nvCxnSpPr>
          <p:cNvPr id="41" name="Taisns savienotājs 40">
            <a:extLst>
              <a:ext uri="{FF2B5EF4-FFF2-40B4-BE49-F238E27FC236}">
                <a16:creationId xmlns:a16="http://schemas.microsoft.com/office/drawing/2014/main" id="{3C852304-9F64-CF91-1457-3D8A0B7A0287}"/>
              </a:ext>
            </a:extLst>
          </p:cNvPr>
          <p:cNvCxnSpPr>
            <a:cxnSpLocks/>
          </p:cNvCxnSpPr>
          <p:nvPr/>
        </p:nvCxnSpPr>
        <p:spPr>
          <a:xfrm>
            <a:off x="4042009" y="1788984"/>
            <a:ext cx="9676" cy="1702346"/>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43" name="Taisns savienotājs 42">
            <a:extLst>
              <a:ext uri="{FF2B5EF4-FFF2-40B4-BE49-F238E27FC236}">
                <a16:creationId xmlns:a16="http://schemas.microsoft.com/office/drawing/2014/main" id="{409CDCB8-8AFF-1FBF-54CE-7DD09AEE97AE}"/>
              </a:ext>
            </a:extLst>
          </p:cNvPr>
          <p:cNvCxnSpPr>
            <a:cxnSpLocks/>
          </p:cNvCxnSpPr>
          <p:nvPr/>
        </p:nvCxnSpPr>
        <p:spPr>
          <a:xfrm>
            <a:off x="4051534" y="3447679"/>
            <a:ext cx="17165" cy="3019796"/>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44" name="Taisns savienotājs 43">
            <a:extLst>
              <a:ext uri="{FF2B5EF4-FFF2-40B4-BE49-F238E27FC236}">
                <a16:creationId xmlns:a16="http://schemas.microsoft.com/office/drawing/2014/main" id="{1FBEAB2F-6175-3E3D-58E4-739367456599}"/>
              </a:ext>
            </a:extLst>
          </p:cNvPr>
          <p:cNvCxnSpPr>
            <a:cxnSpLocks/>
          </p:cNvCxnSpPr>
          <p:nvPr/>
        </p:nvCxnSpPr>
        <p:spPr>
          <a:xfrm flipH="1">
            <a:off x="4045549" y="3513546"/>
            <a:ext cx="1394152" cy="51112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D39341F9-500F-9BA3-3E93-EA26B9D27798}"/>
              </a:ext>
            </a:extLst>
          </p:cNvPr>
          <p:cNvSpPr txBox="1"/>
          <p:nvPr/>
        </p:nvSpPr>
        <p:spPr>
          <a:xfrm>
            <a:off x="6114412" y="599472"/>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May 2023</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Baltic implementation – part of IPAC </a:t>
            </a:r>
            <a:r>
              <a:rPr lang="en-US" sz="2000" dirty="0">
                <a:latin typeface="Roboto" panose="02000000000000000000" pitchFamily="2" charset="0"/>
                <a:ea typeface="Roboto" panose="02000000000000000000" pitchFamily="2" charset="0"/>
                <a:cs typeface="Roboto" panose="02000000000000000000" pitchFamily="2" charset="0"/>
              </a:rPr>
              <a:t>paper by NIMMS</a:t>
            </a:r>
          </a:p>
        </p:txBody>
      </p:sp>
      <p:cxnSp>
        <p:nvCxnSpPr>
          <p:cNvPr id="46" name="Taisns savienotājs 45">
            <a:extLst>
              <a:ext uri="{FF2B5EF4-FFF2-40B4-BE49-F238E27FC236}">
                <a16:creationId xmlns:a16="http://schemas.microsoft.com/office/drawing/2014/main" id="{EBDD5514-708F-AED7-7A21-33C859A07906}"/>
              </a:ext>
            </a:extLst>
          </p:cNvPr>
          <p:cNvCxnSpPr>
            <a:cxnSpLocks/>
          </p:cNvCxnSpPr>
          <p:nvPr/>
        </p:nvCxnSpPr>
        <p:spPr>
          <a:xfrm>
            <a:off x="6079143" y="588768"/>
            <a:ext cx="16082" cy="2829528"/>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47" name="Taisns savienotājs 46">
            <a:extLst>
              <a:ext uri="{FF2B5EF4-FFF2-40B4-BE49-F238E27FC236}">
                <a16:creationId xmlns:a16="http://schemas.microsoft.com/office/drawing/2014/main" id="{A517A364-EDF0-F06C-460E-8A6E97408685}"/>
              </a:ext>
            </a:extLst>
          </p:cNvPr>
          <p:cNvCxnSpPr>
            <a:cxnSpLocks/>
          </p:cNvCxnSpPr>
          <p:nvPr/>
        </p:nvCxnSpPr>
        <p:spPr>
          <a:xfrm>
            <a:off x="6898038" y="3418296"/>
            <a:ext cx="17330" cy="3049179"/>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64B313CC-0BA0-3A42-24F8-3137A7FFF33F}"/>
              </a:ext>
            </a:extLst>
          </p:cNvPr>
          <p:cNvSpPr txBox="1"/>
          <p:nvPr/>
        </p:nvSpPr>
        <p:spPr>
          <a:xfrm>
            <a:off x="6927287" y="4942885"/>
            <a:ext cx="4678457" cy="1384995"/>
          </a:xfrm>
          <a:prstGeom prst="rect">
            <a:avLst/>
          </a:prstGeom>
          <a:noFill/>
        </p:spPr>
        <p:txBody>
          <a:bodyPr wrap="square" rtlCol="0">
            <a:spAutoFit/>
          </a:bodyPr>
          <a:lstStyle/>
          <a:p>
            <a:pPr defTabSz="914400"/>
            <a:r>
              <a:rPr lang="en-US" sz="2400" b="1" dirty="0">
                <a:solidFill>
                  <a:srgbClr val="0070C0"/>
                </a:solidFill>
                <a:latin typeface="Roboto" panose="02000000000000000000" pitchFamily="2" charset="0"/>
                <a:ea typeface="Roboto" panose="02000000000000000000" pitchFamily="2" charset="0"/>
                <a:cs typeface="Roboto" panose="02000000000000000000" pitchFamily="2" charset="0"/>
              </a:rPr>
              <a:t>25</a:t>
            </a:r>
            <a:r>
              <a:rPr lang="en-US" sz="2400" b="1" baseline="30000" dirty="0">
                <a:solidFill>
                  <a:srgbClr val="0070C0"/>
                </a:solidFill>
                <a:latin typeface="Roboto" panose="02000000000000000000" pitchFamily="2" charset="0"/>
                <a:ea typeface="Roboto" panose="02000000000000000000" pitchFamily="2" charset="0"/>
                <a:cs typeface="Roboto" panose="02000000000000000000" pitchFamily="2" charset="0"/>
              </a:rPr>
              <a:t>th</a:t>
            </a:r>
            <a:r>
              <a:rPr lang="en-US" sz="2400" b="1" dirty="0">
                <a:solidFill>
                  <a:srgbClr val="0070C0"/>
                </a:solidFill>
                <a:latin typeface="Roboto" panose="02000000000000000000" pitchFamily="2" charset="0"/>
                <a:ea typeface="Roboto" panose="02000000000000000000" pitchFamily="2" charset="0"/>
                <a:cs typeface="Roboto" panose="02000000000000000000" pitchFamily="2" charset="0"/>
              </a:rPr>
              <a:t> of May 2023</a:t>
            </a:r>
          </a:p>
          <a:p>
            <a:pPr defTabSz="914400"/>
            <a:r>
              <a:rPr lang="en-US" sz="2400" b="1" dirty="0">
                <a:solidFill>
                  <a:srgbClr val="0070C0"/>
                </a:solidFill>
                <a:latin typeface="Roboto" panose="02000000000000000000" pitchFamily="2" charset="0"/>
                <a:ea typeface="Roboto" panose="02000000000000000000" pitchFamily="2" charset="0"/>
                <a:cs typeface="Roboto" panose="02000000000000000000" pitchFamily="2" charset="0"/>
              </a:rPr>
              <a:t>Workshop at CERN</a:t>
            </a:r>
          </a:p>
          <a:p>
            <a:pPr defTabSz="914400"/>
            <a:r>
              <a:rPr lang="en-US" i="1" dirty="0">
                <a:latin typeface="Roboto" panose="02000000000000000000" pitchFamily="2" charset="0"/>
                <a:ea typeface="Roboto" panose="02000000000000000000" pitchFamily="2" charset="0"/>
                <a:cs typeface="Roboto" panose="02000000000000000000" pitchFamily="2" charset="0"/>
              </a:rPr>
              <a:t>Particle therapy - future for the Baltic States? State-of-play, synergies and challenges</a:t>
            </a:r>
          </a:p>
        </p:txBody>
      </p:sp>
      <p:cxnSp>
        <p:nvCxnSpPr>
          <p:cNvPr id="49" name="Taisns savienotājs 48">
            <a:extLst>
              <a:ext uri="{FF2B5EF4-FFF2-40B4-BE49-F238E27FC236}">
                <a16:creationId xmlns:a16="http://schemas.microsoft.com/office/drawing/2014/main" id="{F83B84B0-7D7A-04C2-208D-4167882D76F7}"/>
              </a:ext>
            </a:extLst>
          </p:cNvPr>
          <p:cNvCxnSpPr>
            <a:cxnSpLocks/>
          </p:cNvCxnSpPr>
          <p:nvPr/>
        </p:nvCxnSpPr>
        <p:spPr>
          <a:xfrm>
            <a:off x="8529822" y="588768"/>
            <a:ext cx="16082" cy="2829528"/>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288BABBC-FE75-9936-83BE-2CD9E3A5F7E3}"/>
              </a:ext>
            </a:extLst>
          </p:cNvPr>
          <p:cNvSpPr txBox="1"/>
          <p:nvPr/>
        </p:nvSpPr>
        <p:spPr>
          <a:xfrm>
            <a:off x="8560764" y="599472"/>
            <a:ext cx="2657631"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 2023</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Report on the workshop findings approved by CERN Baltic Group</a:t>
            </a:r>
            <a:endParaRPr lang="en-US" sz="2000" dirty="0">
              <a:latin typeface="Roboto" panose="02000000000000000000" pitchFamily="2" charset="0"/>
              <a:ea typeface="Roboto" panose="02000000000000000000" pitchFamily="2" charset="0"/>
              <a:cs typeface="Roboto" panose="02000000000000000000" pitchFamily="2" charset="0"/>
            </a:endParaRPr>
          </a:p>
        </p:txBody>
      </p:sp>
      <p:sp>
        <p:nvSpPr>
          <p:cNvPr id="51" name="Taisnstūris 50">
            <a:extLst>
              <a:ext uri="{FF2B5EF4-FFF2-40B4-BE49-F238E27FC236}">
                <a16:creationId xmlns:a16="http://schemas.microsoft.com/office/drawing/2014/main" id="{5360FB44-CCF5-FC4F-DE3A-B3220F19D67E}"/>
              </a:ext>
            </a:extLst>
          </p:cNvPr>
          <p:cNvSpPr/>
          <p:nvPr/>
        </p:nvSpPr>
        <p:spPr>
          <a:xfrm>
            <a:off x="1983220" y="3735093"/>
            <a:ext cx="8431448" cy="1007159"/>
          </a:xfrm>
          <a:prstGeom prst="rect">
            <a:avLst/>
          </a:prstGeom>
          <a:gradFill>
            <a:gsLst>
              <a:gs pos="71000">
                <a:srgbClr val="80B9DC"/>
              </a:gs>
              <a:gs pos="100000">
                <a:srgbClr val="80B9DC">
                  <a:alpha val="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b="1" dirty="0">
                <a:solidFill>
                  <a:srgbClr val="002060"/>
                </a:solidFill>
                <a:latin typeface="Roboto" panose="02000000000000000000" pitchFamily="2" charset="0"/>
                <a:ea typeface="Roboto" panose="02000000000000000000" pitchFamily="2" charset="0"/>
                <a:cs typeface="Roboto" panose="02000000000000000000" pitchFamily="2" charset="0"/>
              </a:rPr>
              <a:t>Presentations and discussions with relevant professional societies, </a:t>
            </a:r>
          </a:p>
          <a:p>
            <a:r>
              <a:rPr lang="en-US" b="1" dirty="0">
                <a:solidFill>
                  <a:srgbClr val="002060"/>
                </a:solidFill>
                <a:latin typeface="Roboto" panose="02000000000000000000" pitchFamily="2" charset="0"/>
                <a:ea typeface="Roboto" panose="02000000000000000000" pitchFamily="2" charset="0"/>
                <a:cs typeface="Roboto" panose="02000000000000000000" pitchFamily="2" charset="0"/>
              </a:rPr>
              <a:t>scientific universities and political stakeholders</a:t>
            </a:r>
          </a:p>
        </p:txBody>
      </p:sp>
    </p:spTree>
    <p:extLst>
      <p:ext uri="{BB962C8B-B14F-4D97-AF65-F5344CB8AC3E}">
        <p14:creationId xmlns:p14="http://schemas.microsoft.com/office/powerpoint/2010/main" val="651037895"/>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The bi-lateral meetings with medical and other stakeholders</a:t>
            </a:r>
          </a:p>
        </p:txBody>
      </p:sp>
      <p:sp>
        <p:nvSpPr>
          <p:cNvPr id="16" name="Brīvforma: forma 15">
            <a:extLst>
              <a:ext uri="{FF2B5EF4-FFF2-40B4-BE49-F238E27FC236}">
                <a16:creationId xmlns:a16="http://schemas.microsoft.com/office/drawing/2014/main" id="{E424EA38-CFCB-7BAA-0CC9-00C598FE47F6}"/>
              </a:ext>
            </a:extLst>
          </p:cNvPr>
          <p:cNvSpPr/>
          <p:nvPr/>
        </p:nvSpPr>
        <p:spPr>
          <a:xfrm>
            <a:off x="-182880" y="803277"/>
            <a:ext cx="12417552" cy="486027"/>
          </a:xfrm>
          <a:custGeom>
            <a:avLst/>
            <a:gdLst>
              <a:gd name="connsiteX0" fmla="*/ 0 w 12417552"/>
              <a:gd name="connsiteY0" fmla="*/ 486027 h 486027"/>
              <a:gd name="connsiteX1" fmla="*/ 1197864 w 12417552"/>
              <a:gd name="connsiteY1" fmla="*/ 47115 h 486027"/>
              <a:gd name="connsiteX2" fmla="*/ 3063240 w 12417552"/>
              <a:gd name="connsiteY2" fmla="*/ 431163 h 486027"/>
              <a:gd name="connsiteX3" fmla="*/ 4672584 w 12417552"/>
              <a:gd name="connsiteY3" fmla="*/ 1395 h 486027"/>
              <a:gd name="connsiteX4" fmla="*/ 7763256 w 12417552"/>
              <a:gd name="connsiteY4" fmla="*/ 284859 h 486027"/>
              <a:gd name="connsiteX5" fmla="*/ 12417552 w 12417552"/>
              <a:gd name="connsiteY5" fmla="*/ 28827 h 486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17552" h="486027">
                <a:moveTo>
                  <a:pt x="0" y="486027"/>
                </a:moveTo>
                <a:cubicBezTo>
                  <a:pt x="343662" y="271143"/>
                  <a:pt x="687324" y="56259"/>
                  <a:pt x="1197864" y="47115"/>
                </a:cubicBezTo>
                <a:cubicBezTo>
                  <a:pt x="1708404" y="37971"/>
                  <a:pt x="2484120" y="438783"/>
                  <a:pt x="3063240" y="431163"/>
                </a:cubicBezTo>
                <a:cubicBezTo>
                  <a:pt x="3642360" y="423543"/>
                  <a:pt x="3889248" y="25779"/>
                  <a:pt x="4672584" y="1395"/>
                </a:cubicBezTo>
                <a:cubicBezTo>
                  <a:pt x="5455920" y="-22989"/>
                  <a:pt x="6472428" y="280287"/>
                  <a:pt x="7763256" y="284859"/>
                </a:cubicBezTo>
                <a:cubicBezTo>
                  <a:pt x="9054084" y="289431"/>
                  <a:pt x="10735818" y="159129"/>
                  <a:pt x="12417552" y="28827"/>
                </a:cubicBezTo>
              </a:path>
            </a:pathLst>
          </a:custGeom>
          <a:noFill/>
          <a:ln w="57150">
            <a:solidFill>
              <a:srgbClr val="000066"/>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aisnstūris 3">
            <a:extLst>
              <a:ext uri="{FF2B5EF4-FFF2-40B4-BE49-F238E27FC236}">
                <a16:creationId xmlns:a16="http://schemas.microsoft.com/office/drawing/2014/main" id="{342752EC-1F11-F2B7-22AE-584C3E76486D}"/>
              </a:ext>
            </a:extLst>
          </p:cNvPr>
          <p:cNvSpPr/>
          <p:nvPr/>
        </p:nvSpPr>
        <p:spPr>
          <a:xfrm>
            <a:off x="-100584" y="479395"/>
            <a:ext cx="12292583" cy="965357"/>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āls 13">
            <a:extLst>
              <a:ext uri="{FF2B5EF4-FFF2-40B4-BE49-F238E27FC236}">
                <a16:creationId xmlns:a16="http://schemas.microsoft.com/office/drawing/2014/main" id="{6B5615FD-8407-A6F6-DC29-132953691AFF}"/>
              </a:ext>
            </a:extLst>
          </p:cNvPr>
          <p:cNvSpPr/>
          <p:nvPr/>
        </p:nvSpPr>
        <p:spPr>
          <a:xfrm>
            <a:off x="157786" y="630338"/>
            <a:ext cx="732111" cy="732111"/>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Kristaps Palskis\Downloads\WhatsApp Image 2022-11-15 at 17.12.26.jpeg">
            <a:extLst>
              <a:ext uri="{FF2B5EF4-FFF2-40B4-BE49-F238E27FC236}">
                <a16:creationId xmlns:a16="http://schemas.microsoft.com/office/drawing/2014/main" id="{4A17A7FA-2566-8882-4638-0C11D72BABAE}"/>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5037" b="13481"/>
          <a:stretch/>
        </p:blipFill>
        <p:spPr bwMode="auto">
          <a:xfrm>
            <a:off x="0" y="3949736"/>
            <a:ext cx="4506768" cy="186947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a:extLst>
              <a:ext uri="{FF2B5EF4-FFF2-40B4-BE49-F238E27FC236}">
                <a16:creationId xmlns:a16="http://schemas.microsoft.com/office/drawing/2014/main" id="{F9DC7E8C-A505-32F1-DF8B-E1E17CBC4C2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06768" y="3962768"/>
            <a:ext cx="3702506" cy="1830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descr="D:\PhD\00_BALTIC_HELIUM\IMG_6649.jpg">
            <a:extLst>
              <a:ext uri="{FF2B5EF4-FFF2-40B4-BE49-F238E27FC236}">
                <a16:creationId xmlns:a16="http://schemas.microsoft.com/office/drawing/2014/main" id="{C6E09CB3-792E-D135-8DB6-60AD24564C50}"/>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785" t="33924" r="10596" b="11570"/>
          <a:stretch/>
        </p:blipFill>
        <p:spPr bwMode="auto">
          <a:xfrm>
            <a:off x="8213034" y="3962768"/>
            <a:ext cx="3978966" cy="1856441"/>
          </a:xfrm>
          <a:prstGeom prst="rect">
            <a:avLst/>
          </a:prstGeom>
          <a:noFill/>
          <a:extLst>
            <a:ext uri="{909E8E84-426E-40DD-AFC4-6F175D3DCCD1}">
              <a14:hiddenFill xmlns:a14="http://schemas.microsoft.com/office/drawing/2010/main">
                <a:solidFill>
                  <a:srgbClr val="FFFFFF"/>
                </a:solidFill>
              </a14:hiddenFill>
            </a:ext>
          </a:extLst>
        </p:spPr>
      </p:pic>
      <p:pic>
        <p:nvPicPr>
          <p:cNvPr id="23" name="Grafika 22">
            <a:extLst>
              <a:ext uri="{FF2B5EF4-FFF2-40B4-BE49-F238E27FC236}">
                <a16:creationId xmlns:a16="http://schemas.microsoft.com/office/drawing/2014/main" id="{56079993-1FBB-3FED-68D2-DD4E08796E8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607053" y="5860934"/>
            <a:ext cx="1292662" cy="646331"/>
          </a:xfrm>
          <a:prstGeom prst="rect">
            <a:avLst/>
          </a:prstGeom>
        </p:spPr>
      </p:pic>
      <p:pic>
        <p:nvPicPr>
          <p:cNvPr id="24" name="Attēls 23">
            <a:extLst>
              <a:ext uri="{FF2B5EF4-FFF2-40B4-BE49-F238E27FC236}">
                <a16:creationId xmlns:a16="http://schemas.microsoft.com/office/drawing/2014/main" id="{D7DAC9E1-E9F3-F42A-B991-CF0366B0F45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23853" y="5856030"/>
            <a:ext cx="1068335" cy="641001"/>
          </a:xfrm>
          <a:prstGeom prst="rect">
            <a:avLst/>
          </a:prstGeom>
          <a:ln>
            <a:noFill/>
          </a:ln>
        </p:spPr>
      </p:pic>
      <p:pic>
        <p:nvPicPr>
          <p:cNvPr id="25" name="Attēls 24">
            <a:extLst>
              <a:ext uri="{FF2B5EF4-FFF2-40B4-BE49-F238E27FC236}">
                <a16:creationId xmlns:a16="http://schemas.microsoft.com/office/drawing/2014/main" id="{511E79DB-A69B-3027-81C2-995FEA76092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714564" y="5881256"/>
            <a:ext cx="975905" cy="620996"/>
          </a:xfrm>
          <a:prstGeom prst="rect">
            <a:avLst/>
          </a:prstGeom>
          <a:ln>
            <a:solidFill>
              <a:schemeClr val="tx1"/>
            </a:solidFill>
          </a:ln>
        </p:spPr>
      </p:pic>
      <p:sp>
        <p:nvSpPr>
          <p:cNvPr id="27" name="Taisnstūris 26">
            <a:extLst>
              <a:ext uri="{FF2B5EF4-FFF2-40B4-BE49-F238E27FC236}">
                <a16:creationId xmlns:a16="http://schemas.microsoft.com/office/drawing/2014/main" id="{77F4D37A-EF8F-6215-161C-7DE3F5663131}"/>
              </a:ext>
            </a:extLst>
          </p:cNvPr>
          <p:cNvSpPr/>
          <p:nvPr/>
        </p:nvSpPr>
        <p:spPr>
          <a:xfrm>
            <a:off x="5876544" y="1254674"/>
            <a:ext cx="6315456" cy="783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b="1" dirty="0">
                <a:latin typeface="Roboto" panose="02000000000000000000" pitchFamily="2" charset="0"/>
                <a:ea typeface="Roboto" panose="02000000000000000000" pitchFamily="2" charset="0"/>
                <a:cs typeface="Roboto" panose="02000000000000000000" pitchFamily="2" charset="0"/>
              </a:rPr>
              <a:t>Meeting relevant stakeholders in all 3 of the Baltic countries</a:t>
            </a:r>
          </a:p>
        </p:txBody>
      </p:sp>
      <p:sp>
        <p:nvSpPr>
          <p:cNvPr id="28" name="Taisnstūris 27">
            <a:extLst>
              <a:ext uri="{FF2B5EF4-FFF2-40B4-BE49-F238E27FC236}">
                <a16:creationId xmlns:a16="http://schemas.microsoft.com/office/drawing/2014/main" id="{33038729-E4F1-F4D3-D280-B2951A1D8966}"/>
              </a:ext>
            </a:extLst>
          </p:cNvPr>
          <p:cNvSpPr/>
          <p:nvPr/>
        </p:nvSpPr>
        <p:spPr>
          <a:xfrm>
            <a:off x="5876542" y="2042331"/>
            <a:ext cx="6315456" cy="1048341"/>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nSpc>
                <a:spcPct val="120000"/>
              </a:lnSpc>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18</a:t>
            </a:r>
            <a:r>
              <a:rPr lang="en-US" baseline="30000" dirty="0">
                <a:solidFill>
                  <a:schemeClr val="tx1"/>
                </a:solidFill>
                <a:latin typeface="Roboto" panose="02000000000000000000" pitchFamily="2" charset="0"/>
                <a:ea typeface="Roboto" panose="02000000000000000000" pitchFamily="2" charset="0"/>
                <a:cs typeface="Roboto" panose="02000000000000000000" pitchFamily="2" charset="0"/>
              </a:rPr>
              <a:t>th</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of October – Latvian stakeholders, Riga</a:t>
            </a:r>
          </a:p>
          <a:p>
            <a:pPr marL="457200" indent="-457200">
              <a:lnSpc>
                <a:spcPct val="120000"/>
              </a:lnSpc>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16</a:t>
            </a:r>
            <a:r>
              <a:rPr lang="en-US" baseline="30000" dirty="0">
                <a:solidFill>
                  <a:schemeClr val="tx1"/>
                </a:solidFill>
                <a:latin typeface="Roboto" panose="02000000000000000000" pitchFamily="2" charset="0"/>
                <a:ea typeface="Roboto" panose="02000000000000000000" pitchFamily="2" charset="0"/>
                <a:cs typeface="Roboto" panose="02000000000000000000" pitchFamily="2" charset="0"/>
              </a:rPr>
              <a:t>th</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of November – Lithuanian stakeholders, Kaunas</a:t>
            </a:r>
          </a:p>
          <a:p>
            <a:pPr marL="457200" indent="-457200">
              <a:lnSpc>
                <a:spcPct val="120000"/>
              </a:lnSpc>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22</a:t>
            </a:r>
            <a:r>
              <a:rPr lang="en-US" baseline="30000" dirty="0">
                <a:solidFill>
                  <a:schemeClr val="tx1"/>
                </a:solidFill>
                <a:latin typeface="Roboto" panose="02000000000000000000" pitchFamily="2" charset="0"/>
                <a:ea typeface="Roboto" panose="02000000000000000000" pitchFamily="2" charset="0"/>
                <a:cs typeface="Roboto" panose="02000000000000000000" pitchFamily="2" charset="0"/>
              </a:rPr>
              <a:t>nd</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of November – Estonian stakeholders, Tallinn</a:t>
            </a:r>
          </a:p>
        </p:txBody>
      </p:sp>
      <p:sp>
        <p:nvSpPr>
          <p:cNvPr id="29" name="Taisnstūris 28">
            <a:extLst>
              <a:ext uri="{FF2B5EF4-FFF2-40B4-BE49-F238E27FC236}">
                <a16:creationId xmlns:a16="http://schemas.microsoft.com/office/drawing/2014/main" id="{557A268F-8E44-FDA6-E081-606D51045F29}"/>
              </a:ext>
            </a:extLst>
          </p:cNvPr>
          <p:cNvSpPr/>
          <p:nvPr/>
        </p:nvSpPr>
        <p:spPr>
          <a:xfrm>
            <a:off x="0" y="1858538"/>
            <a:ext cx="5872782" cy="18694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600" indent="-228600">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Invitations to professional associations and societies of radiologists, nuclear medicine specialists, radiation oncologists and medical physicists as well as representatives of involved universities, research institutions and political bodies</a:t>
            </a:r>
          </a:p>
          <a:p>
            <a:pPr marL="228600" indent="-228600">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Meetings were aimed to be in-person for maximum engagement</a:t>
            </a:r>
          </a:p>
        </p:txBody>
      </p:sp>
      <p:cxnSp>
        <p:nvCxnSpPr>
          <p:cNvPr id="30" name="Taisns savienotājs 29">
            <a:extLst>
              <a:ext uri="{FF2B5EF4-FFF2-40B4-BE49-F238E27FC236}">
                <a16:creationId xmlns:a16="http://schemas.microsoft.com/office/drawing/2014/main" id="{4F5B3AA3-9D86-A5A7-7088-8447B272D28D}"/>
              </a:ext>
            </a:extLst>
          </p:cNvPr>
          <p:cNvCxnSpPr>
            <a:cxnSpLocks/>
          </p:cNvCxnSpPr>
          <p:nvPr/>
        </p:nvCxnSpPr>
        <p:spPr>
          <a:xfrm flipH="1">
            <a:off x="0" y="1841787"/>
            <a:ext cx="4242816"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9FA1167B-C717-75D6-4A28-CA0DF70BEB34}"/>
              </a:ext>
            </a:extLst>
          </p:cNvPr>
          <p:cNvSpPr txBox="1"/>
          <p:nvPr/>
        </p:nvSpPr>
        <p:spPr>
          <a:xfrm>
            <a:off x="2151" y="1363372"/>
            <a:ext cx="3975489" cy="461665"/>
          </a:xfrm>
          <a:prstGeom prst="rect">
            <a:avLst/>
          </a:prstGeom>
          <a:noFill/>
        </p:spPr>
        <p:txBody>
          <a:bodyPr wrap="square" rtlCol="0">
            <a:spAutoFit/>
          </a:bodyPr>
          <a:lstStyle/>
          <a:p>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Set-up of the events</a:t>
            </a:r>
          </a:p>
        </p:txBody>
      </p:sp>
      <p:sp>
        <p:nvSpPr>
          <p:cNvPr id="5" name="Taisnstūris 4">
            <a:extLst>
              <a:ext uri="{FF2B5EF4-FFF2-40B4-BE49-F238E27FC236}">
                <a16:creationId xmlns:a16="http://schemas.microsoft.com/office/drawing/2014/main" id="{9000A572-8925-BC1A-875C-ECA477B12177}"/>
              </a:ext>
            </a:extLst>
          </p:cNvPr>
          <p:cNvSpPr/>
          <p:nvPr/>
        </p:nvSpPr>
        <p:spPr>
          <a:xfrm>
            <a:off x="0" y="3470834"/>
            <a:ext cx="12187952" cy="4789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66"/>
              </a:buClr>
            </a:pPr>
            <a:r>
              <a:rPr lang="en-US" sz="2000" b="1" dirty="0">
                <a:solidFill>
                  <a:srgbClr val="000066"/>
                </a:solidFill>
                <a:latin typeface="Roboto" panose="02000000000000000000" pitchFamily="2" charset="0"/>
                <a:ea typeface="Roboto" panose="02000000000000000000" pitchFamily="2" charset="0"/>
                <a:cs typeface="Roboto" panose="02000000000000000000" pitchFamily="2" charset="0"/>
              </a:rPr>
              <a:t>20 – 30 participants in each of the meetings</a:t>
            </a:r>
          </a:p>
        </p:txBody>
      </p:sp>
    </p:spTree>
    <p:extLst>
      <p:ext uri="{BB962C8B-B14F-4D97-AF65-F5344CB8AC3E}">
        <p14:creationId xmlns:p14="http://schemas.microsoft.com/office/powerpoint/2010/main" val="17919230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mph" presetSubtype="0" fill="hold" grpId="0" nodeType="withEffect">
                                  <p:stCondLst>
                                    <p:cond delay="0"/>
                                  </p:stCondLst>
                                  <p:childTnLst>
                                    <p:animClr clrSpc="rgb" dir="cw">
                                      <p:cBhvr override="childStyle">
                                        <p:cTn id="6" dur="500" fill="hold"/>
                                        <p:tgtEl>
                                          <p:spTgt spid="14"/>
                                        </p:tgtEl>
                                        <p:attrNameLst>
                                          <p:attrName>style.color</p:attrName>
                                        </p:attrNameLst>
                                      </p:cBhvr>
                                      <p:to>
                                        <a:srgbClr val="92D050"/>
                                      </p:to>
                                    </p:animClr>
                                    <p:animClr clrSpc="rgb" dir="cw">
                                      <p:cBhvr>
                                        <p:cTn id="7" dur="500" fill="hold"/>
                                        <p:tgtEl>
                                          <p:spTgt spid="14"/>
                                        </p:tgtEl>
                                        <p:attrNameLst>
                                          <p:attrName>fillcolor</p:attrName>
                                        </p:attrNameLst>
                                      </p:cBhvr>
                                      <p:to>
                                        <a:srgbClr val="92D050"/>
                                      </p:to>
                                    </p:animClr>
                                    <p:set>
                                      <p:cBhvr>
                                        <p:cTn id="8" dur="500" fill="hold"/>
                                        <p:tgtEl>
                                          <p:spTgt spid="14"/>
                                        </p:tgtEl>
                                        <p:attrNameLst>
                                          <p:attrName>fill.type</p:attrName>
                                        </p:attrNameLst>
                                      </p:cBhvr>
                                      <p:to>
                                        <p:strVal val="solid"/>
                                      </p:to>
                                    </p:set>
                                    <p:set>
                                      <p:cBhvr>
                                        <p:cTn id="9" dur="500" fill="hold"/>
                                        <p:tgtEl>
                                          <p:spTgt spid="1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The bi-lateral meetings with medical and other stakeholders</a:t>
            </a:r>
          </a:p>
        </p:txBody>
      </p:sp>
      <p:sp>
        <p:nvSpPr>
          <p:cNvPr id="16" name="Brīvforma: forma 15">
            <a:extLst>
              <a:ext uri="{FF2B5EF4-FFF2-40B4-BE49-F238E27FC236}">
                <a16:creationId xmlns:a16="http://schemas.microsoft.com/office/drawing/2014/main" id="{E424EA38-CFCB-7BAA-0CC9-00C598FE47F6}"/>
              </a:ext>
            </a:extLst>
          </p:cNvPr>
          <p:cNvSpPr/>
          <p:nvPr/>
        </p:nvSpPr>
        <p:spPr>
          <a:xfrm>
            <a:off x="-182880" y="803277"/>
            <a:ext cx="12417552" cy="486027"/>
          </a:xfrm>
          <a:custGeom>
            <a:avLst/>
            <a:gdLst>
              <a:gd name="connsiteX0" fmla="*/ 0 w 12417552"/>
              <a:gd name="connsiteY0" fmla="*/ 486027 h 486027"/>
              <a:gd name="connsiteX1" fmla="*/ 1197864 w 12417552"/>
              <a:gd name="connsiteY1" fmla="*/ 47115 h 486027"/>
              <a:gd name="connsiteX2" fmla="*/ 3063240 w 12417552"/>
              <a:gd name="connsiteY2" fmla="*/ 431163 h 486027"/>
              <a:gd name="connsiteX3" fmla="*/ 4672584 w 12417552"/>
              <a:gd name="connsiteY3" fmla="*/ 1395 h 486027"/>
              <a:gd name="connsiteX4" fmla="*/ 7763256 w 12417552"/>
              <a:gd name="connsiteY4" fmla="*/ 284859 h 486027"/>
              <a:gd name="connsiteX5" fmla="*/ 12417552 w 12417552"/>
              <a:gd name="connsiteY5" fmla="*/ 28827 h 486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17552" h="486027">
                <a:moveTo>
                  <a:pt x="0" y="486027"/>
                </a:moveTo>
                <a:cubicBezTo>
                  <a:pt x="343662" y="271143"/>
                  <a:pt x="687324" y="56259"/>
                  <a:pt x="1197864" y="47115"/>
                </a:cubicBezTo>
                <a:cubicBezTo>
                  <a:pt x="1708404" y="37971"/>
                  <a:pt x="2484120" y="438783"/>
                  <a:pt x="3063240" y="431163"/>
                </a:cubicBezTo>
                <a:cubicBezTo>
                  <a:pt x="3642360" y="423543"/>
                  <a:pt x="3889248" y="25779"/>
                  <a:pt x="4672584" y="1395"/>
                </a:cubicBezTo>
                <a:cubicBezTo>
                  <a:pt x="5455920" y="-22989"/>
                  <a:pt x="6472428" y="280287"/>
                  <a:pt x="7763256" y="284859"/>
                </a:cubicBezTo>
                <a:cubicBezTo>
                  <a:pt x="9054084" y="289431"/>
                  <a:pt x="10735818" y="159129"/>
                  <a:pt x="12417552" y="28827"/>
                </a:cubicBezTo>
              </a:path>
            </a:pathLst>
          </a:custGeom>
          <a:noFill/>
          <a:ln w="57150">
            <a:solidFill>
              <a:srgbClr val="000066"/>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aisnstūris 3">
            <a:extLst>
              <a:ext uri="{FF2B5EF4-FFF2-40B4-BE49-F238E27FC236}">
                <a16:creationId xmlns:a16="http://schemas.microsoft.com/office/drawing/2014/main" id="{342752EC-1F11-F2B7-22AE-584C3E76486D}"/>
              </a:ext>
            </a:extLst>
          </p:cNvPr>
          <p:cNvSpPr/>
          <p:nvPr/>
        </p:nvSpPr>
        <p:spPr>
          <a:xfrm>
            <a:off x="-100584" y="479395"/>
            <a:ext cx="12292583" cy="965357"/>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āls 13">
            <a:extLst>
              <a:ext uri="{FF2B5EF4-FFF2-40B4-BE49-F238E27FC236}">
                <a16:creationId xmlns:a16="http://schemas.microsoft.com/office/drawing/2014/main" id="{6B5615FD-8407-A6F6-DC29-132953691AFF}"/>
              </a:ext>
            </a:extLst>
          </p:cNvPr>
          <p:cNvSpPr/>
          <p:nvPr/>
        </p:nvSpPr>
        <p:spPr>
          <a:xfrm>
            <a:off x="157786" y="630338"/>
            <a:ext cx="732111" cy="73211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aisnstūris 28">
            <a:extLst>
              <a:ext uri="{FF2B5EF4-FFF2-40B4-BE49-F238E27FC236}">
                <a16:creationId xmlns:a16="http://schemas.microsoft.com/office/drawing/2014/main" id="{557A268F-8E44-FDA6-E081-606D51045F29}"/>
              </a:ext>
            </a:extLst>
          </p:cNvPr>
          <p:cNvSpPr/>
          <p:nvPr/>
        </p:nvSpPr>
        <p:spPr>
          <a:xfrm>
            <a:off x="0" y="1841786"/>
            <a:ext cx="12187952" cy="27500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600"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Agenda of the events:</a:t>
            </a:r>
          </a:p>
          <a:p>
            <a:pPr marL="685800" lvl="1"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Overview of CERN and NIMMS activities in medical technology development</a:t>
            </a:r>
          </a:p>
          <a:p>
            <a:pPr marL="685800" lvl="1"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Overview of CERN Baltic Group and current status of initiative related activities</a:t>
            </a:r>
          </a:p>
          <a:p>
            <a:pPr marL="685800" lvl="1"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Presentation of the conceptual design idea for the proposed facility</a:t>
            </a:r>
          </a:p>
          <a:p>
            <a:pPr marL="685800" lvl="1"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Discussion session</a:t>
            </a:r>
          </a:p>
          <a:p>
            <a:pPr>
              <a:buClr>
                <a:srgbClr val="000066"/>
              </a:buClr>
            </a:pPr>
            <a:endParaRPr lang="en-US" sz="20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cxnSp>
        <p:nvCxnSpPr>
          <p:cNvPr id="30" name="Taisns savienotājs 29">
            <a:extLst>
              <a:ext uri="{FF2B5EF4-FFF2-40B4-BE49-F238E27FC236}">
                <a16:creationId xmlns:a16="http://schemas.microsoft.com/office/drawing/2014/main" id="{4F5B3AA3-9D86-A5A7-7088-8447B272D28D}"/>
              </a:ext>
            </a:extLst>
          </p:cNvPr>
          <p:cNvCxnSpPr>
            <a:cxnSpLocks/>
          </p:cNvCxnSpPr>
          <p:nvPr/>
        </p:nvCxnSpPr>
        <p:spPr>
          <a:xfrm flipH="1">
            <a:off x="0" y="1841787"/>
            <a:ext cx="4242816"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9FA1167B-C717-75D6-4A28-CA0DF70BEB34}"/>
              </a:ext>
            </a:extLst>
          </p:cNvPr>
          <p:cNvSpPr txBox="1"/>
          <p:nvPr/>
        </p:nvSpPr>
        <p:spPr>
          <a:xfrm>
            <a:off x="2151" y="1363372"/>
            <a:ext cx="3975489" cy="461665"/>
          </a:xfrm>
          <a:prstGeom prst="rect">
            <a:avLst/>
          </a:prstGeom>
          <a:noFill/>
        </p:spPr>
        <p:txBody>
          <a:bodyPr wrap="square" rtlCol="0">
            <a:spAutoFit/>
          </a:bodyPr>
          <a:lstStyle/>
          <a:p>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Set-up of the events</a:t>
            </a:r>
          </a:p>
        </p:txBody>
      </p:sp>
      <p:sp>
        <p:nvSpPr>
          <p:cNvPr id="2" name="Taisnstūris 1">
            <a:extLst>
              <a:ext uri="{FF2B5EF4-FFF2-40B4-BE49-F238E27FC236}">
                <a16:creationId xmlns:a16="http://schemas.microsoft.com/office/drawing/2014/main" id="{8A7A317E-CF78-A674-3FE3-F1117F305A2A}"/>
              </a:ext>
            </a:extLst>
          </p:cNvPr>
          <p:cNvSpPr/>
          <p:nvPr/>
        </p:nvSpPr>
        <p:spPr>
          <a:xfrm>
            <a:off x="5872782" y="630338"/>
            <a:ext cx="6315170" cy="1191406"/>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Roboto" panose="02000000000000000000" pitchFamily="2" charset="0"/>
                <a:ea typeface="Roboto" panose="02000000000000000000" pitchFamily="2" charset="0"/>
                <a:cs typeface="Roboto" panose="02000000000000000000" pitchFamily="2" charset="0"/>
              </a:rPr>
              <a:t>Grateful for NIMMS collaboration representation in these meetings</a:t>
            </a:r>
          </a:p>
        </p:txBody>
      </p:sp>
      <p:sp>
        <p:nvSpPr>
          <p:cNvPr id="5" name="Taisnstūris 4">
            <a:extLst>
              <a:ext uri="{FF2B5EF4-FFF2-40B4-BE49-F238E27FC236}">
                <a16:creationId xmlns:a16="http://schemas.microsoft.com/office/drawing/2014/main" id="{3E449773-9EE7-4953-F8D7-DE047FFCCC4A}"/>
              </a:ext>
            </a:extLst>
          </p:cNvPr>
          <p:cNvSpPr/>
          <p:nvPr/>
        </p:nvSpPr>
        <p:spPr>
          <a:xfrm>
            <a:off x="0" y="4608577"/>
            <a:ext cx="12189849" cy="128475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Roboto" panose="02000000000000000000" pitchFamily="2" charset="0"/>
                <a:ea typeface="Roboto" panose="02000000000000000000" pitchFamily="2" charset="0"/>
                <a:cs typeface="Roboto" panose="02000000000000000000" pitchFamily="2" charset="0"/>
              </a:rPr>
              <a:t>General support and interest in the conceptual idea and initiative</a:t>
            </a:r>
          </a:p>
          <a:p>
            <a:pPr algn="ctr"/>
            <a:r>
              <a:rPr lang="en-US" sz="2400" b="1" dirty="0">
                <a:latin typeface="Roboto" panose="02000000000000000000" pitchFamily="2" charset="0"/>
                <a:ea typeface="Roboto" panose="02000000000000000000" pitchFamily="2" charset="0"/>
                <a:cs typeface="Roboto" panose="02000000000000000000" pitchFamily="2" charset="0"/>
              </a:rPr>
              <a:t>BUT, of course, there are various aspects that should be looked into in greater detail before going forward</a:t>
            </a:r>
          </a:p>
        </p:txBody>
      </p:sp>
      <p:sp>
        <p:nvSpPr>
          <p:cNvPr id="6" name="TextBox 5">
            <a:extLst>
              <a:ext uri="{FF2B5EF4-FFF2-40B4-BE49-F238E27FC236}">
                <a16:creationId xmlns:a16="http://schemas.microsoft.com/office/drawing/2014/main" id="{EFEFF074-D914-17E0-79A7-8BC1E78EA0B1}"/>
              </a:ext>
            </a:extLst>
          </p:cNvPr>
          <p:cNvSpPr txBox="1"/>
          <p:nvPr/>
        </p:nvSpPr>
        <p:spPr>
          <a:xfrm>
            <a:off x="2151" y="5904496"/>
            <a:ext cx="12189849" cy="646331"/>
          </a:xfrm>
          <a:prstGeom prst="rect">
            <a:avLst/>
          </a:prstGeom>
          <a:noFill/>
        </p:spPr>
        <p:txBody>
          <a:bodyPr wrap="square" rtlCol="0">
            <a:spAutoFit/>
          </a:bodyPr>
          <a:lstStyle/>
          <a:p>
            <a:pPr algn="ctr"/>
            <a:r>
              <a:rPr lang="en-US" sz="3600" b="1" dirty="0">
                <a:solidFill>
                  <a:srgbClr val="000066"/>
                </a:solidFill>
                <a:latin typeface="Roboto" panose="02000000000000000000" pitchFamily="2" charset="0"/>
                <a:ea typeface="Roboto" panose="02000000000000000000" pitchFamily="2" charset="0"/>
                <a:cs typeface="Roboto" panose="02000000000000000000" pitchFamily="2" charset="0"/>
              </a:rPr>
              <a:t>How should we proceed?</a:t>
            </a:r>
            <a:endParaRPr lang="en-US" sz="2800" i="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
        <p:nvSpPr>
          <p:cNvPr id="7" name="TextBox 6">
            <a:extLst>
              <a:ext uri="{FF2B5EF4-FFF2-40B4-BE49-F238E27FC236}">
                <a16:creationId xmlns:a16="http://schemas.microsoft.com/office/drawing/2014/main" id="{622FE4E9-2851-A482-BA64-1B01C4A34542}"/>
              </a:ext>
            </a:extLst>
          </p:cNvPr>
          <p:cNvSpPr txBox="1"/>
          <p:nvPr/>
        </p:nvSpPr>
        <p:spPr>
          <a:xfrm>
            <a:off x="-12642" y="3706351"/>
            <a:ext cx="12189849" cy="830997"/>
          </a:xfrm>
          <a:prstGeom prst="rect">
            <a:avLst/>
          </a:prstGeom>
          <a:noFill/>
        </p:spPr>
        <p:txBody>
          <a:bodyPr wrap="square" rtlCol="0">
            <a:spAutoFit/>
          </a:bodyPr>
          <a:lstStyle/>
          <a:p>
            <a:pPr algn="ctr"/>
            <a:r>
              <a:rPr lang="en-US" sz="2400" dirty="0">
                <a:solidFill>
                  <a:srgbClr val="000066"/>
                </a:solidFill>
                <a:latin typeface="Roboto" panose="02000000000000000000" pitchFamily="2" charset="0"/>
                <a:ea typeface="Roboto" panose="02000000000000000000" pitchFamily="2" charset="0"/>
                <a:cs typeface="Roboto" panose="02000000000000000000" pitchFamily="2" charset="0"/>
              </a:rPr>
              <a:t>A summary report was developed after each of the meetings, outlining key discussion topics and concerns</a:t>
            </a:r>
            <a:endParaRPr lang="en-US" i="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6714459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mph" presetSubtype="2" fill="hold" grpId="0" nodeType="clickEffect">
                                  <p:stCondLst>
                                    <p:cond delay="0"/>
                                  </p:stCondLst>
                                  <p:childTnLst>
                                    <p:animClr clrSpc="rgb" dir="cw">
                                      <p:cBhvr override="childStyle">
                                        <p:cTn id="11" dur="500" fill="hold"/>
                                        <p:tgtEl>
                                          <p:spTgt spid="7"/>
                                        </p:tgtEl>
                                        <p:attrNameLst>
                                          <p:attrName>style.color</p:attrName>
                                        </p:attrNameLst>
                                      </p:cBhvr>
                                      <p:to>
                                        <a:srgbClr val="70AD47"/>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Taisnstūris 54">
            <a:extLst>
              <a:ext uri="{FF2B5EF4-FFF2-40B4-BE49-F238E27FC236}">
                <a16:creationId xmlns:a16="http://schemas.microsoft.com/office/drawing/2014/main" id="{63FA4071-4DC2-C83C-C697-A2772C17ABED}"/>
              </a:ext>
            </a:extLst>
          </p:cNvPr>
          <p:cNvSpPr/>
          <p:nvPr/>
        </p:nvSpPr>
        <p:spPr>
          <a:xfrm>
            <a:off x="0" y="6181344"/>
            <a:ext cx="12192000" cy="378488"/>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For more details, all 3 reports can be found: </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hlinkClick r:id="rId2"/>
              </a:rPr>
              <a:t>Meeting summaries</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 </a:t>
            </a:r>
          </a:p>
        </p:txBody>
      </p:sp>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Lessons learned from the bi-lateral meetings</a:t>
            </a:r>
          </a:p>
        </p:txBody>
      </p:sp>
      <p:pic>
        <p:nvPicPr>
          <p:cNvPr id="8" name="Grafika 7">
            <a:extLst>
              <a:ext uri="{FF2B5EF4-FFF2-40B4-BE49-F238E27FC236}">
                <a16:creationId xmlns:a16="http://schemas.microsoft.com/office/drawing/2014/main" id="{9E326711-5FA1-1915-15BB-BC6F6BBDB85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71846" y="651902"/>
            <a:ext cx="1292662" cy="646331"/>
          </a:xfrm>
          <a:prstGeom prst="rect">
            <a:avLst/>
          </a:prstGeom>
        </p:spPr>
      </p:pic>
      <p:pic>
        <p:nvPicPr>
          <p:cNvPr id="9" name="Attēls 8">
            <a:extLst>
              <a:ext uri="{FF2B5EF4-FFF2-40B4-BE49-F238E27FC236}">
                <a16:creationId xmlns:a16="http://schemas.microsoft.com/office/drawing/2014/main" id="{16A80CD5-D3FF-F37E-7395-874298CEFEF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25146" y="650554"/>
            <a:ext cx="1068335" cy="641001"/>
          </a:xfrm>
          <a:prstGeom prst="rect">
            <a:avLst/>
          </a:prstGeom>
        </p:spPr>
      </p:pic>
      <p:pic>
        <p:nvPicPr>
          <p:cNvPr id="10" name="Attēls 9">
            <a:extLst>
              <a:ext uri="{FF2B5EF4-FFF2-40B4-BE49-F238E27FC236}">
                <a16:creationId xmlns:a16="http://schemas.microsoft.com/office/drawing/2014/main" id="{F31B9224-133C-3FA9-D6AE-24E898790F5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79357" y="666636"/>
            <a:ext cx="975905" cy="620996"/>
          </a:xfrm>
          <a:prstGeom prst="rect">
            <a:avLst/>
          </a:prstGeom>
          <a:ln>
            <a:solidFill>
              <a:schemeClr val="tx1"/>
            </a:solidFill>
          </a:ln>
        </p:spPr>
      </p:pic>
      <p:pic>
        <p:nvPicPr>
          <p:cNvPr id="11" name="Attēls 10">
            <a:extLst>
              <a:ext uri="{FF2B5EF4-FFF2-40B4-BE49-F238E27FC236}">
                <a16:creationId xmlns:a16="http://schemas.microsoft.com/office/drawing/2014/main" id="{5F37E231-8315-7B80-EDD6-56F7A7677518}"/>
              </a:ext>
            </a:extLst>
          </p:cNvPr>
          <p:cNvPicPr>
            <a:picLocks noChangeAspect="1"/>
          </p:cNvPicPr>
          <p:nvPr/>
        </p:nvPicPr>
        <p:blipFill>
          <a:blip r:embed="rId7"/>
          <a:stretch>
            <a:fillRect/>
          </a:stretch>
        </p:blipFill>
        <p:spPr>
          <a:xfrm>
            <a:off x="8134304" y="1667052"/>
            <a:ext cx="4057696" cy="4245364"/>
          </a:xfrm>
          <a:prstGeom prst="rect">
            <a:avLst/>
          </a:prstGeom>
        </p:spPr>
      </p:pic>
      <p:pic>
        <p:nvPicPr>
          <p:cNvPr id="12" name="Attēls 11">
            <a:extLst>
              <a:ext uri="{FF2B5EF4-FFF2-40B4-BE49-F238E27FC236}">
                <a16:creationId xmlns:a16="http://schemas.microsoft.com/office/drawing/2014/main" id="{A39EE1DA-66E9-5447-6F35-4760B1A38F29}"/>
              </a:ext>
            </a:extLst>
          </p:cNvPr>
          <p:cNvPicPr>
            <a:picLocks noChangeAspect="1"/>
          </p:cNvPicPr>
          <p:nvPr/>
        </p:nvPicPr>
        <p:blipFill>
          <a:blip r:embed="rId8"/>
          <a:stretch>
            <a:fillRect/>
          </a:stretch>
        </p:blipFill>
        <p:spPr>
          <a:xfrm>
            <a:off x="4370930" y="1426249"/>
            <a:ext cx="3776766" cy="4726971"/>
          </a:xfrm>
          <a:prstGeom prst="rect">
            <a:avLst/>
          </a:prstGeom>
        </p:spPr>
      </p:pic>
      <p:grpSp>
        <p:nvGrpSpPr>
          <p:cNvPr id="13" name="Grupa 12">
            <a:extLst>
              <a:ext uri="{FF2B5EF4-FFF2-40B4-BE49-F238E27FC236}">
                <a16:creationId xmlns:a16="http://schemas.microsoft.com/office/drawing/2014/main" id="{7BEE8689-ADB6-3898-CABB-FFD0EB75F3EC}"/>
              </a:ext>
            </a:extLst>
          </p:cNvPr>
          <p:cNvGrpSpPr/>
          <p:nvPr/>
        </p:nvGrpSpPr>
        <p:grpSpPr>
          <a:xfrm>
            <a:off x="490797" y="1415648"/>
            <a:ext cx="3454759" cy="4678233"/>
            <a:chOff x="673736" y="1627417"/>
            <a:chExt cx="3065472" cy="4151083"/>
          </a:xfrm>
        </p:grpSpPr>
        <p:pic>
          <p:nvPicPr>
            <p:cNvPr id="15" name="Attēls 14">
              <a:extLst>
                <a:ext uri="{FF2B5EF4-FFF2-40B4-BE49-F238E27FC236}">
                  <a16:creationId xmlns:a16="http://schemas.microsoft.com/office/drawing/2014/main" id="{C5DFC0A8-42C6-7E52-61FE-36E12C413A1E}"/>
                </a:ext>
              </a:extLst>
            </p:cNvPr>
            <p:cNvPicPr>
              <a:picLocks noChangeAspect="1"/>
            </p:cNvPicPr>
            <p:nvPr/>
          </p:nvPicPr>
          <p:blipFill>
            <a:blip r:embed="rId9"/>
            <a:stretch>
              <a:fillRect/>
            </a:stretch>
          </p:blipFill>
          <p:spPr>
            <a:xfrm>
              <a:off x="697146" y="1627417"/>
              <a:ext cx="3042062" cy="2718230"/>
            </a:xfrm>
            <a:prstGeom prst="rect">
              <a:avLst/>
            </a:prstGeom>
          </p:spPr>
        </p:pic>
        <p:pic>
          <p:nvPicPr>
            <p:cNvPr id="17" name="Attēls 16">
              <a:extLst>
                <a:ext uri="{FF2B5EF4-FFF2-40B4-BE49-F238E27FC236}">
                  <a16:creationId xmlns:a16="http://schemas.microsoft.com/office/drawing/2014/main" id="{A0C2DA54-12D5-225B-246E-88B50DF3FEEE}"/>
                </a:ext>
              </a:extLst>
            </p:cNvPr>
            <p:cNvPicPr>
              <a:picLocks noChangeAspect="1"/>
            </p:cNvPicPr>
            <p:nvPr/>
          </p:nvPicPr>
          <p:blipFill rotWithShape="1">
            <a:blip r:embed="rId10"/>
            <a:srcRect b="46026"/>
            <a:stretch/>
          </p:blipFill>
          <p:spPr>
            <a:xfrm>
              <a:off x="673736" y="4170051"/>
              <a:ext cx="2980050" cy="1608449"/>
            </a:xfrm>
            <a:prstGeom prst="rect">
              <a:avLst/>
            </a:prstGeom>
          </p:spPr>
        </p:pic>
      </p:grpSp>
      <p:sp>
        <p:nvSpPr>
          <p:cNvPr id="18" name="Taisnstūris 17">
            <a:extLst>
              <a:ext uri="{FF2B5EF4-FFF2-40B4-BE49-F238E27FC236}">
                <a16:creationId xmlns:a16="http://schemas.microsoft.com/office/drawing/2014/main" id="{678993BC-829E-13CB-F8F2-A2F34CE03FB9}"/>
              </a:ext>
            </a:extLst>
          </p:cNvPr>
          <p:cNvSpPr/>
          <p:nvPr/>
        </p:nvSpPr>
        <p:spPr>
          <a:xfrm>
            <a:off x="1905000" y="2122932"/>
            <a:ext cx="863600" cy="139700"/>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aisnstūris 18">
            <a:extLst>
              <a:ext uri="{FF2B5EF4-FFF2-40B4-BE49-F238E27FC236}">
                <a16:creationId xmlns:a16="http://schemas.microsoft.com/office/drawing/2014/main" id="{945F8B47-8460-4C3A-168D-C186CE4625CE}"/>
              </a:ext>
            </a:extLst>
          </p:cNvPr>
          <p:cNvSpPr/>
          <p:nvPr/>
        </p:nvSpPr>
        <p:spPr>
          <a:xfrm>
            <a:off x="2641600" y="2630280"/>
            <a:ext cx="952500" cy="139699"/>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aisnstūris 19">
            <a:extLst>
              <a:ext uri="{FF2B5EF4-FFF2-40B4-BE49-F238E27FC236}">
                <a16:creationId xmlns:a16="http://schemas.microsoft.com/office/drawing/2014/main" id="{BB38A48D-9255-9AE1-3112-9CFCF6C49644}"/>
              </a:ext>
            </a:extLst>
          </p:cNvPr>
          <p:cNvSpPr/>
          <p:nvPr/>
        </p:nvSpPr>
        <p:spPr>
          <a:xfrm>
            <a:off x="2552700" y="2828512"/>
            <a:ext cx="1392856" cy="130803"/>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aisnstūris 20">
            <a:extLst>
              <a:ext uri="{FF2B5EF4-FFF2-40B4-BE49-F238E27FC236}">
                <a16:creationId xmlns:a16="http://schemas.microsoft.com/office/drawing/2014/main" id="{F9806402-6A75-33E8-85A5-34791A539F76}"/>
              </a:ext>
            </a:extLst>
          </p:cNvPr>
          <p:cNvSpPr/>
          <p:nvPr/>
        </p:nvSpPr>
        <p:spPr>
          <a:xfrm>
            <a:off x="2641600" y="2957107"/>
            <a:ext cx="1066800" cy="130803"/>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aisnstūris 21">
            <a:extLst>
              <a:ext uri="{FF2B5EF4-FFF2-40B4-BE49-F238E27FC236}">
                <a16:creationId xmlns:a16="http://schemas.microsoft.com/office/drawing/2014/main" id="{5DCE92CE-E671-C13A-41FF-C705622E424B}"/>
              </a:ext>
            </a:extLst>
          </p:cNvPr>
          <p:cNvSpPr/>
          <p:nvPr/>
        </p:nvSpPr>
        <p:spPr>
          <a:xfrm>
            <a:off x="742950" y="3767105"/>
            <a:ext cx="1689100" cy="139700"/>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aisnstūris 22">
            <a:extLst>
              <a:ext uri="{FF2B5EF4-FFF2-40B4-BE49-F238E27FC236}">
                <a16:creationId xmlns:a16="http://schemas.microsoft.com/office/drawing/2014/main" id="{1EE5D18D-1864-201A-2710-A5971FB7B5ED}"/>
              </a:ext>
            </a:extLst>
          </p:cNvPr>
          <p:cNvSpPr/>
          <p:nvPr/>
        </p:nvSpPr>
        <p:spPr>
          <a:xfrm>
            <a:off x="647700" y="4577859"/>
            <a:ext cx="2514600" cy="61630"/>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aisnstūris 23">
            <a:extLst>
              <a:ext uri="{FF2B5EF4-FFF2-40B4-BE49-F238E27FC236}">
                <a16:creationId xmlns:a16="http://schemas.microsoft.com/office/drawing/2014/main" id="{030B9388-D47D-FF3E-1E54-1D3ACEBF9226}"/>
              </a:ext>
            </a:extLst>
          </p:cNvPr>
          <p:cNvSpPr/>
          <p:nvPr/>
        </p:nvSpPr>
        <p:spPr>
          <a:xfrm>
            <a:off x="952500" y="5328130"/>
            <a:ext cx="1689100" cy="139700"/>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aisnstūris 24">
            <a:extLst>
              <a:ext uri="{FF2B5EF4-FFF2-40B4-BE49-F238E27FC236}">
                <a16:creationId xmlns:a16="http://schemas.microsoft.com/office/drawing/2014/main" id="{5EC55500-04CE-C6DE-CA01-7D90FAC5ECA4}"/>
              </a:ext>
            </a:extLst>
          </p:cNvPr>
          <p:cNvSpPr/>
          <p:nvPr/>
        </p:nvSpPr>
        <p:spPr>
          <a:xfrm>
            <a:off x="5414762" y="3650034"/>
            <a:ext cx="2294167" cy="117071"/>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aisnstūris 25">
            <a:extLst>
              <a:ext uri="{FF2B5EF4-FFF2-40B4-BE49-F238E27FC236}">
                <a16:creationId xmlns:a16="http://schemas.microsoft.com/office/drawing/2014/main" id="{8F4A2069-1FFD-8CE8-69EE-0C5D9C9D0264}"/>
              </a:ext>
            </a:extLst>
          </p:cNvPr>
          <p:cNvSpPr/>
          <p:nvPr/>
        </p:nvSpPr>
        <p:spPr>
          <a:xfrm>
            <a:off x="4578063" y="3906805"/>
            <a:ext cx="1517938" cy="117071"/>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aisnstūris 26">
            <a:extLst>
              <a:ext uri="{FF2B5EF4-FFF2-40B4-BE49-F238E27FC236}">
                <a16:creationId xmlns:a16="http://schemas.microsoft.com/office/drawing/2014/main" id="{E2892064-DCCA-A2F6-2E13-A6C4E9D50697}"/>
              </a:ext>
            </a:extLst>
          </p:cNvPr>
          <p:cNvSpPr/>
          <p:nvPr/>
        </p:nvSpPr>
        <p:spPr>
          <a:xfrm>
            <a:off x="4588209" y="4222638"/>
            <a:ext cx="987091" cy="117071"/>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aisnstūris 27">
            <a:extLst>
              <a:ext uri="{FF2B5EF4-FFF2-40B4-BE49-F238E27FC236}">
                <a16:creationId xmlns:a16="http://schemas.microsoft.com/office/drawing/2014/main" id="{970E3CAF-66F4-9F31-3AEE-F6AC484A2521}"/>
              </a:ext>
            </a:extLst>
          </p:cNvPr>
          <p:cNvSpPr/>
          <p:nvPr/>
        </p:nvSpPr>
        <p:spPr>
          <a:xfrm>
            <a:off x="5272222" y="5099609"/>
            <a:ext cx="1136068" cy="117071"/>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aisnstūris 31">
            <a:extLst>
              <a:ext uri="{FF2B5EF4-FFF2-40B4-BE49-F238E27FC236}">
                <a16:creationId xmlns:a16="http://schemas.microsoft.com/office/drawing/2014/main" id="{16F4CE93-EDDD-7D69-F241-B2A489EFA6C0}"/>
              </a:ext>
            </a:extLst>
          </p:cNvPr>
          <p:cNvSpPr/>
          <p:nvPr/>
        </p:nvSpPr>
        <p:spPr>
          <a:xfrm>
            <a:off x="5123244" y="5445640"/>
            <a:ext cx="2489415" cy="117071"/>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aisnstūris 32">
            <a:extLst>
              <a:ext uri="{FF2B5EF4-FFF2-40B4-BE49-F238E27FC236}">
                <a16:creationId xmlns:a16="http://schemas.microsoft.com/office/drawing/2014/main" id="{F93B4D89-E498-6C03-6E2F-C90B15B609C3}"/>
              </a:ext>
            </a:extLst>
          </p:cNvPr>
          <p:cNvSpPr/>
          <p:nvPr/>
        </p:nvSpPr>
        <p:spPr>
          <a:xfrm>
            <a:off x="4578063" y="2652908"/>
            <a:ext cx="3334037" cy="117071"/>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aisnstūris 33">
            <a:extLst>
              <a:ext uri="{FF2B5EF4-FFF2-40B4-BE49-F238E27FC236}">
                <a16:creationId xmlns:a16="http://schemas.microsoft.com/office/drawing/2014/main" id="{9F4401DD-5958-ACA7-6237-1E55B5B0AA89}"/>
              </a:ext>
            </a:extLst>
          </p:cNvPr>
          <p:cNvSpPr/>
          <p:nvPr/>
        </p:nvSpPr>
        <p:spPr>
          <a:xfrm>
            <a:off x="9296400" y="2395492"/>
            <a:ext cx="2791047" cy="108440"/>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aisnstūris 34">
            <a:extLst>
              <a:ext uri="{FF2B5EF4-FFF2-40B4-BE49-F238E27FC236}">
                <a16:creationId xmlns:a16="http://schemas.microsoft.com/office/drawing/2014/main" id="{31B53278-4768-AE22-D85B-74850F0745C9}"/>
              </a:ext>
            </a:extLst>
          </p:cNvPr>
          <p:cNvSpPr/>
          <p:nvPr/>
        </p:nvSpPr>
        <p:spPr>
          <a:xfrm>
            <a:off x="8337475" y="2544468"/>
            <a:ext cx="3337345" cy="85812"/>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aisnstūris 35">
            <a:extLst>
              <a:ext uri="{FF2B5EF4-FFF2-40B4-BE49-F238E27FC236}">
                <a16:creationId xmlns:a16="http://schemas.microsoft.com/office/drawing/2014/main" id="{0C0B4395-45C1-2BE4-9C22-37C18D5242F2}"/>
              </a:ext>
            </a:extLst>
          </p:cNvPr>
          <p:cNvSpPr/>
          <p:nvPr/>
        </p:nvSpPr>
        <p:spPr>
          <a:xfrm>
            <a:off x="8283833" y="2890960"/>
            <a:ext cx="3486409" cy="108440"/>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aisnstūris 36">
            <a:extLst>
              <a:ext uri="{FF2B5EF4-FFF2-40B4-BE49-F238E27FC236}">
                <a16:creationId xmlns:a16="http://schemas.microsoft.com/office/drawing/2014/main" id="{13ABA641-5656-B91B-7AD9-A97B18A3C5FA}"/>
              </a:ext>
            </a:extLst>
          </p:cNvPr>
          <p:cNvSpPr/>
          <p:nvPr/>
        </p:nvSpPr>
        <p:spPr>
          <a:xfrm>
            <a:off x="11353801" y="3227832"/>
            <a:ext cx="654878" cy="108440"/>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aisnstūris 37">
            <a:extLst>
              <a:ext uri="{FF2B5EF4-FFF2-40B4-BE49-F238E27FC236}">
                <a16:creationId xmlns:a16="http://schemas.microsoft.com/office/drawing/2014/main" id="{EAE14158-0821-FBFA-F99F-F3E77A9EBC4C}"/>
              </a:ext>
            </a:extLst>
          </p:cNvPr>
          <p:cNvSpPr/>
          <p:nvPr/>
        </p:nvSpPr>
        <p:spPr>
          <a:xfrm>
            <a:off x="8344653" y="3347825"/>
            <a:ext cx="1334703" cy="108440"/>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aisnstūris 38">
            <a:extLst>
              <a:ext uri="{FF2B5EF4-FFF2-40B4-BE49-F238E27FC236}">
                <a16:creationId xmlns:a16="http://schemas.microsoft.com/office/drawing/2014/main" id="{81602683-C23C-8BB4-071D-B99A90ED0FC1}"/>
              </a:ext>
            </a:extLst>
          </p:cNvPr>
          <p:cNvSpPr/>
          <p:nvPr/>
        </p:nvSpPr>
        <p:spPr>
          <a:xfrm>
            <a:off x="9772111" y="3335125"/>
            <a:ext cx="934589" cy="121140"/>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aisnstūris 39">
            <a:extLst>
              <a:ext uri="{FF2B5EF4-FFF2-40B4-BE49-F238E27FC236}">
                <a16:creationId xmlns:a16="http://schemas.microsoft.com/office/drawing/2014/main" id="{00FE579E-20D8-42EE-20D1-2CBD68B4B44F}"/>
              </a:ext>
            </a:extLst>
          </p:cNvPr>
          <p:cNvSpPr/>
          <p:nvPr/>
        </p:nvSpPr>
        <p:spPr>
          <a:xfrm>
            <a:off x="9212061" y="3464460"/>
            <a:ext cx="1334703" cy="121140"/>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aisnstūris 40">
            <a:extLst>
              <a:ext uri="{FF2B5EF4-FFF2-40B4-BE49-F238E27FC236}">
                <a16:creationId xmlns:a16="http://schemas.microsoft.com/office/drawing/2014/main" id="{18746DFA-FCC8-9774-C29F-0150E3BACE99}"/>
              </a:ext>
            </a:extLst>
          </p:cNvPr>
          <p:cNvSpPr/>
          <p:nvPr/>
        </p:nvSpPr>
        <p:spPr>
          <a:xfrm>
            <a:off x="9192023" y="3804690"/>
            <a:ext cx="1334703" cy="121140"/>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aisnstūris 41">
            <a:extLst>
              <a:ext uri="{FF2B5EF4-FFF2-40B4-BE49-F238E27FC236}">
                <a16:creationId xmlns:a16="http://schemas.microsoft.com/office/drawing/2014/main" id="{740A2A58-91FC-5B7D-9014-E2CC17B4A22D}"/>
              </a:ext>
            </a:extLst>
          </p:cNvPr>
          <p:cNvSpPr/>
          <p:nvPr/>
        </p:nvSpPr>
        <p:spPr>
          <a:xfrm>
            <a:off x="9371997" y="4863424"/>
            <a:ext cx="1765903" cy="121140"/>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aisnstūris 42">
            <a:extLst>
              <a:ext uri="{FF2B5EF4-FFF2-40B4-BE49-F238E27FC236}">
                <a16:creationId xmlns:a16="http://schemas.microsoft.com/office/drawing/2014/main" id="{03AE578D-3A15-D005-887E-AE56F465409B}"/>
              </a:ext>
            </a:extLst>
          </p:cNvPr>
          <p:cNvSpPr/>
          <p:nvPr/>
        </p:nvSpPr>
        <p:spPr>
          <a:xfrm>
            <a:off x="9012604" y="5445640"/>
            <a:ext cx="2996075" cy="108440"/>
          </a:xfrm>
          <a:prstGeom prst="rect">
            <a:avLst/>
          </a:prstGeom>
          <a:solidFill>
            <a:srgbClr val="70AD4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aisnstūris 43">
            <a:extLst>
              <a:ext uri="{FF2B5EF4-FFF2-40B4-BE49-F238E27FC236}">
                <a16:creationId xmlns:a16="http://schemas.microsoft.com/office/drawing/2014/main" id="{9BA2E6DF-F7CD-D2E5-890F-4BE464F65B12}"/>
              </a:ext>
            </a:extLst>
          </p:cNvPr>
          <p:cNvSpPr/>
          <p:nvPr/>
        </p:nvSpPr>
        <p:spPr>
          <a:xfrm>
            <a:off x="10414" y="480626"/>
            <a:ext cx="12192003" cy="6080436"/>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BA39BDD-0E6E-7A3A-6E33-B1D72C925669}"/>
              </a:ext>
            </a:extLst>
          </p:cNvPr>
          <p:cNvSpPr txBox="1"/>
          <p:nvPr/>
        </p:nvSpPr>
        <p:spPr>
          <a:xfrm>
            <a:off x="1018" y="537928"/>
            <a:ext cx="4577045" cy="584775"/>
          </a:xfrm>
          <a:prstGeom prst="rect">
            <a:avLst/>
          </a:prstGeom>
          <a:noFill/>
        </p:spPr>
        <p:txBody>
          <a:bodyPr wrap="square" rtlCol="0">
            <a:spAutoFit/>
          </a:bodyPr>
          <a:lstStyle/>
          <a:p>
            <a:pPr algn="ctr"/>
            <a:r>
              <a:rPr lang="en-US" sz="3200" b="1" dirty="0">
                <a:solidFill>
                  <a:srgbClr val="000066"/>
                </a:solidFill>
                <a:latin typeface="Roboto" panose="02000000000000000000" pitchFamily="2" charset="0"/>
                <a:ea typeface="Roboto" panose="02000000000000000000" pitchFamily="2" charset="0"/>
                <a:cs typeface="Roboto" panose="02000000000000000000" pitchFamily="2" charset="0"/>
              </a:rPr>
              <a:t>Baltic cancer statistics</a:t>
            </a:r>
          </a:p>
        </p:txBody>
      </p:sp>
      <p:sp>
        <p:nvSpPr>
          <p:cNvPr id="46" name="TextBox 45">
            <a:extLst>
              <a:ext uri="{FF2B5EF4-FFF2-40B4-BE49-F238E27FC236}">
                <a16:creationId xmlns:a16="http://schemas.microsoft.com/office/drawing/2014/main" id="{57F1C357-B4FC-C48A-AE71-B5F3F85F0175}"/>
              </a:ext>
            </a:extLst>
          </p:cNvPr>
          <p:cNvSpPr txBox="1"/>
          <p:nvPr/>
        </p:nvSpPr>
        <p:spPr>
          <a:xfrm>
            <a:off x="3669652" y="1321637"/>
            <a:ext cx="4577045" cy="1077218"/>
          </a:xfrm>
          <a:prstGeom prst="rect">
            <a:avLst/>
          </a:prstGeom>
          <a:noFill/>
        </p:spPr>
        <p:txBody>
          <a:bodyPr wrap="square" rtlCol="0">
            <a:spAutoFit/>
          </a:bodyPr>
          <a:lstStyle/>
          <a:p>
            <a:pPr algn="ctr"/>
            <a:r>
              <a:rPr lang="en-US" sz="3200" b="1" dirty="0">
                <a:solidFill>
                  <a:srgbClr val="000066"/>
                </a:solidFill>
                <a:latin typeface="Roboto" panose="02000000000000000000" pitchFamily="2" charset="0"/>
                <a:ea typeface="Roboto" panose="02000000000000000000" pitchFamily="2" charset="0"/>
                <a:cs typeface="Roboto" panose="02000000000000000000" pitchFamily="2" charset="0"/>
              </a:rPr>
              <a:t>Clinical evidence of proton therapy</a:t>
            </a:r>
          </a:p>
        </p:txBody>
      </p:sp>
      <p:sp>
        <p:nvSpPr>
          <p:cNvPr id="47" name="TextBox 46">
            <a:extLst>
              <a:ext uri="{FF2B5EF4-FFF2-40B4-BE49-F238E27FC236}">
                <a16:creationId xmlns:a16="http://schemas.microsoft.com/office/drawing/2014/main" id="{8E9F7CB1-5A26-7082-FD51-CB5A861BAE8E}"/>
              </a:ext>
            </a:extLst>
          </p:cNvPr>
          <p:cNvSpPr txBox="1"/>
          <p:nvPr/>
        </p:nvSpPr>
        <p:spPr>
          <a:xfrm>
            <a:off x="7590889" y="940418"/>
            <a:ext cx="4577045" cy="584775"/>
          </a:xfrm>
          <a:prstGeom prst="rect">
            <a:avLst/>
          </a:prstGeom>
          <a:noFill/>
        </p:spPr>
        <p:txBody>
          <a:bodyPr wrap="square" rtlCol="0">
            <a:spAutoFit/>
          </a:bodyPr>
          <a:lstStyle/>
          <a:p>
            <a:pPr algn="ctr"/>
            <a:r>
              <a:rPr lang="en-US" sz="3200" b="1" dirty="0">
                <a:solidFill>
                  <a:srgbClr val="000066"/>
                </a:solidFill>
                <a:latin typeface="Roboto" panose="02000000000000000000" pitchFamily="2" charset="0"/>
                <a:ea typeface="Roboto" panose="02000000000000000000" pitchFamily="2" charset="0"/>
                <a:cs typeface="Roboto" panose="02000000000000000000" pitchFamily="2" charset="0"/>
              </a:rPr>
              <a:t>Cancer types eligible</a:t>
            </a:r>
          </a:p>
        </p:txBody>
      </p:sp>
      <p:sp>
        <p:nvSpPr>
          <p:cNvPr id="48" name="TextBox 47">
            <a:extLst>
              <a:ext uri="{FF2B5EF4-FFF2-40B4-BE49-F238E27FC236}">
                <a16:creationId xmlns:a16="http://schemas.microsoft.com/office/drawing/2014/main" id="{C59F0F63-0FEC-C943-CC81-F74FFCFFD6B4}"/>
              </a:ext>
            </a:extLst>
          </p:cNvPr>
          <p:cNvSpPr txBox="1"/>
          <p:nvPr/>
        </p:nvSpPr>
        <p:spPr>
          <a:xfrm>
            <a:off x="54589" y="1867962"/>
            <a:ext cx="3428376" cy="1077218"/>
          </a:xfrm>
          <a:prstGeom prst="rect">
            <a:avLst/>
          </a:prstGeom>
          <a:noFill/>
        </p:spPr>
        <p:txBody>
          <a:bodyPr wrap="square" rtlCol="0">
            <a:spAutoFit/>
          </a:bodyPr>
          <a:lstStyle/>
          <a:p>
            <a:pPr algn="ctr"/>
            <a:r>
              <a:rPr lang="en-US" sz="3200" b="1" dirty="0">
                <a:solidFill>
                  <a:srgbClr val="000066"/>
                </a:solidFill>
                <a:latin typeface="Roboto" panose="02000000000000000000" pitchFamily="2" charset="0"/>
                <a:ea typeface="Roboto" panose="02000000000000000000" pitchFamily="2" charset="0"/>
                <a:cs typeface="Roboto" panose="02000000000000000000" pitchFamily="2" charset="0"/>
              </a:rPr>
              <a:t>Do we have enough patients?</a:t>
            </a:r>
          </a:p>
        </p:txBody>
      </p:sp>
      <p:sp>
        <p:nvSpPr>
          <p:cNvPr id="49" name="TextBox 48">
            <a:extLst>
              <a:ext uri="{FF2B5EF4-FFF2-40B4-BE49-F238E27FC236}">
                <a16:creationId xmlns:a16="http://schemas.microsoft.com/office/drawing/2014/main" id="{2A6BDE11-D9B7-B5EE-4FC7-E7BC73D41DFC}"/>
              </a:ext>
            </a:extLst>
          </p:cNvPr>
          <p:cNvSpPr txBox="1"/>
          <p:nvPr/>
        </p:nvSpPr>
        <p:spPr>
          <a:xfrm>
            <a:off x="8420093" y="2363140"/>
            <a:ext cx="3881716" cy="584775"/>
          </a:xfrm>
          <a:prstGeom prst="rect">
            <a:avLst/>
          </a:prstGeom>
          <a:noFill/>
        </p:spPr>
        <p:txBody>
          <a:bodyPr wrap="square" rtlCol="0">
            <a:spAutoFit/>
          </a:bodyPr>
          <a:lstStyle/>
          <a:p>
            <a:pPr algn="ctr"/>
            <a:r>
              <a:rPr lang="en-US" sz="3200" b="1" dirty="0">
                <a:solidFill>
                  <a:srgbClr val="000066"/>
                </a:solidFill>
                <a:latin typeface="Roboto" panose="02000000000000000000" pitchFamily="2" charset="0"/>
                <a:ea typeface="Roboto" panose="02000000000000000000" pitchFamily="2" charset="0"/>
                <a:cs typeface="Roboto" panose="02000000000000000000" pitchFamily="2" charset="0"/>
              </a:rPr>
              <a:t>Lack of specialists</a:t>
            </a:r>
          </a:p>
        </p:txBody>
      </p:sp>
      <p:sp>
        <p:nvSpPr>
          <p:cNvPr id="50" name="TextBox 49">
            <a:extLst>
              <a:ext uri="{FF2B5EF4-FFF2-40B4-BE49-F238E27FC236}">
                <a16:creationId xmlns:a16="http://schemas.microsoft.com/office/drawing/2014/main" id="{6304FA1C-A2A4-44A7-B052-AE186264D6F6}"/>
              </a:ext>
            </a:extLst>
          </p:cNvPr>
          <p:cNvSpPr txBox="1"/>
          <p:nvPr/>
        </p:nvSpPr>
        <p:spPr>
          <a:xfrm>
            <a:off x="5363" y="3856457"/>
            <a:ext cx="4887918" cy="1077218"/>
          </a:xfrm>
          <a:prstGeom prst="rect">
            <a:avLst/>
          </a:prstGeom>
          <a:noFill/>
        </p:spPr>
        <p:txBody>
          <a:bodyPr wrap="square" rtlCol="0">
            <a:spAutoFit/>
          </a:bodyPr>
          <a:lstStyle/>
          <a:p>
            <a:pPr algn="ctr"/>
            <a:r>
              <a:rPr lang="en-US" sz="3200" b="1" dirty="0">
                <a:solidFill>
                  <a:srgbClr val="000066"/>
                </a:solidFill>
                <a:latin typeface="Roboto" panose="02000000000000000000" pitchFamily="2" charset="0"/>
                <a:ea typeface="Roboto" panose="02000000000000000000" pitchFamily="2" charset="0"/>
                <a:cs typeface="Roboto" panose="02000000000000000000" pitchFamily="2" charset="0"/>
              </a:rPr>
              <a:t>Training and experience  from other centers</a:t>
            </a:r>
          </a:p>
        </p:txBody>
      </p:sp>
      <p:sp>
        <p:nvSpPr>
          <p:cNvPr id="51" name="TextBox 50">
            <a:extLst>
              <a:ext uri="{FF2B5EF4-FFF2-40B4-BE49-F238E27FC236}">
                <a16:creationId xmlns:a16="http://schemas.microsoft.com/office/drawing/2014/main" id="{3F9BEA07-31C9-2281-4CA0-90495DCE283B}"/>
              </a:ext>
            </a:extLst>
          </p:cNvPr>
          <p:cNvSpPr txBox="1"/>
          <p:nvPr/>
        </p:nvSpPr>
        <p:spPr>
          <a:xfrm>
            <a:off x="7938553" y="3998915"/>
            <a:ext cx="3881716" cy="1077218"/>
          </a:xfrm>
          <a:prstGeom prst="rect">
            <a:avLst/>
          </a:prstGeom>
          <a:noFill/>
        </p:spPr>
        <p:txBody>
          <a:bodyPr wrap="square" rtlCol="0">
            <a:spAutoFit/>
          </a:bodyPr>
          <a:lstStyle/>
          <a:p>
            <a:pPr algn="ctr"/>
            <a:r>
              <a:rPr lang="en-US" sz="3200" b="1" dirty="0">
                <a:solidFill>
                  <a:srgbClr val="000066"/>
                </a:solidFill>
                <a:latin typeface="Roboto" panose="02000000000000000000" pitchFamily="2" charset="0"/>
                <a:ea typeface="Roboto" panose="02000000000000000000" pitchFamily="2" charset="0"/>
                <a:cs typeface="Roboto" panose="02000000000000000000" pitchFamily="2" charset="0"/>
              </a:rPr>
              <a:t>How developed is the technology?</a:t>
            </a:r>
          </a:p>
        </p:txBody>
      </p:sp>
      <p:sp>
        <p:nvSpPr>
          <p:cNvPr id="52" name="TextBox 51">
            <a:extLst>
              <a:ext uri="{FF2B5EF4-FFF2-40B4-BE49-F238E27FC236}">
                <a16:creationId xmlns:a16="http://schemas.microsoft.com/office/drawing/2014/main" id="{C305E645-192D-3379-DAF7-336CD79F7FBC}"/>
              </a:ext>
            </a:extLst>
          </p:cNvPr>
          <p:cNvSpPr txBox="1"/>
          <p:nvPr/>
        </p:nvSpPr>
        <p:spPr>
          <a:xfrm>
            <a:off x="-73088" y="5300994"/>
            <a:ext cx="3881716" cy="1077218"/>
          </a:xfrm>
          <a:prstGeom prst="rect">
            <a:avLst/>
          </a:prstGeom>
          <a:noFill/>
        </p:spPr>
        <p:txBody>
          <a:bodyPr wrap="square" rtlCol="0">
            <a:spAutoFit/>
          </a:bodyPr>
          <a:lstStyle/>
          <a:p>
            <a:pPr algn="ctr"/>
            <a:r>
              <a:rPr lang="en-US" sz="3200" b="1" dirty="0">
                <a:solidFill>
                  <a:srgbClr val="000066"/>
                </a:solidFill>
                <a:latin typeface="Roboto" panose="02000000000000000000" pitchFamily="2" charset="0"/>
                <a:ea typeface="Roboto" panose="02000000000000000000" pitchFamily="2" charset="0"/>
                <a:cs typeface="Roboto" panose="02000000000000000000" pitchFamily="2" charset="0"/>
              </a:rPr>
              <a:t>Involvement of nuclear medicine</a:t>
            </a:r>
          </a:p>
        </p:txBody>
      </p:sp>
      <p:sp>
        <p:nvSpPr>
          <p:cNvPr id="53" name="TextBox 52">
            <a:extLst>
              <a:ext uri="{FF2B5EF4-FFF2-40B4-BE49-F238E27FC236}">
                <a16:creationId xmlns:a16="http://schemas.microsoft.com/office/drawing/2014/main" id="{2F7E926C-5BCC-93A1-18D4-BBC040A05B37}"/>
              </a:ext>
            </a:extLst>
          </p:cNvPr>
          <p:cNvSpPr txBox="1"/>
          <p:nvPr/>
        </p:nvSpPr>
        <p:spPr>
          <a:xfrm>
            <a:off x="4161409" y="4944330"/>
            <a:ext cx="3881716" cy="1077218"/>
          </a:xfrm>
          <a:prstGeom prst="rect">
            <a:avLst/>
          </a:prstGeom>
          <a:noFill/>
        </p:spPr>
        <p:txBody>
          <a:bodyPr wrap="square" rtlCol="0">
            <a:spAutoFit/>
          </a:bodyPr>
          <a:lstStyle/>
          <a:p>
            <a:pPr algn="ctr"/>
            <a:r>
              <a:rPr lang="en-US" sz="3200" b="1" dirty="0">
                <a:solidFill>
                  <a:srgbClr val="000066"/>
                </a:solidFill>
                <a:latin typeface="Roboto" panose="02000000000000000000" pitchFamily="2" charset="0"/>
                <a:ea typeface="Roboto" panose="02000000000000000000" pitchFamily="2" charset="0"/>
                <a:cs typeface="Roboto" panose="02000000000000000000" pitchFamily="2" charset="0"/>
              </a:rPr>
              <a:t>Radioisotope production</a:t>
            </a:r>
          </a:p>
        </p:txBody>
      </p:sp>
      <p:sp>
        <p:nvSpPr>
          <p:cNvPr id="54" name="TextBox 53">
            <a:extLst>
              <a:ext uri="{FF2B5EF4-FFF2-40B4-BE49-F238E27FC236}">
                <a16:creationId xmlns:a16="http://schemas.microsoft.com/office/drawing/2014/main" id="{73B891C3-A3A7-843F-AB5A-4293ED237115}"/>
              </a:ext>
            </a:extLst>
          </p:cNvPr>
          <p:cNvSpPr txBox="1"/>
          <p:nvPr/>
        </p:nvSpPr>
        <p:spPr>
          <a:xfrm>
            <a:off x="8356433" y="5414343"/>
            <a:ext cx="3881716" cy="1077218"/>
          </a:xfrm>
          <a:prstGeom prst="rect">
            <a:avLst/>
          </a:prstGeom>
          <a:noFill/>
        </p:spPr>
        <p:txBody>
          <a:bodyPr wrap="square" rtlCol="0">
            <a:spAutoFit/>
          </a:bodyPr>
          <a:lstStyle/>
          <a:p>
            <a:pPr algn="ctr"/>
            <a:r>
              <a:rPr lang="en-US" sz="3200" b="1" dirty="0">
                <a:solidFill>
                  <a:srgbClr val="000066"/>
                </a:solidFill>
                <a:latin typeface="Roboto" panose="02000000000000000000" pitchFamily="2" charset="0"/>
                <a:ea typeface="Roboto" panose="02000000000000000000" pitchFamily="2" charset="0"/>
                <a:cs typeface="Roboto" panose="02000000000000000000" pitchFamily="2" charset="0"/>
              </a:rPr>
              <a:t>TRL of helium synchrotron</a:t>
            </a:r>
          </a:p>
        </p:txBody>
      </p:sp>
      <p:sp>
        <p:nvSpPr>
          <p:cNvPr id="56" name="TextBox 55">
            <a:extLst>
              <a:ext uri="{FF2B5EF4-FFF2-40B4-BE49-F238E27FC236}">
                <a16:creationId xmlns:a16="http://schemas.microsoft.com/office/drawing/2014/main" id="{1819C863-4CFA-5516-D8FE-72881E45380A}"/>
              </a:ext>
            </a:extLst>
          </p:cNvPr>
          <p:cNvSpPr txBox="1"/>
          <p:nvPr/>
        </p:nvSpPr>
        <p:spPr>
          <a:xfrm>
            <a:off x="5525055" y="1809582"/>
            <a:ext cx="1251122" cy="3770263"/>
          </a:xfrm>
          <a:prstGeom prst="rect">
            <a:avLst/>
          </a:prstGeom>
          <a:noFill/>
        </p:spPr>
        <p:txBody>
          <a:bodyPr wrap="square" rtlCol="0">
            <a:spAutoFit/>
          </a:bodyPr>
          <a:lstStyle/>
          <a:p>
            <a:pPr algn="ctr"/>
            <a:r>
              <a:rPr lang="en-US" sz="23900" b="1" dirty="0">
                <a:solidFill>
                  <a:srgbClr val="92D050"/>
                </a:solidFill>
                <a:latin typeface="Roboto" panose="02000000000000000000" pitchFamily="2" charset="0"/>
                <a:ea typeface="Roboto" panose="02000000000000000000" pitchFamily="2" charset="0"/>
                <a:cs typeface="Roboto" panose="02000000000000000000" pitchFamily="2" charset="0"/>
              </a:rPr>
              <a:t>?</a:t>
            </a:r>
          </a:p>
        </p:txBody>
      </p:sp>
    </p:spTree>
    <p:extLst>
      <p:ext uri="{BB962C8B-B14F-4D97-AF65-F5344CB8AC3E}">
        <p14:creationId xmlns:p14="http://schemas.microsoft.com/office/powerpoint/2010/main" val="29150076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500"/>
                                        <p:tgtEl>
                                          <p:spTgt spid="3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500"/>
                                        <p:tgtEl>
                                          <p:spTgt spid="3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fade">
                                      <p:cBhvr>
                                        <p:cTn id="61" dur="500"/>
                                        <p:tgtEl>
                                          <p:spTgt spid="39"/>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500"/>
                                        <p:tgtEl>
                                          <p:spTgt spid="4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fade">
                                      <p:cBhvr>
                                        <p:cTn id="78" dur="500"/>
                                        <p:tgtEl>
                                          <p:spTgt spid="44"/>
                                        </p:tgtEl>
                                      </p:cBhvr>
                                    </p:animEffect>
                                  </p:childTnLst>
                                </p:cTn>
                              </p:par>
                              <p:par>
                                <p:cTn id="79" presetID="10" presetClass="entr" presetSubtype="0" fill="hold" grpId="0" nodeType="withEffect">
                                  <p:stCondLst>
                                    <p:cond delay="50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500"/>
                                        <p:tgtEl>
                                          <p:spTgt spid="45"/>
                                        </p:tgtEl>
                                      </p:cBhvr>
                                    </p:animEffect>
                                  </p:childTnLst>
                                </p:cTn>
                              </p:par>
                              <p:par>
                                <p:cTn id="82" presetID="10" presetClass="entr" presetSubtype="0" fill="hold" grpId="0" nodeType="withEffect">
                                  <p:stCondLst>
                                    <p:cond delay="500"/>
                                  </p:stCondLst>
                                  <p:childTnLst>
                                    <p:set>
                                      <p:cBhvr>
                                        <p:cTn id="83" dur="1" fill="hold">
                                          <p:stCondLst>
                                            <p:cond delay="0"/>
                                          </p:stCondLst>
                                        </p:cTn>
                                        <p:tgtEl>
                                          <p:spTgt spid="46"/>
                                        </p:tgtEl>
                                        <p:attrNameLst>
                                          <p:attrName>style.visibility</p:attrName>
                                        </p:attrNameLst>
                                      </p:cBhvr>
                                      <p:to>
                                        <p:strVal val="visible"/>
                                      </p:to>
                                    </p:set>
                                    <p:animEffect transition="in" filter="fade">
                                      <p:cBhvr>
                                        <p:cTn id="84" dur="500"/>
                                        <p:tgtEl>
                                          <p:spTgt spid="46"/>
                                        </p:tgtEl>
                                      </p:cBhvr>
                                    </p:animEffect>
                                  </p:childTnLst>
                                </p:cTn>
                              </p:par>
                              <p:par>
                                <p:cTn id="85" presetID="10" presetClass="entr" presetSubtype="0" fill="hold" grpId="0" nodeType="withEffect">
                                  <p:stCondLst>
                                    <p:cond delay="500"/>
                                  </p:stCondLst>
                                  <p:childTnLst>
                                    <p:set>
                                      <p:cBhvr>
                                        <p:cTn id="86" dur="1" fill="hold">
                                          <p:stCondLst>
                                            <p:cond delay="0"/>
                                          </p:stCondLst>
                                        </p:cTn>
                                        <p:tgtEl>
                                          <p:spTgt spid="47"/>
                                        </p:tgtEl>
                                        <p:attrNameLst>
                                          <p:attrName>style.visibility</p:attrName>
                                        </p:attrNameLst>
                                      </p:cBhvr>
                                      <p:to>
                                        <p:strVal val="visible"/>
                                      </p:to>
                                    </p:set>
                                    <p:animEffect transition="in" filter="fade">
                                      <p:cBhvr>
                                        <p:cTn id="87" dur="500"/>
                                        <p:tgtEl>
                                          <p:spTgt spid="47"/>
                                        </p:tgtEl>
                                      </p:cBhvr>
                                    </p:animEffect>
                                  </p:childTnLst>
                                </p:cTn>
                              </p:par>
                              <p:par>
                                <p:cTn id="88" presetID="10" presetClass="entr" presetSubtype="0" fill="hold" grpId="0" nodeType="withEffect">
                                  <p:stCondLst>
                                    <p:cond delay="500"/>
                                  </p:stCondLst>
                                  <p:childTnLst>
                                    <p:set>
                                      <p:cBhvr>
                                        <p:cTn id="89" dur="1" fill="hold">
                                          <p:stCondLst>
                                            <p:cond delay="0"/>
                                          </p:stCondLst>
                                        </p:cTn>
                                        <p:tgtEl>
                                          <p:spTgt spid="48"/>
                                        </p:tgtEl>
                                        <p:attrNameLst>
                                          <p:attrName>style.visibility</p:attrName>
                                        </p:attrNameLst>
                                      </p:cBhvr>
                                      <p:to>
                                        <p:strVal val="visible"/>
                                      </p:to>
                                    </p:set>
                                    <p:animEffect transition="in" filter="fade">
                                      <p:cBhvr>
                                        <p:cTn id="90" dur="500"/>
                                        <p:tgtEl>
                                          <p:spTgt spid="48"/>
                                        </p:tgtEl>
                                      </p:cBhvr>
                                    </p:animEffect>
                                  </p:childTnLst>
                                </p:cTn>
                              </p:par>
                              <p:par>
                                <p:cTn id="91" presetID="10" presetClass="entr" presetSubtype="0" fill="hold" grpId="0" nodeType="withEffect">
                                  <p:stCondLst>
                                    <p:cond delay="500"/>
                                  </p:stCondLst>
                                  <p:childTnLst>
                                    <p:set>
                                      <p:cBhvr>
                                        <p:cTn id="92" dur="1" fill="hold">
                                          <p:stCondLst>
                                            <p:cond delay="0"/>
                                          </p:stCondLst>
                                        </p:cTn>
                                        <p:tgtEl>
                                          <p:spTgt spid="49"/>
                                        </p:tgtEl>
                                        <p:attrNameLst>
                                          <p:attrName>style.visibility</p:attrName>
                                        </p:attrNameLst>
                                      </p:cBhvr>
                                      <p:to>
                                        <p:strVal val="visible"/>
                                      </p:to>
                                    </p:set>
                                    <p:animEffect transition="in" filter="fade">
                                      <p:cBhvr>
                                        <p:cTn id="93" dur="500"/>
                                        <p:tgtEl>
                                          <p:spTgt spid="49"/>
                                        </p:tgtEl>
                                      </p:cBhvr>
                                    </p:animEffect>
                                  </p:childTnLst>
                                </p:cTn>
                              </p:par>
                              <p:par>
                                <p:cTn id="94" presetID="10" presetClass="entr" presetSubtype="0" fill="hold" grpId="0" nodeType="withEffect">
                                  <p:stCondLst>
                                    <p:cond delay="500"/>
                                  </p:stCondLst>
                                  <p:childTnLst>
                                    <p:set>
                                      <p:cBhvr>
                                        <p:cTn id="95" dur="1" fill="hold">
                                          <p:stCondLst>
                                            <p:cond delay="0"/>
                                          </p:stCondLst>
                                        </p:cTn>
                                        <p:tgtEl>
                                          <p:spTgt spid="50"/>
                                        </p:tgtEl>
                                        <p:attrNameLst>
                                          <p:attrName>style.visibility</p:attrName>
                                        </p:attrNameLst>
                                      </p:cBhvr>
                                      <p:to>
                                        <p:strVal val="visible"/>
                                      </p:to>
                                    </p:set>
                                    <p:animEffect transition="in" filter="fade">
                                      <p:cBhvr>
                                        <p:cTn id="96" dur="500"/>
                                        <p:tgtEl>
                                          <p:spTgt spid="50"/>
                                        </p:tgtEl>
                                      </p:cBhvr>
                                    </p:animEffect>
                                  </p:childTnLst>
                                </p:cTn>
                              </p:par>
                              <p:par>
                                <p:cTn id="97" presetID="10" presetClass="entr" presetSubtype="0" fill="hold" grpId="0" nodeType="withEffect">
                                  <p:stCondLst>
                                    <p:cond delay="500"/>
                                  </p:stCondLst>
                                  <p:childTnLst>
                                    <p:set>
                                      <p:cBhvr>
                                        <p:cTn id="98" dur="1" fill="hold">
                                          <p:stCondLst>
                                            <p:cond delay="0"/>
                                          </p:stCondLst>
                                        </p:cTn>
                                        <p:tgtEl>
                                          <p:spTgt spid="51"/>
                                        </p:tgtEl>
                                        <p:attrNameLst>
                                          <p:attrName>style.visibility</p:attrName>
                                        </p:attrNameLst>
                                      </p:cBhvr>
                                      <p:to>
                                        <p:strVal val="visible"/>
                                      </p:to>
                                    </p:set>
                                    <p:animEffect transition="in" filter="fade">
                                      <p:cBhvr>
                                        <p:cTn id="99" dur="500"/>
                                        <p:tgtEl>
                                          <p:spTgt spid="51"/>
                                        </p:tgtEl>
                                      </p:cBhvr>
                                    </p:animEffect>
                                  </p:childTnLst>
                                </p:cTn>
                              </p:par>
                              <p:par>
                                <p:cTn id="100" presetID="10" presetClass="entr" presetSubtype="0" fill="hold" grpId="0" nodeType="withEffect">
                                  <p:stCondLst>
                                    <p:cond delay="500"/>
                                  </p:stCondLst>
                                  <p:childTnLst>
                                    <p:set>
                                      <p:cBhvr>
                                        <p:cTn id="101" dur="1" fill="hold">
                                          <p:stCondLst>
                                            <p:cond delay="0"/>
                                          </p:stCondLst>
                                        </p:cTn>
                                        <p:tgtEl>
                                          <p:spTgt spid="52"/>
                                        </p:tgtEl>
                                        <p:attrNameLst>
                                          <p:attrName>style.visibility</p:attrName>
                                        </p:attrNameLst>
                                      </p:cBhvr>
                                      <p:to>
                                        <p:strVal val="visible"/>
                                      </p:to>
                                    </p:set>
                                    <p:animEffect transition="in" filter="fade">
                                      <p:cBhvr>
                                        <p:cTn id="102" dur="500"/>
                                        <p:tgtEl>
                                          <p:spTgt spid="52"/>
                                        </p:tgtEl>
                                      </p:cBhvr>
                                    </p:animEffect>
                                  </p:childTnLst>
                                </p:cTn>
                              </p:par>
                              <p:par>
                                <p:cTn id="103" presetID="10" presetClass="entr" presetSubtype="0" fill="hold" grpId="0" nodeType="withEffect">
                                  <p:stCondLst>
                                    <p:cond delay="500"/>
                                  </p:stCondLst>
                                  <p:childTnLst>
                                    <p:set>
                                      <p:cBhvr>
                                        <p:cTn id="104" dur="1" fill="hold">
                                          <p:stCondLst>
                                            <p:cond delay="0"/>
                                          </p:stCondLst>
                                        </p:cTn>
                                        <p:tgtEl>
                                          <p:spTgt spid="53"/>
                                        </p:tgtEl>
                                        <p:attrNameLst>
                                          <p:attrName>style.visibility</p:attrName>
                                        </p:attrNameLst>
                                      </p:cBhvr>
                                      <p:to>
                                        <p:strVal val="visible"/>
                                      </p:to>
                                    </p:set>
                                    <p:animEffect transition="in" filter="fade">
                                      <p:cBhvr>
                                        <p:cTn id="105" dur="500"/>
                                        <p:tgtEl>
                                          <p:spTgt spid="53"/>
                                        </p:tgtEl>
                                      </p:cBhvr>
                                    </p:animEffect>
                                  </p:childTnLst>
                                </p:cTn>
                              </p:par>
                              <p:par>
                                <p:cTn id="106" presetID="10" presetClass="entr" presetSubtype="0" fill="hold" grpId="0" nodeType="withEffect">
                                  <p:stCondLst>
                                    <p:cond delay="500"/>
                                  </p:stCondLst>
                                  <p:childTnLst>
                                    <p:set>
                                      <p:cBhvr>
                                        <p:cTn id="107" dur="1" fill="hold">
                                          <p:stCondLst>
                                            <p:cond delay="0"/>
                                          </p:stCondLst>
                                        </p:cTn>
                                        <p:tgtEl>
                                          <p:spTgt spid="54"/>
                                        </p:tgtEl>
                                        <p:attrNameLst>
                                          <p:attrName>style.visibility</p:attrName>
                                        </p:attrNameLst>
                                      </p:cBhvr>
                                      <p:to>
                                        <p:strVal val="visible"/>
                                      </p:to>
                                    </p:set>
                                    <p:animEffect transition="in" filter="fade">
                                      <p:cBhvr>
                                        <p:cTn id="108" dur="500"/>
                                        <p:tgtEl>
                                          <p:spTgt spid="54"/>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0" nodeType="click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fade">
                                      <p:cBhvr>
                                        <p:cTn id="11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p:bldP spid="46" grpId="0"/>
      <p:bldP spid="47" grpId="0"/>
      <p:bldP spid="48" grpId="0"/>
      <p:bldP spid="49" grpId="0"/>
      <p:bldP spid="50" grpId="0"/>
      <p:bldP spid="51" grpId="0"/>
      <p:bldP spid="52" grpId="0"/>
      <p:bldP spid="53" grpId="0"/>
      <p:bldP spid="54" grpId="0"/>
      <p:bldP spid="5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“Particle therapy - future for the Baltic States?”</a:t>
            </a:r>
          </a:p>
        </p:txBody>
      </p:sp>
      <p:sp>
        <p:nvSpPr>
          <p:cNvPr id="2" name="Brīvforma: forma 1">
            <a:extLst>
              <a:ext uri="{FF2B5EF4-FFF2-40B4-BE49-F238E27FC236}">
                <a16:creationId xmlns:a16="http://schemas.microsoft.com/office/drawing/2014/main" id="{DA1CCDAB-0266-1EE4-88B1-445CA06B9CC5}"/>
              </a:ext>
            </a:extLst>
          </p:cNvPr>
          <p:cNvSpPr/>
          <p:nvPr/>
        </p:nvSpPr>
        <p:spPr>
          <a:xfrm>
            <a:off x="-182880" y="803277"/>
            <a:ext cx="12417552" cy="486027"/>
          </a:xfrm>
          <a:custGeom>
            <a:avLst/>
            <a:gdLst>
              <a:gd name="connsiteX0" fmla="*/ 0 w 12417552"/>
              <a:gd name="connsiteY0" fmla="*/ 486027 h 486027"/>
              <a:gd name="connsiteX1" fmla="*/ 1197864 w 12417552"/>
              <a:gd name="connsiteY1" fmla="*/ 47115 h 486027"/>
              <a:gd name="connsiteX2" fmla="*/ 3063240 w 12417552"/>
              <a:gd name="connsiteY2" fmla="*/ 431163 h 486027"/>
              <a:gd name="connsiteX3" fmla="*/ 4672584 w 12417552"/>
              <a:gd name="connsiteY3" fmla="*/ 1395 h 486027"/>
              <a:gd name="connsiteX4" fmla="*/ 7763256 w 12417552"/>
              <a:gd name="connsiteY4" fmla="*/ 284859 h 486027"/>
              <a:gd name="connsiteX5" fmla="*/ 12417552 w 12417552"/>
              <a:gd name="connsiteY5" fmla="*/ 28827 h 486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17552" h="486027">
                <a:moveTo>
                  <a:pt x="0" y="486027"/>
                </a:moveTo>
                <a:cubicBezTo>
                  <a:pt x="343662" y="271143"/>
                  <a:pt x="687324" y="56259"/>
                  <a:pt x="1197864" y="47115"/>
                </a:cubicBezTo>
                <a:cubicBezTo>
                  <a:pt x="1708404" y="37971"/>
                  <a:pt x="2484120" y="438783"/>
                  <a:pt x="3063240" y="431163"/>
                </a:cubicBezTo>
                <a:cubicBezTo>
                  <a:pt x="3642360" y="423543"/>
                  <a:pt x="3889248" y="25779"/>
                  <a:pt x="4672584" y="1395"/>
                </a:cubicBezTo>
                <a:cubicBezTo>
                  <a:pt x="5455920" y="-22989"/>
                  <a:pt x="6472428" y="280287"/>
                  <a:pt x="7763256" y="284859"/>
                </a:cubicBezTo>
                <a:cubicBezTo>
                  <a:pt x="9054084" y="289431"/>
                  <a:pt x="10735818" y="159129"/>
                  <a:pt x="12417552" y="28827"/>
                </a:cubicBezTo>
              </a:path>
            </a:pathLst>
          </a:custGeom>
          <a:noFill/>
          <a:ln w="57150">
            <a:solidFill>
              <a:srgbClr val="000066"/>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aisnstūris 3">
            <a:extLst>
              <a:ext uri="{FF2B5EF4-FFF2-40B4-BE49-F238E27FC236}">
                <a16:creationId xmlns:a16="http://schemas.microsoft.com/office/drawing/2014/main" id="{2444FFBA-DF84-15A1-4428-5080F015F6FF}"/>
              </a:ext>
            </a:extLst>
          </p:cNvPr>
          <p:cNvSpPr/>
          <p:nvPr/>
        </p:nvSpPr>
        <p:spPr>
          <a:xfrm>
            <a:off x="630936" y="479395"/>
            <a:ext cx="11561063" cy="965357"/>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āls 4">
            <a:extLst>
              <a:ext uri="{FF2B5EF4-FFF2-40B4-BE49-F238E27FC236}">
                <a16:creationId xmlns:a16="http://schemas.microsoft.com/office/drawing/2014/main" id="{4052BEBE-5F9A-4879-19A0-B7704507EA8F}"/>
              </a:ext>
            </a:extLst>
          </p:cNvPr>
          <p:cNvSpPr/>
          <p:nvPr/>
        </p:nvSpPr>
        <p:spPr>
          <a:xfrm>
            <a:off x="1353312" y="611021"/>
            <a:ext cx="732111" cy="732111"/>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Brīvforma: forma 29">
            <a:extLst>
              <a:ext uri="{FF2B5EF4-FFF2-40B4-BE49-F238E27FC236}">
                <a16:creationId xmlns:a16="http://schemas.microsoft.com/office/drawing/2014/main" id="{1FD4B4D4-B27D-B55B-6F72-3468E73D3AD0}"/>
              </a:ext>
            </a:extLst>
          </p:cNvPr>
          <p:cNvSpPr/>
          <p:nvPr/>
        </p:nvSpPr>
        <p:spPr>
          <a:xfrm>
            <a:off x="-73152" y="626101"/>
            <a:ext cx="1399032" cy="352307"/>
          </a:xfrm>
          <a:custGeom>
            <a:avLst/>
            <a:gdLst>
              <a:gd name="connsiteX0" fmla="*/ 0 w 1399032"/>
              <a:gd name="connsiteY0" fmla="*/ 352307 h 352307"/>
              <a:gd name="connsiteX1" fmla="*/ 768096 w 1399032"/>
              <a:gd name="connsiteY1" fmla="*/ 13979 h 352307"/>
              <a:gd name="connsiteX2" fmla="*/ 1399032 w 1399032"/>
              <a:gd name="connsiteY2" fmla="*/ 59699 h 352307"/>
              <a:gd name="connsiteX3" fmla="*/ 1399032 w 1399032"/>
              <a:gd name="connsiteY3" fmla="*/ 59699 h 352307"/>
            </a:gdLst>
            <a:ahLst/>
            <a:cxnLst>
              <a:cxn ang="0">
                <a:pos x="connsiteX0" y="connsiteY0"/>
              </a:cxn>
              <a:cxn ang="0">
                <a:pos x="connsiteX1" y="connsiteY1"/>
              </a:cxn>
              <a:cxn ang="0">
                <a:pos x="connsiteX2" y="connsiteY2"/>
              </a:cxn>
              <a:cxn ang="0">
                <a:pos x="connsiteX3" y="connsiteY3"/>
              </a:cxn>
            </a:cxnLst>
            <a:rect l="l" t="t" r="r" b="b"/>
            <a:pathLst>
              <a:path w="1399032" h="352307">
                <a:moveTo>
                  <a:pt x="0" y="352307"/>
                </a:moveTo>
                <a:cubicBezTo>
                  <a:pt x="267462" y="207527"/>
                  <a:pt x="534924" y="62747"/>
                  <a:pt x="768096" y="13979"/>
                </a:cubicBezTo>
                <a:cubicBezTo>
                  <a:pt x="1001268" y="-34789"/>
                  <a:pt x="1399032" y="59699"/>
                  <a:pt x="1399032" y="59699"/>
                </a:cubicBezTo>
                <a:lnTo>
                  <a:pt x="1399032" y="59699"/>
                </a:lnTo>
              </a:path>
            </a:pathLst>
          </a:custGeom>
          <a:noFill/>
          <a:ln w="38100">
            <a:solidFill>
              <a:srgbClr val="000066"/>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aisnstūris 30">
            <a:extLst>
              <a:ext uri="{FF2B5EF4-FFF2-40B4-BE49-F238E27FC236}">
                <a16:creationId xmlns:a16="http://schemas.microsoft.com/office/drawing/2014/main" id="{AA389D7D-3469-D5BB-A84A-47B61D2D61E0}"/>
              </a:ext>
            </a:extLst>
          </p:cNvPr>
          <p:cNvSpPr/>
          <p:nvPr/>
        </p:nvSpPr>
        <p:spPr>
          <a:xfrm>
            <a:off x="5001768" y="563611"/>
            <a:ext cx="7190230" cy="965357"/>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Roboto" panose="02000000000000000000" pitchFamily="2" charset="0"/>
                <a:ea typeface="Roboto" panose="02000000000000000000" pitchFamily="2" charset="0"/>
                <a:cs typeface="Roboto" panose="02000000000000000000" pitchFamily="2" charset="0"/>
              </a:rPr>
              <a:t>A joint, dedicated workshop </a:t>
            </a:r>
          </a:p>
          <a:p>
            <a:pPr algn="ctr"/>
            <a:r>
              <a:rPr lang="en-US" sz="2000" b="1" dirty="0">
                <a:latin typeface="Roboto" panose="02000000000000000000" pitchFamily="2" charset="0"/>
                <a:ea typeface="Roboto" panose="02000000000000000000" pitchFamily="2" charset="0"/>
                <a:cs typeface="Roboto" panose="02000000000000000000" pitchFamily="2" charset="0"/>
              </a:rPr>
              <a:t>“Particle therapy - future for the Baltic States? State-of-play, synergies and challenges”</a:t>
            </a:r>
          </a:p>
        </p:txBody>
      </p:sp>
      <p:sp>
        <p:nvSpPr>
          <p:cNvPr id="6" name="Taisnstūris 5">
            <a:extLst>
              <a:ext uri="{FF2B5EF4-FFF2-40B4-BE49-F238E27FC236}">
                <a16:creationId xmlns:a16="http://schemas.microsoft.com/office/drawing/2014/main" id="{139CA3FF-85BB-57AC-79C4-B900F689FC22}"/>
              </a:ext>
            </a:extLst>
          </p:cNvPr>
          <p:cNvSpPr/>
          <p:nvPr/>
        </p:nvSpPr>
        <p:spPr>
          <a:xfrm>
            <a:off x="0" y="1841786"/>
            <a:ext cx="12191998" cy="4732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600" indent="-228600">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Conceptually –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workshop and discussion with professionals and experts representing professional societies from all 3 Baltic States</a:t>
            </a: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Invitations to professional associations and societies of radiologists, nuclear medicine specialists, radiation oncologists and medical physicists for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nominated representatives</a:t>
            </a:r>
          </a:p>
          <a:p>
            <a:pPr marL="228600"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algn="ctr">
              <a:buClr>
                <a:srgbClr val="000066"/>
              </a:buClr>
            </a:pPr>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25</a:t>
            </a:r>
            <a:r>
              <a:rPr lang="en-US" sz="2400" b="1" baseline="30000" dirty="0">
                <a:solidFill>
                  <a:srgbClr val="000066"/>
                </a:solidFill>
                <a:latin typeface="Roboto" panose="02000000000000000000" pitchFamily="2" charset="0"/>
                <a:ea typeface="Roboto" panose="02000000000000000000" pitchFamily="2" charset="0"/>
                <a:cs typeface="Roboto" panose="02000000000000000000" pitchFamily="2" charset="0"/>
              </a:rPr>
              <a:t>th</a:t>
            </a:r>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 of May, 2023 at CERN</a:t>
            </a:r>
            <a:endParaRPr lang="en-US" sz="2400" dirty="0">
              <a:solidFill>
                <a:srgbClr val="000066"/>
              </a:solidFill>
              <a:latin typeface="Roboto" panose="02000000000000000000" pitchFamily="2" charset="0"/>
              <a:ea typeface="Roboto" panose="02000000000000000000" pitchFamily="2" charset="0"/>
              <a:cs typeface="Roboto" panose="02000000000000000000" pitchFamily="2" charset="0"/>
            </a:endParaRPr>
          </a:p>
          <a:p>
            <a:pPr marL="285750" indent="-285750">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Main goals of the event:</a:t>
            </a:r>
          </a:p>
          <a:p>
            <a:pPr marL="742950" lvl="1" indent="-285750">
              <a:buClr>
                <a:srgbClr val="000066"/>
              </a:buClr>
              <a:buFont typeface="Wingdings" panose="05000000000000000000" pitchFamily="2" charset="2"/>
              <a:buChar char="§"/>
            </a:pP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To bring together high-level professionals, experts and stakeholders from the Baltic States, nominated by the corresponding professional associations to discuss and work on ideas for development of key aspects of the initiative.</a:t>
            </a:r>
          </a:p>
          <a:p>
            <a:pPr marL="742950" lvl="1" indent="-285750">
              <a:buClr>
                <a:srgbClr val="000066"/>
              </a:buClr>
              <a:buFont typeface="Wingdings" panose="05000000000000000000" pitchFamily="2" charset="2"/>
              <a:buChar char="§"/>
            </a:pPr>
            <a:endParaRPr lang="en-US" sz="1600" i="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742950" lvl="1" indent="-285750">
              <a:buClr>
                <a:srgbClr val="000066"/>
              </a:buClr>
              <a:buFont typeface="Wingdings" panose="05000000000000000000" pitchFamily="2" charset="2"/>
              <a:buChar char="§"/>
            </a:pP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To provide fact-based and scientifically driven reasoning for each of the key aspects of the initiative based on the afore mentioned stakeholder opinion.</a:t>
            </a:r>
          </a:p>
          <a:p>
            <a:pPr marL="742950" lvl="1" indent="-285750">
              <a:buClr>
                <a:srgbClr val="000066"/>
              </a:buClr>
              <a:buFont typeface="Wingdings" panose="05000000000000000000" pitchFamily="2" charset="2"/>
              <a:buChar char="§"/>
            </a:pPr>
            <a:endParaRPr lang="en-US" sz="1600" i="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742950" lvl="1" indent="-285750">
              <a:buClr>
                <a:srgbClr val="000066"/>
              </a:buClr>
              <a:buFont typeface="Wingdings" panose="05000000000000000000" pitchFamily="2" charset="2"/>
              <a:buChar char="§"/>
            </a:pP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To build multi-disciplinary synergies between the different fields and specialties involved in cancer treatment and three Baltic States at large.</a:t>
            </a:r>
          </a:p>
          <a:p>
            <a:pPr marL="742950" lvl="1" indent="-285750">
              <a:buClr>
                <a:srgbClr val="000066"/>
              </a:buClr>
              <a:buFont typeface="Wingdings" panose="05000000000000000000" pitchFamily="2" charset="2"/>
              <a:buChar char="§"/>
            </a:pPr>
            <a:endParaRPr lang="en-US" sz="1600" i="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742950" lvl="1" indent="-285750">
              <a:buClr>
                <a:srgbClr val="000066"/>
              </a:buClr>
              <a:buFont typeface="Wingdings" panose="05000000000000000000" pitchFamily="2" charset="2"/>
              <a:buChar char="§"/>
            </a:pP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To reach a joint consensus and vision of future development of the “Advanced Particle Therapy Center in the Baltic States” initiative based on the conclusions reached within the workshop.</a:t>
            </a:r>
          </a:p>
          <a:p>
            <a:pPr marL="742950" lvl="1" indent="-285750">
              <a:buClr>
                <a:srgbClr val="000066"/>
              </a:buClr>
              <a:buFont typeface="Wingdings" panose="05000000000000000000" pitchFamily="2" charset="2"/>
              <a:buChar char="§"/>
            </a:pPr>
            <a:endParaRPr lang="en-US" sz="1600" i="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742950" lvl="1" indent="-285750">
              <a:buClr>
                <a:srgbClr val="000066"/>
              </a:buClr>
              <a:buFont typeface="Wingdings" panose="05000000000000000000" pitchFamily="2" charset="2"/>
              <a:buChar cha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cxnSp>
        <p:nvCxnSpPr>
          <p:cNvPr id="7" name="Taisns savienotājs 6">
            <a:extLst>
              <a:ext uri="{FF2B5EF4-FFF2-40B4-BE49-F238E27FC236}">
                <a16:creationId xmlns:a16="http://schemas.microsoft.com/office/drawing/2014/main" id="{2FB8BB99-C9F4-E4ED-B9A1-6C243F7BADEF}"/>
              </a:ext>
            </a:extLst>
          </p:cNvPr>
          <p:cNvCxnSpPr>
            <a:cxnSpLocks/>
          </p:cNvCxnSpPr>
          <p:nvPr/>
        </p:nvCxnSpPr>
        <p:spPr>
          <a:xfrm flipH="1">
            <a:off x="0" y="1841787"/>
            <a:ext cx="4242816"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B6B8F33-877D-3BB4-0A69-2E7094C059E4}"/>
              </a:ext>
            </a:extLst>
          </p:cNvPr>
          <p:cNvSpPr txBox="1"/>
          <p:nvPr/>
        </p:nvSpPr>
        <p:spPr>
          <a:xfrm>
            <a:off x="2151" y="1363372"/>
            <a:ext cx="3975489" cy="461665"/>
          </a:xfrm>
          <a:prstGeom prst="rect">
            <a:avLst/>
          </a:prstGeom>
          <a:noFill/>
        </p:spPr>
        <p:txBody>
          <a:bodyPr wrap="square" rtlCol="0">
            <a:spAutoFit/>
          </a:bodyPr>
          <a:lstStyle/>
          <a:p>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Set-up of the event</a:t>
            </a:r>
          </a:p>
        </p:txBody>
      </p:sp>
      <p:sp>
        <p:nvSpPr>
          <p:cNvPr id="9" name="TextBox 8">
            <a:extLst>
              <a:ext uri="{FF2B5EF4-FFF2-40B4-BE49-F238E27FC236}">
                <a16:creationId xmlns:a16="http://schemas.microsoft.com/office/drawing/2014/main" id="{54D8C67E-48EB-121C-0F8A-33F35F776E51}"/>
              </a:ext>
            </a:extLst>
          </p:cNvPr>
          <p:cNvSpPr txBox="1"/>
          <p:nvPr/>
        </p:nvSpPr>
        <p:spPr>
          <a:xfrm>
            <a:off x="11608947" y="6560597"/>
            <a:ext cx="579005" cy="307777"/>
          </a:xfrm>
          <a:prstGeom prst="rect">
            <a:avLst/>
          </a:prstGeom>
          <a:noFill/>
        </p:spPr>
        <p:txBody>
          <a:bodyPr wrap="none" rtlCol="0">
            <a:spAutoFit/>
          </a:bodyPr>
          <a:lstStyle/>
          <a:p>
            <a:pPr algn="r"/>
            <a:r>
              <a:rPr lang="en-US" sz="1400" b="1" dirty="0">
                <a:solidFill>
                  <a:schemeClr val="bg1"/>
                </a:solidFill>
                <a:latin typeface="Roboto" panose="02000000000000000000" pitchFamily="2" charset="0"/>
                <a:ea typeface="Roboto" panose="02000000000000000000" pitchFamily="2" charset="0"/>
                <a:cs typeface="Roboto" panose="02000000000000000000" pitchFamily="2" charset="0"/>
              </a:rPr>
              <a:t>[ 18 ]</a:t>
            </a:r>
          </a:p>
        </p:txBody>
      </p:sp>
    </p:spTree>
    <p:extLst>
      <p:ext uri="{BB962C8B-B14F-4D97-AF65-F5344CB8AC3E}">
        <p14:creationId xmlns:p14="http://schemas.microsoft.com/office/powerpoint/2010/main" val="4314296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750"/>
                            </p:stCondLst>
                            <p:childTnLst>
                              <p:par>
                                <p:cTn id="9" presetID="19" presetClass="emph" presetSubtype="0" fill="hold" grpId="0" nodeType="afterEffect">
                                  <p:stCondLst>
                                    <p:cond delay="0"/>
                                  </p:stCondLst>
                                  <p:childTnLst>
                                    <p:animClr clrSpc="rgb" dir="cw">
                                      <p:cBhvr override="childStyle">
                                        <p:cTn id="10" dur="500" fill="hold"/>
                                        <p:tgtEl>
                                          <p:spTgt spid="5"/>
                                        </p:tgtEl>
                                        <p:attrNameLst>
                                          <p:attrName>style.color</p:attrName>
                                        </p:attrNameLst>
                                      </p:cBhvr>
                                      <p:to>
                                        <a:srgbClr val="92D050"/>
                                      </p:to>
                                    </p:animClr>
                                    <p:animClr clrSpc="rgb" dir="cw">
                                      <p:cBhvr>
                                        <p:cTn id="11" dur="500" fill="hold"/>
                                        <p:tgtEl>
                                          <p:spTgt spid="5"/>
                                        </p:tgtEl>
                                        <p:attrNameLst>
                                          <p:attrName>fillcolor</p:attrName>
                                        </p:attrNameLst>
                                      </p:cBhvr>
                                      <p:to>
                                        <a:srgbClr val="92D050"/>
                                      </p:to>
                                    </p:animClr>
                                    <p:set>
                                      <p:cBhvr>
                                        <p:cTn id="12" dur="500" fill="hold"/>
                                        <p:tgtEl>
                                          <p:spTgt spid="5"/>
                                        </p:tgtEl>
                                        <p:attrNameLst>
                                          <p:attrName>fill.type</p:attrName>
                                        </p:attrNameLst>
                                      </p:cBhvr>
                                      <p:to>
                                        <p:strVal val="solid"/>
                                      </p:to>
                                    </p:set>
                                    <p:set>
                                      <p:cBhvr>
                                        <p:cTn id="13" dur="500" fill="hold"/>
                                        <p:tgtEl>
                                          <p:spTgt spid="5"/>
                                        </p:tgtEl>
                                        <p:attrNameLst>
                                          <p:attrName>fill.on</p:attrName>
                                        </p:attrNameLst>
                                      </p:cBhvr>
                                      <p:to>
                                        <p:strVal val="true"/>
                                      </p:to>
                                    </p:set>
                                  </p:childTnLst>
                                </p:cTn>
                              </p:par>
                            </p:childTnLst>
                          </p:cTn>
                        </p:par>
                        <p:par>
                          <p:cTn id="14" fill="hold">
                            <p:stCondLst>
                              <p:cond delay="1250"/>
                            </p:stCondLst>
                            <p:childTnLst>
                              <p:par>
                                <p:cTn id="15" presetID="10" presetClass="entr" presetSubtype="0" fill="hold" grpId="0" nodeType="afterEffect">
                                  <p:stCondLst>
                                    <p:cond delay="25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0" grpId="0" animBg="1"/>
      <p:bldP spid="31" grpId="0" animBg="1"/>
      <p:bldP spid="6"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“Particle therapy - future for the Baltic States?”</a:t>
            </a:r>
          </a:p>
        </p:txBody>
      </p:sp>
      <p:sp>
        <p:nvSpPr>
          <p:cNvPr id="2" name="Brīvforma: forma 1">
            <a:extLst>
              <a:ext uri="{FF2B5EF4-FFF2-40B4-BE49-F238E27FC236}">
                <a16:creationId xmlns:a16="http://schemas.microsoft.com/office/drawing/2014/main" id="{DA1CCDAB-0266-1EE4-88B1-445CA06B9CC5}"/>
              </a:ext>
            </a:extLst>
          </p:cNvPr>
          <p:cNvSpPr/>
          <p:nvPr/>
        </p:nvSpPr>
        <p:spPr>
          <a:xfrm>
            <a:off x="-182880" y="803277"/>
            <a:ext cx="12417552" cy="486027"/>
          </a:xfrm>
          <a:custGeom>
            <a:avLst/>
            <a:gdLst>
              <a:gd name="connsiteX0" fmla="*/ 0 w 12417552"/>
              <a:gd name="connsiteY0" fmla="*/ 486027 h 486027"/>
              <a:gd name="connsiteX1" fmla="*/ 1197864 w 12417552"/>
              <a:gd name="connsiteY1" fmla="*/ 47115 h 486027"/>
              <a:gd name="connsiteX2" fmla="*/ 3063240 w 12417552"/>
              <a:gd name="connsiteY2" fmla="*/ 431163 h 486027"/>
              <a:gd name="connsiteX3" fmla="*/ 4672584 w 12417552"/>
              <a:gd name="connsiteY3" fmla="*/ 1395 h 486027"/>
              <a:gd name="connsiteX4" fmla="*/ 7763256 w 12417552"/>
              <a:gd name="connsiteY4" fmla="*/ 284859 h 486027"/>
              <a:gd name="connsiteX5" fmla="*/ 12417552 w 12417552"/>
              <a:gd name="connsiteY5" fmla="*/ 28827 h 486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17552" h="486027">
                <a:moveTo>
                  <a:pt x="0" y="486027"/>
                </a:moveTo>
                <a:cubicBezTo>
                  <a:pt x="343662" y="271143"/>
                  <a:pt x="687324" y="56259"/>
                  <a:pt x="1197864" y="47115"/>
                </a:cubicBezTo>
                <a:cubicBezTo>
                  <a:pt x="1708404" y="37971"/>
                  <a:pt x="2484120" y="438783"/>
                  <a:pt x="3063240" y="431163"/>
                </a:cubicBezTo>
                <a:cubicBezTo>
                  <a:pt x="3642360" y="423543"/>
                  <a:pt x="3889248" y="25779"/>
                  <a:pt x="4672584" y="1395"/>
                </a:cubicBezTo>
                <a:cubicBezTo>
                  <a:pt x="5455920" y="-22989"/>
                  <a:pt x="6472428" y="280287"/>
                  <a:pt x="7763256" y="284859"/>
                </a:cubicBezTo>
                <a:cubicBezTo>
                  <a:pt x="9054084" y="289431"/>
                  <a:pt x="10735818" y="159129"/>
                  <a:pt x="12417552" y="28827"/>
                </a:cubicBezTo>
              </a:path>
            </a:pathLst>
          </a:custGeom>
          <a:noFill/>
          <a:ln w="57150">
            <a:solidFill>
              <a:srgbClr val="000066"/>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aisnstūris 3">
            <a:extLst>
              <a:ext uri="{FF2B5EF4-FFF2-40B4-BE49-F238E27FC236}">
                <a16:creationId xmlns:a16="http://schemas.microsoft.com/office/drawing/2014/main" id="{2444FFBA-DF84-15A1-4428-5080F015F6FF}"/>
              </a:ext>
            </a:extLst>
          </p:cNvPr>
          <p:cNvSpPr/>
          <p:nvPr/>
        </p:nvSpPr>
        <p:spPr>
          <a:xfrm>
            <a:off x="630936" y="479395"/>
            <a:ext cx="11561063" cy="965357"/>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āls 4">
            <a:extLst>
              <a:ext uri="{FF2B5EF4-FFF2-40B4-BE49-F238E27FC236}">
                <a16:creationId xmlns:a16="http://schemas.microsoft.com/office/drawing/2014/main" id="{4052BEBE-5F9A-4879-19A0-B7704507EA8F}"/>
              </a:ext>
            </a:extLst>
          </p:cNvPr>
          <p:cNvSpPr/>
          <p:nvPr/>
        </p:nvSpPr>
        <p:spPr>
          <a:xfrm>
            <a:off x="1353312" y="611021"/>
            <a:ext cx="732111" cy="73211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Brīvforma: forma 29">
            <a:extLst>
              <a:ext uri="{FF2B5EF4-FFF2-40B4-BE49-F238E27FC236}">
                <a16:creationId xmlns:a16="http://schemas.microsoft.com/office/drawing/2014/main" id="{1FD4B4D4-B27D-B55B-6F72-3468E73D3AD0}"/>
              </a:ext>
            </a:extLst>
          </p:cNvPr>
          <p:cNvSpPr/>
          <p:nvPr/>
        </p:nvSpPr>
        <p:spPr>
          <a:xfrm>
            <a:off x="-73152" y="626101"/>
            <a:ext cx="1399032" cy="352307"/>
          </a:xfrm>
          <a:custGeom>
            <a:avLst/>
            <a:gdLst>
              <a:gd name="connsiteX0" fmla="*/ 0 w 1399032"/>
              <a:gd name="connsiteY0" fmla="*/ 352307 h 352307"/>
              <a:gd name="connsiteX1" fmla="*/ 768096 w 1399032"/>
              <a:gd name="connsiteY1" fmla="*/ 13979 h 352307"/>
              <a:gd name="connsiteX2" fmla="*/ 1399032 w 1399032"/>
              <a:gd name="connsiteY2" fmla="*/ 59699 h 352307"/>
              <a:gd name="connsiteX3" fmla="*/ 1399032 w 1399032"/>
              <a:gd name="connsiteY3" fmla="*/ 59699 h 352307"/>
            </a:gdLst>
            <a:ahLst/>
            <a:cxnLst>
              <a:cxn ang="0">
                <a:pos x="connsiteX0" y="connsiteY0"/>
              </a:cxn>
              <a:cxn ang="0">
                <a:pos x="connsiteX1" y="connsiteY1"/>
              </a:cxn>
              <a:cxn ang="0">
                <a:pos x="connsiteX2" y="connsiteY2"/>
              </a:cxn>
              <a:cxn ang="0">
                <a:pos x="connsiteX3" y="connsiteY3"/>
              </a:cxn>
            </a:cxnLst>
            <a:rect l="l" t="t" r="r" b="b"/>
            <a:pathLst>
              <a:path w="1399032" h="352307">
                <a:moveTo>
                  <a:pt x="0" y="352307"/>
                </a:moveTo>
                <a:cubicBezTo>
                  <a:pt x="267462" y="207527"/>
                  <a:pt x="534924" y="62747"/>
                  <a:pt x="768096" y="13979"/>
                </a:cubicBezTo>
                <a:cubicBezTo>
                  <a:pt x="1001268" y="-34789"/>
                  <a:pt x="1399032" y="59699"/>
                  <a:pt x="1399032" y="59699"/>
                </a:cubicBezTo>
                <a:lnTo>
                  <a:pt x="1399032" y="59699"/>
                </a:lnTo>
              </a:path>
            </a:pathLst>
          </a:custGeom>
          <a:noFill/>
          <a:ln w="38100">
            <a:solidFill>
              <a:srgbClr val="000066"/>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aisnstūris 30">
            <a:extLst>
              <a:ext uri="{FF2B5EF4-FFF2-40B4-BE49-F238E27FC236}">
                <a16:creationId xmlns:a16="http://schemas.microsoft.com/office/drawing/2014/main" id="{AA389D7D-3469-D5BB-A84A-47B61D2D61E0}"/>
              </a:ext>
            </a:extLst>
          </p:cNvPr>
          <p:cNvSpPr/>
          <p:nvPr/>
        </p:nvSpPr>
        <p:spPr>
          <a:xfrm>
            <a:off x="5001768" y="563611"/>
            <a:ext cx="7190230" cy="965357"/>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Roboto" panose="02000000000000000000" pitchFamily="2" charset="0"/>
                <a:ea typeface="Roboto" panose="02000000000000000000" pitchFamily="2" charset="0"/>
                <a:cs typeface="Roboto" panose="02000000000000000000" pitchFamily="2" charset="0"/>
              </a:rPr>
              <a:t>A joint, dedicated workshop </a:t>
            </a:r>
          </a:p>
          <a:p>
            <a:pPr algn="ctr"/>
            <a:r>
              <a:rPr lang="en-US" sz="2000" b="1" dirty="0">
                <a:latin typeface="Roboto" panose="02000000000000000000" pitchFamily="2" charset="0"/>
                <a:ea typeface="Roboto" panose="02000000000000000000" pitchFamily="2" charset="0"/>
                <a:cs typeface="Roboto" panose="02000000000000000000" pitchFamily="2" charset="0"/>
              </a:rPr>
              <a:t>“Particle therapy - future for the Baltic States? State-of-play, synergies and challenges”</a:t>
            </a:r>
          </a:p>
        </p:txBody>
      </p:sp>
      <p:sp>
        <p:nvSpPr>
          <p:cNvPr id="6" name="Taisnstūris 5">
            <a:extLst>
              <a:ext uri="{FF2B5EF4-FFF2-40B4-BE49-F238E27FC236}">
                <a16:creationId xmlns:a16="http://schemas.microsoft.com/office/drawing/2014/main" id="{139CA3FF-85BB-57AC-79C4-B900F689FC22}"/>
              </a:ext>
            </a:extLst>
          </p:cNvPr>
          <p:cNvSpPr/>
          <p:nvPr/>
        </p:nvSpPr>
        <p:spPr>
          <a:xfrm>
            <a:off x="0" y="1841787"/>
            <a:ext cx="12191998" cy="12214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600" indent="-228600">
              <a:buClr>
                <a:srgbClr val="000066"/>
              </a:buClr>
              <a:buFont typeface="Wingdings" panose="05000000000000000000" pitchFamily="2" charset="2"/>
              <a:buChar char="§"/>
            </a:pPr>
            <a:r>
              <a:rPr lang="en-US" sz="1600" b="1" u="sng" dirty="0">
                <a:solidFill>
                  <a:schemeClr val="tx1"/>
                </a:solidFill>
                <a:latin typeface="Roboto" panose="02000000000000000000" pitchFamily="2" charset="0"/>
                <a:ea typeface="Roboto" panose="02000000000000000000" pitchFamily="2" charset="0"/>
                <a:cs typeface="Roboto" panose="02000000000000000000" pitchFamily="2" charset="0"/>
              </a:rPr>
              <a:t>37 participants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mainly on site participants</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 Baltic medical community representatives, CNAO radiation oncologist, CERN and NIMMS experts, members of political bodies – Baltic Assembly </a:t>
            </a:r>
          </a:p>
          <a:p>
            <a:pPr marL="228600" indent="-228600">
              <a:buClr>
                <a:srgbClr val="000066"/>
              </a:buClr>
              <a:buFont typeface="Wingdings" panose="05000000000000000000" pitchFamily="2" charset="2"/>
              <a:buChar char="§"/>
            </a:pP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5 sessions</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dedicated to each of the core discussion areas identified with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reporters on subject matter and moderators of the session</a:t>
            </a:r>
          </a:p>
          <a:p>
            <a:pPr marL="742950" lvl="1" indent="-285750">
              <a:buClr>
                <a:srgbClr val="000066"/>
              </a:buClr>
              <a:buFont typeface="Wingdings" panose="05000000000000000000" pitchFamily="2" charset="2"/>
              <a:buChar cha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cxnSp>
        <p:nvCxnSpPr>
          <p:cNvPr id="7" name="Taisns savienotājs 6">
            <a:extLst>
              <a:ext uri="{FF2B5EF4-FFF2-40B4-BE49-F238E27FC236}">
                <a16:creationId xmlns:a16="http://schemas.microsoft.com/office/drawing/2014/main" id="{2FB8BB99-C9F4-E4ED-B9A1-6C243F7BADEF}"/>
              </a:ext>
            </a:extLst>
          </p:cNvPr>
          <p:cNvCxnSpPr>
            <a:cxnSpLocks/>
          </p:cNvCxnSpPr>
          <p:nvPr/>
        </p:nvCxnSpPr>
        <p:spPr>
          <a:xfrm flipH="1">
            <a:off x="0" y="1841787"/>
            <a:ext cx="4242816"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B6B8F33-877D-3BB4-0A69-2E7094C059E4}"/>
              </a:ext>
            </a:extLst>
          </p:cNvPr>
          <p:cNvSpPr txBox="1"/>
          <p:nvPr/>
        </p:nvSpPr>
        <p:spPr>
          <a:xfrm>
            <a:off x="2151" y="1363372"/>
            <a:ext cx="3975489" cy="461665"/>
          </a:xfrm>
          <a:prstGeom prst="rect">
            <a:avLst/>
          </a:prstGeom>
          <a:noFill/>
        </p:spPr>
        <p:txBody>
          <a:bodyPr wrap="square" rtlCol="0">
            <a:spAutoFit/>
          </a:bodyPr>
          <a:lstStyle/>
          <a:p>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Set-up of the event</a:t>
            </a:r>
          </a:p>
        </p:txBody>
      </p:sp>
      <p:graphicFrame>
        <p:nvGraphicFramePr>
          <p:cNvPr id="24" name="Tabula 24">
            <a:extLst>
              <a:ext uri="{FF2B5EF4-FFF2-40B4-BE49-F238E27FC236}">
                <a16:creationId xmlns:a16="http://schemas.microsoft.com/office/drawing/2014/main" id="{7E025CAC-EB0B-DD66-346F-A390169D4604}"/>
              </a:ext>
            </a:extLst>
          </p:cNvPr>
          <p:cNvGraphicFramePr>
            <a:graphicFrameLocks noGrp="1"/>
          </p:cNvGraphicFramePr>
          <p:nvPr>
            <p:extLst>
              <p:ext uri="{D42A27DB-BD31-4B8C-83A1-F6EECF244321}">
                <p14:modId xmlns:p14="http://schemas.microsoft.com/office/powerpoint/2010/main" val="3895796497"/>
              </p:ext>
            </p:extLst>
          </p:nvPr>
        </p:nvGraphicFramePr>
        <p:xfrm>
          <a:off x="2" y="2895966"/>
          <a:ext cx="12191998" cy="3657600"/>
        </p:xfrm>
        <a:graphic>
          <a:graphicData uri="http://schemas.openxmlformats.org/drawingml/2006/table">
            <a:tbl>
              <a:tblPr firstRow="1" bandRow="1">
                <a:tableStyleId>{5C22544A-7EE6-4342-B048-85BDC9FD1C3A}</a:tableStyleId>
              </a:tblPr>
              <a:tblGrid>
                <a:gridCol w="3813048">
                  <a:extLst>
                    <a:ext uri="{9D8B030D-6E8A-4147-A177-3AD203B41FA5}">
                      <a16:colId xmlns:a16="http://schemas.microsoft.com/office/drawing/2014/main" val="2307407575"/>
                    </a:ext>
                  </a:extLst>
                </a:gridCol>
                <a:gridCol w="8378950">
                  <a:extLst>
                    <a:ext uri="{9D8B030D-6E8A-4147-A177-3AD203B41FA5}">
                      <a16:colId xmlns:a16="http://schemas.microsoft.com/office/drawing/2014/main" val="2917480176"/>
                    </a:ext>
                  </a:extLst>
                </a:gridCol>
              </a:tblGrid>
              <a:tr h="284879">
                <a:tc>
                  <a:txBody>
                    <a:bodyPr/>
                    <a:lstStyle/>
                    <a:p>
                      <a:pPr algn="l"/>
                      <a:r>
                        <a:rPr lang="en-US" sz="1400" b="0" i="1" dirty="0">
                          <a:solidFill>
                            <a:schemeClr val="bg1"/>
                          </a:solidFill>
                          <a:latin typeface="Roboto" panose="02000000000000000000" pitchFamily="2" charset="0"/>
                          <a:ea typeface="Roboto" panose="02000000000000000000" pitchFamily="2" charset="0"/>
                          <a:cs typeface="Roboto" panose="02000000000000000000" pitchFamily="2" charset="0"/>
                        </a:rPr>
                        <a:t>Cancer statistics and indication profile in the Baltic States. Status of radiotherapy technologies in the Baltic States.</a:t>
                      </a:r>
                    </a:p>
                  </a:txBody>
                  <a:tcPr anchor="ctr">
                    <a:lnL w="12700" cmpd="sng">
                      <a:noFill/>
                    </a:lnL>
                    <a:lnT w="12700" cmpd="sng">
                      <a:noFill/>
                    </a:lnT>
                    <a:lnB w="12700" cap="flat" cmpd="sng" algn="ctr">
                      <a:solidFill>
                        <a:schemeClr val="bg1"/>
                      </a:solidFill>
                      <a:prstDash val="solid"/>
                      <a:round/>
                      <a:headEnd type="none" w="med" len="med"/>
                      <a:tailEnd type="none" w="med" len="med"/>
                    </a:lnB>
                    <a:solidFill>
                      <a:srgbClr val="000066"/>
                    </a:solidFill>
                  </a:tcPr>
                </a:tc>
                <a:tc>
                  <a:txBody>
                    <a:bodyPr/>
                    <a:lstStyle/>
                    <a:p>
                      <a:pPr marL="285750" indent="-285750">
                        <a:buFont typeface="Wingdings" panose="05000000000000000000" pitchFamily="2" charset="2"/>
                        <a:buChar char="§"/>
                      </a:pPr>
                      <a:r>
                        <a:rPr lang="en-US" sz="1400" b="0" dirty="0">
                          <a:solidFill>
                            <a:schemeClr val="tx1"/>
                          </a:solidFill>
                          <a:latin typeface="Roboto" panose="02000000000000000000" pitchFamily="2" charset="0"/>
                          <a:ea typeface="Roboto" panose="02000000000000000000" pitchFamily="2" charset="0"/>
                          <a:cs typeface="Roboto" panose="02000000000000000000" pitchFamily="2" charset="0"/>
                        </a:rPr>
                        <a:t>Cancer statistics in the Baltic States – number of patients diagnosed and treated with RT yearly</a:t>
                      </a:r>
                    </a:p>
                    <a:p>
                      <a:pPr marL="285750" indent="-285750">
                        <a:buFont typeface="Wingdings" panose="05000000000000000000" pitchFamily="2" charset="2"/>
                        <a:buChar char="§"/>
                      </a:pPr>
                      <a:r>
                        <a:rPr lang="en-US" sz="1400" b="0" dirty="0">
                          <a:solidFill>
                            <a:schemeClr val="tx1"/>
                          </a:solidFill>
                          <a:latin typeface="Roboto" panose="02000000000000000000" pitchFamily="2" charset="0"/>
                          <a:ea typeface="Roboto" panose="02000000000000000000" pitchFamily="2" charset="0"/>
                          <a:cs typeface="Roboto" panose="02000000000000000000" pitchFamily="2" charset="0"/>
                        </a:rPr>
                        <a:t>Most common malignancies, with a correspondence to eligibility for particle therapy</a:t>
                      </a:r>
                    </a:p>
                    <a:p>
                      <a:pPr marL="285750" indent="-285750">
                        <a:buFont typeface="Wingdings" panose="05000000000000000000" pitchFamily="2" charset="2"/>
                        <a:buChar char="§"/>
                      </a:pPr>
                      <a:r>
                        <a:rPr lang="en-US" sz="1400" b="0" dirty="0">
                          <a:solidFill>
                            <a:schemeClr val="tx1"/>
                          </a:solidFill>
                          <a:latin typeface="Roboto" panose="02000000000000000000" pitchFamily="2" charset="0"/>
                          <a:ea typeface="Roboto" panose="02000000000000000000" pitchFamily="2" charset="0"/>
                          <a:cs typeface="Roboto" panose="02000000000000000000" pitchFamily="2" charset="0"/>
                        </a:rPr>
                        <a:t>Technological level of currently used radiation therapy techniques, statistics of RT equipment</a:t>
                      </a:r>
                    </a:p>
                  </a:txBody>
                  <a:tcPr anchor="ctr">
                    <a:lnR w="12700" cmpd="sng">
                      <a:noFill/>
                    </a:lnR>
                    <a:lnT w="12700" cmpd="sng">
                      <a:noFill/>
                    </a:lnT>
                    <a:lnB w="12700" cap="flat" cmpd="sng" algn="ctr">
                      <a:solidFill>
                        <a:schemeClr val="bg1"/>
                      </a:solidFill>
                      <a:prstDash val="solid"/>
                      <a:round/>
                      <a:headEnd type="none" w="med" len="med"/>
                      <a:tailEnd type="none" w="med" len="med"/>
                    </a:lnB>
                    <a:solidFill>
                      <a:srgbClr val="C3C3E7"/>
                    </a:solidFill>
                  </a:tcPr>
                </a:tc>
                <a:extLst>
                  <a:ext uri="{0D108BD9-81ED-4DB2-BD59-A6C34878D82A}">
                    <a16:rowId xmlns:a16="http://schemas.microsoft.com/office/drawing/2014/main" val="291757184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1" dirty="0">
                          <a:solidFill>
                            <a:schemeClr val="bg1"/>
                          </a:solidFill>
                          <a:latin typeface="Roboto" panose="02000000000000000000" pitchFamily="2" charset="0"/>
                          <a:ea typeface="Roboto" panose="02000000000000000000" pitchFamily="2" charset="0"/>
                          <a:cs typeface="Roboto" panose="02000000000000000000" pitchFamily="2" charset="0"/>
                        </a:rPr>
                        <a:t>Clinical indications for proton and particle therapy. Existing clinical evidence and on-going clinical trials.</a:t>
                      </a:r>
                    </a:p>
                  </a:txBody>
                  <a:tcPr anchor="ctr">
                    <a:lnL w="12700" cmpd="sng">
                      <a:noFill/>
                    </a:lnL>
                    <a:lnT w="12700" cap="flat" cmpd="sng" algn="ctr">
                      <a:solidFill>
                        <a:schemeClr val="bg1"/>
                      </a:solidFill>
                      <a:prstDash val="solid"/>
                      <a:round/>
                      <a:headEnd type="none" w="med" len="med"/>
                      <a:tailEnd type="none" w="med" len="med"/>
                    </a:lnT>
                    <a:solidFill>
                      <a:srgbClr val="000066"/>
                    </a:solidFill>
                  </a:tcPr>
                </a:tc>
                <a:tc>
                  <a:txBody>
                    <a:bodyPr/>
                    <a:lstStyle/>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Main cancer types and oncological indications eligible</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On-going clinical trials for evidence-based medicine are to be discussed</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dirty="0">
                          <a:latin typeface="Roboto" panose="02000000000000000000" pitchFamily="2" charset="0"/>
                          <a:ea typeface="Roboto" panose="02000000000000000000" pitchFamily="2" charset="0"/>
                          <a:cs typeface="Roboto" panose="02000000000000000000" pitchFamily="2" charset="0"/>
                        </a:rPr>
                        <a:t>Existing consensus statements and alternative approaches for patient selection</a:t>
                      </a:r>
                    </a:p>
                  </a:txBody>
                  <a:tcPr anchor="ctr">
                    <a:lnR w="12700" cmpd="sng">
                      <a:noFill/>
                    </a:lnR>
                    <a:lnT w="12700" cap="flat" cmpd="sng" algn="ctr">
                      <a:solidFill>
                        <a:schemeClr val="bg1"/>
                      </a:solidFill>
                      <a:prstDash val="solid"/>
                      <a:round/>
                      <a:headEnd type="none" w="med" len="med"/>
                      <a:tailEnd type="none" w="med" len="med"/>
                    </a:lnT>
                    <a:solidFill>
                      <a:srgbClr val="C3C3E7"/>
                    </a:solidFill>
                  </a:tcPr>
                </a:tc>
                <a:extLst>
                  <a:ext uri="{0D108BD9-81ED-4DB2-BD59-A6C34878D82A}">
                    <a16:rowId xmlns:a16="http://schemas.microsoft.com/office/drawing/2014/main" val="213526372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1" dirty="0">
                          <a:solidFill>
                            <a:schemeClr val="bg1"/>
                          </a:solidFill>
                          <a:latin typeface="Roboto" panose="02000000000000000000" pitchFamily="2" charset="0"/>
                          <a:ea typeface="Roboto" panose="02000000000000000000" pitchFamily="2" charset="0"/>
                          <a:cs typeface="Roboto" panose="02000000000000000000" pitchFamily="2" charset="0"/>
                        </a:rPr>
                        <a:t>The technology of helium synchrotron: technology readiness level and research needed.</a:t>
                      </a:r>
                    </a:p>
                  </a:txBody>
                  <a:tcPr anchor="ctr">
                    <a:lnL w="12700" cmpd="sng">
                      <a:noFill/>
                    </a:lnL>
                    <a:solidFill>
                      <a:srgbClr val="000066"/>
                    </a:solidFill>
                  </a:tcPr>
                </a:tc>
                <a:tc>
                  <a:txBody>
                    <a:bodyPr/>
                    <a:lstStyle/>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Current status of the technology and technology readiness level</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Potential challenges in the development and construction stages</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Scientific research inputs necessary</a:t>
                      </a:r>
                    </a:p>
                  </a:txBody>
                  <a:tcPr anchor="ctr">
                    <a:lnR w="12700" cmpd="sng">
                      <a:noFill/>
                    </a:lnR>
                    <a:solidFill>
                      <a:srgbClr val="C3C3E7"/>
                    </a:solidFill>
                  </a:tcPr>
                </a:tc>
                <a:extLst>
                  <a:ext uri="{0D108BD9-81ED-4DB2-BD59-A6C34878D82A}">
                    <a16:rowId xmlns:a16="http://schemas.microsoft.com/office/drawing/2014/main" val="115180241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1" dirty="0">
                          <a:solidFill>
                            <a:schemeClr val="bg1"/>
                          </a:solidFill>
                          <a:latin typeface="Roboto" panose="02000000000000000000" pitchFamily="2" charset="0"/>
                          <a:ea typeface="Roboto" panose="02000000000000000000" pitchFamily="2" charset="0"/>
                          <a:cs typeface="Roboto" panose="02000000000000000000" pitchFamily="2" charset="0"/>
                        </a:rPr>
                        <a:t>Current status of nuclear medicine in the Baltic States. Trends and research pathways going into the future.</a:t>
                      </a:r>
                    </a:p>
                  </a:txBody>
                  <a:tcPr anchor="ctr">
                    <a:lnL w="12700" cmpd="sng">
                      <a:noFill/>
                    </a:lnL>
                    <a:solidFill>
                      <a:srgbClr val="000066"/>
                    </a:solidFill>
                  </a:tcPr>
                </a:tc>
                <a:tc>
                  <a:txBody>
                    <a:bodyPr/>
                    <a:lstStyle/>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Current status of the nuclear medicine field within the Baltic States</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Insights gained from PRISMAP project - focus on novel radioisotopes</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Technical aspects and scientific research needed to develop production of such isotopes</a:t>
                      </a:r>
                    </a:p>
                  </a:txBody>
                  <a:tcPr anchor="ctr">
                    <a:lnR w="12700" cmpd="sng">
                      <a:noFill/>
                    </a:lnR>
                    <a:solidFill>
                      <a:srgbClr val="C3C3E7"/>
                    </a:solidFill>
                  </a:tcPr>
                </a:tc>
                <a:extLst>
                  <a:ext uri="{0D108BD9-81ED-4DB2-BD59-A6C34878D82A}">
                    <a16:rowId xmlns:a16="http://schemas.microsoft.com/office/drawing/2014/main" val="395858399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1" dirty="0">
                          <a:solidFill>
                            <a:schemeClr val="bg1"/>
                          </a:solidFill>
                          <a:latin typeface="Roboto" panose="02000000000000000000" pitchFamily="2" charset="0"/>
                          <a:ea typeface="Roboto" panose="02000000000000000000" pitchFamily="2" charset="0"/>
                          <a:cs typeface="Roboto" panose="02000000000000000000" pitchFamily="2" charset="0"/>
                        </a:rPr>
                        <a:t>Educational necessities and possible solution pathways for clinical and technical personnel training.</a:t>
                      </a:r>
                    </a:p>
                  </a:txBody>
                  <a:tcPr anchor="ctr">
                    <a:lnL w="12700" cmpd="sng">
                      <a:noFill/>
                    </a:lnL>
                    <a:lnB w="12700" cmpd="sng">
                      <a:noFill/>
                    </a:lnB>
                    <a:solidFill>
                      <a:srgbClr val="000066"/>
                    </a:solidFill>
                  </a:tcPr>
                </a:tc>
                <a:tc>
                  <a:txBody>
                    <a:bodyPr/>
                    <a:lstStyle/>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Key educational necessity areas</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International educational opportunities and collaborations</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Educational aspect implementation paths early-on within the project initiative</a:t>
                      </a:r>
                    </a:p>
                  </a:txBody>
                  <a:tcPr anchor="ctr">
                    <a:lnR w="12700" cmpd="sng">
                      <a:noFill/>
                    </a:lnR>
                    <a:lnB w="12700" cmpd="sng">
                      <a:noFill/>
                    </a:lnB>
                    <a:solidFill>
                      <a:srgbClr val="C3C3E7"/>
                    </a:solidFill>
                  </a:tcPr>
                </a:tc>
                <a:extLst>
                  <a:ext uri="{0D108BD9-81ED-4DB2-BD59-A6C34878D82A}">
                    <a16:rowId xmlns:a16="http://schemas.microsoft.com/office/drawing/2014/main" val="1263942083"/>
                  </a:ext>
                </a:extLst>
              </a:tr>
            </a:tbl>
          </a:graphicData>
        </a:graphic>
      </p:graphicFrame>
    </p:spTree>
    <p:extLst>
      <p:ext uri="{BB962C8B-B14F-4D97-AF65-F5344CB8AC3E}">
        <p14:creationId xmlns:p14="http://schemas.microsoft.com/office/powerpoint/2010/main" val="1988901540"/>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Virsraksts 5">
            <a:extLst>
              <a:ext uri="{FF2B5EF4-FFF2-40B4-BE49-F238E27FC236}">
                <a16:creationId xmlns:a16="http://schemas.microsoft.com/office/drawing/2014/main" id="{B2CC2676-8D7D-78BD-298E-3F1CA6547086}"/>
              </a:ext>
            </a:extLst>
          </p:cNvPr>
          <p:cNvSpPr>
            <a:spLocks noGrp="1"/>
          </p:cNvSpPr>
          <p:nvPr>
            <p:ph type="title"/>
          </p:nvPr>
        </p:nvSpPr>
        <p:spPr/>
        <p:txBody>
          <a:bodyPr/>
          <a:lstStyle/>
          <a:p>
            <a:r>
              <a:rPr lang="en-US" b="1" dirty="0"/>
              <a:t>Mandate</a:t>
            </a:r>
          </a:p>
        </p:txBody>
      </p:sp>
      <p:cxnSp>
        <p:nvCxnSpPr>
          <p:cNvPr id="9" name="Taisns savienotājs 8">
            <a:extLst>
              <a:ext uri="{FF2B5EF4-FFF2-40B4-BE49-F238E27FC236}">
                <a16:creationId xmlns:a16="http://schemas.microsoft.com/office/drawing/2014/main" id="{920B6C22-1AC0-4FE6-770D-A48229688315}"/>
              </a:ext>
            </a:extLst>
          </p:cNvPr>
          <p:cNvCxnSpPr>
            <a:cxnSpLocks/>
          </p:cNvCxnSpPr>
          <p:nvPr/>
        </p:nvCxnSpPr>
        <p:spPr>
          <a:xfrm>
            <a:off x="259976" y="0"/>
            <a:ext cx="0" cy="6580094"/>
          </a:xfrm>
          <a:prstGeom prst="line">
            <a:avLst/>
          </a:prstGeom>
          <a:ln>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5" name="Taisnstūris 4">
            <a:extLst>
              <a:ext uri="{FF2B5EF4-FFF2-40B4-BE49-F238E27FC236}">
                <a16:creationId xmlns:a16="http://schemas.microsoft.com/office/drawing/2014/main" id="{96728BEA-37C7-4BF5-108F-40555EA31F6D}"/>
              </a:ext>
            </a:extLst>
          </p:cNvPr>
          <p:cNvSpPr/>
          <p:nvPr/>
        </p:nvSpPr>
        <p:spPr>
          <a:xfrm>
            <a:off x="417338" y="860845"/>
            <a:ext cx="11672045" cy="7176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Roboto" panose="02000000000000000000" pitchFamily="2" charset="0"/>
                <a:ea typeface="Roboto" panose="02000000000000000000" pitchFamily="2" charset="0"/>
                <a:cs typeface="Roboto" panose="02000000000000000000" pitchFamily="2" charset="0"/>
              </a:rPr>
              <a:t>On April 12</a:t>
            </a:r>
            <a:r>
              <a:rPr lang="en-US" baseline="30000" dirty="0">
                <a:solidFill>
                  <a:schemeClr val="tx1"/>
                </a:solidFill>
                <a:latin typeface="Roboto" panose="02000000000000000000" pitchFamily="2" charset="0"/>
                <a:ea typeface="Roboto" panose="02000000000000000000" pitchFamily="2" charset="0"/>
                <a:cs typeface="Roboto" panose="02000000000000000000" pitchFamily="2" charset="0"/>
              </a:rPr>
              <a:t>th</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2022 within CERN Baltic Group 9</a:t>
            </a:r>
            <a:r>
              <a:rPr lang="en-US" baseline="30000" dirty="0">
                <a:solidFill>
                  <a:schemeClr val="tx1"/>
                </a:solidFill>
                <a:latin typeface="Roboto" panose="02000000000000000000" pitchFamily="2" charset="0"/>
                <a:ea typeface="Roboto" panose="02000000000000000000" pitchFamily="2" charset="0"/>
                <a:cs typeface="Roboto" panose="02000000000000000000" pitchFamily="2" charset="0"/>
              </a:rPr>
              <a:t>th</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general meeting at CERN the Advanced Particle Therapy Center in Baltic States Working Group has been established</a:t>
            </a:r>
          </a:p>
        </p:txBody>
      </p:sp>
      <p:sp>
        <p:nvSpPr>
          <p:cNvPr id="8" name="Ovāls 7">
            <a:extLst>
              <a:ext uri="{FF2B5EF4-FFF2-40B4-BE49-F238E27FC236}">
                <a16:creationId xmlns:a16="http://schemas.microsoft.com/office/drawing/2014/main" id="{E4CF0778-3A2E-77E8-7DB9-7D33F8F0C3FC}"/>
              </a:ext>
            </a:extLst>
          </p:cNvPr>
          <p:cNvSpPr/>
          <p:nvPr/>
        </p:nvSpPr>
        <p:spPr>
          <a:xfrm>
            <a:off x="120544" y="1026429"/>
            <a:ext cx="296794" cy="296794"/>
          </a:xfrm>
          <a:prstGeom prst="ellipse">
            <a:avLst/>
          </a:prstGeom>
          <a:solidFill>
            <a:srgbClr val="0000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aisnstūris 9">
            <a:extLst>
              <a:ext uri="{FF2B5EF4-FFF2-40B4-BE49-F238E27FC236}">
                <a16:creationId xmlns:a16="http://schemas.microsoft.com/office/drawing/2014/main" id="{17F30ED7-0637-4C60-8714-2AAE378EE4D3}"/>
              </a:ext>
            </a:extLst>
          </p:cNvPr>
          <p:cNvSpPr/>
          <p:nvPr/>
        </p:nvSpPr>
        <p:spPr>
          <a:xfrm>
            <a:off x="486404" y="1605352"/>
            <a:ext cx="11602979" cy="7176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Roboto" panose="02000000000000000000" pitchFamily="2" charset="0"/>
                <a:ea typeface="Roboto" panose="02000000000000000000" pitchFamily="2" charset="0"/>
                <a:cs typeface="Roboto" panose="02000000000000000000" pitchFamily="2" charset="0"/>
              </a:rPr>
              <a:t>Mandate: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Develop and induce CBG flagship project - construction of a large scale scientific research and clinical particle therapy facility in the Baltic States</a:t>
            </a:r>
          </a:p>
        </p:txBody>
      </p:sp>
      <p:sp>
        <p:nvSpPr>
          <p:cNvPr id="14" name="Ovāls 13">
            <a:extLst>
              <a:ext uri="{FF2B5EF4-FFF2-40B4-BE49-F238E27FC236}">
                <a16:creationId xmlns:a16="http://schemas.microsoft.com/office/drawing/2014/main" id="{0DA6FDD4-C44E-3A70-DB71-72B9396F3965}"/>
              </a:ext>
            </a:extLst>
          </p:cNvPr>
          <p:cNvSpPr/>
          <p:nvPr/>
        </p:nvSpPr>
        <p:spPr>
          <a:xfrm>
            <a:off x="33549" y="1731312"/>
            <a:ext cx="470784" cy="470784"/>
          </a:xfrm>
          <a:prstGeom prst="ellips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aisnstūris 17">
            <a:extLst>
              <a:ext uri="{FF2B5EF4-FFF2-40B4-BE49-F238E27FC236}">
                <a16:creationId xmlns:a16="http://schemas.microsoft.com/office/drawing/2014/main" id="{93B1B827-E6D4-DA10-E5CE-9E242BBA2AE5}"/>
              </a:ext>
            </a:extLst>
          </p:cNvPr>
          <p:cNvSpPr/>
          <p:nvPr/>
        </p:nvSpPr>
        <p:spPr>
          <a:xfrm>
            <a:off x="451870" y="2513243"/>
            <a:ext cx="11602979" cy="21589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Roboto" panose="02000000000000000000" pitchFamily="2" charset="0"/>
                <a:ea typeface="Roboto" panose="02000000000000000000" pitchFamily="2" charset="0"/>
                <a:cs typeface="Roboto" panose="02000000000000000000" pitchFamily="2" charset="0"/>
              </a:rPr>
              <a:t>To achieve this initial goal:</a:t>
            </a:r>
          </a:p>
          <a:p>
            <a:pPr marL="285750" indent="-285750">
              <a:buClr>
                <a:srgbClr val="000066"/>
              </a:buClr>
              <a:buFont typeface="Arial" panose="020B0604020202020204" pitchFamily="34" charset="0"/>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establish Expert Team composed by medical professionals nominated by professional associations in the fields of radiology, therapeutic radiology, nuclear medicine, medical physics and others, researchers from CBG institutional members and experts of the NIMMS collaboration;</a:t>
            </a:r>
          </a:p>
          <a:p>
            <a:pPr marL="285750" indent="-285750">
              <a:buClr>
                <a:srgbClr val="000066"/>
              </a:buClr>
              <a:buFont typeface="Arial" panose="020B0604020202020204" pitchFamily="34" charset="0"/>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facilitate the work of the Expert Team in order to evaluate the feasibility of the proposed project initiative</a:t>
            </a:r>
          </a:p>
          <a:p>
            <a:pPr marL="285750" indent="-285750">
              <a:buClr>
                <a:srgbClr val="000066"/>
              </a:buClr>
              <a:buFont typeface="Arial" panose="020B0604020202020204" pitchFamily="34" charset="0"/>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establish Stakeholder Advisory Panel comprised by the relevant stakeholders in political, economical, social and other involved fields, as well as industry partners;</a:t>
            </a:r>
          </a:p>
          <a:p>
            <a:pPr marL="285750" indent="-285750">
              <a:buClr>
                <a:srgbClr val="000066"/>
              </a:buClr>
              <a:buFont typeface="Arial" panose="020B0604020202020204" pitchFamily="34" charset="0"/>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regularly inform Stakeholder Advisory Panel from Expert Team side, with the inclusion in the decision making process and overall development of the project.</a:t>
            </a:r>
          </a:p>
        </p:txBody>
      </p:sp>
      <p:sp>
        <p:nvSpPr>
          <p:cNvPr id="20" name="Ovāls 19">
            <a:extLst>
              <a:ext uri="{FF2B5EF4-FFF2-40B4-BE49-F238E27FC236}">
                <a16:creationId xmlns:a16="http://schemas.microsoft.com/office/drawing/2014/main" id="{FA84F9E6-4B0D-1E8B-DB95-BBDCDE2C8FE4}"/>
              </a:ext>
            </a:extLst>
          </p:cNvPr>
          <p:cNvSpPr/>
          <p:nvPr/>
        </p:nvSpPr>
        <p:spPr>
          <a:xfrm>
            <a:off x="120544" y="2461788"/>
            <a:ext cx="296794" cy="296794"/>
          </a:xfrm>
          <a:prstGeom prst="ellipse">
            <a:avLst/>
          </a:prstGeom>
          <a:solidFill>
            <a:srgbClr val="0000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aisnstūris 20">
            <a:extLst>
              <a:ext uri="{FF2B5EF4-FFF2-40B4-BE49-F238E27FC236}">
                <a16:creationId xmlns:a16="http://schemas.microsoft.com/office/drawing/2014/main" id="{9B9ADB98-842A-DD25-9E1E-33CF8E890358}"/>
              </a:ext>
            </a:extLst>
          </p:cNvPr>
          <p:cNvSpPr/>
          <p:nvPr/>
        </p:nvSpPr>
        <p:spPr>
          <a:xfrm>
            <a:off x="0" y="5109882"/>
            <a:ext cx="12191998" cy="1470212"/>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Roboto" panose="02000000000000000000" pitchFamily="2" charset="0"/>
                <a:ea typeface="Roboto" panose="02000000000000000000" pitchFamily="2" charset="0"/>
                <a:cs typeface="Roboto" panose="02000000000000000000" pitchFamily="2" charset="0"/>
              </a:rPr>
              <a:t>Today – report on the idea of initiative, work done so far and foreseen future Feasibility Study</a:t>
            </a:r>
          </a:p>
        </p:txBody>
      </p:sp>
    </p:spTree>
    <p:extLst>
      <p:ext uri="{BB962C8B-B14F-4D97-AF65-F5344CB8AC3E}">
        <p14:creationId xmlns:p14="http://schemas.microsoft.com/office/powerpoint/2010/main" val="31067415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“Particle therapy - future for the Baltic States?”</a:t>
            </a:r>
          </a:p>
        </p:txBody>
      </p:sp>
      <p:sp>
        <p:nvSpPr>
          <p:cNvPr id="2" name="Brīvforma: forma 1">
            <a:extLst>
              <a:ext uri="{FF2B5EF4-FFF2-40B4-BE49-F238E27FC236}">
                <a16:creationId xmlns:a16="http://schemas.microsoft.com/office/drawing/2014/main" id="{DA1CCDAB-0266-1EE4-88B1-445CA06B9CC5}"/>
              </a:ext>
            </a:extLst>
          </p:cNvPr>
          <p:cNvSpPr/>
          <p:nvPr/>
        </p:nvSpPr>
        <p:spPr>
          <a:xfrm>
            <a:off x="-182880" y="803277"/>
            <a:ext cx="12417552" cy="486027"/>
          </a:xfrm>
          <a:custGeom>
            <a:avLst/>
            <a:gdLst>
              <a:gd name="connsiteX0" fmla="*/ 0 w 12417552"/>
              <a:gd name="connsiteY0" fmla="*/ 486027 h 486027"/>
              <a:gd name="connsiteX1" fmla="*/ 1197864 w 12417552"/>
              <a:gd name="connsiteY1" fmla="*/ 47115 h 486027"/>
              <a:gd name="connsiteX2" fmla="*/ 3063240 w 12417552"/>
              <a:gd name="connsiteY2" fmla="*/ 431163 h 486027"/>
              <a:gd name="connsiteX3" fmla="*/ 4672584 w 12417552"/>
              <a:gd name="connsiteY3" fmla="*/ 1395 h 486027"/>
              <a:gd name="connsiteX4" fmla="*/ 7763256 w 12417552"/>
              <a:gd name="connsiteY4" fmla="*/ 284859 h 486027"/>
              <a:gd name="connsiteX5" fmla="*/ 12417552 w 12417552"/>
              <a:gd name="connsiteY5" fmla="*/ 28827 h 486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17552" h="486027">
                <a:moveTo>
                  <a:pt x="0" y="486027"/>
                </a:moveTo>
                <a:cubicBezTo>
                  <a:pt x="343662" y="271143"/>
                  <a:pt x="687324" y="56259"/>
                  <a:pt x="1197864" y="47115"/>
                </a:cubicBezTo>
                <a:cubicBezTo>
                  <a:pt x="1708404" y="37971"/>
                  <a:pt x="2484120" y="438783"/>
                  <a:pt x="3063240" y="431163"/>
                </a:cubicBezTo>
                <a:cubicBezTo>
                  <a:pt x="3642360" y="423543"/>
                  <a:pt x="3889248" y="25779"/>
                  <a:pt x="4672584" y="1395"/>
                </a:cubicBezTo>
                <a:cubicBezTo>
                  <a:pt x="5455920" y="-22989"/>
                  <a:pt x="6472428" y="280287"/>
                  <a:pt x="7763256" y="284859"/>
                </a:cubicBezTo>
                <a:cubicBezTo>
                  <a:pt x="9054084" y="289431"/>
                  <a:pt x="10735818" y="159129"/>
                  <a:pt x="12417552" y="28827"/>
                </a:cubicBezTo>
              </a:path>
            </a:pathLst>
          </a:custGeom>
          <a:noFill/>
          <a:ln w="57150">
            <a:solidFill>
              <a:srgbClr val="000066"/>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aisnstūris 3">
            <a:extLst>
              <a:ext uri="{FF2B5EF4-FFF2-40B4-BE49-F238E27FC236}">
                <a16:creationId xmlns:a16="http://schemas.microsoft.com/office/drawing/2014/main" id="{2444FFBA-DF84-15A1-4428-5080F015F6FF}"/>
              </a:ext>
            </a:extLst>
          </p:cNvPr>
          <p:cNvSpPr/>
          <p:nvPr/>
        </p:nvSpPr>
        <p:spPr>
          <a:xfrm>
            <a:off x="630936" y="479395"/>
            <a:ext cx="11561063" cy="965357"/>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āls 4">
            <a:extLst>
              <a:ext uri="{FF2B5EF4-FFF2-40B4-BE49-F238E27FC236}">
                <a16:creationId xmlns:a16="http://schemas.microsoft.com/office/drawing/2014/main" id="{4052BEBE-5F9A-4879-19A0-B7704507EA8F}"/>
              </a:ext>
            </a:extLst>
          </p:cNvPr>
          <p:cNvSpPr/>
          <p:nvPr/>
        </p:nvSpPr>
        <p:spPr>
          <a:xfrm>
            <a:off x="1353312" y="611021"/>
            <a:ext cx="732111" cy="73211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Brīvforma: forma 29">
            <a:extLst>
              <a:ext uri="{FF2B5EF4-FFF2-40B4-BE49-F238E27FC236}">
                <a16:creationId xmlns:a16="http://schemas.microsoft.com/office/drawing/2014/main" id="{1FD4B4D4-B27D-B55B-6F72-3468E73D3AD0}"/>
              </a:ext>
            </a:extLst>
          </p:cNvPr>
          <p:cNvSpPr/>
          <p:nvPr/>
        </p:nvSpPr>
        <p:spPr>
          <a:xfrm>
            <a:off x="-73152" y="626101"/>
            <a:ext cx="1399032" cy="352307"/>
          </a:xfrm>
          <a:custGeom>
            <a:avLst/>
            <a:gdLst>
              <a:gd name="connsiteX0" fmla="*/ 0 w 1399032"/>
              <a:gd name="connsiteY0" fmla="*/ 352307 h 352307"/>
              <a:gd name="connsiteX1" fmla="*/ 768096 w 1399032"/>
              <a:gd name="connsiteY1" fmla="*/ 13979 h 352307"/>
              <a:gd name="connsiteX2" fmla="*/ 1399032 w 1399032"/>
              <a:gd name="connsiteY2" fmla="*/ 59699 h 352307"/>
              <a:gd name="connsiteX3" fmla="*/ 1399032 w 1399032"/>
              <a:gd name="connsiteY3" fmla="*/ 59699 h 352307"/>
            </a:gdLst>
            <a:ahLst/>
            <a:cxnLst>
              <a:cxn ang="0">
                <a:pos x="connsiteX0" y="connsiteY0"/>
              </a:cxn>
              <a:cxn ang="0">
                <a:pos x="connsiteX1" y="connsiteY1"/>
              </a:cxn>
              <a:cxn ang="0">
                <a:pos x="connsiteX2" y="connsiteY2"/>
              </a:cxn>
              <a:cxn ang="0">
                <a:pos x="connsiteX3" y="connsiteY3"/>
              </a:cxn>
            </a:cxnLst>
            <a:rect l="l" t="t" r="r" b="b"/>
            <a:pathLst>
              <a:path w="1399032" h="352307">
                <a:moveTo>
                  <a:pt x="0" y="352307"/>
                </a:moveTo>
                <a:cubicBezTo>
                  <a:pt x="267462" y="207527"/>
                  <a:pt x="534924" y="62747"/>
                  <a:pt x="768096" y="13979"/>
                </a:cubicBezTo>
                <a:cubicBezTo>
                  <a:pt x="1001268" y="-34789"/>
                  <a:pt x="1399032" y="59699"/>
                  <a:pt x="1399032" y="59699"/>
                </a:cubicBezTo>
                <a:lnTo>
                  <a:pt x="1399032" y="59699"/>
                </a:lnTo>
              </a:path>
            </a:pathLst>
          </a:custGeom>
          <a:noFill/>
          <a:ln w="38100">
            <a:solidFill>
              <a:srgbClr val="000066"/>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aisnstūris 30">
            <a:extLst>
              <a:ext uri="{FF2B5EF4-FFF2-40B4-BE49-F238E27FC236}">
                <a16:creationId xmlns:a16="http://schemas.microsoft.com/office/drawing/2014/main" id="{AA389D7D-3469-D5BB-A84A-47B61D2D61E0}"/>
              </a:ext>
            </a:extLst>
          </p:cNvPr>
          <p:cNvSpPr/>
          <p:nvPr/>
        </p:nvSpPr>
        <p:spPr>
          <a:xfrm>
            <a:off x="5001768" y="563611"/>
            <a:ext cx="7190230" cy="965357"/>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Roboto" panose="02000000000000000000" pitchFamily="2" charset="0"/>
                <a:ea typeface="Roboto" panose="02000000000000000000" pitchFamily="2" charset="0"/>
                <a:cs typeface="Roboto" panose="02000000000000000000" pitchFamily="2" charset="0"/>
              </a:rPr>
              <a:t>A joint, dedicated workshop </a:t>
            </a:r>
          </a:p>
          <a:p>
            <a:pPr algn="ctr"/>
            <a:r>
              <a:rPr lang="en-US" sz="2000" b="1" dirty="0">
                <a:latin typeface="Roboto" panose="02000000000000000000" pitchFamily="2" charset="0"/>
                <a:ea typeface="Roboto" panose="02000000000000000000" pitchFamily="2" charset="0"/>
                <a:cs typeface="Roboto" panose="02000000000000000000" pitchFamily="2" charset="0"/>
              </a:rPr>
              <a:t>“Particle therapy - future for the Baltic States? State-of-play, synergies and challenges”</a:t>
            </a:r>
          </a:p>
        </p:txBody>
      </p:sp>
      <p:cxnSp>
        <p:nvCxnSpPr>
          <p:cNvPr id="7" name="Taisns savienotājs 6">
            <a:extLst>
              <a:ext uri="{FF2B5EF4-FFF2-40B4-BE49-F238E27FC236}">
                <a16:creationId xmlns:a16="http://schemas.microsoft.com/office/drawing/2014/main" id="{2FB8BB99-C9F4-E4ED-B9A1-6C243F7BADEF}"/>
              </a:ext>
            </a:extLst>
          </p:cNvPr>
          <p:cNvCxnSpPr>
            <a:cxnSpLocks/>
          </p:cNvCxnSpPr>
          <p:nvPr/>
        </p:nvCxnSpPr>
        <p:spPr>
          <a:xfrm flipH="1">
            <a:off x="0" y="1841787"/>
            <a:ext cx="4242816"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B6B8F33-877D-3BB4-0A69-2E7094C059E4}"/>
              </a:ext>
            </a:extLst>
          </p:cNvPr>
          <p:cNvSpPr txBox="1"/>
          <p:nvPr/>
        </p:nvSpPr>
        <p:spPr>
          <a:xfrm>
            <a:off x="2151" y="1363372"/>
            <a:ext cx="3975489" cy="461665"/>
          </a:xfrm>
          <a:prstGeom prst="rect">
            <a:avLst/>
          </a:prstGeom>
          <a:noFill/>
        </p:spPr>
        <p:txBody>
          <a:bodyPr wrap="square" rtlCol="0">
            <a:spAutoFit/>
          </a:bodyPr>
          <a:lstStyle/>
          <a:p>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Set-up of the event</a:t>
            </a:r>
          </a:p>
        </p:txBody>
      </p:sp>
      <p:sp>
        <p:nvSpPr>
          <p:cNvPr id="9" name="Taisnstūris 8">
            <a:extLst>
              <a:ext uri="{FF2B5EF4-FFF2-40B4-BE49-F238E27FC236}">
                <a16:creationId xmlns:a16="http://schemas.microsoft.com/office/drawing/2014/main" id="{53E9E735-1ADE-2FDB-08D6-F7569A73AA0A}"/>
              </a:ext>
            </a:extLst>
          </p:cNvPr>
          <p:cNvSpPr/>
          <p:nvPr/>
        </p:nvSpPr>
        <p:spPr>
          <a:xfrm>
            <a:off x="5867400" y="2468880"/>
            <a:ext cx="6324600" cy="40690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ct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Erika Korobeinikova </a:t>
            </a:r>
            <a:r>
              <a:rPr lang="en-US" sz="1100" i="1" dirty="0">
                <a:solidFill>
                  <a:schemeClr val="tx1"/>
                </a:solidFill>
                <a:latin typeface="Roboto" panose="02000000000000000000" pitchFamily="2" charset="0"/>
                <a:ea typeface="Roboto" panose="02000000000000000000" pitchFamily="2" charset="0"/>
                <a:cs typeface="Roboto" panose="02000000000000000000" pitchFamily="2" charset="0"/>
              </a:rPr>
              <a:t>(Lithuanian Society of Radiation Oncology, LSMU, Clinic of Kaunas)</a:t>
            </a:r>
          </a:p>
          <a:p>
            <a:pPr fontAlgn="ct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Anna Maria </a:t>
            </a:r>
            <a:r>
              <a:rPr lang="en-US" dirty="0" err="1">
                <a:solidFill>
                  <a:schemeClr val="tx1"/>
                </a:solidFill>
                <a:latin typeface="Roboto" panose="02000000000000000000" pitchFamily="2" charset="0"/>
                <a:ea typeface="Roboto" panose="02000000000000000000" pitchFamily="2" charset="0"/>
                <a:cs typeface="Roboto" panose="02000000000000000000" pitchFamily="2" charset="0"/>
              </a:rPr>
              <a:t>Camarda</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1100" i="1" dirty="0">
                <a:solidFill>
                  <a:schemeClr val="tx1"/>
                </a:solidFill>
                <a:latin typeface="Roboto" panose="02000000000000000000" pitchFamily="2" charset="0"/>
                <a:ea typeface="Roboto" panose="02000000000000000000" pitchFamily="2" charset="0"/>
                <a:cs typeface="Roboto" panose="02000000000000000000" pitchFamily="2" charset="0"/>
              </a:rPr>
              <a:t>(CNAO)</a:t>
            </a:r>
          </a:p>
          <a:p>
            <a:pPr fontAlgn="ct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Dace </a:t>
            </a:r>
            <a:r>
              <a:rPr lang="en-US" dirty="0" err="1">
                <a:solidFill>
                  <a:schemeClr val="tx1"/>
                </a:solidFill>
                <a:latin typeface="Roboto" panose="02000000000000000000" pitchFamily="2" charset="0"/>
                <a:ea typeface="Roboto" panose="02000000000000000000" pitchFamily="2" charset="0"/>
                <a:cs typeface="Roboto" panose="02000000000000000000" pitchFamily="2" charset="0"/>
              </a:rPr>
              <a:t>Bogorada-Saukuma</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1100" i="1" dirty="0">
                <a:solidFill>
                  <a:schemeClr val="tx1"/>
                </a:solidFill>
                <a:latin typeface="Roboto" panose="02000000000000000000" pitchFamily="2" charset="0"/>
                <a:ea typeface="Roboto" panose="02000000000000000000" pitchFamily="2" charset="0"/>
                <a:cs typeface="Roboto" panose="02000000000000000000" pitchFamily="2" charset="0"/>
              </a:rPr>
              <a:t>(Latvian Association of Therapeutic Radiology)</a:t>
            </a:r>
          </a:p>
          <a:p>
            <a:pPr fontAlgn="ctr"/>
            <a:r>
              <a:rPr lang="en-US" dirty="0" err="1">
                <a:solidFill>
                  <a:schemeClr val="tx1"/>
                </a:solidFill>
                <a:latin typeface="Roboto" panose="02000000000000000000" pitchFamily="2" charset="0"/>
                <a:ea typeface="Roboto" panose="02000000000000000000" pitchFamily="2" charset="0"/>
                <a:cs typeface="Roboto" panose="02000000000000000000" pitchFamily="2" charset="0"/>
              </a:rPr>
              <a:t>Maija</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dirty="0" err="1">
                <a:solidFill>
                  <a:schemeClr val="tx1"/>
                </a:solidFill>
                <a:latin typeface="Roboto" panose="02000000000000000000" pitchFamily="2" charset="0"/>
                <a:ea typeface="Roboto" panose="02000000000000000000" pitchFamily="2" charset="0"/>
                <a:cs typeface="Roboto" panose="02000000000000000000" pitchFamily="2" charset="0"/>
              </a:rPr>
              <a:t>Radziņa</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1100" i="1" dirty="0">
                <a:solidFill>
                  <a:schemeClr val="tx1"/>
                </a:solidFill>
                <a:latin typeface="Roboto" panose="02000000000000000000" pitchFamily="2" charset="0"/>
                <a:ea typeface="Roboto" panose="02000000000000000000" pitchFamily="2" charset="0"/>
                <a:cs typeface="Roboto" panose="02000000000000000000" pitchFamily="2" charset="0"/>
              </a:rPr>
              <a:t>(Latvian Radiology Association, University of Latvia)</a:t>
            </a:r>
          </a:p>
          <a:p>
            <a:pPr fontAlgn="ctr"/>
            <a:r>
              <a:rPr lang="en-US" dirty="0" err="1">
                <a:solidFill>
                  <a:schemeClr val="tx1"/>
                </a:solidFill>
                <a:latin typeface="Roboto" panose="02000000000000000000" pitchFamily="2" charset="0"/>
                <a:ea typeface="Roboto" panose="02000000000000000000" pitchFamily="2" charset="0"/>
                <a:cs typeface="Roboto" panose="02000000000000000000" pitchFamily="2" charset="0"/>
              </a:rPr>
              <a:t>Andrejs</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dirty="0" err="1">
                <a:solidFill>
                  <a:schemeClr val="tx1"/>
                </a:solidFill>
                <a:latin typeface="Roboto" panose="02000000000000000000" pitchFamily="2" charset="0"/>
                <a:ea typeface="Roboto" panose="02000000000000000000" pitchFamily="2" charset="0"/>
                <a:cs typeface="Roboto" panose="02000000000000000000" pitchFamily="2" charset="0"/>
              </a:rPr>
              <a:t>Ērglis</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1100" i="1" dirty="0">
                <a:solidFill>
                  <a:schemeClr val="tx1"/>
                </a:solidFill>
                <a:latin typeface="Roboto" panose="02000000000000000000" pitchFamily="2" charset="0"/>
                <a:ea typeface="Roboto" panose="02000000000000000000" pitchFamily="2" charset="0"/>
                <a:cs typeface="Roboto" panose="02000000000000000000" pitchFamily="2" charset="0"/>
              </a:rPr>
              <a:t>(University of Latvia)</a:t>
            </a:r>
          </a:p>
          <a:p>
            <a:pPr fontAlgn="ct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Manjit Dosanjh </a:t>
            </a:r>
            <a:r>
              <a:rPr lang="en-US" sz="1100" i="1" dirty="0">
                <a:solidFill>
                  <a:schemeClr val="tx1"/>
                </a:solidFill>
                <a:latin typeface="Roboto" panose="02000000000000000000" pitchFamily="2" charset="0"/>
                <a:ea typeface="Roboto" panose="02000000000000000000" pitchFamily="2" charset="0"/>
                <a:cs typeface="Roboto" panose="02000000000000000000" pitchFamily="2" charset="0"/>
              </a:rPr>
              <a:t>(University of Oxford, CERN)</a:t>
            </a:r>
          </a:p>
          <a:p>
            <a:pPr fontAlgn="ct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Maurizio Vretenar </a:t>
            </a:r>
            <a:r>
              <a:rPr lang="en-US" sz="1100" i="1" dirty="0">
                <a:solidFill>
                  <a:schemeClr val="tx1"/>
                </a:solidFill>
                <a:latin typeface="Roboto" panose="02000000000000000000" pitchFamily="2" charset="0"/>
                <a:ea typeface="Roboto" panose="02000000000000000000" pitchFamily="2" charset="0"/>
                <a:cs typeface="Roboto" panose="02000000000000000000" pitchFamily="2" charset="0"/>
              </a:rPr>
              <a:t>(CERN)</a:t>
            </a:r>
          </a:p>
          <a:p>
            <a:pPr fontAlgn="ct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Elena Benedetto </a:t>
            </a:r>
            <a:r>
              <a:rPr lang="en-US" sz="1100" i="1" dirty="0">
                <a:solidFill>
                  <a:schemeClr val="tx1"/>
                </a:solidFill>
                <a:latin typeface="Roboto" panose="02000000000000000000" pitchFamily="2" charset="0"/>
                <a:ea typeface="Roboto" panose="02000000000000000000" pitchFamily="2" charset="0"/>
                <a:cs typeface="Roboto" panose="02000000000000000000" pitchFamily="2" charset="0"/>
              </a:rPr>
              <a:t>(SEEIIST Association, CERN)</a:t>
            </a:r>
          </a:p>
          <a:p>
            <a:pPr fontAlgn="ct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Taylor Rebecca </a:t>
            </a:r>
            <a:r>
              <a:rPr lang="en-US" sz="1100" i="1" dirty="0">
                <a:solidFill>
                  <a:schemeClr val="tx1"/>
                </a:solidFill>
                <a:latin typeface="Roboto" panose="02000000000000000000" pitchFamily="2" charset="0"/>
                <a:ea typeface="Roboto" panose="02000000000000000000" pitchFamily="2" charset="0"/>
                <a:cs typeface="Roboto" panose="02000000000000000000" pitchFamily="2" charset="0"/>
              </a:rPr>
              <a:t>(Imperial College, CERN)</a:t>
            </a:r>
          </a:p>
          <a:p>
            <a:pPr fontAlgn="ct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Edgars Mamis </a:t>
            </a:r>
            <a:r>
              <a:rPr lang="en-US" sz="1100" i="1" dirty="0">
                <a:solidFill>
                  <a:schemeClr val="tx1"/>
                </a:solidFill>
                <a:latin typeface="Roboto" panose="02000000000000000000" pitchFamily="2" charset="0"/>
                <a:ea typeface="Roboto" panose="02000000000000000000" pitchFamily="2" charset="0"/>
                <a:cs typeface="Roboto" panose="02000000000000000000" pitchFamily="2" charset="0"/>
              </a:rPr>
              <a:t>(University of Latvia, CERN)</a:t>
            </a:r>
          </a:p>
          <a:p>
            <a:pPr fontAlgn="ct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Diana </a:t>
            </a:r>
            <a:r>
              <a:rPr lang="en-US" dirty="0" err="1">
                <a:solidFill>
                  <a:schemeClr val="tx1"/>
                </a:solidFill>
                <a:latin typeface="Roboto" panose="02000000000000000000" pitchFamily="2" charset="0"/>
                <a:ea typeface="Roboto" panose="02000000000000000000" pitchFamily="2" charset="0"/>
                <a:cs typeface="Roboto" panose="02000000000000000000" pitchFamily="2" charset="0"/>
              </a:rPr>
              <a:t>Adlien</a:t>
            </a:r>
            <a:r>
              <a:rPr lang="lt-LT" dirty="0">
                <a:solidFill>
                  <a:schemeClr val="tx1"/>
                </a:solidFill>
                <a:latin typeface="Roboto" panose="02000000000000000000" pitchFamily="2" charset="0"/>
                <a:ea typeface="Roboto" panose="02000000000000000000" pitchFamily="2" charset="0"/>
                <a:cs typeface="Roboto" panose="02000000000000000000" pitchFamily="2" charset="0"/>
              </a:rPr>
              <a:t>ė</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1100" i="1" dirty="0">
                <a:solidFill>
                  <a:schemeClr val="tx1"/>
                </a:solidFill>
                <a:latin typeface="Roboto" panose="02000000000000000000" pitchFamily="2" charset="0"/>
                <a:ea typeface="Roboto" panose="02000000000000000000" pitchFamily="2" charset="0"/>
                <a:cs typeface="Roboto" panose="02000000000000000000" pitchFamily="2" charset="0"/>
              </a:rPr>
              <a:t>(KTU, CERN Baltic Group)</a:t>
            </a:r>
          </a:p>
          <a:p>
            <a:pPr fontAlgn="ct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Toms Torims </a:t>
            </a:r>
            <a:r>
              <a:rPr lang="en-US" sz="1100" i="1" dirty="0">
                <a:solidFill>
                  <a:schemeClr val="tx1"/>
                </a:solidFill>
                <a:latin typeface="Roboto" panose="02000000000000000000" pitchFamily="2" charset="0"/>
                <a:ea typeface="Roboto" panose="02000000000000000000" pitchFamily="2" charset="0"/>
                <a:cs typeface="Roboto" panose="02000000000000000000" pitchFamily="2" charset="0"/>
              </a:rPr>
              <a:t>(RTU, CERN Baltic Group)</a:t>
            </a:r>
          </a:p>
          <a:p>
            <a:pPr fontAlgn="ct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Kristaps Palskis </a:t>
            </a:r>
            <a:r>
              <a:rPr lang="en-US" sz="1100" i="1" dirty="0">
                <a:solidFill>
                  <a:schemeClr val="tx1"/>
                </a:solidFill>
                <a:latin typeface="Roboto" panose="02000000000000000000" pitchFamily="2" charset="0"/>
                <a:ea typeface="Roboto" panose="02000000000000000000" pitchFamily="2" charset="0"/>
                <a:cs typeface="Roboto" panose="02000000000000000000" pitchFamily="2" charset="0"/>
              </a:rPr>
              <a:t>(RTU, CERN)</a:t>
            </a:r>
          </a:p>
        </p:txBody>
      </p:sp>
      <p:sp>
        <p:nvSpPr>
          <p:cNvPr id="10" name="TextBox 9">
            <a:extLst>
              <a:ext uri="{FF2B5EF4-FFF2-40B4-BE49-F238E27FC236}">
                <a16:creationId xmlns:a16="http://schemas.microsoft.com/office/drawing/2014/main" id="{7EEB9B4D-3657-E9F0-2926-35F516C06420}"/>
              </a:ext>
            </a:extLst>
          </p:cNvPr>
          <p:cNvSpPr txBox="1"/>
          <p:nvPr/>
        </p:nvSpPr>
        <p:spPr>
          <a:xfrm>
            <a:off x="0" y="2072275"/>
            <a:ext cx="12189849" cy="523220"/>
          </a:xfrm>
          <a:prstGeom prst="rect">
            <a:avLst/>
          </a:prstGeom>
          <a:noFill/>
        </p:spPr>
        <p:txBody>
          <a:bodyPr wrap="square" rtlCol="0">
            <a:spAutoFit/>
          </a:bodyPr>
          <a:lstStyle/>
          <a:p>
            <a:pPr algn="ctr"/>
            <a:r>
              <a:rPr lang="en-US" sz="2800" b="1" dirty="0">
                <a:solidFill>
                  <a:srgbClr val="000066"/>
                </a:solidFill>
                <a:latin typeface="Roboto" panose="02000000000000000000" pitchFamily="2" charset="0"/>
                <a:ea typeface="Roboto" panose="02000000000000000000" pitchFamily="2" charset="0"/>
                <a:cs typeface="Roboto" panose="02000000000000000000" pitchFamily="2" charset="0"/>
              </a:rPr>
              <a:t>There would be no workshop without the reporters and moderators</a:t>
            </a:r>
          </a:p>
        </p:txBody>
      </p:sp>
      <p:pic>
        <p:nvPicPr>
          <p:cNvPr id="12" name="Picture 2" descr="C:\Users\Kristaps Palskis\Downloads\Images (1)\Images\20230525_164349.jpeg">
            <a:extLst>
              <a:ext uri="{FF2B5EF4-FFF2-40B4-BE49-F238E27FC236}">
                <a16:creationId xmlns:a16="http://schemas.microsoft.com/office/drawing/2014/main" id="{21DED9B0-9360-2AF9-1BDA-7AEA0F241C3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825982"/>
            <a:ext cx="5867400" cy="3354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4632453"/>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Outcomes of “Particle therapy - future for the Baltic States?”</a:t>
            </a:r>
          </a:p>
        </p:txBody>
      </p:sp>
      <p:cxnSp>
        <p:nvCxnSpPr>
          <p:cNvPr id="9" name="Taisns savienotājs 8">
            <a:extLst>
              <a:ext uri="{FF2B5EF4-FFF2-40B4-BE49-F238E27FC236}">
                <a16:creationId xmlns:a16="http://schemas.microsoft.com/office/drawing/2014/main" id="{9127FFB3-A7DC-6B02-6021-EE4B8287F38A}"/>
              </a:ext>
            </a:extLst>
          </p:cNvPr>
          <p:cNvCxnSpPr/>
          <p:nvPr/>
        </p:nvCxnSpPr>
        <p:spPr>
          <a:xfrm>
            <a:off x="0" y="782439"/>
            <a:ext cx="12191998" cy="0"/>
          </a:xfrm>
          <a:prstGeom prst="line">
            <a:avLst/>
          </a:prstGeom>
          <a:ln w="3810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0" name="Taisnstūris 9">
            <a:extLst>
              <a:ext uri="{FF2B5EF4-FFF2-40B4-BE49-F238E27FC236}">
                <a16:creationId xmlns:a16="http://schemas.microsoft.com/office/drawing/2014/main" id="{56397762-66E6-E46A-4D43-AC82C4BAF7E2}"/>
              </a:ext>
            </a:extLst>
          </p:cNvPr>
          <p:cNvSpPr/>
          <p:nvPr/>
        </p:nvSpPr>
        <p:spPr>
          <a:xfrm>
            <a:off x="816745" y="618570"/>
            <a:ext cx="11375253" cy="277541"/>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āls 10">
            <a:extLst>
              <a:ext uri="{FF2B5EF4-FFF2-40B4-BE49-F238E27FC236}">
                <a16:creationId xmlns:a16="http://schemas.microsoft.com/office/drawing/2014/main" id="{6336A7A6-4964-285C-B637-5F84D0E57970}"/>
              </a:ext>
            </a:extLst>
          </p:cNvPr>
          <p:cNvSpPr/>
          <p:nvPr/>
        </p:nvSpPr>
        <p:spPr>
          <a:xfrm>
            <a:off x="969265" y="542742"/>
            <a:ext cx="479394" cy="47939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Taisns bultveida savienotājs 15">
            <a:extLst>
              <a:ext uri="{FF2B5EF4-FFF2-40B4-BE49-F238E27FC236}">
                <a16:creationId xmlns:a16="http://schemas.microsoft.com/office/drawing/2014/main" id="{465E8F66-02BD-D689-BBA5-FEFDAFC48582}"/>
              </a:ext>
            </a:extLst>
          </p:cNvPr>
          <p:cNvCxnSpPr/>
          <p:nvPr/>
        </p:nvCxnSpPr>
        <p:spPr>
          <a:xfrm>
            <a:off x="45720" y="618570"/>
            <a:ext cx="868681" cy="0"/>
          </a:xfrm>
          <a:prstGeom prst="straightConnector1">
            <a:avLst/>
          </a:prstGeom>
          <a:ln w="38100">
            <a:solidFill>
              <a:srgbClr val="000066"/>
            </a:solidFill>
            <a:tailEnd type="triangle"/>
          </a:ln>
        </p:spPr>
        <p:style>
          <a:lnRef idx="1">
            <a:schemeClr val="accent1"/>
          </a:lnRef>
          <a:fillRef idx="0">
            <a:schemeClr val="accent1"/>
          </a:fillRef>
          <a:effectRef idx="0">
            <a:schemeClr val="accent1"/>
          </a:effectRef>
          <a:fontRef idx="minor">
            <a:schemeClr val="tx1"/>
          </a:fontRef>
        </p:style>
      </p:cxnSp>
      <p:sp>
        <p:nvSpPr>
          <p:cNvPr id="17" name="Taisnstūris 16">
            <a:extLst>
              <a:ext uri="{FF2B5EF4-FFF2-40B4-BE49-F238E27FC236}">
                <a16:creationId xmlns:a16="http://schemas.microsoft.com/office/drawing/2014/main" id="{B9BE7879-CEDC-4315-0CF1-4FDE7B88D464}"/>
              </a:ext>
            </a:extLst>
          </p:cNvPr>
          <p:cNvSpPr/>
          <p:nvPr/>
        </p:nvSpPr>
        <p:spPr>
          <a:xfrm>
            <a:off x="0" y="1737381"/>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Helium synchrotron</a:t>
            </a:r>
          </a:p>
          <a:p>
            <a:r>
              <a:rPr lang="en-US" sz="1600" dirty="0">
                <a:latin typeface="Roboto" panose="02000000000000000000" pitchFamily="2" charset="0"/>
                <a:ea typeface="Roboto" panose="02000000000000000000" pitchFamily="2" charset="0"/>
                <a:cs typeface="Roboto" panose="02000000000000000000" pitchFamily="2" charset="0"/>
              </a:rPr>
              <a:t>technology</a:t>
            </a:r>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18" name="Taisnstūris 17">
            <a:extLst>
              <a:ext uri="{FF2B5EF4-FFF2-40B4-BE49-F238E27FC236}">
                <a16:creationId xmlns:a16="http://schemas.microsoft.com/office/drawing/2014/main" id="{16662D80-1A26-23A1-9F9F-59E0BF887A58}"/>
              </a:ext>
            </a:extLst>
          </p:cNvPr>
          <p:cNvSpPr/>
          <p:nvPr/>
        </p:nvSpPr>
        <p:spPr>
          <a:xfrm>
            <a:off x="0" y="2452603"/>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Indications for particle therapy</a:t>
            </a:r>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19" name="Taisnstūris 18">
            <a:extLst>
              <a:ext uri="{FF2B5EF4-FFF2-40B4-BE49-F238E27FC236}">
                <a16:creationId xmlns:a16="http://schemas.microsoft.com/office/drawing/2014/main" id="{5E12BC5F-7E03-8B3E-0E96-3613E3F06AED}"/>
              </a:ext>
            </a:extLst>
          </p:cNvPr>
          <p:cNvSpPr/>
          <p:nvPr/>
        </p:nvSpPr>
        <p:spPr>
          <a:xfrm>
            <a:off x="0" y="3167825"/>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Nuclear medicine</a:t>
            </a:r>
          </a:p>
        </p:txBody>
      </p:sp>
      <p:sp>
        <p:nvSpPr>
          <p:cNvPr id="20" name="Taisnstūris 19">
            <a:extLst>
              <a:ext uri="{FF2B5EF4-FFF2-40B4-BE49-F238E27FC236}">
                <a16:creationId xmlns:a16="http://schemas.microsoft.com/office/drawing/2014/main" id="{24240A39-21CB-D75B-D29A-0C0A4BBBA484}"/>
              </a:ext>
            </a:extLst>
          </p:cNvPr>
          <p:cNvSpPr/>
          <p:nvPr/>
        </p:nvSpPr>
        <p:spPr>
          <a:xfrm>
            <a:off x="0" y="3883047"/>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Educational pathways</a:t>
            </a:r>
          </a:p>
        </p:txBody>
      </p:sp>
      <p:sp>
        <p:nvSpPr>
          <p:cNvPr id="21" name="Taisnstūris 20">
            <a:extLst>
              <a:ext uri="{FF2B5EF4-FFF2-40B4-BE49-F238E27FC236}">
                <a16:creationId xmlns:a16="http://schemas.microsoft.com/office/drawing/2014/main" id="{70A0F4BA-F70E-4ACC-8179-C2094CA3553B}"/>
              </a:ext>
            </a:extLst>
          </p:cNvPr>
          <p:cNvSpPr/>
          <p:nvPr/>
        </p:nvSpPr>
        <p:spPr>
          <a:xfrm>
            <a:off x="0" y="4598269"/>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Cancer statistics in the Baltics</a:t>
            </a:r>
          </a:p>
        </p:txBody>
      </p:sp>
      <p:sp>
        <p:nvSpPr>
          <p:cNvPr id="22" name="Taisnstūris 21">
            <a:extLst>
              <a:ext uri="{FF2B5EF4-FFF2-40B4-BE49-F238E27FC236}">
                <a16:creationId xmlns:a16="http://schemas.microsoft.com/office/drawing/2014/main" id="{6E7C92B3-B564-9F8D-3038-F9CB3493F785}"/>
              </a:ext>
            </a:extLst>
          </p:cNvPr>
          <p:cNvSpPr/>
          <p:nvPr/>
        </p:nvSpPr>
        <p:spPr>
          <a:xfrm>
            <a:off x="-301752" y="2436305"/>
            <a:ext cx="2368295" cy="2922078"/>
          </a:xfrm>
          <a:prstGeom prst="rect">
            <a:avLst/>
          </a:prstGeom>
          <a:solidFill>
            <a:srgbClr val="E7F3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23" name="TextBox 22">
            <a:extLst>
              <a:ext uri="{FF2B5EF4-FFF2-40B4-BE49-F238E27FC236}">
                <a16:creationId xmlns:a16="http://schemas.microsoft.com/office/drawing/2014/main" id="{9D3FD672-161A-DF2F-42D5-9222F6155EDE}"/>
              </a:ext>
            </a:extLst>
          </p:cNvPr>
          <p:cNvSpPr txBox="1"/>
          <p:nvPr/>
        </p:nvSpPr>
        <p:spPr>
          <a:xfrm>
            <a:off x="0" y="5965330"/>
            <a:ext cx="5120640" cy="584775"/>
          </a:xfrm>
          <a:prstGeom prst="rect">
            <a:avLst/>
          </a:prstGeom>
          <a:noFill/>
        </p:spPr>
        <p:txBody>
          <a:bodyPr wrap="square" rtlCol="0">
            <a:spAutoFit/>
          </a:bodyPr>
          <a:lstStyle/>
          <a:p>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Reporter slides: </a:t>
            </a:r>
            <a:r>
              <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rPr>
              <a:t>Maurizio Vretenar, Elena Benedetto</a:t>
            </a:r>
          </a:p>
          <a:p>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Moderator notes: </a:t>
            </a:r>
            <a:r>
              <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rPr>
              <a:t>Taylor Rebecca</a:t>
            </a:r>
          </a:p>
        </p:txBody>
      </p:sp>
      <p:sp>
        <p:nvSpPr>
          <p:cNvPr id="24" name="Taisnstūris 23">
            <a:extLst>
              <a:ext uri="{FF2B5EF4-FFF2-40B4-BE49-F238E27FC236}">
                <a16:creationId xmlns:a16="http://schemas.microsoft.com/office/drawing/2014/main" id="{EE09B60B-F613-B3D7-82FB-6225CE969037}"/>
              </a:ext>
            </a:extLst>
          </p:cNvPr>
          <p:cNvSpPr/>
          <p:nvPr/>
        </p:nvSpPr>
        <p:spPr>
          <a:xfrm>
            <a:off x="2051750" y="1549172"/>
            <a:ext cx="4980432" cy="31749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buClr>
                <a:srgbClr val="000066"/>
              </a:buClr>
            </a:pP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What does the technology offer?</a:t>
            </a:r>
          </a:p>
          <a:p>
            <a:pPr marL="685800" lvl="1" indent="-228600">
              <a:buClr>
                <a:srgbClr val="000066"/>
              </a:buClr>
              <a:buFont typeface="Wingdings" panose="05000000000000000000" pitchFamily="2" charset="2"/>
              <a:buChar cha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protons and helium ions at treatment energies;</a:t>
            </a:r>
          </a:p>
          <a:p>
            <a:pPr marL="685800" lvl="1" indent="-2286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heavier ions at research-suitable energies;</a:t>
            </a:r>
          </a:p>
          <a:p>
            <a:pPr marL="685800" lvl="1" indent="-2286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protons energies for radiography purposes;</a:t>
            </a:r>
          </a:p>
          <a:p>
            <a:pPr marL="685800" lvl="1" indent="-2286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novel, biology-driven deliveries – </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FLASH</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mini-beams;</a:t>
            </a:r>
          </a:p>
          <a:p>
            <a:pPr marL="685800" lvl="1" indent="-2286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parallel radioisotope production capabilities.</a:t>
            </a:r>
          </a:p>
        </p:txBody>
      </p:sp>
      <p:cxnSp>
        <p:nvCxnSpPr>
          <p:cNvPr id="25" name="Taisns savienotājs 24">
            <a:extLst>
              <a:ext uri="{FF2B5EF4-FFF2-40B4-BE49-F238E27FC236}">
                <a16:creationId xmlns:a16="http://schemas.microsoft.com/office/drawing/2014/main" id="{FDB5E1AF-881D-50FF-FCE4-046C8ED63A12}"/>
              </a:ext>
            </a:extLst>
          </p:cNvPr>
          <p:cNvCxnSpPr>
            <a:cxnSpLocks/>
          </p:cNvCxnSpPr>
          <p:nvPr/>
        </p:nvCxnSpPr>
        <p:spPr>
          <a:xfrm flipH="1">
            <a:off x="0" y="1841787"/>
            <a:ext cx="719157"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cxnSp>
        <p:nvCxnSpPr>
          <p:cNvPr id="28" name="Taisns savienotājs 27">
            <a:extLst>
              <a:ext uri="{FF2B5EF4-FFF2-40B4-BE49-F238E27FC236}">
                <a16:creationId xmlns:a16="http://schemas.microsoft.com/office/drawing/2014/main" id="{593AE556-0019-474D-E809-8CF2111F9799}"/>
              </a:ext>
            </a:extLst>
          </p:cNvPr>
          <p:cNvCxnSpPr>
            <a:cxnSpLocks/>
          </p:cNvCxnSpPr>
          <p:nvPr/>
        </p:nvCxnSpPr>
        <p:spPr>
          <a:xfrm flipH="1">
            <a:off x="2064391" y="984052"/>
            <a:ext cx="10127609"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14D54C4-4D00-2C5E-190B-0B2A115E7866}"/>
              </a:ext>
            </a:extLst>
          </p:cNvPr>
          <p:cNvSpPr txBox="1"/>
          <p:nvPr/>
        </p:nvSpPr>
        <p:spPr>
          <a:xfrm>
            <a:off x="2066541" y="505637"/>
            <a:ext cx="10134603" cy="461665"/>
          </a:xfrm>
          <a:prstGeom prst="rect">
            <a:avLst/>
          </a:prstGeom>
          <a:noFill/>
        </p:spPr>
        <p:txBody>
          <a:bodyPr wrap="square" rtlCol="0">
            <a:spAutoFit/>
          </a:bodyPr>
          <a:lstStyle/>
          <a:p>
            <a:pPr algn="r"/>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Key outcomes</a:t>
            </a:r>
          </a:p>
        </p:txBody>
      </p:sp>
      <p:sp>
        <p:nvSpPr>
          <p:cNvPr id="33" name="Taisnstūris 32">
            <a:extLst>
              <a:ext uri="{FF2B5EF4-FFF2-40B4-BE49-F238E27FC236}">
                <a16:creationId xmlns:a16="http://schemas.microsoft.com/office/drawing/2014/main" id="{64B7D8EC-4381-5901-9DBB-8CAEBD4EC85D}"/>
              </a:ext>
            </a:extLst>
          </p:cNvPr>
          <p:cNvSpPr/>
          <p:nvPr/>
        </p:nvSpPr>
        <p:spPr>
          <a:xfrm flipH="1">
            <a:off x="1984248" y="880699"/>
            <a:ext cx="7007352" cy="2072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5" descr="Diagram&#10;&#10;Description automatically generated">
            <a:extLst>
              <a:ext uri="{FF2B5EF4-FFF2-40B4-BE49-F238E27FC236}">
                <a16:creationId xmlns:a16="http://schemas.microsoft.com/office/drawing/2014/main" id="{E97D3AA4-CC61-BE56-9EC8-3398F141CA9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27118" y="1549172"/>
            <a:ext cx="4991727" cy="4043080"/>
          </a:xfrm>
          <a:prstGeom prst="rect">
            <a:avLst/>
          </a:prstGeom>
          <a:noFill/>
          <a:ln>
            <a:noFill/>
          </a:ln>
        </p:spPr>
      </p:pic>
      <p:sp>
        <p:nvSpPr>
          <p:cNvPr id="6" name="TextBox 5">
            <a:extLst>
              <a:ext uri="{FF2B5EF4-FFF2-40B4-BE49-F238E27FC236}">
                <a16:creationId xmlns:a16="http://schemas.microsoft.com/office/drawing/2014/main" id="{2D0A8D11-49ED-090E-1C0E-61D6AB68CC12}"/>
              </a:ext>
            </a:extLst>
          </p:cNvPr>
          <p:cNvSpPr txBox="1"/>
          <p:nvPr/>
        </p:nvSpPr>
        <p:spPr>
          <a:xfrm>
            <a:off x="2093973" y="4391923"/>
            <a:ext cx="4895985" cy="1200329"/>
          </a:xfrm>
          <a:prstGeom prst="rect">
            <a:avLst/>
          </a:prstGeom>
          <a:noFill/>
        </p:spPr>
        <p:txBody>
          <a:bodyPr wrap="square">
            <a:spAutoFit/>
          </a:bodyPr>
          <a:lstStyle/>
          <a:p>
            <a:pPr algn="ctr">
              <a:buClr>
                <a:srgbClr val="000066"/>
              </a:buClr>
            </a:pP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“An evolution of proton therapy not a revolution in particle therapy”</a:t>
            </a:r>
          </a:p>
        </p:txBody>
      </p:sp>
    </p:spTree>
    <p:extLst>
      <p:ext uri="{BB962C8B-B14F-4D97-AF65-F5344CB8AC3E}">
        <p14:creationId xmlns:p14="http://schemas.microsoft.com/office/powerpoint/2010/main" val="2606157122"/>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Outcomes of “Particle therapy - future for the Baltic States?”</a:t>
            </a:r>
          </a:p>
        </p:txBody>
      </p:sp>
      <p:cxnSp>
        <p:nvCxnSpPr>
          <p:cNvPr id="9" name="Taisns savienotājs 8">
            <a:extLst>
              <a:ext uri="{FF2B5EF4-FFF2-40B4-BE49-F238E27FC236}">
                <a16:creationId xmlns:a16="http://schemas.microsoft.com/office/drawing/2014/main" id="{9127FFB3-A7DC-6B02-6021-EE4B8287F38A}"/>
              </a:ext>
            </a:extLst>
          </p:cNvPr>
          <p:cNvCxnSpPr/>
          <p:nvPr/>
        </p:nvCxnSpPr>
        <p:spPr>
          <a:xfrm>
            <a:off x="0" y="782439"/>
            <a:ext cx="12191998" cy="0"/>
          </a:xfrm>
          <a:prstGeom prst="line">
            <a:avLst/>
          </a:prstGeom>
          <a:ln w="3810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0" name="Taisnstūris 9">
            <a:extLst>
              <a:ext uri="{FF2B5EF4-FFF2-40B4-BE49-F238E27FC236}">
                <a16:creationId xmlns:a16="http://schemas.microsoft.com/office/drawing/2014/main" id="{56397762-66E6-E46A-4D43-AC82C4BAF7E2}"/>
              </a:ext>
            </a:extLst>
          </p:cNvPr>
          <p:cNvSpPr/>
          <p:nvPr/>
        </p:nvSpPr>
        <p:spPr>
          <a:xfrm>
            <a:off x="816745" y="618570"/>
            <a:ext cx="11375253" cy="277541"/>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āls 10">
            <a:extLst>
              <a:ext uri="{FF2B5EF4-FFF2-40B4-BE49-F238E27FC236}">
                <a16:creationId xmlns:a16="http://schemas.microsoft.com/office/drawing/2014/main" id="{6336A7A6-4964-285C-B637-5F84D0E57970}"/>
              </a:ext>
            </a:extLst>
          </p:cNvPr>
          <p:cNvSpPr/>
          <p:nvPr/>
        </p:nvSpPr>
        <p:spPr>
          <a:xfrm>
            <a:off x="969265" y="542742"/>
            <a:ext cx="479394" cy="47939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Taisns bultveida savienotājs 15">
            <a:extLst>
              <a:ext uri="{FF2B5EF4-FFF2-40B4-BE49-F238E27FC236}">
                <a16:creationId xmlns:a16="http://schemas.microsoft.com/office/drawing/2014/main" id="{465E8F66-02BD-D689-BBA5-FEFDAFC48582}"/>
              </a:ext>
            </a:extLst>
          </p:cNvPr>
          <p:cNvCxnSpPr/>
          <p:nvPr/>
        </p:nvCxnSpPr>
        <p:spPr>
          <a:xfrm>
            <a:off x="45720" y="618570"/>
            <a:ext cx="868681" cy="0"/>
          </a:xfrm>
          <a:prstGeom prst="straightConnector1">
            <a:avLst/>
          </a:prstGeom>
          <a:ln w="38100">
            <a:solidFill>
              <a:srgbClr val="000066"/>
            </a:solidFill>
            <a:tailEnd type="triangle"/>
          </a:ln>
        </p:spPr>
        <p:style>
          <a:lnRef idx="1">
            <a:schemeClr val="accent1"/>
          </a:lnRef>
          <a:fillRef idx="0">
            <a:schemeClr val="accent1"/>
          </a:fillRef>
          <a:effectRef idx="0">
            <a:schemeClr val="accent1"/>
          </a:effectRef>
          <a:fontRef idx="minor">
            <a:schemeClr val="tx1"/>
          </a:fontRef>
        </p:style>
      </p:cxnSp>
      <p:sp>
        <p:nvSpPr>
          <p:cNvPr id="17" name="Taisnstūris 16">
            <a:extLst>
              <a:ext uri="{FF2B5EF4-FFF2-40B4-BE49-F238E27FC236}">
                <a16:creationId xmlns:a16="http://schemas.microsoft.com/office/drawing/2014/main" id="{B9BE7879-CEDC-4315-0CF1-4FDE7B88D464}"/>
              </a:ext>
            </a:extLst>
          </p:cNvPr>
          <p:cNvSpPr/>
          <p:nvPr/>
        </p:nvSpPr>
        <p:spPr>
          <a:xfrm>
            <a:off x="0" y="1737381"/>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Helium synchrotron</a:t>
            </a:r>
          </a:p>
          <a:p>
            <a:r>
              <a:rPr lang="en-US" sz="1600" dirty="0">
                <a:latin typeface="Roboto" panose="02000000000000000000" pitchFamily="2" charset="0"/>
                <a:ea typeface="Roboto" panose="02000000000000000000" pitchFamily="2" charset="0"/>
                <a:cs typeface="Roboto" panose="02000000000000000000" pitchFamily="2" charset="0"/>
              </a:rPr>
              <a:t>technology</a:t>
            </a:r>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18" name="Taisnstūris 17">
            <a:extLst>
              <a:ext uri="{FF2B5EF4-FFF2-40B4-BE49-F238E27FC236}">
                <a16:creationId xmlns:a16="http://schemas.microsoft.com/office/drawing/2014/main" id="{16662D80-1A26-23A1-9F9F-59E0BF887A58}"/>
              </a:ext>
            </a:extLst>
          </p:cNvPr>
          <p:cNvSpPr/>
          <p:nvPr/>
        </p:nvSpPr>
        <p:spPr>
          <a:xfrm>
            <a:off x="0" y="2452603"/>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Indications for particle therapy</a:t>
            </a:r>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19" name="Taisnstūris 18">
            <a:extLst>
              <a:ext uri="{FF2B5EF4-FFF2-40B4-BE49-F238E27FC236}">
                <a16:creationId xmlns:a16="http://schemas.microsoft.com/office/drawing/2014/main" id="{5E12BC5F-7E03-8B3E-0E96-3613E3F06AED}"/>
              </a:ext>
            </a:extLst>
          </p:cNvPr>
          <p:cNvSpPr/>
          <p:nvPr/>
        </p:nvSpPr>
        <p:spPr>
          <a:xfrm>
            <a:off x="0" y="3167825"/>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Nuclear medicine</a:t>
            </a:r>
          </a:p>
        </p:txBody>
      </p:sp>
      <p:sp>
        <p:nvSpPr>
          <p:cNvPr id="20" name="Taisnstūris 19">
            <a:extLst>
              <a:ext uri="{FF2B5EF4-FFF2-40B4-BE49-F238E27FC236}">
                <a16:creationId xmlns:a16="http://schemas.microsoft.com/office/drawing/2014/main" id="{24240A39-21CB-D75B-D29A-0C0A4BBBA484}"/>
              </a:ext>
            </a:extLst>
          </p:cNvPr>
          <p:cNvSpPr/>
          <p:nvPr/>
        </p:nvSpPr>
        <p:spPr>
          <a:xfrm>
            <a:off x="0" y="3883047"/>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Educational pathways</a:t>
            </a:r>
          </a:p>
        </p:txBody>
      </p:sp>
      <p:sp>
        <p:nvSpPr>
          <p:cNvPr id="21" name="Taisnstūris 20">
            <a:extLst>
              <a:ext uri="{FF2B5EF4-FFF2-40B4-BE49-F238E27FC236}">
                <a16:creationId xmlns:a16="http://schemas.microsoft.com/office/drawing/2014/main" id="{70A0F4BA-F70E-4ACC-8179-C2094CA3553B}"/>
              </a:ext>
            </a:extLst>
          </p:cNvPr>
          <p:cNvSpPr/>
          <p:nvPr/>
        </p:nvSpPr>
        <p:spPr>
          <a:xfrm>
            <a:off x="0" y="4598269"/>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Cancer statistics in the Baltics</a:t>
            </a:r>
          </a:p>
        </p:txBody>
      </p:sp>
      <p:sp>
        <p:nvSpPr>
          <p:cNvPr id="22" name="Taisnstūris 21">
            <a:extLst>
              <a:ext uri="{FF2B5EF4-FFF2-40B4-BE49-F238E27FC236}">
                <a16:creationId xmlns:a16="http://schemas.microsoft.com/office/drawing/2014/main" id="{6E7C92B3-B564-9F8D-3038-F9CB3493F785}"/>
              </a:ext>
            </a:extLst>
          </p:cNvPr>
          <p:cNvSpPr/>
          <p:nvPr/>
        </p:nvSpPr>
        <p:spPr>
          <a:xfrm>
            <a:off x="-301752" y="2436305"/>
            <a:ext cx="2368295" cy="2922078"/>
          </a:xfrm>
          <a:prstGeom prst="rect">
            <a:avLst/>
          </a:prstGeom>
          <a:solidFill>
            <a:srgbClr val="E7F3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23" name="TextBox 22">
            <a:extLst>
              <a:ext uri="{FF2B5EF4-FFF2-40B4-BE49-F238E27FC236}">
                <a16:creationId xmlns:a16="http://schemas.microsoft.com/office/drawing/2014/main" id="{9D3FD672-161A-DF2F-42D5-9222F6155EDE}"/>
              </a:ext>
            </a:extLst>
          </p:cNvPr>
          <p:cNvSpPr txBox="1"/>
          <p:nvPr/>
        </p:nvSpPr>
        <p:spPr>
          <a:xfrm>
            <a:off x="0" y="5965330"/>
            <a:ext cx="5120640" cy="584775"/>
          </a:xfrm>
          <a:prstGeom prst="rect">
            <a:avLst/>
          </a:prstGeom>
          <a:noFill/>
        </p:spPr>
        <p:txBody>
          <a:bodyPr wrap="square" rtlCol="0">
            <a:spAutoFit/>
          </a:bodyPr>
          <a:lstStyle/>
          <a:p>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Reporter slides: </a:t>
            </a:r>
            <a:r>
              <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rPr>
              <a:t>Maurizio Vretenar, Elena Benedetto</a:t>
            </a:r>
          </a:p>
          <a:p>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Moderator notes: </a:t>
            </a:r>
            <a:r>
              <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rPr>
              <a:t>Taylor Rebecca</a:t>
            </a:r>
          </a:p>
        </p:txBody>
      </p:sp>
      <p:sp>
        <p:nvSpPr>
          <p:cNvPr id="24" name="Taisnstūris 23">
            <a:extLst>
              <a:ext uri="{FF2B5EF4-FFF2-40B4-BE49-F238E27FC236}">
                <a16:creationId xmlns:a16="http://schemas.microsoft.com/office/drawing/2014/main" id="{EE09B60B-F613-B3D7-82FB-6225CE969037}"/>
              </a:ext>
            </a:extLst>
          </p:cNvPr>
          <p:cNvSpPr/>
          <p:nvPr/>
        </p:nvSpPr>
        <p:spPr>
          <a:xfrm>
            <a:off x="2064391" y="1023211"/>
            <a:ext cx="10125455" cy="31749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buClr>
                <a:srgbClr val="000066"/>
              </a:buClr>
            </a:pP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How ready is the technology?</a:t>
            </a:r>
          </a:p>
          <a:p>
            <a:pPr algn="ctr">
              <a:buClr>
                <a:srgbClr val="000066"/>
              </a:buClr>
            </a:pPr>
            <a:endParaRPr lang="en-US" sz="24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spcAft>
                <a:spcPts val="600"/>
              </a:spcAft>
              <a:buClr>
                <a:srgbClr val="000066"/>
              </a:buClr>
              <a:buFont typeface="Wingdings" panose="05000000000000000000" pitchFamily="2" charset="2"/>
              <a:buChar char="§"/>
            </a:pP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Most of the technologies necessary - proven and existing,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with vast knowledge and expertise at CERN</a:t>
            </a: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spcAft>
                <a:spcPts val="600"/>
              </a:spcAft>
              <a:buClr>
                <a:srgbClr val="000066"/>
              </a:buClr>
              <a:buFont typeface="Wingdings" panose="05000000000000000000" pitchFamily="2" charset="2"/>
              <a:buChar char="§"/>
            </a:pP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Most of the components – quite standard</a:t>
            </a:r>
          </a:p>
          <a:p>
            <a:pPr marL="228600" indent="-2286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Part of components – available in industry,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part – manufacturing needed – involvement of Baltic industries</a:t>
            </a:r>
          </a:p>
          <a:p>
            <a:pPr marL="228600" indent="-2286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Additional R&amp;D and new hardware – necessary for </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FLASH</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delivery, currently TRL5</a:t>
            </a:r>
          </a:p>
          <a:p>
            <a:pPr marL="228600" indent="-228600">
              <a:spcAft>
                <a:spcPts val="600"/>
              </a:spcAft>
              <a:buClr>
                <a:srgbClr val="000066"/>
              </a:buClr>
              <a:buFont typeface="Wingdings" panose="05000000000000000000" pitchFamily="2" charset="2"/>
              <a:buChar char="§"/>
            </a:pP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NIMMS Technical Design Report (TDR)</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could be done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by the end of 2025</a:t>
            </a:r>
          </a:p>
          <a:p>
            <a:pPr marL="228600" indent="-2286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Final design and construction initiative goes into responsibility of the respective institution</a:t>
            </a:r>
          </a:p>
        </p:txBody>
      </p:sp>
      <p:cxnSp>
        <p:nvCxnSpPr>
          <p:cNvPr id="25" name="Taisns savienotājs 24">
            <a:extLst>
              <a:ext uri="{FF2B5EF4-FFF2-40B4-BE49-F238E27FC236}">
                <a16:creationId xmlns:a16="http://schemas.microsoft.com/office/drawing/2014/main" id="{FDB5E1AF-881D-50FF-FCE4-046C8ED63A12}"/>
              </a:ext>
            </a:extLst>
          </p:cNvPr>
          <p:cNvCxnSpPr>
            <a:cxnSpLocks/>
          </p:cNvCxnSpPr>
          <p:nvPr/>
        </p:nvCxnSpPr>
        <p:spPr>
          <a:xfrm flipH="1">
            <a:off x="0" y="1841787"/>
            <a:ext cx="719157"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cxnSp>
        <p:nvCxnSpPr>
          <p:cNvPr id="28" name="Taisns savienotājs 27">
            <a:extLst>
              <a:ext uri="{FF2B5EF4-FFF2-40B4-BE49-F238E27FC236}">
                <a16:creationId xmlns:a16="http://schemas.microsoft.com/office/drawing/2014/main" id="{593AE556-0019-474D-E809-8CF2111F9799}"/>
              </a:ext>
            </a:extLst>
          </p:cNvPr>
          <p:cNvCxnSpPr>
            <a:cxnSpLocks/>
          </p:cNvCxnSpPr>
          <p:nvPr/>
        </p:nvCxnSpPr>
        <p:spPr>
          <a:xfrm flipH="1">
            <a:off x="2064391" y="984052"/>
            <a:ext cx="10127609"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14D54C4-4D00-2C5E-190B-0B2A115E7866}"/>
              </a:ext>
            </a:extLst>
          </p:cNvPr>
          <p:cNvSpPr txBox="1"/>
          <p:nvPr/>
        </p:nvSpPr>
        <p:spPr>
          <a:xfrm>
            <a:off x="2066541" y="505637"/>
            <a:ext cx="10134603" cy="461665"/>
          </a:xfrm>
          <a:prstGeom prst="rect">
            <a:avLst/>
          </a:prstGeom>
          <a:noFill/>
        </p:spPr>
        <p:txBody>
          <a:bodyPr wrap="square" rtlCol="0">
            <a:spAutoFit/>
          </a:bodyPr>
          <a:lstStyle/>
          <a:p>
            <a:pPr algn="r"/>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Key outcomes</a:t>
            </a:r>
          </a:p>
        </p:txBody>
      </p:sp>
      <p:sp>
        <p:nvSpPr>
          <p:cNvPr id="33" name="Taisnstūris 32">
            <a:extLst>
              <a:ext uri="{FF2B5EF4-FFF2-40B4-BE49-F238E27FC236}">
                <a16:creationId xmlns:a16="http://schemas.microsoft.com/office/drawing/2014/main" id="{64B7D8EC-4381-5901-9DBB-8CAEBD4EC85D}"/>
              </a:ext>
            </a:extLst>
          </p:cNvPr>
          <p:cNvSpPr/>
          <p:nvPr/>
        </p:nvSpPr>
        <p:spPr>
          <a:xfrm flipH="1">
            <a:off x="1984248" y="880699"/>
            <a:ext cx="7007352" cy="2072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Vienādsānu trīsstūris 3">
            <a:extLst>
              <a:ext uri="{FF2B5EF4-FFF2-40B4-BE49-F238E27FC236}">
                <a16:creationId xmlns:a16="http://schemas.microsoft.com/office/drawing/2014/main" id="{046D2491-E12F-6A88-CD13-12B04685F8E8}"/>
              </a:ext>
            </a:extLst>
          </p:cNvPr>
          <p:cNvSpPr/>
          <p:nvPr/>
        </p:nvSpPr>
        <p:spPr>
          <a:xfrm>
            <a:off x="6747194" y="5288817"/>
            <a:ext cx="762000" cy="569259"/>
          </a:xfrm>
          <a:prstGeom prst="triangle">
            <a:avLst/>
          </a:prstGeom>
          <a:solidFill>
            <a:srgbClr val="0000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aisnstūris 4">
            <a:extLst>
              <a:ext uri="{FF2B5EF4-FFF2-40B4-BE49-F238E27FC236}">
                <a16:creationId xmlns:a16="http://schemas.microsoft.com/office/drawing/2014/main" id="{115CF707-2394-6109-84C2-06B1A935D4CB}"/>
              </a:ext>
            </a:extLst>
          </p:cNvPr>
          <p:cNvSpPr/>
          <p:nvPr/>
        </p:nvSpPr>
        <p:spPr>
          <a:xfrm>
            <a:off x="2780311" y="5190205"/>
            <a:ext cx="8695766" cy="98612"/>
          </a:xfrm>
          <a:prstGeom prst="rect">
            <a:avLst/>
          </a:prstGeom>
          <a:solidFill>
            <a:srgbClr val="0000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FFF4E84-0C93-7168-F47B-60B1FB627816}"/>
              </a:ext>
            </a:extLst>
          </p:cNvPr>
          <p:cNvSpPr txBox="1"/>
          <p:nvPr/>
        </p:nvSpPr>
        <p:spPr>
          <a:xfrm>
            <a:off x="2780311" y="3866766"/>
            <a:ext cx="4342865" cy="1323439"/>
          </a:xfrm>
          <a:prstGeom prst="rect">
            <a:avLst/>
          </a:prstGeom>
          <a:noFill/>
        </p:spPr>
        <p:txBody>
          <a:bodyPr wrap="square" rtlCol="0">
            <a:spAutoFit/>
          </a:bodyPr>
          <a:lstStyle/>
          <a:p>
            <a:pPr algn="ctr"/>
            <a:r>
              <a:rPr lang="en-US" sz="2000" i="1" dirty="0">
                <a:latin typeface="Roboto" panose="02000000000000000000" pitchFamily="2" charset="0"/>
                <a:ea typeface="Roboto" panose="02000000000000000000" pitchFamily="2" charset="0"/>
                <a:cs typeface="Roboto" panose="02000000000000000000" pitchFamily="2" charset="0"/>
              </a:rPr>
              <a:t>Compared to commercial proton cyclotrons:</a:t>
            </a:r>
          </a:p>
          <a:p>
            <a:pPr algn="ctr"/>
            <a:r>
              <a:rPr lang="en-US" sz="2000" b="1" dirty="0">
                <a:latin typeface="Roboto" panose="02000000000000000000" pitchFamily="2" charset="0"/>
                <a:ea typeface="Roboto" panose="02000000000000000000" pitchFamily="2" charset="0"/>
                <a:cs typeface="Roboto" panose="02000000000000000000" pitchFamily="2" charset="0"/>
              </a:rPr>
              <a:t>Improved performance and increased flexibility</a:t>
            </a:r>
          </a:p>
        </p:txBody>
      </p:sp>
      <p:sp>
        <p:nvSpPr>
          <p:cNvPr id="7" name="TextBox 6">
            <a:extLst>
              <a:ext uri="{FF2B5EF4-FFF2-40B4-BE49-F238E27FC236}">
                <a16:creationId xmlns:a16="http://schemas.microsoft.com/office/drawing/2014/main" id="{86E358E0-EE25-8671-6932-111AEEFE609C}"/>
              </a:ext>
            </a:extLst>
          </p:cNvPr>
          <p:cNvSpPr txBox="1"/>
          <p:nvPr/>
        </p:nvSpPr>
        <p:spPr>
          <a:xfrm>
            <a:off x="7133212" y="3865620"/>
            <a:ext cx="4342865" cy="1323439"/>
          </a:xfrm>
          <a:prstGeom prst="rect">
            <a:avLst/>
          </a:prstGeom>
          <a:noFill/>
        </p:spPr>
        <p:txBody>
          <a:bodyPr wrap="square" rtlCol="0">
            <a:spAutoFit/>
          </a:bodyPr>
          <a:lstStyle/>
          <a:p>
            <a:pPr algn="ctr"/>
            <a:r>
              <a:rPr lang="en-US" sz="2000" i="1" dirty="0">
                <a:latin typeface="Roboto" panose="02000000000000000000" pitchFamily="2" charset="0"/>
                <a:ea typeface="Roboto" panose="02000000000000000000" pitchFamily="2" charset="0"/>
                <a:cs typeface="Roboto" panose="02000000000000000000" pitchFamily="2" charset="0"/>
              </a:rPr>
              <a:t>Compared to carbon synchrotron facilities:</a:t>
            </a:r>
          </a:p>
          <a:p>
            <a:pPr algn="ctr"/>
            <a:r>
              <a:rPr lang="en-US" sz="2000" b="1" dirty="0">
                <a:latin typeface="Roboto" panose="02000000000000000000" pitchFamily="2" charset="0"/>
                <a:ea typeface="Roboto" panose="02000000000000000000" pitchFamily="2" charset="0"/>
                <a:cs typeface="Roboto" panose="02000000000000000000" pitchFamily="2" charset="0"/>
              </a:rPr>
              <a:t>Reduced cost and footprint of the facility</a:t>
            </a:r>
          </a:p>
        </p:txBody>
      </p:sp>
    </p:spTree>
    <p:extLst>
      <p:ext uri="{BB962C8B-B14F-4D97-AF65-F5344CB8AC3E}">
        <p14:creationId xmlns:p14="http://schemas.microsoft.com/office/powerpoint/2010/main" val="4281810169"/>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Outcomes of “Particle therapy - future for the Baltic States?”</a:t>
            </a:r>
          </a:p>
        </p:txBody>
      </p:sp>
      <p:cxnSp>
        <p:nvCxnSpPr>
          <p:cNvPr id="9" name="Taisns savienotājs 8">
            <a:extLst>
              <a:ext uri="{FF2B5EF4-FFF2-40B4-BE49-F238E27FC236}">
                <a16:creationId xmlns:a16="http://schemas.microsoft.com/office/drawing/2014/main" id="{9127FFB3-A7DC-6B02-6021-EE4B8287F38A}"/>
              </a:ext>
            </a:extLst>
          </p:cNvPr>
          <p:cNvCxnSpPr/>
          <p:nvPr/>
        </p:nvCxnSpPr>
        <p:spPr>
          <a:xfrm>
            <a:off x="0" y="782439"/>
            <a:ext cx="12191998" cy="0"/>
          </a:xfrm>
          <a:prstGeom prst="line">
            <a:avLst/>
          </a:prstGeom>
          <a:ln w="3810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0" name="Taisnstūris 9">
            <a:extLst>
              <a:ext uri="{FF2B5EF4-FFF2-40B4-BE49-F238E27FC236}">
                <a16:creationId xmlns:a16="http://schemas.microsoft.com/office/drawing/2014/main" id="{56397762-66E6-E46A-4D43-AC82C4BAF7E2}"/>
              </a:ext>
            </a:extLst>
          </p:cNvPr>
          <p:cNvSpPr/>
          <p:nvPr/>
        </p:nvSpPr>
        <p:spPr>
          <a:xfrm>
            <a:off x="816745" y="618570"/>
            <a:ext cx="11375253" cy="277541"/>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āls 10">
            <a:extLst>
              <a:ext uri="{FF2B5EF4-FFF2-40B4-BE49-F238E27FC236}">
                <a16:creationId xmlns:a16="http://schemas.microsoft.com/office/drawing/2014/main" id="{6336A7A6-4964-285C-B637-5F84D0E57970}"/>
              </a:ext>
            </a:extLst>
          </p:cNvPr>
          <p:cNvSpPr/>
          <p:nvPr/>
        </p:nvSpPr>
        <p:spPr>
          <a:xfrm>
            <a:off x="969265" y="542742"/>
            <a:ext cx="479394" cy="47939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Taisns bultveida savienotājs 15">
            <a:extLst>
              <a:ext uri="{FF2B5EF4-FFF2-40B4-BE49-F238E27FC236}">
                <a16:creationId xmlns:a16="http://schemas.microsoft.com/office/drawing/2014/main" id="{465E8F66-02BD-D689-BBA5-FEFDAFC48582}"/>
              </a:ext>
            </a:extLst>
          </p:cNvPr>
          <p:cNvCxnSpPr/>
          <p:nvPr/>
        </p:nvCxnSpPr>
        <p:spPr>
          <a:xfrm>
            <a:off x="45720" y="618570"/>
            <a:ext cx="868681" cy="0"/>
          </a:xfrm>
          <a:prstGeom prst="straightConnector1">
            <a:avLst/>
          </a:prstGeom>
          <a:ln w="38100">
            <a:solidFill>
              <a:srgbClr val="000066"/>
            </a:solidFill>
            <a:tailEnd type="triangle"/>
          </a:ln>
        </p:spPr>
        <p:style>
          <a:lnRef idx="1">
            <a:schemeClr val="accent1"/>
          </a:lnRef>
          <a:fillRef idx="0">
            <a:schemeClr val="accent1"/>
          </a:fillRef>
          <a:effectRef idx="0">
            <a:schemeClr val="accent1"/>
          </a:effectRef>
          <a:fontRef idx="minor">
            <a:schemeClr val="tx1"/>
          </a:fontRef>
        </p:style>
      </p:cxnSp>
      <p:sp>
        <p:nvSpPr>
          <p:cNvPr id="17" name="Taisnstūris 16">
            <a:extLst>
              <a:ext uri="{FF2B5EF4-FFF2-40B4-BE49-F238E27FC236}">
                <a16:creationId xmlns:a16="http://schemas.microsoft.com/office/drawing/2014/main" id="{B9BE7879-CEDC-4315-0CF1-4FDE7B88D464}"/>
              </a:ext>
            </a:extLst>
          </p:cNvPr>
          <p:cNvSpPr/>
          <p:nvPr/>
        </p:nvSpPr>
        <p:spPr>
          <a:xfrm>
            <a:off x="0" y="1737381"/>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Helium synchrotron</a:t>
            </a:r>
          </a:p>
          <a:p>
            <a:r>
              <a:rPr lang="en-US" sz="1600" dirty="0">
                <a:latin typeface="Roboto" panose="02000000000000000000" pitchFamily="2" charset="0"/>
                <a:ea typeface="Roboto" panose="02000000000000000000" pitchFamily="2" charset="0"/>
                <a:cs typeface="Roboto" panose="02000000000000000000" pitchFamily="2" charset="0"/>
              </a:rPr>
              <a:t>technology</a:t>
            </a:r>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18" name="Taisnstūris 17">
            <a:extLst>
              <a:ext uri="{FF2B5EF4-FFF2-40B4-BE49-F238E27FC236}">
                <a16:creationId xmlns:a16="http://schemas.microsoft.com/office/drawing/2014/main" id="{16662D80-1A26-23A1-9F9F-59E0BF887A58}"/>
              </a:ext>
            </a:extLst>
          </p:cNvPr>
          <p:cNvSpPr/>
          <p:nvPr/>
        </p:nvSpPr>
        <p:spPr>
          <a:xfrm>
            <a:off x="0" y="2452603"/>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Indications for particle therapy</a:t>
            </a:r>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19" name="Taisnstūris 18">
            <a:extLst>
              <a:ext uri="{FF2B5EF4-FFF2-40B4-BE49-F238E27FC236}">
                <a16:creationId xmlns:a16="http://schemas.microsoft.com/office/drawing/2014/main" id="{5E12BC5F-7E03-8B3E-0E96-3613E3F06AED}"/>
              </a:ext>
            </a:extLst>
          </p:cNvPr>
          <p:cNvSpPr/>
          <p:nvPr/>
        </p:nvSpPr>
        <p:spPr>
          <a:xfrm>
            <a:off x="0" y="3167825"/>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Nuclear medicine</a:t>
            </a:r>
          </a:p>
        </p:txBody>
      </p:sp>
      <p:sp>
        <p:nvSpPr>
          <p:cNvPr id="20" name="Taisnstūris 19">
            <a:extLst>
              <a:ext uri="{FF2B5EF4-FFF2-40B4-BE49-F238E27FC236}">
                <a16:creationId xmlns:a16="http://schemas.microsoft.com/office/drawing/2014/main" id="{24240A39-21CB-D75B-D29A-0C0A4BBBA484}"/>
              </a:ext>
            </a:extLst>
          </p:cNvPr>
          <p:cNvSpPr/>
          <p:nvPr/>
        </p:nvSpPr>
        <p:spPr>
          <a:xfrm>
            <a:off x="0" y="3883047"/>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Educational pathways</a:t>
            </a:r>
          </a:p>
        </p:txBody>
      </p:sp>
      <p:sp>
        <p:nvSpPr>
          <p:cNvPr id="21" name="Taisnstūris 20">
            <a:extLst>
              <a:ext uri="{FF2B5EF4-FFF2-40B4-BE49-F238E27FC236}">
                <a16:creationId xmlns:a16="http://schemas.microsoft.com/office/drawing/2014/main" id="{70A0F4BA-F70E-4ACC-8179-C2094CA3553B}"/>
              </a:ext>
            </a:extLst>
          </p:cNvPr>
          <p:cNvSpPr/>
          <p:nvPr/>
        </p:nvSpPr>
        <p:spPr>
          <a:xfrm>
            <a:off x="0" y="4598269"/>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Cancer statistics in the Baltics</a:t>
            </a:r>
          </a:p>
        </p:txBody>
      </p:sp>
      <p:sp>
        <p:nvSpPr>
          <p:cNvPr id="22" name="Taisnstūris 21">
            <a:extLst>
              <a:ext uri="{FF2B5EF4-FFF2-40B4-BE49-F238E27FC236}">
                <a16:creationId xmlns:a16="http://schemas.microsoft.com/office/drawing/2014/main" id="{6E7C92B3-B564-9F8D-3038-F9CB3493F785}"/>
              </a:ext>
            </a:extLst>
          </p:cNvPr>
          <p:cNvSpPr/>
          <p:nvPr/>
        </p:nvSpPr>
        <p:spPr>
          <a:xfrm>
            <a:off x="-301752" y="2436305"/>
            <a:ext cx="2368295" cy="2922078"/>
          </a:xfrm>
          <a:prstGeom prst="rect">
            <a:avLst/>
          </a:prstGeom>
          <a:solidFill>
            <a:srgbClr val="E7F3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23" name="TextBox 22">
            <a:extLst>
              <a:ext uri="{FF2B5EF4-FFF2-40B4-BE49-F238E27FC236}">
                <a16:creationId xmlns:a16="http://schemas.microsoft.com/office/drawing/2014/main" id="{9D3FD672-161A-DF2F-42D5-9222F6155EDE}"/>
              </a:ext>
            </a:extLst>
          </p:cNvPr>
          <p:cNvSpPr txBox="1"/>
          <p:nvPr/>
        </p:nvSpPr>
        <p:spPr>
          <a:xfrm>
            <a:off x="0" y="5965330"/>
            <a:ext cx="5120640" cy="584775"/>
          </a:xfrm>
          <a:prstGeom prst="rect">
            <a:avLst/>
          </a:prstGeom>
          <a:noFill/>
        </p:spPr>
        <p:txBody>
          <a:bodyPr wrap="square" rtlCol="0">
            <a:spAutoFit/>
          </a:bodyPr>
          <a:lstStyle/>
          <a:p>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Reporter slides: </a:t>
            </a:r>
            <a:r>
              <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rPr>
              <a:t>Maurizio Vretenar, Elena Benedetto</a:t>
            </a:r>
          </a:p>
          <a:p>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Moderator notes: </a:t>
            </a:r>
            <a:r>
              <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rPr>
              <a:t>Taylor Rebecca</a:t>
            </a:r>
          </a:p>
        </p:txBody>
      </p:sp>
      <p:sp>
        <p:nvSpPr>
          <p:cNvPr id="24" name="Taisnstūris 23">
            <a:extLst>
              <a:ext uri="{FF2B5EF4-FFF2-40B4-BE49-F238E27FC236}">
                <a16:creationId xmlns:a16="http://schemas.microsoft.com/office/drawing/2014/main" id="{EE09B60B-F613-B3D7-82FB-6225CE969037}"/>
              </a:ext>
            </a:extLst>
          </p:cNvPr>
          <p:cNvSpPr/>
          <p:nvPr/>
        </p:nvSpPr>
        <p:spPr>
          <a:xfrm>
            <a:off x="2064391" y="1022136"/>
            <a:ext cx="10125455" cy="31749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buClr>
                <a:srgbClr val="000066"/>
              </a:buClr>
            </a:pP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What should be considered?</a:t>
            </a: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Medical licensing – crucial and considerations should be implemented in initial design stages already</a:t>
            </a:r>
          </a:p>
          <a:p>
            <a:pPr marL="228600" indent="-2286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To allow activities at earlier stages – stages commissioning approach</a:t>
            </a:r>
          </a:p>
          <a:p>
            <a:pPr marL="228600" indent="-228600">
              <a:spcAft>
                <a:spcPts val="600"/>
              </a:spcAft>
              <a:buClr>
                <a:srgbClr val="000066"/>
              </a:buClr>
              <a:buFont typeface="Wingdings" panose="05000000000000000000" pitchFamily="2" charset="2"/>
              <a:buChar cha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spcAft>
                <a:spcPts val="600"/>
              </a:spcAft>
              <a:buClr>
                <a:srgbClr val="000066"/>
              </a:buClr>
              <a:buFont typeface="Wingdings" panose="05000000000000000000" pitchFamily="2" charset="2"/>
              <a:buChar cha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spcAft>
                <a:spcPts val="600"/>
              </a:spcAft>
              <a:buClr>
                <a:srgbClr val="000066"/>
              </a:buClr>
              <a:buFont typeface="Wingdings" panose="05000000000000000000" pitchFamily="2" charset="2"/>
              <a:buChar char="§"/>
            </a:pPr>
            <a:endParaRPr lang="en-US" sz="4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For final design – </a:t>
            </a:r>
            <a:r>
              <a:rPr lang="en-US" sz="1600" i="1" dirty="0" err="1">
                <a:solidFill>
                  <a:schemeClr val="tx1"/>
                </a:solidFill>
                <a:latin typeface="Roboto" panose="02000000000000000000" pitchFamily="2" charset="0"/>
                <a:ea typeface="Roboto" panose="02000000000000000000" pitchFamily="2" charset="0"/>
                <a:cs typeface="Roboto" panose="02000000000000000000" pitchFamily="2" charset="0"/>
              </a:rPr>
              <a:t>MedAustron</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approach with PIMMS could be followed</a:t>
            </a:r>
          </a:p>
          <a:p>
            <a:pPr marL="228600" indent="-2286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Helium ion therapy itself -  appealing from physics, but the biggest challenge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 synergy between the cutting-edge technology and the end users – radiation oncologists</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Therefore -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clinically established proton therapy after certification and commissioning</a:t>
            </a:r>
          </a:p>
          <a:p>
            <a:pPr marL="228600" indent="-228600">
              <a:spcAft>
                <a:spcPts val="600"/>
              </a:spcAft>
              <a:buClr>
                <a:srgbClr val="000066"/>
              </a:buClr>
              <a:buFont typeface="Wingdings" panose="05000000000000000000" pitchFamily="2" charset="2"/>
              <a:buChar cha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spcAft>
                <a:spcPts val="600"/>
              </a:spcAft>
              <a:buClr>
                <a:srgbClr val="000066"/>
              </a:buClr>
              <a:buFont typeface="Wingdings" panose="05000000000000000000" pitchFamily="2" charset="2"/>
              <a:buChar cha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spcAft>
                <a:spcPts val="600"/>
              </a:spcAft>
              <a:buClr>
                <a:srgbClr val="000066"/>
              </a:buClr>
              <a:buFont typeface="Wingdings" panose="05000000000000000000" pitchFamily="2" charset="2"/>
              <a:buChar cha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cxnSp>
        <p:nvCxnSpPr>
          <p:cNvPr id="25" name="Taisns savienotājs 24">
            <a:extLst>
              <a:ext uri="{FF2B5EF4-FFF2-40B4-BE49-F238E27FC236}">
                <a16:creationId xmlns:a16="http://schemas.microsoft.com/office/drawing/2014/main" id="{FDB5E1AF-881D-50FF-FCE4-046C8ED63A12}"/>
              </a:ext>
            </a:extLst>
          </p:cNvPr>
          <p:cNvCxnSpPr>
            <a:cxnSpLocks/>
          </p:cNvCxnSpPr>
          <p:nvPr/>
        </p:nvCxnSpPr>
        <p:spPr>
          <a:xfrm flipH="1">
            <a:off x="0" y="1841787"/>
            <a:ext cx="719157"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cxnSp>
        <p:nvCxnSpPr>
          <p:cNvPr id="28" name="Taisns savienotājs 27">
            <a:extLst>
              <a:ext uri="{FF2B5EF4-FFF2-40B4-BE49-F238E27FC236}">
                <a16:creationId xmlns:a16="http://schemas.microsoft.com/office/drawing/2014/main" id="{593AE556-0019-474D-E809-8CF2111F9799}"/>
              </a:ext>
            </a:extLst>
          </p:cNvPr>
          <p:cNvCxnSpPr>
            <a:cxnSpLocks/>
          </p:cNvCxnSpPr>
          <p:nvPr/>
        </p:nvCxnSpPr>
        <p:spPr>
          <a:xfrm flipH="1">
            <a:off x="2064391" y="984052"/>
            <a:ext cx="10127609"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14D54C4-4D00-2C5E-190B-0B2A115E7866}"/>
              </a:ext>
            </a:extLst>
          </p:cNvPr>
          <p:cNvSpPr txBox="1"/>
          <p:nvPr/>
        </p:nvSpPr>
        <p:spPr>
          <a:xfrm>
            <a:off x="2066541" y="505637"/>
            <a:ext cx="10134603" cy="461665"/>
          </a:xfrm>
          <a:prstGeom prst="rect">
            <a:avLst/>
          </a:prstGeom>
          <a:noFill/>
        </p:spPr>
        <p:txBody>
          <a:bodyPr wrap="square" rtlCol="0">
            <a:spAutoFit/>
          </a:bodyPr>
          <a:lstStyle/>
          <a:p>
            <a:pPr algn="r"/>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Key outcomes</a:t>
            </a:r>
          </a:p>
        </p:txBody>
      </p:sp>
      <p:sp>
        <p:nvSpPr>
          <p:cNvPr id="33" name="Taisnstūris 32">
            <a:extLst>
              <a:ext uri="{FF2B5EF4-FFF2-40B4-BE49-F238E27FC236}">
                <a16:creationId xmlns:a16="http://schemas.microsoft.com/office/drawing/2014/main" id="{64B7D8EC-4381-5901-9DBB-8CAEBD4EC85D}"/>
              </a:ext>
            </a:extLst>
          </p:cNvPr>
          <p:cNvSpPr/>
          <p:nvPr/>
        </p:nvSpPr>
        <p:spPr>
          <a:xfrm flipH="1">
            <a:off x="1984248" y="880699"/>
            <a:ext cx="7007352" cy="2072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Shēma 7">
            <a:extLst>
              <a:ext uri="{FF2B5EF4-FFF2-40B4-BE49-F238E27FC236}">
                <a16:creationId xmlns:a16="http://schemas.microsoft.com/office/drawing/2014/main" id="{551532F8-3CB6-36CC-FEDF-908FBF1F04CE}"/>
              </a:ext>
            </a:extLst>
          </p:cNvPr>
          <p:cNvGraphicFramePr/>
          <p:nvPr>
            <p:extLst>
              <p:ext uri="{D42A27DB-BD31-4B8C-83A1-F6EECF244321}">
                <p14:modId xmlns:p14="http://schemas.microsoft.com/office/powerpoint/2010/main" val="3332385976"/>
              </p:ext>
            </p:extLst>
          </p:nvPr>
        </p:nvGraphicFramePr>
        <p:xfrm>
          <a:off x="2011817" y="2048265"/>
          <a:ext cx="10157846" cy="715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TextBox 12">
            <a:extLst>
              <a:ext uri="{FF2B5EF4-FFF2-40B4-BE49-F238E27FC236}">
                <a16:creationId xmlns:a16="http://schemas.microsoft.com/office/drawing/2014/main" id="{F4EB4E4B-BF47-863D-8E0B-99216FD69D2A}"/>
              </a:ext>
            </a:extLst>
          </p:cNvPr>
          <p:cNvSpPr txBox="1"/>
          <p:nvPr/>
        </p:nvSpPr>
        <p:spPr>
          <a:xfrm>
            <a:off x="1984247" y="3953286"/>
            <a:ext cx="10185415" cy="646331"/>
          </a:xfrm>
          <a:prstGeom prst="rect">
            <a:avLst/>
          </a:prstGeom>
          <a:noFill/>
        </p:spPr>
        <p:txBody>
          <a:bodyPr wrap="square">
            <a:spAutoFit/>
          </a:bodyPr>
          <a:lstStyle/>
          <a:p>
            <a:pPr algn="ctr"/>
            <a:r>
              <a:rPr lang="en-US" sz="1800" b="1" dirty="0">
                <a:solidFill>
                  <a:srgbClr val="0000A2"/>
                </a:solidFill>
                <a:latin typeface="Roboto" panose="02000000000000000000" pitchFamily="2" charset="0"/>
                <a:ea typeface="Roboto" panose="02000000000000000000" pitchFamily="2" charset="0"/>
                <a:cs typeface="Roboto" panose="02000000000000000000" pitchFamily="2" charset="0"/>
              </a:rPr>
              <a:t>NIMMS helium synchrotron design provides vastly larger customizability and adaptability compared to a commercially available systems</a:t>
            </a:r>
            <a:endParaRPr lang="en-US" dirty="0">
              <a:solidFill>
                <a:srgbClr val="0000A2"/>
              </a:solidFill>
            </a:endParaRPr>
          </a:p>
        </p:txBody>
      </p:sp>
      <p:sp>
        <p:nvSpPr>
          <p:cNvPr id="14" name="TextBox 13">
            <a:extLst>
              <a:ext uri="{FF2B5EF4-FFF2-40B4-BE49-F238E27FC236}">
                <a16:creationId xmlns:a16="http://schemas.microsoft.com/office/drawing/2014/main" id="{8574DD7A-362A-2669-EC68-51FDDDBB1C16}"/>
              </a:ext>
            </a:extLst>
          </p:cNvPr>
          <p:cNvSpPr txBox="1"/>
          <p:nvPr/>
        </p:nvSpPr>
        <p:spPr>
          <a:xfrm>
            <a:off x="1984246" y="4606176"/>
            <a:ext cx="10185415" cy="646331"/>
          </a:xfrm>
          <a:prstGeom prst="rect">
            <a:avLst/>
          </a:prstGeom>
          <a:noFill/>
        </p:spPr>
        <p:txBody>
          <a:bodyPr wrap="square">
            <a:spAutoFit/>
          </a:bodyPr>
          <a:lstStyle/>
          <a:p>
            <a:pPr algn="ctr"/>
            <a:r>
              <a:rPr lang="en-US" b="1" dirty="0">
                <a:solidFill>
                  <a:srgbClr val="0000A2"/>
                </a:solidFill>
                <a:latin typeface="Roboto" panose="02000000000000000000" pitchFamily="2" charset="0"/>
                <a:ea typeface="Roboto" panose="02000000000000000000" pitchFamily="2" charset="0"/>
                <a:cs typeface="Roboto" panose="02000000000000000000" pitchFamily="2" charset="0"/>
              </a:rPr>
              <a:t>Design gains translate to larger opportunities in scientific research, personnel training, capacity building and </a:t>
            </a:r>
            <a:r>
              <a:rPr lang="en-US" b="1" i="1" dirty="0">
                <a:solidFill>
                  <a:srgbClr val="0000A2"/>
                </a:solidFill>
                <a:latin typeface="Roboto" panose="02000000000000000000" pitchFamily="2" charset="0"/>
                <a:ea typeface="Roboto" panose="02000000000000000000" pitchFamily="2" charset="0"/>
                <a:cs typeface="Roboto" panose="02000000000000000000" pitchFamily="2" charset="0"/>
              </a:rPr>
              <a:t>brain-drain </a:t>
            </a:r>
            <a:r>
              <a:rPr lang="en-US" b="1" dirty="0">
                <a:solidFill>
                  <a:srgbClr val="0000A2"/>
                </a:solidFill>
                <a:latin typeface="Roboto" panose="02000000000000000000" pitchFamily="2" charset="0"/>
                <a:ea typeface="Roboto" panose="02000000000000000000" pitchFamily="2" charset="0"/>
                <a:cs typeface="Roboto" panose="02000000000000000000" pitchFamily="2" charset="0"/>
              </a:rPr>
              <a:t>prevention </a:t>
            </a:r>
            <a:endParaRPr lang="en-US" dirty="0">
              <a:solidFill>
                <a:srgbClr val="0000A2"/>
              </a:solidFill>
            </a:endParaRPr>
          </a:p>
        </p:txBody>
      </p:sp>
      <p:sp>
        <p:nvSpPr>
          <p:cNvPr id="15" name="TextBox 14">
            <a:extLst>
              <a:ext uri="{FF2B5EF4-FFF2-40B4-BE49-F238E27FC236}">
                <a16:creationId xmlns:a16="http://schemas.microsoft.com/office/drawing/2014/main" id="{BE5CF1B0-B527-50F2-ED8E-93F4427CF463}"/>
              </a:ext>
            </a:extLst>
          </p:cNvPr>
          <p:cNvSpPr txBox="1"/>
          <p:nvPr/>
        </p:nvSpPr>
        <p:spPr>
          <a:xfrm>
            <a:off x="2041134" y="5390335"/>
            <a:ext cx="10185415" cy="461665"/>
          </a:xfrm>
          <a:prstGeom prst="rect">
            <a:avLst/>
          </a:prstGeom>
          <a:noFill/>
        </p:spPr>
        <p:txBody>
          <a:bodyPr wrap="square">
            <a:spAutoFit/>
          </a:bodyPr>
          <a:lstStyle/>
          <a:p>
            <a:pPr algn="ctr">
              <a:spcBef>
                <a:spcPts val="600"/>
              </a:spcBef>
              <a:buClr>
                <a:srgbClr val="000066"/>
              </a:buClr>
            </a:pPr>
            <a:r>
              <a:rPr lang="en-US" sz="2400" b="1" dirty="0">
                <a:solidFill>
                  <a:srgbClr val="0000A2"/>
                </a:solidFill>
                <a:latin typeface="Roboto" panose="02000000000000000000" pitchFamily="2" charset="0"/>
                <a:ea typeface="Roboto" panose="02000000000000000000" pitchFamily="2" charset="0"/>
                <a:cs typeface="Roboto" panose="02000000000000000000" pitchFamily="2" charset="0"/>
              </a:rPr>
              <a:t>Scientific research </a:t>
            </a:r>
            <a:r>
              <a:rPr lang="en-US" sz="2400" b="1" dirty="0" err="1">
                <a:solidFill>
                  <a:srgbClr val="0000A2"/>
                </a:solidFill>
                <a:latin typeface="Roboto" panose="02000000000000000000" pitchFamily="2" charset="0"/>
                <a:ea typeface="Roboto" panose="02000000000000000000" pitchFamily="2" charset="0"/>
                <a:cs typeface="Roboto" panose="02000000000000000000" pitchFamily="2" charset="0"/>
              </a:rPr>
              <a:t>programme</a:t>
            </a:r>
            <a:r>
              <a:rPr lang="en-US" sz="2400" b="1" dirty="0">
                <a:solidFill>
                  <a:srgbClr val="0000A2"/>
                </a:solidFill>
                <a:latin typeface="Roboto" panose="02000000000000000000" pitchFamily="2" charset="0"/>
                <a:ea typeface="Roboto" panose="02000000000000000000" pitchFamily="2" charset="0"/>
                <a:cs typeface="Roboto" panose="02000000000000000000" pitchFamily="2" charset="0"/>
              </a:rPr>
              <a:t> – crucial in the plan of machine usage</a:t>
            </a:r>
          </a:p>
        </p:txBody>
      </p:sp>
    </p:spTree>
    <p:extLst>
      <p:ext uri="{BB962C8B-B14F-4D97-AF65-F5344CB8AC3E}">
        <p14:creationId xmlns:p14="http://schemas.microsoft.com/office/powerpoint/2010/main" val="2226019676"/>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Outcomes of “Particle therapy - future for the Baltic States?”</a:t>
            </a:r>
          </a:p>
        </p:txBody>
      </p:sp>
      <p:cxnSp>
        <p:nvCxnSpPr>
          <p:cNvPr id="9" name="Taisns savienotājs 8">
            <a:extLst>
              <a:ext uri="{FF2B5EF4-FFF2-40B4-BE49-F238E27FC236}">
                <a16:creationId xmlns:a16="http://schemas.microsoft.com/office/drawing/2014/main" id="{9127FFB3-A7DC-6B02-6021-EE4B8287F38A}"/>
              </a:ext>
            </a:extLst>
          </p:cNvPr>
          <p:cNvCxnSpPr/>
          <p:nvPr/>
        </p:nvCxnSpPr>
        <p:spPr>
          <a:xfrm>
            <a:off x="0" y="782439"/>
            <a:ext cx="12191998" cy="0"/>
          </a:xfrm>
          <a:prstGeom prst="line">
            <a:avLst/>
          </a:prstGeom>
          <a:ln w="3810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0" name="Taisnstūris 9">
            <a:extLst>
              <a:ext uri="{FF2B5EF4-FFF2-40B4-BE49-F238E27FC236}">
                <a16:creationId xmlns:a16="http://schemas.microsoft.com/office/drawing/2014/main" id="{56397762-66E6-E46A-4D43-AC82C4BAF7E2}"/>
              </a:ext>
            </a:extLst>
          </p:cNvPr>
          <p:cNvSpPr/>
          <p:nvPr/>
        </p:nvSpPr>
        <p:spPr>
          <a:xfrm>
            <a:off x="816745" y="618570"/>
            <a:ext cx="11375253" cy="277541"/>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āls 10">
            <a:extLst>
              <a:ext uri="{FF2B5EF4-FFF2-40B4-BE49-F238E27FC236}">
                <a16:creationId xmlns:a16="http://schemas.microsoft.com/office/drawing/2014/main" id="{6336A7A6-4964-285C-B637-5F84D0E57970}"/>
              </a:ext>
            </a:extLst>
          </p:cNvPr>
          <p:cNvSpPr/>
          <p:nvPr/>
        </p:nvSpPr>
        <p:spPr>
          <a:xfrm>
            <a:off x="969265" y="542742"/>
            <a:ext cx="479394" cy="47939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Taisns bultveida savienotājs 15">
            <a:extLst>
              <a:ext uri="{FF2B5EF4-FFF2-40B4-BE49-F238E27FC236}">
                <a16:creationId xmlns:a16="http://schemas.microsoft.com/office/drawing/2014/main" id="{465E8F66-02BD-D689-BBA5-FEFDAFC48582}"/>
              </a:ext>
            </a:extLst>
          </p:cNvPr>
          <p:cNvCxnSpPr/>
          <p:nvPr/>
        </p:nvCxnSpPr>
        <p:spPr>
          <a:xfrm>
            <a:off x="45720" y="618570"/>
            <a:ext cx="868681" cy="0"/>
          </a:xfrm>
          <a:prstGeom prst="straightConnector1">
            <a:avLst/>
          </a:prstGeom>
          <a:ln w="38100">
            <a:solidFill>
              <a:srgbClr val="000066"/>
            </a:solidFill>
            <a:tailEnd type="triangle"/>
          </a:ln>
        </p:spPr>
        <p:style>
          <a:lnRef idx="1">
            <a:schemeClr val="accent1"/>
          </a:lnRef>
          <a:fillRef idx="0">
            <a:schemeClr val="accent1"/>
          </a:fillRef>
          <a:effectRef idx="0">
            <a:schemeClr val="accent1"/>
          </a:effectRef>
          <a:fontRef idx="minor">
            <a:schemeClr val="tx1"/>
          </a:fontRef>
        </p:style>
      </p:cxnSp>
      <p:sp>
        <p:nvSpPr>
          <p:cNvPr id="17" name="Taisnstūris 16">
            <a:extLst>
              <a:ext uri="{FF2B5EF4-FFF2-40B4-BE49-F238E27FC236}">
                <a16:creationId xmlns:a16="http://schemas.microsoft.com/office/drawing/2014/main" id="{B9BE7879-CEDC-4315-0CF1-4FDE7B88D464}"/>
              </a:ext>
            </a:extLst>
          </p:cNvPr>
          <p:cNvSpPr/>
          <p:nvPr/>
        </p:nvSpPr>
        <p:spPr>
          <a:xfrm>
            <a:off x="0" y="1737381"/>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Helium synchrotron</a:t>
            </a:r>
          </a:p>
          <a:p>
            <a:r>
              <a:rPr lang="en-US" sz="1600" dirty="0">
                <a:latin typeface="Roboto" panose="02000000000000000000" pitchFamily="2" charset="0"/>
                <a:ea typeface="Roboto" panose="02000000000000000000" pitchFamily="2" charset="0"/>
                <a:cs typeface="Roboto" panose="02000000000000000000" pitchFamily="2" charset="0"/>
              </a:rPr>
              <a:t>technology</a:t>
            </a:r>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18" name="Taisnstūris 17">
            <a:extLst>
              <a:ext uri="{FF2B5EF4-FFF2-40B4-BE49-F238E27FC236}">
                <a16:creationId xmlns:a16="http://schemas.microsoft.com/office/drawing/2014/main" id="{16662D80-1A26-23A1-9F9F-59E0BF887A58}"/>
              </a:ext>
            </a:extLst>
          </p:cNvPr>
          <p:cNvSpPr/>
          <p:nvPr/>
        </p:nvSpPr>
        <p:spPr>
          <a:xfrm>
            <a:off x="0" y="2452603"/>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Indications for particle therapy</a:t>
            </a:r>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19" name="Taisnstūris 18">
            <a:extLst>
              <a:ext uri="{FF2B5EF4-FFF2-40B4-BE49-F238E27FC236}">
                <a16:creationId xmlns:a16="http://schemas.microsoft.com/office/drawing/2014/main" id="{5E12BC5F-7E03-8B3E-0E96-3613E3F06AED}"/>
              </a:ext>
            </a:extLst>
          </p:cNvPr>
          <p:cNvSpPr/>
          <p:nvPr/>
        </p:nvSpPr>
        <p:spPr>
          <a:xfrm>
            <a:off x="0" y="3167825"/>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Nuclear medicine</a:t>
            </a:r>
          </a:p>
        </p:txBody>
      </p:sp>
      <p:sp>
        <p:nvSpPr>
          <p:cNvPr id="20" name="Taisnstūris 19">
            <a:extLst>
              <a:ext uri="{FF2B5EF4-FFF2-40B4-BE49-F238E27FC236}">
                <a16:creationId xmlns:a16="http://schemas.microsoft.com/office/drawing/2014/main" id="{24240A39-21CB-D75B-D29A-0C0A4BBBA484}"/>
              </a:ext>
            </a:extLst>
          </p:cNvPr>
          <p:cNvSpPr/>
          <p:nvPr/>
        </p:nvSpPr>
        <p:spPr>
          <a:xfrm>
            <a:off x="0" y="3883047"/>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Educational pathways</a:t>
            </a:r>
          </a:p>
        </p:txBody>
      </p:sp>
      <p:sp>
        <p:nvSpPr>
          <p:cNvPr id="21" name="Taisnstūris 20">
            <a:extLst>
              <a:ext uri="{FF2B5EF4-FFF2-40B4-BE49-F238E27FC236}">
                <a16:creationId xmlns:a16="http://schemas.microsoft.com/office/drawing/2014/main" id="{70A0F4BA-F70E-4ACC-8179-C2094CA3553B}"/>
              </a:ext>
            </a:extLst>
          </p:cNvPr>
          <p:cNvSpPr/>
          <p:nvPr/>
        </p:nvSpPr>
        <p:spPr>
          <a:xfrm>
            <a:off x="0" y="4598269"/>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Cancer statistics in the Baltics</a:t>
            </a:r>
          </a:p>
        </p:txBody>
      </p:sp>
      <p:sp>
        <p:nvSpPr>
          <p:cNvPr id="23" name="TextBox 22">
            <a:extLst>
              <a:ext uri="{FF2B5EF4-FFF2-40B4-BE49-F238E27FC236}">
                <a16:creationId xmlns:a16="http://schemas.microsoft.com/office/drawing/2014/main" id="{9D3FD672-161A-DF2F-42D5-9222F6155EDE}"/>
              </a:ext>
            </a:extLst>
          </p:cNvPr>
          <p:cNvSpPr txBox="1"/>
          <p:nvPr/>
        </p:nvSpPr>
        <p:spPr>
          <a:xfrm>
            <a:off x="0" y="5965330"/>
            <a:ext cx="7306056" cy="584775"/>
          </a:xfrm>
          <a:prstGeom prst="rect">
            <a:avLst/>
          </a:prstGeom>
          <a:noFill/>
        </p:spPr>
        <p:txBody>
          <a:bodyPr wrap="square" rtlCol="0">
            <a:spAutoFit/>
          </a:bodyPr>
          <a:lstStyle/>
          <a:p>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Reporter slides: </a:t>
            </a:r>
            <a:r>
              <a:rPr lang="en-US" sz="1600" i="1" dirty="0">
                <a:solidFill>
                  <a:srgbClr val="000066"/>
                </a:solidFill>
                <a:latin typeface="Roboto" panose="02000000000000000000" pitchFamily="2" charset="0"/>
                <a:ea typeface="Roboto" panose="02000000000000000000" pitchFamily="2" charset="0"/>
                <a:cs typeface="Roboto" panose="02000000000000000000" pitchFamily="2" charset="0"/>
              </a:rPr>
              <a:t>jointly </a:t>
            </a:r>
            <a:r>
              <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rPr>
              <a:t>Manjit Dosanjh, Erika Korobeinikova, Kristaps Palskis</a:t>
            </a:r>
            <a:endParaRPr lang="en-US" sz="1600" dirty="0">
              <a:solidFill>
                <a:srgbClr val="000066"/>
              </a:solidFill>
              <a:latin typeface="Roboto" panose="02000000000000000000" pitchFamily="2" charset="0"/>
              <a:ea typeface="Roboto" panose="02000000000000000000" pitchFamily="2" charset="0"/>
              <a:cs typeface="Roboto" panose="02000000000000000000" pitchFamily="2" charset="0"/>
            </a:endParaRPr>
          </a:p>
          <a:p>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Moderator notes: </a:t>
            </a:r>
            <a:r>
              <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rPr>
              <a:t>Dace </a:t>
            </a:r>
            <a:r>
              <a:rPr lang="en-US" sz="1600" b="1" dirty="0" err="1">
                <a:solidFill>
                  <a:srgbClr val="000066"/>
                </a:solidFill>
                <a:latin typeface="Roboto" panose="02000000000000000000" pitchFamily="2" charset="0"/>
                <a:ea typeface="Roboto" panose="02000000000000000000" pitchFamily="2" charset="0"/>
                <a:cs typeface="Roboto" panose="02000000000000000000" pitchFamily="2" charset="0"/>
              </a:rPr>
              <a:t>Bogorada-Saukuma</a:t>
            </a:r>
            <a:endPar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cxnSp>
        <p:nvCxnSpPr>
          <p:cNvPr id="25" name="Taisns savienotājs 24">
            <a:extLst>
              <a:ext uri="{FF2B5EF4-FFF2-40B4-BE49-F238E27FC236}">
                <a16:creationId xmlns:a16="http://schemas.microsoft.com/office/drawing/2014/main" id="{FDB5E1AF-881D-50FF-FCE4-046C8ED63A12}"/>
              </a:ext>
            </a:extLst>
          </p:cNvPr>
          <p:cNvCxnSpPr>
            <a:cxnSpLocks/>
          </p:cNvCxnSpPr>
          <p:nvPr/>
        </p:nvCxnSpPr>
        <p:spPr>
          <a:xfrm flipH="1">
            <a:off x="0" y="1841787"/>
            <a:ext cx="719157"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cxnSp>
        <p:nvCxnSpPr>
          <p:cNvPr id="28" name="Taisns savienotājs 27">
            <a:extLst>
              <a:ext uri="{FF2B5EF4-FFF2-40B4-BE49-F238E27FC236}">
                <a16:creationId xmlns:a16="http://schemas.microsoft.com/office/drawing/2014/main" id="{593AE556-0019-474D-E809-8CF2111F9799}"/>
              </a:ext>
            </a:extLst>
          </p:cNvPr>
          <p:cNvCxnSpPr>
            <a:cxnSpLocks/>
          </p:cNvCxnSpPr>
          <p:nvPr/>
        </p:nvCxnSpPr>
        <p:spPr>
          <a:xfrm flipH="1">
            <a:off x="2064391" y="984052"/>
            <a:ext cx="10127609"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14D54C4-4D00-2C5E-190B-0B2A115E7866}"/>
              </a:ext>
            </a:extLst>
          </p:cNvPr>
          <p:cNvSpPr txBox="1"/>
          <p:nvPr/>
        </p:nvSpPr>
        <p:spPr>
          <a:xfrm>
            <a:off x="2066541" y="505637"/>
            <a:ext cx="10134603" cy="461665"/>
          </a:xfrm>
          <a:prstGeom prst="rect">
            <a:avLst/>
          </a:prstGeom>
          <a:noFill/>
        </p:spPr>
        <p:txBody>
          <a:bodyPr wrap="square" rtlCol="0">
            <a:spAutoFit/>
          </a:bodyPr>
          <a:lstStyle/>
          <a:p>
            <a:pPr algn="r"/>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Side note: The ART study</a:t>
            </a:r>
          </a:p>
        </p:txBody>
      </p:sp>
      <p:sp>
        <p:nvSpPr>
          <p:cNvPr id="33" name="Taisnstūris 32">
            <a:extLst>
              <a:ext uri="{FF2B5EF4-FFF2-40B4-BE49-F238E27FC236}">
                <a16:creationId xmlns:a16="http://schemas.microsoft.com/office/drawing/2014/main" id="{64B7D8EC-4381-5901-9DBB-8CAEBD4EC85D}"/>
              </a:ext>
            </a:extLst>
          </p:cNvPr>
          <p:cNvSpPr/>
          <p:nvPr/>
        </p:nvSpPr>
        <p:spPr>
          <a:xfrm flipH="1">
            <a:off x="1984248" y="920899"/>
            <a:ext cx="7007352" cy="1670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aisnstūris 7">
            <a:extLst>
              <a:ext uri="{FF2B5EF4-FFF2-40B4-BE49-F238E27FC236}">
                <a16:creationId xmlns:a16="http://schemas.microsoft.com/office/drawing/2014/main" id="{C956FF06-3B1E-25A3-3A15-012B76DB1D60}"/>
              </a:ext>
            </a:extLst>
          </p:cNvPr>
          <p:cNvSpPr/>
          <p:nvPr/>
        </p:nvSpPr>
        <p:spPr>
          <a:xfrm>
            <a:off x="-371793" y="1663198"/>
            <a:ext cx="2368295" cy="2935071"/>
          </a:xfrm>
          <a:prstGeom prst="rect">
            <a:avLst/>
          </a:prstGeom>
          <a:solidFill>
            <a:srgbClr val="E7F3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79B3437F-7D7F-3812-B109-9C0622CDC110}"/>
              </a:ext>
            </a:extLst>
          </p:cNvPr>
          <p:cNvSpPr/>
          <p:nvPr/>
        </p:nvSpPr>
        <p:spPr>
          <a:xfrm>
            <a:off x="7488936" y="1737381"/>
            <a:ext cx="4700910" cy="827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buClr>
                <a:srgbClr val="000066"/>
              </a:buClr>
            </a:pPr>
            <a:r>
              <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rPr>
              <a:t>A study started in 2022 to assess the basic cancer statistics, RT equipment availability and personnel capacity</a:t>
            </a:r>
          </a:p>
        </p:txBody>
      </p:sp>
      <p:sp>
        <p:nvSpPr>
          <p:cNvPr id="5" name="Taisnstūris 4">
            <a:extLst>
              <a:ext uri="{FF2B5EF4-FFF2-40B4-BE49-F238E27FC236}">
                <a16:creationId xmlns:a16="http://schemas.microsoft.com/office/drawing/2014/main" id="{91D73AD6-2ED2-4EF3-4EB5-9D426512D354}"/>
              </a:ext>
            </a:extLst>
          </p:cNvPr>
          <p:cNvSpPr/>
          <p:nvPr/>
        </p:nvSpPr>
        <p:spPr>
          <a:xfrm>
            <a:off x="7488936" y="2596452"/>
            <a:ext cx="4700910" cy="13815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66"/>
              </a:buClr>
            </a:pPr>
            <a:r>
              <a:rPr lang="en-US" sz="2000" dirty="0">
                <a:solidFill>
                  <a:srgbClr val="000066"/>
                </a:solidFill>
                <a:latin typeface="Roboto" panose="02000000000000000000" pitchFamily="2" charset="0"/>
                <a:ea typeface="Roboto" panose="02000000000000000000" pitchFamily="2" charset="0"/>
                <a:cs typeface="Roboto" panose="02000000000000000000" pitchFamily="2" charset="0"/>
              </a:rPr>
              <a:t>Huge “thank you” to </a:t>
            </a:r>
            <a:r>
              <a:rPr lang="en-US" sz="2000" b="1" dirty="0">
                <a:solidFill>
                  <a:srgbClr val="000066"/>
                </a:solidFill>
                <a:latin typeface="Roboto" panose="02000000000000000000" pitchFamily="2" charset="0"/>
                <a:ea typeface="Roboto" panose="02000000000000000000" pitchFamily="2" charset="0"/>
                <a:cs typeface="Roboto" panose="02000000000000000000" pitchFamily="2" charset="0"/>
              </a:rPr>
              <a:t>Manjit Dosanjh </a:t>
            </a:r>
            <a:r>
              <a:rPr lang="en-US" sz="2000" dirty="0">
                <a:solidFill>
                  <a:srgbClr val="000066"/>
                </a:solidFill>
                <a:latin typeface="Roboto" panose="02000000000000000000" pitchFamily="2" charset="0"/>
                <a:ea typeface="Roboto" panose="02000000000000000000" pitchFamily="2" charset="0"/>
                <a:cs typeface="Roboto" panose="02000000000000000000" pitchFamily="2" charset="0"/>
              </a:rPr>
              <a:t>for asking for Baltic States participation </a:t>
            </a:r>
            <a:r>
              <a:rPr lang="en-US" sz="2000" b="1" dirty="0">
                <a:solidFill>
                  <a:srgbClr val="000066"/>
                </a:solidFill>
                <a:latin typeface="Roboto" panose="02000000000000000000" pitchFamily="2" charset="0"/>
                <a:ea typeface="Roboto" panose="02000000000000000000" pitchFamily="2" charset="0"/>
                <a:cs typeface="Roboto" panose="02000000000000000000" pitchFamily="2" charset="0"/>
              </a:rPr>
              <a:t>– this is our first </a:t>
            </a:r>
            <a:r>
              <a:rPr lang="en-US" sz="2000" b="1" i="1" dirty="0">
                <a:solidFill>
                  <a:srgbClr val="000066"/>
                </a:solidFill>
                <a:latin typeface="Roboto" panose="02000000000000000000" pitchFamily="2" charset="0"/>
                <a:ea typeface="Roboto" panose="02000000000000000000" pitchFamily="2" charset="0"/>
                <a:cs typeface="Roboto" panose="02000000000000000000" pitchFamily="2" charset="0"/>
              </a:rPr>
              <a:t>up-to date </a:t>
            </a:r>
            <a:r>
              <a:rPr lang="en-US" sz="2000" b="1" dirty="0">
                <a:solidFill>
                  <a:srgbClr val="000066"/>
                </a:solidFill>
                <a:latin typeface="Roboto" panose="02000000000000000000" pitchFamily="2" charset="0"/>
                <a:ea typeface="Roboto" panose="02000000000000000000" pitchFamily="2" charset="0"/>
                <a:cs typeface="Roboto" panose="02000000000000000000" pitchFamily="2" charset="0"/>
              </a:rPr>
              <a:t>data set for further investigations</a:t>
            </a:r>
          </a:p>
        </p:txBody>
      </p:sp>
      <p:sp>
        <p:nvSpPr>
          <p:cNvPr id="6" name="Taisnstūris 5">
            <a:extLst>
              <a:ext uri="{FF2B5EF4-FFF2-40B4-BE49-F238E27FC236}">
                <a16:creationId xmlns:a16="http://schemas.microsoft.com/office/drawing/2014/main" id="{AAEC6CF6-D660-076D-AF45-8A2305E3C7EB}"/>
              </a:ext>
            </a:extLst>
          </p:cNvPr>
          <p:cNvSpPr/>
          <p:nvPr/>
        </p:nvSpPr>
        <p:spPr>
          <a:xfrm>
            <a:off x="7488936" y="4032503"/>
            <a:ext cx="4700910" cy="11875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buClr>
                <a:srgbClr val="000066"/>
              </a:buClr>
            </a:pPr>
            <a:r>
              <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rPr>
              <a:t>Coordination of data collecting:</a:t>
            </a:r>
          </a:p>
          <a:p>
            <a:pPr algn="ctr">
              <a:buClr>
                <a:srgbClr val="000066"/>
              </a:buClr>
            </a:pPr>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Erika Korobeinikova (Lithuania)</a:t>
            </a:r>
          </a:p>
          <a:p>
            <a:pPr algn="ctr">
              <a:buClr>
                <a:srgbClr val="000066"/>
              </a:buClr>
            </a:pPr>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Eduard </a:t>
            </a:r>
            <a:r>
              <a:rPr lang="en-US" sz="1600" dirty="0" err="1">
                <a:solidFill>
                  <a:srgbClr val="000066"/>
                </a:solidFill>
                <a:latin typeface="Roboto" panose="02000000000000000000" pitchFamily="2" charset="0"/>
                <a:ea typeface="Roboto" panose="02000000000000000000" pitchFamily="2" charset="0"/>
                <a:cs typeface="Roboto" panose="02000000000000000000" pitchFamily="2" charset="0"/>
              </a:rPr>
              <a:t>Gershkevitsh</a:t>
            </a:r>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 (Estonia)</a:t>
            </a:r>
          </a:p>
          <a:p>
            <a:pPr algn="ctr">
              <a:buClr>
                <a:srgbClr val="000066"/>
              </a:buClr>
            </a:pPr>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Kristaps Palskis (Latvia) </a:t>
            </a:r>
          </a:p>
          <a:p>
            <a:pPr algn="ctr">
              <a:buClr>
                <a:srgbClr val="000066"/>
              </a:buClr>
            </a:pPr>
            <a:endPar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grpSp>
        <p:nvGrpSpPr>
          <p:cNvPr id="13" name="Grupa 12">
            <a:extLst>
              <a:ext uri="{FF2B5EF4-FFF2-40B4-BE49-F238E27FC236}">
                <a16:creationId xmlns:a16="http://schemas.microsoft.com/office/drawing/2014/main" id="{995BEC80-6ECB-C895-F452-823082D2A449}"/>
              </a:ext>
            </a:extLst>
          </p:cNvPr>
          <p:cNvGrpSpPr/>
          <p:nvPr/>
        </p:nvGrpSpPr>
        <p:grpSpPr>
          <a:xfrm>
            <a:off x="2064391" y="1737653"/>
            <a:ext cx="5424545" cy="3482384"/>
            <a:chOff x="2064391" y="1737653"/>
            <a:chExt cx="5424545" cy="3482384"/>
          </a:xfrm>
        </p:grpSpPr>
        <p:pic>
          <p:nvPicPr>
            <p:cNvPr id="2" name="Attēls 1">
              <a:extLst>
                <a:ext uri="{FF2B5EF4-FFF2-40B4-BE49-F238E27FC236}">
                  <a16:creationId xmlns:a16="http://schemas.microsoft.com/office/drawing/2014/main" id="{C101BC8F-16DB-1111-BEAF-13240FF1EE9C}"/>
                </a:ext>
              </a:extLst>
            </p:cNvPr>
            <p:cNvPicPr>
              <a:picLocks noChangeAspect="1"/>
            </p:cNvPicPr>
            <p:nvPr/>
          </p:nvPicPr>
          <p:blipFill rotWithShape="1">
            <a:blip r:embed="rId2"/>
            <a:srcRect b="14286"/>
            <a:stretch/>
          </p:blipFill>
          <p:spPr>
            <a:xfrm>
              <a:off x="2064391" y="1737653"/>
              <a:ext cx="5424545" cy="3482384"/>
            </a:xfrm>
            <a:prstGeom prst="rect">
              <a:avLst/>
            </a:prstGeom>
          </p:spPr>
        </p:pic>
        <p:sp>
          <p:nvSpPr>
            <p:cNvPr id="12" name="Brīvforma: forma 11">
              <a:extLst>
                <a:ext uri="{FF2B5EF4-FFF2-40B4-BE49-F238E27FC236}">
                  <a16:creationId xmlns:a16="http://schemas.microsoft.com/office/drawing/2014/main" id="{8D77F6FE-D27F-A2DD-ECFD-87674AEB1FDE}"/>
                </a:ext>
              </a:extLst>
            </p:cNvPr>
            <p:cNvSpPr/>
            <p:nvPr/>
          </p:nvSpPr>
          <p:spPr>
            <a:xfrm>
              <a:off x="2447365" y="3227294"/>
              <a:ext cx="4973682" cy="1973289"/>
            </a:xfrm>
            <a:custGeom>
              <a:avLst/>
              <a:gdLst>
                <a:gd name="connsiteX0" fmla="*/ 322729 w 4715435"/>
                <a:gd name="connsiteY0" fmla="*/ 1353671 h 1973289"/>
                <a:gd name="connsiteX1" fmla="*/ 188259 w 4715435"/>
                <a:gd name="connsiteY1" fmla="*/ 1255059 h 1973289"/>
                <a:gd name="connsiteX2" fmla="*/ 134470 w 4715435"/>
                <a:gd name="connsiteY2" fmla="*/ 1219200 h 1973289"/>
                <a:gd name="connsiteX3" fmla="*/ 80682 w 4715435"/>
                <a:gd name="connsiteY3" fmla="*/ 1102659 h 1973289"/>
                <a:gd name="connsiteX4" fmla="*/ 26894 w 4715435"/>
                <a:gd name="connsiteY4" fmla="*/ 977153 h 1973289"/>
                <a:gd name="connsiteX5" fmla="*/ 0 w 4715435"/>
                <a:gd name="connsiteY5" fmla="*/ 887506 h 1973289"/>
                <a:gd name="connsiteX6" fmla="*/ 44823 w 4715435"/>
                <a:gd name="connsiteY6" fmla="*/ 690282 h 1973289"/>
                <a:gd name="connsiteX7" fmla="*/ 80682 w 4715435"/>
                <a:gd name="connsiteY7" fmla="*/ 663388 h 1973289"/>
                <a:gd name="connsiteX8" fmla="*/ 98611 w 4715435"/>
                <a:gd name="connsiteY8" fmla="*/ 636494 h 1973289"/>
                <a:gd name="connsiteX9" fmla="*/ 125506 w 4715435"/>
                <a:gd name="connsiteY9" fmla="*/ 627530 h 1973289"/>
                <a:gd name="connsiteX10" fmla="*/ 161364 w 4715435"/>
                <a:gd name="connsiteY10" fmla="*/ 618565 h 1973289"/>
                <a:gd name="connsiteX11" fmla="*/ 215153 w 4715435"/>
                <a:gd name="connsiteY11" fmla="*/ 609600 h 1973289"/>
                <a:gd name="connsiteX12" fmla="*/ 295835 w 4715435"/>
                <a:gd name="connsiteY12" fmla="*/ 582706 h 1973289"/>
                <a:gd name="connsiteX13" fmla="*/ 376517 w 4715435"/>
                <a:gd name="connsiteY13" fmla="*/ 564777 h 1973289"/>
                <a:gd name="connsiteX14" fmla="*/ 537882 w 4715435"/>
                <a:gd name="connsiteY14" fmla="*/ 573741 h 1973289"/>
                <a:gd name="connsiteX15" fmla="*/ 654423 w 4715435"/>
                <a:gd name="connsiteY15" fmla="*/ 582706 h 1973289"/>
                <a:gd name="connsiteX16" fmla="*/ 797859 w 4715435"/>
                <a:gd name="connsiteY16" fmla="*/ 555812 h 1973289"/>
                <a:gd name="connsiteX17" fmla="*/ 878541 w 4715435"/>
                <a:gd name="connsiteY17" fmla="*/ 502024 h 1973289"/>
                <a:gd name="connsiteX18" fmla="*/ 941294 w 4715435"/>
                <a:gd name="connsiteY18" fmla="*/ 484094 h 1973289"/>
                <a:gd name="connsiteX19" fmla="*/ 977153 w 4715435"/>
                <a:gd name="connsiteY19" fmla="*/ 475130 h 1973289"/>
                <a:gd name="connsiteX20" fmla="*/ 1156447 w 4715435"/>
                <a:gd name="connsiteY20" fmla="*/ 466165 h 1973289"/>
                <a:gd name="connsiteX21" fmla="*/ 1461247 w 4715435"/>
                <a:gd name="connsiteY21" fmla="*/ 403412 h 1973289"/>
                <a:gd name="connsiteX22" fmla="*/ 1721223 w 4715435"/>
                <a:gd name="connsiteY22" fmla="*/ 277906 h 1973289"/>
                <a:gd name="connsiteX23" fmla="*/ 1882588 w 4715435"/>
                <a:gd name="connsiteY23" fmla="*/ 251012 h 1973289"/>
                <a:gd name="connsiteX24" fmla="*/ 2330823 w 4715435"/>
                <a:gd name="connsiteY24" fmla="*/ 116541 h 1973289"/>
                <a:gd name="connsiteX25" fmla="*/ 2456329 w 4715435"/>
                <a:gd name="connsiteY25" fmla="*/ 89647 h 1973289"/>
                <a:gd name="connsiteX26" fmla="*/ 2707341 w 4715435"/>
                <a:gd name="connsiteY26" fmla="*/ 8965 h 1973289"/>
                <a:gd name="connsiteX27" fmla="*/ 2877670 w 4715435"/>
                <a:gd name="connsiteY27" fmla="*/ 0 h 1973289"/>
                <a:gd name="connsiteX28" fmla="*/ 3370729 w 4715435"/>
                <a:gd name="connsiteY28" fmla="*/ 62753 h 1973289"/>
                <a:gd name="connsiteX29" fmla="*/ 3442447 w 4715435"/>
                <a:gd name="connsiteY29" fmla="*/ 98612 h 1973289"/>
                <a:gd name="connsiteX30" fmla="*/ 3496235 w 4715435"/>
                <a:gd name="connsiteY30" fmla="*/ 116541 h 1973289"/>
                <a:gd name="connsiteX31" fmla="*/ 3612776 w 4715435"/>
                <a:gd name="connsiteY31" fmla="*/ 134471 h 1973289"/>
                <a:gd name="connsiteX32" fmla="*/ 3872753 w 4715435"/>
                <a:gd name="connsiteY32" fmla="*/ 188259 h 1973289"/>
                <a:gd name="connsiteX33" fmla="*/ 4150659 w 4715435"/>
                <a:gd name="connsiteY33" fmla="*/ 197224 h 1973289"/>
                <a:gd name="connsiteX34" fmla="*/ 4338917 w 4715435"/>
                <a:gd name="connsiteY34" fmla="*/ 295835 h 1973289"/>
                <a:gd name="connsiteX35" fmla="*/ 4419600 w 4715435"/>
                <a:gd name="connsiteY35" fmla="*/ 340659 h 1973289"/>
                <a:gd name="connsiteX36" fmla="*/ 4482353 w 4715435"/>
                <a:gd name="connsiteY36" fmla="*/ 385482 h 1973289"/>
                <a:gd name="connsiteX37" fmla="*/ 4518211 w 4715435"/>
                <a:gd name="connsiteY37" fmla="*/ 457200 h 1973289"/>
                <a:gd name="connsiteX38" fmla="*/ 4580964 w 4715435"/>
                <a:gd name="connsiteY38" fmla="*/ 672353 h 1973289"/>
                <a:gd name="connsiteX39" fmla="*/ 4563035 w 4715435"/>
                <a:gd name="connsiteY39" fmla="*/ 806824 h 1973289"/>
                <a:gd name="connsiteX40" fmla="*/ 4545106 w 4715435"/>
                <a:gd name="connsiteY40" fmla="*/ 860612 h 1973289"/>
                <a:gd name="connsiteX41" fmla="*/ 4563035 w 4715435"/>
                <a:gd name="connsiteY41" fmla="*/ 1129553 h 1973289"/>
                <a:gd name="connsiteX42" fmla="*/ 4598894 w 4715435"/>
                <a:gd name="connsiteY42" fmla="*/ 1210235 h 1973289"/>
                <a:gd name="connsiteX43" fmla="*/ 4616823 w 4715435"/>
                <a:gd name="connsiteY43" fmla="*/ 1228165 h 1973289"/>
                <a:gd name="connsiteX44" fmla="*/ 4670611 w 4715435"/>
                <a:gd name="connsiteY44" fmla="*/ 1138518 h 1973289"/>
                <a:gd name="connsiteX45" fmla="*/ 4697506 w 4715435"/>
                <a:gd name="connsiteY45" fmla="*/ 1048871 h 1973289"/>
                <a:gd name="connsiteX46" fmla="*/ 4715435 w 4715435"/>
                <a:gd name="connsiteY46" fmla="*/ 1013012 h 1973289"/>
                <a:gd name="connsiteX47" fmla="*/ 4634753 w 4715435"/>
                <a:gd name="connsiteY47" fmla="*/ 1335741 h 1973289"/>
                <a:gd name="connsiteX48" fmla="*/ 4589929 w 4715435"/>
                <a:gd name="connsiteY48" fmla="*/ 1461247 h 1973289"/>
                <a:gd name="connsiteX49" fmla="*/ 4527176 w 4715435"/>
                <a:gd name="connsiteY49" fmla="*/ 1550894 h 1973289"/>
                <a:gd name="connsiteX50" fmla="*/ 4446494 w 4715435"/>
                <a:gd name="connsiteY50" fmla="*/ 1631577 h 1973289"/>
                <a:gd name="connsiteX51" fmla="*/ 4401670 w 4715435"/>
                <a:gd name="connsiteY51" fmla="*/ 1703294 h 1973289"/>
                <a:gd name="connsiteX52" fmla="*/ 4285129 w 4715435"/>
                <a:gd name="connsiteY52" fmla="*/ 1810871 h 1973289"/>
                <a:gd name="connsiteX53" fmla="*/ 4258235 w 4715435"/>
                <a:gd name="connsiteY53" fmla="*/ 1846730 h 1973289"/>
                <a:gd name="connsiteX54" fmla="*/ 4213411 w 4715435"/>
                <a:gd name="connsiteY54" fmla="*/ 1855694 h 1973289"/>
                <a:gd name="connsiteX55" fmla="*/ 4096870 w 4715435"/>
                <a:gd name="connsiteY55" fmla="*/ 1882588 h 1973289"/>
                <a:gd name="connsiteX56" fmla="*/ 4052047 w 4715435"/>
                <a:gd name="connsiteY56" fmla="*/ 1900518 h 1973289"/>
                <a:gd name="connsiteX57" fmla="*/ 3998259 w 4715435"/>
                <a:gd name="connsiteY57" fmla="*/ 1909482 h 1973289"/>
                <a:gd name="connsiteX58" fmla="*/ 3971364 w 4715435"/>
                <a:gd name="connsiteY58" fmla="*/ 1918447 h 1973289"/>
                <a:gd name="connsiteX59" fmla="*/ 3944470 w 4715435"/>
                <a:gd name="connsiteY59" fmla="*/ 1936377 h 1973289"/>
                <a:gd name="connsiteX60" fmla="*/ 3818964 w 4715435"/>
                <a:gd name="connsiteY60" fmla="*/ 1954306 h 1973289"/>
                <a:gd name="connsiteX61" fmla="*/ 3792070 w 4715435"/>
                <a:gd name="connsiteY61" fmla="*/ 1963271 h 1973289"/>
                <a:gd name="connsiteX62" fmla="*/ 3379694 w 4715435"/>
                <a:gd name="connsiteY62" fmla="*/ 1963271 h 1973289"/>
                <a:gd name="connsiteX63" fmla="*/ 3173506 w 4715435"/>
                <a:gd name="connsiteY63" fmla="*/ 1918447 h 1973289"/>
                <a:gd name="connsiteX64" fmla="*/ 3137647 w 4715435"/>
                <a:gd name="connsiteY64" fmla="*/ 1909482 h 1973289"/>
                <a:gd name="connsiteX65" fmla="*/ 2608729 w 4715435"/>
                <a:gd name="connsiteY65" fmla="*/ 1900518 h 1973289"/>
                <a:gd name="connsiteX66" fmla="*/ 1828800 w 4715435"/>
                <a:gd name="connsiteY66" fmla="*/ 1873624 h 1973289"/>
                <a:gd name="connsiteX67" fmla="*/ 1515035 w 4715435"/>
                <a:gd name="connsiteY67" fmla="*/ 1864659 h 1973289"/>
                <a:gd name="connsiteX68" fmla="*/ 1362635 w 4715435"/>
                <a:gd name="connsiteY68" fmla="*/ 1846730 h 1973289"/>
                <a:gd name="connsiteX69" fmla="*/ 1335741 w 4715435"/>
                <a:gd name="connsiteY69" fmla="*/ 1828800 h 1973289"/>
                <a:gd name="connsiteX70" fmla="*/ 905435 w 4715435"/>
                <a:gd name="connsiteY70" fmla="*/ 1694330 h 1973289"/>
                <a:gd name="connsiteX71" fmla="*/ 645459 w 4715435"/>
                <a:gd name="connsiteY71" fmla="*/ 1595718 h 1973289"/>
                <a:gd name="connsiteX72" fmla="*/ 582706 w 4715435"/>
                <a:gd name="connsiteY72" fmla="*/ 1559859 h 1973289"/>
                <a:gd name="connsiteX73" fmla="*/ 546847 w 4715435"/>
                <a:gd name="connsiteY73" fmla="*/ 1541930 h 1973289"/>
                <a:gd name="connsiteX74" fmla="*/ 349623 w 4715435"/>
                <a:gd name="connsiteY74" fmla="*/ 1380565 h 1973289"/>
                <a:gd name="connsiteX75" fmla="*/ 322729 w 4715435"/>
                <a:gd name="connsiteY75" fmla="*/ 1353671 h 197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715435" h="1973289">
                  <a:moveTo>
                    <a:pt x="322729" y="1353671"/>
                  </a:moveTo>
                  <a:cubicBezTo>
                    <a:pt x="295835" y="1332753"/>
                    <a:pt x="325934" y="1358315"/>
                    <a:pt x="188259" y="1255059"/>
                  </a:cubicBezTo>
                  <a:cubicBezTo>
                    <a:pt x="171020" y="1242130"/>
                    <a:pt x="152400" y="1231153"/>
                    <a:pt x="134470" y="1219200"/>
                  </a:cubicBezTo>
                  <a:cubicBezTo>
                    <a:pt x="68170" y="1119751"/>
                    <a:pt x="123080" y="1213955"/>
                    <a:pt x="80682" y="1102659"/>
                  </a:cubicBezTo>
                  <a:cubicBezTo>
                    <a:pt x="64479" y="1060125"/>
                    <a:pt x="41288" y="1020333"/>
                    <a:pt x="26894" y="977153"/>
                  </a:cubicBezTo>
                  <a:cubicBezTo>
                    <a:pt x="5068" y="911676"/>
                    <a:pt x="13547" y="941700"/>
                    <a:pt x="0" y="887506"/>
                  </a:cubicBezTo>
                  <a:cubicBezTo>
                    <a:pt x="8843" y="812335"/>
                    <a:pt x="-4599" y="746764"/>
                    <a:pt x="44823" y="690282"/>
                  </a:cubicBezTo>
                  <a:cubicBezTo>
                    <a:pt x="54662" y="679038"/>
                    <a:pt x="68729" y="672353"/>
                    <a:pt x="80682" y="663388"/>
                  </a:cubicBezTo>
                  <a:cubicBezTo>
                    <a:pt x="86658" y="654423"/>
                    <a:pt x="90198" y="643224"/>
                    <a:pt x="98611" y="636494"/>
                  </a:cubicBezTo>
                  <a:cubicBezTo>
                    <a:pt x="105990" y="630591"/>
                    <a:pt x="116420" y="630126"/>
                    <a:pt x="125506" y="627530"/>
                  </a:cubicBezTo>
                  <a:cubicBezTo>
                    <a:pt x="137353" y="624145"/>
                    <a:pt x="149283" y="620981"/>
                    <a:pt x="161364" y="618565"/>
                  </a:cubicBezTo>
                  <a:cubicBezTo>
                    <a:pt x="179188" y="615000"/>
                    <a:pt x="197590" y="614284"/>
                    <a:pt x="215153" y="609600"/>
                  </a:cubicBezTo>
                  <a:cubicBezTo>
                    <a:pt x="242545" y="602296"/>
                    <a:pt x="268333" y="589582"/>
                    <a:pt x="295835" y="582706"/>
                  </a:cubicBezTo>
                  <a:cubicBezTo>
                    <a:pt x="346476" y="570045"/>
                    <a:pt x="319612" y="576157"/>
                    <a:pt x="376517" y="564777"/>
                  </a:cubicBezTo>
                  <a:lnTo>
                    <a:pt x="537882" y="573741"/>
                  </a:lnTo>
                  <a:cubicBezTo>
                    <a:pt x="576763" y="576249"/>
                    <a:pt x="615492" y="584263"/>
                    <a:pt x="654423" y="582706"/>
                  </a:cubicBezTo>
                  <a:cubicBezTo>
                    <a:pt x="701939" y="580805"/>
                    <a:pt x="751206" y="567475"/>
                    <a:pt x="797859" y="555812"/>
                  </a:cubicBezTo>
                  <a:cubicBezTo>
                    <a:pt x="824753" y="537883"/>
                    <a:pt x="847462" y="510904"/>
                    <a:pt x="878541" y="502024"/>
                  </a:cubicBezTo>
                  <a:lnTo>
                    <a:pt x="941294" y="484094"/>
                  </a:lnTo>
                  <a:cubicBezTo>
                    <a:pt x="953181" y="480852"/>
                    <a:pt x="964875" y="476153"/>
                    <a:pt x="977153" y="475130"/>
                  </a:cubicBezTo>
                  <a:cubicBezTo>
                    <a:pt x="1036786" y="470161"/>
                    <a:pt x="1096682" y="469153"/>
                    <a:pt x="1156447" y="466165"/>
                  </a:cubicBezTo>
                  <a:cubicBezTo>
                    <a:pt x="1214804" y="455867"/>
                    <a:pt x="1405768" y="425121"/>
                    <a:pt x="1461247" y="403412"/>
                  </a:cubicBezTo>
                  <a:cubicBezTo>
                    <a:pt x="1550859" y="368346"/>
                    <a:pt x="1626304" y="293726"/>
                    <a:pt x="1721223" y="277906"/>
                  </a:cubicBezTo>
                  <a:cubicBezTo>
                    <a:pt x="1775011" y="268941"/>
                    <a:pt x="1829873" y="264966"/>
                    <a:pt x="1882588" y="251012"/>
                  </a:cubicBezTo>
                  <a:cubicBezTo>
                    <a:pt x="2033385" y="211095"/>
                    <a:pt x="2178295" y="149225"/>
                    <a:pt x="2330823" y="116541"/>
                  </a:cubicBezTo>
                  <a:cubicBezTo>
                    <a:pt x="2372658" y="107576"/>
                    <a:pt x="2415129" y="101183"/>
                    <a:pt x="2456329" y="89647"/>
                  </a:cubicBezTo>
                  <a:cubicBezTo>
                    <a:pt x="2576075" y="56118"/>
                    <a:pt x="2564729" y="32734"/>
                    <a:pt x="2707341" y="8965"/>
                  </a:cubicBezTo>
                  <a:cubicBezTo>
                    <a:pt x="2763422" y="-382"/>
                    <a:pt x="2820894" y="2988"/>
                    <a:pt x="2877670" y="0"/>
                  </a:cubicBezTo>
                  <a:cubicBezTo>
                    <a:pt x="3042023" y="20918"/>
                    <a:pt x="3207519" y="34256"/>
                    <a:pt x="3370729" y="62753"/>
                  </a:cubicBezTo>
                  <a:cubicBezTo>
                    <a:pt x="3397058" y="67350"/>
                    <a:pt x="3417880" y="88083"/>
                    <a:pt x="3442447" y="98612"/>
                  </a:cubicBezTo>
                  <a:cubicBezTo>
                    <a:pt x="3459818" y="106057"/>
                    <a:pt x="3477741" y="112648"/>
                    <a:pt x="3496235" y="116541"/>
                  </a:cubicBezTo>
                  <a:cubicBezTo>
                    <a:pt x="3534696" y="124638"/>
                    <a:pt x="3574179" y="127048"/>
                    <a:pt x="3612776" y="134471"/>
                  </a:cubicBezTo>
                  <a:cubicBezTo>
                    <a:pt x="3692577" y="149817"/>
                    <a:pt x="3792796" y="181454"/>
                    <a:pt x="3872753" y="188259"/>
                  </a:cubicBezTo>
                  <a:cubicBezTo>
                    <a:pt x="3965103" y="196119"/>
                    <a:pt x="4058024" y="194236"/>
                    <a:pt x="4150659" y="197224"/>
                  </a:cubicBezTo>
                  <a:cubicBezTo>
                    <a:pt x="4213412" y="230094"/>
                    <a:pt x="4276991" y="261432"/>
                    <a:pt x="4338917" y="295835"/>
                  </a:cubicBezTo>
                  <a:cubicBezTo>
                    <a:pt x="4365811" y="310776"/>
                    <a:pt x="4393510" y="324353"/>
                    <a:pt x="4419600" y="340659"/>
                  </a:cubicBezTo>
                  <a:cubicBezTo>
                    <a:pt x="4441398" y="354283"/>
                    <a:pt x="4461435" y="370541"/>
                    <a:pt x="4482353" y="385482"/>
                  </a:cubicBezTo>
                  <a:cubicBezTo>
                    <a:pt x="4494306" y="409388"/>
                    <a:pt x="4508696" y="432223"/>
                    <a:pt x="4518211" y="457200"/>
                  </a:cubicBezTo>
                  <a:cubicBezTo>
                    <a:pt x="4536565" y="505379"/>
                    <a:pt x="4566450" y="619133"/>
                    <a:pt x="4580964" y="672353"/>
                  </a:cubicBezTo>
                  <a:cubicBezTo>
                    <a:pt x="4574988" y="717177"/>
                    <a:pt x="4571496" y="762402"/>
                    <a:pt x="4563035" y="806824"/>
                  </a:cubicBezTo>
                  <a:cubicBezTo>
                    <a:pt x="4559499" y="825389"/>
                    <a:pt x="4545678" y="841722"/>
                    <a:pt x="4545106" y="860612"/>
                  </a:cubicBezTo>
                  <a:cubicBezTo>
                    <a:pt x="4541505" y="979453"/>
                    <a:pt x="4530049" y="1041590"/>
                    <a:pt x="4563035" y="1129553"/>
                  </a:cubicBezTo>
                  <a:cubicBezTo>
                    <a:pt x="4569693" y="1147309"/>
                    <a:pt x="4587248" y="1192766"/>
                    <a:pt x="4598894" y="1210235"/>
                  </a:cubicBezTo>
                  <a:cubicBezTo>
                    <a:pt x="4603582" y="1217268"/>
                    <a:pt x="4610847" y="1222188"/>
                    <a:pt x="4616823" y="1228165"/>
                  </a:cubicBezTo>
                  <a:cubicBezTo>
                    <a:pt x="4634752" y="1198283"/>
                    <a:pt x="4656310" y="1170297"/>
                    <a:pt x="4670611" y="1138518"/>
                  </a:cubicBezTo>
                  <a:cubicBezTo>
                    <a:pt x="4683414" y="1110068"/>
                    <a:pt x="4687013" y="1078252"/>
                    <a:pt x="4697506" y="1048871"/>
                  </a:cubicBezTo>
                  <a:cubicBezTo>
                    <a:pt x="4702001" y="1036286"/>
                    <a:pt x="4709459" y="1024965"/>
                    <a:pt x="4715435" y="1013012"/>
                  </a:cubicBezTo>
                  <a:cubicBezTo>
                    <a:pt x="4689722" y="1205865"/>
                    <a:pt x="4710405" y="1115091"/>
                    <a:pt x="4634753" y="1335741"/>
                  </a:cubicBezTo>
                  <a:cubicBezTo>
                    <a:pt x="4620345" y="1377763"/>
                    <a:pt x="4615404" y="1424854"/>
                    <a:pt x="4589929" y="1461247"/>
                  </a:cubicBezTo>
                  <a:cubicBezTo>
                    <a:pt x="4569011" y="1491129"/>
                    <a:pt x="4550671" y="1522993"/>
                    <a:pt x="4527176" y="1550894"/>
                  </a:cubicBezTo>
                  <a:cubicBezTo>
                    <a:pt x="4502677" y="1579987"/>
                    <a:pt x="4466652" y="1599324"/>
                    <a:pt x="4446494" y="1631577"/>
                  </a:cubicBezTo>
                  <a:cubicBezTo>
                    <a:pt x="4431553" y="1655483"/>
                    <a:pt x="4419447" y="1681415"/>
                    <a:pt x="4401670" y="1703294"/>
                  </a:cubicBezTo>
                  <a:cubicBezTo>
                    <a:pt x="4292597" y="1837537"/>
                    <a:pt x="4369837" y="1726163"/>
                    <a:pt x="4285129" y="1810871"/>
                  </a:cubicBezTo>
                  <a:cubicBezTo>
                    <a:pt x="4274564" y="1821436"/>
                    <a:pt x="4270905" y="1838811"/>
                    <a:pt x="4258235" y="1846730"/>
                  </a:cubicBezTo>
                  <a:cubicBezTo>
                    <a:pt x="4245314" y="1854806"/>
                    <a:pt x="4228258" y="1852268"/>
                    <a:pt x="4213411" y="1855694"/>
                  </a:cubicBezTo>
                  <a:cubicBezTo>
                    <a:pt x="4072849" y="1888131"/>
                    <a:pt x="4199287" y="1862106"/>
                    <a:pt x="4096870" y="1882588"/>
                  </a:cubicBezTo>
                  <a:cubicBezTo>
                    <a:pt x="4081929" y="1888565"/>
                    <a:pt x="4067572" y="1896284"/>
                    <a:pt x="4052047" y="1900518"/>
                  </a:cubicBezTo>
                  <a:cubicBezTo>
                    <a:pt x="4034511" y="1905301"/>
                    <a:pt x="4016003" y="1905539"/>
                    <a:pt x="3998259" y="1909482"/>
                  </a:cubicBezTo>
                  <a:cubicBezTo>
                    <a:pt x="3989034" y="1911532"/>
                    <a:pt x="3980329" y="1915459"/>
                    <a:pt x="3971364" y="1918447"/>
                  </a:cubicBezTo>
                  <a:cubicBezTo>
                    <a:pt x="3962399" y="1924424"/>
                    <a:pt x="3954373" y="1932133"/>
                    <a:pt x="3944470" y="1936377"/>
                  </a:cubicBezTo>
                  <a:cubicBezTo>
                    <a:pt x="3914803" y="1949091"/>
                    <a:pt x="3834763" y="1952726"/>
                    <a:pt x="3818964" y="1954306"/>
                  </a:cubicBezTo>
                  <a:cubicBezTo>
                    <a:pt x="3809999" y="1957294"/>
                    <a:pt x="3801425" y="1961935"/>
                    <a:pt x="3792070" y="1963271"/>
                  </a:cubicBezTo>
                  <a:cubicBezTo>
                    <a:pt x="3650722" y="1983463"/>
                    <a:pt x="3531603" y="1967611"/>
                    <a:pt x="3379694" y="1963271"/>
                  </a:cubicBezTo>
                  <a:cubicBezTo>
                    <a:pt x="2924114" y="1856075"/>
                    <a:pt x="3378205" y="1959388"/>
                    <a:pt x="3173506" y="1918447"/>
                  </a:cubicBezTo>
                  <a:cubicBezTo>
                    <a:pt x="3161424" y="1916031"/>
                    <a:pt x="3149962" y="1909873"/>
                    <a:pt x="3137647" y="1909482"/>
                  </a:cubicBezTo>
                  <a:cubicBezTo>
                    <a:pt x="2961404" y="1903887"/>
                    <a:pt x="2785008" y="1904817"/>
                    <a:pt x="2608729" y="1900518"/>
                  </a:cubicBezTo>
                  <a:cubicBezTo>
                    <a:pt x="1418212" y="1871481"/>
                    <a:pt x="2423181" y="1894119"/>
                    <a:pt x="1828800" y="1873624"/>
                  </a:cubicBezTo>
                  <a:lnTo>
                    <a:pt x="1515035" y="1864659"/>
                  </a:lnTo>
                  <a:cubicBezTo>
                    <a:pt x="1464235" y="1858683"/>
                    <a:pt x="1412792" y="1856761"/>
                    <a:pt x="1362635" y="1846730"/>
                  </a:cubicBezTo>
                  <a:cubicBezTo>
                    <a:pt x="1352070" y="1844617"/>
                    <a:pt x="1345962" y="1832207"/>
                    <a:pt x="1335741" y="1828800"/>
                  </a:cubicBezTo>
                  <a:cubicBezTo>
                    <a:pt x="1193177" y="1781279"/>
                    <a:pt x="1045942" y="1747626"/>
                    <a:pt x="905435" y="1694330"/>
                  </a:cubicBezTo>
                  <a:cubicBezTo>
                    <a:pt x="818776" y="1661459"/>
                    <a:pt x="731013" y="1631366"/>
                    <a:pt x="645459" y="1595718"/>
                  </a:cubicBezTo>
                  <a:cubicBezTo>
                    <a:pt x="623220" y="1586452"/>
                    <a:pt x="603856" y="1571395"/>
                    <a:pt x="582706" y="1559859"/>
                  </a:cubicBezTo>
                  <a:cubicBezTo>
                    <a:pt x="570974" y="1553460"/>
                    <a:pt x="558800" y="1547906"/>
                    <a:pt x="546847" y="1541930"/>
                  </a:cubicBezTo>
                  <a:cubicBezTo>
                    <a:pt x="457257" y="1452340"/>
                    <a:pt x="474535" y="1461758"/>
                    <a:pt x="349623" y="1380565"/>
                  </a:cubicBezTo>
                  <a:cubicBezTo>
                    <a:pt x="332816" y="1369640"/>
                    <a:pt x="349623" y="1374589"/>
                    <a:pt x="322729" y="1353671"/>
                  </a:cubicBezTo>
                  <a:close/>
                </a:path>
              </a:pathLst>
            </a:custGeom>
            <a:solidFill>
              <a:srgbClr val="FFFFFF">
                <a:alpha val="8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65944703"/>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Outcomes of “Particle therapy - future for the Baltic States?”</a:t>
            </a:r>
          </a:p>
        </p:txBody>
      </p:sp>
      <p:cxnSp>
        <p:nvCxnSpPr>
          <p:cNvPr id="9" name="Taisns savienotājs 8">
            <a:extLst>
              <a:ext uri="{FF2B5EF4-FFF2-40B4-BE49-F238E27FC236}">
                <a16:creationId xmlns:a16="http://schemas.microsoft.com/office/drawing/2014/main" id="{9127FFB3-A7DC-6B02-6021-EE4B8287F38A}"/>
              </a:ext>
            </a:extLst>
          </p:cNvPr>
          <p:cNvCxnSpPr/>
          <p:nvPr/>
        </p:nvCxnSpPr>
        <p:spPr>
          <a:xfrm>
            <a:off x="0" y="782439"/>
            <a:ext cx="12191998" cy="0"/>
          </a:xfrm>
          <a:prstGeom prst="line">
            <a:avLst/>
          </a:prstGeom>
          <a:ln w="3810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0" name="Taisnstūris 9">
            <a:extLst>
              <a:ext uri="{FF2B5EF4-FFF2-40B4-BE49-F238E27FC236}">
                <a16:creationId xmlns:a16="http://schemas.microsoft.com/office/drawing/2014/main" id="{56397762-66E6-E46A-4D43-AC82C4BAF7E2}"/>
              </a:ext>
            </a:extLst>
          </p:cNvPr>
          <p:cNvSpPr/>
          <p:nvPr/>
        </p:nvSpPr>
        <p:spPr>
          <a:xfrm>
            <a:off x="816745" y="618570"/>
            <a:ext cx="11375253" cy="277541"/>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āls 10">
            <a:extLst>
              <a:ext uri="{FF2B5EF4-FFF2-40B4-BE49-F238E27FC236}">
                <a16:creationId xmlns:a16="http://schemas.microsoft.com/office/drawing/2014/main" id="{6336A7A6-4964-285C-B637-5F84D0E57970}"/>
              </a:ext>
            </a:extLst>
          </p:cNvPr>
          <p:cNvSpPr/>
          <p:nvPr/>
        </p:nvSpPr>
        <p:spPr>
          <a:xfrm>
            <a:off x="969265" y="542742"/>
            <a:ext cx="479394" cy="47939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Taisns bultveida savienotājs 15">
            <a:extLst>
              <a:ext uri="{FF2B5EF4-FFF2-40B4-BE49-F238E27FC236}">
                <a16:creationId xmlns:a16="http://schemas.microsoft.com/office/drawing/2014/main" id="{465E8F66-02BD-D689-BBA5-FEFDAFC48582}"/>
              </a:ext>
            </a:extLst>
          </p:cNvPr>
          <p:cNvCxnSpPr/>
          <p:nvPr/>
        </p:nvCxnSpPr>
        <p:spPr>
          <a:xfrm>
            <a:off x="45720" y="618570"/>
            <a:ext cx="868681" cy="0"/>
          </a:xfrm>
          <a:prstGeom prst="straightConnector1">
            <a:avLst/>
          </a:prstGeom>
          <a:ln w="38100">
            <a:solidFill>
              <a:srgbClr val="000066"/>
            </a:solidFill>
            <a:tailEnd type="triangle"/>
          </a:ln>
        </p:spPr>
        <p:style>
          <a:lnRef idx="1">
            <a:schemeClr val="accent1"/>
          </a:lnRef>
          <a:fillRef idx="0">
            <a:schemeClr val="accent1"/>
          </a:fillRef>
          <a:effectRef idx="0">
            <a:schemeClr val="accent1"/>
          </a:effectRef>
          <a:fontRef idx="minor">
            <a:schemeClr val="tx1"/>
          </a:fontRef>
        </p:style>
      </p:cxnSp>
      <p:sp>
        <p:nvSpPr>
          <p:cNvPr id="17" name="Taisnstūris 16">
            <a:extLst>
              <a:ext uri="{FF2B5EF4-FFF2-40B4-BE49-F238E27FC236}">
                <a16:creationId xmlns:a16="http://schemas.microsoft.com/office/drawing/2014/main" id="{B9BE7879-CEDC-4315-0CF1-4FDE7B88D464}"/>
              </a:ext>
            </a:extLst>
          </p:cNvPr>
          <p:cNvSpPr/>
          <p:nvPr/>
        </p:nvSpPr>
        <p:spPr>
          <a:xfrm>
            <a:off x="0" y="1737381"/>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Helium synchrotron</a:t>
            </a:r>
          </a:p>
          <a:p>
            <a:r>
              <a:rPr lang="en-US" sz="1600" dirty="0">
                <a:latin typeface="Roboto" panose="02000000000000000000" pitchFamily="2" charset="0"/>
                <a:ea typeface="Roboto" panose="02000000000000000000" pitchFamily="2" charset="0"/>
                <a:cs typeface="Roboto" panose="02000000000000000000" pitchFamily="2" charset="0"/>
              </a:rPr>
              <a:t>technology</a:t>
            </a:r>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18" name="Taisnstūris 17">
            <a:extLst>
              <a:ext uri="{FF2B5EF4-FFF2-40B4-BE49-F238E27FC236}">
                <a16:creationId xmlns:a16="http://schemas.microsoft.com/office/drawing/2014/main" id="{16662D80-1A26-23A1-9F9F-59E0BF887A58}"/>
              </a:ext>
            </a:extLst>
          </p:cNvPr>
          <p:cNvSpPr/>
          <p:nvPr/>
        </p:nvSpPr>
        <p:spPr>
          <a:xfrm>
            <a:off x="0" y="2452603"/>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Indications for particle therapy</a:t>
            </a:r>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19" name="Taisnstūris 18">
            <a:extLst>
              <a:ext uri="{FF2B5EF4-FFF2-40B4-BE49-F238E27FC236}">
                <a16:creationId xmlns:a16="http://schemas.microsoft.com/office/drawing/2014/main" id="{5E12BC5F-7E03-8B3E-0E96-3613E3F06AED}"/>
              </a:ext>
            </a:extLst>
          </p:cNvPr>
          <p:cNvSpPr/>
          <p:nvPr/>
        </p:nvSpPr>
        <p:spPr>
          <a:xfrm>
            <a:off x="0" y="3167825"/>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Nuclear medicine</a:t>
            </a:r>
          </a:p>
        </p:txBody>
      </p:sp>
      <p:sp>
        <p:nvSpPr>
          <p:cNvPr id="20" name="Taisnstūris 19">
            <a:extLst>
              <a:ext uri="{FF2B5EF4-FFF2-40B4-BE49-F238E27FC236}">
                <a16:creationId xmlns:a16="http://schemas.microsoft.com/office/drawing/2014/main" id="{24240A39-21CB-D75B-D29A-0C0A4BBBA484}"/>
              </a:ext>
            </a:extLst>
          </p:cNvPr>
          <p:cNvSpPr/>
          <p:nvPr/>
        </p:nvSpPr>
        <p:spPr>
          <a:xfrm>
            <a:off x="0" y="3883047"/>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Educational pathways</a:t>
            </a:r>
          </a:p>
        </p:txBody>
      </p:sp>
      <p:sp>
        <p:nvSpPr>
          <p:cNvPr id="21" name="Taisnstūris 20">
            <a:extLst>
              <a:ext uri="{FF2B5EF4-FFF2-40B4-BE49-F238E27FC236}">
                <a16:creationId xmlns:a16="http://schemas.microsoft.com/office/drawing/2014/main" id="{70A0F4BA-F70E-4ACC-8179-C2094CA3553B}"/>
              </a:ext>
            </a:extLst>
          </p:cNvPr>
          <p:cNvSpPr/>
          <p:nvPr/>
        </p:nvSpPr>
        <p:spPr>
          <a:xfrm>
            <a:off x="0" y="4598269"/>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Cancer statistics in the Baltics</a:t>
            </a:r>
          </a:p>
        </p:txBody>
      </p:sp>
      <p:sp>
        <p:nvSpPr>
          <p:cNvPr id="23" name="TextBox 22">
            <a:extLst>
              <a:ext uri="{FF2B5EF4-FFF2-40B4-BE49-F238E27FC236}">
                <a16:creationId xmlns:a16="http://schemas.microsoft.com/office/drawing/2014/main" id="{9D3FD672-161A-DF2F-42D5-9222F6155EDE}"/>
              </a:ext>
            </a:extLst>
          </p:cNvPr>
          <p:cNvSpPr txBox="1"/>
          <p:nvPr/>
        </p:nvSpPr>
        <p:spPr>
          <a:xfrm>
            <a:off x="0" y="5965330"/>
            <a:ext cx="7306056" cy="584775"/>
          </a:xfrm>
          <a:prstGeom prst="rect">
            <a:avLst/>
          </a:prstGeom>
          <a:noFill/>
        </p:spPr>
        <p:txBody>
          <a:bodyPr wrap="square" rtlCol="0">
            <a:spAutoFit/>
          </a:bodyPr>
          <a:lstStyle/>
          <a:p>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Reporter slides: </a:t>
            </a:r>
            <a:r>
              <a:rPr lang="en-US" sz="1600" i="1" dirty="0">
                <a:solidFill>
                  <a:srgbClr val="000066"/>
                </a:solidFill>
                <a:latin typeface="Roboto" panose="02000000000000000000" pitchFamily="2" charset="0"/>
                <a:ea typeface="Roboto" panose="02000000000000000000" pitchFamily="2" charset="0"/>
                <a:cs typeface="Roboto" panose="02000000000000000000" pitchFamily="2" charset="0"/>
              </a:rPr>
              <a:t>jointly </a:t>
            </a:r>
            <a:r>
              <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rPr>
              <a:t>Manjit Dosanjh, Erika Korobeinikova, Kristaps Palskis</a:t>
            </a:r>
            <a:endParaRPr lang="en-US" sz="1600" dirty="0">
              <a:solidFill>
                <a:srgbClr val="000066"/>
              </a:solidFill>
              <a:latin typeface="Roboto" panose="02000000000000000000" pitchFamily="2" charset="0"/>
              <a:ea typeface="Roboto" panose="02000000000000000000" pitchFamily="2" charset="0"/>
              <a:cs typeface="Roboto" panose="02000000000000000000" pitchFamily="2" charset="0"/>
            </a:endParaRPr>
          </a:p>
          <a:p>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Moderator notes: </a:t>
            </a:r>
            <a:r>
              <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rPr>
              <a:t>Dace </a:t>
            </a:r>
            <a:r>
              <a:rPr lang="en-US" sz="1600" b="1" dirty="0" err="1">
                <a:solidFill>
                  <a:srgbClr val="000066"/>
                </a:solidFill>
                <a:latin typeface="Roboto" panose="02000000000000000000" pitchFamily="2" charset="0"/>
                <a:ea typeface="Roboto" panose="02000000000000000000" pitchFamily="2" charset="0"/>
                <a:cs typeface="Roboto" panose="02000000000000000000" pitchFamily="2" charset="0"/>
              </a:rPr>
              <a:t>Bogorada-Saukuma</a:t>
            </a:r>
            <a:endPar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
        <p:nvSpPr>
          <p:cNvPr id="24" name="Taisnstūris 23">
            <a:extLst>
              <a:ext uri="{FF2B5EF4-FFF2-40B4-BE49-F238E27FC236}">
                <a16:creationId xmlns:a16="http://schemas.microsoft.com/office/drawing/2014/main" id="{EE09B60B-F613-B3D7-82FB-6225CE969037}"/>
              </a:ext>
            </a:extLst>
          </p:cNvPr>
          <p:cNvSpPr/>
          <p:nvPr/>
        </p:nvSpPr>
        <p:spPr>
          <a:xfrm>
            <a:off x="2064391" y="1014067"/>
            <a:ext cx="10125455" cy="6491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600" indent="-228600">
              <a:buClr>
                <a:srgbClr val="000066"/>
              </a:buClr>
              <a:buFont typeface="Wingdings" panose="05000000000000000000" pitchFamily="2" charset="2"/>
              <a:buChar cha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cxnSp>
        <p:nvCxnSpPr>
          <p:cNvPr id="25" name="Taisns savienotājs 24">
            <a:extLst>
              <a:ext uri="{FF2B5EF4-FFF2-40B4-BE49-F238E27FC236}">
                <a16:creationId xmlns:a16="http://schemas.microsoft.com/office/drawing/2014/main" id="{FDB5E1AF-881D-50FF-FCE4-046C8ED63A12}"/>
              </a:ext>
            </a:extLst>
          </p:cNvPr>
          <p:cNvCxnSpPr>
            <a:cxnSpLocks/>
          </p:cNvCxnSpPr>
          <p:nvPr/>
        </p:nvCxnSpPr>
        <p:spPr>
          <a:xfrm flipH="1">
            <a:off x="0" y="1841787"/>
            <a:ext cx="719157"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cxnSp>
        <p:nvCxnSpPr>
          <p:cNvPr id="28" name="Taisns savienotājs 27">
            <a:extLst>
              <a:ext uri="{FF2B5EF4-FFF2-40B4-BE49-F238E27FC236}">
                <a16:creationId xmlns:a16="http://schemas.microsoft.com/office/drawing/2014/main" id="{593AE556-0019-474D-E809-8CF2111F9799}"/>
              </a:ext>
            </a:extLst>
          </p:cNvPr>
          <p:cNvCxnSpPr>
            <a:cxnSpLocks/>
          </p:cNvCxnSpPr>
          <p:nvPr/>
        </p:nvCxnSpPr>
        <p:spPr>
          <a:xfrm flipH="1">
            <a:off x="2064391" y="984052"/>
            <a:ext cx="10127609"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14D54C4-4D00-2C5E-190B-0B2A115E7866}"/>
              </a:ext>
            </a:extLst>
          </p:cNvPr>
          <p:cNvSpPr txBox="1"/>
          <p:nvPr/>
        </p:nvSpPr>
        <p:spPr>
          <a:xfrm>
            <a:off x="2066541" y="505637"/>
            <a:ext cx="10134603" cy="461665"/>
          </a:xfrm>
          <a:prstGeom prst="rect">
            <a:avLst/>
          </a:prstGeom>
          <a:noFill/>
        </p:spPr>
        <p:txBody>
          <a:bodyPr wrap="square" rtlCol="0">
            <a:spAutoFit/>
          </a:bodyPr>
          <a:lstStyle/>
          <a:p>
            <a:pPr algn="r"/>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Key outcomes</a:t>
            </a:r>
          </a:p>
        </p:txBody>
      </p:sp>
      <p:sp>
        <p:nvSpPr>
          <p:cNvPr id="33" name="Taisnstūris 32">
            <a:extLst>
              <a:ext uri="{FF2B5EF4-FFF2-40B4-BE49-F238E27FC236}">
                <a16:creationId xmlns:a16="http://schemas.microsoft.com/office/drawing/2014/main" id="{64B7D8EC-4381-5901-9DBB-8CAEBD4EC85D}"/>
              </a:ext>
            </a:extLst>
          </p:cNvPr>
          <p:cNvSpPr/>
          <p:nvPr/>
        </p:nvSpPr>
        <p:spPr>
          <a:xfrm flipH="1">
            <a:off x="1984248" y="920899"/>
            <a:ext cx="7007352" cy="1670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aisnstūris 7">
            <a:extLst>
              <a:ext uri="{FF2B5EF4-FFF2-40B4-BE49-F238E27FC236}">
                <a16:creationId xmlns:a16="http://schemas.microsoft.com/office/drawing/2014/main" id="{C956FF06-3B1E-25A3-3A15-012B76DB1D60}"/>
              </a:ext>
            </a:extLst>
          </p:cNvPr>
          <p:cNvSpPr/>
          <p:nvPr/>
        </p:nvSpPr>
        <p:spPr>
          <a:xfrm>
            <a:off x="-371793" y="1663198"/>
            <a:ext cx="2368295" cy="2935060"/>
          </a:xfrm>
          <a:prstGeom prst="rect">
            <a:avLst/>
          </a:prstGeom>
          <a:solidFill>
            <a:srgbClr val="E7F3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537CAFA6-B0B9-F995-B5F3-BF190DF8F3D8}"/>
              </a:ext>
            </a:extLst>
          </p:cNvPr>
          <p:cNvSpPr/>
          <p:nvPr/>
        </p:nvSpPr>
        <p:spPr>
          <a:xfrm>
            <a:off x="2064391" y="1014067"/>
            <a:ext cx="10125455" cy="49230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buClr>
                <a:srgbClr val="000066"/>
              </a:buClr>
            </a:pP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What is the global perspective?</a:t>
            </a:r>
          </a:p>
          <a:p>
            <a:pPr marL="228600" indent="-228600">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2020 -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19.3 million new cases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diagnosed with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9.96 million deaths</a:t>
            </a:r>
          </a:p>
          <a:p>
            <a:pPr marL="228600" indent="-228600">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Predictions by 2040 -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27.5 million new cases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diagnosed and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16.3 million deaths </a:t>
            </a:r>
          </a:p>
          <a:p>
            <a:pPr marL="228600" indent="-228600">
              <a:buClr>
                <a:srgbClr val="000066"/>
              </a:buClr>
              <a:buFont typeface="Wingdings" panose="05000000000000000000" pitchFamily="2" charset="2"/>
              <a:buChar char="§"/>
            </a:pP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Focusing on radiotherapy and particle therapy</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in early 2000’s by efforts of ENLIGHT, data were studied in Austria, France, Germany and Italy:</a:t>
            </a:r>
          </a:p>
          <a:p>
            <a:pPr marL="685800" lvl="1" indent="-228600">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20 000 patients per 10 million inhabitants would receive conventional radiation therapy;</a:t>
            </a:r>
          </a:p>
          <a:p>
            <a:pPr marL="685800" lvl="1" indent="-228600">
              <a:buClr>
                <a:srgbClr val="000066"/>
              </a:buClr>
              <a:buFont typeface="Wingdings" panose="05000000000000000000" pitchFamily="2" charset="2"/>
              <a:buChar char="§"/>
            </a:pP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12 % of these patients would largely benefit and be eligible for proton therapy - around 2400 patients per 10 million inhabitants</a:t>
            </a:r>
          </a:p>
          <a:p>
            <a:pPr algn="ct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grpSp>
        <p:nvGrpSpPr>
          <p:cNvPr id="13" name="Grupa 12">
            <a:extLst>
              <a:ext uri="{FF2B5EF4-FFF2-40B4-BE49-F238E27FC236}">
                <a16:creationId xmlns:a16="http://schemas.microsoft.com/office/drawing/2014/main" id="{FA55D69A-325C-9E7F-C746-54779D400EC4}"/>
              </a:ext>
            </a:extLst>
          </p:cNvPr>
          <p:cNvGrpSpPr/>
          <p:nvPr/>
        </p:nvGrpSpPr>
        <p:grpSpPr>
          <a:xfrm>
            <a:off x="2590800" y="3158535"/>
            <a:ext cx="8848165" cy="2813967"/>
            <a:chOff x="0" y="1757153"/>
            <a:chExt cx="12030031" cy="3825891"/>
          </a:xfrm>
        </p:grpSpPr>
        <p:pic>
          <p:nvPicPr>
            <p:cNvPr id="5" name="Picture 6">
              <a:extLst>
                <a:ext uri="{FF2B5EF4-FFF2-40B4-BE49-F238E27FC236}">
                  <a16:creationId xmlns:a16="http://schemas.microsoft.com/office/drawing/2014/main" id="{C282AC63-66CD-E08F-0AD8-75CF2A84E86D}"/>
                </a:ext>
              </a:extLst>
            </p:cNvPr>
            <p:cNvPicPr>
              <a:picLocks noChangeAspect="1"/>
            </p:cNvPicPr>
            <p:nvPr/>
          </p:nvPicPr>
          <p:blipFill>
            <a:blip r:embed="rId2">
              <a:extLst>
                <a:ext uri="{28A0092B-C50C-407E-A947-70E740481C1C}">
                  <a14:useLocalDpi xmlns:a14="http://schemas.microsoft.com/office/drawing/2010/main" val="0"/>
                </a:ext>
              </a:extLst>
            </a:blip>
            <a:srcRect l="4276" r="6805"/>
            <a:stretch>
              <a:fillRect/>
            </a:stretch>
          </p:blipFill>
          <p:spPr bwMode="auto">
            <a:xfrm>
              <a:off x="6543631" y="1773046"/>
              <a:ext cx="5486400" cy="372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
              <a:extLst>
                <a:ext uri="{FF2B5EF4-FFF2-40B4-BE49-F238E27FC236}">
                  <a16:creationId xmlns:a16="http://schemas.microsoft.com/office/drawing/2014/main" id="{DADB0F04-73BE-B822-8BDE-2B4D9936DA9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773044"/>
              <a:ext cx="6409592"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a:extLst>
                <a:ext uri="{FF2B5EF4-FFF2-40B4-BE49-F238E27FC236}">
                  <a16:creationId xmlns:a16="http://schemas.microsoft.com/office/drawing/2014/main" id="{FFE215DC-0A74-88D6-48AF-EEB903F4A544}"/>
                </a:ext>
              </a:extLst>
            </p:cNvPr>
            <p:cNvSpPr txBox="1">
              <a:spLocks noChangeArrowheads="1"/>
            </p:cNvSpPr>
            <p:nvPr/>
          </p:nvSpPr>
          <p:spPr bwMode="auto">
            <a:xfrm>
              <a:off x="10419868" y="1757153"/>
              <a:ext cx="12105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Arial" charset="0"/>
                  <a:ea typeface="ＭＳ Ｐゴシック" charset="0"/>
                  <a:cs typeface="ＭＳ Ｐゴシック" charset="0"/>
                </a:defRPr>
              </a:lvl1pPr>
              <a:lvl2pPr>
                <a:defRPr>
                  <a:solidFill>
                    <a:schemeClr val="folHlink"/>
                  </a:solidFill>
                  <a:latin typeface="Arial" charset="0"/>
                  <a:ea typeface="ＭＳ Ｐゴシック" charset="0"/>
                </a:defRPr>
              </a:lvl2pPr>
              <a:lvl3pPr>
                <a:defRPr>
                  <a:solidFill>
                    <a:schemeClr val="folHlink"/>
                  </a:solidFill>
                  <a:latin typeface="Arial" charset="0"/>
                  <a:ea typeface="ＭＳ Ｐゴシック" charset="0"/>
                </a:defRPr>
              </a:lvl3pPr>
              <a:lvl4pPr>
                <a:defRPr>
                  <a:solidFill>
                    <a:schemeClr val="folHlink"/>
                  </a:solidFill>
                  <a:latin typeface="Arial" charset="0"/>
                  <a:ea typeface="ＭＳ Ｐゴシック" charset="0"/>
                </a:defRPr>
              </a:lvl4pPr>
              <a:lvl5pPr>
                <a:defRPr>
                  <a:solidFill>
                    <a:schemeClr val="folHlink"/>
                  </a:solidFill>
                  <a:latin typeface="Arial" charset="0"/>
                  <a:ea typeface="ＭＳ Ｐゴシック" charset="0"/>
                </a:defRPr>
              </a:lvl5pPr>
              <a:lvl6pPr eaLnBrk="0" hangingPunct="0">
                <a:defRPr>
                  <a:solidFill>
                    <a:schemeClr val="folHlink"/>
                  </a:solidFill>
                  <a:latin typeface="Arial" charset="0"/>
                  <a:ea typeface="ＭＳ Ｐゴシック" charset="0"/>
                </a:defRPr>
              </a:lvl6pPr>
              <a:lvl7pPr eaLnBrk="0" hangingPunct="0">
                <a:defRPr>
                  <a:solidFill>
                    <a:schemeClr val="folHlink"/>
                  </a:solidFill>
                  <a:latin typeface="Arial" charset="0"/>
                  <a:ea typeface="ＭＳ Ｐゴシック" charset="0"/>
                </a:defRPr>
              </a:lvl7pPr>
              <a:lvl8pPr eaLnBrk="0" hangingPunct="0">
                <a:defRPr>
                  <a:solidFill>
                    <a:schemeClr val="folHlink"/>
                  </a:solidFill>
                  <a:latin typeface="Arial" charset="0"/>
                  <a:ea typeface="ＭＳ Ｐゴシック" charset="0"/>
                </a:defRPr>
              </a:lvl8pPr>
              <a:lvl9pPr eaLnBrk="0" hangingPunct="0">
                <a:defRPr>
                  <a:solidFill>
                    <a:schemeClr val="folHlink"/>
                  </a:solidFill>
                  <a:latin typeface="Arial" charset="0"/>
                  <a:ea typeface="ＭＳ Ｐゴシック"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5F5F5F"/>
                  </a:solidFill>
                  <a:effectLst/>
                  <a:uLnTx/>
                  <a:uFillTx/>
                  <a:latin typeface="Arial" charset="0"/>
                  <a:ea typeface="ＭＳ Ｐゴシック" charset="0"/>
                </a:rPr>
                <a:t>p:280,000</a:t>
              </a:r>
            </a:p>
          </p:txBody>
        </p:sp>
        <p:sp>
          <p:nvSpPr>
            <p:cNvPr id="12" name="TextBox 8">
              <a:extLst>
                <a:ext uri="{FF2B5EF4-FFF2-40B4-BE49-F238E27FC236}">
                  <a16:creationId xmlns:a16="http://schemas.microsoft.com/office/drawing/2014/main" id="{777D47C0-038E-1FD7-AD18-67A2C61C4808}"/>
                </a:ext>
              </a:extLst>
            </p:cNvPr>
            <p:cNvSpPr txBox="1">
              <a:spLocks noChangeArrowheads="1"/>
            </p:cNvSpPr>
            <p:nvPr/>
          </p:nvSpPr>
          <p:spPr bwMode="auto">
            <a:xfrm>
              <a:off x="10419868" y="4227907"/>
              <a:ext cx="11849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Arial" charset="0"/>
                  <a:ea typeface="ＭＳ Ｐゴシック" charset="0"/>
                  <a:cs typeface="ＭＳ Ｐゴシック" charset="0"/>
                </a:defRPr>
              </a:lvl1pPr>
              <a:lvl2pPr>
                <a:defRPr>
                  <a:solidFill>
                    <a:schemeClr val="folHlink"/>
                  </a:solidFill>
                  <a:latin typeface="Arial" charset="0"/>
                  <a:ea typeface="ＭＳ Ｐゴシック" charset="0"/>
                </a:defRPr>
              </a:lvl2pPr>
              <a:lvl3pPr>
                <a:defRPr>
                  <a:solidFill>
                    <a:schemeClr val="folHlink"/>
                  </a:solidFill>
                  <a:latin typeface="Arial" charset="0"/>
                  <a:ea typeface="ＭＳ Ｐゴシック" charset="0"/>
                </a:defRPr>
              </a:lvl3pPr>
              <a:lvl4pPr>
                <a:defRPr>
                  <a:solidFill>
                    <a:schemeClr val="folHlink"/>
                  </a:solidFill>
                  <a:latin typeface="Arial" charset="0"/>
                  <a:ea typeface="ＭＳ Ｐゴシック" charset="0"/>
                </a:defRPr>
              </a:lvl4pPr>
              <a:lvl5pPr>
                <a:defRPr>
                  <a:solidFill>
                    <a:schemeClr val="folHlink"/>
                  </a:solidFill>
                  <a:latin typeface="Arial" charset="0"/>
                  <a:ea typeface="ＭＳ Ｐゴシック" charset="0"/>
                </a:defRPr>
              </a:lvl5pPr>
              <a:lvl6pPr eaLnBrk="0" hangingPunct="0">
                <a:defRPr>
                  <a:solidFill>
                    <a:schemeClr val="folHlink"/>
                  </a:solidFill>
                  <a:latin typeface="Arial" charset="0"/>
                  <a:ea typeface="ＭＳ Ｐゴシック" charset="0"/>
                </a:defRPr>
              </a:lvl6pPr>
              <a:lvl7pPr eaLnBrk="0" hangingPunct="0">
                <a:defRPr>
                  <a:solidFill>
                    <a:schemeClr val="folHlink"/>
                  </a:solidFill>
                  <a:latin typeface="Arial" charset="0"/>
                  <a:ea typeface="ＭＳ Ｐゴシック" charset="0"/>
                </a:defRPr>
              </a:lvl7pPr>
              <a:lvl8pPr eaLnBrk="0" hangingPunct="0">
                <a:defRPr>
                  <a:solidFill>
                    <a:schemeClr val="folHlink"/>
                  </a:solidFill>
                  <a:latin typeface="Arial" charset="0"/>
                  <a:ea typeface="ＭＳ Ｐゴシック" charset="0"/>
                </a:defRPr>
              </a:lvl8pPr>
              <a:lvl9pPr eaLnBrk="0" hangingPunct="0">
                <a:defRPr>
                  <a:solidFill>
                    <a:schemeClr val="folHlink"/>
                  </a:solidFill>
                  <a:latin typeface="Arial" charset="0"/>
                  <a:ea typeface="ＭＳ Ｐゴシック"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366FF"/>
                  </a:solidFill>
                  <a:effectLst/>
                  <a:uLnTx/>
                  <a:uFillTx/>
                  <a:latin typeface="Arial" charset="0"/>
                  <a:ea typeface="ＭＳ Ｐゴシック" charset="0"/>
                </a:rPr>
                <a:t>C: 40,000</a:t>
              </a:r>
            </a:p>
          </p:txBody>
        </p:sp>
      </p:grpSp>
      <p:sp>
        <p:nvSpPr>
          <p:cNvPr id="15" name="TextBox 14">
            <a:extLst>
              <a:ext uri="{FF2B5EF4-FFF2-40B4-BE49-F238E27FC236}">
                <a16:creationId xmlns:a16="http://schemas.microsoft.com/office/drawing/2014/main" id="{A78F62DD-B934-C2D0-3FF1-0ED92CE7E876}"/>
              </a:ext>
            </a:extLst>
          </p:cNvPr>
          <p:cNvSpPr txBox="1"/>
          <p:nvPr/>
        </p:nvSpPr>
        <p:spPr>
          <a:xfrm>
            <a:off x="7051651" y="6110825"/>
            <a:ext cx="5149493" cy="338554"/>
          </a:xfrm>
          <a:prstGeom prst="rect">
            <a:avLst/>
          </a:prstGeom>
          <a:noFill/>
        </p:spPr>
        <p:txBody>
          <a:bodyPr wrap="square">
            <a:spAutoFit/>
          </a:bodyPr>
          <a:lstStyle/>
          <a:p>
            <a:pPr algn="r">
              <a:buClr>
                <a:srgbClr val="000066"/>
              </a:buClr>
            </a:pP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Graphs – courtesy of </a:t>
            </a:r>
            <a:r>
              <a:rPr lang="en-US" sz="1600" b="1" i="1" dirty="0">
                <a:solidFill>
                  <a:schemeClr val="tx1"/>
                </a:solidFill>
                <a:latin typeface="Roboto" panose="02000000000000000000" pitchFamily="2" charset="0"/>
                <a:ea typeface="Roboto" panose="02000000000000000000" pitchFamily="2" charset="0"/>
                <a:cs typeface="Roboto" panose="02000000000000000000" pitchFamily="2" charset="0"/>
              </a:rPr>
              <a:t>Manjit Dosanjh</a:t>
            </a:r>
          </a:p>
        </p:txBody>
      </p:sp>
    </p:spTree>
    <p:extLst>
      <p:ext uri="{BB962C8B-B14F-4D97-AF65-F5344CB8AC3E}">
        <p14:creationId xmlns:p14="http://schemas.microsoft.com/office/powerpoint/2010/main" val="2275326861"/>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Outcomes of “Particle therapy - future for the Baltic States?”</a:t>
            </a:r>
          </a:p>
        </p:txBody>
      </p:sp>
      <p:cxnSp>
        <p:nvCxnSpPr>
          <p:cNvPr id="9" name="Taisns savienotājs 8">
            <a:extLst>
              <a:ext uri="{FF2B5EF4-FFF2-40B4-BE49-F238E27FC236}">
                <a16:creationId xmlns:a16="http://schemas.microsoft.com/office/drawing/2014/main" id="{9127FFB3-A7DC-6B02-6021-EE4B8287F38A}"/>
              </a:ext>
            </a:extLst>
          </p:cNvPr>
          <p:cNvCxnSpPr/>
          <p:nvPr/>
        </p:nvCxnSpPr>
        <p:spPr>
          <a:xfrm>
            <a:off x="0" y="782439"/>
            <a:ext cx="12191998" cy="0"/>
          </a:xfrm>
          <a:prstGeom prst="line">
            <a:avLst/>
          </a:prstGeom>
          <a:ln w="3810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0" name="Taisnstūris 9">
            <a:extLst>
              <a:ext uri="{FF2B5EF4-FFF2-40B4-BE49-F238E27FC236}">
                <a16:creationId xmlns:a16="http://schemas.microsoft.com/office/drawing/2014/main" id="{56397762-66E6-E46A-4D43-AC82C4BAF7E2}"/>
              </a:ext>
            </a:extLst>
          </p:cNvPr>
          <p:cNvSpPr/>
          <p:nvPr/>
        </p:nvSpPr>
        <p:spPr>
          <a:xfrm>
            <a:off x="816745" y="618570"/>
            <a:ext cx="11375253" cy="277541"/>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āls 10">
            <a:extLst>
              <a:ext uri="{FF2B5EF4-FFF2-40B4-BE49-F238E27FC236}">
                <a16:creationId xmlns:a16="http://schemas.microsoft.com/office/drawing/2014/main" id="{6336A7A6-4964-285C-B637-5F84D0E57970}"/>
              </a:ext>
            </a:extLst>
          </p:cNvPr>
          <p:cNvSpPr/>
          <p:nvPr/>
        </p:nvSpPr>
        <p:spPr>
          <a:xfrm>
            <a:off x="969265" y="542742"/>
            <a:ext cx="479394" cy="47939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Taisns bultveida savienotājs 15">
            <a:extLst>
              <a:ext uri="{FF2B5EF4-FFF2-40B4-BE49-F238E27FC236}">
                <a16:creationId xmlns:a16="http://schemas.microsoft.com/office/drawing/2014/main" id="{465E8F66-02BD-D689-BBA5-FEFDAFC48582}"/>
              </a:ext>
            </a:extLst>
          </p:cNvPr>
          <p:cNvCxnSpPr/>
          <p:nvPr/>
        </p:nvCxnSpPr>
        <p:spPr>
          <a:xfrm>
            <a:off x="45720" y="618570"/>
            <a:ext cx="868681" cy="0"/>
          </a:xfrm>
          <a:prstGeom prst="straightConnector1">
            <a:avLst/>
          </a:prstGeom>
          <a:ln w="38100">
            <a:solidFill>
              <a:srgbClr val="000066"/>
            </a:solidFill>
            <a:tailEnd type="triangle"/>
          </a:ln>
        </p:spPr>
        <p:style>
          <a:lnRef idx="1">
            <a:schemeClr val="accent1"/>
          </a:lnRef>
          <a:fillRef idx="0">
            <a:schemeClr val="accent1"/>
          </a:fillRef>
          <a:effectRef idx="0">
            <a:schemeClr val="accent1"/>
          </a:effectRef>
          <a:fontRef idx="minor">
            <a:schemeClr val="tx1"/>
          </a:fontRef>
        </p:style>
      </p:cxnSp>
      <p:sp>
        <p:nvSpPr>
          <p:cNvPr id="17" name="Taisnstūris 16">
            <a:extLst>
              <a:ext uri="{FF2B5EF4-FFF2-40B4-BE49-F238E27FC236}">
                <a16:creationId xmlns:a16="http://schemas.microsoft.com/office/drawing/2014/main" id="{B9BE7879-CEDC-4315-0CF1-4FDE7B88D464}"/>
              </a:ext>
            </a:extLst>
          </p:cNvPr>
          <p:cNvSpPr/>
          <p:nvPr/>
        </p:nvSpPr>
        <p:spPr>
          <a:xfrm>
            <a:off x="0" y="1737381"/>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Helium synchrotron</a:t>
            </a:r>
          </a:p>
          <a:p>
            <a:r>
              <a:rPr lang="en-US" sz="1600" dirty="0">
                <a:latin typeface="Roboto" panose="02000000000000000000" pitchFamily="2" charset="0"/>
                <a:ea typeface="Roboto" panose="02000000000000000000" pitchFamily="2" charset="0"/>
                <a:cs typeface="Roboto" panose="02000000000000000000" pitchFamily="2" charset="0"/>
              </a:rPr>
              <a:t>technology</a:t>
            </a:r>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18" name="Taisnstūris 17">
            <a:extLst>
              <a:ext uri="{FF2B5EF4-FFF2-40B4-BE49-F238E27FC236}">
                <a16:creationId xmlns:a16="http://schemas.microsoft.com/office/drawing/2014/main" id="{16662D80-1A26-23A1-9F9F-59E0BF887A58}"/>
              </a:ext>
            </a:extLst>
          </p:cNvPr>
          <p:cNvSpPr/>
          <p:nvPr/>
        </p:nvSpPr>
        <p:spPr>
          <a:xfrm>
            <a:off x="0" y="2452603"/>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Indications for particle therapy</a:t>
            </a:r>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19" name="Taisnstūris 18">
            <a:extLst>
              <a:ext uri="{FF2B5EF4-FFF2-40B4-BE49-F238E27FC236}">
                <a16:creationId xmlns:a16="http://schemas.microsoft.com/office/drawing/2014/main" id="{5E12BC5F-7E03-8B3E-0E96-3613E3F06AED}"/>
              </a:ext>
            </a:extLst>
          </p:cNvPr>
          <p:cNvSpPr/>
          <p:nvPr/>
        </p:nvSpPr>
        <p:spPr>
          <a:xfrm>
            <a:off x="0" y="3167825"/>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Nuclear medicine</a:t>
            </a:r>
          </a:p>
        </p:txBody>
      </p:sp>
      <p:sp>
        <p:nvSpPr>
          <p:cNvPr id="20" name="Taisnstūris 19">
            <a:extLst>
              <a:ext uri="{FF2B5EF4-FFF2-40B4-BE49-F238E27FC236}">
                <a16:creationId xmlns:a16="http://schemas.microsoft.com/office/drawing/2014/main" id="{24240A39-21CB-D75B-D29A-0C0A4BBBA484}"/>
              </a:ext>
            </a:extLst>
          </p:cNvPr>
          <p:cNvSpPr/>
          <p:nvPr/>
        </p:nvSpPr>
        <p:spPr>
          <a:xfrm>
            <a:off x="0" y="3883047"/>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Educational pathways</a:t>
            </a:r>
          </a:p>
        </p:txBody>
      </p:sp>
      <p:sp>
        <p:nvSpPr>
          <p:cNvPr id="21" name="Taisnstūris 20">
            <a:extLst>
              <a:ext uri="{FF2B5EF4-FFF2-40B4-BE49-F238E27FC236}">
                <a16:creationId xmlns:a16="http://schemas.microsoft.com/office/drawing/2014/main" id="{70A0F4BA-F70E-4ACC-8179-C2094CA3553B}"/>
              </a:ext>
            </a:extLst>
          </p:cNvPr>
          <p:cNvSpPr/>
          <p:nvPr/>
        </p:nvSpPr>
        <p:spPr>
          <a:xfrm>
            <a:off x="0" y="4598269"/>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Cancer statistics in the Baltics</a:t>
            </a:r>
          </a:p>
        </p:txBody>
      </p:sp>
      <p:sp>
        <p:nvSpPr>
          <p:cNvPr id="23" name="TextBox 22">
            <a:extLst>
              <a:ext uri="{FF2B5EF4-FFF2-40B4-BE49-F238E27FC236}">
                <a16:creationId xmlns:a16="http://schemas.microsoft.com/office/drawing/2014/main" id="{9D3FD672-161A-DF2F-42D5-9222F6155EDE}"/>
              </a:ext>
            </a:extLst>
          </p:cNvPr>
          <p:cNvSpPr txBox="1"/>
          <p:nvPr/>
        </p:nvSpPr>
        <p:spPr>
          <a:xfrm>
            <a:off x="0" y="5965330"/>
            <a:ext cx="7306056" cy="584775"/>
          </a:xfrm>
          <a:prstGeom prst="rect">
            <a:avLst/>
          </a:prstGeom>
          <a:noFill/>
        </p:spPr>
        <p:txBody>
          <a:bodyPr wrap="square" rtlCol="0">
            <a:spAutoFit/>
          </a:bodyPr>
          <a:lstStyle/>
          <a:p>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Reporter slides: </a:t>
            </a:r>
            <a:r>
              <a:rPr lang="en-US" sz="1600" i="1" dirty="0">
                <a:solidFill>
                  <a:srgbClr val="000066"/>
                </a:solidFill>
                <a:latin typeface="Roboto" panose="02000000000000000000" pitchFamily="2" charset="0"/>
                <a:ea typeface="Roboto" panose="02000000000000000000" pitchFamily="2" charset="0"/>
                <a:cs typeface="Roboto" panose="02000000000000000000" pitchFamily="2" charset="0"/>
              </a:rPr>
              <a:t>jointly </a:t>
            </a:r>
            <a:r>
              <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rPr>
              <a:t>Manjit Dosanjh, Erika Korobeinikova, Kristaps Palskis</a:t>
            </a:r>
            <a:endParaRPr lang="en-US" sz="1600" dirty="0">
              <a:solidFill>
                <a:srgbClr val="000066"/>
              </a:solidFill>
              <a:latin typeface="Roboto" panose="02000000000000000000" pitchFamily="2" charset="0"/>
              <a:ea typeface="Roboto" panose="02000000000000000000" pitchFamily="2" charset="0"/>
              <a:cs typeface="Roboto" panose="02000000000000000000" pitchFamily="2" charset="0"/>
            </a:endParaRPr>
          </a:p>
          <a:p>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Moderator notes: </a:t>
            </a:r>
            <a:r>
              <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rPr>
              <a:t>Dace </a:t>
            </a:r>
            <a:r>
              <a:rPr lang="en-US" sz="1600" b="1" dirty="0" err="1">
                <a:solidFill>
                  <a:srgbClr val="000066"/>
                </a:solidFill>
                <a:latin typeface="Roboto" panose="02000000000000000000" pitchFamily="2" charset="0"/>
                <a:ea typeface="Roboto" panose="02000000000000000000" pitchFamily="2" charset="0"/>
                <a:cs typeface="Roboto" panose="02000000000000000000" pitchFamily="2" charset="0"/>
              </a:rPr>
              <a:t>Bogorada-Saukuma</a:t>
            </a:r>
            <a:endPar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
        <p:nvSpPr>
          <p:cNvPr id="24" name="Taisnstūris 23">
            <a:extLst>
              <a:ext uri="{FF2B5EF4-FFF2-40B4-BE49-F238E27FC236}">
                <a16:creationId xmlns:a16="http://schemas.microsoft.com/office/drawing/2014/main" id="{EE09B60B-F613-B3D7-82FB-6225CE969037}"/>
              </a:ext>
            </a:extLst>
          </p:cNvPr>
          <p:cNvSpPr/>
          <p:nvPr/>
        </p:nvSpPr>
        <p:spPr>
          <a:xfrm>
            <a:off x="2064391" y="1014067"/>
            <a:ext cx="10125455" cy="11354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algn="ctr">
              <a:buClr>
                <a:srgbClr val="000066"/>
              </a:buClr>
            </a:pP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What is the cancer incidence and mortality in the Baltic States ?</a:t>
            </a:r>
          </a:p>
          <a:p>
            <a:pPr marL="228600" indent="-228600">
              <a:buClr>
                <a:srgbClr val="000066"/>
              </a:buClr>
              <a:buFont typeface="Wingdings" panose="05000000000000000000" pitchFamily="2" charset="2"/>
              <a:buChar char="§"/>
            </a:pPr>
            <a:endParaRPr lang="en-US" sz="1600" u="sng"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u="sng"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u="sng"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u="sng"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u="sng"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u="sng"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u="sng"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lvl="1">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cxnSp>
        <p:nvCxnSpPr>
          <p:cNvPr id="25" name="Taisns savienotājs 24">
            <a:extLst>
              <a:ext uri="{FF2B5EF4-FFF2-40B4-BE49-F238E27FC236}">
                <a16:creationId xmlns:a16="http://schemas.microsoft.com/office/drawing/2014/main" id="{FDB5E1AF-881D-50FF-FCE4-046C8ED63A12}"/>
              </a:ext>
            </a:extLst>
          </p:cNvPr>
          <p:cNvCxnSpPr>
            <a:cxnSpLocks/>
          </p:cNvCxnSpPr>
          <p:nvPr/>
        </p:nvCxnSpPr>
        <p:spPr>
          <a:xfrm flipH="1">
            <a:off x="0" y="1841787"/>
            <a:ext cx="719157"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cxnSp>
        <p:nvCxnSpPr>
          <p:cNvPr id="28" name="Taisns savienotājs 27">
            <a:extLst>
              <a:ext uri="{FF2B5EF4-FFF2-40B4-BE49-F238E27FC236}">
                <a16:creationId xmlns:a16="http://schemas.microsoft.com/office/drawing/2014/main" id="{593AE556-0019-474D-E809-8CF2111F9799}"/>
              </a:ext>
            </a:extLst>
          </p:cNvPr>
          <p:cNvCxnSpPr>
            <a:cxnSpLocks/>
          </p:cNvCxnSpPr>
          <p:nvPr/>
        </p:nvCxnSpPr>
        <p:spPr>
          <a:xfrm flipH="1">
            <a:off x="2064391" y="984052"/>
            <a:ext cx="10127609"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14D54C4-4D00-2C5E-190B-0B2A115E7866}"/>
              </a:ext>
            </a:extLst>
          </p:cNvPr>
          <p:cNvSpPr txBox="1"/>
          <p:nvPr/>
        </p:nvSpPr>
        <p:spPr>
          <a:xfrm>
            <a:off x="2066541" y="505637"/>
            <a:ext cx="10134603" cy="461665"/>
          </a:xfrm>
          <a:prstGeom prst="rect">
            <a:avLst/>
          </a:prstGeom>
          <a:noFill/>
        </p:spPr>
        <p:txBody>
          <a:bodyPr wrap="square" rtlCol="0">
            <a:spAutoFit/>
          </a:bodyPr>
          <a:lstStyle/>
          <a:p>
            <a:pPr algn="r"/>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Key outcomes</a:t>
            </a:r>
          </a:p>
        </p:txBody>
      </p:sp>
      <p:sp>
        <p:nvSpPr>
          <p:cNvPr id="33" name="Taisnstūris 32">
            <a:extLst>
              <a:ext uri="{FF2B5EF4-FFF2-40B4-BE49-F238E27FC236}">
                <a16:creationId xmlns:a16="http://schemas.microsoft.com/office/drawing/2014/main" id="{64B7D8EC-4381-5901-9DBB-8CAEBD4EC85D}"/>
              </a:ext>
            </a:extLst>
          </p:cNvPr>
          <p:cNvSpPr/>
          <p:nvPr/>
        </p:nvSpPr>
        <p:spPr>
          <a:xfrm flipH="1">
            <a:off x="1984248" y="920899"/>
            <a:ext cx="7007352" cy="1670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aisnstūris 7">
            <a:extLst>
              <a:ext uri="{FF2B5EF4-FFF2-40B4-BE49-F238E27FC236}">
                <a16:creationId xmlns:a16="http://schemas.microsoft.com/office/drawing/2014/main" id="{C956FF06-3B1E-25A3-3A15-012B76DB1D60}"/>
              </a:ext>
            </a:extLst>
          </p:cNvPr>
          <p:cNvSpPr/>
          <p:nvPr/>
        </p:nvSpPr>
        <p:spPr>
          <a:xfrm>
            <a:off x="-371793" y="1663198"/>
            <a:ext cx="2368295" cy="2935060"/>
          </a:xfrm>
          <a:prstGeom prst="rect">
            <a:avLst/>
          </a:prstGeom>
          <a:solidFill>
            <a:srgbClr val="E7F3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dirty="0">
              <a:latin typeface="Roboto" panose="02000000000000000000" pitchFamily="2" charset="0"/>
              <a:ea typeface="Roboto" panose="02000000000000000000" pitchFamily="2" charset="0"/>
              <a:cs typeface="Roboto" panose="02000000000000000000" pitchFamily="2" charset="0"/>
            </a:endParaRPr>
          </a:p>
        </p:txBody>
      </p:sp>
      <p:graphicFrame>
        <p:nvGraphicFramePr>
          <p:cNvPr id="7" name="Table 2">
            <a:extLst>
              <a:ext uri="{FF2B5EF4-FFF2-40B4-BE49-F238E27FC236}">
                <a16:creationId xmlns:a16="http://schemas.microsoft.com/office/drawing/2014/main" id="{42D81FFC-B2F1-0BBB-A83F-045AA3E546EF}"/>
              </a:ext>
            </a:extLst>
          </p:cNvPr>
          <p:cNvGraphicFramePr>
            <a:graphicFrameLocks noGrp="1"/>
          </p:cNvGraphicFramePr>
          <p:nvPr>
            <p:extLst>
              <p:ext uri="{D42A27DB-BD31-4B8C-83A1-F6EECF244321}">
                <p14:modId xmlns:p14="http://schemas.microsoft.com/office/powerpoint/2010/main" val="1413308721"/>
              </p:ext>
            </p:extLst>
          </p:nvPr>
        </p:nvGraphicFramePr>
        <p:xfrm>
          <a:off x="2076645" y="1532754"/>
          <a:ext cx="10030460" cy="2433317"/>
        </p:xfrm>
        <a:graphic>
          <a:graphicData uri="http://schemas.openxmlformats.org/drawingml/2006/table">
            <a:tbl>
              <a:tblPr firstRow="1" bandRow="1">
                <a:tableStyleId>{5C22544A-7EE6-4342-B048-85BDC9FD1C3A}</a:tableStyleId>
              </a:tblPr>
              <a:tblGrid>
                <a:gridCol w="2532380">
                  <a:extLst>
                    <a:ext uri="{9D8B030D-6E8A-4147-A177-3AD203B41FA5}">
                      <a16:colId xmlns:a16="http://schemas.microsoft.com/office/drawing/2014/main" val="20000"/>
                    </a:ext>
                  </a:extLst>
                </a:gridCol>
                <a:gridCol w="1874520">
                  <a:extLst>
                    <a:ext uri="{9D8B030D-6E8A-4147-A177-3AD203B41FA5}">
                      <a16:colId xmlns:a16="http://schemas.microsoft.com/office/drawing/2014/main" val="20001"/>
                    </a:ext>
                  </a:extLst>
                </a:gridCol>
                <a:gridCol w="1874520">
                  <a:extLst>
                    <a:ext uri="{9D8B030D-6E8A-4147-A177-3AD203B41FA5}">
                      <a16:colId xmlns:a16="http://schemas.microsoft.com/office/drawing/2014/main" val="20002"/>
                    </a:ext>
                  </a:extLst>
                </a:gridCol>
                <a:gridCol w="1874520">
                  <a:extLst>
                    <a:ext uri="{9D8B030D-6E8A-4147-A177-3AD203B41FA5}">
                      <a16:colId xmlns:a16="http://schemas.microsoft.com/office/drawing/2014/main" val="20003"/>
                    </a:ext>
                  </a:extLst>
                </a:gridCol>
                <a:gridCol w="1874520">
                  <a:extLst>
                    <a:ext uri="{9D8B030D-6E8A-4147-A177-3AD203B41FA5}">
                      <a16:colId xmlns:a16="http://schemas.microsoft.com/office/drawing/2014/main" val="455187890"/>
                    </a:ext>
                  </a:extLst>
                </a:gridCol>
              </a:tblGrid>
              <a:tr h="253101">
                <a:tc>
                  <a:txBody>
                    <a:bodyPr/>
                    <a:lstStyle/>
                    <a:p>
                      <a:pPr algn="ct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solidFill>
                      <a:srgbClr val="000066"/>
                    </a:solidFill>
                  </a:tcPr>
                </a:tc>
                <a:tc>
                  <a:txBody>
                    <a:bodyPr/>
                    <a:lstStyle/>
                    <a:p>
                      <a:pPr algn="ctr"/>
                      <a:r>
                        <a:rPr lang="lv-LV" sz="1600" b="0" dirty="0">
                          <a:latin typeface="Roboto" panose="02000000000000000000" pitchFamily="2" charset="0"/>
                          <a:ea typeface="Roboto" panose="02000000000000000000" pitchFamily="2" charset="0"/>
                          <a:cs typeface="Roboto" panose="02000000000000000000" pitchFamily="2" charset="0"/>
                        </a:rPr>
                        <a:t>Lithuania</a:t>
                      </a:r>
                      <a:endParaRPr lang="en-GB" sz="1600" b="0" dirty="0">
                        <a:latin typeface="Roboto" panose="02000000000000000000" pitchFamily="2" charset="0"/>
                        <a:ea typeface="Roboto" panose="02000000000000000000" pitchFamily="2" charset="0"/>
                        <a:cs typeface="Roboto" panose="02000000000000000000" pitchFamily="2" charset="0"/>
                      </a:endParaRPr>
                    </a:p>
                  </a:txBody>
                  <a:tcPr anchor="ctr">
                    <a:solidFill>
                      <a:srgbClr val="000066"/>
                    </a:solidFill>
                  </a:tcPr>
                </a:tc>
                <a:tc>
                  <a:txBody>
                    <a:bodyPr/>
                    <a:lstStyle/>
                    <a:p>
                      <a:pPr algn="ctr"/>
                      <a:r>
                        <a:rPr lang="lv-LV" sz="1600" b="0" dirty="0">
                          <a:latin typeface="Roboto" panose="02000000000000000000" pitchFamily="2" charset="0"/>
                          <a:ea typeface="Roboto" panose="02000000000000000000" pitchFamily="2" charset="0"/>
                          <a:cs typeface="Roboto" panose="02000000000000000000" pitchFamily="2" charset="0"/>
                        </a:rPr>
                        <a:t>Latvia</a:t>
                      </a:r>
                      <a:endParaRPr lang="en-GB" sz="1600" b="0" dirty="0">
                        <a:latin typeface="Roboto" panose="02000000000000000000" pitchFamily="2" charset="0"/>
                        <a:ea typeface="Roboto" panose="02000000000000000000" pitchFamily="2" charset="0"/>
                        <a:cs typeface="Roboto" panose="02000000000000000000" pitchFamily="2" charset="0"/>
                      </a:endParaRPr>
                    </a:p>
                  </a:txBody>
                  <a:tcPr anchor="ctr">
                    <a:solidFill>
                      <a:srgbClr val="000066"/>
                    </a:solidFill>
                  </a:tcPr>
                </a:tc>
                <a:tc>
                  <a:txBody>
                    <a:bodyPr/>
                    <a:lstStyle/>
                    <a:p>
                      <a:pPr algn="ctr"/>
                      <a:r>
                        <a:rPr lang="lv-LV" sz="1600" b="0" dirty="0">
                          <a:latin typeface="Roboto" panose="02000000000000000000" pitchFamily="2" charset="0"/>
                          <a:ea typeface="Roboto" panose="02000000000000000000" pitchFamily="2" charset="0"/>
                          <a:cs typeface="Roboto" panose="02000000000000000000" pitchFamily="2" charset="0"/>
                        </a:rPr>
                        <a:t>Estonia</a:t>
                      </a:r>
                      <a:endParaRPr lang="en-GB" sz="1600" b="0" dirty="0">
                        <a:latin typeface="Roboto" panose="02000000000000000000" pitchFamily="2" charset="0"/>
                        <a:ea typeface="Roboto" panose="02000000000000000000" pitchFamily="2" charset="0"/>
                        <a:cs typeface="Roboto" panose="02000000000000000000" pitchFamily="2" charset="0"/>
                      </a:endParaRPr>
                    </a:p>
                  </a:txBody>
                  <a:tcPr anchor="ctr">
                    <a:solidFill>
                      <a:srgbClr val="000066"/>
                    </a:solidFill>
                  </a:tcPr>
                </a:tc>
                <a:tc>
                  <a:txBody>
                    <a:bodyPr/>
                    <a:lstStyle/>
                    <a:p>
                      <a:pPr algn="ctr"/>
                      <a:r>
                        <a:rPr lang="en-GB" sz="1600" dirty="0">
                          <a:latin typeface="Roboto" panose="02000000000000000000" pitchFamily="2" charset="0"/>
                          <a:ea typeface="Roboto" panose="02000000000000000000" pitchFamily="2" charset="0"/>
                          <a:cs typeface="Roboto" panose="02000000000000000000" pitchFamily="2" charset="0"/>
                        </a:rPr>
                        <a:t>TOTAL</a:t>
                      </a:r>
                    </a:p>
                  </a:txBody>
                  <a:tcPr anchor="ctr">
                    <a:solidFill>
                      <a:srgbClr val="000066"/>
                    </a:solidFill>
                  </a:tcPr>
                </a:tc>
                <a:extLst>
                  <a:ext uri="{0D108BD9-81ED-4DB2-BD59-A6C34878D82A}">
                    <a16:rowId xmlns:a16="http://schemas.microsoft.com/office/drawing/2014/main" val="10000"/>
                  </a:ext>
                </a:extLst>
              </a:tr>
              <a:tr h="253101">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Registered cancer cases </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solidFill>
                      <a:srgbClr val="00B0F0"/>
                    </a:solidFill>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17</a:t>
                      </a:r>
                      <a:r>
                        <a:rPr lang="en-US" sz="1600" dirty="0">
                          <a:latin typeface="Roboto" panose="02000000000000000000" pitchFamily="2" charset="0"/>
                          <a:ea typeface="Roboto" panose="02000000000000000000" pitchFamily="2" charset="0"/>
                          <a:cs typeface="Roboto" panose="02000000000000000000" pitchFamily="2" charset="0"/>
                        </a:rPr>
                        <a:t> </a:t>
                      </a:r>
                      <a:r>
                        <a:rPr lang="lv-LV" sz="1600" dirty="0">
                          <a:latin typeface="Roboto" panose="02000000000000000000" pitchFamily="2" charset="0"/>
                          <a:ea typeface="Roboto" panose="02000000000000000000" pitchFamily="2" charset="0"/>
                          <a:cs typeface="Roboto" panose="02000000000000000000" pitchFamily="2" charset="0"/>
                        </a:rPr>
                        <a:t>073</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12</a:t>
                      </a:r>
                      <a:r>
                        <a:rPr lang="en-US" sz="1600" dirty="0">
                          <a:latin typeface="Roboto" panose="02000000000000000000" pitchFamily="2" charset="0"/>
                          <a:ea typeface="Roboto" panose="02000000000000000000" pitchFamily="2" charset="0"/>
                          <a:cs typeface="Roboto" panose="02000000000000000000" pitchFamily="2" charset="0"/>
                        </a:rPr>
                        <a:t> </a:t>
                      </a:r>
                      <a:r>
                        <a:rPr lang="lv-LV" sz="1600" dirty="0">
                          <a:latin typeface="Roboto" panose="02000000000000000000" pitchFamily="2" charset="0"/>
                          <a:ea typeface="Roboto" panose="02000000000000000000" pitchFamily="2" charset="0"/>
                          <a:cs typeface="Roboto" panose="02000000000000000000" pitchFamily="2" charset="0"/>
                        </a:rPr>
                        <a:t>051</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8</a:t>
                      </a:r>
                      <a:r>
                        <a:rPr lang="en-US" sz="1600" dirty="0">
                          <a:latin typeface="Roboto" panose="02000000000000000000" pitchFamily="2" charset="0"/>
                          <a:ea typeface="Roboto" panose="02000000000000000000" pitchFamily="2" charset="0"/>
                          <a:cs typeface="Roboto" panose="02000000000000000000" pitchFamily="2" charset="0"/>
                        </a:rPr>
                        <a:t> </a:t>
                      </a:r>
                      <a:r>
                        <a:rPr lang="lv-LV" sz="1600" dirty="0">
                          <a:latin typeface="Roboto" panose="02000000000000000000" pitchFamily="2" charset="0"/>
                          <a:ea typeface="Roboto" panose="02000000000000000000" pitchFamily="2" charset="0"/>
                          <a:cs typeface="Roboto" panose="02000000000000000000" pitchFamily="2" charset="0"/>
                        </a:rPr>
                        <a:t>907</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tc>
                <a:tc>
                  <a:txBody>
                    <a:bodyPr/>
                    <a:lstStyle/>
                    <a:p>
                      <a:pPr algn="ctr"/>
                      <a:r>
                        <a:rPr lang="en-GB" sz="1600" b="1" dirty="0">
                          <a:latin typeface="Roboto" panose="02000000000000000000" pitchFamily="2" charset="0"/>
                          <a:ea typeface="Roboto" panose="02000000000000000000" pitchFamily="2" charset="0"/>
                          <a:cs typeface="Roboto" panose="02000000000000000000" pitchFamily="2" charset="0"/>
                        </a:rPr>
                        <a:t>38 031</a:t>
                      </a:r>
                    </a:p>
                  </a:txBody>
                  <a:tcPr anchor="ctr"/>
                </a:tc>
                <a:extLst>
                  <a:ext uri="{0D108BD9-81ED-4DB2-BD59-A6C34878D82A}">
                    <a16:rowId xmlns:a16="http://schemas.microsoft.com/office/drawing/2014/main" val="10001"/>
                  </a:ext>
                </a:extLst>
              </a:tr>
              <a:tr h="253101">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Registered cancer deaths</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B w="28575" cap="flat" cmpd="sng" algn="ctr">
                      <a:solidFill>
                        <a:schemeClr val="tx1"/>
                      </a:solidFill>
                      <a:prstDash val="solid"/>
                      <a:round/>
                      <a:headEnd type="none" w="med" len="med"/>
                      <a:tailEnd type="none" w="med" len="med"/>
                    </a:lnB>
                    <a:solidFill>
                      <a:srgbClr val="00B0F0"/>
                    </a:solidFill>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8</a:t>
                      </a:r>
                      <a:r>
                        <a:rPr lang="en-US" sz="1600" dirty="0">
                          <a:latin typeface="Roboto" panose="02000000000000000000" pitchFamily="2" charset="0"/>
                          <a:ea typeface="Roboto" panose="02000000000000000000" pitchFamily="2" charset="0"/>
                          <a:cs typeface="Roboto" panose="02000000000000000000" pitchFamily="2" charset="0"/>
                        </a:rPr>
                        <a:t> </a:t>
                      </a:r>
                      <a:r>
                        <a:rPr lang="lv-LV" sz="1600" dirty="0">
                          <a:latin typeface="Roboto" panose="02000000000000000000" pitchFamily="2" charset="0"/>
                          <a:ea typeface="Roboto" panose="02000000000000000000" pitchFamily="2" charset="0"/>
                          <a:cs typeface="Roboto" panose="02000000000000000000" pitchFamily="2" charset="0"/>
                        </a:rPr>
                        <a:t>168</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B w="28575" cap="flat" cmpd="sng" algn="ctr">
                      <a:solidFill>
                        <a:schemeClr val="tx1"/>
                      </a:solidFill>
                      <a:prstDash val="solid"/>
                      <a:round/>
                      <a:headEnd type="none" w="med" len="med"/>
                      <a:tailEnd type="none" w="med" len="med"/>
                    </a:lnB>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5</a:t>
                      </a:r>
                      <a:r>
                        <a:rPr lang="en-US" sz="1600" dirty="0">
                          <a:latin typeface="Roboto" panose="02000000000000000000" pitchFamily="2" charset="0"/>
                          <a:ea typeface="Roboto" panose="02000000000000000000" pitchFamily="2" charset="0"/>
                          <a:cs typeface="Roboto" panose="02000000000000000000" pitchFamily="2" charset="0"/>
                        </a:rPr>
                        <a:t> </a:t>
                      </a:r>
                      <a:r>
                        <a:rPr lang="lv-LV" sz="1600" dirty="0">
                          <a:latin typeface="Roboto" panose="02000000000000000000" pitchFamily="2" charset="0"/>
                          <a:ea typeface="Roboto" panose="02000000000000000000" pitchFamily="2" charset="0"/>
                          <a:cs typeface="Roboto" panose="02000000000000000000" pitchFamily="2" charset="0"/>
                        </a:rPr>
                        <a:t>892</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B w="28575" cap="flat" cmpd="sng" algn="ctr">
                      <a:solidFill>
                        <a:schemeClr val="tx1"/>
                      </a:solidFill>
                      <a:prstDash val="solid"/>
                      <a:round/>
                      <a:headEnd type="none" w="med" len="med"/>
                      <a:tailEnd type="none" w="med" len="med"/>
                    </a:lnB>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3</a:t>
                      </a:r>
                      <a:r>
                        <a:rPr lang="en-US" sz="1600" dirty="0">
                          <a:latin typeface="Roboto" panose="02000000000000000000" pitchFamily="2" charset="0"/>
                          <a:ea typeface="Roboto" panose="02000000000000000000" pitchFamily="2" charset="0"/>
                          <a:cs typeface="Roboto" panose="02000000000000000000" pitchFamily="2" charset="0"/>
                        </a:rPr>
                        <a:t> </a:t>
                      </a:r>
                      <a:r>
                        <a:rPr lang="lv-LV" sz="1600" dirty="0">
                          <a:latin typeface="Roboto" panose="02000000000000000000" pitchFamily="2" charset="0"/>
                          <a:ea typeface="Roboto" panose="02000000000000000000" pitchFamily="2" charset="0"/>
                          <a:cs typeface="Roboto" panose="02000000000000000000" pitchFamily="2" charset="0"/>
                        </a:rPr>
                        <a:t>840</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B w="28575" cap="flat" cmpd="sng" algn="ctr">
                      <a:solidFill>
                        <a:schemeClr val="tx1"/>
                      </a:solidFill>
                      <a:prstDash val="solid"/>
                      <a:round/>
                      <a:headEnd type="none" w="med" len="med"/>
                      <a:tailEnd type="none" w="med" len="med"/>
                    </a:lnB>
                  </a:tcPr>
                </a:tc>
                <a:tc>
                  <a:txBody>
                    <a:bodyPr/>
                    <a:lstStyle/>
                    <a:p>
                      <a:pPr algn="ctr"/>
                      <a:r>
                        <a:rPr lang="en-GB" sz="1600" b="1" dirty="0">
                          <a:latin typeface="Roboto" panose="02000000000000000000" pitchFamily="2" charset="0"/>
                          <a:ea typeface="Roboto" panose="02000000000000000000" pitchFamily="2" charset="0"/>
                          <a:cs typeface="Roboto" panose="02000000000000000000" pitchFamily="2" charset="0"/>
                        </a:rPr>
                        <a:t>17 900</a:t>
                      </a:r>
                    </a:p>
                  </a:txBody>
                  <a:tcPr anchor="ctr">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91157">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Cancer incidence </a:t>
                      </a:r>
                      <a:r>
                        <a:rPr lang="lv-LV" sz="1600" dirty="0" err="1">
                          <a:latin typeface="Roboto" panose="02000000000000000000" pitchFamily="2" charset="0"/>
                          <a:ea typeface="Roboto" panose="02000000000000000000" pitchFamily="2" charset="0"/>
                          <a:cs typeface="Roboto" panose="02000000000000000000" pitchFamily="2" charset="0"/>
                        </a:rPr>
                        <a:t>rate</a:t>
                      </a:r>
                      <a:r>
                        <a:rPr lang="en-US" sz="1600" dirty="0">
                          <a:latin typeface="Roboto" panose="02000000000000000000" pitchFamily="2" charset="0"/>
                          <a:ea typeface="Roboto" panose="02000000000000000000" pitchFamily="2" charset="0"/>
                          <a:cs typeface="Roboto" panose="02000000000000000000" pitchFamily="2" charset="0"/>
                        </a:rPr>
                        <a:t> </a:t>
                      </a:r>
                    </a:p>
                    <a:p>
                      <a:pPr algn="ctr"/>
                      <a:r>
                        <a:rPr lang="en-US" sz="1200" i="1" dirty="0">
                          <a:latin typeface="Roboto" panose="02000000000000000000" pitchFamily="2" charset="0"/>
                          <a:ea typeface="Roboto" panose="02000000000000000000" pitchFamily="2" charset="0"/>
                          <a:cs typeface="Roboto" panose="02000000000000000000" pitchFamily="2" charset="0"/>
                        </a:rPr>
                        <a:t>(per 100 000 inhabitants)</a:t>
                      </a:r>
                      <a:endParaRPr lang="en-GB" sz="1400" i="1" dirty="0">
                        <a:latin typeface="Roboto" panose="02000000000000000000" pitchFamily="2" charset="0"/>
                        <a:ea typeface="Roboto" panose="02000000000000000000" pitchFamily="2" charset="0"/>
                        <a:cs typeface="Roboto" panose="02000000000000000000" pitchFamily="2" charset="0"/>
                      </a:endParaRPr>
                    </a:p>
                  </a:txBody>
                  <a:tcPr anchor="ctr">
                    <a:lnT w="28575" cap="flat" cmpd="sng" algn="ctr">
                      <a:solidFill>
                        <a:schemeClr val="tx1"/>
                      </a:solidFill>
                      <a:prstDash val="solid"/>
                      <a:round/>
                      <a:headEnd type="none" w="med" len="med"/>
                      <a:tailEnd type="none" w="med" len="med"/>
                    </a:lnT>
                    <a:solidFill>
                      <a:srgbClr val="00B0F0"/>
                    </a:solidFill>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611</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T w="28575" cap="flat" cmpd="sng" algn="ctr">
                      <a:solidFill>
                        <a:schemeClr val="tx1"/>
                      </a:solidFill>
                      <a:prstDash val="solid"/>
                      <a:round/>
                      <a:headEnd type="none" w="med" len="med"/>
                      <a:tailEnd type="none" w="med" len="med"/>
                    </a:lnT>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637</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T w="28575" cap="flat" cmpd="sng" algn="ctr">
                      <a:solidFill>
                        <a:schemeClr val="tx1"/>
                      </a:solidFill>
                      <a:prstDash val="solid"/>
                      <a:round/>
                      <a:headEnd type="none" w="med" len="med"/>
                      <a:tailEnd type="none" w="med" len="med"/>
                    </a:lnT>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669</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T w="28575" cap="flat" cmpd="sng" algn="ctr">
                      <a:solidFill>
                        <a:schemeClr val="tx1"/>
                      </a:solidFill>
                      <a:prstDash val="solid"/>
                      <a:round/>
                      <a:headEnd type="none" w="med" len="med"/>
                      <a:tailEnd type="none" w="med" len="med"/>
                    </a:lnT>
                  </a:tcPr>
                </a:tc>
                <a:tc>
                  <a:txBody>
                    <a:bodyPr/>
                    <a:lstStyle/>
                    <a:p>
                      <a:pPr algn="ctr"/>
                      <a:r>
                        <a:rPr lang="en-GB" sz="1600" b="1" dirty="0">
                          <a:latin typeface="Roboto" panose="02000000000000000000" pitchFamily="2" charset="0"/>
                          <a:ea typeface="Roboto" panose="02000000000000000000" pitchFamily="2" charset="0"/>
                          <a:cs typeface="Roboto" panose="02000000000000000000" pitchFamily="2" charset="0"/>
                        </a:rPr>
                        <a:t>632</a:t>
                      </a:r>
                    </a:p>
                  </a:txBody>
                  <a:tcPr anchor="ctr">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3"/>
                  </a:ext>
                </a:extLst>
              </a:tr>
              <a:tr h="391157">
                <a:tc>
                  <a:txBody>
                    <a:bodyPr/>
                    <a:lstStyle/>
                    <a:p>
                      <a:pPr algn="ctr"/>
                      <a:r>
                        <a:rPr lang="lv-LV" sz="1600" dirty="0" err="1">
                          <a:latin typeface="Roboto" panose="02000000000000000000" pitchFamily="2" charset="0"/>
                          <a:ea typeface="Roboto" panose="02000000000000000000" pitchFamily="2" charset="0"/>
                          <a:cs typeface="Roboto" panose="02000000000000000000" pitchFamily="2" charset="0"/>
                        </a:rPr>
                        <a:t>Cancer</a:t>
                      </a:r>
                      <a:r>
                        <a:rPr lang="lv-LV" sz="1600" baseline="0" dirty="0">
                          <a:latin typeface="Roboto" panose="02000000000000000000" pitchFamily="2" charset="0"/>
                          <a:ea typeface="Roboto" panose="02000000000000000000" pitchFamily="2" charset="0"/>
                          <a:cs typeface="Roboto" panose="02000000000000000000" pitchFamily="2" charset="0"/>
                        </a:rPr>
                        <a:t> </a:t>
                      </a:r>
                      <a:r>
                        <a:rPr lang="lv-LV" sz="1600" baseline="0" dirty="0" err="1">
                          <a:latin typeface="Roboto" panose="02000000000000000000" pitchFamily="2" charset="0"/>
                          <a:ea typeface="Roboto" panose="02000000000000000000" pitchFamily="2" charset="0"/>
                          <a:cs typeface="Roboto" panose="02000000000000000000" pitchFamily="2" charset="0"/>
                        </a:rPr>
                        <a:t>mortality</a:t>
                      </a:r>
                      <a:endParaRPr lang="en-US" sz="1600" baseline="0" dirty="0">
                        <a:latin typeface="Roboto" panose="02000000000000000000" pitchFamily="2" charset="0"/>
                        <a:ea typeface="Roboto" panose="02000000000000000000" pitchFamily="2" charset="0"/>
                        <a:cs typeface="Roboto" panose="02000000000000000000" pitchFamily="2"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i="1" dirty="0">
                          <a:latin typeface="Roboto" panose="02000000000000000000" pitchFamily="2" charset="0"/>
                          <a:ea typeface="Roboto" panose="02000000000000000000" pitchFamily="2" charset="0"/>
                          <a:cs typeface="Roboto" panose="02000000000000000000" pitchFamily="2" charset="0"/>
                        </a:rPr>
                        <a:t>(per 100 000 inhabitants)</a:t>
                      </a:r>
                      <a:endParaRPr lang="en-GB" sz="1400" i="1" dirty="0">
                        <a:latin typeface="Roboto" panose="02000000000000000000" pitchFamily="2" charset="0"/>
                        <a:ea typeface="Roboto" panose="02000000000000000000" pitchFamily="2" charset="0"/>
                        <a:cs typeface="Roboto" panose="02000000000000000000" pitchFamily="2" charset="0"/>
                      </a:endParaRPr>
                    </a:p>
                  </a:txBody>
                  <a:tcPr anchor="ctr">
                    <a:lnB w="28575" cap="flat" cmpd="sng" algn="ctr">
                      <a:solidFill>
                        <a:schemeClr val="tx1"/>
                      </a:solidFill>
                      <a:prstDash val="solid"/>
                      <a:round/>
                      <a:headEnd type="none" w="med" len="med"/>
                      <a:tailEnd type="none" w="med" len="med"/>
                    </a:lnB>
                    <a:solidFill>
                      <a:srgbClr val="00B0F0"/>
                    </a:solidFill>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292</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B w="28575" cap="flat" cmpd="sng" algn="ctr">
                      <a:solidFill>
                        <a:schemeClr val="tx1"/>
                      </a:solidFill>
                      <a:prstDash val="solid"/>
                      <a:round/>
                      <a:headEnd type="none" w="med" len="med"/>
                      <a:tailEnd type="none" w="med" len="med"/>
                    </a:lnB>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311</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B w="28575" cap="flat" cmpd="sng" algn="ctr">
                      <a:solidFill>
                        <a:schemeClr val="tx1"/>
                      </a:solidFill>
                      <a:prstDash val="solid"/>
                      <a:round/>
                      <a:headEnd type="none" w="med" len="med"/>
                      <a:tailEnd type="none" w="med" len="med"/>
                    </a:lnB>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288</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B w="28575" cap="flat" cmpd="sng" algn="ctr">
                      <a:solidFill>
                        <a:schemeClr val="tx1"/>
                      </a:solidFill>
                      <a:prstDash val="solid"/>
                      <a:round/>
                      <a:headEnd type="none" w="med" len="med"/>
                      <a:tailEnd type="none" w="med" len="med"/>
                    </a:lnB>
                  </a:tcPr>
                </a:tc>
                <a:tc>
                  <a:txBody>
                    <a:bodyPr/>
                    <a:lstStyle/>
                    <a:p>
                      <a:pPr algn="ctr"/>
                      <a:r>
                        <a:rPr lang="en-GB" sz="1600" b="1" dirty="0">
                          <a:latin typeface="Roboto" panose="02000000000000000000" pitchFamily="2" charset="0"/>
                          <a:ea typeface="Roboto" panose="02000000000000000000" pitchFamily="2" charset="0"/>
                          <a:cs typeface="Roboto" panose="02000000000000000000" pitchFamily="2" charset="0"/>
                        </a:rPr>
                        <a:t>297</a:t>
                      </a:r>
                    </a:p>
                  </a:txBody>
                  <a:tcPr anchor="ctr">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9115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i="0" dirty="0">
                          <a:latin typeface="Roboto" panose="02000000000000000000" pitchFamily="2" charset="0"/>
                          <a:ea typeface="Roboto" panose="02000000000000000000" pitchFamily="2" charset="0"/>
                          <a:cs typeface="Roboto" panose="02000000000000000000" pitchFamily="2" charset="0"/>
                        </a:rPr>
                        <a:t>Patients receiving RT</a:t>
                      </a:r>
                    </a:p>
                  </a:txBody>
                  <a:tcPr anchor="ctr">
                    <a:lnT w="28575" cap="flat" cmpd="sng" algn="ctr">
                      <a:solidFill>
                        <a:schemeClr val="tx1"/>
                      </a:solidFill>
                      <a:prstDash val="solid"/>
                      <a:round/>
                      <a:headEnd type="none" w="med" len="med"/>
                      <a:tailEnd type="none" w="med" len="med"/>
                    </a:lnT>
                    <a:solidFill>
                      <a:srgbClr val="00B0F0"/>
                    </a:solidFill>
                  </a:tcPr>
                </a:tc>
                <a:tc>
                  <a:txBody>
                    <a:bodyPr/>
                    <a:lstStyle/>
                    <a:p>
                      <a:pPr algn="ctr"/>
                      <a:r>
                        <a:rPr lang="lv-LV" sz="1600" dirty="0">
                          <a:latin typeface="Roboto"/>
                        </a:rPr>
                        <a:t>6343</a:t>
                      </a:r>
                      <a:r>
                        <a:rPr lang="en-US" sz="1600" dirty="0">
                          <a:latin typeface="Roboto"/>
                        </a:rPr>
                        <a:t> (37.2 %)</a:t>
                      </a:r>
                      <a:endParaRPr lang="en-GB" sz="1600" dirty="0">
                        <a:latin typeface="Roboto"/>
                      </a:endParaRPr>
                    </a:p>
                  </a:txBody>
                  <a:tcPr anchor="ctr">
                    <a:lnT w="28575" cap="flat" cmpd="sng" algn="ctr">
                      <a:solidFill>
                        <a:schemeClr val="tx1"/>
                      </a:solidFill>
                      <a:prstDash val="solid"/>
                      <a:round/>
                      <a:headEnd type="none" w="med" len="med"/>
                      <a:tailEnd type="none" w="med" len="med"/>
                    </a:lnT>
                  </a:tcPr>
                </a:tc>
                <a:tc>
                  <a:txBody>
                    <a:bodyPr/>
                    <a:lstStyle/>
                    <a:p>
                      <a:pPr algn="ctr"/>
                      <a:r>
                        <a:rPr lang="lv-LV" sz="1600" dirty="0">
                          <a:latin typeface="Roboto"/>
                        </a:rPr>
                        <a:t>4146</a:t>
                      </a:r>
                      <a:r>
                        <a:rPr lang="en-US" sz="1600" dirty="0">
                          <a:latin typeface="Roboto"/>
                        </a:rPr>
                        <a:t> (34.4 %)</a:t>
                      </a:r>
                      <a:endParaRPr lang="en-GB" sz="1600" dirty="0">
                        <a:latin typeface="Roboto"/>
                      </a:endParaRPr>
                    </a:p>
                  </a:txBody>
                  <a:tcPr anchor="ctr">
                    <a:lnT w="28575" cap="flat" cmpd="sng" algn="ctr">
                      <a:solidFill>
                        <a:schemeClr val="tx1"/>
                      </a:solidFill>
                      <a:prstDash val="solid"/>
                      <a:round/>
                      <a:headEnd type="none" w="med" len="med"/>
                      <a:tailEnd type="none" w="med" len="med"/>
                    </a:lnT>
                  </a:tcPr>
                </a:tc>
                <a:tc>
                  <a:txBody>
                    <a:bodyPr/>
                    <a:lstStyle/>
                    <a:p>
                      <a:pPr algn="ctr"/>
                      <a:r>
                        <a:rPr lang="lv-LV" sz="1600" dirty="0">
                          <a:latin typeface="Roboto"/>
                        </a:rPr>
                        <a:t>2556</a:t>
                      </a:r>
                      <a:r>
                        <a:rPr lang="en-US" sz="1600" dirty="0">
                          <a:latin typeface="Roboto"/>
                        </a:rPr>
                        <a:t> (28.7 %)</a:t>
                      </a:r>
                      <a:endParaRPr lang="en-GB" sz="1600" dirty="0">
                        <a:latin typeface="Roboto"/>
                      </a:endParaRPr>
                    </a:p>
                  </a:txBody>
                  <a:tcPr anchor="ctr">
                    <a:lnT w="28575" cap="flat" cmpd="sng" algn="ctr">
                      <a:solidFill>
                        <a:schemeClr val="tx1"/>
                      </a:solidFill>
                      <a:prstDash val="solid"/>
                      <a:round/>
                      <a:headEnd type="none" w="med" len="med"/>
                      <a:tailEnd type="none" w="med" len="med"/>
                    </a:lnT>
                  </a:tcPr>
                </a:tc>
                <a:tc>
                  <a:txBody>
                    <a:bodyPr/>
                    <a:lstStyle/>
                    <a:p>
                      <a:pPr algn="ctr"/>
                      <a:r>
                        <a:rPr lang="en-GB" sz="1600" b="1" dirty="0">
                          <a:latin typeface="Roboto" panose="02000000000000000000" pitchFamily="2" charset="0"/>
                          <a:ea typeface="Roboto" panose="02000000000000000000" pitchFamily="2" charset="0"/>
                          <a:cs typeface="Roboto" panose="02000000000000000000" pitchFamily="2" charset="0"/>
                        </a:rPr>
                        <a:t>13045 (34.3 %)</a:t>
                      </a:r>
                    </a:p>
                  </a:txBody>
                  <a:tcPr anchor="ctr">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98195893"/>
                  </a:ext>
                </a:extLst>
              </a:tr>
            </a:tbl>
          </a:graphicData>
        </a:graphic>
      </p:graphicFrame>
      <p:sp>
        <p:nvSpPr>
          <p:cNvPr id="14" name="TextBox 13">
            <a:extLst>
              <a:ext uri="{FF2B5EF4-FFF2-40B4-BE49-F238E27FC236}">
                <a16:creationId xmlns:a16="http://schemas.microsoft.com/office/drawing/2014/main" id="{8C267D7E-2D86-6410-8590-3CB6C51877C0}"/>
              </a:ext>
            </a:extLst>
          </p:cNvPr>
          <p:cNvSpPr txBox="1"/>
          <p:nvPr/>
        </p:nvSpPr>
        <p:spPr>
          <a:xfrm>
            <a:off x="2076644" y="4283100"/>
            <a:ext cx="10030461" cy="1569660"/>
          </a:xfrm>
          <a:prstGeom prst="rect">
            <a:avLst/>
          </a:prstGeom>
          <a:noFill/>
        </p:spPr>
        <p:txBody>
          <a:bodyPr wrap="square">
            <a:spAutoFit/>
          </a:bodyPr>
          <a:lstStyle/>
          <a:p>
            <a:pPr marL="0" lvl="1" indent="287338">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Total population in the Baltic States</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 - 6.02 million</a:t>
            </a:r>
          </a:p>
          <a:p>
            <a:pPr marL="0" lvl="1" indent="287338">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Crude, non age-specific corrected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cancer incidence and mortality rates are 632 and 297 per 100 000 inhabitants</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respectively</a:t>
            </a:r>
          </a:p>
          <a:p>
            <a:pPr marL="0" lvl="1" indent="287338">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in 2020 </a:t>
            </a:r>
            <a:r>
              <a:rPr lang="en-US" sz="1600" b="1" u="sng" dirty="0">
                <a:solidFill>
                  <a:schemeClr val="tx1"/>
                </a:solidFill>
                <a:latin typeface="Roboto" panose="02000000000000000000" pitchFamily="2" charset="0"/>
                <a:ea typeface="Roboto" panose="02000000000000000000" pitchFamily="2" charset="0"/>
                <a:cs typeface="Roboto" panose="02000000000000000000" pitchFamily="2" charset="0"/>
              </a:rPr>
              <a:t>a total of about 13045 patients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received conventional radiotherapy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as cancer treatment procedure</a:t>
            </a:r>
          </a:p>
          <a:p>
            <a:pPr marL="0" lvl="1" indent="287338">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15" name="TextBox 14">
            <a:extLst>
              <a:ext uri="{FF2B5EF4-FFF2-40B4-BE49-F238E27FC236}">
                <a16:creationId xmlns:a16="http://schemas.microsoft.com/office/drawing/2014/main" id="{EB947EF1-5FD7-E66A-1207-EDC0C9E38951}"/>
              </a:ext>
            </a:extLst>
          </p:cNvPr>
          <p:cNvSpPr txBox="1"/>
          <p:nvPr/>
        </p:nvSpPr>
        <p:spPr>
          <a:xfrm>
            <a:off x="7037754" y="3986308"/>
            <a:ext cx="5149493" cy="338554"/>
          </a:xfrm>
          <a:prstGeom prst="rect">
            <a:avLst/>
          </a:prstGeom>
          <a:noFill/>
        </p:spPr>
        <p:txBody>
          <a:bodyPr wrap="square">
            <a:spAutoFit/>
          </a:bodyPr>
          <a:lstStyle/>
          <a:p>
            <a:pPr algn="r">
              <a:buClr>
                <a:srgbClr val="000066"/>
              </a:buClr>
            </a:pP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Data as of 2020/2021 </a:t>
            </a:r>
            <a:endParaRPr lang="en-US" sz="1600" b="1" i="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22" name="TextBox 21">
            <a:extLst>
              <a:ext uri="{FF2B5EF4-FFF2-40B4-BE49-F238E27FC236}">
                <a16:creationId xmlns:a16="http://schemas.microsoft.com/office/drawing/2014/main" id="{1830E595-FACB-D338-EA13-54CB5359A7FE}"/>
              </a:ext>
            </a:extLst>
          </p:cNvPr>
          <p:cNvSpPr txBox="1"/>
          <p:nvPr/>
        </p:nvSpPr>
        <p:spPr>
          <a:xfrm>
            <a:off x="1996502" y="5538228"/>
            <a:ext cx="10204642" cy="461665"/>
          </a:xfrm>
          <a:prstGeom prst="rect">
            <a:avLst/>
          </a:prstGeom>
          <a:noFill/>
        </p:spPr>
        <p:txBody>
          <a:bodyPr wrap="square">
            <a:spAutoFit/>
          </a:bodyPr>
          <a:lstStyle/>
          <a:p>
            <a:pPr algn="ctr">
              <a:buClr>
                <a:srgbClr val="000066"/>
              </a:buClr>
            </a:pPr>
            <a:r>
              <a:rPr lang="en-US" sz="2400" b="1" dirty="0">
                <a:solidFill>
                  <a:srgbClr val="0000A2"/>
                </a:solidFill>
                <a:latin typeface="Roboto" panose="02000000000000000000" pitchFamily="2" charset="0"/>
                <a:ea typeface="Roboto" panose="02000000000000000000" pitchFamily="2" charset="0"/>
                <a:cs typeface="Roboto" panose="02000000000000000000" pitchFamily="2" charset="0"/>
              </a:rPr>
              <a:t>What about specific data for particle therapy ?</a:t>
            </a:r>
            <a:endParaRPr lang="en-US" sz="2400" dirty="0">
              <a:solidFill>
                <a:srgbClr val="0000A2"/>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143536195"/>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Outcomes of “Particle therapy - future for the Baltic States?”</a:t>
            </a:r>
          </a:p>
        </p:txBody>
      </p:sp>
      <p:cxnSp>
        <p:nvCxnSpPr>
          <p:cNvPr id="9" name="Taisns savienotājs 8">
            <a:extLst>
              <a:ext uri="{FF2B5EF4-FFF2-40B4-BE49-F238E27FC236}">
                <a16:creationId xmlns:a16="http://schemas.microsoft.com/office/drawing/2014/main" id="{9127FFB3-A7DC-6B02-6021-EE4B8287F38A}"/>
              </a:ext>
            </a:extLst>
          </p:cNvPr>
          <p:cNvCxnSpPr/>
          <p:nvPr/>
        </p:nvCxnSpPr>
        <p:spPr>
          <a:xfrm>
            <a:off x="0" y="782439"/>
            <a:ext cx="12191998" cy="0"/>
          </a:xfrm>
          <a:prstGeom prst="line">
            <a:avLst/>
          </a:prstGeom>
          <a:ln w="3810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0" name="Taisnstūris 9">
            <a:extLst>
              <a:ext uri="{FF2B5EF4-FFF2-40B4-BE49-F238E27FC236}">
                <a16:creationId xmlns:a16="http://schemas.microsoft.com/office/drawing/2014/main" id="{56397762-66E6-E46A-4D43-AC82C4BAF7E2}"/>
              </a:ext>
            </a:extLst>
          </p:cNvPr>
          <p:cNvSpPr/>
          <p:nvPr/>
        </p:nvSpPr>
        <p:spPr>
          <a:xfrm>
            <a:off x="816745" y="618570"/>
            <a:ext cx="11375253" cy="277541"/>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āls 10">
            <a:extLst>
              <a:ext uri="{FF2B5EF4-FFF2-40B4-BE49-F238E27FC236}">
                <a16:creationId xmlns:a16="http://schemas.microsoft.com/office/drawing/2014/main" id="{6336A7A6-4964-285C-B637-5F84D0E57970}"/>
              </a:ext>
            </a:extLst>
          </p:cNvPr>
          <p:cNvSpPr/>
          <p:nvPr/>
        </p:nvSpPr>
        <p:spPr>
          <a:xfrm>
            <a:off x="969265" y="542742"/>
            <a:ext cx="479394" cy="47939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Taisns bultveida savienotājs 15">
            <a:extLst>
              <a:ext uri="{FF2B5EF4-FFF2-40B4-BE49-F238E27FC236}">
                <a16:creationId xmlns:a16="http://schemas.microsoft.com/office/drawing/2014/main" id="{465E8F66-02BD-D689-BBA5-FEFDAFC48582}"/>
              </a:ext>
            </a:extLst>
          </p:cNvPr>
          <p:cNvCxnSpPr/>
          <p:nvPr/>
        </p:nvCxnSpPr>
        <p:spPr>
          <a:xfrm>
            <a:off x="45720" y="618570"/>
            <a:ext cx="868681" cy="0"/>
          </a:xfrm>
          <a:prstGeom prst="straightConnector1">
            <a:avLst/>
          </a:prstGeom>
          <a:ln w="38100">
            <a:solidFill>
              <a:srgbClr val="000066"/>
            </a:solidFill>
            <a:tailEnd type="triangle"/>
          </a:ln>
        </p:spPr>
        <p:style>
          <a:lnRef idx="1">
            <a:schemeClr val="accent1"/>
          </a:lnRef>
          <a:fillRef idx="0">
            <a:schemeClr val="accent1"/>
          </a:fillRef>
          <a:effectRef idx="0">
            <a:schemeClr val="accent1"/>
          </a:effectRef>
          <a:fontRef idx="minor">
            <a:schemeClr val="tx1"/>
          </a:fontRef>
        </p:style>
      </p:cxnSp>
      <p:sp>
        <p:nvSpPr>
          <p:cNvPr id="17" name="Taisnstūris 16">
            <a:extLst>
              <a:ext uri="{FF2B5EF4-FFF2-40B4-BE49-F238E27FC236}">
                <a16:creationId xmlns:a16="http://schemas.microsoft.com/office/drawing/2014/main" id="{B9BE7879-CEDC-4315-0CF1-4FDE7B88D464}"/>
              </a:ext>
            </a:extLst>
          </p:cNvPr>
          <p:cNvSpPr/>
          <p:nvPr/>
        </p:nvSpPr>
        <p:spPr>
          <a:xfrm>
            <a:off x="0" y="1737381"/>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Helium synchrotron</a:t>
            </a:r>
          </a:p>
          <a:p>
            <a:r>
              <a:rPr lang="en-US" sz="1600" dirty="0">
                <a:latin typeface="Roboto" panose="02000000000000000000" pitchFamily="2" charset="0"/>
                <a:ea typeface="Roboto" panose="02000000000000000000" pitchFamily="2" charset="0"/>
                <a:cs typeface="Roboto" panose="02000000000000000000" pitchFamily="2" charset="0"/>
              </a:rPr>
              <a:t>technology</a:t>
            </a:r>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18" name="Taisnstūris 17">
            <a:extLst>
              <a:ext uri="{FF2B5EF4-FFF2-40B4-BE49-F238E27FC236}">
                <a16:creationId xmlns:a16="http://schemas.microsoft.com/office/drawing/2014/main" id="{16662D80-1A26-23A1-9F9F-59E0BF887A58}"/>
              </a:ext>
            </a:extLst>
          </p:cNvPr>
          <p:cNvSpPr/>
          <p:nvPr/>
        </p:nvSpPr>
        <p:spPr>
          <a:xfrm>
            <a:off x="0" y="2452603"/>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Indications for particle therapy</a:t>
            </a:r>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19" name="Taisnstūris 18">
            <a:extLst>
              <a:ext uri="{FF2B5EF4-FFF2-40B4-BE49-F238E27FC236}">
                <a16:creationId xmlns:a16="http://schemas.microsoft.com/office/drawing/2014/main" id="{5E12BC5F-7E03-8B3E-0E96-3613E3F06AED}"/>
              </a:ext>
            </a:extLst>
          </p:cNvPr>
          <p:cNvSpPr/>
          <p:nvPr/>
        </p:nvSpPr>
        <p:spPr>
          <a:xfrm>
            <a:off x="0" y="3167825"/>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Nuclear medicine</a:t>
            </a:r>
          </a:p>
        </p:txBody>
      </p:sp>
      <p:sp>
        <p:nvSpPr>
          <p:cNvPr id="20" name="Taisnstūris 19">
            <a:extLst>
              <a:ext uri="{FF2B5EF4-FFF2-40B4-BE49-F238E27FC236}">
                <a16:creationId xmlns:a16="http://schemas.microsoft.com/office/drawing/2014/main" id="{24240A39-21CB-D75B-D29A-0C0A4BBBA484}"/>
              </a:ext>
            </a:extLst>
          </p:cNvPr>
          <p:cNvSpPr/>
          <p:nvPr/>
        </p:nvSpPr>
        <p:spPr>
          <a:xfrm>
            <a:off x="0" y="3883047"/>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Educational pathways</a:t>
            </a:r>
          </a:p>
        </p:txBody>
      </p:sp>
      <p:sp>
        <p:nvSpPr>
          <p:cNvPr id="21" name="Taisnstūris 20">
            <a:extLst>
              <a:ext uri="{FF2B5EF4-FFF2-40B4-BE49-F238E27FC236}">
                <a16:creationId xmlns:a16="http://schemas.microsoft.com/office/drawing/2014/main" id="{70A0F4BA-F70E-4ACC-8179-C2094CA3553B}"/>
              </a:ext>
            </a:extLst>
          </p:cNvPr>
          <p:cNvSpPr/>
          <p:nvPr/>
        </p:nvSpPr>
        <p:spPr>
          <a:xfrm>
            <a:off x="0" y="4598269"/>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Roboto" panose="02000000000000000000" pitchFamily="2" charset="0"/>
                <a:ea typeface="Roboto" panose="02000000000000000000" pitchFamily="2" charset="0"/>
                <a:cs typeface="Roboto" panose="02000000000000000000" pitchFamily="2" charset="0"/>
              </a:rPr>
              <a:t>Cancer statistics in the Baltics</a:t>
            </a:r>
          </a:p>
        </p:txBody>
      </p:sp>
      <p:sp>
        <p:nvSpPr>
          <p:cNvPr id="23" name="TextBox 22">
            <a:extLst>
              <a:ext uri="{FF2B5EF4-FFF2-40B4-BE49-F238E27FC236}">
                <a16:creationId xmlns:a16="http://schemas.microsoft.com/office/drawing/2014/main" id="{9D3FD672-161A-DF2F-42D5-9222F6155EDE}"/>
              </a:ext>
            </a:extLst>
          </p:cNvPr>
          <p:cNvSpPr txBox="1"/>
          <p:nvPr/>
        </p:nvSpPr>
        <p:spPr>
          <a:xfrm>
            <a:off x="0" y="5965330"/>
            <a:ext cx="7306056" cy="584775"/>
          </a:xfrm>
          <a:prstGeom prst="rect">
            <a:avLst/>
          </a:prstGeom>
          <a:noFill/>
        </p:spPr>
        <p:txBody>
          <a:bodyPr wrap="square" rtlCol="0">
            <a:spAutoFit/>
          </a:bodyPr>
          <a:lstStyle/>
          <a:p>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Reporter slides: </a:t>
            </a:r>
            <a:r>
              <a:rPr lang="en-US" sz="1600" i="1" dirty="0">
                <a:solidFill>
                  <a:srgbClr val="000066"/>
                </a:solidFill>
                <a:latin typeface="Roboto" panose="02000000000000000000" pitchFamily="2" charset="0"/>
                <a:ea typeface="Roboto" panose="02000000000000000000" pitchFamily="2" charset="0"/>
                <a:cs typeface="Roboto" panose="02000000000000000000" pitchFamily="2" charset="0"/>
              </a:rPr>
              <a:t>jointly </a:t>
            </a:r>
            <a:r>
              <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rPr>
              <a:t>Manjit Dosanjh, Erika Korobeinikova, Kristaps Palskis</a:t>
            </a:r>
            <a:endParaRPr lang="en-US" sz="1600" dirty="0">
              <a:solidFill>
                <a:srgbClr val="000066"/>
              </a:solidFill>
              <a:latin typeface="Roboto" panose="02000000000000000000" pitchFamily="2" charset="0"/>
              <a:ea typeface="Roboto" panose="02000000000000000000" pitchFamily="2" charset="0"/>
              <a:cs typeface="Roboto" panose="02000000000000000000" pitchFamily="2" charset="0"/>
            </a:endParaRPr>
          </a:p>
          <a:p>
            <a:r>
              <a:rPr lang="en-US" sz="1600" dirty="0">
                <a:solidFill>
                  <a:srgbClr val="000066"/>
                </a:solidFill>
                <a:latin typeface="Roboto" panose="02000000000000000000" pitchFamily="2" charset="0"/>
                <a:ea typeface="Roboto" panose="02000000000000000000" pitchFamily="2" charset="0"/>
                <a:cs typeface="Roboto" panose="02000000000000000000" pitchFamily="2" charset="0"/>
              </a:rPr>
              <a:t>Moderator notes: </a:t>
            </a:r>
            <a:r>
              <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rPr>
              <a:t>Dace </a:t>
            </a:r>
            <a:r>
              <a:rPr lang="en-US" sz="1600" b="1" dirty="0" err="1">
                <a:solidFill>
                  <a:srgbClr val="000066"/>
                </a:solidFill>
                <a:latin typeface="Roboto" panose="02000000000000000000" pitchFamily="2" charset="0"/>
                <a:ea typeface="Roboto" panose="02000000000000000000" pitchFamily="2" charset="0"/>
                <a:cs typeface="Roboto" panose="02000000000000000000" pitchFamily="2" charset="0"/>
              </a:rPr>
              <a:t>Bogorada-Saukuma</a:t>
            </a:r>
            <a:endParaRPr lang="en-US" sz="1600" b="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
        <p:nvSpPr>
          <p:cNvPr id="24" name="Taisnstūris 23">
            <a:extLst>
              <a:ext uri="{FF2B5EF4-FFF2-40B4-BE49-F238E27FC236}">
                <a16:creationId xmlns:a16="http://schemas.microsoft.com/office/drawing/2014/main" id="{EE09B60B-F613-B3D7-82FB-6225CE969037}"/>
              </a:ext>
            </a:extLst>
          </p:cNvPr>
          <p:cNvSpPr/>
          <p:nvPr/>
        </p:nvSpPr>
        <p:spPr>
          <a:xfrm>
            <a:off x="2064391" y="1014067"/>
            <a:ext cx="10125455" cy="50614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buClr>
                <a:srgbClr val="000066"/>
              </a:buClr>
            </a:pP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How many PT eligible patients could we have in the Baltic States ?</a:t>
            </a:r>
          </a:p>
          <a:p>
            <a:pPr marL="228600" lvl="1" indent="-228600">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A literature review done by </a:t>
            </a:r>
            <a:r>
              <a:rPr lang="en-US" sz="1600" b="1" u="sng" dirty="0">
                <a:solidFill>
                  <a:schemeClr val="tx1"/>
                </a:solidFill>
                <a:latin typeface="Roboto" panose="02000000000000000000" pitchFamily="2" charset="0"/>
                <a:ea typeface="Roboto" panose="02000000000000000000" pitchFamily="2" charset="0"/>
                <a:cs typeface="Roboto" panose="02000000000000000000" pitchFamily="2" charset="0"/>
              </a:rPr>
              <a:t>dr. Erika Korobeinikova</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a:t>
            </a:r>
          </a:p>
        </p:txBody>
      </p:sp>
      <p:cxnSp>
        <p:nvCxnSpPr>
          <p:cNvPr id="25" name="Taisns savienotājs 24">
            <a:extLst>
              <a:ext uri="{FF2B5EF4-FFF2-40B4-BE49-F238E27FC236}">
                <a16:creationId xmlns:a16="http://schemas.microsoft.com/office/drawing/2014/main" id="{FDB5E1AF-881D-50FF-FCE4-046C8ED63A12}"/>
              </a:ext>
            </a:extLst>
          </p:cNvPr>
          <p:cNvCxnSpPr>
            <a:cxnSpLocks/>
          </p:cNvCxnSpPr>
          <p:nvPr/>
        </p:nvCxnSpPr>
        <p:spPr>
          <a:xfrm flipH="1">
            <a:off x="0" y="1841787"/>
            <a:ext cx="719157"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cxnSp>
        <p:nvCxnSpPr>
          <p:cNvPr id="28" name="Taisns savienotājs 27">
            <a:extLst>
              <a:ext uri="{FF2B5EF4-FFF2-40B4-BE49-F238E27FC236}">
                <a16:creationId xmlns:a16="http://schemas.microsoft.com/office/drawing/2014/main" id="{593AE556-0019-474D-E809-8CF2111F9799}"/>
              </a:ext>
            </a:extLst>
          </p:cNvPr>
          <p:cNvCxnSpPr>
            <a:cxnSpLocks/>
          </p:cNvCxnSpPr>
          <p:nvPr/>
        </p:nvCxnSpPr>
        <p:spPr>
          <a:xfrm flipH="1">
            <a:off x="2064391" y="984052"/>
            <a:ext cx="10127609"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14D54C4-4D00-2C5E-190B-0B2A115E7866}"/>
              </a:ext>
            </a:extLst>
          </p:cNvPr>
          <p:cNvSpPr txBox="1"/>
          <p:nvPr/>
        </p:nvSpPr>
        <p:spPr>
          <a:xfrm>
            <a:off x="2066541" y="505637"/>
            <a:ext cx="10134603" cy="461665"/>
          </a:xfrm>
          <a:prstGeom prst="rect">
            <a:avLst/>
          </a:prstGeom>
          <a:noFill/>
        </p:spPr>
        <p:txBody>
          <a:bodyPr wrap="square" rtlCol="0">
            <a:spAutoFit/>
          </a:bodyPr>
          <a:lstStyle/>
          <a:p>
            <a:pPr algn="r"/>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Key information reported</a:t>
            </a:r>
          </a:p>
        </p:txBody>
      </p:sp>
      <p:sp>
        <p:nvSpPr>
          <p:cNvPr id="33" name="Taisnstūris 32">
            <a:extLst>
              <a:ext uri="{FF2B5EF4-FFF2-40B4-BE49-F238E27FC236}">
                <a16:creationId xmlns:a16="http://schemas.microsoft.com/office/drawing/2014/main" id="{64B7D8EC-4381-5901-9DBB-8CAEBD4EC85D}"/>
              </a:ext>
            </a:extLst>
          </p:cNvPr>
          <p:cNvSpPr/>
          <p:nvPr/>
        </p:nvSpPr>
        <p:spPr>
          <a:xfrm flipH="1">
            <a:off x="1984248" y="920899"/>
            <a:ext cx="7007352" cy="1670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aisnstūris 7">
            <a:extLst>
              <a:ext uri="{FF2B5EF4-FFF2-40B4-BE49-F238E27FC236}">
                <a16:creationId xmlns:a16="http://schemas.microsoft.com/office/drawing/2014/main" id="{C956FF06-3B1E-25A3-3A15-012B76DB1D60}"/>
              </a:ext>
            </a:extLst>
          </p:cNvPr>
          <p:cNvSpPr/>
          <p:nvPr/>
        </p:nvSpPr>
        <p:spPr>
          <a:xfrm>
            <a:off x="-371793" y="1663198"/>
            <a:ext cx="2368295" cy="2935060"/>
          </a:xfrm>
          <a:prstGeom prst="rect">
            <a:avLst/>
          </a:prstGeom>
          <a:solidFill>
            <a:srgbClr val="E7F3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2" name="Taisnstūris 1">
            <a:extLst>
              <a:ext uri="{FF2B5EF4-FFF2-40B4-BE49-F238E27FC236}">
                <a16:creationId xmlns:a16="http://schemas.microsoft.com/office/drawing/2014/main" id="{9C9B2D9F-EEDC-E0EE-B5CF-E640E223BA93}"/>
              </a:ext>
            </a:extLst>
          </p:cNvPr>
          <p:cNvSpPr/>
          <p:nvPr/>
        </p:nvSpPr>
        <p:spPr>
          <a:xfrm>
            <a:off x="2587752" y="3593792"/>
            <a:ext cx="4591182" cy="14352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66"/>
              </a:buClr>
            </a:pPr>
            <a:r>
              <a:rPr lang="en-US" sz="2800" b="1" dirty="0">
                <a:solidFill>
                  <a:srgbClr val="000066"/>
                </a:solidFill>
                <a:latin typeface="Roboto" panose="02000000000000000000" pitchFamily="2" charset="0"/>
                <a:ea typeface="Roboto" panose="02000000000000000000" pitchFamily="2" charset="0"/>
                <a:cs typeface="Roboto" panose="02000000000000000000" pitchFamily="2" charset="0"/>
              </a:rPr>
              <a:t>13045 RT patients </a:t>
            </a:r>
          </a:p>
          <a:p>
            <a:pPr algn="ctr">
              <a:buClr>
                <a:srgbClr val="000066"/>
              </a:buClr>
            </a:pPr>
            <a:r>
              <a:rPr lang="en-US" sz="2800" i="1" dirty="0">
                <a:solidFill>
                  <a:srgbClr val="000066"/>
                </a:solidFill>
                <a:latin typeface="Roboto" panose="02000000000000000000" pitchFamily="2" charset="0"/>
                <a:ea typeface="Roboto" panose="02000000000000000000" pitchFamily="2" charset="0"/>
                <a:cs typeface="Roboto" panose="02000000000000000000" pitchFamily="2" charset="0"/>
              </a:rPr>
              <a:t>in 2020</a:t>
            </a:r>
          </a:p>
        </p:txBody>
      </p:sp>
      <p:cxnSp>
        <p:nvCxnSpPr>
          <p:cNvPr id="6" name="Taisns bultveida savienotājs 5">
            <a:extLst>
              <a:ext uri="{FF2B5EF4-FFF2-40B4-BE49-F238E27FC236}">
                <a16:creationId xmlns:a16="http://schemas.microsoft.com/office/drawing/2014/main" id="{6EEA5EF1-542C-5931-9E6B-2D023ECC1B26}"/>
              </a:ext>
            </a:extLst>
          </p:cNvPr>
          <p:cNvCxnSpPr>
            <a:cxnSpLocks/>
          </p:cNvCxnSpPr>
          <p:nvPr/>
        </p:nvCxnSpPr>
        <p:spPr>
          <a:xfrm flipV="1">
            <a:off x="6455664" y="3813048"/>
            <a:ext cx="2048256" cy="481456"/>
          </a:xfrm>
          <a:prstGeom prst="straightConnector1">
            <a:avLst/>
          </a:prstGeom>
          <a:ln w="28575">
            <a:solidFill>
              <a:srgbClr val="000066"/>
            </a:solidFill>
            <a:tailEnd type="triangle"/>
          </a:ln>
        </p:spPr>
        <p:style>
          <a:lnRef idx="1">
            <a:schemeClr val="accent1"/>
          </a:lnRef>
          <a:fillRef idx="0">
            <a:schemeClr val="accent1"/>
          </a:fillRef>
          <a:effectRef idx="0">
            <a:schemeClr val="accent1"/>
          </a:effectRef>
          <a:fontRef idx="minor">
            <a:schemeClr val="tx1"/>
          </a:fontRef>
        </p:style>
      </p:cxnSp>
      <p:cxnSp>
        <p:nvCxnSpPr>
          <p:cNvPr id="13" name="Taisns bultveida savienotājs 12">
            <a:extLst>
              <a:ext uri="{FF2B5EF4-FFF2-40B4-BE49-F238E27FC236}">
                <a16:creationId xmlns:a16="http://schemas.microsoft.com/office/drawing/2014/main" id="{F1F37A55-B50F-DDD2-B1C5-E17F26092969}"/>
              </a:ext>
            </a:extLst>
          </p:cNvPr>
          <p:cNvCxnSpPr>
            <a:cxnSpLocks/>
          </p:cNvCxnSpPr>
          <p:nvPr/>
        </p:nvCxnSpPr>
        <p:spPr>
          <a:xfrm>
            <a:off x="6455664" y="4300171"/>
            <a:ext cx="2048256" cy="481456"/>
          </a:xfrm>
          <a:prstGeom prst="straightConnector1">
            <a:avLst/>
          </a:prstGeom>
          <a:ln w="28575">
            <a:solidFill>
              <a:srgbClr val="000066"/>
            </a:solidFill>
            <a:tailEnd type="triangle"/>
          </a:ln>
        </p:spPr>
        <p:style>
          <a:lnRef idx="1">
            <a:schemeClr val="accent1"/>
          </a:lnRef>
          <a:fillRef idx="0">
            <a:schemeClr val="accent1"/>
          </a:fillRef>
          <a:effectRef idx="0">
            <a:schemeClr val="accent1"/>
          </a:effectRef>
          <a:fontRef idx="minor">
            <a:schemeClr val="tx1"/>
          </a:fontRef>
        </p:style>
      </p:cxnSp>
      <p:sp>
        <p:nvSpPr>
          <p:cNvPr id="14" name="Taisnstūris 13">
            <a:extLst>
              <a:ext uri="{FF2B5EF4-FFF2-40B4-BE49-F238E27FC236}">
                <a16:creationId xmlns:a16="http://schemas.microsoft.com/office/drawing/2014/main" id="{BE439D39-A317-3D5C-96D7-33E13D13061B}"/>
              </a:ext>
            </a:extLst>
          </p:cNvPr>
          <p:cNvSpPr/>
          <p:nvPr/>
        </p:nvSpPr>
        <p:spPr>
          <a:xfrm>
            <a:off x="7022592" y="3612000"/>
            <a:ext cx="1097280" cy="4407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66"/>
              </a:buClr>
            </a:pPr>
            <a:r>
              <a:rPr lang="en-US" sz="2000" b="1" dirty="0">
                <a:solidFill>
                  <a:srgbClr val="000066"/>
                </a:solidFill>
                <a:latin typeface="Roboto" panose="02000000000000000000" pitchFamily="2" charset="0"/>
                <a:ea typeface="Roboto" panose="02000000000000000000" pitchFamily="2" charset="0"/>
                <a:cs typeface="Roboto" panose="02000000000000000000" pitchFamily="2" charset="0"/>
              </a:rPr>
              <a:t>1.5 %</a:t>
            </a:r>
            <a:endParaRPr lang="en-US" sz="2000" i="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
        <p:nvSpPr>
          <p:cNvPr id="15" name="Taisnstūris 14">
            <a:extLst>
              <a:ext uri="{FF2B5EF4-FFF2-40B4-BE49-F238E27FC236}">
                <a16:creationId xmlns:a16="http://schemas.microsoft.com/office/drawing/2014/main" id="{EBCA359D-DB78-55FB-1450-D4B13E57040E}"/>
              </a:ext>
            </a:extLst>
          </p:cNvPr>
          <p:cNvSpPr/>
          <p:nvPr/>
        </p:nvSpPr>
        <p:spPr>
          <a:xfrm>
            <a:off x="7022592" y="4632672"/>
            <a:ext cx="1097280" cy="4407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66"/>
              </a:buClr>
            </a:pPr>
            <a:r>
              <a:rPr lang="en-US" sz="2000" b="1" dirty="0">
                <a:solidFill>
                  <a:srgbClr val="000066"/>
                </a:solidFill>
                <a:latin typeface="Roboto" panose="02000000000000000000" pitchFamily="2" charset="0"/>
                <a:ea typeface="Roboto" panose="02000000000000000000" pitchFamily="2" charset="0"/>
                <a:cs typeface="Roboto" panose="02000000000000000000" pitchFamily="2" charset="0"/>
              </a:rPr>
              <a:t>15 %</a:t>
            </a:r>
            <a:endParaRPr lang="en-US" sz="2000" i="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
        <p:nvSpPr>
          <p:cNvPr id="22" name="Taisnstūris 21">
            <a:extLst>
              <a:ext uri="{FF2B5EF4-FFF2-40B4-BE49-F238E27FC236}">
                <a16:creationId xmlns:a16="http://schemas.microsoft.com/office/drawing/2014/main" id="{14541325-B6CA-EF37-6217-7D041B624C7C}"/>
              </a:ext>
            </a:extLst>
          </p:cNvPr>
          <p:cNvSpPr/>
          <p:nvPr/>
        </p:nvSpPr>
        <p:spPr>
          <a:xfrm>
            <a:off x="8503919" y="3330454"/>
            <a:ext cx="2798065" cy="9914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000066"/>
              </a:buClr>
            </a:pPr>
            <a:r>
              <a:rPr lang="en-US" sz="2800" b="1" dirty="0">
                <a:solidFill>
                  <a:srgbClr val="000066"/>
                </a:solidFill>
                <a:latin typeface="Roboto" panose="02000000000000000000" pitchFamily="2" charset="0"/>
                <a:ea typeface="Roboto" panose="02000000000000000000" pitchFamily="2" charset="0"/>
                <a:cs typeface="Roboto" panose="02000000000000000000" pitchFamily="2" charset="0"/>
              </a:rPr>
              <a:t>196 PT patients</a:t>
            </a:r>
          </a:p>
        </p:txBody>
      </p:sp>
      <p:sp>
        <p:nvSpPr>
          <p:cNvPr id="26" name="Taisnstūris 25">
            <a:extLst>
              <a:ext uri="{FF2B5EF4-FFF2-40B4-BE49-F238E27FC236}">
                <a16:creationId xmlns:a16="http://schemas.microsoft.com/office/drawing/2014/main" id="{E6E50FF9-EAA6-7230-9F06-694EDDC28367}"/>
              </a:ext>
            </a:extLst>
          </p:cNvPr>
          <p:cNvSpPr/>
          <p:nvPr/>
        </p:nvSpPr>
        <p:spPr>
          <a:xfrm>
            <a:off x="8503918" y="4290501"/>
            <a:ext cx="3456434" cy="9914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000066"/>
              </a:buClr>
            </a:pPr>
            <a:r>
              <a:rPr lang="en-US" sz="2800" b="1" dirty="0">
                <a:solidFill>
                  <a:srgbClr val="000066"/>
                </a:solidFill>
                <a:latin typeface="Roboto" panose="02000000000000000000" pitchFamily="2" charset="0"/>
                <a:ea typeface="Roboto" panose="02000000000000000000" pitchFamily="2" charset="0"/>
                <a:cs typeface="Roboto" panose="02000000000000000000" pitchFamily="2" charset="0"/>
              </a:rPr>
              <a:t>1950 PT patients</a:t>
            </a:r>
          </a:p>
        </p:txBody>
      </p:sp>
      <p:sp>
        <p:nvSpPr>
          <p:cNvPr id="27" name="Taisnstūris 26">
            <a:extLst>
              <a:ext uri="{FF2B5EF4-FFF2-40B4-BE49-F238E27FC236}">
                <a16:creationId xmlns:a16="http://schemas.microsoft.com/office/drawing/2014/main" id="{064044FD-47B4-42A7-28A9-D9BDD4AFCDD4}"/>
              </a:ext>
            </a:extLst>
          </p:cNvPr>
          <p:cNvSpPr/>
          <p:nvPr/>
        </p:nvSpPr>
        <p:spPr>
          <a:xfrm>
            <a:off x="2082679" y="5044240"/>
            <a:ext cx="10023978" cy="892861"/>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latin typeface="Roboto" panose="02000000000000000000" pitchFamily="2" charset="0"/>
                <a:ea typeface="Roboto" panose="02000000000000000000" pitchFamily="2" charset="0"/>
                <a:cs typeface="Roboto" panose="02000000000000000000" pitchFamily="2" charset="0"/>
              </a:rPr>
              <a:t>European proton therapy center statistics </a:t>
            </a:r>
            <a:r>
              <a:rPr lang="en-US" sz="1600" dirty="0">
                <a:latin typeface="Roboto" panose="02000000000000000000" pitchFamily="2" charset="0"/>
                <a:ea typeface="Roboto" panose="02000000000000000000" pitchFamily="2" charset="0"/>
                <a:cs typeface="Roboto" panose="02000000000000000000" pitchFamily="2" charset="0"/>
              </a:rPr>
              <a:t>show on </a:t>
            </a:r>
            <a:r>
              <a:rPr lang="en-US" sz="1600" b="1" u="sng" dirty="0">
                <a:latin typeface="Roboto" panose="02000000000000000000" pitchFamily="2" charset="0"/>
                <a:ea typeface="Roboto" panose="02000000000000000000" pitchFamily="2" charset="0"/>
                <a:cs typeface="Roboto" panose="02000000000000000000" pitchFamily="2" charset="0"/>
              </a:rPr>
              <a:t>average 223 adult and 150 pediatric patients</a:t>
            </a:r>
            <a:r>
              <a:rPr lang="en-US" sz="1600" b="1" dirty="0">
                <a:latin typeface="Roboto" panose="02000000000000000000" pitchFamily="2" charset="0"/>
                <a:ea typeface="Roboto" panose="02000000000000000000" pitchFamily="2" charset="0"/>
                <a:cs typeface="Roboto" panose="02000000000000000000" pitchFamily="2" charset="0"/>
              </a:rPr>
              <a:t> receive proton therapy yearly per center </a:t>
            </a:r>
            <a:r>
              <a:rPr lang="en-US" sz="1600" dirty="0">
                <a:latin typeface="Roboto" panose="02000000000000000000" pitchFamily="2" charset="0"/>
                <a:ea typeface="Roboto" panose="02000000000000000000" pitchFamily="2" charset="0"/>
                <a:cs typeface="Roboto" panose="02000000000000000000" pitchFamily="2" charset="0"/>
              </a:rPr>
              <a:t>( </a:t>
            </a:r>
            <a:r>
              <a:rPr lang="en-US" sz="1600" i="1" dirty="0">
                <a:latin typeface="Roboto" panose="02000000000000000000" pitchFamily="2" charset="0"/>
                <a:ea typeface="Roboto" panose="02000000000000000000" pitchFamily="2" charset="0"/>
                <a:cs typeface="Roboto" panose="02000000000000000000" pitchFamily="2" charset="0"/>
              </a:rPr>
              <a:t>data of 2020 </a:t>
            </a:r>
            <a:r>
              <a:rPr lang="en-US" sz="1600" dirty="0">
                <a:latin typeface="Roboto" panose="02000000000000000000" pitchFamily="2" charset="0"/>
                <a:ea typeface="Roboto" panose="02000000000000000000" pitchFamily="2" charset="0"/>
                <a:cs typeface="Roboto" panose="02000000000000000000" pitchFamily="2" charset="0"/>
              </a:rPr>
              <a:t>)</a:t>
            </a:r>
          </a:p>
        </p:txBody>
      </p:sp>
      <p:graphicFrame>
        <p:nvGraphicFramePr>
          <p:cNvPr id="5" name="Tabula 6">
            <a:extLst>
              <a:ext uri="{FF2B5EF4-FFF2-40B4-BE49-F238E27FC236}">
                <a16:creationId xmlns:a16="http://schemas.microsoft.com/office/drawing/2014/main" id="{40505296-35D8-7E8D-83DD-871C508144E0}"/>
              </a:ext>
            </a:extLst>
          </p:cNvPr>
          <p:cNvGraphicFramePr>
            <a:graphicFrameLocks noGrp="1"/>
          </p:cNvGraphicFramePr>
          <p:nvPr/>
        </p:nvGraphicFramePr>
        <p:xfrm>
          <a:off x="2076645" y="1798779"/>
          <a:ext cx="10030012" cy="1676400"/>
        </p:xfrm>
        <a:graphic>
          <a:graphicData uri="http://schemas.openxmlformats.org/drawingml/2006/table">
            <a:tbl>
              <a:tblPr firstRow="1" bandRow="1">
                <a:tableStyleId>{5C22544A-7EE6-4342-B048-85BDC9FD1C3A}</a:tableStyleId>
              </a:tblPr>
              <a:tblGrid>
                <a:gridCol w="2970484">
                  <a:extLst>
                    <a:ext uri="{9D8B030D-6E8A-4147-A177-3AD203B41FA5}">
                      <a16:colId xmlns:a16="http://schemas.microsoft.com/office/drawing/2014/main" val="1859328424"/>
                    </a:ext>
                  </a:extLst>
                </a:gridCol>
                <a:gridCol w="7059528">
                  <a:extLst>
                    <a:ext uri="{9D8B030D-6E8A-4147-A177-3AD203B41FA5}">
                      <a16:colId xmlns:a16="http://schemas.microsoft.com/office/drawing/2014/main" val="4249935037"/>
                    </a:ext>
                  </a:extLst>
                </a:gridCol>
              </a:tblGrid>
              <a:tr h="309381">
                <a:tc>
                  <a:txBody>
                    <a:bodyPr/>
                    <a:lstStyle/>
                    <a:p>
                      <a:r>
                        <a:rPr lang="en-US" sz="1600" b="1" dirty="0">
                          <a:solidFill>
                            <a:schemeClr val="bg1"/>
                          </a:solidFill>
                          <a:latin typeface="Roboto" panose="02000000000000000000" pitchFamily="2" charset="0"/>
                          <a:ea typeface="Roboto" panose="02000000000000000000" pitchFamily="2" charset="0"/>
                          <a:cs typeface="Roboto" panose="02000000000000000000" pitchFamily="2" charset="0"/>
                        </a:rPr>
                        <a:t>Data of United States, 2021</a:t>
                      </a:r>
                    </a:p>
                  </a:txBody>
                  <a:tcPr>
                    <a:lnB w="12700" cap="flat" cmpd="sng" algn="ctr">
                      <a:solidFill>
                        <a:schemeClr val="bg1"/>
                      </a:solidFill>
                      <a:prstDash val="solid"/>
                      <a:round/>
                      <a:headEnd type="none" w="med" len="med"/>
                      <a:tailEnd type="none" w="med" len="med"/>
                    </a:lnB>
                    <a:solidFill>
                      <a:srgbClr val="0066CC"/>
                    </a:solidFill>
                  </a:tcPr>
                </a:tc>
                <a:tc>
                  <a:txBody>
                    <a:bodyPr/>
                    <a:lstStyle/>
                    <a:p>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2.2 % of all RT patients </a:t>
                      </a:r>
                      <a:r>
                        <a:rPr lang="en-US" sz="1600" b="0" dirty="0">
                          <a:solidFill>
                            <a:schemeClr val="tx1"/>
                          </a:solidFill>
                          <a:latin typeface="Roboto" panose="02000000000000000000" pitchFamily="2" charset="0"/>
                          <a:ea typeface="Roboto" panose="02000000000000000000" pitchFamily="2" charset="0"/>
                          <a:cs typeface="Roboto" panose="02000000000000000000" pitchFamily="2" charset="0"/>
                        </a:rPr>
                        <a:t>– eligible and treated</a:t>
                      </a:r>
                    </a:p>
                  </a:txBody>
                  <a:tcPr>
                    <a:lnB w="12700" cap="flat" cmpd="sng" algn="ctr">
                      <a:solidFill>
                        <a:schemeClr val="bg1"/>
                      </a:solidFill>
                      <a:prstDash val="solid"/>
                      <a:round/>
                      <a:headEnd type="none" w="med" len="med"/>
                      <a:tailEnd type="none" w="med" len="med"/>
                    </a:lnB>
                    <a:solidFill>
                      <a:srgbClr val="EAEAF6"/>
                    </a:solidFill>
                  </a:tcPr>
                </a:tc>
                <a:extLst>
                  <a:ext uri="{0D108BD9-81ED-4DB2-BD59-A6C34878D82A}">
                    <a16:rowId xmlns:a16="http://schemas.microsoft.com/office/drawing/2014/main" val="4042645356"/>
                  </a:ext>
                </a:extLst>
              </a:tr>
              <a:tr h="309381">
                <a:tc>
                  <a:txBody>
                    <a:bodyPr/>
                    <a:lstStyle/>
                    <a:p>
                      <a:r>
                        <a:rPr lang="en-US" sz="1600" b="1" dirty="0">
                          <a:solidFill>
                            <a:schemeClr val="bg1"/>
                          </a:solidFill>
                          <a:latin typeface="Roboto" panose="02000000000000000000" pitchFamily="2" charset="0"/>
                          <a:ea typeface="Roboto" panose="02000000000000000000" pitchFamily="2" charset="0"/>
                          <a:cs typeface="Roboto" panose="02000000000000000000" pitchFamily="2" charset="0"/>
                        </a:rPr>
                        <a:t>Data of United Kingdom, 2018</a:t>
                      </a:r>
                    </a:p>
                  </a:txBody>
                  <a:tcPr>
                    <a:lnT w="12700" cap="flat" cmpd="sng" algn="ctr">
                      <a:solidFill>
                        <a:schemeClr val="bg1"/>
                      </a:solidFill>
                      <a:prstDash val="solid"/>
                      <a:round/>
                      <a:headEnd type="none" w="med" len="med"/>
                      <a:tailEnd type="none" w="med" len="med"/>
                    </a:lnT>
                    <a:solidFill>
                      <a:srgbClr val="0066CC"/>
                    </a:solidFill>
                  </a:tcPr>
                </a:tc>
                <a:tc>
                  <a:txBody>
                    <a:bodyPr/>
                    <a:lstStyle/>
                    <a:p>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1.5 % of all RT patients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eligible and treated</a:t>
                      </a:r>
                    </a:p>
                  </a:txBody>
                  <a:tcPr>
                    <a:lnT w="12700" cap="flat" cmpd="sng" algn="ctr">
                      <a:solidFill>
                        <a:schemeClr val="bg1"/>
                      </a:solidFill>
                      <a:prstDash val="solid"/>
                      <a:round/>
                      <a:headEnd type="none" w="med" len="med"/>
                      <a:tailEnd type="none" w="med" len="med"/>
                    </a:lnT>
                    <a:solidFill>
                      <a:srgbClr val="EAEAF6"/>
                    </a:solidFill>
                  </a:tcPr>
                </a:tc>
                <a:extLst>
                  <a:ext uri="{0D108BD9-81ED-4DB2-BD59-A6C34878D82A}">
                    <a16:rowId xmlns:a16="http://schemas.microsoft.com/office/drawing/2014/main" val="738849843"/>
                  </a:ext>
                </a:extLst>
              </a:tr>
              <a:tr h="309381">
                <a:tc>
                  <a:txBody>
                    <a:bodyPr/>
                    <a:lstStyle/>
                    <a:p>
                      <a:r>
                        <a:rPr lang="en-US" sz="1600" b="1" dirty="0">
                          <a:solidFill>
                            <a:schemeClr val="bg1"/>
                          </a:solidFill>
                          <a:latin typeface="Roboto" panose="02000000000000000000" pitchFamily="2" charset="0"/>
                          <a:ea typeface="Roboto" panose="02000000000000000000" pitchFamily="2" charset="0"/>
                          <a:cs typeface="Roboto" panose="02000000000000000000" pitchFamily="2" charset="0"/>
                        </a:rPr>
                        <a:t>Swedish study, 2005</a:t>
                      </a:r>
                    </a:p>
                  </a:txBody>
                  <a:tcPr>
                    <a:solidFill>
                      <a:srgbClr val="0066CC"/>
                    </a:solidFill>
                  </a:tcPr>
                </a:tc>
                <a:tc>
                  <a:txBody>
                    <a:bodyPr/>
                    <a:lstStyle/>
                    <a:p>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14 – 15 % of all RT patients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therapeutic benefit to justify </a:t>
                      </a:r>
                    </a:p>
                  </a:txBody>
                  <a:tcPr>
                    <a:solidFill>
                      <a:srgbClr val="EAEAF6"/>
                    </a:solidFill>
                  </a:tcPr>
                </a:tc>
                <a:extLst>
                  <a:ext uri="{0D108BD9-81ED-4DB2-BD59-A6C34878D82A}">
                    <a16:rowId xmlns:a16="http://schemas.microsoft.com/office/drawing/2014/main" val="2999033055"/>
                  </a:ext>
                </a:extLst>
              </a:tr>
              <a:tr h="309381">
                <a:tc>
                  <a:txBody>
                    <a:bodyPr/>
                    <a:lstStyle/>
                    <a:p>
                      <a:r>
                        <a:rPr lang="en-US" sz="1600" b="1" dirty="0">
                          <a:solidFill>
                            <a:schemeClr val="bg1"/>
                          </a:solidFill>
                          <a:latin typeface="Roboto" panose="02000000000000000000" pitchFamily="2" charset="0"/>
                          <a:ea typeface="Roboto" panose="02000000000000000000" pitchFamily="2" charset="0"/>
                          <a:cs typeface="Roboto" panose="02000000000000000000" pitchFamily="2" charset="0"/>
                        </a:rPr>
                        <a:t>United Kingdom study, 2022</a:t>
                      </a:r>
                    </a:p>
                  </a:txBody>
                  <a:tcPr>
                    <a:solidFill>
                      <a:srgbClr val="0066CC"/>
                    </a:solidFill>
                  </a:tcPr>
                </a:tc>
                <a:tc>
                  <a:txBody>
                    <a:bodyPr/>
                    <a:lstStyle/>
                    <a:p>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4.3 % of all RT patients</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 therapeutic benefit to justify </a:t>
                      </a:r>
                    </a:p>
                  </a:txBody>
                  <a:tcPr>
                    <a:solidFill>
                      <a:srgbClr val="EAEAF6"/>
                    </a:solidFill>
                  </a:tcPr>
                </a:tc>
                <a:extLst>
                  <a:ext uri="{0D108BD9-81ED-4DB2-BD59-A6C34878D82A}">
                    <a16:rowId xmlns:a16="http://schemas.microsoft.com/office/drawing/2014/main" val="769352793"/>
                  </a:ext>
                </a:extLst>
              </a:tr>
              <a:tr h="309381">
                <a:tc>
                  <a:txBody>
                    <a:bodyPr/>
                    <a:lstStyle/>
                    <a:p>
                      <a:r>
                        <a:rPr lang="en-US" sz="1600" b="1" dirty="0">
                          <a:solidFill>
                            <a:schemeClr val="bg1"/>
                          </a:solidFill>
                          <a:latin typeface="Roboto" panose="02000000000000000000" pitchFamily="2" charset="0"/>
                          <a:ea typeface="Roboto" panose="02000000000000000000" pitchFamily="2" charset="0"/>
                          <a:cs typeface="Roboto" panose="02000000000000000000" pitchFamily="2" charset="0"/>
                        </a:rPr>
                        <a:t>Korean study, 2018</a:t>
                      </a:r>
                    </a:p>
                  </a:txBody>
                  <a:tcPr>
                    <a:solidFill>
                      <a:srgbClr val="0066CC"/>
                    </a:solidFill>
                  </a:tcPr>
                </a:tc>
                <a:tc>
                  <a:txBody>
                    <a:bodyPr/>
                    <a:lstStyle/>
                    <a:p>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10 % of all RT patients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eligible and treated</a:t>
                      </a:r>
                    </a:p>
                  </a:txBody>
                  <a:tcPr>
                    <a:solidFill>
                      <a:srgbClr val="EAEAF6"/>
                    </a:solidFill>
                  </a:tcPr>
                </a:tc>
                <a:extLst>
                  <a:ext uri="{0D108BD9-81ED-4DB2-BD59-A6C34878D82A}">
                    <a16:rowId xmlns:a16="http://schemas.microsoft.com/office/drawing/2014/main" val="2399625771"/>
                  </a:ext>
                </a:extLst>
              </a:tr>
            </a:tbl>
          </a:graphicData>
        </a:graphic>
      </p:graphicFrame>
      <p:sp>
        <p:nvSpPr>
          <p:cNvPr id="7" name="Taisnstūris 6">
            <a:extLst>
              <a:ext uri="{FF2B5EF4-FFF2-40B4-BE49-F238E27FC236}">
                <a16:creationId xmlns:a16="http://schemas.microsoft.com/office/drawing/2014/main" id="{1218035E-6E7B-7C33-8653-9E41F2F32C02}"/>
              </a:ext>
            </a:extLst>
          </p:cNvPr>
          <p:cNvSpPr/>
          <p:nvPr/>
        </p:nvSpPr>
        <p:spPr>
          <a:xfrm>
            <a:off x="-9146" y="479394"/>
            <a:ext cx="12210290" cy="6378606"/>
          </a:xfrm>
          <a:prstGeom prst="rect">
            <a:avLst/>
          </a:prstGeom>
          <a:solidFill>
            <a:srgbClr val="FFFFFF">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66"/>
              </a:buClr>
            </a:pPr>
            <a:r>
              <a:rPr lang="en-US" sz="7200" b="1" dirty="0">
                <a:solidFill>
                  <a:srgbClr val="000066"/>
                </a:solidFill>
                <a:latin typeface="Roboto" panose="02000000000000000000" pitchFamily="2" charset="0"/>
                <a:ea typeface="Roboto" panose="02000000000000000000" pitchFamily="2" charset="0"/>
                <a:cs typeface="Roboto" panose="02000000000000000000" pitchFamily="2" charset="0"/>
              </a:rPr>
              <a:t>Preliminary data are promising for further investigations . . .</a:t>
            </a:r>
            <a:endParaRPr lang="en-US" sz="7200" i="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0591089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22" grpId="0"/>
      <p:bldP spid="26" grpId="0"/>
      <p:bldP spid="27" grpId="0" animBg="1"/>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Main conclusions of the workshop</a:t>
            </a:r>
          </a:p>
        </p:txBody>
      </p:sp>
      <p:sp>
        <p:nvSpPr>
          <p:cNvPr id="2" name="Taisnstūris 1">
            <a:extLst>
              <a:ext uri="{FF2B5EF4-FFF2-40B4-BE49-F238E27FC236}">
                <a16:creationId xmlns:a16="http://schemas.microsoft.com/office/drawing/2014/main"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id="{CE3C1D1A-55B3-4BE6-FC4D-61F899D94949}"/>
              </a:ext>
            </a:extLst>
          </p:cNvPr>
          <p:cNvSpPr/>
          <p:nvPr/>
        </p:nvSpPr>
        <p:spPr>
          <a:xfrm>
            <a:off x="-4303" y="498445"/>
            <a:ext cx="12196303" cy="5598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600" indent="-228600" algn="r">
              <a:buClr>
                <a:srgbClr val="000066"/>
              </a:buClr>
              <a:buFont typeface="Wingdings" panose="05000000000000000000" pitchFamily="2" charset="2"/>
              <a:buChar char="§"/>
            </a:pPr>
            <a:endParaRPr lang="en-US" sz="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0" lvl="1">
              <a:buClr>
                <a:srgbClr val="000066"/>
              </a:buClr>
            </a:pPr>
            <a:r>
              <a:rPr lang="en-US" sz="2800" b="1" dirty="0">
                <a:solidFill>
                  <a:srgbClr val="000066"/>
                </a:solidFill>
                <a:latin typeface="Roboto" panose="02000000000000000000" pitchFamily="2" charset="0"/>
                <a:ea typeface="Roboto" panose="02000000000000000000" pitchFamily="2" charset="0"/>
                <a:cs typeface="Roboto" panose="02000000000000000000" pitchFamily="2" charset="0"/>
              </a:rPr>
              <a:t>I Medical case in the Baltic States and outlook of particle therapy</a:t>
            </a:r>
          </a:p>
          <a:p>
            <a:pPr marL="285750" lvl="1" indent="-285750">
              <a:spcAft>
                <a:spcPts val="1800"/>
              </a:spcAft>
              <a:buClr>
                <a:srgbClr val="000066"/>
              </a:buClr>
              <a:buFont typeface="Wingdings" panose="05000000000000000000" pitchFamily="2" charset="2"/>
              <a:buChar char="§"/>
            </a:pPr>
            <a:endParaRPr lang="en-US"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85750" lvl="1" indent="-285750">
              <a:spcAft>
                <a:spcPts val="1800"/>
              </a:spcAft>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Baltic region – state-of art conventional radiotherapy practices.</a:t>
            </a:r>
          </a:p>
          <a:p>
            <a:pPr marL="285750" lvl="1" indent="-285750">
              <a:spcAft>
                <a:spcPts val="1800"/>
              </a:spcAft>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Total of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6.02 million inhabitants</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the crude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cancer incidence and mortality rate </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is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632 and 297 per 100 000 inhabitants.</a:t>
            </a:r>
          </a:p>
          <a:p>
            <a:pPr marL="285750" lvl="1" indent="-285750">
              <a:spcAft>
                <a:spcPts val="1800"/>
              </a:spcAft>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In 2020,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out of all cancer patients 13045 had received radiation therapy </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treatment.</a:t>
            </a:r>
          </a:p>
          <a:p>
            <a:pPr marL="285750" lvl="1" indent="-285750">
              <a:spcAft>
                <a:spcPts val="1800"/>
              </a:spcAft>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Different studies generally indicate between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1.5 to 15 % patients receiving conventional radiation therapy would be eligible for particle therapy</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In the Baltic States – corresponds to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about 500 to 2000 patients annually</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a:t>
            </a:r>
          </a:p>
          <a:p>
            <a:pPr marL="285750" lvl="1" indent="-285750">
              <a:spcAft>
                <a:spcPts val="1800"/>
              </a:spcAft>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There exists a clinical evidence base for various cancer types for treatment with particle therapy, with a number of clinical trials on-going. In the situation of lacking clinical evidence, different approaches can be used for patient selection (NTCP-model based).</a:t>
            </a:r>
          </a:p>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extBox 3">
            <a:extLst>
              <a:ext uri="{FF2B5EF4-FFF2-40B4-BE49-F238E27FC236}">
                <a16:creationId xmlns:a16="http://schemas.microsoft.com/office/drawing/2014/main" id="{1EA61BF8-674E-7D17-3F07-9C4EEC349E5B}"/>
              </a:ext>
            </a:extLst>
          </p:cNvPr>
          <p:cNvSpPr txBox="1"/>
          <p:nvPr/>
        </p:nvSpPr>
        <p:spPr>
          <a:xfrm>
            <a:off x="2153" y="5419471"/>
            <a:ext cx="12196303" cy="830997"/>
          </a:xfrm>
          <a:prstGeom prst="rect">
            <a:avLst/>
          </a:prstGeom>
          <a:noFill/>
        </p:spPr>
        <p:txBody>
          <a:bodyPr wrap="square">
            <a:spAutoFit/>
          </a:bodyPr>
          <a:lstStyle/>
          <a:p>
            <a:pPr algn="ctr">
              <a:buClr>
                <a:srgbClr val="000066"/>
              </a:buClr>
            </a:pPr>
            <a:r>
              <a:rPr lang="en-US" sz="2400" b="1" dirty="0">
                <a:solidFill>
                  <a:srgbClr val="0000A2"/>
                </a:solidFill>
                <a:latin typeface="Roboto" panose="02000000000000000000" pitchFamily="2" charset="0"/>
                <a:ea typeface="Roboto" panose="02000000000000000000" pitchFamily="2" charset="0"/>
                <a:cs typeface="Roboto" panose="02000000000000000000" pitchFamily="2" charset="0"/>
              </a:rPr>
              <a:t>Baltic medical community representatives - general support for further developments and investigations of the initiative</a:t>
            </a:r>
          </a:p>
        </p:txBody>
      </p:sp>
    </p:spTree>
    <p:extLst>
      <p:ext uri="{BB962C8B-B14F-4D97-AF65-F5344CB8AC3E}">
        <p14:creationId xmlns:p14="http://schemas.microsoft.com/office/powerpoint/2010/main" val="1607431066"/>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Main conclusions of the workshop</a:t>
            </a:r>
          </a:p>
        </p:txBody>
      </p:sp>
      <p:sp>
        <p:nvSpPr>
          <p:cNvPr id="2" name="Taisnstūris 1">
            <a:extLst>
              <a:ext uri="{FF2B5EF4-FFF2-40B4-BE49-F238E27FC236}">
                <a16:creationId xmlns:a16="http://schemas.microsoft.com/office/drawing/2014/main"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id="{CE3C1D1A-55B3-4BE6-FC4D-61F899D94949}"/>
              </a:ext>
            </a:extLst>
          </p:cNvPr>
          <p:cNvSpPr/>
          <p:nvPr/>
        </p:nvSpPr>
        <p:spPr>
          <a:xfrm>
            <a:off x="0" y="918232"/>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600" indent="-228600" algn="r">
              <a:buClr>
                <a:srgbClr val="000066"/>
              </a:buClr>
              <a:buFont typeface="Wingdings" panose="05000000000000000000" pitchFamily="2" charset="2"/>
              <a:buChar char="§"/>
            </a:pPr>
            <a:endParaRPr lang="en-US" sz="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0" lvl="1">
              <a:buClr>
                <a:srgbClr val="000066"/>
              </a:buClr>
            </a:pPr>
            <a:r>
              <a:rPr lang="en-US" sz="2800" b="1" dirty="0">
                <a:solidFill>
                  <a:srgbClr val="000066"/>
                </a:solidFill>
                <a:latin typeface="Roboto" panose="02000000000000000000" pitchFamily="2" charset="0"/>
                <a:ea typeface="Roboto" panose="02000000000000000000" pitchFamily="2" charset="0"/>
                <a:cs typeface="Roboto" panose="02000000000000000000" pitchFamily="2" charset="0"/>
              </a:rPr>
              <a:t>II Technology of helium synchrotron</a:t>
            </a:r>
          </a:p>
          <a:p>
            <a:pPr marL="0" lvl="1">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85750" lvl="1" indent="-285750">
              <a:spcAft>
                <a:spcPts val="1800"/>
              </a:spcAft>
              <a:buClr>
                <a:srgbClr val="000066"/>
              </a:buClr>
              <a:buFont typeface="Wingdings" panose="05000000000000000000" pitchFamily="2" charset="2"/>
              <a:buChar char="§"/>
            </a:pP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NIMMS helium synchrotron design would provide larger flexibility of the design, as well as training of personnel and vast scientific research </a:t>
            </a:r>
            <a:r>
              <a:rPr lang="en-US" b="1" dirty="0" err="1">
                <a:solidFill>
                  <a:schemeClr val="tx1"/>
                </a:solidFill>
                <a:latin typeface="Roboto" panose="02000000000000000000" pitchFamily="2" charset="0"/>
                <a:ea typeface="Roboto" panose="02000000000000000000" pitchFamily="2" charset="0"/>
                <a:cs typeface="Roboto" panose="02000000000000000000" pitchFamily="2" charset="0"/>
              </a:rPr>
              <a:t>programme</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 Helium synchrotron would allow proton therapy</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before commissioning and clinical trials of helium ion therapy.</a:t>
            </a:r>
          </a:p>
          <a:p>
            <a:pPr marL="285750" lvl="1" indent="-285750">
              <a:spcAft>
                <a:spcPts val="1800"/>
              </a:spcAft>
              <a:buClr>
                <a:srgbClr val="000066"/>
              </a:buClr>
              <a:buFont typeface="Wingdings" panose="05000000000000000000" pitchFamily="2" charset="2"/>
              <a:buChar char="§"/>
            </a:pP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Most of technologies and components </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used in the helium synchrotron design are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standard, so R&amp;D risk is limited</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a:t>
            </a:r>
          </a:p>
          <a:p>
            <a:pPr marL="285750" lvl="1" indent="-285750">
              <a:spcAft>
                <a:spcPts val="1800"/>
              </a:spcAft>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NIMMS collaboration - a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Technical Design Report by the end of 2025 -&gt; Final design by institution -&gt; Developed facility</a:t>
            </a:r>
          </a:p>
          <a:p>
            <a:pPr marL="285750" lvl="1" indent="-285750">
              <a:spcAft>
                <a:spcPts val="1800"/>
              </a:spcAft>
              <a:buClr>
                <a:srgbClr val="000066"/>
              </a:buClr>
              <a:buFont typeface="Wingdings" panose="05000000000000000000" pitchFamily="2" charset="2"/>
              <a:buChar char="§"/>
            </a:pPr>
            <a:endParaRPr lang="en-US"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lgn="r">
              <a:buClr>
                <a:srgbClr val="000066"/>
              </a:buClr>
              <a:buFont typeface="Wingdings" panose="05000000000000000000" pitchFamily="2" charset="2"/>
              <a:buChar char="§"/>
            </a:pPr>
            <a:endParaRPr lang="en-US" sz="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0" lvl="1">
              <a:buClr>
                <a:srgbClr val="000066"/>
              </a:buClr>
            </a:pPr>
            <a:r>
              <a:rPr lang="en-US" sz="2800" b="1" dirty="0">
                <a:solidFill>
                  <a:srgbClr val="000066"/>
                </a:solidFill>
                <a:latin typeface="Roboto" panose="02000000000000000000" pitchFamily="2" charset="0"/>
                <a:ea typeface="Roboto" panose="02000000000000000000" pitchFamily="2" charset="0"/>
                <a:cs typeface="Roboto" panose="02000000000000000000" pitchFamily="2" charset="0"/>
              </a:rPr>
              <a:t>III Perspective of parallel isotope production</a:t>
            </a:r>
            <a:endParaRPr lang="en-US"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85750" lvl="1" indent="-28575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85750" lvl="1" indent="-285750">
              <a:spcAft>
                <a:spcPts val="1800"/>
              </a:spcAft>
              <a:buClr>
                <a:srgbClr val="000066"/>
              </a:buClr>
              <a:buFont typeface="Wingdings" panose="05000000000000000000" pitchFamily="2" charset="2"/>
              <a:buChar char="§"/>
            </a:pP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New pathways in radioisotope production </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for nuclear medicine and associated research, though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coordination with existing cyclotron facilities</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and research activities with current infrastructure should be considered.</a:t>
            </a:r>
          </a:p>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40829114"/>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atura vietturis 6">
            <a:extLst>
              <a:ext uri="{FF2B5EF4-FFF2-40B4-BE49-F238E27FC236}">
                <a16:creationId xmlns:a16="http://schemas.microsoft.com/office/drawing/2014/main" id="{F9832752-389B-65AC-0A1D-FF467C9B7C3F}"/>
              </a:ext>
            </a:extLst>
          </p:cNvPr>
          <p:cNvSpPr>
            <a:spLocks noGrp="1"/>
          </p:cNvSpPr>
          <p:nvPr>
            <p:ph idx="1"/>
          </p:nvPr>
        </p:nvSpPr>
        <p:spPr>
          <a:xfrm>
            <a:off x="97653" y="397667"/>
            <a:ext cx="11984855" cy="5868140"/>
          </a:xfrm>
        </p:spPr>
        <p:txBody>
          <a:bodyPr anchor="ctr">
            <a:normAutofit/>
          </a:bodyPr>
          <a:lstStyle/>
          <a:p>
            <a:pPr marL="511175" indent="-457200">
              <a:lnSpc>
                <a:spcPct val="100000"/>
              </a:lnSpc>
              <a:spcBef>
                <a:spcPts val="0"/>
              </a:spcBef>
              <a:spcAft>
                <a:spcPts val="2400"/>
              </a:spcAft>
              <a:buClr>
                <a:srgbClr val="E7F3FF"/>
              </a:buClr>
              <a:buFont typeface="Wingdings" panose="05000000000000000000" pitchFamily="2" charset="2"/>
              <a:buChar char="§"/>
            </a:pPr>
            <a:r>
              <a:rPr lang="en-US" sz="2400" i="1" dirty="0"/>
              <a:t>Recap</a:t>
            </a:r>
            <a:r>
              <a:rPr lang="en-US" sz="2400" dirty="0"/>
              <a:t>: particle therapy initiative in the Baltic States</a:t>
            </a:r>
          </a:p>
          <a:p>
            <a:pPr marL="511175" indent="-457200">
              <a:lnSpc>
                <a:spcPct val="100000"/>
              </a:lnSpc>
              <a:spcBef>
                <a:spcPts val="0"/>
              </a:spcBef>
              <a:spcAft>
                <a:spcPts val="2400"/>
              </a:spcAft>
              <a:buClr>
                <a:srgbClr val="E7F3FF"/>
              </a:buClr>
              <a:buFont typeface="Wingdings" panose="05000000000000000000" pitchFamily="2" charset="2"/>
              <a:buChar char="§"/>
            </a:pPr>
            <a:r>
              <a:rPr lang="en-US" sz="2400" i="1" dirty="0"/>
              <a:t>Recap</a:t>
            </a:r>
            <a:r>
              <a:rPr lang="en-US" sz="2400" dirty="0"/>
              <a:t>: stakeholder engagement activities</a:t>
            </a:r>
          </a:p>
          <a:p>
            <a:pPr marL="511175" indent="-457200">
              <a:lnSpc>
                <a:spcPct val="100000"/>
              </a:lnSpc>
              <a:spcBef>
                <a:spcPts val="0"/>
              </a:spcBef>
              <a:spcAft>
                <a:spcPts val="2400"/>
              </a:spcAft>
              <a:buClr>
                <a:srgbClr val="E7F3FF"/>
              </a:buClr>
              <a:buFont typeface="Wingdings" panose="05000000000000000000" pitchFamily="2" charset="2"/>
              <a:buChar char="§"/>
            </a:pPr>
            <a:r>
              <a:rPr lang="en-US" sz="2400" b="1" dirty="0"/>
              <a:t>The workshop “</a:t>
            </a:r>
            <a:r>
              <a:rPr lang="en-US" sz="2400" b="1" i="1" dirty="0"/>
              <a:t>Particle therapy - future for the Baltic States? State-of-play, synergies and challenges</a:t>
            </a:r>
            <a:r>
              <a:rPr lang="en-US" sz="2400" b="1" dirty="0"/>
              <a:t>”</a:t>
            </a:r>
            <a:endParaRPr lang="en-US" sz="2400" dirty="0"/>
          </a:p>
          <a:p>
            <a:pPr marL="511175" indent="-457200">
              <a:lnSpc>
                <a:spcPct val="100000"/>
              </a:lnSpc>
              <a:spcBef>
                <a:spcPts val="0"/>
              </a:spcBef>
              <a:spcAft>
                <a:spcPts val="2400"/>
              </a:spcAft>
              <a:buClr>
                <a:srgbClr val="E7F3FF"/>
              </a:buClr>
              <a:buFont typeface="Wingdings" panose="05000000000000000000" pitchFamily="2" charset="2"/>
              <a:buChar char="§"/>
            </a:pPr>
            <a:r>
              <a:rPr lang="en-US" sz="2400" dirty="0"/>
              <a:t>Political support of the initiative</a:t>
            </a:r>
          </a:p>
          <a:p>
            <a:pPr marL="511175" indent="-457200">
              <a:lnSpc>
                <a:spcPct val="100000"/>
              </a:lnSpc>
              <a:spcBef>
                <a:spcPts val="0"/>
              </a:spcBef>
              <a:spcAft>
                <a:spcPts val="2400"/>
              </a:spcAft>
              <a:buClr>
                <a:srgbClr val="E7F3FF"/>
              </a:buClr>
              <a:buFont typeface="Wingdings" panose="05000000000000000000" pitchFamily="2" charset="2"/>
              <a:buChar char="§"/>
            </a:pPr>
            <a:r>
              <a:rPr lang="en-US" sz="2400" b="1" dirty="0"/>
              <a:t>Future outlook on the Feasibility Study</a:t>
            </a:r>
          </a:p>
        </p:txBody>
      </p:sp>
      <p:sp>
        <p:nvSpPr>
          <p:cNvPr id="6" name="Virsraksts 5">
            <a:extLst>
              <a:ext uri="{FF2B5EF4-FFF2-40B4-BE49-F238E27FC236}">
                <a16:creationId xmlns:a16="http://schemas.microsoft.com/office/drawing/2014/main" id="{B2CC2676-8D7D-78BD-298E-3F1CA6547086}"/>
              </a:ext>
            </a:extLst>
          </p:cNvPr>
          <p:cNvSpPr>
            <a:spLocks noGrp="1"/>
          </p:cNvSpPr>
          <p:nvPr>
            <p:ph type="title"/>
          </p:nvPr>
        </p:nvSpPr>
        <p:spPr/>
        <p:txBody>
          <a:bodyPr/>
          <a:lstStyle/>
          <a:p>
            <a:r>
              <a:rPr lang="en-US" b="1" dirty="0"/>
              <a:t>Outline</a:t>
            </a:r>
          </a:p>
        </p:txBody>
      </p:sp>
      <p:cxnSp>
        <p:nvCxnSpPr>
          <p:cNvPr id="9" name="Taisns savienotājs 8">
            <a:extLst>
              <a:ext uri="{FF2B5EF4-FFF2-40B4-BE49-F238E27FC236}">
                <a16:creationId xmlns:a16="http://schemas.microsoft.com/office/drawing/2014/main" id="{920B6C22-1AC0-4FE6-770D-A48229688315}"/>
              </a:ext>
            </a:extLst>
          </p:cNvPr>
          <p:cNvCxnSpPr>
            <a:cxnSpLocks/>
          </p:cNvCxnSpPr>
          <p:nvPr/>
        </p:nvCxnSpPr>
        <p:spPr>
          <a:xfrm>
            <a:off x="259976" y="0"/>
            <a:ext cx="0" cy="6580094"/>
          </a:xfrm>
          <a:prstGeom prst="line">
            <a:avLst/>
          </a:prstGeom>
          <a:ln>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1" name="Ovāls 10">
            <a:extLst>
              <a:ext uri="{FF2B5EF4-FFF2-40B4-BE49-F238E27FC236}">
                <a16:creationId xmlns:a16="http://schemas.microsoft.com/office/drawing/2014/main" id="{C1F0C049-EA10-197E-3494-02F4D6DC40A3}"/>
              </a:ext>
            </a:extLst>
          </p:cNvPr>
          <p:cNvSpPr/>
          <p:nvPr/>
        </p:nvSpPr>
        <p:spPr>
          <a:xfrm>
            <a:off x="115583" y="1675898"/>
            <a:ext cx="296794" cy="296794"/>
          </a:xfrm>
          <a:prstGeom prst="ellipse">
            <a:avLst/>
          </a:prstGeom>
          <a:solidFill>
            <a:srgbClr val="0000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āls 11">
            <a:extLst>
              <a:ext uri="{FF2B5EF4-FFF2-40B4-BE49-F238E27FC236}">
                <a16:creationId xmlns:a16="http://schemas.microsoft.com/office/drawing/2014/main" id="{94CFA2D3-F9F2-73FD-E6CF-41F4A56BD934}"/>
              </a:ext>
            </a:extLst>
          </p:cNvPr>
          <p:cNvSpPr/>
          <p:nvPr/>
        </p:nvSpPr>
        <p:spPr>
          <a:xfrm>
            <a:off x="115583" y="2346974"/>
            <a:ext cx="296794" cy="296794"/>
          </a:xfrm>
          <a:prstGeom prst="ellipse">
            <a:avLst/>
          </a:prstGeom>
          <a:solidFill>
            <a:srgbClr val="0000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āls 14">
            <a:extLst>
              <a:ext uri="{FF2B5EF4-FFF2-40B4-BE49-F238E27FC236}">
                <a16:creationId xmlns:a16="http://schemas.microsoft.com/office/drawing/2014/main" id="{A25FB71B-15DB-06B4-90D5-85047CEB4135}"/>
              </a:ext>
            </a:extLst>
          </p:cNvPr>
          <p:cNvSpPr/>
          <p:nvPr/>
        </p:nvSpPr>
        <p:spPr>
          <a:xfrm>
            <a:off x="33549" y="3054654"/>
            <a:ext cx="470784" cy="470784"/>
          </a:xfrm>
          <a:prstGeom prst="ellips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āls 15">
            <a:extLst>
              <a:ext uri="{FF2B5EF4-FFF2-40B4-BE49-F238E27FC236}">
                <a16:creationId xmlns:a16="http://schemas.microsoft.com/office/drawing/2014/main" id="{C377FFB5-20B5-E4E3-06C5-E70ED3607174}"/>
              </a:ext>
            </a:extLst>
          </p:cNvPr>
          <p:cNvSpPr/>
          <p:nvPr/>
        </p:nvSpPr>
        <p:spPr>
          <a:xfrm>
            <a:off x="115583" y="4024093"/>
            <a:ext cx="296794" cy="296794"/>
          </a:xfrm>
          <a:prstGeom prst="ellipse">
            <a:avLst/>
          </a:prstGeom>
          <a:solidFill>
            <a:srgbClr val="0066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āls 16">
            <a:extLst>
              <a:ext uri="{FF2B5EF4-FFF2-40B4-BE49-F238E27FC236}">
                <a16:creationId xmlns:a16="http://schemas.microsoft.com/office/drawing/2014/main" id="{488C6909-376D-9D31-46BC-F0495D9F82A9}"/>
              </a:ext>
            </a:extLst>
          </p:cNvPr>
          <p:cNvSpPr/>
          <p:nvPr/>
        </p:nvSpPr>
        <p:spPr>
          <a:xfrm>
            <a:off x="33549" y="4626823"/>
            <a:ext cx="470784" cy="470784"/>
          </a:xfrm>
          <a:prstGeom prst="ellipse">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7959950"/>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Main conclusions of the workshop</a:t>
            </a:r>
          </a:p>
        </p:txBody>
      </p:sp>
      <p:sp>
        <p:nvSpPr>
          <p:cNvPr id="2" name="Taisnstūris 1">
            <a:extLst>
              <a:ext uri="{FF2B5EF4-FFF2-40B4-BE49-F238E27FC236}">
                <a16:creationId xmlns:a16="http://schemas.microsoft.com/office/drawing/2014/main"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1ED2D64B-EE05-4DEF-10D0-254979B8A2CC}"/>
              </a:ext>
            </a:extLst>
          </p:cNvPr>
          <p:cNvSpPr/>
          <p:nvPr/>
        </p:nvSpPr>
        <p:spPr>
          <a:xfrm>
            <a:off x="0" y="573136"/>
            <a:ext cx="6096000" cy="965357"/>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Roboto" panose="02000000000000000000" pitchFamily="2" charset="0"/>
                <a:ea typeface="Roboto" panose="02000000000000000000" pitchFamily="2" charset="0"/>
                <a:cs typeface="Roboto" panose="02000000000000000000" pitchFamily="2" charset="0"/>
              </a:rPr>
              <a:t>Workshop report</a:t>
            </a:r>
          </a:p>
        </p:txBody>
      </p:sp>
      <p:sp>
        <p:nvSpPr>
          <p:cNvPr id="7" name="Taisnstūris 6">
            <a:extLst>
              <a:ext uri="{FF2B5EF4-FFF2-40B4-BE49-F238E27FC236}">
                <a16:creationId xmlns:a16="http://schemas.microsoft.com/office/drawing/2014/main" id="{CBD35689-FFD9-EAB0-E6BA-05E1573599FF}"/>
              </a:ext>
            </a:extLst>
          </p:cNvPr>
          <p:cNvSpPr/>
          <p:nvPr/>
        </p:nvSpPr>
        <p:spPr>
          <a:xfrm>
            <a:off x="6093850" y="5497001"/>
            <a:ext cx="6098150" cy="965357"/>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563" algn="ctr"/>
            <a:r>
              <a:rPr lang="lv-LV" sz="2000" dirty="0" err="1">
                <a:latin typeface="Roboto" panose="02000000000000000000" pitchFamily="2" charset="0"/>
                <a:ea typeface="Roboto" panose="02000000000000000000" pitchFamily="2" charset="0"/>
                <a:cs typeface="Roboto" panose="02000000000000000000" pitchFamily="2" charset="0"/>
              </a:rPr>
              <a:t>Publication</a:t>
            </a:r>
            <a:r>
              <a:rPr lang="en-US" sz="2000" dirty="0">
                <a:latin typeface="Roboto" panose="02000000000000000000" pitchFamily="2" charset="0"/>
                <a:ea typeface="Roboto" panose="02000000000000000000" pitchFamily="2" charset="0"/>
                <a:cs typeface="Roboto" panose="02000000000000000000" pitchFamily="2" charset="0"/>
              </a:rPr>
              <a:t> </a:t>
            </a:r>
            <a:r>
              <a:rPr lang="lv-LV" sz="2000" dirty="0">
                <a:latin typeface="Roboto" panose="02000000000000000000" pitchFamily="2" charset="0"/>
                <a:ea typeface="Roboto" panose="02000000000000000000" pitchFamily="2" charset="0"/>
                <a:cs typeface="Roboto" panose="02000000000000000000" pitchFamily="2" charset="0"/>
              </a:rPr>
              <a:t>«</a:t>
            </a:r>
            <a:r>
              <a:rPr lang="lv-LV" sz="2000" i="1" dirty="0">
                <a:latin typeface="Roboto" panose="02000000000000000000" pitchFamily="2" charset="0"/>
                <a:ea typeface="Roboto" panose="02000000000000000000" pitchFamily="2" charset="0"/>
                <a:cs typeface="Roboto" panose="02000000000000000000" pitchFamily="2" charset="0"/>
              </a:rPr>
              <a:t>Health </a:t>
            </a:r>
            <a:r>
              <a:rPr lang="lv-LV" sz="2000" i="1" dirty="0" err="1">
                <a:latin typeface="Roboto" panose="02000000000000000000" pitchFamily="2" charset="0"/>
                <a:ea typeface="Roboto" panose="02000000000000000000" pitchFamily="2" charset="0"/>
                <a:cs typeface="Roboto" panose="02000000000000000000" pitchFamily="2" charset="0"/>
              </a:rPr>
              <a:t>and</a:t>
            </a:r>
            <a:r>
              <a:rPr lang="lv-LV" sz="2000" i="1" dirty="0">
                <a:latin typeface="Roboto" panose="02000000000000000000" pitchFamily="2" charset="0"/>
                <a:ea typeface="Roboto" panose="02000000000000000000" pitchFamily="2" charset="0"/>
                <a:cs typeface="Roboto" panose="02000000000000000000" pitchFamily="2" charset="0"/>
              </a:rPr>
              <a:t> </a:t>
            </a:r>
            <a:r>
              <a:rPr lang="lv-LV" sz="2000" i="1" dirty="0" err="1">
                <a:latin typeface="Roboto" panose="02000000000000000000" pitchFamily="2" charset="0"/>
                <a:ea typeface="Roboto" panose="02000000000000000000" pitchFamily="2" charset="0"/>
                <a:cs typeface="Roboto" panose="02000000000000000000" pitchFamily="2" charset="0"/>
              </a:rPr>
              <a:t>Technology</a:t>
            </a:r>
            <a:r>
              <a:rPr lang="lv-LV" sz="2000" dirty="0">
                <a:latin typeface="Roboto" panose="02000000000000000000" pitchFamily="2" charset="0"/>
                <a:ea typeface="Roboto" panose="02000000000000000000" pitchFamily="2" charset="0"/>
                <a:cs typeface="Roboto" panose="02000000000000000000" pitchFamily="2" charset="0"/>
              </a:rPr>
              <a:t>»</a:t>
            </a:r>
            <a:r>
              <a:rPr lang="en-US" sz="2000" b="1" dirty="0">
                <a:latin typeface="Roboto" panose="02000000000000000000" pitchFamily="2" charset="0"/>
                <a:ea typeface="Roboto" panose="02000000000000000000" pitchFamily="2" charset="0"/>
                <a:cs typeface="Roboto" panose="02000000000000000000" pitchFamily="2" charset="0"/>
              </a:rPr>
              <a:t> </a:t>
            </a:r>
            <a:r>
              <a:rPr lang="en-GB" sz="2000" b="1" dirty="0">
                <a:latin typeface="Roboto" panose="02000000000000000000" pitchFamily="2" charset="0"/>
                <a:ea typeface="Roboto" panose="02000000000000000000" pitchFamily="2" charset="0"/>
                <a:cs typeface="Roboto" panose="02000000000000000000" pitchFamily="2" charset="0"/>
              </a:rPr>
              <a:t>«</a:t>
            </a:r>
            <a:r>
              <a:rPr lang="en-GB" sz="2000" b="1" dirty="0" err="1">
                <a:latin typeface="Roboto" panose="02000000000000000000" pitchFamily="2" charset="0"/>
                <a:ea typeface="Roboto" panose="02000000000000000000" pitchFamily="2" charset="0"/>
                <a:cs typeface="Roboto" panose="02000000000000000000" pitchFamily="2" charset="0"/>
              </a:rPr>
              <a:t>Hadrontherapy</a:t>
            </a:r>
            <a:r>
              <a:rPr lang="en-GB" sz="2000" b="1" dirty="0">
                <a:latin typeface="Roboto" panose="02000000000000000000" pitchFamily="2" charset="0"/>
                <a:ea typeface="Roboto" panose="02000000000000000000" pitchFamily="2" charset="0"/>
                <a:cs typeface="Roboto" panose="02000000000000000000" pitchFamily="2" charset="0"/>
              </a:rPr>
              <a:t> and BNCT:</a:t>
            </a:r>
            <a:r>
              <a:rPr lang="en-US" sz="2000" b="1" dirty="0">
                <a:latin typeface="Roboto" panose="02000000000000000000" pitchFamily="2" charset="0"/>
                <a:ea typeface="Roboto" panose="02000000000000000000" pitchFamily="2" charset="0"/>
                <a:cs typeface="Roboto" panose="02000000000000000000" pitchFamily="2" charset="0"/>
              </a:rPr>
              <a:t> </a:t>
            </a:r>
            <a:r>
              <a:rPr lang="en-GB" sz="2000" b="1" dirty="0">
                <a:latin typeface="Roboto" panose="02000000000000000000" pitchFamily="2" charset="0"/>
                <a:ea typeface="Roboto" panose="02000000000000000000" pitchFamily="2" charset="0"/>
                <a:cs typeface="Roboto" panose="02000000000000000000" pitchFamily="2" charset="0"/>
              </a:rPr>
              <a:t>Current Status and</a:t>
            </a:r>
            <a:r>
              <a:rPr lang="en-US" sz="2000" b="1" dirty="0">
                <a:latin typeface="Roboto" panose="02000000000000000000" pitchFamily="2" charset="0"/>
                <a:ea typeface="Roboto" panose="02000000000000000000" pitchFamily="2" charset="0"/>
                <a:cs typeface="Roboto" panose="02000000000000000000" pitchFamily="2" charset="0"/>
              </a:rPr>
              <a:t> </a:t>
            </a:r>
            <a:r>
              <a:rPr lang="en-GB" sz="2000" b="1" dirty="0">
                <a:latin typeface="Roboto" panose="02000000000000000000" pitchFamily="2" charset="0"/>
                <a:ea typeface="Roboto" panose="02000000000000000000" pitchFamily="2" charset="0"/>
                <a:cs typeface="Roboto" panose="02000000000000000000" pitchFamily="2" charset="0"/>
              </a:rPr>
              <a:t>Future Trends»</a:t>
            </a:r>
            <a:endParaRPr lang="en-US" sz="2000" b="1" dirty="0">
              <a:latin typeface="Roboto" panose="02000000000000000000" pitchFamily="2" charset="0"/>
              <a:ea typeface="Roboto" panose="02000000000000000000" pitchFamily="2" charset="0"/>
              <a:cs typeface="Roboto" panose="02000000000000000000" pitchFamily="2" charset="0"/>
            </a:endParaRPr>
          </a:p>
        </p:txBody>
      </p:sp>
      <p:pic>
        <p:nvPicPr>
          <p:cNvPr id="9" name="Attēls 8">
            <a:extLst>
              <a:ext uri="{FF2B5EF4-FFF2-40B4-BE49-F238E27FC236}">
                <a16:creationId xmlns:a16="http://schemas.microsoft.com/office/drawing/2014/main" id="{DE92F000-45CA-4FD8-7757-3A5EC7736A1F}"/>
              </a:ext>
            </a:extLst>
          </p:cNvPr>
          <p:cNvPicPr>
            <a:picLocks noChangeAspect="1"/>
          </p:cNvPicPr>
          <p:nvPr/>
        </p:nvPicPr>
        <p:blipFill>
          <a:blip r:embed="rId2"/>
          <a:stretch>
            <a:fillRect/>
          </a:stretch>
        </p:blipFill>
        <p:spPr>
          <a:xfrm>
            <a:off x="779976" y="1538493"/>
            <a:ext cx="4533900" cy="4541546"/>
          </a:xfrm>
          <a:prstGeom prst="rect">
            <a:avLst/>
          </a:prstGeom>
        </p:spPr>
      </p:pic>
      <p:sp>
        <p:nvSpPr>
          <p:cNvPr id="11" name="TextBox 10">
            <a:extLst>
              <a:ext uri="{FF2B5EF4-FFF2-40B4-BE49-F238E27FC236}">
                <a16:creationId xmlns:a16="http://schemas.microsoft.com/office/drawing/2014/main" id="{6A43F43E-6643-0ABE-B9E1-A6053DC11702}"/>
              </a:ext>
            </a:extLst>
          </p:cNvPr>
          <p:cNvSpPr txBox="1"/>
          <p:nvPr/>
        </p:nvSpPr>
        <p:spPr>
          <a:xfrm>
            <a:off x="0" y="6105658"/>
            <a:ext cx="6096000" cy="430887"/>
          </a:xfrm>
          <a:prstGeom prst="rect">
            <a:avLst/>
          </a:prstGeom>
          <a:noFill/>
        </p:spPr>
        <p:txBody>
          <a:bodyPr wrap="square">
            <a:spAutoFit/>
          </a:bodyPr>
          <a:lstStyle/>
          <a:p>
            <a:pPr algn="ctr"/>
            <a:r>
              <a:rPr lang="en-US" sz="1100" dirty="0">
                <a:latin typeface="Roboto" panose="02000000000000000000" pitchFamily="2" charset="0"/>
                <a:ea typeface="Roboto" panose="02000000000000000000" pitchFamily="2" charset="0"/>
                <a:cs typeface="Roboto" panose="02000000000000000000" pitchFamily="2" charset="0"/>
                <a:hlinkClick r:id="rId3"/>
              </a:rPr>
              <a:t>https://indico.cern.ch/category/16259/attachments/2838075/4960020/REPORT_25_05_2023.pdf</a:t>
            </a:r>
            <a:r>
              <a:rPr lang="en-US" sz="1100" dirty="0">
                <a:latin typeface="Roboto" panose="02000000000000000000" pitchFamily="2" charset="0"/>
                <a:ea typeface="Roboto" panose="02000000000000000000" pitchFamily="2" charset="0"/>
                <a:cs typeface="Roboto" panose="02000000000000000000" pitchFamily="2" charset="0"/>
              </a:rPr>
              <a:t> </a:t>
            </a:r>
          </a:p>
        </p:txBody>
      </p:sp>
      <p:pic>
        <p:nvPicPr>
          <p:cNvPr id="13" name="Attēls 12">
            <a:extLst>
              <a:ext uri="{FF2B5EF4-FFF2-40B4-BE49-F238E27FC236}">
                <a16:creationId xmlns:a16="http://schemas.microsoft.com/office/drawing/2014/main" id="{76F68DD3-0FFD-720F-C8C2-162F1CD3BB15}"/>
              </a:ext>
            </a:extLst>
          </p:cNvPr>
          <p:cNvPicPr>
            <a:picLocks noChangeAspect="1"/>
          </p:cNvPicPr>
          <p:nvPr/>
        </p:nvPicPr>
        <p:blipFill>
          <a:blip r:embed="rId4"/>
          <a:stretch>
            <a:fillRect/>
          </a:stretch>
        </p:blipFill>
        <p:spPr>
          <a:xfrm>
            <a:off x="6172751" y="739338"/>
            <a:ext cx="5940348" cy="4759330"/>
          </a:xfrm>
          <a:prstGeom prst="rect">
            <a:avLst/>
          </a:prstGeom>
        </p:spPr>
      </p:pic>
      <p:sp>
        <p:nvSpPr>
          <p:cNvPr id="15" name="TextBox 14">
            <a:extLst>
              <a:ext uri="{FF2B5EF4-FFF2-40B4-BE49-F238E27FC236}">
                <a16:creationId xmlns:a16="http://schemas.microsoft.com/office/drawing/2014/main" id="{86E1F9A6-FA44-8F6F-7A10-D871DB91D23E}"/>
              </a:ext>
            </a:extLst>
          </p:cNvPr>
          <p:cNvSpPr txBox="1"/>
          <p:nvPr/>
        </p:nvSpPr>
        <p:spPr>
          <a:xfrm>
            <a:off x="6093850" y="479395"/>
            <a:ext cx="6098150" cy="261610"/>
          </a:xfrm>
          <a:prstGeom prst="rect">
            <a:avLst/>
          </a:prstGeom>
          <a:noFill/>
        </p:spPr>
        <p:txBody>
          <a:bodyPr wrap="square">
            <a:spAutoFit/>
          </a:bodyPr>
          <a:lstStyle/>
          <a:p>
            <a:pPr algn="ctr"/>
            <a:r>
              <a:rPr lang="en-US" sz="1100" dirty="0">
                <a:hlinkClick r:id="rId5"/>
              </a:rPr>
              <a:t>https://link.springer.com/article/10.1007/s12553-024-00875-2</a:t>
            </a:r>
            <a:r>
              <a:rPr lang="en-US" sz="1100" dirty="0"/>
              <a:t> </a:t>
            </a:r>
          </a:p>
        </p:txBody>
      </p:sp>
    </p:spTree>
    <p:extLst>
      <p:ext uri="{BB962C8B-B14F-4D97-AF65-F5344CB8AC3E}">
        <p14:creationId xmlns:p14="http://schemas.microsoft.com/office/powerpoint/2010/main" val="3471691385"/>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Political support</a:t>
            </a:r>
          </a:p>
        </p:txBody>
      </p:sp>
      <p:sp>
        <p:nvSpPr>
          <p:cNvPr id="2" name="Taisnstūris 1">
            <a:extLst>
              <a:ext uri="{FF2B5EF4-FFF2-40B4-BE49-F238E27FC236}">
                <a16:creationId xmlns:a16="http://schemas.microsoft.com/office/drawing/2014/main"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From the very beginning of the initiative policy makers were informed, consulted and engaged:</a:t>
            </a:r>
          </a:p>
          <a:p>
            <a:pPr marL="685800" lvl="1" indent="-228600">
              <a:buClr>
                <a:srgbClr val="000066"/>
              </a:buClr>
              <a:buFont typeface="Wingdings" panose="05000000000000000000" pitchFamily="2" charset="2"/>
              <a:buChar char="§"/>
            </a:pP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relevant national research and health authorities</a:t>
            </a:r>
          </a:p>
          <a:p>
            <a:pPr marL="685800" lvl="1" indent="-228600">
              <a:buClr>
                <a:srgbClr val="000066"/>
              </a:buClr>
              <a:buFont typeface="Wingdings" panose="05000000000000000000" pitchFamily="2" charset="2"/>
              <a:buChar char="§"/>
            </a:pP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ministries</a:t>
            </a:r>
          </a:p>
          <a:p>
            <a:pPr marL="685800" lvl="1" indent="-228600">
              <a:buClr>
                <a:srgbClr val="000066"/>
              </a:buClr>
              <a:buFont typeface="Wingdings" panose="05000000000000000000" pitchFamily="2" charset="2"/>
              <a:buChar char="§"/>
            </a:pP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research institutions </a:t>
            </a:r>
          </a:p>
          <a:p>
            <a:pPr marL="685800" lvl="1" indent="-228600">
              <a:buClr>
                <a:srgbClr val="000066"/>
              </a:buClr>
              <a:buFont typeface="Wingdings" panose="05000000000000000000" pitchFamily="2" charset="2"/>
              <a:buChar char="§"/>
            </a:pP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selected government ministers and legislators in all three Baltic States</a:t>
            </a:r>
          </a:p>
          <a:p>
            <a:pPr marL="685800" lvl="1" indent="-228600">
              <a:buClr>
                <a:srgbClr val="000066"/>
              </a:buClr>
              <a:buFont typeface="Wingdings" panose="05000000000000000000" pitchFamily="2" charset="2"/>
              <a:buChar char="§"/>
            </a:pPr>
            <a:endParaRPr lang="en-US" sz="24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24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Furthermore, experts from permanent Representation in Brussels and COREPER I Ambassadors were kept in the loop and advised CERN Baltic Group on the EU policies and priorities. </a:t>
            </a:r>
          </a:p>
        </p:txBody>
      </p:sp>
      <p:sp>
        <p:nvSpPr>
          <p:cNvPr id="6" name="Taisnstūris 5">
            <a:extLst>
              <a:ext uri="{FF2B5EF4-FFF2-40B4-BE49-F238E27FC236}">
                <a16:creationId xmlns:a16="http://schemas.microsoft.com/office/drawing/2014/main" id="{CE3C1D1A-55B3-4BE6-FC4D-61F899D94949}"/>
              </a:ext>
            </a:extLst>
          </p:cNvPr>
          <p:cNvSpPr/>
          <p:nvPr/>
        </p:nvSpPr>
        <p:spPr>
          <a:xfrm>
            <a:off x="0" y="918232"/>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688825233"/>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Political support</a:t>
            </a:r>
          </a:p>
        </p:txBody>
      </p:sp>
      <p:sp>
        <p:nvSpPr>
          <p:cNvPr id="2" name="Taisnstūris 1">
            <a:extLst>
              <a:ext uri="{FF2B5EF4-FFF2-40B4-BE49-F238E27FC236}">
                <a16:creationId xmlns:a16="http://schemas.microsoft.com/office/drawing/2014/main" id="{76CE852E-B609-A327-0E33-E9E9D6BCAB02}"/>
              </a:ext>
            </a:extLst>
          </p:cNvPr>
          <p:cNvSpPr/>
          <p:nvPr/>
        </p:nvSpPr>
        <p:spPr>
          <a:xfrm>
            <a:off x="1" y="546070"/>
            <a:ext cx="12189846" cy="5291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600"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At inter-parliamentary-level, initiative has been presented to Baltic Assembly</a:t>
            </a:r>
          </a:p>
          <a:p>
            <a:pPr marL="228600" indent="-228600">
              <a:buClr>
                <a:srgbClr val="000066"/>
              </a:buClr>
              <a:buFont typeface="Wingdings" panose="05000000000000000000" pitchFamily="2" charset="2"/>
              <a:buChar char="§"/>
            </a:pPr>
            <a:r>
              <a:rPr lang="en-US" sz="2000" b="1" dirty="0">
                <a:solidFill>
                  <a:schemeClr val="tx1"/>
                </a:solidFill>
                <a:latin typeface="Roboto" panose="02000000000000000000" pitchFamily="2" charset="0"/>
                <a:ea typeface="Roboto" panose="02000000000000000000" pitchFamily="2" charset="0"/>
                <a:cs typeface="Roboto" panose="02000000000000000000" pitchFamily="2" charset="0"/>
              </a:rPr>
              <a:t>Baltic Assembly has made several resolutions of great relevance for the initiative, addressed to the parliaments and governments of Estonia, Lithuania and Latvia, as well as the Baltic Council of Ministers: </a:t>
            </a:r>
          </a:p>
          <a:p>
            <a:pPr marL="685800" lvl="1"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to enable potential for the cooperation with the CERN for the development of science, research and technology in the Baltic States and allocate corresponding financial support within the State budgets; </a:t>
            </a:r>
          </a:p>
          <a:p>
            <a:pPr marL="685800" lvl="1"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to engage the corresponding ministries, national agencies and relevant stakeholders and to jointly apply for co-financing from the European Union for implementing the joint initiative of Advanced Particle Therapy Center for the Baltic States; </a:t>
            </a:r>
          </a:p>
          <a:p>
            <a:pPr marL="685800" lvl="1" indent="-228600">
              <a:buClr>
                <a:srgbClr val="000066"/>
              </a:buClr>
              <a:buFont typeface="Wingdings" panose="05000000000000000000" pitchFamily="2" charset="2"/>
              <a:buChar char="§"/>
            </a:pPr>
            <a:r>
              <a:rPr lang="en-US" sz="2000" b="1" dirty="0">
                <a:solidFill>
                  <a:schemeClr val="tx1"/>
                </a:solidFill>
                <a:latin typeface="Roboto" panose="02000000000000000000" pitchFamily="2" charset="0"/>
                <a:ea typeface="Roboto" panose="02000000000000000000" pitchFamily="2" charset="0"/>
                <a:cs typeface="Roboto" panose="02000000000000000000" pitchFamily="2" charset="0"/>
              </a:rPr>
              <a:t>the Baltic Assembly also emphasizes the importance of the initiative as an integrated flagship project for the Baltic States, falling entirely within the scope of the national policies of the Baltic States, Europe's Beating Cancer Plan and the Mission on Cancer of the European Union, especially in the pillars of diagnostics, treatment and quality of life improvement for cancer patients and their families; </a:t>
            </a:r>
          </a:p>
          <a:p>
            <a:pPr marL="685800" lvl="1" indent="-228600">
              <a:buClr>
                <a:srgbClr val="000066"/>
              </a:buClr>
              <a:buFont typeface="Wingdings" panose="05000000000000000000" pitchFamily="2" charset="2"/>
              <a:buChar char="§"/>
            </a:pPr>
            <a:r>
              <a:rPr lang="en-US" sz="2000" b="1" dirty="0">
                <a:solidFill>
                  <a:schemeClr val="tx1"/>
                </a:solidFill>
                <a:latin typeface="Roboto" panose="02000000000000000000" pitchFamily="2" charset="0"/>
                <a:ea typeface="Roboto" panose="02000000000000000000" pitchFamily="2" charset="0"/>
                <a:cs typeface="Roboto" panose="02000000000000000000" pitchFamily="2" charset="0"/>
              </a:rPr>
              <a:t>to implement a full-scale feasibility study of the joint initiative of the CERN Baltic Group and CERN on the Advanced Particle Therapy Center for the Baltic States. </a:t>
            </a:r>
          </a:p>
        </p:txBody>
      </p:sp>
      <p:sp>
        <p:nvSpPr>
          <p:cNvPr id="6" name="Taisnstūris 5">
            <a:extLst>
              <a:ext uri="{FF2B5EF4-FFF2-40B4-BE49-F238E27FC236}">
                <a16:creationId xmlns:a16="http://schemas.microsoft.com/office/drawing/2014/main" id="{CE3C1D1A-55B3-4BE6-FC4D-61F899D94949}"/>
              </a:ext>
            </a:extLst>
          </p:cNvPr>
          <p:cNvSpPr/>
          <p:nvPr/>
        </p:nvSpPr>
        <p:spPr>
          <a:xfrm>
            <a:off x="0" y="918232"/>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5" name="TextBox 4">
            <a:extLst>
              <a:ext uri="{FF2B5EF4-FFF2-40B4-BE49-F238E27FC236}">
                <a16:creationId xmlns:a16="http://schemas.microsoft.com/office/drawing/2014/main" id="{F4421CA6-966B-C7A7-E4AC-F9CE583DBB2B}"/>
              </a:ext>
            </a:extLst>
          </p:cNvPr>
          <p:cNvSpPr txBox="1"/>
          <p:nvPr/>
        </p:nvSpPr>
        <p:spPr>
          <a:xfrm>
            <a:off x="0" y="5770863"/>
            <a:ext cx="12198455" cy="769441"/>
          </a:xfrm>
          <a:prstGeom prst="rect">
            <a:avLst/>
          </a:prstGeom>
          <a:noFill/>
        </p:spPr>
        <p:txBody>
          <a:bodyPr wrap="square">
            <a:spAutoFit/>
          </a:bodyPr>
          <a:lstStyle/>
          <a:p>
            <a:r>
              <a:rPr lang="en-US" sz="1100" b="0" i="0" dirty="0">
                <a:solidFill>
                  <a:srgbClr val="000000"/>
                </a:solidFill>
                <a:effectLst/>
                <a:latin typeface="Segoe UI" panose="020B0502040204020203" pitchFamily="34" charset="0"/>
                <a:hlinkClick r:id="rId2"/>
              </a:rPr>
              <a:t>https://indico.cern.ch/category/16259/attachments/2838068/4960374/RESOLUTION%20of%20the%20digital%2039th%20Session%20of%20the%20Baltic%20Assembly.pdf</a:t>
            </a:r>
            <a:r>
              <a:rPr lang="en-US" sz="1100" b="0" i="0" dirty="0">
                <a:solidFill>
                  <a:srgbClr val="000000"/>
                </a:solidFill>
                <a:effectLst/>
                <a:latin typeface="Segoe UI" panose="020B0502040204020203" pitchFamily="34" charset="0"/>
              </a:rPr>
              <a:t>  </a:t>
            </a:r>
          </a:p>
          <a:p>
            <a:r>
              <a:rPr lang="en-US" sz="1100" dirty="0">
                <a:hlinkClick r:id="rId3"/>
              </a:rPr>
              <a:t>https://indico.cern.ch/category/16259/attachments/2838068/4960369/RESOLUTION%20of%20the%2040th%20Session%20of%20the%20Baltic%20Assembly.pdf</a:t>
            </a:r>
            <a:endParaRPr lang="en-US" sz="1100" dirty="0"/>
          </a:p>
          <a:p>
            <a:r>
              <a:rPr lang="en-US" sz="1100" dirty="0">
                <a:hlinkClick r:id="rId4"/>
              </a:rPr>
              <a:t>https://indico.cern.ch/category/16259/attachments/2838068/4960375/RESOLUTION%20of%20the%2041st%20Session%20of%20the%20Baltic%20Assembly.pdf</a:t>
            </a:r>
            <a:endParaRPr lang="en-US" sz="1100" dirty="0"/>
          </a:p>
          <a:p>
            <a:r>
              <a:rPr lang="en-US" sz="1100" dirty="0">
                <a:hlinkClick r:id="rId5"/>
              </a:rPr>
              <a:t>https://indico.cern.ch/category/16259/attachments/2838068/4960376/RESOLUTION%20of%20the%2042nd%20Session%20of%20the%20Baltic%20Assembly.pdf</a:t>
            </a:r>
            <a:r>
              <a:rPr lang="en-US" sz="1100" dirty="0"/>
              <a:t> </a:t>
            </a:r>
          </a:p>
        </p:txBody>
      </p:sp>
    </p:spTree>
    <p:extLst>
      <p:ext uri="{BB962C8B-B14F-4D97-AF65-F5344CB8AC3E}">
        <p14:creationId xmlns:p14="http://schemas.microsoft.com/office/powerpoint/2010/main" val="1555441957"/>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Virsraksts 5">
            <a:extLst>
              <a:ext uri="{FF2B5EF4-FFF2-40B4-BE49-F238E27FC236}">
                <a16:creationId xmlns:a16="http://schemas.microsoft.com/office/drawing/2014/main" id="{E0E37E49-0252-880A-0642-7A3FD8775F47}"/>
              </a:ext>
            </a:extLst>
          </p:cNvPr>
          <p:cNvSpPr>
            <a:spLocks noGrp="1"/>
          </p:cNvSpPr>
          <p:nvPr>
            <p:ph type="title"/>
          </p:nvPr>
        </p:nvSpPr>
        <p:spPr>
          <a:xfrm>
            <a:off x="816745" y="1"/>
            <a:ext cx="11375253" cy="479394"/>
          </a:xfrm>
        </p:spPr>
        <p:txBody>
          <a:bodyPr/>
          <a:lstStyle/>
          <a:p>
            <a:r>
              <a:rPr lang="en-US" b="1" dirty="0"/>
              <a:t>Going into the future . . .</a:t>
            </a:r>
          </a:p>
        </p:txBody>
      </p:sp>
      <p:sp>
        <p:nvSpPr>
          <p:cNvPr id="20" name="Taisnstūris 19">
            <a:extLst>
              <a:ext uri="{FF2B5EF4-FFF2-40B4-BE49-F238E27FC236}">
                <a16:creationId xmlns:a16="http://schemas.microsoft.com/office/drawing/2014/main" id="{EB85D6CB-06B3-A5FE-9C1F-4312F2ECD233}"/>
              </a:ext>
            </a:extLst>
          </p:cNvPr>
          <p:cNvSpPr/>
          <p:nvPr/>
        </p:nvSpPr>
        <p:spPr>
          <a:xfrm>
            <a:off x="2" y="3212306"/>
            <a:ext cx="12191998" cy="433388"/>
          </a:xfrm>
          <a:prstGeom prst="rect">
            <a:avLst/>
          </a:prstGeom>
          <a:gradFill>
            <a:gsLst>
              <a:gs pos="0">
                <a:schemeClr val="bg1">
                  <a:alpha val="0"/>
                </a:schemeClr>
              </a:gs>
              <a:gs pos="25000">
                <a:schemeClr val="bg1"/>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āls 21">
            <a:extLst>
              <a:ext uri="{FF2B5EF4-FFF2-40B4-BE49-F238E27FC236}">
                <a16:creationId xmlns:a16="http://schemas.microsoft.com/office/drawing/2014/main" id="{BFD2A722-0257-C6B4-322D-AB81A495B652}"/>
              </a:ext>
            </a:extLst>
          </p:cNvPr>
          <p:cNvSpPr/>
          <p:nvPr/>
        </p:nvSpPr>
        <p:spPr>
          <a:xfrm>
            <a:off x="221855"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3" name="Ovāls 22">
            <a:extLst>
              <a:ext uri="{FF2B5EF4-FFF2-40B4-BE49-F238E27FC236}">
                <a16:creationId xmlns:a16="http://schemas.microsoft.com/office/drawing/2014/main" id="{D05A2A14-28D7-FD2D-6755-1CFD5C2BC13D}"/>
              </a:ext>
            </a:extLst>
          </p:cNvPr>
          <p:cNvSpPr/>
          <p:nvPr/>
        </p:nvSpPr>
        <p:spPr>
          <a:xfrm>
            <a:off x="1080831"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4" name="Taisnstūris 50">
            <a:extLst>
              <a:ext uri="{FF2B5EF4-FFF2-40B4-BE49-F238E27FC236}">
                <a16:creationId xmlns:a16="http://schemas.microsoft.com/office/drawing/2014/main" id="{E7A6B15F-1C20-6C92-4710-8F44D7F75864}"/>
              </a:ext>
            </a:extLst>
          </p:cNvPr>
          <p:cNvSpPr/>
          <p:nvPr/>
        </p:nvSpPr>
        <p:spPr>
          <a:xfrm>
            <a:off x="4337471" y="3348002"/>
            <a:ext cx="1217365" cy="181046"/>
          </a:xfrm>
          <a:prstGeom prst="rect">
            <a:avLst/>
          </a:prstGeom>
          <a:gradFill>
            <a:gsLst>
              <a:gs pos="71000">
                <a:srgbClr val="80B9DC"/>
              </a:gs>
              <a:gs pos="100000">
                <a:srgbClr val="80B9DC">
                  <a:alpha val="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US" b="1" dirty="0">
              <a:solidFill>
                <a:srgbClr val="002060"/>
              </a:solidFill>
              <a:latin typeface="Roboto" panose="02000000000000000000" pitchFamily="2" charset="0"/>
              <a:ea typeface="Roboto" panose="02000000000000000000" pitchFamily="2" charset="0"/>
              <a:cs typeface="Roboto" panose="02000000000000000000" pitchFamily="2" charset="0"/>
            </a:endParaRPr>
          </a:p>
        </p:txBody>
      </p:sp>
      <p:sp>
        <p:nvSpPr>
          <p:cNvPr id="25" name="Ovāls 24">
            <a:extLst>
              <a:ext uri="{FF2B5EF4-FFF2-40B4-BE49-F238E27FC236}">
                <a16:creationId xmlns:a16="http://schemas.microsoft.com/office/drawing/2014/main" id="{0722444F-27D5-6565-6D79-4473414728E9}"/>
              </a:ext>
            </a:extLst>
          </p:cNvPr>
          <p:cNvSpPr/>
          <p:nvPr/>
        </p:nvSpPr>
        <p:spPr>
          <a:xfrm>
            <a:off x="2406850"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7" name="Ovāls 26">
            <a:extLst>
              <a:ext uri="{FF2B5EF4-FFF2-40B4-BE49-F238E27FC236}">
                <a16:creationId xmlns:a16="http://schemas.microsoft.com/office/drawing/2014/main" id="{B03D25A0-9422-A234-9235-BE7F24A96536}"/>
              </a:ext>
            </a:extLst>
          </p:cNvPr>
          <p:cNvSpPr/>
          <p:nvPr/>
        </p:nvSpPr>
        <p:spPr>
          <a:xfrm>
            <a:off x="4031503" y="3213273"/>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8" name="Ovāls 27">
            <a:extLst>
              <a:ext uri="{FF2B5EF4-FFF2-40B4-BE49-F238E27FC236}">
                <a16:creationId xmlns:a16="http://schemas.microsoft.com/office/drawing/2014/main" id="{0424E9FC-5FEA-81E7-C9CA-A86AC36AC1ED}"/>
              </a:ext>
            </a:extLst>
          </p:cNvPr>
          <p:cNvSpPr/>
          <p:nvPr/>
        </p:nvSpPr>
        <p:spPr>
          <a:xfrm>
            <a:off x="6056479" y="3193044"/>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9" name="Ovāls 28">
            <a:extLst>
              <a:ext uri="{FF2B5EF4-FFF2-40B4-BE49-F238E27FC236}">
                <a16:creationId xmlns:a16="http://schemas.microsoft.com/office/drawing/2014/main" id="{A50EABCB-3384-3379-F770-6BF430E885DE}"/>
              </a:ext>
            </a:extLst>
          </p:cNvPr>
          <p:cNvSpPr/>
          <p:nvPr/>
        </p:nvSpPr>
        <p:spPr>
          <a:xfrm>
            <a:off x="6891250" y="3213273"/>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30" name="Ovāls 29">
            <a:extLst>
              <a:ext uri="{FF2B5EF4-FFF2-40B4-BE49-F238E27FC236}">
                <a16:creationId xmlns:a16="http://schemas.microsoft.com/office/drawing/2014/main" id="{7D6E0CBD-5E04-AFF8-003E-710798122A0D}"/>
              </a:ext>
            </a:extLst>
          </p:cNvPr>
          <p:cNvSpPr/>
          <p:nvPr/>
        </p:nvSpPr>
        <p:spPr>
          <a:xfrm>
            <a:off x="8500583" y="3213273"/>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31" name="Taisns savienotājs 30">
            <a:extLst>
              <a:ext uri="{FF2B5EF4-FFF2-40B4-BE49-F238E27FC236}">
                <a16:creationId xmlns:a16="http://schemas.microsoft.com/office/drawing/2014/main" id="{EC380E70-E56D-080A-728F-84BCA8B9FDBC}"/>
              </a:ext>
            </a:extLst>
          </p:cNvPr>
          <p:cNvCxnSpPr>
            <a:cxnSpLocks/>
          </p:cNvCxnSpPr>
          <p:nvPr/>
        </p:nvCxnSpPr>
        <p:spPr>
          <a:xfrm>
            <a:off x="232748" y="599472"/>
            <a:ext cx="0" cy="283905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97CC3B86-5E27-1084-5B8E-07E7E8197E25}"/>
              </a:ext>
            </a:extLst>
          </p:cNvPr>
          <p:cNvSpPr txBox="1"/>
          <p:nvPr/>
        </p:nvSpPr>
        <p:spPr>
          <a:xfrm>
            <a:off x="221855" y="599472"/>
            <a:ext cx="2177937" cy="1015663"/>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End of 2021</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Idea</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 and </a:t>
            </a:r>
          </a:p>
          <a:p>
            <a:pPr defTabSz="914400"/>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first discussions</a:t>
            </a:r>
          </a:p>
        </p:txBody>
      </p:sp>
      <p:cxnSp>
        <p:nvCxnSpPr>
          <p:cNvPr id="34" name="Taisns savienotājs 33">
            <a:extLst>
              <a:ext uri="{FF2B5EF4-FFF2-40B4-BE49-F238E27FC236}">
                <a16:creationId xmlns:a16="http://schemas.microsoft.com/office/drawing/2014/main" id="{D43555CD-9AA6-B79C-20F7-B60AE594E913}"/>
              </a:ext>
            </a:extLst>
          </p:cNvPr>
          <p:cNvCxnSpPr>
            <a:cxnSpLocks/>
          </p:cNvCxnSpPr>
          <p:nvPr/>
        </p:nvCxnSpPr>
        <p:spPr>
          <a:xfrm>
            <a:off x="1090356" y="3420442"/>
            <a:ext cx="0" cy="304703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1AC311FE-1A01-3BCB-86D8-C40228E62DD6}"/>
              </a:ext>
            </a:extLst>
          </p:cNvPr>
          <p:cNvSpPr txBox="1"/>
          <p:nvPr/>
        </p:nvSpPr>
        <p:spPr>
          <a:xfrm>
            <a:off x="1067206" y="4943958"/>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Apr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Conceptual design paper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and </a:t>
            </a:r>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working group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establishment</a:t>
            </a:r>
          </a:p>
        </p:txBody>
      </p:sp>
      <p:sp>
        <p:nvSpPr>
          <p:cNvPr id="36" name="TextBox 35">
            <a:extLst>
              <a:ext uri="{FF2B5EF4-FFF2-40B4-BE49-F238E27FC236}">
                <a16:creationId xmlns:a16="http://schemas.microsoft.com/office/drawing/2014/main" id="{A8613332-B241-7A9C-1E90-89345C803673}"/>
              </a:ext>
            </a:extLst>
          </p:cNvPr>
          <p:cNvSpPr txBox="1"/>
          <p:nvPr/>
        </p:nvSpPr>
        <p:spPr>
          <a:xfrm>
            <a:off x="4033338" y="4943451"/>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Oct-Nov 2022</a:t>
            </a:r>
          </a:p>
          <a:p>
            <a:pPr defTabSz="914400"/>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Bi-lateral </a:t>
            </a:r>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discussions with stakeholders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in all 3 Baltic States</a:t>
            </a:r>
          </a:p>
        </p:txBody>
      </p:sp>
      <p:cxnSp>
        <p:nvCxnSpPr>
          <p:cNvPr id="38" name="Taisns savienotājs 37">
            <a:extLst>
              <a:ext uri="{FF2B5EF4-FFF2-40B4-BE49-F238E27FC236}">
                <a16:creationId xmlns:a16="http://schemas.microsoft.com/office/drawing/2014/main" id="{8F086F41-6112-3AC8-2D24-1D191F0DEBA0}"/>
              </a:ext>
            </a:extLst>
          </p:cNvPr>
          <p:cNvCxnSpPr>
            <a:cxnSpLocks/>
          </p:cNvCxnSpPr>
          <p:nvPr/>
        </p:nvCxnSpPr>
        <p:spPr>
          <a:xfrm>
            <a:off x="2402409" y="599472"/>
            <a:ext cx="16082" cy="2829528"/>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22E34EE2-386C-5AEA-B373-A1C41E2E1541}"/>
              </a:ext>
            </a:extLst>
          </p:cNvPr>
          <p:cNvSpPr txBox="1"/>
          <p:nvPr/>
        </p:nvSpPr>
        <p:spPr>
          <a:xfrm>
            <a:off x="2402409" y="599472"/>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Aug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Baltic Assembly support </a:t>
            </a:r>
            <a:r>
              <a:rPr lang="en-US" sz="2000" b="1" dirty="0">
                <a:latin typeface="Roboto" panose="02000000000000000000" pitchFamily="2" charset="0"/>
                <a:ea typeface="Roboto" panose="02000000000000000000" pitchFamily="2" charset="0"/>
                <a:cs typeface="Roboto" panose="02000000000000000000" pitchFamily="2" charset="0"/>
              </a:rPr>
              <a:t>–</a:t>
            </a:r>
            <a:r>
              <a:rPr lang="en-US" sz="2000" dirty="0">
                <a:latin typeface="Roboto" panose="02000000000000000000" pitchFamily="2" charset="0"/>
                <a:ea typeface="Roboto" panose="02000000000000000000" pitchFamily="2" charset="0"/>
                <a:cs typeface="Roboto" panose="02000000000000000000" pitchFamily="2" charset="0"/>
              </a:rPr>
              <a:t> letter to 3 prime ministers</a:t>
            </a:r>
          </a:p>
        </p:txBody>
      </p:sp>
      <p:sp>
        <p:nvSpPr>
          <p:cNvPr id="40" name="TextBox 39">
            <a:extLst>
              <a:ext uri="{FF2B5EF4-FFF2-40B4-BE49-F238E27FC236}">
                <a16:creationId xmlns:a16="http://schemas.microsoft.com/office/drawing/2014/main" id="{76CED046-FA4B-64BE-051F-E6CF8B33A4E7}"/>
              </a:ext>
            </a:extLst>
          </p:cNvPr>
          <p:cNvSpPr txBox="1"/>
          <p:nvPr/>
        </p:nvSpPr>
        <p:spPr>
          <a:xfrm>
            <a:off x="4035603" y="1788984"/>
            <a:ext cx="2177937" cy="1015663"/>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Resolution of Baltic Assembly</a:t>
            </a:r>
            <a:endParaRPr lang="en-US" sz="2000" dirty="0">
              <a:latin typeface="Roboto" panose="02000000000000000000" pitchFamily="2" charset="0"/>
              <a:ea typeface="Roboto" panose="02000000000000000000" pitchFamily="2" charset="0"/>
              <a:cs typeface="Roboto" panose="02000000000000000000" pitchFamily="2" charset="0"/>
            </a:endParaRPr>
          </a:p>
        </p:txBody>
      </p:sp>
      <p:cxnSp>
        <p:nvCxnSpPr>
          <p:cNvPr id="41" name="Taisns savienotājs 40">
            <a:extLst>
              <a:ext uri="{FF2B5EF4-FFF2-40B4-BE49-F238E27FC236}">
                <a16:creationId xmlns:a16="http://schemas.microsoft.com/office/drawing/2014/main" id="{3C852304-9F64-CF91-1457-3D8A0B7A0287}"/>
              </a:ext>
            </a:extLst>
          </p:cNvPr>
          <p:cNvCxnSpPr>
            <a:cxnSpLocks/>
          </p:cNvCxnSpPr>
          <p:nvPr/>
        </p:nvCxnSpPr>
        <p:spPr>
          <a:xfrm>
            <a:off x="4042009" y="1788984"/>
            <a:ext cx="9676" cy="1702346"/>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43" name="Taisns savienotājs 42">
            <a:extLst>
              <a:ext uri="{FF2B5EF4-FFF2-40B4-BE49-F238E27FC236}">
                <a16:creationId xmlns:a16="http://schemas.microsoft.com/office/drawing/2014/main" id="{409CDCB8-8AFF-1FBF-54CE-7DD09AEE97AE}"/>
              </a:ext>
            </a:extLst>
          </p:cNvPr>
          <p:cNvCxnSpPr>
            <a:cxnSpLocks/>
          </p:cNvCxnSpPr>
          <p:nvPr/>
        </p:nvCxnSpPr>
        <p:spPr>
          <a:xfrm>
            <a:off x="4051534" y="3447679"/>
            <a:ext cx="17165" cy="3019796"/>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44" name="Taisns savienotājs 43">
            <a:extLst>
              <a:ext uri="{FF2B5EF4-FFF2-40B4-BE49-F238E27FC236}">
                <a16:creationId xmlns:a16="http://schemas.microsoft.com/office/drawing/2014/main" id="{1FBEAB2F-6175-3E3D-58E4-739367456599}"/>
              </a:ext>
            </a:extLst>
          </p:cNvPr>
          <p:cNvCxnSpPr>
            <a:cxnSpLocks/>
          </p:cNvCxnSpPr>
          <p:nvPr/>
        </p:nvCxnSpPr>
        <p:spPr>
          <a:xfrm flipH="1">
            <a:off x="4045549" y="3513546"/>
            <a:ext cx="1394152" cy="51112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D39341F9-500F-9BA3-3E93-EA26B9D27798}"/>
              </a:ext>
            </a:extLst>
          </p:cNvPr>
          <p:cNvSpPr txBox="1"/>
          <p:nvPr/>
        </p:nvSpPr>
        <p:spPr>
          <a:xfrm>
            <a:off x="6114412" y="599472"/>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May 2023</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Baltic implementation – part of IPAC </a:t>
            </a:r>
            <a:r>
              <a:rPr lang="en-US" sz="2000" dirty="0">
                <a:latin typeface="Roboto" panose="02000000000000000000" pitchFamily="2" charset="0"/>
                <a:ea typeface="Roboto" panose="02000000000000000000" pitchFamily="2" charset="0"/>
                <a:cs typeface="Roboto" panose="02000000000000000000" pitchFamily="2" charset="0"/>
              </a:rPr>
              <a:t>paper by NIMMS</a:t>
            </a:r>
          </a:p>
        </p:txBody>
      </p:sp>
      <p:cxnSp>
        <p:nvCxnSpPr>
          <p:cNvPr id="46" name="Taisns savienotājs 45">
            <a:extLst>
              <a:ext uri="{FF2B5EF4-FFF2-40B4-BE49-F238E27FC236}">
                <a16:creationId xmlns:a16="http://schemas.microsoft.com/office/drawing/2014/main" id="{EBDD5514-708F-AED7-7A21-33C859A07906}"/>
              </a:ext>
            </a:extLst>
          </p:cNvPr>
          <p:cNvCxnSpPr>
            <a:cxnSpLocks/>
          </p:cNvCxnSpPr>
          <p:nvPr/>
        </p:nvCxnSpPr>
        <p:spPr>
          <a:xfrm>
            <a:off x="6079143" y="588768"/>
            <a:ext cx="16082" cy="2829528"/>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47" name="Taisns savienotājs 46">
            <a:extLst>
              <a:ext uri="{FF2B5EF4-FFF2-40B4-BE49-F238E27FC236}">
                <a16:creationId xmlns:a16="http://schemas.microsoft.com/office/drawing/2014/main" id="{A517A364-EDF0-F06C-460E-8A6E97408685}"/>
              </a:ext>
            </a:extLst>
          </p:cNvPr>
          <p:cNvCxnSpPr>
            <a:cxnSpLocks/>
          </p:cNvCxnSpPr>
          <p:nvPr/>
        </p:nvCxnSpPr>
        <p:spPr>
          <a:xfrm>
            <a:off x="6898038" y="3418296"/>
            <a:ext cx="17330" cy="3049179"/>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64B313CC-0BA0-3A42-24F8-3137A7FFF33F}"/>
              </a:ext>
            </a:extLst>
          </p:cNvPr>
          <p:cNvSpPr txBox="1"/>
          <p:nvPr/>
        </p:nvSpPr>
        <p:spPr>
          <a:xfrm>
            <a:off x="6927287" y="4942885"/>
            <a:ext cx="4678457" cy="1384995"/>
          </a:xfrm>
          <a:prstGeom prst="rect">
            <a:avLst/>
          </a:prstGeom>
          <a:noFill/>
        </p:spPr>
        <p:txBody>
          <a:bodyPr wrap="square" rtlCol="0">
            <a:spAutoFit/>
          </a:bodyPr>
          <a:lstStyle/>
          <a:p>
            <a:pPr defTabSz="914400"/>
            <a:r>
              <a:rPr lang="en-US" sz="2400" b="1" dirty="0">
                <a:solidFill>
                  <a:srgbClr val="0070C0"/>
                </a:solidFill>
                <a:latin typeface="Roboto" panose="02000000000000000000" pitchFamily="2" charset="0"/>
                <a:ea typeface="Roboto" panose="02000000000000000000" pitchFamily="2" charset="0"/>
                <a:cs typeface="Roboto" panose="02000000000000000000" pitchFamily="2" charset="0"/>
              </a:rPr>
              <a:t>25</a:t>
            </a:r>
            <a:r>
              <a:rPr lang="en-US" sz="2400" b="1" baseline="30000" dirty="0">
                <a:solidFill>
                  <a:srgbClr val="0070C0"/>
                </a:solidFill>
                <a:latin typeface="Roboto" panose="02000000000000000000" pitchFamily="2" charset="0"/>
                <a:ea typeface="Roboto" panose="02000000000000000000" pitchFamily="2" charset="0"/>
                <a:cs typeface="Roboto" panose="02000000000000000000" pitchFamily="2" charset="0"/>
              </a:rPr>
              <a:t>th</a:t>
            </a:r>
            <a:r>
              <a:rPr lang="en-US" sz="2400" b="1" dirty="0">
                <a:solidFill>
                  <a:srgbClr val="0070C0"/>
                </a:solidFill>
                <a:latin typeface="Roboto" panose="02000000000000000000" pitchFamily="2" charset="0"/>
                <a:ea typeface="Roboto" panose="02000000000000000000" pitchFamily="2" charset="0"/>
                <a:cs typeface="Roboto" panose="02000000000000000000" pitchFamily="2" charset="0"/>
              </a:rPr>
              <a:t> of May 2023</a:t>
            </a:r>
          </a:p>
          <a:p>
            <a:pPr defTabSz="914400"/>
            <a:r>
              <a:rPr lang="en-US" sz="2400" b="1" dirty="0">
                <a:solidFill>
                  <a:srgbClr val="0070C0"/>
                </a:solidFill>
                <a:latin typeface="Roboto" panose="02000000000000000000" pitchFamily="2" charset="0"/>
                <a:ea typeface="Roboto" panose="02000000000000000000" pitchFamily="2" charset="0"/>
                <a:cs typeface="Roboto" panose="02000000000000000000" pitchFamily="2" charset="0"/>
              </a:rPr>
              <a:t>Workshop at CERN</a:t>
            </a:r>
          </a:p>
          <a:p>
            <a:pPr defTabSz="914400"/>
            <a:r>
              <a:rPr lang="en-US" i="1" dirty="0">
                <a:latin typeface="Roboto" panose="02000000000000000000" pitchFamily="2" charset="0"/>
                <a:ea typeface="Roboto" panose="02000000000000000000" pitchFamily="2" charset="0"/>
                <a:cs typeface="Roboto" panose="02000000000000000000" pitchFamily="2" charset="0"/>
              </a:rPr>
              <a:t>Particle therapy - future for the Baltic States? State-of-play, synergies and challenges</a:t>
            </a:r>
          </a:p>
        </p:txBody>
      </p:sp>
      <p:cxnSp>
        <p:nvCxnSpPr>
          <p:cNvPr id="49" name="Taisns savienotājs 48">
            <a:extLst>
              <a:ext uri="{FF2B5EF4-FFF2-40B4-BE49-F238E27FC236}">
                <a16:creationId xmlns:a16="http://schemas.microsoft.com/office/drawing/2014/main" id="{F83B84B0-7D7A-04C2-208D-4167882D76F7}"/>
              </a:ext>
            </a:extLst>
          </p:cNvPr>
          <p:cNvCxnSpPr>
            <a:cxnSpLocks/>
          </p:cNvCxnSpPr>
          <p:nvPr/>
        </p:nvCxnSpPr>
        <p:spPr>
          <a:xfrm>
            <a:off x="8529822" y="588768"/>
            <a:ext cx="16082" cy="2829528"/>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288BABBC-FE75-9936-83BE-2CD9E3A5F7E3}"/>
              </a:ext>
            </a:extLst>
          </p:cNvPr>
          <p:cNvSpPr txBox="1"/>
          <p:nvPr/>
        </p:nvSpPr>
        <p:spPr>
          <a:xfrm>
            <a:off x="8560764" y="599472"/>
            <a:ext cx="2657631"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 2023</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Report on the workshop findings approved by CERN Baltic Group</a:t>
            </a:r>
            <a:endParaRPr lang="en-US" sz="2000" dirty="0">
              <a:latin typeface="Roboto" panose="02000000000000000000" pitchFamily="2" charset="0"/>
              <a:ea typeface="Roboto" panose="02000000000000000000" pitchFamily="2" charset="0"/>
              <a:cs typeface="Roboto" panose="02000000000000000000" pitchFamily="2" charset="0"/>
            </a:endParaRPr>
          </a:p>
        </p:txBody>
      </p:sp>
      <p:sp>
        <p:nvSpPr>
          <p:cNvPr id="51" name="Taisnstūris 50">
            <a:extLst>
              <a:ext uri="{FF2B5EF4-FFF2-40B4-BE49-F238E27FC236}">
                <a16:creationId xmlns:a16="http://schemas.microsoft.com/office/drawing/2014/main" id="{5360FB44-CCF5-FC4F-DE3A-B3220F19D67E}"/>
              </a:ext>
            </a:extLst>
          </p:cNvPr>
          <p:cNvSpPr/>
          <p:nvPr/>
        </p:nvSpPr>
        <p:spPr>
          <a:xfrm>
            <a:off x="1983220" y="3735093"/>
            <a:ext cx="8431448" cy="1007159"/>
          </a:xfrm>
          <a:prstGeom prst="rect">
            <a:avLst/>
          </a:prstGeom>
          <a:gradFill>
            <a:gsLst>
              <a:gs pos="71000">
                <a:srgbClr val="80B9DC"/>
              </a:gs>
              <a:gs pos="100000">
                <a:srgbClr val="80B9DC">
                  <a:alpha val="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b="1" dirty="0">
                <a:solidFill>
                  <a:srgbClr val="002060"/>
                </a:solidFill>
                <a:latin typeface="Roboto" panose="02000000000000000000" pitchFamily="2" charset="0"/>
                <a:ea typeface="Roboto" panose="02000000000000000000" pitchFamily="2" charset="0"/>
                <a:cs typeface="Roboto" panose="02000000000000000000" pitchFamily="2" charset="0"/>
              </a:rPr>
              <a:t>Presentations and discussions with relevant professional societies, </a:t>
            </a:r>
          </a:p>
          <a:p>
            <a:r>
              <a:rPr lang="en-US" b="1" dirty="0">
                <a:solidFill>
                  <a:srgbClr val="002060"/>
                </a:solidFill>
                <a:latin typeface="Roboto" panose="02000000000000000000" pitchFamily="2" charset="0"/>
                <a:ea typeface="Roboto" panose="02000000000000000000" pitchFamily="2" charset="0"/>
                <a:cs typeface="Roboto" panose="02000000000000000000" pitchFamily="2" charset="0"/>
              </a:rPr>
              <a:t>scientific universities and political stakeholders</a:t>
            </a:r>
          </a:p>
        </p:txBody>
      </p:sp>
      <p:sp>
        <p:nvSpPr>
          <p:cNvPr id="52" name="TextBox 51">
            <a:extLst>
              <a:ext uri="{FF2B5EF4-FFF2-40B4-BE49-F238E27FC236}">
                <a16:creationId xmlns:a16="http://schemas.microsoft.com/office/drawing/2014/main" id="{9497D00F-B163-A17D-8DBE-216932BA42AE}"/>
              </a:ext>
            </a:extLst>
          </p:cNvPr>
          <p:cNvSpPr txBox="1"/>
          <p:nvPr/>
        </p:nvSpPr>
        <p:spPr>
          <a:xfrm>
            <a:off x="8557537" y="3176356"/>
            <a:ext cx="3634463" cy="507832"/>
          </a:xfrm>
          <a:prstGeom prst="rect">
            <a:avLst/>
          </a:prstGeom>
          <a:gradFill>
            <a:gsLst>
              <a:gs pos="0">
                <a:srgbClr val="BDEEFF">
                  <a:alpha val="0"/>
                </a:srgbClr>
              </a:gs>
              <a:gs pos="84000">
                <a:srgbClr val="00B0F0"/>
              </a:gs>
            </a:gsLst>
            <a:lin ang="0" scaled="0"/>
          </a:gradFill>
        </p:spPr>
        <p:txBody>
          <a:bodyPr wrap="square" rtlCol="0">
            <a:spAutoFit/>
          </a:bodyPr>
          <a:lstStyle/>
          <a:p>
            <a:pPr algn="r" defTabSz="914400"/>
            <a:endParaRPr lang="en-US" sz="4400" dirty="0">
              <a:latin typeface="Roboto" panose="02000000000000000000" pitchFamily="2" charset="0"/>
              <a:ea typeface="Roboto" panose="02000000000000000000" pitchFamily="2" charset="0"/>
              <a:cs typeface="Roboto" panose="02000000000000000000" pitchFamily="2" charset="0"/>
            </a:endParaRPr>
          </a:p>
        </p:txBody>
      </p:sp>
      <p:sp>
        <p:nvSpPr>
          <p:cNvPr id="2" name="TextBox 1">
            <a:extLst>
              <a:ext uri="{FF2B5EF4-FFF2-40B4-BE49-F238E27FC236}">
                <a16:creationId xmlns:a16="http://schemas.microsoft.com/office/drawing/2014/main" id="{A0AB3939-8D42-1907-0AE0-D2A5319266E6}"/>
              </a:ext>
            </a:extLst>
          </p:cNvPr>
          <p:cNvSpPr txBox="1"/>
          <p:nvPr/>
        </p:nvSpPr>
        <p:spPr>
          <a:xfrm>
            <a:off x="2748073" y="2478183"/>
            <a:ext cx="9442066" cy="1938992"/>
          </a:xfrm>
          <a:prstGeom prst="rect">
            <a:avLst/>
          </a:prstGeom>
          <a:gradFill>
            <a:gsLst>
              <a:gs pos="0">
                <a:srgbClr val="BDEEFF">
                  <a:alpha val="0"/>
                </a:srgbClr>
              </a:gs>
              <a:gs pos="84000">
                <a:srgbClr val="BDEEFF"/>
              </a:gs>
            </a:gsLst>
            <a:lin ang="0" scaled="0"/>
          </a:gradFill>
        </p:spPr>
        <p:txBody>
          <a:bodyPr wrap="square" rtlCol="0">
            <a:spAutoFit/>
          </a:bodyPr>
          <a:lstStyle/>
          <a:p>
            <a:pPr algn="r" defTabSz="914400"/>
            <a:r>
              <a:rPr lang="en-US" sz="5400" b="1" dirty="0">
                <a:solidFill>
                  <a:prstClr val="black"/>
                </a:solidFill>
                <a:latin typeface="Roboto" panose="02000000000000000000" pitchFamily="2" charset="0"/>
                <a:ea typeface="Roboto" panose="02000000000000000000" pitchFamily="2" charset="0"/>
                <a:cs typeface="Roboto" panose="02000000000000000000" pitchFamily="2" charset="0"/>
              </a:rPr>
              <a:t>Future</a:t>
            </a:r>
            <a:r>
              <a:rPr lang="lv-LV" sz="5400" b="1" dirty="0">
                <a:solidFill>
                  <a:prstClr val="black"/>
                </a:solidFill>
                <a:latin typeface="Roboto" panose="02000000000000000000" pitchFamily="2" charset="0"/>
                <a:ea typeface="Roboto" panose="02000000000000000000" pitchFamily="2" charset="0"/>
                <a:cs typeface="Roboto" panose="02000000000000000000" pitchFamily="2" charset="0"/>
              </a:rPr>
              <a:t> of the initiative</a:t>
            </a:r>
            <a:endParaRPr lang="en-US" sz="54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algn="r" defTabSz="914400"/>
            <a:r>
              <a:rPr lang="en-US" sz="6600" b="1" dirty="0">
                <a:solidFill>
                  <a:srgbClr val="0070C0"/>
                </a:solidFill>
                <a:latin typeface="Roboto" panose="02000000000000000000" pitchFamily="2" charset="0"/>
                <a:ea typeface="Roboto" panose="02000000000000000000" pitchFamily="2" charset="0"/>
                <a:cs typeface="Roboto" panose="02000000000000000000" pitchFamily="2" charset="0"/>
              </a:rPr>
              <a:t>FEASIBILITY</a:t>
            </a:r>
            <a:r>
              <a:rPr lang="lv-LV" sz="6600" b="1" dirty="0">
                <a:solidFill>
                  <a:srgbClr val="0070C0"/>
                </a:solidFill>
                <a:latin typeface="Roboto" panose="02000000000000000000" pitchFamily="2" charset="0"/>
                <a:ea typeface="Roboto" panose="02000000000000000000" pitchFamily="2" charset="0"/>
                <a:cs typeface="Roboto" panose="02000000000000000000" pitchFamily="2" charset="0"/>
              </a:rPr>
              <a:t> </a:t>
            </a:r>
            <a:r>
              <a:rPr lang="en-US" sz="6600" b="1" dirty="0">
                <a:solidFill>
                  <a:srgbClr val="0070C0"/>
                </a:solidFill>
                <a:latin typeface="Roboto" panose="02000000000000000000" pitchFamily="2" charset="0"/>
                <a:ea typeface="Roboto" panose="02000000000000000000" pitchFamily="2" charset="0"/>
                <a:cs typeface="Roboto" panose="02000000000000000000" pitchFamily="2" charset="0"/>
              </a:rPr>
              <a:t>STUDY</a:t>
            </a:r>
            <a:endParaRPr lang="lv-LV" sz="6600" b="1" dirty="0">
              <a:solidFill>
                <a:srgbClr val="0070C0"/>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6436840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750"/>
                                        <p:tgtEl>
                                          <p:spTgt spid="5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8" fill="hold" grpId="0" nodeType="clickEffect">
                                  <p:stCondLst>
                                    <p:cond delay="0"/>
                                  </p:stCondLst>
                                  <p:childTnLst>
                                    <p:anim calcmode="lin" valueType="num">
                                      <p:cBhvr additive="base">
                                        <p:cTn id="11" dur="500"/>
                                        <p:tgtEl>
                                          <p:spTgt spid="22"/>
                                        </p:tgtEl>
                                        <p:attrNameLst>
                                          <p:attrName>ppt_x</p:attrName>
                                        </p:attrNameLst>
                                      </p:cBhvr>
                                      <p:tavLst>
                                        <p:tav tm="0">
                                          <p:val>
                                            <p:strVal val="ppt_x"/>
                                          </p:val>
                                        </p:tav>
                                        <p:tav tm="100000">
                                          <p:val>
                                            <p:strVal val="0-ppt_w/2"/>
                                          </p:val>
                                        </p:tav>
                                      </p:tavLst>
                                    </p:anim>
                                    <p:anim calcmode="lin" valueType="num">
                                      <p:cBhvr additive="base">
                                        <p:cTn id="12" dur="500"/>
                                        <p:tgtEl>
                                          <p:spTgt spid="22"/>
                                        </p:tgtEl>
                                        <p:attrNameLst>
                                          <p:attrName>ppt_y</p:attrName>
                                        </p:attrNameLst>
                                      </p:cBhvr>
                                      <p:tavLst>
                                        <p:tav tm="0">
                                          <p:val>
                                            <p:strVal val="ppt_y"/>
                                          </p:val>
                                        </p:tav>
                                        <p:tav tm="100000">
                                          <p:val>
                                            <p:strVal val="ppt_y"/>
                                          </p:val>
                                        </p:tav>
                                      </p:tavLst>
                                    </p:anim>
                                    <p:set>
                                      <p:cBhvr>
                                        <p:cTn id="13" dur="1" fill="hold">
                                          <p:stCondLst>
                                            <p:cond delay="499"/>
                                          </p:stCondLst>
                                        </p:cTn>
                                        <p:tgtEl>
                                          <p:spTgt spid="22"/>
                                        </p:tgtEl>
                                        <p:attrNameLst>
                                          <p:attrName>style.visibility</p:attrName>
                                        </p:attrNameLst>
                                      </p:cBhvr>
                                      <p:to>
                                        <p:strVal val="hidden"/>
                                      </p:to>
                                    </p:set>
                                  </p:childTnLst>
                                </p:cTn>
                              </p:par>
                              <p:par>
                                <p:cTn id="14" presetID="2" presetClass="exit" presetSubtype="8" fill="hold" grpId="0" nodeType="withEffect">
                                  <p:stCondLst>
                                    <p:cond delay="0"/>
                                  </p:stCondLst>
                                  <p:childTnLst>
                                    <p:anim calcmode="lin" valueType="num">
                                      <p:cBhvr additive="base">
                                        <p:cTn id="15" dur="500"/>
                                        <p:tgtEl>
                                          <p:spTgt spid="23"/>
                                        </p:tgtEl>
                                        <p:attrNameLst>
                                          <p:attrName>ppt_x</p:attrName>
                                        </p:attrNameLst>
                                      </p:cBhvr>
                                      <p:tavLst>
                                        <p:tav tm="0">
                                          <p:val>
                                            <p:strVal val="ppt_x"/>
                                          </p:val>
                                        </p:tav>
                                        <p:tav tm="100000">
                                          <p:val>
                                            <p:strVal val="0-ppt_w/2"/>
                                          </p:val>
                                        </p:tav>
                                      </p:tavLst>
                                    </p:anim>
                                    <p:anim calcmode="lin" valueType="num">
                                      <p:cBhvr additive="base">
                                        <p:cTn id="16" dur="500"/>
                                        <p:tgtEl>
                                          <p:spTgt spid="23"/>
                                        </p:tgtEl>
                                        <p:attrNameLst>
                                          <p:attrName>ppt_y</p:attrName>
                                        </p:attrNameLst>
                                      </p:cBhvr>
                                      <p:tavLst>
                                        <p:tav tm="0">
                                          <p:val>
                                            <p:strVal val="ppt_y"/>
                                          </p:val>
                                        </p:tav>
                                        <p:tav tm="100000">
                                          <p:val>
                                            <p:strVal val="ppt_y"/>
                                          </p:val>
                                        </p:tav>
                                      </p:tavLst>
                                    </p:anim>
                                    <p:set>
                                      <p:cBhvr>
                                        <p:cTn id="17" dur="1" fill="hold">
                                          <p:stCondLst>
                                            <p:cond delay="499"/>
                                          </p:stCondLst>
                                        </p:cTn>
                                        <p:tgtEl>
                                          <p:spTgt spid="23"/>
                                        </p:tgtEl>
                                        <p:attrNameLst>
                                          <p:attrName>style.visibility</p:attrName>
                                        </p:attrNameLst>
                                      </p:cBhvr>
                                      <p:to>
                                        <p:strVal val="hidden"/>
                                      </p:to>
                                    </p:set>
                                  </p:childTnLst>
                                </p:cTn>
                              </p:par>
                              <p:par>
                                <p:cTn id="18" presetID="2" presetClass="exit" presetSubtype="8" fill="hold" grpId="0" nodeType="withEffect">
                                  <p:stCondLst>
                                    <p:cond delay="0"/>
                                  </p:stCondLst>
                                  <p:childTnLst>
                                    <p:anim calcmode="lin" valueType="num">
                                      <p:cBhvr additive="base">
                                        <p:cTn id="19" dur="500"/>
                                        <p:tgtEl>
                                          <p:spTgt spid="24"/>
                                        </p:tgtEl>
                                        <p:attrNameLst>
                                          <p:attrName>ppt_x</p:attrName>
                                        </p:attrNameLst>
                                      </p:cBhvr>
                                      <p:tavLst>
                                        <p:tav tm="0">
                                          <p:val>
                                            <p:strVal val="ppt_x"/>
                                          </p:val>
                                        </p:tav>
                                        <p:tav tm="100000">
                                          <p:val>
                                            <p:strVal val="0-ppt_w/2"/>
                                          </p:val>
                                        </p:tav>
                                      </p:tavLst>
                                    </p:anim>
                                    <p:anim calcmode="lin" valueType="num">
                                      <p:cBhvr additive="base">
                                        <p:cTn id="20" dur="500"/>
                                        <p:tgtEl>
                                          <p:spTgt spid="24"/>
                                        </p:tgtEl>
                                        <p:attrNameLst>
                                          <p:attrName>ppt_y</p:attrName>
                                        </p:attrNameLst>
                                      </p:cBhvr>
                                      <p:tavLst>
                                        <p:tav tm="0">
                                          <p:val>
                                            <p:strVal val="ppt_y"/>
                                          </p:val>
                                        </p:tav>
                                        <p:tav tm="100000">
                                          <p:val>
                                            <p:strVal val="ppt_y"/>
                                          </p:val>
                                        </p:tav>
                                      </p:tavLst>
                                    </p:anim>
                                    <p:set>
                                      <p:cBhvr>
                                        <p:cTn id="21" dur="1" fill="hold">
                                          <p:stCondLst>
                                            <p:cond delay="499"/>
                                          </p:stCondLst>
                                        </p:cTn>
                                        <p:tgtEl>
                                          <p:spTgt spid="24"/>
                                        </p:tgtEl>
                                        <p:attrNameLst>
                                          <p:attrName>style.visibility</p:attrName>
                                        </p:attrNameLst>
                                      </p:cBhvr>
                                      <p:to>
                                        <p:strVal val="hidden"/>
                                      </p:to>
                                    </p:set>
                                  </p:childTnLst>
                                </p:cTn>
                              </p:par>
                              <p:par>
                                <p:cTn id="22" presetID="2" presetClass="exit" presetSubtype="8" fill="hold" grpId="0" nodeType="withEffect">
                                  <p:stCondLst>
                                    <p:cond delay="0"/>
                                  </p:stCondLst>
                                  <p:childTnLst>
                                    <p:anim calcmode="lin" valueType="num">
                                      <p:cBhvr additive="base">
                                        <p:cTn id="23" dur="500"/>
                                        <p:tgtEl>
                                          <p:spTgt spid="25"/>
                                        </p:tgtEl>
                                        <p:attrNameLst>
                                          <p:attrName>ppt_x</p:attrName>
                                        </p:attrNameLst>
                                      </p:cBhvr>
                                      <p:tavLst>
                                        <p:tav tm="0">
                                          <p:val>
                                            <p:strVal val="ppt_x"/>
                                          </p:val>
                                        </p:tav>
                                        <p:tav tm="100000">
                                          <p:val>
                                            <p:strVal val="0-ppt_w/2"/>
                                          </p:val>
                                        </p:tav>
                                      </p:tavLst>
                                    </p:anim>
                                    <p:anim calcmode="lin" valueType="num">
                                      <p:cBhvr additive="base">
                                        <p:cTn id="24" dur="500"/>
                                        <p:tgtEl>
                                          <p:spTgt spid="25"/>
                                        </p:tgtEl>
                                        <p:attrNameLst>
                                          <p:attrName>ppt_y</p:attrName>
                                        </p:attrNameLst>
                                      </p:cBhvr>
                                      <p:tavLst>
                                        <p:tav tm="0">
                                          <p:val>
                                            <p:strVal val="ppt_y"/>
                                          </p:val>
                                        </p:tav>
                                        <p:tav tm="100000">
                                          <p:val>
                                            <p:strVal val="ppt_y"/>
                                          </p:val>
                                        </p:tav>
                                      </p:tavLst>
                                    </p:anim>
                                    <p:set>
                                      <p:cBhvr>
                                        <p:cTn id="25" dur="1" fill="hold">
                                          <p:stCondLst>
                                            <p:cond delay="499"/>
                                          </p:stCondLst>
                                        </p:cTn>
                                        <p:tgtEl>
                                          <p:spTgt spid="25"/>
                                        </p:tgtEl>
                                        <p:attrNameLst>
                                          <p:attrName>style.visibility</p:attrName>
                                        </p:attrNameLst>
                                      </p:cBhvr>
                                      <p:to>
                                        <p:strVal val="hidden"/>
                                      </p:to>
                                    </p:set>
                                  </p:childTnLst>
                                </p:cTn>
                              </p:par>
                              <p:par>
                                <p:cTn id="26" presetID="2" presetClass="exit" presetSubtype="8" fill="hold" grpId="0" nodeType="withEffect">
                                  <p:stCondLst>
                                    <p:cond delay="0"/>
                                  </p:stCondLst>
                                  <p:childTnLst>
                                    <p:anim calcmode="lin" valueType="num">
                                      <p:cBhvr additive="base">
                                        <p:cTn id="27" dur="500"/>
                                        <p:tgtEl>
                                          <p:spTgt spid="27"/>
                                        </p:tgtEl>
                                        <p:attrNameLst>
                                          <p:attrName>ppt_x</p:attrName>
                                        </p:attrNameLst>
                                      </p:cBhvr>
                                      <p:tavLst>
                                        <p:tav tm="0">
                                          <p:val>
                                            <p:strVal val="ppt_x"/>
                                          </p:val>
                                        </p:tav>
                                        <p:tav tm="100000">
                                          <p:val>
                                            <p:strVal val="0-ppt_w/2"/>
                                          </p:val>
                                        </p:tav>
                                      </p:tavLst>
                                    </p:anim>
                                    <p:anim calcmode="lin" valueType="num">
                                      <p:cBhvr additive="base">
                                        <p:cTn id="28" dur="500"/>
                                        <p:tgtEl>
                                          <p:spTgt spid="27"/>
                                        </p:tgtEl>
                                        <p:attrNameLst>
                                          <p:attrName>ppt_y</p:attrName>
                                        </p:attrNameLst>
                                      </p:cBhvr>
                                      <p:tavLst>
                                        <p:tav tm="0">
                                          <p:val>
                                            <p:strVal val="ppt_y"/>
                                          </p:val>
                                        </p:tav>
                                        <p:tav tm="100000">
                                          <p:val>
                                            <p:strVal val="ppt_y"/>
                                          </p:val>
                                        </p:tav>
                                      </p:tavLst>
                                    </p:anim>
                                    <p:set>
                                      <p:cBhvr>
                                        <p:cTn id="29" dur="1" fill="hold">
                                          <p:stCondLst>
                                            <p:cond delay="499"/>
                                          </p:stCondLst>
                                        </p:cTn>
                                        <p:tgtEl>
                                          <p:spTgt spid="27"/>
                                        </p:tgtEl>
                                        <p:attrNameLst>
                                          <p:attrName>style.visibility</p:attrName>
                                        </p:attrNameLst>
                                      </p:cBhvr>
                                      <p:to>
                                        <p:strVal val="hidden"/>
                                      </p:to>
                                    </p:set>
                                  </p:childTnLst>
                                </p:cTn>
                              </p:par>
                              <p:par>
                                <p:cTn id="30" presetID="2" presetClass="exit" presetSubtype="8" fill="hold" grpId="0" nodeType="withEffect">
                                  <p:stCondLst>
                                    <p:cond delay="0"/>
                                  </p:stCondLst>
                                  <p:childTnLst>
                                    <p:anim calcmode="lin" valueType="num">
                                      <p:cBhvr additive="base">
                                        <p:cTn id="31" dur="500"/>
                                        <p:tgtEl>
                                          <p:spTgt spid="28"/>
                                        </p:tgtEl>
                                        <p:attrNameLst>
                                          <p:attrName>ppt_x</p:attrName>
                                        </p:attrNameLst>
                                      </p:cBhvr>
                                      <p:tavLst>
                                        <p:tav tm="0">
                                          <p:val>
                                            <p:strVal val="ppt_x"/>
                                          </p:val>
                                        </p:tav>
                                        <p:tav tm="100000">
                                          <p:val>
                                            <p:strVal val="0-ppt_w/2"/>
                                          </p:val>
                                        </p:tav>
                                      </p:tavLst>
                                    </p:anim>
                                    <p:anim calcmode="lin" valueType="num">
                                      <p:cBhvr additive="base">
                                        <p:cTn id="32" dur="500"/>
                                        <p:tgtEl>
                                          <p:spTgt spid="28"/>
                                        </p:tgtEl>
                                        <p:attrNameLst>
                                          <p:attrName>ppt_y</p:attrName>
                                        </p:attrNameLst>
                                      </p:cBhvr>
                                      <p:tavLst>
                                        <p:tav tm="0">
                                          <p:val>
                                            <p:strVal val="ppt_y"/>
                                          </p:val>
                                        </p:tav>
                                        <p:tav tm="100000">
                                          <p:val>
                                            <p:strVal val="ppt_y"/>
                                          </p:val>
                                        </p:tav>
                                      </p:tavLst>
                                    </p:anim>
                                    <p:set>
                                      <p:cBhvr>
                                        <p:cTn id="33" dur="1" fill="hold">
                                          <p:stCondLst>
                                            <p:cond delay="499"/>
                                          </p:stCondLst>
                                        </p:cTn>
                                        <p:tgtEl>
                                          <p:spTgt spid="28"/>
                                        </p:tgtEl>
                                        <p:attrNameLst>
                                          <p:attrName>style.visibility</p:attrName>
                                        </p:attrNameLst>
                                      </p:cBhvr>
                                      <p:to>
                                        <p:strVal val="hidden"/>
                                      </p:to>
                                    </p:set>
                                  </p:childTnLst>
                                </p:cTn>
                              </p:par>
                              <p:par>
                                <p:cTn id="34" presetID="2" presetClass="exit" presetSubtype="8" fill="hold" grpId="0" nodeType="withEffect">
                                  <p:stCondLst>
                                    <p:cond delay="0"/>
                                  </p:stCondLst>
                                  <p:childTnLst>
                                    <p:anim calcmode="lin" valueType="num">
                                      <p:cBhvr additive="base">
                                        <p:cTn id="35" dur="500"/>
                                        <p:tgtEl>
                                          <p:spTgt spid="29"/>
                                        </p:tgtEl>
                                        <p:attrNameLst>
                                          <p:attrName>ppt_x</p:attrName>
                                        </p:attrNameLst>
                                      </p:cBhvr>
                                      <p:tavLst>
                                        <p:tav tm="0">
                                          <p:val>
                                            <p:strVal val="ppt_x"/>
                                          </p:val>
                                        </p:tav>
                                        <p:tav tm="100000">
                                          <p:val>
                                            <p:strVal val="0-ppt_w/2"/>
                                          </p:val>
                                        </p:tav>
                                      </p:tavLst>
                                    </p:anim>
                                    <p:anim calcmode="lin" valueType="num">
                                      <p:cBhvr additive="base">
                                        <p:cTn id="36" dur="500"/>
                                        <p:tgtEl>
                                          <p:spTgt spid="29"/>
                                        </p:tgtEl>
                                        <p:attrNameLst>
                                          <p:attrName>ppt_y</p:attrName>
                                        </p:attrNameLst>
                                      </p:cBhvr>
                                      <p:tavLst>
                                        <p:tav tm="0">
                                          <p:val>
                                            <p:strVal val="ppt_y"/>
                                          </p:val>
                                        </p:tav>
                                        <p:tav tm="100000">
                                          <p:val>
                                            <p:strVal val="ppt_y"/>
                                          </p:val>
                                        </p:tav>
                                      </p:tavLst>
                                    </p:anim>
                                    <p:set>
                                      <p:cBhvr>
                                        <p:cTn id="37" dur="1" fill="hold">
                                          <p:stCondLst>
                                            <p:cond delay="499"/>
                                          </p:stCondLst>
                                        </p:cTn>
                                        <p:tgtEl>
                                          <p:spTgt spid="29"/>
                                        </p:tgtEl>
                                        <p:attrNameLst>
                                          <p:attrName>style.visibility</p:attrName>
                                        </p:attrNameLst>
                                      </p:cBhvr>
                                      <p:to>
                                        <p:strVal val="hidden"/>
                                      </p:to>
                                    </p:set>
                                  </p:childTnLst>
                                </p:cTn>
                              </p:par>
                              <p:par>
                                <p:cTn id="38" presetID="2" presetClass="exit" presetSubtype="8" fill="hold" grpId="0" nodeType="withEffect">
                                  <p:stCondLst>
                                    <p:cond delay="0"/>
                                  </p:stCondLst>
                                  <p:childTnLst>
                                    <p:anim calcmode="lin" valueType="num">
                                      <p:cBhvr additive="base">
                                        <p:cTn id="39" dur="500"/>
                                        <p:tgtEl>
                                          <p:spTgt spid="30"/>
                                        </p:tgtEl>
                                        <p:attrNameLst>
                                          <p:attrName>ppt_x</p:attrName>
                                        </p:attrNameLst>
                                      </p:cBhvr>
                                      <p:tavLst>
                                        <p:tav tm="0">
                                          <p:val>
                                            <p:strVal val="ppt_x"/>
                                          </p:val>
                                        </p:tav>
                                        <p:tav tm="100000">
                                          <p:val>
                                            <p:strVal val="0-ppt_w/2"/>
                                          </p:val>
                                        </p:tav>
                                      </p:tavLst>
                                    </p:anim>
                                    <p:anim calcmode="lin" valueType="num">
                                      <p:cBhvr additive="base">
                                        <p:cTn id="40" dur="500"/>
                                        <p:tgtEl>
                                          <p:spTgt spid="30"/>
                                        </p:tgtEl>
                                        <p:attrNameLst>
                                          <p:attrName>ppt_y</p:attrName>
                                        </p:attrNameLst>
                                      </p:cBhvr>
                                      <p:tavLst>
                                        <p:tav tm="0">
                                          <p:val>
                                            <p:strVal val="ppt_y"/>
                                          </p:val>
                                        </p:tav>
                                        <p:tav tm="100000">
                                          <p:val>
                                            <p:strVal val="ppt_y"/>
                                          </p:val>
                                        </p:tav>
                                      </p:tavLst>
                                    </p:anim>
                                    <p:set>
                                      <p:cBhvr>
                                        <p:cTn id="41" dur="1" fill="hold">
                                          <p:stCondLst>
                                            <p:cond delay="499"/>
                                          </p:stCondLst>
                                        </p:cTn>
                                        <p:tgtEl>
                                          <p:spTgt spid="30"/>
                                        </p:tgtEl>
                                        <p:attrNameLst>
                                          <p:attrName>style.visibility</p:attrName>
                                        </p:attrNameLst>
                                      </p:cBhvr>
                                      <p:to>
                                        <p:strVal val="hidden"/>
                                      </p:to>
                                    </p:set>
                                  </p:childTnLst>
                                </p:cTn>
                              </p:par>
                              <p:par>
                                <p:cTn id="42" presetID="2" presetClass="exit" presetSubtype="8" fill="hold" nodeType="withEffect">
                                  <p:stCondLst>
                                    <p:cond delay="0"/>
                                  </p:stCondLst>
                                  <p:childTnLst>
                                    <p:anim calcmode="lin" valueType="num">
                                      <p:cBhvr additive="base">
                                        <p:cTn id="43" dur="500"/>
                                        <p:tgtEl>
                                          <p:spTgt spid="31"/>
                                        </p:tgtEl>
                                        <p:attrNameLst>
                                          <p:attrName>ppt_x</p:attrName>
                                        </p:attrNameLst>
                                      </p:cBhvr>
                                      <p:tavLst>
                                        <p:tav tm="0">
                                          <p:val>
                                            <p:strVal val="ppt_x"/>
                                          </p:val>
                                        </p:tav>
                                        <p:tav tm="100000">
                                          <p:val>
                                            <p:strVal val="0-ppt_w/2"/>
                                          </p:val>
                                        </p:tav>
                                      </p:tavLst>
                                    </p:anim>
                                    <p:anim calcmode="lin" valueType="num">
                                      <p:cBhvr additive="base">
                                        <p:cTn id="44" dur="500"/>
                                        <p:tgtEl>
                                          <p:spTgt spid="31"/>
                                        </p:tgtEl>
                                        <p:attrNameLst>
                                          <p:attrName>ppt_y</p:attrName>
                                        </p:attrNameLst>
                                      </p:cBhvr>
                                      <p:tavLst>
                                        <p:tav tm="0">
                                          <p:val>
                                            <p:strVal val="ppt_y"/>
                                          </p:val>
                                        </p:tav>
                                        <p:tav tm="100000">
                                          <p:val>
                                            <p:strVal val="ppt_y"/>
                                          </p:val>
                                        </p:tav>
                                      </p:tavLst>
                                    </p:anim>
                                    <p:set>
                                      <p:cBhvr>
                                        <p:cTn id="45" dur="1" fill="hold">
                                          <p:stCondLst>
                                            <p:cond delay="499"/>
                                          </p:stCondLst>
                                        </p:cTn>
                                        <p:tgtEl>
                                          <p:spTgt spid="31"/>
                                        </p:tgtEl>
                                        <p:attrNameLst>
                                          <p:attrName>style.visibility</p:attrName>
                                        </p:attrNameLst>
                                      </p:cBhvr>
                                      <p:to>
                                        <p:strVal val="hidden"/>
                                      </p:to>
                                    </p:set>
                                  </p:childTnLst>
                                </p:cTn>
                              </p:par>
                              <p:par>
                                <p:cTn id="46" presetID="2" presetClass="exit" presetSubtype="8" fill="hold" grpId="0" nodeType="withEffect">
                                  <p:stCondLst>
                                    <p:cond delay="0"/>
                                  </p:stCondLst>
                                  <p:childTnLst>
                                    <p:anim calcmode="lin" valueType="num">
                                      <p:cBhvr additive="base">
                                        <p:cTn id="47" dur="500"/>
                                        <p:tgtEl>
                                          <p:spTgt spid="33"/>
                                        </p:tgtEl>
                                        <p:attrNameLst>
                                          <p:attrName>ppt_x</p:attrName>
                                        </p:attrNameLst>
                                      </p:cBhvr>
                                      <p:tavLst>
                                        <p:tav tm="0">
                                          <p:val>
                                            <p:strVal val="ppt_x"/>
                                          </p:val>
                                        </p:tav>
                                        <p:tav tm="100000">
                                          <p:val>
                                            <p:strVal val="0-ppt_w/2"/>
                                          </p:val>
                                        </p:tav>
                                      </p:tavLst>
                                    </p:anim>
                                    <p:anim calcmode="lin" valueType="num">
                                      <p:cBhvr additive="base">
                                        <p:cTn id="48" dur="500"/>
                                        <p:tgtEl>
                                          <p:spTgt spid="33"/>
                                        </p:tgtEl>
                                        <p:attrNameLst>
                                          <p:attrName>ppt_y</p:attrName>
                                        </p:attrNameLst>
                                      </p:cBhvr>
                                      <p:tavLst>
                                        <p:tav tm="0">
                                          <p:val>
                                            <p:strVal val="ppt_y"/>
                                          </p:val>
                                        </p:tav>
                                        <p:tav tm="100000">
                                          <p:val>
                                            <p:strVal val="ppt_y"/>
                                          </p:val>
                                        </p:tav>
                                      </p:tavLst>
                                    </p:anim>
                                    <p:set>
                                      <p:cBhvr>
                                        <p:cTn id="49" dur="1" fill="hold">
                                          <p:stCondLst>
                                            <p:cond delay="499"/>
                                          </p:stCondLst>
                                        </p:cTn>
                                        <p:tgtEl>
                                          <p:spTgt spid="33"/>
                                        </p:tgtEl>
                                        <p:attrNameLst>
                                          <p:attrName>style.visibility</p:attrName>
                                        </p:attrNameLst>
                                      </p:cBhvr>
                                      <p:to>
                                        <p:strVal val="hidden"/>
                                      </p:to>
                                    </p:set>
                                  </p:childTnLst>
                                </p:cTn>
                              </p:par>
                              <p:par>
                                <p:cTn id="50" presetID="2" presetClass="exit" presetSubtype="8" fill="hold" nodeType="withEffect">
                                  <p:stCondLst>
                                    <p:cond delay="0"/>
                                  </p:stCondLst>
                                  <p:childTnLst>
                                    <p:anim calcmode="lin" valueType="num">
                                      <p:cBhvr additive="base">
                                        <p:cTn id="51" dur="500"/>
                                        <p:tgtEl>
                                          <p:spTgt spid="34"/>
                                        </p:tgtEl>
                                        <p:attrNameLst>
                                          <p:attrName>ppt_x</p:attrName>
                                        </p:attrNameLst>
                                      </p:cBhvr>
                                      <p:tavLst>
                                        <p:tav tm="0">
                                          <p:val>
                                            <p:strVal val="ppt_x"/>
                                          </p:val>
                                        </p:tav>
                                        <p:tav tm="100000">
                                          <p:val>
                                            <p:strVal val="0-ppt_w/2"/>
                                          </p:val>
                                        </p:tav>
                                      </p:tavLst>
                                    </p:anim>
                                    <p:anim calcmode="lin" valueType="num">
                                      <p:cBhvr additive="base">
                                        <p:cTn id="52" dur="500"/>
                                        <p:tgtEl>
                                          <p:spTgt spid="34"/>
                                        </p:tgtEl>
                                        <p:attrNameLst>
                                          <p:attrName>ppt_y</p:attrName>
                                        </p:attrNameLst>
                                      </p:cBhvr>
                                      <p:tavLst>
                                        <p:tav tm="0">
                                          <p:val>
                                            <p:strVal val="ppt_y"/>
                                          </p:val>
                                        </p:tav>
                                        <p:tav tm="100000">
                                          <p:val>
                                            <p:strVal val="ppt_y"/>
                                          </p:val>
                                        </p:tav>
                                      </p:tavLst>
                                    </p:anim>
                                    <p:set>
                                      <p:cBhvr>
                                        <p:cTn id="53" dur="1" fill="hold">
                                          <p:stCondLst>
                                            <p:cond delay="499"/>
                                          </p:stCondLst>
                                        </p:cTn>
                                        <p:tgtEl>
                                          <p:spTgt spid="34"/>
                                        </p:tgtEl>
                                        <p:attrNameLst>
                                          <p:attrName>style.visibility</p:attrName>
                                        </p:attrNameLst>
                                      </p:cBhvr>
                                      <p:to>
                                        <p:strVal val="hidden"/>
                                      </p:to>
                                    </p:set>
                                  </p:childTnLst>
                                </p:cTn>
                              </p:par>
                              <p:par>
                                <p:cTn id="54" presetID="2" presetClass="exit" presetSubtype="8" fill="hold" grpId="0" nodeType="withEffect">
                                  <p:stCondLst>
                                    <p:cond delay="0"/>
                                  </p:stCondLst>
                                  <p:childTnLst>
                                    <p:anim calcmode="lin" valueType="num">
                                      <p:cBhvr additive="base">
                                        <p:cTn id="55" dur="500"/>
                                        <p:tgtEl>
                                          <p:spTgt spid="35"/>
                                        </p:tgtEl>
                                        <p:attrNameLst>
                                          <p:attrName>ppt_x</p:attrName>
                                        </p:attrNameLst>
                                      </p:cBhvr>
                                      <p:tavLst>
                                        <p:tav tm="0">
                                          <p:val>
                                            <p:strVal val="ppt_x"/>
                                          </p:val>
                                        </p:tav>
                                        <p:tav tm="100000">
                                          <p:val>
                                            <p:strVal val="0-ppt_w/2"/>
                                          </p:val>
                                        </p:tav>
                                      </p:tavLst>
                                    </p:anim>
                                    <p:anim calcmode="lin" valueType="num">
                                      <p:cBhvr additive="base">
                                        <p:cTn id="56" dur="500"/>
                                        <p:tgtEl>
                                          <p:spTgt spid="35"/>
                                        </p:tgtEl>
                                        <p:attrNameLst>
                                          <p:attrName>ppt_y</p:attrName>
                                        </p:attrNameLst>
                                      </p:cBhvr>
                                      <p:tavLst>
                                        <p:tav tm="0">
                                          <p:val>
                                            <p:strVal val="ppt_y"/>
                                          </p:val>
                                        </p:tav>
                                        <p:tav tm="100000">
                                          <p:val>
                                            <p:strVal val="ppt_y"/>
                                          </p:val>
                                        </p:tav>
                                      </p:tavLst>
                                    </p:anim>
                                    <p:set>
                                      <p:cBhvr>
                                        <p:cTn id="57" dur="1" fill="hold">
                                          <p:stCondLst>
                                            <p:cond delay="499"/>
                                          </p:stCondLst>
                                        </p:cTn>
                                        <p:tgtEl>
                                          <p:spTgt spid="35"/>
                                        </p:tgtEl>
                                        <p:attrNameLst>
                                          <p:attrName>style.visibility</p:attrName>
                                        </p:attrNameLst>
                                      </p:cBhvr>
                                      <p:to>
                                        <p:strVal val="hidden"/>
                                      </p:to>
                                    </p:set>
                                  </p:childTnLst>
                                </p:cTn>
                              </p:par>
                              <p:par>
                                <p:cTn id="58" presetID="2" presetClass="exit" presetSubtype="8" fill="hold" grpId="0" nodeType="withEffect">
                                  <p:stCondLst>
                                    <p:cond delay="0"/>
                                  </p:stCondLst>
                                  <p:childTnLst>
                                    <p:anim calcmode="lin" valueType="num">
                                      <p:cBhvr additive="base">
                                        <p:cTn id="59" dur="500"/>
                                        <p:tgtEl>
                                          <p:spTgt spid="36"/>
                                        </p:tgtEl>
                                        <p:attrNameLst>
                                          <p:attrName>ppt_x</p:attrName>
                                        </p:attrNameLst>
                                      </p:cBhvr>
                                      <p:tavLst>
                                        <p:tav tm="0">
                                          <p:val>
                                            <p:strVal val="ppt_x"/>
                                          </p:val>
                                        </p:tav>
                                        <p:tav tm="100000">
                                          <p:val>
                                            <p:strVal val="0-ppt_w/2"/>
                                          </p:val>
                                        </p:tav>
                                      </p:tavLst>
                                    </p:anim>
                                    <p:anim calcmode="lin" valueType="num">
                                      <p:cBhvr additive="base">
                                        <p:cTn id="60" dur="500"/>
                                        <p:tgtEl>
                                          <p:spTgt spid="36"/>
                                        </p:tgtEl>
                                        <p:attrNameLst>
                                          <p:attrName>ppt_y</p:attrName>
                                        </p:attrNameLst>
                                      </p:cBhvr>
                                      <p:tavLst>
                                        <p:tav tm="0">
                                          <p:val>
                                            <p:strVal val="ppt_y"/>
                                          </p:val>
                                        </p:tav>
                                        <p:tav tm="100000">
                                          <p:val>
                                            <p:strVal val="ppt_y"/>
                                          </p:val>
                                        </p:tav>
                                      </p:tavLst>
                                    </p:anim>
                                    <p:set>
                                      <p:cBhvr>
                                        <p:cTn id="61" dur="1" fill="hold">
                                          <p:stCondLst>
                                            <p:cond delay="499"/>
                                          </p:stCondLst>
                                        </p:cTn>
                                        <p:tgtEl>
                                          <p:spTgt spid="36"/>
                                        </p:tgtEl>
                                        <p:attrNameLst>
                                          <p:attrName>style.visibility</p:attrName>
                                        </p:attrNameLst>
                                      </p:cBhvr>
                                      <p:to>
                                        <p:strVal val="hidden"/>
                                      </p:to>
                                    </p:set>
                                  </p:childTnLst>
                                </p:cTn>
                              </p:par>
                              <p:par>
                                <p:cTn id="62" presetID="2" presetClass="exit" presetSubtype="8" fill="hold" nodeType="withEffect">
                                  <p:stCondLst>
                                    <p:cond delay="0"/>
                                  </p:stCondLst>
                                  <p:childTnLst>
                                    <p:anim calcmode="lin" valueType="num">
                                      <p:cBhvr additive="base">
                                        <p:cTn id="63" dur="500"/>
                                        <p:tgtEl>
                                          <p:spTgt spid="38"/>
                                        </p:tgtEl>
                                        <p:attrNameLst>
                                          <p:attrName>ppt_x</p:attrName>
                                        </p:attrNameLst>
                                      </p:cBhvr>
                                      <p:tavLst>
                                        <p:tav tm="0">
                                          <p:val>
                                            <p:strVal val="ppt_x"/>
                                          </p:val>
                                        </p:tav>
                                        <p:tav tm="100000">
                                          <p:val>
                                            <p:strVal val="0-ppt_w/2"/>
                                          </p:val>
                                        </p:tav>
                                      </p:tavLst>
                                    </p:anim>
                                    <p:anim calcmode="lin" valueType="num">
                                      <p:cBhvr additive="base">
                                        <p:cTn id="64" dur="500"/>
                                        <p:tgtEl>
                                          <p:spTgt spid="38"/>
                                        </p:tgtEl>
                                        <p:attrNameLst>
                                          <p:attrName>ppt_y</p:attrName>
                                        </p:attrNameLst>
                                      </p:cBhvr>
                                      <p:tavLst>
                                        <p:tav tm="0">
                                          <p:val>
                                            <p:strVal val="ppt_y"/>
                                          </p:val>
                                        </p:tav>
                                        <p:tav tm="100000">
                                          <p:val>
                                            <p:strVal val="ppt_y"/>
                                          </p:val>
                                        </p:tav>
                                      </p:tavLst>
                                    </p:anim>
                                    <p:set>
                                      <p:cBhvr>
                                        <p:cTn id="65" dur="1" fill="hold">
                                          <p:stCondLst>
                                            <p:cond delay="499"/>
                                          </p:stCondLst>
                                        </p:cTn>
                                        <p:tgtEl>
                                          <p:spTgt spid="38"/>
                                        </p:tgtEl>
                                        <p:attrNameLst>
                                          <p:attrName>style.visibility</p:attrName>
                                        </p:attrNameLst>
                                      </p:cBhvr>
                                      <p:to>
                                        <p:strVal val="hidden"/>
                                      </p:to>
                                    </p:set>
                                  </p:childTnLst>
                                </p:cTn>
                              </p:par>
                              <p:par>
                                <p:cTn id="66" presetID="2" presetClass="exit" presetSubtype="8" fill="hold" grpId="0" nodeType="withEffect">
                                  <p:stCondLst>
                                    <p:cond delay="0"/>
                                  </p:stCondLst>
                                  <p:childTnLst>
                                    <p:anim calcmode="lin" valueType="num">
                                      <p:cBhvr additive="base">
                                        <p:cTn id="67" dur="500"/>
                                        <p:tgtEl>
                                          <p:spTgt spid="39"/>
                                        </p:tgtEl>
                                        <p:attrNameLst>
                                          <p:attrName>ppt_x</p:attrName>
                                        </p:attrNameLst>
                                      </p:cBhvr>
                                      <p:tavLst>
                                        <p:tav tm="0">
                                          <p:val>
                                            <p:strVal val="ppt_x"/>
                                          </p:val>
                                        </p:tav>
                                        <p:tav tm="100000">
                                          <p:val>
                                            <p:strVal val="0-ppt_w/2"/>
                                          </p:val>
                                        </p:tav>
                                      </p:tavLst>
                                    </p:anim>
                                    <p:anim calcmode="lin" valueType="num">
                                      <p:cBhvr additive="base">
                                        <p:cTn id="68" dur="500"/>
                                        <p:tgtEl>
                                          <p:spTgt spid="39"/>
                                        </p:tgtEl>
                                        <p:attrNameLst>
                                          <p:attrName>ppt_y</p:attrName>
                                        </p:attrNameLst>
                                      </p:cBhvr>
                                      <p:tavLst>
                                        <p:tav tm="0">
                                          <p:val>
                                            <p:strVal val="ppt_y"/>
                                          </p:val>
                                        </p:tav>
                                        <p:tav tm="100000">
                                          <p:val>
                                            <p:strVal val="ppt_y"/>
                                          </p:val>
                                        </p:tav>
                                      </p:tavLst>
                                    </p:anim>
                                    <p:set>
                                      <p:cBhvr>
                                        <p:cTn id="69" dur="1" fill="hold">
                                          <p:stCondLst>
                                            <p:cond delay="499"/>
                                          </p:stCondLst>
                                        </p:cTn>
                                        <p:tgtEl>
                                          <p:spTgt spid="39"/>
                                        </p:tgtEl>
                                        <p:attrNameLst>
                                          <p:attrName>style.visibility</p:attrName>
                                        </p:attrNameLst>
                                      </p:cBhvr>
                                      <p:to>
                                        <p:strVal val="hidden"/>
                                      </p:to>
                                    </p:set>
                                  </p:childTnLst>
                                </p:cTn>
                              </p:par>
                              <p:par>
                                <p:cTn id="70" presetID="2" presetClass="exit" presetSubtype="8" fill="hold" grpId="0" nodeType="withEffect">
                                  <p:stCondLst>
                                    <p:cond delay="0"/>
                                  </p:stCondLst>
                                  <p:childTnLst>
                                    <p:anim calcmode="lin" valueType="num">
                                      <p:cBhvr additive="base">
                                        <p:cTn id="71" dur="500"/>
                                        <p:tgtEl>
                                          <p:spTgt spid="40"/>
                                        </p:tgtEl>
                                        <p:attrNameLst>
                                          <p:attrName>ppt_x</p:attrName>
                                        </p:attrNameLst>
                                      </p:cBhvr>
                                      <p:tavLst>
                                        <p:tav tm="0">
                                          <p:val>
                                            <p:strVal val="ppt_x"/>
                                          </p:val>
                                        </p:tav>
                                        <p:tav tm="100000">
                                          <p:val>
                                            <p:strVal val="0-ppt_w/2"/>
                                          </p:val>
                                        </p:tav>
                                      </p:tavLst>
                                    </p:anim>
                                    <p:anim calcmode="lin" valueType="num">
                                      <p:cBhvr additive="base">
                                        <p:cTn id="72" dur="500"/>
                                        <p:tgtEl>
                                          <p:spTgt spid="40"/>
                                        </p:tgtEl>
                                        <p:attrNameLst>
                                          <p:attrName>ppt_y</p:attrName>
                                        </p:attrNameLst>
                                      </p:cBhvr>
                                      <p:tavLst>
                                        <p:tav tm="0">
                                          <p:val>
                                            <p:strVal val="ppt_y"/>
                                          </p:val>
                                        </p:tav>
                                        <p:tav tm="100000">
                                          <p:val>
                                            <p:strVal val="ppt_y"/>
                                          </p:val>
                                        </p:tav>
                                      </p:tavLst>
                                    </p:anim>
                                    <p:set>
                                      <p:cBhvr>
                                        <p:cTn id="73" dur="1" fill="hold">
                                          <p:stCondLst>
                                            <p:cond delay="499"/>
                                          </p:stCondLst>
                                        </p:cTn>
                                        <p:tgtEl>
                                          <p:spTgt spid="40"/>
                                        </p:tgtEl>
                                        <p:attrNameLst>
                                          <p:attrName>style.visibility</p:attrName>
                                        </p:attrNameLst>
                                      </p:cBhvr>
                                      <p:to>
                                        <p:strVal val="hidden"/>
                                      </p:to>
                                    </p:set>
                                  </p:childTnLst>
                                </p:cTn>
                              </p:par>
                              <p:par>
                                <p:cTn id="74" presetID="2" presetClass="exit" presetSubtype="8" fill="hold" nodeType="withEffect">
                                  <p:stCondLst>
                                    <p:cond delay="0"/>
                                  </p:stCondLst>
                                  <p:childTnLst>
                                    <p:anim calcmode="lin" valueType="num">
                                      <p:cBhvr additive="base">
                                        <p:cTn id="75" dur="500"/>
                                        <p:tgtEl>
                                          <p:spTgt spid="41"/>
                                        </p:tgtEl>
                                        <p:attrNameLst>
                                          <p:attrName>ppt_x</p:attrName>
                                        </p:attrNameLst>
                                      </p:cBhvr>
                                      <p:tavLst>
                                        <p:tav tm="0">
                                          <p:val>
                                            <p:strVal val="ppt_x"/>
                                          </p:val>
                                        </p:tav>
                                        <p:tav tm="100000">
                                          <p:val>
                                            <p:strVal val="0-ppt_w/2"/>
                                          </p:val>
                                        </p:tav>
                                      </p:tavLst>
                                    </p:anim>
                                    <p:anim calcmode="lin" valueType="num">
                                      <p:cBhvr additive="base">
                                        <p:cTn id="76" dur="500"/>
                                        <p:tgtEl>
                                          <p:spTgt spid="41"/>
                                        </p:tgtEl>
                                        <p:attrNameLst>
                                          <p:attrName>ppt_y</p:attrName>
                                        </p:attrNameLst>
                                      </p:cBhvr>
                                      <p:tavLst>
                                        <p:tav tm="0">
                                          <p:val>
                                            <p:strVal val="ppt_y"/>
                                          </p:val>
                                        </p:tav>
                                        <p:tav tm="100000">
                                          <p:val>
                                            <p:strVal val="ppt_y"/>
                                          </p:val>
                                        </p:tav>
                                      </p:tavLst>
                                    </p:anim>
                                    <p:set>
                                      <p:cBhvr>
                                        <p:cTn id="77" dur="1" fill="hold">
                                          <p:stCondLst>
                                            <p:cond delay="499"/>
                                          </p:stCondLst>
                                        </p:cTn>
                                        <p:tgtEl>
                                          <p:spTgt spid="41"/>
                                        </p:tgtEl>
                                        <p:attrNameLst>
                                          <p:attrName>style.visibility</p:attrName>
                                        </p:attrNameLst>
                                      </p:cBhvr>
                                      <p:to>
                                        <p:strVal val="hidden"/>
                                      </p:to>
                                    </p:set>
                                  </p:childTnLst>
                                </p:cTn>
                              </p:par>
                              <p:par>
                                <p:cTn id="78" presetID="2" presetClass="exit" presetSubtype="8" fill="hold" nodeType="withEffect">
                                  <p:stCondLst>
                                    <p:cond delay="0"/>
                                  </p:stCondLst>
                                  <p:childTnLst>
                                    <p:anim calcmode="lin" valueType="num">
                                      <p:cBhvr additive="base">
                                        <p:cTn id="79" dur="500"/>
                                        <p:tgtEl>
                                          <p:spTgt spid="43"/>
                                        </p:tgtEl>
                                        <p:attrNameLst>
                                          <p:attrName>ppt_x</p:attrName>
                                        </p:attrNameLst>
                                      </p:cBhvr>
                                      <p:tavLst>
                                        <p:tav tm="0">
                                          <p:val>
                                            <p:strVal val="ppt_x"/>
                                          </p:val>
                                        </p:tav>
                                        <p:tav tm="100000">
                                          <p:val>
                                            <p:strVal val="0-ppt_w/2"/>
                                          </p:val>
                                        </p:tav>
                                      </p:tavLst>
                                    </p:anim>
                                    <p:anim calcmode="lin" valueType="num">
                                      <p:cBhvr additive="base">
                                        <p:cTn id="80" dur="500"/>
                                        <p:tgtEl>
                                          <p:spTgt spid="43"/>
                                        </p:tgtEl>
                                        <p:attrNameLst>
                                          <p:attrName>ppt_y</p:attrName>
                                        </p:attrNameLst>
                                      </p:cBhvr>
                                      <p:tavLst>
                                        <p:tav tm="0">
                                          <p:val>
                                            <p:strVal val="ppt_y"/>
                                          </p:val>
                                        </p:tav>
                                        <p:tav tm="100000">
                                          <p:val>
                                            <p:strVal val="ppt_y"/>
                                          </p:val>
                                        </p:tav>
                                      </p:tavLst>
                                    </p:anim>
                                    <p:set>
                                      <p:cBhvr>
                                        <p:cTn id="81" dur="1" fill="hold">
                                          <p:stCondLst>
                                            <p:cond delay="499"/>
                                          </p:stCondLst>
                                        </p:cTn>
                                        <p:tgtEl>
                                          <p:spTgt spid="43"/>
                                        </p:tgtEl>
                                        <p:attrNameLst>
                                          <p:attrName>style.visibility</p:attrName>
                                        </p:attrNameLst>
                                      </p:cBhvr>
                                      <p:to>
                                        <p:strVal val="hidden"/>
                                      </p:to>
                                    </p:set>
                                  </p:childTnLst>
                                </p:cTn>
                              </p:par>
                              <p:par>
                                <p:cTn id="82" presetID="2" presetClass="exit" presetSubtype="8" fill="hold" nodeType="withEffect">
                                  <p:stCondLst>
                                    <p:cond delay="0"/>
                                  </p:stCondLst>
                                  <p:childTnLst>
                                    <p:anim calcmode="lin" valueType="num">
                                      <p:cBhvr additive="base">
                                        <p:cTn id="83" dur="500"/>
                                        <p:tgtEl>
                                          <p:spTgt spid="44"/>
                                        </p:tgtEl>
                                        <p:attrNameLst>
                                          <p:attrName>ppt_x</p:attrName>
                                        </p:attrNameLst>
                                      </p:cBhvr>
                                      <p:tavLst>
                                        <p:tav tm="0">
                                          <p:val>
                                            <p:strVal val="ppt_x"/>
                                          </p:val>
                                        </p:tav>
                                        <p:tav tm="100000">
                                          <p:val>
                                            <p:strVal val="0-ppt_w/2"/>
                                          </p:val>
                                        </p:tav>
                                      </p:tavLst>
                                    </p:anim>
                                    <p:anim calcmode="lin" valueType="num">
                                      <p:cBhvr additive="base">
                                        <p:cTn id="84" dur="500"/>
                                        <p:tgtEl>
                                          <p:spTgt spid="44"/>
                                        </p:tgtEl>
                                        <p:attrNameLst>
                                          <p:attrName>ppt_y</p:attrName>
                                        </p:attrNameLst>
                                      </p:cBhvr>
                                      <p:tavLst>
                                        <p:tav tm="0">
                                          <p:val>
                                            <p:strVal val="ppt_y"/>
                                          </p:val>
                                        </p:tav>
                                        <p:tav tm="100000">
                                          <p:val>
                                            <p:strVal val="ppt_y"/>
                                          </p:val>
                                        </p:tav>
                                      </p:tavLst>
                                    </p:anim>
                                    <p:set>
                                      <p:cBhvr>
                                        <p:cTn id="85" dur="1" fill="hold">
                                          <p:stCondLst>
                                            <p:cond delay="499"/>
                                          </p:stCondLst>
                                        </p:cTn>
                                        <p:tgtEl>
                                          <p:spTgt spid="44"/>
                                        </p:tgtEl>
                                        <p:attrNameLst>
                                          <p:attrName>style.visibility</p:attrName>
                                        </p:attrNameLst>
                                      </p:cBhvr>
                                      <p:to>
                                        <p:strVal val="hidden"/>
                                      </p:to>
                                    </p:set>
                                  </p:childTnLst>
                                </p:cTn>
                              </p:par>
                              <p:par>
                                <p:cTn id="86" presetID="2" presetClass="exit" presetSubtype="8" fill="hold" grpId="0" nodeType="withEffect">
                                  <p:stCondLst>
                                    <p:cond delay="0"/>
                                  </p:stCondLst>
                                  <p:childTnLst>
                                    <p:anim calcmode="lin" valueType="num">
                                      <p:cBhvr additive="base">
                                        <p:cTn id="87" dur="500"/>
                                        <p:tgtEl>
                                          <p:spTgt spid="45"/>
                                        </p:tgtEl>
                                        <p:attrNameLst>
                                          <p:attrName>ppt_x</p:attrName>
                                        </p:attrNameLst>
                                      </p:cBhvr>
                                      <p:tavLst>
                                        <p:tav tm="0">
                                          <p:val>
                                            <p:strVal val="ppt_x"/>
                                          </p:val>
                                        </p:tav>
                                        <p:tav tm="100000">
                                          <p:val>
                                            <p:strVal val="0-ppt_w/2"/>
                                          </p:val>
                                        </p:tav>
                                      </p:tavLst>
                                    </p:anim>
                                    <p:anim calcmode="lin" valueType="num">
                                      <p:cBhvr additive="base">
                                        <p:cTn id="88" dur="500"/>
                                        <p:tgtEl>
                                          <p:spTgt spid="45"/>
                                        </p:tgtEl>
                                        <p:attrNameLst>
                                          <p:attrName>ppt_y</p:attrName>
                                        </p:attrNameLst>
                                      </p:cBhvr>
                                      <p:tavLst>
                                        <p:tav tm="0">
                                          <p:val>
                                            <p:strVal val="ppt_y"/>
                                          </p:val>
                                        </p:tav>
                                        <p:tav tm="100000">
                                          <p:val>
                                            <p:strVal val="ppt_y"/>
                                          </p:val>
                                        </p:tav>
                                      </p:tavLst>
                                    </p:anim>
                                    <p:set>
                                      <p:cBhvr>
                                        <p:cTn id="89" dur="1" fill="hold">
                                          <p:stCondLst>
                                            <p:cond delay="499"/>
                                          </p:stCondLst>
                                        </p:cTn>
                                        <p:tgtEl>
                                          <p:spTgt spid="45"/>
                                        </p:tgtEl>
                                        <p:attrNameLst>
                                          <p:attrName>style.visibility</p:attrName>
                                        </p:attrNameLst>
                                      </p:cBhvr>
                                      <p:to>
                                        <p:strVal val="hidden"/>
                                      </p:to>
                                    </p:set>
                                  </p:childTnLst>
                                </p:cTn>
                              </p:par>
                              <p:par>
                                <p:cTn id="90" presetID="2" presetClass="exit" presetSubtype="8" fill="hold" nodeType="withEffect">
                                  <p:stCondLst>
                                    <p:cond delay="0"/>
                                  </p:stCondLst>
                                  <p:childTnLst>
                                    <p:anim calcmode="lin" valueType="num">
                                      <p:cBhvr additive="base">
                                        <p:cTn id="91" dur="500"/>
                                        <p:tgtEl>
                                          <p:spTgt spid="46"/>
                                        </p:tgtEl>
                                        <p:attrNameLst>
                                          <p:attrName>ppt_x</p:attrName>
                                        </p:attrNameLst>
                                      </p:cBhvr>
                                      <p:tavLst>
                                        <p:tav tm="0">
                                          <p:val>
                                            <p:strVal val="ppt_x"/>
                                          </p:val>
                                        </p:tav>
                                        <p:tav tm="100000">
                                          <p:val>
                                            <p:strVal val="0-ppt_w/2"/>
                                          </p:val>
                                        </p:tav>
                                      </p:tavLst>
                                    </p:anim>
                                    <p:anim calcmode="lin" valueType="num">
                                      <p:cBhvr additive="base">
                                        <p:cTn id="92" dur="500"/>
                                        <p:tgtEl>
                                          <p:spTgt spid="46"/>
                                        </p:tgtEl>
                                        <p:attrNameLst>
                                          <p:attrName>ppt_y</p:attrName>
                                        </p:attrNameLst>
                                      </p:cBhvr>
                                      <p:tavLst>
                                        <p:tav tm="0">
                                          <p:val>
                                            <p:strVal val="ppt_y"/>
                                          </p:val>
                                        </p:tav>
                                        <p:tav tm="100000">
                                          <p:val>
                                            <p:strVal val="ppt_y"/>
                                          </p:val>
                                        </p:tav>
                                      </p:tavLst>
                                    </p:anim>
                                    <p:set>
                                      <p:cBhvr>
                                        <p:cTn id="93" dur="1" fill="hold">
                                          <p:stCondLst>
                                            <p:cond delay="499"/>
                                          </p:stCondLst>
                                        </p:cTn>
                                        <p:tgtEl>
                                          <p:spTgt spid="46"/>
                                        </p:tgtEl>
                                        <p:attrNameLst>
                                          <p:attrName>style.visibility</p:attrName>
                                        </p:attrNameLst>
                                      </p:cBhvr>
                                      <p:to>
                                        <p:strVal val="hidden"/>
                                      </p:to>
                                    </p:set>
                                  </p:childTnLst>
                                </p:cTn>
                              </p:par>
                              <p:par>
                                <p:cTn id="94" presetID="2" presetClass="exit" presetSubtype="8" fill="hold" nodeType="withEffect">
                                  <p:stCondLst>
                                    <p:cond delay="0"/>
                                  </p:stCondLst>
                                  <p:childTnLst>
                                    <p:anim calcmode="lin" valueType="num">
                                      <p:cBhvr additive="base">
                                        <p:cTn id="95" dur="500"/>
                                        <p:tgtEl>
                                          <p:spTgt spid="47"/>
                                        </p:tgtEl>
                                        <p:attrNameLst>
                                          <p:attrName>ppt_x</p:attrName>
                                        </p:attrNameLst>
                                      </p:cBhvr>
                                      <p:tavLst>
                                        <p:tav tm="0">
                                          <p:val>
                                            <p:strVal val="ppt_x"/>
                                          </p:val>
                                        </p:tav>
                                        <p:tav tm="100000">
                                          <p:val>
                                            <p:strVal val="0-ppt_w/2"/>
                                          </p:val>
                                        </p:tav>
                                      </p:tavLst>
                                    </p:anim>
                                    <p:anim calcmode="lin" valueType="num">
                                      <p:cBhvr additive="base">
                                        <p:cTn id="96" dur="500"/>
                                        <p:tgtEl>
                                          <p:spTgt spid="47"/>
                                        </p:tgtEl>
                                        <p:attrNameLst>
                                          <p:attrName>ppt_y</p:attrName>
                                        </p:attrNameLst>
                                      </p:cBhvr>
                                      <p:tavLst>
                                        <p:tav tm="0">
                                          <p:val>
                                            <p:strVal val="ppt_y"/>
                                          </p:val>
                                        </p:tav>
                                        <p:tav tm="100000">
                                          <p:val>
                                            <p:strVal val="ppt_y"/>
                                          </p:val>
                                        </p:tav>
                                      </p:tavLst>
                                    </p:anim>
                                    <p:set>
                                      <p:cBhvr>
                                        <p:cTn id="97" dur="1" fill="hold">
                                          <p:stCondLst>
                                            <p:cond delay="499"/>
                                          </p:stCondLst>
                                        </p:cTn>
                                        <p:tgtEl>
                                          <p:spTgt spid="47"/>
                                        </p:tgtEl>
                                        <p:attrNameLst>
                                          <p:attrName>style.visibility</p:attrName>
                                        </p:attrNameLst>
                                      </p:cBhvr>
                                      <p:to>
                                        <p:strVal val="hidden"/>
                                      </p:to>
                                    </p:set>
                                  </p:childTnLst>
                                </p:cTn>
                              </p:par>
                              <p:par>
                                <p:cTn id="98" presetID="2" presetClass="exit" presetSubtype="8" fill="hold" grpId="0" nodeType="withEffect">
                                  <p:stCondLst>
                                    <p:cond delay="0"/>
                                  </p:stCondLst>
                                  <p:childTnLst>
                                    <p:anim calcmode="lin" valueType="num">
                                      <p:cBhvr additive="base">
                                        <p:cTn id="99" dur="500"/>
                                        <p:tgtEl>
                                          <p:spTgt spid="48"/>
                                        </p:tgtEl>
                                        <p:attrNameLst>
                                          <p:attrName>ppt_x</p:attrName>
                                        </p:attrNameLst>
                                      </p:cBhvr>
                                      <p:tavLst>
                                        <p:tav tm="0">
                                          <p:val>
                                            <p:strVal val="ppt_x"/>
                                          </p:val>
                                        </p:tav>
                                        <p:tav tm="100000">
                                          <p:val>
                                            <p:strVal val="0-ppt_w/2"/>
                                          </p:val>
                                        </p:tav>
                                      </p:tavLst>
                                    </p:anim>
                                    <p:anim calcmode="lin" valueType="num">
                                      <p:cBhvr additive="base">
                                        <p:cTn id="100" dur="500"/>
                                        <p:tgtEl>
                                          <p:spTgt spid="48"/>
                                        </p:tgtEl>
                                        <p:attrNameLst>
                                          <p:attrName>ppt_y</p:attrName>
                                        </p:attrNameLst>
                                      </p:cBhvr>
                                      <p:tavLst>
                                        <p:tav tm="0">
                                          <p:val>
                                            <p:strVal val="ppt_y"/>
                                          </p:val>
                                        </p:tav>
                                        <p:tav tm="100000">
                                          <p:val>
                                            <p:strVal val="ppt_y"/>
                                          </p:val>
                                        </p:tav>
                                      </p:tavLst>
                                    </p:anim>
                                    <p:set>
                                      <p:cBhvr>
                                        <p:cTn id="101" dur="1" fill="hold">
                                          <p:stCondLst>
                                            <p:cond delay="499"/>
                                          </p:stCondLst>
                                        </p:cTn>
                                        <p:tgtEl>
                                          <p:spTgt spid="48"/>
                                        </p:tgtEl>
                                        <p:attrNameLst>
                                          <p:attrName>style.visibility</p:attrName>
                                        </p:attrNameLst>
                                      </p:cBhvr>
                                      <p:to>
                                        <p:strVal val="hidden"/>
                                      </p:to>
                                    </p:set>
                                  </p:childTnLst>
                                </p:cTn>
                              </p:par>
                              <p:par>
                                <p:cTn id="102" presetID="2" presetClass="exit" presetSubtype="8" fill="hold" nodeType="withEffect">
                                  <p:stCondLst>
                                    <p:cond delay="0"/>
                                  </p:stCondLst>
                                  <p:childTnLst>
                                    <p:anim calcmode="lin" valueType="num">
                                      <p:cBhvr additive="base">
                                        <p:cTn id="103" dur="500"/>
                                        <p:tgtEl>
                                          <p:spTgt spid="49"/>
                                        </p:tgtEl>
                                        <p:attrNameLst>
                                          <p:attrName>ppt_x</p:attrName>
                                        </p:attrNameLst>
                                      </p:cBhvr>
                                      <p:tavLst>
                                        <p:tav tm="0">
                                          <p:val>
                                            <p:strVal val="ppt_x"/>
                                          </p:val>
                                        </p:tav>
                                        <p:tav tm="100000">
                                          <p:val>
                                            <p:strVal val="0-ppt_w/2"/>
                                          </p:val>
                                        </p:tav>
                                      </p:tavLst>
                                    </p:anim>
                                    <p:anim calcmode="lin" valueType="num">
                                      <p:cBhvr additive="base">
                                        <p:cTn id="104" dur="500"/>
                                        <p:tgtEl>
                                          <p:spTgt spid="49"/>
                                        </p:tgtEl>
                                        <p:attrNameLst>
                                          <p:attrName>ppt_y</p:attrName>
                                        </p:attrNameLst>
                                      </p:cBhvr>
                                      <p:tavLst>
                                        <p:tav tm="0">
                                          <p:val>
                                            <p:strVal val="ppt_y"/>
                                          </p:val>
                                        </p:tav>
                                        <p:tav tm="100000">
                                          <p:val>
                                            <p:strVal val="ppt_y"/>
                                          </p:val>
                                        </p:tav>
                                      </p:tavLst>
                                    </p:anim>
                                    <p:set>
                                      <p:cBhvr>
                                        <p:cTn id="105" dur="1" fill="hold">
                                          <p:stCondLst>
                                            <p:cond delay="499"/>
                                          </p:stCondLst>
                                        </p:cTn>
                                        <p:tgtEl>
                                          <p:spTgt spid="49"/>
                                        </p:tgtEl>
                                        <p:attrNameLst>
                                          <p:attrName>style.visibility</p:attrName>
                                        </p:attrNameLst>
                                      </p:cBhvr>
                                      <p:to>
                                        <p:strVal val="hidden"/>
                                      </p:to>
                                    </p:set>
                                  </p:childTnLst>
                                </p:cTn>
                              </p:par>
                              <p:par>
                                <p:cTn id="106" presetID="2" presetClass="exit" presetSubtype="8" fill="hold" grpId="0" nodeType="withEffect">
                                  <p:stCondLst>
                                    <p:cond delay="0"/>
                                  </p:stCondLst>
                                  <p:childTnLst>
                                    <p:anim calcmode="lin" valueType="num">
                                      <p:cBhvr additive="base">
                                        <p:cTn id="107" dur="500"/>
                                        <p:tgtEl>
                                          <p:spTgt spid="50"/>
                                        </p:tgtEl>
                                        <p:attrNameLst>
                                          <p:attrName>ppt_x</p:attrName>
                                        </p:attrNameLst>
                                      </p:cBhvr>
                                      <p:tavLst>
                                        <p:tav tm="0">
                                          <p:val>
                                            <p:strVal val="ppt_x"/>
                                          </p:val>
                                        </p:tav>
                                        <p:tav tm="100000">
                                          <p:val>
                                            <p:strVal val="0-ppt_w/2"/>
                                          </p:val>
                                        </p:tav>
                                      </p:tavLst>
                                    </p:anim>
                                    <p:anim calcmode="lin" valueType="num">
                                      <p:cBhvr additive="base">
                                        <p:cTn id="108" dur="500"/>
                                        <p:tgtEl>
                                          <p:spTgt spid="50"/>
                                        </p:tgtEl>
                                        <p:attrNameLst>
                                          <p:attrName>ppt_y</p:attrName>
                                        </p:attrNameLst>
                                      </p:cBhvr>
                                      <p:tavLst>
                                        <p:tav tm="0">
                                          <p:val>
                                            <p:strVal val="ppt_y"/>
                                          </p:val>
                                        </p:tav>
                                        <p:tav tm="100000">
                                          <p:val>
                                            <p:strVal val="ppt_y"/>
                                          </p:val>
                                        </p:tav>
                                      </p:tavLst>
                                    </p:anim>
                                    <p:set>
                                      <p:cBhvr>
                                        <p:cTn id="109" dur="1" fill="hold">
                                          <p:stCondLst>
                                            <p:cond delay="499"/>
                                          </p:stCondLst>
                                        </p:cTn>
                                        <p:tgtEl>
                                          <p:spTgt spid="50"/>
                                        </p:tgtEl>
                                        <p:attrNameLst>
                                          <p:attrName>style.visibility</p:attrName>
                                        </p:attrNameLst>
                                      </p:cBhvr>
                                      <p:to>
                                        <p:strVal val="hidden"/>
                                      </p:to>
                                    </p:set>
                                  </p:childTnLst>
                                </p:cTn>
                              </p:par>
                              <p:par>
                                <p:cTn id="110" presetID="2" presetClass="exit" presetSubtype="8" fill="hold" grpId="0" nodeType="withEffect">
                                  <p:stCondLst>
                                    <p:cond delay="0"/>
                                  </p:stCondLst>
                                  <p:childTnLst>
                                    <p:anim calcmode="lin" valueType="num">
                                      <p:cBhvr additive="base">
                                        <p:cTn id="111" dur="500"/>
                                        <p:tgtEl>
                                          <p:spTgt spid="51"/>
                                        </p:tgtEl>
                                        <p:attrNameLst>
                                          <p:attrName>ppt_x</p:attrName>
                                        </p:attrNameLst>
                                      </p:cBhvr>
                                      <p:tavLst>
                                        <p:tav tm="0">
                                          <p:val>
                                            <p:strVal val="ppt_x"/>
                                          </p:val>
                                        </p:tav>
                                        <p:tav tm="100000">
                                          <p:val>
                                            <p:strVal val="0-ppt_w/2"/>
                                          </p:val>
                                        </p:tav>
                                      </p:tavLst>
                                    </p:anim>
                                    <p:anim calcmode="lin" valueType="num">
                                      <p:cBhvr additive="base">
                                        <p:cTn id="112" dur="500"/>
                                        <p:tgtEl>
                                          <p:spTgt spid="51"/>
                                        </p:tgtEl>
                                        <p:attrNameLst>
                                          <p:attrName>ppt_y</p:attrName>
                                        </p:attrNameLst>
                                      </p:cBhvr>
                                      <p:tavLst>
                                        <p:tav tm="0">
                                          <p:val>
                                            <p:strVal val="ppt_y"/>
                                          </p:val>
                                        </p:tav>
                                        <p:tav tm="100000">
                                          <p:val>
                                            <p:strVal val="ppt_y"/>
                                          </p:val>
                                        </p:tav>
                                      </p:tavLst>
                                    </p:anim>
                                    <p:set>
                                      <p:cBhvr>
                                        <p:cTn id="113" dur="1" fill="hold">
                                          <p:stCondLst>
                                            <p:cond delay="499"/>
                                          </p:stCondLst>
                                        </p:cTn>
                                        <p:tgtEl>
                                          <p:spTgt spid="51"/>
                                        </p:tgtEl>
                                        <p:attrNameLst>
                                          <p:attrName>style.visibility</p:attrName>
                                        </p:attrNameLst>
                                      </p:cBhvr>
                                      <p:to>
                                        <p:strVal val="hidden"/>
                                      </p:to>
                                    </p:set>
                                  </p:childTnLst>
                                </p:cTn>
                              </p:par>
                              <p:par>
                                <p:cTn id="114" presetID="2" presetClass="exit" presetSubtype="8" fill="hold" grpId="0" nodeType="withEffect">
                                  <p:stCondLst>
                                    <p:cond delay="0"/>
                                  </p:stCondLst>
                                  <p:childTnLst>
                                    <p:anim calcmode="lin" valueType="num">
                                      <p:cBhvr additive="base">
                                        <p:cTn id="115" dur="500"/>
                                        <p:tgtEl>
                                          <p:spTgt spid="20"/>
                                        </p:tgtEl>
                                        <p:attrNameLst>
                                          <p:attrName>ppt_x</p:attrName>
                                        </p:attrNameLst>
                                      </p:cBhvr>
                                      <p:tavLst>
                                        <p:tav tm="0">
                                          <p:val>
                                            <p:strVal val="ppt_x"/>
                                          </p:val>
                                        </p:tav>
                                        <p:tav tm="100000">
                                          <p:val>
                                            <p:strVal val="0-ppt_w/2"/>
                                          </p:val>
                                        </p:tav>
                                      </p:tavLst>
                                    </p:anim>
                                    <p:anim calcmode="lin" valueType="num">
                                      <p:cBhvr additive="base">
                                        <p:cTn id="116" dur="500"/>
                                        <p:tgtEl>
                                          <p:spTgt spid="20"/>
                                        </p:tgtEl>
                                        <p:attrNameLst>
                                          <p:attrName>ppt_y</p:attrName>
                                        </p:attrNameLst>
                                      </p:cBhvr>
                                      <p:tavLst>
                                        <p:tav tm="0">
                                          <p:val>
                                            <p:strVal val="ppt_y"/>
                                          </p:val>
                                        </p:tav>
                                        <p:tav tm="100000">
                                          <p:val>
                                            <p:strVal val="ppt_y"/>
                                          </p:val>
                                        </p:tav>
                                      </p:tavLst>
                                    </p:anim>
                                    <p:set>
                                      <p:cBhvr>
                                        <p:cTn id="117" dur="1" fill="hold">
                                          <p:stCondLst>
                                            <p:cond delay="499"/>
                                          </p:stCondLst>
                                        </p:cTn>
                                        <p:tgtEl>
                                          <p:spTgt spid="20"/>
                                        </p:tgtEl>
                                        <p:attrNameLst>
                                          <p:attrName>style.visibility</p:attrName>
                                        </p:attrNameLst>
                                      </p:cBhvr>
                                      <p:to>
                                        <p:strVal val="hidden"/>
                                      </p:to>
                                    </p:set>
                                  </p:childTnLst>
                                </p:cTn>
                              </p:par>
                              <p:par>
                                <p:cTn id="118" presetID="2" presetClass="entr" presetSubtype="2" fill="hold" grpId="0" nodeType="withEffect">
                                  <p:stCondLst>
                                    <p:cond delay="0"/>
                                  </p:stCondLst>
                                  <p:childTnLst>
                                    <p:set>
                                      <p:cBhvr>
                                        <p:cTn id="119" dur="1" fill="hold">
                                          <p:stCondLst>
                                            <p:cond delay="0"/>
                                          </p:stCondLst>
                                        </p:cTn>
                                        <p:tgtEl>
                                          <p:spTgt spid="2"/>
                                        </p:tgtEl>
                                        <p:attrNameLst>
                                          <p:attrName>style.visibility</p:attrName>
                                        </p:attrNameLst>
                                      </p:cBhvr>
                                      <p:to>
                                        <p:strVal val="visible"/>
                                      </p:to>
                                    </p:set>
                                    <p:anim calcmode="lin" valueType="num">
                                      <p:cBhvr additive="base">
                                        <p:cTn id="120" dur="1000" fill="hold"/>
                                        <p:tgtEl>
                                          <p:spTgt spid="2"/>
                                        </p:tgtEl>
                                        <p:attrNameLst>
                                          <p:attrName>ppt_x</p:attrName>
                                        </p:attrNameLst>
                                      </p:cBhvr>
                                      <p:tavLst>
                                        <p:tav tm="0">
                                          <p:val>
                                            <p:strVal val="1+#ppt_w/2"/>
                                          </p:val>
                                        </p:tav>
                                        <p:tav tm="100000">
                                          <p:val>
                                            <p:strVal val="#ppt_x"/>
                                          </p:val>
                                        </p:tav>
                                      </p:tavLst>
                                    </p:anim>
                                    <p:anim calcmode="lin" valueType="num">
                                      <p:cBhvr additive="base">
                                        <p:cTn id="121"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3" grpId="0" animBg="1"/>
      <p:bldP spid="24" grpId="0" animBg="1"/>
      <p:bldP spid="25" grpId="0" animBg="1"/>
      <p:bldP spid="27" grpId="0" animBg="1"/>
      <p:bldP spid="28" grpId="0" animBg="1"/>
      <p:bldP spid="29" grpId="0" animBg="1"/>
      <p:bldP spid="30" grpId="0" animBg="1"/>
      <p:bldP spid="33" grpId="0"/>
      <p:bldP spid="35" grpId="0"/>
      <p:bldP spid="36" grpId="0"/>
      <p:bldP spid="39" grpId="0"/>
      <p:bldP spid="40" grpId="0"/>
      <p:bldP spid="45" grpId="0"/>
      <p:bldP spid="48" grpId="0"/>
      <p:bldP spid="50" grpId="0"/>
      <p:bldP spid="51" grpId="0" animBg="1"/>
      <p:bldP spid="52" grpId="0" animBg="1"/>
      <p:bldP spid="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Feasibility Study overview</a:t>
            </a:r>
          </a:p>
        </p:txBody>
      </p:sp>
      <p:pic>
        <p:nvPicPr>
          <p:cNvPr id="4" name="Picture 3">
            <a:extLst>
              <a:ext uri="{FF2B5EF4-FFF2-40B4-BE49-F238E27FC236}">
                <a16:creationId xmlns:a16="http://schemas.microsoft.com/office/drawing/2014/main" id="{89B3BA2E-AEC3-CBBF-FCCA-665D139B152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 b="-1740"/>
          <a:stretch/>
        </p:blipFill>
        <p:spPr bwMode="auto">
          <a:xfrm>
            <a:off x="0" y="483234"/>
            <a:ext cx="4297680" cy="6189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aisnstūris 3">
            <a:extLst>
              <a:ext uri="{FF2B5EF4-FFF2-40B4-BE49-F238E27FC236}">
                <a16:creationId xmlns:a16="http://schemas.microsoft.com/office/drawing/2014/main" id="{846FA536-C5E9-2C46-A738-A0453A743D37}"/>
              </a:ext>
            </a:extLst>
          </p:cNvPr>
          <p:cNvSpPr/>
          <p:nvPr/>
        </p:nvSpPr>
        <p:spPr>
          <a:xfrm>
            <a:off x="4505960" y="2479040"/>
            <a:ext cx="7477759" cy="2793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lv-LV" sz="2000" b="1" dirty="0">
                <a:solidFill>
                  <a:srgbClr val="000066"/>
                </a:solidFill>
                <a:latin typeface="Roboto" panose="02000000000000000000" pitchFamily="2" charset="0"/>
                <a:ea typeface="Roboto" panose="02000000000000000000" pitchFamily="2" charset="0"/>
                <a:cs typeface="Roboto" panose="02000000000000000000" pitchFamily="2" charset="0"/>
              </a:rPr>
              <a:t> « . . .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In order to proceed with this promising idea, </a:t>
            </a:r>
            <a:r>
              <a:rPr lang="en-GB" sz="2000" b="1" dirty="0">
                <a:solidFill>
                  <a:srgbClr val="000066"/>
                </a:solidFill>
                <a:latin typeface="Roboto" panose="02000000000000000000" pitchFamily="2" charset="0"/>
                <a:ea typeface="Roboto" panose="02000000000000000000" pitchFamily="2" charset="0"/>
                <a:cs typeface="Roboto" panose="02000000000000000000" pitchFamily="2" charset="0"/>
              </a:rPr>
              <a:t>a full-scale feasibility study of the project is</a:t>
            </a:r>
            <a:r>
              <a:rPr lang="lv-LV" sz="2000" b="1"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2000" b="1" dirty="0">
                <a:solidFill>
                  <a:srgbClr val="000066"/>
                </a:solidFill>
                <a:latin typeface="Roboto" panose="02000000000000000000" pitchFamily="2" charset="0"/>
                <a:ea typeface="Roboto" panose="02000000000000000000" pitchFamily="2" charset="0"/>
                <a:cs typeface="Roboto" panose="02000000000000000000" pitchFamily="2" charset="0"/>
              </a:rPr>
              <a:t>needed.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It shall assess feasibility of the facility of this research infrastructure </a:t>
            </a:r>
            <a:r>
              <a:rPr lang="en-GB" sz="2000" b="1" dirty="0">
                <a:solidFill>
                  <a:srgbClr val="000066"/>
                </a:solidFill>
                <a:latin typeface="Roboto" panose="02000000000000000000" pitchFamily="2" charset="0"/>
                <a:ea typeface="Roboto" panose="02000000000000000000" pitchFamily="2" charset="0"/>
                <a:cs typeface="Roboto" panose="02000000000000000000" pitchFamily="2" charset="0"/>
              </a:rPr>
              <a:t>from</a:t>
            </a:r>
            <a:r>
              <a:rPr lang="lv-LV" sz="2000" b="1"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2000" b="1" dirty="0">
                <a:solidFill>
                  <a:srgbClr val="000066"/>
                </a:solidFill>
                <a:latin typeface="Roboto" panose="02000000000000000000" pitchFamily="2" charset="0"/>
                <a:ea typeface="Roboto" panose="02000000000000000000" pitchFamily="2" charset="0"/>
                <a:cs typeface="Roboto" panose="02000000000000000000" pitchFamily="2" charset="0"/>
              </a:rPr>
              <a:t>financial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(business case)</a:t>
            </a:r>
            <a:r>
              <a:rPr lang="en-GB" sz="2000" b="1" dirty="0">
                <a:solidFill>
                  <a:srgbClr val="000066"/>
                </a:solidFill>
                <a:latin typeface="Roboto" panose="02000000000000000000" pitchFamily="2" charset="0"/>
                <a:ea typeface="Roboto" panose="02000000000000000000" pitchFamily="2" charset="0"/>
                <a:cs typeface="Roboto" panose="02000000000000000000" pitchFamily="2" charset="0"/>
              </a:rPr>
              <a:t>, clinical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(medical case)</a:t>
            </a:r>
            <a:r>
              <a:rPr lang="en-GB" sz="2000" b="1" dirty="0">
                <a:solidFill>
                  <a:srgbClr val="000066"/>
                </a:solidFill>
                <a:latin typeface="Roboto" panose="02000000000000000000" pitchFamily="2" charset="0"/>
                <a:ea typeface="Roboto" panose="02000000000000000000" pitchFamily="2" charset="0"/>
                <a:cs typeface="Roboto" panose="02000000000000000000" pitchFamily="2" charset="0"/>
              </a:rPr>
              <a:t>,</a:t>
            </a:r>
            <a:r>
              <a:rPr lang="lv-LV" sz="2000" b="1"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2000" b="1" dirty="0">
                <a:solidFill>
                  <a:srgbClr val="000066"/>
                </a:solidFill>
                <a:latin typeface="Roboto" panose="02000000000000000000" pitchFamily="2" charset="0"/>
                <a:ea typeface="Roboto" panose="02000000000000000000" pitchFamily="2" charset="0"/>
                <a:cs typeface="Roboto" panose="02000000000000000000" pitchFamily="2" charset="0"/>
              </a:rPr>
              <a:t>technological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(technical outline,</a:t>
            </a:r>
            <a:r>
              <a:rPr lang="lv-LV" sz="16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availability and R&amp;D required)</a:t>
            </a:r>
            <a:r>
              <a:rPr lang="en-GB" sz="2000" b="1" dirty="0">
                <a:solidFill>
                  <a:srgbClr val="000066"/>
                </a:solidFill>
                <a:latin typeface="Roboto" panose="02000000000000000000" pitchFamily="2" charset="0"/>
                <a:ea typeface="Roboto" panose="02000000000000000000" pitchFamily="2" charset="0"/>
                <a:cs typeface="Roboto" panose="02000000000000000000" pitchFamily="2" charset="0"/>
              </a:rPr>
              <a:t> and multi-disciplinary scientific research perspective</a:t>
            </a:r>
            <a:r>
              <a:rPr lang="en-GB" sz="20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In</a:t>
            </a:r>
            <a:r>
              <a:rPr lang="lv-LV" sz="16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each of these segments, feasibility study would need to have involvement of experts from</a:t>
            </a:r>
            <a:r>
              <a:rPr lang="lv-LV" sz="16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every Baltic</a:t>
            </a:r>
            <a:r>
              <a:rPr lang="lv-LV" sz="16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State and CERN researchers, as well as representatives of European particle</a:t>
            </a:r>
            <a:r>
              <a:rPr lang="lv-LV" sz="16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therapy </a:t>
            </a:r>
            <a:r>
              <a:rPr lang="en-GB" sz="1600" dirty="0" err="1">
                <a:solidFill>
                  <a:srgbClr val="000066"/>
                </a:solidFill>
                <a:latin typeface="Roboto" panose="02000000000000000000" pitchFamily="2" charset="0"/>
                <a:ea typeface="Roboto" panose="02000000000000000000" pitchFamily="2" charset="0"/>
                <a:cs typeface="Roboto" panose="02000000000000000000" pitchFamily="2" charset="0"/>
              </a:rPr>
              <a:t>centers</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 The best existing platform for such feasibility study is CERN</a:t>
            </a:r>
            <a:r>
              <a:rPr lang="lv-LV" sz="16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based</a:t>
            </a:r>
            <a:r>
              <a:rPr lang="lv-LV" sz="16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NIMMS collaboration</a:t>
            </a:r>
            <a:r>
              <a:rPr lang="lv-LV" sz="16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lv-LV" sz="2000" b="1" dirty="0">
                <a:solidFill>
                  <a:srgbClr val="000066"/>
                </a:solidFill>
                <a:latin typeface="Roboto" panose="02000000000000000000" pitchFamily="2" charset="0"/>
                <a:ea typeface="Roboto" panose="02000000000000000000" pitchFamily="2" charset="0"/>
                <a:cs typeface="Roboto" panose="02000000000000000000" pitchFamily="2" charset="0"/>
              </a:rPr>
              <a:t>. . . »</a:t>
            </a:r>
            <a:endParaRPr lang="en-US" sz="2000" b="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
        <p:nvSpPr>
          <p:cNvPr id="8" name="Taisnstūris 3">
            <a:extLst>
              <a:ext uri="{FF2B5EF4-FFF2-40B4-BE49-F238E27FC236}">
                <a16:creationId xmlns:a16="http://schemas.microsoft.com/office/drawing/2014/main" id="{26EA01E2-7282-739D-F041-D6BC590E8F38}"/>
              </a:ext>
            </a:extLst>
          </p:cNvPr>
          <p:cNvSpPr/>
          <p:nvPr/>
        </p:nvSpPr>
        <p:spPr>
          <a:xfrm>
            <a:off x="4297680" y="609600"/>
            <a:ext cx="7894320" cy="132080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latin typeface="Roboto" panose="02000000000000000000" pitchFamily="2" charset="0"/>
                <a:ea typeface="Roboto" panose="02000000000000000000" pitchFamily="2" charset="0"/>
                <a:cs typeface="Roboto" panose="02000000000000000000" pitchFamily="2" charset="0"/>
              </a:rPr>
              <a:t>Workshop </a:t>
            </a:r>
          </a:p>
          <a:p>
            <a:pPr algn="ctr"/>
            <a:r>
              <a:rPr lang="en-GB" sz="2400" b="1" i="1" dirty="0">
                <a:latin typeface="Roboto" panose="02000000000000000000" pitchFamily="2" charset="0"/>
                <a:ea typeface="Roboto" panose="02000000000000000000" pitchFamily="2" charset="0"/>
                <a:cs typeface="Roboto" panose="02000000000000000000" pitchFamily="2" charset="0"/>
              </a:rPr>
              <a:t>«Particle therapy - future for the Baltic States? State-of-play, synergies and challenges»</a:t>
            </a:r>
          </a:p>
        </p:txBody>
      </p:sp>
    </p:spTree>
    <p:extLst>
      <p:ext uri="{BB962C8B-B14F-4D97-AF65-F5344CB8AC3E}">
        <p14:creationId xmlns:p14="http://schemas.microsoft.com/office/powerpoint/2010/main" val="2280756521"/>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Feasibility Study overview</a:t>
            </a:r>
          </a:p>
        </p:txBody>
      </p:sp>
      <p:pic>
        <p:nvPicPr>
          <p:cNvPr id="5" name="Attēls 4" descr="Attēls, kurā ir teksts, ekrānuzņēmums&#10;&#10;Apraksts ģenerēts automātiski">
            <a:extLst>
              <a:ext uri="{FF2B5EF4-FFF2-40B4-BE49-F238E27FC236}">
                <a16:creationId xmlns:a16="http://schemas.microsoft.com/office/drawing/2014/main" id="{4CD3F3DB-7CAD-9978-088C-FBED616295EA}"/>
              </a:ext>
            </a:extLst>
          </p:cNvPr>
          <p:cNvPicPr>
            <a:picLocks noChangeAspect="1"/>
          </p:cNvPicPr>
          <p:nvPr/>
        </p:nvPicPr>
        <p:blipFill>
          <a:blip r:embed="rId2">
            <a:extLst>
              <a:ext uri="{28A0092B-C50C-407E-A947-70E740481C1C}">
                <a14:useLocalDpi xmlns:a14="http://schemas.microsoft.com/office/drawing/2010/main" val="0"/>
              </a:ext>
            </a:extLst>
          </a:blip>
          <a:srcRect b="50995"/>
          <a:stretch/>
        </p:blipFill>
        <p:spPr>
          <a:xfrm>
            <a:off x="1643062" y="479395"/>
            <a:ext cx="8905875" cy="6088212"/>
          </a:xfrm>
          <a:prstGeom prst="rect">
            <a:avLst/>
          </a:prstGeom>
        </p:spPr>
      </p:pic>
    </p:spTree>
    <p:extLst>
      <p:ext uri="{BB962C8B-B14F-4D97-AF65-F5344CB8AC3E}">
        <p14:creationId xmlns:p14="http://schemas.microsoft.com/office/powerpoint/2010/main" val="696280146"/>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Aims of the Feasibility study</a:t>
            </a:r>
          </a:p>
        </p:txBody>
      </p:sp>
      <p:sp>
        <p:nvSpPr>
          <p:cNvPr id="2" name="Taisnstūris 1">
            <a:extLst>
              <a:ext uri="{FF2B5EF4-FFF2-40B4-BE49-F238E27FC236}">
                <a16:creationId xmlns:a16="http://schemas.microsoft.com/office/drawing/2014/main" id="{BF76BE35-E284-02F8-FBA5-14A8167DD6BD}"/>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r>
              <a:rPr lang="en-US" sz="2800" b="1" dirty="0">
                <a:solidFill>
                  <a:schemeClr val="tx1"/>
                </a:solidFill>
                <a:latin typeface="Roboto" panose="02000000000000000000" pitchFamily="2" charset="0"/>
                <a:ea typeface="Roboto" panose="02000000000000000000" pitchFamily="2" charset="0"/>
                <a:cs typeface="Roboto" panose="02000000000000000000" pitchFamily="2" charset="0"/>
              </a:rPr>
              <a:t>Main aims of the Feasibility Study:</a:t>
            </a:r>
          </a:p>
          <a:p>
            <a:pPr marL="685800" lvl="1"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r>
              <a:rPr lang="en-US" sz="2800" dirty="0">
                <a:solidFill>
                  <a:schemeClr val="tx1"/>
                </a:solidFill>
                <a:latin typeface="Roboto" panose="02000000000000000000" pitchFamily="2" charset="0"/>
                <a:ea typeface="Roboto" panose="02000000000000000000" pitchFamily="2" charset="0"/>
                <a:cs typeface="Roboto" panose="02000000000000000000" pitchFamily="2" charset="0"/>
              </a:rPr>
              <a:t>to investigate the feasibility and various scenarios of the implementation of the APTCB facility;</a:t>
            </a:r>
          </a:p>
          <a:p>
            <a:pPr marL="685800" lvl="1"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r>
              <a:rPr lang="en-US" sz="2800" dirty="0">
                <a:solidFill>
                  <a:schemeClr val="tx1"/>
                </a:solidFill>
                <a:latin typeface="Roboto" panose="02000000000000000000" pitchFamily="2" charset="0"/>
                <a:ea typeface="Roboto" panose="02000000000000000000" pitchFamily="2" charset="0"/>
                <a:cs typeface="Roboto" panose="02000000000000000000" pitchFamily="2" charset="0"/>
              </a:rPr>
              <a:t>to provide a factual based Feasibility Study Report to be used as tool for the decision making in the APTCB project continuation; </a:t>
            </a:r>
          </a:p>
          <a:p>
            <a:pPr marL="685800" lvl="1"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r>
              <a:rPr lang="en-US" sz="2800" dirty="0">
                <a:solidFill>
                  <a:schemeClr val="tx1"/>
                </a:solidFill>
                <a:latin typeface="Roboto" panose="02000000000000000000" pitchFamily="2" charset="0"/>
                <a:ea typeface="Roboto" panose="02000000000000000000" pitchFamily="2" charset="0"/>
                <a:cs typeface="Roboto" panose="02000000000000000000" pitchFamily="2" charset="0"/>
              </a:rPr>
              <a:t>through the Feasibility Study Report and associated documents – to provide multiple possible scenarios for implementation at various levels: full, partial or no implementation, with possible alternatives. </a:t>
            </a:r>
          </a:p>
        </p:txBody>
      </p:sp>
    </p:spTree>
    <p:extLst>
      <p:ext uri="{BB962C8B-B14F-4D97-AF65-F5344CB8AC3E}">
        <p14:creationId xmlns:p14="http://schemas.microsoft.com/office/powerpoint/2010/main" val="504033728"/>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Proposal of FS Implementation Plan</a:t>
            </a:r>
          </a:p>
        </p:txBody>
      </p:sp>
      <p:sp>
        <p:nvSpPr>
          <p:cNvPr id="2" name="Taisnstūris 1">
            <a:extLst>
              <a:ext uri="{FF2B5EF4-FFF2-40B4-BE49-F238E27FC236}">
                <a16:creationId xmlns:a16="http://schemas.microsoft.com/office/drawing/2014/main" id="{BF76BE35-E284-02F8-FBA5-14A8167DD6BD}"/>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FE9F49DB-5E74-653D-A37A-BA1873E30CD2}"/>
              </a:ext>
            </a:extLst>
          </p:cNvPr>
          <p:cNvSpPr/>
          <p:nvPr/>
        </p:nvSpPr>
        <p:spPr>
          <a:xfrm>
            <a:off x="0" y="571500"/>
            <a:ext cx="12192000" cy="866775"/>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latin typeface="Roboto" panose="02000000000000000000" pitchFamily="2" charset="0"/>
                <a:ea typeface="Roboto" panose="02000000000000000000" pitchFamily="2" charset="0"/>
                <a:cs typeface="Roboto" panose="02000000000000000000" pitchFamily="2" charset="0"/>
              </a:rPr>
              <a:t>Throughout 2024, working group has been working on proposal of Feasibility Study Implementation plan</a:t>
            </a:r>
            <a:endParaRPr lang="en-GB" sz="2400" b="1" i="1" dirty="0">
              <a:latin typeface="Roboto" panose="02000000000000000000" pitchFamily="2" charset="0"/>
              <a:ea typeface="Roboto" panose="02000000000000000000" pitchFamily="2" charset="0"/>
              <a:cs typeface="Roboto" panose="02000000000000000000" pitchFamily="2" charset="0"/>
            </a:endParaRPr>
          </a:p>
        </p:txBody>
      </p:sp>
      <p:sp>
        <p:nvSpPr>
          <p:cNvPr id="6" name="TextBox 5">
            <a:extLst>
              <a:ext uri="{FF2B5EF4-FFF2-40B4-BE49-F238E27FC236}">
                <a16:creationId xmlns:a16="http://schemas.microsoft.com/office/drawing/2014/main" id="{DB8D1280-1162-59C3-F221-594452DDE2A5}"/>
              </a:ext>
            </a:extLst>
          </p:cNvPr>
          <p:cNvSpPr txBox="1"/>
          <p:nvPr/>
        </p:nvSpPr>
        <p:spPr>
          <a:xfrm>
            <a:off x="0" y="1654205"/>
            <a:ext cx="12192000" cy="3231654"/>
          </a:xfrm>
          <a:prstGeom prst="rect">
            <a:avLst/>
          </a:prstGeom>
          <a:noFill/>
        </p:spPr>
        <p:txBody>
          <a:bodyPr wrap="square">
            <a:spAutoFit/>
          </a:bodyPr>
          <a:lstStyle/>
          <a:p>
            <a:pPr marL="0" lvl="1">
              <a:buClr>
                <a:srgbClr val="000066"/>
              </a:buClr>
            </a:pPr>
            <a:r>
              <a:rPr lang="en-US" sz="2400" b="1" dirty="0">
                <a:latin typeface="Roboto" panose="02000000000000000000" pitchFamily="2" charset="0"/>
                <a:ea typeface="Roboto" panose="02000000000000000000" pitchFamily="2" charset="0"/>
                <a:cs typeface="Roboto" panose="02000000000000000000" pitchFamily="2" charset="0"/>
              </a:rPr>
              <a:t>W</a:t>
            </a: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orking group:</a:t>
            </a:r>
          </a:p>
          <a:p>
            <a:pPr marL="800100" lvl="2" indent="-342900">
              <a:buClr>
                <a:srgbClr val="000066"/>
              </a:buClr>
              <a:buFont typeface="Wingdings" panose="05000000000000000000" pitchFamily="2" charset="2"/>
              <a:buChar char="§"/>
            </a:pP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Convener of the WG: Prof. </a:t>
            </a:r>
            <a:r>
              <a:rPr lang="lt-LT" sz="2000" b="1" dirty="0">
                <a:solidFill>
                  <a:schemeClr val="tx1"/>
                </a:solidFill>
                <a:latin typeface="Roboto" panose="02000000000000000000" pitchFamily="2" charset="0"/>
                <a:ea typeface="Roboto" panose="02000000000000000000" pitchFamily="2" charset="0"/>
                <a:cs typeface="Roboto" panose="02000000000000000000" pitchFamily="2" charset="0"/>
              </a:rPr>
              <a:t>Toms Torims </a:t>
            </a: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(Riga Technical University, LV) </a:t>
            </a:r>
          </a:p>
          <a:p>
            <a:pPr marL="800100" lvl="2" indent="-342900">
              <a:buClr>
                <a:srgbClr val="000066"/>
              </a:buClr>
              <a:buFont typeface="Wingdings" panose="05000000000000000000" pitchFamily="2" charset="2"/>
              <a:buChar char="§"/>
            </a:pP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Deputy Convener of the WG: Prof. </a:t>
            </a:r>
            <a:r>
              <a:rPr lang="lt-LT" sz="2000" b="1" dirty="0">
                <a:solidFill>
                  <a:schemeClr val="tx1"/>
                </a:solidFill>
                <a:latin typeface="Roboto" panose="02000000000000000000" pitchFamily="2" charset="0"/>
                <a:ea typeface="Roboto" panose="02000000000000000000" pitchFamily="2" charset="0"/>
                <a:cs typeface="Roboto" panose="02000000000000000000" pitchFamily="2" charset="0"/>
              </a:rPr>
              <a:t>Diana Adlienė </a:t>
            </a: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(Kaunas University of Technology, LT)  </a:t>
            </a:r>
          </a:p>
          <a:p>
            <a:pPr marL="800100" lvl="2" indent="-342900">
              <a:buClr>
                <a:srgbClr val="000066"/>
              </a:buClr>
              <a:buFont typeface="Wingdings" panose="05000000000000000000" pitchFamily="2" charset="2"/>
              <a:buChar char="§"/>
            </a:pPr>
            <a:r>
              <a:rPr lang="lt-LT" sz="2000" b="1" dirty="0">
                <a:solidFill>
                  <a:schemeClr val="tx1"/>
                </a:solidFill>
                <a:latin typeface="Roboto" panose="02000000000000000000" pitchFamily="2" charset="0"/>
                <a:ea typeface="Roboto" panose="02000000000000000000" pitchFamily="2" charset="0"/>
                <a:cs typeface="Roboto" panose="02000000000000000000" pitchFamily="2" charset="0"/>
              </a:rPr>
              <a:t>Kristaps Palskis </a:t>
            </a: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(Riga Technical University, LV) </a:t>
            </a:r>
          </a:p>
          <a:p>
            <a:pPr marL="800100" lvl="2" indent="-342900">
              <a:buClr>
                <a:srgbClr val="000066"/>
              </a:buClr>
              <a:buFont typeface="Wingdings" panose="05000000000000000000" pitchFamily="2" charset="2"/>
              <a:buChar char="§"/>
            </a:pP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Dr.</a:t>
            </a:r>
            <a:r>
              <a:rPr lang="lt-LT" sz="2000" b="1" dirty="0">
                <a:solidFill>
                  <a:schemeClr val="tx1"/>
                </a:solidFill>
                <a:latin typeface="Roboto" panose="02000000000000000000" pitchFamily="2" charset="0"/>
                <a:ea typeface="Roboto" panose="02000000000000000000" pitchFamily="2" charset="0"/>
                <a:cs typeface="Roboto" panose="02000000000000000000" pitchFamily="2" charset="0"/>
              </a:rPr>
              <a:t> Erika Korobeinikova </a:t>
            </a: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(Lithuanian University of Health Sciences, LT) </a:t>
            </a:r>
          </a:p>
          <a:p>
            <a:pPr marL="800100" lvl="2" indent="-342900">
              <a:buClr>
                <a:srgbClr val="000066"/>
              </a:buClr>
              <a:buFont typeface="Wingdings" panose="05000000000000000000" pitchFamily="2" charset="2"/>
              <a:buChar char="§"/>
            </a:pP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Dr. </a:t>
            </a:r>
            <a:r>
              <a:rPr lang="lt-LT" sz="2000" b="1" dirty="0">
                <a:solidFill>
                  <a:schemeClr val="tx1"/>
                </a:solidFill>
                <a:latin typeface="Roboto" panose="02000000000000000000" pitchFamily="2" charset="0"/>
                <a:ea typeface="Roboto" panose="02000000000000000000" pitchFamily="2" charset="0"/>
                <a:cs typeface="Roboto" panose="02000000000000000000" pitchFamily="2" charset="0"/>
              </a:rPr>
              <a:t>Alberto Degiovanni</a:t>
            </a: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 (Riga Technical University, LV) </a:t>
            </a:r>
          </a:p>
          <a:p>
            <a:pPr marL="800100" lvl="2" indent="-342900">
              <a:buClr>
                <a:srgbClr val="000066"/>
              </a:buClr>
              <a:buFont typeface="Wingdings" panose="05000000000000000000" pitchFamily="2" charset="2"/>
              <a:buChar char="§"/>
            </a:pP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Dr. </a:t>
            </a:r>
            <a:r>
              <a:rPr lang="lt-LT" sz="2000" b="1" dirty="0">
                <a:solidFill>
                  <a:schemeClr val="tx1"/>
                </a:solidFill>
                <a:latin typeface="Roboto" panose="02000000000000000000" pitchFamily="2" charset="0"/>
                <a:ea typeface="Roboto" panose="02000000000000000000" pitchFamily="2" charset="0"/>
                <a:cs typeface="Roboto" panose="02000000000000000000" pitchFamily="2" charset="0"/>
              </a:rPr>
              <a:t>Maurizio Vretenar </a:t>
            </a: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(CERN, CH) </a:t>
            </a:r>
          </a:p>
          <a:p>
            <a:pPr marL="800100" lvl="2" indent="-342900">
              <a:buClr>
                <a:srgbClr val="000066"/>
              </a:buClr>
              <a:buFont typeface="Wingdings" panose="05000000000000000000" pitchFamily="2" charset="2"/>
              <a:buChar char="§"/>
            </a:pP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Dr. </a:t>
            </a:r>
            <a:r>
              <a:rPr lang="lt-LT" sz="2000" b="1" dirty="0">
                <a:solidFill>
                  <a:schemeClr val="tx1"/>
                </a:solidFill>
                <a:latin typeface="Roboto" panose="02000000000000000000" pitchFamily="2" charset="0"/>
                <a:ea typeface="Roboto" panose="02000000000000000000" pitchFamily="2" charset="0"/>
                <a:cs typeface="Roboto" panose="02000000000000000000" pitchFamily="2" charset="0"/>
              </a:rPr>
              <a:t>Andris Ratkus </a:t>
            </a: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(Riga Technical University, LV) </a:t>
            </a:r>
          </a:p>
          <a:p>
            <a:pPr marL="800100" lvl="2" indent="-342900">
              <a:buClr>
                <a:srgbClr val="000066"/>
              </a:buClr>
              <a:buFont typeface="Wingdings" panose="05000000000000000000" pitchFamily="2" charset="2"/>
              <a:buChar char="§"/>
            </a:pP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Prof. </a:t>
            </a:r>
            <a:r>
              <a:rPr lang="lt-LT" sz="2000" b="1" dirty="0">
                <a:solidFill>
                  <a:schemeClr val="tx1"/>
                </a:solidFill>
                <a:latin typeface="Roboto" panose="02000000000000000000" pitchFamily="2" charset="0"/>
                <a:ea typeface="Roboto" panose="02000000000000000000" pitchFamily="2" charset="0"/>
                <a:cs typeface="Roboto" panose="02000000000000000000" pitchFamily="2" charset="0"/>
              </a:rPr>
              <a:t>Saulė Mačiukaitė-Žvinienė </a:t>
            </a: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(Vilnius University, LT) </a:t>
            </a:r>
          </a:p>
          <a:p>
            <a:pPr marL="800100" lvl="2" indent="-342900">
              <a:buClr>
                <a:srgbClr val="000066"/>
              </a:buClr>
              <a:buFont typeface="Wingdings" panose="05000000000000000000" pitchFamily="2" charset="2"/>
              <a:buChar char="§"/>
            </a:pP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Dr. </a:t>
            </a:r>
            <a:r>
              <a:rPr lang="lt-LT" sz="2000" b="1" dirty="0">
                <a:solidFill>
                  <a:schemeClr val="tx1"/>
                </a:solidFill>
                <a:latin typeface="Roboto" panose="02000000000000000000" pitchFamily="2" charset="0"/>
                <a:ea typeface="Roboto" panose="02000000000000000000" pitchFamily="2" charset="0"/>
                <a:cs typeface="Roboto" panose="02000000000000000000" pitchFamily="2" charset="0"/>
              </a:rPr>
              <a:t>Eduard Gershkevitsh </a:t>
            </a: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(North Estonia Medical Centre, EE) </a:t>
            </a:r>
            <a:endParaRPr lang="en-US" sz="20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9" name="Taisnstūris 8">
            <a:extLst>
              <a:ext uri="{FF2B5EF4-FFF2-40B4-BE49-F238E27FC236}">
                <a16:creationId xmlns:a16="http://schemas.microsoft.com/office/drawing/2014/main" id="{BFD45BD2-EC05-61B4-B18A-AE5A13DFE51A}"/>
              </a:ext>
            </a:extLst>
          </p:cNvPr>
          <p:cNvSpPr/>
          <p:nvPr/>
        </p:nvSpPr>
        <p:spPr>
          <a:xfrm>
            <a:off x="0" y="5043613"/>
            <a:ext cx="12192000" cy="1410166"/>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latin typeface="Roboto" panose="02000000000000000000" pitchFamily="2" charset="0"/>
                <a:ea typeface="Roboto" panose="02000000000000000000" pitchFamily="2" charset="0"/>
                <a:cs typeface="Roboto" panose="02000000000000000000" pitchFamily="2" charset="0"/>
              </a:rPr>
              <a:t>Proposal of implementation plan in finalization stages.</a:t>
            </a:r>
          </a:p>
          <a:p>
            <a:pPr algn="ctr"/>
            <a:r>
              <a:rPr lang="en-GB" sz="2400" b="1" dirty="0">
                <a:latin typeface="Roboto" panose="02000000000000000000" pitchFamily="2" charset="0"/>
                <a:ea typeface="Roboto" panose="02000000000000000000" pitchFamily="2" charset="0"/>
                <a:cs typeface="Roboto" panose="02000000000000000000" pitchFamily="2" charset="0"/>
              </a:rPr>
              <a:t>To be sent out to CBG member this week for submission and discussion in 14</a:t>
            </a:r>
            <a:r>
              <a:rPr lang="en-GB" sz="2400" b="1" baseline="30000" dirty="0">
                <a:latin typeface="Roboto" panose="02000000000000000000" pitchFamily="2" charset="0"/>
                <a:ea typeface="Roboto" panose="02000000000000000000" pitchFamily="2" charset="0"/>
                <a:cs typeface="Roboto" panose="02000000000000000000" pitchFamily="2" charset="0"/>
              </a:rPr>
              <a:t>th</a:t>
            </a:r>
            <a:r>
              <a:rPr lang="en-GB" sz="2400" b="1" dirty="0">
                <a:latin typeface="Roboto" panose="02000000000000000000" pitchFamily="2" charset="0"/>
                <a:ea typeface="Roboto" panose="02000000000000000000" pitchFamily="2" charset="0"/>
                <a:cs typeface="Roboto" panose="02000000000000000000" pitchFamily="2" charset="0"/>
              </a:rPr>
              <a:t> CBG General meeting</a:t>
            </a:r>
            <a:endParaRPr lang="en-GB" sz="2400" b="1" i="1"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648925019"/>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isnstūris 1">
            <a:extLst>
              <a:ext uri="{FF2B5EF4-FFF2-40B4-BE49-F238E27FC236}">
                <a16:creationId xmlns:a16="http://schemas.microsoft.com/office/drawing/2014/main" id="{BF76BE35-E284-02F8-FBA5-14A8167DD6BD}"/>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34" name="Virsraksts 4">
            <a:extLst>
              <a:ext uri="{FF2B5EF4-FFF2-40B4-BE49-F238E27FC236}">
                <a16:creationId xmlns:a16="http://schemas.microsoft.com/office/drawing/2014/main" id="{977D2D45-6BF1-FD3A-C2F9-AFBD1293CBBD}"/>
              </a:ext>
            </a:extLst>
          </p:cNvPr>
          <p:cNvSpPr>
            <a:spLocks noGrp="1"/>
          </p:cNvSpPr>
          <p:nvPr>
            <p:ph type="title"/>
          </p:nvPr>
        </p:nvSpPr>
        <p:spPr>
          <a:xfrm>
            <a:off x="816745" y="1"/>
            <a:ext cx="11375253" cy="479394"/>
          </a:xfrm>
        </p:spPr>
        <p:txBody>
          <a:bodyPr>
            <a:normAutofit fontScale="90000"/>
          </a:bodyPr>
          <a:lstStyle/>
          <a:p>
            <a:r>
              <a:rPr lang="en-US" b="1" dirty="0"/>
              <a:t>Overall structure of the Feasibility Study</a:t>
            </a:r>
          </a:p>
        </p:txBody>
      </p:sp>
      <p:sp>
        <p:nvSpPr>
          <p:cNvPr id="46" name="Rectangle 8">
            <a:extLst>
              <a:ext uri="{FF2B5EF4-FFF2-40B4-BE49-F238E27FC236}">
                <a16:creationId xmlns:a16="http://schemas.microsoft.com/office/drawing/2014/main" id="{83735DF3-BED7-20DD-C81F-8DD424431ED8}"/>
              </a:ext>
            </a:extLst>
          </p:cNvPr>
          <p:cNvSpPr/>
          <p:nvPr/>
        </p:nvSpPr>
        <p:spPr>
          <a:xfrm>
            <a:off x="4077021" y="558393"/>
            <a:ext cx="4069080" cy="442674"/>
          </a:xfrm>
          <a:prstGeom prst="flowChartAlternateProcess">
            <a:avLst/>
          </a:prstGeom>
          <a:noFill/>
          <a:ln w="38100">
            <a:solidFill>
              <a:srgbClr val="000066"/>
            </a:solidFill>
          </a:ln>
        </p:spPr>
        <p:txBody>
          <a:bodyPr wrap="square">
            <a:spAutoFit/>
          </a:bodyPr>
          <a:lstStyle/>
          <a:p>
            <a:pPr algn="ctr"/>
            <a:r>
              <a:rPr lang="en-GB" sz="2000" b="1" dirty="0">
                <a:solidFill>
                  <a:srgbClr val="000066"/>
                </a:solidFill>
                <a:latin typeface="Roboto" pitchFamily="2" charset="0"/>
                <a:ea typeface="Roboto" pitchFamily="2" charset="0"/>
              </a:rPr>
              <a:t>COLLABORATION BOARD</a:t>
            </a:r>
          </a:p>
        </p:txBody>
      </p:sp>
      <p:sp>
        <p:nvSpPr>
          <p:cNvPr id="47" name="Rectangle 8">
            <a:extLst>
              <a:ext uri="{FF2B5EF4-FFF2-40B4-BE49-F238E27FC236}">
                <a16:creationId xmlns:a16="http://schemas.microsoft.com/office/drawing/2014/main" id="{A074BC80-61D0-6B10-0FB0-F01DAA4AE943}"/>
              </a:ext>
            </a:extLst>
          </p:cNvPr>
          <p:cNvSpPr/>
          <p:nvPr/>
        </p:nvSpPr>
        <p:spPr>
          <a:xfrm>
            <a:off x="4057556" y="1734103"/>
            <a:ext cx="4069812" cy="664012"/>
          </a:xfrm>
          <a:prstGeom prst="flowChartAlternateProcess">
            <a:avLst/>
          </a:prstGeom>
          <a:noFill/>
          <a:ln w="38100">
            <a:noFill/>
          </a:ln>
        </p:spPr>
        <p:txBody>
          <a:bodyPr wrap="square" anchor="ctr">
            <a:spAutoFit/>
          </a:bodyPr>
          <a:lstStyle/>
          <a:p>
            <a:pPr algn="ctr"/>
            <a:r>
              <a:rPr lang="en-GB" sz="1900" b="1" dirty="0">
                <a:solidFill>
                  <a:srgbClr val="0066CC"/>
                </a:solidFill>
                <a:latin typeface="Roboto" pitchFamily="2" charset="0"/>
                <a:ea typeface="Roboto" pitchFamily="2" charset="0"/>
              </a:rPr>
              <a:t>STEERING COMMITTEE</a:t>
            </a:r>
          </a:p>
          <a:p>
            <a:pPr algn="ctr"/>
            <a:r>
              <a:rPr lang="en-GB" sz="1400" dirty="0">
                <a:solidFill>
                  <a:srgbClr val="0066CC"/>
                </a:solidFill>
                <a:latin typeface="Roboto" pitchFamily="2" charset="0"/>
                <a:ea typeface="Roboto" pitchFamily="2" charset="0"/>
              </a:rPr>
              <a:t>(4 + 1 CERN + 1 CBG)</a:t>
            </a:r>
          </a:p>
        </p:txBody>
      </p:sp>
      <p:sp>
        <p:nvSpPr>
          <p:cNvPr id="48" name="Rectangle 8">
            <a:extLst>
              <a:ext uri="{FF2B5EF4-FFF2-40B4-BE49-F238E27FC236}">
                <a16:creationId xmlns:a16="http://schemas.microsoft.com/office/drawing/2014/main" id="{3EC1AB3F-BF40-48BF-E448-45BA728A6878}"/>
              </a:ext>
            </a:extLst>
          </p:cNvPr>
          <p:cNvSpPr/>
          <p:nvPr/>
        </p:nvSpPr>
        <p:spPr>
          <a:xfrm>
            <a:off x="239567" y="1454047"/>
            <a:ext cx="3181863" cy="749141"/>
          </a:xfrm>
          <a:prstGeom prst="flowChartAlternateProcess">
            <a:avLst/>
          </a:prstGeom>
          <a:noFill/>
          <a:ln w="38100">
            <a:solidFill>
              <a:srgbClr val="0066CC"/>
            </a:solidFill>
          </a:ln>
        </p:spPr>
        <p:txBody>
          <a:bodyPr wrap="square" anchor="ctr">
            <a:spAutoFit/>
          </a:bodyPr>
          <a:lstStyle/>
          <a:p>
            <a:pPr algn="ctr"/>
            <a:r>
              <a:rPr lang="en-GB" sz="1900" b="1" dirty="0">
                <a:solidFill>
                  <a:srgbClr val="0066CC"/>
                </a:solidFill>
                <a:latin typeface="Roboto" pitchFamily="2" charset="0"/>
                <a:ea typeface="Roboto" pitchFamily="2" charset="0"/>
              </a:rPr>
              <a:t>SCIENTIFIC ADVISORY BOARD</a:t>
            </a:r>
            <a:endParaRPr lang="en-GB" sz="1400" dirty="0">
              <a:solidFill>
                <a:srgbClr val="0066CC"/>
              </a:solidFill>
              <a:latin typeface="Roboto" pitchFamily="2" charset="0"/>
              <a:ea typeface="Roboto" pitchFamily="2" charset="0"/>
            </a:endParaRPr>
          </a:p>
        </p:txBody>
      </p:sp>
      <p:sp>
        <p:nvSpPr>
          <p:cNvPr id="49" name="Rectangle 8">
            <a:extLst>
              <a:ext uri="{FF2B5EF4-FFF2-40B4-BE49-F238E27FC236}">
                <a16:creationId xmlns:a16="http://schemas.microsoft.com/office/drawing/2014/main" id="{299446B2-64A1-7A66-82E6-54C28C8B111C}"/>
              </a:ext>
            </a:extLst>
          </p:cNvPr>
          <p:cNvSpPr/>
          <p:nvPr/>
        </p:nvSpPr>
        <p:spPr>
          <a:xfrm>
            <a:off x="8770572" y="1454047"/>
            <a:ext cx="3182112" cy="749808"/>
          </a:xfrm>
          <a:prstGeom prst="flowChartAlternateProcess">
            <a:avLst/>
          </a:prstGeom>
          <a:noFill/>
          <a:ln w="38100">
            <a:solidFill>
              <a:srgbClr val="0066CC"/>
            </a:solidFill>
          </a:ln>
        </p:spPr>
        <p:txBody>
          <a:bodyPr wrap="square" anchor="ctr">
            <a:spAutoFit/>
          </a:bodyPr>
          <a:lstStyle/>
          <a:p>
            <a:pPr algn="ctr"/>
            <a:r>
              <a:rPr lang="en-GB" sz="1900" b="1" dirty="0">
                <a:solidFill>
                  <a:srgbClr val="0066CC"/>
                </a:solidFill>
                <a:latin typeface="Roboto" pitchFamily="2" charset="0"/>
                <a:ea typeface="Roboto" pitchFamily="2" charset="0"/>
              </a:rPr>
              <a:t>STAKEHOLDER ADVISORY BOARD</a:t>
            </a:r>
            <a:endParaRPr lang="en-GB" sz="1400" dirty="0">
              <a:solidFill>
                <a:srgbClr val="0066CC"/>
              </a:solidFill>
              <a:latin typeface="Roboto" pitchFamily="2" charset="0"/>
              <a:ea typeface="Roboto" pitchFamily="2" charset="0"/>
            </a:endParaRPr>
          </a:p>
        </p:txBody>
      </p:sp>
      <p:sp>
        <p:nvSpPr>
          <p:cNvPr id="50" name="Bultiņa: augšupvērstā-lejupvērstā 49">
            <a:extLst>
              <a:ext uri="{FF2B5EF4-FFF2-40B4-BE49-F238E27FC236}">
                <a16:creationId xmlns:a16="http://schemas.microsoft.com/office/drawing/2014/main" id="{CEA6735C-0EA8-8C97-5A06-8265CC2AA136}"/>
              </a:ext>
            </a:extLst>
          </p:cNvPr>
          <p:cNvSpPr/>
          <p:nvPr/>
        </p:nvSpPr>
        <p:spPr>
          <a:xfrm rot="4007446">
            <a:off x="3247478" y="328451"/>
            <a:ext cx="257741" cy="1430301"/>
          </a:xfrm>
          <a:prstGeom prst="upDownArrow">
            <a:avLst/>
          </a:prstGeom>
          <a:solidFill>
            <a:srgbClr val="000066">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Bultiņa: augšupvērstā-lejupvērstā 50">
            <a:extLst>
              <a:ext uri="{FF2B5EF4-FFF2-40B4-BE49-F238E27FC236}">
                <a16:creationId xmlns:a16="http://schemas.microsoft.com/office/drawing/2014/main" id="{BB1C30A6-F992-9A6B-15E4-433A9A2E6CEC}"/>
              </a:ext>
            </a:extLst>
          </p:cNvPr>
          <p:cNvSpPr/>
          <p:nvPr/>
        </p:nvSpPr>
        <p:spPr>
          <a:xfrm rot="17592554" flipH="1">
            <a:off x="8713637" y="328451"/>
            <a:ext cx="257741" cy="1430301"/>
          </a:xfrm>
          <a:prstGeom prst="upDownArrow">
            <a:avLst/>
          </a:prstGeom>
          <a:solidFill>
            <a:srgbClr val="000066">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Bultiņa: augšupvērstā-lejupvērstā 51">
            <a:extLst>
              <a:ext uri="{FF2B5EF4-FFF2-40B4-BE49-F238E27FC236}">
                <a16:creationId xmlns:a16="http://schemas.microsoft.com/office/drawing/2014/main" id="{2BE91D83-8262-9B55-583C-ABA748DAA1F9}"/>
              </a:ext>
            </a:extLst>
          </p:cNvPr>
          <p:cNvSpPr/>
          <p:nvPr/>
        </p:nvSpPr>
        <p:spPr>
          <a:xfrm flipH="1">
            <a:off x="5963636" y="1026113"/>
            <a:ext cx="257741" cy="685011"/>
          </a:xfrm>
          <a:prstGeom prst="upDownArrow">
            <a:avLst/>
          </a:prstGeom>
          <a:solidFill>
            <a:srgbClr val="000066">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8">
            <a:extLst>
              <a:ext uri="{FF2B5EF4-FFF2-40B4-BE49-F238E27FC236}">
                <a16:creationId xmlns:a16="http://schemas.microsoft.com/office/drawing/2014/main" id="{A5492295-F34F-7676-9CD0-B1B5037D8306}"/>
              </a:ext>
            </a:extLst>
          </p:cNvPr>
          <p:cNvSpPr/>
          <p:nvPr/>
        </p:nvSpPr>
        <p:spPr>
          <a:xfrm>
            <a:off x="4061963" y="2465691"/>
            <a:ext cx="4069080" cy="1072634"/>
          </a:xfrm>
          <a:prstGeom prst="flowChartAlternateProcess">
            <a:avLst/>
          </a:prstGeom>
          <a:noFill/>
          <a:ln w="38100">
            <a:noFill/>
          </a:ln>
        </p:spPr>
        <p:txBody>
          <a:bodyPr wrap="square" anchor="ctr">
            <a:spAutoFit/>
          </a:bodyPr>
          <a:lstStyle/>
          <a:p>
            <a:pPr algn="ctr"/>
            <a:r>
              <a:rPr lang="en-GB" sz="1900" b="1" dirty="0">
                <a:solidFill>
                  <a:srgbClr val="0066CC"/>
                </a:solidFill>
                <a:latin typeface="Roboto" pitchFamily="2" charset="0"/>
                <a:ea typeface="Roboto" pitchFamily="2" charset="0"/>
              </a:rPr>
              <a:t>FEASIBILITY STUDY LEADER</a:t>
            </a:r>
          </a:p>
          <a:p>
            <a:pPr algn="ctr"/>
            <a:r>
              <a:rPr lang="en-GB" sz="1900" b="1" dirty="0">
                <a:solidFill>
                  <a:srgbClr val="0066CC"/>
                </a:solidFill>
                <a:latin typeface="Roboto" pitchFamily="2" charset="0"/>
                <a:ea typeface="Roboto" pitchFamily="2" charset="0"/>
              </a:rPr>
              <a:t>+</a:t>
            </a:r>
          </a:p>
          <a:p>
            <a:pPr algn="ctr"/>
            <a:r>
              <a:rPr lang="en-GB" sz="1900" b="1" dirty="0">
                <a:solidFill>
                  <a:srgbClr val="0066CC"/>
                </a:solidFill>
                <a:latin typeface="Roboto" pitchFamily="2" charset="0"/>
                <a:ea typeface="Roboto" pitchFamily="2" charset="0"/>
              </a:rPr>
              <a:t>3 PILLAR LEADERS</a:t>
            </a:r>
            <a:endParaRPr lang="en-GB" sz="1400" dirty="0">
              <a:solidFill>
                <a:srgbClr val="0066CC"/>
              </a:solidFill>
              <a:latin typeface="Roboto" pitchFamily="2" charset="0"/>
              <a:ea typeface="Roboto" pitchFamily="2" charset="0"/>
            </a:endParaRPr>
          </a:p>
        </p:txBody>
      </p:sp>
      <p:sp>
        <p:nvSpPr>
          <p:cNvPr id="55" name="Taisnstūris: ar noapaļotiem stūriem 54">
            <a:extLst>
              <a:ext uri="{FF2B5EF4-FFF2-40B4-BE49-F238E27FC236}">
                <a16:creationId xmlns:a16="http://schemas.microsoft.com/office/drawing/2014/main" id="{A73BB39F-C47A-6BC4-BDEB-10DCBB1DA0C7}"/>
              </a:ext>
            </a:extLst>
          </p:cNvPr>
          <p:cNvSpPr/>
          <p:nvPr/>
        </p:nvSpPr>
        <p:spPr>
          <a:xfrm>
            <a:off x="3708451" y="1728789"/>
            <a:ext cx="4854524" cy="1748575"/>
          </a:xfrm>
          <a:prstGeom prst="roundRect">
            <a:avLst/>
          </a:prstGeom>
          <a:no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Taisns savienotājs 55">
            <a:extLst>
              <a:ext uri="{FF2B5EF4-FFF2-40B4-BE49-F238E27FC236}">
                <a16:creationId xmlns:a16="http://schemas.microsoft.com/office/drawing/2014/main" id="{C415E065-023D-29F6-B84F-9E6D7B17666C}"/>
              </a:ext>
            </a:extLst>
          </p:cNvPr>
          <p:cNvCxnSpPr>
            <a:cxnSpLocks/>
          </p:cNvCxnSpPr>
          <p:nvPr/>
        </p:nvCxnSpPr>
        <p:spPr>
          <a:xfrm flipH="1">
            <a:off x="3717976" y="2526016"/>
            <a:ext cx="4835474" cy="0"/>
          </a:xfrm>
          <a:prstGeom prst="line">
            <a:avLst/>
          </a:prstGeom>
          <a:ln w="38100">
            <a:solidFill>
              <a:srgbClr val="0066CC"/>
            </a:solidFill>
            <a:prstDash val="solid"/>
          </a:ln>
        </p:spPr>
        <p:style>
          <a:lnRef idx="1">
            <a:schemeClr val="accent1"/>
          </a:lnRef>
          <a:fillRef idx="0">
            <a:schemeClr val="accent1"/>
          </a:fillRef>
          <a:effectRef idx="0">
            <a:schemeClr val="accent1"/>
          </a:effectRef>
          <a:fontRef idx="minor">
            <a:schemeClr val="tx1"/>
          </a:fontRef>
        </p:style>
      </p:cxnSp>
      <p:cxnSp>
        <p:nvCxnSpPr>
          <p:cNvPr id="58" name="Straight Arrow Connector 6">
            <a:extLst>
              <a:ext uri="{FF2B5EF4-FFF2-40B4-BE49-F238E27FC236}">
                <a16:creationId xmlns:a16="http://schemas.microsoft.com/office/drawing/2014/main" id="{C0F88ABD-1AFE-9DEC-AFE8-B4EFE1802B9E}"/>
              </a:ext>
            </a:extLst>
          </p:cNvPr>
          <p:cNvCxnSpPr/>
          <p:nvPr/>
        </p:nvCxnSpPr>
        <p:spPr>
          <a:xfrm>
            <a:off x="5354320" y="2296160"/>
            <a:ext cx="0" cy="229856"/>
          </a:xfrm>
          <a:prstGeom prst="straightConnector1">
            <a:avLst/>
          </a:prstGeom>
          <a:ln w="38100">
            <a:solidFill>
              <a:srgbClr val="0066CC"/>
            </a:solidFill>
            <a:tailEnd type="arrow"/>
          </a:ln>
        </p:spPr>
        <p:style>
          <a:lnRef idx="1">
            <a:schemeClr val="accent1"/>
          </a:lnRef>
          <a:fillRef idx="0">
            <a:schemeClr val="accent1"/>
          </a:fillRef>
          <a:effectRef idx="0">
            <a:schemeClr val="accent1"/>
          </a:effectRef>
          <a:fontRef idx="minor">
            <a:schemeClr val="tx1"/>
          </a:fontRef>
        </p:style>
      </p:cxnSp>
      <p:sp>
        <p:nvSpPr>
          <p:cNvPr id="59" name="Taisnstūris 58">
            <a:extLst>
              <a:ext uri="{FF2B5EF4-FFF2-40B4-BE49-F238E27FC236}">
                <a16:creationId xmlns:a16="http://schemas.microsoft.com/office/drawing/2014/main" id="{58572104-6D34-80E7-249F-3F47ABDFB26A}"/>
              </a:ext>
            </a:extLst>
          </p:cNvPr>
          <p:cNvSpPr/>
          <p:nvPr/>
        </p:nvSpPr>
        <p:spPr>
          <a:xfrm>
            <a:off x="-2149" y="3541500"/>
            <a:ext cx="12189846" cy="29736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r>
              <a:rPr lang="en-US" sz="2800" b="1" dirty="0">
                <a:solidFill>
                  <a:schemeClr val="tx1"/>
                </a:solidFill>
                <a:latin typeface="Roboto" panose="02000000000000000000" pitchFamily="2" charset="0"/>
                <a:ea typeface="Roboto" panose="02000000000000000000" pitchFamily="2" charset="0"/>
                <a:cs typeface="Roboto" panose="02000000000000000000" pitchFamily="2" charset="0"/>
              </a:rPr>
              <a:t>Three working groups – “pillars”:</a:t>
            </a:r>
          </a:p>
          <a:p>
            <a:pPr marL="685800" lvl="1" indent="-228600">
              <a:buClr>
                <a:srgbClr val="000066"/>
              </a:buClr>
              <a:buFont typeface="Wingdings" panose="05000000000000000000" pitchFamily="2" charset="2"/>
              <a:buChar char="§"/>
            </a:pPr>
            <a:r>
              <a:rPr lang="en-US" sz="2800" dirty="0">
                <a:solidFill>
                  <a:schemeClr val="tx1"/>
                </a:solidFill>
                <a:latin typeface="Roboto" panose="02000000000000000000" pitchFamily="2" charset="0"/>
                <a:ea typeface="Roboto" panose="02000000000000000000" pitchFamily="2" charset="0"/>
                <a:cs typeface="Roboto" panose="02000000000000000000" pitchFamily="2" charset="0"/>
              </a:rPr>
              <a:t>CLINICAL and EPIDEMIOLOGY</a:t>
            </a:r>
          </a:p>
          <a:p>
            <a:pPr marL="685800" lvl="1" indent="-228600">
              <a:buClr>
                <a:srgbClr val="000066"/>
              </a:buClr>
              <a:buFont typeface="Wingdings" panose="05000000000000000000" pitchFamily="2" charset="2"/>
              <a:buChar char="§"/>
            </a:pPr>
            <a:r>
              <a:rPr lang="en-US" sz="2800" dirty="0">
                <a:solidFill>
                  <a:schemeClr val="tx1"/>
                </a:solidFill>
                <a:latin typeface="Roboto" panose="02000000000000000000" pitchFamily="2" charset="0"/>
                <a:ea typeface="Roboto" panose="02000000000000000000" pitchFamily="2" charset="0"/>
                <a:cs typeface="Roboto" panose="02000000000000000000" pitchFamily="2" charset="0"/>
              </a:rPr>
              <a:t>TECHNOLOGY and IMPLEMENTATION</a:t>
            </a:r>
          </a:p>
          <a:p>
            <a:pPr marL="685800" lvl="1" indent="-228600">
              <a:buClr>
                <a:srgbClr val="000066"/>
              </a:buClr>
              <a:buFont typeface="Wingdings" panose="05000000000000000000" pitchFamily="2" charset="2"/>
              <a:buChar char="§"/>
            </a:pPr>
            <a:r>
              <a:rPr lang="en-US" sz="2800" dirty="0">
                <a:solidFill>
                  <a:schemeClr val="tx1"/>
                </a:solidFill>
                <a:latin typeface="Roboto" panose="02000000000000000000" pitchFamily="2" charset="0"/>
                <a:ea typeface="Roboto" panose="02000000000000000000" pitchFamily="2" charset="0"/>
                <a:cs typeface="Roboto" panose="02000000000000000000" pitchFamily="2" charset="0"/>
              </a:rPr>
              <a:t>ECONOMICS and BUSINESS</a:t>
            </a:r>
          </a:p>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r>
              <a:rPr lang="en-US" sz="2800" dirty="0">
                <a:solidFill>
                  <a:schemeClr val="tx1"/>
                </a:solidFill>
                <a:latin typeface="Roboto" panose="02000000000000000000" pitchFamily="2" charset="0"/>
                <a:ea typeface="Roboto" panose="02000000000000000000" pitchFamily="2" charset="0"/>
                <a:cs typeface="Roboto" panose="02000000000000000000" pitchFamily="2" charset="0"/>
              </a:rPr>
              <a:t>Transversal tasks covering aspects of the 3 “pillars”</a:t>
            </a:r>
          </a:p>
        </p:txBody>
      </p:sp>
    </p:spTree>
    <p:extLst>
      <p:ext uri="{BB962C8B-B14F-4D97-AF65-F5344CB8AC3E}">
        <p14:creationId xmlns:p14="http://schemas.microsoft.com/office/powerpoint/2010/main" val="3051204335"/>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Virsraksts 4">
            <a:extLst>
              <a:ext uri="{FF2B5EF4-FFF2-40B4-BE49-F238E27FC236}">
                <a16:creationId xmlns:a16="http://schemas.microsoft.com/office/drawing/2014/main" id="{977D2D45-6BF1-FD3A-C2F9-AFBD1293CBBD}"/>
              </a:ext>
            </a:extLst>
          </p:cNvPr>
          <p:cNvSpPr>
            <a:spLocks noGrp="1"/>
          </p:cNvSpPr>
          <p:nvPr>
            <p:ph type="title"/>
          </p:nvPr>
        </p:nvSpPr>
        <p:spPr>
          <a:xfrm>
            <a:off x="816745" y="1"/>
            <a:ext cx="11375253" cy="479394"/>
          </a:xfrm>
        </p:spPr>
        <p:txBody>
          <a:bodyPr>
            <a:normAutofit fontScale="90000"/>
          </a:bodyPr>
          <a:lstStyle/>
          <a:p>
            <a:r>
              <a:rPr lang="en-US" b="1" dirty="0"/>
              <a:t>Overall structure of the Feasibility Study</a:t>
            </a:r>
          </a:p>
        </p:txBody>
      </p:sp>
      <p:pic>
        <p:nvPicPr>
          <p:cNvPr id="4" name="Attēls 3" descr="Attēls, kurā ir teksts, ekrānuzņēmums&#10;&#10;Apraksts ģenerēts automātiski">
            <a:extLst>
              <a:ext uri="{FF2B5EF4-FFF2-40B4-BE49-F238E27FC236}">
                <a16:creationId xmlns:a16="http://schemas.microsoft.com/office/drawing/2014/main" id="{0262529F-A3C3-E63B-0BF7-73AD36060327}"/>
              </a:ext>
            </a:extLst>
          </p:cNvPr>
          <p:cNvPicPr>
            <a:picLocks noChangeAspect="1"/>
          </p:cNvPicPr>
          <p:nvPr/>
        </p:nvPicPr>
        <p:blipFill>
          <a:blip r:embed="rId2">
            <a:extLst>
              <a:ext uri="{28A0092B-C50C-407E-A947-70E740481C1C}">
                <a14:useLocalDpi xmlns:a14="http://schemas.microsoft.com/office/drawing/2010/main" val="0"/>
              </a:ext>
            </a:extLst>
          </a:blip>
          <a:srcRect t="51083" b="11214"/>
          <a:stretch/>
        </p:blipFill>
        <p:spPr>
          <a:xfrm>
            <a:off x="314325" y="479395"/>
            <a:ext cx="11563350" cy="6081939"/>
          </a:xfrm>
          <a:prstGeom prst="rect">
            <a:avLst/>
          </a:prstGeom>
        </p:spPr>
      </p:pic>
    </p:spTree>
    <p:extLst>
      <p:ext uri="{BB962C8B-B14F-4D97-AF65-F5344CB8AC3E}">
        <p14:creationId xmlns:p14="http://schemas.microsoft.com/office/powerpoint/2010/main" val="5792920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dirty="0"/>
              <a:t>The “why” of the initiative idea: </a:t>
            </a:r>
            <a:r>
              <a:rPr lang="en-US" b="1" dirty="0"/>
              <a:t>clinical perspective</a:t>
            </a:r>
          </a:p>
        </p:txBody>
      </p:sp>
      <p:sp>
        <p:nvSpPr>
          <p:cNvPr id="25" name="Title 1">
            <a:extLst>
              <a:ext uri="{FF2B5EF4-FFF2-40B4-BE49-F238E27FC236}">
                <a16:creationId xmlns:a16="http://schemas.microsoft.com/office/drawing/2014/main" id="{CCE44559-9524-C6E2-4FD0-AAA5D90C3ED4}"/>
              </a:ext>
            </a:extLst>
          </p:cNvPr>
          <p:cNvSpPr txBox="1">
            <a:spLocks/>
          </p:cNvSpPr>
          <p:nvPr/>
        </p:nvSpPr>
        <p:spPr>
          <a:xfrm>
            <a:off x="6648369" y="5359675"/>
            <a:ext cx="5667173" cy="94531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lv-LV" sz="1600" i="1" dirty="0">
                <a:latin typeface="Roboto" panose="02000000000000000000" pitchFamily="2" charset="0"/>
                <a:ea typeface="Roboto" panose="02000000000000000000" pitchFamily="2" charset="0"/>
                <a:cs typeface="Roboto" panose="02000000000000000000" pitchFamily="2" charset="0"/>
              </a:rPr>
              <a:t>Particle therapy centre geography in Europe, ENLIGHT 20</a:t>
            </a:r>
            <a:r>
              <a:rPr lang="en-US" sz="1600" i="1" dirty="0">
                <a:latin typeface="Roboto" panose="02000000000000000000" pitchFamily="2" charset="0"/>
                <a:ea typeface="Roboto" panose="02000000000000000000" pitchFamily="2" charset="0"/>
                <a:cs typeface="Roboto" panose="02000000000000000000" pitchFamily="2" charset="0"/>
              </a:rPr>
              <a:t>18</a:t>
            </a:r>
            <a:endParaRPr lang="en-GB" sz="1600" i="1" dirty="0">
              <a:latin typeface="Roboto" panose="02000000000000000000" pitchFamily="2" charset="0"/>
              <a:ea typeface="Roboto" panose="02000000000000000000" pitchFamily="2" charset="0"/>
              <a:cs typeface="Roboto" panose="02000000000000000000" pitchFamily="2" charset="0"/>
            </a:endParaRPr>
          </a:p>
        </p:txBody>
      </p:sp>
      <p:sp>
        <p:nvSpPr>
          <p:cNvPr id="26" name="Content Placeholder 2">
            <a:extLst>
              <a:ext uri="{FF2B5EF4-FFF2-40B4-BE49-F238E27FC236}">
                <a16:creationId xmlns:a16="http://schemas.microsoft.com/office/drawing/2014/main" id="{CA2B7322-101B-0014-14AE-BFBB843F53E3}"/>
              </a:ext>
            </a:extLst>
          </p:cNvPr>
          <p:cNvSpPr txBox="1">
            <a:spLocks/>
          </p:cNvSpPr>
          <p:nvPr/>
        </p:nvSpPr>
        <p:spPr>
          <a:xfrm>
            <a:off x="139875" y="1349342"/>
            <a:ext cx="6654625" cy="2592288"/>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CMU Sans Serif" pitchFamily="2" charset="0"/>
                <a:ea typeface="CMU Sans Serif" pitchFamily="2" charset="0"/>
                <a:cs typeface="CMU Sans Serif" pitchFamily="2"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MU Sans Serif" pitchFamily="2" charset="0"/>
                <a:ea typeface="CMU Sans Serif" pitchFamily="2" charset="0"/>
                <a:cs typeface="CMU Sans Serif" pitchFamily="2"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MU Sans Serif" pitchFamily="2" charset="0"/>
                <a:ea typeface="CMU Sans Serif" pitchFamily="2" charset="0"/>
                <a:cs typeface="CMU Sans Serif" pitchFamily="2"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MU Sans Serif" pitchFamily="2" charset="0"/>
                <a:ea typeface="CMU Sans Serif" pitchFamily="2" charset="0"/>
                <a:cs typeface="CMU Sans Serif" pitchFamily="2"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MU Sans Serif" pitchFamily="2" charset="0"/>
                <a:ea typeface="CMU Sans Serif" pitchFamily="2" charset="0"/>
                <a:cs typeface="CMU Sans Serif" pitchFamily="2"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lv-LV" sz="2400" b="1" dirty="0">
                <a:latin typeface="Roboto" panose="02000000000000000000" pitchFamily="2" charset="0"/>
                <a:ea typeface="Roboto" panose="02000000000000000000" pitchFamily="2" charset="0"/>
                <a:cs typeface="Roboto" panose="02000000000000000000" pitchFamily="2" charset="0"/>
              </a:rPr>
              <a:t>In 2018 – 4.23 million</a:t>
            </a:r>
            <a:r>
              <a:rPr lang="lv-LV" sz="2400" dirty="0">
                <a:latin typeface="Roboto" panose="02000000000000000000" pitchFamily="2" charset="0"/>
                <a:ea typeface="Roboto" panose="02000000000000000000" pitchFamily="2" charset="0"/>
                <a:cs typeface="Roboto" panose="02000000000000000000" pitchFamily="2" charset="0"/>
              </a:rPr>
              <a:t> </a:t>
            </a:r>
            <a:r>
              <a:rPr lang="lv-LV" sz="2400" dirty="0" err="1">
                <a:latin typeface="Roboto" panose="02000000000000000000" pitchFamily="2" charset="0"/>
                <a:ea typeface="Roboto" panose="02000000000000000000" pitchFamily="2" charset="0"/>
                <a:cs typeface="Roboto" panose="02000000000000000000" pitchFamily="2" charset="0"/>
              </a:rPr>
              <a:t>new</a:t>
            </a:r>
            <a:r>
              <a:rPr lang="lv-LV" sz="2400" dirty="0">
                <a:latin typeface="Roboto" panose="02000000000000000000" pitchFamily="2" charset="0"/>
                <a:ea typeface="Roboto" panose="02000000000000000000" pitchFamily="2" charset="0"/>
                <a:cs typeface="Roboto" panose="02000000000000000000" pitchFamily="2" charset="0"/>
              </a:rPr>
              <a:t> </a:t>
            </a:r>
            <a:r>
              <a:rPr lang="en-US" sz="2400" dirty="0">
                <a:latin typeface="Roboto" panose="02000000000000000000" pitchFamily="2" charset="0"/>
                <a:ea typeface="Roboto" panose="02000000000000000000" pitchFamily="2" charset="0"/>
                <a:cs typeface="Roboto" panose="02000000000000000000" pitchFamily="2" charset="0"/>
              </a:rPr>
              <a:t>registered cancer </a:t>
            </a:r>
            <a:r>
              <a:rPr lang="lv-LV" sz="2400" dirty="0" err="1">
                <a:latin typeface="Roboto" panose="02000000000000000000" pitchFamily="2" charset="0"/>
                <a:ea typeface="Roboto" panose="02000000000000000000" pitchFamily="2" charset="0"/>
                <a:cs typeface="Roboto" panose="02000000000000000000" pitchFamily="2" charset="0"/>
              </a:rPr>
              <a:t>cases</a:t>
            </a:r>
            <a:r>
              <a:rPr lang="lv-LV" sz="2400" dirty="0">
                <a:latin typeface="Roboto" panose="02000000000000000000" pitchFamily="2" charset="0"/>
                <a:ea typeface="Roboto" panose="02000000000000000000" pitchFamily="2" charset="0"/>
                <a:cs typeface="Roboto" panose="02000000000000000000" pitchFamily="2" charset="0"/>
              </a:rPr>
              <a:t> in Europe</a:t>
            </a:r>
          </a:p>
          <a:p>
            <a:pPr marL="0" indent="0">
              <a:buFont typeface="Arial" pitchFamily="34" charset="0"/>
              <a:buNone/>
            </a:pPr>
            <a:r>
              <a:rPr lang="lv-LV" sz="2400" b="1" dirty="0">
                <a:latin typeface="Roboto" panose="02000000000000000000" pitchFamily="2" charset="0"/>
                <a:ea typeface="Roboto" panose="02000000000000000000" pitchFamily="2" charset="0"/>
                <a:cs typeface="Roboto" panose="02000000000000000000" pitchFamily="2" charset="0"/>
              </a:rPr>
              <a:t>By 2040 – estimated 5.2 </a:t>
            </a:r>
            <a:r>
              <a:rPr lang="lv-LV" sz="2400" b="1" dirty="0" err="1">
                <a:latin typeface="Roboto" panose="02000000000000000000" pitchFamily="2" charset="0"/>
                <a:ea typeface="Roboto" panose="02000000000000000000" pitchFamily="2" charset="0"/>
                <a:cs typeface="Roboto" panose="02000000000000000000" pitchFamily="2" charset="0"/>
              </a:rPr>
              <a:t>million</a:t>
            </a:r>
            <a:r>
              <a:rPr lang="lv-LV" sz="2400" b="1" dirty="0">
                <a:latin typeface="Roboto" panose="02000000000000000000" pitchFamily="2" charset="0"/>
                <a:ea typeface="Roboto" panose="02000000000000000000" pitchFamily="2" charset="0"/>
                <a:cs typeface="Roboto" panose="02000000000000000000" pitchFamily="2" charset="0"/>
              </a:rPr>
              <a:t> </a:t>
            </a:r>
            <a:r>
              <a:rPr lang="en-US" sz="2400" dirty="0">
                <a:latin typeface="Roboto" panose="02000000000000000000" pitchFamily="2" charset="0"/>
                <a:ea typeface="Roboto" panose="02000000000000000000" pitchFamily="2" charset="0"/>
                <a:cs typeface="Roboto" panose="02000000000000000000" pitchFamily="2" charset="0"/>
              </a:rPr>
              <a:t>new registered cases</a:t>
            </a:r>
            <a:endParaRPr lang="lv-LV" sz="2400" dirty="0">
              <a:latin typeface="Roboto" panose="02000000000000000000" pitchFamily="2" charset="0"/>
              <a:ea typeface="Roboto" panose="02000000000000000000" pitchFamily="2" charset="0"/>
              <a:cs typeface="Roboto" panose="02000000000000000000" pitchFamily="2" charset="0"/>
            </a:endParaRPr>
          </a:p>
          <a:p>
            <a:pPr marL="0" indent="0" algn="ctr">
              <a:buFont typeface="Arial" pitchFamily="34" charset="0"/>
              <a:buNone/>
            </a:pPr>
            <a:r>
              <a:rPr lang="lv-LV" sz="2400" dirty="0">
                <a:latin typeface="Roboto" panose="02000000000000000000" pitchFamily="2" charset="0"/>
                <a:ea typeface="Roboto" panose="02000000000000000000" pitchFamily="2" charset="0"/>
                <a:cs typeface="Roboto" panose="02000000000000000000" pitchFamily="2" charset="0"/>
              </a:rPr>
              <a:t>More than 50% of cancer patients require radiation therapy </a:t>
            </a:r>
            <a:r>
              <a:rPr lang="lv-LV" sz="2400" b="1" dirty="0">
                <a:latin typeface="Roboto" panose="02000000000000000000" pitchFamily="2" charset="0"/>
                <a:ea typeface="Roboto" panose="02000000000000000000" pitchFamily="2" charset="0"/>
                <a:cs typeface="Roboto" panose="02000000000000000000" pitchFamily="2" charset="0"/>
              </a:rPr>
              <a:t>BUT</a:t>
            </a:r>
          </a:p>
          <a:p>
            <a:pPr marL="0" indent="0" algn="ctr">
              <a:buFont typeface="Arial" pitchFamily="34" charset="0"/>
              <a:buNone/>
            </a:pPr>
            <a:r>
              <a:rPr lang="lv-LV" sz="2400" b="1" dirty="0">
                <a:latin typeface="Roboto" panose="02000000000000000000" pitchFamily="2" charset="0"/>
                <a:ea typeface="Roboto" panose="02000000000000000000" pitchFamily="2" charset="0"/>
                <a:cs typeface="Roboto" panose="02000000000000000000" pitchFamily="2" charset="0"/>
              </a:rPr>
              <a:t>1 in 4 patients do not receive the treatment</a:t>
            </a:r>
          </a:p>
          <a:p>
            <a:pPr marL="0" indent="0" algn="ctr">
              <a:buFont typeface="Arial" pitchFamily="34" charset="0"/>
              <a:buNone/>
            </a:pPr>
            <a:r>
              <a:rPr lang="lv-LV" sz="2400" dirty="0">
                <a:latin typeface="Roboto" panose="02000000000000000000" pitchFamily="2" charset="0"/>
                <a:ea typeface="Roboto" panose="02000000000000000000" pitchFamily="2" charset="0"/>
                <a:cs typeface="Roboto" panose="02000000000000000000" pitchFamily="2" charset="0"/>
              </a:rPr>
              <a:t>One of the main causes – </a:t>
            </a:r>
            <a:r>
              <a:rPr lang="lv-LV" sz="2400" b="1" dirty="0">
                <a:latin typeface="Roboto" panose="02000000000000000000" pitchFamily="2" charset="0"/>
                <a:ea typeface="Roboto" panose="02000000000000000000" pitchFamily="2" charset="0"/>
                <a:cs typeface="Roboto" panose="02000000000000000000" pitchFamily="2" charset="0"/>
              </a:rPr>
              <a:t>lack of technology</a:t>
            </a:r>
            <a:endParaRPr lang="en-GB" sz="2400" b="1" dirty="0">
              <a:latin typeface="Roboto" panose="02000000000000000000" pitchFamily="2" charset="0"/>
              <a:ea typeface="Roboto" panose="02000000000000000000" pitchFamily="2" charset="0"/>
              <a:cs typeface="Roboto" panose="02000000000000000000" pitchFamily="2" charset="0"/>
            </a:endParaRPr>
          </a:p>
        </p:txBody>
      </p:sp>
      <p:sp>
        <p:nvSpPr>
          <p:cNvPr id="27" name="Taisnstūris 26">
            <a:extLst>
              <a:ext uri="{FF2B5EF4-FFF2-40B4-BE49-F238E27FC236}">
                <a16:creationId xmlns:a16="http://schemas.microsoft.com/office/drawing/2014/main" id="{310C0138-5D99-5275-3BD5-5C86D44174FE}"/>
              </a:ext>
            </a:extLst>
          </p:cNvPr>
          <p:cNvSpPr/>
          <p:nvPr/>
        </p:nvSpPr>
        <p:spPr>
          <a:xfrm>
            <a:off x="-1" y="4381694"/>
            <a:ext cx="6759179" cy="1713131"/>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400" b="1" dirty="0">
                <a:latin typeface="Roboto" panose="02000000000000000000" pitchFamily="2" charset="0"/>
                <a:ea typeface="Roboto" panose="02000000000000000000" pitchFamily="2" charset="0"/>
                <a:cs typeface="Roboto" panose="02000000000000000000" pitchFamily="2" charset="0"/>
              </a:rPr>
              <a:t>For specific cancer types – particle therapy is the ONLY optimal treatment modality</a:t>
            </a:r>
          </a:p>
        </p:txBody>
      </p:sp>
      <p:pic>
        <p:nvPicPr>
          <p:cNvPr id="28" name="Picture 2">
            <a:extLst>
              <a:ext uri="{FF2B5EF4-FFF2-40B4-BE49-F238E27FC236}">
                <a16:creationId xmlns:a16="http://schemas.microsoft.com/office/drawing/2014/main" id="{FD3C9502-BF98-A2A8-DB18-83619CA2B98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02" t="18990" r="1725" b="18564"/>
          <a:stretch/>
        </p:blipFill>
        <p:spPr bwMode="auto">
          <a:xfrm>
            <a:off x="6911788" y="918834"/>
            <a:ext cx="5140337" cy="47111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1510568"/>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Virsraksts 4">
            <a:extLst>
              <a:ext uri="{FF2B5EF4-FFF2-40B4-BE49-F238E27FC236}">
                <a16:creationId xmlns:a16="http://schemas.microsoft.com/office/drawing/2014/main" id="{977D2D45-6BF1-FD3A-C2F9-AFBD1293CBBD}"/>
              </a:ext>
            </a:extLst>
          </p:cNvPr>
          <p:cNvSpPr>
            <a:spLocks noGrp="1"/>
          </p:cNvSpPr>
          <p:nvPr>
            <p:ph type="title"/>
          </p:nvPr>
        </p:nvSpPr>
        <p:spPr>
          <a:xfrm>
            <a:off x="816745" y="1"/>
            <a:ext cx="11375253" cy="479394"/>
          </a:xfrm>
        </p:spPr>
        <p:txBody>
          <a:bodyPr>
            <a:normAutofit fontScale="90000"/>
          </a:bodyPr>
          <a:lstStyle/>
          <a:p>
            <a:r>
              <a:rPr lang="en-US" b="1" dirty="0"/>
              <a:t>Preliminary budget of the Feasibility Study</a:t>
            </a:r>
          </a:p>
        </p:txBody>
      </p:sp>
      <p:sp>
        <p:nvSpPr>
          <p:cNvPr id="2" name="Taisnstūris 1">
            <a:extLst>
              <a:ext uri="{FF2B5EF4-FFF2-40B4-BE49-F238E27FC236}">
                <a16:creationId xmlns:a16="http://schemas.microsoft.com/office/drawing/2014/main" id="{5B45915D-4D78-CE62-2ADB-5A7272DB495C}"/>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3" name="Taisnstūris 2">
            <a:extLst>
              <a:ext uri="{FF2B5EF4-FFF2-40B4-BE49-F238E27FC236}">
                <a16:creationId xmlns:a16="http://schemas.microsoft.com/office/drawing/2014/main" id="{7523A921-5B6B-B0BF-7939-3394D242CB3A}"/>
              </a:ext>
            </a:extLst>
          </p:cNvPr>
          <p:cNvSpPr/>
          <p:nvPr/>
        </p:nvSpPr>
        <p:spPr>
          <a:xfrm>
            <a:off x="-4303" y="498445"/>
            <a:ext cx="12196303" cy="4540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GB"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b="1" dirty="0">
              <a:solidFill>
                <a:prstClr val="black"/>
              </a:solidFill>
              <a:latin typeface="Roboto" pitchFamily="2" charset="0"/>
              <a:ea typeface="Roboto" pitchFamily="2" charset="0"/>
              <a:cs typeface="Roboto" pitchFamily="2" charset="0"/>
            </a:endParaRPr>
          </a:p>
        </p:txBody>
      </p:sp>
      <p:sp>
        <p:nvSpPr>
          <p:cNvPr id="5" name="TextBox 4">
            <a:extLst>
              <a:ext uri="{FF2B5EF4-FFF2-40B4-BE49-F238E27FC236}">
                <a16:creationId xmlns:a16="http://schemas.microsoft.com/office/drawing/2014/main" id="{1394D51A-8D7D-9C2F-D185-B2E5251E21CB}"/>
              </a:ext>
            </a:extLst>
          </p:cNvPr>
          <p:cNvSpPr txBox="1"/>
          <p:nvPr/>
        </p:nvSpPr>
        <p:spPr>
          <a:xfrm>
            <a:off x="-10504" y="483157"/>
            <a:ext cx="12198456" cy="646331"/>
          </a:xfrm>
          <a:prstGeom prst="rect">
            <a:avLst/>
          </a:prstGeom>
          <a:noFill/>
        </p:spPr>
        <p:txBody>
          <a:bodyPr wrap="square" anchor="ctr">
            <a:spAutoFit/>
          </a:bodyPr>
          <a:lstStyle/>
          <a:p>
            <a:pPr algn="ctr" defTabSz="914400">
              <a:buClr>
                <a:srgbClr val="000066"/>
              </a:buClr>
            </a:pPr>
            <a:r>
              <a:rPr lang="lv-LV" sz="3600" b="1" dirty="0">
                <a:solidFill>
                  <a:srgbClr val="0000A2"/>
                </a:solidFill>
                <a:latin typeface="Roboto" panose="02000000000000000000" pitchFamily="2" charset="0"/>
                <a:ea typeface="Roboto" panose="02000000000000000000" pitchFamily="2" charset="0"/>
                <a:cs typeface="Roboto" panose="02000000000000000000" pitchFamily="2" charset="0"/>
              </a:rPr>
              <a:t>Feasibility  study leader: </a:t>
            </a:r>
            <a:r>
              <a:rPr lang="en-US" sz="3600" b="1" dirty="0">
                <a:solidFill>
                  <a:srgbClr val="0000A2"/>
                </a:solidFill>
                <a:latin typeface="Roboto" panose="02000000000000000000" pitchFamily="2" charset="0"/>
                <a:ea typeface="Roboto" panose="02000000000000000000" pitchFamily="2" charset="0"/>
                <a:cs typeface="Roboto" panose="02000000000000000000" pitchFamily="2" charset="0"/>
              </a:rPr>
              <a:t>~ 70 000</a:t>
            </a:r>
            <a:endParaRPr lang="en-GB" sz="3600" b="1" dirty="0">
              <a:solidFill>
                <a:srgbClr val="0000A2"/>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id="{8F9A2CDF-D794-5070-DDA7-2F0F5068AF1C}"/>
              </a:ext>
            </a:extLst>
          </p:cNvPr>
          <p:cNvSpPr/>
          <p:nvPr/>
        </p:nvSpPr>
        <p:spPr>
          <a:xfrm>
            <a:off x="315819" y="1311711"/>
            <a:ext cx="3657600" cy="921598"/>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GB" sz="2400" b="1" dirty="0">
                <a:solidFill>
                  <a:prstClr val="white"/>
                </a:solidFill>
                <a:latin typeface="Roboto" pitchFamily="2" charset="0"/>
                <a:ea typeface="Roboto" pitchFamily="2" charset="0"/>
                <a:cs typeface="Roboto" pitchFamily="2" charset="0"/>
              </a:rPr>
              <a:t>Clinical and epidemiology</a:t>
            </a:r>
          </a:p>
        </p:txBody>
      </p:sp>
      <p:sp>
        <p:nvSpPr>
          <p:cNvPr id="7" name="Taisnstūris 6">
            <a:extLst>
              <a:ext uri="{FF2B5EF4-FFF2-40B4-BE49-F238E27FC236}">
                <a16:creationId xmlns:a16="http://schemas.microsoft.com/office/drawing/2014/main" id="{67728DF0-499A-A0D0-E244-3FC693EE0A79}"/>
              </a:ext>
            </a:extLst>
          </p:cNvPr>
          <p:cNvSpPr/>
          <p:nvPr/>
        </p:nvSpPr>
        <p:spPr>
          <a:xfrm>
            <a:off x="4248349" y="1317814"/>
            <a:ext cx="3657600" cy="923544"/>
          </a:xfrm>
          <a:prstGeom prst="rect">
            <a:avLst/>
          </a:prstGeom>
          <a:solidFill>
            <a:srgbClr val="003D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GB" sz="2400" b="1" dirty="0">
                <a:solidFill>
                  <a:prstClr val="white"/>
                </a:solidFill>
                <a:latin typeface="Roboto" pitchFamily="2" charset="0"/>
                <a:ea typeface="Roboto" pitchFamily="2" charset="0"/>
                <a:cs typeface="Roboto" pitchFamily="2" charset="0"/>
              </a:rPr>
              <a:t>Technical</a:t>
            </a:r>
            <a:endParaRPr lang="lv-LV" sz="2400" b="1" dirty="0">
              <a:solidFill>
                <a:prstClr val="white"/>
              </a:solidFill>
              <a:latin typeface="Roboto" pitchFamily="2" charset="0"/>
              <a:ea typeface="Roboto" pitchFamily="2" charset="0"/>
              <a:cs typeface="Roboto" pitchFamily="2" charset="0"/>
            </a:endParaRPr>
          </a:p>
          <a:p>
            <a:pPr defTabSz="914400"/>
            <a:r>
              <a:rPr lang="en-GB" sz="2400" b="1" dirty="0">
                <a:solidFill>
                  <a:prstClr val="white"/>
                </a:solidFill>
                <a:latin typeface="Roboto" pitchFamily="2" charset="0"/>
                <a:ea typeface="Roboto" pitchFamily="2" charset="0"/>
                <a:cs typeface="Roboto" pitchFamily="2" charset="0"/>
              </a:rPr>
              <a:t>aspects</a:t>
            </a:r>
          </a:p>
        </p:txBody>
      </p:sp>
      <p:sp>
        <p:nvSpPr>
          <p:cNvPr id="8" name="Taisnstūris 7">
            <a:extLst>
              <a:ext uri="{FF2B5EF4-FFF2-40B4-BE49-F238E27FC236}">
                <a16:creationId xmlns:a16="http://schemas.microsoft.com/office/drawing/2014/main" id="{C324CEC6-76B9-D387-CA92-B16ADF402278}"/>
              </a:ext>
            </a:extLst>
          </p:cNvPr>
          <p:cNvSpPr/>
          <p:nvPr/>
        </p:nvSpPr>
        <p:spPr>
          <a:xfrm>
            <a:off x="8238754" y="1304273"/>
            <a:ext cx="3657600" cy="923544"/>
          </a:xfrm>
          <a:prstGeom prst="rect">
            <a:avLst/>
          </a:prstGeom>
          <a:solidFill>
            <a:srgbClr val="018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GB" sz="2400" b="1" dirty="0">
                <a:solidFill>
                  <a:prstClr val="white"/>
                </a:solidFill>
                <a:latin typeface="Roboto" pitchFamily="2" charset="0"/>
                <a:ea typeface="Roboto" pitchFamily="2" charset="0"/>
                <a:cs typeface="Roboto" pitchFamily="2" charset="0"/>
              </a:rPr>
              <a:t>Economic</a:t>
            </a:r>
            <a:endParaRPr lang="lv-LV" sz="2400" b="1" dirty="0">
              <a:solidFill>
                <a:prstClr val="white"/>
              </a:solidFill>
              <a:latin typeface="Roboto" pitchFamily="2" charset="0"/>
              <a:ea typeface="Roboto" pitchFamily="2" charset="0"/>
              <a:cs typeface="Roboto" pitchFamily="2" charset="0"/>
            </a:endParaRPr>
          </a:p>
          <a:p>
            <a:pPr defTabSz="914400"/>
            <a:r>
              <a:rPr lang="en-GB" sz="2400" b="1" dirty="0">
                <a:solidFill>
                  <a:prstClr val="white"/>
                </a:solidFill>
                <a:latin typeface="Roboto" pitchFamily="2" charset="0"/>
                <a:ea typeface="Roboto" pitchFamily="2" charset="0"/>
                <a:cs typeface="Roboto" pitchFamily="2" charset="0"/>
              </a:rPr>
              <a:t>assessment</a:t>
            </a:r>
          </a:p>
        </p:txBody>
      </p:sp>
      <p:pic>
        <p:nvPicPr>
          <p:cNvPr id="9" name="Picture 2">
            <a:extLst>
              <a:ext uri="{FF2B5EF4-FFF2-40B4-BE49-F238E27FC236}">
                <a16:creationId xmlns:a16="http://schemas.microsoft.com/office/drawing/2014/main" id="{94D28845-A9D4-90E2-479B-FC791786066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346885" y="3927380"/>
            <a:ext cx="492081" cy="24604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a:extLst>
              <a:ext uri="{FF2B5EF4-FFF2-40B4-BE49-F238E27FC236}">
                <a16:creationId xmlns:a16="http://schemas.microsoft.com/office/drawing/2014/main" id="{4654A5B5-91AF-DB39-E8E2-F930C863A73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886" y="3268979"/>
            <a:ext cx="492081" cy="29524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a:extLst>
              <a:ext uri="{FF2B5EF4-FFF2-40B4-BE49-F238E27FC236}">
                <a16:creationId xmlns:a16="http://schemas.microsoft.com/office/drawing/2014/main" id="{D8A1D8A4-4B6B-E0F1-A810-D481C0274DA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6884" y="4612270"/>
            <a:ext cx="492081" cy="313122"/>
          </a:xfrm>
          <a:prstGeom prst="rect">
            <a:avLst/>
          </a:prstGeom>
          <a:noFill/>
          <a:extLst>
            <a:ext uri="{909E8E84-426E-40DD-AFC4-6F175D3DCCD1}">
              <a14:hiddenFill xmlns:a14="http://schemas.microsoft.com/office/drawing/2010/main">
                <a:solidFill>
                  <a:srgbClr val="FFFFFF"/>
                </a:solidFill>
              </a14:hiddenFill>
            </a:ext>
          </a:extLst>
        </p:spPr>
      </p:pic>
      <p:sp>
        <p:nvSpPr>
          <p:cNvPr id="12" name="Taisnstūris 11">
            <a:extLst>
              <a:ext uri="{FF2B5EF4-FFF2-40B4-BE49-F238E27FC236}">
                <a16:creationId xmlns:a16="http://schemas.microsoft.com/office/drawing/2014/main" id="{420E3A45-05D1-0DD8-EEFA-163D2DBE8D15}"/>
              </a:ext>
            </a:extLst>
          </p:cNvPr>
          <p:cNvSpPr/>
          <p:nvPr/>
        </p:nvSpPr>
        <p:spPr>
          <a:xfrm>
            <a:off x="142351" y="1172498"/>
            <a:ext cx="11914095" cy="3936050"/>
          </a:xfrm>
          <a:prstGeom prst="rect">
            <a:avLst/>
          </a:prstGeom>
          <a:noFill/>
          <a:ln w="76200">
            <a:solidFill>
              <a:srgbClr val="3263B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00"/>
            <a:endParaRPr lang="en-GB" dirty="0">
              <a:solidFill>
                <a:prstClr val="white"/>
              </a:solidFill>
              <a:latin typeface="Roboto" pitchFamily="2" charset="0"/>
              <a:ea typeface="Roboto" pitchFamily="2" charset="0"/>
            </a:endParaRPr>
          </a:p>
        </p:txBody>
      </p:sp>
      <p:pic>
        <p:nvPicPr>
          <p:cNvPr id="13" name="Picture 4">
            <a:extLst>
              <a:ext uri="{FF2B5EF4-FFF2-40B4-BE49-F238E27FC236}">
                <a16:creationId xmlns:a16="http://schemas.microsoft.com/office/drawing/2014/main" id="{5291283B-56FC-23E8-9280-E5D3AE7A3D6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28302" y="1306238"/>
            <a:ext cx="1545117" cy="927071"/>
          </a:xfrm>
          <a:prstGeom prst="rect">
            <a:avLst/>
          </a:prstGeom>
          <a:noFill/>
          <a:ln w="19050">
            <a:noFill/>
          </a:ln>
          <a:extLst>
            <a:ext uri="{909E8E84-426E-40DD-AFC4-6F175D3DCCD1}">
              <a14:hiddenFill xmlns:a14="http://schemas.microsoft.com/office/drawing/2010/main">
                <a:solidFill>
                  <a:srgbClr val="FFFFFF"/>
                </a:solidFill>
              </a14:hiddenFill>
            </a:ext>
          </a:extLst>
        </p:spPr>
      </p:pic>
      <p:pic>
        <p:nvPicPr>
          <p:cNvPr id="14" name="Picture 2">
            <a:extLst>
              <a:ext uri="{FF2B5EF4-FFF2-40B4-BE49-F238E27FC236}">
                <a16:creationId xmlns:a16="http://schemas.microsoft.com/office/drawing/2014/main" id="{0482E013-A65E-C00F-F383-42E706D41D7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54063" y="1317814"/>
            <a:ext cx="1846799" cy="923401"/>
          </a:xfrm>
          <a:prstGeom prst="rect">
            <a:avLst/>
          </a:prstGeom>
          <a:noFill/>
          <a:ln w="19050">
            <a:noFill/>
          </a:ln>
          <a:extLst>
            <a:ext uri="{909E8E84-426E-40DD-AFC4-6F175D3DCCD1}">
              <a14:hiddenFill xmlns:a14="http://schemas.microsoft.com/office/drawing/2010/main">
                <a:solidFill>
                  <a:srgbClr val="FFFFFF"/>
                </a:solidFill>
              </a14:hiddenFill>
            </a:ext>
          </a:extLst>
        </p:spPr>
      </p:pic>
      <p:pic>
        <p:nvPicPr>
          <p:cNvPr id="15" name="Picture 8">
            <a:extLst>
              <a:ext uri="{FF2B5EF4-FFF2-40B4-BE49-F238E27FC236}">
                <a16:creationId xmlns:a16="http://schemas.microsoft.com/office/drawing/2014/main" id="{B4EF4F3E-EE22-0ECD-A408-BED7687EFB5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65771" y="1317815"/>
            <a:ext cx="1428499" cy="908986"/>
          </a:xfrm>
          <a:prstGeom prst="rect">
            <a:avLst/>
          </a:prstGeom>
          <a:noFill/>
          <a:ln w="19050">
            <a:noFill/>
          </a:ln>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AE3E263D-EDD0-A42C-43F8-D035CD9B6FC5}"/>
              </a:ext>
            </a:extLst>
          </p:cNvPr>
          <p:cNvSpPr txBox="1"/>
          <p:nvPr/>
        </p:nvSpPr>
        <p:spPr>
          <a:xfrm>
            <a:off x="211802" y="2406887"/>
            <a:ext cx="3153120" cy="461665"/>
          </a:xfrm>
          <a:prstGeom prst="rect">
            <a:avLst/>
          </a:prstGeom>
          <a:noFill/>
        </p:spPr>
        <p:txBody>
          <a:bodyPr wrap="square" rtlCol="0">
            <a:spAutoFit/>
          </a:bodyPr>
          <a:lstStyle/>
          <a:p>
            <a:r>
              <a:rPr lang="en-GB" sz="2400" b="1" dirty="0">
                <a:latin typeface="Roboto" pitchFamily="2" charset="0"/>
                <a:ea typeface="Roboto" pitchFamily="2" charset="0"/>
              </a:rPr>
              <a:t>Pillar Leader</a:t>
            </a:r>
            <a:r>
              <a:rPr lang="en-GB" sz="2400" dirty="0">
                <a:latin typeface="Roboto" pitchFamily="2" charset="0"/>
                <a:ea typeface="Roboto" pitchFamily="2" charset="0"/>
              </a:rPr>
              <a:t> </a:t>
            </a:r>
          </a:p>
        </p:txBody>
      </p:sp>
      <p:sp>
        <p:nvSpPr>
          <p:cNvPr id="17" name="TextBox 16">
            <a:extLst>
              <a:ext uri="{FF2B5EF4-FFF2-40B4-BE49-F238E27FC236}">
                <a16:creationId xmlns:a16="http://schemas.microsoft.com/office/drawing/2014/main" id="{4AEF30B7-F2A9-B3AD-0D03-D93080ED7D73}"/>
              </a:ext>
            </a:extLst>
          </p:cNvPr>
          <p:cNvSpPr txBox="1"/>
          <p:nvPr/>
        </p:nvSpPr>
        <p:spPr>
          <a:xfrm>
            <a:off x="838966" y="3106172"/>
            <a:ext cx="3056242" cy="646331"/>
          </a:xfrm>
          <a:prstGeom prst="rect">
            <a:avLst/>
          </a:prstGeom>
          <a:noFill/>
        </p:spPr>
        <p:txBody>
          <a:bodyPr wrap="square" rtlCol="0">
            <a:spAutoFit/>
          </a:bodyPr>
          <a:lstStyle/>
          <a:p>
            <a:pPr algn="r"/>
            <a:r>
              <a:rPr lang="lv-LV" sz="3600" b="1" dirty="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pic>
        <p:nvPicPr>
          <p:cNvPr id="18" name="Picture 2">
            <a:extLst>
              <a:ext uri="{FF2B5EF4-FFF2-40B4-BE49-F238E27FC236}">
                <a16:creationId xmlns:a16="http://schemas.microsoft.com/office/drawing/2014/main" id="{5CD4E83E-5426-EF50-D8BB-82425F78077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4296061" y="3954219"/>
            <a:ext cx="492081" cy="24604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a:extLst>
              <a:ext uri="{FF2B5EF4-FFF2-40B4-BE49-F238E27FC236}">
                <a16:creationId xmlns:a16="http://schemas.microsoft.com/office/drawing/2014/main" id="{1A6E35B3-7AAC-B949-F6FB-636E333E2E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6062" y="3295818"/>
            <a:ext cx="492081" cy="29524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a:extLst>
              <a:ext uri="{FF2B5EF4-FFF2-40B4-BE49-F238E27FC236}">
                <a16:creationId xmlns:a16="http://schemas.microsoft.com/office/drawing/2014/main" id="{BAB3F5F1-07CD-463D-04F9-EEA78062746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96060" y="4639109"/>
            <a:ext cx="492081" cy="313122"/>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942724E2-3E98-C9A8-B28B-22C1D7843B78}"/>
              </a:ext>
            </a:extLst>
          </p:cNvPr>
          <p:cNvSpPr txBox="1"/>
          <p:nvPr/>
        </p:nvSpPr>
        <p:spPr>
          <a:xfrm>
            <a:off x="4160978" y="2417954"/>
            <a:ext cx="3153120" cy="461665"/>
          </a:xfrm>
          <a:prstGeom prst="rect">
            <a:avLst/>
          </a:prstGeom>
          <a:noFill/>
        </p:spPr>
        <p:txBody>
          <a:bodyPr wrap="square" rtlCol="0">
            <a:spAutoFit/>
          </a:bodyPr>
          <a:lstStyle/>
          <a:p>
            <a:r>
              <a:rPr lang="en-GB" sz="2400" b="1" dirty="0">
                <a:latin typeface="Roboto" pitchFamily="2" charset="0"/>
                <a:ea typeface="Roboto" pitchFamily="2" charset="0"/>
              </a:rPr>
              <a:t>Pillar Leader</a:t>
            </a:r>
            <a:endParaRPr lang="en-GB" sz="2400" dirty="0">
              <a:latin typeface="Roboto" pitchFamily="2" charset="0"/>
              <a:ea typeface="Roboto" pitchFamily="2" charset="0"/>
            </a:endParaRPr>
          </a:p>
        </p:txBody>
      </p:sp>
      <p:pic>
        <p:nvPicPr>
          <p:cNvPr id="22" name="Picture 2">
            <a:extLst>
              <a:ext uri="{FF2B5EF4-FFF2-40B4-BE49-F238E27FC236}">
                <a16:creationId xmlns:a16="http://schemas.microsoft.com/office/drawing/2014/main" id="{4A4F914A-CF77-746F-4CF6-B4D5AFD8ED6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8298041" y="3927380"/>
            <a:ext cx="492081" cy="24604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a:extLst>
              <a:ext uri="{FF2B5EF4-FFF2-40B4-BE49-F238E27FC236}">
                <a16:creationId xmlns:a16="http://schemas.microsoft.com/office/drawing/2014/main" id="{16696BEE-F606-FBEA-AAE2-13754E628B9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8042" y="3268979"/>
            <a:ext cx="492081" cy="295249"/>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8">
            <a:extLst>
              <a:ext uri="{FF2B5EF4-FFF2-40B4-BE49-F238E27FC236}">
                <a16:creationId xmlns:a16="http://schemas.microsoft.com/office/drawing/2014/main" id="{27CF4563-FE2C-5FB1-F247-D41528F4F1A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98040" y="4612270"/>
            <a:ext cx="492081" cy="313122"/>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8C8D967D-5AF6-01B4-268E-E4F819275623}"/>
              </a:ext>
            </a:extLst>
          </p:cNvPr>
          <p:cNvSpPr txBox="1"/>
          <p:nvPr/>
        </p:nvSpPr>
        <p:spPr>
          <a:xfrm>
            <a:off x="8162958" y="2406886"/>
            <a:ext cx="3153120" cy="461665"/>
          </a:xfrm>
          <a:prstGeom prst="rect">
            <a:avLst/>
          </a:prstGeom>
          <a:noFill/>
        </p:spPr>
        <p:txBody>
          <a:bodyPr wrap="square" rtlCol="0">
            <a:spAutoFit/>
          </a:bodyPr>
          <a:lstStyle/>
          <a:p>
            <a:r>
              <a:rPr lang="en-GB" sz="2400" b="1" dirty="0">
                <a:latin typeface="Roboto" pitchFamily="2" charset="0"/>
                <a:ea typeface="Roboto" pitchFamily="2" charset="0"/>
              </a:rPr>
              <a:t>Pillar </a:t>
            </a:r>
            <a:r>
              <a:rPr lang="en-GB" sz="2400" b="1" dirty="0" err="1">
                <a:latin typeface="Roboto" pitchFamily="2" charset="0"/>
                <a:ea typeface="Roboto" pitchFamily="2" charset="0"/>
              </a:rPr>
              <a:t>Leade</a:t>
            </a:r>
            <a:r>
              <a:rPr lang="lv-LV" sz="2400" b="1" dirty="0">
                <a:latin typeface="Roboto" pitchFamily="2" charset="0"/>
                <a:ea typeface="Roboto" pitchFamily="2" charset="0"/>
              </a:rPr>
              <a:t>r</a:t>
            </a:r>
            <a:endParaRPr lang="en-GB" sz="2400" dirty="0">
              <a:latin typeface="Roboto" pitchFamily="2" charset="0"/>
              <a:ea typeface="Roboto" pitchFamily="2" charset="0"/>
            </a:endParaRPr>
          </a:p>
        </p:txBody>
      </p:sp>
      <p:sp>
        <p:nvSpPr>
          <p:cNvPr id="26" name="TextBox 25">
            <a:extLst>
              <a:ext uri="{FF2B5EF4-FFF2-40B4-BE49-F238E27FC236}">
                <a16:creationId xmlns:a16="http://schemas.microsoft.com/office/drawing/2014/main" id="{8F2296EB-457D-A4F2-2E6C-17263C5DE73D}"/>
              </a:ext>
            </a:extLst>
          </p:cNvPr>
          <p:cNvSpPr txBox="1"/>
          <p:nvPr/>
        </p:nvSpPr>
        <p:spPr>
          <a:xfrm>
            <a:off x="838965" y="3727234"/>
            <a:ext cx="3052929" cy="646331"/>
          </a:xfrm>
          <a:prstGeom prst="rect">
            <a:avLst/>
          </a:prstGeom>
          <a:noFill/>
        </p:spPr>
        <p:txBody>
          <a:bodyPr wrap="square" rtlCol="0">
            <a:spAutoFit/>
          </a:bodyPr>
          <a:lstStyle/>
          <a:p>
            <a:pPr algn="r"/>
            <a:r>
              <a:rPr lang="lv-LV" sz="3600" b="1" dirty="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sp>
        <p:nvSpPr>
          <p:cNvPr id="27" name="TextBox 26">
            <a:extLst>
              <a:ext uri="{FF2B5EF4-FFF2-40B4-BE49-F238E27FC236}">
                <a16:creationId xmlns:a16="http://schemas.microsoft.com/office/drawing/2014/main" id="{883DD8AD-277A-6217-1B13-05C78630A034}"/>
              </a:ext>
            </a:extLst>
          </p:cNvPr>
          <p:cNvSpPr txBox="1"/>
          <p:nvPr/>
        </p:nvSpPr>
        <p:spPr>
          <a:xfrm>
            <a:off x="838966" y="4438657"/>
            <a:ext cx="3041854" cy="646331"/>
          </a:xfrm>
          <a:prstGeom prst="rect">
            <a:avLst/>
          </a:prstGeom>
          <a:noFill/>
        </p:spPr>
        <p:txBody>
          <a:bodyPr wrap="square" rtlCol="0">
            <a:spAutoFit/>
          </a:bodyPr>
          <a:lstStyle/>
          <a:p>
            <a:pPr algn="r"/>
            <a:r>
              <a:rPr lang="lv-LV" sz="3600" b="1" dirty="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sp>
        <p:nvSpPr>
          <p:cNvPr id="28" name="TextBox 27">
            <a:extLst>
              <a:ext uri="{FF2B5EF4-FFF2-40B4-BE49-F238E27FC236}">
                <a16:creationId xmlns:a16="http://schemas.microsoft.com/office/drawing/2014/main" id="{040B99BB-9225-3C72-2D00-E0723981D80B}"/>
              </a:ext>
            </a:extLst>
          </p:cNvPr>
          <p:cNvSpPr txBox="1"/>
          <p:nvPr/>
        </p:nvSpPr>
        <p:spPr>
          <a:xfrm>
            <a:off x="4849707" y="3129732"/>
            <a:ext cx="3056242" cy="646331"/>
          </a:xfrm>
          <a:prstGeom prst="rect">
            <a:avLst/>
          </a:prstGeom>
          <a:noFill/>
        </p:spPr>
        <p:txBody>
          <a:bodyPr wrap="square" rtlCol="0">
            <a:spAutoFit/>
          </a:bodyPr>
          <a:lstStyle/>
          <a:p>
            <a:pPr algn="r"/>
            <a:r>
              <a:rPr lang="lv-LV" sz="3600" b="1" dirty="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sp>
        <p:nvSpPr>
          <p:cNvPr id="29" name="TextBox 28">
            <a:extLst>
              <a:ext uri="{FF2B5EF4-FFF2-40B4-BE49-F238E27FC236}">
                <a16:creationId xmlns:a16="http://schemas.microsoft.com/office/drawing/2014/main" id="{85187694-20EC-5E2E-F290-A7F0C1D50117}"/>
              </a:ext>
            </a:extLst>
          </p:cNvPr>
          <p:cNvSpPr txBox="1"/>
          <p:nvPr/>
        </p:nvSpPr>
        <p:spPr>
          <a:xfrm>
            <a:off x="4849706" y="3750794"/>
            <a:ext cx="3052929" cy="646331"/>
          </a:xfrm>
          <a:prstGeom prst="rect">
            <a:avLst/>
          </a:prstGeom>
          <a:noFill/>
        </p:spPr>
        <p:txBody>
          <a:bodyPr wrap="square" rtlCol="0">
            <a:spAutoFit/>
          </a:bodyPr>
          <a:lstStyle/>
          <a:p>
            <a:pPr algn="r"/>
            <a:r>
              <a:rPr lang="lv-LV" sz="3600" b="1" dirty="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sp>
        <p:nvSpPr>
          <p:cNvPr id="30" name="TextBox 29">
            <a:extLst>
              <a:ext uri="{FF2B5EF4-FFF2-40B4-BE49-F238E27FC236}">
                <a16:creationId xmlns:a16="http://schemas.microsoft.com/office/drawing/2014/main" id="{E89806C3-EA83-C87B-0FE0-9390EC539786}"/>
              </a:ext>
            </a:extLst>
          </p:cNvPr>
          <p:cNvSpPr txBox="1"/>
          <p:nvPr/>
        </p:nvSpPr>
        <p:spPr>
          <a:xfrm>
            <a:off x="4849707" y="4462217"/>
            <a:ext cx="3041854" cy="646331"/>
          </a:xfrm>
          <a:prstGeom prst="rect">
            <a:avLst/>
          </a:prstGeom>
          <a:noFill/>
        </p:spPr>
        <p:txBody>
          <a:bodyPr wrap="square" rtlCol="0">
            <a:spAutoFit/>
          </a:bodyPr>
          <a:lstStyle/>
          <a:p>
            <a:pPr algn="r"/>
            <a:r>
              <a:rPr lang="lv-LV" sz="3600" b="1" dirty="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sp>
        <p:nvSpPr>
          <p:cNvPr id="31" name="TextBox 30">
            <a:extLst>
              <a:ext uri="{FF2B5EF4-FFF2-40B4-BE49-F238E27FC236}">
                <a16:creationId xmlns:a16="http://schemas.microsoft.com/office/drawing/2014/main" id="{265B3A46-BCE1-A7D4-4500-1E18BBA1EFD8}"/>
              </a:ext>
            </a:extLst>
          </p:cNvPr>
          <p:cNvSpPr txBox="1"/>
          <p:nvPr/>
        </p:nvSpPr>
        <p:spPr>
          <a:xfrm>
            <a:off x="8845132" y="3106172"/>
            <a:ext cx="3056242" cy="646331"/>
          </a:xfrm>
          <a:prstGeom prst="rect">
            <a:avLst/>
          </a:prstGeom>
          <a:noFill/>
        </p:spPr>
        <p:txBody>
          <a:bodyPr wrap="square" rtlCol="0">
            <a:spAutoFit/>
          </a:bodyPr>
          <a:lstStyle/>
          <a:p>
            <a:pPr algn="r"/>
            <a:r>
              <a:rPr lang="lv-LV" sz="3600" b="1" dirty="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sp>
        <p:nvSpPr>
          <p:cNvPr id="32" name="TextBox 31">
            <a:extLst>
              <a:ext uri="{FF2B5EF4-FFF2-40B4-BE49-F238E27FC236}">
                <a16:creationId xmlns:a16="http://schemas.microsoft.com/office/drawing/2014/main" id="{CD5E641A-5E4C-D1D4-7CB8-DA1A86747419}"/>
              </a:ext>
            </a:extLst>
          </p:cNvPr>
          <p:cNvSpPr txBox="1"/>
          <p:nvPr/>
        </p:nvSpPr>
        <p:spPr>
          <a:xfrm>
            <a:off x="8845131" y="3727234"/>
            <a:ext cx="3052929" cy="646331"/>
          </a:xfrm>
          <a:prstGeom prst="rect">
            <a:avLst/>
          </a:prstGeom>
          <a:noFill/>
        </p:spPr>
        <p:txBody>
          <a:bodyPr wrap="square" rtlCol="0">
            <a:spAutoFit/>
          </a:bodyPr>
          <a:lstStyle/>
          <a:p>
            <a:pPr algn="r"/>
            <a:r>
              <a:rPr lang="lv-LV" sz="3600" b="1" dirty="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sp>
        <p:nvSpPr>
          <p:cNvPr id="33" name="TextBox 32">
            <a:extLst>
              <a:ext uri="{FF2B5EF4-FFF2-40B4-BE49-F238E27FC236}">
                <a16:creationId xmlns:a16="http://schemas.microsoft.com/office/drawing/2014/main" id="{089C8C7B-1EB7-FD18-A932-0C94A07B8C6B}"/>
              </a:ext>
            </a:extLst>
          </p:cNvPr>
          <p:cNvSpPr txBox="1"/>
          <p:nvPr/>
        </p:nvSpPr>
        <p:spPr>
          <a:xfrm>
            <a:off x="8845132" y="4438657"/>
            <a:ext cx="3041854" cy="646331"/>
          </a:xfrm>
          <a:prstGeom prst="rect">
            <a:avLst/>
          </a:prstGeom>
          <a:noFill/>
        </p:spPr>
        <p:txBody>
          <a:bodyPr wrap="square" rtlCol="0">
            <a:spAutoFit/>
          </a:bodyPr>
          <a:lstStyle/>
          <a:p>
            <a:pPr algn="r"/>
            <a:r>
              <a:rPr lang="lv-LV" sz="3600" b="1" dirty="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sp>
        <p:nvSpPr>
          <p:cNvPr id="35" name="TextBox 34">
            <a:extLst>
              <a:ext uri="{FF2B5EF4-FFF2-40B4-BE49-F238E27FC236}">
                <a16:creationId xmlns:a16="http://schemas.microsoft.com/office/drawing/2014/main" id="{BA4E22E1-5532-36E3-4959-13EB17E3E375}"/>
              </a:ext>
            </a:extLst>
          </p:cNvPr>
          <p:cNvSpPr txBox="1"/>
          <p:nvPr/>
        </p:nvSpPr>
        <p:spPr>
          <a:xfrm>
            <a:off x="824578" y="2325622"/>
            <a:ext cx="3056242" cy="646331"/>
          </a:xfrm>
          <a:prstGeom prst="rect">
            <a:avLst/>
          </a:prstGeom>
          <a:noFill/>
        </p:spPr>
        <p:txBody>
          <a:bodyPr wrap="square" rtlCol="0">
            <a:spAutoFit/>
          </a:bodyPr>
          <a:lstStyle/>
          <a:p>
            <a:pPr algn="r"/>
            <a:r>
              <a:rPr lang="lv-LV" sz="3600" b="1" dirty="0">
                <a:solidFill>
                  <a:srgbClr val="0000A2"/>
                </a:solidFill>
                <a:latin typeface="Roboto" pitchFamily="2" charset="0"/>
                <a:ea typeface="Roboto" pitchFamily="2" charset="0"/>
                <a:cs typeface="Roboto" pitchFamily="2" charset="0"/>
              </a:rPr>
              <a:t>61 000</a:t>
            </a:r>
            <a:endParaRPr lang="en-GB" sz="3600" b="1" dirty="0">
              <a:solidFill>
                <a:srgbClr val="0000A2"/>
              </a:solidFill>
              <a:latin typeface="Roboto" pitchFamily="2" charset="0"/>
              <a:ea typeface="Roboto" pitchFamily="2" charset="0"/>
              <a:cs typeface="Roboto" pitchFamily="2" charset="0"/>
            </a:endParaRPr>
          </a:p>
        </p:txBody>
      </p:sp>
      <p:sp>
        <p:nvSpPr>
          <p:cNvPr id="36" name="TextBox 35">
            <a:extLst>
              <a:ext uri="{FF2B5EF4-FFF2-40B4-BE49-F238E27FC236}">
                <a16:creationId xmlns:a16="http://schemas.microsoft.com/office/drawing/2014/main" id="{4B70D004-F789-4961-1639-C44FAEB91587}"/>
              </a:ext>
            </a:extLst>
          </p:cNvPr>
          <p:cNvSpPr txBox="1"/>
          <p:nvPr/>
        </p:nvSpPr>
        <p:spPr>
          <a:xfrm>
            <a:off x="4835319" y="2326127"/>
            <a:ext cx="3056242" cy="646331"/>
          </a:xfrm>
          <a:prstGeom prst="rect">
            <a:avLst/>
          </a:prstGeom>
          <a:noFill/>
        </p:spPr>
        <p:txBody>
          <a:bodyPr wrap="square" rtlCol="0">
            <a:spAutoFit/>
          </a:bodyPr>
          <a:lstStyle/>
          <a:p>
            <a:pPr algn="r"/>
            <a:r>
              <a:rPr lang="lv-LV" sz="3600" b="1" dirty="0">
                <a:solidFill>
                  <a:srgbClr val="0000A2"/>
                </a:solidFill>
                <a:latin typeface="Roboto" pitchFamily="2" charset="0"/>
                <a:ea typeface="Roboto" pitchFamily="2" charset="0"/>
                <a:cs typeface="Roboto" pitchFamily="2" charset="0"/>
              </a:rPr>
              <a:t>61 000</a:t>
            </a:r>
            <a:endParaRPr lang="en-GB" sz="3600" b="1" dirty="0">
              <a:solidFill>
                <a:srgbClr val="0000A2"/>
              </a:solidFill>
              <a:latin typeface="Roboto" pitchFamily="2" charset="0"/>
              <a:ea typeface="Roboto" pitchFamily="2" charset="0"/>
              <a:cs typeface="Roboto" pitchFamily="2" charset="0"/>
            </a:endParaRPr>
          </a:p>
        </p:txBody>
      </p:sp>
      <p:sp>
        <p:nvSpPr>
          <p:cNvPr id="37" name="TextBox 36">
            <a:extLst>
              <a:ext uri="{FF2B5EF4-FFF2-40B4-BE49-F238E27FC236}">
                <a16:creationId xmlns:a16="http://schemas.microsoft.com/office/drawing/2014/main" id="{6740E68D-86CE-A6FB-E7DD-4E7A37C599CD}"/>
              </a:ext>
            </a:extLst>
          </p:cNvPr>
          <p:cNvSpPr txBox="1"/>
          <p:nvPr/>
        </p:nvSpPr>
        <p:spPr>
          <a:xfrm>
            <a:off x="8845132" y="2326127"/>
            <a:ext cx="3056242" cy="646331"/>
          </a:xfrm>
          <a:prstGeom prst="rect">
            <a:avLst/>
          </a:prstGeom>
          <a:noFill/>
        </p:spPr>
        <p:txBody>
          <a:bodyPr wrap="square" rtlCol="0">
            <a:spAutoFit/>
          </a:bodyPr>
          <a:lstStyle/>
          <a:p>
            <a:pPr algn="r"/>
            <a:r>
              <a:rPr lang="lv-LV" sz="3600" b="1" dirty="0">
                <a:solidFill>
                  <a:srgbClr val="0000A2"/>
                </a:solidFill>
                <a:latin typeface="Roboto" pitchFamily="2" charset="0"/>
                <a:ea typeface="Roboto" pitchFamily="2" charset="0"/>
                <a:cs typeface="Roboto" pitchFamily="2" charset="0"/>
              </a:rPr>
              <a:t>61 000</a:t>
            </a:r>
            <a:endParaRPr lang="en-GB" sz="3600" b="1" dirty="0">
              <a:solidFill>
                <a:srgbClr val="0000A2"/>
              </a:solidFill>
              <a:latin typeface="Roboto" pitchFamily="2" charset="0"/>
              <a:ea typeface="Roboto" pitchFamily="2" charset="0"/>
              <a:cs typeface="Roboto" pitchFamily="2" charset="0"/>
            </a:endParaRPr>
          </a:p>
        </p:txBody>
      </p:sp>
      <p:sp>
        <p:nvSpPr>
          <p:cNvPr id="38" name="TextBox 37">
            <a:extLst>
              <a:ext uri="{FF2B5EF4-FFF2-40B4-BE49-F238E27FC236}">
                <a16:creationId xmlns:a16="http://schemas.microsoft.com/office/drawing/2014/main" id="{15714EC9-680D-F32C-C4D0-84D54E351176}"/>
              </a:ext>
            </a:extLst>
          </p:cNvPr>
          <p:cNvSpPr txBox="1"/>
          <p:nvPr/>
        </p:nvSpPr>
        <p:spPr>
          <a:xfrm>
            <a:off x="170" y="5125130"/>
            <a:ext cx="12198456" cy="1446550"/>
          </a:xfrm>
          <a:prstGeom prst="rect">
            <a:avLst/>
          </a:prstGeom>
          <a:noFill/>
        </p:spPr>
        <p:txBody>
          <a:bodyPr wrap="square" anchor="ctr">
            <a:spAutoFit/>
          </a:bodyPr>
          <a:lstStyle/>
          <a:p>
            <a:pPr algn="ctr" defTabSz="914400">
              <a:buClr>
                <a:srgbClr val="000066"/>
              </a:buClr>
            </a:pPr>
            <a:r>
              <a:rPr lang="lv-LV" sz="4400" b="1" dirty="0">
                <a:solidFill>
                  <a:srgbClr val="0000A2"/>
                </a:solidFill>
                <a:latin typeface="Roboto" panose="02000000000000000000" pitchFamily="2" charset="0"/>
                <a:ea typeface="Roboto" panose="02000000000000000000" pitchFamily="2" charset="0"/>
                <a:cs typeface="Roboto" panose="02000000000000000000" pitchFamily="2" charset="0"/>
              </a:rPr>
              <a:t>+ administrative costs: 40 550</a:t>
            </a:r>
          </a:p>
          <a:p>
            <a:pPr algn="ctr" defTabSz="914400">
              <a:buClr>
                <a:srgbClr val="000066"/>
              </a:buClr>
            </a:pPr>
            <a:r>
              <a:rPr lang="lv-LV" sz="4400" b="1" dirty="0">
                <a:solidFill>
                  <a:srgbClr val="0000A2"/>
                </a:solidFill>
                <a:latin typeface="Roboto" panose="02000000000000000000" pitchFamily="2" charset="0"/>
                <a:ea typeface="Roboto" panose="02000000000000000000" pitchFamily="2" charset="0"/>
                <a:cs typeface="Roboto" panose="02000000000000000000" pitchFamily="2" charset="0"/>
              </a:rPr>
              <a:t>+ travel: 9 500</a:t>
            </a:r>
            <a:endParaRPr lang="en-GB" sz="4400" b="1" dirty="0">
              <a:solidFill>
                <a:srgbClr val="0000A2"/>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447558095"/>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Virsraksts 4">
            <a:extLst>
              <a:ext uri="{FF2B5EF4-FFF2-40B4-BE49-F238E27FC236}">
                <a16:creationId xmlns:a16="http://schemas.microsoft.com/office/drawing/2014/main" id="{977D2D45-6BF1-FD3A-C2F9-AFBD1293CBBD}"/>
              </a:ext>
            </a:extLst>
          </p:cNvPr>
          <p:cNvSpPr>
            <a:spLocks noGrp="1"/>
          </p:cNvSpPr>
          <p:nvPr>
            <p:ph type="title"/>
          </p:nvPr>
        </p:nvSpPr>
        <p:spPr>
          <a:xfrm>
            <a:off x="816745" y="1"/>
            <a:ext cx="11375253" cy="479394"/>
          </a:xfrm>
        </p:spPr>
        <p:txBody>
          <a:bodyPr>
            <a:normAutofit fontScale="90000"/>
          </a:bodyPr>
          <a:lstStyle/>
          <a:p>
            <a:r>
              <a:rPr lang="en-US" b="1" dirty="0"/>
              <a:t>Preliminary budget of the Feasibility Study</a:t>
            </a:r>
          </a:p>
        </p:txBody>
      </p:sp>
      <p:sp>
        <p:nvSpPr>
          <p:cNvPr id="2" name="Taisnstūris 1">
            <a:extLst>
              <a:ext uri="{FF2B5EF4-FFF2-40B4-BE49-F238E27FC236}">
                <a16:creationId xmlns:a16="http://schemas.microsoft.com/office/drawing/2014/main" id="{5B45915D-4D78-CE62-2ADB-5A7272DB495C}"/>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graphicFrame>
        <p:nvGraphicFramePr>
          <p:cNvPr id="39" name="Table 37">
            <a:extLst>
              <a:ext uri="{FF2B5EF4-FFF2-40B4-BE49-F238E27FC236}">
                <a16:creationId xmlns:a16="http://schemas.microsoft.com/office/drawing/2014/main" id="{63F11EA6-7731-BB6F-95EE-FB9921935F41}"/>
              </a:ext>
            </a:extLst>
          </p:cNvPr>
          <p:cNvGraphicFramePr>
            <a:graphicFrameLocks noGrp="1"/>
          </p:cNvGraphicFramePr>
          <p:nvPr>
            <p:extLst>
              <p:ext uri="{D42A27DB-BD31-4B8C-83A1-F6EECF244321}">
                <p14:modId xmlns:p14="http://schemas.microsoft.com/office/powerpoint/2010/main" val="2757470291"/>
              </p:ext>
            </p:extLst>
          </p:nvPr>
        </p:nvGraphicFramePr>
        <p:xfrm>
          <a:off x="752466" y="479395"/>
          <a:ext cx="10687068" cy="4525312"/>
        </p:xfrm>
        <a:graphic>
          <a:graphicData uri="http://schemas.openxmlformats.org/drawingml/2006/table">
            <a:tbl>
              <a:tblPr firstRow="1" bandRow="1">
                <a:tableStyleId>{5C22544A-7EE6-4342-B048-85BDC9FD1C3A}</a:tableStyleId>
              </a:tblPr>
              <a:tblGrid>
                <a:gridCol w="2671767">
                  <a:extLst>
                    <a:ext uri="{9D8B030D-6E8A-4147-A177-3AD203B41FA5}">
                      <a16:colId xmlns:a16="http://schemas.microsoft.com/office/drawing/2014/main" val="2837126370"/>
                    </a:ext>
                  </a:extLst>
                </a:gridCol>
                <a:gridCol w="2671767">
                  <a:extLst>
                    <a:ext uri="{9D8B030D-6E8A-4147-A177-3AD203B41FA5}">
                      <a16:colId xmlns:a16="http://schemas.microsoft.com/office/drawing/2014/main" val="3212055463"/>
                    </a:ext>
                  </a:extLst>
                </a:gridCol>
                <a:gridCol w="2671767">
                  <a:extLst>
                    <a:ext uri="{9D8B030D-6E8A-4147-A177-3AD203B41FA5}">
                      <a16:colId xmlns:a16="http://schemas.microsoft.com/office/drawing/2014/main" val="2005791802"/>
                    </a:ext>
                  </a:extLst>
                </a:gridCol>
                <a:gridCol w="2671767">
                  <a:extLst>
                    <a:ext uri="{9D8B030D-6E8A-4147-A177-3AD203B41FA5}">
                      <a16:colId xmlns:a16="http://schemas.microsoft.com/office/drawing/2014/main" val="3378054413"/>
                    </a:ext>
                  </a:extLst>
                </a:gridCol>
              </a:tblGrid>
              <a:tr h="1105432">
                <a:tc>
                  <a:txBody>
                    <a:bodyPr/>
                    <a:lstStyle/>
                    <a:p>
                      <a:endParaRPr lang="en-GB" sz="2800" dirty="0">
                        <a:latin typeface="Roboto" pitchFamily="2" charset="0"/>
                        <a:ea typeface="Roboto" pitchFamily="2" charset="0"/>
                      </a:endParaRPr>
                    </a:p>
                  </a:txBody>
                  <a:tcPr marL="81814" marR="81814" marT="40908" marB="40908" anchor="ctr">
                    <a:noFill/>
                  </a:tcPr>
                </a:tc>
                <a:tc>
                  <a:txBody>
                    <a:bodyPr/>
                    <a:lstStyle/>
                    <a:p>
                      <a:pPr algn="ctr"/>
                      <a:r>
                        <a:rPr lang="lv-LV" sz="2800" dirty="0">
                          <a:latin typeface="Roboto" pitchFamily="2" charset="0"/>
                          <a:ea typeface="Roboto" pitchFamily="2" charset="0"/>
                        </a:rPr>
                        <a:t>Year 1</a:t>
                      </a:r>
                    </a:p>
                  </a:txBody>
                  <a:tcPr marL="81814" marR="81814" marT="40908" marB="40908" anchor="ctr">
                    <a:solidFill>
                      <a:srgbClr val="000066"/>
                    </a:solidFill>
                  </a:tcPr>
                </a:tc>
                <a:tc>
                  <a:txBody>
                    <a:bodyPr/>
                    <a:lstStyle/>
                    <a:p>
                      <a:pPr algn="ctr"/>
                      <a:r>
                        <a:rPr lang="lv-LV" sz="2800" dirty="0">
                          <a:latin typeface="Roboto" pitchFamily="2" charset="0"/>
                          <a:ea typeface="Roboto" pitchFamily="2" charset="0"/>
                        </a:rPr>
                        <a:t>Year 2</a:t>
                      </a:r>
                      <a:endParaRPr lang="en-GB" sz="2800" dirty="0">
                        <a:latin typeface="Roboto" pitchFamily="2" charset="0"/>
                        <a:ea typeface="Roboto" pitchFamily="2" charset="0"/>
                      </a:endParaRPr>
                    </a:p>
                  </a:txBody>
                  <a:tcPr marL="81814" marR="81814" marT="40908" marB="40908" anchor="ctr">
                    <a:solidFill>
                      <a:srgbClr val="000066"/>
                    </a:solidFill>
                  </a:tcPr>
                </a:tc>
                <a:tc>
                  <a:txBody>
                    <a:bodyPr/>
                    <a:lstStyle/>
                    <a:p>
                      <a:pPr algn="ctr"/>
                      <a:r>
                        <a:rPr lang="lv-LV" sz="2800" dirty="0">
                          <a:latin typeface="Roboto" pitchFamily="2" charset="0"/>
                          <a:ea typeface="Roboto" pitchFamily="2" charset="0"/>
                        </a:rPr>
                        <a:t>Total contribution</a:t>
                      </a:r>
                      <a:endParaRPr lang="en-GB" sz="2800" dirty="0">
                        <a:latin typeface="Roboto" pitchFamily="2" charset="0"/>
                        <a:ea typeface="Roboto" pitchFamily="2" charset="0"/>
                      </a:endParaRPr>
                    </a:p>
                  </a:txBody>
                  <a:tcPr marL="81814" marR="81814" marT="40908" marB="40908" anchor="ctr">
                    <a:solidFill>
                      <a:srgbClr val="000066"/>
                    </a:solidFill>
                  </a:tcPr>
                </a:tc>
                <a:extLst>
                  <a:ext uri="{0D108BD9-81ED-4DB2-BD59-A6C34878D82A}">
                    <a16:rowId xmlns:a16="http://schemas.microsoft.com/office/drawing/2014/main" val="1647337398"/>
                  </a:ext>
                </a:extLst>
              </a:tr>
              <a:tr h="854970">
                <a:tc>
                  <a:txBody>
                    <a:bodyPr/>
                    <a:lstStyle/>
                    <a:p>
                      <a:endParaRPr lang="en-GB" sz="2800" dirty="0">
                        <a:latin typeface="Roboto" pitchFamily="2" charset="0"/>
                        <a:ea typeface="Roboto" pitchFamily="2" charset="0"/>
                      </a:endParaRPr>
                    </a:p>
                  </a:txBody>
                  <a:tcPr marL="81814" marR="81814" marT="40908" marB="40908" anchor="ctr"/>
                </a:tc>
                <a:tc>
                  <a:txBody>
                    <a:bodyPr/>
                    <a:lstStyle/>
                    <a:p>
                      <a:pPr algn="ctr"/>
                      <a:r>
                        <a:rPr lang="lv-LV" sz="2800" dirty="0">
                          <a:latin typeface="Roboto" pitchFamily="2" charset="0"/>
                          <a:ea typeface="Roboto" pitchFamily="2" charset="0"/>
                        </a:rPr>
                        <a:t>287 016</a:t>
                      </a:r>
                    </a:p>
                  </a:txBody>
                  <a:tcPr marL="81814" marR="81814" marT="40908" marB="40908" anchor="ctr"/>
                </a:tc>
                <a:tc>
                  <a:txBody>
                    <a:bodyPr/>
                    <a:lstStyle/>
                    <a:p>
                      <a:pPr algn="ctr"/>
                      <a:r>
                        <a:rPr lang="lv-LV" sz="2800" dirty="0">
                          <a:latin typeface="Roboto" pitchFamily="2" charset="0"/>
                          <a:ea typeface="Roboto" pitchFamily="2" charset="0"/>
                        </a:rPr>
                        <a:t>287 016</a:t>
                      </a:r>
                    </a:p>
                  </a:txBody>
                  <a:tcPr marL="81814" marR="81814" marT="40908" marB="40908" anchor="ctr"/>
                </a:tc>
                <a:tc>
                  <a:txBody>
                    <a:bodyPr/>
                    <a:lstStyle/>
                    <a:p>
                      <a:pPr algn="ctr"/>
                      <a:r>
                        <a:rPr lang="lv-LV" sz="2800" b="1" dirty="0">
                          <a:latin typeface="Roboto" pitchFamily="2" charset="0"/>
                          <a:ea typeface="Roboto" pitchFamily="2" charset="0"/>
                        </a:rPr>
                        <a:t>574 033</a:t>
                      </a:r>
                    </a:p>
                  </a:txBody>
                  <a:tcPr marL="81814" marR="81814" marT="40908" marB="40908" anchor="ctr"/>
                </a:tc>
                <a:extLst>
                  <a:ext uri="{0D108BD9-81ED-4DB2-BD59-A6C34878D82A}">
                    <a16:rowId xmlns:a16="http://schemas.microsoft.com/office/drawing/2014/main" val="716944080"/>
                  </a:ext>
                </a:extLst>
              </a:tr>
              <a:tr h="854970">
                <a:tc>
                  <a:txBody>
                    <a:bodyPr/>
                    <a:lstStyle/>
                    <a:p>
                      <a:endParaRPr lang="en-GB" sz="2800" dirty="0">
                        <a:latin typeface="Roboto" pitchFamily="2" charset="0"/>
                        <a:ea typeface="Roboto" pitchFamily="2" charset="0"/>
                      </a:endParaRPr>
                    </a:p>
                  </a:txBody>
                  <a:tcPr marL="81814" marR="81814" marT="40908" marB="40908" anchor="ctr"/>
                </a:tc>
                <a:tc>
                  <a:txBody>
                    <a:bodyPr/>
                    <a:lstStyle/>
                    <a:p>
                      <a:pPr algn="ctr"/>
                      <a:r>
                        <a:rPr lang="lv-LV" sz="2800" dirty="0">
                          <a:latin typeface="Roboto" pitchFamily="2" charset="0"/>
                          <a:ea typeface="Roboto" pitchFamily="2" charset="0"/>
                        </a:rPr>
                        <a:t>287 016</a:t>
                      </a:r>
                    </a:p>
                  </a:txBody>
                  <a:tcPr marL="81814" marR="81814" marT="40908" marB="40908" anchor="ctr"/>
                </a:tc>
                <a:tc>
                  <a:txBody>
                    <a:bodyPr/>
                    <a:lstStyle/>
                    <a:p>
                      <a:pPr algn="ctr"/>
                      <a:r>
                        <a:rPr lang="lv-LV" sz="2800" dirty="0">
                          <a:latin typeface="Roboto" pitchFamily="2" charset="0"/>
                          <a:ea typeface="Roboto" pitchFamily="2" charset="0"/>
                        </a:rPr>
                        <a:t>287 016</a:t>
                      </a:r>
                    </a:p>
                  </a:txBody>
                  <a:tcPr marL="81814" marR="81814" marT="40908" marB="40908" anchor="ctr"/>
                </a:tc>
                <a:tc>
                  <a:txBody>
                    <a:bodyPr/>
                    <a:lstStyle/>
                    <a:p>
                      <a:pPr algn="ctr"/>
                      <a:r>
                        <a:rPr lang="lv-LV" sz="2800" b="1" dirty="0">
                          <a:latin typeface="Roboto" pitchFamily="2" charset="0"/>
                          <a:ea typeface="Roboto" pitchFamily="2" charset="0"/>
                        </a:rPr>
                        <a:t>574 033</a:t>
                      </a:r>
                    </a:p>
                  </a:txBody>
                  <a:tcPr marL="81814" marR="81814" marT="40908" marB="40908" anchor="ctr"/>
                </a:tc>
                <a:extLst>
                  <a:ext uri="{0D108BD9-81ED-4DB2-BD59-A6C34878D82A}">
                    <a16:rowId xmlns:a16="http://schemas.microsoft.com/office/drawing/2014/main" val="1837127324"/>
                  </a:ext>
                </a:extLst>
              </a:tr>
              <a:tr h="854970">
                <a:tc>
                  <a:txBody>
                    <a:bodyPr/>
                    <a:lstStyle/>
                    <a:p>
                      <a:endParaRPr lang="en-GB" sz="2800">
                        <a:latin typeface="Roboto" pitchFamily="2" charset="0"/>
                        <a:ea typeface="Roboto" pitchFamily="2" charset="0"/>
                      </a:endParaRPr>
                    </a:p>
                  </a:txBody>
                  <a:tcPr marL="81814" marR="81814" marT="40908" marB="40908" anchor="ctr"/>
                </a:tc>
                <a:tc>
                  <a:txBody>
                    <a:bodyPr/>
                    <a:lstStyle/>
                    <a:p>
                      <a:pPr algn="ctr"/>
                      <a:r>
                        <a:rPr lang="lv-LV" sz="2800" dirty="0">
                          <a:latin typeface="Roboto" pitchFamily="2" charset="0"/>
                          <a:ea typeface="Roboto" pitchFamily="2" charset="0"/>
                        </a:rPr>
                        <a:t>287 016</a:t>
                      </a:r>
                    </a:p>
                  </a:txBody>
                  <a:tcPr marL="81814" marR="81814" marT="40908" marB="40908" anchor="ctr"/>
                </a:tc>
                <a:tc>
                  <a:txBody>
                    <a:bodyPr/>
                    <a:lstStyle/>
                    <a:p>
                      <a:pPr algn="ctr"/>
                      <a:r>
                        <a:rPr lang="lv-LV" sz="2800" dirty="0">
                          <a:latin typeface="Roboto" pitchFamily="2" charset="0"/>
                          <a:ea typeface="Roboto" pitchFamily="2" charset="0"/>
                        </a:rPr>
                        <a:t>287 016</a:t>
                      </a:r>
                    </a:p>
                  </a:txBody>
                  <a:tcPr marL="81814" marR="81814" marT="40908" marB="40908" anchor="ctr"/>
                </a:tc>
                <a:tc>
                  <a:txBody>
                    <a:bodyPr/>
                    <a:lstStyle/>
                    <a:p>
                      <a:pPr algn="ctr"/>
                      <a:r>
                        <a:rPr lang="lv-LV" sz="2800" b="1" dirty="0">
                          <a:latin typeface="Roboto" pitchFamily="2" charset="0"/>
                          <a:ea typeface="Roboto" pitchFamily="2" charset="0"/>
                        </a:rPr>
                        <a:t>574 033</a:t>
                      </a:r>
                    </a:p>
                  </a:txBody>
                  <a:tcPr marL="81814" marR="81814" marT="40908" marB="40908" anchor="ctr"/>
                </a:tc>
                <a:extLst>
                  <a:ext uri="{0D108BD9-81ED-4DB2-BD59-A6C34878D82A}">
                    <a16:rowId xmlns:a16="http://schemas.microsoft.com/office/drawing/2014/main" val="3042182875"/>
                  </a:ext>
                </a:extLst>
              </a:tr>
              <a:tr h="854970">
                <a:tc>
                  <a:txBody>
                    <a:bodyPr/>
                    <a:lstStyle/>
                    <a:p>
                      <a:pPr algn="r"/>
                      <a:r>
                        <a:rPr lang="lv-LV" sz="2800" b="1" dirty="0">
                          <a:latin typeface="Roboto" pitchFamily="2" charset="0"/>
                          <a:ea typeface="Roboto" pitchFamily="2" charset="0"/>
                        </a:rPr>
                        <a:t>Total</a:t>
                      </a:r>
                      <a:endParaRPr lang="en-GB" sz="2800" b="1" dirty="0">
                        <a:latin typeface="Roboto" pitchFamily="2" charset="0"/>
                        <a:ea typeface="Roboto" pitchFamily="2" charset="0"/>
                      </a:endParaRPr>
                    </a:p>
                  </a:txBody>
                  <a:tcPr marL="81814" marR="81814" marT="40908" marB="40908"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lv-LV" sz="2800" b="1" dirty="0">
                          <a:latin typeface="Roboto" pitchFamily="2" charset="0"/>
                          <a:ea typeface="Roboto" pitchFamily="2" charset="0"/>
                        </a:rPr>
                        <a:t>861 050</a:t>
                      </a:r>
                    </a:p>
                  </a:txBody>
                  <a:tcPr marL="81814" marR="81814" marT="40908" marB="40908"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lv-LV" sz="2800" b="1" dirty="0">
                          <a:latin typeface="Roboto" pitchFamily="2" charset="0"/>
                          <a:ea typeface="Roboto" pitchFamily="2" charset="0"/>
                        </a:rPr>
                        <a:t>861 050</a:t>
                      </a:r>
                    </a:p>
                  </a:txBody>
                  <a:tcPr marL="81814" marR="81814" marT="40908" marB="40908" anchor="ctr"/>
                </a:tc>
                <a:tc>
                  <a:txBody>
                    <a:bodyPr/>
                    <a:lstStyle/>
                    <a:p>
                      <a:pPr algn="ctr"/>
                      <a:r>
                        <a:rPr lang="en-GB" sz="3600" b="1" dirty="0">
                          <a:solidFill>
                            <a:schemeClr val="bg1"/>
                          </a:solidFill>
                          <a:latin typeface="Roboto" pitchFamily="2" charset="0"/>
                          <a:ea typeface="Roboto" pitchFamily="2" charset="0"/>
                        </a:rPr>
                        <a:t>1</a:t>
                      </a:r>
                      <a:r>
                        <a:rPr lang="lv-LV" sz="3600" b="1" dirty="0">
                          <a:solidFill>
                            <a:schemeClr val="bg1"/>
                          </a:solidFill>
                          <a:latin typeface="Roboto" pitchFamily="2" charset="0"/>
                          <a:ea typeface="Roboto" pitchFamily="2" charset="0"/>
                        </a:rPr>
                        <a:t> </a:t>
                      </a:r>
                      <a:r>
                        <a:rPr lang="en-GB" sz="3600" b="1" dirty="0">
                          <a:solidFill>
                            <a:schemeClr val="bg1"/>
                          </a:solidFill>
                          <a:latin typeface="Roboto" pitchFamily="2" charset="0"/>
                          <a:ea typeface="Roboto" pitchFamily="2" charset="0"/>
                        </a:rPr>
                        <a:t>722</a:t>
                      </a:r>
                      <a:r>
                        <a:rPr lang="lv-LV" sz="3600" b="1" dirty="0">
                          <a:solidFill>
                            <a:schemeClr val="bg1"/>
                          </a:solidFill>
                          <a:latin typeface="Roboto" pitchFamily="2" charset="0"/>
                          <a:ea typeface="Roboto" pitchFamily="2" charset="0"/>
                        </a:rPr>
                        <a:t> </a:t>
                      </a:r>
                      <a:r>
                        <a:rPr lang="en-GB" sz="3600" b="1" dirty="0">
                          <a:solidFill>
                            <a:schemeClr val="bg1"/>
                          </a:solidFill>
                          <a:latin typeface="Roboto" pitchFamily="2" charset="0"/>
                          <a:ea typeface="Roboto" pitchFamily="2" charset="0"/>
                        </a:rPr>
                        <a:t>100</a:t>
                      </a:r>
                    </a:p>
                  </a:txBody>
                  <a:tcPr marL="81814" marR="81814" marT="40908" marB="40908" anchor="ctr">
                    <a:solidFill>
                      <a:srgbClr val="000066"/>
                    </a:solidFill>
                  </a:tcPr>
                </a:tc>
                <a:extLst>
                  <a:ext uri="{0D108BD9-81ED-4DB2-BD59-A6C34878D82A}">
                    <a16:rowId xmlns:a16="http://schemas.microsoft.com/office/drawing/2014/main" val="1509802386"/>
                  </a:ext>
                </a:extLst>
              </a:tr>
            </a:tbl>
          </a:graphicData>
        </a:graphic>
      </p:graphicFrame>
      <p:pic>
        <p:nvPicPr>
          <p:cNvPr id="40" name="Picture 38">
            <a:extLst>
              <a:ext uri="{FF2B5EF4-FFF2-40B4-BE49-F238E27FC236}">
                <a16:creationId xmlns:a16="http://schemas.microsoft.com/office/drawing/2014/main" id="{45362C28-E26A-1D11-1D11-619C284F8047}"/>
              </a:ext>
            </a:extLst>
          </p:cNvPr>
          <p:cNvPicPr>
            <a:picLocks noChangeAspect="1"/>
          </p:cNvPicPr>
          <p:nvPr/>
        </p:nvPicPr>
        <p:blipFill>
          <a:blip r:embed="rId2"/>
          <a:stretch>
            <a:fillRect/>
          </a:stretch>
        </p:blipFill>
        <p:spPr>
          <a:xfrm>
            <a:off x="1520987" y="1661345"/>
            <a:ext cx="1107520" cy="669127"/>
          </a:xfrm>
          <a:prstGeom prst="rect">
            <a:avLst/>
          </a:prstGeom>
        </p:spPr>
      </p:pic>
      <p:pic>
        <p:nvPicPr>
          <p:cNvPr id="41" name="Picture 2">
            <a:extLst>
              <a:ext uri="{FF2B5EF4-FFF2-40B4-BE49-F238E27FC236}">
                <a16:creationId xmlns:a16="http://schemas.microsoft.com/office/drawing/2014/main" id="{2360CAEC-7BDF-2FD6-26D3-809CABE7882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0987" y="2596212"/>
            <a:ext cx="1108399" cy="554200"/>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8">
            <a:extLst>
              <a:ext uri="{FF2B5EF4-FFF2-40B4-BE49-F238E27FC236}">
                <a16:creationId xmlns:a16="http://schemas.microsoft.com/office/drawing/2014/main" id="{BBF3B738-30FB-8223-6F9B-8C3481EEE6F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0987" y="3372818"/>
            <a:ext cx="1107520" cy="704741"/>
          </a:xfrm>
          <a:prstGeom prst="rect">
            <a:avLst/>
          </a:prstGeom>
          <a:noFill/>
          <a:extLst>
            <a:ext uri="{909E8E84-426E-40DD-AFC4-6F175D3DCCD1}">
              <a14:hiddenFill xmlns:a14="http://schemas.microsoft.com/office/drawing/2010/main">
                <a:solidFill>
                  <a:srgbClr val="FFFFFF"/>
                </a:solidFill>
              </a14:hiddenFill>
            </a:ext>
          </a:extLst>
        </p:spPr>
      </p:pic>
      <p:pic>
        <p:nvPicPr>
          <p:cNvPr id="44" name="Attēls 43" descr="Attēls, kurā ir teksts, ekrānuzņēmums&#10;&#10;Apraksts ģenerēts automātiski">
            <a:extLst>
              <a:ext uri="{FF2B5EF4-FFF2-40B4-BE49-F238E27FC236}">
                <a16:creationId xmlns:a16="http://schemas.microsoft.com/office/drawing/2014/main" id="{B9B0D264-409A-836C-5350-07C8A3ED69BC}"/>
              </a:ext>
            </a:extLst>
          </p:cNvPr>
          <p:cNvPicPr>
            <a:picLocks noChangeAspect="1"/>
          </p:cNvPicPr>
          <p:nvPr/>
        </p:nvPicPr>
        <p:blipFill>
          <a:blip r:embed="rId5">
            <a:extLst>
              <a:ext uri="{28A0092B-C50C-407E-A947-70E740481C1C}">
                <a14:useLocalDpi xmlns:a14="http://schemas.microsoft.com/office/drawing/2010/main" val="0"/>
              </a:ext>
            </a:extLst>
          </a:blip>
          <a:srcRect l="4767" t="89038" r="4667" b="2134"/>
          <a:stretch/>
        </p:blipFill>
        <p:spPr>
          <a:xfrm>
            <a:off x="483624" y="5033282"/>
            <a:ext cx="11222600" cy="1526004"/>
          </a:xfrm>
          <a:prstGeom prst="rect">
            <a:avLst/>
          </a:prstGeom>
        </p:spPr>
      </p:pic>
    </p:spTree>
    <p:extLst>
      <p:ext uri="{BB962C8B-B14F-4D97-AF65-F5344CB8AC3E}">
        <p14:creationId xmlns:p14="http://schemas.microsoft.com/office/powerpoint/2010/main" val="2226452948"/>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Virsraksts 4">
            <a:extLst>
              <a:ext uri="{FF2B5EF4-FFF2-40B4-BE49-F238E27FC236}">
                <a16:creationId xmlns:a16="http://schemas.microsoft.com/office/drawing/2014/main" id="{977D2D45-6BF1-FD3A-C2F9-AFBD1293CBBD}"/>
              </a:ext>
            </a:extLst>
          </p:cNvPr>
          <p:cNvSpPr>
            <a:spLocks noGrp="1"/>
          </p:cNvSpPr>
          <p:nvPr>
            <p:ph type="title"/>
          </p:nvPr>
        </p:nvSpPr>
        <p:spPr>
          <a:xfrm>
            <a:off x="816745" y="1"/>
            <a:ext cx="11375253" cy="479394"/>
          </a:xfrm>
        </p:spPr>
        <p:txBody>
          <a:bodyPr>
            <a:normAutofit fontScale="90000"/>
          </a:bodyPr>
          <a:lstStyle/>
          <a:p>
            <a:r>
              <a:rPr lang="en-US" b="1" dirty="0"/>
              <a:t>Preliminary team composition of Feasibility Study</a:t>
            </a:r>
          </a:p>
        </p:txBody>
      </p:sp>
      <p:sp>
        <p:nvSpPr>
          <p:cNvPr id="2" name="Taisnstūris 1">
            <a:extLst>
              <a:ext uri="{FF2B5EF4-FFF2-40B4-BE49-F238E27FC236}">
                <a16:creationId xmlns:a16="http://schemas.microsoft.com/office/drawing/2014/main" id="{5B45915D-4D78-CE62-2ADB-5A7272DB495C}"/>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3" name="Taisnstūris 2">
            <a:extLst>
              <a:ext uri="{FF2B5EF4-FFF2-40B4-BE49-F238E27FC236}">
                <a16:creationId xmlns:a16="http://schemas.microsoft.com/office/drawing/2014/main" id="{C5BE3B97-9330-AE80-ADA4-5CEF1C00D8E2}"/>
              </a:ext>
            </a:extLst>
          </p:cNvPr>
          <p:cNvSpPr/>
          <p:nvPr/>
        </p:nvSpPr>
        <p:spPr>
          <a:xfrm>
            <a:off x="-4303" y="498445"/>
            <a:ext cx="12196303" cy="4540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GB"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b="1" dirty="0">
              <a:solidFill>
                <a:prstClr val="black"/>
              </a:solidFill>
              <a:latin typeface="Roboto" pitchFamily="2" charset="0"/>
              <a:ea typeface="Roboto" pitchFamily="2" charset="0"/>
              <a:cs typeface="Roboto" pitchFamily="2" charset="0"/>
            </a:endParaRPr>
          </a:p>
        </p:txBody>
      </p:sp>
      <p:sp>
        <p:nvSpPr>
          <p:cNvPr id="4" name="TextBox 3">
            <a:extLst>
              <a:ext uri="{FF2B5EF4-FFF2-40B4-BE49-F238E27FC236}">
                <a16:creationId xmlns:a16="http://schemas.microsoft.com/office/drawing/2014/main" id="{B8B1918C-4CBE-A0CE-B360-20E254AB1878}"/>
              </a:ext>
            </a:extLst>
          </p:cNvPr>
          <p:cNvSpPr txBox="1"/>
          <p:nvPr/>
        </p:nvSpPr>
        <p:spPr>
          <a:xfrm>
            <a:off x="-10504" y="575757"/>
            <a:ext cx="12198456" cy="646331"/>
          </a:xfrm>
          <a:prstGeom prst="rect">
            <a:avLst/>
          </a:prstGeom>
          <a:noFill/>
        </p:spPr>
        <p:txBody>
          <a:bodyPr wrap="square" anchor="ctr">
            <a:spAutoFit/>
          </a:bodyPr>
          <a:lstStyle/>
          <a:p>
            <a:pPr algn="ctr" defTabSz="914400">
              <a:buClr>
                <a:srgbClr val="000066"/>
              </a:buClr>
            </a:pPr>
            <a:r>
              <a:rPr lang="en-GB" sz="3600" b="1" dirty="0">
                <a:solidFill>
                  <a:srgbClr val="0000A2"/>
                </a:solidFill>
                <a:latin typeface="Roboto" panose="02000000000000000000" pitchFamily="2" charset="0"/>
                <a:ea typeface="Roboto" panose="02000000000000000000" pitchFamily="2" charset="0"/>
                <a:cs typeface="Roboto" panose="02000000000000000000" pitchFamily="2" charset="0"/>
              </a:rPr>
              <a:t>FS Leader</a:t>
            </a:r>
            <a:r>
              <a:rPr lang="lv-LV" sz="3600" b="1" dirty="0">
                <a:solidFill>
                  <a:srgbClr val="0000A2"/>
                </a:solidFill>
                <a:latin typeface="Roboto" panose="02000000000000000000" pitchFamily="2" charset="0"/>
                <a:ea typeface="Roboto" panose="02000000000000000000" pitchFamily="2" charset="0"/>
                <a:cs typeface="Roboto" panose="02000000000000000000" pitchFamily="2" charset="0"/>
              </a:rPr>
              <a:t> (@CERN)</a:t>
            </a:r>
            <a:r>
              <a:rPr lang="en-GB" sz="3600" b="1" dirty="0">
                <a:solidFill>
                  <a:srgbClr val="0000A2"/>
                </a:solidFill>
                <a:latin typeface="Roboto" panose="02000000000000000000" pitchFamily="2" charset="0"/>
                <a:ea typeface="Roboto" panose="02000000000000000000" pitchFamily="2" charset="0"/>
                <a:cs typeface="Roboto" panose="02000000000000000000" pitchFamily="2" charset="0"/>
              </a:rPr>
              <a:t> + </a:t>
            </a:r>
            <a:r>
              <a:rPr lang="lv-LV" sz="3600" b="1" dirty="0">
                <a:solidFill>
                  <a:srgbClr val="0000A2"/>
                </a:solidFill>
                <a:latin typeface="Roboto" panose="02000000000000000000" pitchFamily="2" charset="0"/>
                <a:ea typeface="Roboto" panose="02000000000000000000" pitchFamily="2" charset="0"/>
                <a:cs typeface="Roboto" panose="02000000000000000000" pitchFamily="2" charset="0"/>
              </a:rPr>
              <a:t>Project. </a:t>
            </a:r>
            <a:r>
              <a:rPr lang="en-GB" sz="3600" b="1" dirty="0">
                <a:solidFill>
                  <a:srgbClr val="0000A2"/>
                </a:solidFill>
                <a:latin typeface="Roboto" panose="02000000000000000000" pitchFamily="2" charset="0"/>
                <a:ea typeface="Roboto" panose="02000000000000000000" pitchFamily="2" charset="0"/>
                <a:cs typeface="Roboto" panose="02000000000000000000" pitchFamily="2" charset="0"/>
              </a:rPr>
              <a:t>Admin</a:t>
            </a:r>
            <a:r>
              <a:rPr lang="lv-LV" sz="3600" b="1" dirty="0">
                <a:solidFill>
                  <a:srgbClr val="0000A2"/>
                </a:solidFill>
                <a:latin typeface="Roboto" panose="02000000000000000000" pitchFamily="2" charset="0"/>
                <a:ea typeface="Roboto" panose="02000000000000000000" pitchFamily="2" charset="0"/>
                <a:cs typeface="Roboto" panose="02000000000000000000" pitchFamily="2" charset="0"/>
              </a:rPr>
              <a:t>.+ Comm</a:t>
            </a:r>
            <a:endParaRPr lang="en-GB" sz="3600" b="1" dirty="0">
              <a:solidFill>
                <a:srgbClr val="0000A2"/>
              </a:solidFill>
              <a:latin typeface="Roboto" panose="02000000000000000000" pitchFamily="2" charset="0"/>
              <a:ea typeface="Roboto" panose="02000000000000000000" pitchFamily="2" charset="0"/>
              <a:cs typeface="Roboto" panose="02000000000000000000" pitchFamily="2" charset="0"/>
            </a:endParaRPr>
          </a:p>
        </p:txBody>
      </p:sp>
      <p:sp>
        <p:nvSpPr>
          <p:cNvPr id="5" name="Taisnstūris 4">
            <a:extLst>
              <a:ext uri="{FF2B5EF4-FFF2-40B4-BE49-F238E27FC236}">
                <a16:creationId xmlns:a16="http://schemas.microsoft.com/office/drawing/2014/main" id="{843E2E55-9D8D-A434-D5BB-7B3640021FA5}"/>
              </a:ext>
            </a:extLst>
          </p:cNvPr>
          <p:cNvSpPr/>
          <p:nvPr/>
        </p:nvSpPr>
        <p:spPr>
          <a:xfrm>
            <a:off x="315819" y="1485336"/>
            <a:ext cx="3657600" cy="921598"/>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GB" sz="2400" b="1" dirty="0">
                <a:solidFill>
                  <a:prstClr val="white"/>
                </a:solidFill>
                <a:latin typeface="Roboto" pitchFamily="2" charset="0"/>
                <a:ea typeface="Roboto" pitchFamily="2" charset="0"/>
                <a:cs typeface="Roboto" pitchFamily="2" charset="0"/>
              </a:rPr>
              <a:t>Clinical and epidemiology</a:t>
            </a:r>
          </a:p>
        </p:txBody>
      </p:sp>
      <p:sp>
        <p:nvSpPr>
          <p:cNvPr id="6" name="Taisnstūris 5">
            <a:extLst>
              <a:ext uri="{FF2B5EF4-FFF2-40B4-BE49-F238E27FC236}">
                <a16:creationId xmlns:a16="http://schemas.microsoft.com/office/drawing/2014/main" id="{2D793909-E42F-60F9-1808-6522D8E57EFE}"/>
              </a:ext>
            </a:extLst>
          </p:cNvPr>
          <p:cNvSpPr/>
          <p:nvPr/>
        </p:nvSpPr>
        <p:spPr>
          <a:xfrm>
            <a:off x="4248349" y="1491439"/>
            <a:ext cx="3657600" cy="923544"/>
          </a:xfrm>
          <a:prstGeom prst="rect">
            <a:avLst/>
          </a:prstGeom>
          <a:solidFill>
            <a:srgbClr val="003D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GB" sz="2400" b="1" dirty="0">
                <a:solidFill>
                  <a:prstClr val="white"/>
                </a:solidFill>
                <a:latin typeface="Roboto" pitchFamily="2" charset="0"/>
                <a:ea typeface="Roboto" pitchFamily="2" charset="0"/>
                <a:cs typeface="Roboto" pitchFamily="2" charset="0"/>
              </a:rPr>
              <a:t>Technical</a:t>
            </a:r>
            <a:endParaRPr lang="lv-LV" sz="2400" b="1" dirty="0">
              <a:solidFill>
                <a:prstClr val="white"/>
              </a:solidFill>
              <a:latin typeface="Roboto" pitchFamily="2" charset="0"/>
              <a:ea typeface="Roboto" pitchFamily="2" charset="0"/>
              <a:cs typeface="Roboto" pitchFamily="2" charset="0"/>
            </a:endParaRPr>
          </a:p>
          <a:p>
            <a:pPr defTabSz="914400"/>
            <a:r>
              <a:rPr lang="en-GB" sz="2400" b="1" dirty="0">
                <a:solidFill>
                  <a:prstClr val="white"/>
                </a:solidFill>
                <a:latin typeface="Roboto" pitchFamily="2" charset="0"/>
                <a:ea typeface="Roboto" pitchFamily="2" charset="0"/>
                <a:cs typeface="Roboto" pitchFamily="2" charset="0"/>
              </a:rPr>
              <a:t>aspects</a:t>
            </a:r>
          </a:p>
        </p:txBody>
      </p:sp>
      <p:sp>
        <p:nvSpPr>
          <p:cNvPr id="7" name="Taisnstūris 6">
            <a:extLst>
              <a:ext uri="{FF2B5EF4-FFF2-40B4-BE49-F238E27FC236}">
                <a16:creationId xmlns:a16="http://schemas.microsoft.com/office/drawing/2014/main" id="{B3A69699-A2E4-B185-CABC-953F3DFC35C1}"/>
              </a:ext>
            </a:extLst>
          </p:cNvPr>
          <p:cNvSpPr/>
          <p:nvPr/>
        </p:nvSpPr>
        <p:spPr>
          <a:xfrm>
            <a:off x="8238754" y="1477898"/>
            <a:ext cx="3657600" cy="923544"/>
          </a:xfrm>
          <a:prstGeom prst="rect">
            <a:avLst/>
          </a:prstGeom>
          <a:solidFill>
            <a:srgbClr val="018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GB" sz="2400" b="1" dirty="0">
                <a:solidFill>
                  <a:prstClr val="white"/>
                </a:solidFill>
                <a:latin typeface="Roboto" pitchFamily="2" charset="0"/>
                <a:ea typeface="Roboto" pitchFamily="2" charset="0"/>
                <a:cs typeface="Roboto" pitchFamily="2" charset="0"/>
              </a:rPr>
              <a:t>Economic</a:t>
            </a:r>
            <a:endParaRPr lang="lv-LV" sz="2400" b="1" dirty="0">
              <a:solidFill>
                <a:prstClr val="white"/>
              </a:solidFill>
              <a:latin typeface="Roboto" pitchFamily="2" charset="0"/>
              <a:ea typeface="Roboto" pitchFamily="2" charset="0"/>
              <a:cs typeface="Roboto" pitchFamily="2" charset="0"/>
            </a:endParaRPr>
          </a:p>
          <a:p>
            <a:pPr defTabSz="914400"/>
            <a:r>
              <a:rPr lang="en-GB" sz="2400" b="1" dirty="0">
                <a:solidFill>
                  <a:prstClr val="white"/>
                </a:solidFill>
                <a:latin typeface="Roboto" pitchFamily="2" charset="0"/>
                <a:ea typeface="Roboto" pitchFamily="2" charset="0"/>
                <a:cs typeface="Roboto" pitchFamily="2" charset="0"/>
              </a:rPr>
              <a:t>assessment</a:t>
            </a:r>
          </a:p>
        </p:txBody>
      </p:sp>
      <p:pic>
        <p:nvPicPr>
          <p:cNvPr id="8" name="Picture 2">
            <a:extLst>
              <a:ext uri="{FF2B5EF4-FFF2-40B4-BE49-F238E27FC236}">
                <a16:creationId xmlns:a16="http://schemas.microsoft.com/office/drawing/2014/main" id="{CB6193B3-4A5B-A8DE-06CE-4703CB8080A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346885" y="4101005"/>
            <a:ext cx="492081" cy="24604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a:extLst>
              <a:ext uri="{FF2B5EF4-FFF2-40B4-BE49-F238E27FC236}">
                <a16:creationId xmlns:a16="http://schemas.microsoft.com/office/drawing/2014/main" id="{65A808BD-8316-FE56-18FD-298A0B7254B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886" y="3442604"/>
            <a:ext cx="492081" cy="29524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a:extLst>
              <a:ext uri="{FF2B5EF4-FFF2-40B4-BE49-F238E27FC236}">
                <a16:creationId xmlns:a16="http://schemas.microsoft.com/office/drawing/2014/main" id="{B1C54872-4948-FF85-8D57-D78E3B8D3AE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6884" y="4785895"/>
            <a:ext cx="492081" cy="313122"/>
          </a:xfrm>
          <a:prstGeom prst="rect">
            <a:avLst/>
          </a:prstGeom>
          <a:noFill/>
          <a:extLst>
            <a:ext uri="{909E8E84-426E-40DD-AFC4-6F175D3DCCD1}">
              <a14:hiddenFill xmlns:a14="http://schemas.microsoft.com/office/drawing/2010/main">
                <a:solidFill>
                  <a:srgbClr val="FFFFFF"/>
                </a:solidFill>
              </a14:hiddenFill>
            </a:ext>
          </a:extLst>
        </p:spPr>
      </p:pic>
      <p:sp>
        <p:nvSpPr>
          <p:cNvPr id="11" name="Taisnstūris 10">
            <a:extLst>
              <a:ext uri="{FF2B5EF4-FFF2-40B4-BE49-F238E27FC236}">
                <a16:creationId xmlns:a16="http://schemas.microsoft.com/office/drawing/2014/main" id="{6B7B7191-1AF2-7762-8A40-FB31B6500EA6}"/>
              </a:ext>
            </a:extLst>
          </p:cNvPr>
          <p:cNvSpPr/>
          <p:nvPr/>
        </p:nvSpPr>
        <p:spPr>
          <a:xfrm>
            <a:off x="142351" y="1346123"/>
            <a:ext cx="11914095" cy="4104254"/>
          </a:xfrm>
          <a:prstGeom prst="rect">
            <a:avLst/>
          </a:prstGeom>
          <a:noFill/>
          <a:ln w="76200">
            <a:solidFill>
              <a:srgbClr val="3263B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00"/>
            <a:endParaRPr lang="en-GB" dirty="0">
              <a:solidFill>
                <a:prstClr val="white"/>
              </a:solidFill>
              <a:latin typeface="Roboto" pitchFamily="2" charset="0"/>
              <a:ea typeface="Roboto" pitchFamily="2" charset="0"/>
            </a:endParaRPr>
          </a:p>
        </p:txBody>
      </p:sp>
      <p:sp>
        <p:nvSpPr>
          <p:cNvPr id="12" name="TextBox 11">
            <a:extLst>
              <a:ext uri="{FF2B5EF4-FFF2-40B4-BE49-F238E27FC236}">
                <a16:creationId xmlns:a16="http://schemas.microsoft.com/office/drawing/2014/main" id="{B10F1CC3-6BA4-9C2A-F975-7FCB0E65997D}"/>
              </a:ext>
            </a:extLst>
          </p:cNvPr>
          <p:cNvSpPr txBox="1"/>
          <p:nvPr/>
        </p:nvSpPr>
        <p:spPr>
          <a:xfrm>
            <a:off x="891869" y="3267064"/>
            <a:ext cx="2473053" cy="646331"/>
          </a:xfrm>
          <a:prstGeom prst="rect">
            <a:avLst/>
          </a:prstGeom>
          <a:noFill/>
        </p:spPr>
        <p:txBody>
          <a:bodyPr wrap="square" rtlCol="0">
            <a:spAutoFit/>
          </a:bodyPr>
          <a:lstStyle/>
          <a:p>
            <a:r>
              <a:rPr lang="en-GB" dirty="0">
                <a:latin typeface="Roboto" pitchFamily="2" charset="0"/>
                <a:ea typeface="Roboto" pitchFamily="2" charset="0"/>
              </a:rPr>
              <a:t>PhD student or researcher</a:t>
            </a:r>
          </a:p>
        </p:txBody>
      </p:sp>
      <p:sp>
        <p:nvSpPr>
          <p:cNvPr id="13" name="TextBox 12">
            <a:extLst>
              <a:ext uri="{FF2B5EF4-FFF2-40B4-BE49-F238E27FC236}">
                <a16:creationId xmlns:a16="http://schemas.microsoft.com/office/drawing/2014/main" id="{D60CF363-0E0F-235A-1403-9BFE19EDD394}"/>
              </a:ext>
            </a:extLst>
          </p:cNvPr>
          <p:cNvSpPr txBox="1"/>
          <p:nvPr/>
        </p:nvSpPr>
        <p:spPr>
          <a:xfrm>
            <a:off x="885267" y="3915288"/>
            <a:ext cx="2368945" cy="646331"/>
          </a:xfrm>
          <a:prstGeom prst="rect">
            <a:avLst/>
          </a:prstGeom>
          <a:noFill/>
        </p:spPr>
        <p:txBody>
          <a:bodyPr wrap="square" rtlCol="0">
            <a:spAutoFit/>
          </a:bodyPr>
          <a:lstStyle/>
          <a:p>
            <a:r>
              <a:rPr lang="en-GB" dirty="0">
                <a:latin typeface="Roboto" pitchFamily="2" charset="0"/>
                <a:ea typeface="Roboto" pitchFamily="2" charset="0"/>
              </a:rPr>
              <a:t>PhD student or researcher</a:t>
            </a:r>
          </a:p>
        </p:txBody>
      </p:sp>
      <p:sp>
        <p:nvSpPr>
          <p:cNvPr id="14" name="TextBox 13">
            <a:extLst>
              <a:ext uri="{FF2B5EF4-FFF2-40B4-BE49-F238E27FC236}">
                <a16:creationId xmlns:a16="http://schemas.microsoft.com/office/drawing/2014/main" id="{AA948504-81AB-1CC7-F9C4-E3CA35A3E33A}"/>
              </a:ext>
            </a:extLst>
          </p:cNvPr>
          <p:cNvSpPr txBox="1"/>
          <p:nvPr/>
        </p:nvSpPr>
        <p:spPr>
          <a:xfrm>
            <a:off x="891869" y="4621159"/>
            <a:ext cx="2327618" cy="646331"/>
          </a:xfrm>
          <a:prstGeom prst="rect">
            <a:avLst/>
          </a:prstGeom>
          <a:noFill/>
        </p:spPr>
        <p:txBody>
          <a:bodyPr wrap="square" rtlCol="0">
            <a:spAutoFit/>
          </a:bodyPr>
          <a:lstStyle/>
          <a:p>
            <a:r>
              <a:rPr lang="en-GB" dirty="0">
                <a:latin typeface="Roboto" pitchFamily="2" charset="0"/>
                <a:ea typeface="Roboto" pitchFamily="2" charset="0"/>
              </a:rPr>
              <a:t>PhD student or researcher</a:t>
            </a:r>
          </a:p>
        </p:txBody>
      </p:sp>
      <p:pic>
        <p:nvPicPr>
          <p:cNvPr id="15" name="Picture 4">
            <a:extLst>
              <a:ext uri="{FF2B5EF4-FFF2-40B4-BE49-F238E27FC236}">
                <a16:creationId xmlns:a16="http://schemas.microsoft.com/office/drawing/2014/main" id="{9F537732-8971-69B7-A9D3-26C6D3598E2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28302" y="1479863"/>
            <a:ext cx="1545117" cy="927071"/>
          </a:xfrm>
          <a:prstGeom prst="rect">
            <a:avLst/>
          </a:prstGeom>
          <a:noFill/>
          <a:ln w="19050">
            <a:noFill/>
          </a:ln>
          <a:extLst>
            <a:ext uri="{909E8E84-426E-40DD-AFC4-6F175D3DCCD1}">
              <a14:hiddenFill xmlns:a14="http://schemas.microsoft.com/office/drawing/2010/main">
                <a:solidFill>
                  <a:srgbClr val="FFFFFF"/>
                </a:solidFill>
              </a14:hiddenFill>
            </a:ext>
          </a:extLst>
        </p:spPr>
      </p:pic>
      <p:pic>
        <p:nvPicPr>
          <p:cNvPr id="16" name="Picture 2">
            <a:extLst>
              <a:ext uri="{FF2B5EF4-FFF2-40B4-BE49-F238E27FC236}">
                <a16:creationId xmlns:a16="http://schemas.microsoft.com/office/drawing/2014/main" id="{92506F32-F415-F9AE-96A3-AB8D2E08C5B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54063" y="1491439"/>
            <a:ext cx="1846799" cy="923401"/>
          </a:xfrm>
          <a:prstGeom prst="rect">
            <a:avLst/>
          </a:prstGeom>
          <a:noFill/>
          <a:ln w="19050">
            <a:noFill/>
          </a:ln>
          <a:extLst>
            <a:ext uri="{909E8E84-426E-40DD-AFC4-6F175D3DCCD1}">
              <a14:hiddenFill xmlns:a14="http://schemas.microsoft.com/office/drawing/2010/main">
                <a:solidFill>
                  <a:srgbClr val="FFFFFF"/>
                </a:solidFill>
              </a14:hiddenFill>
            </a:ext>
          </a:extLst>
        </p:spPr>
      </p:pic>
      <p:pic>
        <p:nvPicPr>
          <p:cNvPr id="17" name="Picture 8">
            <a:extLst>
              <a:ext uri="{FF2B5EF4-FFF2-40B4-BE49-F238E27FC236}">
                <a16:creationId xmlns:a16="http://schemas.microsoft.com/office/drawing/2014/main" id="{E3D41438-DA07-4423-3ABC-8377440BBA2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65771" y="1491440"/>
            <a:ext cx="1428499" cy="908986"/>
          </a:xfrm>
          <a:prstGeom prst="rect">
            <a:avLst/>
          </a:prstGeom>
          <a:noFill/>
          <a:ln w="19050">
            <a:noFill/>
          </a:ln>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8F3D3286-0B84-D423-B2E2-004B6A62B75B}"/>
              </a:ext>
            </a:extLst>
          </p:cNvPr>
          <p:cNvSpPr txBox="1"/>
          <p:nvPr/>
        </p:nvSpPr>
        <p:spPr>
          <a:xfrm>
            <a:off x="211802" y="2406887"/>
            <a:ext cx="3153120" cy="861774"/>
          </a:xfrm>
          <a:prstGeom prst="rect">
            <a:avLst/>
          </a:prstGeom>
          <a:noFill/>
        </p:spPr>
        <p:txBody>
          <a:bodyPr wrap="square" rtlCol="0">
            <a:spAutoFit/>
          </a:bodyPr>
          <a:lstStyle/>
          <a:p>
            <a:r>
              <a:rPr lang="en-GB" b="1" dirty="0">
                <a:latin typeface="Roboto" pitchFamily="2" charset="0"/>
                <a:ea typeface="Roboto" pitchFamily="2" charset="0"/>
              </a:rPr>
              <a:t>Pillar Leader</a:t>
            </a:r>
            <a:r>
              <a:rPr lang="en-GB" dirty="0">
                <a:latin typeface="Roboto" pitchFamily="2" charset="0"/>
                <a:ea typeface="Roboto" pitchFamily="2" charset="0"/>
              </a:rPr>
              <a:t> - </a:t>
            </a:r>
            <a:r>
              <a:rPr lang="en-GB" sz="1600" dirty="0">
                <a:latin typeface="Roboto" pitchFamily="2" charset="0"/>
                <a:ea typeface="Roboto" pitchFamily="2" charset="0"/>
              </a:rPr>
              <a:t>Senior Researcher with proven knowledge in the field</a:t>
            </a:r>
            <a:endParaRPr lang="en-GB" dirty="0">
              <a:latin typeface="Roboto" pitchFamily="2" charset="0"/>
              <a:ea typeface="Roboto" pitchFamily="2" charset="0"/>
            </a:endParaRPr>
          </a:p>
        </p:txBody>
      </p:sp>
      <p:sp>
        <p:nvSpPr>
          <p:cNvPr id="19" name="TextBox 18">
            <a:extLst>
              <a:ext uri="{FF2B5EF4-FFF2-40B4-BE49-F238E27FC236}">
                <a16:creationId xmlns:a16="http://schemas.microsoft.com/office/drawing/2014/main" id="{95268C5D-B012-E895-D4FC-385B6F43B1E9}"/>
              </a:ext>
            </a:extLst>
          </p:cNvPr>
          <p:cNvSpPr txBox="1"/>
          <p:nvPr/>
        </p:nvSpPr>
        <p:spPr>
          <a:xfrm>
            <a:off x="2858949" y="2504619"/>
            <a:ext cx="1114470" cy="523220"/>
          </a:xfrm>
          <a:prstGeom prst="rect">
            <a:avLst/>
          </a:prstGeom>
          <a:noFill/>
        </p:spPr>
        <p:txBody>
          <a:bodyPr wrap="square" rtlCol="0">
            <a:spAutoFit/>
          </a:bodyPr>
          <a:lstStyle/>
          <a:p>
            <a:pPr algn="r"/>
            <a:r>
              <a:rPr lang="en-GB" sz="2800" b="1" dirty="0">
                <a:solidFill>
                  <a:srgbClr val="0000A2"/>
                </a:solidFill>
                <a:latin typeface="Roboto" pitchFamily="2" charset="0"/>
                <a:ea typeface="Roboto" pitchFamily="2" charset="0"/>
                <a:cs typeface="Roboto" pitchFamily="2" charset="0"/>
              </a:rPr>
              <a:t>LUHS</a:t>
            </a:r>
          </a:p>
        </p:txBody>
      </p:sp>
      <p:sp>
        <p:nvSpPr>
          <p:cNvPr id="20" name="TextBox 19">
            <a:extLst>
              <a:ext uri="{FF2B5EF4-FFF2-40B4-BE49-F238E27FC236}">
                <a16:creationId xmlns:a16="http://schemas.microsoft.com/office/drawing/2014/main" id="{24749827-1D4C-0DCB-4F2E-DC7C7EC3276B}"/>
              </a:ext>
            </a:extLst>
          </p:cNvPr>
          <p:cNvSpPr txBox="1"/>
          <p:nvPr/>
        </p:nvSpPr>
        <p:spPr>
          <a:xfrm>
            <a:off x="2584724" y="3328619"/>
            <a:ext cx="1388695" cy="523220"/>
          </a:xfrm>
          <a:prstGeom prst="rect">
            <a:avLst/>
          </a:prstGeom>
          <a:noFill/>
        </p:spPr>
        <p:txBody>
          <a:bodyPr wrap="square" rtlCol="0">
            <a:spAutoFit/>
          </a:bodyPr>
          <a:lstStyle/>
          <a:p>
            <a:pPr algn="r"/>
            <a:r>
              <a:rPr lang="en-GB" sz="2800" b="1" dirty="0">
                <a:solidFill>
                  <a:srgbClr val="0000A2"/>
                </a:solidFill>
                <a:latin typeface="Roboto" pitchFamily="2" charset="0"/>
                <a:ea typeface="Roboto" pitchFamily="2" charset="0"/>
                <a:cs typeface="Roboto" pitchFamily="2" charset="0"/>
              </a:rPr>
              <a:t>NCI</a:t>
            </a:r>
          </a:p>
        </p:txBody>
      </p:sp>
      <p:sp>
        <p:nvSpPr>
          <p:cNvPr id="21" name="TextBox 20">
            <a:extLst>
              <a:ext uri="{FF2B5EF4-FFF2-40B4-BE49-F238E27FC236}">
                <a16:creationId xmlns:a16="http://schemas.microsoft.com/office/drawing/2014/main" id="{80CF623D-A098-4900-17B9-16C50B71DCAB}"/>
              </a:ext>
            </a:extLst>
          </p:cNvPr>
          <p:cNvSpPr txBox="1"/>
          <p:nvPr/>
        </p:nvSpPr>
        <p:spPr>
          <a:xfrm>
            <a:off x="2550223" y="4008715"/>
            <a:ext cx="1423196" cy="523220"/>
          </a:xfrm>
          <a:prstGeom prst="rect">
            <a:avLst/>
          </a:prstGeom>
          <a:noFill/>
        </p:spPr>
        <p:txBody>
          <a:bodyPr wrap="square" rtlCol="0">
            <a:spAutoFit/>
          </a:bodyPr>
          <a:lstStyle/>
          <a:p>
            <a:pPr algn="r"/>
            <a:r>
              <a:rPr lang="en-GB" sz="2800" b="1" dirty="0">
                <a:solidFill>
                  <a:srgbClr val="0000A2"/>
                </a:solidFill>
                <a:latin typeface="Roboto" pitchFamily="2" charset="0"/>
                <a:ea typeface="Roboto" pitchFamily="2" charset="0"/>
                <a:cs typeface="Roboto" pitchFamily="2" charset="0"/>
              </a:rPr>
              <a:t>RSU</a:t>
            </a:r>
          </a:p>
        </p:txBody>
      </p:sp>
      <p:sp>
        <p:nvSpPr>
          <p:cNvPr id="22" name="TextBox 21">
            <a:extLst>
              <a:ext uri="{FF2B5EF4-FFF2-40B4-BE49-F238E27FC236}">
                <a16:creationId xmlns:a16="http://schemas.microsoft.com/office/drawing/2014/main" id="{028DA795-1FBF-813F-B482-ECD7D7170B93}"/>
              </a:ext>
            </a:extLst>
          </p:cNvPr>
          <p:cNvSpPr txBox="1"/>
          <p:nvPr/>
        </p:nvSpPr>
        <p:spPr>
          <a:xfrm>
            <a:off x="2380674" y="4665943"/>
            <a:ext cx="1592743" cy="584775"/>
          </a:xfrm>
          <a:prstGeom prst="rect">
            <a:avLst/>
          </a:prstGeom>
          <a:noFill/>
        </p:spPr>
        <p:txBody>
          <a:bodyPr wrap="square" rtlCol="0">
            <a:spAutoFit/>
          </a:bodyPr>
          <a:lstStyle/>
          <a:p>
            <a:pPr algn="r"/>
            <a:r>
              <a:rPr lang="en-GB" sz="1600" b="1" dirty="0">
                <a:solidFill>
                  <a:srgbClr val="0000A2"/>
                </a:solidFill>
                <a:latin typeface="Roboto" pitchFamily="2" charset="0"/>
                <a:ea typeface="Roboto" pitchFamily="2" charset="0"/>
                <a:cs typeface="Roboto" pitchFamily="2" charset="0"/>
              </a:rPr>
              <a:t>North Estonia Medical Centre</a:t>
            </a:r>
          </a:p>
        </p:txBody>
      </p:sp>
      <p:sp>
        <p:nvSpPr>
          <p:cNvPr id="23" name="TextBox 22">
            <a:extLst>
              <a:ext uri="{FF2B5EF4-FFF2-40B4-BE49-F238E27FC236}">
                <a16:creationId xmlns:a16="http://schemas.microsoft.com/office/drawing/2014/main" id="{4692DE2A-DF94-A9A1-F762-ACBFF1D9BFD2}"/>
              </a:ext>
            </a:extLst>
          </p:cNvPr>
          <p:cNvSpPr txBox="1"/>
          <p:nvPr/>
        </p:nvSpPr>
        <p:spPr>
          <a:xfrm>
            <a:off x="77264" y="5544792"/>
            <a:ext cx="12198456" cy="646331"/>
          </a:xfrm>
          <a:prstGeom prst="rect">
            <a:avLst/>
          </a:prstGeom>
          <a:noFill/>
        </p:spPr>
        <p:txBody>
          <a:bodyPr wrap="square" lIns="91440" tIns="45720" rIns="91440" bIns="45720" anchor="ctr">
            <a:spAutoFit/>
          </a:bodyPr>
          <a:lstStyle/>
          <a:p>
            <a:pPr algn="ctr">
              <a:buClr>
                <a:srgbClr val="000066"/>
              </a:buClr>
            </a:pPr>
            <a:r>
              <a:rPr lang="en-GB" sz="3600" b="1" dirty="0">
                <a:solidFill>
                  <a:srgbClr val="0000A2"/>
                </a:solidFill>
                <a:latin typeface="Roboto" pitchFamily="2" charset="0"/>
                <a:ea typeface="Roboto" pitchFamily="2" charset="0"/>
                <a:cs typeface="Roboto" pitchFamily="2" charset="0"/>
              </a:rPr>
              <a:t>Criteria: commitment, competence, collaboration </a:t>
            </a:r>
          </a:p>
        </p:txBody>
      </p:sp>
      <p:sp>
        <p:nvSpPr>
          <p:cNvPr id="24" name="TextBox 23">
            <a:extLst>
              <a:ext uri="{FF2B5EF4-FFF2-40B4-BE49-F238E27FC236}">
                <a16:creationId xmlns:a16="http://schemas.microsoft.com/office/drawing/2014/main" id="{877CF3B8-453A-7933-E46F-18158E52A9AA}"/>
              </a:ext>
            </a:extLst>
          </p:cNvPr>
          <p:cNvSpPr txBox="1"/>
          <p:nvPr/>
        </p:nvSpPr>
        <p:spPr>
          <a:xfrm>
            <a:off x="953228" y="6153012"/>
            <a:ext cx="9969050" cy="369332"/>
          </a:xfrm>
          <a:prstGeom prst="rect">
            <a:avLst/>
          </a:prstGeom>
          <a:noFill/>
        </p:spPr>
        <p:txBody>
          <a:bodyPr wrap="square" rtlCol="0">
            <a:spAutoFit/>
          </a:bodyPr>
          <a:lstStyle/>
          <a:p>
            <a:pPr algn="ctr"/>
            <a:r>
              <a:rPr lang="lv-LV" b="1" dirty="0">
                <a:latin typeface="Roboto" pitchFamily="2" charset="0"/>
                <a:ea typeface="Roboto" pitchFamily="2" charset="0"/>
              </a:rPr>
              <a:t>+ associated partners of CBG member institutions</a:t>
            </a:r>
            <a:endParaRPr lang="en-GB" dirty="0">
              <a:latin typeface="Roboto" pitchFamily="2" charset="0"/>
              <a:ea typeface="Roboto" pitchFamily="2" charset="0"/>
            </a:endParaRPr>
          </a:p>
        </p:txBody>
      </p:sp>
      <p:pic>
        <p:nvPicPr>
          <p:cNvPr id="25" name="Picture 2">
            <a:extLst>
              <a:ext uri="{FF2B5EF4-FFF2-40B4-BE49-F238E27FC236}">
                <a16:creationId xmlns:a16="http://schemas.microsoft.com/office/drawing/2014/main" id="{13950CD6-00BA-4D6C-95C1-A3027B92D1F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4296061" y="4127844"/>
            <a:ext cx="492081" cy="246041"/>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a:extLst>
              <a:ext uri="{FF2B5EF4-FFF2-40B4-BE49-F238E27FC236}">
                <a16:creationId xmlns:a16="http://schemas.microsoft.com/office/drawing/2014/main" id="{2BD0771D-72CC-4993-A82C-7FEAE1821AD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6062" y="3469443"/>
            <a:ext cx="492081" cy="295249"/>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8">
            <a:extLst>
              <a:ext uri="{FF2B5EF4-FFF2-40B4-BE49-F238E27FC236}">
                <a16:creationId xmlns:a16="http://schemas.microsoft.com/office/drawing/2014/main" id="{5F00084F-B974-2A4C-6534-F0D2FD34693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96060" y="4812734"/>
            <a:ext cx="492081" cy="313122"/>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776A2D3E-0F9E-0574-A650-C4B808331F1F}"/>
              </a:ext>
            </a:extLst>
          </p:cNvPr>
          <p:cNvSpPr txBox="1"/>
          <p:nvPr/>
        </p:nvSpPr>
        <p:spPr>
          <a:xfrm>
            <a:off x="4841045" y="3293903"/>
            <a:ext cx="2473053" cy="646331"/>
          </a:xfrm>
          <a:prstGeom prst="rect">
            <a:avLst/>
          </a:prstGeom>
          <a:noFill/>
        </p:spPr>
        <p:txBody>
          <a:bodyPr wrap="square" rtlCol="0">
            <a:spAutoFit/>
          </a:bodyPr>
          <a:lstStyle/>
          <a:p>
            <a:r>
              <a:rPr lang="en-GB" dirty="0">
                <a:latin typeface="Roboto" pitchFamily="2" charset="0"/>
                <a:ea typeface="Roboto" pitchFamily="2" charset="0"/>
              </a:rPr>
              <a:t>PhD student or researcher</a:t>
            </a:r>
          </a:p>
        </p:txBody>
      </p:sp>
      <p:sp>
        <p:nvSpPr>
          <p:cNvPr id="29" name="TextBox 28">
            <a:extLst>
              <a:ext uri="{FF2B5EF4-FFF2-40B4-BE49-F238E27FC236}">
                <a16:creationId xmlns:a16="http://schemas.microsoft.com/office/drawing/2014/main" id="{4D3B9EC6-317A-E9FF-3E3F-2A91457BC7E9}"/>
              </a:ext>
            </a:extLst>
          </p:cNvPr>
          <p:cNvSpPr txBox="1"/>
          <p:nvPr/>
        </p:nvSpPr>
        <p:spPr>
          <a:xfrm>
            <a:off x="4834443" y="3942127"/>
            <a:ext cx="2368945" cy="646331"/>
          </a:xfrm>
          <a:prstGeom prst="rect">
            <a:avLst/>
          </a:prstGeom>
          <a:noFill/>
        </p:spPr>
        <p:txBody>
          <a:bodyPr wrap="square" rtlCol="0">
            <a:spAutoFit/>
          </a:bodyPr>
          <a:lstStyle/>
          <a:p>
            <a:r>
              <a:rPr lang="en-GB" dirty="0">
                <a:latin typeface="Roboto" pitchFamily="2" charset="0"/>
                <a:ea typeface="Roboto" pitchFamily="2" charset="0"/>
              </a:rPr>
              <a:t>PhD student or researcher</a:t>
            </a:r>
          </a:p>
        </p:txBody>
      </p:sp>
      <p:sp>
        <p:nvSpPr>
          <p:cNvPr id="30" name="TextBox 29">
            <a:extLst>
              <a:ext uri="{FF2B5EF4-FFF2-40B4-BE49-F238E27FC236}">
                <a16:creationId xmlns:a16="http://schemas.microsoft.com/office/drawing/2014/main" id="{88A3F39C-BCD2-FCAF-88E5-C75F44EE8124}"/>
              </a:ext>
            </a:extLst>
          </p:cNvPr>
          <p:cNvSpPr txBox="1"/>
          <p:nvPr/>
        </p:nvSpPr>
        <p:spPr>
          <a:xfrm>
            <a:off x="4841045" y="4647998"/>
            <a:ext cx="2327618" cy="646331"/>
          </a:xfrm>
          <a:prstGeom prst="rect">
            <a:avLst/>
          </a:prstGeom>
          <a:noFill/>
        </p:spPr>
        <p:txBody>
          <a:bodyPr wrap="square" rtlCol="0">
            <a:spAutoFit/>
          </a:bodyPr>
          <a:lstStyle/>
          <a:p>
            <a:r>
              <a:rPr lang="en-GB" dirty="0">
                <a:latin typeface="Roboto" pitchFamily="2" charset="0"/>
                <a:ea typeface="Roboto" pitchFamily="2" charset="0"/>
              </a:rPr>
              <a:t>PhD student or researcher</a:t>
            </a:r>
          </a:p>
        </p:txBody>
      </p:sp>
      <p:sp>
        <p:nvSpPr>
          <p:cNvPr id="31" name="TextBox 30">
            <a:extLst>
              <a:ext uri="{FF2B5EF4-FFF2-40B4-BE49-F238E27FC236}">
                <a16:creationId xmlns:a16="http://schemas.microsoft.com/office/drawing/2014/main" id="{D66339BF-7753-CC80-2223-8D6E12908C82}"/>
              </a:ext>
            </a:extLst>
          </p:cNvPr>
          <p:cNvSpPr txBox="1"/>
          <p:nvPr/>
        </p:nvSpPr>
        <p:spPr>
          <a:xfrm>
            <a:off x="4160978" y="2433726"/>
            <a:ext cx="3153120" cy="861774"/>
          </a:xfrm>
          <a:prstGeom prst="rect">
            <a:avLst/>
          </a:prstGeom>
          <a:noFill/>
        </p:spPr>
        <p:txBody>
          <a:bodyPr wrap="square" rtlCol="0">
            <a:spAutoFit/>
          </a:bodyPr>
          <a:lstStyle/>
          <a:p>
            <a:r>
              <a:rPr lang="en-GB" b="1" dirty="0">
                <a:latin typeface="Roboto" pitchFamily="2" charset="0"/>
                <a:ea typeface="Roboto" pitchFamily="2" charset="0"/>
              </a:rPr>
              <a:t>Pillar Leader</a:t>
            </a:r>
            <a:r>
              <a:rPr lang="en-GB" dirty="0">
                <a:latin typeface="Roboto" pitchFamily="2" charset="0"/>
                <a:ea typeface="Roboto" pitchFamily="2" charset="0"/>
              </a:rPr>
              <a:t> - </a:t>
            </a:r>
            <a:r>
              <a:rPr lang="en-GB" sz="1600" dirty="0">
                <a:latin typeface="Roboto" pitchFamily="2" charset="0"/>
                <a:ea typeface="Roboto" pitchFamily="2" charset="0"/>
              </a:rPr>
              <a:t>Senior Researcher with proven knowledge in the field</a:t>
            </a:r>
            <a:endParaRPr lang="en-GB" dirty="0">
              <a:latin typeface="Roboto" pitchFamily="2" charset="0"/>
              <a:ea typeface="Roboto" pitchFamily="2" charset="0"/>
            </a:endParaRPr>
          </a:p>
        </p:txBody>
      </p:sp>
      <p:sp>
        <p:nvSpPr>
          <p:cNvPr id="32" name="TextBox 31">
            <a:extLst>
              <a:ext uri="{FF2B5EF4-FFF2-40B4-BE49-F238E27FC236}">
                <a16:creationId xmlns:a16="http://schemas.microsoft.com/office/drawing/2014/main" id="{020F80F9-7597-C988-A569-106907BD92AD}"/>
              </a:ext>
            </a:extLst>
          </p:cNvPr>
          <p:cNvSpPr txBox="1"/>
          <p:nvPr/>
        </p:nvSpPr>
        <p:spPr>
          <a:xfrm>
            <a:off x="6808125" y="2531458"/>
            <a:ext cx="1114470" cy="523220"/>
          </a:xfrm>
          <a:prstGeom prst="rect">
            <a:avLst/>
          </a:prstGeom>
          <a:noFill/>
        </p:spPr>
        <p:txBody>
          <a:bodyPr wrap="square" rtlCol="0">
            <a:spAutoFit/>
          </a:bodyPr>
          <a:lstStyle/>
          <a:p>
            <a:pPr algn="r"/>
            <a:r>
              <a:rPr lang="lv-LV" sz="2800" b="1" dirty="0">
                <a:solidFill>
                  <a:srgbClr val="0000A2"/>
                </a:solidFill>
                <a:latin typeface="Roboto" pitchFamily="2" charset="0"/>
                <a:ea typeface="Roboto" pitchFamily="2" charset="0"/>
                <a:cs typeface="Roboto" pitchFamily="2" charset="0"/>
              </a:rPr>
              <a:t>RTU</a:t>
            </a:r>
            <a:endParaRPr lang="en-GB" sz="2800" b="1" dirty="0">
              <a:solidFill>
                <a:srgbClr val="0000A2"/>
              </a:solidFill>
              <a:latin typeface="Roboto" pitchFamily="2" charset="0"/>
              <a:ea typeface="Roboto" pitchFamily="2" charset="0"/>
              <a:cs typeface="Roboto" pitchFamily="2" charset="0"/>
            </a:endParaRPr>
          </a:p>
        </p:txBody>
      </p:sp>
      <p:sp>
        <p:nvSpPr>
          <p:cNvPr id="33" name="TextBox 32">
            <a:extLst>
              <a:ext uri="{FF2B5EF4-FFF2-40B4-BE49-F238E27FC236}">
                <a16:creationId xmlns:a16="http://schemas.microsoft.com/office/drawing/2014/main" id="{66D45DFB-E259-8E11-C6AE-369E54295648}"/>
              </a:ext>
            </a:extLst>
          </p:cNvPr>
          <p:cNvSpPr txBox="1"/>
          <p:nvPr/>
        </p:nvSpPr>
        <p:spPr>
          <a:xfrm>
            <a:off x="6329850" y="3355458"/>
            <a:ext cx="1592745" cy="461665"/>
          </a:xfrm>
          <a:prstGeom prst="rect">
            <a:avLst/>
          </a:prstGeom>
          <a:noFill/>
        </p:spPr>
        <p:txBody>
          <a:bodyPr wrap="square" rtlCol="0">
            <a:spAutoFit/>
          </a:bodyPr>
          <a:lstStyle/>
          <a:p>
            <a:pPr algn="r"/>
            <a:r>
              <a:rPr lang="lv-LV" sz="2400" b="1" dirty="0">
                <a:solidFill>
                  <a:srgbClr val="0000A2"/>
                </a:solidFill>
                <a:latin typeface="Roboto" pitchFamily="2" charset="0"/>
                <a:ea typeface="Roboto" pitchFamily="2" charset="0"/>
                <a:cs typeface="Roboto" pitchFamily="2" charset="0"/>
              </a:rPr>
              <a:t>KTU+LEI</a:t>
            </a:r>
            <a:endParaRPr lang="en-GB" sz="2400" b="1" dirty="0">
              <a:solidFill>
                <a:srgbClr val="0000A2"/>
              </a:solidFill>
              <a:latin typeface="Roboto" pitchFamily="2" charset="0"/>
              <a:ea typeface="Roboto" pitchFamily="2" charset="0"/>
              <a:cs typeface="Roboto" pitchFamily="2" charset="0"/>
            </a:endParaRPr>
          </a:p>
        </p:txBody>
      </p:sp>
      <p:sp>
        <p:nvSpPr>
          <p:cNvPr id="35" name="TextBox 34">
            <a:extLst>
              <a:ext uri="{FF2B5EF4-FFF2-40B4-BE49-F238E27FC236}">
                <a16:creationId xmlns:a16="http://schemas.microsoft.com/office/drawing/2014/main" id="{33263519-E7B1-8DE3-A012-E27A5A4E28B5}"/>
              </a:ext>
            </a:extLst>
          </p:cNvPr>
          <p:cNvSpPr txBox="1"/>
          <p:nvPr/>
        </p:nvSpPr>
        <p:spPr>
          <a:xfrm>
            <a:off x="6499399" y="4035554"/>
            <a:ext cx="1423196" cy="523220"/>
          </a:xfrm>
          <a:prstGeom prst="rect">
            <a:avLst/>
          </a:prstGeom>
          <a:noFill/>
        </p:spPr>
        <p:txBody>
          <a:bodyPr wrap="square" rtlCol="0">
            <a:spAutoFit/>
          </a:bodyPr>
          <a:lstStyle/>
          <a:p>
            <a:pPr algn="r"/>
            <a:r>
              <a:rPr lang="lv-LV" sz="2800" b="1" dirty="0">
                <a:solidFill>
                  <a:srgbClr val="0000A2"/>
                </a:solidFill>
                <a:latin typeface="Roboto" pitchFamily="2" charset="0"/>
                <a:ea typeface="Roboto" pitchFamily="2" charset="0"/>
                <a:cs typeface="Roboto" pitchFamily="2" charset="0"/>
              </a:rPr>
              <a:t>LU</a:t>
            </a:r>
            <a:endParaRPr lang="en-GB" sz="2800" b="1" dirty="0">
              <a:solidFill>
                <a:srgbClr val="0000A2"/>
              </a:solidFill>
              <a:latin typeface="Roboto" pitchFamily="2" charset="0"/>
              <a:ea typeface="Roboto" pitchFamily="2" charset="0"/>
              <a:cs typeface="Roboto" pitchFamily="2" charset="0"/>
            </a:endParaRPr>
          </a:p>
        </p:txBody>
      </p:sp>
      <p:sp>
        <p:nvSpPr>
          <p:cNvPr id="36" name="TextBox 35">
            <a:extLst>
              <a:ext uri="{FF2B5EF4-FFF2-40B4-BE49-F238E27FC236}">
                <a16:creationId xmlns:a16="http://schemas.microsoft.com/office/drawing/2014/main" id="{FA202E04-FD1F-6ACE-AB76-F293ED596AFE}"/>
              </a:ext>
            </a:extLst>
          </p:cNvPr>
          <p:cNvSpPr txBox="1"/>
          <p:nvPr/>
        </p:nvSpPr>
        <p:spPr>
          <a:xfrm>
            <a:off x="6329850" y="4727507"/>
            <a:ext cx="1592743" cy="523220"/>
          </a:xfrm>
          <a:prstGeom prst="rect">
            <a:avLst/>
          </a:prstGeom>
          <a:noFill/>
        </p:spPr>
        <p:txBody>
          <a:bodyPr wrap="square" rtlCol="0">
            <a:spAutoFit/>
          </a:bodyPr>
          <a:lstStyle/>
          <a:p>
            <a:pPr algn="r"/>
            <a:r>
              <a:rPr lang="lv-LV" sz="2800" b="1" dirty="0">
                <a:solidFill>
                  <a:srgbClr val="0000A2"/>
                </a:solidFill>
                <a:latin typeface="Roboto" pitchFamily="2" charset="0"/>
                <a:ea typeface="Roboto" pitchFamily="2" charset="0"/>
                <a:cs typeface="Roboto" pitchFamily="2" charset="0"/>
              </a:rPr>
              <a:t>TalTech</a:t>
            </a:r>
            <a:endParaRPr lang="en-GB" sz="2800" b="1" dirty="0">
              <a:solidFill>
                <a:srgbClr val="0000A2"/>
              </a:solidFill>
              <a:latin typeface="Roboto" pitchFamily="2" charset="0"/>
              <a:ea typeface="Roboto" pitchFamily="2" charset="0"/>
              <a:cs typeface="Roboto" pitchFamily="2" charset="0"/>
            </a:endParaRPr>
          </a:p>
        </p:txBody>
      </p:sp>
      <p:pic>
        <p:nvPicPr>
          <p:cNvPr id="37" name="Picture 2">
            <a:extLst>
              <a:ext uri="{FF2B5EF4-FFF2-40B4-BE49-F238E27FC236}">
                <a16:creationId xmlns:a16="http://schemas.microsoft.com/office/drawing/2014/main" id="{DA974A39-D26B-B920-5F30-BA9588558E1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8298041" y="4101005"/>
            <a:ext cx="492081" cy="246041"/>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a:extLst>
              <a:ext uri="{FF2B5EF4-FFF2-40B4-BE49-F238E27FC236}">
                <a16:creationId xmlns:a16="http://schemas.microsoft.com/office/drawing/2014/main" id="{DC14A759-A907-49DE-0C70-6C957635F0D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8042" y="3442604"/>
            <a:ext cx="492081" cy="295249"/>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8">
            <a:extLst>
              <a:ext uri="{FF2B5EF4-FFF2-40B4-BE49-F238E27FC236}">
                <a16:creationId xmlns:a16="http://schemas.microsoft.com/office/drawing/2014/main" id="{2B833763-203C-2373-5CFB-83D28AB5463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98040" y="4785895"/>
            <a:ext cx="492081" cy="313122"/>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A503D70F-19AC-29CD-94CD-9FC06CAC450D}"/>
              </a:ext>
            </a:extLst>
          </p:cNvPr>
          <p:cNvSpPr txBox="1"/>
          <p:nvPr/>
        </p:nvSpPr>
        <p:spPr>
          <a:xfrm>
            <a:off x="8843025" y="3267064"/>
            <a:ext cx="2473053" cy="646331"/>
          </a:xfrm>
          <a:prstGeom prst="rect">
            <a:avLst/>
          </a:prstGeom>
          <a:noFill/>
        </p:spPr>
        <p:txBody>
          <a:bodyPr wrap="square" rtlCol="0">
            <a:spAutoFit/>
          </a:bodyPr>
          <a:lstStyle/>
          <a:p>
            <a:r>
              <a:rPr lang="en-GB" dirty="0">
                <a:latin typeface="Roboto" pitchFamily="2" charset="0"/>
                <a:ea typeface="Roboto" pitchFamily="2" charset="0"/>
              </a:rPr>
              <a:t>PhD student or researcher</a:t>
            </a:r>
          </a:p>
        </p:txBody>
      </p:sp>
      <p:sp>
        <p:nvSpPr>
          <p:cNvPr id="45" name="TextBox 44">
            <a:extLst>
              <a:ext uri="{FF2B5EF4-FFF2-40B4-BE49-F238E27FC236}">
                <a16:creationId xmlns:a16="http://schemas.microsoft.com/office/drawing/2014/main" id="{68228300-BBD8-A459-C461-DA35E34D32B3}"/>
              </a:ext>
            </a:extLst>
          </p:cNvPr>
          <p:cNvSpPr txBox="1"/>
          <p:nvPr/>
        </p:nvSpPr>
        <p:spPr>
          <a:xfrm>
            <a:off x="8836423" y="3915288"/>
            <a:ext cx="2368945" cy="646331"/>
          </a:xfrm>
          <a:prstGeom prst="rect">
            <a:avLst/>
          </a:prstGeom>
          <a:noFill/>
        </p:spPr>
        <p:txBody>
          <a:bodyPr wrap="square" rtlCol="0">
            <a:spAutoFit/>
          </a:bodyPr>
          <a:lstStyle/>
          <a:p>
            <a:r>
              <a:rPr lang="en-GB" dirty="0">
                <a:latin typeface="Roboto" pitchFamily="2" charset="0"/>
                <a:ea typeface="Roboto" pitchFamily="2" charset="0"/>
              </a:rPr>
              <a:t>PhD student or researcher</a:t>
            </a:r>
          </a:p>
        </p:txBody>
      </p:sp>
      <p:sp>
        <p:nvSpPr>
          <p:cNvPr id="46" name="TextBox 45">
            <a:extLst>
              <a:ext uri="{FF2B5EF4-FFF2-40B4-BE49-F238E27FC236}">
                <a16:creationId xmlns:a16="http://schemas.microsoft.com/office/drawing/2014/main" id="{C6BE5092-F6B9-6F62-1423-2046A01669C7}"/>
              </a:ext>
            </a:extLst>
          </p:cNvPr>
          <p:cNvSpPr txBox="1"/>
          <p:nvPr/>
        </p:nvSpPr>
        <p:spPr>
          <a:xfrm>
            <a:off x="8843025" y="4621159"/>
            <a:ext cx="2327618" cy="646331"/>
          </a:xfrm>
          <a:prstGeom prst="rect">
            <a:avLst/>
          </a:prstGeom>
          <a:noFill/>
        </p:spPr>
        <p:txBody>
          <a:bodyPr wrap="square" rtlCol="0">
            <a:spAutoFit/>
          </a:bodyPr>
          <a:lstStyle/>
          <a:p>
            <a:r>
              <a:rPr lang="en-GB" dirty="0">
                <a:latin typeface="Roboto" pitchFamily="2" charset="0"/>
                <a:ea typeface="Roboto" pitchFamily="2" charset="0"/>
              </a:rPr>
              <a:t>PhD student or researcher</a:t>
            </a:r>
          </a:p>
        </p:txBody>
      </p:sp>
      <p:sp>
        <p:nvSpPr>
          <p:cNvPr id="47" name="TextBox 46">
            <a:extLst>
              <a:ext uri="{FF2B5EF4-FFF2-40B4-BE49-F238E27FC236}">
                <a16:creationId xmlns:a16="http://schemas.microsoft.com/office/drawing/2014/main" id="{29B82150-E792-41FA-74F4-6E8978B92B04}"/>
              </a:ext>
            </a:extLst>
          </p:cNvPr>
          <p:cNvSpPr txBox="1"/>
          <p:nvPr/>
        </p:nvSpPr>
        <p:spPr>
          <a:xfrm>
            <a:off x="8162958" y="2406887"/>
            <a:ext cx="3153120" cy="861774"/>
          </a:xfrm>
          <a:prstGeom prst="rect">
            <a:avLst/>
          </a:prstGeom>
          <a:noFill/>
        </p:spPr>
        <p:txBody>
          <a:bodyPr wrap="square" rtlCol="0">
            <a:spAutoFit/>
          </a:bodyPr>
          <a:lstStyle/>
          <a:p>
            <a:r>
              <a:rPr lang="en-GB" b="1" dirty="0">
                <a:latin typeface="Roboto" pitchFamily="2" charset="0"/>
                <a:ea typeface="Roboto" pitchFamily="2" charset="0"/>
              </a:rPr>
              <a:t>Pillar Leader</a:t>
            </a:r>
            <a:r>
              <a:rPr lang="en-GB" dirty="0">
                <a:latin typeface="Roboto" pitchFamily="2" charset="0"/>
                <a:ea typeface="Roboto" pitchFamily="2" charset="0"/>
              </a:rPr>
              <a:t> - </a:t>
            </a:r>
            <a:r>
              <a:rPr lang="en-GB" sz="1600" dirty="0">
                <a:latin typeface="Roboto" pitchFamily="2" charset="0"/>
                <a:ea typeface="Roboto" pitchFamily="2" charset="0"/>
              </a:rPr>
              <a:t>Senior Researcher with proven knowledge in the field</a:t>
            </a:r>
            <a:endParaRPr lang="en-GB" dirty="0">
              <a:latin typeface="Roboto" pitchFamily="2" charset="0"/>
              <a:ea typeface="Roboto" pitchFamily="2" charset="0"/>
            </a:endParaRPr>
          </a:p>
        </p:txBody>
      </p:sp>
      <p:sp>
        <p:nvSpPr>
          <p:cNvPr id="48" name="TextBox 47">
            <a:extLst>
              <a:ext uri="{FF2B5EF4-FFF2-40B4-BE49-F238E27FC236}">
                <a16:creationId xmlns:a16="http://schemas.microsoft.com/office/drawing/2014/main" id="{10DBE580-F117-1C8A-0659-4ACD021997BC}"/>
              </a:ext>
            </a:extLst>
          </p:cNvPr>
          <p:cNvSpPr txBox="1"/>
          <p:nvPr/>
        </p:nvSpPr>
        <p:spPr>
          <a:xfrm>
            <a:off x="10465772" y="2504619"/>
            <a:ext cx="1458804" cy="523220"/>
          </a:xfrm>
          <a:prstGeom prst="rect">
            <a:avLst/>
          </a:prstGeom>
          <a:noFill/>
        </p:spPr>
        <p:txBody>
          <a:bodyPr wrap="square" rtlCol="0">
            <a:spAutoFit/>
          </a:bodyPr>
          <a:lstStyle/>
          <a:p>
            <a:pPr algn="r"/>
            <a:r>
              <a:rPr lang="lv-LV" sz="2800" b="1" dirty="0">
                <a:solidFill>
                  <a:srgbClr val="0000A2"/>
                </a:solidFill>
                <a:latin typeface="Roboto" pitchFamily="2" charset="0"/>
                <a:ea typeface="Roboto" pitchFamily="2" charset="0"/>
                <a:cs typeface="Roboto" pitchFamily="2" charset="0"/>
              </a:rPr>
              <a:t>TalTech</a:t>
            </a:r>
            <a:endParaRPr lang="en-GB" sz="2800" b="1" dirty="0">
              <a:solidFill>
                <a:srgbClr val="0000A2"/>
              </a:solidFill>
              <a:latin typeface="Roboto" pitchFamily="2" charset="0"/>
              <a:ea typeface="Roboto" pitchFamily="2" charset="0"/>
              <a:cs typeface="Roboto" pitchFamily="2" charset="0"/>
            </a:endParaRPr>
          </a:p>
        </p:txBody>
      </p:sp>
      <p:sp>
        <p:nvSpPr>
          <p:cNvPr id="49" name="TextBox 48">
            <a:extLst>
              <a:ext uri="{FF2B5EF4-FFF2-40B4-BE49-F238E27FC236}">
                <a16:creationId xmlns:a16="http://schemas.microsoft.com/office/drawing/2014/main" id="{30C172EF-07DC-1E96-CEBD-C361D95D4909}"/>
              </a:ext>
            </a:extLst>
          </p:cNvPr>
          <p:cNvSpPr txBox="1"/>
          <p:nvPr/>
        </p:nvSpPr>
        <p:spPr>
          <a:xfrm>
            <a:off x="10535880" y="3328619"/>
            <a:ext cx="1388695" cy="523220"/>
          </a:xfrm>
          <a:prstGeom prst="rect">
            <a:avLst/>
          </a:prstGeom>
          <a:noFill/>
        </p:spPr>
        <p:txBody>
          <a:bodyPr wrap="square" rtlCol="0">
            <a:spAutoFit/>
          </a:bodyPr>
          <a:lstStyle/>
          <a:p>
            <a:pPr algn="r"/>
            <a:r>
              <a:rPr lang="lv-LV" sz="2800" b="1" dirty="0">
                <a:solidFill>
                  <a:srgbClr val="0000A2"/>
                </a:solidFill>
                <a:latin typeface="Roboto" pitchFamily="2" charset="0"/>
                <a:ea typeface="Roboto" pitchFamily="2" charset="0"/>
                <a:cs typeface="Roboto" pitchFamily="2" charset="0"/>
              </a:rPr>
              <a:t>VU</a:t>
            </a:r>
            <a:endParaRPr lang="en-GB" sz="2800" b="1" dirty="0">
              <a:solidFill>
                <a:srgbClr val="0000A2"/>
              </a:solidFill>
              <a:latin typeface="Roboto" pitchFamily="2" charset="0"/>
              <a:ea typeface="Roboto" pitchFamily="2" charset="0"/>
              <a:cs typeface="Roboto" pitchFamily="2" charset="0"/>
            </a:endParaRPr>
          </a:p>
        </p:txBody>
      </p:sp>
      <p:sp>
        <p:nvSpPr>
          <p:cNvPr id="50" name="TextBox 49">
            <a:extLst>
              <a:ext uri="{FF2B5EF4-FFF2-40B4-BE49-F238E27FC236}">
                <a16:creationId xmlns:a16="http://schemas.microsoft.com/office/drawing/2014/main" id="{675C7496-0281-749B-13A4-C4829DA537E7}"/>
              </a:ext>
            </a:extLst>
          </p:cNvPr>
          <p:cNvSpPr txBox="1"/>
          <p:nvPr/>
        </p:nvSpPr>
        <p:spPr>
          <a:xfrm>
            <a:off x="10501379" y="4008715"/>
            <a:ext cx="1423196" cy="523220"/>
          </a:xfrm>
          <a:prstGeom prst="rect">
            <a:avLst/>
          </a:prstGeom>
          <a:noFill/>
        </p:spPr>
        <p:txBody>
          <a:bodyPr wrap="square" rtlCol="0">
            <a:spAutoFit/>
          </a:bodyPr>
          <a:lstStyle/>
          <a:p>
            <a:pPr algn="r"/>
            <a:r>
              <a:rPr lang="lv-LV" sz="2800" b="1" dirty="0">
                <a:solidFill>
                  <a:srgbClr val="0000A2"/>
                </a:solidFill>
                <a:latin typeface="Roboto" pitchFamily="2" charset="0"/>
                <a:ea typeface="Roboto" pitchFamily="2" charset="0"/>
                <a:cs typeface="Roboto" pitchFamily="2" charset="0"/>
              </a:rPr>
              <a:t>LU</a:t>
            </a:r>
            <a:endParaRPr lang="en-GB" sz="2800" b="1" dirty="0">
              <a:solidFill>
                <a:srgbClr val="0000A2"/>
              </a:solidFill>
              <a:latin typeface="Roboto" pitchFamily="2" charset="0"/>
              <a:ea typeface="Roboto" pitchFamily="2" charset="0"/>
              <a:cs typeface="Roboto" pitchFamily="2" charset="0"/>
            </a:endParaRPr>
          </a:p>
        </p:txBody>
      </p:sp>
      <p:sp>
        <p:nvSpPr>
          <p:cNvPr id="51" name="TextBox 50">
            <a:extLst>
              <a:ext uri="{FF2B5EF4-FFF2-40B4-BE49-F238E27FC236}">
                <a16:creationId xmlns:a16="http://schemas.microsoft.com/office/drawing/2014/main" id="{E5F444DC-34C3-91CA-ABF0-4EE3562BD86A}"/>
              </a:ext>
            </a:extLst>
          </p:cNvPr>
          <p:cNvSpPr txBox="1"/>
          <p:nvPr/>
        </p:nvSpPr>
        <p:spPr>
          <a:xfrm>
            <a:off x="10331830" y="4700668"/>
            <a:ext cx="1592743" cy="523220"/>
          </a:xfrm>
          <a:prstGeom prst="rect">
            <a:avLst/>
          </a:prstGeom>
          <a:noFill/>
        </p:spPr>
        <p:txBody>
          <a:bodyPr wrap="square" rtlCol="0">
            <a:spAutoFit/>
          </a:bodyPr>
          <a:lstStyle/>
          <a:p>
            <a:pPr algn="r"/>
            <a:r>
              <a:rPr lang="lv-LV" sz="2800" b="1" dirty="0">
                <a:solidFill>
                  <a:srgbClr val="0000A2"/>
                </a:solidFill>
                <a:latin typeface="Roboto" pitchFamily="2" charset="0"/>
                <a:ea typeface="Roboto" pitchFamily="2" charset="0"/>
                <a:cs typeface="Roboto" pitchFamily="2" charset="0"/>
              </a:rPr>
              <a:t>TU</a:t>
            </a:r>
            <a:endParaRPr lang="en-GB" sz="2800" b="1" dirty="0">
              <a:solidFill>
                <a:srgbClr val="0000A2"/>
              </a:solidFill>
              <a:latin typeface="Roboto" pitchFamily="2" charset="0"/>
              <a:ea typeface="Roboto" pitchFamily="2" charset="0"/>
              <a:cs typeface="Roboto" pitchFamily="2" charset="0"/>
            </a:endParaRPr>
          </a:p>
        </p:txBody>
      </p:sp>
    </p:spTree>
    <p:extLst>
      <p:ext uri="{BB962C8B-B14F-4D97-AF65-F5344CB8AC3E}">
        <p14:creationId xmlns:p14="http://schemas.microsoft.com/office/powerpoint/2010/main" val="2524851243"/>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Virsraksts 4">
            <a:extLst>
              <a:ext uri="{FF2B5EF4-FFF2-40B4-BE49-F238E27FC236}">
                <a16:creationId xmlns:a16="http://schemas.microsoft.com/office/drawing/2014/main" id="{977D2D45-6BF1-FD3A-C2F9-AFBD1293CBBD}"/>
              </a:ext>
            </a:extLst>
          </p:cNvPr>
          <p:cNvSpPr>
            <a:spLocks noGrp="1"/>
          </p:cNvSpPr>
          <p:nvPr>
            <p:ph type="title"/>
          </p:nvPr>
        </p:nvSpPr>
        <p:spPr>
          <a:xfrm>
            <a:off x="816745" y="1"/>
            <a:ext cx="11375253" cy="479394"/>
          </a:xfrm>
        </p:spPr>
        <p:txBody>
          <a:bodyPr>
            <a:normAutofit fontScale="90000"/>
          </a:bodyPr>
          <a:lstStyle/>
          <a:p>
            <a:r>
              <a:rPr lang="en-US" b="1" dirty="0"/>
              <a:t>Expected outcomes of the Feasibility Study</a:t>
            </a:r>
          </a:p>
        </p:txBody>
      </p:sp>
      <p:sp>
        <p:nvSpPr>
          <p:cNvPr id="2" name="Taisnstūris 1">
            <a:extLst>
              <a:ext uri="{FF2B5EF4-FFF2-40B4-BE49-F238E27FC236}">
                <a16:creationId xmlns:a16="http://schemas.microsoft.com/office/drawing/2014/main" id="{7FBAD761-3F97-0722-611D-D625DE47FE94}"/>
              </a:ext>
            </a:extLst>
          </p:cNvPr>
          <p:cNvSpPr/>
          <p:nvPr/>
        </p:nvSpPr>
        <p:spPr>
          <a:xfrm>
            <a:off x="0" y="571501"/>
            <a:ext cx="12192000" cy="57150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latin typeface="Roboto" panose="02000000000000000000" pitchFamily="2" charset="0"/>
                <a:ea typeface="Roboto" panose="02000000000000000000" pitchFamily="2" charset="0"/>
                <a:cs typeface="Roboto" panose="02000000000000000000" pitchFamily="2" charset="0"/>
              </a:rPr>
              <a:t>Feasibility Study report </a:t>
            </a:r>
            <a:r>
              <a:rPr lang="en-GB" sz="2800" b="1" dirty="0">
                <a:latin typeface="Roboto" panose="02000000000000000000" pitchFamily="2" charset="0"/>
                <a:ea typeface="Roboto" panose="02000000000000000000" pitchFamily="2" charset="0"/>
                <a:cs typeface="Roboto" panose="02000000000000000000" pitchFamily="2" charset="0"/>
                <a:sym typeface="Wingdings" panose="05000000000000000000" pitchFamily="2" charset="2"/>
              </a:rPr>
              <a:t> Decision making tool for future of the initiative</a:t>
            </a:r>
            <a:endParaRPr lang="en-GB" sz="2800" b="1" i="1" dirty="0">
              <a:latin typeface="Roboto" panose="02000000000000000000" pitchFamily="2" charset="0"/>
              <a:ea typeface="Roboto" panose="02000000000000000000" pitchFamily="2" charset="0"/>
              <a:cs typeface="Roboto" panose="02000000000000000000" pitchFamily="2" charset="0"/>
            </a:endParaRPr>
          </a:p>
        </p:txBody>
      </p:sp>
      <p:sp>
        <p:nvSpPr>
          <p:cNvPr id="3" name="Taisnstūris 2">
            <a:extLst>
              <a:ext uri="{FF2B5EF4-FFF2-40B4-BE49-F238E27FC236}">
                <a16:creationId xmlns:a16="http://schemas.microsoft.com/office/drawing/2014/main" id="{0B28A757-E66A-1833-4DE6-327B196A6360}"/>
              </a:ext>
            </a:extLst>
          </p:cNvPr>
          <p:cNvSpPr/>
          <p:nvPr/>
        </p:nvSpPr>
        <p:spPr>
          <a:xfrm>
            <a:off x="1" y="1143001"/>
            <a:ext cx="12189846" cy="54191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The main tangible outcome for the Feasibility Study is the Feasibility Study Report. The information collected within the Feasibility Study </a:t>
            </a:r>
            <a:r>
              <a:rPr lang="en-US" sz="2000" dirty="0" err="1">
                <a:solidFill>
                  <a:schemeClr val="tx1"/>
                </a:solidFill>
                <a:latin typeface="Roboto" panose="02000000000000000000" pitchFamily="2" charset="0"/>
                <a:ea typeface="Roboto" panose="02000000000000000000" pitchFamily="2" charset="0"/>
                <a:cs typeface="Roboto" panose="02000000000000000000" pitchFamily="2" charset="0"/>
              </a:rPr>
              <a:t>Rreport</a:t>
            </a: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 is to be used as decision making tool for the future of the APTCB project: facility construction and full implementation of the proposal.</a:t>
            </a:r>
          </a:p>
          <a:p>
            <a:pPr marL="228600" indent="-228600">
              <a:buClr>
                <a:srgbClr val="000066"/>
              </a:buClr>
              <a:buFont typeface="Wingdings" panose="05000000000000000000" pitchFamily="2" charset="2"/>
              <a:buChar char="§"/>
            </a:pPr>
            <a:endParaRPr lang="en-US" sz="20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Other documents will be created along with the Feasibility Study report:</a:t>
            </a:r>
          </a:p>
          <a:p>
            <a:pPr marL="685800" lvl="1"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risk analysis associated with APTCB proposal and overall risk management strategy; </a:t>
            </a:r>
          </a:p>
          <a:p>
            <a:pPr marL="685800" lvl="1"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finalized and factual-based proposal for layout of the APTCB facility; </a:t>
            </a:r>
          </a:p>
          <a:p>
            <a:pPr marL="685800" lvl="1"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finalized and factual-based beam-time separation usage proposal for the APTCB facility; </a:t>
            </a:r>
          </a:p>
          <a:p>
            <a:pPr marL="685800" lvl="1"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finalized and factual-based list of selection criteria for the choice of most suitable APTCB facility construction site. </a:t>
            </a:r>
          </a:p>
          <a:p>
            <a:pPr marL="685800" lvl="1"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initial proposal for the expected staging for full-scale development of APTCB facility; </a:t>
            </a:r>
          </a:p>
          <a:p>
            <a:pPr marL="685800" lvl="1"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initial basis for a business plan for the APTCB facility. </a:t>
            </a:r>
          </a:p>
        </p:txBody>
      </p:sp>
    </p:spTree>
    <p:extLst>
      <p:ext uri="{BB962C8B-B14F-4D97-AF65-F5344CB8AC3E}">
        <p14:creationId xmlns:p14="http://schemas.microsoft.com/office/powerpoint/2010/main" val="2944813816"/>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Virsraksts 4">
            <a:extLst>
              <a:ext uri="{FF2B5EF4-FFF2-40B4-BE49-F238E27FC236}">
                <a16:creationId xmlns:a16="http://schemas.microsoft.com/office/drawing/2014/main" id="{977D2D45-6BF1-FD3A-C2F9-AFBD1293CBBD}"/>
              </a:ext>
            </a:extLst>
          </p:cNvPr>
          <p:cNvSpPr>
            <a:spLocks noGrp="1"/>
          </p:cNvSpPr>
          <p:nvPr>
            <p:ph type="title"/>
          </p:nvPr>
        </p:nvSpPr>
        <p:spPr>
          <a:xfrm>
            <a:off x="816745" y="1"/>
            <a:ext cx="11375253" cy="479394"/>
          </a:xfrm>
        </p:spPr>
        <p:txBody>
          <a:bodyPr>
            <a:normAutofit fontScale="90000"/>
          </a:bodyPr>
          <a:lstStyle/>
          <a:p>
            <a:r>
              <a:rPr lang="en-US" b="1" dirty="0"/>
              <a:t>Expected outcomes of the Feasibility Study</a:t>
            </a:r>
          </a:p>
        </p:txBody>
      </p:sp>
      <p:sp>
        <p:nvSpPr>
          <p:cNvPr id="2" name="Taisnstūris 1">
            <a:extLst>
              <a:ext uri="{FF2B5EF4-FFF2-40B4-BE49-F238E27FC236}">
                <a16:creationId xmlns:a16="http://schemas.microsoft.com/office/drawing/2014/main" id="{7FBAD761-3F97-0722-611D-D625DE47FE94}"/>
              </a:ext>
            </a:extLst>
          </p:cNvPr>
          <p:cNvSpPr/>
          <p:nvPr/>
        </p:nvSpPr>
        <p:spPr>
          <a:xfrm>
            <a:off x="0" y="571501"/>
            <a:ext cx="12192000" cy="57150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latin typeface="Roboto" panose="02000000000000000000" pitchFamily="2" charset="0"/>
                <a:ea typeface="Roboto" panose="02000000000000000000" pitchFamily="2" charset="0"/>
                <a:cs typeface="Roboto" panose="02000000000000000000" pitchFamily="2" charset="0"/>
              </a:rPr>
              <a:t>Feasibility Study report </a:t>
            </a:r>
            <a:r>
              <a:rPr lang="en-GB" sz="2800" b="1" dirty="0">
                <a:latin typeface="Roboto" panose="02000000000000000000" pitchFamily="2" charset="0"/>
                <a:ea typeface="Roboto" panose="02000000000000000000" pitchFamily="2" charset="0"/>
                <a:cs typeface="Roboto" panose="02000000000000000000" pitchFamily="2" charset="0"/>
                <a:sym typeface="Wingdings" panose="05000000000000000000" pitchFamily="2" charset="2"/>
              </a:rPr>
              <a:t> Decision making tool for future of the initiative</a:t>
            </a:r>
            <a:endParaRPr lang="en-GB" sz="2800" b="1" i="1" dirty="0">
              <a:latin typeface="Roboto" panose="02000000000000000000" pitchFamily="2" charset="0"/>
              <a:ea typeface="Roboto" panose="02000000000000000000" pitchFamily="2" charset="0"/>
              <a:cs typeface="Roboto" panose="02000000000000000000" pitchFamily="2" charset="0"/>
            </a:endParaRPr>
          </a:p>
        </p:txBody>
      </p:sp>
      <p:sp>
        <p:nvSpPr>
          <p:cNvPr id="3" name="Taisnstūris 2">
            <a:extLst>
              <a:ext uri="{FF2B5EF4-FFF2-40B4-BE49-F238E27FC236}">
                <a16:creationId xmlns:a16="http://schemas.microsoft.com/office/drawing/2014/main" id="{0B28A757-E66A-1833-4DE6-327B196A6360}"/>
              </a:ext>
            </a:extLst>
          </p:cNvPr>
          <p:cNvSpPr/>
          <p:nvPr/>
        </p:nvSpPr>
        <p:spPr>
          <a:xfrm>
            <a:off x="1" y="1143001"/>
            <a:ext cx="12189846" cy="54191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Importantly, the Feasibility Study report and other accompanying documents are to provide the basis for multiple possible scenarios, not a definitive solution, for the decision making stakeholders, while also providing factual basis for comparison of the different options. Exact different scenarios are to be decided within the Feasibility Study, but should at least include: </a:t>
            </a:r>
          </a:p>
          <a:p>
            <a:pPr marL="228600" indent="-228600">
              <a:buClr>
                <a:srgbClr val="000066"/>
              </a:buClr>
              <a:buFont typeface="Wingdings" panose="05000000000000000000" pitchFamily="2" charset="2"/>
              <a:buChar char="§"/>
            </a:pPr>
            <a:endParaRPr lang="en-US" sz="20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full-scale implementation scenario, with varying weights of scientific research and clinical treatment functions; </a:t>
            </a:r>
          </a:p>
          <a:p>
            <a:pPr marL="685800" lvl="1" indent="-228600">
              <a:buClr>
                <a:srgbClr val="000066"/>
              </a:buClr>
              <a:buFont typeface="Wingdings" panose="05000000000000000000" pitchFamily="2" charset="2"/>
              <a:buChar char="§"/>
            </a:pPr>
            <a:endParaRPr lang="en-US" sz="20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partial implementation scenario, limiting certain technical functionalities of the proposed facility; </a:t>
            </a:r>
          </a:p>
          <a:p>
            <a:pPr marL="685800" lvl="1" indent="-228600">
              <a:buClr>
                <a:srgbClr val="000066"/>
              </a:buClr>
              <a:buFont typeface="Wingdings" panose="05000000000000000000" pitchFamily="2" charset="2"/>
              <a:buChar char="§"/>
            </a:pPr>
            <a:endParaRPr lang="en-US" sz="20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scenario of not implementing the facility, while identifying possible alternatives. </a:t>
            </a:r>
          </a:p>
        </p:txBody>
      </p:sp>
    </p:spTree>
    <p:extLst>
      <p:ext uri="{BB962C8B-B14F-4D97-AF65-F5344CB8AC3E}">
        <p14:creationId xmlns:p14="http://schemas.microsoft.com/office/powerpoint/2010/main" val="2582037979"/>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Virsraksts 6">
            <a:extLst>
              <a:ext uri="{FF2B5EF4-FFF2-40B4-BE49-F238E27FC236}">
                <a16:creationId xmlns:a16="http://schemas.microsoft.com/office/drawing/2014/main" id="{7551D141-E14F-2F42-9A9F-35971F49C225}"/>
              </a:ext>
            </a:extLst>
          </p:cNvPr>
          <p:cNvSpPr>
            <a:spLocks noGrp="1"/>
          </p:cNvSpPr>
          <p:nvPr>
            <p:ph type="ctrTitle"/>
          </p:nvPr>
        </p:nvSpPr>
        <p:spPr>
          <a:xfrm>
            <a:off x="0" y="2254250"/>
            <a:ext cx="12192000" cy="2387600"/>
          </a:xfrm>
        </p:spPr>
        <p:txBody>
          <a:bodyPr anchor="ctr">
            <a:noAutofit/>
          </a:bodyPr>
          <a:lstStyle/>
          <a:p>
            <a:r>
              <a:rPr lang="en-US" b="1" i="1" dirty="0">
                <a:solidFill>
                  <a:schemeClr val="bg1"/>
                </a:solidFill>
                <a:latin typeface="Roboto" panose="02000000000000000000" pitchFamily="2" charset="0"/>
                <a:ea typeface="Roboto" panose="02000000000000000000" pitchFamily="2" charset="0"/>
                <a:cs typeface="Roboto" panose="02000000000000000000" pitchFamily="2" charset="0"/>
              </a:rPr>
              <a:t>An exciting and unifying opportunity not to be missed!</a:t>
            </a:r>
          </a:p>
        </p:txBody>
      </p:sp>
    </p:spTree>
    <p:extLst>
      <p:ext uri="{BB962C8B-B14F-4D97-AF65-F5344CB8AC3E}">
        <p14:creationId xmlns:p14="http://schemas.microsoft.com/office/powerpoint/2010/main" val="2746622272"/>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Virsraksts 6">
            <a:extLst>
              <a:ext uri="{FF2B5EF4-FFF2-40B4-BE49-F238E27FC236}">
                <a16:creationId xmlns:a16="http://schemas.microsoft.com/office/drawing/2014/main" id="{7551D141-E14F-2F42-9A9F-35971F49C225}"/>
              </a:ext>
            </a:extLst>
          </p:cNvPr>
          <p:cNvSpPr>
            <a:spLocks noGrp="1"/>
          </p:cNvSpPr>
          <p:nvPr>
            <p:ph type="ctrTitle"/>
          </p:nvPr>
        </p:nvSpPr>
        <p:spPr>
          <a:xfrm>
            <a:off x="0" y="2235200"/>
            <a:ext cx="12192000" cy="2892612"/>
          </a:xfrm>
        </p:spPr>
        <p:txBody>
          <a:bodyPr anchor="ctr">
            <a:normAutofit/>
          </a:bodyPr>
          <a:lstStyle/>
          <a:p>
            <a:r>
              <a:rPr lang="en-US" sz="8800" b="1" dirty="0">
                <a:solidFill>
                  <a:schemeClr val="bg1"/>
                </a:solidFill>
                <a:latin typeface="Roboto" panose="02000000000000000000" pitchFamily="2" charset="0"/>
                <a:ea typeface="Roboto" panose="02000000000000000000" pitchFamily="2" charset="0"/>
                <a:cs typeface="Roboto" panose="02000000000000000000" pitchFamily="2" charset="0"/>
              </a:rPr>
              <a:t>Thank you for</a:t>
            </a:r>
            <a:br>
              <a:rPr lang="en-US" sz="8800" b="1" dirty="0">
                <a:solidFill>
                  <a:schemeClr val="bg1"/>
                </a:solidFill>
                <a:latin typeface="Roboto" panose="02000000000000000000" pitchFamily="2" charset="0"/>
                <a:ea typeface="Roboto" panose="02000000000000000000" pitchFamily="2" charset="0"/>
                <a:cs typeface="Roboto" panose="02000000000000000000" pitchFamily="2" charset="0"/>
              </a:rPr>
            </a:br>
            <a:r>
              <a:rPr lang="en-US" sz="8800" b="1" dirty="0">
                <a:solidFill>
                  <a:schemeClr val="bg1"/>
                </a:solidFill>
                <a:latin typeface="Roboto" panose="02000000000000000000" pitchFamily="2" charset="0"/>
                <a:ea typeface="Roboto" panose="02000000000000000000" pitchFamily="2" charset="0"/>
                <a:cs typeface="Roboto" panose="02000000000000000000" pitchFamily="2" charset="0"/>
              </a:rPr>
              <a:t>your attention !</a:t>
            </a:r>
          </a:p>
        </p:txBody>
      </p:sp>
    </p:spTree>
    <p:extLst>
      <p:ext uri="{BB962C8B-B14F-4D97-AF65-F5344CB8AC3E}">
        <p14:creationId xmlns:p14="http://schemas.microsoft.com/office/powerpoint/2010/main" val="1866849758"/>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dirty="0"/>
              <a:t>The “why” of the initiative idea: </a:t>
            </a:r>
            <a:r>
              <a:rPr lang="en-US" b="1" dirty="0"/>
              <a:t>scientific research perspective</a:t>
            </a:r>
          </a:p>
        </p:txBody>
      </p:sp>
      <p:sp>
        <p:nvSpPr>
          <p:cNvPr id="4" name="Taisnstūris 3">
            <a:extLst>
              <a:ext uri="{FF2B5EF4-FFF2-40B4-BE49-F238E27FC236}">
                <a16:creationId xmlns:a16="http://schemas.microsoft.com/office/drawing/2014/main" id="{97EA5A39-DCD7-4BA0-E164-4B1FED675A04}"/>
              </a:ext>
            </a:extLst>
          </p:cNvPr>
          <p:cNvSpPr/>
          <p:nvPr/>
        </p:nvSpPr>
        <p:spPr>
          <a:xfrm>
            <a:off x="0" y="4810125"/>
            <a:ext cx="12192000" cy="1642602"/>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latin typeface="Roboto" panose="02000000000000000000" pitchFamily="2" charset="0"/>
                <a:ea typeface="Roboto" panose="02000000000000000000" pitchFamily="2" charset="0"/>
                <a:cs typeface="Roboto" panose="02000000000000000000" pitchFamily="2" charset="0"/>
              </a:rPr>
              <a:t>Joint particle accelerator based research infrastructure would foster even more fruitful collaboration with </a:t>
            </a:r>
          </a:p>
          <a:p>
            <a:r>
              <a:rPr lang="en-US" sz="2800" b="1" dirty="0">
                <a:latin typeface="Roboto" panose="02000000000000000000" pitchFamily="2" charset="0"/>
                <a:ea typeface="Roboto" panose="02000000000000000000" pitchFamily="2" charset="0"/>
                <a:cs typeface="Roboto" panose="02000000000000000000" pitchFamily="2" charset="0"/>
              </a:rPr>
              <a:t>the European Organization for Nuclear Research    </a:t>
            </a:r>
          </a:p>
        </p:txBody>
      </p:sp>
      <p:pic>
        <p:nvPicPr>
          <p:cNvPr id="6" name="Attēls 2">
            <a:extLst>
              <a:ext uri="{FF2B5EF4-FFF2-40B4-BE49-F238E27FC236}">
                <a16:creationId xmlns:a16="http://schemas.microsoft.com/office/drawing/2014/main" id="{6994732F-E488-F9C3-D243-A573E45683E2}"/>
              </a:ext>
            </a:extLst>
          </p:cNvPr>
          <p:cNvPicPr>
            <a:picLocks noChangeAspect="1"/>
          </p:cNvPicPr>
          <p:nvPr/>
        </p:nvPicPr>
        <p:blipFill>
          <a:blip r:embed="rId2"/>
          <a:stretch>
            <a:fillRect/>
          </a:stretch>
        </p:blipFill>
        <p:spPr>
          <a:xfrm>
            <a:off x="5448271" y="707516"/>
            <a:ext cx="6743729" cy="3940684"/>
          </a:xfrm>
          <a:prstGeom prst="rect">
            <a:avLst/>
          </a:prstGeom>
        </p:spPr>
      </p:pic>
      <p:sp>
        <p:nvSpPr>
          <p:cNvPr id="7" name="Content Placeholder 2">
            <a:extLst>
              <a:ext uri="{FF2B5EF4-FFF2-40B4-BE49-F238E27FC236}">
                <a16:creationId xmlns:a16="http://schemas.microsoft.com/office/drawing/2014/main" id="{46EBF1EA-C6DC-8F15-7ABE-03997296A72B}"/>
              </a:ext>
            </a:extLst>
          </p:cNvPr>
          <p:cNvSpPr txBox="1">
            <a:spLocks/>
          </p:cNvSpPr>
          <p:nvPr/>
        </p:nvSpPr>
        <p:spPr>
          <a:xfrm>
            <a:off x="17361" y="707516"/>
            <a:ext cx="5430910" cy="3940684"/>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CMU Sans Serif" pitchFamily="2" charset="0"/>
                <a:ea typeface="CMU Sans Serif" pitchFamily="2" charset="0"/>
                <a:cs typeface="CMU Sans Serif" pitchFamily="2"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MU Sans Serif" pitchFamily="2" charset="0"/>
                <a:ea typeface="CMU Sans Serif" pitchFamily="2" charset="0"/>
                <a:cs typeface="CMU Sans Serif" pitchFamily="2"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MU Sans Serif" pitchFamily="2" charset="0"/>
                <a:ea typeface="CMU Sans Serif" pitchFamily="2" charset="0"/>
                <a:cs typeface="CMU Sans Serif" pitchFamily="2"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MU Sans Serif" pitchFamily="2" charset="0"/>
                <a:ea typeface="CMU Sans Serif" pitchFamily="2" charset="0"/>
                <a:cs typeface="CMU Sans Serif" pitchFamily="2"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MU Sans Serif" pitchFamily="2" charset="0"/>
                <a:ea typeface="CMU Sans Serif" pitchFamily="2" charset="0"/>
                <a:cs typeface="CMU Sans Serif" pitchFamily="2"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dirty="0">
                <a:latin typeface="Roboto" panose="02000000000000000000" pitchFamily="2" charset="0"/>
                <a:ea typeface="Roboto" panose="02000000000000000000" pitchFamily="2" charset="0"/>
                <a:cs typeface="Roboto" panose="02000000000000000000" pitchFamily="2" charset="0"/>
              </a:rPr>
              <a:t>The Baltic States are lacking a joint, large-scale multi-disciplinary scientific research infrastructure</a:t>
            </a:r>
            <a:endParaRPr lang="en-GB" sz="2400" dirty="0">
              <a:latin typeface="Roboto" panose="02000000000000000000" pitchFamily="2" charset="0"/>
              <a:ea typeface="Roboto" panose="02000000000000000000" pitchFamily="2" charset="0"/>
              <a:cs typeface="Roboto" panose="02000000000000000000" pitchFamily="2" charset="0"/>
            </a:endParaRPr>
          </a:p>
          <a:p>
            <a:pPr marL="0" indent="0">
              <a:buNone/>
            </a:pPr>
            <a:endParaRPr lang="en-GB" sz="2400" dirty="0">
              <a:latin typeface="Roboto" panose="02000000000000000000" pitchFamily="2" charset="0"/>
              <a:ea typeface="Roboto" panose="02000000000000000000" pitchFamily="2" charset="0"/>
              <a:cs typeface="Roboto" panose="02000000000000000000" pitchFamily="2" charset="0"/>
            </a:endParaRPr>
          </a:p>
          <a:p>
            <a:pPr marL="0" indent="0">
              <a:buNone/>
            </a:pPr>
            <a:r>
              <a:rPr lang="en-GB" sz="2400" b="1" dirty="0">
                <a:latin typeface="Roboto" panose="02000000000000000000" pitchFamily="2" charset="0"/>
                <a:ea typeface="Roboto" panose="02000000000000000000" pitchFamily="2" charset="0"/>
                <a:cs typeface="Roboto" panose="02000000000000000000" pitchFamily="2" charset="0"/>
              </a:rPr>
              <a:t>Opportunities to develop broad programme in various new research areas for the region</a:t>
            </a:r>
            <a:endParaRPr lang="en-US" sz="2400" b="1"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63401028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i="1" dirty="0"/>
              <a:t>Recap</a:t>
            </a:r>
            <a:r>
              <a:rPr lang="en-US" b="1" dirty="0"/>
              <a:t>: Road to the initiative</a:t>
            </a:r>
          </a:p>
        </p:txBody>
      </p:sp>
      <p:sp>
        <p:nvSpPr>
          <p:cNvPr id="5" name="Brīvforma: forma 4">
            <a:extLst>
              <a:ext uri="{FF2B5EF4-FFF2-40B4-BE49-F238E27FC236}">
                <a16:creationId xmlns:a16="http://schemas.microsoft.com/office/drawing/2014/main" id="{73312700-21CC-A128-F2F2-C21287C30049}"/>
              </a:ext>
            </a:extLst>
          </p:cNvPr>
          <p:cNvSpPr/>
          <p:nvPr/>
        </p:nvSpPr>
        <p:spPr>
          <a:xfrm>
            <a:off x="-21266" y="1552353"/>
            <a:ext cx="12291237" cy="4380614"/>
          </a:xfrm>
          <a:custGeom>
            <a:avLst/>
            <a:gdLst>
              <a:gd name="connsiteX0" fmla="*/ 0 w 12195544"/>
              <a:gd name="connsiteY0" fmla="*/ 4380614 h 4380614"/>
              <a:gd name="connsiteX1" fmla="*/ 3487479 w 12195544"/>
              <a:gd name="connsiteY1" fmla="*/ 3689498 h 4380614"/>
              <a:gd name="connsiteX2" fmla="*/ 5507665 w 12195544"/>
              <a:gd name="connsiteY2" fmla="*/ 2147777 h 4380614"/>
              <a:gd name="connsiteX3" fmla="*/ 8771860 w 12195544"/>
              <a:gd name="connsiteY3" fmla="*/ 1658680 h 4380614"/>
              <a:gd name="connsiteX4" fmla="*/ 10504967 w 12195544"/>
              <a:gd name="connsiteY4" fmla="*/ 340242 h 4380614"/>
              <a:gd name="connsiteX5" fmla="*/ 12195544 w 12195544"/>
              <a:gd name="connsiteY5" fmla="*/ 0 h 4380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5544" h="4380614">
                <a:moveTo>
                  <a:pt x="0" y="4380614"/>
                </a:moveTo>
                <a:cubicBezTo>
                  <a:pt x="1284767" y="4221125"/>
                  <a:pt x="2569535" y="4061637"/>
                  <a:pt x="3487479" y="3689498"/>
                </a:cubicBezTo>
                <a:cubicBezTo>
                  <a:pt x="4405423" y="3317359"/>
                  <a:pt x="4626935" y="2486247"/>
                  <a:pt x="5507665" y="2147777"/>
                </a:cubicBezTo>
                <a:cubicBezTo>
                  <a:pt x="6388395" y="1809307"/>
                  <a:pt x="7938976" y="1959936"/>
                  <a:pt x="8771860" y="1658680"/>
                </a:cubicBezTo>
                <a:cubicBezTo>
                  <a:pt x="9604744" y="1357424"/>
                  <a:pt x="9934353" y="616689"/>
                  <a:pt x="10504967" y="340242"/>
                </a:cubicBezTo>
                <a:cubicBezTo>
                  <a:pt x="11075581" y="63795"/>
                  <a:pt x="11880111" y="40758"/>
                  <a:pt x="12195544" y="0"/>
                </a:cubicBezTo>
              </a:path>
            </a:pathLst>
          </a:custGeom>
          <a:noFill/>
          <a:ln w="127000">
            <a:solidFill>
              <a:srgbClr val="000066"/>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āls 5">
            <a:extLst>
              <a:ext uri="{FF2B5EF4-FFF2-40B4-BE49-F238E27FC236}">
                <a16:creationId xmlns:a16="http://schemas.microsoft.com/office/drawing/2014/main" id="{BABC73C6-2C57-AB19-5752-FEAC3D9CB617}"/>
              </a:ext>
            </a:extLst>
          </p:cNvPr>
          <p:cNvSpPr/>
          <p:nvPr/>
        </p:nvSpPr>
        <p:spPr>
          <a:xfrm>
            <a:off x="829340" y="5386555"/>
            <a:ext cx="742506" cy="742506"/>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āls 6">
            <a:extLst>
              <a:ext uri="{FF2B5EF4-FFF2-40B4-BE49-F238E27FC236}">
                <a16:creationId xmlns:a16="http://schemas.microsoft.com/office/drawing/2014/main" id="{BD1DD99D-9C82-2614-28F0-A4722D46FD4B}"/>
              </a:ext>
            </a:extLst>
          </p:cNvPr>
          <p:cNvSpPr/>
          <p:nvPr/>
        </p:nvSpPr>
        <p:spPr>
          <a:xfrm>
            <a:off x="4022651" y="4229382"/>
            <a:ext cx="742506" cy="742506"/>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āls 7">
            <a:extLst>
              <a:ext uri="{FF2B5EF4-FFF2-40B4-BE49-F238E27FC236}">
                <a16:creationId xmlns:a16="http://schemas.microsoft.com/office/drawing/2014/main" id="{B02F727B-5B43-5C9E-9E7E-10D4E0D156B7}"/>
              </a:ext>
            </a:extLst>
          </p:cNvPr>
          <p:cNvSpPr/>
          <p:nvPr/>
        </p:nvSpPr>
        <p:spPr>
          <a:xfrm>
            <a:off x="7162800" y="3053319"/>
            <a:ext cx="742506" cy="742506"/>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āls 8">
            <a:extLst>
              <a:ext uri="{FF2B5EF4-FFF2-40B4-BE49-F238E27FC236}">
                <a16:creationId xmlns:a16="http://schemas.microsoft.com/office/drawing/2014/main" id="{424F97E9-CE7E-C4FB-4395-A1CFAF243C05}"/>
              </a:ext>
            </a:extLst>
          </p:cNvPr>
          <p:cNvSpPr/>
          <p:nvPr/>
        </p:nvSpPr>
        <p:spPr>
          <a:xfrm>
            <a:off x="10196623" y="1552353"/>
            <a:ext cx="742506" cy="742506"/>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830FC11-74FB-339B-52B7-BA4EA8891F19}"/>
              </a:ext>
            </a:extLst>
          </p:cNvPr>
          <p:cNvSpPr txBox="1"/>
          <p:nvPr/>
        </p:nvSpPr>
        <p:spPr>
          <a:xfrm>
            <a:off x="3543" y="3626902"/>
            <a:ext cx="4222897" cy="1631216"/>
          </a:xfrm>
          <a:prstGeom prst="rect">
            <a:avLst/>
          </a:prstGeom>
          <a:noFill/>
        </p:spPr>
        <p:txBody>
          <a:bodyPr wrap="square" rtlCol="0">
            <a:spAutoFit/>
          </a:bodyPr>
          <a:lstStyle/>
          <a:p>
            <a:r>
              <a:rPr lang="en-US" sz="2800" b="1" dirty="0">
                <a:latin typeface="Roboto" panose="02000000000000000000" pitchFamily="2" charset="0"/>
                <a:ea typeface="Roboto" panose="02000000000000000000" pitchFamily="2" charset="0"/>
                <a:cs typeface="Roboto" panose="02000000000000000000" pitchFamily="2" charset="0"/>
              </a:rPr>
              <a:t>October 8</a:t>
            </a:r>
            <a:r>
              <a:rPr lang="en-US" sz="2800" b="1" baseline="30000" dirty="0">
                <a:latin typeface="Roboto" panose="02000000000000000000" pitchFamily="2" charset="0"/>
                <a:ea typeface="Roboto" panose="02000000000000000000" pitchFamily="2" charset="0"/>
                <a:cs typeface="Roboto" panose="02000000000000000000" pitchFamily="2" charset="0"/>
              </a:rPr>
              <a:t>th</a:t>
            </a:r>
            <a:r>
              <a:rPr lang="en-US" sz="2800" b="1" dirty="0">
                <a:latin typeface="Roboto" panose="02000000000000000000" pitchFamily="2" charset="0"/>
                <a:ea typeface="Roboto" panose="02000000000000000000" pitchFamily="2" charset="0"/>
                <a:cs typeface="Roboto" panose="02000000000000000000" pitchFamily="2" charset="0"/>
              </a:rPr>
              <a:t>, 2021</a:t>
            </a:r>
          </a:p>
          <a:p>
            <a:r>
              <a:rPr lang="en-US" sz="2400" dirty="0">
                <a:latin typeface="Roboto" panose="02000000000000000000" pitchFamily="2" charset="0"/>
                <a:ea typeface="Roboto" panose="02000000000000000000" pitchFamily="2" charset="0"/>
                <a:cs typeface="Roboto" panose="02000000000000000000" pitchFamily="2" charset="0"/>
              </a:rPr>
              <a:t>CBG discussion with NIMMS collaboration on facility options</a:t>
            </a:r>
          </a:p>
        </p:txBody>
      </p:sp>
    </p:spTree>
    <p:extLst>
      <p:ext uri="{BB962C8B-B14F-4D97-AF65-F5344CB8AC3E}">
        <p14:creationId xmlns:p14="http://schemas.microsoft.com/office/powerpoint/2010/main" val="27127497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50" fill="hold"/>
                                        <p:tgtEl>
                                          <p:spTgt spid="6"/>
                                        </p:tgtEl>
                                        <p:attrNameLst>
                                          <p:attrName>fillcolor</p:attrName>
                                        </p:attrNameLst>
                                      </p:cBhvr>
                                      <p:to>
                                        <a:srgbClr val="92D050"/>
                                      </p:to>
                                    </p:animClr>
                                    <p:set>
                                      <p:cBhvr>
                                        <p:cTn id="7" dur="250" fill="hold"/>
                                        <p:tgtEl>
                                          <p:spTgt spid="6"/>
                                        </p:tgtEl>
                                        <p:attrNameLst>
                                          <p:attrName>fill.type</p:attrName>
                                        </p:attrNameLst>
                                      </p:cBhvr>
                                      <p:to>
                                        <p:strVal val="solid"/>
                                      </p:to>
                                    </p:set>
                                    <p:set>
                                      <p:cBhvr>
                                        <p:cTn id="8" dur="250" fill="hold"/>
                                        <p:tgtEl>
                                          <p:spTgt spid="6"/>
                                        </p:tgtEl>
                                        <p:attrNameLst>
                                          <p:attrName>fill.on</p:attrName>
                                        </p:attrNameLst>
                                      </p:cBhvr>
                                      <p:to>
                                        <p:strVal val="true"/>
                                      </p:to>
                                    </p:set>
                                  </p:childTnLst>
                                </p:cTn>
                              </p:par>
                              <p:par>
                                <p:cTn id="9" presetID="10"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i="1" dirty="0"/>
              <a:t>Recap</a:t>
            </a:r>
            <a:r>
              <a:rPr lang="en-US" b="1" dirty="0"/>
              <a:t>: NIMMS collaboration</a:t>
            </a:r>
          </a:p>
        </p:txBody>
      </p:sp>
      <p:sp>
        <p:nvSpPr>
          <p:cNvPr id="4" name="Content Placeholder 2">
            <a:extLst>
              <a:ext uri="{FF2B5EF4-FFF2-40B4-BE49-F238E27FC236}">
                <a16:creationId xmlns:a16="http://schemas.microsoft.com/office/drawing/2014/main" id="{AE410172-D5E4-825D-BCBF-7020D406BE50}"/>
              </a:ext>
            </a:extLst>
          </p:cNvPr>
          <p:cNvSpPr>
            <a:spLocks noGrp="1"/>
          </p:cNvSpPr>
          <p:nvPr/>
        </p:nvSpPr>
        <p:spPr>
          <a:xfrm>
            <a:off x="0" y="479395"/>
            <a:ext cx="12192000" cy="1170112"/>
          </a:xfrm>
          <a:prstGeom prst="rect">
            <a:avLst/>
          </a:prstGeom>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CMU Sans Serif" pitchFamily="2" charset="0"/>
                <a:ea typeface="CMU Sans Serif" pitchFamily="2" charset="0"/>
                <a:cs typeface="CMU Sans Serif" pitchFamily="2"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MU Sans Serif" pitchFamily="2" charset="0"/>
                <a:ea typeface="CMU Sans Serif" pitchFamily="2" charset="0"/>
                <a:cs typeface="CMU Sans Serif" pitchFamily="2"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MU Sans Serif" pitchFamily="2" charset="0"/>
                <a:ea typeface="CMU Sans Serif" pitchFamily="2" charset="0"/>
                <a:cs typeface="CMU Sans Serif" pitchFamily="2"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MU Sans Serif" pitchFamily="2" charset="0"/>
                <a:ea typeface="CMU Sans Serif" pitchFamily="2" charset="0"/>
                <a:cs typeface="CMU Sans Serif" pitchFamily="2"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MU Sans Serif" pitchFamily="2" charset="0"/>
                <a:ea typeface="CMU Sans Serif" pitchFamily="2" charset="0"/>
                <a:cs typeface="CMU Sans Serif" pitchFamily="2"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lv-LV" sz="4800" b="1" dirty="0">
                <a:solidFill>
                  <a:srgbClr val="0000C8"/>
                </a:solidFill>
                <a:latin typeface="Roboto" panose="02000000000000000000" pitchFamily="2" charset="0"/>
                <a:ea typeface="Roboto" panose="02000000000000000000" pitchFamily="2" charset="0"/>
                <a:cs typeface="Roboto" panose="02000000000000000000" pitchFamily="2" charset="0"/>
              </a:rPr>
              <a:t>N</a:t>
            </a:r>
            <a:r>
              <a:rPr lang="lv-LV" sz="4800" dirty="0">
                <a:latin typeface="Roboto" panose="02000000000000000000" pitchFamily="2" charset="0"/>
                <a:ea typeface="Roboto" panose="02000000000000000000" pitchFamily="2" charset="0"/>
                <a:cs typeface="Roboto" panose="02000000000000000000" pitchFamily="2" charset="0"/>
              </a:rPr>
              <a:t>ext </a:t>
            </a:r>
            <a:r>
              <a:rPr lang="lv-LV" sz="4800" b="1" dirty="0">
                <a:solidFill>
                  <a:srgbClr val="0000C8"/>
                </a:solidFill>
                <a:latin typeface="Roboto" panose="02000000000000000000" pitchFamily="2" charset="0"/>
                <a:ea typeface="Roboto" panose="02000000000000000000" pitchFamily="2" charset="0"/>
                <a:cs typeface="Roboto" panose="02000000000000000000" pitchFamily="2" charset="0"/>
              </a:rPr>
              <a:t>I</a:t>
            </a:r>
            <a:r>
              <a:rPr lang="lv-LV" sz="4800" dirty="0">
                <a:latin typeface="Roboto" panose="02000000000000000000" pitchFamily="2" charset="0"/>
                <a:ea typeface="Roboto" panose="02000000000000000000" pitchFamily="2" charset="0"/>
                <a:cs typeface="Roboto" panose="02000000000000000000" pitchFamily="2" charset="0"/>
              </a:rPr>
              <a:t>on </a:t>
            </a:r>
            <a:r>
              <a:rPr lang="lv-LV" sz="4800" b="1" dirty="0">
                <a:solidFill>
                  <a:srgbClr val="0000C8"/>
                </a:solidFill>
                <a:latin typeface="Roboto" panose="02000000000000000000" pitchFamily="2" charset="0"/>
                <a:ea typeface="Roboto" panose="02000000000000000000" pitchFamily="2" charset="0"/>
                <a:cs typeface="Roboto" panose="02000000000000000000" pitchFamily="2" charset="0"/>
              </a:rPr>
              <a:t>M</a:t>
            </a:r>
            <a:r>
              <a:rPr lang="lv-LV" sz="4800" dirty="0">
                <a:latin typeface="Roboto" panose="02000000000000000000" pitchFamily="2" charset="0"/>
                <a:ea typeface="Roboto" panose="02000000000000000000" pitchFamily="2" charset="0"/>
                <a:cs typeface="Roboto" panose="02000000000000000000" pitchFamily="2" charset="0"/>
              </a:rPr>
              <a:t>edical </a:t>
            </a:r>
            <a:r>
              <a:rPr lang="lv-LV" sz="4800" b="1" dirty="0">
                <a:solidFill>
                  <a:srgbClr val="0000C8"/>
                </a:solidFill>
                <a:latin typeface="Roboto" panose="02000000000000000000" pitchFamily="2" charset="0"/>
                <a:ea typeface="Roboto" panose="02000000000000000000" pitchFamily="2" charset="0"/>
                <a:cs typeface="Roboto" panose="02000000000000000000" pitchFamily="2" charset="0"/>
              </a:rPr>
              <a:t>M</a:t>
            </a:r>
            <a:r>
              <a:rPr lang="lv-LV" sz="4800" dirty="0">
                <a:latin typeface="Roboto" panose="02000000000000000000" pitchFamily="2" charset="0"/>
                <a:ea typeface="Roboto" panose="02000000000000000000" pitchFamily="2" charset="0"/>
                <a:cs typeface="Roboto" panose="02000000000000000000" pitchFamily="2" charset="0"/>
              </a:rPr>
              <a:t>achine </a:t>
            </a:r>
            <a:r>
              <a:rPr lang="lv-LV" sz="4800" b="1" dirty="0">
                <a:solidFill>
                  <a:srgbClr val="0000C8"/>
                </a:solidFill>
                <a:latin typeface="Roboto" panose="02000000000000000000" pitchFamily="2" charset="0"/>
                <a:ea typeface="Roboto" panose="02000000000000000000" pitchFamily="2" charset="0"/>
                <a:cs typeface="Roboto" panose="02000000000000000000" pitchFamily="2" charset="0"/>
              </a:rPr>
              <a:t>S</a:t>
            </a:r>
            <a:r>
              <a:rPr lang="lv-LV" sz="4800" dirty="0">
                <a:latin typeface="Roboto" panose="02000000000000000000" pitchFamily="2" charset="0"/>
                <a:ea typeface="Roboto" panose="02000000000000000000" pitchFamily="2" charset="0"/>
                <a:cs typeface="Roboto" panose="02000000000000000000" pitchFamily="2" charset="0"/>
              </a:rPr>
              <a:t>tudy</a:t>
            </a:r>
            <a:endParaRPr lang="en-GB" sz="4800" dirty="0">
              <a:latin typeface="Roboto" panose="02000000000000000000" pitchFamily="2" charset="0"/>
              <a:ea typeface="Roboto" panose="02000000000000000000" pitchFamily="2" charset="0"/>
              <a:cs typeface="Roboto" panose="02000000000000000000" pitchFamily="2" charset="0"/>
            </a:endParaRPr>
          </a:p>
        </p:txBody>
      </p:sp>
      <p:sp>
        <p:nvSpPr>
          <p:cNvPr id="10" name="Content Placeholder 2">
            <a:extLst>
              <a:ext uri="{FF2B5EF4-FFF2-40B4-BE49-F238E27FC236}">
                <a16:creationId xmlns:a16="http://schemas.microsoft.com/office/drawing/2014/main" id="{4929E30D-4D58-84D3-3C3A-3A2DA8C0CD6C}"/>
              </a:ext>
            </a:extLst>
          </p:cNvPr>
          <p:cNvSpPr txBox="1">
            <a:spLocks/>
          </p:cNvSpPr>
          <p:nvPr/>
        </p:nvSpPr>
        <p:spPr>
          <a:xfrm>
            <a:off x="1" y="1649507"/>
            <a:ext cx="7575176" cy="4911089"/>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Font typeface="Arial" pitchFamily="34" charset="0"/>
              <a:buNone/>
            </a:pPr>
            <a:r>
              <a:rPr lang="en-US" sz="2800" dirty="0">
                <a:latin typeface="Roboto" panose="02000000000000000000" pitchFamily="2" charset="0"/>
                <a:ea typeface="Roboto" panose="02000000000000000000" pitchFamily="2" charset="0"/>
                <a:cs typeface="Roboto" panose="02000000000000000000" pitchFamily="2" charset="0"/>
              </a:rPr>
              <a:t>CERN-based s</a:t>
            </a:r>
            <a:r>
              <a:rPr lang="lv-LV" sz="2800" dirty="0" err="1">
                <a:latin typeface="Roboto" panose="02000000000000000000" pitchFamily="2" charset="0"/>
                <a:ea typeface="Roboto" panose="02000000000000000000" pitchFamily="2" charset="0"/>
                <a:cs typeface="Roboto" panose="02000000000000000000" pitchFamily="2" charset="0"/>
              </a:rPr>
              <a:t>cientific</a:t>
            </a:r>
            <a:r>
              <a:rPr lang="lv-LV" sz="2800" dirty="0">
                <a:latin typeface="Roboto" panose="02000000000000000000" pitchFamily="2" charset="0"/>
                <a:ea typeface="Roboto" panose="02000000000000000000" pitchFamily="2" charset="0"/>
                <a:cs typeface="Roboto" panose="02000000000000000000" pitchFamily="2" charset="0"/>
              </a:rPr>
              <a:t> </a:t>
            </a:r>
            <a:r>
              <a:rPr lang="lv-LV" sz="2800" dirty="0" err="1">
                <a:latin typeface="Roboto" panose="02000000000000000000" pitchFamily="2" charset="0"/>
                <a:ea typeface="Roboto" panose="02000000000000000000" pitchFamily="2" charset="0"/>
                <a:cs typeface="Roboto" panose="02000000000000000000" pitchFamily="2" charset="0"/>
              </a:rPr>
              <a:t>collaboration</a:t>
            </a:r>
            <a:r>
              <a:rPr lang="en-US" sz="2800" dirty="0">
                <a:latin typeface="Roboto" panose="02000000000000000000" pitchFamily="2" charset="0"/>
                <a:ea typeface="Roboto" panose="02000000000000000000" pitchFamily="2" charset="0"/>
                <a:cs typeface="Roboto" panose="02000000000000000000" pitchFamily="2" charset="0"/>
              </a:rPr>
              <a:t> (</a:t>
            </a:r>
            <a:r>
              <a:rPr lang="en-US" sz="2800" i="1" dirty="0">
                <a:latin typeface="Roboto" panose="02000000000000000000" pitchFamily="2" charset="0"/>
                <a:ea typeface="Roboto" panose="02000000000000000000" pitchFamily="2" charset="0"/>
                <a:cs typeface="Roboto" panose="02000000000000000000" pitchFamily="2" charset="0"/>
              </a:rPr>
              <a:t>under KT)</a:t>
            </a:r>
            <a:r>
              <a:rPr lang="lv-LV" sz="2800" dirty="0">
                <a:latin typeface="Roboto" panose="02000000000000000000" pitchFamily="2" charset="0"/>
                <a:ea typeface="Roboto" panose="02000000000000000000" pitchFamily="2" charset="0"/>
                <a:cs typeface="Roboto" panose="02000000000000000000" pitchFamily="2" charset="0"/>
              </a:rPr>
              <a:t> for development of next generation particle accelerators for cancer treatment with ion therapy</a:t>
            </a:r>
          </a:p>
          <a:p>
            <a:pPr marL="914400" lvl="1" indent="-457200">
              <a:buClr>
                <a:srgbClr val="0000C8"/>
              </a:buClr>
              <a:buFont typeface="Wingdings" panose="05000000000000000000" pitchFamily="2" charset="2"/>
              <a:buChar char="§"/>
            </a:pPr>
            <a:r>
              <a:rPr lang="lv-LV" sz="2800" dirty="0">
                <a:latin typeface="Roboto" panose="02000000000000000000" pitchFamily="2" charset="0"/>
                <a:ea typeface="Roboto" panose="02000000000000000000" pitchFamily="2" charset="0"/>
                <a:cs typeface="Roboto" panose="02000000000000000000" pitchFamily="2" charset="0"/>
              </a:rPr>
              <a:t>Building on experience of PIMMS</a:t>
            </a:r>
          </a:p>
          <a:p>
            <a:pPr marL="914400" lvl="1" indent="-457200">
              <a:buClr>
                <a:srgbClr val="0000C8"/>
              </a:buClr>
              <a:buFont typeface="Wingdings" panose="05000000000000000000" pitchFamily="2" charset="2"/>
              <a:buChar char="§"/>
            </a:pPr>
            <a:r>
              <a:rPr lang="lv-LV" sz="2800" dirty="0">
                <a:latin typeface="Roboto" panose="02000000000000000000" pitchFamily="2" charset="0"/>
                <a:ea typeface="Roboto" panose="02000000000000000000" pitchFamily="2" charset="0"/>
                <a:cs typeface="Roboto" panose="02000000000000000000" pitchFamily="2" charset="0"/>
              </a:rPr>
              <a:t>Federating large number of partners for key technology development</a:t>
            </a:r>
          </a:p>
          <a:p>
            <a:pPr marL="914400" lvl="1" indent="-457200">
              <a:buClr>
                <a:srgbClr val="0000C8"/>
              </a:buClr>
              <a:buFont typeface="Wingdings" panose="05000000000000000000" pitchFamily="2" charset="2"/>
              <a:buChar char="§"/>
            </a:pPr>
            <a:r>
              <a:rPr lang="lv-LV" sz="2800" b="1" dirty="0">
                <a:latin typeface="Roboto" panose="02000000000000000000" pitchFamily="2" charset="0"/>
                <a:ea typeface="Roboto" panose="02000000000000000000" pitchFamily="2" charset="0"/>
                <a:cs typeface="Roboto" panose="02000000000000000000" pitchFamily="2" charset="0"/>
              </a:rPr>
              <a:t>Partners can use the NIMMS technologies to assemle their own optimized facility</a:t>
            </a:r>
            <a:endParaRPr lang="en-GB" sz="3200" b="1" dirty="0">
              <a:latin typeface="Roboto" panose="02000000000000000000" pitchFamily="2" charset="0"/>
              <a:ea typeface="Roboto" panose="02000000000000000000" pitchFamily="2" charset="0"/>
              <a:cs typeface="Roboto" panose="02000000000000000000" pitchFamily="2" charset="0"/>
            </a:endParaRPr>
          </a:p>
        </p:txBody>
      </p:sp>
      <p:pic>
        <p:nvPicPr>
          <p:cNvPr id="12" name="Picture 2">
            <a:extLst>
              <a:ext uri="{FF2B5EF4-FFF2-40B4-BE49-F238E27FC236}">
                <a16:creationId xmlns:a16="http://schemas.microsoft.com/office/drawing/2014/main" id="{1EBC0CFE-4A60-601E-839B-C7BF8B42182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75177" y="2095818"/>
            <a:ext cx="4473388" cy="40184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857205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enādsānu trīsstūris 1">
            <a:extLst>
              <a:ext uri="{FF2B5EF4-FFF2-40B4-BE49-F238E27FC236}">
                <a16:creationId xmlns:a16="http://schemas.microsoft.com/office/drawing/2014/main" id="{FDE3CFDD-60B8-3BB0-D0F3-A7EFFBE56828}"/>
              </a:ext>
            </a:extLst>
          </p:cNvPr>
          <p:cNvSpPr/>
          <p:nvPr/>
        </p:nvSpPr>
        <p:spPr>
          <a:xfrm>
            <a:off x="5715000" y="1535419"/>
            <a:ext cx="762000" cy="569259"/>
          </a:xfrm>
          <a:prstGeom prst="triangle">
            <a:avLst/>
          </a:prstGeom>
          <a:solidFill>
            <a:srgbClr val="0000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aisnstūris 15">
            <a:extLst>
              <a:ext uri="{FF2B5EF4-FFF2-40B4-BE49-F238E27FC236}">
                <a16:creationId xmlns:a16="http://schemas.microsoft.com/office/drawing/2014/main" id="{AA9F6AC7-F4CB-88C4-8CF0-E71C1417F680}"/>
              </a:ext>
            </a:extLst>
          </p:cNvPr>
          <p:cNvSpPr/>
          <p:nvPr/>
        </p:nvSpPr>
        <p:spPr>
          <a:xfrm>
            <a:off x="1748117" y="1436807"/>
            <a:ext cx="8695766" cy="98612"/>
          </a:xfrm>
          <a:prstGeom prst="rect">
            <a:avLst/>
          </a:prstGeom>
          <a:solidFill>
            <a:srgbClr val="0000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1B6DEBCC-FB5A-F265-0255-FA4C95A102A6}"/>
              </a:ext>
            </a:extLst>
          </p:cNvPr>
          <p:cNvSpPr txBox="1"/>
          <p:nvPr/>
        </p:nvSpPr>
        <p:spPr>
          <a:xfrm>
            <a:off x="0" y="609596"/>
            <a:ext cx="4544835" cy="707886"/>
          </a:xfrm>
          <a:prstGeom prst="rect">
            <a:avLst/>
          </a:prstGeom>
          <a:noFill/>
        </p:spPr>
        <p:txBody>
          <a:bodyPr wrap="none" rtlCol="0">
            <a:spAutoFit/>
          </a:bodyPr>
          <a:lstStyle/>
          <a:p>
            <a:pPr algn="ctr"/>
            <a:r>
              <a:rPr lang="en-US" sz="2000" i="1" dirty="0">
                <a:latin typeface="Roboto" panose="02000000000000000000" pitchFamily="2" charset="0"/>
                <a:ea typeface="Roboto" panose="02000000000000000000" pitchFamily="2" charset="0"/>
                <a:cs typeface="Roboto" panose="02000000000000000000" pitchFamily="2" charset="0"/>
              </a:rPr>
              <a:t>State-of-art </a:t>
            </a:r>
            <a:r>
              <a:rPr lang="en-US" sz="2000" dirty="0">
                <a:latin typeface="Roboto" panose="02000000000000000000" pitchFamily="2" charset="0"/>
                <a:ea typeface="Roboto" panose="02000000000000000000" pitchFamily="2" charset="0"/>
                <a:cs typeface="Roboto" panose="02000000000000000000" pitchFamily="2" charset="0"/>
              </a:rPr>
              <a:t>technology</a:t>
            </a:r>
          </a:p>
          <a:p>
            <a:pPr algn="ctr"/>
            <a:r>
              <a:rPr lang="en-US" sz="2000" dirty="0">
                <a:latin typeface="Roboto" panose="02000000000000000000" pitchFamily="2" charset="0"/>
                <a:ea typeface="Roboto" panose="02000000000000000000" pitchFamily="2" charset="0"/>
                <a:cs typeface="Roboto" panose="02000000000000000000" pitchFamily="2" charset="0"/>
              </a:rPr>
              <a:t>Novel pathways for scientific research</a:t>
            </a:r>
          </a:p>
        </p:txBody>
      </p:sp>
      <p:sp>
        <p:nvSpPr>
          <p:cNvPr id="18" name="TextBox 17">
            <a:extLst>
              <a:ext uri="{FF2B5EF4-FFF2-40B4-BE49-F238E27FC236}">
                <a16:creationId xmlns:a16="http://schemas.microsoft.com/office/drawing/2014/main" id="{F369079D-3423-519B-04DB-B9E9935EE973}"/>
              </a:ext>
            </a:extLst>
          </p:cNvPr>
          <p:cNvSpPr txBox="1"/>
          <p:nvPr/>
        </p:nvSpPr>
        <p:spPr>
          <a:xfrm>
            <a:off x="7666406" y="609596"/>
            <a:ext cx="4506362" cy="707886"/>
          </a:xfrm>
          <a:prstGeom prst="rect">
            <a:avLst/>
          </a:prstGeom>
          <a:noFill/>
        </p:spPr>
        <p:txBody>
          <a:bodyPr wrap="none" rtlCol="0">
            <a:spAutoFit/>
          </a:bodyPr>
          <a:lstStyle/>
          <a:p>
            <a:pPr algn="ctr"/>
            <a:r>
              <a:rPr lang="en-US" sz="2000" dirty="0">
                <a:latin typeface="Roboto" panose="02000000000000000000" pitchFamily="2" charset="0"/>
                <a:ea typeface="Roboto" panose="02000000000000000000" pitchFamily="2" charset="0"/>
                <a:cs typeface="Roboto" panose="02000000000000000000" pitchFamily="2" charset="0"/>
              </a:rPr>
              <a:t>Financially viable option for the region</a:t>
            </a:r>
          </a:p>
          <a:p>
            <a:pPr algn="ctr"/>
            <a:r>
              <a:rPr lang="en-US" sz="2000" i="1" dirty="0">
                <a:latin typeface="Roboto" panose="02000000000000000000" pitchFamily="2" charset="0"/>
                <a:ea typeface="Roboto" panose="02000000000000000000" pitchFamily="2" charset="0"/>
                <a:cs typeface="Roboto" panose="02000000000000000000" pitchFamily="2" charset="0"/>
              </a:rPr>
              <a:t>If possible</a:t>
            </a:r>
            <a:r>
              <a:rPr lang="en-US" sz="2000" dirty="0">
                <a:latin typeface="Roboto" panose="02000000000000000000" pitchFamily="2" charset="0"/>
                <a:ea typeface="Roboto" panose="02000000000000000000" pitchFamily="2" charset="0"/>
                <a:cs typeface="Roboto" panose="02000000000000000000" pitchFamily="2" charset="0"/>
              </a:rPr>
              <a:t> – limited R&amp;D risk</a:t>
            </a:r>
            <a:endParaRPr lang="en-US" sz="2000" i="1" dirty="0">
              <a:latin typeface="Roboto" panose="02000000000000000000" pitchFamily="2" charset="0"/>
              <a:ea typeface="Roboto" panose="02000000000000000000" pitchFamily="2" charset="0"/>
              <a:cs typeface="Roboto" panose="02000000000000000000" pitchFamily="2" charset="0"/>
            </a:endParaRPr>
          </a:p>
        </p:txBody>
      </p:sp>
      <p:sp>
        <p:nvSpPr>
          <p:cNvPr id="19" name="Taisnstūris 18">
            <a:extLst>
              <a:ext uri="{FF2B5EF4-FFF2-40B4-BE49-F238E27FC236}">
                <a16:creationId xmlns:a16="http://schemas.microsoft.com/office/drawing/2014/main" id="{DF454570-0196-EA9B-AFD4-C7293CAAB9C4}"/>
              </a:ext>
            </a:extLst>
          </p:cNvPr>
          <p:cNvSpPr/>
          <p:nvPr/>
        </p:nvSpPr>
        <p:spPr>
          <a:xfrm>
            <a:off x="6096000" y="4404022"/>
            <a:ext cx="6096000" cy="436738"/>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Roboto" panose="02000000000000000000" pitchFamily="2" charset="0"/>
                <a:ea typeface="Roboto" panose="02000000000000000000" pitchFamily="2" charset="0"/>
                <a:cs typeface="Roboto" panose="02000000000000000000" pitchFamily="2" charset="0"/>
              </a:rPr>
              <a:t>5 options from NIMMS toolbox</a:t>
            </a:r>
          </a:p>
        </p:txBody>
      </p:sp>
      <p:sp>
        <p:nvSpPr>
          <p:cNvPr id="20" name="Taisnstūris 19">
            <a:extLst>
              <a:ext uri="{FF2B5EF4-FFF2-40B4-BE49-F238E27FC236}">
                <a16:creationId xmlns:a16="http://schemas.microsoft.com/office/drawing/2014/main" id="{330BDCDB-3675-2CB1-4F71-FD05DDFD6513}"/>
              </a:ext>
            </a:extLst>
          </p:cNvPr>
          <p:cNvSpPr/>
          <p:nvPr/>
        </p:nvSpPr>
        <p:spPr>
          <a:xfrm>
            <a:off x="6096000" y="4831616"/>
            <a:ext cx="6096000" cy="1715487"/>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ctr">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CYCLINAC</a:t>
            </a:r>
          </a:p>
          <a:p>
            <a:pPr marL="457200" indent="-457200" algn="ctr">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CARBON LINAC</a:t>
            </a:r>
          </a:p>
          <a:p>
            <a:pPr marL="457200" indent="-457200" algn="ctr">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HELIUM SYNCHROTRON</a:t>
            </a:r>
          </a:p>
          <a:p>
            <a:pPr marL="457200" indent="-457200" algn="ctr">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NC CARBON SYNCHROTRON</a:t>
            </a:r>
          </a:p>
          <a:p>
            <a:pPr marL="457200" indent="-457200" algn="ctr">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SC CARBON SYNCHROTRON</a:t>
            </a:r>
          </a:p>
        </p:txBody>
      </p:sp>
      <p:sp>
        <p:nvSpPr>
          <p:cNvPr id="21" name="Taisnstūris 20">
            <a:extLst>
              <a:ext uri="{FF2B5EF4-FFF2-40B4-BE49-F238E27FC236}">
                <a16:creationId xmlns:a16="http://schemas.microsoft.com/office/drawing/2014/main" id="{37D29E22-BE7A-3FD4-4FE0-F0CE780E1749}"/>
              </a:ext>
            </a:extLst>
          </p:cNvPr>
          <p:cNvSpPr/>
          <p:nvPr/>
        </p:nvSpPr>
        <p:spPr>
          <a:xfrm>
            <a:off x="-2650" y="3983213"/>
            <a:ext cx="4561366" cy="789413"/>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Roboto" panose="02000000000000000000" pitchFamily="2" charset="0"/>
                <a:ea typeface="Roboto" panose="02000000000000000000" pitchFamily="2" charset="0"/>
                <a:cs typeface="Roboto" panose="02000000000000000000" pitchFamily="2" charset="0"/>
              </a:rPr>
              <a:t>Commercially available proton therapy system</a:t>
            </a:r>
          </a:p>
        </p:txBody>
      </p:sp>
      <p:sp>
        <p:nvSpPr>
          <p:cNvPr id="22" name="Taisnstūris 21">
            <a:extLst>
              <a:ext uri="{FF2B5EF4-FFF2-40B4-BE49-F238E27FC236}">
                <a16:creationId xmlns:a16="http://schemas.microsoft.com/office/drawing/2014/main" id="{8A1C5157-5F1D-33B1-68BD-E4CA1422551A}"/>
              </a:ext>
            </a:extLst>
          </p:cNvPr>
          <p:cNvSpPr/>
          <p:nvPr/>
        </p:nvSpPr>
        <p:spPr>
          <a:xfrm>
            <a:off x="6096000" y="2193674"/>
            <a:ext cx="6096000" cy="783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Roboto" panose="02000000000000000000" pitchFamily="2" charset="0"/>
                <a:ea typeface="Roboto" panose="02000000000000000000" pitchFamily="2" charset="0"/>
                <a:cs typeface="Roboto" panose="02000000000000000000" pitchFamily="2" charset="0"/>
              </a:rPr>
              <a:t>Development of a novel ion therapy system</a:t>
            </a:r>
          </a:p>
        </p:txBody>
      </p:sp>
      <p:sp>
        <p:nvSpPr>
          <p:cNvPr id="23" name="Taisnstūris 22">
            <a:extLst>
              <a:ext uri="{FF2B5EF4-FFF2-40B4-BE49-F238E27FC236}">
                <a16:creationId xmlns:a16="http://schemas.microsoft.com/office/drawing/2014/main" id="{00AEDC2E-C634-A2C2-9E93-FA415BAC9D1D}"/>
              </a:ext>
            </a:extLst>
          </p:cNvPr>
          <p:cNvSpPr/>
          <p:nvPr/>
        </p:nvSpPr>
        <p:spPr>
          <a:xfrm>
            <a:off x="6096000" y="2973751"/>
            <a:ext cx="6096000" cy="1436337"/>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Novel treatment techniques</a:t>
            </a:r>
          </a:p>
          <a:p>
            <a:pPr marL="457200" indent="-457200">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Vast possibilities of scientific research</a:t>
            </a:r>
          </a:p>
          <a:p>
            <a:pPr marL="457200" indent="-457200">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Local industries for construction of the facility</a:t>
            </a:r>
          </a:p>
          <a:p>
            <a:pPr marL="457200" indent="-457200">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Attractive to patients and research from the whole Europe</a:t>
            </a:r>
          </a:p>
        </p:txBody>
      </p:sp>
      <p:sp>
        <p:nvSpPr>
          <p:cNvPr id="25" name="Bultiņa: pa labi 24">
            <a:extLst>
              <a:ext uri="{FF2B5EF4-FFF2-40B4-BE49-F238E27FC236}">
                <a16:creationId xmlns:a16="http://schemas.microsoft.com/office/drawing/2014/main" id="{B0929569-9EAE-C801-EC47-F4FC648D2D89}"/>
              </a:ext>
            </a:extLst>
          </p:cNvPr>
          <p:cNvSpPr/>
          <p:nvPr/>
        </p:nvSpPr>
        <p:spPr>
          <a:xfrm>
            <a:off x="4624540" y="4016896"/>
            <a:ext cx="1405635" cy="722045"/>
          </a:xfrm>
          <a:prstGeom prst="rightArrow">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aisnstūris 25">
            <a:extLst>
              <a:ext uri="{FF2B5EF4-FFF2-40B4-BE49-F238E27FC236}">
                <a16:creationId xmlns:a16="http://schemas.microsoft.com/office/drawing/2014/main" id="{D4D5528C-673F-36E4-1473-217A30AACC73}"/>
              </a:ext>
            </a:extLst>
          </p:cNvPr>
          <p:cNvSpPr/>
          <p:nvPr/>
        </p:nvSpPr>
        <p:spPr>
          <a:xfrm>
            <a:off x="7452360" y="5532120"/>
            <a:ext cx="3383280" cy="301752"/>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ontent Placeholder 2">
            <a:extLst>
              <a:ext uri="{FF2B5EF4-FFF2-40B4-BE49-F238E27FC236}">
                <a16:creationId xmlns:a16="http://schemas.microsoft.com/office/drawing/2014/main" id="{26A1C646-A6F9-852B-FC7D-97D3DA868EC6}"/>
              </a:ext>
            </a:extLst>
          </p:cNvPr>
          <p:cNvSpPr txBox="1">
            <a:spLocks/>
          </p:cNvSpPr>
          <p:nvPr/>
        </p:nvSpPr>
        <p:spPr>
          <a:xfrm>
            <a:off x="27432" y="3249318"/>
            <a:ext cx="6035040" cy="3297785"/>
          </a:xfrm>
          <a:prstGeom prst="rect">
            <a:avLst/>
          </a:prstGeom>
          <a:solidFill>
            <a:srgbClr val="C3C3E7"/>
          </a:solidFill>
          <a:ln w="57150">
            <a:solidFill>
              <a:srgbClr val="000066"/>
            </a:solidFill>
          </a:ln>
        </p:spPr>
        <p:txBody>
          <a:bodyPr vert="horz" lIns="91440" tIns="45720" rIns="91440" bIns="45720" rtlCol="0" anchor="ct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lv-LV" sz="1900" b="1" dirty="0">
                <a:latin typeface="Roboto" pitchFamily="2" charset="0"/>
                <a:ea typeface="Roboto" pitchFamily="2" charset="0"/>
                <a:cs typeface="CMU Sans Serif" pitchFamily="2" charset="0"/>
              </a:rPr>
              <a:t>A circular particle accelerator in development by NIMMS collaboration</a:t>
            </a:r>
          </a:p>
          <a:p>
            <a:r>
              <a:rPr lang="lv-LV" sz="1600" dirty="0">
                <a:latin typeface="Roboto" pitchFamily="2" charset="0"/>
                <a:ea typeface="Roboto" pitchFamily="2" charset="0"/>
                <a:cs typeface="CMU Sans Serif" pitchFamily="2" charset="0"/>
              </a:rPr>
              <a:t>Acceleration of protons and helium ions to treatment energies</a:t>
            </a:r>
          </a:p>
          <a:p>
            <a:r>
              <a:rPr lang="lv-LV" sz="1600" dirty="0">
                <a:latin typeface="Roboto" pitchFamily="2" charset="0"/>
                <a:ea typeface="Roboto" pitchFamily="2" charset="0"/>
                <a:cs typeface="CMU Sans Serif" pitchFamily="2" charset="0"/>
              </a:rPr>
              <a:t>Higher energy protons for ion radiography purposes</a:t>
            </a:r>
          </a:p>
          <a:p>
            <a:r>
              <a:rPr lang="lv-LV" sz="1600" dirty="0">
                <a:latin typeface="Roboto" pitchFamily="2" charset="0"/>
                <a:ea typeface="Roboto" pitchFamily="2" charset="0"/>
                <a:cs typeface="CMU Sans Serif" pitchFamily="2" charset="0"/>
              </a:rPr>
              <a:t>Possibility for heavy ion acceleration (carbon, oxygen) for biophysics research</a:t>
            </a:r>
          </a:p>
          <a:p>
            <a:r>
              <a:rPr lang="lv-LV" sz="1600" dirty="0">
                <a:latin typeface="Roboto" pitchFamily="2" charset="0"/>
                <a:ea typeface="Roboto" pitchFamily="2" charset="0"/>
                <a:cs typeface="CMU Sans Serif" pitchFamily="2" charset="0"/>
              </a:rPr>
              <a:t>Possibility of ultra-fast dose rate delivery (</a:t>
            </a:r>
            <a:r>
              <a:rPr lang="lv-LV" sz="1600" i="1" dirty="0">
                <a:latin typeface="Roboto" pitchFamily="2" charset="0"/>
                <a:ea typeface="Roboto" pitchFamily="2" charset="0"/>
                <a:cs typeface="CMU Sans Serif" pitchFamily="2" charset="0"/>
              </a:rPr>
              <a:t>FLASH</a:t>
            </a:r>
            <a:r>
              <a:rPr lang="lv-LV" sz="1600" dirty="0">
                <a:latin typeface="Roboto" pitchFamily="2" charset="0"/>
                <a:ea typeface="Roboto" pitchFamily="2" charset="0"/>
                <a:cs typeface="CMU Sans Serif" pitchFamily="2" charset="0"/>
              </a:rPr>
              <a:t>)</a:t>
            </a:r>
          </a:p>
          <a:p>
            <a:r>
              <a:rPr lang="lv-LV" sz="1600" dirty="0">
                <a:latin typeface="Roboto" pitchFamily="2" charset="0"/>
                <a:ea typeface="Roboto" pitchFamily="2" charset="0"/>
                <a:cs typeface="CMU Sans Serif" pitchFamily="2" charset="0"/>
              </a:rPr>
              <a:t>Possibility of parallel production of therapeutic and diagnostic radioisotopes</a:t>
            </a:r>
          </a:p>
          <a:p>
            <a:pPr marL="0" indent="0">
              <a:buNone/>
            </a:pPr>
            <a:endParaRPr lang="lv-LV" sz="1600" dirty="0">
              <a:latin typeface="Roboto" pitchFamily="2" charset="0"/>
              <a:ea typeface="Roboto" pitchFamily="2" charset="0"/>
              <a:cs typeface="CMU Sans Serif" pitchFamily="2" charset="0"/>
            </a:endParaRPr>
          </a:p>
          <a:p>
            <a:pPr marL="0" indent="0">
              <a:buNone/>
            </a:pPr>
            <a:r>
              <a:rPr lang="lv-LV" sz="1300" i="1" dirty="0">
                <a:latin typeface="Roboto" pitchFamily="2" charset="0"/>
                <a:ea typeface="Roboto" pitchFamily="2" charset="0"/>
                <a:cs typeface="CMU Sans Serif" pitchFamily="2" charset="0"/>
              </a:rPr>
              <a:t>On initial design: </a:t>
            </a:r>
            <a:r>
              <a:rPr lang="en-GB" sz="1100" b="1" dirty="0">
                <a:latin typeface="Roboto" pitchFamily="2" charset="0"/>
                <a:ea typeface="Roboto" pitchFamily="2" charset="0"/>
                <a:cs typeface="CMU Sans Serif" pitchFamily="2" charset="0"/>
              </a:rPr>
              <a:t>M. </a:t>
            </a:r>
            <a:r>
              <a:rPr lang="en-GB" sz="1100" b="1" dirty="0" err="1">
                <a:latin typeface="Roboto" pitchFamily="2" charset="0"/>
                <a:ea typeface="Roboto" pitchFamily="2" charset="0"/>
                <a:cs typeface="CMU Sans Serif" pitchFamily="2" charset="0"/>
              </a:rPr>
              <a:t>Vretenar</a:t>
            </a:r>
            <a:r>
              <a:rPr lang="en-GB" sz="1100" dirty="0">
                <a:latin typeface="Roboto" pitchFamily="2" charset="0"/>
                <a:ea typeface="Roboto" pitchFamily="2" charset="0"/>
                <a:cs typeface="CMU Sans Serif" pitchFamily="2" charset="0"/>
              </a:rPr>
              <a:t>, E. Benedetto, M. </a:t>
            </a:r>
            <a:r>
              <a:rPr lang="en-GB" sz="1100" dirty="0" err="1">
                <a:latin typeface="Roboto" pitchFamily="2" charset="0"/>
                <a:ea typeface="Roboto" pitchFamily="2" charset="0"/>
                <a:cs typeface="CMU Sans Serif" pitchFamily="2" charset="0"/>
              </a:rPr>
              <a:t>Sapinski</a:t>
            </a:r>
            <a:r>
              <a:rPr lang="en-GB" sz="1100" dirty="0">
                <a:latin typeface="Roboto" pitchFamily="2" charset="0"/>
                <a:ea typeface="Roboto" pitchFamily="2" charset="0"/>
                <a:cs typeface="CMU Sans Serif" pitchFamily="2" charset="0"/>
              </a:rPr>
              <a:t>, M. E. </a:t>
            </a:r>
            <a:r>
              <a:rPr lang="en-GB" sz="1100" dirty="0" err="1">
                <a:latin typeface="Roboto" pitchFamily="2" charset="0"/>
                <a:ea typeface="Roboto" pitchFamily="2" charset="0"/>
                <a:cs typeface="CMU Sans Serif" pitchFamily="2" charset="0"/>
              </a:rPr>
              <a:t>Angoletta</a:t>
            </a:r>
            <a:r>
              <a:rPr lang="en-GB" sz="1100" dirty="0">
                <a:latin typeface="Roboto" pitchFamily="2" charset="0"/>
                <a:ea typeface="Roboto" pitchFamily="2" charset="0"/>
                <a:cs typeface="CMU Sans Serif" pitchFamily="2" charset="0"/>
              </a:rPr>
              <a:t>, G. </a:t>
            </a:r>
            <a:r>
              <a:rPr lang="en-GB" sz="1100" dirty="0" err="1">
                <a:latin typeface="Roboto" pitchFamily="2" charset="0"/>
                <a:ea typeface="Roboto" pitchFamily="2" charset="0"/>
                <a:cs typeface="CMU Sans Serif" pitchFamily="2" charset="0"/>
              </a:rPr>
              <a:t>Bisoffi</a:t>
            </a:r>
            <a:r>
              <a:rPr lang="en-GB" sz="1100" dirty="0">
                <a:latin typeface="Roboto" pitchFamily="2" charset="0"/>
                <a:ea typeface="Roboto" pitchFamily="2" charset="0"/>
                <a:cs typeface="CMU Sans Serif" pitchFamily="2" charset="0"/>
              </a:rPr>
              <a:t>, J. </a:t>
            </a:r>
            <a:r>
              <a:rPr lang="en-GB" sz="1100" dirty="0" err="1">
                <a:latin typeface="Roboto" pitchFamily="2" charset="0"/>
                <a:ea typeface="Roboto" pitchFamily="2" charset="0"/>
                <a:cs typeface="CMU Sans Serif" pitchFamily="2" charset="0"/>
              </a:rPr>
              <a:t>Borburgh</a:t>
            </a:r>
            <a:r>
              <a:rPr lang="en-GB" sz="1100" dirty="0">
                <a:latin typeface="Roboto" pitchFamily="2" charset="0"/>
                <a:ea typeface="Roboto" pitchFamily="2" charset="0"/>
                <a:cs typeface="CMU Sans Serif" pitchFamily="2" charset="0"/>
              </a:rPr>
              <a:t>, L. </a:t>
            </a:r>
            <a:r>
              <a:rPr lang="en-GB" sz="1100" dirty="0" err="1">
                <a:latin typeface="Roboto" pitchFamily="2" charset="0"/>
                <a:ea typeface="Roboto" pitchFamily="2" charset="0"/>
                <a:cs typeface="CMU Sans Serif" pitchFamily="2" charset="0"/>
              </a:rPr>
              <a:t>Bottura</a:t>
            </a:r>
            <a:r>
              <a:rPr lang="en-GB" sz="1100" dirty="0">
                <a:latin typeface="Roboto" pitchFamily="2" charset="0"/>
                <a:ea typeface="Roboto" pitchFamily="2" charset="0"/>
                <a:cs typeface="CMU Sans Serif" pitchFamily="2" charset="0"/>
              </a:rPr>
              <a:t>, K. </a:t>
            </a:r>
            <a:r>
              <a:rPr lang="en-GB" sz="1100" dirty="0" err="1">
                <a:latin typeface="Roboto" pitchFamily="2" charset="0"/>
                <a:ea typeface="Roboto" pitchFamily="2" charset="0"/>
                <a:cs typeface="CMU Sans Serif" pitchFamily="2" charset="0"/>
              </a:rPr>
              <a:t>Paļskis</a:t>
            </a:r>
            <a:r>
              <a:rPr lang="en-GB" sz="1100" dirty="0">
                <a:latin typeface="Roboto" pitchFamily="2" charset="0"/>
                <a:ea typeface="Roboto" pitchFamily="2" charset="0"/>
                <a:cs typeface="CMU Sans Serif" pitchFamily="2" charset="0"/>
              </a:rPr>
              <a:t>, R. Taylor, G. </a:t>
            </a:r>
            <a:r>
              <a:rPr lang="en-GB" sz="1100" dirty="0" err="1">
                <a:latin typeface="Roboto" pitchFamily="2" charset="0"/>
                <a:ea typeface="Roboto" pitchFamily="2" charset="0"/>
                <a:cs typeface="CMU Sans Serif" pitchFamily="2" charset="0"/>
              </a:rPr>
              <a:t>Tranquille</a:t>
            </a:r>
            <a:r>
              <a:rPr lang="en-GB" sz="1100" dirty="0">
                <a:latin typeface="Roboto" pitchFamily="2" charset="0"/>
                <a:ea typeface="Roboto" pitchFamily="2" charset="0"/>
                <a:cs typeface="CMU Sans Serif" pitchFamily="2" charset="0"/>
              </a:rPr>
              <a:t>: </a:t>
            </a:r>
            <a:r>
              <a:rPr lang="en-GB" sz="1100" i="1" dirty="0">
                <a:latin typeface="Roboto" pitchFamily="2" charset="0"/>
                <a:ea typeface="Roboto" pitchFamily="2" charset="0"/>
                <a:cs typeface="CMU Sans Serif" pitchFamily="2" charset="0"/>
              </a:rPr>
              <a:t>A Compact Synchrotron for Advanced Cancer Therapy with Helium and Proton Beams</a:t>
            </a:r>
          </a:p>
        </p:txBody>
      </p:sp>
      <p:sp>
        <p:nvSpPr>
          <p:cNvPr id="30" name="Content Placeholder 2">
            <a:extLst>
              <a:ext uri="{FF2B5EF4-FFF2-40B4-BE49-F238E27FC236}">
                <a16:creationId xmlns:a16="http://schemas.microsoft.com/office/drawing/2014/main" id="{A1487484-7E20-2AC1-CBAE-AC40E5166410}"/>
              </a:ext>
            </a:extLst>
          </p:cNvPr>
          <p:cNvSpPr txBox="1">
            <a:spLocks/>
          </p:cNvSpPr>
          <p:nvPr/>
        </p:nvSpPr>
        <p:spPr>
          <a:xfrm>
            <a:off x="274611" y="1880414"/>
            <a:ext cx="5541478" cy="655747"/>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lv-LV" sz="4400" b="1" dirty="0">
                <a:solidFill>
                  <a:srgbClr val="000066"/>
                </a:solidFill>
                <a:latin typeface="Roboto" pitchFamily="2" charset="0"/>
                <a:ea typeface="Roboto" pitchFamily="2" charset="0"/>
                <a:cs typeface="CMU Sans Serif" pitchFamily="2" charset="0"/>
              </a:rPr>
              <a:t>HELIUM SYNCHROTRON</a:t>
            </a:r>
            <a:endParaRPr lang="en-GB" sz="4400" b="1" dirty="0">
              <a:solidFill>
                <a:srgbClr val="000066"/>
              </a:solidFill>
              <a:latin typeface="Roboto" pitchFamily="2" charset="0"/>
              <a:ea typeface="Roboto" pitchFamily="2" charset="0"/>
              <a:cs typeface="CMU Sans Serif" pitchFamily="2" charset="0"/>
            </a:endParaRPr>
          </a:p>
        </p:txBody>
      </p:sp>
      <p:sp>
        <p:nvSpPr>
          <p:cNvPr id="8" name="Virsraksts 2">
            <a:extLst>
              <a:ext uri="{FF2B5EF4-FFF2-40B4-BE49-F238E27FC236}">
                <a16:creationId xmlns:a16="http://schemas.microsoft.com/office/drawing/2014/main" id="{AF826A63-D4AD-33A7-87BA-C4C3AE9E62C5}"/>
              </a:ext>
            </a:extLst>
          </p:cNvPr>
          <p:cNvSpPr>
            <a:spLocks noGrp="1"/>
          </p:cNvSpPr>
          <p:nvPr>
            <p:ph type="title"/>
          </p:nvPr>
        </p:nvSpPr>
        <p:spPr>
          <a:xfrm>
            <a:off x="816745" y="1"/>
            <a:ext cx="11375253" cy="479394"/>
          </a:xfrm>
        </p:spPr>
        <p:txBody>
          <a:bodyPr/>
          <a:lstStyle/>
          <a:p>
            <a:r>
              <a:rPr lang="en-US" i="1" dirty="0"/>
              <a:t>Recap</a:t>
            </a:r>
            <a:r>
              <a:rPr lang="en-US" b="1" dirty="0"/>
              <a:t>: Road to the initiative</a:t>
            </a:r>
          </a:p>
        </p:txBody>
      </p:sp>
    </p:spTree>
    <p:extLst>
      <p:ext uri="{BB962C8B-B14F-4D97-AF65-F5344CB8AC3E}">
        <p14:creationId xmlns:p14="http://schemas.microsoft.com/office/powerpoint/2010/main" val="383711197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par>
                          <p:cTn id="18" fill="hold">
                            <p:stCondLst>
                              <p:cond delay="500"/>
                            </p:stCondLst>
                            <p:childTnLst>
                              <p:par>
                                <p:cTn id="19" presetID="22" presetClass="entr" presetSubtype="8" fill="hold" grpId="0" nodeType="afterEffect">
                                  <p:stCondLst>
                                    <p:cond delay="500"/>
                                  </p:stCondLst>
                                  <p:childTnLst>
                                    <p:set>
                                      <p:cBhvr>
                                        <p:cTn id="20" dur="1" fill="hold">
                                          <p:stCondLst>
                                            <p:cond delay="0"/>
                                          </p:stCondLst>
                                        </p:cTn>
                                        <p:tgtEl>
                                          <p:spTgt spid="25"/>
                                        </p:tgtEl>
                                        <p:attrNameLst>
                                          <p:attrName>style.visibility</p:attrName>
                                        </p:attrNameLst>
                                      </p:cBhvr>
                                      <p:to>
                                        <p:strVal val="visible"/>
                                      </p:to>
                                    </p:set>
                                    <p:animEffect transition="in" filter="wipe(left)">
                                      <p:cBhvr>
                                        <p:cTn id="21" dur="500"/>
                                        <p:tgtEl>
                                          <p:spTgt spid="25"/>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animBg="1"/>
      <p:bldP spid="20" grpId="0" animBg="1"/>
      <p:bldP spid="21" grpId="0" animBg="1"/>
      <p:bldP spid="22" grpId="0" animBg="1"/>
      <p:bldP spid="23" grpId="0" animBg="1"/>
      <p:bldP spid="25" grpId="0" animBg="1"/>
      <p:bldP spid="26" grpId="0" animBg="1"/>
      <p:bldP spid="29" grpId="0" animBg="1"/>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rīvforma: forma 4">
            <a:extLst>
              <a:ext uri="{FF2B5EF4-FFF2-40B4-BE49-F238E27FC236}">
                <a16:creationId xmlns:a16="http://schemas.microsoft.com/office/drawing/2014/main" id="{73312700-21CC-A128-F2F2-C21287C30049}"/>
              </a:ext>
            </a:extLst>
          </p:cNvPr>
          <p:cNvSpPr/>
          <p:nvPr/>
        </p:nvSpPr>
        <p:spPr>
          <a:xfrm>
            <a:off x="-21266" y="1552353"/>
            <a:ext cx="12291237" cy="4380614"/>
          </a:xfrm>
          <a:custGeom>
            <a:avLst/>
            <a:gdLst>
              <a:gd name="connsiteX0" fmla="*/ 0 w 12195544"/>
              <a:gd name="connsiteY0" fmla="*/ 4380614 h 4380614"/>
              <a:gd name="connsiteX1" fmla="*/ 3487479 w 12195544"/>
              <a:gd name="connsiteY1" fmla="*/ 3689498 h 4380614"/>
              <a:gd name="connsiteX2" fmla="*/ 5507665 w 12195544"/>
              <a:gd name="connsiteY2" fmla="*/ 2147777 h 4380614"/>
              <a:gd name="connsiteX3" fmla="*/ 8771860 w 12195544"/>
              <a:gd name="connsiteY3" fmla="*/ 1658680 h 4380614"/>
              <a:gd name="connsiteX4" fmla="*/ 10504967 w 12195544"/>
              <a:gd name="connsiteY4" fmla="*/ 340242 h 4380614"/>
              <a:gd name="connsiteX5" fmla="*/ 12195544 w 12195544"/>
              <a:gd name="connsiteY5" fmla="*/ 0 h 4380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5544" h="4380614">
                <a:moveTo>
                  <a:pt x="0" y="4380614"/>
                </a:moveTo>
                <a:cubicBezTo>
                  <a:pt x="1284767" y="4221125"/>
                  <a:pt x="2569535" y="4061637"/>
                  <a:pt x="3487479" y="3689498"/>
                </a:cubicBezTo>
                <a:cubicBezTo>
                  <a:pt x="4405423" y="3317359"/>
                  <a:pt x="4626935" y="2486247"/>
                  <a:pt x="5507665" y="2147777"/>
                </a:cubicBezTo>
                <a:cubicBezTo>
                  <a:pt x="6388395" y="1809307"/>
                  <a:pt x="7938976" y="1959936"/>
                  <a:pt x="8771860" y="1658680"/>
                </a:cubicBezTo>
                <a:cubicBezTo>
                  <a:pt x="9604744" y="1357424"/>
                  <a:pt x="9934353" y="616689"/>
                  <a:pt x="10504967" y="340242"/>
                </a:cubicBezTo>
                <a:cubicBezTo>
                  <a:pt x="11075581" y="63795"/>
                  <a:pt x="11880111" y="40758"/>
                  <a:pt x="12195544" y="0"/>
                </a:cubicBezTo>
              </a:path>
            </a:pathLst>
          </a:custGeom>
          <a:noFill/>
          <a:ln w="127000">
            <a:solidFill>
              <a:srgbClr val="000066"/>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āls 5">
            <a:extLst>
              <a:ext uri="{FF2B5EF4-FFF2-40B4-BE49-F238E27FC236}">
                <a16:creationId xmlns:a16="http://schemas.microsoft.com/office/drawing/2014/main" id="{BABC73C6-2C57-AB19-5752-FEAC3D9CB617}"/>
              </a:ext>
            </a:extLst>
          </p:cNvPr>
          <p:cNvSpPr/>
          <p:nvPr/>
        </p:nvSpPr>
        <p:spPr>
          <a:xfrm>
            <a:off x="829340" y="5386555"/>
            <a:ext cx="742506" cy="742506"/>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āls 6">
            <a:extLst>
              <a:ext uri="{FF2B5EF4-FFF2-40B4-BE49-F238E27FC236}">
                <a16:creationId xmlns:a16="http://schemas.microsoft.com/office/drawing/2014/main" id="{BD1DD99D-9C82-2614-28F0-A4722D46FD4B}"/>
              </a:ext>
            </a:extLst>
          </p:cNvPr>
          <p:cNvSpPr/>
          <p:nvPr/>
        </p:nvSpPr>
        <p:spPr>
          <a:xfrm>
            <a:off x="4022651" y="4229382"/>
            <a:ext cx="742506" cy="742506"/>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āls 7">
            <a:extLst>
              <a:ext uri="{FF2B5EF4-FFF2-40B4-BE49-F238E27FC236}">
                <a16:creationId xmlns:a16="http://schemas.microsoft.com/office/drawing/2014/main" id="{B02F727B-5B43-5C9E-9E7E-10D4E0D156B7}"/>
              </a:ext>
            </a:extLst>
          </p:cNvPr>
          <p:cNvSpPr/>
          <p:nvPr/>
        </p:nvSpPr>
        <p:spPr>
          <a:xfrm>
            <a:off x="7162800" y="3053319"/>
            <a:ext cx="742506" cy="742506"/>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āls 8">
            <a:extLst>
              <a:ext uri="{FF2B5EF4-FFF2-40B4-BE49-F238E27FC236}">
                <a16:creationId xmlns:a16="http://schemas.microsoft.com/office/drawing/2014/main" id="{424F97E9-CE7E-C4FB-4395-A1CFAF243C05}"/>
              </a:ext>
            </a:extLst>
          </p:cNvPr>
          <p:cNvSpPr/>
          <p:nvPr/>
        </p:nvSpPr>
        <p:spPr>
          <a:xfrm>
            <a:off x="10196623" y="1552353"/>
            <a:ext cx="742506" cy="742506"/>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373A311-5EBD-05D1-A67B-A35C529C2D1B}"/>
              </a:ext>
            </a:extLst>
          </p:cNvPr>
          <p:cNvSpPr txBox="1"/>
          <p:nvPr/>
        </p:nvSpPr>
        <p:spPr>
          <a:xfrm>
            <a:off x="5051351" y="4229382"/>
            <a:ext cx="4222897" cy="2000548"/>
          </a:xfrm>
          <a:prstGeom prst="rect">
            <a:avLst/>
          </a:prstGeom>
          <a:noFill/>
        </p:spPr>
        <p:txBody>
          <a:bodyPr wrap="square" rtlCol="0">
            <a:spAutoFit/>
          </a:bodyPr>
          <a:lstStyle/>
          <a:p>
            <a:r>
              <a:rPr lang="en-US" sz="2800" b="1" dirty="0">
                <a:latin typeface="Roboto" panose="02000000000000000000" pitchFamily="2" charset="0"/>
                <a:ea typeface="Roboto" panose="02000000000000000000" pitchFamily="2" charset="0"/>
                <a:cs typeface="Roboto" panose="02000000000000000000" pitchFamily="2" charset="0"/>
              </a:rPr>
              <a:t>February 2022</a:t>
            </a:r>
          </a:p>
          <a:p>
            <a:r>
              <a:rPr lang="en-US" sz="2400" dirty="0">
                <a:latin typeface="Roboto" panose="02000000000000000000" pitchFamily="2" charset="0"/>
                <a:ea typeface="Roboto" panose="02000000000000000000" pitchFamily="2" charset="0"/>
                <a:cs typeface="Roboto" panose="02000000000000000000" pitchFamily="2" charset="0"/>
              </a:rPr>
              <a:t>NIMMS Helium synchrotron working group establishment with involvement of researchers from the CBG</a:t>
            </a:r>
          </a:p>
        </p:txBody>
      </p:sp>
      <p:sp>
        <p:nvSpPr>
          <p:cNvPr id="12" name="TextBox 11">
            <a:extLst>
              <a:ext uri="{FF2B5EF4-FFF2-40B4-BE49-F238E27FC236}">
                <a16:creationId xmlns:a16="http://schemas.microsoft.com/office/drawing/2014/main" id="{F28B825B-953F-2A00-022E-D395924CF2B0}"/>
              </a:ext>
            </a:extLst>
          </p:cNvPr>
          <p:cNvSpPr txBox="1"/>
          <p:nvPr/>
        </p:nvSpPr>
        <p:spPr>
          <a:xfrm>
            <a:off x="2976230" y="972388"/>
            <a:ext cx="6298018" cy="2185214"/>
          </a:xfrm>
          <a:prstGeom prst="rect">
            <a:avLst/>
          </a:prstGeom>
          <a:noFill/>
        </p:spPr>
        <p:txBody>
          <a:bodyPr wrap="square" rtlCol="0">
            <a:spAutoFit/>
          </a:bodyPr>
          <a:lstStyle/>
          <a:p>
            <a:r>
              <a:rPr lang="en-US" sz="2800" b="1" dirty="0">
                <a:latin typeface="Roboto" panose="02000000000000000000" pitchFamily="2" charset="0"/>
                <a:ea typeface="Roboto" panose="02000000000000000000" pitchFamily="2" charset="0"/>
                <a:cs typeface="Roboto" panose="02000000000000000000" pitchFamily="2" charset="0"/>
              </a:rPr>
              <a:t>April 12</a:t>
            </a:r>
            <a:r>
              <a:rPr lang="en-US" sz="2800" b="1" baseline="30000" dirty="0">
                <a:latin typeface="Roboto" panose="02000000000000000000" pitchFamily="2" charset="0"/>
                <a:ea typeface="Roboto" panose="02000000000000000000" pitchFamily="2" charset="0"/>
                <a:cs typeface="Roboto" panose="02000000000000000000" pitchFamily="2" charset="0"/>
              </a:rPr>
              <a:t>th</a:t>
            </a:r>
            <a:r>
              <a:rPr lang="en-US" sz="2800" b="1" dirty="0">
                <a:latin typeface="Roboto" panose="02000000000000000000" pitchFamily="2" charset="0"/>
                <a:ea typeface="Roboto" panose="02000000000000000000" pitchFamily="2" charset="0"/>
                <a:cs typeface="Roboto" panose="02000000000000000000" pitchFamily="2" charset="0"/>
              </a:rPr>
              <a:t>, 2022</a:t>
            </a:r>
          </a:p>
          <a:p>
            <a:r>
              <a:rPr lang="en-US" sz="2400" dirty="0">
                <a:latin typeface="Roboto" panose="02000000000000000000" pitchFamily="2" charset="0"/>
                <a:ea typeface="Roboto" panose="02000000000000000000" pitchFamily="2" charset="0"/>
                <a:cs typeface="Roboto" panose="02000000000000000000" pitchFamily="2" charset="0"/>
              </a:rPr>
              <a:t>“Advanced Particle Therapy center for the Baltic States” working group established within the CERN Baltic group (CBG)</a:t>
            </a:r>
          </a:p>
          <a:p>
            <a:r>
              <a:rPr lang="en-US" b="1" dirty="0">
                <a:latin typeface="Roboto" panose="02000000000000000000" pitchFamily="2" charset="0"/>
                <a:ea typeface="Roboto" panose="02000000000000000000" pitchFamily="2" charset="0"/>
                <a:cs typeface="Roboto" panose="02000000000000000000" pitchFamily="2" charset="0"/>
              </a:rPr>
              <a:t>Convener: </a:t>
            </a:r>
            <a:r>
              <a:rPr lang="en-US" dirty="0">
                <a:latin typeface="Roboto" panose="02000000000000000000" pitchFamily="2" charset="0"/>
                <a:ea typeface="Roboto" panose="02000000000000000000" pitchFamily="2" charset="0"/>
                <a:cs typeface="Roboto" panose="02000000000000000000" pitchFamily="2" charset="0"/>
              </a:rPr>
              <a:t>Prof. Toms Torims (RTU)</a:t>
            </a:r>
          </a:p>
          <a:p>
            <a:r>
              <a:rPr lang="en-US" b="1" dirty="0">
                <a:latin typeface="Roboto" panose="02000000000000000000" pitchFamily="2" charset="0"/>
                <a:ea typeface="Roboto" panose="02000000000000000000" pitchFamily="2" charset="0"/>
                <a:cs typeface="Roboto" panose="02000000000000000000" pitchFamily="2" charset="0"/>
              </a:rPr>
              <a:t>Vice-convener: </a:t>
            </a:r>
            <a:r>
              <a:rPr lang="en-US" dirty="0">
                <a:latin typeface="Roboto" panose="02000000000000000000" pitchFamily="2" charset="0"/>
                <a:ea typeface="Roboto" panose="02000000000000000000" pitchFamily="2" charset="0"/>
                <a:cs typeface="Roboto" panose="02000000000000000000" pitchFamily="2" charset="0"/>
              </a:rPr>
              <a:t>Prof. Diana </a:t>
            </a:r>
            <a:r>
              <a:rPr lang="en-US" dirty="0" err="1">
                <a:latin typeface="Roboto" panose="02000000000000000000" pitchFamily="2" charset="0"/>
                <a:ea typeface="Roboto" panose="02000000000000000000" pitchFamily="2" charset="0"/>
                <a:cs typeface="Roboto" panose="02000000000000000000" pitchFamily="2" charset="0"/>
              </a:rPr>
              <a:t>Adliene</a:t>
            </a:r>
            <a:r>
              <a:rPr lang="en-US" dirty="0">
                <a:latin typeface="Roboto" panose="02000000000000000000" pitchFamily="2" charset="0"/>
                <a:ea typeface="Roboto" panose="02000000000000000000" pitchFamily="2" charset="0"/>
                <a:cs typeface="Roboto" panose="02000000000000000000" pitchFamily="2" charset="0"/>
              </a:rPr>
              <a:t> (KTU)</a:t>
            </a:r>
            <a:endParaRPr lang="en-US" b="1" dirty="0">
              <a:latin typeface="Roboto" panose="02000000000000000000" pitchFamily="2" charset="0"/>
              <a:ea typeface="Roboto" panose="02000000000000000000" pitchFamily="2" charset="0"/>
              <a:cs typeface="Roboto" panose="02000000000000000000" pitchFamily="2" charset="0"/>
            </a:endParaRPr>
          </a:p>
        </p:txBody>
      </p:sp>
      <p:sp>
        <p:nvSpPr>
          <p:cNvPr id="13" name="TextBox 12">
            <a:extLst>
              <a:ext uri="{FF2B5EF4-FFF2-40B4-BE49-F238E27FC236}">
                <a16:creationId xmlns:a16="http://schemas.microsoft.com/office/drawing/2014/main" id="{8C9CD26F-E30A-FF2D-B7B7-7154848C2558}"/>
              </a:ext>
            </a:extLst>
          </p:cNvPr>
          <p:cNvSpPr txBox="1"/>
          <p:nvPr/>
        </p:nvSpPr>
        <p:spPr>
          <a:xfrm>
            <a:off x="9274248" y="3122571"/>
            <a:ext cx="2892943" cy="2000548"/>
          </a:xfrm>
          <a:prstGeom prst="rect">
            <a:avLst/>
          </a:prstGeom>
          <a:noFill/>
        </p:spPr>
        <p:txBody>
          <a:bodyPr wrap="square" rtlCol="0">
            <a:spAutoFit/>
          </a:bodyPr>
          <a:lstStyle/>
          <a:p>
            <a:r>
              <a:rPr lang="en-US" sz="2800" b="1" dirty="0">
                <a:latin typeface="Roboto" panose="02000000000000000000" pitchFamily="2" charset="0"/>
                <a:ea typeface="Roboto" panose="02000000000000000000" pitchFamily="2" charset="0"/>
                <a:cs typeface="Roboto" panose="02000000000000000000" pitchFamily="2" charset="0"/>
              </a:rPr>
              <a:t>Spring 2022</a:t>
            </a:r>
          </a:p>
          <a:p>
            <a:r>
              <a:rPr lang="en-US" sz="2400" dirty="0">
                <a:latin typeface="Roboto" panose="02000000000000000000" pitchFamily="2" charset="0"/>
                <a:ea typeface="Roboto" panose="02000000000000000000" pitchFamily="2" charset="0"/>
                <a:cs typeface="Roboto" panose="02000000000000000000" pitchFamily="2" charset="0"/>
              </a:rPr>
              <a:t>Development of a dedicated conceptual design report</a:t>
            </a:r>
          </a:p>
        </p:txBody>
      </p:sp>
      <p:sp>
        <p:nvSpPr>
          <p:cNvPr id="15" name="Virsraksts 2">
            <a:extLst>
              <a:ext uri="{FF2B5EF4-FFF2-40B4-BE49-F238E27FC236}">
                <a16:creationId xmlns:a16="http://schemas.microsoft.com/office/drawing/2014/main" id="{D2BB8AD8-E8E4-BF74-D292-06F26CD4A2C3}"/>
              </a:ext>
            </a:extLst>
          </p:cNvPr>
          <p:cNvSpPr>
            <a:spLocks noGrp="1"/>
          </p:cNvSpPr>
          <p:nvPr>
            <p:ph type="title"/>
          </p:nvPr>
        </p:nvSpPr>
        <p:spPr>
          <a:xfrm>
            <a:off x="816745" y="1"/>
            <a:ext cx="11375253" cy="479394"/>
          </a:xfrm>
        </p:spPr>
        <p:txBody>
          <a:bodyPr/>
          <a:lstStyle/>
          <a:p>
            <a:r>
              <a:rPr lang="en-US" i="1" dirty="0"/>
              <a:t>Recap</a:t>
            </a:r>
            <a:r>
              <a:rPr lang="en-US" b="1" dirty="0"/>
              <a:t>: Road to the initiative</a:t>
            </a:r>
          </a:p>
        </p:txBody>
      </p:sp>
    </p:spTree>
    <p:extLst>
      <p:ext uri="{BB962C8B-B14F-4D97-AF65-F5344CB8AC3E}">
        <p14:creationId xmlns:p14="http://schemas.microsoft.com/office/powerpoint/2010/main" val="20469135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50" fill="hold"/>
                                        <p:tgtEl>
                                          <p:spTgt spid="7"/>
                                        </p:tgtEl>
                                        <p:attrNameLst>
                                          <p:attrName>fillcolor</p:attrName>
                                        </p:attrNameLst>
                                      </p:cBhvr>
                                      <p:to>
                                        <a:srgbClr val="92D050"/>
                                      </p:to>
                                    </p:animClr>
                                    <p:set>
                                      <p:cBhvr>
                                        <p:cTn id="7" dur="250" fill="hold"/>
                                        <p:tgtEl>
                                          <p:spTgt spid="7"/>
                                        </p:tgtEl>
                                        <p:attrNameLst>
                                          <p:attrName>fill.type</p:attrName>
                                        </p:attrNameLst>
                                      </p:cBhvr>
                                      <p:to>
                                        <p:strVal val="solid"/>
                                      </p:to>
                                    </p:set>
                                    <p:set>
                                      <p:cBhvr>
                                        <p:cTn id="8" dur="250" fill="hold"/>
                                        <p:tgtEl>
                                          <p:spTgt spid="7"/>
                                        </p:tgtEl>
                                        <p:attrNameLst>
                                          <p:attrName>fill.on</p:attrName>
                                        </p:attrNameLst>
                                      </p:cBhvr>
                                      <p:to>
                                        <p:strVal val="true"/>
                                      </p:to>
                                    </p:set>
                                  </p:childTnLst>
                                </p:cTn>
                              </p:par>
                              <p:par>
                                <p:cTn id="9" presetID="10"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mph" presetSubtype="2" fill="hold" nodeType="clickEffect">
                                  <p:stCondLst>
                                    <p:cond delay="0"/>
                                  </p:stCondLst>
                                  <p:childTnLst>
                                    <p:animClr clrSpc="rgb" dir="cw">
                                      <p:cBhvr>
                                        <p:cTn id="15" dur="250" fill="hold"/>
                                        <p:tgtEl>
                                          <p:spTgt spid="8"/>
                                        </p:tgtEl>
                                        <p:attrNameLst>
                                          <p:attrName>fillcolor</p:attrName>
                                        </p:attrNameLst>
                                      </p:cBhvr>
                                      <p:to>
                                        <a:srgbClr val="92D050"/>
                                      </p:to>
                                    </p:animClr>
                                    <p:set>
                                      <p:cBhvr>
                                        <p:cTn id="16" dur="250" fill="hold"/>
                                        <p:tgtEl>
                                          <p:spTgt spid="8"/>
                                        </p:tgtEl>
                                        <p:attrNameLst>
                                          <p:attrName>fill.type</p:attrName>
                                        </p:attrNameLst>
                                      </p:cBhvr>
                                      <p:to>
                                        <p:strVal val="solid"/>
                                      </p:to>
                                    </p:set>
                                    <p:set>
                                      <p:cBhvr>
                                        <p:cTn id="17" dur="250" fill="hold"/>
                                        <p:tgtEl>
                                          <p:spTgt spid="8"/>
                                        </p:tgtEl>
                                        <p:attrNameLst>
                                          <p:attrName>fill.on</p:attrName>
                                        </p:attrNameLst>
                                      </p:cBhvr>
                                      <p:to>
                                        <p:strVal val="true"/>
                                      </p:to>
                                    </p:set>
                                  </p:childTnLst>
                                </p:cTn>
                              </p:par>
                              <p:par>
                                <p:cTn id="18" presetID="10" presetClass="entr" presetSubtype="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xit" presetSubtype="0" fill="hold" grpId="1" nodeType="withEffect">
                                  <p:stCondLst>
                                    <p:cond delay="0"/>
                                  </p:stCondLst>
                                  <p:childTnLst>
                                    <p:animEffect transition="out" filter="fade">
                                      <p:cBhvr>
                                        <p:cTn id="22" dur="500"/>
                                        <p:tgtEl>
                                          <p:spTgt spid="10"/>
                                        </p:tgtEl>
                                      </p:cBhvr>
                                    </p:animEffect>
                                    <p:set>
                                      <p:cBhvr>
                                        <p:cTn id="23" dur="1" fill="hold">
                                          <p:stCondLst>
                                            <p:cond delay="499"/>
                                          </p:stCondLst>
                                        </p:cTn>
                                        <p:tgtEl>
                                          <p:spTgt spid="10"/>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 presetClass="emph" presetSubtype="2" fill="hold" nodeType="clickEffect">
                                  <p:stCondLst>
                                    <p:cond delay="0"/>
                                  </p:stCondLst>
                                  <p:childTnLst>
                                    <p:animClr clrSpc="rgb" dir="cw">
                                      <p:cBhvr>
                                        <p:cTn id="27" dur="250" fill="hold"/>
                                        <p:tgtEl>
                                          <p:spTgt spid="9"/>
                                        </p:tgtEl>
                                        <p:attrNameLst>
                                          <p:attrName>fillcolor</p:attrName>
                                        </p:attrNameLst>
                                      </p:cBhvr>
                                      <p:to>
                                        <a:srgbClr val="92D050"/>
                                      </p:to>
                                    </p:animClr>
                                    <p:set>
                                      <p:cBhvr>
                                        <p:cTn id="28" dur="250" fill="hold"/>
                                        <p:tgtEl>
                                          <p:spTgt spid="9"/>
                                        </p:tgtEl>
                                        <p:attrNameLst>
                                          <p:attrName>fill.type</p:attrName>
                                        </p:attrNameLst>
                                      </p:cBhvr>
                                      <p:to>
                                        <p:strVal val="solid"/>
                                      </p:to>
                                    </p:set>
                                    <p:set>
                                      <p:cBhvr>
                                        <p:cTn id="29" dur="250" fill="hold"/>
                                        <p:tgtEl>
                                          <p:spTgt spid="9"/>
                                        </p:tgtEl>
                                        <p:attrNameLst>
                                          <p:attrName>fill.on</p:attrName>
                                        </p:attrNameLst>
                                      </p:cBhvr>
                                      <p:to>
                                        <p:strVal val="true"/>
                                      </p:to>
                                    </p:se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xit" presetSubtype="0" fill="hold" grpId="1" nodeType="withEffect">
                                  <p:stCondLst>
                                    <p:cond delay="0"/>
                                  </p:stCondLst>
                                  <p:childTnLst>
                                    <p:animEffect transition="out" filter="fade">
                                      <p:cBhvr>
                                        <p:cTn id="34" dur="500"/>
                                        <p:tgtEl>
                                          <p:spTgt spid="12"/>
                                        </p:tgtEl>
                                      </p:cBhvr>
                                    </p:animEffect>
                                    <p:set>
                                      <p:cBhvr>
                                        <p:cTn id="35"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2" grpId="0"/>
      <p:bldP spid="12" grpId="1"/>
      <p:bldP spid="13" grpId="0"/>
    </p:bldLst>
  </p:timing>
</p:sld>
</file>

<file path=ppt/theme/theme1.xml><?xml version="1.0" encoding="utf-8"?>
<a:theme xmlns:a="http://schemas.openxmlformats.org/drawingml/2006/main" name="Office dizain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2533</TotalTime>
  <Words>5014</Words>
  <Application>Microsoft Office PowerPoint</Application>
  <PresentationFormat>Platekrāna</PresentationFormat>
  <Paragraphs>643</Paragraphs>
  <Slides>46</Slides>
  <Notes>0</Notes>
  <HiddenSlides>0</HiddenSlides>
  <MMClips>0</MMClips>
  <ScaleCrop>false</ScaleCrop>
  <HeadingPairs>
    <vt:vector size="6" baseType="variant">
      <vt:variant>
        <vt:lpstr>Lietotie fonti</vt:lpstr>
      </vt:variant>
      <vt:variant>
        <vt:i4>6</vt:i4>
      </vt:variant>
      <vt:variant>
        <vt:lpstr>Dizains</vt:lpstr>
      </vt:variant>
      <vt:variant>
        <vt:i4>1</vt:i4>
      </vt:variant>
      <vt:variant>
        <vt:lpstr>Slaidu virsraksti</vt:lpstr>
      </vt:variant>
      <vt:variant>
        <vt:i4>46</vt:i4>
      </vt:variant>
    </vt:vector>
  </HeadingPairs>
  <TitlesOfParts>
    <vt:vector size="53" baseType="lpstr">
      <vt:lpstr>Arial</vt:lpstr>
      <vt:lpstr>Calibri</vt:lpstr>
      <vt:lpstr>Calibri Light</vt:lpstr>
      <vt:lpstr>Roboto</vt:lpstr>
      <vt:lpstr>Segoe UI</vt:lpstr>
      <vt:lpstr>Wingdings</vt:lpstr>
      <vt:lpstr>Office dizains</vt:lpstr>
      <vt:lpstr>Advanced Particle Therapy center for the Baltic States Overview, status and outlook of Feasibility Study</vt:lpstr>
      <vt:lpstr>Mandate</vt:lpstr>
      <vt:lpstr>Outline</vt:lpstr>
      <vt:lpstr>The “why” of the initiative idea: clinical perspective</vt:lpstr>
      <vt:lpstr>The “why” of the initiative idea: scientific research perspective</vt:lpstr>
      <vt:lpstr>Recap: Road to the initiative</vt:lpstr>
      <vt:lpstr>Recap: NIMMS collaboration</vt:lpstr>
      <vt:lpstr>Recap: Road to the initiative</vt:lpstr>
      <vt:lpstr>Recap: Road to the initiative</vt:lpstr>
      <vt:lpstr>Recap: The overall concept</vt:lpstr>
      <vt:lpstr>Recap: The overall concept</vt:lpstr>
      <vt:lpstr>Recap: The overall concept</vt:lpstr>
      <vt:lpstr>In unison with medical community: professional societies</vt:lpstr>
      <vt:lpstr>Milestones achieved</vt:lpstr>
      <vt:lpstr>The bi-lateral meetings with medical and other stakeholders</vt:lpstr>
      <vt:lpstr>The bi-lateral meetings with medical and other stakeholders</vt:lpstr>
      <vt:lpstr>Lessons learned from the bi-lateral meetings</vt:lpstr>
      <vt:lpstr>“Particle therapy - future for the Baltic States?”</vt:lpstr>
      <vt:lpstr>“Particle therapy - future for the Baltic States?”</vt:lpstr>
      <vt:lpstr>“Particle therapy - future for the Baltic States?”</vt:lpstr>
      <vt:lpstr>Outcomes of “Particle therapy - future for the Baltic States?”</vt:lpstr>
      <vt:lpstr>Outcomes of “Particle therapy - future for the Baltic States?”</vt:lpstr>
      <vt:lpstr>Outcomes of “Particle therapy - future for the Baltic States?”</vt:lpstr>
      <vt:lpstr>Outcomes of “Particle therapy - future for the Baltic States?”</vt:lpstr>
      <vt:lpstr>Outcomes of “Particle therapy - future for the Baltic States?”</vt:lpstr>
      <vt:lpstr>Outcomes of “Particle therapy - future for the Baltic States?”</vt:lpstr>
      <vt:lpstr>Outcomes of “Particle therapy - future for the Baltic States?”</vt:lpstr>
      <vt:lpstr>Main conclusions of the workshop</vt:lpstr>
      <vt:lpstr>Main conclusions of the workshop</vt:lpstr>
      <vt:lpstr>Main conclusions of the workshop</vt:lpstr>
      <vt:lpstr>Political support</vt:lpstr>
      <vt:lpstr>Political support</vt:lpstr>
      <vt:lpstr>Going into the future . . .</vt:lpstr>
      <vt:lpstr>Feasibility Study overview</vt:lpstr>
      <vt:lpstr>Feasibility Study overview</vt:lpstr>
      <vt:lpstr>Aims of the Feasibility study</vt:lpstr>
      <vt:lpstr>Proposal of FS Implementation Plan</vt:lpstr>
      <vt:lpstr>Overall structure of the Feasibility Study</vt:lpstr>
      <vt:lpstr>Overall structure of the Feasibility Study</vt:lpstr>
      <vt:lpstr>Preliminary budget of the Feasibility Study</vt:lpstr>
      <vt:lpstr>Preliminary budget of the Feasibility Study</vt:lpstr>
      <vt:lpstr>Preliminary team composition of Feasibility Study</vt:lpstr>
      <vt:lpstr>Expected outcomes of the Feasibility Study</vt:lpstr>
      <vt:lpstr>Expected outcomes of the Feasibility Study</vt:lpstr>
      <vt:lpstr>An exciting and unifying opportunity not to be missed!</vt:lpstr>
      <vt:lpstr>Thank you for your attention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 of innovative particle therapy center in the Baltic States: current status report</dc:title>
  <dc:creator>Kristaps Paļskis</dc:creator>
  <cp:lastModifiedBy>Kristaps Paļskis</cp:lastModifiedBy>
  <cp:revision>57</cp:revision>
  <dcterms:created xsi:type="dcterms:W3CDTF">2023-03-06T20:51:50Z</dcterms:created>
  <dcterms:modified xsi:type="dcterms:W3CDTF">2024-09-22T18:35:43Z</dcterms:modified>
</cp:coreProperties>
</file>