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2" r:id="rId3"/>
    <p:sldId id="265" r:id="rId4"/>
    <p:sldId id="266" r:id="rId5"/>
    <p:sldId id="269" r:id="rId6"/>
    <p:sldId id="270" r:id="rId7"/>
    <p:sldId id="271" r:id="rId8"/>
    <p:sldId id="272" r:id="rId9"/>
    <p:sldId id="267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Giner" initials="JG" lastIdx="1" clrIdx="0">
    <p:extLst>
      <p:ext uri="{19B8F6BF-5375-455C-9EA6-DF929625EA0E}">
        <p15:presenceInfo xmlns:p15="http://schemas.microsoft.com/office/powerpoint/2012/main" userId="2124ecb9e47cd6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3741" autoAdjust="0"/>
  </p:normalViewPr>
  <p:slideViewPr>
    <p:cSldViewPr snapToGrid="0">
      <p:cViewPr>
        <p:scale>
          <a:sx n="71" d="100"/>
          <a:sy n="71" d="100"/>
        </p:scale>
        <p:origin x="484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99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077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90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60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04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76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03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82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03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572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852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4931F-3BEA-4AC8-A2D7-022A688FF933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2187E95-F9AB-4E97-A940-86F2230A16B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64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0.png"/><Relationship Id="rId13" Type="http://schemas.openxmlformats.org/officeDocument/2006/relationships/image" Target="../media/image57.png"/><Relationship Id="rId3" Type="http://schemas.openxmlformats.org/officeDocument/2006/relationships/image" Target="../media/image49.png"/><Relationship Id="rId7" Type="http://schemas.openxmlformats.org/officeDocument/2006/relationships/image" Target="../media/image510.png"/><Relationship Id="rId12" Type="http://schemas.openxmlformats.org/officeDocument/2006/relationships/image" Target="../media/image56.png"/><Relationship Id="rId2" Type="http://schemas.openxmlformats.org/officeDocument/2006/relationships/image" Target="../media/image48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5.png"/><Relationship Id="rId5" Type="http://schemas.openxmlformats.org/officeDocument/2006/relationships/image" Target="../media/image51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50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26" Type="http://schemas.openxmlformats.org/officeDocument/2006/relationships/image" Target="../media/image85.png"/><Relationship Id="rId3" Type="http://schemas.openxmlformats.org/officeDocument/2006/relationships/image" Target="../media/image62.png"/><Relationship Id="rId21" Type="http://schemas.openxmlformats.org/officeDocument/2006/relationships/image" Target="../media/image80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5" Type="http://schemas.openxmlformats.org/officeDocument/2006/relationships/image" Target="../media/image84.png"/><Relationship Id="rId2" Type="http://schemas.openxmlformats.org/officeDocument/2006/relationships/image" Target="../media/image61.png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29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24" Type="http://schemas.openxmlformats.org/officeDocument/2006/relationships/image" Target="../media/image83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23" Type="http://schemas.openxmlformats.org/officeDocument/2006/relationships/image" Target="../media/image82.png"/><Relationship Id="rId28" Type="http://schemas.openxmlformats.org/officeDocument/2006/relationships/image" Target="../media/image87.png"/><Relationship Id="rId10" Type="http://schemas.openxmlformats.org/officeDocument/2006/relationships/image" Target="../media/image69.png"/><Relationship Id="rId19" Type="http://schemas.openxmlformats.org/officeDocument/2006/relationships/image" Target="../media/image78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Relationship Id="rId22" Type="http://schemas.openxmlformats.org/officeDocument/2006/relationships/image" Target="../media/image81.png"/><Relationship Id="rId27" Type="http://schemas.openxmlformats.org/officeDocument/2006/relationships/image" Target="../media/image8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2996382-D37A-534F-E057-6BCBA54582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 l="6066" r="21962"/>
          <a:stretch/>
        </p:blipFill>
        <p:spPr>
          <a:xfrm>
            <a:off x="-389671" y="-47490"/>
            <a:ext cx="12615620" cy="7296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28EEC3D8-539A-894C-8729-CC7B49AF2079}"/>
              </a:ext>
            </a:extLst>
          </p:cNvPr>
          <p:cNvSpPr/>
          <p:nvPr/>
        </p:nvSpPr>
        <p:spPr>
          <a:xfrm>
            <a:off x="-782295" y="592336"/>
            <a:ext cx="13008244" cy="3115160"/>
          </a:xfrm>
          <a:prstGeom prst="ellipse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Ion test bench : linear spectrometer design for </a:t>
            </a:r>
          </a:p>
          <a:p>
            <a:pPr algn="ctr"/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low-medium mass</a:t>
            </a:r>
            <a:endParaRPr 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4096BF-8492-B100-4CED-9C36315DB7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79" y="-47490"/>
            <a:ext cx="1539561" cy="1747779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1F035D2-33E9-D74B-C842-76D70340D304}"/>
              </a:ext>
            </a:extLst>
          </p:cNvPr>
          <p:cNvSpPr/>
          <p:nvPr/>
        </p:nvSpPr>
        <p:spPr>
          <a:xfrm>
            <a:off x="8008883" y="3909848"/>
            <a:ext cx="3903947" cy="163961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Fazel Taft </a:t>
            </a:r>
          </a:p>
          <a:p>
            <a:pPr algn="ctr"/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Jorge </a:t>
            </a:r>
            <a:r>
              <a:rPr lang="en-US" sz="24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Giner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Navarro,</a:t>
            </a:r>
          </a:p>
          <a:p>
            <a:pPr algn="ctr"/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Yanis </a:t>
            </a:r>
            <a:r>
              <a:rPr lang="en-US" sz="24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Fontenla</a:t>
            </a:r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Barba</a:t>
            </a:r>
          </a:p>
          <a:p>
            <a:pPr algn="ctr"/>
            <a:r>
              <a:rPr lang="en-US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Javier Resta-López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02AACE8-215E-E8C4-93D0-DF2FD5744831}"/>
              </a:ext>
            </a:extLst>
          </p:cNvPr>
          <p:cNvSpPr txBox="1">
            <a:spLocks/>
          </p:cNvSpPr>
          <p:nvPr/>
        </p:nvSpPr>
        <p:spPr>
          <a:xfrm>
            <a:off x="1256569" y="3472374"/>
            <a:ext cx="6605767" cy="39210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1050" dirty="0"/>
            </a:br>
            <a:endParaRPr lang="en-US" sz="3600" dirty="0">
              <a:solidFill>
                <a:srgbClr val="00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sz="3600" dirty="0">
              <a:solidFill>
                <a:srgbClr val="00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1050" dirty="0">
                <a:solidFill>
                  <a:srgbClr val="00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br>
              <a:rPr lang="en-US" sz="1050" dirty="0">
                <a:solidFill>
                  <a:srgbClr val="00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n-US" sz="36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sz="3600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21CA2E-B8D5-0F73-4ECC-DD5308CA8A2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6" b="21827"/>
          <a:stretch/>
        </p:blipFill>
        <p:spPr>
          <a:xfrm>
            <a:off x="-113509" y="5630511"/>
            <a:ext cx="3907743" cy="999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5AB206-97EE-6855-BBAA-0D0FB7BFDF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683" y="111154"/>
            <a:ext cx="3048000" cy="866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4524D3-16EB-BBF8-1B53-E1CB6328C5B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74" b="31794"/>
          <a:stretch/>
        </p:blipFill>
        <p:spPr>
          <a:xfrm>
            <a:off x="6144540" y="5630511"/>
            <a:ext cx="5714286" cy="12274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C0FF98-D2F1-40CE-298A-2515089852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3302" y="0"/>
            <a:ext cx="2956150" cy="95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21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8A54B-C041-60A3-A7F3-F4255CB9D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0674" y="956286"/>
            <a:ext cx="9603275" cy="1049235"/>
          </a:xfrm>
        </p:spPr>
        <p:txBody>
          <a:bodyPr/>
          <a:lstStyle/>
          <a:p>
            <a:r>
              <a:rPr lang="en-US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Thanks for your attention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FEC8B8-0DCA-A324-AC4E-5664D725C44E}"/>
              </a:ext>
            </a:extLst>
          </p:cNvPr>
          <p:cNvSpPr/>
          <p:nvPr/>
        </p:nvSpPr>
        <p:spPr>
          <a:xfrm>
            <a:off x="818146" y="2005521"/>
            <a:ext cx="11011301" cy="325333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Thanks to all contributors: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Rafael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Berjillos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Carlos Garcia-Ramos, Domingo Gomez , Ismael Martel 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(university of Huelva,  Spain)</a:t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Teresa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Kutukian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-Nieto </a:t>
            </a:r>
          </a:p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(Instituto de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Estructurra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la Materia , CSIC , Madrid , Spain)</a:t>
            </a:r>
          </a:p>
        </p:txBody>
      </p:sp>
    </p:spTree>
    <p:extLst>
      <p:ext uri="{BB962C8B-B14F-4D97-AF65-F5344CB8AC3E}">
        <p14:creationId xmlns:p14="http://schemas.microsoft.com/office/powerpoint/2010/main" val="1275471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FC67E-B2BA-6788-1BF7-684A9723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optics of A separator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A0D69D-9518-943B-C39B-0DA44FA34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730" y="3075821"/>
            <a:ext cx="4555834" cy="30191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B96959-E33F-611F-69F1-6A4DC10215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54" y="2875485"/>
            <a:ext cx="6367502" cy="1213014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4E124D9-7510-4266-2A92-9E6C4E3FE69C}"/>
              </a:ext>
            </a:extLst>
          </p:cNvPr>
          <p:cNvSpPr/>
          <p:nvPr/>
        </p:nvSpPr>
        <p:spPr>
          <a:xfrm>
            <a:off x="595953" y="1909783"/>
            <a:ext cx="6219540" cy="9387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b="0" i="0" dirty="0">
                <a:solidFill>
                  <a:srgbClr val="000000"/>
                </a:solidFill>
                <a:effectLst/>
                <a:latin typeface="Times-Roman"/>
              </a:rPr>
              <a:t>creates an image size in x that is independent of the incident angular distributions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D2C9E11-5B30-2C9B-AE8B-C9E272DE70F5}"/>
              </a:ext>
            </a:extLst>
          </p:cNvPr>
          <p:cNvSpPr/>
          <p:nvPr/>
        </p:nvSpPr>
        <p:spPr>
          <a:xfrm>
            <a:off x="7998593" y="2431610"/>
            <a:ext cx="3965824" cy="493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Transfer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B70E358-9CF5-7FF4-39D5-424C674133D5}"/>
                  </a:ext>
                </a:extLst>
              </p:cNvPr>
              <p:cNvSpPr/>
              <p:nvPr/>
            </p:nvSpPr>
            <p:spPr>
              <a:xfrm>
                <a:off x="1268032" y="4182804"/>
                <a:ext cx="4616514" cy="2675196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tIns="0" bIns="36000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Dispersion (D)        =    (x/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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  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Magnification (M)   =    (x/x) =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𝑓𝑝</m:t>
                            </m:r>
                          </m:sub>
                        </m:sSub>
                      </m:num>
                      <m:den>
                        <m:r>
                          <a:rPr lang="es-ES" i="1">
                            <a:latin typeface="Cambria Math" panose="02040503050406030204" pitchFamily="18" charset="0"/>
                          </a:rPr>
                          <m:t>𝜎</m:t>
                        </m:r>
                        <m:sSub>
                          <m:sSubPr>
                            <m:ctrlPr>
                              <a:rPr lang="es-E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𝑖𝑛𝑖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 size                =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s-ES" b="0" i="0" smtClean="0">
                        <a:latin typeface="Cambria Math" panose="02040503050406030204" pitchFamily="18" charset="0"/>
                      </a:rPr>
                      <m:t>·</m:t>
                    </m:r>
                    <m:r>
                      <a:rPr lang="es-ES" i="1">
                        <a:latin typeface="Cambria Math" panose="02040503050406030204" pitchFamily="18" charset="0"/>
                      </a:rPr>
                      <m:t>𝜎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𝑖𝑛𝑖</m:t>
                        </m:r>
                      </m:sub>
                    </m:sSub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Resolving power     =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  <m:r>
                      <a:rPr lang="en-US" i="0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s-ES" b="0" i="1" dirty="0" smtClean="0">
                            <a:latin typeface="Cambria Math" panose="02040503050406030204" pitchFamily="18" charset="0"/>
                          </a:rPr>
                          <m:t>·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s-ES">
                            <a:latin typeface="Cambria Math" panose="02040503050406030204" pitchFamily="18" charset="0"/>
                          </a:rPr>
                          <m:t>·</m:t>
                        </m:r>
                        <m:r>
                          <a:rPr lang="es-ES" i="1">
                            <a:latin typeface="Cambria Math" panose="02040503050406030204" pitchFamily="18" charset="0"/>
                          </a:rPr>
                          <m:t>𝜎</m:t>
                        </m:r>
                        <m:sSub>
                          <m:sSubPr>
                            <m:ctrlPr>
                              <a:rPr lang="es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𝑖𝑛𝑖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CB70E358-9CF5-7FF4-39D5-424C674133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8032" y="4182804"/>
                <a:ext cx="4616514" cy="2675196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87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5166B-BC42-841B-5119-82277E3F0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Details of Input Beam parameters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Content Placeholder 8">
                <a:extLst>
                  <a:ext uri="{FF2B5EF4-FFF2-40B4-BE49-F238E27FC236}">
                    <a16:creationId xmlns:a16="http://schemas.microsoft.com/office/drawing/2014/main" id="{AF41A428-B8A1-424A-8FF8-5339E4B010E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14033683"/>
                  </p:ext>
                </p:extLst>
              </p:nvPr>
            </p:nvGraphicFramePr>
            <p:xfrm>
              <a:off x="4705281" y="2392731"/>
              <a:ext cx="6350938" cy="1999568"/>
            </p:xfrm>
            <a:graphic>
              <a:graphicData uri="http://schemas.openxmlformats.org/drawingml/2006/table">
                <a:tbl>
                  <a:tblPr firstRow="1" firstCol="1" bandRow="1">
                    <a:tableStyleId>{7DF18680-E054-41AD-8BC1-D1AEF772440D}</a:tableStyleId>
                  </a:tblPr>
                  <a:tblGrid>
                    <a:gridCol w="1841698">
                      <a:extLst>
                        <a:ext uri="{9D8B030D-6E8A-4147-A177-3AD203B41FA5}">
                          <a16:colId xmlns:a16="http://schemas.microsoft.com/office/drawing/2014/main" val="2787994973"/>
                        </a:ext>
                      </a:extLst>
                    </a:gridCol>
                    <a:gridCol w="2176193">
                      <a:extLst>
                        <a:ext uri="{9D8B030D-6E8A-4147-A177-3AD203B41FA5}">
                          <a16:colId xmlns:a16="http://schemas.microsoft.com/office/drawing/2014/main" val="929183927"/>
                        </a:ext>
                      </a:extLst>
                    </a:gridCol>
                    <a:gridCol w="2333047">
                      <a:extLst>
                        <a:ext uri="{9D8B030D-6E8A-4147-A177-3AD203B41FA5}">
                          <a16:colId xmlns:a16="http://schemas.microsoft.com/office/drawing/2014/main" val="3616183084"/>
                        </a:ext>
                      </a:extLst>
                    </a:gridCol>
                  </a:tblGrid>
                  <a:tr h="37220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400" i="1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en-US" sz="1400" b="0" i="1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US" sz="1400" i="1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𝐿𝑖</m:t>
                                        </m:r>
                                      </m:e>
                                      <m:sup>
                                        <m:r>
                                          <a:rPr lang="en-US" sz="1400" b="0" i="1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+2</m:t>
                                        </m:r>
                                      </m:sup>
                                    </m:sSup>
                                  </m:e>
                                </m:sPre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US" sz="1400" i="1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en-US" sz="1400" b="0" i="1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68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US" sz="1400" i="1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𝑁𝑖</m:t>
                                        </m:r>
                                      </m:e>
                                      <m:sup>
                                        <m:r>
                                          <a:rPr lang="en-US" sz="1400" b="0" i="1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+16</m:t>
                                        </m:r>
                                      </m:sup>
                                    </m:sSup>
                                  </m:e>
                                </m:sPre>
                              </m:oMath>
                            </m:oMathPara>
                          </a14:m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42321220"/>
                      </a:ext>
                    </a:extLst>
                  </a:tr>
                  <a:tr h="37220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Mev/u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MeV/u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2031221"/>
                      </a:ext>
                    </a:extLst>
                  </a:tr>
                  <a:tr h="449754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spot (rms)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mm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mm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5734018"/>
                      </a:ext>
                    </a:extLst>
                  </a:tr>
                  <a:tr h="37220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 (x ,y)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 </a:t>
                          </a:r>
                          <a:r>
                            <a:rPr lang="en-US" sz="1600" kern="1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mm.mrad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 </a:t>
                          </a:r>
                          <a:r>
                            <a:rPr lang="en-US" sz="1600" kern="1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mm.mrad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5611187"/>
                      </a:ext>
                    </a:extLst>
                  </a:tr>
                  <a:tr h="43319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rigidity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1.74 Tm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1.95 Tm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6998874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Content Placeholder 8">
                <a:extLst>
                  <a:ext uri="{FF2B5EF4-FFF2-40B4-BE49-F238E27FC236}">
                    <a16:creationId xmlns:a16="http://schemas.microsoft.com/office/drawing/2014/main" id="{AF41A428-B8A1-424A-8FF8-5339E4B010E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14033683"/>
                  </p:ext>
                </p:extLst>
              </p:nvPr>
            </p:nvGraphicFramePr>
            <p:xfrm>
              <a:off x="4705281" y="2392731"/>
              <a:ext cx="6350938" cy="1999568"/>
            </p:xfrm>
            <a:graphic>
              <a:graphicData uri="http://schemas.openxmlformats.org/drawingml/2006/table">
                <a:tbl>
                  <a:tblPr firstRow="1" firstCol="1" bandRow="1">
                    <a:tableStyleId>{7DF18680-E054-41AD-8BC1-D1AEF772440D}</a:tableStyleId>
                  </a:tblPr>
                  <a:tblGrid>
                    <a:gridCol w="1841698">
                      <a:extLst>
                        <a:ext uri="{9D8B030D-6E8A-4147-A177-3AD203B41FA5}">
                          <a16:colId xmlns:a16="http://schemas.microsoft.com/office/drawing/2014/main" val="2787994973"/>
                        </a:ext>
                      </a:extLst>
                    </a:gridCol>
                    <a:gridCol w="2176193">
                      <a:extLst>
                        <a:ext uri="{9D8B030D-6E8A-4147-A177-3AD203B41FA5}">
                          <a16:colId xmlns:a16="http://schemas.microsoft.com/office/drawing/2014/main" val="929183927"/>
                        </a:ext>
                      </a:extLst>
                    </a:gridCol>
                    <a:gridCol w="2333047">
                      <a:extLst>
                        <a:ext uri="{9D8B030D-6E8A-4147-A177-3AD203B41FA5}">
                          <a16:colId xmlns:a16="http://schemas.microsoft.com/office/drawing/2014/main" val="3616183084"/>
                        </a:ext>
                      </a:extLst>
                    </a:gridCol>
                  </a:tblGrid>
                  <a:tr h="37220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84637" t="-16393" r="-108101" b="-442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172585" t="-16393" r="-1044" b="-4426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321220"/>
                      </a:ext>
                    </a:extLst>
                  </a:tr>
                  <a:tr h="37220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Mev/u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 MeV/u</a:t>
                          </a:r>
                          <a:endParaRPr lang="en-US" sz="1400" kern="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92031221"/>
                      </a:ext>
                    </a:extLst>
                  </a:tr>
                  <a:tr h="449754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spot (rms)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mm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mm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35734018"/>
                      </a:ext>
                    </a:extLst>
                  </a:tr>
                  <a:tr h="37220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 (x ,y)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 </a:t>
                          </a:r>
                          <a:r>
                            <a:rPr lang="en-US" sz="1600" kern="1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mm.mrad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 </a:t>
                          </a:r>
                          <a:r>
                            <a:rPr lang="en-US" sz="1600" kern="100" dirty="0" err="1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mm.mrad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05611187"/>
                      </a:ext>
                    </a:extLst>
                  </a:tr>
                  <a:tr h="433196">
                    <a:tc>
                      <a:txBody>
                        <a:bodyPr/>
                        <a:lstStyle/>
                        <a:p>
                          <a:pPr marL="0" marR="0" algn="l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rigidity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1.74 Tm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kern="1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1.95 Tm</a:t>
                          </a:r>
                          <a:endParaRPr lang="en-US" sz="1400" kern="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6998874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EA3812FD-121D-825D-3B95-00FE80E6C508}"/>
                  </a:ext>
                </a:extLst>
              </p:cNvPr>
              <p:cNvSpPr/>
              <p:nvPr/>
            </p:nvSpPr>
            <p:spPr>
              <a:xfrm>
                <a:off x="778173" y="2275318"/>
                <a:ext cx="3813078" cy="564135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Input beam= 5 isotopes 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n>
                              <a:noFill/>
                            </a:ln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𝐿𝑖</m:t>
                            </m:r>
                          </m:e>
                          <m:sup>
                            <m:r>
                              <a:rPr lang="en-US" b="0" i="1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+2</m:t>
                            </m:r>
                          </m:sup>
                        </m:sSup>
                      </m:e>
                    </m:sPre>
                  </m:oMath>
                </a14:m>
                <a:endParaRPr lang="en-US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EA3812FD-121D-825D-3B95-00FE80E6C5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173" y="2275318"/>
                <a:ext cx="3813078" cy="564135"/>
              </a:xfrm>
              <a:prstGeom prst="roundRect">
                <a:avLst/>
              </a:prstGeom>
              <a:blipFill>
                <a:blip r:embed="rId3"/>
                <a:stretch>
                  <a:fillRect t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C950193-47CF-7EEC-2BCA-5ACD677AFC3D}"/>
              </a:ext>
            </a:extLst>
          </p:cNvPr>
          <p:cNvSpPr/>
          <p:nvPr/>
        </p:nvSpPr>
        <p:spPr>
          <a:xfrm>
            <a:off x="7655790" y="2350036"/>
            <a:ext cx="632059" cy="6267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E397CCC-EAC4-CAD9-FE2F-1518EFC8297E}"/>
              </a:ext>
            </a:extLst>
          </p:cNvPr>
          <p:cNvSpPr/>
          <p:nvPr/>
        </p:nvSpPr>
        <p:spPr>
          <a:xfrm>
            <a:off x="10013243" y="2350036"/>
            <a:ext cx="632059" cy="6267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43974B-DEA6-F2F6-2196-82DFF1D984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0" t="17544" r="4515" b="22245"/>
          <a:stretch/>
        </p:blipFill>
        <p:spPr>
          <a:xfrm>
            <a:off x="824174" y="2839453"/>
            <a:ext cx="3767077" cy="3054964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4C9E781-62A3-8DE4-504F-AD080B8D131E}"/>
              </a:ext>
            </a:extLst>
          </p:cNvPr>
          <p:cNvSpPr/>
          <p:nvPr/>
        </p:nvSpPr>
        <p:spPr>
          <a:xfrm>
            <a:off x="4705281" y="4807200"/>
            <a:ext cx="6349573" cy="147266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 code: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Bmad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Open-source toolkits( software libraries)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Cornell University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D458E3-BF80-388E-AF48-121159C2E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47786" y="4807200"/>
            <a:ext cx="3041545" cy="147266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2A0014-0668-94DA-9AC0-A1472E2A9321}"/>
              </a:ext>
            </a:extLst>
          </p:cNvPr>
          <p:cNvSpPr/>
          <p:nvPr/>
        </p:nvSpPr>
        <p:spPr>
          <a:xfrm>
            <a:off x="10329272" y="4807200"/>
            <a:ext cx="678820" cy="313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067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5DD53-0901-8F78-DE43-053BBD21D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Lattice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layout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065952F-E08B-03B8-F2C9-AED247A9A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707113"/>
              </p:ext>
            </p:extLst>
          </p:nvPr>
        </p:nvGraphicFramePr>
        <p:xfrm>
          <a:off x="0" y="1899200"/>
          <a:ext cx="5560193" cy="16916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341120">
                  <a:extLst>
                    <a:ext uri="{9D8B030D-6E8A-4147-A177-3AD203B41FA5}">
                      <a16:colId xmlns:a16="http://schemas.microsoft.com/office/drawing/2014/main" val="3556473678"/>
                    </a:ext>
                  </a:extLst>
                </a:gridCol>
                <a:gridCol w="1036594">
                  <a:extLst>
                    <a:ext uri="{9D8B030D-6E8A-4147-A177-3AD203B41FA5}">
                      <a16:colId xmlns:a16="http://schemas.microsoft.com/office/drawing/2014/main" val="2154354519"/>
                    </a:ext>
                  </a:extLst>
                </a:gridCol>
                <a:gridCol w="1504475">
                  <a:extLst>
                    <a:ext uri="{9D8B030D-6E8A-4147-A177-3AD203B41FA5}">
                      <a16:colId xmlns:a16="http://schemas.microsoft.com/office/drawing/2014/main" val="88141552"/>
                    </a:ext>
                  </a:extLst>
                </a:gridCol>
                <a:gridCol w="939084">
                  <a:extLst>
                    <a:ext uri="{9D8B030D-6E8A-4147-A177-3AD203B41FA5}">
                      <a16:colId xmlns:a16="http://schemas.microsoft.com/office/drawing/2014/main" val="884378139"/>
                    </a:ext>
                  </a:extLst>
                </a:gridCol>
                <a:gridCol w="738920">
                  <a:extLst>
                    <a:ext uri="{9D8B030D-6E8A-4147-A177-3AD203B41FA5}">
                      <a16:colId xmlns:a16="http://schemas.microsoft.com/office/drawing/2014/main" val="617947993"/>
                    </a:ext>
                  </a:extLst>
                </a:gridCol>
              </a:tblGrid>
              <a:tr h="235077">
                <a:tc>
                  <a:txBody>
                    <a:bodyPr/>
                    <a:lstStyle/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Gradient 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449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2.7944  T/m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371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Quadrupole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-18.5603 T/m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006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5.9874 T/m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1.7812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51998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3473FD76-1A3C-A729-0CC0-B3AE3010CC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1559"/>
          <a:stretch/>
        </p:blipFill>
        <p:spPr>
          <a:xfrm>
            <a:off x="6631806" y="3941160"/>
            <a:ext cx="5372376" cy="27278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9505A6-2042-6948-82DC-983DDD6C3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73" y="3879133"/>
            <a:ext cx="5723827" cy="2828084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AEE10E23-720F-4969-867E-9C57AA3B5F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" r="15574" b="8796"/>
          <a:stretch/>
        </p:blipFill>
        <p:spPr>
          <a:xfrm>
            <a:off x="5630779" y="2278253"/>
            <a:ext cx="6561221" cy="1042231"/>
          </a:xfrm>
          <a:prstGeom prst="rect">
            <a:avLst/>
          </a:prstGeom>
        </p:spPr>
      </p:pic>
      <p:sp>
        <p:nvSpPr>
          <p:cNvPr id="8" name="Oval 4">
            <a:extLst>
              <a:ext uri="{FF2B5EF4-FFF2-40B4-BE49-F238E27FC236}">
                <a16:creationId xmlns:a16="http://schemas.microsoft.com/office/drawing/2014/main" id="{B3D684B0-A1F3-440A-9889-57C550859519}"/>
              </a:ext>
            </a:extLst>
          </p:cNvPr>
          <p:cNvSpPr/>
          <p:nvPr/>
        </p:nvSpPr>
        <p:spPr>
          <a:xfrm>
            <a:off x="5630779" y="2245018"/>
            <a:ext cx="1093021" cy="2703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4">
            <a:extLst>
              <a:ext uri="{FF2B5EF4-FFF2-40B4-BE49-F238E27FC236}">
                <a16:creationId xmlns:a16="http://schemas.microsoft.com/office/drawing/2014/main" id="{1D596565-1887-417B-99C6-67A5E242611C}"/>
              </a:ext>
            </a:extLst>
          </p:cNvPr>
          <p:cNvSpPr/>
          <p:nvPr/>
        </p:nvSpPr>
        <p:spPr>
          <a:xfrm>
            <a:off x="11193379" y="2245018"/>
            <a:ext cx="1093021" cy="2703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7">
            <a:extLst>
              <a:ext uri="{FF2B5EF4-FFF2-40B4-BE49-F238E27FC236}">
                <a16:creationId xmlns:a16="http://schemas.microsoft.com/office/drawing/2014/main" id="{649165B5-3A47-4D6A-9B47-3DE37FFAED25}"/>
              </a:ext>
            </a:extLst>
          </p:cNvPr>
          <p:cNvSpPr/>
          <p:nvPr/>
        </p:nvSpPr>
        <p:spPr>
          <a:xfrm>
            <a:off x="10935388" y="1769495"/>
            <a:ext cx="1346706" cy="43887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Dispersion(D)</a:t>
            </a:r>
          </a:p>
        </p:txBody>
      </p:sp>
      <p:sp>
        <p:nvSpPr>
          <p:cNvPr id="14" name="Rectangle: Rounded Corners 7">
            <a:extLst>
              <a:ext uri="{FF2B5EF4-FFF2-40B4-BE49-F238E27FC236}">
                <a16:creationId xmlns:a16="http://schemas.microsoft.com/office/drawing/2014/main" id="{26B70431-B369-4E38-87D5-8DD667C31593}"/>
              </a:ext>
            </a:extLst>
          </p:cNvPr>
          <p:cNvSpPr/>
          <p:nvPr/>
        </p:nvSpPr>
        <p:spPr>
          <a:xfrm>
            <a:off x="5702988" y="1769495"/>
            <a:ext cx="1505532" cy="43887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Magnification (M)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86B9AC8-728B-4239-84B2-6C58CF96D710}"/>
              </a:ext>
            </a:extLst>
          </p:cNvPr>
          <p:cNvSpPr txBox="1"/>
          <p:nvPr/>
        </p:nvSpPr>
        <p:spPr>
          <a:xfrm rot="18955213">
            <a:off x="8938261" y="3812840"/>
            <a:ext cx="13516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Quadrupole</a:t>
            </a:r>
            <a:r>
              <a:rPr lang="es-ES" sz="1600" dirty="0"/>
              <a:t> 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B9D7370-3AE1-4AEF-9574-77F857502211}"/>
              </a:ext>
            </a:extLst>
          </p:cNvPr>
          <p:cNvSpPr txBox="1"/>
          <p:nvPr/>
        </p:nvSpPr>
        <p:spPr>
          <a:xfrm rot="18955213">
            <a:off x="9365243" y="3899783"/>
            <a:ext cx="13516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err="1"/>
              <a:t>Quadrupole</a:t>
            </a:r>
            <a:r>
              <a:rPr lang="es-ES" sz="1600" dirty="0"/>
              <a:t> 2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222B94F-9AC4-43FE-B43F-BDDD50CC96A8}"/>
              </a:ext>
            </a:extLst>
          </p:cNvPr>
          <p:cNvSpPr txBox="1"/>
          <p:nvPr/>
        </p:nvSpPr>
        <p:spPr>
          <a:xfrm rot="18955213">
            <a:off x="10546992" y="4060808"/>
            <a:ext cx="599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/>
              <a:t>CCT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C657D7E-7C31-4C76-AF3A-75A3EFC16D7A}"/>
              </a:ext>
            </a:extLst>
          </p:cNvPr>
          <p:cNvSpPr txBox="1"/>
          <p:nvPr/>
        </p:nvSpPr>
        <p:spPr>
          <a:xfrm>
            <a:off x="6631806" y="6361255"/>
            <a:ext cx="1659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1" dirty="0" err="1"/>
              <a:t>Courtesy</a:t>
            </a:r>
            <a:r>
              <a:rPr lang="es-ES" sz="1400" i="1" dirty="0"/>
              <a:t> Univ. Huelva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A77D32E-CFBA-E463-1445-C83B158A7E47}"/>
              </a:ext>
            </a:extLst>
          </p:cNvPr>
          <p:cNvSpPr/>
          <p:nvPr/>
        </p:nvSpPr>
        <p:spPr>
          <a:xfrm>
            <a:off x="6866595" y="2241604"/>
            <a:ext cx="894576" cy="27377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7">
            <a:extLst>
              <a:ext uri="{FF2B5EF4-FFF2-40B4-BE49-F238E27FC236}">
                <a16:creationId xmlns:a16="http://schemas.microsoft.com/office/drawing/2014/main" id="{2C58E1EA-8434-94EB-AB11-1E9ECB18DF49}"/>
              </a:ext>
            </a:extLst>
          </p:cNvPr>
          <p:cNvSpPr/>
          <p:nvPr/>
        </p:nvSpPr>
        <p:spPr>
          <a:xfrm>
            <a:off x="7460750" y="1682552"/>
            <a:ext cx="1505532" cy="438874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Point to point</a:t>
            </a:r>
          </a:p>
        </p:txBody>
      </p:sp>
    </p:spTree>
    <p:extLst>
      <p:ext uri="{BB962C8B-B14F-4D97-AF65-F5344CB8AC3E}">
        <p14:creationId xmlns:p14="http://schemas.microsoft.com/office/powerpoint/2010/main" val="3605918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58925C4-19E7-95EF-8EAA-C7D984F089F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85194" y="27768"/>
                <a:ext cx="10302595" cy="1049235"/>
              </a:xfr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Transport beam at different momentum SPREADS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sup>
                        </m:sSup>
                      </m:e>
                    </m:sPre>
                  </m:oMath>
                </a14:m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58925C4-19E7-95EF-8EAA-C7D984F089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85194" y="27768"/>
                <a:ext cx="10302595" cy="1049235"/>
              </a:xfrm>
              <a:blipFill>
                <a:blip r:embed="rId2"/>
                <a:stretch>
                  <a:fillRect l="-1243" t="-10465" b="-29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D4DC54A8-7C84-C127-30E8-576F962D46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523829"/>
                  </p:ext>
                </p:extLst>
              </p:nvPr>
            </p:nvGraphicFramePr>
            <p:xfrm>
              <a:off x="8449445" y="1911389"/>
              <a:ext cx="3474651" cy="1670915"/>
            </p:xfrm>
            <a:graphic>
              <a:graphicData uri="http://schemas.openxmlformats.org/drawingml/2006/table">
                <a:tbl>
                  <a:tblPr firstCol="1" bandRow="1">
                    <a:tableStyleId>{7DF18680-E054-41AD-8BC1-D1AEF772440D}</a:tableStyleId>
                  </a:tblPr>
                  <a:tblGrid>
                    <a:gridCol w="2405168">
                      <a:extLst>
                        <a:ext uri="{9D8B030D-6E8A-4147-A177-3AD203B41FA5}">
                          <a16:colId xmlns:a16="http://schemas.microsoft.com/office/drawing/2014/main" val="942368854"/>
                        </a:ext>
                      </a:extLst>
                    </a:gridCol>
                    <a:gridCol w="1069483">
                      <a:extLst>
                        <a:ext uri="{9D8B030D-6E8A-4147-A177-3AD203B41FA5}">
                          <a16:colId xmlns:a16="http://schemas.microsoft.com/office/drawing/2014/main" val="19255501"/>
                        </a:ext>
                      </a:extLst>
                    </a:gridCol>
                  </a:tblGrid>
                  <a:tr h="52690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(D)</a:t>
                          </a:r>
                          <a:endParaRPr lang="en-US" sz="18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0.443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96318688"/>
                      </a:ext>
                    </a:extLst>
                  </a:tr>
                  <a:tr h="32797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Magnification(M)</a:t>
                          </a:r>
                          <a:endParaRPr lang="en-US" sz="18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0.19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09428408"/>
                      </a:ext>
                    </a:extLst>
                  </a:tr>
                  <a:tr h="52690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spot(2*</a:t>
                          </a:r>
                          <a14:m>
                            <m:oMath xmlns:m="http://schemas.openxmlformats.org/officeDocument/2006/math">
                              <m:r>
                                <a:rPr lang="es-ES" sz="1800" b="1" i="1" kern="100" dirty="0" smtClean="0"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𝝈</m:t>
                              </m:r>
                            </m:oMath>
                          </a14:m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en-US" sz="18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mm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1482812"/>
                      </a:ext>
                    </a:extLst>
                  </a:tr>
                  <a:tr h="28912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Resolving power</a:t>
                          </a:r>
                          <a:endParaRPr lang="en-US" sz="18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466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092025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D4DC54A8-7C84-C127-30E8-576F962D46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523829"/>
                  </p:ext>
                </p:extLst>
              </p:nvPr>
            </p:nvGraphicFramePr>
            <p:xfrm>
              <a:off x="8449445" y="1911389"/>
              <a:ext cx="3474651" cy="1670915"/>
            </p:xfrm>
            <a:graphic>
              <a:graphicData uri="http://schemas.openxmlformats.org/drawingml/2006/table">
                <a:tbl>
                  <a:tblPr firstCol="1" bandRow="1">
                    <a:tableStyleId>{7DF18680-E054-41AD-8BC1-D1AEF772440D}</a:tableStyleId>
                  </a:tblPr>
                  <a:tblGrid>
                    <a:gridCol w="2405168">
                      <a:extLst>
                        <a:ext uri="{9D8B030D-6E8A-4147-A177-3AD203B41FA5}">
                          <a16:colId xmlns:a16="http://schemas.microsoft.com/office/drawing/2014/main" val="942368854"/>
                        </a:ext>
                      </a:extLst>
                    </a:gridCol>
                    <a:gridCol w="1069483">
                      <a:extLst>
                        <a:ext uri="{9D8B030D-6E8A-4147-A177-3AD203B41FA5}">
                          <a16:colId xmlns:a16="http://schemas.microsoft.com/office/drawing/2014/main" val="19255501"/>
                        </a:ext>
                      </a:extLst>
                    </a:gridCol>
                  </a:tblGrid>
                  <a:tr h="526906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Dispersion (D)</a:t>
                          </a:r>
                          <a:endParaRPr lang="en-US" sz="18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0.443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696318688"/>
                      </a:ext>
                    </a:extLst>
                  </a:tr>
                  <a:tr h="327979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Magnification(M)</a:t>
                          </a:r>
                          <a:endParaRPr lang="en-US" sz="18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0.19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309428408"/>
                      </a:ext>
                    </a:extLst>
                  </a:tr>
                  <a:tr h="526906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253" t="-177907" r="-45063" b="-802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 mm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1482812"/>
                      </a:ext>
                    </a:extLst>
                  </a:tr>
                  <a:tr h="289124"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bg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Resolving power</a:t>
                          </a:r>
                          <a:endParaRPr lang="en-US" sz="1800" kern="100" dirty="0">
                            <a:solidFill>
                              <a:schemeClr val="bg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kern="1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466</a:t>
                          </a:r>
                          <a:endParaRPr lang="en-US" sz="1800" kern="1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092025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AF8DD1-5CFA-3A62-847C-14DB80A41625}"/>
              </a:ext>
            </a:extLst>
          </p:cNvPr>
          <p:cNvSpPr/>
          <p:nvPr/>
        </p:nvSpPr>
        <p:spPr>
          <a:xfrm>
            <a:off x="8201060" y="3910264"/>
            <a:ext cx="1280504" cy="4651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 = 0%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0556D05-0B76-F948-383F-8F05100B9C12}"/>
              </a:ext>
            </a:extLst>
          </p:cNvPr>
          <p:cNvSpPr/>
          <p:nvPr/>
        </p:nvSpPr>
        <p:spPr>
          <a:xfrm>
            <a:off x="8063156" y="5293676"/>
            <a:ext cx="1280504" cy="4651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p/p = 3%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E97BE6-73B2-33DE-9CFF-80CBC7C939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9332" b="3284"/>
          <a:stretch/>
        </p:blipFill>
        <p:spPr>
          <a:xfrm>
            <a:off x="104546" y="1830964"/>
            <a:ext cx="4145397" cy="4487058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1F687F1-674B-E4DC-7BC1-99BD38E3FED0}"/>
              </a:ext>
            </a:extLst>
          </p:cNvPr>
          <p:cNvSpPr/>
          <p:nvPr/>
        </p:nvSpPr>
        <p:spPr>
          <a:xfrm rot="16200000">
            <a:off x="4092681" y="4047587"/>
            <a:ext cx="1089931" cy="27897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y(mm)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09260F1-D60B-CBDA-B069-71A928BF508D}"/>
              </a:ext>
            </a:extLst>
          </p:cNvPr>
          <p:cNvSpPr/>
          <p:nvPr/>
        </p:nvSpPr>
        <p:spPr>
          <a:xfrm rot="16200000">
            <a:off x="3953195" y="5699156"/>
            <a:ext cx="1089931" cy="27897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y(mm)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11F81CE-0EB7-7AA7-F95E-051EA06C0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3571" y="4972842"/>
            <a:ext cx="3889585" cy="13473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A7FDA19-C69F-75C3-6FA9-634715EC8FE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871" t="40377" b="34820"/>
          <a:stretch/>
        </p:blipFill>
        <p:spPr>
          <a:xfrm>
            <a:off x="4249943" y="3631645"/>
            <a:ext cx="4019551" cy="1150730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E645CC5-F601-6F77-7570-C7E19A1796D1}"/>
              </a:ext>
            </a:extLst>
          </p:cNvPr>
          <p:cNvSpPr/>
          <p:nvPr/>
        </p:nvSpPr>
        <p:spPr>
          <a:xfrm rot="16200000">
            <a:off x="3768092" y="3977024"/>
            <a:ext cx="1089931" cy="27897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y(mm)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66BD2722-02DC-DE46-19ED-2495463084D9}"/>
                  </a:ext>
                </a:extLst>
              </p:cNvPr>
              <p:cNvSpPr/>
              <p:nvPr/>
            </p:nvSpPr>
            <p:spPr>
              <a:xfrm>
                <a:off x="7569001" y="3138278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FF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FFFF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FFFF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66BD2722-02DC-DE46-19ED-2495463084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001" y="3138278"/>
                <a:ext cx="632059" cy="626724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BC28B720-1C50-C95B-C9B5-2248280060FE}"/>
                  </a:ext>
                </a:extLst>
              </p:cNvPr>
              <p:cNvSpPr/>
              <p:nvPr/>
            </p:nvSpPr>
            <p:spPr>
              <a:xfrm>
                <a:off x="4571830" y="319026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600" i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600" b="0" i="1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  <m:e>
                          <m:sSup>
                            <m:sSupPr>
                              <m:ctrlPr>
                                <a:rPr lang="en-US" sz="1600" i="1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600" b="0" i="1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600" dirty="0">
                  <a:ln>
                    <a:noFill/>
                  </a:ln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BC28B720-1C50-C95B-C9B5-2248280060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830" y="3190263"/>
                <a:ext cx="632059" cy="626724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F90093B-14D2-273A-210E-85F94478348D}"/>
                  </a:ext>
                </a:extLst>
              </p:cNvPr>
              <p:cNvSpPr/>
              <p:nvPr/>
            </p:nvSpPr>
            <p:spPr>
              <a:xfrm>
                <a:off x="6336792" y="3202988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8F90093B-14D2-273A-210E-85F9447834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6792" y="3202988"/>
                <a:ext cx="632059" cy="626724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4933137-F17E-6756-5809-1A407F67F105}"/>
                  </a:ext>
                </a:extLst>
              </p:cNvPr>
              <p:cNvSpPr/>
              <p:nvPr/>
            </p:nvSpPr>
            <p:spPr>
              <a:xfrm>
                <a:off x="5514176" y="319026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94933137-F17E-6756-5809-1A407F67F1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176" y="3190263"/>
                <a:ext cx="632059" cy="626724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B4FE3B46-B223-15E1-9338-A1100C93D4C5}"/>
                  </a:ext>
                </a:extLst>
              </p:cNvPr>
              <p:cNvSpPr/>
              <p:nvPr/>
            </p:nvSpPr>
            <p:spPr>
              <a:xfrm>
                <a:off x="6974783" y="3173839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B4FE3B46-B223-15E1-9338-A1100C93D4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4783" y="3173839"/>
                <a:ext cx="632059" cy="626724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5371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AB9895-665B-BC9E-04F3-89CDD7CD2A1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133945" y="501639"/>
                <a:ext cx="10666628" cy="1049235"/>
              </a:xfrm>
            </p:spPr>
            <p:txBody>
              <a:bodyPr/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Calculation figure of merit (FOM) for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sup>
                        </m:sSup>
                      </m:e>
                    </m:sPre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AB9895-665B-BC9E-04F3-89CDD7CD2A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133945" y="501639"/>
                <a:ext cx="10666628" cy="1049235"/>
              </a:xfrm>
              <a:blipFill>
                <a:blip r:embed="rId2"/>
                <a:stretch>
                  <a:fillRect l="-1429" t="-12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F474916A-1D83-E8AB-2C34-7378854802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8562469"/>
                  </p:ext>
                </p:extLst>
              </p:nvPr>
            </p:nvGraphicFramePr>
            <p:xfrm>
              <a:off x="4608665" y="2079368"/>
              <a:ext cx="3363075" cy="2162866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1363547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999528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7851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dirty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b="0" dirty="0" smtClean="0">
                                    <a:latin typeface="Cambria Math" panose="02040503050406030204" pitchFamily="18" charset="0"/>
                                  </a:rPr>
                                  <m:t>𝑊𝐻</m:t>
                                </m:r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1.21 mm</a:t>
                          </a:r>
                          <a:endParaRPr lang="en-US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dirty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b="0" dirty="0" smtClean="0">
                                    <a:latin typeface="Cambria Math" panose="02040503050406030204" pitchFamily="18" charset="0"/>
                                  </a:rPr>
                                  <m:t>𝑊𝐻</m:t>
                                </m:r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1.97 mm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Mean distance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45.5 mm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305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FoM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4.18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F474916A-1D83-E8AB-2C34-7378854802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8562469"/>
                  </p:ext>
                </p:extLst>
              </p:nvPr>
            </p:nvGraphicFramePr>
            <p:xfrm>
              <a:off x="4608665" y="2079368"/>
              <a:ext cx="3363075" cy="2162866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1363547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999528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78513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l="-893" t="-5263" r="-147768" b="-29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1.21 mm</a:t>
                          </a:r>
                          <a:endParaRPr lang="en-US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3"/>
                          <a:stretch>
                            <a:fillRect l="-893" t="-105263" r="-147768" b="-19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1.97 mm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Mean distance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45.5 mm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FoM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4.18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53237F5-323E-9A2F-965E-B439A1E3F03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4886338"/>
                  </p:ext>
                </p:extLst>
              </p:nvPr>
            </p:nvGraphicFramePr>
            <p:xfrm>
              <a:off x="4608665" y="4445397"/>
              <a:ext cx="3363075" cy="2101299"/>
            </p:xfrm>
            <a:graphic>
              <a:graphicData uri="http://schemas.openxmlformats.org/drawingml/2006/table">
                <a:tbl>
                  <a:tblPr firstRow="1" bandRow="1">
                    <a:tableStyleId>{327F97BB-C833-4FB7-BDE5-3F7075034690}</a:tableStyleId>
                  </a:tblPr>
                  <a:tblGrid>
                    <a:gridCol w="1507322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855753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7851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dirty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b="0" dirty="0" smtClean="0">
                                    <a:latin typeface="Cambria Math" panose="02040503050406030204" pitchFamily="18" charset="0"/>
                                  </a:rPr>
                                  <m:t>𝑊𝐻</m:t>
                                </m:r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9525" cap="flat" cmpd="sng" algn="ctr">
                          <a:noFill/>
                          <a:prstDash val="solid"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29.5 mm</a:t>
                          </a:r>
                          <a:endParaRPr lang="en-US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 w="9525" cap="flat" cmpd="sng" algn="ctr">
                          <a:noFill/>
                          <a:prstDash val="solid"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dirty="0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  <m:r>
                                  <a:rPr lang="en-US" b="0" dirty="0" smtClean="0">
                                    <a:latin typeface="Cambria Math" panose="02040503050406030204" pitchFamily="18" charset="0"/>
                                  </a:rPr>
                                  <m:t>𝑊𝐻</m:t>
                                </m:r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lang="en-US" b="0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30.4 mm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Mean distance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45.1 mm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305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FoM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0.75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053237F5-323E-9A2F-965E-B439A1E3F03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4886338"/>
                  </p:ext>
                </p:extLst>
              </p:nvPr>
            </p:nvGraphicFramePr>
            <p:xfrm>
              <a:off x="4608665" y="4445397"/>
              <a:ext cx="3363075" cy="2101299"/>
            </p:xfrm>
            <a:graphic>
              <a:graphicData uri="http://schemas.openxmlformats.org/drawingml/2006/table">
                <a:tbl>
                  <a:tblPr firstRow="1" bandRow="1">
                    <a:tableStyleId>{327F97BB-C833-4FB7-BDE5-3F7075034690}</a:tableStyleId>
                  </a:tblPr>
                  <a:tblGrid>
                    <a:gridCol w="1507322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855753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78513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9525" cap="flat" cmpd="sng" algn="ctr">
                          <a:noFill/>
                          <a:prstDash val="solid"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05" t="-5263" r="-124291" b="-28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29.5 mm</a:t>
                          </a:r>
                          <a:endParaRPr lang="en-US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 w="9525" cap="flat" cmpd="sng" algn="ctr">
                          <a:noFill/>
                          <a:prstDash val="solid"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  <a:blipFill>
                          <a:blip r:embed="rId4"/>
                          <a:stretch>
                            <a:fillRect l="-405" t="-105263" r="-124291" b="-18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30.4 mm 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Mean distance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45.1 mm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FoM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0.75</a:t>
                          </a:r>
                          <a:endParaRPr lang="en-US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16A2F2F8-7C7A-2473-25E1-39A8B1E763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07" y="1949969"/>
            <a:ext cx="3840211" cy="2196764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E519E0-0585-D4D0-27B0-9CCC3A46F100}"/>
              </a:ext>
            </a:extLst>
          </p:cNvPr>
          <p:cNvSpPr/>
          <p:nvPr/>
        </p:nvSpPr>
        <p:spPr>
          <a:xfrm>
            <a:off x="0" y="1964356"/>
            <a:ext cx="1376413" cy="49089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dirty="0"/>
              <a:t>p/p=0.0%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50B488-A10F-E285-B77C-C27FEA3056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813" y="4238666"/>
            <a:ext cx="3840211" cy="2568257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590171F-5D44-1FAC-71FC-2A35BEED6F5A}"/>
              </a:ext>
            </a:extLst>
          </p:cNvPr>
          <p:cNvSpPr/>
          <p:nvPr/>
        </p:nvSpPr>
        <p:spPr>
          <a:xfrm>
            <a:off x="29506" y="4290652"/>
            <a:ext cx="1376413" cy="49089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US" dirty="0"/>
              <a:t>p/p=3.%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3B32FDE-1F09-FAC1-30F5-9632BBE402EE}"/>
              </a:ext>
            </a:extLst>
          </p:cNvPr>
          <p:cNvSpPr/>
          <p:nvPr/>
        </p:nvSpPr>
        <p:spPr>
          <a:xfrm>
            <a:off x="3899225" y="2983832"/>
            <a:ext cx="634274" cy="1769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78B83C28-FFEC-2288-0DC1-C6B6B0129AB4}"/>
              </a:ext>
            </a:extLst>
          </p:cNvPr>
          <p:cNvSpPr/>
          <p:nvPr/>
        </p:nvSpPr>
        <p:spPr>
          <a:xfrm>
            <a:off x="3899225" y="5355139"/>
            <a:ext cx="634274" cy="1769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5DAE77B-0CA9-40A1-9487-ACFA303ECB7F}"/>
                  </a:ext>
                </a:extLst>
              </p:cNvPr>
              <p:cNvSpPr txBox="1"/>
              <p:nvPr/>
            </p:nvSpPr>
            <p:spPr>
              <a:xfrm>
                <a:off x="8094846" y="2339414"/>
                <a:ext cx="4097154" cy="3433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quality of the mass discrimination achieved be a particle detector system can be accounted for by using the figure of merit (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FoM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, as defined in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F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oM</m:t>
                      </m:r>
                      <m:r>
                        <a:rPr lang="en-US" i="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dirty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 i="0" dirty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𝑊𝐻</m:t>
                          </m:r>
                          <m:sSub>
                            <m:sSubPr>
                              <m:ctrlP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𝐹𝑊𝐻</m:t>
                          </m:r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 dirty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s-ES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s-E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spatial separation between the two adjacent peaks, and FWHM the corresponding full widths at half-maximum .</a:t>
                </a:r>
              </a:p>
              <a:p>
                <a:r>
                  <a:rPr lang="en-US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detector system will exhibit good identification capability when </a:t>
                </a:r>
                <a:r>
                  <a:rPr lang="en-US" dirty="0" err="1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FoM</a:t>
                </a:r>
                <a:r>
                  <a:rPr lang="en-US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&gt;0.7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5DAE77B-0CA9-40A1-9487-ACFA303EC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4846" y="2339414"/>
                <a:ext cx="4097154" cy="3433632"/>
              </a:xfrm>
              <a:prstGeom prst="rect">
                <a:avLst/>
              </a:prstGeom>
              <a:blipFill>
                <a:blip r:embed="rId7"/>
                <a:stretch>
                  <a:fillRect l="-1339" t="-1066" r="-1042" b="-177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DFDFA5D-8677-D726-F547-0B807940F24A}"/>
                  </a:ext>
                </a:extLst>
              </p:cNvPr>
              <p:cNvSpPr/>
              <p:nvPr/>
            </p:nvSpPr>
            <p:spPr>
              <a:xfrm>
                <a:off x="3336965" y="300760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DFDFA5D-8677-D726-F547-0B807940F2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965" y="3007606"/>
                <a:ext cx="632059" cy="626724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2246AD79-BF3D-1703-CF1B-E9E6A0BADF1B}"/>
                  </a:ext>
                </a:extLst>
              </p:cNvPr>
              <p:cNvSpPr/>
              <p:nvPr/>
            </p:nvSpPr>
            <p:spPr>
              <a:xfrm>
                <a:off x="339794" y="3059591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2246AD79-BF3D-1703-CF1B-E9E6A0BADF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794" y="3059591"/>
                <a:ext cx="632059" cy="626724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13A66B6C-99BA-47A9-531B-B61CD2A505D0}"/>
                  </a:ext>
                </a:extLst>
              </p:cNvPr>
              <p:cNvSpPr/>
              <p:nvPr/>
            </p:nvSpPr>
            <p:spPr>
              <a:xfrm>
                <a:off x="2104756" y="307231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13A66B6C-99BA-47A9-531B-B61CD2A505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756" y="3072316"/>
                <a:ext cx="632059" cy="626724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744F428B-CD4C-5838-8A53-85D54E7B3A30}"/>
                  </a:ext>
                </a:extLst>
              </p:cNvPr>
              <p:cNvSpPr/>
              <p:nvPr/>
            </p:nvSpPr>
            <p:spPr>
              <a:xfrm>
                <a:off x="3144060" y="5385399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744F428B-CD4C-5838-8A53-85D54E7B3A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060" y="5385399"/>
                <a:ext cx="632059" cy="626724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A120C4AE-7AD0-CADB-3E65-BE512D9E2730}"/>
                  </a:ext>
                </a:extLst>
              </p:cNvPr>
              <p:cNvSpPr/>
              <p:nvPr/>
            </p:nvSpPr>
            <p:spPr>
              <a:xfrm>
                <a:off x="610714" y="511949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A120C4AE-7AD0-CADB-3E65-BE512D9E27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714" y="5119496"/>
                <a:ext cx="632059" cy="626724"/>
              </a:xfrm>
              <a:prstGeom prst="round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457FF76E-BF2F-9D10-B260-864732409B0F}"/>
                  </a:ext>
                </a:extLst>
              </p:cNvPr>
              <p:cNvSpPr/>
              <p:nvPr/>
            </p:nvSpPr>
            <p:spPr>
              <a:xfrm>
                <a:off x="2018134" y="5150619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457FF76E-BF2F-9D10-B260-864732409B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8134" y="5150619"/>
                <a:ext cx="632059" cy="626724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6394FE8F-91E9-AA23-7DF5-EC66C064F618}"/>
                  </a:ext>
                </a:extLst>
              </p:cNvPr>
              <p:cNvSpPr/>
              <p:nvPr/>
            </p:nvSpPr>
            <p:spPr>
              <a:xfrm>
                <a:off x="1537887" y="4899960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6394FE8F-91E9-AA23-7DF5-EC66C064F6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7887" y="4899960"/>
                <a:ext cx="632059" cy="626724"/>
              </a:xfrm>
              <a:prstGeom prst="round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A44A494-C302-8C7A-96D8-AF7A614C6063}"/>
                  </a:ext>
                </a:extLst>
              </p:cNvPr>
              <p:cNvSpPr/>
              <p:nvPr/>
            </p:nvSpPr>
            <p:spPr>
              <a:xfrm>
                <a:off x="2618348" y="4980104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2A44A494-C302-8C7A-96D8-AF7A614C60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8348" y="4980104"/>
                <a:ext cx="632059" cy="626724"/>
              </a:xfrm>
              <a:prstGeom prst="round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5D4087ED-32DB-195C-067C-07C36F0EFEBB}"/>
                  </a:ext>
                </a:extLst>
              </p:cNvPr>
              <p:cNvSpPr/>
              <p:nvPr/>
            </p:nvSpPr>
            <p:spPr>
              <a:xfrm>
                <a:off x="1282140" y="3059591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5D4087ED-32DB-195C-067C-07C36F0EFE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140" y="3059591"/>
                <a:ext cx="632059" cy="626724"/>
              </a:xfrm>
              <a:prstGeom prst="round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A8D5EC92-08A9-2B81-5A88-12B676AA8135}"/>
                  </a:ext>
                </a:extLst>
              </p:cNvPr>
              <p:cNvSpPr/>
              <p:nvPr/>
            </p:nvSpPr>
            <p:spPr>
              <a:xfrm>
                <a:off x="2742747" y="3043167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A8D5EC92-08A9-2B81-5A88-12B676AA81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747" y="3043167"/>
                <a:ext cx="632059" cy="626724"/>
              </a:xfrm>
              <a:prstGeom prst="round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4699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70C44-F010-A7B4-72EB-F1E5968D1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19F78E88-3F56-D564-32CB-C580651B02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200" b="0" i="0" kern="1200" cap="all">
                    <a:solidFill>
                      <a:schemeClr val="tx1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Charge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stateS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isotopes of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sup>
                        </m:sSup>
                      </m:e>
                    </m:sPre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p/p=3% </a:t>
                </a: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19F78E88-3F56-D564-32CB-C580651B0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5125"/>
                <a:ext cx="10515600" cy="1325563"/>
              </a:xfrm>
              <a:prstGeom prst="rect">
                <a:avLst/>
              </a:prstGeom>
              <a:blipFill>
                <a:blip r:embed="rId2"/>
                <a:stretch>
                  <a:fillRect l="-1507" t="-96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50C4F48A-E0F5-D523-1576-B7FFEDB0EC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151"/>
          <a:stretch/>
        </p:blipFill>
        <p:spPr>
          <a:xfrm>
            <a:off x="1263088" y="1391655"/>
            <a:ext cx="9444152" cy="5323814"/>
          </a:xfrm>
          <a:prstGeom prst="rect">
            <a:avLst/>
          </a:prstGeom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E18AB535-7148-C217-E3C9-929E929F9CA6}"/>
                  </a:ext>
                </a:extLst>
              </p:cNvPr>
              <p:cNvSpPr/>
              <p:nvPr/>
            </p:nvSpPr>
            <p:spPr>
              <a:xfrm>
                <a:off x="6298993" y="387685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E18AB535-7148-C217-E3C9-929E929F9C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8993" y="3876856"/>
                <a:ext cx="632059" cy="626724"/>
              </a:xfrm>
              <a:prstGeom prst="roundRect">
                <a:avLst/>
              </a:prstGeom>
              <a:blipFill>
                <a:blip r:embed="rId4"/>
                <a:stretch>
                  <a:fillRect l="-11538" r="-4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F4DB0579-E4BC-A6DB-9F7F-255B3FA82B52}"/>
                  </a:ext>
                </a:extLst>
              </p:cNvPr>
              <p:cNvSpPr/>
              <p:nvPr/>
            </p:nvSpPr>
            <p:spPr>
              <a:xfrm>
                <a:off x="3049357" y="3880840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F4DB0579-E4BC-A6DB-9F7F-255B3FA82B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9357" y="3880840"/>
                <a:ext cx="632059" cy="626724"/>
              </a:xfrm>
              <a:prstGeom prst="roundRect">
                <a:avLst/>
              </a:prstGeom>
              <a:blipFill>
                <a:blip r:embed="rId5"/>
                <a:stretch>
                  <a:fillRect r="-96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9B085996-803D-A961-A0CB-E5DDEDC8471E}"/>
                  </a:ext>
                </a:extLst>
              </p:cNvPr>
              <p:cNvSpPr/>
              <p:nvPr/>
            </p:nvSpPr>
            <p:spPr>
              <a:xfrm>
                <a:off x="8766863" y="387685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9B085996-803D-A961-A0CB-E5DDEDC847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6863" y="3876856"/>
                <a:ext cx="632059" cy="626724"/>
              </a:xfrm>
              <a:prstGeom prst="roundRect">
                <a:avLst/>
              </a:prstGeom>
              <a:blipFill>
                <a:blip r:embed="rId6"/>
                <a:stretch>
                  <a:fillRect r="-96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EB834871-8FC7-2575-0D7A-855EB69F25B7}"/>
                  </a:ext>
                </a:extLst>
              </p:cNvPr>
              <p:cNvSpPr/>
              <p:nvPr/>
            </p:nvSpPr>
            <p:spPr>
              <a:xfrm>
                <a:off x="7532928" y="388971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EB834871-8FC7-2575-0D7A-855EB69F25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2928" y="3889716"/>
                <a:ext cx="632059" cy="626724"/>
              </a:xfrm>
              <a:prstGeom prst="roundRect">
                <a:avLst/>
              </a:prstGeom>
              <a:blipFill>
                <a:blip r:embed="rId7"/>
                <a:stretch>
                  <a:fillRect l="-971" r="-9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F7784F5-4E8A-22E5-F8C3-3D9F5AB9242A}"/>
                  </a:ext>
                </a:extLst>
              </p:cNvPr>
              <p:cNvSpPr/>
              <p:nvPr/>
            </p:nvSpPr>
            <p:spPr>
              <a:xfrm>
                <a:off x="9684768" y="3873694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6F7784F5-4E8A-22E5-F8C3-3D9F5AB924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4768" y="3873694"/>
                <a:ext cx="632059" cy="626724"/>
              </a:xfrm>
              <a:prstGeom prst="roundRect">
                <a:avLst/>
              </a:prstGeom>
              <a:blipFill>
                <a:blip r:embed="rId8"/>
                <a:stretch>
                  <a:fillRect l="-12621" r="-485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165B7359-B0F7-A0CA-07E1-E47FEF6E53B5}"/>
                  </a:ext>
                </a:extLst>
              </p:cNvPr>
              <p:cNvSpPr/>
              <p:nvPr/>
            </p:nvSpPr>
            <p:spPr>
              <a:xfrm>
                <a:off x="4904354" y="3991624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165B7359-B0F7-A0CA-07E1-E47FEF6E5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4354" y="3991624"/>
                <a:ext cx="632059" cy="626724"/>
              </a:xfrm>
              <a:prstGeom prst="roundRect">
                <a:avLst/>
              </a:prstGeom>
              <a:blipFill>
                <a:blip r:embed="rId9"/>
                <a:stretch>
                  <a:fillRect r="-9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41B085EF-5420-3FD2-F44C-CDFA3A0CF668}"/>
              </a:ext>
            </a:extLst>
          </p:cNvPr>
          <p:cNvSpPr/>
          <p:nvPr/>
        </p:nvSpPr>
        <p:spPr>
          <a:xfrm>
            <a:off x="8285480" y="4814780"/>
            <a:ext cx="1198880" cy="6267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Li+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10542B6-6307-5A28-B58D-EBE4BE30A428}"/>
              </a:ext>
            </a:extLst>
          </p:cNvPr>
          <p:cNvSpPr/>
          <p:nvPr/>
        </p:nvSpPr>
        <p:spPr>
          <a:xfrm>
            <a:off x="4531360" y="4876800"/>
            <a:ext cx="1198880" cy="6267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Li+2</a:t>
            </a:r>
          </a:p>
        </p:txBody>
      </p:sp>
    </p:spTree>
    <p:extLst>
      <p:ext uri="{BB962C8B-B14F-4D97-AF65-F5344CB8AC3E}">
        <p14:creationId xmlns:p14="http://schemas.microsoft.com/office/powerpoint/2010/main" val="3885607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AB666-B467-00C8-02C6-F19B1553A8D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79646" y="184441"/>
                <a:ext cx="9603275" cy="1049235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Impact of Beam Convergence and Divergence of 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+2</m:t>
                            </m:r>
                          </m:sup>
                        </m:sSup>
                      </m:e>
                    </m:sPre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isotopEs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AT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p/p=3%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AB666-B467-00C8-02C6-F19B1553A8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79646" y="184441"/>
                <a:ext cx="9603275" cy="1049235"/>
              </a:xfrm>
              <a:blipFill>
                <a:blip r:embed="rId2"/>
                <a:stretch>
                  <a:fillRect l="-1651" t="-12791" b="-1279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ED0309DC-98EA-9440-BA93-38C7B44083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3331" b="11053"/>
          <a:stretch/>
        </p:blipFill>
        <p:spPr>
          <a:xfrm>
            <a:off x="6597049" y="1853754"/>
            <a:ext cx="4851117" cy="4966106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37AB1F3-F441-6652-5263-D1B8322E84A7}"/>
              </a:ext>
            </a:extLst>
          </p:cNvPr>
          <p:cNvSpPr/>
          <p:nvPr/>
        </p:nvSpPr>
        <p:spPr>
          <a:xfrm>
            <a:off x="6597050" y="1853753"/>
            <a:ext cx="4851116" cy="27781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Convergent beam(Alpha=2)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A896703-A741-D7DE-7D51-A0EB26E772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7336"/>
          <a:stretch/>
        </p:blipFill>
        <p:spPr>
          <a:xfrm>
            <a:off x="661772" y="1860230"/>
            <a:ext cx="5301866" cy="4959630"/>
          </a:xfrm>
          <a:prstGeom prst="rect">
            <a:avLst/>
          </a:prstGeom>
        </p:spPr>
      </p:pic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FEBCDAA-B8BF-DA8B-AC92-FB72FD5CC37B}"/>
              </a:ext>
            </a:extLst>
          </p:cNvPr>
          <p:cNvSpPr/>
          <p:nvPr/>
        </p:nvSpPr>
        <p:spPr>
          <a:xfrm>
            <a:off x="739970" y="1853752"/>
            <a:ext cx="5145470" cy="27781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Divergent beam(Alpha=-2)</a:t>
            </a:r>
          </a:p>
        </p:txBody>
      </p:sp>
      <p:pic>
        <p:nvPicPr>
          <p:cNvPr id="3" name="Content Placeholder 11">
            <a:extLst>
              <a:ext uri="{FF2B5EF4-FFF2-40B4-BE49-F238E27FC236}">
                <a16:creationId xmlns:a16="http://schemas.microsoft.com/office/drawing/2014/main" id="{C917023F-626B-8125-FC06-C9E940D17B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0" t="6129" r="4627" b="2442"/>
          <a:stretch/>
        </p:blipFill>
        <p:spPr>
          <a:xfrm>
            <a:off x="1012415" y="3506561"/>
            <a:ext cx="4914483" cy="1453243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4F8C457C-5667-C0C9-E244-DAF6656203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9" r="6679" b="1833"/>
          <a:stretch/>
        </p:blipFill>
        <p:spPr>
          <a:xfrm>
            <a:off x="7123339" y="3565393"/>
            <a:ext cx="4324828" cy="13944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8A2A5F3-0219-002E-15AC-D10F17531D24}"/>
                  </a:ext>
                </a:extLst>
              </p:cNvPr>
              <p:cNvSpPr/>
              <p:nvPr/>
            </p:nvSpPr>
            <p:spPr>
              <a:xfrm>
                <a:off x="5045579" y="4042078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A8A2A5F3-0219-002E-15AC-D10F17531D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5579" y="4042078"/>
                <a:ext cx="632059" cy="626724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D8EF66D1-D644-A540-2066-24974FFD80AC}"/>
                  </a:ext>
                </a:extLst>
              </p:cNvPr>
              <p:cNvSpPr/>
              <p:nvPr/>
            </p:nvSpPr>
            <p:spPr>
              <a:xfrm>
                <a:off x="2048408" y="409406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D8EF66D1-D644-A540-2066-24974FFD80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8408" y="4094063"/>
                <a:ext cx="632059" cy="626724"/>
              </a:xfrm>
              <a:prstGeom prst="round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3C8EE46-C7EB-C243-BA6D-486DB7DD24BA}"/>
                  </a:ext>
                </a:extLst>
              </p:cNvPr>
              <p:cNvSpPr/>
              <p:nvPr/>
            </p:nvSpPr>
            <p:spPr>
              <a:xfrm>
                <a:off x="3670831" y="409406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F3C8EE46-C7EB-C243-BA6D-486DB7DD24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0831" y="4094063"/>
                <a:ext cx="632059" cy="626724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60036B0B-6BB7-89A7-7A3E-831615EAAA40}"/>
                  </a:ext>
                </a:extLst>
              </p:cNvPr>
              <p:cNvSpPr/>
              <p:nvPr/>
            </p:nvSpPr>
            <p:spPr>
              <a:xfrm>
                <a:off x="2990754" y="409406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60036B0B-6BB7-89A7-7A3E-831615EAAA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0754" y="4094063"/>
                <a:ext cx="632059" cy="626724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1C477C28-F614-C8B3-D3C3-372D18771518}"/>
                  </a:ext>
                </a:extLst>
              </p:cNvPr>
              <p:cNvSpPr/>
              <p:nvPr/>
            </p:nvSpPr>
            <p:spPr>
              <a:xfrm>
                <a:off x="4339660" y="3919819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1C477C28-F614-C8B3-D3C3-372D187715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660" y="3919819"/>
                <a:ext cx="632059" cy="626724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485895A0-86DF-D38B-FDB7-5D2ECBDB965C}"/>
                  </a:ext>
                </a:extLst>
              </p:cNvPr>
              <p:cNvSpPr/>
              <p:nvPr/>
            </p:nvSpPr>
            <p:spPr>
              <a:xfrm>
                <a:off x="10429753" y="4023445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485895A0-86DF-D38B-FDB7-5D2ECBDB96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9753" y="4023445"/>
                <a:ext cx="632059" cy="626724"/>
              </a:xfrm>
              <a:prstGeom prst="round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9C5D1DC7-4E06-E559-BDB4-ED25F3D3AD7A}"/>
                  </a:ext>
                </a:extLst>
              </p:cNvPr>
              <p:cNvSpPr/>
              <p:nvPr/>
            </p:nvSpPr>
            <p:spPr>
              <a:xfrm>
                <a:off x="7982934" y="4023445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9C5D1DC7-4E06-E559-BDB4-ED25F3D3AD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934" y="4023445"/>
                <a:ext cx="632059" cy="626724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B91C878-E234-1D32-DBA4-219CEF99E140}"/>
                  </a:ext>
                </a:extLst>
              </p:cNvPr>
              <p:cNvSpPr/>
              <p:nvPr/>
            </p:nvSpPr>
            <p:spPr>
              <a:xfrm>
                <a:off x="9382613" y="4097022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0B91C878-E234-1D32-DBA4-219CEF99E1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2613" y="4097022"/>
                <a:ext cx="632059" cy="626724"/>
              </a:xfrm>
              <a:prstGeom prst="round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BFC49436-0847-1CE6-0EAB-928DCF2B3252}"/>
                  </a:ext>
                </a:extLst>
              </p:cNvPr>
              <p:cNvSpPr/>
              <p:nvPr/>
            </p:nvSpPr>
            <p:spPr>
              <a:xfrm>
                <a:off x="8749878" y="3919819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BFC49436-0847-1CE6-0EAB-928DCF2B32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9878" y="3919819"/>
                <a:ext cx="632059" cy="626724"/>
              </a:xfrm>
              <a:prstGeom prst="round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354B7C-3DE6-A0D6-8FA2-8440F5D07C7C}"/>
                  </a:ext>
                </a:extLst>
              </p:cNvPr>
              <p:cNvSpPr/>
              <p:nvPr/>
            </p:nvSpPr>
            <p:spPr>
              <a:xfrm>
                <a:off x="9908903" y="372871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85354B7C-3DE6-A0D6-8FA2-8440F5D07C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8903" y="3728716"/>
                <a:ext cx="632059" cy="626724"/>
              </a:xfrm>
              <a:prstGeom prst="round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2564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49A047-0DB0-3FAD-52CB-A22D1DE2A88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676400" y="693892"/>
                <a:ext cx="10515600" cy="529326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68</m:t>
                        </m:r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𝑁𝑖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+16</m:t>
                            </m:r>
                          </m:sup>
                        </m:sSup>
                      </m:e>
                    </m:sPre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different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p/p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49A047-0DB0-3FAD-52CB-A22D1DE2A8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76400" y="693892"/>
                <a:ext cx="10515600" cy="529326"/>
              </a:xfrm>
              <a:blipFill>
                <a:blip r:embed="rId2"/>
                <a:stretch>
                  <a:fillRect t="-19540" b="-459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E4E51B9-D6BA-9A83-33E2-12AC84A74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41" y="4360244"/>
            <a:ext cx="3839958" cy="24977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E78E62-4298-6333-843D-C315D2F25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41" y="1748499"/>
            <a:ext cx="3839958" cy="262116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7BC9F5A-D3D5-C101-0ACE-02D14BB09836}"/>
              </a:ext>
            </a:extLst>
          </p:cNvPr>
          <p:cNvSpPr/>
          <p:nvPr/>
        </p:nvSpPr>
        <p:spPr>
          <a:xfrm>
            <a:off x="165041" y="1778237"/>
            <a:ext cx="1397277" cy="4996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Dp</a:t>
            </a:r>
            <a:r>
              <a:rPr lang="en-US" dirty="0"/>
              <a:t>/p=0.3%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354AD28-49BA-9A2C-9238-5C7F8B0A4C88}"/>
              </a:ext>
            </a:extLst>
          </p:cNvPr>
          <p:cNvSpPr/>
          <p:nvPr/>
        </p:nvSpPr>
        <p:spPr>
          <a:xfrm>
            <a:off x="353820" y="5109501"/>
            <a:ext cx="1253765" cy="4996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/p=0.5%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74C8BF29-109B-7B67-AA97-9DB40BBEA5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0202148"/>
                  </p:ext>
                </p:extLst>
              </p:nvPr>
            </p:nvGraphicFramePr>
            <p:xfrm>
              <a:off x="4004999" y="1971244"/>
              <a:ext cx="2686031" cy="2101299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1534741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151290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78513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kumimoji="0" lang="en-US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𝐹𝑊𝐻</m:t>
                              </m:r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b="0" i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3.13 mm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kumimoji="0" lang="en-US" sz="1800" b="0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𝐹𝑊𝐻</m:t>
                              </m:r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kumimoji="0" lang="en-US" sz="1800" b="0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2.97 mm 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Mean distance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6.47 mm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30579">
                    <a:tc>
                      <a:txBody>
                        <a:bodyPr/>
                        <a:lstStyle/>
                        <a:p>
                          <a:r>
                            <a:rPr lang="en-US" dirty="0" err="1">
                              <a:solidFill>
                                <a:schemeClr val="tx1"/>
                              </a:solidFill>
                            </a:rPr>
                            <a:t>FoM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1.02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74C8BF29-109B-7B67-AA97-9DB40BBEA5E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0202148"/>
                  </p:ext>
                </p:extLst>
              </p:nvPr>
            </p:nvGraphicFramePr>
            <p:xfrm>
              <a:off x="4004999" y="1971244"/>
              <a:ext cx="2686031" cy="2101299"/>
            </p:xfrm>
            <a:graphic>
              <a:graphicData uri="http://schemas.openxmlformats.org/drawingml/2006/table">
                <a:tbl>
                  <a:tblPr firstRow="1" bandRow="1">
                    <a:tableStyleId>{BDBED569-4797-4DF1-A0F4-6AAB3CD982D8}</a:tableStyleId>
                  </a:tblPr>
                  <a:tblGrid>
                    <a:gridCol w="1534741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151290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78513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l="-395" t="-5263" r="-75889" b="-2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tx1"/>
                              </a:solidFill>
                            </a:rPr>
                            <a:t>3.13 mm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5"/>
                          <a:stretch>
                            <a:fillRect l="-395" t="-104167" r="-75889" b="-1770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2.97 mm 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578513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Mean distance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6.47 mm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err="1">
                              <a:solidFill>
                                <a:schemeClr val="tx1"/>
                              </a:solidFill>
                            </a:rPr>
                            <a:t>FoM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1.02</a:t>
                          </a:r>
                          <a:endParaRPr lang="en-US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03209FB3-A4A6-FE3C-A208-92F4041D9A9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064977"/>
                  </p:ext>
                </p:extLst>
              </p:nvPr>
            </p:nvGraphicFramePr>
            <p:xfrm>
              <a:off x="3989759" y="4408540"/>
              <a:ext cx="2686031" cy="2200340"/>
            </p:xfrm>
            <a:graphic>
              <a:graphicData uri="http://schemas.openxmlformats.org/drawingml/2006/table">
                <a:tbl>
                  <a:tblPr firstRow="1" bandRow="1">
                    <a:tableStyleId>{327F97BB-C833-4FB7-BDE5-3F7075034690}</a:tableStyleId>
                  </a:tblPr>
                  <a:tblGrid>
                    <a:gridCol w="1549981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136050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5501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𝐹𝑊𝐻</m:t>
                                </m:r>
                                <m:sSub>
                                  <m:sSubPr>
                                    <m:ctrlPr>
                                      <a:rPr kumimoji="0" lang="en-US" sz="1800" b="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800" b="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kumimoji="0" lang="en-US" sz="1800" b="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b="0" i="1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9525" cap="flat" cmpd="sng" algn="ctr">
                          <a:noFill/>
                          <a:prstDash val="solid"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bg1"/>
                              </a:solidFill>
                            </a:rPr>
                            <a:t>5.29 mm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 w="9525" cap="flat" cmpd="sng" algn="ctr">
                          <a:noFill/>
                          <a:prstDash val="solid"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5501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schemeClr val="bg1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𝐹𝑊𝐻</m:t>
                                </m:r>
                                <m:sSub>
                                  <m:sSubPr>
                                    <m:ctrlPr>
                                      <a:rPr kumimoji="0" lang="en-US" sz="1800" b="0" i="1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800" b="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e>
                                  <m:sub>
                                    <m:r>
                                      <a:rPr kumimoji="0" lang="en-US" sz="1800" b="0" u="none" strike="noStrike" kern="120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bg1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4.58 mm 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72456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Mean distance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6.62 mm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50901">
                    <a:tc>
                      <a:txBody>
                        <a:bodyPr/>
                        <a:lstStyle/>
                        <a:p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FoM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0.68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03209FB3-A4A6-FE3C-A208-92F4041D9A9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064977"/>
                  </p:ext>
                </p:extLst>
              </p:nvPr>
            </p:nvGraphicFramePr>
            <p:xfrm>
              <a:off x="3989759" y="4408540"/>
              <a:ext cx="2686031" cy="2200340"/>
            </p:xfrm>
            <a:graphic>
              <a:graphicData uri="http://schemas.openxmlformats.org/drawingml/2006/table">
                <a:tbl>
                  <a:tblPr firstRow="1" bandRow="1">
                    <a:tableStyleId>{327F97BB-C833-4FB7-BDE5-3F7075034690}</a:tableStyleId>
                  </a:tblPr>
                  <a:tblGrid>
                    <a:gridCol w="1549981">
                      <a:extLst>
                        <a:ext uri="{9D8B030D-6E8A-4147-A177-3AD203B41FA5}">
                          <a16:colId xmlns:a16="http://schemas.microsoft.com/office/drawing/2014/main" val="1941265266"/>
                        </a:ext>
                      </a:extLst>
                    </a:gridCol>
                    <a:gridCol w="1136050">
                      <a:extLst>
                        <a:ext uri="{9D8B030D-6E8A-4147-A177-3AD203B41FA5}">
                          <a16:colId xmlns:a16="http://schemas.microsoft.com/office/drawing/2014/main" val="1745933163"/>
                        </a:ext>
                      </a:extLst>
                    </a:gridCol>
                  </a:tblGrid>
                  <a:tr h="55501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9525" cap="flat" cmpd="sng" algn="ctr">
                          <a:noFill/>
                          <a:prstDash val="solid"/>
                        </a:lnL>
                        <a:lnR>
                          <a:noFill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392" t="-5495" r="-73725" b="-3175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0" dirty="0">
                              <a:solidFill>
                                <a:schemeClr val="bg1"/>
                              </a:solidFill>
                            </a:rPr>
                            <a:t>5.29 mm</a:t>
                          </a:r>
                          <a:endParaRPr lang="en-US" b="0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>
                          <a:noFill/>
                        </a:lnL>
                        <a:lnR w="9525" cap="flat" cmpd="sng" algn="ctr">
                          <a:noFill/>
                          <a:prstDash val="solid"/>
                        </a:lnR>
                        <a:lnT w="9525" cap="flat" cmpd="sng" algn="ctr">
                          <a:noFill/>
                          <a:prstDash val="solid"/>
                        </a:lnT>
                        <a:lnB w="22225" cap="flat" cmpd="sng" algn="ctr">
                          <a:noFill/>
                          <a:prstDash val="soli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01990667"/>
                      </a:ext>
                    </a:extLst>
                  </a:tr>
                  <a:tr h="555010"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  <a:blipFill>
                          <a:blip r:embed="rId6"/>
                          <a:stretch>
                            <a:fillRect l="-392" t="-104348" r="-73725" b="-214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4.58 mm 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T w="22225" cap="flat" cmpd="sng" algn="ctr">
                          <a:noFill/>
                          <a:prstDash val="soli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104784192"/>
                      </a:ext>
                    </a:extLst>
                  </a:tr>
                  <a:tr h="72456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Mean distance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6.62 mm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764453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err="1">
                              <a:solidFill>
                                <a:schemeClr val="bg1"/>
                              </a:solidFill>
                            </a:rPr>
                            <a:t>FoM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solidFill>
                                <a:schemeClr val="bg1"/>
                              </a:solidFill>
                            </a:rPr>
                            <a:t>0.68</a:t>
                          </a:r>
                          <a:endParaRPr lang="en-US" dirty="0">
                            <a:solidFill>
                              <a:schemeClr val="bg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7472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4CE79031-4BCC-D390-B498-65885103411E}"/>
                  </a:ext>
                </a:extLst>
              </p:cNvPr>
              <p:cNvSpPr/>
              <p:nvPr/>
            </p:nvSpPr>
            <p:spPr>
              <a:xfrm>
                <a:off x="7258809" y="1930306"/>
                <a:ext cx="4615555" cy="741145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Charge state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800" i="1" smtClean="0">
                            <a:ln>
                              <a:noFill/>
                            </a:ln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PrePr>
                      <m:sub/>
                      <m:sup>
                        <m:r>
                          <a:rPr lang="en-US" sz="1800" b="0" i="1" smtClean="0">
                            <a:ln>
                              <a:noFill/>
                            </a:ln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69</m:t>
                        </m:r>
                      </m:sup>
                      <m:e>
                        <m:sSup>
                          <m:sSupPr>
                            <m:ctrlPr>
                              <a:rPr lang="en-US" sz="1800" i="1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𝑁𝑖</m:t>
                            </m:r>
                          </m:e>
                          <m:sup>
                            <m:r>
                              <a:rPr lang="en-US" sz="1800" b="0" i="1" smtClean="0">
                                <a:ln>
                                  <a:noFill/>
                                </a:ln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+16</m:t>
                            </m:r>
                          </m:sup>
                        </m:sSup>
                      </m:e>
                    </m:sPre>
                  </m:oMath>
                </a14:m>
                <a:r>
                  <a:rPr lang="en-US" dirty="0"/>
                  <a:t> for </a:t>
                </a:r>
                <a:r>
                  <a:rPr lang="el-GR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en-US" dirty="0"/>
                  <a:t>p/p=0 %</a:t>
                </a: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4CE79031-4BCC-D390-B498-6588510341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8809" y="1930306"/>
                <a:ext cx="4615555" cy="741145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487AA6D7-1AB9-F30B-F344-C3CBDDFDD297}"/>
                  </a:ext>
                </a:extLst>
              </p:cNvPr>
              <p:cNvSpPr/>
              <p:nvPr/>
            </p:nvSpPr>
            <p:spPr>
              <a:xfrm>
                <a:off x="664672" y="311136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65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487AA6D7-1AB9-F30B-F344-C3CBDDFDD2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72" y="3111366"/>
                <a:ext cx="632059" cy="626724"/>
              </a:xfrm>
              <a:prstGeom prst="roundRect">
                <a:avLst/>
              </a:prstGeom>
              <a:blipFill>
                <a:blip r:embed="rId8"/>
                <a:stretch>
                  <a:fillRect l="-76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B33CD8F-FD52-1E79-0E1E-9F6C640E8E52}"/>
                  </a:ext>
                </a:extLst>
              </p:cNvPr>
              <p:cNvSpPr/>
              <p:nvPr/>
            </p:nvSpPr>
            <p:spPr>
              <a:xfrm>
                <a:off x="1360370" y="3109081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66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EB33CD8F-FD52-1E79-0E1E-9F6C640E8E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370" y="3109081"/>
                <a:ext cx="632059" cy="626724"/>
              </a:xfrm>
              <a:prstGeom prst="roundRect">
                <a:avLst/>
              </a:prstGeom>
              <a:blipFill>
                <a:blip r:embed="rId9"/>
                <a:stretch>
                  <a:fillRect l="-67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2F54481-BD44-E980-12E3-4AF7EE4F6A94}"/>
                  </a:ext>
                </a:extLst>
              </p:cNvPr>
              <p:cNvSpPr/>
              <p:nvPr/>
            </p:nvSpPr>
            <p:spPr>
              <a:xfrm>
                <a:off x="2037544" y="2963155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67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52F54481-BD44-E980-12E3-4AF7EE4F6A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7544" y="2963155"/>
                <a:ext cx="632059" cy="626724"/>
              </a:xfrm>
              <a:prstGeom prst="roundRect">
                <a:avLst/>
              </a:prstGeom>
              <a:blipFill>
                <a:blip r:embed="rId10"/>
                <a:stretch>
                  <a:fillRect l="-67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F48479D-9257-AF93-DB1C-966A2760B0CE}"/>
                  </a:ext>
                </a:extLst>
              </p:cNvPr>
              <p:cNvSpPr/>
              <p:nvPr/>
            </p:nvSpPr>
            <p:spPr>
              <a:xfrm>
                <a:off x="2531630" y="327230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68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DF48479D-9257-AF93-DB1C-966A2760B0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1630" y="3272306"/>
                <a:ext cx="632059" cy="626724"/>
              </a:xfrm>
              <a:prstGeom prst="roundRect">
                <a:avLst/>
              </a:prstGeom>
              <a:blipFill>
                <a:blip r:embed="rId11"/>
                <a:stretch>
                  <a:fillRect l="-673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15EE0CD-713D-E87D-2DA5-5C0A11662F02}"/>
                  </a:ext>
                </a:extLst>
              </p:cNvPr>
              <p:cNvSpPr/>
              <p:nvPr/>
            </p:nvSpPr>
            <p:spPr>
              <a:xfrm>
                <a:off x="3227328" y="3005689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4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4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69</m:t>
                          </m:r>
                        </m:sup>
                        <m:e>
                          <m:sSup>
                            <m:sSupPr>
                              <m:ctrlPr>
                                <a:rPr lang="en-US" sz="14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4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4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F15EE0CD-713D-E87D-2DA5-5C0A11662F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7328" y="3005689"/>
                <a:ext cx="632059" cy="626724"/>
              </a:xfrm>
              <a:prstGeom prst="roundRect">
                <a:avLst/>
              </a:prstGeom>
              <a:blipFill>
                <a:blip r:embed="rId12"/>
                <a:stretch>
                  <a:fillRect l="-57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681A254E-01BB-302B-9149-AB453018DD75}"/>
                  </a:ext>
                </a:extLst>
              </p:cNvPr>
              <p:cNvSpPr/>
              <p:nvPr/>
            </p:nvSpPr>
            <p:spPr>
              <a:xfrm>
                <a:off x="852403" y="552454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65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681A254E-01BB-302B-9149-AB453018DD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403" y="5524543"/>
                <a:ext cx="632059" cy="626724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DF38D55F-0D8A-FF43-6508-BABA96F24B9D}"/>
                  </a:ext>
                </a:extLst>
              </p:cNvPr>
              <p:cNvSpPr/>
              <p:nvPr/>
            </p:nvSpPr>
            <p:spPr>
              <a:xfrm>
                <a:off x="1388137" y="572082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66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DF38D55F-0D8A-FF43-6508-BABA96F24B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8137" y="5720826"/>
                <a:ext cx="632059" cy="626724"/>
              </a:xfrm>
              <a:prstGeom prst="round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5C023A79-7326-D908-C5AF-E0E95EF02234}"/>
                  </a:ext>
                </a:extLst>
              </p:cNvPr>
              <p:cNvSpPr/>
              <p:nvPr/>
            </p:nvSpPr>
            <p:spPr>
              <a:xfrm>
                <a:off x="1857691" y="5416879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67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5C023A79-7326-D908-C5AF-E0E95EF022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7691" y="5416879"/>
                <a:ext cx="632059" cy="626724"/>
              </a:xfrm>
              <a:prstGeom prst="round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9E60052C-EE64-23FC-AEFA-0522521AE4FF}"/>
                  </a:ext>
                </a:extLst>
              </p:cNvPr>
              <p:cNvSpPr/>
              <p:nvPr/>
            </p:nvSpPr>
            <p:spPr>
              <a:xfrm>
                <a:off x="2352412" y="5591290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68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9E60052C-EE64-23FC-AEFA-0522521AE4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412" y="5591290"/>
                <a:ext cx="632059" cy="626724"/>
              </a:xfrm>
              <a:prstGeom prst="round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0A34934-DAA1-557D-FE28-86F865F159D9}"/>
                  </a:ext>
                </a:extLst>
              </p:cNvPr>
              <p:cNvSpPr/>
              <p:nvPr/>
            </p:nvSpPr>
            <p:spPr>
              <a:xfrm>
                <a:off x="2961238" y="5354692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1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1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69</m:t>
                          </m:r>
                        </m:sup>
                        <m:e>
                          <m:sSup>
                            <m:sSupPr>
                              <m:ctrlPr>
                                <a:rPr lang="en-US" sz="11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1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1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F0A34934-DAA1-557D-FE28-86F865F159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1238" y="5354692"/>
                <a:ext cx="632059" cy="626724"/>
              </a:xfrm>
              <a:prstGeom prst="round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7165F2A7-55A4-BBBA-D5B0-3DCD27CB105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37880" y="2671451"/>
            <a:ext cx="5657411" cy="39225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6A4A36BE-2E52-AA27-22C4-EE1855AFBEAC}"/>
                  </a:ext>
                </a:extLst>
              </p:cNvPr>
              <p:cNvSpPr/>
              <p:nvPr/>
            </p:nvSpPr>
            <p:spPr>
              <a:xfrm>
                <a:off x="6846015" y="4931411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65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6A4A36BE-2E52-AA27-22C4-EE1855AFBE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6015" y="4931411"/>
                <a:ext cx="632059" cy="626724"/>
              </a:xfrm>
              <a:prstGeom prst="round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1276AF18-C3A8-8D1B-A850-3D68C126E865}"/>
                  </a:ext>
                </a:extLst>
              </p:cNvPr>
              <p:cNvSpPr/>
              <p:nvPr/>
            </p:nvSpPr>
            <p:spPr>
              <a:xfrm>
                <a:off x="7541713" y="492912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66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1276AF18-C3A8-8D1B-A850-3D68C126E8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1713" y="4929126"/>
                <a:ext cx="632059" cy="626724"/>
              </a:xfrm>
              <a:prstGeom prst="round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F26F9DDA-6400-0664-1F03-EFB1F4AA6B8D}"/>
                  </a:ext>
                </a:extLst>
              </p:cNvPr>
              <p:cNvSpPr/>
              <p:nvPr/>
            </p:nvSpPr>
            <p:spPr>
              <a:xfrm>
                <a:off x="8218887" y="4783200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67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F26F9DDA-6400-0664-1F03-EFB1F4AA6B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887" y="4783200"/>
                <a:ext cx="632059" cy="626724"/>
              </a:xfrm>
              <a:prstGeom prst="round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A41A3C45-6344-06BA-E0B6-4104642B08B6}"/>
                  </a:ext>
                </a:extLst>
              </p:cNvPr>
              <p:cNvSpPr/>
              <p:nvPr/>
            </p:nvSpPr>
            <p:spPr>
              <a:xfrm>
                <a:off x="8712973" y="5092351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68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A41A3C45-6344-06BA-E0B6-4104642B08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2973" y="5092351"/>
                <a:ext cx="632059" cy="626724"/>
              </a:xfrm>
              <a:prstGeom prst="round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7DB972E-4BFE-0923-FD34-85DCF4CDE80A}"/>
                  </a:ext>
                </a:extLst>
              </p:cNvPr>
              <p:cNvSpPr/>
              <p:nvPr/>
            </p:nvSpPr>
            <p:spPr>
              <a:xfrm>
                <a:off x="9137137" y="4469838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69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+16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7DB972E-4BFE-0923-FD34-85DCF4CDE80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7137" y="4469838"/>
                <a:ext cx="632059" cy="626724"/>
              </a:xfrm>
              <a:prstGeom prst="round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098B63B-DB76-FEED-28AA-E1ACAB8308EE}"/>
                  </a:ext>
                </a:extLst>
              </p:cNvPr>
              <p:cNvSpPr/>
              <p:nvPr/>
            </p:nvSpPr>
            <p:spPr>
              <a:xfrm>
                <a:off x="9591759" y="465432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65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+15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2098B63B-DB76-FEED-28AA-E1ACAB8308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1759" y="4654323"/>
                <a:ext cx="632059" cy="626724"/>
              </a:xfrm>
              <a:prstGeom prst="round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25F0F6CC-B072-7F44-023C-88F7694FDF7A}"/>
                  </a:ext>
                </a:extLst>
              </p:cNvPr>
              <p:cNvSpPr/>
              <p:nvPr/>
            </p:nvSpPr>
            <p:spPr>
              <a:xfrm>
                <a:off x="9947035" y="5058566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66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+15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25F0F6CC-B072-7F44-023C-88F7694FDF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7035" y="5058566"/>
                <a:ext cx="632059" cy="626724"/>
              </a:xfrm>
              <a:prstGeom prst="round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07612116-2D41-F26C-0F5F-A79880E49DF6}"/>
                  </a:ext>
                </a:extLst>
              </p:cNvPr>
              <p:cNvSpPr/>
              <p:nvPr/>
            </p:nvSpPr>
            <p:spPr>
              <a:xfrm>
                <a:off x="10499857" y="455108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67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+15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07612116-2D41-F26C-0F5F-A79880E49D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99857" y="4551083"/>
                <a:ext cx="632059" cy="626724"/>
              </a:xfrm>
              <a:prstGeom prst="round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108D298D-4804-5A8A-221E-9B2E58CD0E45}"/>
                  </a:ext>
                </a:extLst>
              </p:cNvPr>
              <p:cNvSpPr/>
              <p:nvPr/>
            </p:nvSpPr>
            <p:spPr>
              <a:xfrm>
                <a:off x="10951768" y="4237721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68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+15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108D298D-4804-5A8A-221E-9B2E58CD0E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1768" y="4237721"/>
                <a:ext cx="632059" cy="626724"/>
              </a:xfrm>
              <a:prstGeom prst="roundRect">
                <a:avLst/>
              </a:prstGeom>
              <a:blipFill>
                <a:blip r:embed="rId2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96A8C2D5-446E-2CCE-CB39-09BAA5210143}"/>
                  </a:ext>
                </a:extLst>
              </p:cNvPr>
              <p:cNvSpPr/>
              <p:nvPr/>
            </p:nvSpPr>
            <p:spPr>
              <a:xfrm>
                <a:off x="11546547" y="455108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0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0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69</m:t>
                          </m:r>
                        </m:sup>
                        <m:e>
                          <m:sSup>
                            <m:sSupPr>
                              <m:ctrlPr>
                                <a:rPr lang="en-US" sz="100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0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+15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0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96A8C2D5-446E-2CCE-CB39-09BAA52101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6547" y="4551083"/>
                <a:ext cx="632059" cy="626724"/>
              </a:xfrm>
              <a:prstGeom prst="roundRect">
                <a:avLst/>
              </a:prstGeom>
              <a:blipFill>
                <a:blip r:embed="rId2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3EBE2C3F-EBE8-3035-B37F-41D002F47729}"/>
                  </a:ext>
                </a:extLst>
              </p:cNvPr>
              <p:cNvSpPr/>
              <p:nvPr/>
            </p:nvSpPr>
            <p:spPr>
              <a:xfrm>
                <a:off x="10652257" y="4703483"/>
                <a:ext cx="632059" cy="62672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105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1050" b="0" i="1" smtClean="0">
                              <a:ln>
                                <a:noFill/>
                              </a:ln>
                              <a:solidFill>
                                <a:srgbClr val="000099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67</m:t>
                          </m:r>
                        </m:sup>
                        <m:e>
                          <m:sSup>
                            <m:sSupPr>
                              <m:ctrlPr>
                                <a:rPr lang="en-US" sz="105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05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𝑁𝑖</m:t>
                              </m:r>
                            </m:e>
                            <m:sup>
                              <m:r>
                                <a:rPr lang="en-US" sz="1050" b="0" i="1" smtClean="0">
                                  <a:ln>
                                    <a:noFill/>
                                  </a:ln>
                                  <a:solidFill>
                                    <a:srgbClr val="000099"/>
                                  </a:solidFill>
                                  <a:latin typeface="Cambria Math" panose="02040503050406030204" pitchFamily="18" charset="0"/>
                                </a:rPr>
                                <m:t>+15</m:t>
                              </m:r>
                            </m:sup>
                          </m:sSup>
                        </m:e>
                      </m:sPre>
                    </m:oMath>
                  </m:oMathPara>
                </a14:m>
                <a:endParaRPr lang="en-US" sz="1050" dirty="0">
                  <a:ln>
                    <a:noFill/>
                  </a:ln>
                  <a:solidFill>
                    <a:srgbClr val="0000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3EBE2C3F-EBE8-3035-B37F-41D002F477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2257" y="4703483"/>
                <a:ext cx="632059" cy="626724"/>
              </a:xfrm>
              <a:prstGeom prst="roundRect">
                <a:avLst/>
              </a:prstGeom>
              <a:blipFill>
                <a:blip r:embed="rId2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2F1C867-286F-7EF7-AEFE-E4DA95C7EADB}"/>
              </a:ext>
            </a:extLst>
          </p:cNvPr>
          <p:cNvSpPr/>
          <p:nvPr/>
        </p:nvSpPr>
        <p:spPr>
          <a:xfrm>
            <a:off x="8218887" y="5609122"/>
            <a:ext cx="839077" cy="4344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Ni+16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BB16B5-AC20-CDB4-780E-F35C19B64EEF}"/>
              </a:ext>
            </a:extLst>
          </p:cNvPr>
          <p:cNvSpPr/>
          <p:nvPr/>
        </p:nvSpPr>
        <p:spPr>
          <a:xfrm>
            <a:off x="10342020" y="5636871"/>
            <a:ext cx="839077" cy="43448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Ni+15</a:t>
            </a:r>
          </a:p>
        </p:txBody>
      </p:sp>
    </p:spTree>
    <p:extLst>
      <p:ext uri="{BB962C8B-B14F-4D97-AF65-F5344CB8AC3E}">
        <p14:creationId xmlns:p14="http://schemas.microsoft.com/office/powerpoint/2010/main" val="330495600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3658</TotalTime>
  <Words>604</Words>
  <Application>Microsoft Office PowerPoint</Application>
  <PresentationFormat>Widescreen</PresentationFormat>
  <Paragraphs>185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Andalus</vt:lpstr>
      <vt:lpstr>Arial</vt:lpstr>
      <vt:lpstr>Calibri</vt:lpstr>
      <vt:lpstr>Cambria Math</vt:lpstr>
      <vt:lpstr>Gill Sans MT</vt:lpstr>
      <vt:lpstr>Times New Roman</vt:lpstr>
      <vt:lpstr>Times-Roman</vt:lpstr>
      <vt:lpstr>Wingdings</vt:lpstr>
      <vt:lpstr>Gallery</vt:lpstr>
      <vt:lpstr>PowerPoint Presentation</vt:lpstr>
      <vt:lpstr>Basic optics of A separator</vt:lpstr>
      <vt:lpstr>Details of Input Beam parameters</vt:lpstr>
      <vt:lpstr>Lattice deTails and layout</vt:lpstr>
      <vt:lpstr>Transport beam at different momentum SPREADS for (_^9)〖Li〗^(+2) </vt:lpstr>
      <vt:lpstr>Calculation figure of merit (FOM) for (_^9)〖Li〗^(+2) </vt:lpstr>
      <vt:lpstr>PowerPoint Presentation</vt:lpstr>
      <vt:lpstr>Impact of Beam Convergence and Divergence of  (_^9)〖Li〗^(+2)  isotopEs AT Δp/p=3%</vt:lpstr>
      <vt:lpstr>(_^68)〖Ni〗^(+16)   AT different Δp/p</vt:lpstr>
      <vt:lpstr>Thanks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fazel TAFT</dc:creator>
  <cp:lastModifiedBy>fazel TAFT</cp:lastModifiedBy>
  <cp:revision>51</cp:revision>
  <dcterms:created xsi:type="dcterms:W3CDTF">2024-04-25T10:39:17Z</dcterms:created>
  <dcterms:modified xsi:type="dcterms:W3CDTF">2024-11-25T07:32:01Z</dcterms:modified>
</cp:coreProperties>
</file>