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72"/>
  </p:notesMasterIdLst>
  <p:handoutMasterIdLst>
    <p:handoutMasterId r:id="rId73"/>
  </p:handoutMasterIdLst>
  <p:sldIdLst>
    <p:sldId id="263" r:id="rId5"/>
    <p:sldId id="518" r:id="rId6"/>
    <p:sldId id="407" r:id="rId7"/>
    <p:sldId id="408" r:id="rId8"/>
    <p:sldId id="409" r:id="rId9"/>
    <p:sldId id="411" r:id="rId10"/>
    <p:sldId id="412" r:id="rId11"/>
    <p:sldId id="413" r:id="rId12"/>
    <p:sldId id="415" r:id="rId13"/>
    <p:sldId id="524" r:id="rId14"/>
    <p:sldId id="525" r:id="rId15"/>
    <p:sldId id="521" r:id="rId16"/>
    <p:sldId id="414" r:id="rId17"/>
    <p:sldId id="416" r:id="rId18"/>
    <p:sldId id="418" r:id="rId19"/>
    <p:sldId id="520" r:id="rId20"/>
    <p:sldId id="417" r:id="rId21"/>
    <p:sldId id="504" r:id="rId22"/>
    <p:sldId id="419" r:id="rId23"/>
    <p:sldId id="431" r:id="rId24"/>
    <p:sldId id="428" r:id="rId25"/>
    <p:sldId id="427" r:id="rId26"/>
    <p:sldId id="429" r:id="rId27"/>
    <p:sldId id="430" r:id="rId28"/>
    <p:sldId id="505" r:id="rId29"/>
    <p:sldId id="522" r:id="rId30"/>
    <p:sldId id="526" r:id="rId31"/>
    <p:sldId id="434" r:id="rId32"/>
    <p:sldId id="527" r:id="rId33"/>
    <p:sldId id="483" r:id="rId34"/>
    <p:sldId id="528" r:id="rId35"/>
    <p:sldId id="459" r:id="rId36"/>
    <p:sldId id="396" r:id="rId37"/>
    <p:sldId id="517" r:id="rId38"/>
    <p:sldId id="506" r:id="rId39"/>
    <p:sldId id="523" r:id="rId40"/>
    <p:sldId id="422" r:id="rId41"/>
    <p:sldId id="423" r:id="rId42"/>
    <p:sldId id="424" r:id="rId43"/>
    <p:sldId id="426" r:id="rId44"/>
    <p:sldId id="515" r:id="rId45"/>
    <p:sldId id="513" r:id="rId46"/>
    <p:sldId id="514" r:id="rId47"/>
    <p:sldId id="512" r:id="rId48"/>
    <p:sldId id="510" r:id="rId49"/>
    <p:sldId id="511" r:id="rId50"/>
    <p:sldId id="509" r:id="rId51"/>
    <p:sldId id="516" r:id="rId52"/>
    <p:sldId id="531" r:id="rId53"/>
    <p:sldId id="433" r:id="rId54"/>
    <p:sldId id="497" r:id="rId55"/>
    <p:sldId id="499" r:id="rId56"/>
    <p:sldId id="500" r:id="rId57"/>
    <p:sldId id="507" r:id="rId58"/>
    <p:sldId id="501" r:id="rId59"/>
    <p:sldId id="503" r:id="rId60"/>
    <p:sldId id="519" r:id="rId61"/>
    <p:sldId id="530" r:id="rId62"/>
    <p:sldId id="535" r:id="rId63"/>
    <p:sldId id="529" r:id="rId64"/>
    <p:sldId id="496" r:id="rId65"/>
    <p:sldId id="494" r:id="rId66"/>
    <p:sldId id="495" r:id="rId67"/>
    <p:sldId id="533" r:id="rId68"/>
    <p:sldId id="534" r:id="rId69"/>
    <p:sldId id="536" r:id="rId70"/>
    <p:sldId id="537" r:id="rId71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F5F5F"/>
    <a:srgbClr val="006E8E"/>
    <a:srgbClr val="9BEAFF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382" autoAdjust="0"/>
    <p:restoredTop sz="94660"/>
  </p:normalViewPr>
  <p:slideViewPr>
    <p:cSldViewPr snapToObjects="1" showGuides="1">
      <p:cViewPr varScale="1">
        <p:scale>
          <a:sx n="130" d="100"/>
          <a:sy n="130" d="100"/>
        </p:scale>
        <p:origin x="-424" y="-112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Objects="1">
      <p:cViewPr varScale="1">
        <p:scale>
          <a:sx n="92" d="100"/>
          <a:sy n="92" d="100"/>
        </p:scale>
        <p:origin x="636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63" Type="http://schemas.openxmlformats.org/officeDocument/2006/relationships/slide" Target="slides/slide59.xml"/><Relationship Id="rId64" Type="http://schemas.openxmlformats.org/officeDocument/2006/relationships/slide" Target="slides/slide60.xml"/><Relationship Id="rId65" Type="http://schemas.openxmlformats.org/officeDocument/2006/relationships/slide" Target="slides/slide61.xml"/><Relationship Id="rId66" Type="http://schemas.openxmlformats.org/officeDocument/2006/relationships/slide" Target="slides/slide62.xml"/><Relationship Id="rId67" Type="http://schemas.openxmlformats.org/officeDocument/2006/relationships/slide" Target="slides/slide63.xml"/><Relationship Id="rId68" Type="http://schemas.openxmlformats.org/officeDocument/2006/relationships/slide" Target="slides/slide64.xml"/><Relationship Id="rId69" Type="http://schemas.openxmlformats.org/officeDocument/2006/relationships/slide" Target="slides/slide65.xml"/><Relationship Id="rId50" Type="http://schemas.openxmlformats.org/officeDocument/2006/relationships/slide" Target="slides/slide46.xml"/><Relationship Id="rId51" Type="http://schemas.openxmlformats.org/officeDocument/2006/relationships/slide" Target="slides/slide47.xml"/><Relationship Id="rId52" Type="http://schemas.openxmlformats.org/officeDocument/2006/relationships/slide" Target="slides/slide48.xml"/><Relationship Id="rId53" Type="http://schemas.openxmlformats.org/officeDocument/2006/relationships/slide" Target="slides/slide49.xml"/><Relationship Id="rId54" Type="http://schemas.openxmlformats.org/officeDocument/2006/relationships/slide" Target="slides/slide50.xml"/><Relationship Id="rId55" Type="http://schemas.openxmlformats.org/officeDocument/2006/relationships/slide" Target="slides/slide51.xml"/><Relationship Id="rId56" Type="http://schemas.openxmlformats.org/officeDocument/2006/relationships/slide" Target="slides/slide52.xml"/><Relationship Id="rId57" Type="http://schemas.openxmlformats.org/officeDocument/2006/relationships/slide" Target="slides/slide53.xml"/><Relationship Id="rId58" Type="http://schemas.openxmlformats.org/officeDocument/2006/relationships/slide" Target="slides/slide54.xml"/><Relationship Id="rId59" Type="http://schemas.openxmlformats.org/officeDocument/2006/relationships/slide" Target="slides/slide55.xml"/><Relationship Id="rId40" Type="http://schemas.openxmlformats.org/officeDocument/2006/relationships/slide" Target="slides/slide36.xml"/><Relationship Id="rId41" Type="http://schemas.openxmlformats.org/officeDocument/2006/relationships/slide" Target="slides/slide37.xml"/><Relationship Id="rId42" Type="http://schemas.openxmlformats.org/officeDocument/2006/relationships/slide" Target="slides/slide38.xml"/><Relationship Id="rId43" Type="http://schemas.openxmlformats.org/officeDocument/2006/relationships/slide" Target="slides/slide39.xml"/><Relationship Id="rId44" Type="http://schemas.openxmlformats.org/officeDocument/2006/relationships/slide" Target="slides/slide40.xml"/><Relationship Id="rId45" Type="http://schemas.openxmlformats.org/officeDocument/2006/relationships/slide" Target="slides/slide41.xml"/><Relationship Id="rId46" Type="http://schemas.openxmlformats.org/officeDocument/2006/relationships/slide" Target="slides/slide42.xml"/><Relationship Id="rId47" Type="http://schemas.openxmlformats.org/officeDocument/2006/relationships/slide" Target="slides/slide43.xml"/><Relationship Id="rId48" Type="http://schemas.openxmlformats.org/officeDocument/2006/relationships/slide" Target="slides/slide44.xml"/><Relationship Id="rId49" Type="http://schemas.openxmlformats.org/officeDocument/2006/relationships/slide" Target="slides/slide4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slide" Target="slides/slide28.xml"/><Relationship Id="rId33" Type="http://schemas.openxmlformats.org/officeDocument/2006/relationships/slide" Target="slides/slide29.xml"/><Relationship Id="rId34" Type="http://schemas.openxmlformats.org/officeDocument/2006/relationships/slide" Target="slides/slide30.xml"/><Relationship Id="rId35" Type="http://schemas.openxmlformats.org/officeDocument/2006/relationships/slide" Target="slides/slide31.xml"/><Relationship Id="rId36" Type="http://schemas.openxmlformats.org/officeDocument/2006/relationships/slide" Target="slides/slide32.xml"/><Relationship Id="rId37" Type="http://schemas.openxmlformats.org/officeDocument/2006/relationships/slide" Target="slides/slide33.xml"/><Relationship Id="rId38" Type="http://schemas.openxmlformats.org/officeDocument/2006/relationships/slide" Target="slides/slide34.xml"/><Relationship Id="rId39" Type="http://schemas.openxmlformats.org/officeDocument/2006/relationships/slide" Target="slides/slide35.xml"/><Relationship Id="rId70" Type="http://schemas.openxmlformats.org/officeDocument/2006/relationships/slide" Target="slides/slide66.xml"/><Relationship Id="rId71" Type="http://schemas.openxmlformats.org/officeDocument/2006/relationships/slide" Target="slides/slide67.xml"/><Relationship Id="rId72" Type="http://schemas.openxmlformats.org/officeDocument/2006/relationships/notesMaster" Target="notesMasters/notesMaster1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73" Type="http://schemas.openxmlformats.org/officeDocument/2006/relationships/handoutMaster" Target="handoutMasters/handoutMaster1.xml"/><Relationship Id="rId74" Type="http://schemas.openxmlformats.org/officeDocument/2006/relationships/printerSettings" Target="printerSettings/printerSettings1.bin"/><Relationship Id="rId75" Type="http://schemas.openxmlformats.org/officeDocument/2006/relationships/presProps" Target="presProps.xml"/><Relationship Id="rId76" Type="http://schemas.openxmlformats.org/officeDocument/2006/relationships/viewProps" Target="viewProps.xml"/><Relationship Id="rId77" Type="http://schemas.openxmlformats.org/officeDocument/2006/relationships/theme" Target="theme/theme1.xml"/><Relationship Id="rId78" Type="http://schemas.openxmlformats.org/officeDocument/2006/relationships/tableStyles" Target="tableStyles.xml"/><Relationship Id="rId60" Type="http://schemas.openxmlformats.org/officeDocument/2006/relationships/slide" Target="slides/slide56.xml"/><Relationship Id="rId61" Type="http://schemas.openxmlformats.org/officeDocument/2006/relationships/slide" Target="slides/slide57.xml"/><Relationship Id="rId62" Type="http://schemas.openxmlformats.org/officeDocument/2006/relationships/slide" Target="slides/slide58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Relationship Id="rId2" Type="http://schemas.openxmlformats.org/officeDocument/2006/relationships/image" Target="../media/image1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05.09.24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05.09.24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3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3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4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4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_rels/notesSlide4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7.xml"/></Relationships>
</file>

<file path=ppt/notesSlides/_rels/notesSlide4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8.xml"/></Relationships>
</file>

<file path=ppt/notesSlides/_rels/notesSlide4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9.xml"/></Relationships>
</file>

<file path=ppt/notesSlides/_rels/notesSlide4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0.xml"/></Relationships>
</file>

<file path=ppt/notesSlides/_rels/notesSlide4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1.xml"/></Relationships>
</file>

<file path=ppt/notesSlides/_rels/notesSlide4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2.xml"/></Relationships>
</file>

<file path=ppt/notesSlides/_rels/notesSlide4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3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4.xml"/></Relationships>
</file>

<file path=ppt/notesSlides/_rels/notesSlide5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5.xml"/></Relationships>
</file>

<file path=ppt/notesSlides/_rels/notesSlide5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6.xml"/></Relationships>
</file>

<file path=ppt/notesSlides/_rels/notesSlide5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7.xml"/></Relationships>
</file>

<file path=ppt/notesSlides/_rels/notesSlide5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8.xml"/></Relationships>
</file>

<file path=ppt/notesSlides/_rels/notesSlide5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9.xml"/></Relationships>
</file>

<file path=ppt/notesSlides/_rels/notesSlide5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0.xml"/></Relationships>
</file>

<file path=ppt/notesSlides/_rels/notesSlide5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4.xml"/></Relationships>
</file>

<file path=ppt/notesSlides/_rels/notesSlide5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5.xml"/></Relationships>
</file>

<file path=ppt/notesSlides/_rels/notesSlide5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74061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32658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32658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053089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641775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562356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780572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780572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194353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138042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05308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764216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05001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520860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633494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188336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709959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073088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053089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960401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960401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96040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978197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916398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355016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053089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143410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952750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5516163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2924789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4518753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23081687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08641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3844967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4278241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7815826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378537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7721693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5888053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1434104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2635817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2723341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7577347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22653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7659532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283209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5527439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6618929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5888053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5888053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5888053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5888053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5888053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5888053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58880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7642162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58880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01933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83256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3265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0" baseline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GB"/>
              <a:t>E. Todesco on behalf of WP3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0" i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04738" y="4102282"/>
            <a:ext cx="982886" cy="966606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CE4AFB43-0412-B56A-9AF1-234678C7B57D}"/>
              </a:ext>
            </a:extLst>
          </p:cNvPr>
          <p:cNvSpPr/>
          <p:nvPr userDrawn="1"/>
        </p:nvSpPr>
        <p:spPr>
          <a:xfrm>
            <a:off x="1342230" y="285750"/>
            <a:ext cx="3373786" cy="1351589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>
            <a:lvl1pPr>
              <a:defRPr b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GB" noProof="0" dirty="0"/>
              <a:t>Slide title – line 1 – Arial 30 </a:t>
            </a:r>
            <a:r>
              <a:rPr lang="en-GB" noProof="0" dirty="0" err="1"/>
              <a:t>pt</a:t>
            </a:r>
            <a:r>
              <a:rPr lang="en-GB" noProof="0" dirty="0"/>
              <a:t>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>
            <a:lvl1pPr algn="l"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algn="l"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algn="l"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algn="l"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algn="l"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E. Todesco on behalf of WP3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7200" y="4600623"/>
            <a:ext cx="514800" cy="506273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B54680D9-A490-0647-8DE7-FA80A38A6A08}"/>
              </a:ext>
            </a:extLst>
          </p:cNvPr>
          <p:cNvSpPr/>
          <p:nvPr userDrawn="1"/>
        </p:nvSpPr>
        <p:spPr>
          <a:xfrm>
            <a:off x="612000" y="4586110"/>
            <a:ext cx="647632" cy="495828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E. Todesco on behalf of WP3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GB" noProof="0" dirty="0"/>
              <a:t>Slide title – line 1 – Arial 30 </a:t>
            </a:r>
            <a:r>
              <a:rPr lang="en-GB" noProof="0" dirty="0" err="1"/>
              <a:t>pt</a:t>
            </a:r>
            <a:r>
              <a:rPr lang="en-GB" noProof="0" dirty="0"/>
              <a:t>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GB" dirty="0"/>
              <a:t>E. Todesco on behalf of WP3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2201" y="4500098"/>
            <a:ext cx="648072" cy="637337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F740BEF8-4E24-A699-29B7-196FA97FF1C4}"/>
              </a:ext>
            </a:extLst>
          </p:cNvPr>
          <p:cNvSpPr/>
          <p:nvPr userDrawn="1"/>
        </p:nvSpPr>
        <p:spPr>
          <a:xfrm>
            <a:off x="640004" y="4541435"/>
            <a:ext cx="647632" cy="495828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/>
              <a:t>E. Todesco on behalf of WP3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>
            <a:lvl1pPr>
              <a:defRPr>
                <a:latin typeface="Times" panose="02020603050405020304" pitchFamily="18" charset="0"/>
                <a:cs typeface="Times" panose="02020603050405020304" pitchFamily="18" charset="0"/>
              </a:defRPr>
            </a:lvl1pPr>
          </a:lstStyle>
          <a:p>
            <a:r>
              <a:rPr lang="en-GB"/>
              <a:t>E. Todesco on behalf of WP3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>
            <a:lvl1pPr>
              <a:defRPr>
                <a:latin typeface="Times" panose="02020603050405020304" pitchFamily="18" charset="0"/>
                <a:cs typeface="Times" panose="02020603050405020304" pitchFamily="18" charset="0"/>
              </a:defRPr>
            </a:lvl1pPr>
          </a:lstStyle>
          <a:p>
            <a:r>
              <a:rPr lang="en-GB"/>
              <a:t>E. Todesco on behalf of WP3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dirty="0"/>
              <a:t>Slide title – line 2 – Arial 30 </a:t>
            </a:r>
            <a:r>
              <a:rPr lang="en-GB" noProof="0" dirty="0" err="1"/>
              <a:t>pt</a:t>
            </a:r>
            <a:r>
              <a:rPr lang="en-GB" noProof="0" dirty="0"/>
              <a:t>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  <a:latin typeface="Times" panose="02020603050405020304" pitchFamily="18" charset="0"/>
                <a:cs typeface="Times" panose="02020603050405020304" pitchFamily="18" charset="0"/>
              </a:defRPr>
            </a:lvl1pPr>
          </a:lstStyle>
          <a:p>
            <a:r>
              <a:rPr lang="en-GB"/>
              <a:t>E. Todesco on behalf of WP3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0" kern="1200">
          <a:solidFill>
            <a:schemeClr val="bg2"/>
          </a:solidFill>
          <a:latin typeface="Times" panose="02020603050405020304" pitchFamily="18" charset="0"/>
          <a:ea typeface="+mj-ea"/>
          <a:cs typeface="Times" panose="02020603050405020304" pitchFamily="18" charset="0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Times" panose="02020603050405020304" pitchFamily="18" charset="0"/>
          <a:ea typeface="+mn-ea"/>
          <a:cs typeface="Times" panose="02020603050405020304" pitchFamily="18" charset="0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Times" panose="02020603050405020304" pitchFamily="18" charset="0"/>
          <a:ea typeface="+mn-ea"/>
          <a:cs typeface="Times" panose="02020603050405020304" pitchFamily="18" charset="0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Times" panose="02020603050405020304" pitchFamily="18" charset="0"/>
          <a:ea typeface="+mn-ea"/>
          <a:cs typeface="Times" panose="02020603050405020304" pitchFamily="18" charset="0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Times" panose="02020603050405020304" pitchFamily="18" charset="0"/>
          <a:ea typeface="+mn-ea"/>
          <a:cs typeface="Times" panose="02020603050405020304" pitchFamily="18" charset="0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Times" panose="02020603050405020304" pitchFamily="18" charset="0"/>
          <a:ea typeface="+mn-ea"/>
          <a:cs typeface="Times" panose="02020603050405020304" pitchFamily="18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3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4" Type="http://schemas.openxmlformats.org/officeDocument/2006/relationships/image" Target="../media/image27.jpeg"/><Relationship Id="rId5" Type="http://schemas.openxmlformats.org/officeDocument/2006/relationships/image" Target="../media/image28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4" Type="http://schemas.openxmlformats.org/officeDocument/2006/relationships/image" Target="../media/image30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32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4" Type="http://schemas.openxmlformats.org/officeDocument/2006/relationships/image" Target="../media/image34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4" Type="http://schemas.openxmlformats.org/officeDocument/2006/relationships/image" Target="../media/image36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4" Type="http://schemas.openxmlformats.org/officeDocument/2006/relationships/image" Target="../media/image24.png"/><Relationship Id="rId5" Type="http://schemas.openxmlformats.org/officeDocument/2006/relationships/image" Target="../media/image38.png"/><Relationship Id="rId6" Type="http://schemas.openxmlformats.org/officeDocument/2006/relationships/image" Target="../media/image25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4" Type="http://schemas.openxmlformats.org/officeDocument/2006/relationships/image" Target="../media/image40.png"/><Relationship Id="rId5" Type="http://schemas.openxmlformats.org/officeDocument/2006/relationships/image" Target="../media/image41.png"/><Relationship Id="rId6" Type="http://schemas.openxmlformats.org/officeDocument/2006/relationships/hyperlink" Target="https://ieeexplore.ieee.org/document/4512185" TargetMode="External"/><Relationship Id="rId7" Type="http://schemas.openxmlformats.org/officeDocument/2006/relationships/hyperlink" Target="https://ieeexplore.ieee.org/document/9052451" TargetMode="External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ieeexplore.ieee.org/document/92613" TargetMode="External"/><Relationship Id="rId4" Type="http://schemas.openxmlformats.org/officeDocument/2006/relationships/image" Target="../media/image42.png"/><Relationship Id="rId5" Type="http://schemas.openxmlformats.org/officeDocument/2006/relationships/image" Target="../media/image43.png"/><Relationship Id="rId6" Type="http://schemas.openxmlformats.org/officeDocument/2006/relationships/image" Target="../media/image44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4" Type="http://schemas.openxmlformats.org/officeDocument/2006/relationships/image" Target="../media/image46.png"/><Relationship Id="rId5" Type="http://schemas.openxmlformats.org/officeDocument/2006/relationships/image" Target="../media/image47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4" Type="http://schemas.openxmlformats.org/officeDocument/2006/relationships/image" Target="../media/image49.png"/><Relationship Id="rId5" Type="http://schemas.openxmlformats.org/officeDocument/2006/relationships/image" Target="../media/image50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4" Type="http://schemas.openxmlformats.org/officeDocument/2006/relationships/image" Target="../media/image52.png"/><Relationship Id="rId5" Type="http://schemas.openxmlformats.org/officeDocument/2006/relationships/image" Target="../media/image53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4" Type="http://schemas.openxmlformats.org/officeDocument/2006/relationships/image" Target="../media/image24.png"/><Relationship Id="rId5" Type="http://schemas.openxmlformats.org/officeDocument/2006/relationships/image" Target="../media/image38.png"/><Relationship Id="rId6" Type="http://schemas.openxmlformats.org/officeDocument/2006/relationships/image" Target="../media/image25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5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4" Type="http://schemas.openxmlformats.org/officeDocument/2006/relationships/image" Target="../media/image56.png"/><Relationship Id="rId5" Type="http://schemas.openxmlformats.org/officeDocument/2006/relationships/image" Target="../media/image57.png"/><Relationship Id="rId6" Type="http://schemas.openxmlformats.org/officeDocument/2006/relationships/image" Target="../media/image58.png"/><Relationship Id="rId7" Type="http://schemas.openxmlformats.org/officeDocument/2006/relationships/image" Target="../media/image59.jp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4" Type="http://schemas.openxmlformats.org/officeDocument/2006/relationships/image" Target="../media/image61.jpg"/><Relationship Id="rId5" Type="http://schemas.openxmlformats.org/officeDocument/2006/relationships/image" Target="../media/image62.jpe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jpeg"/><Relationship Id="rId5" Type="http://schemas.openxmlformats.org/officeDocument/2006/relationships/image" Target="../media/image8.jpeg"/><Relationship Id="rId6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4" Type="http://schemas.openxmlformats.org/officeDocument/2006/relationships/image" Target="../media/image61.jpg"/><Relationship Id="rId5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g"/><Relationship Id="rId4" Type="http://schemas.openxmlformats.org/officeDocument/2006/relationships/image" Target="../media/image4.jpeg"/><Relationship Id="rId5" Type="http://schemas.openxmlformats.org/officeDocument/2006/relationships/image" Target="../media/image66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5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g"/><Relationship Id="rId4" Type="http://schemas.openxmlformats.org/officeDocument/2006/relationships/image" Target="../media/image68.png"/><Relationship Id="rId5" Type="http://schemas.openxmlformats.org/officeDocument/2006/relationships/image" Target="../media/image69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7.e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emf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0.e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4" Type="http://schemas.openxmlformats.org/officeDocument/2006/relationships/image" Target="../media/image73.jpeg"/><Relationship Id="rId5" Type="http://schemas.openxmlformats.org/officeDocument/2006/relationships/image" Target="../media/image74.jpe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0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4" Type="http://schemas.openxmlformats.org/officeDocument/2006/relationships/image" Target="../media/image37.png"/><Relationship Id="rId5" Type="http://schemas.openxmlformats.org/officeDocument/2006/relationships/image" Target="../media/image24.png"/><Relationship Id="rId6" Type="http://schemas.openxmlformats.org/officeDocument/2006/relationships/image" Target="../media/image38.png"/><Relationship Id="rId7" Type="http://schemas.openxmlformats.org/officeDocument/2006/relationships/image" Target="../media/image25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76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://cepc.ihep.ac.cn/CEPC_tdr.pdf" TargetMode="External"/><Relationship Id="rId4" Type="http://schemas.openxmlformats.org/officeDocument/2006/relationships/image" Target="../media/image77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7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4" Type="http://schemas.openxmlformats.org/officeDocument/2006/relationships/image" Target="../media/image80.jpeg"/><Relationship Id="rId5" Type="http://schemas.openxmlformats.org/officeDocument/2006/relationships/image" Target="../media/image81.emf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6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4" Type="http://schemas.openxmlformats.org/officeDocument/2006/relationships/image" Target="../media/image83.jpeg"/><Relationship Id="rId5" Type="http://schemas.openxmlformats.org/officeDocument/2006/relationships/image" Target="../media/image84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4" Type="http://schemas.openxmlformats.org/officeDocument/2006/relationships/image" Target="../media/image86.png"/><Relationship Id="rId5" Type="http://schemas.openxmlformats.org/officeDocument/2006/relationships/image" Target="../media/image87.png"/><Relationship Id="rId6" Type="http://schemas.openxmlformats.org/officeDocument/2006/relationships/image" Target="../media/image79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8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4" Type="http://schemas.openxmlformats.org/officeDocument/2006/relationships/image" Target="../media/image89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9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4" Type="http://schemas.openxmlformats.org/officeDocument/2006/relationships/image" Target="../media/image91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0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4" Type="http://schemas.openxmlformats.org/officeDocument/2006/relationships/image" Target="../media/image93.png"/><Relationship Id="rId5" Type="http://schemas.openxmlformats.org/officeDocument/2006/relationships/image" Target="../media/image94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1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4" Type="http://schemas.openxmlformats.org/officeDocument/2006/relationships/image" Target="../media/image96.png"/><Relationship Id="rId5" Type="http://schemas.openxmlformats.org/officeDocument/2006/relationships/image" Target="../media/image97.png"/><Relationship Id="rId6" Type="http://schemas.openxmlformats.org/officeDocument/2006/relationships/image" Target="../media/image98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4" Type="http://schemas.openxmlformats.org/officeDocument/2006/relationships/image" Target="../media/image100.png"/><Relationship Id="rId5" Type="http://schemas.openxmlformats.org/officeDocument/2006/relationships/image" Target="../media/image101.png"/><Relationship Id="rId6" Type="http://schemas.openxmlformats.org/officeDocument/2006/relationships/image" Target="../media/image102.png"/><Relationship Id="rId7" Type="http://schemas.openxmlformats.org/officeDocument/2006/relationships/image" Target="../media/image103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4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4" Type="http://schemas.openxmlformats.org/officeDocument/2006/relationships/image" Target="../media/image105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6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4" Type="http://schemas.openxmlformats.org/officeDocument/2006/relationships/image" Target="../media/image106.jpe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4" Type="http://schemas.openxmlformats.org/officeDocument/2006/relationships/image" Target="../media/image106.jpe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8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9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4" Type="http://schemas.openxmlformats.org/officeDocument/2006/relationships/image" Target="../media/image109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0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4" Type="http://schemas.openxmlformats.org/officeDocument/2006/relationships/image" Target="../media/image111.png"/><Relationship Id="rId5" Type="http://schemas.openxmlformats.org/officeDocument/2006/relationships/image" Target="../media/image112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1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2.xml"/><Relationship Id="rId3" Type="http://schemas.openxmlformats.org/officeDocument/2006/relationships/image" Target="../media/image113.jpeg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3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4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5.xml"/><Relationship Id="rId3" Type="http://schemas.openxmlformats.org/officeDocument/2006/relationships/image" Target="../media/image11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6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4" Type="http://schemas.openxmlformats.org/officeDocument/2006/relationships/image" Target="../media/image61.jp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jpe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4" Type="http://schemas.openxmlformats.org/officeDocument/2006/relationships/image" Target="../media/image61.jp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9.jpg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jpeg"/><Relationship Id="rId3" Type="http://schemas.openxmlformats.org/officeDocument/2006/relationships/image" Target="../media/image116.png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7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8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4" Type="http://schemas.openxmlformats.org/officeDocument/2006/relationships/image" Target="../media/image118.emf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9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0.xml"/><Relationship Id="rId3" Type="http://schemas.openxmlformats.org/officeDocument/2006/relationships/image" Target="../media/image119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1.jpeg"/><Relationship Id="rId12" Type="http://schemas.openxmlformats.org/officeDocument/2006/relationships/image" Target="../media/image22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4.xml"/><Relationship Id="rId3" Type="http://schemas.openxmlformats.org/officeDocument/2006/relationships/notesSlide" Target="../notesSlides/notesSlide9.xml"/><Relationship Id="rId4" Type="http://schemas.openxmlformats.org/officeDocument/2006/relationships/image" Target="../media/image18.jpeg"/><Relationship Id="rId5" Type="http://schemas.openxmlformats.org/officeDocument/2006/relationships/oleObject" Target="../embeddings/oleObject1.bin"/><Relationship Id="rId6" Type="http://schemas.openxmlformats.org/officeDocument/2006/relationships/image" Target="../media/image16.emf"/><Relationship Id="rId7" Type="http://schemas.openxmlformats.org/officeDocument/2006/relationships/image" Target="../media/image19.png"/><Relationship Id="rId8" Type="http://schemas.openxmlformats.org/officeDocument/2006/relationships/image" Target="../media/image20.png"/><Relationship Id="rId9" Type="http://schemas.openxmlformats.org/officeDocument/2006/relationships/oleObject" Target="../embeddings/oleObject2.bin"/><Relationship Id="rId10" Type="http://schemas.openxmlformats.org/officeDocument/2006/relationships/image" Target="../media/image1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>
          <a:xfrm>
            <a:off x="1371600" y="2139702"/>
            <a:ext cx="7200000" cy="965448"/>
          </a:xfrm>
        </p:spPr>
        <p:txBody>
          <a:bodyPr/>
          <a:lstStyle/>
          <a:p>
            <a:r>
              <a:rPr lang="en-GB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Status and perspectives in high field superconducting magnets for particle accelerators</a:t>
            </a:r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>
          <a:xfrm>
            <a:off x="1371600" y="3280864"/>
            <a:ext cx="6480000" cy="1123578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tx1"/>
                </a:solidFill>
                <a:latin typeface="Times"/>
                <a:cs typeface="Times"/>
              </a:rPr>
              <a:t>E. Todesco</a:t>
            </a:r>
            <a:r>
              <a:rPr lang="fr-CH" dirty="0">
                <a:solidFill>
                  <a:schemeClr val="tx1"/>
                </a:solidFill>
                <a:latin typeface="Times"/>
                <a:cs typeface="Times"/>
              </a:rPr>
              <a:t>, CERN</a:t>
            </a:r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fr-CH" sz="1600" dirty="0"/>
              <a:t>Applied Superconductivity Conference, September </a:t>
            </a:r>
            <a:r>
              <a:rPr lang="fr-CH" sz="1600" b="0" i="0" dirty="0">
                <a:solidFill>
                  <a:schemeClr val="tx1"/>
                </a:solidFill>
              </a:rPr>
              <a:t>4</a:t>
            </a:r>
            <a:r>
              <a:rPr lang="fr-CH" sz="1600" b="0" i="0" baseline="30000" dirty="0">
                <a:solidFill>
                  <a:schemeClr val="tx1"/>
                </a:solidFill>
              </a:rPr>
              <a:t>th</a:t>
            </a:r>
            <a:r>
              <a:rPr lang="fr-CH" sz="1600" b="0" i="0" dirty="0">
                <a:solidFill>
                  <a:schemeClr val="tx1"/>
                </a:solidFill>
              </a:rPr>
              <a:t> 2024</a:t>
            </a:r>
            <a:endParaRPr lang="en-GB" sz="1600" b="0" i="0" dirty="0">
              <a:solidFill>
                <a:schemeClr val="tx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3688" y="0"/>
            <a:ext cx="6984776" cy="14551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Features of superconducting magnets for accelerators</a:t>
            </a: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E. Todesco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xmlns="" id="{24B1ADEC-1912-4573-AA9D-96BF6197023C}"/>
              </a:ext>
            </a:extLst>
          </p:cNvPr>
          <p:cNvSpPr txBox="1">
            <a:spLocks/>
          </p:cNvSpPr>
          <p:nvPr/>
        </p:nvSpPr>
        <p:spPr>
          <a:xfrm>
            <a:off x="316055" y="771549"/>
            <a:ext cx="8504417" cy="4104457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Resisitive</a:t>
            </a:r>
            <a:r>
              <a:rPr lang="en-GB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magnets operate &lt;5 A/mm</a:t>
            </a:r>
            <a:r>
              <a:rPr lang="en-GB" sz="2000" baseline="30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superconducting technology allows with 500 A/mm</a:t>
            </a:r>
            <a:r>
              <a:rPr lang="en-GB" sz="2000" baseline="30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en-GB" sz="20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reduction of a factor 100 in the active part of the magnet</a:t>
            </a:r>
          </a:p>
          <a:p>
            <a:pPr lvl="1" algn="l"/>
            <a:r>
              <a:rPr lang="en-GB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Zero </a:t>
            </a:r>
            <a:r>
              <a:rPr lang="en-GB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resistance as an ecologic </a:t>
            </a:r>
            <a:r>
              <a:rPr lang="en-GB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device (no consumption, but cryogenics), </a:t>
            </a:r>
            <a:r>
              <a:rPr lang="en-GB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but </a:t>
            </a:r>
            <a:r>
              <a:rPr lang="en-GB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compactness as well </a:t>
            </a:r>
            <a:r>
              <a:rPr lang="en-GB" sz="1800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means sustainability</a:t>
            </a:r>
          </a:p>
          <a:p>
            <a:pPr lvl="1" algn="l"/>
            <a:r>
              <a:rPr lang="en-GB" sz="1800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Small is beautiful </a:t>
            </a:r>
            <a:r>
              <a:rPr lang="en-GB" sz="1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 especially when you have to make thousands of them</a:t>
            </a:r>
            <a:endParaRPr lang="en-GB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GB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8D4DB847-ED2D-A605-E6DB-67F278563A28}"/>
              </a:ext>
            </a:extLst>
          </p:cNvPr>
          <p:cNvSpPr txBox="1"/>
          <p:nvPr/>
        </p:nvSpPr>
        <p:spPr>
          <a:xfrm>
            <a:off x="1265572" y="4867693"/>
            <a:ext cx="354172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latin typeface="Times" panose="02020603050405020304" pitchFamily="18" charset="0"/>
                <a:cs typeface="Times" panose="02020603050405020304" pitchFamily="18" charset="0"/>
              </a:rPr>
              <a:t>A colleague in the structure for a large accelerator magnet</a:t>
            </a:r>
            <a:endParaRPr lang="en-US" sz="11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9" name="Picture 8" descr="IMG_0316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81" b="13807"/>
          <a:stretch/>
        </p:blipFill>
        <p:spPr>
          <a:xfrm>
            <a:off x="1691680" y="2444616"/>
            <a:ext cx="2520280" cy="2423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62026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 smtClean="0"/>
              <a:t>Requirements </a:t>
            </a:r>
            <a:r>
              <a:rPr lang="en-GB" sz="2400" dirty="0"/>
              <a:t>of superconducting magnets for accelerators</a:t>
            </a: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E. Todesco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xmlns="" id="{24B1ADEC-1912-4573-AA9D-96BF6197023C}"/>
              </a:ext>
            </a:extLst>
          </p:cNvPr>
          <p:cNvSpPr txBox="1">
            <a:spLocks/>
          </p:cNvSpPr>
          <p:nvPr/>
        </p:nvSpPr>
        <p:spPr>
          <a:xfrm>
            <a:off x="316055" y="771549"/>
            <a:ext cx="8504417" cy="4104457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Field </a:t>
            </a:r>
            <a:r>
              <a:rPr lang="en-GB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quality: </a:t>
            </a:r>
            <a:endParaRPr lang="en-GB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r>
              <a:rPr lang="en-GB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&lt;</a:t>
            </a:r>
            <a:r>
              <a:rPr lang="en-GB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per mil relative error over two third of the aperture and </a:t>
            </a:r>
            <a:r>
              <a:rPr lang="en-GB" sz="1600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over the operational range</a:t>
            </a:r>
          </a:p>
          <a:p>
            <a:pPr lvl="1" algn="l"/>
            <a:r>
              <a:rPr lang="en-GB" sz="1600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Accelerators increase the energy of a factor 5 to 20, and even at “low field” </a:t>
            </a:r>
            <a:r>
              <a:rPr lang="en-GB" sz="16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during the energy </a:t>
            </a:r>
            <a:r>
              <a:rPr lang="en-GB" sz="1600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ramp the relative error has to be &lt; 1 per mil</a:t>
            </a:r>
            <a:endParaRPr lang="en-GB" sz="1600" dirty="0">
              <a:solidFill>
                <a:schemeClr val="accent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r>
              <a:rPr lang="en-GB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This needs fine </a:t>
            </a:r>
            <a:r>
              <a:rPr lang="en-GB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filaments, twisting of filaments </a:t>
            </a:r>
            <a:r>
              <a:rPr lang="en-GB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and </a:t>
            </a:r>
            <a:r>
              <a:rPr lang="en-GB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twisting of strands in Rutherford cable</a:t>
            </a:r>
            <a:endParaRPr lang="en-GB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GB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Protection:</a:t>
            </a:r>
            <a:endParaRPr lang="en-GB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r>
              <a:rPr lang="en-GB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Energy </a:t>
            </a:r>
            <a:r>
              <a:rPr lang="en-GB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extraction </a:t>
            </a:r>
            <a:r>
              <a:rPr lang="en-GB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</a:t>
            </a:r>
            <a:r>
              <a:rPr lang="en-GB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not viable </a:t>
            </a:r>
            <a:r>
              <a:rPr lang="en-GB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GB" sz="16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energy has to be dumped in the coil</a:t>
            </a:r>
          </a:p>
          <a:p>
            <a:pPr lvl="1" algn="l"/>
            <a:r>
              <a:rPr lang="en-GB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How? Once a quench is detected, rapidly (order of 10 </a:t>
            </a:r>
            <a:r>
              <a:rPr lang="en-GB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ms</a:t>
            </a:r>
            <a:r>
              <a:rPr lang="en-GB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) induce </a:t>
            </a:r>
            <a:r>
              <a:rPr lang="en-GB" sz="16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a global resistive </a:t>
            </a:r>
            <a:r>
              <a:rPr lang="en-GB" sz="1600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transition</a:t>
            </a:r>
          </a:p>
          <a:p>
            <a:pPr algn="l"/>
            <a:r>
              <a:rPr lang="en-GB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Stress</a:t>
            </a:r>
            <a:r>
              <a:rPr lang="en-GB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: locally, it is </a:t>
            </a:r>
            <a:r>
              <a:rPr lang="en-GB" sz="180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j</a:t>
            </a:r>
            <a:r>
              <a:rPr lang="en-GB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×</a:t>
            </a:r>
            <a:r>
              <a:rPr lang="en-GB" sz="180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B</a:t>
            </a:r>
            <a:endParaRPr lang="en-GB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lvl="1" algn="l"/>
            <a:r>
              <a:rPr lang="en-GB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The </a:t>
            </a:r>
            <a:r>
              <a:rPr lang="en-GB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accumulation </a:t>
            </a:r>
            <a:r>
              <a:rPr lang="en-GB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of high current density and high field induces a stress in the conductor of order of </a:t>
            </a:r>
            <a:r>
              <a:rPr lang="en-GB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100 </a:t>
            </a:r>
            <a:r>
              <a:rPr lang="en-GB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MPa</a:t>
            </a:r>
            <a:r>
              <a:rPr lang="en-GB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(unless it is intercepted)</a:t>
            </a:r>
          </a:p>
          <a:p>
            <a:pPr lvl="1" algn="l"/>
            <a:r>
              <a:rPr lang="en-GB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200 </a:t>
            </a:r>
            <a:r>
              <a:rPr lang="en-GB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MPa</a:t>
            </a:r>
            <a:r>
              <a:rPr lang="en-GB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is considered a limit that is better not to approach for a Nb</a:t>
            </a:r>
            <a:r>
              <a:rPr lang="en-GB" sz="1600" baseline="-25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3</a:t>
            </a:r>
            <a:r>
              <a:rPr lang="en-GB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Sn magnet to be produced in thousands units </a:t>
            </a:r>
            <a:r>
              <a:rPr lang="da-DK" sz="14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[F. </a:t>
            </a:r>
            <a:r>
              <a:rPr lang="da-DK" sz="1400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Mangiarotti</a:t>
            </a:r>
            <a:r>
              <a:rPr lang="da-DK" sz="14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, 2LOr2E-02, </a:t>
            </a:r>
            <a:r>
              <a:rPr lang="da-DK" sz="1400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experience</a:t>
            </a:r>
            <a:r>
              <a:rPr lang="da-DK" sz="14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on MQXF]</a:t>
            </a:r>
            <a:endParaRPr lang="da-DK" sz="18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lvl="1" algn="l"/>
            <a:endParaRPr lang="en-GB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3025192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Contents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xmlns="" id="{24B1ADEC-1912-4573-AA9D-96BF6197023C}"/>
              </a:ext>
            </a:extLst>
          </p:cNvPr>
          <p:cNvSpPr txBox="1">
            <a:spLocks/>
          </p:cNvSpPr>
          <p:nvPr/>
        </p:nvSpPr>
        <p:spPr>
          <a:xfrm>
            <a:off x="316055" y="771549"/>
            <a:ext cx="8504417" cy="3786913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fr-CH" sz="1800" dirty="0" smtClean="0">
              <a:solidFill>
                <a:schemeClr val="bg1">
                  <a:lumMod val="6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CH" sz="1800" dirty="0" smtClean="0">
              <a:solidFill>
                <a:schemeClr val="bg1">
                  <a:lumMod val="6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>
              <a:buNone/>
            </a:pPr>
            <a:r>
              <a:rPr lang="fr-CH" sz="1800" dirty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smtClean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</a:p>
          <a:p>
            <a:pPr marL="0" indent="0" algn="l">
              <a:buNone/>
            </a:pPr>
            <a:endParaRPr lang="fr-CH" sz="1800" dirty="0" smtClean="0">
              <a:solidFill>
                <a:schemeClr val="bg1">
                  <a:lumMod val="6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>
              <a:buNone/>
            </a:pPr>
            <a:endParaRPr lang="fr-CH" sz="1800" dirty="0">
              <a:solidFill>
                <a:schemeClr val="bg1">
                  <a:lumMod val="6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>
              <a:buNone/>
            </a:pPr>
            <a:r>
              <a:rPr lang="fr-CH" sz="1800" dirty="0" smtClean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fr-CH" sz="1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1975 to 2008: Nb-Ti technology in accelerators</a:t>
            </a:r>
            <a:endParaRPr lang="fr-CH" sz="1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CH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CH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CH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CH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Right Arrow 20"/>
          <p:cNvSpPr/>
          <p:nvPr/>
        </p:nvSpPr>
        <p:spPr>
          <a:xfrm>
            <a:off x="1755596" y="2892702"/>
            <a:ext cx="3032428" cy="327309"/>
          </a:xfrm>
          <a:prstGeom prst="rightArrow">
            <a:avLst/>
          </a:prstGeom>
          <a:solidFill>
            <a:schemeClr val="accent3">
              <a:alpha val="46000"/>
            </a:schemeClr>
          </a:solidFill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/>
          <p:cNvGrpSpPr/>
          <p:nvPr/>
        </p:nvGrpSpPr>
        <p:grpSpPr>
          <a:xfrm>
            <a:off x="107504" y="3282538"/>
            <a:ext cx="8784976" cy="1835515"/>
            <a:chOff x="35496" y="3282538"/>
            <a:chExt cx="8784976" cy="1835515"/>
          </a:xfrm>
        </p:grpSpPr>
        <p:cxnSp>
          <p:nvCxnSpPr>
            <p:cNvPr id="6" name="Straight Arrow Connector 5"/>
            <p:cNvCxnSpPr/>
            <p:nvPr/>
          </p:nvCxnSpPr>
          <p:spPr>
            <a:xfrm>
              <a:off x="35496" y="3642124"/>
              <a:ext cx="8784976" cy="0"/>
            </a:xfrm>
            <a:prstGeom prst="straightConnector1">
              <a:avLst/>
            </a:prstGeom>
            <a:ln>
              <a:solidFill>
                <a:schemeClr val="accent3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6"/>
            <p:cNvSpPr txBox="1"/>
            <p:nvPr/>
          </p:nvSpPr>
          <p:spPr>
            <a:xfrm>
              <a:off x="179512" y="3291441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Times"/>
                  <a:cs typeface="Times"/>
                </a:rPr>
                <a:t>1960</a:t>
              </a:r>
              <a:endParaRPr lang="en-US" dirty="0">
                <a:latin typeface="Times"/>
                <a:cs typeface="Times"/>
              </a:endParaRPr>
            </a:p>
          </p:txBody>
        </p:sp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088340" y="3642124"/>
              <a:ext cx="1043500" cy="1475929"/>
            </a:xfrm>
            <a:prstGeom prst="rect">
              <a:avLst/>
            </a:prstGeom>
          </p:spPr>
        </p:pic>
        <p:sp>
          <p:nvSpPr>
            <p:cNvPr id="23" name="TextBox 22"/>
            <p:cNvSpPr txBox="1"/>
            <p:nvPr/>
          </p:nvSpPr>
          <p:spPr>
            <a:xfrm>
              <a:off x="1045349" y="3291830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Times"/>
                  <a:cs typeface="Times"/>
                </a:rPr>
                <a:t>1970</a:t>
              </a:r>
              <a:endParaRPr lang="en-US" dirty="0">
                <a:latin typeface="Times"/>
                <a:cs typeface="Times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909445" y="3291830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Times"/>
                  <a:cs typeface="Times"/>
                </a:rPr>
                <a:t>1980</a:t>
              </a:r>
              <a:endParaRPr lang="en-US" dirty="0">
                <a:latin typeface="Times"/>
                <a:cs typeface="Times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773541" y="3291830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Times"/>
                  <a:cs typeface="Times"/>
                </a:rPr>
                <a:t>1990</a:t>
              </a:r>
              <a:endParaRPr lang="en-US" dirty="0">
                <a:latin typeface="Times"/>
                <a:cs typeface="Times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3637637" y="3291830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Times"/>
                  <a:cs typeface="Times"/>
                </a:rPr>
                <a:t>2000</a:t>
              </a:r>
              <a:endParaRPr lang="en-US" dirty="0">
                <a:latin typeface="Times"/>
                <a:cs typeface="Times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501733" y="3291830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Times"/>
                  <a:cs typeface="Times"/>
                </a:rPr>
                <a:t>2010</a:t>
              </a:r>
              <a:endParaRPr lang="en-US" dirty="0">
                <a:latin typeface="Times"/>
                <a:cs typeface="Times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5365829" y="3291830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Times"/>
                  <a:cs typeface="Times"/>
                </a:rPr>
                <a:t>2020</a:t>
              </a:r>
              <a:endParaRPr lang="en-US" dirty="0">
                <a:latin typeface="Times"/>
                <a:cs typeface="Times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6301933" y="3282538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Times"/>
                  <a:cs typeface="Times"/>
                </a:rPr>
                <a:t>2030</a:t>
              </a:r>
              <a:endParaRPr lang="en-US" dirty="0">
                <a:latin typeface="Times"/>
                <a:cs typeface="Times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7094021" y="3291830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Times"/>
                  <a:cs typeface="Times"/>
                </a:rPr>
                <a:t>2040</a:t>
              </a:r>
              <a:endParaRPr lang="en-US" dirty="0">
                <a:latin typeface="Times"/>
                <a:cs typeface="Times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7958117" y="3291830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Times"/>
                  <a:cs typeface="Times"/>
                </a:rPr>
                <a:t>2050</a:t>
              </a:r>
              <a:endParaRPr lang="en-US" dirty="0">
                <a:latin typeface="Times"/>
                <a:cs typeface="Times"/>
              </a:endParaRPr>
            </a:p>
          </p:txBody>
        </p:sp>
        <p:pic>
          <p:nvPicPr>
            <p:cNvPr id="17" name="Picture 16"/>
            <p:cNvPicPr>
              <a:picLocks noChangeAspect="1"/>
            </p:cNvPicPr>
            <p:nvPr/>
          </p:nvPicPr>
          <p:blipFill rotWithShape="1">
            <a:blip r:embed="rId4"/>
            <a:srcRect l="21470" r="26051"/>
            <a:stretch/>
          </p:blipFill>
          <p:spPr>
            <a:xfrm>
              <a:off x="35497" y="3651870"/>
              <a:ext cx="1250026" cy="134699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44116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From ISR to LHC</a:t>
            </a: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E. Todesco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xmlns="" id="{24B1ADEC-1912-4573-AA9D-96BF6197023C}"/>
              </a:ext>
            </a:extLst>
          </p:cNvPr>
          <p:cNvSpPr txBox="1">
            <a:spLocks/>
          </p:cNvSpPr>
          <p:nvPr/>
        </p:nvSpPr>
        <p:spPr>
          <a:xfrm>
            <a:off x="316055" y="771549"/>
            <a:ext cx="8504417" cy="4104457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1980-1986: Tevatron is the first collider using </a:t>
            </a:r>
            <a:r>
              <a:rPr lang="fr-CH" sz="18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4.3 T superconducting dipole magnets</a:t>
            </a:r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First use of Rutherford </a:t>
            </a:r>
            <a:r>
              <a:rPr lang="fr-CH" sz="14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cable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, first use of </a:t>
            </a:r>
            <a:r>
              <a:rPr lang="fr-CH" sz="14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collars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 </a:t>
            </a:r>
          </a:p>
          <a:p>
            <a:pPr lvl="1" algn="l"/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774 </a:t>
            </a:r>
            <a:r>
              <a:rPr lang="fr-CH" sz="14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dipoles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, </a:t>
            </a:r>
            <a:r>
              <a:rPr lang="fr-CH" sz="1400" dirty="0">
                <a:solidFill>
                  <a:schemeClr val="accent3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6-m-long magnets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, in house production in FNAL</a:t>
            </a:r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 algn="l">
              <a:buNone/>
            </a:pPr>
            <a:r>
              <a:rPr lang="da-DK" sz="14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[R. Hanft et al., TM-1182, 1630, 03/1983]</a:t>
            </a:r>
          </a:p>
          <a:p>
            <a:pPr marL="457200" lvl="1" indent="0" algn="l">
              <a:buNone/>
            </a:pPr>
            <a:endParaRPr lang="da-DK" sz="14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457200" lvl="1" indent="0" algn="l">
              <a:buNone/>
            </a:pPr>
            <a:endParaRPr lang="da-DK" sz="14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457200" lvl="1" indent="0" algn="l">
              <a:buNone/>
            </a:pPr>
            <a:endParaRPr lang="da-DK" sz="14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457200" lvl="1" indent="0" algn="l">
              <a:buNone/>
            </a:pPr>
            <a:endParaRPr lang="da-DK" sz="14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457200" lvl="1" indent="0" algn="l">
              <a:buNone/>
            </a:pPr>
            <a:endParaRPr lang="da-DK" sz="14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457200" lvl="1" indent="0" algn="l">
              <a:buNone/>
            </a:pPr>
            <a:endParaRPr lang="da-DK" sz="14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457200" lvl="1" indent="0" algn="l">
              <a:buNone/>
            </a:pPr>
            <a:endParaRPr lang="da-DK" sz="14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457200" lvl="1" indent="0" algn="l">
              <a:buNone/>
            </a:pPr>
            <a:endParaRPr lang="da-DK" sz="14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457200" lvl="1" indent="0" algn="l">
              <a:buNone/>
            </a:pPr>
            <a:endParaRPr lang="da-DK" sz="14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457200" lvl="1" indent="0" algn="l">
              <a:buNone/>
            </a:pPr>
            <a:endParaRPr lang="da-DK" sz="14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457200" lvl="1" indent="0" algn="l">
              <a:buNone/>
            </a:pPr>
            <a:endParaRPr lang="da-DK" sz="14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457200" lvl="1" indent="0" algn="l">
              <a:buNone/>
            </a:pPr>
            <a:endParaRPr lang="da-DK" sz="14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lvl="1"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9" descr="Tevatron_dipole_II">
            <a:extLst>
              <a:ext uri="{FF2B5EF4-FFF2-40B4-BE49-F238E27FC236}">
                <a16:creationId xmlns:a16="http://schemas.microsoft.com/office/drawing/2014/main" xmlns="" id="{3FD916ED-228E-5F42-6433-2B26C2D922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3680" y="2371442"/>
            <a:ext cx="2861482" cy="1945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 descr="DSCN0720">
            <a:extLst>
              <a:ext uri="{FF2B5EF4-FFF2-40B4-BE49-F238E27FC236}">
                <a16:creationId xmlns:a16="http://schemas.microsoft.com/office/drawing/2014/main" xmlns="" id="{8CFDCCE9-9B3E-69DB-F968-51E59D5F11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45" t="6624" b="22334"/>
          <a:stretch>
            <a:fillRect/>
          </a:stretch>
        </p:blipFill>
        <p:spPr bwMode="auto">
          <a:xfrm>
            <a:off x="6372200" y="1199667"/>
            <a:ext cx="1872208" cy="10670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8000" y="1814400"/>
            <a:ext cx="4828981" cy="3096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86AB119A-A8F4-2D9D-D7EB-475E3EAA0012}"/>
              </a:ext>
            </a:extLst>
          </p:cNvPr>
          <p:cNvSpPr txBox="1"/>
          <p:nvPr/>
        </p:nvSpPr>
        <p:spPr>
          <a:xfrm>
            <a:off x="899592" y="4893969"/>
            <a:ext cx="621836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Times" panose="02020603050405020304" pitchFamily="18" charset="0"/>
                <a:cs typeface="Times" panose="02020603050405020304" pitchFamily="18" charset="0"/>
              </a:rPr>
              <a:t>Note: for ISR quad, </a:t>
            </a:r>
            <a:r>
              <a:rPr lang="en-US" sz="1050" i="1" dirty="0">
                <a:latin typeface="Times" panose="02020603050405020304" pitchFamily="18" charset="0"/>
                <a:cs typeface="Times" panose="02020603050405020304" pitchFamily="18" charset="0"/>
              </a:rPr>
              <a:t>G</a:t>
            </a:r>
            <a:r>
              <a:rPr lang="en-US" sz="1050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en-US" sz="1050" i="1" dirty="0">
                <a:latin typeface="Times" panose="02020603050405020304" pitchFamily="18" charset="0"/>
                <a:cs typeface="Times" panose="02020603050405020304" pitchFamily="18" charset="0"/>
              </a:rPr>
              <a:t>r</a:t>
            </a:r>
            <a:r>
              <a:rPr lang="en-US" sz="1050" dirty="0">
                <a:latin typeface="Times" panose="02020603050405020304" pitchFamily="18" charset="0"/>
                <a:cs typeface="Times" panose="02020603050405020304" pitchFamily="18" charset="0"/>
              </a:rPr>
              <a:t>=3.8 T is used as bore field, but coil peak field is 5.8 T  - for the coil width see appendix</a:t>
            </a:r>
            <a:endParaRPr lang="en-GB" sz="105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1" name="ZoneTexte 13">
            <a:extLst>
              <a:ext uri="{FF2B5EF4-FFF2-40B4-BE49-F238E27FC236}">
                <a16:creationId xmlns:a16="http://schemas.microsoft.com/office/drawing/2014/main" xmlns="" id="{6312DC7F-D574-9BCB-3BD3-CB14E42111FC}"/>
              </a:ext>
            </a:extLst>
          </p:cNvPr>
          <p:cNvSpPr txBox="1"/>
          <p:nvPr/>
        </p:nvSpPr>
        <p:spPr>
          <a:xfrm>
            <a:off x="5796136" y="4409104"/>
            <a:ext cx="31126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100" dirty="0" err="1">
                <a:latin typeface="Times" panose="02020603050405020304" pitchFamily="18" charset="0"/>
                <a:cs typeface="Times" panose="02020603050405020304" pitchFamily="18" charset="0"/>
              </a:rPr>
              <a:t>Tevatron</a:t>
            </a:r>
            <a:r>
              <a:rPr lang="fr-CH" sz="1100" dirty="0">
                <a:latin typeface="Times" panose="02020603050405020304" pitchFamily="18" charset="0"/>
                <a:cs typeface="Times" panose="02020603050405020304" pitchFamily="18" charset="0"/>
              </a:rPr>
              <a:t> dipole cross-section</a:t>
            </a:r>
          </a:p>
        </p:txBody>
      </p:sp>
    </p:spTree>
    <p:extLst>
      <p:ext uri="{BB962C8B-B14F-4D97-AF65-F5344CB8AC3E}">
        <p14:creationId xmlns:p14="http://schemas.microsoft.com/office/powerpoint/2010/main" val="27526166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From ISR to LHC</a:t>
            </a: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E. Todesco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xmlns="" id="{24B1ADEC-1912-4573-AA9D-96BF6197023C}"/>
              </a:ext>
            </a:extLst>
          </p:cNvPr>
          <p:cNvSpPr txBox="1">
            <a:spLocks/>
          </p:cNvSpPr>
          <p:nvPr/>
        </p:nvSpPr>
        <p:spPr>
          <a:xfrm>
            <a:off x="316055" y="771549"/>
            <a:ext cx="8504417" cy="4104457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CH" sz="18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1985-1990: HERA dipoles </a:t>
            </a:r>
            <a:r>
              <a:rPr lang="fr-CH" sz="1800" dirty="0">
                <a:solidFill>
                  <a:srgbClr val="CC3300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break the 4.5 T </a:t>
            </a:r>
            <a:r>
              <a:rPr lang="fr-CH" sz="1800" dirty="0" smtClean="0">
                <a:solidFill>
                  <a:srgbClr val="CC3300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operational field barrier</a:t>
            </a:r>
            <a:endParaRPr lang="fr-CH" sz="1800" dirty="0">
              <a:solidFill>
                <a:srgbClr val="CC3300"/>
              </a:solidFill>
              <a:latin typeface="Times" panose="02020603050405020304" pitchFamily="18" charset="0"/>
              <a:cs typeface="Times" panose="02020603050405020304" pitchFamily="18" charset="0"/>
              <a:sym typeface="Symbol" pitchFamily="18" charset="2"/>
            </a:endParaRPr>
          </a:p>
          <a:p>
            <a:pPr lvl="1" algn="l"/>
            <a:r>
              <a:rPr lang="en-GB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454 dipoles, </a:t>
            </a:r>
            <a:r>
              <a:rPr lang="en-GB" sz="16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9-m-long magnets</a:t>
            </a:r>
            <a:r>
              <a:rPr lang="en-GB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industrial production, Al collars</a:t>
            </a:r>
          </a:p>
          <a:p>
            <a:pPr marL="457200" lvl="1" indent="0" algn="l">
              <a:buNone/>
            </a:pPr>
            <a:r>
              <a:rPr lang="fr-CH" sz="1400" dirty="0">
                <a:solidFill>
                  <a:srgbClr val="0099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[R. </a:t>
            </a:r>
            <a:r>
              <a:rPr lang="fr-CH" sz="1400" dirty="0" err="1">
                <a:solidFill>
                  <a:srgbClr val="0099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Meinke</a:t>
            </a:r>
            <a:r>
              <a:rPr lang="fr-CH" sz="1400" dirty="0">
                <a:solidFill>
                  <a:srgbClr val="0099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IEEE TAS 27, 1728 (1991)]</a:t>
            </a:r>
            <a:endParaRPr lang="en-GB" sz="1400" dirty="0">
              <a:solidFill>
                <a:srgbClr val="0099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1"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9" descr="HERA_dipole_2">
            <a:extLst>
              <a:ext uri="{FF2B5EF4-FFF2-40B4-BE49-F238E27FC236}">
                <a16:creationId xmlns:a16="http://schemas.microsoft.com/office/drawing/2014/main" xmlns="" id="{49697010-71A5-A009-EA34-FE0630091D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3" y="1814400"/>
            <a:ext cx="2423770" cy="2411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ZoneTexte 13">
            <a:extLst>
              <a:ext uri="{FF2B5EF4-FFF2-40B4-BE49-F238E27FC236}">
                <a16:creationId xmlns:a16="http://schemas.microsoft.com/office/drawing/2014/main" xmlns="" id="{9125371E-A9ED-7F30-E0DB-14AC391917E7}"/>
              </a:ext>
            </a:extLst>
          </p:cNvPr>
          <p:cNvSpPr txBox="1"/>
          <p:nvPr/>
        </p:nvSpPr>
        <p:spPr>
          <a:xfrm>
            <a:off x="6091134" y="4292169"/>
            <a:ext cx="269786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100" dirty="0">
                <a:latin typeface="Times" panose="02020603050405020304" pitchFamily="18" charset="0"/>
                <a:cs typeface="Times" panose="02020603050405020304" pitchFamily="18" charset="0"/>
              </a:rPr>
              <a:t>HERA dipole cross-section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8001" y="1814400"/>
            <a:ext cx="4828981" cy="3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17303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From ISR to LHC</a:t>
            </a: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E. Todesco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xmlns="" id="{24B1ADEC-1912-4573-AA9D-96BF6197023C}"/>
              </a:ext>
            </a:extLst>
          </p:cNvPr>
          <p:cNvSpPr txBox="1">
            <a:spLocks/>
          </p:cNvSpPr>
          <p:nvPr/>
        </p:nvSpPr>
        <p:spPr>
          <a:xfrm>
            <a:off x="316055" y="771549"/>
            <a:ext cx="8504417" cy="4104457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6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1984-1995: SSC </a:t>
            </a:r>
            <a:r>
              <a:rPr lang="en-GB" sz="16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protoypes</a:t>
            </a:r>
            <a:r>
              <a:rPr lang="en-GB" sz="16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 </a:t>
            </a:r>
            <a:r>
              <a:rPr lang="en-GB" sz="1600" dirty="0">
                <a:solidFill>
                  <a:schemeClr val="accent3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break the 6.5 T barrier and double the length, above 15 m</a:t>
            </a:r>
            <a:endParaRPr lang="fr-CH" sz="1600" dirty="0">
              <a:solidFill>
                <a:schemeClr val="accent3"/>
              </a:solidFill>
              <a:latin typeface="Times" panose="02020603050405020304" pitchFamily="18" charset="0"/>
              <a:cs typeface="Times" panose="02020603050405020304" pitchFamily="18" charset="0"/>
              <a:sym typeface="Symbol" pitchFamily="18" charset="2"/>
            </a:endParaRPr>
          </a:p>
          <a:p>
            <a:pPr lvl="1" algn="l"/>
            <a:r>
              <a:rPr lang="en-GB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 dipole prototypes, </a:t>
            </a:r>
            <a:r>
              <a:rPr lang="en-GB" sz="14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17-m-long magnets </a:t>
            </a:r>
            <a:r>
              <a:rPr lang="en-GB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 50 mm aperture</a:t>
            </a:r>
          </a:p>
          <a:p>
            <a:pPr lvl="1" algn="l"/>
            <a:r>
              <a:rPr lang="en-GB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 dipole prototypes, 15-m-long magnets with 40 mm aperture</a:t>
            </a:r>
          </a:p>
          <a:p>
            <a:pPr marL="457200" lvl="1" indent="0" algn="l">
              <a:buNone/>
            </a:pPr>
            <a:r>
              <a:rPr lang="fr-CH" sz="1400" dirty="0" smtClean="0">
                <a:solidFill>
                  <a:srgbClr val="0099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</a:t>
            </a:r>
            <a:r>
              <a:rPr lang="da-DK" sz="1400" dirty="0" smtClean="0">
                <a:solidFill>
                  <a:srgbClr val="0099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J. </a:t>
            </a:r>
            <a:r>
              <a:rPr lang="da-DK" sz="1400" dirty="0" err="1" smtClean="0">
                <a:solidFill>
                  <a:srgbClr val="0099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Strait</a:t>
            </a:r>
            <a:r>
              <a:rPr lang="da-DK" sz="1400" dirty="0" smtClean="0">
                <a:solidFill>
                  <a:srgbClr val="0099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et al., IEEE Trans. </a:t>
            </a:r>
            <a:r>
              <a:rPr lang="da-DK" sz="1400" dirty="0" err="1" smtClean="0">
                <a:solidFill>
                  <a:srgbClr val="0099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Magn</a:t>
            </a:r>
            <a:r>
              <a:rPr lang="da-DK" sz="1400" dirty="0" smtClean="0">
                <a:solidFill>
                  <a:srgbClr val="0099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. 25 (1989)</a:t>
            </a:r>
            <a:r>
              <a:rPr lang="fr-CH" sz="1400" dirty="0" smtClean="0">
                <a:solidFill>
                  <a:srgbClr val="0099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]</a:t>
            </a:r>
            <a:r>
              <a:rPr lang="en-GB" sz="1400" dirty="0" smtClean="0">
                <a:solidFill>
                  <a:srgbClr val="0099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  </a:t>
            </a:r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Project 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canceled in 1993</a:t>
            </a:r>
          </a:p>
          <a:p>
            <a:pPr lvl="1"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ZoneTexte 13">
            <a:extLst>
              <a:ext uri="{FF2B5EF4-FFF2-40B4-BE49-F238E27FC236}">
                <a16:creationId xmlns:a16="http://schemas.microsoft.com/office/drawing/2014/main" xmlns="" id="{9125371E-A9ED-7F30-E0DB-14AC391917E7}"/>
              </a:ext>
            </a:extLst>
          </p:cNvPr>
          <p:cNvSpPr txBox="1"/>
          <p:nvPr/>
        </p:nvSpPr>
        <p:spPr>
          <a:xfrm>
            <a:off x="5847775" y="4505653"/>
            <a:ext cx="32962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100" dirty="0">
                <a:latin typeface="Times" panose="02020603050405020304" pitchFamily="18" charset="0"/>
                <a:cs typeface="Times" panose="02020603050405020304" pitchFamily="18" charset="0"/>
              </a:rPr>
              <a:t>SSC dipole cross-section</a:t>
            </a:r>
          </a:p>
        </p:txBody>
      </p:sp>
      <p:pic>
        <p:nvPicPr>
          <p:cNvPr id="5" name="Picture 4" descr="ssc.png">
            <a:extLst>
              <a:ext uri="{FF2B5EF4-FFF2-40B4-BE49-F238E27FC236}">
                <a16:creationId xmlns:a16="http://schemas.microsoft.com/office/drawing/2014/main" xmlns="" id="{6ECA7411-F451-D8F6-AA80-FF2BB56F54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4211" y="1680820"/>
            <a:ext cx="2752589" cy="272828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7584" y="1814614"/>
            <a:ext cx="4829517" cy="3096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07982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From ISR to LHC</a:t>
            </a: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E. Todesco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xmlns="" id="{24B1ADEC-1912-4573-AA9D-96BF6197023C}"/>
              </a:ext>
            </a:extLst>
          </p:cNvPr>
          <p:cNvSpPr txBox="1">
            <a:spLocks/>
          </p:cNvSpPr>
          <p:nvPr/>
        </p:nvSpPr>
        <p:spPr>
          <a:xfrm>
            <a:off x="316055" y="771549"/>
            <a:ext cx="8504417" cy="4104457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1994</a:t>
            </a:r>
            <a:r>
              <a:rPr lang="en-GB" sz="16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-</a:t>
            </a:r>
            <a:r>
              <a:rPr lang="en-GB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1996: RHIC dipoles (3.5 T) </a:t>
            </a:r>
            <a:r>
              <a:rPr lang="en-GB" sz="1600" dirty="0" smtClean="0">
                <a:solidFill>
                  <a:schemeClr val="accent3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explore the option of a </a:t>
            </a:r>
            <a:r>
              <a:rPr lang="fr-CH" sz="1600" dirty="0" smtClean="0">
                <a:solidFill>
                  <a:schemeClr val="accent3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low-cost magnet, with large margin, not requiring test before installation</a:t>
            </a:r>
            <a:endParaRPr lang="fr-CH" sz="1600" dirty="0">
              <a:solidFill>
                <a:schemeClr val="accent3"/>
              </a:solidFill>
              <a:latin typeface="Times" panose="02020603050405020304" pitchFamily="18" charset="0"/>
              <a:cs typeface="Times" panose="02020603050405020304" pitchFamily="18" charset="0"/>
              <a:sym typeface="Symbol" pitchFamily="18" charset="2"/>
            </a:endParaRPr>
          </a:p>
          <a:p>
            <a:pPr lvl="1" algn="l"/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300 units, 9.45 m long  </a:t>
            </a:r>
            <a:r>
              <a:rPr lang="fr-CH" sz="1400" dirty="0" smtClean="0">
                <a:solidFill>
                  <a:srgbClr val="0099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</a:t>
            </a:r>
            <a:r>
              <a:rPr lang="da-DK" sz="1400" dirty="0" smtClean="0">
                <a:solidFill>
                  <a:srgbClr val="0099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M. </a:t>
            </a:r>
            <a:r>
              <a:rPr lang="da-DK" sz="1400" dirty="0" err="1" smtClean="0">
                <a:solidFill>
                  <a:srgbClr val="0099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Anerella</a:t>
            </a:r>
            <a:r>
              <a:rPr lang="da-DK" sz="1400" dirty="0" smtClean="0">
                <a:solidFill>
                  <a:srgbClr val="0099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</a:t>
            </a:r>
            <a:r>
              <a:rPr lang="da-DK" sz="1400" dirty="0">
                <a:solidFill>
                  <a:srgbClr val="0099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et al., </a:t>
            </a:r>
            <a:r>
              <a:rPr lang="da-DK" sz="1400" dirty="0" smtClean="0">
                <a:solidFill>
                  <a:srgbClr val="0099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NIM 499 (2003) 280-315</a:t>
            </a:r>
            <a:r>
              <a:rPr lang="fr-CH" sz="1400" dirty="0" smtClean="0">
                <a:solidFill>
                  <a:srgbClr val="0099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]</a:t>
            </a:r>
            <a:endParaRPr lang="en-GB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ZoneTexte 13">
            <a:extLst>
              <a:ext uri="{FF2B5EF4-FFF2-40B4-BE49-F238E27FC236}">
                <a16:creationId xmlns:a16="http://schemas.microsoft.com/office/drawing/2014/main" xmlns="" id="{9125371E-A9ED-7F30-E0DB-14AC391917E7}"/>
              </a:ext>
            </a:extLst>
          </p:cNvPr>
          <p:cNvSpPr txBox="1"/>
          <p:nvPr/>
        </p:nvSpPr>
        <p:spPr>
          <a:xfrm>
            <a:off x="5847775" y="4505653"/>
            <a:ext cx="32962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100" dirty="0" smtClean="0">
                <a:latin typeface="Times" panose="02020603050405020304" pitchFamily="18" charset="0"/>
                <a:cs typeface="Times" panose="02020603050405020304" pitchFamily="18" charset="0"/>
              </a:rPr>
              <a:t>RHIC </a:t>
            </a:r>
            <a:r>
              <a:rPr lang="fr-CH" sz="1100" dirty="0">
                <a:latin typeface="Times" panose="02020603050405020304" pitchFamily="18" charset="0"/>
                <a:cs typeface="Times" panose="02020603050405020304" pitchFamily="18" charset="0"/>
              </a:rPr>
              <a:t>dipole cross-section</a:t>
            </a:r>
          </a:p>
        </p:txBody>
      </p:sp>
      <p:pic>
        <p:nvPicPr>
          <p:cNvPr id="12" name="Picture 9" descr="RHIC_dipole_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841223"/>
            <a:ext cx="2746648" cy="2664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8001" y="1814400"/>
            <a:ext cx="4828981" cy="3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66245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From ISR to LHC</a:t>
            </a: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E. Todesco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xmlns="" id="{24B1ADEC-1912-4573-AA9D-96BF6197023C}"/>
              </a:ext>
            </a:extLst>
          </p:cNvPr>
          <p:cNvSpPr txBox="1">
            <a:spLocks/>
          </p:cNvSpPr>
          <p:nvPr/>
        </p:nvSpPr>
        <p:spPr>
          <a:xfrm>
            <a:off x="316055" y="771549"/>
            <a:ext cx="8504417" cy="4104457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CH" sz="18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2000-2005: LHC dipoles </a:t>
            </a:r>
            <a:r>
              <a:rPr lang="fr-CH" sz="1800" dirty="0">
                <a:solidFill>
                  <a:srgbClr val="CC3300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break the 8 T </a:t>
            </a:r>
            <a:r>
              <a:rPr lang="fr-CH" sz="1800" dirty="0" smtClean="0">
                <a:solidFill>
                  <a:srgbClr val="CC3300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operational field barrier</a:t>
            </a:r>
            <a:endParaRPr lang="fr-CH" sz="1400" dirty="0">
              <a:solidFill>
                <a:srgbClr val="CC3300"/>
              </a:solidFill>
              <a:latin typeface="Times" panose="02020603050405020304" pitchFamily="18" charset="0"/>
              <a:cs typeface="Times" panose="02020603050405020304" pitchFamily="18" charset="0"/>
              <a:sym typeface="Symbol" pitchFamily="18" charset="2"/>
            </a:endParaRPr>
          </a:p>
          <a:p>
            <a:pPr lvl="1" algn="l"/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1278 dipoles, </a:t>
            </a:r>
            <a:r>
              <a:rPr lang="fr-CH" sz="1400" dirty="0">
                <a:solidFill>
                  <a:schemeClr val="accent3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14.3-m-long 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magnets, industrial production </a:t>
            </a:r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– towards the 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limit of Nb-Ti for main </a:t>
            </a:r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dipoles</a:t>
            </a:r>
          </a:p>
          <a:p>
            <a:pPr lvl="1" algn="l"/>
            <a:r>
              <a:rPr lang="fr-CH" sz="1400" dirty="0" smtClean="0">
                <a:solidFill>
                  <a:schemeClr val="accent3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First </a:t>
            </a:r>
            <a:r>
              <a:rPr lang="fr-CH" sz="1400" dirty="0">
                <a:solidFill>
                  <a:schemeClr val="accent3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operation at 1.9 K 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following Tore Supra experience</a:t>
            </a:r>
            <a:endParaRPr lang="en-GB" sz="1400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457200" lvl="1" indent="0" algn="l">
              <a:buNone/>
            </a:pPr>
            <a:r>
              <a:rPr lang="fr-CH" sz="1200" dirty="0">
                <a:solidFill>
                  <a:srgbClr val="0099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</a:t>
            </a:r>
            <a:r>
              <a:rPr lang="en-GB" sz="1200" dirty="0">
                <a:solidFill>
                  <a:srgbClr val="0099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R. </a:t>
            </a:r>
            <a:r>
              <a:rPr lang="en-GB" sz="1200" dirty="0" err="1">
                <a:solidFill>
                  <a:srgbClr val="0099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Perin</a:t>
            </a:r>
            <a:r>
              <a:rPr lang="en-GB" sz="1200" dirty="0">
                <a:solidFill>
                  <a:srgbClr val="0099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in </a:t>
            </a:r>
            <a:r>
              <a:rPr lang="en-GB" sz="1200" dirty="0" err="1">
                <a:solidFill>
                  <a:srgbClr val="0099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Encyclopedia</a:t>
            </a:r>
            <a:r>
              <a:rPr lang="en-GB" sz="1200" dirty="0">
                <a:solidFill>
                  <a:srgbClr val="0099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of Applied Superconductivity (IOP, London, 1998) 919–950 and L. Rossi, IEEE TAS 13, 1221 (2003) </a:t>
            </a:r>
            <a:r>
              <a:rPr lang="fr-CH" sz="1200" dirty="0">
                <a:solidFill>
                  <a:srgbClr val="0099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]</a:t>
            </a:r>
            <a:endParaRPr lang="en-GB" sz="1200" dirty="0">
              <a:solidFill>
                <a:srgbClr val="0099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1"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ZoneTexte 13">
            <a:extLst>
              <a:ext uri="{FF2B5EF4-FFF2-40B4-BE49-F238E27FC236}">
                <a16:creationId xmlns:a16="http://schemas.microsoft.com/office/drawing/2014/main" xmlns="" id="{9125371E-A9ED-7F30-E0DB-14AC391917E7}"/>
              </a:ext>
            </a:extLst>
          </p:cNvPr>
          <p:cNvSpPr txBox="1"/>
          <p:nvPr/>
        </p:nvSpPr>
        <p:spPr>
          <a:xfrm>
            <a:off x="6154510" y="4475201"/>
            <a:ext cx="267343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100" dirty="0">
                <a:latin typeface="Times" panose="02020603050405020304" pitchFamily="18" charset="0"/>
                <a:cs typeface="Times" panose="02020603050405020304" pitchFamily="18" charset="0"/>
              </a:rPr>
              <a:t>LHC dipole cross-section</a:t>
            </a:r>
          </a:p>
        </p:txBody>
      </p:sp>
      <p:pic>
        <p:nvPicPr>
          <p:cNvPr id="8" name="Picture 9" descr="LHC_dipole_II">
            <a:extLst>
              <a:ext uri="{FF2B5EF4-FFF2-40B4-BE49-F238E27FC236}">
                <a16:creationId xmlns:a16="http://schemas.microsoft.com/office/drawing/2014/main" xmlns="" id="{1C45C581-E165-1988-4EA6-7E2D71A195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9" t="5180" r="1543"/>
          <a:stretch>
            <a:fillRect/>
          </a:stretch>
        </p:blipFill>
        <p:spPr bwMode="auto">
          <a:xfrm>
            <a:off x="6203710" y="1992541"/>
            <a:ext cx="2483090" cy="245956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8000" y="1814400"/>
            <a:ext cx="4828981" cy="3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52998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Lessons to be taken</a:t>
            </a: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E. Todesco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xmlns="" id="{24B1ADEC-1912-4573-AA9D-96BF6197023C}"/>
              </a:ext>
            </a:extLst>
          </p:cNvPr>
          <p:cNvSpPr txBox="1">
            <a:spLocks/>
          </p:cNvSpPr>
          <p:nvPr/>
        </p:nvSpPr>
        <p:spPr>
          <a:xfrm>
            <a:off x="316055" y="771549"/>
            <a:ext cx="8504417" cy="3786913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Superconductivity allows not only zero 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consumption (except cryogenics), 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but for accelerator magnets </a:t>
            </a:r>
            <a:r>
              <a:rPr lang="fr-CH" sz="18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gives a leap </a:t>
            </a:r>
            <a:r>
              <a:rPr lang="fr-CH" sz="18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the overall current density 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two 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orders 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magnitudes from </a:t>
            </a:r>
            <a:r>
              <a:rPr lang="en-GB" sz="1800" kern="100" dirty="0">
                <a:solidFill>
                  <a:schemeClr val="accent3"/>
                </a:solidFill>
                <a:effectLst/>
                <a:latin typeface="Times" panose="02020603050405020304" pitchFamily="18" charset="0"/>
                <a:ea typeface="Aptos" panose="020B0004020202020204" pitchFamily="34" charset="0"/>
                <a:cs typeface="Times" panose="02020603050405020304" pitchFamily="18" charset="0"/>
              </a:rPr>
              <a:t>~</a:t>
            </a:r>
            <a:r>
              <a:rPr lang="fr-CH" sz="18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to </a:t>
            </a:r>
            <a:r>
              <a:rPr lang="en-GB" sz="1800" kern="100" dirty="0">
                <a:solidFill>
                  <a:schemeClr val="accent3"/>
                </a:solidFill>
                <a:effectLst/>
                <a:latin typeface="Times" panose="02020603050405020304" pitchFamily="18" charset="0"/>
                <a:ea typeface="Aptos" panose="020B0004020202020204" pitchFamily="34" charset="0"/>
                <a:cs typeface="Times" panose="02020603050405020304" pitchFamily="18" charset="0"/>
              </a:rPr>
              <a:t>~</a:t>
            </a:r>
            <a:r>
              <a:rPr lang="fr-CH" sz="18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500 A/mm</a:t>
            </a:r>
            <a:r>
              <a:rPr lang="fr-CH" sz="1800" baseline="300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enabling technology</a:t>
            </a:r>
          </a:p>
          <a:p>
            <a:pPr algn="l"/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history of Nb-Ti dipole magnets is a </a:t>
            </a:r>
            <a:r>
              <a:rPr lang="fr-CH" sz="18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walk along the </a:t>
            </a:r>
            <a:r>
              <a:rPr lang="en-GB" sz="1800" kern="100" dirty="0">
                <a:solidFill>
                  <a:schemeClr val="accent3"/>
                </a:solidFill>
                <a:effectLst/>
                <a:latin typeface="Times" panose="02020603050405020304" pitchFamily="18" charset="0"/>
                <a:ea typeface="Aptos" panose="020B0004020202020204" pitchFamily="34" charset="0"/>
                <a:cs typeface="Times" panose="02020603050405020304" pitchFamily="18" charset="0"/>
              </a:rPr>
              <a:t>~</a:t>
            </a:r>
            <a:r>
              <a:rPr lang="fr-CH" sz="18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400 A/mm</a:t>
            </a:r>
            <a:r>
              <a:rPr lang="fr-CH" sz="1800" baseline="300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fr-CH" sz="18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line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increasing the coil width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kern="100" dirty="0">
                <a:solidFill>
                  <a:schemeClr val="tx1"/>
                </a:solidFill>
                <a:effectLst/>
                <a:latin typeface="Times" panose="02020603050405020304" pitchFamily="18" charset="0"/>
                <a:ea typeface="Aptos" panose="020B0004020202020204" pitchFamily="34" charset="0"/>
                <a:cs typeface="Times" panose="02020603050405020304" pitchFamily="18" charset="0"/>
              </a:rPr>
              <a:t>~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 mm (Tevatron) to </a:t>
            </a:r>
            <a:r>
              <a:rPr lang="en-GB" sz="1800" kern="100" dirty="0">
                <a:solidFill>
                  <a:schemeClr val="tx1"/>
                </a:solidFill>
                <a:effectLst/>
                <a:latin typeface="Times" panose="02020603050405020304" pitchFamily="18" charset="0"/>
                <a:ea typeface="Aptos" panose="020B0004020202020204" pitchFamily="34" charset="0"/>
                <a:cs typeface="Times" panose="02020603050405020304" pitchFamily="18" charset="0"/>
              </a:rPr>
              <a:t>~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 mm (LHC dipoles) and the field from 4.3 T to 8.3 T</a:t>
            </a:r>
          </a:p>
          <a:p>
            <a:pPr marL="0" indent="0" algn="l">
              <a:buNone/>
            </a:pPr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48218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Contents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xmlns="" id="{24B1ADEC-1912-4573-AA9D-96BF6197023C}"/>
              </a:ext>
            </a:extLst>
          </p:cNvPr>
          <p:cNvSpPr txBox="1">
            <a:spLocks/>
          </p:cNvSpPr>
          <p:nvPr/>
        </p:nvSpPr>
        <p:spPr>
          <a:xfrm>
            <a:off x="316055" y="771549"/>
            <a:ext cx="8504417" cy="3786913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fr-CH" sz="1800" dirty="0" smtClean="0">
              <a:solidFill>
                <a:schemeClr val="bg1">
                  <a:lumMod val="6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CH" sz="1800" dirty="0">
              <a:solidFill>
                <a:schemeClr val="bg1">
                  <a:lumMod val="6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CH" sz="1800" dirty="0" smtClean="0">
              <a:solidFill>
                <a:schemeClr val="bg1">
                  <a:lumMod val="6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>
              <a:buNone/>
            </a:pPr>
            <a:r>
              <a:rPr lang="fr-CH" sz="1800" dirty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smtClean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</a:p>
          <a:p>
            <a:pPr marL="0" indent="0" algn="l">
              <a:buNone/>
            </a:pPr>
            <a:endParaRPr lang="fr-CH" sz="1800" dirty="0">
              <a:solidFill>
                <a:schemeClr val="bg1">
                  <a:lumMod val="6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>
              <a:buNone/>
            </a:pPr>
            <a:r>
              <a:rPr lang="fr-CH" sz="1800" dirty="0" smtClean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		    </a:t>
            </a:r>
            <a:r>
              <a:rPr lang="fr-CH" sz="1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Nb</a:t>
            </a:r>
            <a:r>
              <a:rPr lang="fr-CH" sz="1800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CH" sz="1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 short model dipoles from 1987 to 2015</a:t>
            </a:r>
            <a:endParaRPr lang="fr-CH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CH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CH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CH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Right Arrow 39"/>
          <p:cNvSpPr/>
          <p:nvPr/>
        </p:nvSpPr>
        <p:spPr>
          <a:xfrm>
            <a:off x="2944352" y="2892702"/>
            <a:ext cx="2565493" cy="327309"/>
          </a:xfrm>
          <a:prstGeom prst="rightArrow">
            <a:avLst/>
          </a:prstGeom>
          <a:solidFill>
            <a:schemeClr val="accent3">
              <a:alpha val="46000"/>
            </a:schemeClr>
          </a:solidFill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2" name="Straight Arrow Connector 41"/>
          <p:cNvCxnSpPr/>
          <p:nvPr/>
        </p:nvCxnSpPr>
        <p:spPr>
          <a:xfrm flipV="1">
            <a:off x="689803" y="1275606"/>
            <a:ext cx="0" cy="1930417"/>
          </a:xfrm>
          <a:prstGeom prst="straightConnector1">
            <a:avLst/>
          </a:prstGeom>
          <a:ln w="19050">
            <a:solidFill>
              <a:schemeClr val="tx1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689803" y="1265736"/>
            <a:ext cx="1237075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Times"/>
                <a:cs typeface="Times"/>
              </a:rPr>
              <a:t>First solenoids</a:t>
            </a:r>
            <a:endParaRPr lang="en-US" sz="1400" dirty="0">
              <a:latin typeface="Times"/>
              <a:cs typeface="Times"/>
            </a:endParaRPr>
          </a:p>
        </p:txBody>
      </p:sp>
      <p:cxnSp>
        <p:nvCxnSpPr>
          <p:cNvPr id="46" name="Straight Arrow Connector 45"/>
          <p:cNvCxnSpPr/>
          <p:nvPr/>
        </p:nvCxnSpPr>
        <p:spPr>
          <a:xfrm flipV="1">
            <a:off x="1835696" y="1606366"/>
            <a:ext cx="0" cy="1621566"/>
          </a:xfrm>
          <a:prstGeom prst="straightConnector1">
            <a:avLst/>
          </a:prstGeom>
          <a:ln w="19050">
            <a:solidFill>
              <a:schemeClr val="tx1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1835696" y="1606366"/>
            <a:ext cx="464052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Times"/>
                <a:cs typeface="Times"/>
              </a:rPr>
              <a:t>ISR</a:t>
            </a:r>
            <a:endParaRPr lang="en-US" sz="1400" dirty="0">
              <a:latin typeface="Times"/>
              <a:cs typeface="Times"/>
            </a:endParaRPr>
          </a:p>
        </p:txBody>
      </p:sp>
      <p:cxnSp>
        <p:nvCxnSpPr>
          <p:cNvPr id="49" name="Straight Arrow Connector 48"/>
          <p:cNvCxnSpPr/>
          <p:nvPr/>
        </p:nvCxnSpPr>
        <p:spPr>
          <a:xfrm flipV="1">
            <a:off x="2452148" y="1760254"/>
            <a:ext cx="0" cy="1445769"/>
          </a:xfrm>
          <a:prstGeom prst="straightConnector1">
            <a:avLst/>
          </a:prstGeom>
          <a:ln w="19050">
            <a:solidFill>
              <a:schemeClr val="tx1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2452148" y="1760254"/>
            <a:ext cx="825867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latin typeface="Times"/>
                <a:cs typeface="Times"/>
              </a:rPr>
              <a:t>Tevatron</a:t>
            </a:r>
            <a:endParaRPr lang="en-US" sz="1400" dirty="0">
              <a:latin typeface="Times"/>
              <a:cs typeface="Times"/>
            </a:endParaRPr>
          </a:p>
        </p:txBody>
      </p:sp>
      <p:grpSp>
        <p:nvGrpSpPr>
          <p:cNvPr id="41" name="Group 40"/>
          <p:cNvGrpSpPr/>
          <p:nvPr/>
        </p:nvGrpSpPr>
        <p:grpSpPr>
          <a:xfrm>
            <a:off x="179512" y="3282538"/>
            <a:ext cx="8784976" cy="1837237"/>
            <a:chOff x="35496" y="3282538"/>
            <a:chExt cx="8784976" cy="1837237"/>
          </a:xfrm>
        </p:grpSpPr>
        <p:cxnSp>
          <p:nvCxnSpPr>
            <p:cNvPr id="43" name="Straight Arrow Connector 42"/>
            <p:cNvCxnSpPr/>
            <p:nvPr/>
          </p:nvCxnSpPr>
          <p:spPr>
            <a:xfrm>
              <a:off x="35496" y="3642124"/>
              <a:ext cx="8784976" cy="0"/>
            </a:xfrm>
            <a:prstGeom prst="straightConnector1">
              <a:avLst/>
            </a:prstGeom>
            <a:ln>
              <a:solidFill>
                <a:schemeClr val="accent3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43"/>
            <p:cNvSpPr txBox="1"/>
            <p:nvPr/>
          </p:nvSpPr>
          <p:spPr>
            <a:xfrm>
              <a:off x="179512" y="3291441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Times"/>
                  <a:cs typeface="Times"/>
                </a:rPr>
                <a:t>1960</a:t>
              </a:r>
              <a:endParaRPr lang="en-US" dirty="0">
                <a:latin typeface="Times"/>
                <a:cs typeface="Times"/>
              </a:endParaRPr>
            </a:p>
          </p:txBody>
        </p:sp>
        <p:pic>
          <p:nvPicPr>
            <p:cNvPr id="51" name="Picture 50"/>
            <p:cNvPicPr>
              <a:picLocks noChangeAspect="1"/>
            </p:cNvPicPr>
            <p:nvPr/>
          </p:nvPicPr>
          <p:blipFill rotWithShape="1">
            <a:blip r:embed="rId3"/>
            <a:srcRect l="-1" r="18877"/>
            <a:stretch/>
          </p:blipFill>
          <p:spPr>
            <a:xfrm>
              <a:off x="3467320" y="3667571"/>
              <a:ext cx="1176688" cy="1450482"/>
            </a:xfrm>
            <a:prstGeom prst="rect">
              <a:avLst/>
            </a:prstGeom>
          </p:spPr>
        </p:pic>
        <p:pic>
          <p:nvPicPr>
            <p:cNvPr id="52" name="Picture 5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088340" y="3642124"/>
              <a:ext cx="1043500" cy="1475929"/>
            </a:xfrm>
            <a:prstGeom prst="rect">
              <a:avLst/>
            </a:prstGeom>
          </p:spPr>
        </p:pic>
        <p:pic>
          <p:nvPicPr>
            <p:cNvPr id="53" name="Picture 52"/>
            <p:cNvPicPr>
              <a:picLocks noChangeAspect="1"/>
            </p:cNvPicPr>
            <p:nvPr/>
          </p:nvPicPr>
          <p:blipFill rotWithShape="1">
            <a:blip r:embed="rId5"/>
            <a:srcRect l="10204" t="9331" r="10106" b="6968"/>
            <a:stretch/>
          </p:blipFill>
          <p:spPr>
            <a:xfrm>
              <a:off x="5122792" y="3667570"/>
              <a:ext cx="961376" cy="1452205"/>
            </a:xfrm>
            <a:prstGeom prst="rect">
              <a:avLst/>
            </a:prstGeom>
          </p:spPr>
        </p:pic>
        <p:sp>
          <p:nvSpPr>
            <p:cNvPr id="54" name="TextBox 53"/>
            <p:cNvSpPr txBox="1"/>
            <p:nvPr/>
          </p:nvSpPr>
          <p:spPr>
            <a:xfrm>
              <a:off x="1045349" y="3291830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Times"/>
                  <a:cs typeface="Times"/>
                </a:rPr>
                <a:t>1970</a:t>
              </a:r>
              <a:endParaRPr lang="en-US" dirty="0">
                <a:latin typeface="Times"/>
                <a:cs typeface="Times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1909445" y="3291830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Times"/>
                  <a:cs typeface="Times"/>
                </a:rPr>
                <a:t>1980</a:t>
              </a:r>
              <a:endParaRPr lang="en-US" dirty="0">
                <a:latin typeface="Times"/>
                <a:cs typeface="Times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2773541" y="3291830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Times"/>
                  <a:cs typeface="Times"/>
                </a:rPr>
                <a:t>1990</a:t>
              </a:r>
              <a:endParaRPr lang="en-US" dirty="0">
                <a:latin typeface="Times"/>
                <a:cs typeface="Times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3637637" y="3291830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Times"/>
                  <a:cs typeface="Times"/>
                </a:rPr>
                <a:t>2000</a:t>
              </a:r>
              <a:endParaRPr lang="en-US" dirty="0">
                <a:latin typeface="Times"/>
                <a:cs typeface="Times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4501733" y="3291830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Times"/>
                  <a:cs typeface="Times"/>
                </a:rPr>
                <a:t>2010</a:t>
              </a:r>
              <a:endParaRPr lang="en-US" dirty="0">
                <a:latin typeface="Times"/>
                <a:cs typeface="Times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5365829" y="3291830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Times"/>
                  <a:cs typeface="Times"/>
                </a:rPr>
                <a:t>2020</a:t>
              </a:r>
              <a:endParaRPr lang="en-US" dirty="0">
                <a:latin typeface="Times"/>
                <a:cs typeface="Times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6301933" y="3282538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Times"/>
                  <a:cs typeface="Times"/>
                </a:rPr>
                <a:t>2030</a:t>
              </a:r>
              <a:endParaRPr lang="en-US" dirty="0">
                <a:latin typeface="Times"/>
                <a:cs typeface="Times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7094021" y="3291830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Times"/>
                  <a:cs typeface="Times"/>
                </a:rPr>
                <a:t>2040</a:t>
              </a:r>
              <a:endParaRPr lang="en-US" dirty="0">
                <a:latin typeface="Times"/>
                <a:cs typeface="Times"/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7958117" y="3291830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Times"/>
                  <a:cs typeface="Times"/>
                </a:rPr>
                <a:t>2050</a:t>
              </a:r>
              <a:endParaRPr lang="en-US" dirty="0">
                <a:latin typeface="Times"/>
                <a:cs typeface="Times"/>
              </a:endParaRPr>
            </a:p>
          </p:txBody>
        </p:sp>
        <p:pic>
          <p:nvPicPr>
            <p:cNvPr id="63" name="Picture 62"/>
            <p:cNvPicPr>
              <a:picLocks noChangeAspect="1"/>
            </p:cNvPicPr>
            <p:nvPr/>
          </p:nvPicPr>
          <p:blipFill rotWithShape="1">
            <a:blip r:embed="rId6"/>
            <a:srcRect l="21470" r="26051"/>
            <a:stretch/>
          </p:blipFill>
          <p:spPr>
            <a:xfrm>
              <a:off x="35497" y="3651870"/>
              <a:ext cx="1250026" cy="134699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535263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Acknowledgments</a:t>
            </a:r>
            <a:endParaRPr lang="en-GB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E. Todesco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xmlns="" id="{24B1ADEC-1912-4573-AA9D-96BF6197023C}"/>
              </a:ext>
            </a:extLst>
          </p:cNvPr>
          <p:cNvSpPr txBox="1">
            <a:spLocks/>
          </p:cNvSpPr>
          <p:nvPr/>
        </p:nvSpPr>
        <p:spPr>
          <a:xfrm>
            <a:off x="316055" y="771549"/>
            <a:ext cx="8504417" cy="3786913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CH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wish to acknowledge numerous teams working in different labs (from West to East)</a:t>
            </a:r>
          </a:p>
          <a:p>
            <a:pPr lvl="1" algn="l"/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LBNL, FNAL, NHFML, BNL in the US</a:t>
            </a:r>
          </a:p>
          <a:p>
            <a:pPr lvl="1" algn="l"/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CIEMAT, CEA, PSI, CERN, INFN, UTwente in EU</a:t>
            </a:r>
          </a:p>
          <a:p>
            <a:pPr lvl="1" algn="l"/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IHEP, IMP in China</a:t>
            </a:r>
          </a:p>
          <a:p>
            <a:pPr lvl="1" algn="l"/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KEK in Japan</a:t>
            </a:r>
            <a:endParaRPr lang="fr-CH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>
              <a:buNone/>
            </a:pPr>
            <a:endParaRPr lang="fr-CH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fr-CH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Special </a:t>
            </a:r>
            <a:r>
              <a:rPr lang="fr-CH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thanks in the preparation of this talk to (from East to West): </a:t>
            </a:r>
            <a:r>
              <a:rPr lang="fr-CH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A</a:t>
            </a:r>
            <a:r>
              <a:rPr lang="fr-CH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Yamamoto, Q. Xu, T. Salmi, L. Rossi, B. Auchmann, A. Milanese, </a:t>
            </a:r>
            <a:r>
              <a:rPr lang="fr-CH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S</a:t>
            </a:r>
            <a:r>
              <a:rPr lang="fr-CH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Izquierdo Bermudez, A. Ballarino, L. Bottura, H. Felice, H. ten Kate, </a:t>
            </a:r>
            <a:r>
              <a:rPr lang="fr-CH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L</a:t>
            </a:r>
            <a:r>
              <a:rPr lang="fr-CH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Chiesa, B. Strauss, S. Prestemon, P. Ferracin</a:t>
            </a:r>
          </a:p>
          <a:p>
            <a:pPr algn="l"/>
            <a:endParaRPr lang="fr-CH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05850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612000" y="135000"/>
            <a:ext cx="8136464" cy="540000"/>
          </a:xfrm>
        </p:spPr>
        <p:txBody>
          <a:bodyPr/>
          <a:lstStyle/>
          <a:p>
            <a:r>
              <a:rPr lang="fr-CH" dirty="0"/>
              <a:t>A</a:t>
            </a:r>
            <a:r>
              <a:rPr lang="en-GB" dirty="0" err="1"/>
              <a:t>bove</a:t>
            </a:r>
            <a:r>
              <a:rPr lang="en-GB" dirty="0"/>
              <a:t> 10 T</a:t>
            </a: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E. Todesco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xmlns="" id="{24B1ADEC-1912-4573-AA9D-96BF6197023C}"/>
              </a:ext>
            </a:extLst>
          </p:cNvPr>
          <p:cNvSpPr txBox="1">
            <a:spLocks/>
          </p:cNvSpPr>
          <p:nvPr/>
        </p:nvSpPr>
        <p:spPr>
          <a:xfrm>
            <a:off x="316055" y="771549"/>
            <a:ext cx="8504417" cy="4104457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CH" sz="16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10 T </a:t>
            </a:r>
            <a:r>
              <a:rPr lang="fr-CH" sz="1600" dirty="0" smtClean="0">
                <a:solidFill>
                  <a:schemeClr val="accent3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is </a:t>
            </a:r>
            <a:r>
              <a:rPr lang="fr-CH" sz="1600" dirty="0">
                <a:solidFill>
                  <a:schemeClr val="accent3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the limit for Nb-Ti </a:t>
            </a:r>
            <a:r>
              <a:rPr lang="fr-CH" sz="1600" dirty="0" smtClean="0">
                <a:solidFill>
                  <a:schemeClr val="accent3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field </a:t>
            </a:r>
            <a:r>
              <a:rPr lang="fr-CH" sz="1600" dirty="0">
                <a:solidFill>
                  <a:schemeClr val="accent3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in accelerator magnets 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(LBNL D19 went just above 10 T)</a:t>
            </a:r>
            <a:endParaRPr lang="fr-CH" sz="1600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  <a:sym typeface="Symbol" pitchFamily="18" charset="2"/>
            </a:endParaRPr>
          </a:p>
          <a:p>
            <a:pPr lvl="1" algn="l"/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 However operational field must be much lower</a:t>
            </a:r>
            <a:endParaRPr lang="fr-CH" sz="1600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  <a:sym typeface="Symbol" pitchFamily="18" charset="2"/>
            </a:endParaRPr>
          </a:p>
          <a:p>
            <a:pPr algn="l"/>
            <a:r>
              <a:rPr lang="fr-CH" sz="16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Nb</a:t>
            </a:r>
            <a:r>
              <a:rPr lang="fr-CH" sz="1600" baseline="-250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3</a:t>
            </a:r>
            <a:r>
              <a:rPr lang="fr-CH" sz="16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Sn, discovered before Nb-Ti, can tolerate higher field, at the price of a more complex process of coil 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manufacturing (reaction at 650 C, impregnation)</a:t>
            </a:r>
            <a:endParaRPr lang="fr-CH" sz="1600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  <a:sym typeface="Symbol" pitchFamily="18" charset="2"/>
            </a:endParaRPr>
          </a:p>
          <a:p>
            <a:pPr algn="l"/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In the next slides we will show that the </a:t>
            </a:r>
            <a:r>
              <a:rPr lang="fr-CH" sz="16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paradigm of «</a:t>
            </a:r>
            <a:r>
              <a:rPr lang="fr-CH" sz="1600" dirty="0">
                <a:solidFill>
                  <a:schemeClr val="accent3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More field ? More </a:t>
            </a:r>
            <a:r>
              <a:rPr lang="fr-CH" sz="1600" dirty="0" err="1">
                <a:solidFill>
                  <a:schemeClr val="accent3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coil</a:t>
            </a:r>
            <a:r>
              <a:rPr lang="fr-CH" sz="1600" dirty="0">
                <a:solidFill>
                  <a:schemeClr val="accent3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 !</a:t>
            </a:r>
            <a:r>
              <a:rPr lang="fr-CH" sz="16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» </a:t>
            </a:r>
            <a:r>
              <a:rPr lang="fr-CH" sz="16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that</a:t>
            </a:r>
            <a:r>
              <a:rPr lang="fr-CH" sz="16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 </a:t>
            </a:r>
            <a:r>
              <a:rPr lang="fr-CH" sz="16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we</a:t>
            </a:r>
            <a:r>
              <a:rPr lang="fr-CH" sz="16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 have </a:t>
            </a:r>
            <a:r>
              <a:rPr lang="fr-CH" sz="16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seen</a:t>
            </a:r>
            <a:r>
              <a:rPr lang="fr-CH" sz="16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 for the Nb-Ti magnets </a:t>
            </a:r>
            <a:r>
              <a:rPr lang="fr-CH" sz="16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is</a:t>
            </a:r>
            <a:r>
              <a:rPr lang="fr-CH" sz="16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 </a:t>
            </a:r>
            <a:r>
              <a:rPr lang="fr-CH" sz="16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kept</a:t>
            </a:r>
            <a:endParaRPr lang="en-GB" sz="11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1"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ZoneTexte 13">
            <a:extLst>
              <a:ext uri="{FF2B5EF4-FFF2-40B4-BE49-F238E27FC236}">
                <a16:creationId xmlns:a16="http://schemas.microsoft.com/office/drawing/2014/main" xmlns="" id="{3B5366C2-B636-79AD-F1B1-3C936CE1EDF2}"/>
              </a:ext>
            </a:extLst>
          </p:cNvPr>
          <p:cNvSpPr txBox="1"/>
          <p:nvPr/>
        </p:nvSpPr>
        <p:spPr>
          <a:xfrm>
            <a:off x="4940111" y="4825830"/>
            <a:ext cx="384519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100" dirty="0">
                <a:latin typeface="Times" panose="02020603050405020304" pitchFamily="18" charset="0"/>
                <a:cs typeface="Times" panose="02020603050405020304" pitchFamily="18" charset="0"/>
              </a:rPr>
              <a:t>Nb-Ti and Nb</a:t>
            </a:r>
            <a:r>
              <a:rPr lang="fr-CH" sz="1100" baseline="-25000" dirty="0">
                <a:latin typeface="Times" panose="02020603050405020304" pitchFamily="18" charset="0"/>
                <a:cs typeface="Times" panose="02020603050405020304" pitchFamily="18" charset="0"/>
              </a:rPr>
              <a:t>3</a:t>
            </a:r>
            <a:r>
              <a:rPr lang="fr-CH" sz="1100" dirty="0">
                <a:latin typeface="Times" panose="02020603050405020304" pitchFamily="18" charset="0"/>
                <a:cs typeface="Times" panose="02020603050405020304" pitchFamily="18" charset="0"/>
              </a:rPr>
              <a:t>Sn </a:t>
            </a:r>
            <a:r>
              <a:rPr lang="fr-CH" sz="1100" dirty="0" err="1">
                <a:latin typeface="Times" panose="02020603050405020304" pitchFamily="18" charset="0"/>
                <a:cs typeface="Times" panose="02020603050405020304" pitchFamily="18" charset="0"/>
              </a:rPr>
              <a:t>critical</a:t>
            </a:r>
            <a:r>
              <a:rPr lang="fr-CH" sz="1100" dirty="0">
                <a:latin typeface="Times" panose="02020603050405020304" pitchFamily="18" charset="0"/>
                <a:cs typeface="Times" panose="02020603050405020304" pitchFamily="18" charset="0"/>
              </a:rPr>
              <a:t> surfaces</a:t>
            </a:r>
            <a:endParaRPr lang="fr-CH" sz="11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82A093E0-1F56-8FA4-B962-5974F9705E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7358" y="2405166"/>
            <a:ext cx="4461665" cy="2442467"/>
          </a:xfrm>
          <a:prstGeom prst="rect">
            <a:avLst/>
          </a:prstGeom>
        </p:spPr>
      </p:pic>
      <p:sp>
        <p:nvSpPr>
          <p:cNvPr id="6" name="Arrow: Striped Right 5">
            <a:extLst>
              <a:ext uri="{FF2B5EF4-FFF2-40B4-BE49-F238E27FC236}">
                <a16:creationId xmlns:a16="http://schemas.microsoft.com/office/drawing/2014/main" xmlns="" id="{ED5F7A8D-81AA-B5C8-2E52-461FAE9ADA32}"/>
              </a:ext>
            </a:extLst>
          </p:cNvPr>
          <p:cNvSpPr/>
          <p:nvPr/>
        </p:nvSpPr>
        <p:spPr>
          <a:xfrm>
            <a:off x="6265496" y="3392513"/>
            <a:ext cx="1152128" cy="270000"/>
          </a:xfrm>
          <a:prstGeom prst="stripedRightArrow">
            <a:avLst/>
          </a:prstGeom>
          <a:gradFill>
            <a:gsLst>
              <a:gs pos="0">
                <a:schemeClr val="accent3"/>
              </a:gs>
              <a:gs pos="0">
                <a:schemeClr val="accent3"/>
              </a:gs>
              <a:gs pos="45000">
                <a:schemeClr val="accent3"/>
              </a:gs>
              <a:gs pos="72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E19C4690-309E-79D6-71D0-21784F651428}"/>
              </a:ext>
            </a:extLst>
          </p:cNvPr>
          <p:cNvSpPr txBox="1"/>
          <p:nvPr/>
        </p:nvSpPr>
        <p:spPr>
          <a:xfrm>
            <a:off x="508367" y="4536430"/>
            <a:ext cx="17491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LBNL D19 cross-section </a:t>
            </a:r>
          </a:p>
          <a:p>
            <a:pPr algn="ctr"/>
            <a:r>
              <a:rPr lang="fr-CH" sz="12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</a:t>
            </a:r>
            <a:r>
              <a:rPr lang="en-US" sz="1200" dirty="0" smtClean="0">
                <a:solidFill>
                  <a:srgbClr val="0099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S. </a:t>
            </a:r>
            <a:r>
              <a:rPr lang="en-US" sz="1200" dirty="0" err="1" smtClean="0">
                <a:solidFill>
                  <a:srgbClr val="0099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Caspi</a:t>
            </a:r>
            <a:r>
              <a:rPr lang="en-US" sz="1200" dirty="0" smtClean="0">
                <a:solidFill>
                  <a:srgbClr val="0099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</a:t>
            </a:r>
            <a:r>
              <a:rPr lang="en-US" sz="1200" dirty="0">
                <a:solidFill>
                  <a:srgbClr val="0099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et al</a:t>
            </a:r>
            <a:r>
              <a:rPr lang="en-US" sz="1200" dirty="0" smtClean="0">
                <a:solidFill>
                  <a:srgbClr val="0099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</a:t>
            </a:r>
            <a:r>
              <a:rPr lang="fr-CH" sz="12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] mid 90’s</a:t>
            </a:r>
            <a:endParaRPr lang="en-US" sz="1200" dirty="0">
              <a:solidFill>
                <a:srgbClr val="0099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6055" y="2536272"/>
            <a:ext cx="1947212" cy="1966048"/>
          </a:xfrm>
          <a:prstGeom prst="rect">
            <a:avLst/>
          </a:prstGeom>
        </p:spPr>
      </p:pic>
      <p:pic>
        <p:nvPicPr>
          <p:cNvPr id="12" name="Picture 11" descr="iseult_2.png">
            <a:extLst>
              <a:ext uri="{FF2B5EF4-FFF2-40B4-BE49-F238E27FC236}">
                <a16:creationId xmlns:a16="http://schemas.microsoft.com/office/drawing/2014/main" xmlns="" id="{43CEF9AD-8395-BBC9-9B66-202ADFAFDE7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2643758"/>
            <a:ext cx="2204087" cy="163361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8D4DB847-ED2D-A605-E6DB-67F278563A28}"/>
              </a:ext>
            </a:extLst>
          </p:cNvPr>
          <p:cNvSpPr txBox="1"/>
          <p:nvPr/>
        </p:nvSpPr>
        <p:spPr>
          <a:xfrm>
            <a:off x="2263267" y="4443958"/>
            <a:ext cx="259676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Times" panose="02020603050405020304" pitchFamily="18" charset="0"/>
                <a:cs typeface="Times" panose="02020603050405020304" pitchFamily="18" charset="0"/>
              </a:rPr>
              <a:t>Iseult 11.7 T solenoid </a:t>
            </a:r>
          </a:p>
          <a:p>
            <a:pPr algn="ctr"/>
            <a:r>
              <a:rPr lang="en-US" sz="11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  <a:hlinkClick r:id="rId6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P. Vedrine, et al. IEEE TAS </a:t>
            </a:r>
            <a:r>
              <a:rPr lang="en-US" sz="1100" b="1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  <a:hlinkClick r:id="rId6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18</a:t>
            </a:r>
            <a:r>
              <a:rPr lang="en-US" sz="11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  <a:hlinkClick r:id="rId6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 (2008) 868</a:t>
            </a:r>
            <a:endParaRPr lang="en-US" sz="11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ctr"/>
            <a:r>
              <a:rPr lang="en-US" sz="11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  <a:hlinkClick r:id="rId7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L. </a:t>
            </a:r>
            <a:r>
              <a:rPr lang="en-US" sz="1100" dirty="0" err="1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  <a:hlinkClick r:id="rId7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Quettier</a:t>
            </a:r>
            <a:r>
              <a:rPr lang="en-US" sz="11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  <a:hlinkClick r:id="rId7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, et al. </a:t>
            </a:r>
            <a:r>
              <a:rPr lang="en-US" sz="1100" i="1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  <a:hlinkClick r:id="rId7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IEEE TAS</a:t>
            </a:r>
            <a:r>
              <a:rPr lang="en-US" sz="11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  <a:hlinkClick r:id="rId7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 </a:t>
            </a:r>
            <a:r>
              <a:rPr lang="en-US" sz="1100" b="1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  <a:hlinkClick r:id="rId7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30</a:t>
            </a:r>
            <a:r>
              <a:rPr lang="en-US" sz="11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  <a:hlinkClick r:id="rId7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 (2020) 4400604 </a:t>
            </a:r>
            <a:endParaRPr lang="en-US" sz="11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75061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612000" y="135000"/>
            <a:ext cx="6840320" cy="540000"/>
          </a:xfrm>
        </p:spPr>
        <p:txBody>
          <a:bodyPr/>
          <a:lstStyle/>
          <a:p>
            <a:r>
              <a:rPr lang="en-GB" dirty="0" smtClean="0"/>
              <a:t>History </a:t>
            </a:r>
            <a:r>
              <a:rPr lang="en-GB" dirty="0"/>
              <a:t>of records in dipole field for Nb</a:t>
            </a:r>
            <a:r>
              <a:rPr lang="en-GB" baseline="-25000" dirty="0"/>
              <a:t>3</a:t>
            </a:r>
            <a:r>
              <a:rPr lang="en-GB" dirty="0"/>
              <a:t>Sn</a:t>
            </a: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E. Todesco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xmlns="" id="{24B1ADEC-1912-4573-AA9D-96BF6197023C}"/>
              </a:ext>
            </a:extLst>
          </p:cNvPr>
          <p:cNvSpPr txBox="1">
            <a:spLocks/>
          </p:cNvSpPr>
          <p:nvPr/>
        </p:nvSpPr>
        <p:spPr>
          <a:xfrm>
            <a:off x="316055" y="771549"/>
            <a:ext cx="8504417" cy="4104457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CH" sz="16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1989: CERN Elin </a:t>
            </a:r>
            <a:r>
              <a:rPr lang="fr-CH" sz="1600" dirty="0">
                <a:solidFill>
                  <a:schemeClr val="accent3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reaches 9.5 T at 4.3 K </a:t>
            </a:r>
            <a:r>
              <a:rPr lang="fr-CH" sz="1600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(Nb</a:t>
            </a:r>
            <a:r>
              <a:rPr lang="fr-CH" sz="1600" baseline="-25000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3</a:t>
            </a:r>
            <a:r>
              <a:rPr lang="fr-CH" sz="1600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Sn option for LHC)</a:t>
            </a:r>
          </a:p>
          <a:p>
            <a:pPr algn="l"/>
            <a:r>
              <a:rPr lang="fr-CH" sz="16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1992-1997: MSUT </a:t>
            </a:r>
            <a:r>
              <a:rPr lang="fr-CH" sz="1600" dirty="0">
                <a:solidFill>
                  <a:schemeClr val="accent3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reaches 11.3 T a 4.5 K, and </a:t>
            </a:r>
            <a:r>
              <a:rPr lang="fr-CH" sz="1600" dirty="0" smtClean="0">
                <a:solidFill>
                  <a:schemeClr val="accent3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&gt;11.8 </a:t>
            </a:r>
            <a:r>
              <a:rPr lang="fr-CH" sz="1600" dirty="0">
                <a:solidFill>
                  <a:schemeClr val="accent3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T a 1.9 K </a:t>
            </a:r>
            <a:r>
              <a:rPr lang="fr-CH" sz="16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25 years later</a:t>
            </a:r>
            <a:endParaRPr lang="en-GB" sz="1600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l"/>
            <a:r>
              <a:rPr lang="en-GB" sz="16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Note the difference: now we talk about achieved field</a:t>
            </a:r>
          </a:p>
          <a:p>
            <a:pPr lvl="1" algn="l"/>
            <a:r>
              <a:rPr lang="en-GB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GB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LHC </a:t>
            </a:r>
            <a:r>
              <a:rPr lang="en-GB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has 8.3 </a:t>
            </a:r>
            <a:r>
              <a:rPr lang="en-GB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operational field but </a:t>
            </a:r>
            <a:r>
              <a:rPr lang="en-GB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models, proto and series magnets &gt;9.0, 9.5 </a:t>
            </a:r>
            <a:r>
              <a:rPr lang="en-GB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</a:p>
          <a:p>
            <a:pPr lvl="1"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ZoneTexte 13">
            <a:extLst>
              <a:ext uri="{FF2B5EF4-FFF2-40B4-BE49-F238E27FC236}">
                <a16:creationId xmlns:a16="http://schemas.microsoft.com/office/drawing/2014/main" xmlns="" id="{9125371E-A9ED-7F30-E0DB-14AC391917E7}"/>
              </a:ext>
            </a:extLst>
          </p:cNvPr>
          <p:cNvSpPr txBox="1"/>
          <p:nvPr/>
        </p:nvSpPr>
        <p:spPr>
          <a:xfrm>
            <a:off x="5847775" y="2148690"/>
            <a:ext cx="3296225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100" dirty="0">
                <a:latin typeface="Times" panose="02020603050405020304" pitchFamily="18" charset="0"/>
                <a:cs typeface="Times" panose="02020603050405020304" pitchFamily="18" charset="0"/>
              </a:rPr>
              <a:t>CERN-Elin dipole cross-section</a:t>
            </a:r>
          </a:p>
          <a:p>
            <a:pPr marL="0" lvl="1" algn="ctr"/>
            <a:r>
              <a:rPr lang="fr-CH" sz="12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</a:t>
            </a:r>
            <a:r>
              <a:rPr lang="fr-CH" sz="12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S. Wenger, et al., IEEE TAS 25 (1989)</a:t>
            </a:r>
            <a:r>
              <a:rPr lang="fr-CH" sz="12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]</a:t>
            </a:r>
            <a:endParaRPr lang="fr-CH" sz="12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  <a:sym typeface="Symbol" pitchFamily="18" charset="2"/>
            </a:endParaRPr>
          </a:p>
          <a:p>
            <a:pPr algn="ctr"/>
            <a:endParaRPr lang="fr-CH" sz="11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9" name="ZoneTexte 13">
            <a:extLst>
              <a:ext uri="{FF2B5EF4-FFF2-40B4-BE49-F238E27FC236}">
                <a16:creationId xmlns:a16="http://schemas.microsoft.com/office/drawing/2014/main" xmlns="" id="{3B5366C2-B636-79AD-F1B1-3C936CE1EDF2}"/>
              </a:ext>
            </a:extLst>
          </p:cNvPr>
          <p:cNvSpPr txBox="1"/>
          <p:nvPr/>
        </p:nvSpPr>
        <p:spPr>
          <a:xfrm>
            <a:off x="6086810" y="4583657"/>
            <a:ext cx="2928116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CH" sz="1100" dirty="0">
                <a:latin typeface="Times" panose="02020603050405020304" pitchFamily="18" charset="0"/>
                <a:cs typeface="Times" panose="02020603050405020304" pitchFamily="18" charset="0"/>
              </a:rPr>
              <a:t>MSUT dipole cross-section</a:t>
            </a:r>
          </a:p>
          <a:p>
            <a:pPr marL="0" lvl="1" algn="ctr"/>
            <a:r>
              <a:rPr lang="fr-CH" sz="11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</a:t>
            </a:r>
            <a:r>
              <a:rPr lang="fr-CH" sz="11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A. Den Ouden, et al. IEEE TAS 7 (1997)</a:t>
            </a:r>
            <a:r>
              <a:rPr lang="fr-CH" sz="11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]</a:t>
            </a:r>
            <a:endParaRPr lang="en-GB" sz="11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12" name="Picture 11" descr="MSUT.png">
            <a:extLst>
              <a:ext uri="{FF2B5EF4-FFF2-40B4-BE49-F238E27FC236}">
                <a16:creationId xmlns:a16="http://schemas.microsoft.com/office/drawing/2014/main" xmlns="" id="{54CEB5F6-2FF8-ACBC-57D3-B9956077FFE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7473" y="2629900"/>
            <a:ext cx="2123335" cy="1976118"/>
          </a:xfrm>
          <a:prstGeom prst="rect">
            <a:avLst/>
          </a:prstGeom>
        </p:spPr>
      </p:pic>
      <p:pic>
        <p:nvPicPr>
          <p:cNvPr id="13" name="Picture 12" descr="ELIN.png">
            <a:extLst>
              <a:ext uri="{FF2B5EF4-FFF2-40B4-BE49-F238E27FC236}">
                <a16:creationId xmlns:a16="http://schemas.microsoft.com/office/drawing/2014/main" xmlns="" id="{CB204701-B8C2-484A-5A37-6503D270885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6217" y="29204"/>
            <a:ext cx="1298709" cy="209919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8000" y="1980000"/>
            <a:ext cx="4828981" cy="3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15415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E. Todesco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xmlns="" id="{24B1ADEC-1912-4573-AA9D-96BF6197023C}"/>
              </a:ext>
            </a:extLst>
          </p:cNvPr>
          <p:cNvSpPr txBox="1">
            <a:spLocks/>
          </p:cNvSpPr>
          <p:nvPr/>
        </p:nvSpPr>
        <p:spPr>
          <a:xfrm>
            <a:off x="316055" y="771549"/>
            <a:ext cx="8504417" cy="4104457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CH" sz="16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1993-1997: LBNL D20 </a:t>
            </a:r>
            <a:r>
              <a:rPr lang="fr-CH" sz="16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reaches</a:t>
            </a:r>
            <a:r>
              <a:rPr lang="fr-CH" sz="16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 13.4 T at 1.8 K</a:t>
            </a:r>
          </a:p>
          <a:p>
            <a:pPr lvl="1" algn="l"/>
            <a:r>
              <a:rPr lang="fr-CH" sz="14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Complex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 </a:t>
            </a:r>
            <a:r>
              <a:rPr lang="fr-CH" sz="14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coil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, four </a:t>
            </a:r>
            <a:r>
              <a:rPr lang="fr-CH" sz="14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layers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 </a:t>
            </a:r>
            <a:r>
              <a:rPr lang="fr-CH" sz="14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[D. </a:t>
            </a:r>
            <a:r>
              <a:rPr lang="fr-CH" sz="1400" dirty="0" err="1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dall’Orco</a:t>
            </a:r>
            <a:r>
              <a:rPr lang="fr-CH" sz="14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, et al. IEEE TAS 3 (1993)]</a:t>
            </a:r>
          </a:p>
          <a:p>
            <a:pPr lvl="1" algn="l"/>
            <a:r>
              <a:rPr lang="fr-CH" sz="14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[A. </a:t>
            </a:r>
            <a:r>
              <a:rPr lang="fr-CH" sz="1400" dirty="0" err="1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McInturff</a:t>
            </a:r>
            <a:r>
              <a:rPr lang="fr-CH" sz="14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, et al, </a:t>
            </a:r>
            <a:r>
              <a:rPr lang="fr-CH" sz="1400" dirty="0" err="1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Particle</a:t>
            </a:r>
            <a:r>
              <a:rPr lang="fr-CH" sz="14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 Acc. Conf. (1997)]</a:t>
            </a:r>
          </a:p>
          <a:p>
            <a:pPr lvl="1"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ZoneTexte 13">
            <a:extLst>
              <a:ext uri="{FF2B5EF4-FFF2-40B4-BE49-F238E27FC236}">
                <a16:creationId xmlns:a16="http://schemas.microsoft.com/office/drawing/2014/main" xmlns="" id="{9125371E-A9ED-7F30-E0DB-14AC391917E7}"/>
              </a:ext>
            </a:extLst>
          </p:cNvPr>
          <p:cNvSpPr txBox="1"/>
          <p:nvPr/>
        </p:nvSpPr>
        <p:spPr>
          <a:xfrm>
            <a:off x="5855307" y="2366687"/>
            <a:ext cx="32962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100" dirty="0">
                <a:latin typeface="Times" panose="02020603050405020304" pitchFamily="18" charset="0"/>
                <a:cs typeface="Times" panose="02020603050405020304" pitchFamily="18" charset="0"/>
              </a:rPr>
              <a:t>D20 </a:t>
            </a:r>
            <a:r>
              <a:rPr lang="fr-CH" sz="1100" dirty="0" err="1">
                <a:latin typeface="Times" panose="02020603050405020304" pitchFamily="18" charset="0"/>
                <a:cs typeface="Times" panose="02020603050405020304" pitchFamily="18" charset="0"/>
              </a:rPr>
              <a:t>dipole</a:t>
            </a:r>
            <a:r>
              <a:rPr lang="fr-CH" sz="1100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100" dirty="0" err="1">
                <a:latin typeface="Times" panose="02020603050405020304" pitchFamily="18" charset="0"/>
                <a:cs typeface="Times" panose="02020603050405020304" pitchFamily="18" charset="0"/>
              </a:rPr>
              <a:t>coil</a:t>
            </a:r>
            <a:r>
              <a:rPr lang="fr-CH" sz="1100" dirty="0">
                <a:latin typeface="Times" panose="02020603050405020304" pitchFamily="18" charset="0"/>
                <a:cs typeface="Times" panose="02020603050405020304" pitchFamily="18" charset="0"/>
              </a:rPr>
              <a:t> cross-section</a:t>
            </a:r>
          </a:p>
        </p:txBody>
      </p:sp>
      <p:sp>
        <p:nvSpPr>
          <p:cNvPr id="9" name="ZoneTexte 13">
            <a:extLst>
              <a:ext uri="{FF2B5EF4-FFF2-40B4-BE49-F238E27FC236}">
                <a16:creationId xmlns:a16="http://schemas.microsoft.com/office/drawing/2014/main" xmlns="" id="{3B5366C2-B636-79AD-F1B1-3C936CE1EDF2}"/>
              </a:ext>
            </a:extLst>
          </p:cNvPr>
          <p:cNvSpPr txBox="1"/>
          <p:nvPr/>
        </p:nvSpPr>
        <p:spPr>
          <a:xfrm>
            <a:off x="5964364" y="4821113"/>
            <a:ext cx="32962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100" dirty="0">
                <a:latin typeface="Times" panose="02020603050405020304" pitchFamily="18" charset="0"/>
                <a:cs typeface="Times" panose="02020603050405020304" pitchFamily="18" charset="0"/>
              </a:rPr>
              <a:t>D20 dipole cross-section</a:t>
            </a:r>
          </a:p>
        </p:txBody>
      </p:sp>
      <p:pic>
        <p:nvPicPr>
          <p:cNvPr id="22" name="Picture 21" descr="D20.png">
            <a:extLst>
              <a:ext uri="{FF2B5EF4-FFF2-40B4-BE49-F238E27FC236}">
                <a16:creationId xmlns:a16="http://schemas.microsoft.com/office/drawing/2014/main" xmlns="" id="{FE02D0DA-84F2-B6C3-4A72-09EB6E619E7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901" y="2732815"/>
            <a:ext cx="2205150" cy="207043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xmlns="" id="{5C3D30F9-CD29-AFDE-4A97-02C2A0042A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09901" y="426058"/>
            <a:ext cx="2218578" cy="1988674"/>
          </a:xfrm>
          <a:prstGeom prst="rect">
            <a:avLst/>
          </a:prstGeom>
        </p:spPr>
      </p:pic>
      <p:sp>
        <p:nvSpPr>
          <p:cNvPr id="26" name="Titre 2">
            <a:extLst>
              <a:ext uri="{FF2B5EF4-FFF2-40B4-BE49-F238E27FC236}">
                <a16:creationId xmlns:a16="http://schemas.microsoft.com/office/drawing/2014/main" xmlns="" id="{A1E92582-3077-EB38-A59F-EE02F5C6D83E}"/>
              </a:ext>
            </a:extLst>
          </p:cNvPr>
          <p:cNvSpPr txBox="1">
            <a:spLocks/>
          </p:cNvSpPr>
          <p:nvPr/>
        </p:nvSpPr>
        <p:spPr>
          <a:xfrm>
            <a:off x="612000" y="135000"/>
            <a:ext cx="684032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0" kern="1200">
                <a:solidFill>
                  <a:schemeClr val="bg2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r>
              <a:rPr lang="en-GB" dirty="0" smtClean="0"/>
              <a:t>History </a:t>
            </a:r>
            <a:r>
              <a:rPr lang="en-GB" dirty="0"/>
              <a:t>of records in dipole field for Nb</a:t>
            </a:r>
            <a:r>
              <a:rPr lang="en-GB" baseline="-25000" dirty="0"/>
              <a:t>3</a:t>
            </a:r>
            <a:r>
              <a:rPr lang="en-GB" dirty="0"/>
              <a:t>Sn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8001" y="1980000"/>
            <a:ext cx="4828981" cy="3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80335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E. Todesco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xmlns="" id="{24B1ADEC-1912-4573-AA9D-96BF6197023C}"/>
              </a:ext>
            </a:extLst>
          </p:cNvPr>
          <p:cNvSpPr txBox="1">
            <a:spLocks/>
          </p:cNvSpPr>
          <p:nvPr/>
        </p:nvSpPr>
        <p:spPr>
          <a:xfrm>
            <a:off x="316055" y="771549"/>
            <a:ext cx="8504417" cy="4104457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CH" sz="16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2005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-2010: LBNL HD2 reaches 13.8 T at 4.5 K (never tested at 1.9 K)</a:t>
            </a:r>
          </a:p>
          <a:p>
            <a:pPr lvl="1" algn="l"/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Block coil, flared ends </a:t>
            </a:r>
            <a:r>
              <a:rPr lang="fr-CH" sz="11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[</a:t>
            </a:r>
            <a:r>
              <a:rPr lang="nb-NO" sz="11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G. L. </a:t>
            </a:r>
            <a:r>
              <a:rPr lang="nb-NO" sz="1100" dirty="0" err="1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Sabbi</a:t>
            </a:r>
            <a:r>
              <a:rPr lang="nb-NO" sz="11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, et al. IEEE TAS  15 (2005) 1128</a:t>
            </a:r>
            <a:r>
              <a:rPr lang="fr-CH" sz="11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]</a:t>
            </a:r>
          </a:p>
          <a:p>
            <a:pPr lvl="1"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ZoneTexte 13">
            <a:extLst>
              <a:ext uri="{FF2B5EF4-FFF2-40B4-BE49-F238E27FC236}">
                <a16:creationId xmlns:a16="http://schemas.microsoft.com/office/drawing/2014/main" xmlns="" id="{9125371E-A9ED-7F30-E0DB-14AC391917E7}"/>
              </a:ext>
            </a:extLst>
          </p:cNvPr>
          <p:cNvSpPr txBox="1"/>
          <p:nvPr/>
        </p:nvSpPr>
        <p:spPr>
          <a:xfrm>
            <a:off x="5855307" y="2366687"/>
            <a:ext cx="32962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100" dirty="0">
                <a:latin typeface="Times" panose="02020603050405020304" pitchFamily="18" charset="0"/>
                <a:cs typeface="Times" panose="02020603050405020304" pitchFamily="18" charset="0"/>
              </a:rPr>
              <a:t>HD2 </a:t>
            </a:r>
            <a:r>
              <a:rPr lang="fr-CH" sz="1100" dirty="0" err="1">
                <a:latin typeface="Times" panose="02020603050405020304" pitchFamily="18" charset="0"/>
                <a:cs typeface="Times" panose="02020603050405020304" pitchFamily="18" charset="0"/>
              </a:rPr>
              <a:t>dipole</a:t>
            </a:r>
            <a:r>
              <a:rPr lang="fr-CH" sz="1100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100" dirty="0" err="1">
                <a:latin typeface="Times" panose="02020603050405020304" pitchFamily="18" charset="0"/>
                <a:cs typeface="Times" panose="02020603050405020304" pitchFamily="18" charset="0"/>
              </a:rPr>
              <a:t>coil</a:t>
            </a:r>
            <a:r>
              <a:rPr lang="fr-CH" sz="1100" dirty="0">
                <a:latin typeface="Times" panose="02020603050405020304" pitchFamily="18" charset="0"/>
                <a:cs typeface="Times" panose="02020603050405020304" pitchFamily="18" charset="0"/>
              </a:rPr>
              <a:t> cross-section</a:t>
            </a:r>
          </a:p>
        </p:txBody>
      </p:sp>
      <p:sp>
        <p:nvSpPr>
          <p:cNvPr id="9" name="ZoneTexte 13">
            <a:extLst>
              <a:ext uri="{FF2B5EF4-FFF2-40B4-BE49-F238E27FC236}">
                <a16:creationId xmlns:a16="http://schemas.microsoft.com/office/drawing/2014/main" xmlns="" id="{3B5366C2-B636-79AD-F1B1-3C936CE1EDF2}"/>
              </a:ext>
            </a:extLst>
          </p:cNvPr>
          <p:cNvSpPr txBox="1"/>
          <p:nvPr/>
        </p:nvSpPr>
        <p:spPr>
          <a:xfrm>
            <a:off x="5964364" y="4821113"/>
            <a:ext cx="32962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100" dirty="0">
                <a:latin typeface="Times" panose="02020603050405020304" pitchFamily="18" charset="0"/>
                <a:cs typeface="Times" panose="02020603050405020304" pitchFamily="18" charset="0"/>
              </a:rPr>
              <a:t>HD2 dipole cross-section</a:t>
            </a:r>
          </a:p>
        </p:txBody>
      </p:sp>
      <p:sp>
        <p:nvSpPr>
          <p:cNvPr id="8" name="Titre 2">
            <a:extLst>
              <a:ext uri="{FF2B5EF4-FFF2-40B4-BE49-F238E27FC236}">
                <a16:creationId xmlns:a16="http://schemas.microsoft.com/office/drawing/2014/main" xmlns="" id="{5E05E703-AA90-4826-8AD4-7F99EABE6C58}"/>
              </a:ext>
            </a:extLst>
          </p:cNvPr>
          <p:cNvSpPr txBox="1">
            <a:spLocks/>
          </p:cNvSpPr>
          <p:nvPr/>
        </p:nvSpPr>
        <p:spPr>
          <a:xfrm>
            <a:off x="612000" y="135000"/>
            <a:ext cx="684032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0" kern="1200">
                <a:solidFill>
                  <a:schemeClr val="bg2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r>
              <a:rPr lang="en-GB" dirty="0" smtClean="0"/>
              <a:t>History </a:t>
            </a:r>
            <a:r>
              <a:rPr lang="en-GB" dirty="0"/>
              <a:t>of records in dipole field for Nb</a:t>
            </a:r>
            <a:r>
              <a:rPr lang="en-GB" baseline="-25000" dirty="0"/>
              <a:t>3</a:t>
            </a:r>
            <a:r>
              <a:rPr lang="en-GB" dirty="0"/>
              <a:t>Sn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63CF5C83-885D-8681-312E-FF5C751B38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3932" y="610292"/>
            <a:ext cx="2051119" cy="1833254"/>
          </a:xfrm>
          <a:prstGeom prst="rect">
            <a:avLst/>
          </a:prstGeom>
        </p:spPr>
      </p:pic>
      <p:pic>
        <p:nvPicPr>
          <p:cNvPr id="13" name="Picture 12" descr="HD2.png">
            <a:extLst>
              <a:ext uri="{FF2B5EF4-FFF2-40B4-BE49-F238E27FC236}">
                <a16:creationId xmlns:a16="http://schemas.microsoft.com/office/drawing/2014/main" xmlns="" id="{2DDAD7CF-782D-6A8D-1676-9A8D62C1EBD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6750" y="2733359"/>
            <a:ext cx="2811451" cy="206934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8000" y="1980000"/>
            <a:ext cx="4828981" cy="3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19851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E. Todesco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xmlns="" id="{24B1ADEC-1912-4573-AA9D-96BF6197023C}"/>
              </a:ext>
            </a:extLst>
          </p:cNvPr>
          <p:cNvSpPr txBox="1">
            <a:spLocks/>
          </p:cNvSpPr>
          <p:nvPr/>
        </p:nvSpPr>
        <p:spPr>
          <a:xfrm>
            <a:off x="316055" y="771549"/>
            <a:ext cx="8504417" cy="4104457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CH" sz="16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2012-2019: 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CERN-CEA </a:t>
            </a:r>
            <a:r>
              <a:rPr lang="fr-CH" sz="16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Fresca2 reaches 14.5 T at 1.9 K</a:t>
            </a:r>
          </a:p>
          <a:p>
            <a:pPr lvl="1" algn="l"/>
            <a:r>
              <a:rPr lang="fr-CH" sz="1200" dirty="0" smtClean="0">
                <a:solidFill>
                  <a:schemeClr val="accent3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Block </a:t>
            </a:r>
            <a:r>
              <a:rPr lang="fr-CH" sz="1200" dirty="0">
                <a:solidFill>
                  <a:schemeClr val="accent3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coil with 4</a:t>
            </a:r>
            <a:r>
              <a:rPr lang="fr-CH" sz="1200" dirty="0" smtClean="0">
                <a:solidFill>
                  <a:schemeClr val="accent3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 </a:t>
            </a:r>
            <a:r>
              <a:rPr lang="fr-CH" sz="1200" dirty="0">
                <a:solidFill>
                  <a:schemeClr val="accent3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layers </a:t>
            </a:r>
            <a:r>
              <a:rPr lang="fr-CH" sz="12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– Very large aperture (80 mm</a:t>
            </a:r>
            <a:r>
              <a:rPr lang="fr-CH" sz="12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)</a:t>
            </a:r>
            <a:endParaRPr lang="fr-CH" sz="1200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  <a:sym typeface="Symbol" pitchFamily="18" charset="2"/>
            </a:endParaRPr>
          </a:p>
          <a:p>
            <a:pPr lvl="1" algn="l"/>
            <a:r>
              <a:rPr lang="fr-CH" sz="12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L</a:t>
            </a:r>
            <a:r>
              <a:rPr lang="fr-CH" sz="12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arge </a:t>
            </a:r>
            <a:r>
              <a:rPr lang="fr-CH" sz="12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coil </a:t>
            </a:r>
            <a:r>
              <a:rPr lang="fr-CH" sz="12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width, low current density</a:t>
            </a:r>
          </a:p>
          <a:p>
            <a:pPr lvl="1" algn="l"/>
            <a:r>
              <a:rPr lang="fr-CH" sz="12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This is not a magnet for accelerator, but proves the technology</a:t>
            </a:r>
          </a:p>
          <a:p>
            <a:pPr marL="457200" lvl="1" indent="0" algn="l">
              <a:buNone/>
            </a:pPr>
            <a:r>
              <a:rPr lang="fr-CH" sz="11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[</a:t>
            </a:r>
            <a:r>
              <a:rPr lang="nb-NO" sz="11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A. Milanese, et al, IEEE TAS 22 (2012)</a:t>
            </a:r>
            <a:r>
              <a:rPr lang="fr-CH" sz="11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] [</a:t>
            </a:r>
            <a:r>
              <a:rPr lang="nb-NO" sz="11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G. Willering, et al, IEEE TAS 29 (2019)]</a:t>
            </a:r>
            <a:endParaRPr lang="fr-CH" sz="11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  <a:sym typeface="Symbol" pitchFamily="18" charset="2"/>
            </a:endParaRPr>
          </a:p>
          <a:p>
            <a:pPr lvl="1" algn="l"/>
            <a:endParaRPr lang="en-GB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en-GB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ZoneTexte 13">
            <a:extLst>
              <a:ext uri="{FF2B5EF4-FFF2-40B4-BE49-F238E27FC236}">
                <a16:creationId xmlns:a16="http://schemas.microsoft.com/office/drawing/2014/main" xmlns="" id="{9125371E-A9ED-7F30-E0DB-14AC391917E7}"/>
              </a:ext>
            </a:extLst>
          </p:cNvPr>
          <p:cNvSpPr txBox="1"/>
          <p:nvPr/>
        </p:nvSpPr>
        <p:spPr>
          <a:xfrm>
            <a:off x="5855307" y="2366687"/>
            <a:ext cx="32962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100" dirty="0">
                <a:latin typeface="Times" panose="02020603050405020304" pitchFamily="18" charset="0"/>
                <a:cs typeface="Times" panose="02020603050405020304" pitchFamily="18" charset="0"/>
              </a:rPr>
              <a:t>Fresca2 </a:t>
            </a:r>
            <a:r>
              <a:rPr lang="fr-CH" sz="1100" dirty="0" err="1">
                <a:latin typeface="Times" panose="02020603050405020304" pitchFamily="18" charset="0"/>
                <a:cs typeface="Times" panose="02020603050405020304" pitchFamily="18" charset="0"/>
              </a:rPr>
              <a:t>dipole</a:t>
            </a:r>
            <a:r>
              <a:rPr lang="fr-CH" sz="1100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100" dirty="0" err="1">
                <a:latin typeface="Times" panose="02020603050405020304" pitchFamily="18" charset="0"/>
                <a:cs typeface="Times" panose="02020603050405020304" pitchFamily="18" charset="0"/>
              </a:rPr>
              <a:t>coil</a:t>
            </a:r>
            <a:r>
              <a:rPr lang="fr-CH" sz="1100" dirty="0">
                <a:latin typeface="Times" panose="02020603050405020304" pitchFamily="18" charset="0"/>
                <a:cs typeface="Times" panose="02020603050405020304" pitchFamily="18" charset="0"/>
              </a:rPr>
              <a:t> cross-section</a:t>
            </a:r>
          </a:p>
        </p:txBody>
      </p:sp>
      <p:sp>
        <p:nvSpPr>
          <p:cNvPr id="9" name="ZoneTexte 13">
            <a:extLst>
              <a:ext uri="{FF2B5EF4-FFF2-40B4-BE49-F238E27FC236}">
                <a16:creationId xmlns:a16="http://schemas.microsoft.com/office/drawing/2014/main" xmlns="" id="{3B5366C2-B636-79AD-F1B1-3C936CE1EDF2}"/>
              </a:ext>
            </a:extLst>
          </p:cNvPr>
          <p:cNvSpPr txBox="1"/>
          <p:nvPr/>
        </p:nvSpPr>
        <p:spPr>
          <a:xfrm>
            <a:off x="5964364" y="4821113"/>
            <a:ext cx="32962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100" dirty="0">
                <a:latin typeface="Times" panose="02020603050405020304" pitchFamily="18" charset="0"/>
                <a:cs typeface="Times" panose="02020603050405020304" pitchFamily="18" charset="0"/>
              </a:rPr>
              <a:t>Fresca2 dipole cross-section</a:t>
            </a:r>
          </a:p>
        </p:txBody>
      </p:sp>
      <p:sp>
        <p:nvSpPr>
          <p:cNvPr id="8" name="Titre 2">
            <a:extLst>
              <a:ext uri="{FF2B5EF4-FFF2-40B4-BE49-F238E27FC236}">
                <a16:creationId xmlns:a16="http://schemas.microsoft.com/office/drawing/2014/main" xmlns="" id="{5E05E703-AA90-4826-8AD4-7F99EABE6C58}"/>
              </a:ext>
            </a:extLst>
          </p:cNvPr>
          <p:cNvSpPr txBox="1">
            <a:spLocks/>
          </p:cNvSpPr>
          <p:nvPr/>
        </p:nvSpPr>
        <p:spPr>
          <a:xfrm>
            <a:off x="612000" y="135000"/>
            <a:ext cx="684032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0" kern="1200">
                <a:solidFill>
                  <a:schemeClr val="bg2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r>
              <a:rPr lang="en-GB" dirty="0" smtClean="0"/>
              <a:t>History </a:t>
            </a:r>
            <a:r>
              <a:rPr lang="en-GB" dirty="0"/>
              <a:t>of records in dipole field for Nb</a:t>
            </a:r>
            <a:r>
              <a:rPr lang="en-GB" baseline="-25000" dirty="0"/>
              <a:t>3</a:t>
            </a:r>
            <a:r>
              <a:rPr lang="en-GB" dirty="0"/>
              <a:t>Sn</a:t>
            </a:r>
          </a:p>
        </p:txBody>
      </p:sp>
      <p:pic>
        <p:nvPicPr>
          <p:cNvPr id="3" name="Picture 2" descr="fresca2_coil.png">
            <a:extLst>
              <a:ext uri="{FF2B5EF4-FFF2-40B4-BE49-F238E27FC236}">
                <a16:creationId xmlns:a16="http://schemas.microsoft.com/office/drawing/2014/main" xmlns="" id="{9E432B52-4889-0A90-F9D9-4F48965C881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8998" y="913447"/>
            <a:ext cx="2812534" cy="1500859"/>
          </a:xfrm>
          <a:prstGeom prst="rect">
            <a:avLst/>
          </a:prstGeom>
        </p:spPr>
      </p:pic>
      <p:pic>
        <p:nvPicPr>
          <p:cNvPr id="5" name="Picture 4" descr="fresca2.png">
            <a:extLst>
              <a:ext uri="{FF2B5EF4-FFF2-40B4-BE49-F238E27FC236}">
                <a16:creationId xmlns:a16="http://schemas.microsoft.com/office/drawing/2014/main" xmlns="" id="{69F038E1-525A-975D-4AF5-D77882914A7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3451" y="2577522"/>
            <a:ext cx="2722551" cy="230369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8000" y="1980000"/>
            <a:ext cx="4828981" cy="3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71005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Lessons to be taken</a:t>
            </a: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E. Todesco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xmlns="" id="{24B1ADEC-1912-4573-AA9D-96BF6197023C}"/>
              </a:ext>
            </a:extLst>
          </p:cNvPr>
          <p:cNvSpPr txBox="1">
            <a:spLocks/>
          </p:cNvSpPr>
          <p:nvPr/>
        </p:nvSpPr>
        <p:spPr>
          <a:xfrm>
            <a:off x="316055" y="771549"/>
            <a:ext cx="8504417" cy="3786913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Nb-Ti 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solenoids 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up to 12 T have been built: nevertheless, </a:t>
            </a:r>
            <a:r>
              <a:rPr lang="fr-CH" sz="1600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8-9 </a:t>
            </a:r>
            <a:r>
              <a:rPr lang="fr-CH" sz="16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is the limit for applications to main dipole accelerators</a:t>
            </a:r>
          </a:p>
          <a:p>
            <a:pPr algn="l"/>
            <a:endParaRPr lang="fr-CH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Above 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8-9 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operational field, one has to use Nb</a:t>
            </a:r>
            <a:r>
              <a:rPr lang="fr-CH" sz="16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Sn, featuring a more complex manufacturing procedure</a:t>
            </a:r>
          </a:p>
          <a:p>
            <a:pPr algn="l"/>
            <a:endParaRPr lang="fr-CH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There is a 1-2 T </a:t>
            </a:r>
            <a:r>
              <a:rPr lang="fr-CH" sz="16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difference between operational field in several hundreds (thousands) </a:t>
            </a:r>
            <a:r>
              <a:rPr lang="fr-CH" sz="1600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magnets </a:t>
            </a:r>
            <a:r>
              <a:rPr lang="fr-CH" sz="16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maximum achievable </a:t>
            </a:r>
            <a:r>
              <a:rPr lang="fr-CH" sz="1600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field in one magnet or in a short model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our community should be more clear on this distinction</a:t>
            </a:r>
          </a:p>
          <a:p>
            <a:pPr marL="0" indent="0" algn="l">
              <a:buNone/>
            </a:pPr>
            <a:endParaRPr lang="fr-CH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 for Nb-Ti, for Nb</a:t>
            </a:r>
            <a:r>
              <a:rPr lang="fr-CH" sz="1600" baseline="-25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the history of the </a:t>
            </a:r>
            <a:r>
              <a:rPr lang="fr-CH" sz="16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short </a:t>
            </a:r>
            <a:r>
              <a:rPr lang="fr-CH" sz="16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model dipoles 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walks around the 400 A/mm</a:t>
            </a:r>
            <a:r>
              <a:rPr lang="fr-CH" sz="1600" baseline="30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line, exploring the 10 – 14 T range and coil widths from 30 to 50 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mm, with the exception of Fresca2</a:t>
            </a:r>
          </a:p>
          <a:p>
            <a:pPr lvl="1" algn="l"/>
            <a:r>
              <a:rPr lang="fr-CH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Note that MDPCT1 reached more than 14 T, with a 50 mm coil width (see next sections)</a:t>
            </a:r>
            <a:endParaRPr lang="fr-CH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CH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61562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8" name="Straight Arrow Connector 47"/>
          <p:cNvCxnSpPr/>
          <p:nvPr/>
        </p:nvCxnSpPr>
        <p:spPr>
          <a:xfrm flipV="1">
            <a:off x="3892680" y="1121140"/>
            <a:ext cx="0" cy="2170690"/>
          </a:xfrm>
          <a:prstGeom prst="straightConnector1">
            <a:avLst/>
          </a:prstGeom>
          <a:ln w="19050">
            <a:solidFill>
              <a:schemeClr val="tx1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Contents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xmlns="" id="{24B1ADEC-1912-4573-AA9D-96BF6197023C}"/>
              </a:ext>
            </a:extLst>
          </p:cNvPr>
          <p:cNvSpPr txBox="1">
            <a:spLocks/>
          </p:cNvSpPr>
          <p:nvPr/>
        </p:nvSpPr>
        <p:spPr>
          <a:xfrm>
            <a:off x="316055" y="771549"/>
            <a:ext cx="8504417" cy="3786913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fr-CH" sz="1800" dirty="0" smtClean="0">
              <a:solidFill>
                <a:schemeClr val="bg1">
                  <a:lumMod val="6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CH" sz="1800" dirty="0">
              <a:solidFill>
                <a:schemeClr val="bg1">
                  <a:lumMod val="6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CH" sz="1800" dirty="0" smtClean="0">
              <a:solidFill>
                <a:schemeClr val="bg1">
                  <a:lumMod val="6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>
              <a:buNone/>
            </a:pPr>
            <a:r>
              <a:rPr lang="fr-CH" sz="1800" dirty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smtClean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endParaRPr lang="fr-CH" sz="1800" dirty="0">
              <a:solidFill>
                <a:schemeClr val="bg1">
                  <a:lumMod val="6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>
              <a:buNone/>
            </a:pPr>
            <a:r>
              <a:rPr lang="fr-CH" sz="1800" dirty="0" smtClean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        							</a:t>
            </a:r>
            <a:r>
              <a:rPr lang="fr-CH" sz="1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2004 to 2028: LARP and HL-LHC towards 									long lengths and mini-series</a:t>
            </a:r>
            <a:endParaRPr lang="fr-CH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CH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CH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CH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Right Arrow 20"/>
          <p:cNvSpPr/>
          <p:nvPr/>
        </p:nvSpPr>
        <p:spPr>
          <a:xfrm>
            <a:off x="4507016" y="2887588"/>
            <a:ext cx="2153216" cy="360040"/>
          </a:xfrm>
          <a:prstGeom prst="rightArrow">
            <a:avLst/>
          </a:prstGeom>
          <a:solidFill>
            <a:schemeClr val="accent3">
              <a:alpha val="46000"/>
            </a:schemeClr>
          </a:solidFill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0" name="Straight Arrow Connector 39"/>
          <p:cNvCxnSpPr/>
          <p:nvPr/>
        </p:nvCxnSpPr>
        <p:spPr>
          <a:xfrm flipV="1">
            <a:off x="689803" y="1275606"/>
            <a:ext cx="0" cy="1930417"/>
          </a:xfrm>
          <a:prstGeom prst="straightConnector1">
            <a:avLst/>
          </a:prstGeom>
          <a:ln w="19050">
            <a:solidFill>
              <a:schemeClr val="tx1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689803" y="1265736"/>
            <a:ext cx="1237075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Times"/>
                <a:cs typeface="Times"/>
              </a:rPr>
              <a:t>First solenoids</a:t>
            </a:r>
            <a:endParaRPr lang="en-US" sz="1400" dirty="0">
              <a:latin typeface="Times"/>
              <a:cs typeface="Times"/>
            </a:endParaRPr>
          </a:p>
        </p:txBody>
      </p:sp>
      <p:cxnSp>
        <p:nvCxnSpPr>
          <p:cNvPr id="42" name="Straight Arrow Connector 41"/>
          <p:cNvCxnSpPr/>
          <p:nvPr/>
        </p:nvCxnSpPr>
        <p:spPr>
          <a:xfrm flipV="1">
            <a:off x="1835696" y="1606366"/>
            <a:ext cx="0" cy="1621566"/>
          </a:xfrm>
          <a:prstGeom prst="straightConnector1">
            <a:avLst/>
          </a:prstGeom>
          <a:ln w="19050">
            <a:solidFill>
              <a:schemeClr val="tx1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1835696" y="1606366"/>
            <a:ext cx="464052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Times"/>
                <a:cs typeface="Times"/>
              </a:rPr>
              <a:t>ISR</a:t>
            </a:r>
            <a:endParaRPr lang="en-US" sz="1400" dirty="0">
              <a:latin typeface="Times"/>
              <a:cs typeface="Times"/>
            </a:endParaRPr>
          </a:p>
        </p:txBody>
      </p:sp>
      <p:cxnSp>
        <p:nvCxnSpPr>
          <p:cNvPr id="44" name="Straight Arrow Connector 43"/>
          <p:cNvCxnSpPr/>
          <p:nvPr/>
        </p:nvCxnSpPr>
        <p:spPr>
          <a:xfrm flipV="1">
            <a:off x="2452148" y="1760254"/>
            <a:ext cx="0" cy="1445769"/>
          </a:xfrm>
          <a:prstGeom prst="straightConnector1">
            <a:avLst/>
          </a:prstGeom>
          <a:ln w="19050">
            <a:solidFill>
              <a:schemeClr val="tx1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2452148" y="1760254"/>
            <a:ext cx="2278614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latin typeface="Times"/>
                <a:cs typeface="Times"/>
              </a:rPr>
              <a:t>Tevatron</a:t>
            </a:r>
            <a:r>
              <a:rPr lang="en-US" sz="1400" dirty="0" smtClean="0">
                <a:latin typeface="Times"/>
                <a:cs typeface="Times"/>
              </a:rPr>
              <a:t> 4.3 T </a:t>
            </a:r>
            <a:r>
              <a:rPr lang="en-US" sz="1400" dirty="0" err="1" smtClean="0">
                <a:latin typeface="Times"/>
                <a:cs typeface="Times"/>
              </a:rPr>
              <a:t>Nb</a:t>
            </a:r>
            <a:r>
              <a:rPr lang="en-US" sz="1400" dirty="0" smtClean="0">
                <a:latin typeface="Times"/>
                <a:cs typeface="Times"/>
              </a:rPr>
              <a:t>-Ti dipoles</a:t>
            </a:r>
            <a:endParaRPr lang="en-US" sz="1400" dirty="0">
              <a:latin typeface="Times"/>
              <a:cs typeface="Times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892680" y="1111845"/>
            <a:ext cx="1867556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Times"/>
                <a:cs typeface="Times"/>
              </a:rPr>
              <a:t>8 T LHC </a:t>
            </a:r>
            <a:r>
              <a:rPr lang="en-US" sz="1400" dirty="0" err="1" smtClean="0">
                <a:latin typeface="Times"/>
                <a:cs typeface="Times"/>
              </a:rPr>
              <a:t>Nb</a:t>
            </a:r>
            <a:r>
              <a:rPr lang="en-US" sz="1400" dirty="0" smtClean="0">
                <a:latin typeface="Times"/>
                <a:cs typeface="Times"/>
              </a:rPr>
              <a:t>-Ti dipoles</a:t>
            </a:r>
            <a:endParaRPr lang="en-US" sz="1400" dirty="0">
              <a:latin typeface="Times"/>
              <a:cs typeface="Times"/>
            </a:endParaRPr>
          </a:p>
        </p:txBody>
      </p:sp>
      <p:grpSp>
        <p:nvGrpSpPr>
          <p:cNvPr id="46" name="Group 45"/>
          <p:cNvGrpSpPr/>
          <p:nvPr/>
        </p:nvGrpSpPr>
        <p:grpSpPr>
          <a:xfrm>
            <a:off x="179512" y="3282538"/>
            <a:ext cx="8784976" cy="1837237"/>
            <a:chOff x="35496" y="3282538"/>
            <a:chExt cx="8784976" cy="1837237"/>
          </a:xfrm>
        </p:grpSpPr>
        <p:cxnSp>
          <p:nvCxnSpPr>
            <p:cNvPr id="47" name="Straight Arrow Connector 46"/>
            <p:cNvCxnSpPr/>
            <p:nvPr/>
          </p:nvCxnSpPr>
          <p:spPr>
            <a:xfrm>
              <a:off x="35496" y="3642124"/>
              <a:ext cx="8784976" cy="0"/>
            </a:xfrm>
            <a:prstGeom prst="straightConnector1">
              <a:avLst/>
            </a:prstGeom>
            <a:ln>
              <a:solidFill>
                <a:schemeClr val="accent3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TextBox 49"/>
            <p:cNvSpPr txBox="1"/>
            <p:nvPr/>
          </p:nvSpPr>
          <p:spPr>
            <a:xfrm>
              <a:off x="179512" y="3291441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Times"/>
                  <a:cs typeface="Times"/>
                </a:rPr>
                <a:t>1960</a:t>
              </a:r>
              <a:endParaRPr lang="en-US" dirty="0">
                <a:latin typeface="Times"/>
                <a:cs typeface="Times"/>
              </a:endParaRPr>
            </a:p>
          </p:txBody>
        </p:sp>
        <p:pic>
          <p:nvPicPr>
            <p:cNvPr id="52" name="Picture 51"/>
            <p:cNvPicPr>
              <a:picLocks noChangeAspect="1"/>
            </p:cNvPicPr>
            <p:nvPr/>
          </p:nvPicPr>
          <p:blipFill rotWithShape="1">
            <a:blip r:embed="rId3"/>
            <a:srcRect l="-1" r="18877"/>
            <a:stretch/>
          </p:blipFill>
          <p:spPr>
            <a:xfrm>
              <a:off x="3467320" y="3667571"/>
              <a:ext cx="1176688" cy="1450482"/>
            </a:xfrm>
            <a:prstGeom prst="rect">
              <a:avLst/>
            </a:prstGeom>
          </p:spPr>
        </p:pic>
        <p:pic>
          <p:nvPicPr>
            <p:cNvPr id="53" name="Picture 5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088340" y="3642124"/>
              <a:ext cx="1043500" cy="1475929"/>
            </a:xfrm>
            <a:prstGeom prst="rect">
              <a:avLst/>
            </a:prstGeom>
          </p:spPr>
        </p:pic>
        <p:pic>
          <p:nvPicPr>
            <p:cNvPr id="54" name="Picture 53"/>
            <p:cNvPicPr>
              <a:picLocks noChangeAspect="1"/>
            </p:cNvPicPr>
            <p:nvPr/>
          </p:nvPicPr>
          <p:blipFill rotWithShape="1">
            <a:blip r:embed="rId5"/>
            <a:srcRect l="10204" t="9331" r="10106" b="6968"/>
            <a:stretch/>
          </p:blipFill>
          <p:spPr>
            <a:xfrm>
              <a:off x="5122792" y="3667570"/>
              <a:ext cx="961376" cy="1452205"/>
            </a:xfrm>
            <a:prstGeom prst="rect">
              <a:avLst/>
            </a:prstGeom>
          </p:spPr>
        </p:pic>
        <p:sp>
          <p:nvSpPr>
            <p:cNvPr id="55" name="TextBox 54"/>
            <p:cNvSpPr txBox="1"/>
            <p:nvPr/>
          </p:nvSpPr>
          <p:spPr>
            <a:xfrm>
              <a:off x="1045349" y="3291830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Times"/>
                  <a:cs typeface="Times"/>
                </a:rPr>
                <a:t>1970</a:t>
              </a:r>
              <a:endParaRPr lang="en-US" dirty="0">
                <a:latin typeface="Times"/>
                <a:cs typeface="Times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1909445" y="3291830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Times"/>
                  <a:cs typeface="Times"/>
                </a:rPr>
                <a:t>1980</a:t>
              </a:r>
              <a:endParaRPr lang="en-US" dirty="0">
                <a:latin typeface="Times"/>
                <a:cs typeface="Times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2773541" y="3291830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Times"/>
                  <a:cs typeface="Times"/>
                </a:rPr>
                <a:t>1990</a:t>
              </a:r>
              <a:endParaRPr lang="en-US" dirty="0">
                <a:latin typeface="Times"/>
                <a:cs typeface="Times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3637637" y="3291830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Times"/>
                  <a:cs typeface="Times"/>
                </a:rPr>
                <a:t>2000</a:t>
              </a:r>
              <a:endParaRPr lang="en-US" dirty="0">
                <a:latin typeface="Times"/>
                <a:cs typeface="Times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4501733" y="3291830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Times"/>
                  <a:cs typeface="Times"/>
                </a:rPr>
                <a:t>2010</a:t>
              </a:r>
              <a:endParaRPr lang="en-US" dirty="0">
                <a:latin typeface="Times"/>
                <a:cs typeface="Times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5365829" y="3291830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Times"/>
                  <a:cs typeface="Times"/>
                </a:rPr>
                <a:t>2020</a:t>
              </a:r>
              <a:endParaRPr lang="en-US" dirty="0">
                <a:latin typeface="Times"/>
                <a:cs typeface="Times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6301933" y="3282538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Times"/>
                  <a:cs typeface="Times"/>
                </a:rPr>
                <a:t>2030</a:t>
              </a:r>
              <a:endParaRPr lang="en-US" dirty="0">
                <a:latin typeface="Times"/>
                <a:cs typeface="Times"/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7094021" y="3291830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Times"/>
                  <a:cs typeface="Times"/>
                </a:rPr>
                <a:t>2040</a:t>
              </a:r>
              <a:endParaRPr lang="en-US" dirty="0">
                <a:latin typeface="Times"/>
                <a:cs typeface="Times"/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7958117" y="3291830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Times"/>
                  <a:cs typeface="Times"/>
                </a:rPr>
                <a:t>2050</a:t>
              </a:r>
              <a:endParaRPr lang="en-US" dirty="0">
                <a:latin typeface="Times"/>
                <a:cs typeface="Times"/>
              </a:endParaRPr>
            </a:p>
          </p:txBody>
        </p:sp>
        <p:pic>
          <p:nvPicPr>
            <p:cNvPr id="64" name="Picture 63"/>
            <p:cNvPicPr>
              <a:picLocks noChangeAspect="1"/>
            </p:cNvPicPr>
            <p:nvPr/>
          </p:nvPicPr>
          <p:blipFill rotWithShape="1">
            <a:blip r:embed="rId6"/>
            <a:srcRect l="21470" r="26051"/>
            <a:stretch/>
          </p:blipFill>
          <p:spPr>
            <a:xfrm>
              <a:off x="35497" y="3651870"/>
              <a:ext cx="1250026" cy="134699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940142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high luminosity LHC (HL-LHC)</a:t>
            </a:r>
            <a:endParaRPr lang="en-GB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E. Todesco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27</a:t>
            </a:fld>
            <a:endParaRPr lang="fr-FR"/>
          </a:p>
        </p:txBody>
      </p:sp>
      <p:sp>
        <p:nvSpPr>
          <p:cNvPr id="5" name="Espace réservé du contenu 8">
            <a:extLst>
              <a:ext uri="{FF2B5EF4-FFF2-40B4-BE49-F238E27FC236}">
                <a16:creationId xmlns:a16="http://schemas.microsoft.com/office/drawing/2014/main" xmlns="" id="{49318FF4-741E-09D0-9FA0-1BF048DA3E83}"/>
              </a:ext>
            </a:extLst>
          </p:cNvPr>
          <p:cNvSpPr txBox="1">
            <a:spLocks/>
          </p:cNvSpPr>
          <p:nvPr/>
        </p:nvSpPr>
        <p:spPr>
          <a:xfrm>
            <a:off x="452218" y="627533"/>
            <a:ext cx="8512270" cy="4320481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Scope: LHC upgrade to reach </a:t>
            </a:r>
            <a:r>
              <a:rPr lang="fr-CH" sz="1800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times more collisions 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 in the period 2030-2045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Same collision energy of 13.6 TeV center of mass</a:t>
            </a:r>
            <a:endParaRPr lang="fr-CH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LHC will 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accumulate order of 30×10</a:t>
            </a:r>
            <a:r>
              <a:rPr lang="fr-CH" sz="1600" baseline="30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collisions in the years 2010-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2025 </a:t>
            </a:r>
            <a:r>
              <a:rPr lang="fr-CH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(300 fb</a:t>
            </a:r>
            <a:r>
              <a:rPr lang="fr-CH" sz="1200" baseline="30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-1</a:t>
            </a:r>
            <a:r>
              <a:rPr lang="fr-CH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HL-LHC will accumulate 10 times more data </a:t>
            </a:r>
            <a:r>
              <a:rPr lang="fr-CH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(3000 </a:t>
            </a:r>
            <a:r>
              <a:rPr lang="fr-CH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fb</a:t>
            </a:r>
            <a:r>
              <a:rPr lang="fr-CH" sz="1200" baseline="30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-1</a:t>
            </a:r>
            <a:r>
              <a:rPr lang="fr-CH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fr-CH" sz="1200" dirty="0">
              <a:solidFill>
                <a:srgbClr val="CA11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How ? </a:t>
            </a:r>
            <a:r>
              <a:rPr lang="fr-CH" sz="11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[</a:t>
            </a:r>
            <a:r>
              <a:rPr lang="en-US" sz="1100" dirty="0" smtClean="0">
                <a:solidFill>
                  <a:srgbClr val="008000"/>
                </a:solidFill>
                <a:latin typeface="Times"/>
                <a:cs typeface="Times"/>
              </a:rPr>
              <a:t>O. </a:t>
            </a:r>
            <a:r>
              <a:rPr lang="en-US" sz="1100" dirty="0" err="1" smtClean="0">
                <a:solidFill>
                  <a:srgbClr val="008000"/>
                </a:solidFill>
                <a:latin typeface="Times"/>
                <a:cs typeface="Times"/>
              </a:rPr>
              <a:t>Bruning</a:t>
            </a:r>
            <a:r>
              <a:rPr lang="en-US" sz="1100" dirty="0" smtClean="0">
                <a:solidFill>
                  <a:srgbClr val="008000"/>
                </a:solidFill>
                <a:latin typeface="Times"/>
                <a:cs typeface="Times"/>
              </a:rPr>
              <a:t>, L. Rossi, </a:t>
            </a:r>
            <a:r>
              <a:rPr lang="en-US" sz="1100" dirty="0">
                <a:solidFill>
                  <a:srgbClr val="008000"/>
                </a:solidFill>
                <a:latin typeface="Times"/>
                <a:cs typeface="Times"/>
              </a:rPr>
              <a:t>“The HL LHC” (2015) World </a:t>
            </a:r>
            <a:r>
              <a:rPr lang="en-US" sz="1100" dirty="0" smtClean="0">
                <a:solidFill>
                  <a:srgbClr val="008000"/>
                </a:solidFill>
                <a:latin typeface="Times"/>
                <a:cs typeface="Times"/>
              </a:rPr>
              <a:t>Scientific</a:t>
            </a:r>
            <a:r>
              <a:rPr lang="nb-NO" sz="11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]</a:t>
            </a:r>
            <a:endParaRPr lang="fr-CH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More protons in the beam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Larger 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aperture 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magnets 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/>
              </a:rPr>
              <a:t> 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More focussed beam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Better geometry of the collisions (crab cavities)</a:t>
            </a:r>
          </a:p>
          <a:p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Nb</a:t>
            </a:r>
            <a:r>
              <a:rPr lang="fr-CH" sz="1800" baseline="-25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 technology will be used </a:t>
            </a:r>
            <a:r>
              <a:rPr lang="fr-CH" sz="1800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the first time </a:t>
            </a:r>
          </a:p>
          <a:p>
            <a:pPr marL="0" indent="0">
              <a:buNone/>
            </a:pPr>
            <a:r>
              <a:rPr lang="fr-CH" sz="1800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the interaction region of a collider</a:t>
            </a:r>
          </a:p>
          <a:p>
            <a:pPr marL="0" lvl="1" indent="0">
              <a:buNone/>
            </a:pPr>
            <a:r>
              <a:rPr lang="fr-CH" sz="12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[</a:t>
            </a:r>
            <a:r>
              <a:rPr lang="en-US" sz="1200" dirty="0" smtClean="0">
                <a:solidFill>
                  <a:srgbClr val="008000"/>
                </a:solidFill>
                <a:latin typeface="Times"/>
                <a:cs typeface="Times"/>
              </a:rPr>
              <a:t>E. Todesco, et al., SUST 34 (2021) 053001</a:t>
            </a:r>
            <a:r>
              <a:rPr lang="nb-NO" sz="12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]</a:t>
            </a:r>
            <a:endParaRPr lang="fr-CH" sz="2000" dirty="0" smtClean="0">
              <a:solidFill>
                <a:schemeClr val="accent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 it was done 45 years ago in ISR with Nb-Ti</a:t>
            </a:r>
          </a:p>
          <a:p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superconducting link in MgB</a:t>
            </a:r>
            <a:r>
              <a:rPr lang="fr-CH" sz="1600" baseline="-25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will be used</a:t>
            </a:r>
          </a:p>
          <a:p>
            <a:pPr lvl="1"/>
            <a:r>
              <a:rPr lang="fr-CH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will be another prima in applications of SC to HEP</a:t>
            </a:r>
          </a:p>
          <a:p>
            <a:pPr marL="457200" lvl="1" indent="0">
              <a:buNone/>
            </a:pPr>
            <a:r>
              <a:rPr lang="fr-CH" sz="11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[</a:t>
            </a:r>
            <a:r>
              <a:rPr lang="en-US" sz="1100" dirty="0" smtClean="0">
                <a:solidFill>
                  <a:srgbClr val="008000"/>
                </a:solidFill>
                <a:latin typeface="Times"/>
                <a:cs typeface="Times"/>
              </a:rPr>
              <a:t>A. </a:t>
            </a:r>
            <a:r>
              <a:rPr lang="en-US" sz="1100" dirty="0" err="1" smtClean="0">
                <a:solidFill>
                  <a:srgbClr val="008000"/>
                </a:solidFill>
                <a:latin typeface="Times"/>
                <a:cs typeface="Times"/>
              </a:rPr>
              <a:t>Ballarino</a:t>
            </a:r>
            <a:r>
              <a:rPr lang="en-US" sz="1100" dirty="0" smtClean="0">
                <a:solidFill>
                  <a:srgbClr val="008000"/>
                </a:solidFill>
                <a:latin typeface="Times"/>
                <a:cs typeface="Times"/>
              </a:rPr>
              <a:t>, J. P. Burnet, “The HL LHC” (2015) World Scientific Chapter 8</a:t>
            </a:r>
            <a:r>
              <a:rPr lang="nb-NO" sz="11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]</a:t>
            </a:r>
            <a:endParaRPr lang="en-US" sz="1100" dirty="0">
              <a:latin typeface="Times"/>
              <a:cs typeface="Times"/>
            </a:endParaRPr>
          </a:p>
          <a:p>
            <a:pPr lvl="1"/>
            <a:endParaRPr lang="fr-CH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2744" y="1822357"/>
            <a:ext cx="3775760" cy="291940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243555" y="4717742"/>
            <a:ext cx="335092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Times"/>
                <a:cs typeface="Times"/>
              </a:rPr>
              <a:t>HL-LHC project </a:t>
            </a:r>
            <a:r>
              <a:rPr lang="fr-CH" sz="14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[</a:t>
            </a:r>
            <a:r>
              <a:rPr lang="en-US" sz="1400" dirty="0" err="1" smtClean="0">
                <a:solidFill>
                  <a:srgbClr val="008000"/>
                </a:solidFill>
                <a:latin typeface="Times"/>
                <a:cs typeface="Times"/>
              </a:rPr>
              <a:t>L.Rossi</a:t>
            </a:r>
            <a:r>
              <a:rPr lang="en-US" sz="1400" dirty="0" smtClean="0">
                <a:solidFill>
                  <a:srgbClr val="008000"/>
                </a:solidFill>
                <a:latin typeface="Times"/>
                <a:cs typeface="Times"/>
              </a:rPr>
              <a:t>, O. </a:t>
            </a:r>
            <a:r>
              <a:rPr lang="en-US" sz="1400" dirty="0" err="1" smtClean="0">
                <a:solidFill>
                  <a:srgbClr val="008000"/>
                </a:solidFill>
                <a:latin typeface="Times"/>
                <a:cs typeface="Times"/>
              </a:rPr>
              <a:t>Brüning</a:t>
            </a:r>
            <a:r>
              <a:rPr lang="en-US" sz="1400" dirty="0" smtClean="0">
                <a:solidFill>
                  <a:srgbClr val="008000"/>
                </a:solidFill>
                <a:latin typeface="Times"/>
                <a:cs typeface="Times"/>
              </a:rPr>
              <a:t> et al</a:t>
            </a:r>
            <a:r>
              <a:rPr lang="nb-NO" sz="14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]</a:t>
            </a:r>
            <a:endParaRPr lang="en-US" sz="1400" dirty="0"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8365425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US LHC accelerator R&amp;D program</a:t>
            </a:r>
            <a:endParaRPr lang="en-GB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E. Todesco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28</a:t>
            </a:fld>
            <a:endParaRPr lang="fr-FR"/>
          </a:p>
        </p:txBody>
      </p:sp>
      <p:sp>
        <p:nvSpPr>
          <p:cNvPr id="5" name="Espace réservé du contenu 8">
            <a:extLst>
              <a:ext uri="{FF2B5EF4-FFF2-40B4-BE49-F238E27FC236}">
                <a16:creationId xmlns:a16="http://schemas.microsoft.com/office/drawing/2014/main" xmlns="" id="{49318FF4-741E-09D0-9FA0-1BF048DA3E83}"/>
              </a:ext>
            </a:extLst>
          </p:cNvPr>
          <p:cNvSpPr txBox="1">
            <a:spLocks/>
          </p:cNvSpPr>
          <p:nvPr/>
        </p:nvSpPr>
        <p:spPr>
          <a:xfrm>
            <a:off x="452218" y="627533"/>
            <a:ext cx="6136006" cy="4320481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2004, US-DOE launched the LARP to support the LHC luminosity upgrade – direct R&amp;D program</a:t>
            </a:r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1600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program (2004-2015)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paved the way to HL-LHC approval</a:t>
            </a:r>
            <a:endParaRPr lang="fr-CH" sz="1600" dirty="0">
              <a:solidFill>
                <a:schemeClr val="accent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Proof of performance achivement, peak fields of 10-11 T</a:t>
            </a:r>
          </a:p>
          <a:p>
            <a:pPr lvl="1"/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Selection of the structure based on Al shell (so-called bladder and keys)</a:t>
            </a:r>
          </a:p>
          <a:p>
            <a:pPr marL="457200" lvl="1" indent="0">
              <a:buNone/>
            </a:pPr>
            <a:r>
              <a:rPr lang="fr-CH" sz="14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	</a:t>
            </a:r>
            <a:r>
              <a:rPr lang="fr-CH" sz="14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	[</a:t>
            </a:r>
            <a:r>
              <a:rPr lang="fr-CH" sz="14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S. </a:t>
            </a:r>
            <a:r>
              <a:rPr lang="fr-CH" sz="14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Caspi, </a:t>
            </a:r>
            <a:r>
              <a:rPr lang="fr-CH" sz="14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et al. IEEE TAS </a:t>
            </a:r>
            <a:r>
              <a:rPr lang="fr-CH" sz="14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11 </a:t>
            </a:r>
            <a:r>
              <a:rPr lang="fr-CH" sz="14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</a:t>
            </a:r>
            <a:r>
              <a:rPr lang="fr-CH" sz="14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2001) 2272</a:t>
            </a:r>
            <a:r>
              <a:rPr lang="nb-NO" sz="14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]</a:t>
            </a:r>
            <a:r>
              <a:rPr lang="en-US" sz="1400" dirty="0" smtClean="0">
                <a:latin typeface="Times"/>
                <a:cs typeface="Times"/>
              </a:rPr>
              <a:t> </a:t>
            </a:r>
            <a:endParaRPr lang="fr-CH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LARP proved 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fr-CH" sz="14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first scaling </a:t>
            </a:r>
            <a:r>
              <a:rPr lang="fr-CH" sz="14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length 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Nb</a:t>
            </a:r>
            <a:r>
              <a:rPr lang="fr-CH" sz="1400" baseline="-25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 to 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3.4 m on 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TQ</a:t>
            </a:r>
          </a:p>
          <a:p>
            <a:pPr lvl="1"/>
            <a:endParaRPr lang="fr-CH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87AFDF81-9EC5-58FB-90DD-CC7BD223FB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86251" y="2233431"/>
            <a:ext cx="1268125" cy="126812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CE03A577-6671-A465-41B2-BF8B81B425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86251" y="3521220"/>
            <a:ext cx="1380014" cy="142679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5507FA07-17F2-2B6A-7543-F028AB6C6348}"/>
              </a:ext>
            </a:extLst>
          </p:cNvPr>
          <p:cNvSpPr txBox="1"/>
          <p:nvPr/>
        </p:nvSpPr>
        <p:spPr>
          <a:xfrm>
            <a:off x="8082251" y="2615944"/>
            <a:ext cx="8401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Times"/>
                <a:cs typeface="Times"/>
              </a:rPr>
              <a:t>TQS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25BFA173-E484-0759-0839-E22784C6EC0C}"/>
              </a:ext>
            </a:extLst>
          </p:cNvPr>
          <p:cNvSpPr txBox="1"/>
          <p:nvPr/>
        </p:nvSpPr>
        <p:spPr>
          <a:xfrm>
            <a:off x="8149178" y="3904751"/>
            <a:ext cx="773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Times"/>
                <a:cs typeface="Times"/>
              </a:rPr>
              <a:t>HQ</a:t>
            </a:r>
          </a:p>
        </p:txBody>
      </p:sp>
      <p:pic>
        <p:nvPicPr>
          <p:cNvPr id="1026" name="Picture 2" descr="Related projects | High Luminosity LHC Project">
            <a:extLst>
              <a:ext uri="{FF2B5EF4-FFF2-40B4-BE49-F238E27FC236}">
                <a16:creationId xmlns:a16="http://schemas.microsoft.com/office/drawing/2014/main" xmlns="" id="{B3BB3266-336E-7A33-8DFA-293C316AD6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5444" y="915566"/>
            <a:ext cx="902956" cy="1073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15616" y="2526833"/>
            <a:ext cx="4819753" cy="2502564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97A9B16A-B721-CE4E-8F63-79807F71F937}"/>
              </a:ext>
            </a:extLst>
          </p:cNvPr>
          <p:cNvSpPr txBox="1"/>
          <p:nvPr/>
        </p:nvSpPr>
        <p:spPr>
          <a:xfrm>
            <a:off x="6167010" y="1989469"/>
            <a:ext cx="2978187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CH" sz="12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[</a:t>
            </a:r>
            <a:r>
              <a:rPr lang="fr-CH" sz="12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S. Gourlay, </a:t>
            </a:r>
            <a:r>
              <a:rPr lang="fr-CH" sz="12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et al</a:t>
            </a:r>
            <a:r>
              <a:rPr lang="fr-CH" sz="12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. IEEE TAS 16 (2006) 324</a:t>
            </a:r>
            <a:r>
              <a:rPr lang="nb-NO" sz="12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]</a:t>
            </a:r>
            <a:r>
              <a:rPr lang="en-US" sz="1200" dirty="0" smtClean="0">
                <a:latin typeface="Times"/>
                <a:cs typeface="Times"/>
              </a:rPr>
              <a:t> </a:t>
            </a:r>
            <a:endParaRPr lang="en-US" sz="1200" dirty="0">
              <a:latin typeface="Times"/>
              <a:cs typeface="Times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97A9B16A-B721-CE4E-8F63-79807F71F937}"/>
              </a:ext>
            </a:extLst>
          </p:cNvPr>
          <p:cNvSpPr txBox="1"/>
          <p:nvPr/>
        </p:nvSpPr>
        <p:spPr>
          <a:xfrm>
            <a:off x="971600" y="4815031"/>
            <a:ext cx="4963769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CH" sz="12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3.4 m long Nb</a:t>
            </a:r>
            <a:r>
              <a:rPr lang="fr-CH" sz="1200" baseline="-250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3</a:t>
            </a:r>
            <a:r>
              <a:rPr lang="fr-CH" sz="12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Sn magnet [</a:t>
            </a:r>
            <a:r>
              <a:rPr lang="fr-CH" sz="12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G. Ambrosio, </a:t>
            </a:r>
            <a:r>
              <a:rPr lang="fr-CH" sz="12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et al</a:t>
            </a:r>
            <a:r>
              <a:rPr lang="fr-CH" sz="12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. IEEE TAS 17 (2007) 1035</a:t>
            </a:r>
            <a:r>
              <a:rPr lang="nb-NO" sz="12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]</a:t>
            </a:r>
            <a:r>
              <a:rPr lang="en-US" sz="1200" dirty="0" smtClean="0">
                <a:latin typeface="Times"/>
                <a:cs typeface="Times"/>
              </a:rPr>
              <a:t> </a:t>
            </a:r>
            <a:endParaRPr lang="en-US" sz="1200" dirty="0">
              <a:latin typeface="Times"/>
              <a:cs typeface="Times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931706"/>
            <a:ext cx="901793" cy="901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28459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7" grpId="0" animBg="1"/>
      <p:bldP spid="18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Nb</a:t>
            </a:r>
            <a:r>
              <a:rPr lang="en-GB" baseline="-25000" dirty="0" smtClean="0"/>
              <a:t>3</a:t>
            </a:r>
            <a:r>
              <a:rPr lang="en-GB" dirty="0" smtClean="0"/>
              <a:t>Sn triplet magnets MQXF</a:t>
            </a:r>
            <a:endParaRPr lang="en-GB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E. Todesco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29</a:t>
            </a:fld>
            <a:endParaRPr lang="fr-FR"/>
          </a:p>
        </p:txBody>
      </p:sp>
      <p:sp>
        <p:nvSpPr>
          <p:cNvPr id="5" name="Espace réservé du contenu 8">
            <a:extLst>
              <a:ext uri="{FF2B5EF4-FFF2-40B4-BE49-F238E27FC236}">
                <a16:creationId xmlns:a16="http://schemas.microsoft.com/office/drawing/2014/main" xmlns="" id="{49318FF4-741E-09D0-9FA0-1BF048DA3E83}"/>
              </a:ext>
            </a:extLst>
          </p:cNvPr>
          <p:cNvSpPr txBox="1">
            <a:spLocks/>
          </p:cNvSpPr>
          <p:nvPr/>
        </p:nvSpPr>
        <p:spPr>
          <a:xfrm>
            <a:off x="452218" y="627533"/>
            <a:ext cx="5867165" cy="4320481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Large aperture: 150 mm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diameter</a:t>
            </a:r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2" indent="-342900"/>
            <a:r>
              <a:rPr lang="fr-CH" sz="14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110 MPa of accumulation of stress 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the midplane due to e.m. 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forces</a:t>
            </a:r>
            <a:endParaRPr lang="fr-CH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US: 20 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units of 4.2 m long quadrupoles </a:t>
            </a:r>
            <a:endParaRPr lang="fr-CH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CERN: 10 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units of 7.15 m long 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quadrupoles</a:t>
            </a:r>
          </a:p>
          <a:p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Operational 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parameters (at 7 TeV)</a:t>
            </a:r>
          </a:p>
          <a:p>
            <a:pPr lvl="1"/>
            <a:r>
              <a:rPr lang="fr-CH" sz="16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11.3 T peak field 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the coil</a:t>
            </a:r>
          </a:p>
          <a:p>
            <a:pPr lvl="1"/>
            <a:r>
              <a:rPr lang="fr-CH" sz="16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462 </a:t>
            </a:r>
            <a:r>
              <a:rPr lang="fr-CH" sz="16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A/mm</a:t>
            </a:r>
            <a:r>
              <a:rPr lang="fr-CH" sz="1600" baseline="300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fr-CH" sz="16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overall j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Operates 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</a:t>
            </a:r>
            <a:r>
              <a:rPr lang="fr-CH" sz="16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77% on the </a:t>
            </a:r>
            <a:r>
              <a:rPr lang="fr-CH" sz="16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loadline</a:t>
            </a:r>
            <a:endParaRPr lang="fr-CH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Conductor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40 strand cable, 0.85 mm strand</a:t>
            </a:r>
          </a:p>
          <a:p>
            <a:pPr lvl="1"/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High </a:t>
            </a:r>
            <a:r>
              <a:rPr lang="fr-CH" sz="16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fr-CH" sz="1600" i="1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Nb</a:t>
            </a:r>
            <a:r>
              <a:rPr lang="fr-CH" sz="16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 </a:t>
            </a:r>
            <a:r>
              <a:rPr lang="fr-CH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strand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RRP B-OST, 1280 A/mm</a:t>
            </a:r>
            <a:r>
              <a:rPr lang="fr-CH" sz="1600" baseline="30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at 15 T, 4.22 K</a:t>
            </a:r>
          </a:p>
          <a:p>
            <a:pPr lvl="1"/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Production of more than 3000 km of 0.85 mm diameter strand, with 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cable unit lenghts 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500 m and 800 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</a:p>
          <a:p>
            <a:pPr marL="457200" lvl="1" indent="0">
              <a:buNone/>
            </a:pPr>
            <a:r>
              <a:rPr lang="fr-CH" sz="14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[</a:t>
            </a:r>
            <a:r>
              <a:rPr lang="fr-CH" sz="14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J. Fleiter, </a:t>
            </a:r>
            <a:r>
              <a:rPr lang="fr-CH" sz="14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et al. </a:t>
            </a:r>
            <a:r>
              <a:rPr lang="fr-CH" sz="14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2LOr2E-03 </a:t>
            </a:r>
            <a:r>
              <a:rPr lang="nb-NO" sz="14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]</a:t>
            </a:r>
            <a:r>
              <a:rPr lang="en-US" sz="1400" dirty="0">
                <a:latin typeface="Times"/>
                <a:cs typeface="Times"/>
              </a:rPr>
              <a:t> </a:t>
            </a:r>
            <a:endParaRPr lang="fr-CH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r>
              <a:rPr lang="fr-CH" sz="13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 [</a:t>
            </a:r>
            <a:r>
              <a:rPr lang="fr-CH" sz="13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L. Cooley, </a:t>
            </a:r>
            <a:r>
              <a:rPr lang="fr-CH" sz="13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et al. </a:t>
            </a:r>
            <a:r>
              <a:rPr lang="fr-CH" sz="13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FCC </a:t>
            </a:r>
            <a:r>
              <a:rPr lang="fr-CH" sz="13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week (2024) https://indico.cern.ch/event/1298458 </a:t>
            </a:r>
            <a:r>
              <a:rPr lang="nb-NO" sz="13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]</a:t>
            </a:r>
            <a:r>
              <a:rPr lang="en-US" sz="1300" dirty="0" smtClean="0">
                <a:latin typeface="Times"/>
                <a:cs typeface="Times"/>
              </a:rPr>
              <a:t> </a:t>
            </a:r>
            <a:endParaRPr lang="en-US" sz="1300" dirty="0">
              <a:latin typeface="Times"/>
              <a:cs typeface="Times"/>
            </a:endParaRPr>
          </a:p>
          <a:p>
            <a:pPr lvl="1"/>
            <a:endParaRPr lang="fr-CH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fr-CH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97A9B16A-B721-CE4E-8F63-79807F71F937}"/>
              </a:ext>
            </a:extLst>
          </p:cNvPr>
          <p:cNvSpPr txBox="1"/>
          <p:nvPr/>
        </p:nvSpPr>
        <p:spPr>
          <a:xfrm>
            <a:off x="5220072" y="2413059"/>
            <a:ext cx="3830467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Times"/>
                <a:cs typeface="Times"/>
              </a:rPr>
              <a:t>MQXF cross-section </a:t>
            </a:r>
          </a:p>
          <a:p>
            <a:pPr algn="ctr"/>
            <a:r>
              <a:rPr lang="fr-CH" sz="12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(P. Ferracin, G. Ambrosio, et al</a:t>
            </a:r>
            <a:r>
              <a:rPr lang="fr-CH" sz="12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. IEEE TAS 26 (2016))</a:t>
            </a:r>
            <a:r>
              <a:rPr lang="en-US" sz="1200" dirty="0" smtClean="0">
                <a:latin typeface="Times"/>
                <a:cs typeface="Times"/>
              </a:rPr>
              <a:t> </a:t>
            </a:r>
            <a:endParaRPr lang="en-US" sz="1200" dirty="0">
              <a:latin typeface="Times"/>
              <a:cs typeface="Times"/>
            </a:endParaRPr>
          </a:p>
        </p:txBody>
      </p:sp>
      <p:pic>
        <p:nvPicPr>
          <p:cNvPr id="11" name="Picture 10" descr="MQXF">
            <a:extLst>
              <a:ext uri="{FF2B5EF4-FFF2-40B4-BE49-F238E27FC236}">
                <a16:creationId xmlns:a16="http://schemas.microsoft.com/office/drawing/2014/main" xmlns="" id="{B46CD8C6-1CD1-9939-0FCE-362813641BCB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627533"/>
            <a:ext cx="2304256" cy="185045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134652"/>
            <a:ext cx="1043608" cy="323021"/>
          </a:xfrm>
          <a:prstGeom prst="rect">
            <a:avLst/>
          </a:prstGeom>
        </p:spPr>
      </p:pic>
      <p:pic>
        <p:nvPicPr>
          <p:cNvPr id="17" name="Picture 2" descr="151013_final_asssembly.jpg">
            <a:extLst>
              <a:ext uri="{FF2B5EF4-FFF2-40B4-BE49-F238E27FC236}">
                <a16:creationId xmlns:a16="http://schemas.microsoft.com/office/drawing/2014/main" xmlns="" id="{F1FB0F28-E936-070E-5953-B038CE765E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2714" y="2900019"/>
            <a:ext cx="2541774" cy="1906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09874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Foreword</a:t>
            </a: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>
          <a:xfrm>
            <a:off x="7812360" y="4873500"/>
            <a:ext cx="719640" cy="270000"/>
          </a:xfrm>
        </p:spPr>
        <p:txBody>
          <a:bodyPr/>
          <a:lstStyle/>
          <a:p>
            <a:r>
              <a:rPr lang="en-GB" noProof="0" dirty="0"/>
              <a:t>E. Todesco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xmlns="" id="{24B1ADEC-1912-4573-AA9D-96BF6197023C}"/>
              </a:ext>
            </a:extLst>
          </p:cNvPr>
          <p:cNvSpPr txBox="1">
            <a:spLocks/>
          </p:cNvSpPr>
          <p:nvPr/>
        </p:nvSpPr>
        <p:spPr>
          <a:xfrm>
            <a:off x="316055" y="771549"/>
            <a:ext cx="8504417" cy="3786913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history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superconductivity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applied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magnets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very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interesting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paradigm</a:t>
            </a:r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Theory </a:t>
            </a:r>
            <a:r>
              <a:rPr lang="fr-CH" sz="14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lags </a:t>
            </a:r>
            <a:r>
              <a:rPr lang="fr-CH" sz="1400" dirty="0" err="1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behind</a:t>
            </a:r>
            <a:r>
              <a:rPr lang="fr-CH" sz="14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 err="1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experimental</a:t>
            </a:r>
            <a:r>
              <a:rPr lang="fr-CH" sz="14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 err="1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results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arriving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several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decades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later</a:t>
            </a:r>
            <a:endParaRPr lang="fr-CH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Applications of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superconductivity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build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magnets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above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 T </a:t>
            </a:r>
            <a:r>
              <a:rPr lang="fr-CH" sz="14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arrive 50 </a:t>
            </a:r>
            <a:r>
              <a:rPr lang="fr-CH" sz="1400" dirty="0" err="1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years</a:t>
            </a:r>
            <a:r>
              <a:rPr lang="fr-CH" sz="14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 err="1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</a:t>
            </a:r>
            <a:r>
              <a:rPr lang="fr-CH" sz="14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Onnes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discovery</a:t>
            </a:r>
            <a:endParaRPr lang="fr-CH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discovery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made possible by a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technological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achievement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making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liquid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He), </a:t>
            </a:r>
            <a:r>
              <a:rPr lang="fr-CH" sz="1400" dirty="0" err="1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explicitly</a:t>
            </a:r>
            <a:r>
              <a:rPr lang="fr-CH" sz="14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 err="1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mentioned</a:t>
            </a:r>
            <a:r>
              <a:rPr lang="fr-CH" sz="14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the attribution of the Nobel </a:t>
            </a:r>
            <a:r>
              <a:rPr lang="fr-CH" sz="1400" dirty="0" err="1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prize</a:t>
            </a:r>
            <a:r>
              <a:rPr lang="fr-CH" sz="14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whereas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superconductivity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itself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not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mentioned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 </a:t>
            </a:r>
          </a:p>
          <a:p>
            <a:pPr marL="457200" lvl="1" indent="0" algn="l">
              <a:buNone/>
            </a:pPr>
            <a:r>
              <a:rPr lang="en-GB" sz="1100" i="1" dirty="0">
                <a:latin typeface="Times" panose="02020603050405020304" pitchFamily="18" charset="0"/>
                <a:cs typeface="Times" panose="02020603050405020304" pitchFamily="18" charset="0"/>
              </a:rPr>
              <a:t>”For his investigations on the properties of matter at low temperatures which led, inter alia, to the production of liquid helium”</a:t>
            </a:r>
            <a:r>
              <a:rPr lang="en-GB" sz="1100" dirty="0"/>
              <a:t> 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1" algn="l"/>
            <a:endParaRPr lang="fr-CH" sz="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fr-CH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 algn="l">
              <a:buNone/>
            </a:pPr>
            <a:endParaRPr lang="fr-CH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457200" lvl="1" indent="0" algn="l">
              <a:buNone/>
            </a:pPr>
            <a:endParaRPr lang="fr-CH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5" descr="fig1">
            <a:extLst>
              <a:ext uri="{FF2B5EF4-FFF2-40B4-BE49-F238E27FC236}">
                <a16:creationId xmlns:a16="http://schemas.microsoft.com/office/drawing/2014/main" xmlns="" id="{26770966-10B2-B59E-E95B-D51900D272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0367" y="2466989"/>
            <a:ext cx="1538287" cy="19622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 descr="fig2">
            <a:extLst>
              <a:ext uri="{FF2B5EF4-FFF2-40B4-BE49-F238E27FC236}">
                <a16:creationId xmlns:a16="http://schemas.microsoft.com/office/drawing/2014/main" xmlns="" id="{4627866A-8ADE-E4D8-84F2-2D022026F8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527" y="2714457"/>
            <a:ext cx="1522512" cy="1747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xmlns="" id="{FA9D0812-4067-2FA5-5226-56AF581C2B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05197" y="4490264"/>
            <a:ext cx="2168525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9pPr>
          </a:lstStyle>
          <a:p>
            <a:pPr algn="ctr"/>
            <a:r>
              <a:rPr lang="it-IT" sz="1000" dirty="0"/>
              <a:t>Heinke Kamerlingh Onnes </a:t>
            </a:r>
          </a:p>
          <a:p>
            <a:pPr algn="ctr"/>
            <a:r>
              <a:rPr lang="it-IT" sz="1000" dirty="0"/>
              <a:t>(18 July 1853 – 4 February 1928) </a:t>
            </a:r>
          </a:p>
          <a:p>
            <a:pPr algn="ctr"/>
            <a:r>
              <a:rPr lang="it-IT" sz="1000" dirty="0"/>
              <a:t>Nobel prize 1913</a:t>
            </a:r>
            <a:endParaRPr lang="en-US" sz="1000" dirty="0"/>
          </a:p>
        </p:txBody>
      </p:sp>
      <p:sp>
        <p:nvSpPr>
          <p:cNvPr id="9" name="Text Box 8">
            <a:extLst>
              <a:ext uri="{FF2B5EF4-FFF2-40B4-BE49-F238E27FC236}">
                <a16:creationId xmlns:a16="http://schemas.microsoft.com/office/drawing/2014/main" xmlns="" id="{AAF0CE1A-3BA8-4F5F-C00B-19E912E74C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89880" y="4812569"/>
            <a:ext cx="2304256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fr-CH" sz="1000" dirty="0"/>
              <a:t>First </a:t>
            </a:r>
            <a:r>
              <a:rPr lang="fr-CH" sz="1000" dirty="0" err="1"/>
              <a:t>superconducting</a:t>
            </a:r>
            <a:r>
              <a:rPr lang="fr-CH" sz="1000" dirty="0"/>
              <a:t> magnets, 60’s</a:t>
            </a:r>
            <a:endParaRPr lang="en-US" sz="1000" dirty="0"/>
          </a:p>
        </p:txBody>
      </p:sp>
      <p:sp>
        <p:nvSpPr>
          <p:cNvPr id="11" name="Text Box 8">
            <a:extLst>
              <a:ext uri="{FF2B5EF4-FFF2-40B4-BE49-F238E27FC236}">
                <a16:creationId xmlns:a16="http://schemas.microsoft.com/office/drawing/2014/main" xmlns="" id="{9ECA56CD-7139-D4D3-C56D-738C6DE76E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79912" y="4735625"/>
            <a:ext cx="230425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9pPr>
          </a:lstStyle>
          <a:p>
            <a:pPr algn="ctr"/>
            <a:r>
              <a:rPr lang="fr-CH" sz="1000" dirty="0" err="1"/>
              <a:t>Onnes</a:t>
            </a:r>
            <a:r>
              <a:rPr lang="fr-CH" sz="1000" dirty="0"/>
              <a:t> He </a:t>
            </a:r>
            <a:r>
              <a:rPr lang="fr-CH" sz="1000" dirty="0" err="1"/>
              <a:t>liquefactor</a:t>
            </a:r>
            <a:r>
              <a:rPr lang="fr-CH" sz="1000" dirty="0"/>
              <a:t>, </a:t>
            </a:r>
          </a:p>
          <a:p>
            <a:pPr algn="ctr"/>
            <a:r>
              <a:rPr lang="fr-CH" sz="1000" dirty="0"/>
              <a:t>Boerhaave </a:t>
            </a:r>
            <a:r>
              <a:rPr lang="fr-CH" sz="1000" dirty="0" err="1"/>
              <a:t>museum</a:t>
            </a:r>
            <a:r>
              <a:rPr lang="fr-CH" sz="1000" dirty="0"/>
              <a:t>, Leiden</a:t>
            </a:r>
            <a:endParaRPr lang="en-US" sz="1000" dirty="0"/>
          </a:p>
        </p:txBody>
      </p:sp>
      <p:pic>
        <p:nvPicPr>
          <p:cNvPr id="13" name="Picture 12" descr="A human body model and skeleton&#10;&#10;Description automatically generated">
            <a:extLst>
              <a:ext uri="{FF2B5EF4-FFF2-40B4-BE49-F238E27FC236}">
                <a16:creationId xmlns:a16="http://schemas.microsoft.com/office/drawing/2014/main" xmlns="" id="{98348DFD-4697-6F9B-47D4-A70DBC34655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33869" y="2466989"/>
            <a:ext cx="1710901" cy="228120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7A07174C-E913-CD1D-FFA3-6999DC9B02D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16460" y="2466989"/>
            <a:ext cx="1056377" cy="2281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80615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 on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WP3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30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843558"/>
            <a:ext cx="8424936" cy="38164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1-m-long models: 6 reaching performance out of 7</a:t>
            </a:r>
          </a:p>
          <a:p>
            <a:r>
              <a:rPr lang="fr-CH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4.2-m-long magnets: 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Two prototypes not reaching performance</a:t>
            </a:r>
          </a:p>
          <a:p>
            <a:pPr lvl="1"/>
            <a:r>
              <a:rPr lang="fr-CH" sz="16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 out of 12 series magnets reaching requirements 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 magnets required a coil replacement, one to be done)</a:t>
            </a:r>
          </a:p>
          <a:p>
            <a:pPr marL="342900" lvl="1" indent="-342900"/>
            <a:r>
              <a:rPr lang="fr-CH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7.15-m-long magnets: </a:t>
            </a:r>
            <a:r>
              <a:rPr lang="fr-CH" sz="13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 </a:t>
            </a:r>
            <a:r>
              <a:rPr lang="fr-CH" sz="13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[</a:t>
            </a:r>
            <a:r>
              <a:rPr lang="fr-CH" sz="13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S. Izquierdo Bermudez </a:t>
            </a:r>
            <a:r>
              <a:rPr lang="fr-CH" sz="13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et al. </a:t>
            </a:r>
            <a:r>
              <a:rPr lang="fr-CH" sz="13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2LOr2E-01</a:t>
            </a:r>
            <a:r>
              <a:rPr lang="nb-NO" sz="13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]</a:t>
            </a:r>
            <a:r>
              <a:rPr lang="en-US" sz="1300" dirty="0" smtClean="0">
                <a:latin typeface="Times"/>
                <a:cs typeface="Times"/>
              </a:rPr>
              <a:t> </a:t>
            </a:r>
            <a:endParaRPr lang="fr-CH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Two prototypes not reaching performance, </a:t>
            </a:r>
          </a:p>
          <a:p>
            <a:pPr lvl="1"/>
            <a:r>
              <a:rPr lang="fr-CH" sz="16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out of 4 series magnets reaching requirements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(issue with performance limitations has been solved)</a:t>
            </a:r>
          </a:p>
          <a:p>
            <a:r>
              <a:rPr lang="fr-CH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Full statistics and timeline in the appendix</a:t>
            </a:r>
          </a:p>
          <a:p>
            <a:endParaRPr lang="fr-CH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fr-CH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Results: reproducibility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0481" y="2787773"/>
            <a:ext cx="3146988" cy="199833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0192" y="889802"/>
            <a:ext cx="2737277" cy="171764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6216" y="212324"/>
            <a:ext cx="1495466" cy="46288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0674" y="41700"/>
            <a:ext cx="762651" cy="750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63264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 on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WP3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31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27534"/>
            <a:ext cx="8424936" cy="38164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Short models</a:t>
            </a:r>
          </a:p>
          <a:p>
            <a:pPr lvl="1"/>
            <a:r>
              <a:rPr lang="fr-CH" sz="1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Reached </a:t>
            </a:r>
            <a:r>
              <a:rPr lang="fr-CH" sz="18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1.5 – 2 T more </a:t>
            </a:r>
            <a:r>
              <a:rPr lang="fr-CH" sz="1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than requirements (above 13 T) </a:t>
            </a:r>
            <a:r>
              <a:rPr lang="fr-CH" sz="12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[F</a:t>
            </a:r>
            <a:r>
              <a:rPr lang="fr-CH" sz="12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. Mangiarotti, et al</a:t>
            </a:r>
            <a:r>
              <a:rPr lang="fr-CH" sz="12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. 2LOr2E-02]</a:t>
            </a:r>
            <a:endParaRPr lang="fr-CH" sz="18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1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Reached systematically </a:t>
            </a:r>
            <a:r>
              <a:rPr lang="fr-CH" sz="18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operational field also at </a:t>
            </a:r>
            <a:r>
              <a:rPr lang="fr-CH" sz="18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4.5 </a:t>
            </a:r>
            <a:r>
              <a:rPr lang="fr-CH" sz="18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</a:p>
          <a:p>
            <a:r>
              <a:rPr lang="fr-CH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Long magnets are not powered above nominal</a:t>
            </a:r>
          </a:p>
          <a:p>
            <a:pPr lvl="1"/>
            <a:r>
              <a:rPr lang="fr-CH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Reached </a:t>
            </a:r>
            <a:r>
              <a:rPr lang="fr-CH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systematically </a:t>
            </a:r>
            <a:r>
              <a:rPr lang="fr-CH" sz="16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operational field also at 4.5 </a:t>
            </a:r>
            <a:r>
              <a:rPr lang="fr-CH" sz="16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 </a:t>
            </a:r>
            <a:r>
              <a:rPr lang="fr-CH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(&gt;2.5 K temperature margin)</a:t>
            </a:r>
            <a:endParaRPr lang="fr-CH" sz="16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fr-CH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DC851C21-E9A4-5D45-81A5-7BD6B6D336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96" y="2427733"/>
            <a:ext cx="5364212" cy="247452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3FAEB7A2-132E-0D6E-58F9-5C7F06D2C1AC}"/>
              </a:ext>
            </a:extLst>
          </p:cNvPr>
          <p:cNvSpPr txBox="1"/>
          <p:nvPr/>
        </p:nvSpPr>
        <p:spPr>
          <a:xfrm>
            <a:off x="35496" y="4830138"/>
            <a:ext cx="5125121" cy="25391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050" dirty="0">
                <a:latin typeface="Times" panose="02020603050405020304" pitchFamily="18" charset="0"/>
                <a:cs typeface="Times" panose="02020603050405020304" pitchFamily="18" charset="0"/>
              </a:rPr>
              <a:t>MQXFS4 test </a:t>
            </a:r>
            <a:r>
              <a:rPr lang="fr-CH" sz="1050" dirty="0" err="1">
                <a:latin typeface="Times" panose="02020603050405020304" pitchFamily="18" charset="0"/>
                <a:cs typeface="Times" panose="02020603050405020304" pitchFamily="18" charset="0"/>
              </a:rPr>
              <a:t>results</a:t>
            </a:r>
            <a:r>
              <a:rPr lang="fr-CH" sz="1050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05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[S. Izquierdo Bermudez, J. C. Perez, P. Ferracin, F. Mangiarotti, et al.]</a:t>
            </a:r>
            <a:endParaRPr lang="en-GB" sz="105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Results: operational margins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2524" y="533212"/>
            <a:ext cx="1495466" cy="46288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0674" y="1347614"/>
            <a:ext cx="762651" cy="75001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46204" y="2355725"/>
            <a:ext cx="3411786" cy="255173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3FAEB7A2-132E-0D6E-58F9-5C7F06D2C1AC}"/>
              </a:ext>
            </a:extLst>
          </p:cNvPr>
          <p:cNvSpPr txBox="1"/>
          <p:nvPr/>
        </p:nvSpPr>
        <p:spPr>
          <a:xfrm>
            <a:off x="6012160" y="4889584"/>
            <a:ext cx="2409978" cy="25391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050" dirty="0" smtClean="0">
                <a:latin typeface="Times" panose="02020603050405020304" pitchFamily="18" charset="0"/>
                <a:cs typeface="Times" panose="02020603050405020304" pitchFamily="18" charset="0"/>
              </a:rPr>
              <a:t>One of the first 7-m.long Nb</a:t>
            </a:r>
            <a:r>
              <a:rPr lang="fr-CH" sz="1050" baseline="-25000" dirty="0" smtClean="0">
                <a:latin typeface="Times" panose="02020603050405020304" pitchFamily="18" charset="0"/>
                <a:cs typeface="Times" panose="02020603050405020304" pitchFamily="18" charset="0"/>
              </a:rPr>
              <a:t>3</a:t>
            </a:r>
            <a:r>
              <a:rPr lang="fr-CH" sz="1050" dirty="0" smtClean="0">
                <a:latin typeface="Times" panose="02020603050405020304" pitchFamily="18" charset="0"/>
                <a:cs typeface="Times" panose="02020603050405020304" pitchFamily="18" charset="0"/>
              </a:rPr>
              <a:t>Sn magnets</a:t>
            </a:r>
            <a:endParaRPr lang="en-GB" sz="105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66815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 on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WP3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32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27534"/>
            <a:ext cx="8424936" cy="38164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Endurance: </a:t>
            </a:r>
            <a:endParaRPr lang="fr-CH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Several thermal cycles both on short and on long magnets, </a:t>
            </a:r>
            <a:r>
              <a:rPr lang="fr-CH" sz="16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showing no degradation</a:t>
            </a:r>
          </a:p>
          <a:p>
            <a:r>
              <a:rPr lang="fr-CH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Resiliance</a:t>
            </a:r>
            <a:endParaRPr lang="fr-CH" sz="20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Accident during transport for MQXFA11, </a:t>
            </a:r>
            <a:r>
              <a:rPr lang="fr-CH" sz="16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g experienced, magnet reached performance</a:t>
            </a:r>
            <a:endParaRPr lang="fr-CH" sz="1600" dirty="0">
              <a:solidFill>
                <a:srgbClr val="CA11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43608" y="4662116"/>
            <a:ext cx="3431348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200" dirty="0">
                <a:latin typeface="Times" panose="02020603050405020304" pitchFamily="18" charset="0"/>
                <a:cs typeface="Times" panose="02020603050405020304" pitchFamily="18" charset="0"/>
              </a:rPr>
              <a:t>Powering test of first six conform MQXFA magnets </a:t>
            </a:r>
          </a:p>
          <a:p>
            <a:r>
              <a:rPr lang="fr-CH" sz="12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[J</a:t>
            </a:r>
            <a:r>
              <a:rPr lang="fr-CH" sz="12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. </a:t>
            </a:r>
            <a:r>
              <a:rPr lang="fr-CH" sz="1200" dirty="0" err="1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Muratore</a:t>
            </a:r>
            <a:r>
              <a:rPr lang="fr-CH" sz="12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B. Ahia, S. </a:t>
            </a:r>
            <a:r>
              <a:rPr lang="fr-CH" sz="12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Feher, G. Ambrosio </a:t>
            </a:r>
            <a:r>
              <a:rPr lang="fr-CH" sz="12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et al</a:t>
            </a:r>
            <a:r>
              <a:rPr lang="fr-CH" sz="12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  <a:r>
              <a:rPr lang="nb-NO" sz="12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 ]</a:t>
            </a:r>
            <a:endParaRPr lang="en-GB" sz="12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13" name="Picture 1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742" y="2067694"/>
            <a:ext cx="4260250" cy="2601601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7707" y="123635"/>
            <a:ext cx="1495466" cy="46288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809162" y="4791291"/>
            <a:ext cx="2326278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200" dirty="0">
                <a:latin typeface="Times" panose="02020603050405020304" pitchFamily="18" charset="0"/>
                <a:cs typeface="Times" panose="02020603050405020304" pitchFamily="18" charset="0"/>
              </a:rPr>
              <a:t>Non conform MQXFA11 transport</a:t>
            </a:r>
            <a:endParaRPr lang="en-GB" sz="12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xmlns="" id="{738B581B-CCC8-48DE-9F0B-5F17A905AB6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849" b="20364"/>
          <a:stretch/>
        </p:blipFill>
        <p:spPr bwMode="auto">
          <a:xfrm>
            <a:off x="4641075" y="3193027"/>
            <a:ext cx="2012558" cy="1610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>
            <a:extLst>
              <a:ext uri="{FF2B5EF4-FFF2-40B4-BE49-F238E27FC236}">
                <a16:creationId xmlns:a16="http://schemas.microsoft.com/office/drawing/2014/main" xmlns="" id="{271459FE-72AA-4DA5-8A90-4FA06E4920B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87" b="9643"/>
          <a:stretch/>
        </p:blipFill>
        <p:spPr bwMode="auto">
          <a:xfrm>
            <a:off x="6339128" y="2060333"/>
            <a:ext cx="2644266" cy="2687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Results: endurance and </a:t>
            </a:r>
            <a:r>
              <a:rPr lang="en-US" dirty="0" err="1" smtClean="0"/>
              <a:t>resiliance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1022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sz="2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Results: overcoming limitations</a:t>
            </a:r>
            <a:endParaRPr lang="en-GB" sz="28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 on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WP3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33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27534"/>
            <a:ext cx="8424936" cy="38164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first two 7-m-long prototypes did not reach requirements</a:t>
            </a:r>
            <a:endParaRPr lang="fr-CH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following two reached requirement, but still show </a:t>
            </a:r>
            <a:r>
              <a:rPr lang="fr-CH" sz="16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performance limitations at 4.5 K</a:t>
            </a:r>
            <a:endParaRPr lang="fr-CH" sz="1600" dirty="0">
              <a:solidFill>
                <a:srgbClr val="CA11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MQXFBP1 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was disassembled, and </a:t>
            </a:r>
            <a:r>
              <a:rPr lang="fr-CH" sz="16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longitudinally broken filaments 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were found in the limiting 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coil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issue was removed by not having the binder in the outer layer of the coil 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(note that the US collaboration kept the original baseline, 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not 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seeing 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issue)</a:t>
            </a:r>
            <a:endParaRPr lang="fr-CH" sz="1600" dirty="0">
              <a:solidFill>
                <a:schemeClr val="accent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9552" y="4689081"/>
            <a:ext cx="460851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100" dirty="0">
                <a:latin typeface="Times" panose="02020603050405020304" pitchFamily="18" charset="0"/>
                <a:cs typeface="Times" panose="02020603050405020304" pitchFamily="18" charset="0"/>
              </a:rPr>
              <a:t>MQXFB </a:t>
            </a:r>
            <a:r>
              <a:rPr lang="fr-CH" sz="1100" dirty="0" smtClean="0">
                <a:latin typeface="Times" panose="02020603050405020304" pitchFamily="18" charset="0"/>
                <a:cs typeface="Times" panose="02020603050405020304" pitchFamily="18" charset="0"/>
              </a:rPr>
              <a:t>prototypes </a:t>
            </a:r>
            <a:r>
              <a:rPr lang="fr-CH" sz="1100" dirty="0">
                <a:latin typeface="Times" panose="02020603050405020304" pitchFamily="18" charset="0"/>
                <a:cs typeface="Times" panose="02020603050405020304" pitchFamily="18" charset="0"/>
              </a:rPr>
              <a:t>performance </a:t>
            </a:r>
          </a:p>
          <a:p>
            <a:pPr algn="ctr"/>
            <a:r>
              <a:rPr lang="fr-CH" sz="11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[S</a:t>
            </a:r>
            <a:r>
              <a:rPr lang="fr-CH" sz="11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. Izquierdo Bermudez, F. Mangiarotti, et al</a:t>
            </a:r>
            <a:r>
              <a:rPr lang="fr-CH" sz="11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  <a:r>
              <a:rPr lang="nb-NO" sz="11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 </a:t>
            </a:r>
            <a:r>
              <a:rPr lang="nb-NO" sz="11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IEEE TAS 33 (2023) 4001209]</a:t>
            </a:r>
            <a:endParaRPr lang="en-GB" sz="11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18" name="Picture 1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350292"/>
            <a:ext cx="3600400" cy="23583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Picture 18"/>
          <p:cNvPicPr/>
          <p:nvPr/>
        </p:nvPicPr>
        <p:blipFill>
          <a:blip r:embed="rId3"/>
          <a:stretch>
            <a:fillRect/>
          </a:stretch>
        </p:blipFill>
        <p:spPr>
          <a:xfrm>
            <a:off x="4860032" y="2410748"/>
            <a:ext cx="3934328" cy="2057893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5030250" y="4493184"/>
            <a:ext cx="3619076" cy="6001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CH" sz="1100" dirty="0" err="1">
                <a:latin typeface="Times" panose="02020603050405020304" pitchFamily="18" charset="0"/>
                <a:cs typeface="Times" panose="02020603050405020304" pitchFamily="18" charset="0"/>
              </a:rPr>
              <a:t>Broken</a:t>
            </a:r>
            <a:r>
              <a:rPr lang="fr-CH" sz="1100" dirty="0">
                <a:latin typeface="Times" panose="02020603050405020304" pitchFamily="18" charset="0"/>
                <a:cs typeface="Times" panose="02020603050405020304" pitchFamily="18" charset="0"/>
              </a:rPr>
              <a:t> filaments in </a:t>
            </a:r>
            <a:r>
              <a:rPr lang="fr-CH" sz="1100" dirty="0" err="1">
                <a:latin typeface="Times" panose="02020603050405020304" pitchFamily="18" charset="0"/>
                <a:cs typeface="Times" panose="02020603050405020304" pitchFamily="18" charset="0"/>
              </a:rPr>
              <a:t>coil</a:t>
            </a:r>
            <a:r>
              <a:rPr lang="fr-CH" sz="1100" dirty="0">
                <a:latin typeface="Times" panose="02020603050405020304" pitchFamily="18" charset="0"/>
                <a:cs typeface="Times" panose="02020603050405020304" pitchFamily="18" charset="0"/>
              </a:rPr>
              <a:t> 108, </a:t>
            </a:r>
            <a:r>
              <a:rPr lang="fr-CH" sz="1100" dirty="0" err="1">
                <a:latin typeface="Times" panose="02020603050405020304" pitchFamily="18" charset="0"/>
                <a:cs typeface="Times" panose="02020603050405020304" pitchFamily="18" charset="0"/>
              </a:rPr>
              <a:t>limiting</a:t>
            </a:r>
            <a:r>
              <a:rPr lang="fr-CH" sz="1100" dirty="0">
                <a:latin typeface="Times" panose="02020603050405020304" pitchFamily="18" charset="0"/>
                <a:cs typeface="Times" panose="02020603050405020304" pitchFamily="18" charset="0"/>
              </a:rPr>
              <a:t> MQXFBP1 </a:t>
            </a:r>
          </a:p>
          <a:p>
            <a:pPr algn="ctr"/>
            <a:r>
              <a:rPr lang="fr-CH" sz="11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[A. Moros</a:t>
            </a:r>
            <a:r>
              <a:rPr lang="fr-CH" sz="11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S. Sgobba, et </a:t>
            </a:r>
            <a:r>
              <a:rPr lang="fr-CH" sz="11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al</a:t>
            </a:r>
            <a:r>
              <a:rPr lang="fr-CH" sz="11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. IEEE TAS 33 (2023) 4000208</a:t>
            </a:r>
            <a:r>
              <a:rPr lang="nb-NO" sz="11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]</a:t>
            </a:r>
          </a:p>
          <a:p>
            <a:pPr algn="ctr"/>
            <a:r>
              <a:rPr lang="fr-CH" sz="11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[I. Santillana, </a:t>
            </a:r>
            <a:r>
              <a:rPr lang="fr-CH" sz="11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et al. </a:t>
            </a:r>
            <a:r>
              <a:rPr lang="fr-CH" sz="11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SUST 37 </a:t>
            </a:r>
            <a:r>
              <a:rPr lang="fr-CH" sz="11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</a:t>
            </a:r>
            <a:r>
              <a:rPr lang="fr-CH" sz="11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2024) 085007</a:t>
            </a:r>
            <a:r>
              <a:rPr lang="nb-NO" sz="11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]</a:t>
            </a:r>
            <a:endParaRPr lang="en-GB" sz="11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4074" y="37081"/>
            <a:ext cx="762651" cy="750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14918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E. Todesco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34</a:t>
            </a:fld>
            <a:endParaRPr lang="fr-FR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xmlns="" id="{24B1ADEC-1912-4573-AA9D-96BF6197023C}"/>
              </a:ext>
            </a:extLst>
          </p:cNvPr>
          <p:cNvSpPr txBox="1">
            <a:spLocks/>
          </p:cNvSpPr>
          <p:nvPr/>
        </p:nvSpPr>
        <p:spPr>
          <a:xfrm>
            <a:off x="316055" y="771549"/>
            <a:ext cx="8504417" cy="3786913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HL-LHC uses CLIQ as a protection system,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together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standard technique of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outer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layer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quench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heaters</a:t>
            </a:r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CLIQ 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units provoke 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quench in the 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coils via the discharge of a capacitor and the ensuing current pulse</a:t>
            </a:r>
          </a:p>
          <a:p>
            <a:pPr lvl="1" algn="l"/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Developed 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CERN by G. Kirby, V.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Datskov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and E. Ravaioli in 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2013-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2018</a:t>
            </a:r>
          </a:p>
          <a:p>
            <a:pPr lvl="1" algn="l"/>
            <a:endParaRPr lang="fr-CH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fr-CH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fr-CH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fr-CH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fr-CH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fr-CH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fr-CH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fr-CH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fr-CH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fr-CH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fr-CH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technique also used in China 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protect short models magnets 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SPPC</a:t>
            </a:r>
          </a:p>
          <a:p>
            <a:pPr marL="0" indent="0" algn="l">
              <a:buNone/>
            </a:pPr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99592" y="4515966"/>
            <a:ext cx="603170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fr-CH" sz="12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CLIQ discharge in MQXF magnets [</a:t>
            </a:r>
            <a:r>
              <a:rPr lang="nb-NO" sz="12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E. </a:t>
            </a:r>
            <a:r>
              <a:rPr lang="nb-NO" sz="1200" dirty="0" err="1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Ravaioli</a:t>
            </a:r>
            <a:r>
              <a:rPr lang="nb-NO" sz="12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, et </a:t>
            </a:r>
            <a:r>
              <a:rPr lang="nb-NO" sz="12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al, IEEE TAS </a:t>
            </a:r>
            <a:r>
              <a:rPr lang="nb-NO" sz="12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25 </a:t>
            </a:r>
            <a:r>
              <a:rPr lang="nb-NO" sz="12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(</a:t>
            </a:r>
            <a:r>
              <a:rPr lang="nb-NO" sz="12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2015) </a:t>
            </a:r>
            <a:r>
              <a:rPr lang="nb-NO" sz="12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4001305]</a:t>
            </a:r>
            <a:endParaRPr lang="fr-CH" sz="12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  <a:sym typeface="Symbol" pitchFamily="18" charset="2"/>
            </a:endParaRPr>
          </a:p>
        </p:txBody>
      </p:sp>
      <p:pic>
        <p:nvPicPr>
          <p:cNvPr id="7" name="Picture 6" descr="cliq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3178" y="1907731"/>
            <a:ext cx="3507615" cy="2650731"/>
          </a:xfrm>
          <a:prstGeom prst="rect">
            <a:avLst/>
          </a:prstGeom>
        </p:spPr>
      </p:pic>
      <p:pic>
        <p:nvPicPr>
          <p:cNvPr id="9" name="Picture 8" descr="813f90c2-394e-43e3-8bd0-3a7b7d238bd0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68" y="2127305"/>
            <a:ext cx="2948947" cy="2211710"/>
          </a:xfrm>
          <a:prstGeom prst="rect">
            <a:avLst/>
          </a:prstGeom>
        </p:spPr>
      </p:pic>
      <p:pic>
        <p:nvPicPr>
          <p:cNvPr id="11" name="Picture 10" descr="831cd6fc-587f-4acd-802c-98f59b14cabc.jpe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272785" y="2313657"/>
            <a:ext cx="2328834" cy="1746625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Results: new paradigm for protection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93422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Lessons to be taken</a:t>
            </a: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E. Todesco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35</a:t>
            </a:fld>
            <a:endParaRPr lang="fr-FR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xmlns="" id="{24B1ADEC-1912-4573-AA9D-96BF6197023C}"/>
              </a:ext>
            </a:extLst>
          </p:cNvPr>
          <p:cNvSpPr txBox="1">
            <a:spLocks/>
          </p:cNvSpPr>
          <p:nvPr/>
        </p:nvSpPr>
        <p:spPr>
          <a:xfrm>
            <a:off x="316055" y="771549"/>
            <a:ext cx="8504417" cy="3786913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HL-LHC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proving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viability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fr-CH" sz="18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Nb</a:t>
            </a:r>
            <a:r>
              <a:rPr lang="fr-CH" sz="1800" baseline="-250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CH" sz="18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 magnets </a:t>
            </a:r>
            <a:r>
              <a:rPr lang="fr-CH" sz="1800" dirty="0" err="1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CH" sz="18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11.5 T </a:t>
            </a:r>
            <a:r>
              <a:rPr lang="fr-CH" sz="1800" dirty="0" err="1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peak</a:t>
            </a:r>
            <a:r>
              <a:rPr lang="fr-CH" sz="18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field</a:t>
            </a:r>
            <a:r>
              <a:rPr lang="fr-CH" sz="18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up to 7 m long</a:t>
            </a:r>
          </a:p>
          <a:p>
            <a:pPr lvl="1" algn="l"/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 full size magnets are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being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produced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same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design, in US and at CERN: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are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halfway</a:t>
            </a:r>
            <a:endParaRPr lang="fr-CH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Magnets 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 compatible for operation in the HL-LHC in terms of performance, endurance, field quality, protection, etc ..</a:t>
            </a:r>
          </a:p>
          <a:p>
            <a:pPr algn="l"/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Short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models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reached</a:t>
            </a:r>
            <a:r>
              <a:rPr lang="fr-CH" sz="18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systematically</a:t>
            </a:r>
            <a:r>
              <a:rPr lang="fr-CH" sz="18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&gt;13 T </a:t>
            </a:r>
            <a:r>
              <a:rPr lang="fr-CH" sz="1800" dirty="0" err="1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peak</a:t>
            </a:r>
            <a:r>
              <a:rPr lang="fr-CH" sz="18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field</a:t>
            </a:r>
            <a:r>
              <a:rPr lang="fr-CH" sz="18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i.e. 1.5 T more</a:t>
            </a:r>
          </a:p>
          <a:p>
            <a:pPr lvl="1" algn="l"/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preload and limits in stress, see  </a:t>
            </a:r>
            <a:r>
              <a:rPr lang="fr-CH" sz="14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[</a:t>
            </a:r>
            <a:r>
              <a:rPr lang="nb-NO" sz="14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F. </a:t>
            </a:r>
            <a:r>
              <a:rPr lang="nb-NO" sz="1400" dirty="0" err="1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Mangiarotti</a:t>
            </a:r>
            <a:r>
              <a:rPr lang="nb-NO" sz="14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, </a:t>
            </a:r>
            <a:r>
              <a:rPr lang="nb-NO" sz="14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et </a:t>
            </a:r>
            <a:r>
              <a:rPr lang="nb-NO" sz="14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al., 2LOr2E-02 and G. </a:t>
            </a:r>
            <a:r>
              <a:rPr lang="nb-NO" sz="1400" dirty="0" err="1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Vallone</a:t>
            </a:r>
            <a:r>
              <a:rPr lang="nb-NO" sz="14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, et al. 2LOr2E-05]</a:t>
            </a:r>
            <a:endParaRPr lang="fr-CH" sz="1400" dirty="0" smtClean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  <a:sym typeface="Symbol" pitchFamily="18" charset="2"/>
            </a:endParaRPr>
          </a:p>
          <a:p>
            <a:pPr marL="457200" lvl="1" indent="0" algn="l">
              <a:buNone/>
            </a:pPr>
            <a:endParaRPr lang="fr-CH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Magnets 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built 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three production lines (two in the US and one at CERN): 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is the first 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requirement for industrialization</a:t>
            </a:r>
          </a:p>
          <a:p>
            <a:pPr algn="l"/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Synergy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betweeen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US and CERN has been instrumental in the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success</a:t>
            </a:r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>
              <a:buNone/>
            </a:pPr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34898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3" name="Straight Arrow Connector 52"/>
          <p:cNvCxnSpPr/>
          <p:nvPr/>
        </p:nvCxnSpPr>
        <p:spPr>
          <a:xfrm flipV="1">
            <a:off x="3890508" y="1111845"/>
            <a:ext cx="0" cy="2116088"/>
          </a:xfrm>
          <a:prstGeom prst="straightConnector1">
            <a:avLst/>
          </a:prstGeom>
          <a:ln w="19050">
            <a:solidFill>
              <a:schemeClr val="tx1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Contents</a:t>
            </a: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E. Todesco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36</a:t>
            </a:fld>
            <a:endParaRPr lang="fr-FR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xmlns="" id="{24B1ADEC-1912-4573-AA9D-96BF6197023C}"/>
              </a:ext>
            </a:extLst>
          </p:cNvPr>
          <p:cNvSpPr txBox="1">
            <a:spLocks/>
          </p:cNvSpPr>
          <p:nvPr/>
        </p:nvSpPr>
        <p:spPr>
          <a:xfrm>
            <a:off x="316055" y="771549"/>
            <a:ext cx="8504417" cy="3786913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fr-CH" sz="1800" dirty="0" smtClean="0">
              <a:solidFill>
                <a:schemeClr val="bg1">
                  <a:lumMod val="6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CH" sz="1800" dirty="0">
              <a:solidFill>
                <a:schemeClr val="bg1">
                  <a:lumMod val="6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CH" sz="1800" dirty="0" smtClean="0">
              <a:solidFill>
                <a:schemeClr val="bg1">
                  <a:lumMod val="6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>
              <a:buNone/>
            </a:pPr>
            <a:r>
              <a:rPr lang="fr-CH" sz="1800" dirty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smtClean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endParaRPr lang="fr-CH" sz="1800" dirty="0">
              <a:solidFill>
                <a:schemeClr val="bg1">
                  <a:lumMod val="6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>
              <a:buNone/>
            </a:pPr>
            <a:r>
              <a:rPr lang="fr-CH" sz="1800" dirty="0" smtClean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								</a:t>
            </a:r>
            <a:r>
              <a:rPr lang="fr-CH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2015 to 2050: </a:t>
            </a:r>
          </a:p>
          <a:p>
            <a:pPr marL="0" indent="0" algn="l">
              <a:buNone/>
            </a:pPr>
            <a:r>
              <a:rPr lang="fr-CH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fr-CH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							magnets for colliders towards 100 TeV</a:t>
            </a:r>
            <a:endParaRPr lang="fr-CH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CH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CH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CH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Right Arrow 20"/>
          <p:cNvSpPr/>
          <p:nvPr/>
        </p:nvSpPr>
        <p:spPr>
          <a:xfrm>
            <a:off x="5434437" y="2838144"/>
            <a:ext cx="2881979" cy="360040"/>
          </a:xfrm>
          <a:prstGeom prst="rightArrow">
            <a:avLst/>
          </a:prstGeom>
          <a:solidFill>
            <a:schemeClr val="accent3">
              <a:alpha val="46000"/>
            </a:schemeClr>
          </a:solidFill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9" name="Straight Arrow Connector 38"/>
          <p:cNvCxnSpPr/>
          <p:nvPr/>
        </p:nvCxnSpPr>
        <p:spPr>
          <a:xfrm flipV="1">
            <a:off x="689803" y="1275606"/>
            <a:ext cx="0" cy="1930417"/>
          </a:xfrm>
          <a:prstGeom prst="straightConnector1">
            <a:avLst/>
          </a:prstGeom>
          <a:ln w="19050">
            <a:solidFill>
              <a:schemeClr val="tx1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689803" y="1265736"/>
            <a:ext cx="1237075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Times"/>
                <a:cs typeface="Times"/>
              </a:rPr>
              <a:t>First solenoids</a:t>
            </a:r>
            <a:endParaRPr lang="en-US" sz="1400" dirty="0">
              <a:latin typeface="Times"/>
              <a:cs typeface="Times"/>
            </a:endParaRPr>
          </a:p>
        </p:txBody>
      </p:sp>
      <p:cxnSp>
        <p:nvCxnSpPr>
          <p:cNvPr id="41" name="Straight Arrow Connector 40"/>
          <p:cNvCxnSpPr/>
          <p:nvPr/>
        </p:nvCxnSpPr>
        <p:spPr>
          <a:xfrm flipV="1">
            <a:off x="1835696" y="1606366"/>
            <a:ext cx="0" cy="1621566"/>
          </a:xfrm>
          <a:prstGeom prst="straightConnector1">
            <a:avLst/>
          </a:prstGeom>
          <a:ln w="19050">
            <a:solidFill>
              <a:schemeClr val="tx1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1835696" y="1606366"/>
            <a:ext cx="464052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Times"/>
                <a:cs typeface="Times"/>
              </a:rPr>
              <a:t>ISR</a:t>
            </a:r>
            <a:endParaRPr lang="en-US" sz="1400" dirty="0">
              <a:latin typeface="Times"/>
              <a:cs typeface="Times"/>
            </a:endParaRPr>
          </a:p>
        </p:txBody>
      </p:sp>
      <p:cxnSp>
        <p:nvCxnSpPr>
          <p:cNvPr id="43" name="Straight Arrow Connector 42"/>
          <p:cNvCxnSpPr/>
          <p:nvPr/>
        </p:nvCxnSpPr>
        <p:spPr>
          <a:xfrm flipV="1">
            <a:off x="2452148" y="1760254"/>
            <a:ext cx="0" cy="1445769"/>
          </a:xfrm>
          <a:prstGeom prst="straightConnector1">
            <a:avLst/>
          </a:prstGeom>
          <a:ln w="19050">
            <a:solidFill>
              <a:schemeClr val="tx1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2452148" y="1760254"/>
            <a:ext cx="2278614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latin typeface="Times"/>
                <a:cs typeface="Times"/>
              </a:rPr>
              <a:t>Tevatron</a:t>
            </a:r>
            <a:r>
              <a:rPr lang="en-US" sz="1400" dirty="0" smtClean="0">
                <a:latin typeface="Times"/>
                <a:cs typeface="Times"/>
              </a:rPr>
              <a:t> 4.3 T </a:t>
            </a:r>
            <a:r>
              <a:rPr lang="en-US" sz="1400" dirty="0" err="1" smtClean="0">
                <a:latin typeface="Times"/>
                <a:cs typeface="Times"/>
              </a:rPr>
              <a:t>Nb</a:t>
            </a:r>
            <a:r>
              <a:rPr lang="en-US" sz="1400" dirty="0" smtClean="0">
                <a:latin typeface="Times"/>
                <a:cs typeface="Times"/>
              </a:rPr>
              <a:t>-Ti dipoles</a:t>
            </a:r>
            <a:endParaRPr lang="en-US" sz="1400" dirty="0">
              <a:latin typeface="Times"/>
              <a:cs typeface="Times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892680" y="1111845"/>
            <a:ext cx="1867556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Times"/>
                <a:cs typeface="Times"/>
              </a:rPr>
              <a:t>8 T LHC </a:t>
            </a:r>
            <a:r>
              <a:rPr lang="en-US" sz="1400" dirty="0" err="1" smtClean="0">
                <a:latin typeface="Times"/>
                <a:cs typeface="Times"/>
              </a:rPr>
              <a:t>Nb</a:t>
            </a:r>
            <a:r>
              <a:rPr lang="en-US" sz="1400" dirty="0" smtClean="0">
                <a:latin typeface="Times"/>
                <a:cs typeface="Times"/>
              </a:rPr>
              <a:t>-Ti dipoles</a:t>
            </a:r>
            <a:endParaRPr lang="en-US" sz="1400" dirty="0">
              <a:latin typeface="Times"/>
              <a:cs typeface="Times"/>
            </a:endParaRPr>
          </a:p>
        </p:txBody>
      </p:sp>
      <p:cxnSp>
        <p:nvCxnSpPr>
          <p:cNvPr id="46" name="Straight Arrow Connector 45"/>
          <p:cNvCxnSpPr/>
          <p:nvPr/>
        </p:nvCxnSpPr>
        <p:spPr>
          <a:xfrm flipV="1">
            <a:off x="3211112" y="2211711"/>
            <a:ext cx="0" cy="1016221"/>
          </a:xfrm>
          <a:prstGeom prst="straightConnector1">
            <a:avLst/>
          </a:prstGeom>
          <a:ln w="19050">
            <a:solidFill>
              <a:schemeClr val="tx1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3211112" y="2211710"/>
            <a:ext cx="1942041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Times"/>
                <a:cs typeface="Times"/>
              </a:rPr>
              <a:t>CERN </a:t>
            </a:r>
            <a:r>
              <a:rPr lang="en-US" sz="1400" dirty="0" err="1" smtClean="0">
                <a:latin typeface="Times"/>
                <a:cs typeface="Times"/>
              </a:rPr>
              <a:t>Elin</a:t>
            </a:r>
            <a:r>
              <a:rPr lang="en-US" sz="1400" dirty="0" smtClean="0">
                <a:latin typeface="Times"/>
                <a:cs typeface="Times"/>
              </a:rPr>
              <a:t> Nb</a:t>
            </a:r>
            <a:r>
              <a:rPr lang="en-US" sz="1400" baseline="-25000" dirty="0" smtClean="0">
                <a:latin typeface="Times"/>
                <a:cs typeface="Times"/>
              </a:rPr>
              <a:t>3</a:t>
            </a:r>
            <a:r>
              <a:rPr lang="en-US" sz="1400" dirty="0" smtClean="0">
                <a:latin typeface="Times"/>
                <a:cs typeface="Times"/>
              </a:rPr>
              <a:t>Sn 9.5 T</a:t>
            </a:r>
            <a:endParaRPr lang="en-US" sz="1400" dirty="0">
              <a:latin typeface="Times"/>
              <a:cs typeface="Times"/>
            </a:endParaRPr>
          </a:p>
        </p:txBody>
      </p:sp>
      <p:grpSp>
        <p:nvGrpSpPr>
          <p:cNvPr id="48" name="Group 47"/>
          <p:cNvGrpSpPr/>
          <p:nvPr/>
        </p:nvGrpSpPr>
        <p:grpSpPr>
          <a:xfrm>
            <a:off x="179512" y="3282538"/>
            <a:ext cx="8784976" cy="1844653"/>
            <a:chOff x="35496" y="3282538"/>
            <a:chExt cx="8784976" cy="1844653"/>
          </a:xfrm>
        </p:grpSpPr>
        <p:cxnSp>
          <p:nvCxnSpPr>
            <p:cNvPr id="51" name="Straight Arrow Connector 50"/>
            <p:cNvCxnSpPr/>
            <p:nvPr/>
          </p:nvCxnSpPr>
          <p:spPr>
            <a:xfrm>
              <a:off x="35496" y="3642124"/>
              <a:ext cx="8784976" cy="0"/>
            </a:xfrm>
            <a:prstGeom prst="straightConnector1">
              <a:avLst/>
            </a:prstGeom>
            <a:ln>
              <a:solidFill>
                <a:schemeClr val="accent3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TextBox 51"/>
            <p:cNvSpPr txBox="1"/>
            <p:nvPr/>
          </p:nvSpPr>
          <p:spPr>
            <a:xfrm>
              <a:off x="179512" y="3291441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Times"/>
                  <a:cs typeface="Times"/>
                </a:rPr>
                <a:t>1960</a:t>
              </a:r>
              <a:endParaRPr lang="en-US" dirty="0">
                <a:latin typeface="Times"/>
                <a:cs typeface="Times"/>
              </a:endParaRPr>
            </a:p>
          </p:txBody>
        </p:sp>
        <p:pic>
          <p:nvPicPr>
            <p:cNvPr id="54" name="Picture 53" descr="2046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86457" y="3635562"/>
              <a:ext cx="1001967" cy="1491629"/>
            </a:xfrm>
            <a:prstGeom prst="rect">
              <a:avLst/>
            </a:prstGeom>
          </p:spPr>
        </p:pic>
        <p:pic>
          <p:nvPicPr>
            <p:cNvPr id="55" name="Picture 54"/>
            <p:cNvPicPr>
              <a:picLocks noChangeAspect="1"/>
            </p:cNvPicPr>
            <p:nvPr/>
          </p:nvPicPr>
          <p:blipFill rotWithShape="1">
            <a:blip r:embed="rId4"/>
            <a:srcRect l="-1" r="18877"/>
            <a:stretch/>
          </p:blipFill>
          <p:spPr>
            <a:xfrm>
              <a:off x="3467320" y="3667571"/>
              <a:ext cx="1176688" cy="1450482"/>
            </a:xfrm>
            <a:prstGeom prst="rect">
              <a:avLst/>
            </a:prstGeom>
          </p:spPr>
        </p:pic>
        <p:pic>
          <p:nvPicPr>
            <p:cNvPr id="56" name="Picture 5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088340" y="3642124"/>
              <a:ext cx="1043500" cy="1475929"/>
            </a:xfrm>
            <a:prstGeom prst="rect">
              <a:avLst/>
            </a:prstGeom>
          </p:spPr>
        </p:pic>
        <p:pic>
          <p:nvPicPr>
            <p:cNvPr id="57" name="Picture 56"/>
            <p:cNvPicPr>
              <a:picLocks noChangeAspect="1"/>
            </p:cNvPicPr>
            <p:nvPr/>
          </p:nvPicPr>
          <p:blipFill rotWithShape="1">
            <a:blip r:embed="rId6"/>
            <a:srcRect l="10204" t="9331" r="10106" b="6968"/>
            <a:stretch/>
          </p:blipFill>
          <p:spPr>
            <a:xfrm>
              <a:off x="5122792" y="3667570"/>
              <a:ext cx="961376" cy="1452205"/>
            </a:xfrm>
            <a:prstGeom prst="rect">
              <a:avLst/>
            </a:prstGeom>
          </p:spPr>
        </p:pic>
        <p:sp>
          <p:nvSpPr>
            <p:cNvPr id="58" name="TextBox 57"/>
            <p:cNvSpPr txBox="1"/>
            <p:nvPr/>
          </p:nvSpPr>
          <p:spPr>
            <a:xfrm>
              <a:off x="1045349" y="3291830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Times"/>
                  <a:cs typeface="Times"/>
                </a:rPr>
                <a:t>1970</a:t>
              </a:r>
              <a:endParaRPr lang="en-US" dirty="0">
                <a:latin typeface="Times"/>
                <a:cs typeface="Times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1909445" y="3291830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Times"/>
                  <a:cs typeface="Times"/>
                </a:rPr>
                <a:t>1980</a:t>
              </a:r>
              <a:endParaRPr lang="en-US" dirty="0">
                <a:latin typeface="Times"/>
                <a:cs typeface="Times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2773541" y="3291830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Times"/>
                  <a:cs typeface="Times"/>
                </a:rPr>
                <a:t>1990</a:t>
              </a:r>
              <a:endParaRPr lang="en-US" dirty="0">
                <a:latin typeface="Times"/>
                <a:cs typeface="Times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3637637" y="3291830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Times"/>
                  <a:cs typeface="Times"/>
                </a:rPr>
                <a:t>2000</a:t>
              </a:r>
              <a:endParaRPr lang="en-US" dirty="0">
                <a:latin typeface="Times"/>
                <a:cs typeface="Times"/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4501733" y="3291830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Times"/>
                  <a:cs typeface="Times"/>
                </a:rPr>
                <a:t>2010</a:t>
              </a:r>
              <a:endParaRPr lang="en-US" dirty="0">
                <a:latin typeface="Times"/>
                <a:cs typeface="Times"/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5365829" y="3291830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Times"/>
                  <a:cs typeface="Times"/>
                </a:rPr>
                <a:t>2020</a:t>
              </a:r>
              <a:endParaRPr lang="en-US" dirty="0">
                <a:latin typeface="Times"/>
                <a:cs typeface="Times"/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6301933" y="3282538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Times"/>
                  <a:cs typeface="Times"/>
                </a:rPr>
                <a:t>2030</a:t>
              </a:r>
              <a:endParaRPr lang="en-US" dirty="0">
                <a:latin typeface="Times"/>
                <a:cs typeface="Times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7094021" y="3291830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Times"/>
                  <a:cs typeface="Times"/>
                </a:rPr>
                <a:t>2040</a:t>
              </a:r>
              <a:endParaRPr lang="en-US" dirty="0">
                <a:latin typeface="Times"/>
                <a:cs typeface="Times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7958117" y="3291830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Times"/>
                  <a:cs typeface="Times"/>
                </a:rPr>
                <a:t>2050</a:t>
              </a:r>
              <a:endParaRPr lang="en-US" dirty="0">
                <a:latin typeface="Times"/>
                <a:cs typeface="Times"/>
              </a:endParaRPr>
            </a:p>
          </p:txBody>
        </p:sp>
        <p:pic>
          <p:nvPicPr>
            <p:cNvPr id="67" name="Picture 66"/>
            <p:cNvPicPr>
              <a:picLocks noChangeAspect="1"/>
            </p:cNvPicPr>
            <p:nvPr/>
          </p:nvPicPr>
          <p:blipFill rotWithShape="1">
            <a:blip r:embed="rId7"/>
            <a:srcRect l="21470" r="26051"/>
            <a:stretch/>
          </p:blipFill>
          <p:spPr>
            <a:xfrm>
              <a:off x="35497" y="3651870"/>
              <a:ext cx="1250026" cy="134699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803472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FCC-</a:t>
            </a:r>
            <a:r>
              <a:rPr lang="en-GB" dirty="0" err="1"/>
              <a:t>hh</a:t>
            </a:r>
            <a:r>
              <a:rPr lang="en-GB" dirty="0"/>
              <a:t> </a:t>
            </a:r>
            <a:r>
              <a:rPr lang="en-GB" dirty="0" smtClean="0"/>
              <a:t>requirements: a 100 </a:t>
            </a:r>
            <a:r>
              <a:rPr lang="en-GB" dirty="0" err="1" smtClean="0"/>
              <a:t>TeV</a:t>
            </a:r>
            <a:r>
              <a:rPr lang="en-GB" dirty="0" smtClean="0"/>
              <a:t> collider at CERN</a:t>
            </a:r>
            <a:endParaRPr lang="en-GB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E. Todesco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37</a:t>
            </a:fld>
            <a:endParaRPr lang="fr-FR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xmlns="" id="{24B1ADEC-1912-4573-AA9D-96BF6197023C}"/>
              </a:ext>
            </a:extLst>
          </p:cNvPr>
          <p:cNvSpPr txBox="1">
            <a:spLocks/>
          </p:cNvSpPr>
          <p:nvPr/>
        </p:nvSpPr>
        <p:spPr>
          <a:xfrm>
            <a:off x="316055" y="771549"/>
            <a:ext cx="8504417" cy="4104457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42950" lvl="2" indent="-342900" algn="l"/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First </a:t>
            </a:r>
            <a:r>
              <a:rPr lang="fr-CH" sz="16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baseline: 16 T 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magnets, 100 km tunnel, 100 TeV  </a:t>
            </a:r>
            <a:r>
              <a:rPr lang="fr-CH" sz="11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[M. Benedikt, et al., FCC-hh CDR, EPJST 228 (2019)</a:t>
            </a:r>
            <a:r>
              <a:rPr lang="fr-CH" sz="11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]</a:t>
            </a:r>
            <a:endParaRPr lang="fr-CH" sz="1800" dirty="0" smtClean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  <a:sym typeface="Symbol" pitchFamily="18" charset="2"/>
            </a:endParaRPr>
          </a:p>
          <a:p>
            <a:pPr algn="l"/>
            <a:r>
              <a:rPr lang="fr-CH" sz="18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Nb</a:t>
            </a:r>
            <a:r>
              <a:rPr lang="fr-CH" sz="1800" baseline="-25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3</a:t>
            </a:r>
            <a:r>
              <a:rPr lang="fr-CH" sz="18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Sn </a:t>
            </a:r>
            <a:r>
              <a:rPr lang="fr-CH" sz="18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option for FCC-hh: a </a:t>
            </a:r>
            <a:r>
              <a:rPr lang="fr-CH" sz="1800" dirty="0">
                <a:solidFill>
                  <a:schemeClr val="accent3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proton-proton collider for 90 TeV </a:t>
            </a:r>
            <a:r>
              <a:rPr lang="fr-CH" sz="18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c.o.m energy in a 91 km tunnel, based on 14 T </a:t>
            </a:r>
            <a:r>
              <a:rPr lang="fr-CH" sz="18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operational field magnets</a:t>
            </a:r>
            <a:endParaRPr lang="fr-CH" sz="1800" dirty="0">
              <a:solidFill>
                <a:schemeClr val="accent3"/>
              </a:solidFill>
              <a:latin typeface="Times" panose="02020603050405020304" pitchFamily="18" charset="0"/>
              <a:cs typeface="Times" panose="02020603050405020304" pitchFamily="18" charset="0"/>
              <a:sym typeface="Symbol" pitchFamily="18" charset="2"/>
            </a:endParaRPr>
          </a:p>
          <a:p>
            <a:pPr lvl="1" algn="l"/>
            <a:r>
              <a:rPr lang="fr-CH" sz="16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Note </a:t>
            </a:r>
            <a:r>
              <a:rPr lang="fr-CH" sz="16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that</a:t>
            </a:r>
            <a:r>
              <a:rPr lang="fr-CH" sz="16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 to have 14 T </a:t>
            </a:r>
            <a:r>
              <a:rPr lang="fr-CH" sz="16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operational</a:t>
            </a:r>
            <a:r>
              <a:rPr lang="fr-CH" sz="16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 </a:t>
            </a:r>
            <a:r>
              <a:rPr lang="fr-CH" sz="16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field</a:t>
            </a:r>
            <a:r>
              <a:rPr lang="fr-CH" sz="16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, the magnets </a:t>
            </a:r>
            <a:r>
              <a:rPr lang="fr-CH" sz="16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should</a:t>
            </a:r>
            <a:r>
              <a:rPr lang="fr-CH" sz="16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 </a:t>
            </a:r>
            <a:r>
              <a:rPr lang="fr-CH" sz="16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prove</a:t>
            </a:r>
            <a:r>
              <a:rPr lang="fr-CH" sz="16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 to </a:t>
            </a:r>
            <a:r>
              <a:rPr lang="fr-CH" sz="16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be</a:t>
            </a:r>
            <a:r>
              <a:rPr lang="fr-CH" sz="16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 able to </a:t>
            </a:r>
            <a:r>
              <a:rPr lang="fr-CH" sz="16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reach</a:t>
            </a:r>
            <a:r>
              <a:rPr lang="fr-CH" sz="16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 15-15.5 T in standalone tests</a:t>
            </a:r>
          </a:p>
          <a:p>
            <a:pPr algn="l"/>
            <a:r>
              <a:rPr lang="en-GB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 100-120 </a:t>
            </a:r>
            <a:r>
              <a:rPr lang="en-GB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TeV</a:t>
            </a:r>
            <a:r>
              <a:rPr lang="en-GB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option </a:t>
            </a:r>
            <a:r>
              <a:rPr lang="en-GB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based on HTS is also proposed (see last part), with </a:t>
            </a:r>
            <a:r>
              <a:rPr lang="en-GB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16-20 T field</a:t>
            </a:r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 descr="Picture 6">
            <a:extLst>
              <a:ext uri="{FF2B5EF4-FFF2-40B4-BE49-F238E27FC236}">
                <a16:creationId xmlns:a16="http://schemas.microsoft.com/office/drawing/2014/main" xmlns="" id="{0BEC379D-1D02-413E-55F6-1CC873D51AC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19348"/>
          <a:stretch>
            <a:fillRect/>
          </a:stretch>
        </p:blipFill>
        <p:spPr>
          <a:xfrm>
            <a:off x="4788024" y="2730975"/>
            <a:ext cx="4186768" cy="2361055"/>
          </a:xfrm>
          <a:prstGeom prst="rect">
            <a:avLst/>
          </a:prstGeom>
          <a:ln w="12700">
            <a:miter lim="400000"/>
          </a:ln>
        </p:spPr>
      </p:pic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xmlns="" id="{7CBB0829-84FE-1142-965D-2D22B234E1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631862"/>
              </p:ext>
            </p:extLst>
          </p:nvPr>
        </p:nvGraphicFramePr>
        <p:xfrm>
          <a:off x="107504" y="2657675"/>
          <a:ext cx="4435983" cy="23469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647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9254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1439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7257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7539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FCC-</a:t>
                      </a:r>
                      <a:r>
                        <a:rPr lang="en-US" sz="1400" dirty="0" err="1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hh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 parameters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CDR 2019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2024-Nb</a:t>
                      </a:r>
                      <a:r>
                        <a:rPr lang="en-US" sz="1400" baseline="-250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3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2024-HTS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7539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3"/>
                          </a:solidFill>
                          <a:latin typeface="Times"/>
                          <a:cs typeface="Times"/>
                        </a:rPr>
                        <a:t>Dipole field (T)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  <a:latin typeface="Times"/>
                          <a:cs typeface="Times"/>
                        </a:rPr>
                        <a:t>16.0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3"/>
                          </a:solidFill>
                          <a:latin typeface="Times"/>
                          <a:cs typeface="Times"/>
                        </a:rPr>
                        <a:t>14.0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3"/>
                          </a:solidFill>
                          <a:latin typeface="Times"/>
                          <a:cs typeface="Times"/>
                        </a:rPr>
                        <a:t>16-20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7539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Tunnel length (km)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90.7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90.7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7539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Arc length (km)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82.0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76.9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76.9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7539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Arc</a:t>
                      </a:r>
                      <a:r>
                        <a:rPr lang="en-US" sz="1400" baseline="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 f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illing factor (</a:t>
                      </a:r>
                      <a:r>
                        <a:rPr lang="en-US" sz="1400" dirty="0" err="1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adim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0.80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0.87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0.85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7539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B81011"/>
                          </a:solidFill>
                          <a:latin typeface="Times"/>
                          <a:cs typeface="Times"/>
                        </a:rPr>
                        <a:t>Energy </a:t>
                      </a:r>
                      <a:r>
                        <a:rPr lang="en-US" sz="1400" dirty="0" err="1">
                          <a:solidFill>
                            <a:srgbClr val="B81011"/>
                          </a:solidFill>
                          <a:latin typeface="Times"/>
                          <a:cs typeface="Times"/>
                        </a:rPr>
                        <a:t>c.o.m</a:t>
                      </a:r>
                      <a:r>
                        <a:rPr lang="en-US" sz="1400" baseline="0" dirty="0">
                          <a:solidFill>
                            <a:srgbClr val="B81011"/>
                          </a:solidFill>
                          <a:latin typeface="Times"/>
                          <a:cs typeface="Times"/>
                        </a:rPr>
                        <a:t> (</a:t>
                      </a:r>
                      <a:r>
                        <a:rPr lang="en-US" sz="1400" baseline="0" dirty="0" err="1">
                          <a:solidFill>
                            <a:srgbClr val="B81011"/>
                          </a:solidFill>
                          <a:latin typeface="Times"/>
                          <a:cs typeface="Times"/>
                        </a:rPr>
                        <a:t>TeV</a:t>
                      </a:r>
                      <a:r>
                        <a:rPr lang="en-US" sz="1400" baseline="0" dirty="0">
                          <a:solidFill>
                            <a:srgbClr val="B81011"/>
                          </a:solidFill>
                          <a:latin typeface="Times"/>
                          <a:cs typeface="Times"/>
                        </a:rPr>
                        <a:t>)</a:t>
                      </a:r>
                      <a:endParaRPr lang="en-US" sz="1400" dirty="0">
                        <a:solidFill>
                          <a:srgbClr val="B81011"/>
                        </a:solidFill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rgbClr val="B81011"/>
                          </a:solidFill>
                          <a:latin typeface="Times"/>
                          <a:cs typeface="Times"/>
                        </a:rPr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B81011"/>
                          </a:solidFill>
                          <a:latin typeface="Times"/>
                          <a:cs typeface="Times"/>
                        </a:rPr>
                        <a:t>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B81011"/>
                          </a:solidFill>
                          <a:latin typeface="Times"/>
                          <a:cs typeface="Times"/>
                        </a:rPr>
                        <a:t>100-125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7539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Loadline</a:t>
                      </a:r>
                      <a:r>
                        <a:rPr lang="en-US" sz="1400" baseline="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 margin</a:t>
                      </a:r>
                      <a:endParaRPr lang="en-US" sz="1400" dirty="0">
                        <a:solidFill>
                          <a:schemeClr val="tx1"/>
                        </a:solidFill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86%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80%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TBD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556240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SPPC </a:t>
            </a:r>
            <a:r>
              <a:rPr lang="en-GB" dirty="0" smtClean="0"/>
              <a:t>requirements: a 100 </a:t>
            </a:r>
            <a:r>
              <a:rPr lang="en-GB" dirty="0" err="1" smtClean="0"/>
              <a:t>TeV</a:t>
            </a:r>
            <a:r>
              <a:rPr lang="en-GB" dirty="0" smtClean="0"/>
              <a:t> collider in China</a:t>
            </a:r>
            <a:endParaRPr lang="en-GB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E. Todesco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38</a:t>
            </a:fld>
            <a:endParaRPr lang="fr-FR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xmlns="" id="{24B1ADEC-1912-4573-AA9D-96BF6197023C}"/>
              </a:ext>
            </a:extLst>
          </p:cNvPr>
          <p:cNvSpPr txBox="1">
            <a:spLocks/>
          </p:cNvSpPr>
          <p:nvPr/>
        </p:nvSpPr>
        <p:spPr>
          <a:xfrm>
            <a:off x="316055" y="771549"/>
            <a:ext cx="8504417" cy="4104457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CH" sz="18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A 100 km tunnel, </a:t>
            </a:r>
            <a:r>
              <a:rPr lang="fr-CH" sz="18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initially</a:t>
            </a:r>
            <a:r>
              <a:rPr lang="fr-CH" sz="18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 </a:t>
            </a:r>
            <a:r>
              <a:rPr lang="fr-CH" sz="18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with</a:t>
            </a:r>
            <a:r>
              <a:rPr lang="fr-CH" sz="18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 </a:t>
            </a:r>
            <a:r>
              <a:rPr lang="fr-CH" sz="18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two</a:t>
            </a:r>
            <a:r>
              <a:rPr lang="fr-CH" sz="18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 options for the main </a:t>
            </a:r>
            <a:r>
              <a:rPr lang="fr-CH" sz="18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dipoles</a:t>
            </a:r>
            <a:r>
              <a:rPr lang="fr-CH" sz="18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 </a:t>
            </a:r>
            <a:r>
              <a:rPr lang="fr-CH" sz="14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[CDR of 2019]</a:t>
            </a:r>
            <a:endParaRPr lang="fr-CH" sz="18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  <a:sym typeface="Symbol" pitchFamily="18" charset="2"/>
            </a:endParaRPr>
          </a:p>
          <a:p>
            <a:pPr lvl="1" algn="l"/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A 12 T magnet </a:t>
            </a:r>
            <a:r>
              <a:rPr lang="fr-CH" sz="14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based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 on Nb</a:t>
            </a:r>
            <a:r>
              <a:rPr lang="fr-CH" sz="1400" baseline="-250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3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Sn (and </a:t>
            </a:r>
            <a:r>
              <a:rPr lang="fr-CH" sz="14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common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 </a:t>
            </a:r>
            <a:r>
              <a:rPr lang="fr-CH" sz="14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coil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 design)</a:t>
            </a:r>
          </a:p>
          <a:p>
            <a:pPr lvl="1" algn="l"/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A 20-24 T magnet </a:t>
            </a:r>
            <a:r>
              <a:rPr lang="fr-CH" sz="14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based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 on HTS (IBS or REBCO </a:t>
            </a:r>
            <a:r>
              <a:rPr lang="fr-CH" sz="14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conductor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)</a:t>
            </a:r>
          </a:p>
          <a:p>
            <a:pPr algn="l"/>
            <a:r>
              <a:rPr lang="fr-CH" sz="16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Updated version of 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CDR: 100 TeV with a 20 </a:t>
            </a:r>
            <a:r>
              <a:rPr lang="fr-CH" sz="16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T magnet based on 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Nb</a:t>
            </a:r>
            <a:r>
              <a:rPr lang="fr-CH" sz="1600" baseline="-25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3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Sn and HTS, with a common coil geometry  </a:t>
            </a:r>
            <a:r>
              <a:rPr lang="en-GB" sz="1400" b="0" i="0" dirty="0">
                <a:solidFill>
                  <a:srgbClr val="242424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  <a:hlinkClick r:id="rId3"/>
              </a:rPr>
              <a:t>http://cepc.ihep.ac.cn/CEPC_tdr.pdf</a:t>
            </a:r>
            <a:endParaRPr lang="fr-CH" sz="2000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  <a:sym typeface="Symbol" pitchFamily="18" charset="2"/>
            </a:endParaRPr>
          </a:p>
          <a:p>
            <a:pPr lvl="1" algn="l"/>
            <a:r>
              <a:rPr lang="fr-CH" sz="16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13 T given by 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Nb</a:t>
            </a:r>
            <a:r>
              <a:rPr lang="fr-CH" sz="1600" baseline="-25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3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Sn</a:t>
            </a:r>
            <a:endParaRPr lang="fr-CH" sz="1600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  <a:sym typeface="Symbol" pitchFamily="18" charset="2"/>
            </a:endParaRPr>
          </a:p>
          <a:p>
            <a:pPr lvl="1" algn="l"/>
            <a:r>
              <a:rPr lang="fr-CH" sz="16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7 T by HTS insert (REBCO or IBS)</a:t>
            </a:r>
          </a:p>
          <a:p>
            <a:pPr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FA0655D2-A269-C849-072B-DCECD558C6C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3473" r="11709"/>
          <a:stretch/>
        </p:blipFill>
        <p:spPr>
          <a:xfrm>
            <a:off x="4429764" y="2978804"/>
            <a:ext cx="4600800" cy="1788459"/>
          </a:xfrm>
          <a:prstGeom prst="rect">
            <a:avLst/>
          </a:prstGeom>
        </p:spPr>
      </p:pic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xmlns="" id="{6041F461-EF39-9C97-F52B-7B0A1B6B211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5534901"/>
              </p:ext>
            </p:extLst>
          </p:nvPr>
        </p:nvGraphicFramePr>
        <p:xfrm>
          <a:off x="2" y="2864326"/>
          <a:ext cx="4571999" cy="22555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36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440161">
                  <a:extLst>
                    <a:ext uri="{9D8B030D-6E8A-4147-A177-3AD203B41FA5}">
                      <a16:colId xmlns:a16="http://schemas.microsoft.com/office/drawing/2014/main" xmlns="" val="2182178960"/>
                    </a:ext>
                  </a:extLst>
                </a:gridCol>
              </a:tblGrid>
              <a:tr h="38455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SPPC parameters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Nb</a:t>
                      </a:r>
                      <a:r>
                        <a:rPr lang="en-US" sz="1000" baseline="-250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3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Sn</a:t>
                      </a:r>
                    </a:p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(2019)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HTS</a:t>
                      </a:r>
                    </a:p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(2019)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Nb</a:t>
                      </a:r>
                      <a:r>
                        <a:rPr lang="en-US" sz="1400" baseline="-250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3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Sn/HTS</a:t>
                      </a:r>
                    </a:p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(2023)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017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3"/>
                          </a:solidFill>
                          <a:latin typeface="Times"/>
                          <a:cs typeface="Times"/>
                        </a:rPr>
                        <a:t>Dipole field (T)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accent3"/>
                          </a:solidFill>
                          <a:latin typeface="Times"/>
                          <a:cs typeface="Times"/>
                        </a:rPr>
                        <a:t>12.0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accent3"/>
                          </a:solidFill>
                          <a:latin typeface="Times"/>
                          <a:cs typeface="Times"/>
                        </a:rPr>
                        <a:t>20-24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3"/>
                          </a:solidFill>
                          <a:latin typeface="Times"/>
                          <a:cs typeface="Times"/>
                        </a:rPr>
                        <a:t>20 (13+7)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017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Tunnel length (km)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017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Arc length (km)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81.8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81.8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81.8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8455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Arc</a:t>
                      </a:r>
                      <a:r>
                        <a:rPr lang="en-US" sz="1400" baseline="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 f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illing factor (</a:t>
                      </a:r>
                      <a:r>
                        <a:rPr lang="en-US" sz="1400" dirty="0" err="1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adim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0.79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0.79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0.79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017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B81011"/>
                          </a:solidFill>
                          <a:latin typeface="Times"/>
                          <a:cs typeface="Times"/>
                        </a:rPr>
                        <a:t>Energy </a:t>
                      </a:r>
                      <a:r>
                        <a:rPr lang="en-US" sz="1400" dirty="0" err="1">
                          <a:solidFill>
                            <a:srgbClr val="B81011"/>
                          </a:solidFill>
                          <a:latin typeface="Times"/>
                          <a:cs typeface="Times"/>
                        </a:rPr>
                        <a:t>c.o.m</a:t>
                      </a:r>
                      <a:r>
                        <a:rPr lang="en-US" sz="1400" baseline="0" dirty="0">
                          <a:solidFill>
                            <a:srgbClr val="B81011"/>
                          </a:solidFill>
                          <a:latin typeface="Times"/>
                          <a:cs typeface="Times"/>
                        </a:rPr>
                        <a:t> (</a:t>
                      </a:r>
                      <a:r>
                        <a:rPr lang="en-US" sz="1400" baseline="0" dirty="0" err="1">
                          <a:solidFill>
                            <a:srgbClr val="B81011"/>
                          </a:solidFill>
                          <a:latin typeface="Times"/>
                          <a:cs typeface="Times"/>
                        </a:rPr>
                        <a:t>TeV</a:t>
                      </a:r>
                      <a:r>
                        <a:rPr lang="en-US" sz="1400" baseline="0" dirty="0">
                          <a:solidFill>
                            <a:srgbClr val="B81011"/>
                          </a:solidFill>
                          <a:latin typeface="Times"/>
                          <a:cs typeface="Times"/>
                        </a:rPr>
                        <a:t>)</a:t>
                      </a:r>
                      <a:endParaRPr lang="en-US" sz="1400" dirty="0">
                        <a:solidFill>
                          <a:srgbClr val="B81011"/>
                        </a:solidFill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B81011"/>
                          </a:solidFill>
                          <a:latin typeface="Times"/>
                          <a:cs typeface="Times"/>
                        </a:rPr>
                        <a:t>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B81011"/>
                          </a:solidFill>
                          <a:latin typeface="Times"/>
                          <a:cs typeface="Times"/>
                        </a:rPr>
                        <a:t>125-150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B81011"/>
                          </a:solidFill>
                          <a:latin typeface="Times"/>
                          <a:cs typeface="Times"/>
                        </a:rPr>
                        <a:t>125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539559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Superconductor needs</a:t>
            </a: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E. Todesco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39</a:t>
            </a:fld>
            <a:endParaRPr lang="fr-FR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xmlns="" id="{24B1ADEC-1912-4573-AA9D-96BF6197023C}"/>
              </a:ext>
            </a:extLst>
          </p:cNvPr>
          <p:cNvSpPr txBox="1">
            <a:spLocks/>
          </p:cNvSpPr>
          <p:nvPr/>
        </p:nvSpPr>
        <p:spPr>
          <a:xfrm>
            <a:off x="316055" y="771549"/>
            <a:ext cx="8504417" cy="4104457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xmlns="" id="{C55ADFC6-2A55-4A2F-6730-2DB072EFA6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4073141"/>
              </p:ext>
            </p:extLst>
          </p:nvPr>
        </p:nvGraphicFramePr>
        <p:xfrm>
          <a:off x="107504" y="1750605"/>
          <a:ext cx="8640960" cy="213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7979">
                  <a:extLst>
                    <a:ext uri="{9D8B030D-6E8A-4147-A177-3AD203B41FA5}">
                      <a16:colId xmlns:a16="http://schemas.microsoft.com/office/drawing/2014/main" xmlns="" val="2532074937"/>
                    </a:ext>
                  </a:extLst>
                </a:gridCol>
                <a:gridCol w="682181">
                  <a:extLst>
                    <a:ext uri="{9D8B030D-6E8A-4147-A177-3AD203B41FA5}">
                      <a16:colId xmlns:a16="http://schemas.microsoft.com/office/drawing/2014/main" xmlns="" val="3524051705"/>
                    </a:ext>
                  </a:extLst>
                </a:gridCol>
                <a:gridCol w="682181">
                  <a:extLst>
                    <a:ext uri="{9D8B030D-6E8A-4147-A177-3AD203B41FA5}">
                      <a16:colId xmlns:a16="http://schemas.microsoft.com/office/drawing/2014/main" xmlns="" val="3061639463"/>
                    </a:ext>
                  </a:extLst>
                </a:gridCol>
                <a:gridCol w="530585">
                  <a:extLst>
                    <a:ext uri="{9D8B030D-6E8A-4147-A177-3AD203B41FA5}">
                      <a16:colId xmlns:a16="http://schemas.microsoft.com/office/drawing/2014/main" xmlns="" val="1572456384"/>
                    </a:ext>
                  </a:extLst>
                </a:gridCol>
                <a:gridCol w="1136968">
                  <a:extLst>
                    <a:ext uri="{9D8B030D-6E8A-4147-A177-3AD203B41FA5}">
                      <a16:colId xmlns:a16="http://schemas.microsoft.com/office/drawing/2014/main" xmlns="" val="3049650311"/>
                    </a:ext>
                  </a:extLst>
                </a:gridCol>
                <a:gridCol w="1667554">
                  <a:extLst>
                    <a:ext uri="{9D8B030D-6E8A-4147-A177-3AD203B41FA5}">
                      <a16:colId xmlns:a16="http://schemas.microsoft.com/office/drawing/2014/main" xmlns="" val="3632659368"/>
                    </a:ext>
                  </a:extLst>
                </a:gridCol>
                <a:gridCol w="1263297">
                  <a:extLst>
                    <a:ext uri="{9D8B030D-6E8A-4147-A177-3AD203B41FA5}">
                      <a16:colId xmlns:a16="http://schemas.microsoft.com/office/drawing/2014/main" xmlns="" val="1813787821"/>
                    </a:ext>
                  </a:extLst>
                </a:gridCol>
                <a:gridCol w="1056118">
                  <a:extLst>
                    <a:ext uri="{9D8B030D-6E8A-4147-A177-3AD203B41FA5}">
                      <a16:colId xmlns:a16="http://schemas.microsoft.com/office/drawing/2014/main" xmlns="" val="2412416397"/>
                    </a:ext>
                  </a:extLst>
                </a:gridCol>
                <a:gridCol w="864097">
                  <a:extLst>
                    <a:ext uri="{9D8B030D-6E8A-4147-A177-3AD203B41FA5}">
                      <a16:colId xmlns:a16="http://schemas.microsoft.com/office/drawing/2014/main" xmlns="" val="473392928"/>
                    </a:ext>
                  </a:extLst>
                </a:gridCol>
              </a:tblGrid>
              <a:tr h="386565">
                <a:tc>
                  <a:txBody>
                    <a:bodyPr/>
                    <a:lstStyle/>
                    <a:p>
                      <a:endParaRPr lang="en-GB" sz="1400" b="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b="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b="0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Energy</a:t>
                      </a:r>
                    </a:p>
                    <a:p>
                      <a:r>
                        <a:rPr lang="fr-CH" sz="1200" b="0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c.o.m.</a:t>
                      </a:r>
                      <a:endParaRPr lang="en-GB" sz="1200" b="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b="0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Field</a:t>
                      </a:r>
                      <a:endParaRPr lang="en-GB" sz="1200" b="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b="0" dirty="0" err="1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Current</a:t>
                      </a:r>
                      <a:r>
                        <a:rPr lang="fr-CH" sz="1050" b="0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 </a:t>
                      </a:r>
                      <a:r>
                        <a:rPr lang="fr-CH" sz="1050" b="0" dirty="0" err="1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density</a:t>
                      </a:r>
                      <a:endParaRPr lang="en-GB" sz="1050" b="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b="0" dirty="0" err="1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Ampere</a:t>
                      </a:r>
                      <a:r>
                        <a:rPr lang="fr-CH" sz="1050" b="0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 </a:t>
                      </a:r>
                      <a:r>
                        <a:rPr lang="fr-CH" sz="1050" b="0" dirty="0" err="1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turns</a:t>
                      </a:r>
                      <a:r>
                        <a:rPr lang="fr-CH" sz="1050" b="0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 per </a:t>
                      </a:r>
                      <a:r>
                        <a:rPr lang="fr-CH" sz="1050" b="0" dirty="0" err="1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meter</a:t>
                      </a:r>
                      <a:r>
                        <a:rPr lang="fr-CH" sz="1050" b="0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 of magnet</a:t>
                      </a:r>
                      <a:endParaRPr lang="en-GB" sz="1050" b="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b="0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Magnet </a:t>
                      </a:r>
                      <a:r>
                        <a:rPr lang="fr-CH" sz="1050" b="0" dirty="0" err="1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lenght</a:t>
                      </a:r>
                      <a:endParaRPr lang="en-GB" sz="1050" b="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b="0" dirty="0" err="1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Number</a:t>
                      </a:r>
                      <a:r>
                        <a:rPr lang="fr-CH" sz="1050" b="0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 of magnets</a:t>
                      </a:r>
                      <a:endParaRPr lang="en-GB" sz="1050" b="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b="1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Total </a:t>
                      </a:r>
                      <a:endParaRPr lang="en-GB" sz="1600" b="1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12166694"/>
                  </a:ext>
                </a:extLst>
              </a:tr>
              <a:tr h="236234">
                <a:tc>
                  <a:txBody>
                    <a:bodyPr/>
                    <a:lstStyle/>
                    <a:p>
                      <a:endParaRPr lang="en-GB" sz="1400" b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b="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b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(TeV)</a:t>
                      </a:r>
                      <a:endParaRPr lang="en-GB" sz="1400" b="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b="0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(T)</a:t>
                      </a:r>
                      <a:endParaRPr lang="en-GB" sz="1400" b="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50" b="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b="0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(A)</a:t>
                      </a:r>
                      <a:endParaRPr lang="en-GB" sz="1050" b="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b="0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(m)</a:t>
                      </a:r>
                      <a:endParaRPr lang="en-GB" sz="1050" b="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b="0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(</a:t>
                      </a:r>
                      <a:r>
                        <a:rPr lang="fr-CH" sz="1050" b="0" dirty="0" err="1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adim</a:t>
                      </a:r>
                      <a:r>
                        <a:rPr lang="fr-CH" sz="1050" b="0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)</a:t>
                      </a:r>
                      <a:endParaRPr lang="en-GB" sz="1050" b="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b="1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(TA m)</a:t>
                      </a:r>
                      <a:endParaRPr lang="en-GB" sz="1600" b="1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30558633"/>
                  </a:ext>
                </a:extLst>
              </a:tr>
              <a:tr h="236234">
                <a:tc>
                  <a:txBody>
                    <a:bodyPr/>
                    <a:lstStyle/>
                    <a:p>
                      <a:r>
                        <a:rPr lang="fr-CH" sz="1400" b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LHC</a:t>
                      </a:r>
                      <a:endParaRPr lang="en-GB" sz="1400" b="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b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Nb-Ti</a:t>
                      </a:r>
                      <a:endParaRPr lang="en-GB" sz="1400" b="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b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7.0</a:t>
                      </a:r>
                      <a:endParaRPr lang="en-GB" sz="1400" b="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b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8.3</a:t>
                      </a:r>
                      <a:endParaRPr lang="en-GB" sz="1400" b="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b="0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380/480</a:t>
                      </a:r>
                      <a:endParaRPr lang="en-GB" sz="1050" b="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b="0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3800</a:t>
                      </a:r>
                      <a:endParaRPr lang="en-GB" sz="1050" b="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b="0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14.3</a:t>
                      </a:r>
                      <a:endParaRPr lang="en-GB" sz="1050" b="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b="0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1232</a:t>
                      </a:r>
                      <a:endParaRPr lang="en-GB" sz="1050" b="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b="1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0.067</a:t>
                      </a:r>
                      <a:endParaRPr lang="en-GB" sz="1600" b="1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258793942"/>
                  </a:ext>
                </a:extLst>
              </a:tr>
              <a:tr h="236234">
                <a:tc>
                  <a:txBody>
                    <a:bodyPr/>
                    <a:lstStyle/>
                    <a:p>
                      <a:r>
                        <a:rPr lang="fr-CH" sz="1400" b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FCC-hh </a:t>
                      </a:r>
                      <a:endParaRPr lang="en-GB" sz="1400" b="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b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Nb</a:t>
                      </a:r>
                      <a:r>
                        <a:rPr lang="fr-CH" sz="1400" b="0" baseline="-2500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3</a:t>
                      </a:r>
                      <a:r>
                        <a:rPr lang="fr-CH" sz="1400" b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Sn</a:t>
                      </a:r>
                      <a:endParaRPr lang="en-GB" sz="1400" b="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b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90</a:t>
                      </a:r>
                      <a:endParaRPr lang="en-GB" sz="1400" b="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b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14</a:t>
                      </a:r>
                      <a:endParaRPr lang="en-GB" sz="1400" b="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b="0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360</a:t>
                      </a:r>
                      <a:endParaRPr lang="en-GB" sz="1050" b="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b="0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~8000</a:t>
                      </a:r>
                      <a:endParaRPr lang="en-GB" sz="1050" b="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b="0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14.3</a:t>
                      </a:r>
                      <a:endParaRPr lang="en-GB" sz="1050" b="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b="0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~4500</a:t>
                      </a:r>
                      <a:endParaRPr lang="en-GB" sz="1050" b="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b="1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~0.5</a:t>
                      </a:r>
                      <a:endParaRPr lang="en-GB" sz="1600" b="1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423429624"/>
                  </a:ext>
                </a:extLst>
              </a:tr>
              <a:tr h="236234">
                <a:tc>
                  <a:txBody>
                    <a:bodyPr/>
                    <a:lstStyle/>
                    <a:p>
                      <a:r>
                        <a:rPr lang="fr-CH" sz="1400" b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FCC-hh </a:t>
                      </a:r>
                      <a:endParaRPr lang="en-GB" sz="1400" b="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b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HTS</a:t>
                      </a:r>
                      <a:endParaRPr lang="en-GB" sz="1400" b="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b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125</a:t>
                      </a:r>
                      <a:endParaRPr lang="en-GB" sz="1400" b="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b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20</a:t>
                      </a:r>
                      <a:endParaRPr lang="en-GB" sz="1400" b="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b="0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400</a:t>
                      </a:r>
                      <a:endParaRPr lang="en-GB" sz="1050" b="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050" b="0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~14000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b="0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14.3</a:t>
                      </a:r>
                      <a:endParaRPr lang="en-GB" sz="1050" b="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050" b="0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~4500</a:t>
                      </a:r>
                      <a:endParaRPr lang="en-GB" sz="1050" b="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b="1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~0.9</a:t>
                      </a:r>
                      <a:endParaRPr lang="en-GB" sz="1600" b="1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241058203"/>
                  </a:ext>
                </a:extLst>
              </a:tr>
              <a:tr h="236234">
                <a:tc>
                  <a:txBody>
                    <a:bodyPr/>
                    <a:lstStyle/>
                    <a:p>
                      <a:r>
                        <a:rPr lang="fr-CH" sz="1400" b="0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SPPC</a:t>
                      </a:r>
                      <a:endParaRPr lang="en-GB" sz="1400" b="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b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HTS</a:t>
                      </a:r>
                      <a:endParaRPr lang="en-GB" sz="1400" b="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b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125</a:t>
                      </a:r>
                      <a:endParaRPr lang="en-GB" sz="1400" b="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b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20</a:t>
                      </a:r>
                      <a:endParaRPr lang="en-GB" sz="1400" b="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b="0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~400</a:t>
                      </a:r>
                      <a:endParaRPr lang="en-GB" sz="1050" b="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b="0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~14000</a:t>
                      </a:r>
                      <a:endParaRPr lang="en-GB" sz="1050" b="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b="0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14.3</a:t>
                      </a:r>
                      <a:endParaRPr lang="en-GB" sz="1050" b="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050" b="0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~4500</a:t>
                      </a:r>
                      <a:endParaRPr lang="en-GB" sz="1050" b="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b="1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~0.9</a:t>
                      </a:r>
                      <a:endParaRPr lang="en-GB" sz="1600" b="1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39551349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1D57B78A-7A16-901F-4D9D-F6BD9E66CE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99792" y="1735798"/>
            <a:ext cx="5207279" cy="2929094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xmlns="" id="{4B702E8B-9059-E7AD-07BD-DC1C081A2572}"/>
              </a:ext>
            </a:extLst>
          </p:cNvPr>
          <p:cNvSpPr txBox="1">
            <a:spLocks/>
          </p:cNvSpPr>
          <p:nvPr/>
        </p:nvSpPr>
        <p:spPr>
          <a:xfrm>
            <a:off x="316055" y="771549"/>
            <a:ext cx="8504417" cy="3786913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Order of 0.5 to 1 TA m: </a:t>
            </a:r>
            <a:r>
              <a:rPr lang="fr-CH" sz="18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half to one million of km of cable 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carrying 1 kA </a:t>
            </a:r>
            <a:endParaRPr lang="fr-CH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Equivalent to 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kA superconducting 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cable/wire connecting 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1.5 to 3 times the distance of the Earth to the Moon</a:t>
            </a:r>
          </a:p>
          <a:p>
            <a:pPr algn="l"/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CH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19955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My name is Bond …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xmlns="" id="{24B1ADEC-1912-4573-AA9D-96BF6197023C}"/>
              </a:ext>
            </a:extLst>
          </p:cNvPr>
          <p:cNvSpPr txBox="1">
            <a:spLocks/>
          </p:cNvSpPr>
          <p:nvPr/>
        </p:nvSpPr>
        <p:spPr>
          <a:xfrm>
            <a:off x="316055" y="627534"/>
            <a:ext cx="8504417" cy="3786913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CH" sz="1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 </a:t>
            </a:r>
            <a:r>
              <a:rPr lang="fr-CH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years after </a:t>
            </a:r>
            <a:r>
              <a:rPr lang="fr-CH" sz="1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Nobel </a:t>
            </a:r>
            <a:r>
              <a:rPr lang="fr-CH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prize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the first superconducting 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solenoids 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well above 1 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</a:p>
          <a:p>
            <a:pPr lvl="1" algn="l"/>
            <a:r>
              <a:rPr lang="fr-CH" sz="1800" dirty="0"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1956: a Nb </a:t>
            </a:r>
            <a:r>
              <a:rPr lang="fr-CH" sz="1800" dirty="0" err="1"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superconducting</a:t>
            </a:r>
            <a:r>
              <a:rPr lang="fr-CH" sz="1800" dirty="0"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 magnet </a:t>
            </a:r>
            <a:r>
              <a:rPr lang="fr-CH" sz="1800" dirty="0" err="1"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reaching</a:t>
            </a:r>
            <a:r>
              <a:rPr lang="fr-CH" sz="1800" dirty="0"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 0.7 T</a:t>
            </a:r>
          </a:p>
          <a:p>
            <a:pPr lvl="1" algn="l"/>
            <a:r>
              <a:rPr lang="fr-CH" sz="1800" dirty="0"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1962: a 4 T magnet </a:t>
            </a:r>
            <a:r>
              <a:rPr lang="fr-CH" sz="1800" dirty="0">
                <a:solidFill>
                  <a:srgbClr val="009900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(M. Wood, et al)</a:t>
            </a:r>
          </a:p>
          <a:p>
            <a:pPr lvl="1" algn="l"/>
            <a:r>
              <a:rPr lang="fr-CH" sz="1800" dirty="0"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1964: a 10 T </a:t>
            </a:r>
            <a:r>
              <a:rPr lang="fr-CH" sz="1800" dirty="0" smtClean="0"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Nb-Ti </a:t>
            </a:r>
            <a:r>
              <a:rPr lang="fr-CH" sz="1400" dirty="0"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solenoid </a:t>
            </a:r>
            <a:r>
              <a:rPr lang="fr-CH" sz="1400" dirty="0">
                <a:solidFill>
                  <a:srgbClr val="009900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(</a:t>
            </a:r>
            <a:r>
              <a:rPr lang="fr-CH" sz="1400" dirty="0">
                <a:solidFill>
                  <a:srgbClr val="0099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H. T. </a:t>
            </a:r>
            <a:r>
              <a:rPr lang="fr-CH" sz="1400" dirty="0" err="1">
                <a:solidFill>
                  <a:srgbClr val="0099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Coffey</a:t>
            </a:r>
            <a:r>
              <a:rPr lang="fr-CH" sz="1400" dirty="0">
                <a:solidFill>
                  <a:srgbClr val="0099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and J. K. </a:t>
            </a:r>
            <a:r>
              <a:rPr lang="fr-CH" sz="1400" dirty="0" err="1">
                <a:solidFill>
                  <a:srgbClr val="0099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Hulm</a:t>
            </a:r>
            <a:r>
              <a:rPr lang="fr-CH" sz="1400" dirty="0">
                <a:solidFill>
                  <a:srgbClr val="0099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et al., J. </a:t>
            </a:r>
            <a:r>
              <a:rPr lang="fr-CH" sz="1400" dirty="0" err="1">
                <a:solidFill>
                  <a:srgbClr val="0099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Appl</a:t>
            </a:r>
            <a:r>
              <a:rPr lang="fr-CH" sz="1400" dirty="0">
                <a:solidFill>
                  <a:srgbClr val="0099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. Phys. 36 (1965) 128</a:t>
            </a:r>
            <a:endParaRPr lang="fr-CH" sz="1400" dirty="0">
              <a:solidFill>
                <a:srgbClr val="009900"/>
              </a:solidFill>
              <a:latin typeface="Times" panose="02020603050405020304" pitchFamily="18" charset="0"/>
              <a:cs typeface="Times" panose="02020603050405020304" pitchFamily="18" charset="0"/>
              <a:sym typeface="Symbol" pitchFamily="18" charset="2"/>
            </a:endParaRPr>
          </a:p>
          <a:p>
            <a:pPr lvl="2" algn="l"/>
            <a:r>
              <a:rPr lang="fr-CH" sz="1400" dirty="0" err="1"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See</a:t>
            </a:r>
            <a:r>
              <a:rPr lang="fr-CH" sz="1400" dirty="0"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 </a:t>
            </a:r>
            <a:r>
              <a:rPr lang="fr-CH" sz="1400" dirty="0">
                <a:solidFill>
                  <a:srgbClr val="009900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M. Wilson, IEEE TAS 22 (2012) 3800212 </a:t>
            </a:r>
            <a:r>
              <a:rPr lang="fr-CH" sz="1400" dirty="0"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for an </a:t>
            </a:r>
            <a:r>
              <a:rPr lang="fr-CH" sz="1400" dirty="0" err="1"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historical</a:t>
            </a:r>
            <a:r>
              <a:rPr lang="fr-CH" sz="1400" dirty="0"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 </a:t>
            </a:r>
            <a:r>
              <a:rPr lang="fr-CH" sz="1400" dirty="0" err="1"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review</a:t>
            </a:r>
            <a:endParaRPr lang="fr-CH" sz="1400" dirty="0">
              <a:latin typeface="Times" panose="02020603050405020304" pitchFamily="18" charset="0"/>
              <a:cs typeface="Times" panose="02020603050405020304" pitchFamily="18" charset="0"/>
              <a:sym typeface="Symbol" pitchFamily="18" charset="2"/>
            </a:endParaRPr>
          </a:p>
          <a:p>
            <a:pPr algn="l"/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Superconductivity rapidly enters the collective 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imagination !</a:t>
            </a:r>
            <a:endParaRPr lang="fr-CH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fr-CH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 algn="l">
              <a:buNone/>
            </a:pPr>
            <a:endParaRPr lang="fr-CH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457200" lvl="1" indent="0" algn="l">
              <a:buNone/>
            </a:pPr>
            <a:endParaRPr lang="fr-CH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 descr="F7E81DCC-43F1-41B4-80DF-1571B7FA3582.jpeg">
            <a:extLst>
              <a:ext uri="{FF2B5EF4-FFF2-40B4-BE49-F238E27FC236}">
                <a16:creationId xmlns:a16="http://schemas.microsoft.com/office/drawing/2014/main" xmlns="" id="{2640ABFE-6964-F353-B02E-738067EA9E7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60" t="-525" r="-326" b="25462"/>
          <a:stretch/>
        </p:blipFill>
        <p:spPr>
          <a:xfrm>
            <a:off x="4499992" y="2478205"/>
            <a:ext cx="3672409" cy="244482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114A9318-45FE-DC95-9D2B-56F1532D9F54}"/>
              </a:ext>
            </a:extLst>
          </p:cNvPr>
          <p:cNvSpPr txBox="1"/>
          <p:nvPr/>
        </p:nvSpPr>
        <p:spPr>
          <a:xfrm>
            <a:off x="4242573" y="4873500"/>
            <a:ext cx="4645824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0099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G. Hamilton, “A007 – The man with the golden gun” EON production (1974)  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xmlns="" id="{30DF82EE-A584-CB33-DFDA-2F30DFB6B59D}"/>
              </a:ext>
            </a:extLst>
          </p:cNvPr>
          <p:cNvCxnSpPr>
            <a:cxnSpLocks/>
          </p:cNvCxnSpPr>
          <p:nvPr/>
        </p:nvCxnSpPr>
        <p:spPr bwMode="auto">
          <a:xfrm flipH="1">
            <a:off x="6730012" y="2015490"/>
            <a:ext cx="1549079" cy="142035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60E13D77-0BC1-6228-054A-936B7285AC0C}"/>
              </a:ext>
            </a:extLst>
          </p:cNvPr>
          <p:cNvSpPr txBox="1"/>
          <p:nvPr/>
        </p:nvSpPr>
        <p:spPr>
          <a:xfrm>
            <a:off x="7979605" y="1492270"/>
            <a:ext cx="11047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Times" panose="02020603050405020304" pitchFamily="18" charset="0"/>
                <a:cs typeface="Times" panose="02020603050405020304" pitchFamily="18" charset="0"/>
              </a:rPr>
              <a:t>James Bond </a:t>
            </a:r>
          </a:p>
          <a:p>
            <a:r>
              <a:rPr lang="en-US" sz="1400" dirty="0">
                <a:latin typeface="Times" panose="02020603050405020304" pitchFamily="18" charset="0"/>
                <a:cs typeface="Times" panose="02020603050405020304" pitchFamily="18" charset="0"/>
              </a:rPr>
              <a:t>(R. Moore)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394021CB-EDDC-7ECE-E5F1-7A71C6A4AD58}"/>
              </a:ext>
            </a:extLst>
          </p:cNvPr>
          <p:cNvSpPr txBox="1"/>
          <p:nvPr/>
        </p:nvSpPr>
        <p:spPr>
          <a:xfrm>
            <a:off x="6730012" y="1262597"/>
            <a:ext cx="10823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Times" panose="02020603050405020304" pitchFamily="18" charset="0"/>
                <a:cs typeface="Times" panose="02020603050405020304" pitchFamily="18" charset="0"/>
              </a:rPr>
              <a:t>The bad guy</a:t>
            </a:r>
          </a:p>
          <a:p>
            <a:r>
              <a:rPr lang="en-US" sz="1400" dirty="0">
                <a:latin typeface="Times" panose="02020603050405020304" pitchFamily="18" charset="0"/>
                <a:cs typeface="Times" panose="02020603050405020304" pitchFamily="18" charset="0"/>
              </a:rPr>
              <a:t>(C. Lee)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xmlns="" id="{385E8948-AC95-2070-61B9-2D9D63AB6B5F}"/>
              </a:ext>
            </a:extLst>
          </p:cNvPr>
          <p:cNvCxnSpPr>
            <a:cxnSpLocks/>
          </p:cNvCxnSpPr>
          <p:nvPr/>
        </p:nvCxnSpPr>
        <p:spPr bwMode="auto">
          <a:xfrm flipH="1">
            <a:off x="5868144" y="1842775"/>
            <a:ext cx="1152129" cy="173708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8" name="Espace réservé du pied de page 1">
            <a:extLst>
              <a:ext uri="{FF2B5EF4-FFF2-40B4-BE49-F238E27FC236}">
                <a16:creationId xmlns:a16="http://schemas.microsoft.com/office/drawing/2014/main" xmlns="" id="{2C42B367-954F-C63A-C132-9350E73BD1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812360" y="4873500"/>
            <a:ext cx="719640" cy="270000"/>
          </a:xfrm>
        </p:spPr>
        <p:txBody>
          <a:bodyPr/>
          <a:lstStyle/>
          <a:p>
            <a:r>
              <a:rPr lang="en-GB" noProof="0" dirty="0"/>
              <a:t>E. Todesco</a:t>
            </a:r>
          </a:p>
        </p:txBody>
      </p:sp>
      <p:pic>
        <p:nvPicPr>
          <p:cNvPr id="20" name="Picture 19" descr="wood.png">
            <a:extLst>
              <a:ext uri="{FF2B5EF4-FFF2-40B4-BE49-F238E27FC236}">
                <a16:creationId xmlns:a16="http://schemas.microsoft.com/office/drawing/2014/main" xmlns="" id="{373A7DEE-9192-23DF-3BE2-1DC6388C226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9356" y="2975181"/>
            <a:ext cx="1773155" cy="1898319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EDD326AB-FB1B-F123-AD23-DDC8E763A3C4}"/>
              </a:ext>
            </a:extLst>
          </p:cNvPr>
          <p:cNvSpPr txBox="1"/>
          <p:nvPr/>
        </p:nvSpPr>
        <p:spPr>
          <a:xfrm>
            <a:off x="1105264" y="4881890"/>
            <a:ext cx="305724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latin typeface="Times" panose="02020603050405020304" pitchFamily="18" charset="0"/>
                <a:cs typeface="Times" panose="02020603050405020304" pitchFamily="18" charset="0"/>
              </a:rPr>
              <a:t>M. Wood with the first Oxford instruments magnet</a:t>
            </a:r>
          </a:p>
        </p:txBody>
      </p:sp>
      <p:pic>
        <p:nvPicPr>
          <p:cNvPr id="22" name="Picture 21" descr="0.7T.png">
            <a:extLst>
              <a:ext uri="{FF2B5EF4-FFF2-40B4-BE49-F238E27FC236}">
                <a16:creationId xmlns:a16="http://schemas.microsoft.com/office/drawing/2014/main" xmlns="" id="{50F3F912-5B82-7E4B-F5E6-59AEA0F42E7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10" y="2714705"/>
            <a:ext cx="2132001" cy="1286126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C4EE0452-8C2A-D186-4416-FCDF4F2A43AF}"/>
              </a:ext>
            </a:extLst>
          </p:cNvPr>
          <p:cNvSpPr txBox="1"/>
          <p:nvPr/>
        </p:nvSpPr>
        <p:spPr>
          <a:xfrm>
            <a:off x="323528" y="3972100"/>
            <a:ext cx="188868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G. Yntema, IEEE Trans. </a:t>
            </a:r>
          </a:p>
          <a:p>
            <a:r>
              <a:rPr lang="en-US" sz="105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MAG-23, no. 2, p. 390, 1987</a:t>
            </a:r>
          </a:p>
        </p:txBody>
      </p:sp>
    </p:spTree>
    <p:extLst>
      <p:ext uri="{BB962C8B-B14F-4D97-AF65-F5344CB8AC3E}">
        <p14:creationId xmlns:p14="http://schemas.microsoft.com/office/powerpoint/2010/main" val="11310728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 animBg="1"/>
      <p:bldP spid="11" grpId="0"/>
      <p:bldP spid="12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Three programs</a:t>
            </a: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E. Todesco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40</a:t>
            </a:fld>
            <a:endParaRPr lang="fr-FR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xmlns="" id="{24B1ADEC-1912-4573-AA9D-96BF6197023C}"/>
              </a:ext>
            </a:extLst>
          </p:cNvPr>
          <p:cNvSpPr txBox="1">
            <a:spLocks/>
          </p:cNvSpPr>
          <p:nvPr/>
        </p:nvSpPr>
        <p:spPr>
          <a:xfrm>
            <a:off x="316055" y="771549"/>
            <a:ext cx="8504417" cy="4104457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xmlns="" id="{4B702E8B-9059-E7AD-07BD-DC1C081A2572}"/>
              </a:ext>
            </a:extLst>
          </p:cNvPr>
          <p:cNvSpPr txBox="1">
            <a:spLocks/>
          </p:cNvSpPr>
          <p:nvPr/>
        </p:nvSpPr>
        <p:spPr>
          <a:xfrm>
            <a:off x="316055" y="771549"/>
            <a:ext cx="8504417" cy="3786913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MDP - US</a:t>
            </a:r>
          </a:p>
          <a:p>
            <a:pPr lvl="1" algn="l"/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Generic R&amp;D for high field dipoles for HEP</a:t>
            </a:r>
          </a:p>
          <a:p>
            <a:pPr lvl="1" algn="l"/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 T target, 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stress 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management 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design, reduction of training, operating towards ss</a:t>
            </a:r>
            <a:endParaRPr lang="fr-CH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Hybrid magnets HTS/Nb</a:t>
            </a:r>
            <a:r>
              <a:rPr lang="fr-CH" sz="14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</a:t>
            </a:r>
          </a:p>
          <a:p>
            <a:pPr lvl="1" algn="l"/>
            <a:r>
              <a:rPr lang="fr-CH" sz="14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&gt;14 T </a:t>
            </a:r>
            <a:r>
              <a:rPr lang="fr-CH" sz="1400" dirty="0" err="1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proved</a:t>
            </a:r>
            <a:r>
              <a:rPr lang="fr-CH" sz="14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 err="1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CH" sz="14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Nb</a:t>
            </a:r>
            <a:r>
              <a:rPr lang="fr-CH" sz="1400" baseline="-250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CH" sz="14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Sn, but </a:t>
            </a:r>
            <a:r>
              <a:rPr lang="fr-CH" sz="1400" dirty="0" err="1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followed</a:t>
            </a:r>
            <a:r>
              <a:rPr lang="fr-CH" sz="14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by </a:t>
            </a:r>
            <a:r>
              <a:rPr lang="fr-CH" sz="1400" dirty="0" err="1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degradation</a:t>
            </a:r>
            <a:endParaRPr lang="fr-CH" sz="1800" dirty="0">
              <a:solidFill>
                <a:srgbClr val="CA11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EuroCirCol, 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followed by HFM programme - CERN</a:t>
            </a:r>
          </a:p>
          <a:p>
            <a:pPr lvl="1" algn="l"/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Direct R&amp;D for 14 T Nb</a:t>
            </a:r>
            <a:r>
              <a:rPr lang="fr-CH" sz="14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 dipoles for FCC-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hh</a:t>
            </a:r>
            <a:endParaRPr lang="fr-CH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Direct R&amp;D for 16-20 T dipoles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HTS (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hybrid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or not)</a:t>
            </a:r>
          </a:p>
          <a:p>
            <a:pPr lvl="1" algn="l"/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Focus on 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sustainability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cost </a:t>
            </a:r>
            <a:endParaRPr lang="fr-CH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r>
              <a:rPr lang="fr-CH" sz="14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&gt;16 </a:t>
            </a:r>
            <a:r>
              <a:rPr lang="fr-CH" sz="14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field proved in a magnet with 50 mm aperture but without flared ends</a:t>
            </a:r>
            <a:endParaRPr lang="fr-CH" sz="1800" dirty="0">
              <a:solidFill>
                <a:srgbClr val="CA11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IHEP programme - China</a:t>
            </a:r>
          </a:p>
          <a:p>
            <a:pPr lvl="1" algn="l"/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Direct R&amp;D for 20 T dipoles for SPPC</a:t>
            </a:r>
          </a:p>
          <a:p>
            <a:pPr lvl="1" algn="l"/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4.5 K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operational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temperature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hybrid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Nb</a:t>
            </a:r>
            <a:r>
              <a:rPr lang="fr-CH" sz="14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Sn/HTS,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common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coil</a:t>
            </a:r>
            <a:endParaRPr lang="fr-CH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r>
              <a:rPr lang="fr-CH" sz="14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12.5 T reached with </a:t>
            </a:r>
            <a:r>
              <a:rPr lang="fr-CH" sz="14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 </a:t>
            </a:r>
            <a:r>
              <a:rPr lang="fr-CH" sz="14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mm </a:t>
            </a:r>
            <a:r>
              <a:rPr lang="fr-CH" sz="14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aperture diameter, common coil, racetracks</a:t>
            </a:r>
            <a:endParaRPr lang="fr-CH" sz="1400" dirty="0">
              <a:solidFill>
                <a:srgbClr val="CA11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US-MDP Collaboration Meeting 2021 (1-5 March 2021): Overview · (Indico)">
            <a:extLst>
              <a:ext uri="{FF2B5EF4-FFF2-40B4-BE49-F238E27FC236}">
                <a16:creationId xmlns:a16="http://schemas.microsoft.com/office/drawing/2014/main" xmlns="" id="{F8EED227-4CEB-1FE8-92EB-349AFD2A51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7124" y="915566"/>
            <a:ext cx="1851380" cy="666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2022 Future Science Prize Week - Home-Future Science Prize">
            <a:extLst>
              <a:ext uri="{FF2B5EF4-FFF2-40B4-BE49-F238E27FC236}">
                <a16:creationId xmlns:a16="http://schemas.microsoft.com/office/drawing/2014/main" xmlns="" id="{9FD60684-642F-43EB-265F-6A2E59B3B8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3434" y="3679406"/>
            <a:ext cx="1860566" cy="692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F8406F49-018D-5398-5766-F73BAF393B8C}"/>
              </a:ext>
            </a:extLst>
          </p:cNvPr>
          <p:cNvSpPr txBox="1"/>
          <p:nvPr/>
        </p:nvSpPr>
        <p:spPr>
          <a:xfrm>
            <a:off x="6438214" y="2042121"/>
            <a:ext cx="845220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>
                <a:solidFill>
                  <a:schemeClr val="bg1"/>
                </a:solidFill>
                <a:latin typeface="Rockwell Light" panose="020F0502020204030204" pitchFamily="18" charset="0"/>
                <a:cs typeface="Aptos Serif" panose="020B0502040204020203" pitchFamily="18" charset="0"/>
              </a:rPr>
              <a:t>Programme</a:t>
            </a:r>
            <a:endParaRPr lang="en-GB" sz="700">
              <a:solidFill>
                <a:schemeClr val="bg1"/>
              </a:solidFill>
              <a:latin typeface="Rockwell Light" panose="020F0502020204030204" pitchFamily="18" charset="0"/>
              <a:cs typeface="Aptos Serif" panose="020B0502040204020203" pitchFamily="18" charset="0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0C27C690-71B3-5103-5077-1F0A9C8C0D82}"/>
              </a:ext>
            </a:extLst>
          </p:cNvPr>
          <p:cNvGrpSpPr/>
          <p:nvPr/>
        </p:nvGrpSpPr>
        <p:grpSpPr>
          <a:xfrm>
            <a:off x="7117473" y="2231985"/>
            <a:ext cx="2026527" cy="771813"/>
            <a:chOff x="5313168" y="2080503"/>
            <a:chExt cx="1563088" cy="563914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xmlns="" id="{93C13134-950C-0748-2A65-33850FFEBD11}"/>
                </a:ext>
              </a:extLst>
            </p:cNvPr>
            <p:cNvSpPr/>
            <p:nvPr/>
          </p:nvSpPr>
          <p:spPr>
            <a:xfrm>
              <a:off x="5364088" y="2080503"/>
              <a:ext cx="1512168" cy="563914"/>
            </a:xfrm>
            <a:prstGeom prst="rect">
              <a:avLst/>
            </a:prstGeom>
            <a:solidFill>
              <a:schemeClr val="tx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xmlns="" id="{99E5A8F4-CBE9-D2D2-E85D-96EA5E58984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b="36557"/>
            <a:stretch/>
          </p:blipFill>
          <p:spPr bwMode="auto">
            <a:xfrm>
              <a:off x="5313168" y="2101944"/>
              <a:ext cx="743918" cy="542473"/>
            </a:xfrm>
            <a:prstGeom prst="rect">
              <a:avLst/>
            </a:prstGeom>
            <a:noFill/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xmlns="" id="{6F734B6B-2262-F3E6-0FDB-B62EE014AAE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t="62024"/>
            <a:stretch/>
          </p:blipFill>
          <p:spPr bwMode="auto">
            <a:xfrm>
              <a:off x="5999972" y="2137585"/>
              <a:ext cx="743918" cy="324713"/>
            </a:xfrm>
            <a:prstGeom prst="rect">
              <a:avLst/>
            </a:prstGeom>
            <a:noFill/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67A77D6D-FF33-EA54-2047-A01196FF39AE}"/>
                </a:ext>
              </a:extLst>
            </p:cNvPr>
            <p:cNvSpPr txBox="1"/>
            <p:nvPr/>
          </p:nvSpPr>
          <p:spPr>
            <a:xfrm>
              <a:off x="5946862" y="2412742"/>
              <a:ext cx="845220" cy="20005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700" dirty="0" err="1">
                  <a:solidFill>
                    <a:schemeClr val="bg1"/>
                  </a:solidFill>
                  <a:latin typeface="Rockwell Light" panose="020F0502020204030204" pitchFamily="18" charset="0"/>
                  <a:cs typeface="Aptos Serif" panose="020B0502040204020203" pitchFamily="18" charset="0"/>
                </a:rPr>
                <a:t>Programme</a:t>
              </a:r>
              <a:endParaRPr lang="en-GB" sz="700" dirty="0">
                <a:solidFill>
                  <a:schemeClr val="bg1"/>
                </a:solidFill>
                <a:latin typeface="Rockwell Light" panose="020F0502020204030204" pitchFamily="18" charset="0"/>
                <a:cs typeface="Aptos Serif" panose="020B0502040204020203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468793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Cos</a:t>
            </a:r>
            <a:r>
              <a:rPr lang="fr-CH" dirty="0" err="1">
                <a:latin typeface="Symbol" panose="05050102010706020507" pitchFamily="18" charset="2"/>
              </a:rPr>
              <a:t>q</a:t>
            </a:r>
            <a:r>
              <a:rPr lang="fr-CH" dirty="0"/>
              <a:t> designs</a:t>
            </a:r>
            <a:endParaRPr lang="en-GB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E. Todesco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41</a:t>
            </a:fld>
            <a:endParaRPr lang="fr-FR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xmlns="" id="{24B1ADEC-1912-4573-AA9D-96BF6197023C}"/>
              </a:ext>
            </a:extLst>
          </p:cNvPr>
          <p:cNvSpPr txBox="1">
            <a:spLocks/>
          </p:cNvSpPr>
          <p:nvPr/>
        </p:nvSpPr>
        <p:spPr>
          <a:xfrm>
            <a:off x="316055" y="771549"/>
            <a:ext cx="8504417" cy="4104457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xmlns="" id="{4B702E8B-9059-E7AD-07BD-DC1C081A2572}"/>
              </a:ext>
            </a:extLst>
          </p:cNvPr>
          <p:cNvSpPr txBox="1">
            <a:spLocks/>
          </p:cNvSpPr>
          <p:nvPr/>
        </p:nvSpPr>
        <p:spPr>
          <a:xfrm>
            <a:off x="316055" y="771549"/>
            <a:ext cx="8504417" cy="3786913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2011-2021: 11 T (CERN and FNAL)</a:t>
            </a:r>
          </a:p>
          <a:p>
            <a:pPr lvl="1" algn="l"/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Efficient magnet with 490 A/mm</a:t>
            </a:r>
            <a:r>
              <a:rPr lang="fr-CH" sz="1400" baseline="30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overall current 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density</a:t>
            </a:r>
            <a:endParaRPr lang="fr-CH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Some short 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models reached 12 T bore field, but with lack of 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reproducibility </a:t>
            </a:r>
            <a:r>
              <a:rPr lang="fr-CH" sz="105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[see C. Abad Cabrera et al., 4LOr2E-06]</a:t>
            </a:r>
            <a:endParaRPr lang="fr-CH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r>
              <a:rPr lang="fr-CH" sz="14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First two-in-one Nb</a:t>
            </a:r>
            <a:r>
              <a:rPr lang="fr-CH" sz="1400" baseline="-250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CH" sz="14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 </a:t>
            </a:r>
            <a:r>
              <a:rPr lang="fr-CH" sz="1400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dipole</a:t>
            </a:r>
            <a:endParaRPr lang="fr-CH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r>
              <a:rPr lang="fr-CH" sz="1400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First </a:t>
            </a:r>
            <a:r>
              <a:rPr lang="fr-CH" sz="14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Nb</a:t>
            </a:r>
            <a:r>
              <a:rPr lang="fr-CH" sz="1400" baseline="-250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CH" sz="14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 </a:t>
            </a:r>
            <a:r>
              <a:rPr lang="fr-CH" sz="1400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dipole with all features for integration in an accelerator</a:t>
            </a:r>
          </a:p>
          <a:p>
            <a:pPr lvl="1" algn="l"/>
            <a:r>
              <a:rPr lang="fr-CH" sz="1400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CERN </a:t>
            </a:r>
            <a:r>
              <a:rPr lang="fr-CH" sz="14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made first scaling to </a:t>
            </a:r>
            <a:r>
              <a:rPr lang="fr-CH" sz="14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5.5 m, </a:t>
            </a:r>
            <a:r>
              <a:rPr lang="fr-CH" sz="14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reaching &gt;11 T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but many magnets 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showed performance 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degradation</a:t>
            </a:r>
            <a:endParaRPr lang="fr-CH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fr-CH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fr-CH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fr-CH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fr-CH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fr-CH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25F4BCD8-6C42-E4E8-C376-FC764EDBA702}"/>
              </a:ext>
            </a:extLst>
          </p:cNvPr>
          <p:cNvSpPr txBox="1"/>
          <p:nvPr/>
        </p:nvSpPr>
        <p:spPr>
          <a:xfrm>
            <a:off x="4907786" y="4605819"/>
            <a:ext cx="288302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sz="10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[M. </a:t>
            </a:r>
            <a:r>
              <a:rPr lang="fr-CH" sz="1000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Karppinen</a:t>
            </a:r>
            <a:r>
              <a:rPr lang="fr-CH" sz="10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et al. IEEE TAS 22 (2012) 4901504]</a:t>
            </a:r>
            <a:endParaRPr lang="en-GB" sz="1000" dirty="0"/>
          </a:p>
          <a:p>
            <a:r>
              <a:rPr lang="fr-CH" sz="10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[S. </a:t>
            </a:r>
            <a:r>
              <a:rPr lang="fr-CH" sz="1000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Zolbin</a:t>
            </a:r>
            <a:r>
              <a:rPr lang="fr-CH" sz="10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et al. IEEE TAS 25 (2015) 4002209]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14024501-F4AB-6296-D992-288567E08B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000" y="2457281"/>
            <a:ext cx="3153285" cy="2049635"/>
          </a:xfrm>
          <a:prstGeom prst="rect">
            <a:avLst/>
          </a:prstGeom>
        </p:spPr>
      </p:pic>
      <p:pic>
        <p:nvPicPr>
          <p:cNvPr id="1026" name="Picture 2" descr="Nb3Sn 11 T Dipole for the High Luminosity LHC (CERN) | SpringerLink">
            <a:extLst>
              <a:ext uri="{FF2B5EF4-FFF2-40B4-BE49-F238E27FC236}">
                <a16:creationId xmlns:a16="http://schemas.microsoft.com/office/drawing/2014/main" xmlns="" id="{54F123F7-29E3-B49B-4A1E-35DD7F6B16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7111" y="2501272"/>
            <a:ext cx="2678101" cy="2005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104594AC-AE0D-7069-F80D-03ADD57A44F7}"/>
              </a:ext>
            </a:extLst>
          </p:cNvPr>
          <p:cNvSpPr txBox="1"/>
          <p:nvPr/>
        </p:nvSpPr>
        <p:spPr>
          <a:xfrm>
            <a:off x="960687" y="4559653"/>
            <a:ext cx="288302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sz="10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[G. Willering, et al. IEEE TAS 28 (2018) 4007205]</a:t>
            </a:r>
            <a:endParaRPr lang="en-GB" sz="1000" dirty="0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xmlns="" id="{D5F2FE72-B4DD-9817-CB11-D4F0F9B36C17}"/>
              </a:ext>
            </a:extLst>
          </p:cNvPr>
          <p:cNvCxnSpPr/>
          <p:nvPr/>
        </p:nvCxnSpPr>
        <p:spPr>
          <a:xfrm>
            <a:off x="0" y="3075806"/>
            <a:ext cx="539552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xmlns="" id="{83EB9D6F-F715-5411-8AD6-E36CE0BF0FFB}"/>
              </a:ext>
            </a:extLst>
          </p:cNvPr>
          <p:cNvCxnSpPr/>
          <p:nvPr/>
        </p:nvCxnSpPr>
        <p:spPr>
          <a:xfrm>
            <a:off x="0" y="2859782"/>
            <a:ext cx="539552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C7B136CB-184D-D802-2890-2EF7BF97C7D8}"/>
              </a:ext>
            </a:extLst>
          </p:cNvPr>
          <p:cNvSpPr txBox="1"/>
          <p:nvPr/>
        </p:nvSpPr>
        <p:spPr>
          <a:xfrm>
            <a:off x="-19965" y="3096079"/>
            <a:ext cx="5785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>
                <a:latin typeface="Times" panose="02020603050405020304" pitchFamily="18" charset="0"/>
                <a:cs typeface="Times" panose="02020603050405020304" pitchFamily="18" charset="0"/>
              </a:rPr>
              <a:t>11.3 T</a:t>
            </a:r>
            <a:endParaRPr lang="en-GB" sz="12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DD0F83E0-AB2C-7F48-18CA-10E9B15178D1}"/>
              </a:ext>
            </a:extLst>
          </p:cNvPr>
          <p:cNvSpPr txBox="1"/>
          <p:nvPr/>
        </p:nvSpPr>
        <p:spPr>
          <a:xfrm>
            <a:off x="14571" y="2612941"/>
            <a:ext cx="5842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>
                <a:latin typeface="Times" panose="02020603050405020304" pitchFamily="18" charset="0"/>
                <a:cs typeface="Times" panose="02020603050405020304" pitchFamily="18" charset="0"/>
              </a:rPr>
              <a:t>12.0 T</a:t>
            </a:r>
            <a:endParaRPr lang="en-GB" sz="12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86952" y="2500450"/>
            <a:ext cx="2473907" cy="2006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67956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Cos</a:t>
            </a:r>
            <a:r>
              <a:rPr lang="fr-CH" dirty="0" err="1">
                <a:latin typeface="Symbol" panose="05050102010706020507" pitchFamily="18" charset="2"/>
              </a:rPr>
              <a:t>q</a:t>
            </a:r>
            <a:r>
              <a:rPr lang="fr-CH" dirty="0"/>
              <a:t> designs</a:t>
            </a:r>
            <a:endParaRPr lang="en-GB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E. Todesco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42</a:t>
            </a:fld>
            <a:endParaRPr lang="fr-FR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xmlns="" id="{24B1ADEC-1912-4573-AA9D-96BF6197023C}"/>
              </a:ext>
            </a:extLst>
          </p:cNvPr>
          <p:cNvSpPr txBox="1">
            <a:spLocks/>
          </p:cNvSpPr>
          <p:nvPr/>
        </p:nvSpPr>
        <p:spPr>
          <a:xfrm>
            <a:off x="316055" y="771549"/>
            <a:ext cx="8504417" cy="4104457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xmlns="" id="{4B702E8B-9059-E7AD-07BD-DC1C081A2572}"/>
              </a:ext>
            </a:extLst>
          </p:cNvPr>
          <p:cNvSpPr txBox="1">
            <a:spLocks/>
          </p:cNvSpPr>
          <p:nvPr/>
        </p:nvSpPr>
        <p:spPr>
          <a:xfrm>
            <a:off x="316055" y="771549"/>
            <a:ext cx="8504417" cy="3786913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2015-2020: 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MDPCT1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(FNAL) 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four layer cos</a:t>
            </a:r>
            <a:r>
              <a:rPr lang="fr-CH" sz="1800" dirty="0">
                <a:solidFill>
                  <a:schemeClr val="tx1"/>
                </a:solidFill>
                <a:latin typeface="Symbol" panose="05050102010706020507" pitchFamily="18" charset="2"/>
                <a:cs typeface="Times New Roman" panose="02020603050405020304" pitchFamily="18" charset="0"/>
              </a:rPr>
              <a:t>q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magnet</a:t>
            </a:r>
          </a:p>
          <a:p>
            <a:pPr lvl="1" algn="l"/>
            <a:r>
              <a:rPr lang="fr-CH" sz="16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World record of 14.0 T at 4.5 K, level also reached at 1.9 </a:t>
            </a:r>
            <a:r>
              <a:rPr lang="fr-CH" sz="16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 – first magnet above 14 T with « reasonable » coil width (50 mm)</a:t>
            </a:r>
            <a:endParaRPr lang="fr-CH" sz="1600" dirty="0">
              <a:solidFill>
                <a:srgbClr val="CA11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evere degradation 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 thermal cycle</a:t>
            </a:r>
          </a:p>
          <a:p>
            <a:pPr lvl="1" algn="l"/>
            <a:endParaRPr lang="fr-CH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fr-CH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fr-CH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fr-CH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fr-CH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fr-CH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fr-CH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CH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CH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FNAL abandoned this path, in EU this line is continued</a:t>
            </a:r>
          </a:p>
          <a:p>
            <a:pPr lvl="1" algn="l"/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two layer cos</a:t>
            </a:r>
            <a:r>
              <a:rPr lang="fr-CH" sz="1400" dirty="0">
                <a:solidFill>
                  <a:schemeClr val="tx1"/>
                </a:solidFill>
                <a:latin typeface="Symbol" panose="05050102010706020507" pitchFamily="18" charset="2"/>
                <a:cs typeface="Times New Roman" panose="02020603050405020304" pitchFamily="18" charset="0"/>
              </a:rPr>
              <a:t>q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magnet aiming at 12 T at INFN and 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CERN, test 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foreseen in 2026</a:t>
            </a:r>
          </a:p>
          <a:p>
            <a:pPr lvl="1" algn="l"/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four layer cos</a:t>
            </a:r>
            <a:r>
              <a:rPr lang="fr-CH" sz="1400" dirty="0">
                <a:solidFill>
                  <a:schemeClr val="tx1"/>
                </a:solidFill>
                <a:latin typeface="Symbol" panose="05050102010706020507" pitchFamily="18" charset="2"/>
                <a:cs typeface="Times New Roman" panose="02020603050405020304" pitchFamily="18" charset="0"/>
              </a:rPr>
              <a:t>q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magnet aiming at 14 T at 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INFN, test in 2029</a:t>
            </a:r>
            <a:endParaRPr lang="fr-CH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B0CDEBA2-80D4-3FB0-54B6-5EE0552B17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9672" y="1995686"/>
            <a:ext cx="3472611" cy="202282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25F4BCD8-6C42-E4E8-C376-FC764EDBA702}"/>
              </a:ext>
            </a:extLst>
          </p:cNvPr>
          <p:cNvSpPr txBox="1"/>
          <p:nvPr/>
        </p:nvSpPr>
        <p:spPr>
          <a:xfrm>
            <a:off x="1114924" y="4083918"/>
            <a:ext cx="417646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Power tests of MDPCT1 </a:t>
            </a:r>
            <a:r>
              <a:rPr lang="fr-CH" sz="10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[S. </a:t>
            </a:r>
            <a:r>
              <a:rPr lang="fr-CH" sz="1000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Stoynev</a:t>
            </a:r>
            <a:r>
              <a:rPr lang="fr-CH" sz="10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et al. IEEE TAS 32 (2022) 4000705]</a:t>
            </a:r>
            <a:endParaRPr lang="en-GB" sz="1000" dirty="0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xmlns="" id="{4332EC97-B88C-14B5-F6E4-F92F6E42F5E1}"/>
              </a:ext>
            </a:extLst>
          </p:cNvPr>
          <p:cNvCxnSpPr>
            <a:cxnSpLocks/>
          </p:cNvCxnSpPr>
          <p:nvPr/>
        </p:nvCxnSpPr>
        <p:spPr>
          <a:xfrm flipH="1">
            <a:off x="4759210" y="2211710"/>
            <a:ext cx="648072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CE33E084-2900-FD54-0A22-3ED0A2F73AD9}"/>
              </a:ext>
            </a:extLst>
          </p:cNvPr>
          <p:cNvSpPr txBox="1"/>
          <p:nvPr/>
        </p:nvSpPr>
        <p:spPr>
          <a:xfrm>
            <a:off x="4663572" y="1811020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>
                <a:solidFill>
                  <a:schemeClr val="tx2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14 T</a:t>
            </a:r>
            <a:endParaRPr lang="en-GB" dirty="0">
              <a:solidFill>
                <a:schemeClr val="tx2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xmlns="" id="{4996A25B-87CC-5D66-1AC7-271A1778D4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91389" y="2065128"/>
            <a:ext cx="3755412" cy="237883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xmlns="" id="{8181E198-C242-FDB9-8970-056645D08F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504" y="3086508"/>
            <a:ext cx="1356713" cy="932003"/>
          </a:xfrm>
          <a:prstGeom prst="rect">
            <a:avLst/>
          </a:prstGeom>
        </p:spPr>
      </p:pic>
      <p:pic>
        <p:nvPicPr>
          <p:cNvPr id="15" name="Picture 2" descr="US-MDP Collaboration Meeting 2021 (1-5 March 2021): Overview · (Indico)">
            <a:extLst>
              <a:ext uri="{FF2B5EF4-FFF2-40B4-BE49-F238E27FC236}">
                <a16:creationId xmlns:a16="http://schemas.microsoft.com/office/drawing/2014/main" xmlns="" id="{F8EED227-4CEB-1FE8-92EB-349AFD2A51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7438" y="224994"/>
            <a:ext cx="1851380" cy="666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1287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stress scales for sector coils</a:t>
            </a: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E. Todesco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43</a:t>
            </a:fld>
            <a:endParaRPr lang="fr-FR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xmlns="" id="{24B1ADEC-1912-4573-AA9D-96BF6197023C}"/>
              </a:ext>
            </a:extLst>
          </p:cNvPr>
          <p:cNvSpPr txBox="1">
            <a:spLocks/>
          </p:cNvSpPr>
          <p:nvPr/>
        </p:nvSpPr>
        <p:spPr>
          <a:xfrm>
            <a:off x="316055" y="771549"/>
            <a:ext cx="8504417" cy="4104457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xmlns="" id="{4B702E8B-9059-E7AD-07BD-DC1C081A2572}"/>
              </a:ext>
            </a:extLst>
          </p:cNvPr>
          <p:cNvSpPr txBox="1">
            <a:spLocks/>
          </p:cNvSpPr>
          <p:nvPr/>
        </p:nvSpPr>
        <p:spPr>
          <a:xfrm>
            <a:off x="316055" y="771549"/>
            <a:ext cx="8504417" cy="3786913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There are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two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different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types of stress in a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sector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coil</a:t>
            </a:r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That have a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totally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different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scaling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on magnet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parameters</a:t>
            </a:r>
            <a:endParaRPr lang="fr-CH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fr-CH" sz="18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Accumulation of </a:t>
            </a:r>
            <a:r>
              <a:rPr lang="fr-CH" sz="1800" dirty="0" err="1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azimuthal</a:t>
            </a:r>
            <a:r>
              <a:rPr lang="fr-CH" sz="18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stress in the </a:t>
            </a:r>
            <a:r>
              <a:rPr lang="fr-CH" sz="1800" dirty="0" err="1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midplane</a:t>
            </a:r>
            <a:endParaRPr lang="fr-CH" sz="1800" dirty="0">
              <a:solidFill>
                <a:srgbClr val="CA11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Scales with </a:t>
            </a:r>
            <a:r>
              <a:rPr lang="fr-CH" sz="1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 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(aperture radius), </a:t>
            </a:r>
            <a:r>
              <a:rPr lang="fr-CH" sz="1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fr-CH" sz="1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j, 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times a shape factor</a:t>
            </a:r>
            <a:endParaRPr lang="fr-CH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Higher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fields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 can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compensated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by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lower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j</a:t>
            </a:r>
          </a:p>
          <a:p>
            <a:pPr algn="l"/>
            <a:r>
              <a:rPr lang="fr-CH" sz="18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Accumulation </a:t>
            </a:r>
            <a:r>
              <a:rPr lang="fr-CH" sz="18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radial </a:t>
            </a:r>
            <a:r>
              <a:rPr lang="fr-CH" sz="18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stress </a:t>
            </a:r>
            <a:endParaRPr lang="fr-CH" sz="1800" dirty="0">
              <a:solidFill>
                <a:srgbClr val="CA11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Scales with magnetic 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pressure </a:t>
            </a:r>
            <a:r>
              <a:rPr lang="fr-CH" sz="1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fr-CH" sz="1400" i="1" baseline="30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fr-CH" sz="1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/2</a:t>
            </a:r>
            <a:r>
              <a:rPr lang="fr-CH" sz="1400" i="1" dirty="0" smtClean="0">
                <a:solidFill>
                  <a:schemeClr val="tx1"/>
                </a:solidFill>
                <a:latin typeface="Symbol" charset="2"/>
                <a:cs typeface="Symbol" charset="2"/>
              </a:rPr>
              <a:t>m </a:t>
            </a:r>
            <a:r>
              <a:rPr lang="fr-CH" sz="1400" dirty="0" smtClean="0">
                <a:solidFill>
                  <a:schemeClr val="tx1"/>
                </a:solidFill>
                <a:latin typeface="Times"/>
                <a:cs typeface="Times"/>
              </a:rPr>
              <a:t>, factor in front is about 1.5</a:t>
            </a:r>
            <a:endParaRPr lang="fr-CH" sz="1400" dirty="0">
              <a:solidFill>
                <a:schemeClr val="tx1"/>
              </a:solidFill>
              <a:latin typeface="Times"/>
              <a:cs typeface="Times"/>
            </a:endParaRPr>
          </a:p>
          <a:p>
            <a:pPr lvl="1" algn="l"/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14 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you 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get towards 150 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MPa</a:t>
            </a:r>
          </a:p>
        </p:txBody>
      </p:sp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xmlns="" id="{5CF14ECF-3A5D-2687-46A9-7980129458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8765657"/>
              </p:ext>
            </p:extLst>
          </p:nvPr>
        </p:nvGraphicFramePr>
        <p:xfrm>
          <a:off x="0" y="3075806"/>
          <a:ext cx="6372200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5082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3656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2326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239890">
                  <a:extLst>
                    <a:ext uri="{9D8B030D-6E8A-4147-A177-3AD203B41FA5}">
                      <a16:colId xmlns:a16="http://schemas.microsoft.com/office/drawing/2014/main" xmlns="" val="2182178960"/>
                    </a:ext>
                  </a:extLst>
                </a:gridCol>
                <a:gridCol w="1321652">
                  <a:extLst>
                    <a:ext uri="{9D8B030D-6E8A-4147-A177-3AD203B41FA5}">
                      <a16:colId xmlns:a16="http://schemas.microsoft.com/office/drawing/2014/main" xmlns="" val="995272325"/>
                    </a:ext>
                  </a:extLst>
                </a:gridCol>
              </a:tblGrid>
              <a:tr h="32334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Some cases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Tevatron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LHC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14 T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20 T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4007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Field (T)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4.4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8.3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94007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Aperture radius (mm)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38.05</a:t>
                      </a:r>
                      <a:endParaRPr lang="en-US" sz="1600" dirty="0">
                        <a:solidFill>
                          <a:schemeClr val="tx1"/>
                        </a:solidFill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94007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Overall 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j 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(A/mm</a:t>
                      </a:r>
                      <a:r>
                        <a:rPr lang="en-US" sz="1600" baseline="300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2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360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400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400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400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94007"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err="1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rBj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/2 (MPa)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31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46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94007"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B</a:t>
                      </a:r>
                      <a:r>
                        <a:rPr lang="en-US" sz="1600" i="1" baseline="300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2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/2</a:t>
                      </a:r>
                      <a:r>
                        <a:rPr lang="en-US" sz="1600" i="1" dirty="0">
                          <a:solidFill>
                            <a:schemeClr val="tx1"/>
                          </a:solidFill>
                          <a:latin typeface="Symbol" panose="05050102010706020507" pitchFamily="18" charset="2"/>
                          <a:cs typeface="Times"/>
                        </a:rPr>
                        <a:t>m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 (MPa)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27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78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159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4208" y="633855"/>
            <a:ext cx="2563072" cy="2142491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44208" y="2952328"/>
            <a:ext cx="2559736" cy="2139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55717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B</a:t>
            </a:r>
            <a:r>
              <a:rPr lang="en-GB" dirty="0" smtClean="0"/>
              <a:t>lock design</a:t>
            </a:r>
            <a:endParaRPr lang="en-GB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E. Todesco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44</a:t>
            </a:fld>
            <a:endParaRPr lang="fr-FR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xmlns="" id="{24B1ADEC-1912-4573-AA9D-96BF6197023C}"/>
              </a:ext>
            </a:extLst>
          </p:cNvPr>
          <p:cNvSpPr txBox="1">
            <a:spLocks/>
          </p:cNvSpPr>
          <p:nvPr/>
        </p:nvSpPr>
        <p:spPr>
          <a:xfrm>
            <a:off x="316055" y="771549"/>
            <a:ext cx="8504417" cy="4104457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xmlns="" id="{4B702E8B-9059-E7AD-07BD-DC1C081A2572}"/>
              </a:ext>
            </a:extLst>
          </p:cNvPr>
          <p:cNvSpPr txBox="1">
            <a:spLocks/>
          </p:cNvSpPr>
          <p:nvPr/>
        </p:nvSpPr>
        <p:spPr>
          <a:xfrm>
            <a:off x="316055" y="771549"/>
            <a:ext cx="8504417" cy="3786913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Block design has also an internal structure allowing to avoid azimuthal stress accumulation – so only the radial stress is left</a:t>
            </a:r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2015-2023: RMM is a block magnet, without flared ends, </a:t>
            </a:r>
            <a:r>
              <a:rPr lang="fr-CH" sz="1800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that reached 16.4 T bore field in 50 mm aperture 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(but the coil is huge, not afforable for accelerator, as in FRESCA2)</a:t>
            </a:r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fr-CH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CH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Planned magnets (test in &gt;2025)</a:t>
            </a:r>
          </a:p>
          <a:p>
            <a:pPr lvl="1" algn="l"/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double layer 14 T dipole «a la HD2» developed at 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CERN</a:t>
            </a:r>
            <a:endParaRPr lang="fr-CH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four layer 14 T dipole «a la Fresca2» developed at 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CEA, but with grading</a:t>
            </a:r>
            <a:endParaRPr lang="fr-CH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Picture 12" descr="RM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2050648"/>
            <a:ext cx="3816424" cy="1931065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26970" y="3981713"/>
            <a:ext cx="533711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/>
            <a:r>
              <a:rPr lang="fr-CH" sz="1000" dirty="0" smtClean="0">
                <a:latin typeface="Times" panose="02020603050405020304" pitchFamily="18" charset="0"/>
                <a:cs typeface="Times" panose="02020603050405020304" pitchFamily="18" charset="0"/>
              </a:rPr>
              <a:t>RMM cross-section </a:t>
            </a:r>
            <a:r>
              <a:rPr lang="fr-CH" sz="10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[S. Izquierdo Bermudez, et al. IEEE TAS 27 </a:t>
            </a:r>
            <a:r>
              <a:rPr lang="fr-CH" sz="10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</a:t>
            </a:r>
            <a:r>
              <a:rPr lang="fr-CH" sz="10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2017) 4002004]</a:t>
            </a:r>
            <a:endParaRPr lang="fr-CH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427984" y="3981713"/>
            <a:ext cx="490112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/>
            <a:r>
              <a:rPr lang="fr-CH" sz="1000" dirty="0" smtClean="0">
                <a:latin typeface="Times" panose="02020603050405020304" pitchFamily="18" charset="0"/>
                <a:cs typeface="Times" panose="02020603050405020304" pitchFamily="18" charset="0"/>
              </a:rPr>
              <a:t>RMM powering </a:t>
            </a:r>
            <a:r>
              <a:rPr lang="fr-CH" sz="10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E. Gautheron, et al. IEEE TAS 33 </a:t>
            </a:r>
            <a:r>
              <a:rPr lang="fr-CH" sz="10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</a:t>
            </a:r>
            <a:r>
              <a:rPr lang="fr-CH" sz="10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2023) 4004018]</a:t>
            </a:r>
            <a:endParaRPr lang="fr-CH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00503" y="1923678"/>
            <a:ext cx="3666604" cy="2097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3235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Common coil</a:t>
            </a: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E. Todesco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45</a:t>
            </a:fld>
            <a:endParaRPr lang="fr-FR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xmlns="" id="{24B1ADEC-1912-4573-AA9D-96BF6197023C}"/>
              </a:ext>
            </a:extLst>
          </p:cNvPr>
          <p:cNvSpPr txBox="1">
            <a:spLocks/>
          </p:cNvSpPr>
          <p:nvPr/>
        </p:nvSpPr>
        <p:spPr>
          <a:xfrm>
            <a:off x="316055" y="771549"/>
            <a:ext cx="8504417" cy="4104457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xmlns="" id="{4B702E8B-9059-E7AD-07BD-DC1C081A2572}"/>
              </a:ext>
            </a:extLst>
          </p:cNvPr>
          <p:cNvSpPr txBox="1">
            <a:spLocks/>
          </p:cNvSpPr>
          <p:nvPr/>
        </p:nvSpPr>
        <p:spPr>
          <a:xfrm>
            <a:off x="316055" y="771549"/>
            <a:ext cx="8504417" cy="3786913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CH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IHEP has </a:t>
            </a:r>
            <a:r>
              <a:rPr lang="fr-CH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chosen</a:t>
            </a:r>
            <a:r>
              <a:rPr lang="fr-CH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fr-CH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common</a:t>
            </a:r>
            <a:r>
              <a:rPr lang="fr-CH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coil</a:t>
            </a:r>
            <a:r>
              <a:rPr lang="fr-CH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design</a:t>
            </a:r>
          </a:p>
          <a:p>
            <a:pPr lvl="1" algn="l"/>
            <a:r>
              <a:rPr lang="fr-CH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Steps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aiming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at final 20 T </a:t>
            </a:r>
            <a:r>
              <a:rPr lang="fr-CH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increasing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field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aperture</a:t>
            </a:r>
          </a:p>
          <a:p>
            <a:pPr lvl="1" algn="l"/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2018-2023 LFP1: </a:t>
            </a:r>
            <a:r>
              <a:rPr lang="fr-CH" sz="16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12.5 T reached within 14 mm </a:t>
            </a:r>
            <a:r>
              <a:rPr lang="fr-CH" sz="16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aperture</a:t>
            </a:r>
            <a:endParaRPr lang="fr-CH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lvl="2" indent="0" algn="l">
              <a:buNone/>
            </a:pPr>
            <a:r>
              <a:rPr lang="fr-CH" sz="10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]</a:t>
            </a:r>
            <a:endParaRPr lang="fr-CH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CH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CH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CH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CH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CH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Ongoing or planned</a:t>
            </a:r>
          </a:p>
          <a:p>
            <a:pPr lvl="1" algn="l"/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IHEP is building LFP3 (13 T of LTS)</a:t>
            </a:r>
          </a:p>
          <a:p>
            <a:pPr lvl="1" algn="l"/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CIEMAT 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plans a 14 T common coil with Nb</a:t>
            </a:r>
            <a:r>
              <a:rPr lang="fr-CH" sz="14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 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only </a:t>
            </a:r>
            <a:r>
              <a:rPr lang="fr-CH" sz="1400" dirty="0" smtClean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(see also C. Martins, 1LPO1G-08)</a:t>
            </a:r>
            <a:endParaRPr lang="fr-CH" sz="1400" dirty="0">
              <a:solidFill>
                <a:srgbClr val="008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E8C4764D-6CA6-3292-A3C6-6ED2C51BFB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67090" y="51470"/>
            <a:ext cx="2242768" cy="151216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81FBA79A-4EF8-D9B5-3F1B-B19AAAEF4700}"/>
              </a:ext>
            </a:extLst>
          </p:cNvPr>
          <p:cNvSpPr txBox="1"/>
          <p:nvPr/>
        </p:nvSpPr>
        <p:spPr>
          <a:xfrm>
            <a:off x="6051083" y="1563638"/>
            <a:ext cx="3083027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fr-CH" sz="1100" dirty="0">
                <a:latin typeface="Times" panose="02020603050405020304" pitchFamily="18" charset="0"/>
                <a:cs typeface="Times" panose="02020603050405020304" pitchFamily="18" charset="0"/>
              </a:rPr>
              <a:t>Common coil </a:t>
            </a:r>
            <a:r>
              <a:rPr lang="fr-CH" sz="1100" dirty="0" smtClean="0">
                <a:latin typeface="Times" panose="02020603050405020304" pitchFamily="18" charset="0"/>
                <a:cs typeface="Times" panose="02020603050405020304" pitchFamily="18" charset="0"/>
              </a:rPr>
              <a:t>design </a:t>
            </a:r>
            <a:r>
              <a:rPr lang="fr-CH" sz="11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</a:t>
            </a:r>
            <a:r>
              <a:rPr lang="fr-CH" sz="11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R. Gupta, IPAC 1997 3344]</a:t>
            </a:r>
            <a:endParaRPr lang="en-GB" sz="11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89FB0A95-59D3-CF72-032C-608CB6CC74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6114" y="1768504"/>
            <a:ext cx="2591848" cy="223390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A1C7FACA-4D60-1BDE-961D-1E5C933A9198}"/>
              </a:ext>
            </a:extLst>
          </p:cNvPr>
          <p:cNvSpPr txBox="1"/>
          <p:nvPr/>
        </p:nvSpPr>
        <p:spPr>
          <a:xfrm>
            <a:off x="316055" y="4002410"/>
            <a:ext cx="339625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>
                <a:latin typeface="Times" panose="02020603050405020304" pitchFamily="18" charset="0"/>
                <a:cs typeface="Times" panose="02020603050405020304" pitchFamily="18" charset="0"/>
              </a:rPr>
              <a:t>LFP3 </a:t>
            </a:r>
            <a:r>
              <a:rPr lang="fr-CH" sz="1100" dirty="0" smtClean="0">
                <a:latin typeface="Times" panose="02020603050405020304" pitchFamily="18" charset="0"/>
                <a:cs typeface="Times" panose="02020603050405020304" pitchFamily="18" charset="0"/>
              </a:rPr>
              <a:t>magnet </a:t>
            </a:r>
            <a:r>
              <a:rPr lang="fr-CH" sz="9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[J. Shi, Q. Xu, et al., IEEE TAS 34 (2024) 4701405]</a:t>
            </a:r>
            <a:endParaRPr lang="en-GB" sz="9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8" name="Picture 7" descr="LPF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5" y="1800780"/>
            <a:ext cx="4032448" cy="2724211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4355976" y="4455572"/>
            <a:ext cx="310138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2"/>
            <a:r>
              <a:rPr lang="fr-CH" sz="1000" dirty="0" smtClean="0">
                <a:latin typeface="Times" panose="02020603050405020304" pitchFamily="18" charset="0"/>
                <a:cs typeface="Times" panose="02020603050405020304" pitchFamily="18" charset="0"/>
              </a:rPr>
              <a:t>LPF1 training </a:t>
            </a:r>
            <a:r>
              <a:rPr lang="fr-CH" sz="10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</a:t>
            </a:r>
            <a:r>
              <a:rPr lang="fr-CH" sz="10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C. Wang, et al., SUST 36 (2023) 065006]</a:t>
            </a:r>
            <a:endParaRPr lang="fr-CH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81708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S</a:t>
            </a:r>
            <a:r>
              <a:rPr lang="en-GB" dirty="0" smtClean="0"/>
              <a:t>tress </a:t>
            </a:r>
            <a:r>
              <a:rPr lang="en-GB" dirty="0"/>
              <a:t>management: </a:t>
            </a:r>
            <a:r>
              <a:rPr lang="en-GB" dirty="0" err="1"/>
              <a:t>cos</a:t>
            </a:r>
            <a:r>
              <a:rPr lang="en-GB" dirty="0" err="1">
                <a:latin typeface="Symbol" panose="05050102010706020507" pitchFamily="18" charset="2"/>
              </a:rPr>
              <a:t>q</a:t>
            </a:r>
            <a:r>
              <a:rPr lang="en-GB" dirty="0"/>
              <a:t> and common coil</a:t>
            </a: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E. Todesco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46</a:t>
            </a:fld>
            <a:endParaRPr lang="fr-FR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xmlns="" id="{24B1ADEC-1912-4573-AA9D-96BF6197023C}"/>
              </a:ext>
            </a:extLst>
          </p:cNvPr>
          <p:cNvSpPr txBox="1">
            <a:spLocks/>
          </p:cNvSpPr>
          <p:nvPr/>
        </p:nvSpPr>
        <p:spPr>
          <a:xfrm>
            <a:off x="316055" y="771549"/>
            <a:ext cx="8504417" cy="4104457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xmlns="" id="{4B702E8B-9059-E7AD-07BD-DC1C081A2572}"/>
              </a:ext>
            </a:extLst>
          </p:cNvPr>
          <p:cNvSpPr txBox="1">
            <a:spLocks/>
          </p:cNvSpPr>
          <p:nvPr/>
        </p:nvSpPr>
        <p:spPr>
          <a:xfrm>
            <a:off x="316055" y="771549"/>
            <a:ext cx="4039921" cy="3786913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Stress management consists in mixing the coil and the structure</a:t>
            </a:r>
          </a:p>
          <a:p>
            <a:pPr lvl="1" algn="l"/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Advantage: (i) Stress is intercepted at each block of conductors and (ii) the structure enthalpy can contribute to protection</a:t>
            </a:r>
          </a:p>
          <a:p>
            <a:pPr lvl="1" algn="l"/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Possible disadvantage: preload is not (or only partially) </a:t>
            </a:r>
            <a:endParaRPr lang="fr-CH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FNAL: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SMCT </a:t>
            </a:r>
            <a:r>
              <a:rPr lang="fr-CH" sz="14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(stress managed cos theta)</a:t>
            </a:r>
          </a:p>
          <a:p>
            <a:pPr lvl="1" algn="l"/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Cables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blocks are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wound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a former</a:t>
            </a:r>
          </a:p>
          <a:p>
            <a:pPr lvl="1" algn="l"/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Cos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theta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configuration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radial and</a:t>
            </a:r>
          </a:p>
          <a:p>
            <a:pPr marL="457200" lvl="1" indent="0" algn="l">
              <a:buNone/>
            </a:pP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azimuthal 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stress interception </a:t>
            </a:r>
            <a:endParaRPr lang="fr-CH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r>
              <a:rPr lang="fr-CH" sz="14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Mirror reached </a:t>
            </a:r>
            <a:r>
              <a:rPr lang="fr-CH" sz="14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12.7 </a:t>
            </a:r>
            <a:r>
              <a:rPr lang="fr-CH" sz="14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peak field 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(87% 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ss))</a:t>
            </a:r>
            <a:endParaRPr lang="fr-CH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PSI: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SMCC </a:t>
            </a:r>
            <a:r>
              <a:rPr lang="fr-CH" sz="14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(stress managed common coil)</a:t>
            </a:r>
          </a:p>
          <a:p>
            <a:pPr lvl="1" algn="l"/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Racetracks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wound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a former</a:t>
            </a:r>
          </a:p>
          <a:p>
            <a:pPr lvl="1" algn="l"/>
            <a:r>
              <a:rPr lang="fr-CH" sz="14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Subscale reached 7 T peak field </a:t>
            </a:r>
            <a:endParaRPr lang="fr-CH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Full scale magnet in 2025-2026</a:t>
            </a:r>
            <a:endParaRPr lang="fr-CH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fr-CH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CB03F2BB-8E28-9015-5872-41DFC003FE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4657" y="675000"/>
            <a:ext cx="2095855" cy="1241391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xmlns="" id="{848350D3-18BE-E855-ABDD-64CD5AC4B2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32265" y="3189255"/>
            <a:ext cx="1585515" cy="15898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xmlns="" id="{E9B483BF-B49B-A31A-38FC-253FC5D7E5D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83968" y="2912937"/>
            <a:ext cx="2880320" cy="1866875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24006938-7D54-938D-2133-07C3612742A2}"/>
              </a:ext>
            </a:extLst>
          </p:cNvPr>
          <p:cNvSpPr txBox="1"/>
          <p:nvPr/>
        </p:nvSpPr>
        <p:spPr>
          <a:xfrm>
            <a:off x="4441630" y="2490200"/>
            <a:ext cx="4789503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sz="11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[A. Zlobin, 4LOr2E</a:t>
            </a:r>
            <a:r>
              <a:rPr lang="fr-CH" sz="11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-01] </a:t>
            </a:r>
            <a:r>
              <a:rPr lang="fr-CH" sz="11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fr-CH" sz="11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fr-CH" sz="1100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Novitski</a:t>
            </a:r>
            <a:r>
              <a:rPr lang="fr-CH" sz="11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et al. IEEE TAS 34 (2024) 4001305]</a:t>
            </a:r>
            <a:endParaRPr lang="en-GB" sz="11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2CDA4074-9047-19F6-477E-F676DB665DDB}"/>
              </a:ext>
            </a:extLst>
          </p:cNvPr>
          <p:cNvSpPr txBox="1"/>
          <p:nvPr/>
        </p:nvSpPr>
        <p:spPr>
          <a:xfrm>
            <a:off x="4725069" y="4775653"/>
            <a:ext cx="1935163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sz="11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[D. Araujo, et al. ASC 2024]</a:t>
            </a:r>
            <a:endParaRPr lang="en-GB" sz="1100" dirty="0"/>
          </a:p>
        </p:txBody>
      </p:sp>
      <p:pic>
        <p:nvPicPr>
          <p:cNvPr id="8" name="Picture 7" descr="SMCT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6922" y="610084"/>
            <a:ext cx="2897343" cy="1880116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xmlns="" id="{17180511-8135-68B0-1FBF-AD995F4289E3}"/>
              </a:ext>
            </a:extLst>
          </p:cNvPr>
          <p:cNvGrpSpPr/>
          <p:nvPr/>
        </p:nvGrpSpPr>
        <p:grpSpPr>
          <a:xfrm>
            <a:off x="6876256" y="610084"/>
            <a:ext cx="1223412" cy="276999"/>
            <a:chOff x="7030971" y="2433250"/>
            <a:chExt cx="1223412" cy="276999"/>
          </a:xfrm>
        </p:grpSpPr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xmlns="" id="{739CC0F3-5075-558D-3772-DC274064EDE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075682" y="2710249"/>
              <a:ext cx="415450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69227DBD-558E-50BB-466D-A1E037C201B2}"/>
                </a:ext>
              </a:extLst>
            </p:cNvPr>
            <p:cNvSpPr txBox="1"/>
            <p:nvPr/>
          </p:nvSpPr>
          <p:spPr>
            <a:xfrm>
              <a:off x="7030971" y="2433250"/>
              <a:ext cx="122341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200" dirty="0" smtClean="0">
                  <a:latin typeface="Times" panose="02020603050405020304" pitchFamily="18" charset="0"/>
                  <a:cs typeface="Times" panose="02020603050405020304" pitchFamily="18" charset="0"/>
                </a:rPr>
                <a:t>12.7 </a:t>
              </a:r>
              <a:r>
                <a:rPr lang="fr-CH" sz="1200" dirty="0">
                  <a:latin typeface="Times" panose="02020603050405020304" pitchFamily="18" charset="0"/>
                  <a:cs typeface="Times" panose="02020603050405020304" pitchFamily="18" charset="0"/>
                </a:rPr>
                <a:t>T peak field</a:t>
              </a:r>
              <a:endParaRPr lang="en-GB" sz="1200" dirty="0">
                <a:latin typeface="Times" panose="02020603050405020304" pitchFamily="18" charset="0"/>
                <a:cs typeface="Times" panose="02020603050405020304" pitchFamily="18" charset="0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xmlns="" id="{157C5865-385A-B2D4-4537-FE44CE13DA85}"/>
              </a:ext>
            </a:extLst>
          </p:cNvPr>
          <p:cNvGrpSpPr/>
          <p:nvPr/>
        </p:nvGrpSpPr>
        <p:grpSpPr>
          <a:xfrm>
            <a:off x="6876256" y="1818183"/>
            <a:ext cx="1223412" cy="276999"/>
            <a:chOff x="7035672" y="2495774"/>
            <a:chExt cx="1223412" cy="234624"/>
          </a:xfrm>
        </p:grpSpPr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xmlns="" id="{8E426C3C-1E25-8F0E-06F1-2B153A56FC2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075682" y="2710249"/>
              <a:ext cx="415450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2D5292B9-F757-8000-5C5C-B0D8107FC10D}"/>
                </a:ext>
              </a:extLst>
            </p:cNvPr>
            <p:cNvSpPr txBox="1"/>
            <p:nvPr/>
          </p:nvSpPr>
          <p:spPr>
            <a:xfrm>
              <a:off x="7035672" y="2495774"/>
              <a:ext cx="1223412" cy="2346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200" dirty="0" smtClean="0">
                  <a:latin typeface="Times" panose="02020603050405020304" pitchFamily="18" charset="0"/>
                  <a:cs typeface="Times" panose="02020603050405020304" pitchFamily="18" charset="0"/>
                </a:rPr>
                <a:t>10.0 </a:t>
              </a:r>
              <a:r>
                <a:rPr lang="fr-CH" sz="1200" dirty="0">
                  <a:latin typeface="Times" panose="02020603050405020304" pitchFamily="18" charset="0"/>
                  <a:cs typeface="Times" panose="02020603050405020304" pitchFamily="18" charset="0"/>
                </a:rPr>
                <a:t>T peak field</a:t>
              </a:r>
              <a:endParaRPr lang="en-GB" sz="1200" dirty="0">
                <a:latin typeface="Times" panose="02020603050405020304" pitchFamily="18" charset="0"/>
                <a:cs typeface="Times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953746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612000" y="135000"/>
            <a:ext cx="6984336" cy="540000"/>
          </a:xfrm>
        </p:spPr>
        <p:txBody>
          <a:bodyPr/>
          <a:lstStyle/>
          <a:p>
            <a:r>
              <a:rPr lang="fr-CH" dirty="0"/>
              <a:t>F</a:t>
            </a:r>
            <a:r>
              <a:rPr lang="en-GB" dirty="0" err="1"/>
              <a:t>ull</a:t>
            </a:r>
            <a:r>
              <a:rPr lang="en-GB" dirty="0"/>
              <a:t> stress management: CCT</a:t>
            </a: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E. Todesco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47</a:t>
            </a:fld>
            <a:endParaRPr lang="fr-FR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xmlns="" id="{24B1ADEC-1912-4573-AA9D-96BF6197023C}"/>
              </a:ext>
            </a:extLst>
          </p:cNvPr>
          <p:cNvSpPr txBox="1">
            <a:spLocks/>
          </p:cNvSpPr>
          <p:nvPr/>
        </p:nvSpPr>
        <p:spPr>
          <a:xfrm>
            <a:off x="316055" y="771549"/>
            <a:ext cx="8504417" cy="4104457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xmlns="" id="{4B702E8B-9059-E7AD-07BD-DC1C081A2572}"/>
              </a:ext>
            </a:extLst>
          </p:cNvPr>
          <p:cNvSpPr txBox="1">
            <a:spLocks/>
          </p:cNvSpPr>
          <p:nvPr/>
        </p:nvSpPr>
        <p:spPr>
          <a:xfrm>
            <a:off x="316055" y="771549"/>
            <a:ext cx="8504417" cy="3786913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Canted cos theta is the extreme case of stress management</a:t>
            </a:r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Winding on a former following the shape of a 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tilted 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solenoid: each cable turn is supportetd by the structure </a:t>
            </a:r>
            <a:r>
              <a:rPr lang="fr-CH" sz="1400" dirty="0" smtClean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[D. Meyer, R. Flask, NIM (1970)] : 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less efficient use of conductor, but a modular design, allowing adding layers</a:t>
            </a:r>
          </a:p>
          <a:p>
            <a:pPr algn="l"/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LBNL worked on this design since 2010</a:t>
            </a:r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r>
              <a:rPr lang="fr-CH" sz="16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CCT5 </a:t>
            </a:r>
            <a:r>
              <a:rPr lang="fr-CH" sz="16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Nb</a:t>
            </a:r>
            <a:r>
              <a:rPr lang="fr-CH" sz="1600" baseline="-250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CH" sz="16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Sn: 8.5 T in 90 mm </a:t>
            </a:r>
            <a:r>
              <a:rPr lang="fr-CH" sz="16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aperture</a:t>
            </a:r>
          </a:p>
          <a:p>
            <a:pPr lvl="1" algn="l"/>
            <a:r>
              <a:rPr lang="fr-CH" sz="1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[D. Arbealez, et </a:t>
            </a:r>
            <a:r>
              <a:rPr lang="fr-CH" sz="12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al. IEEE TAS </a:t>
            </a:r>
            <a:r>
              <a:rPr lang="fr-CH" sz="1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32 </a:t>
            </a:r>
            <a:r>
              <a:rPr lang="fr-CH" sz="12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fr-CH" sz="1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2022) 4003207]</a:t>
            </a:r>
            <a:endParaRPr lang="fr-CH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PSI </a:t>
            </a:r>
            <a:r>
              <a:rPr lang="fr-CH" sz="1800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reached 10.1 T in a 66 mm aperture</a:t>
            </a:r>
            <a:endParaRPr lang="fr-CH" sz="1800" dirty="0">
              <a:solidFill>
                <a:schemeClr val="accent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Using Nb</a:t>
            </a:r>
            <a:r>
              <a:rPr lang="fr-CH" sz="1400" baseline="-25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Sn, design based on CCT5</a:t>
            </a:r>
            <a:endParaRPr lang="fr-CH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r>
              <a:rPr lang="fr-CH" sz="1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[B. Auchmann, </a:t>
            </a:r>
            <a:r>
              <a:rPr lang="fr-CH" sz="12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 al. IEEE TAS 34 (2024) </a:t>
            </a:r>
            <a:r>
              <a:rPr lang="fr-CH" sz="1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4000906]</a:t>
            </a:r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MDP is also building 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HTS 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magnets</a:t>
            </a:r>
          </a:p>
          <a:p>
            <a:pPr lvl="1" algn="l"/>
            <a:r>
              <a:rPr lang="fr-CH" sz="14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1.5 </a:t>
            </a:r>
            <a:r>
              <a:rPr lang="fr-CH" sz="14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reached with </a:t>
            </a:r>
            <a:r>
              <a:rPr lang="fr-CH" sz="14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Bi2212 CCT 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31 mm ap.  </a:t>
            </a:r>
            <a:endParaRPr lang="fr-CH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r>
              <a:rPr lang="fr-CH" sz="14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2.9 </a:t>
            </a:r>
            <a:r>
              <a:rPr lang="fr-CH" sz="14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with </a:t>
            </a:r>
            <a:r>
              <a:rPr lang="fr-CH" sz="14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REBCO CCT </a:t>
            </a:r>
            <a:r>
              <a:rPr lang="fr-CH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65 mm ap. (LBNL)</a:t>
            </a:r>
            <a:endParaRPr lang="fr-CH" sz="14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r>
              <a:rPr lang="fr-CH" sz="1400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1.5 T with REBCO COMB 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(FNAL)</a:t>
            </a:r>
          </a:p>
          <a:p>
            <a:pPr lvl="1" algn="l"/>
            <a:r>
              <a:rPr lang="fr-CH" sz="14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[P. Ferracin, </a:t>
            </a:r>
            <a:r>
              <a:rPr lang="fr-CH" sz="14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 al. </a:t>
            </a:r>
            <a:r>
              <a:rPr lang="fr-CH" sz="14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4LOr1B-01]</a:t>
            </a:r>
            <a:endParaRPr lang="fr-CH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fr-CH" sz="1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22E83012-C4ED-0E7D-4050-386EE07ECB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6201" y="3867894"/>
            <a:ext cx="2310612" cy="57651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24DC9A91-B8AD-18EB-4BD6-4D92ABB778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6016" y="3427151"/>
            <a:ext cx="1804251" cy="136475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678D52B8-625D-8BAC-15FA-ED7F03EB0AD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44208" y="1725694"/>
            <a:ext cx="2532605" cy="184009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4FAE55B1-1EAA-0E33-CAF7-A2A8D98588F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07458" y="1851670"/>
            <a:ext cx="1618169" cy="1504897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xmlns="" id="{DF3F1359-CFDC-F41D-07DF-B234B7D02A8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99225" y="118400"/>
            <a:ext cx="2147575" cy="933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09259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Lessons to be taken</a:t>
            </a: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E. Todesco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48</a:t>
            </a:fld>
            <a:endParaRPr lang="fr-FR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xmlns="" id="{24B1ADEC-1912-4573-AA9D-96BF6197023C}"/>
              </a:ext>
            </a:extLst>
          </p:cNvPr>
          <p:cNvSpPr txBox="1">
            <a:spLocks/>
          </p:cNvSpPr>
          <p:nvPr/>
        </p:nvSpPr>
        <p:spPr>
          <a:xfrm>
            <a:off x="316055" y="771549"/>
            <a:ext cx="8504417" cy="3786913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Stress managed structures are a new paradigm, mixing structure and coil : this allows avoiding stress accumulation and could ease protection since the structure could take part of the energy and increase the current density</a:t>
            </a:r>
          </a:p>
          <a:p>
            <a:pPr lvl="1" algn="l"/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However, you lose the possibility of preloading the coil 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/>
              </a:rPr>
              <a:t> training can become an issue</a:t>
            </a:r>
            <a:endParaRPr lang="fr-CH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Stress management can allow to use higher current densities, i.e go to more efficient magnets</a:t>
            </a:r>
          </a:p>
          <a:p>
            <a:pPr lvl="1" algn="l"/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</a:t>
            </a:r>
            <a:r>
              <a:rPr lang="fr-CH" sz="16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 T </a:t>
            </a:r>
            <a:r>
              <a:rPr lang="fr-CH" sz="16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stress managed magnets are mandatory: US-MDP and PSI are investing on this option</a:t>
            </a:r>
            <a:endParaRPr lang="fr-CH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Up to </a:t>
            </a:r>
            <a:r>
              <a:rPr lang="fr-CH" sz="18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 T operational field stress interception (management) is not mandatory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but can provide precious additional margin for a long production as for SPPC or FCC-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hh</a:t>
            </a:r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CH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worldwide efforts are focussed on different designs</a:t>
            </a:r>
          </a:p>
          <a:p>
            <a:pPr algn="l"/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Continuous (order of &gt;10 years) and coherent efforts are the key to success</a:t>
            </a:r>
            <a:endParaRPr lang="fr-CH" sz="1800" dirty="0">
              <a:solidFill>
                <a:schemeClr val="accent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>
              <a:buNone/>
            </a:pPr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71862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Muon</a:t>
            </a:r>
            <a:r>
              <a:rPr lang="en-GB" dirty="0" smtClean="0"/>
              <a:t> collider requirements</a:t>
            </a:r>
            <a:endParaRPr lang="en-GB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E. Todesco</a:t>
            </a:r>
            <a:endParaRPr lang="en-GB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49</a:t>
            </a:fld>
            <a:endParaRPr lang="fr-FR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xmlns="" id="{24B1ADEC-1912-4573-AA9D-96BF6197023C}"/>
              </a:ext>
            </a:extLst>
          </p:cNvPr>
          <p:cNvSpPr txBox="1">
            <a:spLocks/>
          </p:cNvSpPr>
          <p:nvPr/>
        </p:nvSpPr>
        <p:spPr>
          <a:xfrm>
            <a:off x="316055" y="771549"/>
            <a:ext cx="8504417" cy="4104457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Muon collider is an idea that is in the community since at least 30 years: colliding muons</a:t>
            </a:r>
            <a:endParaRPr lang="fr-CH" sz="1600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  <a:sym typeface="Symbol" pitchFamily="18" charset="2"/>
            </a:endParaRPr>
          </a:p>
          <a:p>
            <a:pPr lvl="1" algn="l"/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Muons have larger mass then electrons </a:t>
            </a:r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Wingdings"/>
              </a:rPr>
              <a:t></a:t>
            </a:r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 much less synchrotron radiation</a:t>
            </a:r>
            <a:endParaRPr lang="fr-CH" sz="1400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  <a:sym typeface="Symbol" pitchFamily="18" charset="2"/>
            </a:endParaRPr>
          </a:p>
          <a:p>
            <a:pPr lvl="1" algn="l"/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Muons are not composite particles as 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protons  </a:t>
            </a:r>
            <a:r>
              <a:rPr lang="fr-CH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Wingdings"/>
              </a:rPr>
              <a:t> </a:t>
            </a:r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(cleaner events)</a:t>
            </a:r>
          </a:p>
          <a:p>
            <a:pPr lvl="1" algn="l"/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Muons rapidly decay 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Wingdings"/>
              </a:rPr>
              <a:t> they have to be accelerated very rapidly</a:t>
            </a:r>
          </a:p>
          <a:p>
            <a:pPr lvl="1" algn="l"/>
            <a:endParaRPr lang="fr-CH" sz="1600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  <a:sym typeface="Wingdings"/>
            </a:endParaRPr>
          </a:p>
          <a:p>
            <a:pPr lvl="1" algn="l"/>
            <a:endParaRPr lang="fr-CH" sz="1600" dirty="0" smtClean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  <a:sym typeface="Wingdings"/>
            </a:endParaRPr>
          </a:p>
          <a:p>
            <a:pPr lvl="1" algn="l"/>
            <a:endParaRPr lang="fr-CH" sz="1600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  <a:sym typeface="Wingdings"/>
            </a:endParaRPr>
          </a:p>
          <a:p>
            <a:pPr lvl="1" algn="l"/>
            <a:endParaRPr lang="fr-CH" sz="1600" dirty="0" smtClean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  <a:sym typeface="Wingdings"/>
            </a:endParaRPr>
          </a:p>
          <a:p>
            <a:pPr lvl="1" algn="l"/>
            <a:endParaRPr lang="fr-CH" sz="1400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  <a:sym typeface="Wingdings"/>
            </a:endParaRPr>
          </a:p>
          <a:p>
            <a:pPr algn="l"/>
            <a:r>
              <a:rPr lang="fr-CH" sz="18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Wingdings"/>
              </a:rPr>
              <a:t>Many interesting magnets</a:t>
            </a:r>
          </a:p>
          <a:p>
            <a:pPr lvl="1" algn="l"/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Wingdings"/>
              </a:rPr>
              <a:t>High field solenoids (&gt;&gt;20 T)</a:t>
            </a:r>
          </a:p>
          <a:p>
            <a:pPr lvl="1" algn="l"/>
            <a:r>
              <a:rPr lang="fr-CH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  <a:sym typeface="Wingdings"/>
              </a:rPr>
              <a:t>High field magnets</a:t>
            </a:r>
            <a:endParaRPr lang="fr-CH" sz="1400" dirty="0">
              <a:solidFill>
                <a:schemeClr val="accent3"/>
              </a:solidFill>
              <a:latin typeface="Times" panose="02020603050405020304" pitchFamily="18" charset="0"/>
              <a:cs typeface="Times" panose="02020603050405020304" pitchFamily="18" charset="0"/>
              <a:sym typeface="Symbol" pitchFamily="18" charset="2"/>
            </a:endParaRPr>
          </a:p>
        </p:txBody>
      </p:sp>
      <p:pic>
        <p:nvPicPr>
          <p:cNvPr id="5" name="Picture 4" descr="muo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3658" y="1923678"/>
            <a:ext cx="5966814" cy="1455507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655660" y="4793337"/>
            <a:ext cx="619268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fr-CH" sz="12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[L. Bottura et al. IEEE TAS 34 (2024) </a:t>
            </a:r>
            <a:r>
              <a:rPr lang="fr-CH" sz="1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4005708, 1LOr2E-01 – B. Caiffi, </a:t>
            </a:r>
            <a:r>
              <a:rPr lang="fr-CH" sz="12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1LOr2E-</a:t>
            </a:r>
            <a:r>
              <a:rPr lang="fr-CH" sz="1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02  </a:t>
            </a:r>
            <a:r>
              <a:rPr lang="fr-CH" sz="12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endParaRPr lang="en-GB" sz="1200" dirty="0"/>
          </a:p>
        </p:txBody>
      </p:sp>
      <p:pic>
        <p:nvPicPr>
          <p:cNvPr id="8" name="Picture 7" descr="muno_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209" y="3388384"/>
            <a:ext cx="5277139" cy="1404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7738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/>
              <a:t>… a few years later, </a:t>
            </a:r>
            <a:r>
              <a:rPr lang="en-GB" sz="2400" dirty="0" smtClean="0"/>
              <a:t>between France and Switzerland</a:t>
            </a:r>
            <a:endParaRPr lang="en-GB" sz="24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xmlns="" id="{24B1ADEC-1912-4573-AA9D-96BF6197023C}"/>
              </a:ext>
            </a:extLst>
          </p:cNvPr>
          <p:cNvSpPr txBox="1">
            <a:spLocks/>
          </p:cNvSpPr>
          <p:nvPr/>
        </p:nvSpPr>
        <p:spPr>
          <a:xfrm>
            <a:off x="316055" y="771549"/>
            <a:ext cx="8504417" cy="3786913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First </a:t>
            </a:r>
            <a:r>
              <a:rPr lang="fr-CH" sz="1800" dirty="0" err="1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superconducting</a:t>
            </a:r>
            <a:r>
              <a:rPr lang="fr-CH" sz="18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quadrupole</a:t>
            </a:r>
            <a:r>
              <a:rPr lang="fr-CH" sz="18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magnets </a:t>
            </a:r>
            <a:r>
              <a:rPr lang="fr-CH" sz="1800" dirty="0" err="1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installed</a:t>
            </a:r>
            <a:r>
              <a:rPr lang="fr-CH" sz="18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a </a:t>
            </a:r>
            <a:r>
              <a:rPr lang="fr-CH" sz="1800" dirty="0" err="1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collider</a:t>
            </a:r>
            <a:r>
              <a:rPr lang="fr-CH" sz="18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based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on Nb-Ti</a:t>
            </a:r>
          </a:p>
          <a:p>
            <a:pPr lvl="1" algn="l"/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Eight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quadrupoles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for the ISR insertion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region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43 T/m in 173 mm bore –</a:t>
            </a:r>
          </a:p>
          <a:p>
            <a:pPr lvl="1" algn="l"/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Pole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field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3.8 T, but </a:t>
            </a:r>
            <a:r>
              <a:rPr lang="fr-CH" sz="1400" dirty="0" err="1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peak</a:t>
            </a:r>
            <a:r>
              <a:rPr lang="fr-CH" sz="14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 err="1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field</a:t>
            </a:r>
            <a:r>
              <a:rPr lang="fr-CH" sz="14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the </a:t>
            </a:r>
            <a:r>
              <a:rPr lang="fr-CH" sz="1400" dirty="0" err="1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superconductor</a:t>
            </a:r>
            <a:r>
              <a:rPr lang="fr-CH" sz="14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5.8 T</a:t>
            </a:r>
          </a:p>
          <a:p>
            <a:pPr lvl="1" algn="l"/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Rectangular Nb-Ti wire with twisted 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filaments (no need of field quality along the ramp)</a:t>
            </a:r>
          </a:p>
          <a:p>
            <a:pPr algn="l"/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Even though this design did not further evolve, we can start our history from here …</a:t>
            </a:r>
          </a:p>
        </p:txBody>
      </p:sp>
      <p:pic>
        <p:nvPicPr>
          <p:cNvPr id="8" name="Picture 7" descr="ISR.png">
            <a:extLst>
              <a:ext uri="{FF2B5EF4-FFF2-40B4-BE49-F238E27FC236}">
                <a16:creationId xmlns:a16="http://schemas.microsoft.com/office/drawing/2014/main" xmlns="" id="{6BF71D35-865C-697B-A235-25CB0447C40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228" y="2643758"/>
            <a:ext cx="4168524" cy="2241088"/>
          </a:xfrm>
          <a:prstGeom prst="rect">
            <a:avLst/>
          </a:prstGeom>
        </p:spPr>
      </p:pic>
      <p:sp>
        <p:nvSpPr>
          <p:cNvPr id="15" name="Espace réservé du pied de page 1">
            <a:extLst>
              <a:ext uri="{FF2B5EF4-FFF2-40B4-BE49-F238E27FC236}">
                <a16:creationId xmlns:a16="http://schemas.microsoft.com/office/drawing/2014/main" xmlns="" id="{C4E9CBE9-F38C-567F-6F3C-E97D0CCBDC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812360" y="4873500"/>
            <a:ext cx="719640" cy="270000"/>
          </a:xfrm>
        </p:spPr>
        <p:txBody>
          <a:bodyPr/>
          <a:lstStyle/>
          <a:p>
            <a:r>
              <a:rPr lang="en-GB" noProof="0" dirty="0"/>
              <a:t>E. Todesco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E251CC8E-86CB-BF5E-1DAB-D90D3D30EE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36937" y="2268301"/>
            <a:ext cx="3149863" cy="2605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25787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Contents</a:t>
            </a: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E. Todesco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50</a:t>
            </a:fld>
            <a:endParaRPr lang="fr-FR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xmlns="" id="{24B1ADEC-1912-4573-AA9D-96BF6197023C}"/>
              </a:ext>
            </a:extLst>
          </p:cNvPr>
          <p:cNvSpPr txBox="1">
            <a:spLocks/>
          </p:cNvSpPr>
          <p:nvPr/>
        </p:nvSpPr>
        <p:spPr>
          <a:xfrm>
            <a:off x="316055" y="771549"/>
            <a:ext cx="8504417" cy="3786913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fr-CH" sz="1800" dirty="0" err="1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Features</a:t>
            </a:r>
            <a:r>
              <a:rPr lang="fr-CH" sz="1800" dirty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fr-CH" sz="1800" dirty="0" err="1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superconducting</a:t>
            </a:r>
            <a:r>
              <a:rPr lang="fr-CH" sz="1800" dirty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magnets for </a:t>
            </a:r>
            <a:r>
              <a:rPr lang="fr-CH" sz="1800" dirty="0" err="1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accelerators</a:t>
            </a:r>
            <a:endParaRPr lang="fr-CH" sz="1800" dirty="0">
              <a:solidFill>
                <a:schemeClr val="bg1">
                  <a:lumMod val="6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CH" sz="1800" dirty="0">
              <a:solidFill>
                <a:schemeClr val="bg1">
                  <a:lumMod val="6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fr-CH" sz="1800" dirty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35 </a:t>
            </a:r>
            <a:r>
              <a:rPr lang="fr-CH" sz="1800" dirty="0" err="1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years</a:t>
            </a:r>
            <a:r>
              <a:rPr lang="fr-CH" sz="1800" dirty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Nb</a:t>
            </a:r>
            <a:r>
              <a:rPr lang="fr-CH" sz="1800" baseline="-25000" dirty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CH" sz="1800" dirty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 </a:t>
            </a:r>
            <a:r>
              <a:rPr lang="fr-CH" sz="1800" dirty="0" err="1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dipole</a:t>
            </a:r>
            <a:r>
              <a:rPr lang="fr-CH" sz="1800" dirty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magnets for </a:t>
            </a:r>
            <a:r>
              <a:rPr lang="fr-CH" sz="1800" dirty="0" err="1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accelerators</a:t>
            </a:r>
            <a:r>
              <a:rPr lang="fr-CH" sz="1800" dirty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fr-CH" sz="1800" dirty="0" err="1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lang="fr-CH" sz="1800" dirty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10 to 14 T</a:t>
            </a:r>
          </a:p>
          <a:p>
            <a:pPr algn="l"/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fr-CH" sz="1800" dirty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HL-LHC </a:t>
            </a:r>
            <a:r>
              <a:rPr lang="fr-CH" sz="1800" dirty="0" err="1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achievements</a:t>
            </a:r>
            <a:endParaRPr lang="fr-CH" sz="1800" dirty="0">
              <a:solidFill>
                <a:schemeClr val="bg1">
                  <a:lumMod val="6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fr-CH" sz="1800" dirty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Nb</a:t>
            </a:r>
            <a:r>
              <a:rPr lang="fr-CH" sz="1800" baseline="-25000" dirty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CH" sz="1800" dirty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 </a:t>
            </a:r>
            <a:r>
              <a:rPr lang="fr-CH" sz="1800" dirty="0" err="1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dipoles</a:t>
            </a:r>
            <a:r>
              <a:rPr lang="fr-CH" sz="1800" dirty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for 100 </a:t>
            </a:r>
            <a:r>
              <a:rPr lang="fr-CH" sz="1800" dirty="0" err="1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TeV</a:t>
            </a:r>
            <a:r>
              <a:rPr lang="fr-CH" sz="1800" dirty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colliders</a:t>
            </a:r>
            <a:endParaRPr lang="fr-CH" sz="1800" dirty="0">
              <a:solidFill>
                <a:schemeClr val="bg1">
                  <a:lumMod val="6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HTS: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opportunities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challenges</a:t>
            </a:r>
            <a:endParaRPr lang="fr-CH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58715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ideal </a:t>
            </a:r>
            <a:r>
              <a:rPr lang="en-GB" dirty="0" smtClean="0"/>
              <a:t>superconductor would have …</a:t>
            </a:r>
            <a:endParaRPr lang="en-GB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E. Todesco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51</a:t>
            </a:fld>
            <a:endParaRPr lang="fr-FR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xmlns="" id="{24B1ADEC-1912-4573-AA9D-96BF6197023C}"/>
              </a:ext>
            </a:extLst>
          </p:cNvPr>
          <p:cNvSpPr txBox="1">
            <a:spLocks/>
          </p:cNvSpPr>
          <p:nvPr/>
        </p:nvSpPr>
        <p:spPr>
          <a:xfrm>
            <a:off x="316055" y="771549"/>
            <a:ext cx="8504417" cy="3786913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 a critical 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current that does not decrease with 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field</a:t>
            </a:r>
            <a:endParaRPr lang="fr-CH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 a critical 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current that does not increase at lower fields (to reduce hysteresis, persistent currents)</a:t>
            </a:r>
          </a:p>
          <a:p>
            <a:pPr algn="l"/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 1500 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A/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mm</a:t>
            </a:r>
            <a:r>
              <a:rPr lang="fr-CH" sz="1600" baseline="30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(just what is needed, nothing more) at high temperatures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6C838A08-01B6-8B94-79A4-3CC676E8EF01}"/>
              </a:ext>
            </a:extLst>
          </p:cNvPr>
          <p:cNvGrpSpPr/>
          <p:nvPr/>
        </p:nvGrpSpPr>
        <p:grpSpPr>
          <a:xfrm>
            <a:off x="755576" y="1995686"/>
            <a:ext cx="5763434" cy="3119208"/>
            <a:chOff x="1331640" y="1906372"/>
            <a:chExt cx="5763434" cy="2995891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xmlns="" id="{5A00F9C5-6800-A244-CE4C-973C861EAD4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331640" y="1906372"/>
              <a:ext cx="5472608" cy="2995891"/>
            </a:xfrm>
            <a:prstGeom prst="rect">
              <a:avLst/>
            </a:prstGeom>
          </p:spPr>
        </p:pic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xmlns="" id="{ABADCCF9-F580-2CDA-A67B-533E56D2B688}"/>
                </a:ext>
              </a:extLst>
            </p:cNvPr>
            <p:cNvCxnSpPr/>
            <p:nvPr/>
          </p:nvCxnSpPr>
          <p:spPr>
            <a:xfrm>
              <a:off x="2411760" y="3211307"/>
              <a:ext cx="446449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5927EF40-8A40-29EF-67E8-3905E2B3E001}"/>
                </a:ext>
              </a:extLst>
            </p:cNvPr>
            <p:cNvSpPr txBox="1"/>
            <p:nvPr/>
          </p:nvSpPr>
          <p:spPr>
            <a:xfrm>
              <a:off x="4909860" y="2649650"/>
              <a:ext cx="2185214" cy="5616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fr-CH" sz="1600" dirty="0">
                  <a:latin typeface="Times" panose="02020603050405020304" pitchFamily="18" charset="0"/>
                  <a:cs typeface="Times" panose="02020603050405020304" pitchFamily="18" charset="0"/>
                </a:rPr>
                <a:t>Ideal </a:t>
              </a:r>
              <a:r>
                <a:rPr lang="fr-CH" sz="1600" dirty="0" smtClean="0">
                  <a:latin typeface="Times" panose="02020603050405020304" pitchFamily="18" charset="0"/>
                  <a:cs typeface="Times" panose="02020603050405020304" pitchFamily="18" charset="0"/>
                </a:rPr>
                <a:t>superconductor,</a:t>
              </a:r>
            </a:p>
            <a:p>
              <a:pPr algn="r"/>
              <a:r>
                <a:rPr lang="fr-CH" sz="1600" dirty="0">
                  <a:latin typeface="Times" panose="02020603050405020304" pitchFamily="18" charset="0"/>
                  <a:cs typeface="Times" panose="02020603050405020304" pitchFamily="18" charset="0"/>
                </a:rPr>
                <a:t>a</a:t>
              </a:r>
              <a:r>
                <a:rPr lang="fr-CH" sz="1600" dirty="0" smtClean="0">
                  <a:latin typeface="Times" panose="02020603050405020304" pitchFamily="18" charset="0"/>
                  <a:cs typeface="Times" panose="02020603050405020304" pitchFamily="18" charset="0"/>
                </a:rPr>
                <a:t>t temperatures &gt;&gt; 70 K </a:t>
              </a:r>
              <a:endParaRPr lang="en-GB" sz="1600" dirty="0">
                <a:latin typeface="Times" panose="02020603050405020304" pitchFamily="18" charset="0"/>
                <a:cs typeface="Times" panose="02020603050405020304" pitchFamily="18" charset="0"/>
              </a:endParaRPr>
            </a:p>
          </p:txBody>
        </p:sp>
      </p:grpSp>
      <p:pic>
        <p:nvPicPr>
          <p:cNvPr id="3076" name="Picture 4" descr="The School of Athens - Wikipedia">
            <a:extLst>
              <a:ext uri="{FF2B5EF4-FFF2-40B4-BE49-F238E27FC236}">
                <a16:creationId xmlns:a16="http://schemas.microsoft.com/office/drawing/2014/main" xmlns="" id="{B1D7E213-FCD2-FBA5-9CB9-F6369D50F6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0206" y="1428018"/>
            <a:ext cx="1732234" cy="2151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D15F5CA5-5EDD-58E4-BC49-99C73986F067}"/>
              </a:ext>
            </a:extLst>
          </p:cNvPr>
          <p:cNvSpPr txBox="1"/>
          <p:nvPr/>
        </p:nvSpPr>
        <p:spPr>
          <a:xfrm>
            <a:off x="6130617" y="4088469"/>
            <a:ext cx="2916183" cy="954107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fr-CH" sz="1400" dirty="0">
                <a:latin typeface="Times" panose="02020603050405020304" pitchFamily="18" charset="0"/>
                <a:cs typeface="Times" panose="02020603050405020304" pitchFamily="18" charset="0"/>
              </a:rPr>
              <a:t>… and </a:t>
            </a:r>
          </a:p>
          <a:p>
            <a:r>
              <a:rPr lang="fr-CH" sz="1400" dirty="0">
                <a:latin typeface="Times" panose="02020603050405020304" pitchFamily="18" charset="0"/>
                <a:cs typeface="Times" panose="02020603050405020304" pitchFamily="18" charset="0"/>
              </a:rPr>
              <a:t>Cheap: 5 </a:t>
            </a:r>
            <a:r>
              <a:rPr lang="fr-CH" sz="1400" dirty="0" smtClean="0">
                <a:latin typeface="Times" panose="02020603050405020304" pitchFamily="18" charset="0"/>
                <a:cs typeface="Times" panose="02020603050405020304" pitchFamily="18" charset="0"/>
              </a:rPr>
              <a:t>$/(</a:t>
            </a:r>
            <a:r>
              <a:rPr lang="fr-CH" sz="1400" dirty="0">
                <a:latin typeface="Times" panose="02020603050405020304" pitchFamily="18" charset="0"/>
                <a:cs typeface="Times" panose="02020603050405020304" pitchFamily="18" charset="0"/>
              </a:rPr>
              <a:t>kA m)</a:t>
            </a:r>
          </a:p>
          <a:p>
            <a:r>
              <a:rPr lang="fr-CH" sz="1400" dirty="0">
                <a:latin typeface="Times" panose="02020603050405020304" pitchFamily="18" charset="0"/>
                <a:cs typeface="Times" panose="02020603050405020304" pitchFamily="18" charset="0"/>
              </a:rPr>
              <a:t>Stress </a:t>
            </a:r>
            <a:r>
              <a:rPr lang="fr-CH" sz="1400" dirty="0" smtClean="0">
                <a:latin typeface="Times" panose="02020603050405020304" pitchFamily="18" charset="0"/>
                <a:cs typeface="Times" panose="02020603050405020304" pitchFamily="18" charset="0"/>
              </a:rPr>
              <a:t>resistent </a:t>
            </a:r>
            <a:r>
              <a:rPr lang="fr-CH" sz="1400" dirty="0">
                <a:latin typeface="Times" panose="02020603050405020304" pitchFamily="18" charset="0"/>
                <a:cs typeface="Times" panose="02020603050405020304" pitchFamily="18" charset="0"/>
              </a:rPr>
              <a:t>at least up to 200 MPa</a:t>
            </a:r>
          </a:p>
          <a:p>
            <a:r>
              <a:rPr lang="fr-CH" sz="1400" dirty="0">
                <a:latin typeface="Times" panose="02020603050405020304" pitchFamily="18" charset="0"/>
                <a:cs typeface="Times" panose="02020603050405020304" pitchFamily="18" charset="0"/>
              </a:rPr>
              <a:t>Available in long (km) </a:t>
            </a:r>
            <a:r>
              <a:rPr lang="fr-CH" sz="1400" dirty="0" smtClean="0">
                <a:latin typeface="Times" panose="02020603050405020304" pitchFamily="18" charset="0"/>
                <a:cs typeface="Times" panose="02020603050405020304" pitchFamily="18" charset="0"/>
              </a:rPr>
              <a:t>lengths</a:t>
            </a:r>
            <a:endParaRPr lang="en-GB" sz="14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30617" y="3565249"/>
            <a:ext cx="29953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sz="1400" dirty="0" err="1" smtClean="0">
                <a:solidFill>
                  <a:srgbClr val="008000"/>
                </a:solidFill>
                <a:latin typeface="Times"/>
                <a:cs typeface="Times"/>
              </a:rPr>
              <a:t>Raffaello</a:t>
            </a:r>
            <a:r>
              <a:rPr lang="en-US" sz="1400" dirty="0" smtClean="0">
                <a:solidFill>
                  <a:srgbClr val="008000"/>
                </a:solidFill>
                <a:latin typeface="Times"/>
                <a:cs typeface="Times"/>
              </a:rPr>
              <a:t> et al., The School of Athens,</a:t>
            </a:r>
          </a:p>
          <a:p>
            <a:r>
              <a:rPr lang="en-US" sz="1400" dirty="0" smtClean="0">
                <a:solidFill>
                  <a:srgbClr val="008000"/>
                </a:solidFill>
                <a:latin typeface="Times"/>
                <a:cs typeface="Times"/>
              </a:rPr>
              <a:t> detail,  </a:t>
            </a:r>
            <a:r>
              <a:rPr lang="en-US" sz="1400" dirty="0" err="1" smtClean="0">
                <a:solidFill>
                  <a:srgbClr val="008000"/>
                </a:solidFill>
                <a:latin typeface="Times"/>
                <a:cs typeface="Times"/>
              </a:rPr>
              <a:t>Musei</a:t>
            </a:r>
            <a:r>
              <a:rPr lang="en-US" sz="1400" dirty="0" smtClean="0">
                <a:solidFill>
                  <a:srgbClr val="008000"/>
                </a:solidFill>
                <a:latin typeface="Times"/>
                <a:cs typeface="Times"/>
              </a:rPr>
              <a:t> </a:t>
            </a:r>
            <a:r>
              <a:rPr lang="en-US" sz="1400" dirty="0" err="1" smtClean="0">
                <a:solidFill>
                  <a:srgbClr val="008000"/>
                </a:solidFill>
                <a:latin typeface="Times"/>
                <a:cs typeface="Times"/>
              </a:rPr>
              <a:t>Vaticani</a:t>
            </a:r>
            <a:r>
              <a:rPr lang="en-US" sz="1400" dirty="0" smtClean="0">
                <a:solidFill>
                  <a:srgbClr val="008000"/>
                </a:solidFill>
                <a:latin typeface="Times"/>
                <a:cs typeface="Times"/>
              </a:rPr>
              <a:t> (1510)</a:t>
            </a:r>
            <a:r>
              <a:rPr lang="fr-CH" sz="14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endParaRPr lang="en-US" sz="1400" dirty="0">
              <a:solidFill>
                <a:srgbClr val="008000"/>
              </a:solidFill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6377693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ideal </a:t>
            </a:r>
            <a:r>
              <a:rPr lang="en-GB" dirty="0" smtClean="0"/>
              <a:t>superconductor for accelerator magnets</a:t>
            </a:r>
            <a:endParaRPr lang="en-GB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E. Todesco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52</a:t>
            </a:fld>
            <a:endParaRPr lang="fr-FR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xmlns="" id="{24B1ADEC-1912-4573-AA9D-96BF6197023C}"/>
              </a:ext>
            </a:extLst>
          </p:cNvPr>
          <p:cNvSpPr txBox="1">
            <a:spLocks/>
          </p:cNvSpPr>
          <p:nvPr/>
        </p:nvSpPr>
        <p:spPr>
          <a:xfrm>
            <a:off x="316055" y="771549"/>
            <a:ext cx="8504417" cy="3786913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 a critical current that does not decrease with 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field</a:t>
            </a:r>
          </a:p>
          <a:p>
            <a:pPr algn="l"/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 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critical current that does not increase at lower fields (to reduce hysteresis, persistent currents)</a:t>
            </a:r>
          </a:p>
          <a:p>
            <a:pPr algn="l"/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 1500 A/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mm</a:t>
            </a:r>
            <a:r>
              <a:rPr lang="fr-CH" sz="1600" baseline="30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(just what is needed, nothing more) at high 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temperatures</a:t>
            </a:r>
          </a:p>
          <a:p>
            <a:pPr algn="l"/>
            <a:r>
              <a:rPr lang="fr-CH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HTS are the ideal superconductor ?</a:t>
            </a:r>
            <a:endParaRPr lang="fr-CH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474DE8D0-6A54-7FA6-B7F4-C818757B7207}"/>
              </a:ext>
            </a:extLst>
          </p:cNvPr>
          <p:cNvGrpSpPr/>
          <p:nvPr/>
        </p:nvGrpSpPr>
        <p:grpSpPr>
          <a:xfrm>
            <a:off x="1226163" y="1878266"/>
            <a:ext cx="4680520" cy="2952328"/>
            <a:chOff x="1104073" y="2823871"/>
            <a:chExt cx="4999893" cy="3625167"/>
          </a:xfrm>
        </p:grpSpPr>
        <p:pic>
          <p:nvPicPr>
            <p:cNvPr id="12" name="Picture 11" descr="sc_plot.png">
              <a:extLst>
                <a:ext uri="{FF2B5EF4-FFF2-40B4-BE49-F238E27FC236}">
                  <a16:creationId xmlns:a16="http://schemas.microsoft.com/office/drawing/2014/main" xmlns="" id="{414B8771-4EF1-8EE9-0408-D07DE76DC3C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4073" y="2823871"/>
              <a:ext cx="4999893" cy="3625167"/>
            </a:xfrm>
            <a:prstGeom prst="rect">
              <a:avLst/>
            </a:prstGeom>
          </p:spPr>
        </p:pic>
        <p:sp>
          <p:nvSpPr>
            <p:cNvPr id="13" name="Rounded Rectangle 1">
              <a:extLst>
                <a:ext uri="{FF2B5EF4-FFF2-40B4-BE49-F238E27FC236}">
                  <a16:creationId xmlns:a16="http://schemas.microsoft.com/office/drawing/2014/main" xmlns="" id="{5DD2BA3D-BCA1-4694-6ACE-5A776FDEDB5D}"/>
                </a:ext>
              </a:extLst>
            </p:cNvPr>
            <p:cNvSpPr/>
            <p:nvPr/>
          </p:nvSpPr>
          <p:spPr bwMode="auto">
            <a:xfrm>
              <a:off x="1720581" y="4000784"/>
              <a:ext cx="895844" cy="2061838"/>
            </a:xfrm>
            <a:prstGeom prst="roundRect">
              <a:avLst/>
            </a:prstGeom>
            <a:gradFill flip="none" rotWithShape="1">
              <a:gsLst>
                <a:gs pos="54000">
                  <a:srgbClr val="FF0000">
                    <a:alpha val="32000"/>
                  </a:srgbClr>
                </a:gs>
                <a:gs pos="100000">
                  <a:srgbClr val="FFFFFF">
                    <a:alpha val="32000"/>
                  </a:srgbClr>
                </a:gs>
              </a:gsLst>
              <a:lin ang="0" scaled="1"/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ＭＳ Ｐゴシック" pitchFamily="34" charset="-128"/>
              </a:endParaRPr>
            </a:p>
          </p:txBody>
        </p:sp>
        <p:sp>
          <p:nvSpPr>
            <p:cNvPr id="14" name="Rounded Rectangle 26">
              <a:extLst>
                <a:ext uri="{FF2B5EF4-FFF2-40B4-BE49-F238E27FC236}">
                  <a16:creationId xmlns:a16="http://schemas.microsoft.com/office/drawing/2014/main" xmlns="" id="{952B10E8-BAFF-463B-5A37-97F2706DA465}"/>
                </a:ext>
              </a:extLst>
            </p:cNvPr>
            <p:cNvSpPr/>
            <p:nvPr/>
          </p:nvSpPr>
          <p:spPr bwMode="auto">
            <a:xfrm>
              <a:off x="2586339" y="4000783"/>
              <a:ext cx="521479" cy="2064037"/>
            </a:xfrm>
            <a:prstGeom prst="roundRect">
              <a:avLst/>
            </a:prstGeom>
            <a:gradFill flip="none" rotWithShape="1">
              <a:gsLst>
                <a:gs pos="39000">
                  <a:srgbClr val="0000FF">
                    <a:alpha val="47000"/>
                  </a:srgbClr>
                </a:gs>
                <a:gs pos="100000">
                  <a:srgbClr val="FFFFFF">
                    <a:alpha val="32000"/>
                  </a:srgbClr>
                </a:gs>
              </a:gsLst>
              <a:lin ang="0" scaled="1"/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ＭＳ Ｐゴシック" pitchFamily="34" charset="-128"/>
              </a:endParaRPr>
            </a:p>
          </p:txBody>
        </p:sp>
      </p:grpSp>
      <p:pic>
        <p:nvPicPr>
          <p:cNvPr id="15" name="Picture 4" descr="The School of Athens - Wikipedia">
            <a:extLst>
              <a:ext uri="{FF2B5EF4-FFF2-40B4-BE49-F238E27FC236}">
                <a16:creationId xmlns:a16="http://schemas.microsoft.com/office/drawing/2014/main" xmlns="" id="{B1D7E213-FCD2-FBA5-9CB9-F6369D50F6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0206" y="1428018"/>
            <a:ext cx="1732234" cy="2151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D15F5CA5-5EDD-58E4-BC49-99C73986F067}"/>
              </a:ext>
            </a:extLst>
          </p:cNvPr>
          <p:cNvSpPr txBox="1"/>
          <p:nvPr/>
        </p:nvSpPr>
        <p:spPr>
          <a:xfrm>
            <a:off x="6130617" y="4088469"/>
            <a:ext cx="2916183" cy="954107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fr-CH" sz="1400" dirty="0">
                <a:latin typeface="Times" panose="02020603050405020304" pitchFamily="18" charset="0"/>
                <a:cs typeface="Times" panose="02020603050405020304" pitchFamily="18" charset="0"/>
              </a:rPr>
              <a:t>… and </a:t>
            </a:r>
          </a:p>
          <a:p>
            <a:r>
              <a:rPr lang="fr-CH" sz="1400" dirty="0">
                <a:latin typeface="Times" panose="02020603050405020304" pitchFamily="18" charset="0"/>
                <a:cs typeface="Times" panose="02020603050405020304" pitchFamily="18" charset="0"/>
              </a:rPr>
              <a:t>Cheap: 5 </a:t>
            </a:r>
            <a:r>
              <a:rPr lang="fr-CH" sz="1400" dirty="0" smtClean="0">
                <a:latin typeface="Times" panose="02020603050405020304" pitchFamily="18" charset="0"/>
                <a:cs typeface="Times" panose="02020603050405020304" pitchFamily="18" charset="0"/>
              </a:rPr>
              <a:t>$/(</a:t>
            </a:r>
            <a:r>
              <a:rPr lang="fr-CH" sz="1400" dirty="0">
                <a:latin typeface="Times" panose="02020603050405020304" pitchFamily="18" charset="0"/>
                <a:cs typeface="Times" panose="02020603050405020304" pitchFamily="18" charset="0"/>
              </a:rPr>
              <a:t>kA m)</a:t>
            </a:r>
          </a:p>
          <a:p>
            <a:r>
              <a:rPr lang="fr-CH" sz="1400" dirty="0">
                <a:latin typeface="Times" panose="02020603050405020304" pitchFamily="18" charset="0"/>
                <a:cs typeface="Times" panose="02020603050405020304" pitchFamily="18" charset="0"/>
              </a:rPr>
              <a:t>Stress </a:t>
            </a:r>
            <a:r>
              <a:rPr lang="fr-CH" sz="1400" dirty="0" err="1">
                <a:latin typeface="Times" panose="02020603050405020304" pitchFamily="18" charset="0"/>
                <a:cs typeface="Times" panose="02020603050405020304" pitchFamily="18" charset="0"/>
              </a:rPr>
              <a:t>resistant</a:t>
            </a:r>
            <a:r>
              <a:rPr lang="fr-CH" sz="1400" dirty="0">
                <a:latin typeface="Times" panose="02020603050405020304" pitchFamily="18" charset="0"/>
                <a:cs typeface="Times" panose="02020603050405020304" pitchFamily="18" charset="0"/>
              </a:rPr>
              <a:t> at least up to 200 MPa</a:t>
            </a:r>
          </a:p>
          <a:p>
            <a:r>
              <a:rPr lang="fr-CH" sz="1400" dirty="0">
                <a:latin typeface="Times" panose="02020603050405020304" pitchFamily="18" charset="0"/>
                <a:cs typeface="Times" panose="02020603050405020304" pitchFamily="18" charset="0"/>
              </a:rPr>
              <a:t>Available in long (km) </a:t>
            </a:r>
            <a:r>
              <a:rPr lang="fr-CH" sz="1400" dirty="0" smtClean="0">
                <a:latin typeface="Times" panose="02020603050405020304" pitchFamily="18" charset="0"/>
                <a:cs typeface="Times" panose="02020603050405020304" pitchFamily="18" charset="0"/>
              </a:rPr>
              <a:t>lenghts</a:t>
            </a:r>
            <a:endParaRPr lang="en-GB" sz="14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130617" y="3565249"/>
            <a:ext cx="29953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sz="1400" dirty="0" err="1" smtClean="0">
                <a:solidFill>
                  <a:srgbClr val="008000"/>
                </a:solidFill>
                <a:latin typeface="Times"/>
                <a:cs typeface="Times"/>
              </a:rPr>
              <a:t>Raffaello</a:t>
            </a:r>
            <a:r>
              <a:rPr lang="en-US" sz="1400" dirty="0" smtClean="0">
                <a:solidFill>
                  <a:srgbClr val="008000"/>
                </a:solidFill>
                <a:latin typeface="Times"/>
                <a:cs typeface="Times"/>
              </a:rPr>
              <a:t> et al., The School of Athens,</a:t>
            </a:r>
          </a:p>
          <a:p>
            <a:r>
              <a:rPr lang="en-US" sz="1400" dirty="0" smtClean="0">
                <a:solidFill>
                  <a:srgbClr val="008000"/>
                </a:solidFill>
                <a:latin typeface="Times"/>
                <a:cs typeface="Times"/>
              </a:rPr>
              <a:t> detail,  </a:t>
            </a:r>
            <a:r>
              <a:rPr lang="en-US" sz="1400" dirty="0" err="1" smtClean="0">
                <a:solidFill>
                  <a:srgbClr val="008000"/>
                </a:solidFill>
                <a:latin typeface="Times"/>
                <a:cs typeface="Times"/>
              </a:rPr>
              <a:t>Musei</a:t>
            </a:r>
            <a:r>
              <a:rPr lang="en-US" sz="1400" dirty="0" smtClean="0">
                <a:solidFill>
                  <a:srgbClr val="008000"/>
                </a:solidFill>
                <a:latin typeface="Times"/>
                <a:cs typeface="Times"/>
              </a:rPr>
              <a:t> </a:t>
            </a:r>
            <a:r>
              <a:rPr lang="en-US" sz="1400" dirty="0" err="1" smtClean="0">
                <a:solidFill>
                  <a:srgbClr val="008000"/>
                </a:solidFill>
                <a:latin typeface="Times"/>
                <a:cs typeface="Times"/>
              </a:rPr>
              <a:t>Vaticani</a:t>
            </a:r>
            <a:r>
              <a:rPr lang="en-US" sz="1400" dirty="0" smtClean="0">
                <a:solidFill>
                  <a:srgbClr val="008000"/>
                </a:solidFill>
                <a:latin typeface="Times"/>
                <a:cs typeface="Times"/>
              </a:rPr>
              <a:t> (1510)</a:t>
            </a:r>
            <a:r>
              <a:rPr lang="fr-CH" sz="14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endParaRPr lang="en-US" sz="1400" dirty="0">
              <a:solidFill>
                <a:srgbClr val="008000"/>
              </a:solidFill>
              <a:latin typeface="Times"/>
              <a:cs typeface="Time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729144" y="4767263"/>
            <a:ext cx="19922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dirty="0" smtClean="0">
                <a:solidFill>
                  <a:srgbClr val="008000"/>
                </a:solidFill>
                <a:latin typeface="Times"/>
                <a:cs typeface="Times"/>
              </a:rPr>
              <a:t>courtesy of P. Lee</a:t>
            </a:r>
            <a:r>
              <a:rPr lang="fr-CH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endParaRPr lang="en-US" dirty="0">
              <a:solidFill>
                <a:srgbClr val="008000"/>
              </a:solidFill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15523234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Three</a:t>
            </a:r>
            <a:r>
              <a:rPr lang="fr-CH" dirty="0"/>
              <a:t> </a:t>
            </a:r>
            <a:r>
              <a:rPr lang="fr-CH" dirty="0" err="1"/>
              <a:t>conductors</a:t>
            </a:r>
            <a:r>
              <a:rPr lang="fr-CH" dirty="0"/>
              <a:t> for HTS</a:t>
            </a:r>
            <a:endParaRPr lang="en-GB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E. Todesco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53</a:t>
            </a:fld>
            <a:endParaRPr lang="fr-FR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xmlns="" id="{24B1ADEC-1912-4573-AA9D-96BF6197023C}"/>
              </a:ext>
            </a:extLst>
          </p:cNvPr>
          <p:cNvSpPr txBox="1">
            <a:spLocks/>
          </p:cNvSpPr>
          <p:nvPr/>
        </p:nvSpPr>
        <p:spPr>
          <a:xfrm>
            <a:off x="316055" y="771549"/>
            <a:ext cx="8504417" cy="3786913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BSSCO 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2212 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mainly developed in the 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USA </a:t>
            </a:r>
            <a:r>
              <a:rPr lang="fr-CH" sz="16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[T. Shen, 3MOr1A-01]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)</a:t>
            </a:r>
          </a:p>
          <a:p>
            <a:pPr lvl="1" algn="l"/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Available in </a:t>
            </a:r>
            <a:r>
              <a:rPr lang="fr-CH" sz="16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round strand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dipole 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magnets </a:t>
            </a:r>
            <a:r>
              <a:rPr lang="fr-CH" sz="16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reaching 1.5 T 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have been 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done 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LBNL 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(1.5 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T)</a:t>
            </a:r>
          </a:p>
          <a:p>
            <a:pPr lvl="1" algn="l"/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Expensive, </a:t>
            </a:r>
            <a:r>
              <a:rPr lang="fr-CH" sz="16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complicated manufacturing process 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(more than Nb</a:t>
            </a:r>
            <a:r>
              <a:rPr lang="fr-CH" sz="16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Sn): reaction at 800 C in 100 bar of 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fr-CH" sz="1600" baseline="-25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fr-CH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1" indent="-342900" algn="l"/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REBCO 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(a hope for a very fast track to fusion, </a:t>
            </a:r>
            <a:r>
              <a:rPr lang="fr-CH" sz="16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[see plenary talk of D. Dunn]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lvl="1" algn="l"/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Recently, </a:t>
            </a:r>
            <a:r>
              <a:rPr lang="fr-CH" sz="1600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large </a:t>
            </a:r>
            <a:r>
              <a:rPr lang="fr-CH" sz="16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reduction of cost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but still one order of magnitude 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above 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needed 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the unfavorable direction, and with </a:t>
            </a:r>
            <a:r>
              <a:rPr lang="fr-CH" sz="16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limited lengths</a:t>
            </a:r>
            <a:endParaRPr lang="fr-CH" sz="1600" dirty="0">
              <a:solidFill>
                <a:srgbClr val="CA11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r>
              <a:rPr lang="fr-CH" sz="16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Available in tape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cable geometries are being considered (Roebel, 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Corc®, Star ®)</a:t>
            </a:r>
            <a:endParaRPr lang="fr-CH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Hysteresis losses can be a showstopper: the filament is the tape 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width</a:t>
            </a:r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1" indent="-342900" algn="l"/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IBS (strong impulse from 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China) </a:t>
            </a:r>
            <a:r>
              <a:rPr lang="fr-CH" sz="16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[see plenary talk of </a:t>
            </a:r>
            <a:r>
              <a:rPr lang="fr-CH" sz="16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K. Iida]</a:t>
            </a:r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Critical current 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improving </a:t>
            </a:r>
          </a:p>
          <a:p>
            <a:pPr lvl="1" algn="l"/>
            <a:r>
              <a:rPr lang="fr-CH" sz="16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Potentially </a:t>
            </a:r>
            <a:r>
              <a:rPr lang="fr-CH" sz="16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cheaper 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than REBCO</a:t>
            </a:r>
          </a:p>
        </p:txBody>
      </p:sp>
    </p:spTree>
    <p:extLst>
      <p:ext uri="{BB962C8B-B14F-4D97-AF65-F5344CB8AC3E}">
        <p14:creationId xmlns:p14="http://schemas.microsoft.com/office/powerpoint/2010/main" val="16227219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Two options: hybrid </a:t>
            </a:r>
            <a:r>
              <a:rPr lang="fr-CH" dirty="0"/>
              <a:t>or full HTS ?</a:t>
            </a:r>
            <a:endParaRPr lang="en-GB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E. Todesco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54</a:t>
            </a:fld>
            <a:endParaRPr lang="fr-FR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xmlns="" id="{24B1ADEC-1912-4573-AA9D-96BF6197023C}"/>
              </a:ext>
            </a:extLst>
          </p:cNvPr>
          <p:cNvSpPr txBox="1">
            <a:spLocks/>
          </p:cNvSpPr>
          <p:nvPr/>
        </p:nvSpPr>
        <p:spPr>
          <a:xfrm>
            <a:off x="316055" y="771549"/>
            <a:ext cx="8504417" cy="3786913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All-HTS coil open the possibility of 20 K operation, which could consume less energy</a:t>
            </a:r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Beware of drawing « easy » conclusions on sustainability … it is a very complex computation that is notalways not totally intuitive </a:t>
            </a:r>
          </a:p>
          <a:p>
            <a:pPr algn="l"/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«Hybrid» makes use of HTS in higher field regions, and of cheaper Nb</a:t>
            </a:r>
            <a:r>
              <a:rPr lang="fr-CH" sz="1800" baseline="-25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 up to 15 T</a:t>
            </a:r>
          </a:p>
          <a:p>
            <a:pPr lvl="1" algn="l"/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option is being developed 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the US by 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MDP, 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China by IHEP </a:t>
            </a:r>
          </a:p>
          <a:p>
            <a:pPr lvl="1" algn="l"/>
            <a:endParaRPr lang="fr-CH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fr-CH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fr-CH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fr-CH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fr-CH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fr-CH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fr-CH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fr-CH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fr-CH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086DB1CC-14A7-75DF-F91D-23C2C33663DE}"/>
              </a:ext>
            </a:extLst>
          </p:cNvPr>
          <p:cNvSpPr txBox="1"/>
          <p:nvPr/>
        </p:nvSpPr>
        <p:spPr>
          <a:xfrm>
            <a:off x="1224049" y="4331709"/>
            <a:ext cx="2925087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100" dirty="0" err="1">
                <a:latin typeface="Times" panose="02020603050405020304" pitchFamily="18" charset="0"/>
                <a:cs typeface="Times" panose="02020603050405020304" pitchFamily="18" charset="0"/>
              </a:rPr>
              <a:t>Hybrid</a:t>
            </a:r>
            <a:r>
              <a:rPr lang="fr-CH" sz="1100" dirty="0">
                <a:latin typeface="Times" panose="02020603050405020304" pitchFamily="18" charset="0"/>
                <a:cs typeface="Times" panose="02020603050405020304" pitchFamily="18" charset="0"/>
              </a:rPr>
              <a:t> design for 20 T magnet </a:t>
            </a:r>
          </a:p>
          <a:p>
            <a:pPr algn="ctr"/>
            <a:r>
              <a:rPr lang="fr-CH" sz="11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[P. Ferracin, et al, IEEE TAS 33 (2023) </a:t>
            </a:r>
            <a:r>
              <a:rPr lang="fr-CH" sz="11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4002007</a:t>
            </a:r>
          </a:p>
          <a:p>
            <a:pPr algn="ctr"/>
            <a:r>
              <a:rPr lang="fr-CH" sz="11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</a:t>
            </a:r>
            <a:r>
              <a:rPr lang="fr-CH" sz="11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nd 4LOr1B-01]</a:t>
            </a:r>
            <a:endParaRPr lang="en-GB" sz="11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0EA9A092-A3D4-F0EC-7F86-28B84780001A}"/>
              </a:ext>
            </a:extLst>
          </p:cNvPr>
          <p:cNvSpPr txBox="1"/>
          <p:nvPr/>
        </p:nvSpPr>
        <p:spPr>
          <a:xfrm>
            <a:off x="5402830" y="4373111"/>
            <a:ext cx="258756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100" dirty="0" err="1">
                <a:latin typeface="Times" panose="02020603050405020304" pitchFamily="18" charset="0"/>
                <a:cs typeface="Times" panose="02020603050405020304" pitchFamily="18" charset="0"/>
              </a:rPr>
              <a:t>Hybrid</a:t>
            </a:r>
            <a:r>
              <a:rPr lang="fr-CH" sz="1100" dirty="0">
                <a:latin typeface="Times" panose="02020603050405020304" pitchFamily="18" charset="0"/>
                <a:cs typeface="Times" panose="02020603050405020304" pitchFamily="18" charset="0"/>
              </a:rPr>
              <a:t> design for 20 T magnet </a:t>
            </a:r>
          </a:p>
          <a:p>
            <a:pPr algn="ctr"/>
            <a:r>
              <a:rPr lang="fr-CH" sz="11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[Q. Xu, et al, CEPC design report, </a:t>
            </a:r>
            <a:r>
              <a:rPr lang="fr-CH" sz="1100" dirty="0" err="1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pg</a:t>
            </a:r>
            <a:r>
              <a:rPr lang="fr-CH" sz="11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749]</a:t>
            </a:r>
            <a:endParaRPr lang="en-GB" sz="11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41CAD78E-2A7D-0D51-BEA1-E5D7E2DEBC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43535" y="2582874"/>
            <a:ext cx="3788465" cy="172774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EFA6C17A-08B8-25D0-6FC5-B1E0B7C944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87624" y="2329457"/>
            <a:ext cx="3099231" cy="2002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85859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T</a:t>
            </a:r>
            <a:r>
              <a:rPr lang="en-GB" dirty="0"/>
              <a:t>he challenge of hysteresis for tapes</a:t>
            </a: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E. Todesco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55</a:t>
            </a:fld>
            <a:endParaRPr lang="fr-FR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xmlns="" id="{24B1ADEC-1912-4573-AA9D-96BF6197023C}"/>
              </a:ext>
            </a:extLst>
          </p:cNvPr>
          <p:cNvSpPr txBox="1">
            <a:spLocks/>
          </p:cNvSpPr>
          <p:nvPr/>
        </p:nvSpPr>
        <p:spPr>
          <a:xfrm>
            <a:off x="316055" y="771549"/>
            <a:ext cx="6056145" cy="3786913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larger temperature margin and lower </a:t>
            </a:r>
            <a:r>
              <a:rPr lang="fr-CH" sz="16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at low field, 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allows </a:t>
            </a:r>
            <a:r>
              <a:rPr lang="fr-CH" sz="1600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stability </a:t>
            </a:r>
            <a:r>
              <a:rPr lang="fr-CH" sz="16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 very large filaments 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one direction (up to 12 mm)</a:t>
            </a:r>
          </a:p>
          <a:p>
            <a:pPr algn="l"/>
            <a:r>
              <a:rPr lang="fr-CH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Hysteretic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losses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CH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are </a:t>
            </a:r>
            <a:r>
              <a:rPr lang="fr-CH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today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critical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for the FCC-</a:t>
            </a:r>
            <a:r>
              <a:rPr lang="fr-CH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hh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fr-CH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target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5 kJ/m </a:t>
            </a:r>
            <a:r>
              <a:rPr lang="fr-CH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given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can </a:t>
            </a:r>
            <a:r>
              <a:rPr lang="fr-CH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fr-CH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showstopper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fr-CH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case </a:t>
            </a:r>
          </a:p>
          <a:p>
            <a:pPr algn="l"/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case of HTS insert, both common coil and cos</a:t>
            </a:r>
            <a:r>
              <a:rPr lang="fr-CH" sz="1600" dirty="0">
                <a:solidFill>
                  <a:schemeClr val="tx1"/>
                </a:solidFill>
                <a:latin typeface="Symbol" panose="05050102010706020507" pitchFamily="18" charset="2"/>
                <a:cs typeface="Times New Roman" panose="02020603050405020304" pitchFamily="18" charset="0"/>
              </a:rPr>
              <a:t>q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have the cables perpendicular to the field: the ideal is the 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block, where they are parallel</a:t>
            </a:r>
            <a:endParaRPr lang="fr-CH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CH" sz="1800" dirty="0" smtClean="0">
              <a:solidFill>
                <a:srgbClr val="CA11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fr-CH" sz="18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Feather </a:t>
            </a:r>
            <a:r>
              <a:rPr lang="fr-CH" sz="18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 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tested in 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2017</a:t>
            </a:r>
          </a:p>
          <a:p>
            <a:pPr marL="0" indent="0" algn="l">
              <a:buNone/>
            </a:pPr>
            <a:r>
              <a:rPr lang="fr-CH" sz="1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had </a:t>
            </a:r>
            <a:r>
              <a:rPr lang="fr-CH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block aligned: </a:t>
            </a:r>
            <a:r>
              <a:rPr lang="fr-CH" sz="18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reached </a:t>
            </a:r>
            <a:r>
              <a:rPr lang="fr-CH" sz="18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4.5</a:t>
            </a:r>
            <a:r>
              <a:rPr lang="fr-CH" sz="18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</a:p>
          <a:p>
            <a:pPr marL="0" indent="0" algn="l">
              <a:buNone/>
            </a:pPr>
            <a:r>
              <a:rPr lang="fr-CH" sz="16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[L. Rossi, et al</a:t>
            </a:r>
            <a:r>
              <a:rPr lang="fr-CH" sz="160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</a:t>
            </a:r>
            <a:r>
              <a:rPr lang="fr-CH" sz="160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Instruments 5 (2021) ]</a:t>
            </a:r>
            <a:endParaRPr lang="fr-CH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>
              <a:buNone/>
            </a:pP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REBCO 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tape a viable conductor for </a:t>
            </a:r>
            <a:endParaRPr lang="fr-CH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>
              <a:buNone/>
            </a:pP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HEP 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main 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dipole magnets ?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3062BBFD-5438-6093-173F-3E8F0A6AF3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16216" y="779401"/>
            <a:ext cx="2485548" cy="103987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198AF4F8-C1B0-57DC-4924-DF4321B651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38669" y="2494874"/>
            <a:ext cx="3059679" cy="229989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C1ED8D12-7FBF-7BFC-E505-78E237D731F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62867" y="1829779"/>
            <a:ext cx="2202336" cy="255270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7CFE5761-A37D-BA62-488A-DA2DDE1B01DD}"/>
              </a:ext>
            </a:extLst>
          </p:cNvPr>
          <p:cNvSpPr txBox="1"/>
          <p:nvPr/>
        </p:nvSpPr>
        <p:spPr>
          <a:xfrm>
            <a:off x="3838669" y="4687621"/>
            <a:ext cx="285046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100" dirty="0" smtClean="0">
                <a:latin typeface="Times" panose="02020603050405020304" pitchFamily="18" charset="0"/>
                <a:cs typeface="Times" panose="02020603050405020304" pitchFamily="18" charset="0"/>
              </a:rPr>
              <a:t>First p</a:t>
            </a:r>
            <a:r>
              <a:rPr lang="fr-CH" sz="1100" dirty="0" smtClean="0">
                <a:latin typeface="Times" panose="02020603050405020304" pitchFamily="18" charset="0"/>
                <a:cs typeface="Times" panose="02020603050405020304" pitchFamily="18" charset="0"/>
              </a:rPr>
              <a:t>owering </a:t>
            </a:r>
            <a:r>
              <a:rPr lang="fr-CH" sz="1100" dirty="0">
                <a:latin typeface="Times" panose="02020603050405020304" pitchFamily="18" charset="0"/>
                <a:cs typeface="Times" panose="02020603050405020304" pitchFamily="18" charset="0"/>
              </a:rPr>
              <a:t>of Feather</a:t>
            </a:r>
          </a:p>
          <a:p>
            <a:pPr algn="ctr"/>
            <a:r>
              <a:rPr lang="fr-CH" sz="11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[L. Rossi, et al, IEEE TAS 28 (2018) 4001810]</a:t>
            </a:r>
            <a:endParaRPr lang="en-GB" sz="11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C4C087E4-AC49-0C3B-FA0C-C39E14EE6C5E}"/>
              </a:ext>
            </a:extLst>
          </p:cNvPr>
          <p:cNvSpPr txBox="1"/>
          <p:nvPr/>
        </p:nvSpPr>
        <p:spPr>
          <a:xfrm>
            <a:off x="6919949" y="4412172"/>
            <a:ext cx="2069797" cy="60016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fr-CH" sz="1100" dirty="0" err="1">
                <a:latin typeface="Times" panose="02020603050405020304" pitchFamily="18" charset="0"/>
                <a:cs typeface="Times" panose="02020603050405020304" pitchFamily="18" charset="0"/>
              </a:rPr>
              <a:t>Aligned</a:t>
            </a:r>
            <a:r>
              <a:rPr lang="fr-CH" sz="1100" dirty="0">
                <a:latin typeface="Times" panose="02020603050405020304" pitchFamily="18" charset="0"/>
                <a:cs typeface="Times" panose="02020603050405020304" pitchFamily="18" charset="0"/>
              </a:rPr>
              <a:t> block design in Feather</a:t>
            </a:r>
          </a:p>
          <a:p>
            <a:pPr algn="ctr"/>
            <a:r>
              <a:rPr lang="fr-CH" sz="11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[J. van </a:t>
            </a:r>
            <a:r>
              <a:rPr lang="fr-CH" sz="1100" dirty="0" err="1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Nugteren</a:t>
            </a:r>
            <a:r>
              <a:rPr lang="fr-CH" sz="11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G. Kirby, et al, </a:t>
            </a:r>
          </a:p>
          <a:p>
            <a:pPr algn="ctr"/>
            <a:r>
              <a:rPr lang="fr-CH" sz="11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IEEE TAS 25 (2015) 4000705]</a:t>
            </a:r>
            <a:endParaRPr lang="en-GB" sz="11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53096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T</a:t>
            </a:r>
            <a:r>
              <a:rPr lang="en-GB" dirty="0"/>
              <a:t>he challenge of protection </a:t>
            </a:r>
            <a:r>
              <a:rPr lang="en-GB" dirty="0" smtClean="0"/>
              <a:t>and detection</a:t>
            </a:r>
            <a:endParaRPr lang="en-GB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E. Todesco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56</a:t>
            </a:fld>
            <a:endParaRPr lang="fr-FR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xmlns="" id="{24B1ADEC-1912-4573-AA9D-96BF6197023C}"/>
              </a:ext>
            </a:extLst>
          </p:cNvPr>
          <p:cNvSpPr txBox="1">
            <a:spLocks/>
          </p:cNvSpPr>
          <p:nvPr/>
        </p:nvSpPr>
        <p:spPr>
          <a:xfrm>
            <a:off x="316055" y="771549"/>
            <a:ext cx="8576425" cy="3786913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Thanks to the larger temperature margin 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quench velocity in HTS is very small – </a:t>
            </a:r>
            <a:r>
              <a:rPr lang="fr-CH" sz="18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detecting the quench is troublesome 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takes much more time than in LTS</a:t>
            </a:r>
          </a:p>
          <a:p>
            <a:pPr algn="l"/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Moreover: magnetic pressure          energy density           enthalpy</a:t>
            </a:r>
          </a:p>
          <a:p>
            <a:pPr algn="l"/>
            <a:endParaRPr lang="fr-CH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CH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CH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CH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CH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CH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fr-CH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Three strategies</a:t>
            </a:r>
          </a:p>
          <a:p>
            <a:pPr lvl="1" algn="l"/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Have the structure participating to the removal of the 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heat (as in stress managed magnets?)</a:t>
            </a:r>
            <a:endParaRPr lang="fr-CH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Invent a cheap extraction system for long magnets that can be applied to every magnet </a:t>
            </a:r>
          </a:p>
          <a:p>
            <a:pPr marL="457200" lvl="1" indent="0" algn="l">
              <a:buNone/>
            </a:pPr>
            <a:r>
              <a:rPr lang="fr-CH" sz="12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[see ESC system, E. Raxaioli, </a:t>
            </a:r>
            <a:r>
              <a:rPr lang="fr-CH" sz="12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et al, 1</a:t>
            </a:r>
            <a:r>
              <a:rPr lang="fr-CH" sz="12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LPo1G-01]</a:t>
            </a:r>
            <a:endParaRPr lang="fr-CH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Avoid quench </a:t>
            </a:r>
            <a:endParaRPr lang="fr-CH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0447396"/>
              </p:ext>
            </p:extLst>
          </p:nvPr>
        </p:nvGraphicFramePr>
        <p:xfrm>
          <a:off x="467544" y="1779663"/>
          <a:ext cx="4176465" cy="17303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5213"/>
                <a:gridCol w="1410968"/>
                <a:gridCol w="1580284"/>
              </a:tblGrid>
              <a:tr h="300314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Times"/>
                          <a:cs typeface="Times"/>
                        </a:rPr>
                        <a:t>Field</a:t>
                      </a:r>
                      <a:endParaRPr lang="en-US" sz="1200" dirty="0"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Times"/>
                          <a:cs typeface="Times"/>
                        </a:rPr>
                        <a:t>Pressure</a:t>
                      </a:r>
                      <a:endParaRPr lang="en-US" sz="1200" dirty="0"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Times"/>
                          <a:cs typeface="Times"/>
                        </a:rPr>
                        <a:t>Energy density</a:t>
                      </a:r>
                    </a:p>
                  </a:txBody>
                  <a:tcPr/>
                </a:tc>
              </a:tr>
              <a:tr h="28126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Times"/>
                          <a:cs typeface="Times"/>
                        </a:rPr>
                        <a:t>B (T)</a:t>
                      </a:r>
                      <a:endParaRPr lang="en-US" sz="1200" dirty="0"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Times"/>
                          <a:cs typeface="Times"/>
                        </a:rPr>
                        <a:t>B</a:t>
                      </a:r>
                      <a:r>
                        <a:rPr lang="en-US" sz="1200" baseline="30000" dirty="0" smtClean="0">
                          <a:latin typeface="Times"/>
                          <a:cs typeface="Times"/>
                        </a:rPr>
                        <a:t>2</a:t>
                      </a:r>
                      <a:r>
                        <a:rPr lang="en-US" sz="1200" dirty="0" smtClean="0">
                          <a:latin typeface="Times"/>
                          <a:cs typeface="Times"/>
                        </a:rPr>
                        <a:t>/2</a:t>
                      </a:r>
                      <a:r>
                        <a:rPr lang="en-US" sz="1200" dirty="0" smtClean="0"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US" sz="1200" dirty="0" smtClean="0">
                          <a:latin typeface="Times"/>
                          <a:cs typeface="Times"/>
                        </a:rPr>
                        <a:t> (</a:t>
                      </a:r>
                      <a:r>
                        <a:rPr lang="en-US" sz="1200" dirty="0" err="1" smtClean="0">
                          <a:latin typeface="Times"/>
                          <a:cs typeface="Times"/>
                        </a:rPr>
                        <a:t>MPa</a:t>
                      </a:r>
                      <a:r>
                        <a:rPr lang="en-US" sz="1200" dirty="0" smtClean="0">
                          <a:latin typeface="Times"/>
                          <a:cs typeface="Times"/>
                        </a:rPr>
                        <a:t>)</a:t>
                      </a:r>
                      <a:endParaRPr lang="en-US" sz="1200" dirty="0"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Times"/>
                          <a:cs typeface="Times"/>
                        </a:rPr>
                        <a:t>B</a:t>
                      </a:r>
                      <a:r>
                        <a:rPr lang="en-US" sz="1200" baseline="30000" dirty="0" smtClean="0">
                          <a:latin typeface="Times"/>
                          <a:cs typeface="Times"/>
                        </a:rPr>
                        <a:t>2</a:t>
                      </a:r>
                      <a:r>
                        <a:rPr lang="en-US" sz="1200" dirty="0" smtClean="0">
                          <a:latin typeface="Times"/>
                          <a:cs typeface="Times"/>
                        </a:rPr>
                        <a:t>/2</a:t>
                      </a:r>
                      <a:r>
                        <a:rPr lang="en-US" sz="1200" dirty="0" smtClean="0"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US" sz="1200" dirty="0" smtClean="0">
                          <a:latin typeface="Times"/>
                          <a:cs typeface="Times"/>
                        </a:rPr>
                        <a:t> (J/mm</a:t>
                      </a:r>
                      <a:r>
                        <a:rPr lang="en-US" sz="1200" baseline="30000" dirty="0" smtClean="0">
                          <a:latin typeface="Times"/>
                          <a:cs typeface="Times"/>
                        </a:rPr>
                        <a:t>3</a:t>
                      </a:r>
                      <a:r>
                        <a:rPr lang="en-US" sz="1200" dirty="0" smtClean="0">
                          <a:latin typeface="Times"/>
                          <a:cs typeface="Times"/>
                        </a:rPr>
                        <a:t>)</a:t>
                      </a:r>
                    </a:p>
                  </a:txBody>
                  <a:tcPr/>
                </a:tc>
              </a:tr>
              <a:tr h="28719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Times"/>
                          <a:cs typeface="Times"/>
                        </a:rPr>
                        <a:t>5</a:t>
                      </a:r>
                      <a:endParaRPr lang="en-US" sz="1200" dirty="0"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Times"/>
                          <a:cs typeface="Times"/>
                        </a:rPr>
                        <a:t>10</a:t>
                      </a:r>
                      <a:endParaRPr lang="en-US" sz="1200" dirty="0"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Times"/>
                          <a:cs typeface="Times"/>
                        </a:rPr>
                        <a:t>0.010</a:t>
                      </a:r>
                      <a:endParaRPr lang="en-US" sz="1200" dirty="0">
                        <a:latin typeface="Times"/>
                        <a:cs typeface="Times"/>
                      </a:endParaRPr>
                    </a:p>
                  </a:txBody>
                  <a:tcPr/>
                </a:tc>
              </a:tr>
              <a:tr h="28719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Times"/>
                          <a:cs typeface="Times"/>
                        </a:rPr>
                        <a:t>10</a:t>
                      </a:r>
                      <a:endParaRPr lang="en-US" sz="1200" dirty="0"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Times"/>
                          <a:cs typeface="Times"/>
                        </a:rPr>
                        <a:t>40</a:t>
                      </a:r>
                      <a:endParaRPr lang="en-US" sz="1200" dirty="0"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Times"/>
                          <a:cs typeface="Times"/>
                        </a:rPr>
                        <a:t>0.040</a:t>
                      </a:r>
                      <a:endParaRPr lang="en-US" sz="1200" dirty="0">
                        <a:latin typeface="Times"/>
                        <a:cs typeface="Times"/>
                      </a:endParaRPr>
                    </a:p>
                  </a:txBody>
                  <a:tcPr/>
                </a:tc>
              </a:tr>
              <a:tr h="28719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Times"/>
                          <a:cs typeface="Times"/>
                        </a:rPr>
                        <a:t>15</a:t>
                      </a:r>
                      <a:endParaRPr lang="en-US" sz="1200" dirty="0"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Times"/>
                          <a:cs typeface="Times"/>
                        </a:rPr>
                        <a:t>90</a:t>
                      </a:r>
                      <a:endParaRPr lang="en-US" sz="1200" dirty="0"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Times"/>
                          <a:cs typeface="Times"/>
                        </a:rPr>
                        <a:t>0.090</a:t>
                      </a:r>
                      <a:endParaRPr lang="en-US" sz="1200" dirty="0">
                        <a:latin typeface="Times"/>
                        <a:cs typeface="Times"/>
                      </a:endParaRPr>
                    </a:p>
                  </a:txBody>
                  <a:tcPr/>
                </a:tc>
              </a:tr>
              <a:tr h="28719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Times"/>
                          <a:cs typeface="Times"/>
                        </a:rPr>
                        <a:t>20</a:t>
                      </a:r>
                      <a:endParaRPr lang="en-US" sz="1200" dirty="0"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Times"/>
                          <a:cs typeface="Times"/>
                        </a:rPr>
                        <a:t>160</a:t>
                      </a:r>
                      <a:endParaRPr lang="en-US" sz="1200" dirty="0"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Times"/>
                          <a:cs typeface="Times"/>
                        </a:rPr>
                        <a:t>0.160</a:t>
                      </a:r>
                      <a:endParaRPr lang="en-US" sz="1200" dirty="0">
                        <a:latin typeface="Times"/>
                        <a:cs typeface="Times"/>
                      </a:endParaRPr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7" name="Straight Arrow Connector 6"/>
          <p:cNvCxnSpPr/>
          <p:nvPr/>
        </p:nvCxnSpPr>
        <p:spPr>
          <a:xfrm>
            <a:off x="3468717" y="1596570"/>
            <a:ext cx="504056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5364088" y="1596570"/>
            <a:ext cx="504056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IMG_3299.jpe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17" t="12450" r="7111" b="11802"/>
          <a:stretch/>
        </p:blipFill>
        <p:spPr>
          <a:xfrm>
            <a:off x="5398142" y="1749607"/>
            <a:ext cx="2846266" cy="1880843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5148064" y="3611753"/>
            <a:ext cx="211939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fr-CH" sz="12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[see </a:t>
            </a:r>
            <a:r>
              <a:rPr lang="fr-CH" sz="12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T. Salmi, </a:t>
            </a:r>
            <a:r>
              <a:rPr lang="fr-CH" sz="12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et al, </a:t>
            </a:r>
            <a:r>
              <a:rPr lang="fr-CH" sz="12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1LPo1I-04]</a:t>
            </a:r>
            <a:endParaRPr lang="fr-CH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26932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Lessons to be taken</a:t>
            </a: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E. Todesco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57</a:t>
            </a:fld>
            <a:endParaRPr lang="fr-FR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xmlns="" id="{24B1ADEC-1912-4573-AA9D-96BF6197023C}"/>
              </a:ext>
            </a:extLst>
          </p:cNvPr>
          <p:cNvSpPr txBox="1">
            <a:spLocks/>
          </p:cNvSpPr>
          <p:nvPr/>
        </p:nvSpPr>
        <p:spPr>
          <a:xfrm>
            <a:off x="316055" y="771549"/>
            <a:ext cx="8504417" cy="3786913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HTS </a:t>
            </a:r>
            <a:r>
              <a:rPr lang="fr-CH" sz="18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opens a path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towards operational fields higher than 15 T and higher operational temperatures</a:t>
            </a:r>
          </a:p>
          <a:p>
            <a:pPr lvl="1" algn="l"/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could also open the possibility of simpler cryogenic systems, and be more economical – however the global optimization of the systen is not trivial</a:t>
            </a:r>
            <a:endParaRPr lang="fr-CH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Today the adaptability of present state of the art of HTS tapes to </a:t>
            </a:r>
            <a:r>
              <a:rPr lang="fr-CH" sz="18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main magnets for HEP accelerators is not proven</a:t>
            </a:r>
          </a:p>
          <a:p>
            <a:pPr lvl="1" algn="l"/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large current cable, windable, is needed – many efforts in the past years but a clear solution is not yet available</a:t>
            </a:r>
          </a:p>
          <a:p>
            <a:pPr lvl="1" algn="l"/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are not sure that the conductor itself is viable for very special requirements needed by HEP applications – is the hysteresis due to large filaments a showstopper ?</a:t>
            </a:r>
          </a:p>
          <a:p>
            <a:pPr lvl="1" algn="l"/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Field quality still very far from requirements</a:t>
            </a:r>
          </a:p>
          <a:p>
            <a:pPr lvl="1" algn="l"/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Protection at 20 T requires new paradigms</a:t>
            </a:r>
          </a:p>
          <a:p>
            <a:pPr algn="l"/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fr-CH" sz="18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 T target makes us enter in «new physics», 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requiring a well defined strategy to prove within 5-10 years if HTS is a viable technology for HEP</a:t>
            </a:r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10803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Some personal final remarks</a:t>
            </a:r>
            <a:endParaRPr lang="en-GB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E. Todesco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58</a:t>
            </a:fld>
            <a:endParaRPr lang="fr-FR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xmlns="" id="{24B1ADEC-1912-4573-AA9D-96BF6197023C}"/>
              </a:ext>
            </a:extLst>
          </p:cNvPr>
          <p:cNvSpPr txBox="1">
            <a:spLocks/>
          </p:cNvSpPr>
          <p:nvPr/>
        </p:nvSpPr>
        <p:spPr>
          <a:xfrm>
            <a:off x="316055" y="771549"/>
            <a:ext cx="8504417" cy="3786913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There is no free lunch: </a:t>
            </a:r>
            <a:r>
              <a:rPr lang="fr-CH" sz="18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every tesla is gained with lot of effort, time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and technical advancements</a:t>
            </a:r>
          </a:p>
          <a:p>
            <a:pPr algn="l"/>
            <a:endParaRPr lang="fr-CH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Since our research timelines are very long, collaboration in space and in time between different teams is needed – competition does not work, </a:t>
            </a:r>
            <a:r>
              <a:rPr lang="fr-CH" sz="18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joining the efforts is much more effective</a:t>
            </a:r>
          </a:p>
          <a:p>
            <a:pPr algn="l"/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handle information between generations and between labs, journals (and conferences) are fundamental: (i) write, </a:t>
            </a:r>
            <a:r>
              <a:rPr lang="fr-CH" sz="18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even about setbacks 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(ii) travel (iii) </a:t>
            </a:r>
            <a:r>
              <a:rPr lang="fr-CH" sz="18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read, read, read … and forget, and then read again</a:t>
            </a:r>
          </a:p>
          <a:p>
            <a:pPr algn="l"/>
            <a:endParaRPr lang="fr-CH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Long time ago, colleagues were building magnets without computer codes: </a:t>
            </a:r>
            <a:r>
              <a:rPr lang="fr-CH" sz="18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analytical methods are an essential tool that can give a lot of insight</a:t>
            </a:r>
            <a:endParaRPr lang="fr-CH" sz="1800" dirty="0">
              <a:solidFill>
                <a:srgbClr val="CA11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68662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Thanks !</a:t>
            </a:r>
            <a:endParaRPr lang="en-GB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E. Todesco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59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t="40601" b="25172"/>
          <a:stretch/>
        </p:blipFill>
        <p:spPr>
          <a:xfrm>
            <a:off x="-8969" y="1759953"/>
            <a:ext cx="9152969" cy="208844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35013" y="3882087"/>
            <a:ext cx="7768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"/>
                <a:cs typeface="Times"/>
              </a:rPr>
              <a:t>First Nb3Sn </a:t>
            </a:r>
            <a:r>
              <a:rPr lang="en-US" dirty="0" err="1" smtClean="0">
                <a:latin typeface="Times"/>
                <a:cs typeface="Times"/>
              </a:rPr>
              <a:t>quadrupole</a:t>
            </a:r>
            <a:r>
              <a:rPr lang="en-US" dirty="0" smtClean="0">
                <a:latin typeface="Times"/>
                <a:cs typeface="Times"/>
              </a:rPr>
              <a:t> made in the US after reception at CERN, December 2023</a:t>
            </a:r>
            <a:endParaRPr lang="en-US" dirty="0"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22060980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Contents</a:t>
            </a: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E. Todesco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xmlns="" id="{24B1ADEC-1912-4573-AA9D-96BF6197023C}"/>
              </a:ext>
            </a:extLst>
          </p:cNvPr>
          <p:cNvSpPr txBox="1">
            <a:spLocks/>
          </p:cNvSpPr>
          <p:nvPr/>
        </p:nvSpPr>
        <p:spPr>
          <a:xfrm>
            <a:off x="316055" y="771549"/>
            <a:ext cx="8504417" cy="3786913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Features 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superconducting magnets for 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accelerators </a:t>
            </a:r>
          </a:p>
          <a:p>
            <a:pPr algn="l"/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35 years of Nb-Ti in accelerators: from 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ISR (1975) to the LHC (2009)</a:t>
            </a:r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35 years of 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Nb</a:t>
            </a:r>
            <a:r>
              <a:rPr lang="fr-CH" sz="1800" baseline="-25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 short models: 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 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80s to 2015</a:t>
            </a:r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LARP / HL-LHC MQXF 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age: towards mini series and long lenghts  (2004-2030)</a:t>
            </a:r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Towards Nb</a:t>
            </a:r>
            <a:r>
              <a:rPr lang="fr-CH" sz="1800" baseline="-25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 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dipoles for 100 TeV 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colliders (2015-2050)</a:t>
            </a:r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HTS: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opportunities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challenges</a:t>
            </a:r>
            <a:endParaRPr lang="fr-CH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77234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Appendix</a:t>
            </a:r>
            <a:endParaRPr lang="en-GB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E. Todesco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60</a:t>
            </a:fld>
            <a:endParaRPr lang="fr-FR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xmlns="" id="{24B1ADEC-1912-4573-AA9D-96BF6197023C}"/>
              </a:ext>
            </a:extLst>
          </p:cNvPr>
          <p:cNvSpPr txBox="1">
            <a:spLocks/>
          </p:cNvSpPr>
          <p:nvPr/>
        </p:nvSpPr>
        <p:spPr>
          <a:xfrm>
            <a:off x="316055" y="771549"/>
            <a:ext cx="8504417" cy="3786913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fr-CH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Timeline of HL-LHC</a:t>
            </a:r>
          </a:p>
          <a:p>
            <a:pPr algn="l"/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Timeline for FCC-hh</a:t>
            </a:r>
          </a:p>
          <a:p>
            <a:pPr algn="l"/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About preload and degradation with stress</a:t>
            </a:r>
          </a:p>
          <a:p>
            <a:pPr algn="l"/>
            <a:endParaRPr lang="fr-CH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55114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7848371D-47B2-3923-7E8C-E23CA408E1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xmlns="" id="{0AC533DA-DF9E-80DE-6262-B2C6E57EFE71}"/>
              </a:ext>
            </a:extLst>
          </p:cNvPr>
          <p:cNvCxnSpPr>
            <a:cxnSpLocks/>
          </p:cNvCxnSpPr>
          <p:nvPr/>
        </p:nvCxnSpPr>
        <p:spPr>
          <a:xfrm flipV="1">
            <a:off x="6004362" y="3469092"/>
            <a:ext cx="0" cy="754147"/>
          </a:xfrm>
          <a:prstGeom prst="straightConnector1">
            <a:avLst/>
          </a:prstGeom>
          <a:ln>
            <a:solidFill>
              <a:srgbClr val="00B05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889B688F-BA1D-A510-7D5C-8839F05BAA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7380312" cy="540000"/>
          </a:xfrm>
          <a:noFill/>
        </p:spPr>
        <p:txBody>
          <a:bodyPr/>
          <a:lstStyle/>
          <a:p>
            <a:r>
              <a:rPr lang="en-GB" sz="2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MQXF short model </a:t>
            </a:r>
            <a:r>
              <a:rPr lang="en-GB" sz="2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timeline</a:t>
            </a:r>
            <a:endParaRPr lang="en-GB" sz="28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7F03D10E-002B-08BB-0828-B3F7257BFE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 on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WP3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05647DF9-26B0-CE78-7494-94B673221B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61</a:t>
            </a:fld>
            <a:endParaRPr lang="fr-FR"/>
          </a:p>
        </p:txBody>
      </p:sp>
      <p:sp>
        <p:nvSpPr>
          <p:cNvPr id="8" name="Espace réservé du contenu 8">
            <a:extLst>
              <a:ext uri="{FF2B5EF4-FFF2-40B4-BE49-F238E27FC236}">
                <a16:creationId xmlns:a16="http://schemas.microsoft.com/office/drawing/2014/main" xmlns="" id="{139CD01B-42D9-3E86-A50B-CA9D3B240731}"/>
              </a:ext>
            </a:extLst>
          </p:cNvPr>
          <p:cNvSpPr txBox="1">
            <a:spLocks/>
          </p:cNvSpPr>
          <p:nvPr/>
        </p:nvSpPr>
        <p:spPr>
          <a:xfrm>
            <a:off x="452219" y="627533"/>
            <a:ext cx="8424936" cy="4139729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2013-2023: 7 </a:t>
            </a:r>
            <a:r>
              <a:rPr lang="fr-CH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short models built, </a:t>
            </a:r>
            <a:r>
              <a:rPr lang="fr-CH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 conform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B5DD9699-B7B6-0F70-276F-B1974FA23F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519" y="1886269"/>
            <a:ext cx="841184" cy="827252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xmlns="" id="{B1818C2A-408A-D29C-BB89-77EC306B1CF4}"/>
              </a:ext>
            </a:extLst>
          </p:cNvPr>
          <p:cNvCxnSpPr/>
          <p:nvPr/>
        </p:nvCxnSpPr>
        <p:spPr>
          <a:xfrm flipV="1">
            <a:off x="448863" y="1270911"/>
            <a:ext cx="0" cy="295232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D6269923-36B9-A5F5-D33D-BDBD8AF7258B}"/>
              </a:ext>
            </a:extLst>
          </p:cNvPr>
          <p:cNvSpPr txBox="1"/>
          <p:nvPr/>
        </p:nvSpPr>
        <p:spPr>
          <a:xfrm rot="16200000">
            <a:off x="-765213" y="2448811"/>
            <a:ext cx="27799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5A5A5A"/>
                </a:solidFill>
                <a:latin typeface="Times"/>
                <a:cs typeface="Times"/>
              </a:rPr>
              <a:t>T</a:t>
            </a:r>
            <a:r>
              <a:rPr lang="en-US" sz="1600" baseline="-25000" dirty="0">
                <a:solidFill>
                  <a:srgbClr val="5A5A5A"/>
                </a:solidFill>
                <a:latin typeface="Times"/>
                <a:cs typeface="Times"/>
              </a:rPr>
              <a:t>0</a:t>
            </a:r>
            <a:r>
              <a:rPr lang="en-US" sz="1600" dirty="0">
                <a:solidFill>
                  <a:srgbClr val="5A5A5A"/>
                </a:solidFill>
                <a:latin typeface="Times"/>
                <a:cs typeface="Times"/>
              </a:rPr>
              <a:t>: aperture and cable selection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xmlns="" id="{49F18316-952A-2AF5-C311-2ED96BE881B0}"/>
              </a:ext>
            </a:extLst>
          </p:cNvPr>
          <p:cNvCxnSpPr/>
          <p:nvPr/>
        </p:nvCxnSpPr>
        <p:spPr>
          <a:xfrm flipV="1">
            <a:off x="2052938" y="1049737"/>
            <a:ext cx="0" cy="3178197"/>
          </a:xfrm>
          <a:prstGeom prst="straightConnector1">
            <a:avLst/>
          </a:prstGeom>
          <a:ln>
            <a:solidFill>
              <a:srgbClr val="00B05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5B0828F7-6768-7A6E-676F-284791A49E3B}"/>
              </a:ext>
            </a:extLst>
          </p:cNvPr>
          <p:cNvSpPr txBox="1"/>
          <p:nvPr/>
        </p:nvSpPr>
        <p:spPr>
          <a:xfrm>
            <a:off x="2058865" y="1059156"/>
            <a:ext cx="1591974" cy="307777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B050"/>
                </a:solidFill>
                <a:latin typeface="Times"/>
                <a:cs typeface="Times"/>
              </a:rPr>
              <a:t>MQXFS1: ≥12.9 T 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xmlns="" id="{0ECD4B25-A63E-B726-3E96-B992C6F5FE68}"/>
              </a:ext>
            </a:extLst>
          </p:cNvPr>
          <p:cNvCxnSpPr/>
          <p:nvPr/>
        </p:nvCxnSpPr>
        <p:spPr>
          <a:xfrm flipV="1">
            <a:off x="2278094" y="1481786"/>
            <a:ext cx="0" cy="2746148"/>
          </a:xfrm>
          <a:prstGeom prst="straightConnector1">
            <a:avLst/>
          </a:prstGeom>
          <a:ln>
            <a:solidFill>
              <a:schemeClr val="accent3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3E379A78-17C4-FF6A-45A0-66C8A9DDCBFF}"/>
              </a:ext>
            </a:extLst>
          </p:cNvPr>
          <p:cNvSpPr txBox="1"/>
          <p:nvPr/>
        </p:nvSpPr>
        <p:spPr>
          <a:xfrm>
            <a:off x="2276492" y="1488391"/>
            <a:ext cx="1591974" cy="307777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3"/>
                </a:solidFill>
                <a:latin typeface="Times"/>
                <a:cs typeface="Times"/>
              </a:rPr>
              <a:t>MQXFS3: ~10.6 T 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xmlns="" id="{FF3986D0-C453-AB25-40E4-606357A32E70}"/>
              </a:ext>
            </a:extLst>
          </p:cNvPr>
          <p:cNvCxnSpPr/>
          <p:nvPr/>
        </p:nvCxnSpPr>
        <p:spPr>
          <a:xfrm flipV="1">
            <a:off x="2699792" y="1910765"/>
            <a:ext cx="10335" cy="2317169"/>
          </a:xfrm>
          <a:prstGeom prst="straightConnector1">
            <a:avLst/>
          </a:prstGeom>
          <a:ln>
            <a:solidFill>
              <a:srgbClr val="00B05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779DC262-0AF9-2373-A529-C8584B606EE4}"/>
              </a:ext>
            </a:extLst>
          </p:cNvPr>
          <p:cNvSpPr txBox="1"/>
          <p:nvPr/>
        </p:nvSpPr>
        <p:spPr>
          <a:xfrm>
            <a:off x="2710127" y="1910765"/>
            <a:ext cx="1591974" cy="307777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B050"/>
                </a:solidFill>
                <a:latin typeface="Times"/>
                <a:cs typeface="Times"/>
              </a:rPr>
              <a:t>MQXFS5: ≥12.7 T 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xmlns="" id="{D69C3A70-B273-C1FB-6432-664997EC07DA}"/>
              </a:ext>
            </a:extLst>
          </p:cNvPr>
          <p:cNvCxnSpPr>
            <a:cxnSpLocks/>
          </p:cNvCxnSpPr>
          <p:nvPr/>
        </p:nvCxnSpPr>
        <p:spPr>
          <a:xfrm flipV="1">
            <a:off x="3343311" y="2327774"/>
            <a:ext cx="25277" cy="1900160"/>
          </a:xfrm>
          <a:prstGeom prst="straightConnector1">
            <a:avLst/>
          </a:prstGeom>
          <a:ln>
            <a:solidFill>
              <a:srgbClr val="00B05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xmlns="" id="{69A3A9FE-A840-FC3C-4921-F6D85243C8DE}"/>
              </a:ext>
            </a:extLst>
          </p:cNvPr>
          <p:cNvSpPr txBox="1"/>
          <p:nvPr/>
        </p:nvSpPr>
        <p:spPr>
          <a:xfrm>
            <a:off x="3382530" y="2332222"/>
            <a:ext cx="1591974" cy="307777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B050"/>
                </a:solidFill>
                <a:latin typeface="Times"/>
                <a:cs typeface="Times"/>
              </a:rPr>
              <a:t>MQXFS4: ≥13.1 T 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xmlns="" id="{F7E4F928-FE3E-D175-D556-721B26202605}"/>
              </a:ext>
            </a:extLst>
          </p:cNvPr>
          <p:cNvCxnSpPr>
            <a:cxnSpLocks/>
          </p:cNvCxnSpPr>
          <p:nvPr/>
        </p:nvCxnSpPr>
        <p:spPr>
          <a:xfrm flipV="1">
            <a:off x="3779912" y="2713521"/>
            <a:ext cx="0" cy="1511143"/>
          </a:xfrm>
          <a:prstGeom prst="straightConnector1">
            <a:avLst/>
          </a:prstGeom>
          <a:ln>
            <a:solidFill>
              <a:srgbClr val="00B05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xmlns="" id="{2BDF92DF-C611-970E-7367-2C9C484003E9}"/>
              </a:ext>
            </a:extLst>
          </p:cNvPr>
          <p:cNvSpPr txBox="1"/>
          <p:nvPr/>
        </p:nvSpPr>
        <p:spPr>
          <a:xfrm>
            <a:off x="3798981" y="2704748"/>
            <a:ext cx="1591974" cy="307777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B050"/>
                </a:solidFill>
                <a:latin typeface="Times"/>
                <a:cs typeface="Times"/>
              </a:rPr>
              <a:t>MQXFS6: ≥13.4 T </a:t>
            </a: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xmlns="" id="{F4681DED-8A91-2512-F241-78098CB60503}"/>
              </a:ext>
            </a:extLst>
          </p:cNvPr>
          <p:cNvCxnSpPr>
            <a:cxnSpLocks/>
          </p:cNvCxnSpPr>
          <p:nvPr/>
        </p:nvCxnSpPr>
        <p:spPr>
          <a:xfrm flipV="1">
            <a:off x="4860032" y="3063067"/>
            <a:ext cx="0" cy="1184353"/>
          </a:xfrm>
          <a:prstGeom prst="straightConnector1">
            <a:avLst/>
          </a:prstGeom>
          <a:ln>
            <a:solidFill>
              <a:srgbClr val="00B05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xmlns="" id="{1FB72989-09C1-7F87-4F44-A835F5DB9B9A}"/>
              </a:ext>
            </a:extLst>
          </p:cNvPr>
          <p:cNvSpPr txBox="1"/>
          <p:nvPr/>
        </p:nvSpPr>
        <p:spPr>
          <a:xfrm>
            <a:off x="4875604" y="3063067"/>
            <a:ext cx="1591974" cy="307777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B050"/>
                </a:solidFill>
                <a:latin typeface="Times"/>
                <a:cs typeface="Times"/>
              </a:rPr>
              <a:t>MQXFS7: ≥13.2 T 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xmlns="" id="{64FC4A75-2279-E235-C4EC-5EA372E1C5CB}"/>
              </a:ext>
            </a:extLst>
          </p:cNvPr>
          <p:cNvSpPr txBox="1"/>
          <p:nvPr/>
        </p:nvSpPr>
        <p:spPr>
          <a:xfrm>
            <a:off x="1824527" y="4538844"/>
            <a:ext cx="6997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5A5A5A"/>
                </a:solidFill>
                <a:latin typeface="Times"/>
                <a:cs typeface="Times"/>
              </a:rPr>
              <a:t>T</a:t>
            </a:r>
            <a:r>
              <a:rPr lang="en-US" sz="2000" baseline="-25000" dirty="0">
                <a:solidFill>
                  <a:srgbClr val="5A5A5A"/>
                </a:solidFill>
                <a:latin typeface="Times"/>
                <a:cs typeface="Times"/>
              </a:rPr>
              <a:t>0</a:t>
            </a:r>
            <a:r>
              <a:rPr lang="en-US" sz="2000" dirty="0">
                <a:solidFill>
                  <a:srgbClr val="5A5A5A"/>
                </a:solidFill>
                <a:latin typeface="Times"/>
                <a:cs typeface="Times"/>
              </a:rPr>
              <a:t>+3</a:t>
            </a:r>
          </a:p>
        </p:txBody>
      </p:sp>
      <p:pic>
        <p:nvPicPr>
          <p:cNvPr id="1026" name="Picture 2" descr="151013_final_asssembly.jpg">
            <a:extLst>
              <a:ext uri="{FF2B5EF4-FFF2-40B4-BE49-F238E27FC236}">
                <a16:creationId xmlns:a16="http://schemas.microsoft.com/office/drawing/2014/main" xmlns="" id="{F1FB0F28-E936-070E-5953-B038CE765E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74679"/>
            <a:ext cx="2849372" cy="2137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xmlns="" id="{4191FAFC-F5C3-1BC4-2BF6-D16B16639C3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5438" y="1470706"/>
            <a:ext cx="1019360" cy="315516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ADE3D70C-F9CE-BE1A-136E-378E9CBF0846}"/>
              </a:ext>
            </a:extLst>
          </p:cNvPr>
          <p:cNvGrpSpPr/>
          <p:nvPr/>
        </p:nvGrpSpPr>
        <p:grpSpPr>
          <a:xfrm>
            <a:off x="17043" y="3874894"/>
            <a:ext cx="9047298" cy="663950"/>
            <a:chOff x="17043" y="3874894"/>
            <a:chExt cx="9047298" cy="663950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xmlns="" id="{F0E973D5-AE34-36D2-8897-47F9E92E0F69}"/>
                </a:ext>
              </a:extLst>
            </p:cNvPr>
            <p:cNvGrpSpPr/>
            <p:nvPr/>
          </p:nvGrpSpPr>
          <p:grpSpPr>
            <a:xfrm>
              <a:off x="105219" y="4223239"/>
              <a:ext cx="8622037" cy="315605"/>
              <a:chOff x="105219" y="4223239"/>
              <a:chExt cx="8622037" cy="315605"/>
            </a:xfrm>
          </p:grpSpPr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xmlns="" id="{81E2BA55-70D3-B74B-9607-00F034FBA216}"/>
                  </a:ext>
                </a:extLst>
              </p:cNvPr>
              <p:cNvSpPr txBox="1"/>
              <p:nvPr/>
            </p:nvSpPr>
            <p:spPr>
              <a:xfrm>
                <a:off x="105219" y="422466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2013</a:t>
                </a: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xmlns="" id="{B622A67F-3C8B-7253-45A0-D8F100C4C517}"/>
                  </a:ext>
                </a:extLst>
              </p:cNvPr>
              <p:cNvSpPr txBox="1"/>
              <p:nvPr/>
            </p:nvSpPr>
            <p:spPr>
              <a:xfrm>
                <a:off x="677451" y="422466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2014</a:t>
                </a: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xmlns="" id="{0A2C7842-2A19-188F-777C-1CBA82E2992F}"/>
                  </a:ext>
                </a:extLst>
              </p:cNvPr>
              <p:cNvSpPr txBox="1"/>
              <p:nvPr/>
            </p:nvSpPr>
            <p:spPr>
              <a:xfrm>
                <a:off x="1247814" y="422466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2015</a:t>
                </a: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xmlns="" id="{BBE24400-459E-7E52-21B1-E74C79C9A164}"/>
                  </a:ext>
                </a:extLst>
              </p:cNvPr>
              <p:cNvSpPr txBox="1"/>
              <p:nvPr/>
            </p:nvSpPr>
            <p:spPr>
              <a:xfrm>
                <a:off x="1824527" y="422466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2016</a:t>
                </a: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xmlns="" id="{F3E341D7-3D1C-8F7A-1522-384AFF23359C}"/>
                  </a:ext>
                </a:extLst>
              </p:cNvPr>
              <p:cNvSpPr txBox="1"/>
              <p:nvPr/>
            </p:nvSpPr>
            <p:spPr>
              <a:xfrm>
                <a:off x="2403102" y="422466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2017</a:t>
                </a:r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xmlns="" id="{47DB69F2-5637-A449-8964-B183EFDCF037}"/>
                  </a:ext>
                </a:extLst>
              </p:cNvPr>
              <p:cNvSpPr txBox="1"/>
              <p:nvPr/>
            </p:nvSpPr>
            <p:spPr>
              <a:xfrm>
                <a:off x="2979367" y="422466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2018</a:t>
                </a: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xmlns="" id="{6539F785-4069-30A7-9923-405E1A4E1728}"/>
                  </a:ext>
                </a:extLst>
              </p:cNvPr>
              <p:cNvSpPr txBox="1"/>
              <p:nvPr/>
            </p:nvSpPr>
            <p:spPr>
              <a:xfrm>
                <a:off x="3551664" y="422466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2019</a:t>
                </a:r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xmlns="" id="{A22C2B33-5543-7FAC-4441-91609D47BB64}"/>
                  </a:ext>
                </a:extLst>
              </p:cNvPr>
              <p:cNvSpPr txBox="1"/>
              <p:nvPr/>
            </p:nvSpPr>
            <p:spPr>
              <a:xfrm>
                <a:off x="4129359" y="422466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2020</a:t>
                </a:r>
              </a:p>
            </p:txBody>
          </p: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xmlns="" id="{E3721AF3-6B53-55EA-C73C-A98505602F20}"/>
                  </a:ext>
                </a:extLst>
              </p:cNvPr>
              <p:cNvSpPr txBox="1"/>
              <p:nvPr/>
            </p:nvSpPr>
            <p:spPr>
              <a:xfrm>
                <a:off x="4708179" y="4223239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2021</a:t>
                </a:r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xmlns="" id="{C64DCB89-E38A-BE71-A56C-DC34644F9C2A}"/>
                  </a:ext>
                </a:extLst>
              </p:cNvPr>
              <p:cNvSpPr txBox="1"/>
              <p:nvPr/>
            </p:nvSpPr>
            <p:spPr>
              <a:xfrm>
                <a:off x="5284241" y="423073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2022</a:t>
                </a:r>
              </a:p>
            </p:txBody>
          </p:sp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xmlns="" id="{FA73D13A-BEF3-D4E5-8638-9368BA008CA2}"/>
                  </a:ext>
                </a:extLst>
              </p:cNvPr>
              <p:cNvSpPr txBox="1"/>
              <p:nvPr/>
            </p:nvSpPr>
            <p:spPr>
              <a:xfrm>
                <a:off x="5856528" y="4230903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2023</a:t>
                </a:r>
              </a:p>
            </p:txBody>
          </p:sp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xmlns="" id="{B92C69CF-093C-0E7F-D303-42C4C7709D2A}"/>
                  </a:ext>
                </a:extLst>
              </p:cNvPr>
              <p:cNvSpPr txBox="1"/>
              <p:nvPr/>
            </p:nvSpPr>
            <p:spPr>
              <a:xfrm>
                <a:off x="6434203" y="4230903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2024</a:t>
                </a:r>
              </a:p>
            </p:txBody>
          </p:sp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xmlns="" id="{351D5101-A031-D5AF-4489-FF6DABA48573}"/>
                  </a:ext>
                </a:extLst>
              </p:cNvPr>
              <p:cNvSpPr txBox="1"/>
              <p:nvPr/>
            </p:nvSpPr>
            <p:spPr>
              <a:xfrm>
                <a:off x="7006820" y="4231067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2025</a:t>
                </a:r>
              </a:p>
            </p:txBody>
          </p:sp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xmlns="" id="{C46EE304-15B2-D744-36BC-714208DD13F6}"/>
                  </a:ext>
                </a:extLst>
              </p:cNvPr>
              <p:cNvSpPr txBox="1"/>
              <p:nvPr/>
            </p:nvSpPr>
            <p:spPr>
              <a:xfrm>
                <a:off x="7579088" y="4231066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2026</a:t>
                </a:r>
              </a:p>
            </p:txBody>
          </p:sp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xmlns="" id="{F9678A90-5275-7ADC-32CC-3D362F81841C}"/>
                  </a:ext>
                </a:extLst>
              </p:cNvPr>
              <p:cNvSpPr txBox="1"/>
              <p:nvPr/>
            </p:nvSpPr>
            <p:spPr>
              <a:xfrm>
                <a:off x="8154293" y="4231065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2027</a:t>
                </a:r>
              </a:p>
            </p:txBody>
          </p:sp>
        </p:grpSp>
        <p:sp>
          <p:nvSpPr>
            <p:cNvPr id="11" name="Right Arrow 4">
              <a:extLst>
                <a:ext uri="{FF2B5EF4-FFF2-40B4-BE49-F238E27FC236}">
                  <a16:creationId xmlns:a16="http://schemas.microsoft.com/office/drawing/2014/main" xmlns="" id="{AB3EDD32-E87F-92FA-4024-AF270C5F732A}"/>
                </a:ext>
              </a:extLst>
            </p:cNvPr>
            <p:cNvSpPr/>
            <p:nvPr/>
          </p:nvSpPr>
          <p:spPr>
            <a:xfrm>
              <a:off x="17043" y="3874894"/>
              <a:ext cx="9047298" cy="432048"/>
            </a:xfrm>
            <a:prstGeom prst="rightArrow">
              <a:avLst/>
            </a:prstGeom>
            <a:gradFill>
              <a:gsLst>
                <a:gs pos="14700">
                  <a:srgbClr val="C5F4A3"/>
                </a:gs>
                <a:gs pos="0">
                  <a:srgbClr val="00B050"/>
                </a:gs>
                <a:gs pos="50000">
                  <a:srgbClr val="92D050">
                    <a:tint val="44500"/>
                    <a:satMod val="160000"/>
                  </a:srgbClr>
                </a:gs>
                <a:gs pos="100000">
                  <a:srgbClr val="92D050">
                    <a:tint val="23500"/>
                    <a:satMod val="160000"/>
                  </a:srgbClr>
                </a:gs>
              </a:gsLst>
              <a:lin ang="10800000" scaled="1"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62" name="TextBox 61">
            <a:extLst>
              <a:ext uri="{FF2B5EF4-FFF2-40B4-BE49-F238E27FC236}">
                <a16:creationId xmlns:a16="http://schemas.microsoft.com/office/drawing/2014/main" xmlns="" id="{E196291E-35F4-5932-0754-25BC9C6FB965}"/>
              </a:ext>
            </a:extLst>
          </p:cNvPr>
          <p:cNvSpPr txBox="1"/>
          <p:nvPr/>
        </p:nvSpPr>
        <p:spPr>
          <a:xfrm>
            <a:off x="6004362" y="3480076"/>
            <a:ext cx="1591974" cy="307777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B050"/>
                </a:solidFill>
                <a:latin typeface="Times"/>
                <a:cs typeface="Times"/>
              </a:rPr>
              <a:t>MQXFS8: ≥13.1 T </a:t>
            </a:r>
          </a:p>
        </p:txBody>
      </p:sp>
      <p:sp>
        <p:nvSpPr>
          <p:cNvPr id="1024" name="TextBox 1023">
            <a:extLst>
              <a:ext uri="{FF2B5EF4-FFF2-40B4-BE49-F238E27FC236}">
                <a16:creationId xmlns:a16="http://schemas.microsoft.com/office/drawing/2014/main" xmlns="" id="{2150A3C1-4067-E0EB-3203-9B637C19F922}"/>
              </a:ext>
            </a:extLst>
          </p:cNvPr>
          <p:cNvSpPr txBox="1"/>
          <p:nvPr/>
        </p:nvSpPr>
        <p:spPr>
          <a:xfrm>
            <a:off x="4168069" y="1064082"/>
            <a:ext cx="199848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11.6 T peak field corresponds</a:t>
            </a:r>
          </a:p>
          <a:p>
            <a:r>
              <a:rPr lang="fr-CH" sz="12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to the gradient requirement</a:t>
            </a:r>
          </a:p>
          <a:p>
            <a:r>
              <a:rPr lang="fr-CH" sz="12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for 7 TeV operation </a:t>
            </a:r>
          </a:p>
          <a:p>
            <a:r>
              <a:rPr lang="fr-CH" sz="12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(also called nominal)</a:t>
            </a:r>
          </a:p>
        </p:txBody>
      </p:sp>
    </p:spTree>
    <p:extLst>
      <p:ext uri="{BB962C8B-B14F-4D97-AF65-F5344CB8AC3E}">
        <p14:creationId xmlns:p14="http://schemas.microsoft.com/office/powerpoint/2010/main" val="24022039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32" grpId="0" animBg="1"/>
      <p:bldP spid="37" grpId="0" animBg="1"/>
      <p:bldP spid="40" grpId="0" animBg="1"/>
      <p:bldP spid="47" grpId="0" animBg="1"/>
      <p:bldP spid="62" grpId="0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xmlns="" id="{E8CB47C8-A91B-3DE2-7F44-8F5C4F16E207}"/>
              </a:ext>
            </a:extLst>
          </p:cNvPr>
          <p:cNvCxnSpPr>
            <a:cxnSpLocks/>
          </p:cNvCxnSpPr>
          <p:nvPr/>
        </p:nvCxnSpPr>
        <p:spPr>
          <a:xfrm flipH="1" flipV="1">
            <a:off x="6762819" y="3630038"/>
            <a:ext cx="3917" cy="594626"/>
          </a:xfrm>
          <a:prstGeom prst="straightConnector1">
            <a:avLst/>
          </a:prstGeom>
          <a:ln>
            <a:solidFill>
              <a:srgbClr val="00B05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xmlns="" id="{B9AF401C-0A7C-637B-403E-41F84F513B37}"/>
              </a:ext>
            </a:extLst>
          </p:cNvPr>
          <p:cNvCxnSpPr>
            <a:cxnSpLocks/>
          </p:cNvCxnSpPr>
          <p:nvPr/>
        </p:nvCxnSpPr>
        <p:spPr>
          <a:xfrm flipV="1">
            <a:off x="6161179" y="483518"/>
            <a:ext cx="14760" cy="3742146"/>
          </a:xfrm>
          <a:prstGeom prst="straightConnector1">
            <a:avLst/>
          </a:prstGeom>
          <a:ln>
            <a:solidFill>
              <a:srgbClr val="00B05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xmlns="" id="{2F882CDE-761D-975A-D430-785ADF787955}"/>
              </a:ext>
            </a:extLst>
          </p:cNvPr>
          <p:cNvCxnSpPr>
            <a:cxnSpLocks/>
          </p:cNvCxnSpPr>
          <p:nvPr/>
        </p:nvCxnSpPr>
        <p:spPr>
          <a:xfrm flipV="1">
            <a:off x="6255495" y="2608440"/>
            <a:ext cx="15420" cy="1605218"/>
          </a:xfrm>
          <a:prstGeom prst="straightConnector1">
            <a:avLst/>
          </a:prstGeom>
          <a:ln>
            <a:solidFill>
              <a:srgbClr val="00B05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xmlns="" id="{019FF75C-A83D-2701-5B97-831BDB7E19B5}"/>
              </a:ext>
            </a:extLst>
          </p:cNvPr>
          <p:cNvCxnSpPr>
            <a:cxnSpLocks/>
          </p:cNvCxnSpPr>
          <p:nvPr/>
        </p:nvCxnSpPr>
        <p:spPr>
          <a:xfrm flipV="1">
            <a:off x="6100455" y="2300003"/>
            <a:ext cx="12207" cy="1931064"/>
          </a:xfrm>
          <a:prstGeom prst="straightConnector1">
            <a:avLst/>
          </a:prstGeom>
          <a:ln>
            <a:solidFill>
              <a:schemeClr val="accent3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>
            <a:cxnSpLocks/>
          </p:cNvCxnSpPr>
          <p:nvPr/>
        </p:nvCxnSpPr>
        <p:spPr>
          <a:xfrm flipV="1">
            <a:off x="5720961" y="1645540"/>
            <a:ext cx="0" cy="2577699"/>
          </a:xfrm>
          <a:prstGeom prst="straightConnector1">
            <a:avLst/>
          </a:prstGeom>
          <a:ln>
            <a:solidFill>
              <a:srgbClr val="00B05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>
            <a:cxnSpLocks/>
          </p:cNvCxnSpPr>
          <p:nvPr/>
        </p:nvCxnSpPr>
        <p:spPr>
          <a:xfrm flipV="1">
            <a:off x="5802285" y="1965077"/>
            <a:ext cx="0" cy="2258162"/>
          </a:xfrm>
          <a:prstGeom prst="straightConnector1">
            <a:avLst/>
          </a:prstGeom>
          <a:ln>
            <a:solidFill>
              <a:srgbClr val="00B05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5210853" y="3622500"/>
            <a:ext cx="4944" cy="514025"/>
          </a:xfrm>
          <a:prstGeom prst="straightConnector1">
            <a:avLst/>
          </a:prstGeom>
          <a:ln>
            <a:solidFill>
              <a:schemeClr val="accent3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>
            <a:cxnSpLocks/>
          </p:cNvCxnSpPr>
          <p:nvPr/>
        </p:nvCxnSpPr>
        <p:spPr>
          <a:xfrm flipV="1">
            <a:off x="5618985" y="1317355"/>
            <a:ext cx="8469" cy="2910579"/>
          </a:xfrm>
          <a:prstGeom prst="straightConnector1">
            <a:avLst/>
          </a:prstGeom>
          <a:ln>
            <a:solidFill>
              <a:srgbClr val="00B05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8820472" cy="540000"/>
          </a:xfrm>
          <a:noFill/>
        </p:spPr>
        <p:txBody>
          <a:bodyPr/>
          <a:lstStyle/>
          <a:p>
            <a:r>
              <a:rPr lang="en-GB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MQXFA (4.2 m long) </a:t>
            </a:r>
            <a:r>
              <a:rPr lang="en-GB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timeline</a:t>
            </a:r>
            <a:endParaRPr lang="en-GB" sz="18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 on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WP3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62</a:t>
            </a:fld>
            <a:endParaRPr lang="fr-FR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509311" y="1203598"/>
            <a:ext cx="0" cy="295232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 rot="16200000">
            <a:off x="-1076562" y="2392480"/>
            <a:ext cx="28396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5A5A5A"/>
                </a:solidFill>
                <a:latin typeface="Times"/>
                <a:cs typeface="Times"/>
              </a:rPr>
              <a:t>T</a:t>
            </a:r>
            <a:r>
              <a:rPr lang="en-US" sz="1600" baseline="-25000" dirty="0">
                <a:solidFill>
                  <a:srgbClr val="5A5A5A"/>
                </a:solidFill>
                <a:latin typeface="Times"/>
                <a:cs typeface="Times"/>
              </a:rPr>
              <a:t>0</a:t>
            </a:r>
            <a:r>
              <a:rPr lang="en-US" sz="1600" dirty="0">
                <a:solidFill>
                  <a:srgbClr val="5A5A5A"/>
                </a:solidFill>
                <a:latin typeface="Times"/>
                <a:cs typeface="Times"/>
              </a:rPr>
              <a:t>: aperture and cable selection</a:t>
            </a:r>
          </a:p>
        </p:txBody>
      </p:sp>
      <p:cxnSp>
        <p:nvCxnSpPr>
          <p:cNvPr id="23" name="Straight Arrow Connector 22"/>
          <p:cNvCxnSpPr/>
          <p:nvPr/>
        </p:nvCxnSpPr>
        <p:spPr>
          <a:xfrm flipV="1">
            <a:off x="2755289" y="1237477"/>
            <a:ext cx="0" cy="2978548"/>
          </a:xfrm>
          <a:prstGeom prst="straightConnector1">
            <a:avLst/>
          </a:prstGeom>
          <a:ln>
            <a:solidFill>
              <a:schemeClr val="accent3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757851" y="1238609"/>
            <a:ext cx="2455125" cy="261610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CA1100"/>
                </a:solidFill>
                <a:latin typeface="Times"/>
                <a:cs typeface="Times"/>
              </a:rPr>
              <a:t>MQXFAP1: ≥11.6 T, but electrical short</a:t>
            </a:r>
          </a:p>
        </p:txBody>
      </p:sp>
      <p:cxnSp>
        <p:nvCxnSpPr>
          <p:cNvPr id="25" name="Straight Arrow Connector 24"/>
          <p:cNvCxnSpPr/>
          <p:nvPr/>
        </p:nvCxnSpPr>
        <p:spPr>
          <a:xfrm flipH="1" flipV="1">
            <a:off x="3374973" y="1574620"/>
            <a:ext cx="14926" cy="2641405"/>
          </a:xfrm>
          <a:prstGeom prst="straightConnector1">
            <a:avLst/>
          </a:prstGeom>
          <a:ln>
            <a:solidFill>
              <a:schemeClr val="accent3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3382436" y="1574836"/>
            <a:ext cx="2200549" cy="261610"/>
          </a:xfrm>
          <a:prstGeom prst="rect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CA1100"/>
                </a:solidFill>
                <a:latin typeface="Times"/>
                <a:cs typeface="Times"/>
              </a:rPr>
              <a:t>MQXFAP2: ~10 T</a:t>
            </a:r>
            <a:r>
              <a:rPr lang="en-US" sz="1100" dirty="0" smtClean="0">
                <a:solidFill>
                  <a:srgbClr val="CA1100"/>
                </a:solidFill>
                <a:latin typeface="Times"/>
                <a:cs typeface="Times"/>
              </a:rPr>
              <a:t>, structure failure</a:t>
            </a:r>
            <a:endParaRPr lang="en-US" sz="1100" dirty="0">
              <a:solidFill>
                <a:srgbClr val="CA1100"/>
              </a:solidFill>
              <a:latin typeface="Times"/>
              <a:cs typeface="Times"/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 flipV="1">
            <a:off x="3985413" y="1912101"/>
            <a:ext cx="0" cy="2314103"/>
          </a:xfrm>
          <a:prstGeom prst="straightConnector1">
            <a:avLst/>
          </a:prstGeom>
          <a:ln>
            <a:solidFill>
              <a:srgbClr val="00B05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3992479" y="1909134"/>
            <a:ext cx="880177" cy="276999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B050"/>
                </a:solidFill>
                <a:latin typeface="Times"/>
                <a:cs typeface="Times"/>
              </a:rPr>
              <a:t>MQXFA03</a:t>
            </a:r>
          </a:p>
        </p:txBody>
      </p:sp>
      <p:cxnSp>
        <p:nvCxnSpPr>
          <p:cNvPr id="34" name="Straight Arrow Connector 33"/>
          <p:cNvCxnSpPr/>
          <p:nvPr/>
        </p:nvCxnSpPr>
        <p:spPr>
          <a:xfrm flipV="1">
            <a:off x="4547343" y="2241898"/>
            <a:ext cx="15215" cy="1954062"/>
          </a:xfrm>
          <a:prstGeom prst="straightConnector1">
            <a:avLst/>
          </a:prstGeom>
          <a:ln>
            <a:solidFill>
              <a:srgbClr val="00B05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cxnSpLocks/>
          </p:cNvCxnSpPr>
          <p:nvPr/>
        </p:nvCxnSpPr>
        <p:spPr>
          <a:xfrm flipV="1">
            <a:off x="4904839" y="2657402"/>
            <a:ext cx="1985" cy="1549198"/>
          </a:xfrm>
          <a:prstGeom prst="straightConnector1">
            <a:avLst/>
          </a:prstGeom>
          <a:ln>
            <a:solidFill>
              <a:srgbClr val="00B05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4908148" y="2616653"/>
            <a:ext cx="918649" cy="276999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B050"/>
                </a:solidFill>
                <a:latin typeface="Times"/>
                <a:cs typeface="Times"/>
              </a:rPr>
              <a:t>MQXFA05 </a:t>
            </a:r>
          </a:p>
        </p:txBody>
      </p:sp>
      <p:cxnSp>
        <p:nvCxnSpPr>
          <p:cNvPr id="45" name="Straight Arrow Connector 44"/>
          <p:cNvCxnSpPr/>
          <p:nvPr/>
        </p:nvCxnSpPr>
        <p:spPr>
          <a:xfrm flipV="1">
            <a:off x="5007653" y="2952410"/>
            <a:ext cx="1" cy="1206478"/>
          </a:xfrm>
          <a:prstGeom prst="straightConnector1">
            <a:avLst/>
          </a:prstGeom>
          <a:ln>
            <a:solidFill>
              <a:srgbClr val="00B05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5020189" y="2959405"/>
            <a:ext cx="918649" cy="276999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B050"/>
                </a:solidFill>
                <a:latin typeface="Times"/>
                <a:cs typeface="Times"/>
              </a:rPr>
              <a:t>MQXFA06 </a:t>
            </a:r>
          </a:p>
        </p:txBody>
      </p:sp>
      <p:sp>
        <p:nvSpPr>
          <p:cNvPr id="51" name="TextBox 50"/>
          <p:cNvSpPr txBox="1"/>
          <p:nvPr/>
        </p:nvSpPr>
        <p:spPr>
          <a:xfrm rot="16200000">
            <a:off x="2588284" y="2202951"/>
            <a:ext cx="647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5A5A5A"/>
                </a:solidFill>
                <a:latin typeface="Times"/>
                <a:cs typeface="Times"/>
              </a:rPr>
              <a:t>T</a:t>
            </a:r>
            <a:r>
              <a:rPr lang="en-US" baseline="-25000" dirty="0">
                <a:solidFill>
                  <a:srgbClr val="5A5A5A"/>
                </a:solidFill>
                <a:latin typeface="Times"/>
                <a:cs typeface="Times"/>
              </a:rPr>
              <a:t>0</a:t>
            </a:r>
            <a:r>
              <a:rPr lang="en-US" dirty="0">
                <a:solidFill>
                  <a:srgbClr val="5A5A5A"/>
                </a:solidFill>
                <a:latin typeface="Times"/>
                <a:cs typeface="Times"/>
              </a:rPr>
              <a:t>+4</a:t>
            </a:r>
          </a:p>
        </p:txBody>
      </p:sp>
      <p:cxnSp>
        <p:nvCxnSpPr>
          <p:cNvPr id="41" name="Straight Arrow Connector 40"/>
          <p:cNvCxnSpPr/>
          <p:nvPr/>
        </p:nvCxnSpPr>
        <p:spPr>
          <a:xfrm flipV="1">
            <a:off x="5094567" y="3263627"/>
            <a:ext cx="4106" cy="863102"/>
          </a:xfrm>
          <a:prstGeom prst="straightConnector1">
            <a:avLst/>
          </a:prstGeom>
          <a:ln>
            <a:solidFill>
              <a:schemeClr val="accent3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 rot="16200000">
            <a:off x="4058557" y="3273089"/>
            <a:ext cx="12266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Times"/>
                <a:cs typeface="Times"/>
              </a:rPr>
              <a:t>DOE approval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6311" y="2139702"/>
            <a:ext cx="280993" cy="280993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>
            <a:off x="4932039" y="4623698"/>
            <a:ext cx="39591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"/>
                <a:cs typeface="Times"/>
              </a:rPr>
              <a:t>11 magnet tested, 10 more new magnets to test (9,12,16-23)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4573141" y="2241898"/>
            <a:ext cx="880177" cy="276999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B050"/>
                </a:solidFill>
                <a:latin typeface="Times"/>
                <a:cs typeface="Times"/>
              </a:rPr>
              <a:t>MQXFA04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5727868" y="1645540"/>
            <a:ext cx="830282" cy="261610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00B050"/>
                </a:solidFill>
                <a:latin typeface="Times"/>
                <a:cs typeface="Times"/>
              </a:rPr>
              <a:t>MQXFA11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5809942" y="1965077"/>
            <a:ext cx="1023035" cy="276999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B050"/>
                </a:solidFill>
                <a:latin typeface="Times"/>
                <a:cs typeface="Times"/>
              </a:rPr>
              <a:t>MQXFA08b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7699" y="3367898"/>
            <a:ext cx="460571" cy="547766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0CE5D2BF-2FC6-E606-0639-D28934159046}"/>
              </a:ext>
            </a:extLst>
          </p:cNvPr>
          <p:cNvSpPr txBox="1"/>
          <p:nvPr/>
        </p:nvSpPr>
        <p:spPr>
          <a:xfrm>
            <a:off x="6276397" y="2614419"/>
            <a:ext cx="865566" cy="26161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00B050"/>
                </a:solidFill>
                <a:latin typeface="Times"/>
                <a:cs typeface="Times"/>
              </a:rPr>
              <a:t>MQXFA14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1F85C521-E351-8055-95A6-CD4794DB1F1C}"/>
              </a:ext>
            </a:extLst>
          </p:cNvPr>
          <p:cNvSpPr txBox="1"/>
          <p:nvPr/>
        </p:nvSpPr>
        <p:spPr>
          <a:xfrm>
            <a:off x="6119677" y="2300003"/>
            <a:ext cx="1510407" cy="276999"/>
          </a:xfrm>
          <a:prstGeom prst="rect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3"/>
                </a:solidFill>
                <a:latin typeface="Times"/>
                <a:cs typeface="Times"/>
              </a:rPr>
              <a:t>MQXFA13: ~10.7 T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95F6674F-8839-4BA1-A416-0A02A9B14094}"/>
              </a:ext>
            </a:extLst>
          </p:cNvPr>
          <p:cNvSpPr txBox="1"/>
          <p:nvPr/>
        </p:nvSpPr>
        <p:spPr>
          <a:xfrm>
            <a:off x="795565" y="1256988"/>
            <a:ext cx="14205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11.6 T: requirement</a:t>
            </a:r>
          </a:p>
          <a:p>
            <a:r>
              <a:rPr lang="fr-CH" sz="12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for 7 TeV (nominal)</a:t>
            </a:r>
          </a:p>
          <a:p>
            <a:r>
              <a:rPr lang="fr-CH" sz="12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plus 300 A margin</a:t>
            </a:r>
          </a:p>
        </p:txBody>
      </p:sp>
      <p:sp>
        <p:nvSpPr>
          <p:cNvPr id="14" name="Arrow: Striped Right 13">
            <a:extLst>
              <a:ext uri="{FF2B5EF4-FFF2-40B4-BE49-F238E27FC236}">
                <a16:creationId xmlns:a16="http://schemas.microsoft.com/office/drawing/2014/main" xmlns="" id="{3AC0AAFB-ECB0-C0D5-BC93-FA592539D637}"/>
              </a:ext>
            </a:extLst>
          </p:cNvPr>
          <p:cNvSpPr/>
          <p:nvPr/>
        </p:nvSpPr>
        <p:spPr>
          <a:xfrm>
            <a:off x="1925223" y="3148834"/>
            <a:ext cx="627061" cy="157414"/>
          </a:xfrm>
          <a:prstGeom prst="stripedRightArrow">
            <a:avLst/>
          </a:prstGeom>
          <a:gradFill>
            <a:gsLst>
              <a:gs pos="0">
                <a:schemeClr val="accent3"/>
              </a:gs>
              <a:gs pos="100000">
                <a:schemeClr val="accent3"/>
              </a:gs>
            </a:gsLst>
          </a:gradFill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Arrow: Striped Right 30">
            <a:extLst>
              <a:ext uri="{FF2B5EF4-FFF2-40B4-BE49-F238E27FC236}">
                <a16:creationId xmlns:a16="http://schemas.microsoft.com/office/drawing/2014/main" xmlns="" id="{6C131E10-825E-2F0C-2797-330D52F56AA5}"/>
              </a:ext>
            </a:extLst>
          </p:cNvPr>
          <p:cNvSpPr/>
          <p:nvPr/>
        </p:nvSpPr>
        <p:spPr>
          <a:xfrm flipH="1">
            <a:off x="1305540" y="3155770"/>
            <a:ext cx="470431" cy="157414"/>
          </a:xfrm>
          <a:prstGeom prst="stripedRightArrow">
            <a:avLst/>
          </a:prstGeom>
          <a:gradFill>
            <a:gsLst>
              <a:gs pos="0">
                <a:schemeClr val="accent3"/>
              </a:gs>
              <a:gs pos="100000">
                <a:schemeClr val="accent3"/>
              </a:gs>
            </a:gsLst>
          </a:gradFill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7298" y="3349808"/>
            <a:ext cx="1935789" cy="599173"/>
          </a:xfrm>
          <a:prstGeom prst="rect">
            <a:avLst/>
          </a:prstGeom>
        </p:spPr>
      </p:pic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xmlns="" id="{C546A779-A442-E5FF-EAEA-FC89D14B26C2}"/>
              </a:ext>
            </a:extLst>
          </p:cNvPr>
          <p:cNvCxnSpPr>
            <a:cxnSpLocks/>
          </p:cNvCxnSpPr>
          <p:nvPr/>
        </p:nvCxnSpPr>
        <p:spPr>
          <a:xfrm flipV="1">
            <a:off x="6600924" y="3313622"/>
            <a:ext cx="2789" cy="902403"/>
          </a:xfrm>
          <a:prstGeom prst="straightConnector1">
            <a:avLst/>
          </a:prstGeom>
          <a:ln>
            <a:solidFill>
              <a:srgbClr val="00B05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xmlns="" id="{7CD424EC-A31D-8E4B-F9A0-BB3628E11625}"/>
              </a:ext>
            </a:extLst>
          </p:cNvPr>
          <p:cNvSpPr txBox="1"/>
          <p:nvPr/>
        </p:nvSpPr>
        <p:spPr>
          <a:xfrm>
            <a:off x="6607630" y="3320268"/>
            <a:ext cx="854247" cy="26161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00B050"/>
                </a:solidFill>
                <a:latin typeface="Times"/>
                <a:cs typeface="Times"/>
              </a:rPr>
              <a:t>MQXFA15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xmlns="" id="{187304B7-3DA3-C776-DF1D-B88EF4419231}"/>
              </a:ext>
            </a:extLst>
          </p:cNvPr>
          <p:cNvCxnSpPr>
            <a:cxnSpLocks/>
          </p:cNvCxnSpPr>
          <p:nvPr/>
        </p:nvCxnSpPr>
        <p:spPr>
          <a:xfrm flipV="1">
            <a:off x="6384794" y="2940911"/>
            <a:ext cx="2789" cy="1279748"/>
          </a:xfrm>
          <a:prstGeom prst="straightConnector1">
            <a:avLst/>
          </a:prstGeom>
          <a:ln>
            <a:solidFill>
              <a:srgbClr val="00B05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3" name="TextBox 92">
            <a:extLst>
              <a:ext uri="{FF2B5EF4-FFF2-40B4-BE49-F238E27FC236}">
                <a16:creationId xmlns:a16="http://schemas.microsoft.com/office/drawing/2014/main" xmlns="" id="{94DAB894-31BA-A21F-20EB-DB24C0BB9951}"/>
              </a:ext>
            </a:extLst>
          </p:cNvPr>
          <p:cNvSpPr txBox="1"/>
          <p:nvPr/>
        </p:nvSpPr>
        <p:spPr>
          <a:xfrm>
            <a:off x="491544" y="530574"/>
            <a:ext cx="21368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Green </a:t>
            </a:r>
            <a:r>
              <a:rPr lang="fr-CH" sz="1400" dirty="0" err="1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is</a:t>
            </a:r>
            <a:r>
              <a:rPr lang="fr-CH" sz="14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400" dirty="0" err="1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conform</a:t>
            </a:r>
            <a:r>
              <a:rPr lang="en-US" sz="1400" dirty="0">
                <a:solidFill>
                  <a:srgbClr val="00B050"/>
                </a:solidFill>
                <a:latin typeface="Times"/>
                <a:cs typeface="Times"/>
              </a:rPr>
              <a:t> : ≥11.6 T</a:t>
            </a:r>
          </a:p>
          <a:p>
            <a:r>
              <a:rPr lang="fr-CH" sz="1400" dirty="0">
                <a:solidFill>
                  <a:schemeClr val="accent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Red </a:t>
            </a:r>
            <a:r>
              <a:rPr lang="fr-CH" sz="1400" dirty="0" err="1">
                <a:solidFill>
                  <a:schemeClr val="accent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is</a:t>
            </a:r>
            <a:r>
              <a:rPr lang="fr-CH" sz="1400" dirty="0">
                <a:solidFill>
                  <a:schemeClr val="accent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non </a:t>
            </a:r>
            <a:r>
              <a:rPr lang="fr-CH" sz="1400" dirty="0" err="1">
                <a:solidFill>
                  <a:schemeClr val="accent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conform</a:t>
            </a:r>
            <a:endParaRPr lang="fr-CH" sz="1400" dirty="0">
              <a:solidFill>
                <a:schemeClr val="accent3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02BE5636-5573-D75E-09CF-98545ABD55E8}"/>
              </a:ext>
            </a:extLst>
          </p:cNvPr>
          <p:cNvSpPr txBox="1"/>
          <p:nvPr/>
        </p:nvSpPr>
        <p:spPr>
          <a:xfrm>
            <a:off x="6396469" y="2946820"/>
            <a:ext cx="934493" cy="26161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00B050"/>
                </a:solidFill>
                <a:latin typeface="Times"/>
                <a:cs typeface="Times"/>
              </a:rPr>
              <a:t>MQXFA07b</a:t>
            </a:r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xmlns="" id="{E101207F-21F8-E650-9790-6ECDE1F8F2F2}"/>
              </a:ext>
            </a:extLst>
          </p:cNvPr>
          <p:cNvGrpSpPr/>
          <p:nvPr/>
        </p:nvGrpSpPr>
        <p:grpSpPr>
          <a:xfrm>
            <a:off x="17043" y="3874894"/>
            <a:ext cx="9047298" cy="663950"/>
            <a:chOff x="17043" y="3874894"/>
            <a:chExt cx="9047298" cy="663950"/>
          </a:xfrm>
        </p:grpSpPr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xmlns="" id="{C1C7F024-6927-2A4B-6696-514285612A55}"/>
                </a:ext>
              </a:extLst>
            </p:cNvPr>
            <p:cNvGrpSpPr/>
            <p:nvPr/>
          </p:nvGrpSpPr>
          <p:grpSpPr>
            <a:xfrm>
              <a:off x="105219" y="4223239"/>
              <a:ext cx="8622037" cy="315605"/>
              <a:chOff x="105219" y="4223239"/>
              <a:chExt cx="8622037" cy="315605"/>
            </a:xfrm>
          </p:grpSpPr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xmlns="" id="{18ED88B4-FA96-428E-D996-BB3FCCAC4AC3}"/>
                  </a:ext>
                </a:extLst>
              </p:cNvPr>
              <p:cNvSpPr txBox="1"/>
              <p:nvPr/>
            </p:nvSpPr>
            <p:spPr>
              <a:xfrm>
                <a:off x="105219" y="422466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2013</a:t>
                </a:r>
              </a:p>
            </p:txBody>
          </p:sp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xmlns="" id="{158E96AF-CB12-AC82-3B47-504F46C2A7E7}"/>
                  </a:ext>
                </a:extLst>
              </p:cNvPr>
              <p:cNvSpPr txBox="1"/>
              <p:nvPr/>
            </p:nvSpPr>
            <p:spPr>
              <a:xfrm>
                <a:off x="677451" y="422466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2014</a:t>
                </a:r>
              </a:p>
            </p:txBody>
          </p:sp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xmlns="" id="{8812175C-9B6B-9907-DB7D-FAB19F7AC559}"/>
                  </a:ext>
                </a:extLst>
              </p:cNvPr>
              <p:cNvSpPr txBox="1"/>
              <p:nvPr/>
            </p:nvSpPr>
            <p:spPr>
              <a:xfrm>
                <a:off x="1247814" y="422466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2015</a:t>
                </a:r>
              </a:p>
            </p:txBody>
          </p:sp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xmlns="" id="{27DD3A07-2B79-398B-0035-840AEA4C85B4}"/>
                  </a:ext>
                </a:extLst>
              </p:cNvPr>
              <p:cNvSpPr txBox="1"/>
              <p:nvPr/>
            </p:nvSpPr>
            <p:spPr>
              <a:xfrm>
                <a:off x="1824527" y="422466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2016</a:t>
                </a:r>
              </a:p>
            </p:txBody>
          </p:sp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xmlns="" id="{88B31313-398B-E9C5-F83D-DF18074A0AE7}"/>
                  </a:ext>
                </a:extLst>
              </p:cNvPr>
              <p:cNvSpPr txBox="1"/>
              <p:nvPr/>
            </p:nvSpPr>
            <p:spPr>
              <a:xfrm>
                <a:off x="2403102" y="422466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2017</a:t>
                </a:r>
              </a:p>
            </p:txBody>
          </p:sp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xmlns="" id="{E39C1ED3-64A0-FC1A-EAFB-3C2B8253E87F}"/>
                  </a:ext>
                </a:extLst>
              </p:cNvPr>
              <p:cNvSpPr txBox="1"/>
              <p:nvPr/>
            </p:nvSpPr>
            <p:spPr>
              <a:xfrm>
                <a:off x="2979367" y="422466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2018</a:t>
                </a:r>
              </a:p>
            </p:txBody>
          </p:sp>
          <p:sp>
            <p:nvSpPr>
              <p:cNvPr id="84" name="TextBox 83">
                <a:extLst>
                  <a:ext uri="{FF2B5EF4-FFF2-40B4-BE49-F238E27FC236}">
                    <a16:creationId xmlns:a16="http://schemas.microsoft.com/office/drawing/2014/main" xmlns="" id="{1ABE22A6-826A-1CA8-55AF-5D8756861EE3}"/>
                  </a:ext>
                </a:extLst>
              </p:cNvPr>
              <p:cNvSpPr txBox="1"/>
              <p:nvPr/>
            </p:nvSpPr>
            <p:spPr>
              <a:xfrm>
                <a:off x="3551664" y="422466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2019</a:t>
                </a:r>
              </a:p>
            </p:txBody>
          </p:sp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xmlns="" id="{EAB6BF1B-2284-8937-5C8E-C506EEFCBD13}"/>
                  </a:ext>
                </a:extLst>
              </p:cNvPr>
              <p:cNvSpPr txBox="1"/>
              <p:nvPr/>
            </p:nvSpPr>
            <p:spPr>
              <a:xfrm>
                <a:off x="4129359" y="422466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2020</a:t>
                </a:r>
              </a:p>
            </p:txBody>
          </p:sp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xmlns="" id="{E89CFAF5-9CBE-73F2-C5BA-2F31B8706421}"/>
                  </a:ext>
                </a:extLst>
              </p:cNvPr>
              <p:cNvSpPr txBox="1"/>
              <p:nvPr/>
            </p:nvSpPr>
            <p:spPr>
              <a:xfrm>
                <a:off x="4708179" y="4223239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2021</a:t>
                </a:r>
              </a:p>
            </p:txBody>
          </p:sp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xmlns="" id="{AA2EBB74-C7EE-0C31-37F8-A52595918D70}"/>
                  </a:ext>
                </a:extLst>
              </p:cNvPr>
              <p:cNvSpPr txBox="1"/>
              <p:nvPr/>
            </p:nvSpPr>
            <p:spPr>
              <a:xfrm>
                <a:off x="5284241" y="423073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2022</a:t>
                </a:r>
              </a:p>
            </p:txBody>
          </p:sp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xmlns="" id="{A886D80B-957F-2E85-C9F9-81C38E76E9DA}"/>
                  </a:ext>
                </a:extLst>
              </p:cNvPr>
              <p:cNvSpPr txBox="1"/>
              <p:nvPr/>
            </p:nvSpPr>
            <p:spPr>
              <a:xfrm>
                <a:off x="5856528" y="4230903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2023</a:t>
                </a:r>
              </a:p>
            </p:txBody>
          </p:sp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xmlns="" id="{ADB3C778-695B-9C8F-ACCE-F92F24B71F37}"/>
                  </a:ext>
                </a:extLst>
              </p:cNvPr>
              <p:cNvSpPr txBox="1"/>
              <p:nvPr/>
            </p:nvSpPr>
            <p:spPr>
              <a:xfrm>
                <a:off x="6434203" y="4230903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2024</a:t>
                </a:r>
              </a:p>
            </p:txBody>
          </p:sp>
          <p:sp>
            <p:nvSpPr>
              <p:cNvPr id="90" name="TextBox 89">
                <a:extLst>
                  <a:ext uri="{FF2B5EF4-FFF2-40B4-BE49-F238E27FC236}">
                    <a16:creationId xmlns:a16="http://schemas.microsoft.com/office/drawing/2014/main" xmlns="" id="{53D12201-9713-84D6-EB0B-9F9B66F763A4}"/>
                  </a:ext>
                </a:extLst>
              </p:cNvPr>
              <p:cNvSpPr txBox="1"/>
              <p:nvPr/>
            </p:nvSpPr>
            <p:spPr>
              <a:xfrm>
                <a:off x="7006820" y="4231067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2025</a:t>
                </a:r>
              </a:p>
            </p:txBody>
          </p:sp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xmlns="" id="{7A8995A0-A801-4846-1EB2-A3817C0199A9}"/>
                  </a:ext>
                </a:extLst>
              </p:cNvPr>
              <p:cNvSpPr txBox="1"/>
              <p:nvPr/>
            </p:nvSpPr>
            <p:spPr>
              <a:xfrm>
                <a:off x="7579088" y="4231066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2026</a:t>
                </a:r>
              </a:p>
            </p:txBody>
          </p:sp>
          <p:sp>
            <p:nvSpPr>
              <p:cNvPr id="92" name="TextBox 91">
                <a:extLst>
                  <a:ext uri="{FF2B5EF4-FFF2-40B4-BE49-F238E27FC236}">
                    <a16:creationId xmlns:a16="http://schemas.microsoft.com/office/drawing/2014/main" xmlns="" id="{38478CC2-FFAC-47E4-8614-FEDAFE10BA7F}"/>
                  </a:ext>
                </a:extLst>
              </p:cNvPr>
              <p:cNvSpPr txBox="1"/>
              <p:nvPr/>
            </p:nvSpPr>
            <p:spPr>
              <a:xfrm>
                <a:off x="8154293" y="4231065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2027</a:t>
                </a:r>
              </a:p>
            </p:txBody>
          </p:sp>
        </p:grpSp>
        <p:sp>
          <p:nvSpPr>
            <p:cNvPr id="77" name="Right Arrow 4">
              <a:extLst>
                <a:ext uri="{FF2B5EF4-FFF2-40B4-BE49-F238E27FC236}">
                  <a16:creationId xmlns:a16="http://schemas.microsoft.com/office/drawing/2014/main" xmlns="" id="{D153FA47-6ECA-D519-9E2A-AA7DA445398B}"/>
                </a:ext>
              </a:extLst>
            </p:cNvPr>
            <p:cNvSpPr/>
            <p:nvPr/>
          </p:nvSpPr>
          <p:spPr>
            <a:xfrm>
              <a:off x="17043" y="3874894"/>
              <a:ext cx="9047298" cy="432048"/>
            </a:xfrm>
            <a:prstGeom prst="rightArrow">
              <a:avLst/>
            </a:prstGeom>
            <a:gradFill>
              <a:gsLst>
                <a:gs pos="14700">
                  <a:srgbClr val="C5F4A3"/>
                </a:gs>
                <a:gs pos="0">
                  <a:srgbClr val="00B050"/>
                </a:gs>
                <a:gs pos="50000">
                  <a:srgbClr val="92D050">
                    <a:tint val="44500"/>
                    <a:satMod val="160000"/>
                  </a:srgbClr>
                </a:gs>
                <a:gs pos="100000">
                  <a:srgbClr val="92D050">
                    <a:tint val="23500"/>
                    <a:satMod val="160000"/>
                  </a:srgbClr>
                </a:gs>
              </a:gsLst>
              <a:lin ang="10800000" scaled="1"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5102873" y="3269403"/>
            <a:ext cx="1480598" cy="276999"/>
          </a:xfrm>
          <a:prstGeom prst="rect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3"/>
                </a:solidFill>
                <a:latin typeface="Times"/>
                <a:cs typeface="Times"/>
              </a:rPr>
              <a:t>MQXFA07: ~10.7 T 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5224329" y="3617368"/>
            <a:ext cx="1403654" cy="276999"/>
          </a:xfrm>
          <a:prstGeom prst="rect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3"/>
                </a:solidFill>
                <a:latin typeface="Times"/>
                <a:cs typeface="Times"/>
              </a:rPr>
              <a:t>MQXFA08: ~9.5 T 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xmlns="" id="{39A449B7-528B-72A1-6821-E3A1BDFB5BBD}"/>
              </a:ext>
            </a:extLst>
          </p:cNvPr>
          <p:cNvSpPr txBox="1"/>
          <p:nvPr/>
        </p:nvSpPr>
        <p:spPr>
          <a:xfrm>
            <a:off x="6170583" y="487408"/>
            <a:ext cx="938798" cy="26161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00B050"/>
                </a:solidFill>
                <a:latin typeface="Times"/>
                <a:cs typeface="Times"/>
              </a:rPr>
              <a:t>Cold mass 1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5618986" y="1322957"/>
            <a:ext cx="900548" cy="261610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00B050"/>
                </a:solidFill>
                <a:latin typeface="Times"/>
                <a:cs typeface="Times"/>
              </a:rPr>
              <a:t>MQXFA10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xmlns="" id="{42B6529A-83CC-B3D1-667A-2C5CC38D36D0}"/>
              </a:ext>
            </a:extLst>
          </p:cNvPr>
          <p:cNvSpPr txBox="1"/>
          <p:nvPr/>
        </p:nvSpPr>
        <p:spPr>
          <a:xfrm>
            <a:off x="1859658" y="2786438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>
                <a:solidFill>
                  <a:schemeClr val="tx1">
                    <a:lumMod val="75000"/>
                    <a:lumOff val="25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Project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xmlns="" id="{29AA8AC5-319B-DDF3-681D-201A8B5CB1C9}"/>
              </a:ext>
            </a:extLst>
          </p:cNvPr>
          <p:cNvSpPr txBox="1"/>
          <p:nvPr/>
        </p:nvSpPr>
        <p:spPr>
          <a:xfrm>
            <a:off x="868205" y="2767744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>
                <a:solidFill>
                  <a:schemeClr val="tx1">
                    <a:lumMod val="75000"/>
                    <a:lumOff val="25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Program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xmlns="" id="{95F6674F-8839-4BA1-A416-0A02A9B14094}"/>
              </a:ext>
            </a:extLst>
          </p:cNvPr>
          <p:cNvSpPr txBox="1"/>
          <p:nvPr/>
        </p:nvSpPr>
        <p:spPr>
          <a:xfrm>
            <a:off x="7042397" y="999791"/>
            <a:ext cx="17363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Magnets 07, 08 and 13</a:t>
            </a:r>
          </a:p>
          <a:p>
            <a:r>
              <a:rPr lang="fr-CH" sz="12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succesfully went through</a:t>
            </a:r>
          </a:p>
          <a:p>
            <a:r>
              <a:rPr lang="fr-CH" sz="12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coil replacement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2C5E7958-58C1-B36C-B423-D491B24AF444}"/>
              </a:ext>
            </a:extLst>
          </p:cNvPr>
          <p:cNvSpPr txBox="1"/>
          <p:nvPr/>
        </p:nvSpPr>
        <p:spPr>
          <a:xfrm>
            <a:off x="6766736" y="3636684"/>
            <a:ext cx="917674" cy="26161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00B050"/>
                </a:solidFill>
                <a:latin typeface="Times"/>
                <a:cs typeface="Times"/>
              </a:rPr>
              <a:t>MQXFA13b</a:t>
            </a:r>
          </a:p>
        </p:txBody>
      </p:sp>
    </p:spTree>
    <p:extLst>
      <p:ext uri="{BB962C8B-B14F-4D97-AF65-F5344CB8AC3E}">
        <p14:creationId xmlns:p14="http://schemas.microsoft.com/office/powerpoint/2010/main" val="6629944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40" grpId="0" animBg="1"/>
      <p:bldP spid="47" grpId="0" animBg="1"/>
      <p:bldP spid="35" grpId="0"/>
      <p:bldP spid="37" grpId="0" animBg="1"/>
      <p:bldP spid="67" grpId="0" animBg="1"/>
      <p:bldP spid="68" grpId="0" animBg="1"/>
      <p:bldP spid="28" grpId="0" animBg="1"/>
      <p:bldP spid="29" grpId="0" animBg="1"/>
      <p:bldP spid="50" grpId="0" animBg="1"/>
      <p:bldP spid="18" grpId="0" animBg="1"/>
      <p:bldP spid="39" grpId="0" animBg="1"/>
      <p:bldP spid="44" grpId="0" animBg="1"/>
      <p:bldP spid="54" grpId="0" animBg="1"/>
      <p:bldP spid="49" grpId="0" animBg="1"/>
      <p:bldP spid="70" grpId="0"/>
      <p:bldP spid="13" grpId="0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380653AB-BF59-8154-9A2F-F723821006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376964A-99FF-D761-D195-6FC2001EAC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sz="2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MQXFB (7.15 m long) </a:t>
            </a:r>
            <a:r>
              <a:rPr lang="en-GB" sz="2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timeline</a:t>
            </a:r>
            <a:endParaRPr lang="en-GB" sz="20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F03904D7-19EA-4C21-F96F-8FE72EBD9D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 on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WP3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F5AD9359-5091-B6BD-F5B0-A9AB431C13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63</a:t>
            </a:fld>
            <a:endParaRPr lang="fr-FR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xmlns="" id="{036835A4-290D-8177-6211-47BEC60DC026}"/>
              </a:ext>
            </a:extLst>
          </p:cNvPr>
          <p:cNvCxnSpPr/>
          <p:nvPr/>
        </p:nvCxnSpPr>
        <p:spPr>
          <a:xfrm flipH="1" flipV="1">
            <a:off x="395536" y="1203598"/>
            <a:ext cx="15391" cy="302468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xmlns="" id="{B750245B-1323-2547-36C2-044D88080D04}"/>
              </a:ext>
            </a:extLst>
          </p:cNvPr>
          <p:cNvCxnSpPr/>
          <p:nvPr/>
        </p:nvCxnSpPr>
        <p:spPr>
          <a:xfrm flipV="1">
            <a:off x="4499992" y="1011944"/>
            <a:ext cx="0" cy="3168822"/>
          </a:xfrm>
          <a:prstGeom prst="straightConnector1">
            <a:avLst/>
          </a:prstGeom>
          <a:ln>
            <a:solidFill>
              <a:schemeClr val="accent3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44EC81FF-36FE-D486-2703-499C1EDF528D}"/>
              </a:ext>
            </a:extLst>
          </p:cNvPr>
          <p:cNvSpPr txBox="1"/>
          <p:nvPr/>
        </p:nvSpPr>
        <p:spPr>
          <a:xfrm>
            <a:off x="4499992" y="1017731"/>
            <a:ext cx="1458076" cy="276999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C00000"/>
                </a:solidFill>
                <a:latin typeface="Times"/>
                <a:cs typeface="Times"/>
              </a:rPr>
              <a:t>MQXFBP1: ~10.5 T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xmlns="" id="{77C0BFD4-2FF5-D969-0421-EDC8B5B85D25}"/>
              </a:ext>
            </a:extLst>
          </p:cNvPr>
          <p:cNvCxnSpPr/>
          <p:nvPr/>
        </p:nvCxnSpPr>
        <p:spPr>
          <a:xfrm flipV="1">
            <a:off x="4932040" y="1372453"/>
            <a:ext cx="0" cy="2808313"/>
          </a:xfrm>
          <a:prstGeom prst="straightConnector1">
            <a:avLst/>
          </a:prstGeom>
          <a:ln>
            <a:solidFill>
              <a:schemeClr val="accent3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2CF94E50-29AA-D885-C5A0-CE6170AD3202}"/>
              </a:ext>
            </a:extLst>
          </p:cNvPr>
          <p:cNvSpPr txBox="1"/>
          <p:nvPr/>
        </p:nvSpPr>
        <p:spPr>
          <a:xfrm>
            <a:off x="4932040" y="1372453"/>
            <a:ext cx="1454244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C00000"/>
                </a:solidFill>
                <a:latin typeface="Times"/>
                <a:cs typeface="Times"/>
              </a:rPr>
              <a:t>MQXFBP2: ~11.2 T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xmlns="" id="{93E4CAE5-5FDB-0803-8DF4-1BD51A160FE8}"/>
              </a:ext>
            </a:extLst>
          </p:cNvPr>
          <p:cNvSpPr txBox="1"/>
          <p:nvPr/>
        </p:nvSpPr>
        <p:spPr>
          <a:xfrm>
            <a:off x="4150377" y="4522184"/>
            <a:ext cx="6992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5A5A5A"/>
                </a:solidFill>
                <a:latin typeface="Times"/>
                <a:cs typeface="Times"/>
              </a:rPr>
              <a:t>T</a:t>
            </a:r>
            <a:r>
              <a:rPr lang="en-US" sz="2000" baseline="-25000" dirty="0">
                <a:solidFill>
                  <a:srgbClr val="5A5A5A"/>
                </a:solidFill>
                <a:latin typeface="Times"/>
                <a:cs typeface="Times"/>
              </a:rPr>
              <a:t>0</a:t>
            </a:r>
            <a:r>
              <a:rPr lang="en-US" sz="2000" dirty="0">
                <a:solidFill>
                  <a:srgbClr val="5A5A5A"/>
                </a:solidFill>
                <a:latin typeface="Times"/>
                <a:cs typeface="Times"/>
              </a:rPr>
              <a:t>+7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xmlns="" id="{D995C392-C969-2C9B-2A7C-DE95672DD44A}"/>
              </a:ext>
            </a:extLst>
          </p:cNvPr>
          <p:cNvSpPr txBox="1"/>
          <p:nvPr/>
        </p:nvSpPr>
        <p:spPr>
          <a:xfrm>
            <a:off x="6623898" y="4569986"/>
            <a:ext cx="15824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"/>
                <a:cs typeface="Times"/>
              </a:rPr>
              <a:t>8 more magnets to test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xmlns="" id="{C458552E-0FF9-54C1-B738-CBD9245949C9}"/>
              </a:ext>
            </a:extLst>
          </p:cNvPr>
          <p:cNvSpPr txBox="1"/>
          <p:nvPr/>
        </p:nvSpPr>
        <p:spPr>
          <a:xfrm rot="16200000">
            <a:off x="-1156010" y="2490538"/>
            <a:ext cx="27799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5A5A5A"/>
                </a:solidFill>
                <a:latin typeface="Times"/>
                <a:cs typeface="Times"/>
              </a:rPr>
              <a:t>T</a:t>
            </a:r>
            <a:r>
              <a:rPr lang="en-US" sz="1600" baseline="-25000" dirty="0">
                <a:solidFill>
                  <a:srgbClr val="5A5A5A"/>
                </a:solidFill>
                <a:latin typeface="Times"/>
                <a:cs typeface="Times"/>
              </a:rPr>
              <a:t>0</a:t>
            </a:r>
            <a:r>
              <a:rPr lang="en-US" sz="1600" dirty="0">
                <a:solidFill>
                  <a:srgbClr val="5A5A5A"/>
                </a:solidFill>
                <a:latin typeface="Times"/>
                <a:cs typeface="Times"/>
              </a:rPr>
              <a:t>: aperture and cable selection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xmlns="" id="{27454B48-524C-5D7E-07C8-3656651682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5930" y="20021"/>
            <a:ext cx="762651" cy="750019"/>
          </a:xfrm>
          <a:prstGeom prst="rect">
            <a:avLst/>
          </a:prstGeom>
        </p:spPr>
      </p:pic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xmlns="" id="{4B424611-9F0D-C773-11BE-FA477BA439C0}"/>
              </a:ext>
            </a:extLst>
          </p:cNvPr>
          <p:cNvCxnSpPr/>
          <p:nvPr/>
        </p:nvCxnSpPr>
        <p:spPr>
          <a:xfrm flipV="1">
            <a:off x="5652120" y="1707654"/>
            <a:ext cx="0" cy="2473112"/>
          </a:xfrm>
          <a:prstGeom prst="straightConnector1">
            <a:avLst/>
          </a:prstGeom>
          <a:ln>
            <a:solidFill>
              <a:srgbClr val="00B05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24339AFA-B22E-FB17-F0EC-886BABC0A000}"/>
              </a:ext>
            </a:extLst>
          </p:cNvPr>
          <p:cNvSpPr txBox="1"/>
          <p:nvPr/>
        </p:nvSpPr>
        <p:spPr>
          <a:xfrm>
            <a:off x="5652120" y="1699180"/>
            <a:ext cx="891591" cy="276999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B050"/>
                </a:solidFill>
                <a:latin typeface="Times"/>
                <a:cs typeface="Times"/>
              </a:rPr>
              <a:t>MQXFBP3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xmlns="" id="{29BD8FA5-5230-CC6F-EAA7-7E8D8FC153F7}"/>
              </a:ext>
            </a:extLst>
          </p:cNvPr>
          <p:cNvCxnSpPr>
            <a:cxnSpLocks/>
          </p:cNvCxnSpPr>
          <p:nvPr/>
        </p:nvCxnSpPr>
        <p:spPr>
          <a:xfrm flipV="1">
            <a:off x="5796136" y="2067694"/>
            <a:ext cx="0" cy="2113072"/>
          </a:xfrm>
          <a:prstGeom prst="straightConnector1">
            <a:avLst/>
          </a:prstGeom>
          <a:ln>
            <a:solidFill>
              <a:srgbClr val="00B05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3EF24013-1F91-FACD-17AF-FF6F9EDA01E2}"/>
              </a:ext>
            </a:extLst>
          </p:cNvPr>
          <p:cNvSpPr txBox="1"/>
          <p:nvPr/>
        </p:nvSpPr>
        <p:spPr>
          <a:xfrm>
            <a:off x="5796136" y="2061878"/>
            <a:ext cx="1008110" cy="276999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B050"/>
                </a:solidFill>
                <a:latin typeface="Times"/>
                <a:cs typeface="Times"/>
              </a:rPr>
              <a:t>MQXFB02*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732946FE-53D1-CA41-A623-7EE0C1BD01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8701" y="1388813"/>
            <a:ext cx="3351412" cy="2508322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xmlns="" id="{4E2C9ABA-F3C5-37AD-CC12-2FE869CDB806}"/>
              </a:ext>
            </a:extLst>
          </p:cNvPr>
          <p:cNvCxnSpPr>
            <a:cxnSpLocks/>
          </p:cNvCxnSpPr>
          <p:nvPr/>
        </p:nvCxnSpPr>
        <p:spPr>
          <a:xfrm flipH="1" flipV="1">
            <a:off x="6300191" y="2427734"/>
            <a:ext cx="1" cy="1753032"/>
          </a:xfrm>
          <a:prstGeom prst="straightConnector1">
            <a:avLst/>
          </a:prstGeom>
          <a:ln>
            <a:solidFill>
              <a:srgbClr val="00B05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4CB03FEF-48CE-6358-1818-257A76DE3908}"/>
              </a:ext>
            </a:extLst>
          </p:cNvPr>
          <p:cNvSpPr txBox="1"/>
          <p:nvPr/>
        </p:nvSpPr>
        <p:spPr>
          <a:xfrm>
            <a:off x="6301126" y="2433251"/>
            <a:ext cx="919470" cy="276999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B050"/>
                </a:solidFill>
                <a:latin typeface="Times"/>
                <a:cs typeface="Times"/>
              </a:rPr>
              <a:t>MQXFB03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xmlns="" id="{C54552D5-1438-087A-51CF-6E0B4BD222DD}"/>
              </a:ext>
            </a:extLst>
          </p:cNvPr>
          <p:cNvSpPr txBox="1"/>
          <p:nvPr/>
        </p:nvSpPr>
        <p:spPr>
          <a:xfrm>
            <a:off x="897490" y="458056"/>
            <a:ext cx="24270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B050"/>
                </a:solidFill>
                <a:latin typeface="Times"/>
                <a:cs typeface="Times"/>
              </a:rPr>
              <a:t>Green: conform ≥ 11.6 T </a:t>
            </a:r>
          </a:p>
          <a:p>
            <a:r>
              <a:rPr lang="en-US" sz="1200" dirty="0">
                <a:solidFill>
                  <a:schemeClr val="accent3"/>
                </a:solidFill>
                <a:latin typeface="Times"/>
                <a:cs typeface="Times"/>
              </a:rPr>
              <a:t>Red: non conform </a:t>
            </a:r>
          </a:p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Times"/>
                <a:cs typeface="Times"/>
              </a:rPr>
              <a:t>Grey: to come</a:t>
            </a: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xmlns="" id="{FF91C51C-F38F-9F0E-78D6-E7059F71D59A}"/>
              </a:ext>
            </a:extLst>
          </p:cNvPr>
          <p:cNvCxnSpPr>
            <a:cxnSpLocks/>
          </p:cNvCxnSpPr>
          <p:nvPr/>
        </p:nvCxnSpPr>
        <p:spPr>
          <a:xfrm flipV="1">
            <a:off x="6588224" y="3003798"/>
            <a:ext cx="0" cy="1219441"/>
          </a:xfrm>
          <a:prstGeom prst="straightConnector1">
            <a:avLst/>
          </a:prstGeom>
          <a:ln>
            <a:solidFill>
              <a:srgbClr val="00B05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xmlns="" id="{8AF2298E-9545-A918-6C99-977BBB7D3C10}"/>
              </a:ext>
            </a:extLst>
          </p:cNvPr>
          <p:cNvSpPr txBox="1"/>
          <p:nvPr/>
        </p:nvSpPr>
        <p:spPr>
          <a:xfrm>
            <a:off x="6597476" y="3011172"/>
            <a:ext cx="919474" cy="276999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B050"/>
                </a:solidFill>
                <a:latin typeface="Times"/>
                <a:cs typeface="Times"/>
              </a:rPr>
              <a:t>MQXFB04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6ED37D8D-0D52-E6DA-1506-11A401A0FF25}"/>
              </a:ext>
            </a:extLst>
          </p:cNvPr>
          <p:cNvGrpSpPr/>
          <p:nvPr/>
        </p:nvGrpSpPr>
        <p:grpSpPr>
          <a:xfrm>
            <a:off x="17043" y="3874894"/>
            <a:ext cx="9047298" cy="663950"/>
            <a:chOff x="17043" y="3874894"/>
            <a:chExt cx="9047298" cy="663950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xmlns="" id="{8291E0B0-250E-C479-E1CE-E96A5B2046DE}"/>
                </a:ext>
              </a:extLst>
            </p:cNvPr>
            <p:cNvGrpSpPr/>
            <p:nvPr/>
          </p:nvGrpSpPr>
          <p:grpSpPr>
            <a:xfrm>
              <a:off x="105219" y="4223239"/>
              <a:ext cx="8622037" cy="315605"/>
              <a:chOff x="105219" y="4223239"/>
              <a:chExt cx="8622037" cy="315605"/>
            </a:xfrm>
          </p:grpSpPr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xmlns="" id="{02D30DFD-71C3-39EA-9BBC-C629C7DA3823}"/>
                  </a:ext>
                </a:extLst>
              </p:cNvPr>
              <p:cNvSpPr txBox="1"/>
              <p:nvPr/>
            </p:nvSpPr>
            <p:spPr>
              <a:xfrm>
                <a:off x="105219" y="422466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2013</a:t>
                </a: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xmlns="" id="{AC1239CF-D591-991D-26D8-978D5678AB8D}"/>
                  </a:ext>
                </a:extLst>
              </p:cNvPr>
              <p:cNvSpPr txBox="1"/>
              <p:nvPr/>
            </p:nvSpPr>
            <p:spPr>
              <a:xfrm>
                <a:off x="677451" y="422466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2014</a:t>
                </a: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xmlns="" id="{9FE2B7F0-269B-7B28-C54F-14E6AF3B16C3}"/>
                  </a:ext>
                </a:extLst>
              </p:cNvPr>
              <p:cNvSpPr txBox="1"/>
              <p:nvPr/>
            </p:nvSpPr>
            <p:spPr>
              <a:xfrm>
                <a:off x="1247814" y="422466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2015</a:t>
                </a:r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xmlns="" id="{95684EA8-FB6E-DE1A-6356-2A143E383B15}"/>
                  </a:ext>
                </a:extLst>
              </p:cNvPr>
              <p:cNvSpPr txBox="1"/>
              <p:nvPr/>
            </p:nvSpPr>
            <p:spPr>
              <a:xfrm>
                <a:off x="1824527" y="422466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2016</a:t>
                </a:r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xmlns="" id="{92773A63-F761-E0DD-F52F-9EFEC0F7C625}"/>
                  </a:ext>
                </a:extLst>
              </p:cNvPr>
              <p:cNvSpPr txBox="1"/>
              <p:nvPr/>
            </p:nvSpPr>
            <p:spPr>
              <a:xfrm>
                <a:off x="2403102" y="422466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2017</a:t>
                </a:r>
              </a:p>
            </p:txBody>
          </p: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xmlns="" id="{00DFE9B5-2769-F821-6976-6C765877B0C2}"/>
                  </a:ext>
                </a:extLst>
              </p:cNvPr>
              <p:cNvSpPr txBox="1"/>
              <p:nvPr/>
            </p:nvSpPr>
            <p:spPr>
              <a:xfrm>
                <a:off x="2979367" y="422466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2018</a:t>
                </a:r>
              </a:p>
            </p:txBody>
          </p: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xmlns="" id="{21D9D420-D37F-D60B-6D6D-4B1044EE7D32}"/>
                  </a:ext>
                </a:extLst>
              </p:cNvPr>
              <p:cNvSpPr txBox="1"/>
              <p:nvPr/>
            </p:nvSpPr>
            <p:spPr>
              <a:xfrm>
                <a:off x="3551664" y="422466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2019</a:t>
                </a:r>
              </a:p>
            </p:txBody>
          </p:sp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xmlns="" id="{ED5BF6C3-ECD3-5E67-6F7C-1E5462DF973F}"/>
                  </a:ext>
                </a:extLst>
              </p:cNvPr>
              <p:cNvSpPr txBox="1"/>
              <p:nvPr/>
            </p:nvSpPr>
            <p:spPr>
              <a:xfrm>
                <a:off x="4129359" y="422466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2020</a:t>
                </a:r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xmlns="" id="{46EBE824-43D7-75E7-9445-2EC5AE24B47D}"/>
                  </a:ext>
                </a:extLst>
              </p:cNvPr>
              <p:cNvSpPr txBox="1"/>
              <p:nvPr/>
            </p:nvSpPr>
            <p:spPr>
              <a:xfrm>
                <a:off x="4708179" y="4223239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2021</a:t>
                </a:r>
              </a:p>
            </p:txBody>
          </p:sp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xmlns="" id="{A7BC03A2-92A9-C5ED-0736-352C7436B1A2}"/>
                  </a:ext>
                </a:extLst>
              </p:cNvPr>
              <p:cNvSpPr txBox="1"/>
              <p:nvPr/>
            </p:nvSpPr>
            <p:spPr>
              <a:xfrm>
                <a:off x="5284241" y="4230734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2022</a:t>
                </a:r>
              </a:p>
            </p:txBody>
          </p:sp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xmlns="" id="{37CBA315-854B-0849-902C-F0C13EDCD0EF}"/>
                  </a:ext>
                </a:extLst>
              </p:cNvPr>
              <p:cNvSpPr txBox="1"/>
              <p:nvPr/>
            </p:nvSpPr>
            <p:spPr>
              <a:xfrm>
                <a:off x="5856528" y="4230903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2023</a:t>
                </a:r>
              </a:p>
            </p:txBody>
          </p:sp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xmlns="" id="{97617EDB-FDE0-C1C8-C5E7-65383D9261D8}"/>
                  </a:ext>
                </a:extLst>
              </p:cNvPr>
              <p:cNvSpPr txBox="1"/>
              <p:nvPr/>
            </p:nvSpPr>
            <p:spPr>
              <a:xfrm>
                <a:off x="6434203" y="4230903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2024</a:t>
                </a:r>
              </a:p>
            </p:txBody>
          </p:sp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xmlns="" id="{FF88C03E-703B-4DF2-E628-7044E4136F41}"/>
                  </a:ext>
                </a:extLst>
              </p:cNvPr>
              <p:cNvSpPr txBox="1"/>
              <p:nvPr/>
            </p:nvSpPr>
            <p:spPr>
              <a:xfrm>
                <a:off x="7006820" y="4231067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2025</a:t>
                </a:r>
              </a:p>
            </p:txBody>
          </p:sp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xmlns="" id="{BCE1CC92-C944-4910-3C86-91E95195EDE7}"/>
                  </a:ext>
                </a:extLst>
              </p:cNvPr>
              <p:cNvSpPr txBox="1"/>
              <p:nvPr/>
            </p:nvSpPr>
            <p:spPr>
              <a:xfrm>
                <a:off x="7579088" y="4231066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2026</a:t>
                </a:r>
              </a:p>
            </p:txBody>
          </p:sp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xmlns="" id="{FF51A1E9-1396-B6BF-99C1-CC54A3E234F5}"/>
                  </a:ext>
                </a:extLst>
              </p:cNvPr>
              <p:cNvSpPr txBox="1"/>
              <p:nvPr/>
            </p:nvSpPr>
            <p:spPr>
              <a:xfrm>
                <a:off x="8154293" y="4231065"/>
                <a:ext cx="572963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"/>
                    <a:cs typeface="Times"/>
                  </a:rPr>
                  <a:t>2027</a:t>
                </a:r>
              </a:p>
            </p:txBody>
          </p:sp>
        </p:grpSp>
        <p:sp>
          <p:nvSpPr>
            <p:cNvPr id="14" name="Right Arrow 4">
              <a:extLst>
                <a:ext uri="{FF2B5EF4-FFF2-40B4-BE49-F238E27FC236}">
                  <a16:creationId xmlns:a16="http://schemas.microsoft.com/office/drawing/2014/main" xmlns="" id="{FB32702A-6A8D-AB85-CE9C-49F93930A7AA}"/>
                </a:ext>
              </a:extLst>
            </p:cNvPr>
            <p:cNvSpPr/>
            <p:nvPr/>
          </p:nvSpPr>
          <p:spPr>
            <a:xfrm>
              <a:off x="17043" y="3874894"/>
              <a:ext cx="9047298" cy="432048"/>
            </a:xfrm>
            <a:prstGeom prst="rightArrow">
              <a:avLst/>
            </a:prstGeom>
            <a:gradFill>
              <a:gsLst>
                <a:gs pos="14700">
                  <a:srgbClr val="C5F4A3"/>
                </a:gs>
                <a:gs pos="0">
                  <a:srgbClr val="00B050"/>
                </a:gs>
                <a:gs pos="50000">
                  <a:srgbClr val="92D050">
                    <a:tint val="44500"/>
                    <a:satMod val="160000"/>
                  </a:srgbClr>
                </a:gs>
                <a:gs pos="100000">
                  <a:srgbClr val="92D050">
                    <a:tint val="23500"/>
                    <a:satMod val="160000"/>
                  </a:srgbClr>
                </a:gs>
              </a:gsLst>
              <a:lin ang="10800000" scaled="1"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xmlns="" id="{CBF26D8E-954B-0817-0A16-A2544CEDCE3A}"/>
              </a:ext>
            </a:extLst>
          </p:cNvPr>
          <p:cNvSpPr txBox="1"/>
          <p:nvPr/>
        </p:nvSpPr>
        <p:spPr>
          <a:xfrm>
            <a:off x="4900142" y="4891625"/>
            <a:ext cx="177484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latin typeface="Times"/>
                <a:cs typeface="Times"/>
              </a:rPr>
              <a:t>* NC HV test, to be disassembled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A94614D5-DABD-A3AE-2BAC-954A8856D891}"/>
              </a:ext>
            </a:extLst>
          </p:cNvPr>
          <p:cNvSpPr txBox="1"/>
          <p:nvPr/>
        </p:nvSpPr>
        <p:spPr>
          <a:xfrm>
            <a:off x="6876256" y="1230623"/>
            <a:ext cx="20730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>
                <a:latin typeface="Times" panose="02020603050405020304" pitchFamily="18" charset="0"/>
                <a:cs typeface="Times" panose="02020603050405020304" pitchFamily="18" charset="0"/>
              </a:rPr>
              <a:t>This </a:t>
            </a:r>
            <a:r>
              <a:rPr lang="fr-CH" sz="1200" dirty="0" err="1">
                <a:latin typeface="Times" panose="02020603050405020304" pitchFamily="18" charset="0"/>
                <a:cs typeface="Times" panose="02020603050405020304" pitchFamily="18" charset="0"/>
              </a:rPr>
              <a:t>is</a:t>
            </a:r>
            <a:r>
              <a:rPr lang="fr-CH" sz="1200" dirty="0">
                <a:latin typeface="Times" panose="02020603050405020304" pitchFamily="18" charset="0"/>
                <a:cs typeface="Times" panose="02020603050405020304" pitchFamily="18" charset="0"/>
              </a:rPr>
              <a:t> the first Nb</a:t>
            </a:r>
            <a:r>
              <a:rPr lang="fr-CH" sz="1200" baseline="-25000" dirty="0">
                <a:latin typeface="Times" panose="02020603050405020304" pitchFamily="18" charset="0"/>
                <a:cs typeface="Times" panose="02020603050405020304" pitchFamily="18" charset="0"/>
              </a:rPr>
              <a:t>3</a:t>
            </a:r>
            <a:r>
              <a:rPr lang="fr-CH" sz="1200" dirty="0">
                <a:latin typeface="Times" panose="02020603050405020304" pitchFamily="18" charset="0"/>
                <a:cs typeface="Times" panose="02020603050405020304" pitchFamily="18" charset="0"/>
              </a:rPr>
              <a:t>Sn magnet</a:t>
            </a:r>
          </a:p>
          <a:p>
            <a:r>
              <a:rPr lang="fr-CH" sz="1200" dirty="0" err="1">
                <a:latin typeface="Times" panose="02020603050405020304" pitchFamily="18" charset="0"/>
                <a:cs typeface="Times" panose="02020603050405020304" pitchFamily="18" charset="0"/>
              </a:rPr>
              <a:t>above</a:t>
            </a:r>
            <a:r>
              <a:rPr lang="fr-CH" sz="1200" dirty="0">
                <a:latin typeface="Times" panose="02020603050405020304" pitchFamily="18" charset="0"/>
                <a:cs typeface="Times" panose="02020603050405020304" pitchFamily="18" charset="0"/>
              </a:rPr>
              <a:t> 5.5 m </a:t>
            </a:r>
            <a:r>
              <a:rPr lang="fr-CH" sz="1200" dirty="0" err="1">
                <a:latin typeface="Times" panose="02020603050405020304" pitchFamily="18" charset="0"/>
                <a:cs typeface="Times" panose="02020603050405020304" pitchFamily="18" charset="0"/>
              </a:rPr>
              <a:t>lenght</a:t>
            </a:r>
            <a:endParaRPr lang="fr-CH" sz="12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3082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Appendix</a:t>
            </a:r>
            <a:endParaRPr lang="en-GB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E. Todesco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64</a:t>
            </a:fld>
            <a:endParaRPr lang="fr-FR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xmlns="" id="{24B1ADEC-1912-4573-AA9D-96BF6197023C}"/>
              </a:ext>
            </a:extLst>
          </p:cNvPr>
          <p:cNvSpPr txBox="1">
            <a:spLocks/>
          </p:cNvSpPr>
          <p:nvPr/>
        </p:nvSpPr>
        <p:spPr>
          <a:xfrm>
            <a:off x="316055" y="771549"/>
            <a:ext cx="8504417" cy="3786913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CH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conservative timeline of FCC-hh for Nb</a:t>
            </a:r>
            <a:r>
              <a:rPr lang="fr-CH" sz="2000" baseline="-25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CH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</a:t>
            </a:r>
          </a:p>
          <a:p>
            <a:pPr algn="l"/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36004" y="1419760"/>
            <a:ext cx="9144000" cy="3617503"/>
            <a:chOff x="0" y="2496911"/>
            <a:chExt cx="9144000" cy="3617503"/>
          </a:xfrm>
        </p:grpSpPr>
        <p:grpSp>
          <p:nvGrpSpPr>
            <p:cNvPr id="7" name="Group 6"/>
            <p:cNvGrpSpPr/>
            <p:nvPr/>
          </p:nvGrpSpPr>
          <p:grpSpPr>
            <a:xfrm>
              <a:off x="0" y="3571273"/>
              <a:ext cx="9144000" cy="2543141"/>
              <a:chOff x="0" y="1275606"/>
              <a:chExt cx="9144000" cy="2543141"/>
            </a:xfrm>
          </p:grpSpPr>
          <p:sp>
            <p:nvSpPr>
              <p:cNvPr id="11" name="Chevron 10"/>
              <p:cNvSpPr/>
              <p:nvPr/>
            </p:nvSpPr>
            <p:spPr>
              <a:xfrm>
                <a:off x="0" y="2141698"/>
                <a:ext cx="2658169" cy="715634"/>
              </a:xfrm>
              <a:prstGeom prst="chevron">
                <a:avLst/>
              </a:prstGeom>
              <a:gradFill flip="none" rotWithShape="1">
                <a:gsLst>
                  <a:gs pos="0">
                    <a:srgbClr val="B81011"/>
                  </a:gs>
                  <a:gs pos="100000">
                    <a:srgbClr val="FFFFFF"/>
                  </a:gs>
                </a:gsLst>
                <a:lin ang="10800000" scaled="0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smtClean="0">
                    <a:solidFill>
                      <a:schemeClr val="tx1"/>
                    </a:solidFill>
                    <a:latin typeface="Times"/>
                    <a:cs typeface="Times"/>
                  </a:rPr>
                  <a:t>Ongoing 12 T and 14 T short models (seven designs, 1 or 2 of each type)</a:t>
                </a:r>
                <a:endParaRPr lang="en-US" sz="1200" dirty="0">
                  <a:solidFill>
                    <a:schemeClr val="tx1"/>
                  </a:solidFill>
                  <a:latin typeface="Times"/>
                  <a:cs typeface="Times"/>
                </a:endParaRPr>
              </a:p>
            </p:txBody>
          </p:sp>
          <p:sp>
            <p:nvSpPr>
              <p:cNvPr id="12" name="Chevron 11"/>
              <p:cNvSpPr/>
              <p:nvPr/>
            </p:nvSpPr>
            <p:spPr>
              <a:xfrm>
                <a:off x="1966189" y="1275606"/>
                <a:ext cx="2356984" cy="936104"/>
              </a:xfrm>
              <a:prstGeom prst="chevron">
                <a:avLst/>
              </a:prstGeom>
              <a:gradFill flip="none" rotWithShape="1">
                <a:gsLst>
                  <a:gs pos="0">
                    <a:srgbClr val="B81011"/>
                  </a:gs>
                  <a:gs pos="100000">
                    <a:srgbClr val="FFFFFF"/>
                  </a:gs>
                </a:gsLst>
                <a:lin ang="10800000" scaled="0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>
                    <a:solidFill>
                      <a:srgbClr val="4D4D4D"/>
                    </a:solidFill>
                    <a:latin typeface="Times"/>
                    <a:cs typeface="Times"/>
                  </a:rPr>
                  <a:t>Short model program on two selected designs</a:t>
                </a:r>
              </a:p>
              <a:p>
                <a:pPr algn="ctr"/>
                <a:r>
                  <a:rPr lang="en-US" sz="1400" dirty="0" smtClean="0">
                    <a:solidFill>
                      <a:srgbClr val="4D4D4D"/>
                    </a:solidFill>
                    <a:latin typeface="Times"/>
                    <a:cs typeface="Times"/>
                  </a:rPr>
                  <a:t>(&gt;5 of each type)</a:t>
                </a:r>
                <a:endParaRPr lang="en-US" sz="1400" dirty="0">
                  <a:solidFill>
                    <a:srgbClr val="4D4D4D"/>
                  </a:solidFill>
                  <a:latin typeface="Times"/>
                  <a:cs typeface="Times"/>
                </a:endParaRPr>
              </a:p>
            </p:txBody>
          </p:sp>
          <p:cxnSp>
            <p:nvCxnSpPr>
              <p:cNvPr id="13" name="Straight Arrow Connector 12"/>
              <p:cNvCxnSpPr/>
              <p:nvPr/>
            </p:nvCxnSpPr>
            <p:spPr>
              <a:xfrm flipV="1">
                <a:off x="4114974" y="1758383"/>
                <a:ext cx="12802" cy="1603569"/>
              </a:xfrm>
              <a:prstGeom prst="straightConnector1">
                <a:avLst/>
              </a:prstGeom>
              <a:ln w="15875">
                <a:solidFill>
                  <a:schemeClr val="tx1"/>
                </a:solidFill>
                <a:tailEnd type="stealt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TextBox 13"/>
              <p:cNvSpPr txBox="1"/>
              <p:nvPr/>
            </p:nvSpPr>
            <p:spPr>
              <a:xfrm>
                <a:off x="4127186" y="2596577"/>
                <a:ext cx="1928733" cy="52322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solidFill>
                      <a:srgbClr val="000000"/>
                    </a:solidFill>
                    <a:latin typeface="Times"/>
                    <a:cs typeface="Times"/>
                  </a:rPr>
                  <a:t>Selection of final design </a:t>
                </a:r>
              </a:p>
              <a:p>
                <a:r>
                  <a:rPr lang="en-US" sz="1400" dirty="0" smtClean="0">
                    <a:solidFill>
                      <a:srgbClr val="000000"/>
                    </a:solidFill>
                    <a:latin typeface="Times"/>
                    <a:cs typeface="Times"/>
                  </a:rPr>
                  <a:t>to start long magnets</a:t>
                </a:r>
              </a:p>
            </p:txBody>
          </p:sp>
          <p:grpSp>
            <p:nvGrpSpPr>
              <p:cNvPr id="15" name="Group 14"/>
              <p:cNvGrpSpPr/>
              <p:nvPr/>
            </p:nvGrpSpPr>
            <p:grpSpPr>
              <a:xfrm>
                <a:off x="71500" y="3363838"/>
                <a:ext cx="9072500" cy="454909"/>
                <a:chOff x="71500" y="3363838"/>
                <a:chExt cx="9072500" cy="454909"/>
              </a:xfrm>
            </p:grpSpPr>
            <p:grpSp>
              <p:nvGrpSpPr>
                <p:cNvPr id="16" name="Group 15"/>
                <p:cNvGrpSpPr/>
                <p:nvPr/>
              </p:nvGrpSpPr>
              <p:grpSpPr>
                <a:xfrm>
                  <a:off x="71500" y="3363838"/>
                  <a:ext cx="9072500" cy="216024"/>
                  <a:chOff x="71500" y="3435846"/>
                  <a:chExt cx="9072500" cy="216024"/>
                </a:xfrm>
              </p:grpSpPr>
              <p:sp>
                <p:nvSpPr>
                  <p:cNvPr id="21" name="Rectangle 20"/>
                  <p:cNvSpPr/>
                  <p:nvPr/>
                </p:nvSpPr>
                <p:spPr>
                  <a:xfrm>
                    <a:off x="71500" y="3435846"/>
                    <a:ext cx="504056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 smtClean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2024</a:t>
                    </a:r>
                    <a:endParaRPr lang="en-US" sz="1200" dirty="0">
                      <a:solidFill>
                        <a:srgbClr val="000000"/>
                      </a:solidFill>
                      <a:latin typeface="Times"/>
                      <a:cs typeface="Times"/>
                    </a:endParaRPr>
                  </a:p>
                </p:txBody>
              </p:sp>
              <p:sp>
                <p:nvSpPr>
                  <p:cNvPr id="22" name="Rectangle 21"/>
                  <p:cNvSpPr/>
                  <p:nvPr/>
                </p:nvSpPr>
                <p:spPr>
                  <a:xfrm>
                    <a:off x="575556" y="3435846"/>
                    <a:ext cx="504056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 smtClean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2025</a:t>
                    </a:r>
                    <a:endParaRPr lang="en-US" sz="1200" dirty="0">
                      <a:solidFill>
                        <a:srgbClr val="000000"/>
                      </a:solidFill>
                      <a:latin typeface="Times"/>
                      <a:cs typeface="Times"/>
                    </a:endParaRPr>
                  </a:p>
                </p:txBody>
              </p:sp>
              <p:sp>
                <p:nvSpPr>
                  <p:cNvPr id="23" name="Rectangle 22"/>
                  <p:cNvSpPr/>
                  <p:nvPr/>
                </p:nvSpPr>
                <p:spPr>
                  <a:xfrm>
                    <a:off x="1079612" y="3435846"/>
                    <a:ext cx="504056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 smtClean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2026</a:t>
                    </a:r>
                    <a:endParaRPr lang="en-US" sz="1200" dirty="0">
                      <a:solidFill>
                        <a:srgbClr val="000000"/>
                      </a:solidFill>
                      <a:latin typeface="Times"/>
                      <a:cs typeface="Times"/>
                    </a:endParaRPr>
                  </a:p>
                </p:txBody>
              </p:sp>
              <p:sp>
                <p:nvSpPr>
                  <p:cNvPr id="24" name="Rectangle 23"/>
                  <p:cNvSpPr/>
                  <p:nvPr/>
                </p:nvSpPr>
                <p:spPr>
                  <a:xfrm>
                    <a:off x="1583668" y="3435846"/>
                    <a:ext cx="504056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 smtClean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2027</a:t>
                    </a:r>
                    <a:endParaRPr lang="en-US" sz="1200" dirty="0">
                      <a:solidFill>
                        <a:srgbClr val="000000"/>
                      </a:solidFill>
                      <a:latin typeface="Times"/>
                      <a:cs typeface="Times"/>
                    </a:endParaRPr>
                  </a:p>
                </p:txBody>
              </p:sp>
              <p:sp>
                <p:nvSpPr>
                  <p:cNvPr id="25" name="Rectangle 24"/>
                  <p:cNvSpPr/>
                  <p:nvPr/>
                </p:nvSpPr>
                <p:spPr>
                  <a:xfrm>
                    <a:off x="2087724" y="3435846"/>
                    <a:ext cx="504056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 smtClean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2028</a:t>
                    </a:r>
                    <a:endParaRPr lang="en-US" sz="1200" dirty="0">
                      <a:solidFill>
                        <a:srgbClr val="000000"/>
                      </a:solidFill>
                      <a:latin typeface="Times"/>
                      <a:cs typeface="Times"/>
                    </a:endParaRPr>
                  </a:p>
                </p:txBody>
              </p:sp>
              <p:sp>
                <p:nvSpPr>
                  <p:cNvPr id="26" name="Rectangle 25"/>
                  <p:cNvSpPr/>
                  <p:nvPr/>
                </p:nvSpPr>
                <p:spPr>
                  <a:xfrm>
                    <a:off x="2591780" y="3435846"/>
                    <a:ext cx="504056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 smtClean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2029</a:t>
                    </a:r>
                    <a:endParaRPr lang="en-US" sz="1200" dirty="0">
                      <a:solidFill>
                        <a:srgbClr val="000000"/>
                      </a:solidFill>
                      <a:latin typeface="Times"/>
                      <a:cs typeface="Times"/>
                    </a:endParaRPr>
                  </a:p>
                </p:txBody>
              </p:sp>
              <p:sp>
                <p:nvSpPr>
                  <p:cNvPr id="27" name="Rectangle 26"/>
                  <p:cNvSpPr/>
                  <p:nvPr/>
                </p:nvSpPr>
                <p:spPr>
                  <a:xfrm>
                    <a:off x="3095836" y="3435846"/>
                    <a:ext cx="504056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 smtClean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2030</a:t>
                    </a:r>
                    <a:endParaRPr lang="en-US" sz="1200" dirty="0">
                      <a:solidFill>
                        <a:srgbClr val="000000"/>
                      </a:solidFill>
                      <a:latin typeface="Times"/>
                      <a:cs typeface="Times"/>
                    </a:endParaRPr>
                  </a:p>
                </p:txBody>
              </p:sp>
              <p:sp>
                <p:nvSpPr>
                  <p:cNvPr id="28" name="Rectangle 27"/>
                  <p:cNvSpPr/>
                  <p:nvPr/>
                </p:nvSpPr>
                <p:spPr>
                  <a:xfrm>
                    <a:off x="3599892" y="3435846"/>
                    <a:ext cx="504056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 smtClean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2031</a:t>
                    </a:r>
                    <a:endParaRPr lang="en-US" sz="1200" dirty="0">
                      <a:solidFill>
                        <a:srgbClr val="000000"/>
                      </a:solidFill>
                      <a:latin typeface="Times"/>
                      <a:cs typeface="Times"/>
                    </a:endParaRPr>
                  </a:p>
                </p:txBody>
              </p:sp>
              <p:sp>
                <p:nvSpPr>
                  <p:cNvPr id="29" name="Rectangle 28"/>
                  <p:cNvSpPr/>
                  <p:nvPr/>
                </p:nvSpPr>
                <p:spPr>
                  <a:xfrm>
                    <a:off x="4103948" y="3435846"/>
                    <a:ext cx="504056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 smtClean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2032</a:t>
                    </a:r>
                    <a:endParaRPr lang="en-US" sz="1200" dirty="0">
                      <a:solidFill>
                        <a:srgbClr val="000000"/>
                      </a:solidFill>
                      <a:latin typeface="Times"/>
                      <a:cs typeface="Times"/>
                    </a:endParaRPr>
                  </a:p>
                </p:txBody>
              </p:sp>
              <p:sp>
                <p:nvSpPr>
                  <p:cNvPr id="30" name="Rectangle 29"/>
                  <p:cNvSpPr/>
                  <p:nvPr/>
                </p:nvSpPr>
                <p:spPr>
                  <a:xfrm>
                    <a:off x="4608429" y="3435846"/>
                    <a:ext cx="504056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 smtClean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2033</a:t>
                    </a:r>
                    <a:endParaRPr lang="en-US" sz="1200" dirty="0">
                      <a:solidFill>
                        <a:srgbClr val="000000"/>
                      </a:solidFill>
                      <a:latin typeface="Times"/>
                      <a:cs typeface="Times"/>
                    </a:endParaRPr>
                  </a:p>
                </p:txBody>
              </p:sp>
              <p:sp>
                <p:nvSpPr>
                  <p:cNvPr id="31" name="Rectangle 30"/>
                  <p:cNvSpPr/>
                  <p:nvPr/>
                </p:nvSpPr>
                <p:spPr>
                  <a:xfrm>
                    <a:off x="5112485" y="3435846"/>
                    <a:ext cx="504056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 smtClean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2034</a:t>
                    </a:r>
                    <a:endParaRPr lang="en-US" sz="1200" dirty="0">
                      <a:solidFill>
                        <a:srgbClr val="000000"/>
                      </a:solidFill>
                      <a:latin typeface="Times"/>
                      <a:cs typeface="Times"/>
                    </a:endParaRPr>
                  </a:p>
                </p:txBody>
              </p:sp>
              <p:sp>
                <p:nvSpPr>
                  <p:cNvPr id="32" name="Rectangle 31"/>
                  <p:cNvSpPr/>
                  <p:nvPr/>
                </p:nvSpPr>
                <p:spPr>
                  <a:xfrm>
                    <a:off x="5616541" y="3435846"/>
                    <a:ext cx="504056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 smtClean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2035</a:t>
                    </a:r>
                    <a:endParaRPr lang="en-US" sz="1200" dirty="0">
                      <a:solidFill>
                        <a:srgbClr val="000000"/>
                      </a:solidFill>
                      <a:latin typeface="Times"/>
                      <a:cs typeface="Times"/>
                    </a:endParaRPr>
                  </a:p>
                </p:txBody>
              </p:sp>
              <p:sp>
                <p:nvSpPr>
                  <p:cNvPr id="33" name="Rectangle 32"/>
                  <p:cNvSpPr/>
                  <p:nvPr/>
                </p:nvSpPr>
                <p:spPr>
                  <a:xfrm>
                    <a:off x="6120172" y="3435846"/>
                    <a:ext cx="504056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 smtClean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2036</a:t>
                    </a:r>
                    <a:endParaRPr lang="en-US" sz="1200" dirty="0">
                      <a:solidFill>
                        <a:srgbClr val="000000"/>
                      </a:solidFill>
                      <a:latin typeface="Times"/>
                      <a:cs typeface="Times"/>
                    </a:endParaRPr>
                  </a:p>
                </p:txBody>
              </p:sp>
              <p:sp>
                <p:nvSpPr>
                  <p:cNvPr id="34" name="Rectangle 33"/>
                  <p:cNvSpPr/>
                  <p:nvPr/>
                </p:nvSpPr>
                <p:spPr>
                  <a:xfrm>
                    <a:off x="6624228" y="3435846"/>
                    <a:ext cx="504056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 smtClean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2037</a:t>
                    </a:r>
                    <a:endParaRPr lang="en-US" sz="1200" dirty="0">
                      <a:solidFill>
                        <a:srgbClr val="000000"/>
                      </a:solidFill>
                      <a:latin typeface="Times"/>
                      <a:cs typeface="Times"/>
                    </a:endParaRPr>
                  </a:p>
                </p:txBody>
              </p:sp>
              <p:sp>
                <p:nvSpPr>
                  <p:cNvPr id="35" name="Rectangle 34"/>
                  <p:cNvSpPr/>
                  <p:nvPr/>
                </p:nvSpPr>
                <p:spPr>
                  <a:xfrm>
                    <a:off x="7128284" y="3435846"/>
                    <a:ext cx="504056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 smtClean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2038</a:t>
                    </a:r>
                    <a:endParaRPr lang="en-US" sz="1200" dirty="0">
                      <a:solidFill>
                        <a:srgbClr val="000000"/>
                      </a:solidFill>
                      <a:latin typeface="Times"/>
                      <a:cs typeface="Times"/>
                    </a:endParaRPr>
                  </a:p>
                </p:txBody>
              </p:sp>
              <p:sp>
                <p:nvSpPr>
                  <p:cNvPr id="36" name="Rectangle 35"/>
                  <p:cNvSpPr/>
                  <p:nvPr/>
                </p:nvSpPr>
                <p:spPr>
                  <a:xfrm>
                    <a:off x="7632340" y="3435846"/>
                    <a:ext cx="504056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 smtClean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2039</a:t>
                    </a:r>
                    <a:endParaRPr lang="en-US" sz="1200" dirty="0">
                      <a:solidFill>
                        <a:srgbClr val="000000"/>
                      </a:solidFill>
                      <a:latin typeface="Times"/>
                      <a:cs typeface="Times"/>
                    </a:endParaRPr>
                  </a:p>
                </p:txBody>
              </p:sp>
              <p:sp>
                <p:nvSpPr>
                  <p:cNvPr id="37" name="Rectangle 36"/>
                  <p:cNvSpPr/>
                  <p:nvPr/>
                </p:nvSpPr>
                <p:spPr>
                  <a:xfrm>
                    <a:off x="8136396" y="3435846"/>
                    <a:ext cx="504056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 smtClean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2040</a:t>
                    </a:r>
                    <a:endParaRPr lang="en-US" sz="1200" dirty="0">
                      <a:solidFill>
                        <a:srgbClr val="000000"/>
                      </a:solidFill>
                      <a:latin typeface="Times"/>
                      <a:cs typeface="Times"/>
                    </a:endParaRPr>
                  </a:p>
                </p:txBody>
              </p:sp>
              <p:sp>
                <p:nvSpPr>
                  <p:cNvPr id="38" name="Rectangle 37"/>
                  <p:cNvSpPr/>
                  <p:nvPr/>
                </p:nvSpPr>
                <p:spPr>
                  <a:xfrm>
                    <a:off x="8639944" y="3435846"/>
                    <a:ext cx="504056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 smtClean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2041</a:t>
                    </a:r>
                    <a:endParaRPr lang="en-US" sz="1200" dirty="0">
                      <a:solidFill>
                        <a:srgbClr val="000000"/>
                      </a:solidFill>
                      <a:latin typeface="Times"/>
                      <a:cs typeface="Times"/>
                    </a:endParaRPr>
                  </a:p>
                </p:txBody>
              </p:sp>
            </p:grpSp>
            <p:sp>
              <p:nvSpPr>
                <p:cNvPr id="17" name="Rectangle 16"/>
                <p:cNvSpPr/>
                <p:nvPr/>
              </p:nvSpPr>
              <p:spPr>
                <a:xfrm>
                  <a:off x="71500" y="3598767"/>
                  <a:ext cx="1012261" cy="21998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dirty="0" smtClean="0">
                      <a:solidFill>
                        <a:srgbClr val="000000"/>
                      </a:solidFill>
                      <a:latin typeface="Times"/>
                      <a:cs typeface="Times"/>
                    </a:rPr>
                    <a:t>LHC </a:t>
                  </a:r>
                  <a:r>
                    <a:rPr lang="en-US" sz="1200" dirty="0" err="1" smtClean="0">
                      <a:solidFill>
                        <a:srgbClr val="000000"/>
                      </a:solidFill>
                      <a:latin typeface="Times"/>
                      <a:cs typeface="Times"/>
                    </a:rPr>
                    <a:t>RunIII</a:t>
                  </a:r>
                  <a:endParaRPr lang="en-US" sz="1200" dirty="0">
                    <a:solidFill>
                      <a:srgbClr val="000000"/>
                    </a:solidFill>
                    <a:latin typeface="Times"/>
                    <a:cs typeface="Times"/>
                  </a:endParaRPr>
                </a:p>
              </p:txBody>
            </p:sp>
            <p:sp>
              <p:nvSpPr>
                <p:cNvPr id="18" name="Rectangle 17"/>
                <p:cNvSpPr/>
                <p:nvPr/>
              </p:nvSpPr>
              <p:spPr>
                <a:xfrm>
                  <a:off x="2584136" y="3602724"/>
                  <a:ext cx="2023868" cy="212067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dirty="0" smtClean="0">
                      <a:solidFill>
                        <a:srgbClr val="000000"/>
                      </a:solidFill>
                      <a:latin typeface="Times"/>
                      <a:cs typeface="Times"/>
                    </a:rPr>
                    <a:t>HL-LHC </a:t>
                  </a:r>
                  <a:r>
                    <a:rPr lang="en-US" sz="1200" dirty="0" err="1" smtClean="0">
                      <a:solidFill>
                        <a:srgbClr val="000000"/>
                      </a:solidFill>
                      <a:latin typeface="Times"/>
                      <a:cs typeface="Times"/>
                    </a:rPr>
                    <a:t>RunIV</a:t>
                  </a:r>
                  <a:endParaRPr lang="en-US" sz="1200" dirty="0">
                    <a:solidFill>
                      <a:srgbClr val="000000"/>
                    </a:solidFill>
                    <a:latin typeface="Times"/>
                    <a:cs typeface="Times"/>
                  </a:endParaRPr>
                </a:p>
              </p:txBody>
            </p:sp>
            <p:sp>
              <p:nvSpPr>
                <p:cNvPr id="19" name="Rectangle 18"/>
                <p:cNvSpPr/>
                <p:nvPr/>
              </p:nvSpPr>
              <p:spPr>
                <a:xfrm>
                  <a:off x="5616540" y="3598766"/>
                  <a:ext cx="2015799" cy="219981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dirty="0" smtClean="0">
                      <a:solidFill>
                        <a:srgbClr val="000000"/>
                      </a:solidFill>
                      <a:latin typeface="Times"/>
                      <a:cs typeface="Times"/>
                    </a:rPr>
                    <a:t>HL-LHC </a:t>
                  </a:r>
                  <a:r>
                    <a:rPr lang="en-US" sz="1200" dirty="0" err="1" smtClean="0">
                      <a:solidFill>
                        <a:srgbClr val="000000"/>
                      </a:solidFill>
                      <a:latin typeface="Times"/>
                      <a:cs typeface="Times"/>
                    </a:rPr>
                    <a:t>RunV</a:t>
                  </a:r>
                  <a:endParaRPr lang="en-US" sz="1200" dirty="0">
                    <a:solidFill>
                      <a:srgbClr val="000000"/>
                    </a:solidFill>
                    <a:latin typeface="Times"/>
                    <a:cs typeface="Times"/>
                  </a:endParaRPr>
                </a:p>
              </p:txBody>
            </p:sp>
            <p:sp>
              <p:nvSpPr>
                <p:cNvPr id="20" name="Rectangle 19"/>
                <p:cNvSpPr/>
                <p:nvPr/>
              </p:nvSpPr>
              <p:spPr>
                <a:xfrm>
                  <a:off x="8121840" y="3592991"/>
                  <a:ext cx="1015756" cy="216024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900" dirty="0" smtClean="0">
                      <a:solidFill>
                        <a:srgbClr val="000000"/>
                      </a:solidFill>
                      <a:latin typeface="Times"/>
                      <a:cs typeface="Times"/>
                    </a:rPr>
                    <a:t>HL-LHC </a:t>
                  </a:r>
                  <a:r>
                    <a:rPr lang="en-US" sz="900" dirty="0" err="1" smtClean="0">
                      <a:solidFill>
                        <a:srgbClr val="000000"/>
                      </a:solidFill>
                      <a:latin typeface="Times"/>
                      <a:cs typeface="Times"/>
                    </a:rPr>
                    <a:t>RunVI</a:t>
                  </a:r>
                  <a:endParaRPr lang="en-US" sz="900" dirty="0">
                    <a:solidFill>
                      <a:srgbClr val="000000"/>
                    </a:solidFill>
                    <a:latin typeface="Times"/>
                    <a:cs typeface="Times"/>
                  </a:endParaRPr>
                </a:p>
              </p:txBody>
            </p:sp>
          </p:grpSp>
        </p:grpSp>
        <p:sp>
          <p:nvSpPr>
            <p:cNvPr id="8" name="Chevron 7"/>
            <p:cNvSpPr/>
            <p:nvPr/>
          </p:nvSpPr>
          <p:spPr>
            <a:xfrm>
              <a:off x="4030078" y="3162648"/>
              <a:ext cx="2821053" cy="788891"/>
            </a:xfrm>
            <a:prstGeom prst="chevron">
              <a:avLst/>
            </a:prstGeom>
            <a:gradFill flip="none" rotWithShape="1">
              <a:gsLst>
                <a:gs pos="0">
                  <a:srgbClr val="B81011"/>
                </a:gs>
                <a:gs pos="100000">
                  <a:srgbClr val="FFFFFF"/>
                </a:gs>
              </a:gsLst>
              <a:lin ang="10800000" scaled="0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solidFill>
                    <a:srgbClr val="4D4D4D"/>
                  </a:solidFill>
                  <a:latin typeface="Times"/>
                  <a:cs typeface="Times"/>
                </a:rPr>
                <a:t>5 m long prototypes of one selected design</a:t>
              </a:r>
            </a:p>
            <a:p>
              <a:pPr algn="ctr"/>
              <a:r>
                <a:rPr lang="en-US" sz="1600" dirty="0" smtClean="0">
                  <a:solidFill>
                    <a:srgbClr val="4D4D4D"/>
                  </a:solidFill>
                  <a:latin typeface="Times"/>
                  <a:cs typeface="Times"/>
                </a:rPr>
                <a:t>(&gt;5 of each type)</a:t>
              </a:r>
              <a:endParaRPr lang="en-US" sz="1600" dirty="0">
                <a:solidFill>
                  <a:srgbClr val="4D4D4D"/>
                </a:solidFill>
                <a:latin typeface="Times"/>
                <a:cs typeface="Times"/>
              </a:endParaRPr>
            </a:p>
          </p:txBody>
        </p:sp>
        <p:sp>
          <p:nvSpPr>
            <p:cNvPr id="9" name="Chevron 8"/>
            <p:cNvSpPr/>
            <p:nvPr/>
          </p:nvSpPr>
          <p:spPr>
            <a:xfrm>
              <a:off x="6045116" y="2496911"/>
              <a:ext cx="3098884" cy="788891"/>
            </a:xfrm>
            <a:prstGeom prst="chevron">
              <a:avLst/>
            </a:prstGeom>
            <a:gradFill flip="none" rotWithShape="1">
              <a:gsLst>
                <a:gs pos="0">
                  <a:srgbClr val="B81011"/>
                </a:gs>
                <a:gs pos="100000">
                  <a:srgbClr val="FFFFFF"/>
                </a:gs>
              </a:gsLst>
              <a:lin ang="10800000" scaled="0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4D4D4D"/>
                  </a:solidFill>
                  <a:latin typeface="Times"/>
                  <a:cs typeface="Times"/>
                </a:rPr>
                <a:t>15 m long prototypes (&gt;5 of each type)</a:t>
              </a:r>
              <a:endParaRPr lang="en-US" dirty="0">
                <a:solidFill>
                  <a:srgbClr val="4D4D4D"/>
                </a:solidFill>
                <a:latin typeface="Times"/>
                <a:cs typeface="Time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979511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Appendix</a:t>
            </a:r>
            <a:endParaRPr lang="en-GB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E. Todesco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65</a:t>
            </a:fld>
            <a:endParaRPr lang="fr-FR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xmlns="" id="{24B1ADEC-1912-4573-AA9D-96BF6197023C}"/>
              </a:ext>
            </a:extLst>
          </p:cNvPr>
          <p:cNvSpPr txBox="1">
            <a:spLocks/>
          </p:cNvSpPr>
          <p:nvPr/>
        </p:nvSpPr>
        <p:spPr>
          <a:xfrm>
            <a:off x="316055" y="771549"/>
            <a:ext cx="8504417" cy="3786913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CH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conservative timeline of FCC-hh for Nb</a:t>
            </a:r>
            <a:r>
              <a:rPr lang="fr-CH" sz="2000" baseline="-25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CH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</a:t>
            </a:r>
          </a:p>
          <a:p>
            <a:pPr algn="l"/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9" name="Group 38"/>
          <p:cNvGrpSpPr/>
          <p:nvPr/>
        </p:nvGrpSpPr>
        <p:grpSpPr>
          <a:xfrm>
            <a:off x="0" y="1734670"/>
            <a:ext cx="9144000" cy="3357360"/>
            <a:chOff x="0" y="1317882"/>
            <a:chExt cx="9144000" cy="2496909"/>
          </a:xfrm>
        </p:grpSpPr>
        <p:grpSp>
          <p:nvGrpSpPr>
            <p:cNvPr id="40" name="Group 39"/>
            <p:cNvGrpSpPr/>
            <p:nvPr/>
          </p:nvGrpSpPr>
          <p:grpSpPr>
            <a:xfrm>
              <a:off x="71500" y="3363838"/>
              <a:ext cx="9072500" cy="216024"/>
              <a:chOff x="71500" y="3435846"/>
              <a:chExt cx="9072500" cy="216024"/>
            </a:xfrm>
          </p:grpSpPr>
          <p:sp>
            <p:nvSpPr>
              <p:cNvPr id="48" name="Rectangle 47"/>
              <p:cNvSpPr/>
              <p:nvPr/>
            </p:nvSpPr>
            <p:spPr>
              <a:xfrm>
                <a:off x="71500" y="3435846"/>
                <a:ext cx="504056" cy="2160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smtClean="0">
                    <a:solidFill>
                      <a:srgbClr val="000000"/>
                    </a:solidFill>
                    <a:latin typeface="Times"/>
                    <a:cs typeface="Times"/>
                  </a:rPr>
                  <a:t>2040</a:t>
                </a:r>
                <a:endParaRPr lang="en-US" sz="1200" dirty="0">
                  <a:solidFill>
                    <a:srgbClr val="000000"/>
                  </a:solidFill>
                  <a:latin typeface="Times"/>
                  <a:cs typeface="Times"/>
                </a:endParaRPr>
              </a:p>
            </p:txBody>
          </p:sp>
          <p:sp>
            <p:nvSpPr>
              <p:cNvPr id="49" name="Rectangle 48"/>
              <p:cNvSpPr/>
              <p:nvPr/>
            </p:nvSpPr>
            <p:spPr>
              <a:xfrm>
                <a:off x="575556" y="3435846"/>
                <a:ext cx="504056" cy="2160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smtClean="0">
                    <a:solidFill>
                      <a:srgbClr val="000000"/>
                    </a:solidFill>
                    <a:latin typeface="Times"/>
                    <a:cs typeface="Times"/>
                  </a:rPr>
                  <a:t>2041</a:t>
                </a:r>
                <a:endParaRPr lang="en-US" sz="1200" dirty="0">
                  <a:solidFill>
                    <a:srgbClr val="000000"/>
                  </a:solidFill>
                  <a:latin typeface="Times"/>
                  <a:cs typeface="Times"/>
                </a:endParaRPr>
              </a:p>
            </p:txBody>
          </p:sp>
          <p:sp>
            <p:nvSpPr>
              <p:cNvPr id="50" name="Rectangle 49"/>
              <p:cNvSpPr/>
              <p:nvPr/>
            </p:nvSpPr>
            <p:spPr>
              <a:xfrm>
                <a:off x="1079612" y="3435846"/>
                <a:ext cx="504056" cy="2160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smtClean="0">
                    <a:solidFill>
                      <a:srgbClr val="000000"/>
                    </a:solidFill>
                    <a:latin typeface="Times"/>
                    <a:cs typeface="Times"/>
                  </a:rPr>
                  <a:t>2042</a:t>
                </a:r>
                <a:endParaRPr lang="en-US" sz="1200" dirty="0">
                  <a:solidFill>
                    <a:srgbClr val="000000"/>
                  </a:solidFill>
                  <a:latin typeface="Times"/>
                  <a:cs typeface="Times"/>
                </a:endParaRPr>
              </a:p>
            </p:txBody>
          </p:sp>
          <p:sp>
            <p:nvSpPr>
              <p:cNvPr id="51" name="Rectangle 50"/>
              <p:cNvSpPr/>
              <p:nvPr/>
            </p:nvSpPr>
            <p:spPr>
              <a:xfrm>
                <a:off x="1583668" y="3435846"/>
                <a:ext cx="504056" cy="2160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smtClean="0">
                    <a:solidFill>
                      <a:srgbClr val="000000"/>
                    </a:solidFill>
                    <a:latin typeface="Times"/>
                    <a:cs typeface="Times"/>
                  </a:rPr>
                  <a:t>2043</a:t>
                </a:r>
                <a:endParaRPr lang="en-US" sz="1200" dirty="0">
                  <a:solidFill>
                    <a:srgbClr val="000000"/>
                  </a:solidFill>
                  <a:latin typeface="Times"/>
                  <a:cs typeface="Times"/>
                </a:endParaRPr>
              </a:p>
            </p:txBody>
          </p:sp>
          <p:sp>
            <p:nvSpPr>
              <p:cNvPr id="52" name="Rectangle 51"/>
              <p:cNvSpPr/>
              <p:nvPr/>
            </p:nvSpPr>
            <p:spPr>
              <a:xfrm>
                <a:off x="2087724" y="3435846"/>
                <a:ext cx="504056" cy="2160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smtClean="0">
                    <a:solidFill>
                      <a:srgbClr val="000000"/>
                    </a:solidFill>
                    <a:latin typeface="Times"/>
                    <a:cs typeface="Times"/>
                  </a:rPr>
                  <a:t>2044</a:t>
                </a:r>
                <a:endParaRPr lang="en-US" sz="1200" dirty="0">
                  <a:solidFill>
                    <a:srgbClr val="000000"/>
                  </a:solidFill>
                  <a:latin typeface="Times"/>
                  <a:cs typeface="Times"/>
                </a:endParaRPr>
              </a:p>
            </p:txBody>
          </p:sp>
          <p:sp>
            <p:nvSpPr>
              <p:cNvPr id="53" name="Rectangle 52"/>
              <p:cNvSpPr/>
              <p:nvPr/>
            </p:nvSpPr>
            <p:spPr>
              <a:xfrm>
                <a:off x="2591780" y="3435846"/>
                <a:ext cx="504056" cy="2160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smtClean="0">
                    <a:solidFill>
                      <a:srgbClr val="000000"/>
                    </a:solidFill>
                    <a:latin typeface="Times"/>
                    <a:cs typeface="Times"/>
                  </a:rPr>
                  <a:t>2045</a:t>
                </a:r>
                <a:endParaRPr lang="en-US" sz="1200" dirty="0">
                  <a:solidFill>
                    <a:srgbClr val="000000"/>
                  </a:solidFill>
                  <a:latin typeface="Times"/>
                  <a:cs typeface="Times"/>
                </a:endParaRPr>
              </a:p>
            </p:txBody>
          </p:sp>
          <p:sp>
            <p:nvSpPr>
              <p:cNvPr id="54" name="Rectangle 53"/>
              <p:cNvSpPr/>
              <p:nvPr/>
            </p:nvSpPr>
            <p:spPr>
              <a:xfrm>
                <a:off x="3095836" y="3435846"/>
                <a:ext cx="504056" cy="2160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smtClean="0">
                    <a:solidFill>
                      <a:srgbClr val="000000"/>
                    </a:solidFill>
                    <a:latin typeface="Times"/>
                    <a:cs typeface="Times"/>
                  </a:rPr>
                  <a:t>2046</a:t>
                </a:r>
                <a:endParaRPr lang="en-US" sz="1200" dirty="0">
                  <a:solidFill>
                    <a:srgbClr val="000000"/>
                  </a:solidFill>
                  <a:latin typeface="Times"/>
                  <a:cs typeface="Times"/>
                </a:endParaRPr>
              </a:p>
            </p:txBody>
          </p:sp>
          <p:sp>
            <p:nvSpPr>
              <p:cNvPr id="55" name="Rectangle 54"/>
              <p:cNvSpPr/>
              <p:nvPr/>
            </p:nvSpPr>
            <p:spPr>
              <a:xfrm>
                <a:off x="3599892" y="3435846"/>
                <a:ext cx="504056" cy="2160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smtClean="0">
                    <a:solidFill>
                      <a:srgbClr val="000000"/>
                    </a:solidFill>
                    <a:latin typeface="Times"/>
                    <a:cs typeface="Times"/>
                  </a:rPr>
                  <a:t>2047</a:t>
                </a:r>
                <a:endParaRPr lang="en-US" sz="1200" dirty="0">
                  <a:solidFill>
                    <a:srgbClr val="000000"/>
                  </a:solidFill>
                  <a:latin typeface="Times"/>
                  <a:cs typeface="Times"/>
                </a:endParaRPr>
              </a:p>
            </p:txBody>
          </p:sp>
          <p:sp>
            <p:nvSpPr>
              <p:cNvPr id="56" name="Rectangle 55"/>
              <p:cNvSpPr/>
              <p:nvPr/>
            </p:nvSpPr>
            <p:spPr>
              <a:xfrm>
                <a:off x="4103948" y="3435846"/>
                <a:ext cx="504056" cy="2160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smtClean="0">
                    <a:solidFill>
                      <a:srgbClr val="000000"/>
                    </a:solidFill>
                    <a:latin typeface="Times"/>
                    <a:cs typeface="Times"/>
                  </a:rPr>
                  <a:t>2048</a:t>
                </a:r>
                <a:endParaRPr lang="en-US" sz="1200" dirty="0">
                  <a:solidFill>
                    <a:srgbClr val="000000"/>
                  </a:solidFill>
                  <a:latin typeface="Times"/>
                  <a:cs typeface="Times"/>
                </a:endParaRPr>
              </a:p>
            </p:txBody>
          </p:sp>
          <p:sp>
            <p:nvSpPr>
              <p:cNvPr id="57" name="Rectangle 56"/>
              <p:cNvSpPr/>
              <p:nvPr/>
            </p:nvSpPr>
            <p:spPr>
              <a:xfrm>
                <a:off x="4608429" y="3435846"/>
                <a:ext cx="504056" cy="2160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smtClean="0">
                    <a:solidFill>
                      <a:srgbClr val="000000"/>
                    </a:solidFill>
                    <a:latin typeface="Times"/>
                    <a:cs typeface="Times"/>
                  </a:rPr>
                  <a:t>2049</a:t>
                </a:r>
                <a:endParaRPr lang="en-US" sz="1200" dirty="0">
                  <a:solidFill>
                    <a:srgbClr val="000000"/>
                  </a:solidFill>
                  <a:latin typeface="Times"/>
                  <a:cs typeface="Times"/>
                </a:endParaRPr>
              </a:p>
            </p:txBody>
          </p:sp>
          <p:sp>
            <p:nvSpPr>
              <p:cNvPr id="58" name="Rectangle 57"/>
              <p:cNvSpPr/>
              <p:nvPr/>
            </p:nvSpPr>
            <p:spPr>
              <a:xfrm>
                <a:off x="5112485" y="3435846"/>
                <a:ext cx="504056" cy="2160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smtClean="0">
                    <a:solidFill>
                      <a:srgbClr val="000000"/>
                    </a:solidFill>
                    <a:latin typeface="Times"/>
                    <a:cs typeface="Times"/>
                  </a:rPr>
                  <a:t>2050</a:t>
                </a:r>
                <a:endParaRPr lang="en-US" sz="1200" dirty="0">
                  <a:solidFill>
                    <a:srgbClr val="000000"/>
                  </a:solidFill>
                  <a:latin typeface="Times"/>
                  <a:cs typeface="Times"/>
                </a:endParaRPr>
              </a:p>
            </p:txBody>
          </p:sp>
          <p:sp>
            <p:nvSpPr>
              <p:cNvPr id="59" name="Rectangle 58"/>
              <p:cNvSpPr/>
              <p:nvPr/>
            </p:nvSpPr>
            <p:spPr>
              <a:xfrm>
                <a:off x="5616541" y="3435846"/>
                <a:ext cx="504056" cy="2160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smtClean="0">
                    <a:solidFill>
                      <a:srgbClr val="000000"/>
                    </a:solidFill>
                    <a:latin typeface="Times"/>
                    <a:cs typeface="Times"/>
                  </a:rPr>
                  <a:t>2051</a:t>
                </a:r>
                <a:endParaRPr lang="en-US" sz="1200" dirty="0">
                  <a:solidFill>
                    <a:srgbClr val="000000"/>
                  </a:solidFill>
                  <a:latin typeface="Times"/>
                  <a:cs typeface="Times"/>
                </a:endParaRPr>
              </a:p>
            </p:txBody>
          </p:sp>
          <p:sp>
            <p:nvSpPr>
              <p:cNvPr id="60" name="Rectangle 59"/>
              <p:cNvSpPr/>
              <p:nvPr/>
            </p:nvSpPr>
            <p:spPr>
              <a:xfrm>
                <a:off x="6120172" y="3435846"/>
                <a:ext cx="504056" cy="2160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smtClean="0">
                    <a:solidFill>
                      <a:srgbClr val="000000"/>
                    </a:solidFill>
                    <a:latin typeface="Times"/>
                    <a:cs typeface="Times"/>
                  </a:rPr>
                  <a:t>2052</a:t>
                </a:r>
                <a:endParaRPr lang="en-US" sz="1200" dirty="0">
                  <a:solidFill>
                    <a:srgbClr val="000000"/>
                  </a:solidFill>
                  <a:latin typeface="Times"/>
                  <a:cs typeface="Times"/>
                </a:endParaRPr>
              </a:p>
            </p:txBody>
          </p:sp>
          <p:sp>
            <p:nvSpPr>
              <p:cNvPr id="61" name="Rectangle 60"/>
              <p:cNvSpPr/>
              <p:nvPr/>
            </p:nvSpPr>
            <p:spPr>
              <a:xfrm>
                <a:off x="6624228" y="3435846"/>
                <a:ext cx="504056" cy="2160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smtClean="0">
                    <a:solidFill>
                      <a:srgbClr val="000000"/>
                    </a:solidFill>
                    <a:latin typeface="Times"/>
                    <a:cs typeface="Times"/>
                  </a:rPr>
                  <a:t>2053</a:t>
                </a:r>
                <a:endParaRPr lang="en-US" sz="1200" dirty="0">
                  <a:solidFill>
                    <a:srgbClr val="000000"/>
                  </a:solidFill>
                  <a:latin typeface="Times"/>
                  <a:cs typeface="Times"/>
                </a:endParaRPr>
              </a:p>
            </p:txBody>
          </p:sp>
          <p:sp>
            <p:nvSpPr>
              <p:cNvPr id="62" name="Rectangle 61"/>
              <p:cNvSpPr/>
              <p:nvPr/>
            </p:nvSpPr>
            <p:spPr>
              <a:xfrm>
                <a:off x="7128284" y="3435846"/>
                <a:ext cx="504056" cy="2160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smtClean="0">
                    <a:solidFill>
                      <a:srgbClr val="000000"/>
                    </a:solidFill>
                    <a:latin typeface="Times"/>
                    <a:cs typeface="Times"/>
                  </a:rPr>
                  <a:t>2054</a:t>
                </a:r>
                <a:endParaRPr lang="en-US" sz="1200" dirty="0">
                  <a:solidFill>
                    <a:srgbClr val="000000"/>
                  </a:solidFill>
                  <a:latin typeface="Times"/>
                  <a:cs typeface="Times"/>
                </a:endParaRPr>
              </a:p>
            </p:txBody>
          </p:sp>
          <p:sp>
            <p:nvSpPr>
              <p:cNvPr id="63" name="Rectangle 62"/>
              <p:cNvSpPr/>
              <p:nvPr/>
            </p:nvSpPr>
            <p:spPr>
              <a:xfrm>
                <a:off x="7632340" y="3435846"/>
                <a:ext cx="504056" cy="2160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smtClean="0">
                    <a:solidFill>
                      <a:srgbClr val="000000"/>
                    </a:solidFill>
                    <a:latin typeface="Times"/>
                    <a:cs typeface="Times"/>
                  </a:rPr>
                  <a:t>2055</a:t>
                </a:r>
                <a:endParaRPr lang="en-US" sz="1200" dirty="0">
                  <a:solidFill>
                    <a:srgbClr val="000000"/>
                  </a:solidFill>
                  <a:latin typeface="Times"/>
                  <a:cs typeface="Times"/>
                </a:endParaRPr>
              </a:p>
            </p:txBody>
          </p:sp>
          <p:sp>
            <p:nvSpPr>
              <p:cNvPr id="64" name="Rectangle 63"/>
              <p:cNvSpPr/>
              <p:nvPr/>
            </p:nvSpPr>
            <p:spPr>
              <a:xfrm>
                <a:off x="8136396" y="3435846"/>
                <a:ext cx="504056" cy="2160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smtClean="0">
                    <a:solidFill>
                      <a:srgbClr val="000000"/>
                    </a:solidFill>
                    <a:latin typeface="Times"/>
                    <a:cs typeface="Times"/>
                  </a:rPr>
                  <a:t>2056</a:t>
                </a:r>
                <a:endParaRPr lang="en-US" sz="1200" dirty="0">
                  <a:solidFill>
                    <a:srgbClr val="000000"/>
                  </a:solidFill>
                  <a:latin typeface="Times"/>
                  <a:cs typeface="Times"/>
                </a:endParaRPr>
              </a:p>
            </p:txBody>
          </p:sp>
          <p:sp>
            <p:nvSpPr>
              <p:cNvPr id="65" name="Rectangle 64"/>
              <p:cNvSpPr/>
              <p:nvPr/>
            </p:nvSpPr>
            <p:spPr>
              <a:xfrm>
                <a:off x="8639944" y="3435846"/>
                <a:ext cx="504056" cy="2160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smtClean="0">
                    <a:solidFill>
                      <a:srgbClr val="000000"/>
                    </a:solidFill>
                    <a:latin typeface="Times"/>
                    <a:cs typeface="Times"/>
                  </a:rPr>
                  <a:t>2057</a:t>
                </a:r>
                <a:endParaRPr lang="en-US" sz="1200" dirty="0">
                  <a:solidFill>
                    <a:srgbClr val="000000"/>
                  </a:solidFill>
                  <a:latin typeface="Times"/>
                  <a:cs typeface="Times"/>
                </a:endParaRPr>
              </a:p>
            </p:txBody>
          </p:sp>
        </p:grpSp>
        <p:grpSp>
          <p:nvGrpSpPr>
            <p:cNvPr id="41" name="Group 40"/>
            <p:cNvGrpSpPr/>
            <p:nvPr/>
          </p:nvGrpSpPr>
          <p:grpSpPr>
            <a:xfrm>
              <a:off x="0" y="1317882"/>
              <a:ext cx="8047497" cy="2496909"/>
              <a:chOff x="0" y="1317882"/>
              <a:chExt cx="8047497" cy="2496909"/>
            </a:xfrm>
          </p:grpSpPr>
          <p:sp>
            <p:nvSpPr>
              <p:cNvPr id="42" name="Chevron 41"/>
              <p:cNvSpPr/>
              <p:nvPr/>
            </p:nvSpPr>
            <p:spPr>
              <a:xfrm>
                <a:off x="0" y="2161892"/>
                <a:ext cx="2771800" cy="713398"/>
              </a:xfrm>
              <a:prstGeom prst="chevron">
                <a:avLst/>
              </a:prstGeom>
              <a:gradFill flip="none" rotWithShape="1">
                <a:gsLst>
                  <a:gs pos="0">
                    <a:srgbClr val="B81011"/>
                  </a:gs>
                  <a:gs pos="100000">
                    <a:srgbClr val="FFFFFF"/>
                  </a:gs>
                </a:gsLst>
                <a:lin ang="10800000" scaled="0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>
                    <a:solidFill>
                      <a:srgbClr val="000000"/>
                    </a:solidFill>
                    <a:latin typeface="Times"/>
                    <a:cs typeface="Times"/>
                  </a:rPr>
                  <a:t>Industrialization (pre-series magnets)</a:t>
                </a:r>
                <a:endParaRPr lang="en-US" sz="1600" dirty="0">
                  <a:solidFill>
                    <a:srgbClr val="000000"/>
                  </a:solidFill>
                  <a:latin typeface="Times"/>
                  <a:cs typeface="Times"/>
                </a:endParaRPr>
              </a:p>
            </p:txBody>
          </p:sp>
          <p:sp>
            <p:nvSpPr>
              <p:cNvPr id="43" name="Chevron 42"/>
              <p:cNvSpPr/>
              <p:nvPr/>
            </p:nvSpPr>
            <p:spPr>
              <a:xfrm>
                <a:off x="2407568" y="1687545"/>
                <a:ext cx="4536504" cy="597838"/>
              </a:xfrm>
              <a:prstGeom prst="chevron">
                <a:avLst/>
              </a:prstGeom>
              <a:gradFill flip="none" rotWithShape="1">
                <a:gsLst>
                  <a:gs pos="0">
                    <a:srgbClr val="B81011"/>
                  </a:gs>
                  <a:gs pos="100000">
                    <a:srgbClr val="FFFFFF"/>
                  </a:gs>
                </a:gsLst>
                <a:lin ang="10800000" scaled="0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rgbClr val="4D4D4D"/>
                    </a:solidFill>
                    <a:latin typeface="Times"/>
                    <a:cs typeface="Times"/>
                  </a:rPr>
                  <a:t>Production and test</a:t>
                </a:r>
                <a:endParaRPr lang="en-US" dirty="0">
                  <a:solidFill>
                    <a:srgbClr val="4D4D4D"/>
                  </a:solidFill>
                  <a:latin typeface="Times"/>
                  <a:cs typeface="Times"/>
                </a:endParaRPr>
              </a:p>
            </p:txBody>
          </p:sp>
          <p:sp>
            <p:nvSpPr>
              <p:cNvPr id="44" name="Chevron 43"/>
              <p:cNvSpPr/>
              <p:nvPr/>
            </p:nvSpPr>
            <p:spPr>
              <a:xfrm>
                <a:off x="3510993" y="1317882"/>
                <a:ext cx="4536504" cy="432048"/>
              </a:xfrm>
              <a:prstGeom prst="chevron">
                <a:avLst/>
              </a:prstGeom>
              <a:gradFill flip="none" rotWithShape="1">
                <a:gsLst>
                  <a:gs pos="0">
                    <a:srgbClr val="B81011"/>
                  </a:gs>
                  <a:gs pos="100000">
                    <a:srgbClr val="FFFFFF"/>
                  </a:gs>
                </a:gsLst>
                <a:lin ang="10800000" scaled="0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 smtClean="0">
                    <a:solidFill>
                      <a:srgbClr val="4D4D4D"/>
                    </a:solidFill>
                    <a:latin typeface="Times"/>
                    <a:cs typeface="Times"/>
                  </a:rPr>
                  <a:t>Installation and commissioning</a:t>
                </a:r>
                <a:endParaRPr lang="en-US" sz="2000" dirty="0">
                  <a:solidFill>
                    <a:srgbClr val="4D4D4D"/>
                  </a:solidFill>
                  <a:latin typeface="Times"/>
                  <a:cs typeface="Times"/>
                </a:endParaRPr>
              </a:p>
            </p:txBody>
          </p:sp>
          <p:cxnSp>
            <p:nvCxnSpPr>
              <p:cNvPr id="45" name="Straight Arrow Connector 44"/>
              <p:cNvCxnSpPr/>
              <p:nvPr/>
            </p:nvCxnSpPr>
            <p:spPr>
              <a:xfrm flipV="1">
                <a:off x="2082800" y="2879723"/>
                <a:ext cx="0" cy="450292"/>
              </a:xfrm>
              <a:prstGeom prst="straightConnector1">
                <a:avLst/>
              </a:prstGeom>
              <a:ln w="15875">
                <a:solidFill>
                  <a:schemeClr val="tx1"/>
                </a:solidFill>
                <a:tailEnd type="stealt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6" name="TextBox 45"/>
              <p:cNvSpPr txBox="1"/>
              <p:nvPr/>
            </p:nvSpPr>
            <p:spPr>
              <a:xfrm>
                <a:off x="426244" y="2992487"/>
                <a:ext cx="1652603" cy="307777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solidFill>
                      <a:srgbClr val="000000"/>
                    </a:solidFill>
                    <a:latin typeface="Times"/>
                    <a:cs typeface="Times"/>
                  </a:rPr>
                  <a:t>Tender for the series</a:t>
                </a:r>
              </a:p>
            </p:txBody>
          </p:sp>
          <p:sp>
            <p:nvSpPr>
              <p:cNvPr id="47" name="Rectangle 46"/>
              <p:cNvSpPr/>
              <p:nvPr/>
            </p:nvSpPr>
            <p:spPr>
              <a:xfrm>
                <a:off x="71500" y="3598767"/>
                <a:ext cx="1512168" cy="216024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smtClean="0">
                    <a:solidFill>
                      <a:srgbClr val="000000"/>
                    </a:solidFill>
                    <a:latin typeface="Times"/>
                    <a:cs typeface="Times"/>
                  </a:rPr>
                  <a:t>LHC </a:t>
                </a:r>
                <a:r>
                  <a:rPr lang="en-US" sz="1200" dirty="0" err="1" smtClean="0">
                    <a:solidFill>
                      <a:srgbClr val="000000"/>
                    </a:solidFill>
                    <a:latin typeface="Times"/>
                    <a:cs typeface="Times"/>
                  </a:rPr>
                  <a:t>RunVI</a:t>
                </a:r>
                <a:endParaRPr lang="en-US" sz="1200" dirty="0">
                  <a:solidFill>
                    <a:srgbClr val="000000"/>
                  </a:solidFill>
                  <a:latin typeface="Times"/>
                  <a:cs typeface="Time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064361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Preload matters (for </a:t>
            </a:r>
            <a:r>
              <a:rPr lang="en-GB" dirty="0" err="1" smtClean="0"/>
              <a:t>cos</a:t>
            </a:r>
            <a:r>
              <a:rPr lang="en-GB" dirty="0" err="1" smtClean="0">
                <a:latin typeface="Symbol" charset="2"/>
                <a:cs typeface="Symbol" charset="2"/>
              </a:rPr>
              <a:t>q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E. Todesco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66</a:t>
            </a:fld>
            <a:endParaRPr lang="fr-FR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xmlns="" id="{24B1ADEC-1912-4573-AA9D-96BF6197023C}"/>
              </a:ext>
            </a:extLst>
          </p:cNvPr>
          <p:cNvSpPr txBox="1">
            <a:spLocks/>
          </p:cNvSpPr>
          <p:nvPr/>
        </p:nvSpPr>
        <p:spPr>
          <a:xfrm>
            <a:off x="316055" y="771549"/>
            <a:ext cx="8504417" cy="3786913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structure based on Al shells aims at full preload just below nominal current</a:t>
            </a:r>
          </a:p>
          <a:p>
            <a:pPr lvl="1"/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Very low preload has also been tested, corresponding to preload at 70% of nominal current: magnet was tsill able to operate at nominal current, but nearly 2 kA of maximum reachable current were lost</a:t>
            </a:r>
          </a:p>
          <a:p>
            <a:pPr marL="457200" lvl="1" indent="0">
              <a:buNone/>
            </a:pPr>
            <a:r>
              <a:rPr lang="fr-CH" sz="1400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(S. I. Bermudez, et al., IEEE TAS 32 (2022) 4007106)</a:t>
            </a:r>
          </a:p>
          <a:p>
            <a:pPr lvl="1"/>
            <a:endParaRPr lang="fr-CH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CH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88646" y="4558462"/>
            <a:ext cx="482453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 smtClean="0">
                <a:latin typeface="Times"/>
                <a:cs typeface="Times"/>
              </a:rPr>
              <a:t>Preload experiment on MQXFS6</a:t>
            </a:r>
            <a:r>
              <a:rPr lang="en-US" sz="1050" dirty="0">
                <a:latin typeface="Times"/>
                <a:cs typeface="Times"/>
              </a:rPr>
              <a:t> </a:t>
            </a:r>
            <a:r>
              <a:rPr lang="fr-CH" sz="105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(S. Izquierdo Bermudez, F. Mangiarotti, et </a:t>
            </a:r>
            <a:r>
              <a:rPr lang="fr-CH" sz="105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al</a:t>
            </a:r>
            <a:r>
              <a:rPr lang="fr-CH" sz="105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.)</a:t>
            </a:r>
            <a:r>
              <a:rPr lang="en-US" sz="1050" dirty="0" smtClean="0">
                <a:latin typeface="Times"/>
                <a:cs typeface="Times"/>
              </a:rPr>
              <a:t> </a:t>
            </a:r>
          </a:p>
        </p:txBody>
      </p:sp>
      <p:pic>
        <p:nvPicPr>
          <p:cNvPr id="8" name="Picture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3" y="1851670"/>
            <a:ext cx="4680520" cy="269055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B03B9731-B971-5EED-6ADE-A5A3C51A9B66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7849" y="1860054"/>
            <a:ext cx="3489305" cy="269055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879213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Stress limits (for </a:t>
            </a:r>
            <a:r>
              <a:rPr lang="en-GB" dirty="0" err="1" smtClean="0"/>
              <a:t>cos</a:t>
            </a:r>
            <a:r>
              <a:rPr lang="en-GB" dirty="0" err="1" smtClean="0">
                <a:latin typeface="Symbol" charset="2"/>
                <a:cs typeface="Symbol" charset="2"/>
              </a:rPr>
              <a:t>q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E. Todesco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67</a:t>
            </a:fld>
            <a:endParaRPr lang="fr-FR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xmlns="" id="{24B1ADEC-1912-4573-AA9D-96BF6197023C}"/>
              </a:ext>
            </a:extLst>
          </p:cNvPr>
          <p:cNvSpPr txBox="1">
            <a:spLocks/>
          </p:cNvSpPr>
          <p:nvPr/>
        </p:nvSpPr>
        <p:spPr>
          <a:xfrm>
            <a:off x="316055" y="771549"/>
            <a:ext cx="8504417" cy="3786913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Similar to what done in TQ magnet, higher preload were explored (up to 200 MPa)</a:t>
            </a:r>
          </a:p>
          <a:p>
            <a:pPr lvl="1"/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Test is ongoing, at 200 MPa nominal performance is still reachable, but signs of performance degradation in the range above 90% of short sample limit – we are now going back to 120 MPa</a:t>
            </a:r>
          </a:p>
          <a:p>
            <a:pPr lvl="1"/>
            <a:endParaRPr lang="fr-CH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CH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Footer Placeholder 2">
            <a:extLst>
              <a:ext uri="{FF2B5EF4-FFF2-40B4-BE49-F238E27FC236}">
                <a16:creationId xmlns="" xmlns:a16="http://schemas.microsoft.com/office/drawing/2014/main" id="{03BAF311-24C4-4AEF-958B-9BDAF2005CE6}"/>
              </a:ext>
            </a:extLst>
          </p:cNvPr>
          <p:cNvSpPr txBox="1">
            <a:spLocks/>
          </p:cNvSpPr>
          <p:nvPr/>
        </p:nvSpPr>
        <p:spPr>
          <a:xfrm>
            <a:off x="1905000" y="4767263"/>
            <a:ext cx="6624747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100" kern="1200">
                <a:solidFill>
                  <a:schemeClr val="accent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mtClean="0"/>
              <a:t>E. Todesco on behalf of WP3</a:t>
            </a:r>
            <a:endParaRPr lang="en-GB" dirty="0"/>
          </a:p>
        </p:txBody>
      </p:sp>
      <p:grpSp>
        <p:nvGrpSpPr>
          <p:cNvPr id="12" name="Group 11"/>
          <p:cNvGrpSpPr/>
          <p:nvPr/>
        </p:nvGrpSpPr>
        <p:grpSpPr>
          <a:xfrm>
            <a:off x="0" y="1694209"/>
            <a:ext cx="9144000" cy="3325813"/>
            <a:chOff x="0" y="1347614"/>
            <a:chExt cx="9144000" cy="3325813"/>
          </a:xfrm>
        </p:grpSpPr>
        <p:grpSp>
          <p:nvGrpSpPr>
            <p:cNvPr id="13" name="Group 12">
              <a:extLst>
                <a:ext uri="{FF2B5EF4-FFF2-40B4-BE49-F238E27FC236}">
                  <a16:creationId xmlns="" xmlns:a16="http://schemas.microsoft.com/office/drawing/2014/main" id="{0DC32CE0-16A5-6352-3F00-94D6AE697F20}"/>
                </a:ext>
              </a:extLst>
            </p:cNvPr>
            <p:cNvGrpSpPr/>
            <p:nvPr/>
          </p:nvGrpSpPr>
          <p:grpSpPr>
            <a:xfrm>
              <a:off x="0" y="1347614"/>
              <a:ext cx="9144000" cy="3325813"/>
              <a:chOff x="0" y="1378721"/>
              <a:chExt cx="9144000" cy="3325813"/>
            </a:xfrm>
          </p:grpSpPr>
          <p:pic>
            <p:nvPicPr>
              <p:cNvPr id="17" name="Picture 2" descr="Aperçu de l’image">
                <a:extLst>
                  <a:ext uri="{FF2B5EF4-FFF2-40B4-BE49-F238E27FC236}">
                    <a16:creationId xmlns="" xmlns:a16="http://schemas.microsoft.com/office/drawing/2014/main" id="{B4B1F561-D63E-3875-5076-FC32D7485EE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1378721"/>
                <a:ext cx="9144000" cy="332581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8" name="TextBox 17">
                <a:extLst>
                  <a:ext uri="{FF2B5EF4-FFF2-40B4-BE49-F238E27FC236}">
                    <a16:creationId xmlns="" xmlns:a16="http://schemas.microsoft.com/office/drawing/2014/main" id="{BAC0AD72-F927-4070-525A-A10B4C82176D}"/>
                  </a:ext>
                </a:extLst>
              </p:cNvPr>
              <p:cNvSpPr txBox="1"/>
              <p:nvPr/>
            </p:nvSpPr>
            <p:spPr>
              <a:xfrm>
                <a:off x="1619672" y="3219822"/>
                <a:ext cx="1008112" cy="36933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fr-CH" dirty="0">
                    <a:solidFill>
                      <a:srgbClr val="5A5A5A"/>
                    </a:solidFill>
                    <a:latin typeface="Times" panose="02020603050405020304" pitchFamily="18" charset="0"/>
                    <a:cs typeface="Times" panose="02020603050405020304" pitchFamily="18" charset="0"/>
                  </a:rPr>
                  <a:t>96 MPa</a:t>
                </a:r>
                <a:endParaRPr lang="en-GB" dirty="0">
                  <a:solidFill>
                    <a:srgbClr val="5A5A5A"/>
                  </a:solidFill>
                  <a:latin typeface="Times" panose="02020603050405020304" pitchFamily="18" charset="0"/>
                  <a:cs typeface="Times" panose="02020603050405020304" pitchFamily="18" charset="0"/>
                </a:endParaRP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="" xmlns:a16="http://schemas.microsoft.com/office/drawing/2014/main" id="{45D0EC0B-0347-8E7A-969A-6A215A5AFBEE}"/>
                  </a:ext>
                </a:extLst>
              </p:cNvPr>
              <p:cNvSpPr txBox="1"/>
              <p:nvPr/>
            </p:nvSpPr>
            <p:spPr>
              <a:xfrm>
                <a:off x="2915816" y="3218036"/>
                <a:ext cx="1656184" cy="36933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CH" dirty="0">
                    <a:solidFill>
                      <a:srgbClr val="5A5A5A"/>
                    </a:solidFill>
                    <a:latin typeface="Times" panose="02020603050405020304" pitchFamily="18" charset="0"/>
                    <a:cs typeface="Times" panose="02020603050405020304" pitchFamily="18" charset="0"/>
                  </a:rPr>
                  <a:t>117 MPa</a:t>
                </a:r>
                <a:endParaRPr lang="en-GB" dirty="0">
                  <a:solidFill>
                    <a:srgbClr val="5A5A5A"/>
                  </a:solidFill>
                  <a:latin typeface="Times" panose="02020603050405020304" pitchFamily="18" charset="0"/>
                  <a:cs typeface="Times" panose="02020603050405020304" pitchFamily="18" charset="0"/>
                </a:endParaRP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="" xmlns:a16="http://schemas.microsoft.com/office/drawing/2014/main" id="{5D05F1AC-A2FF-B4AD-E539-6C76E527BB55}"/>
                  </a:ext>
                </a:extLst>
              </p:cNvPr>
              <p:cNvSpPr txBox="1"/>
              <p:nvPr/>
            </p:nvSpPr>
            <p:spPr>
              <a:xfrm rot="16200000">
                <a:off x="4402093" y="3587980"/>
                <a:ext cx="756537" cy="26161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fr-CH" sz="1100" dirty="0">
                    <a:solidFill>
                      <a:srgbClr val="5A5A5A"/>
                    </a:solidFill>
                    <a:latin typeface="Times" panose="02020603050405020304" pitchFamily="18" charset="0"/>
                    <a:cs typeface="Times" panose="02020603050405020304" pitchFamily="18" charset="0"/>
                  </a:rPr>
                  <a:t>129 MPa</a:t>
                </a:r>
                <a:endParaRPr lang="en-GB" sz="1100" dirty="0">
                  <a:solidFill>
                    <a:srgbClr val="5A5A5A"/>
                  </a:solidFill>
                  <a:latin typeface="Times" panose="02020603050405020304" pitchFamily="18" charset="0"/>
                  <a:cs typeface="Times" panose="02020603050405020304" pitchFamily="18" charset="0"/>
                </a:endParaRP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="" xmlns:a16="http://schemas.microsoft.com/office/drawing/2014/main" id="{CC04EF77-5D77-5826-F3D8-3C70F95B4CCF}"/>
                  </a:ext>
                </a:extLst>
              </p:cNvPr>
              <p:cNvSpPr txBox="1"/>
              <p:nvPr/>
            </p:nvSpPr>
            <p:spPr>
              <a:xfrm rot="16200000">
                <a:off x="4708300" y="3575964"/>
                <a:ext cx="756537" cy="26161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fr-CH" sz="1100" dirty="0">
                    <a:solidFill>
                      <a:srgbClr val="5A5A5A"/>
                    </a:solidFill>
                    <a:latin typeface="Times" panose="02020603050405020304" pitchFamily="18" charset="0"/>
                    <a:cs typeface="Times" panose="02020603050405020304" pitchFamily="18" charset="0"/>
                  </a:rPr>
                  <a:t>148 MPa</a:t>
                </a:r>
                <a:endParaRPr lang="en-GB" sz="1100" dirty="0">
                  <a:solidFill>
                    <a:srgbClr val="5A5A5A"/>
                  </a:solidFill>
                  <a:latin typeface="Times" panose="02020603050405020304" pitchFamily="18" charset="0"/>
                  <a:cs typeface="Times" panose="02020603050405020304" pitchFamily="18" charset="0"/>
                </a:endParaRP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="" xmlns:a16="http://schemas.microsoft.com/office/drawing/2014/main" id="{F7174E2F-ACEF-6E10-BDCD-392F8AA5D972}"/>
                  </a:ext>
                </a:extLst>
              </p:cNvPr>
              <p:cNvSpPr txBox="1"/>
              <p:nvPr/>
            </p:nvSpPr>
            <p:spPr>
              <a:xfrm>
                <a:off x="5528638" y="3143834"/>
                <a:ext cx="1087210" cy="36933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CH" dirty="0">
                    <a:solidFill>
                      <a:srgbClr val="5A5A5A"/>
                    </a:solidFill>
                    <a:latin typeface="Times" panose="02020603050405020304" pitchFamily="18" charset="0"/>
                    <a:cs typeface="Times" panose="02020603050405020304" pitchFamily="18" charset="0"/>
                  </a:rPr>
                  <a:t>171 MPa</a:t>
                </a:r>
                <a:endParaRPr lang="en-GB" dirty="0">
                  <a:solidFill>
                    <a:srgbClr val="5A5A5A"/>
                  </a:solidFill>
                  <a:latin typeface="Times" panose="02020603050405020304" pitchFamily="18" charset="0"/>
                  <a:cs typeface="Times" panose="02020603050405020304" pitchFamily="18" charset="0"/>
                </a:endParaRP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="" xmlns:a16="http://schemas.microsoft.com/office/drawing/2014/main" id="{D929D464-2AC3-6102-0BE6-ABC0951561AD}"/>
                  </a:ext>
                </a:extLst>
              </p:cNvPr>
              <p:cNvSpPr txBox="1"/>
              <p:nvPr/>
            </p:nvSpPr>
            <p:spPr>
              <a:xfrm>
                <a:off x="6994688" y="3111568"/>
                <a:ext cx="1087210" cy="36933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CH" dirty="0">
                    <a:solidFill>
                      <a:srgbClr val="5A5A5A"/>
                    </a:solidFill>
                    <a:latin typeface="Times" panose="02020603050405020304" pitchFamily="18" charset="0"/>
                    <a:cs typeface="Times" panose="02020603050405020304" pitchFamily="18" charset="0"/>
                  </a:rPr>
                  <a:t>190 MPa</a:t>
                </a:r>
                <a:endParaRPr lang="en-GB" dirty="0">
                  <a:solidFill>
                    <a:srgbClr val="5A5A5A"/>
                  </a:solidFill>
                  <a:latin typeface="Times" panose="02020603050405020304" pitchFamily="18" charset="0"/>
                  <a:cs typeface="Times" panose="02020603050405020304" pitchFamily="18" charset="0"/>
                </a:endParaRPr>
              </a:p>
            </p:txBody>
          </p:sp>
        </p:grpSp>
        <p:cxnSp>
          <p:nvCxnSpPr>
            <p:cNvPr id="14" name="Straight Arrow Connector 13">
              <a:extLst>
                <a:ext uri="{FF2B5EF4-FFF2-40B4-BE49-F238E27FC236}">
                  <a16:creationId xmlns="" xmlns:a16="http://schemas.microsoft.com/office/drawing/2014/main" id="{C2D7A005-5E3A-BE73-FE0C-AD5A0C04AD08}"/>
                </a:ext>
              </a:extLst>
            </p:cNvPr>
            <p:cNvCxnSpPr/>
            <p:nvPr/>
          </p:nvCxnSpPr>
          <p:spPr>
            <a:xfrm flipH="1">
              <a:off x="8316416" y="2993746"/>
              <a:ext cx="64807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="" xmlns:a16="http://schemas.microsoft.com/office/drawing/2014/main" id="{3A6CB8DD-1962-1289-5928-E228A0D8D2FB}"/>
                </a:ext>
              </a:extLst>
            </p:cNvPr>
            <p:cNvSpPr txBox="1"/>
            <p:nvPr/>
          </p:nvSpPr>
          <p:spPr>
            <a:xfrm>
              <a:off x="8282156" y="3038855"/>
              <a:ext cx="809288" cy="7386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400" dirty="0">
                  <a:solidFill>
                    <a:schemeClr val="bg2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7 </a:t>
              </a:r>
              <a:r>
                <a:rPr lang="fr-CH" sz="1400" dirty="0" err="1">
                  <a:solidFill>
                    <a:schemeClr val="bg2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TeV</a:t>
              </a:r>
              <a:endParaRPr lang="fr-CH" sz="1400" dirty="0">
                <a:solidFill>
                  <a:schemeClr val="bg2"/>
                </a:solidFill>
                <a:latin typeface="Times" panose="02020603050405020304" pitchFamily="18" charset="0"/>
                <a:cs typeface="Times" panose="02020603050405020304" pitchFamily="18" charset="0"/>
              </a:endParaRPr>
            </a:p>
            <a:p>
              <a:pPr algn="ctr"/>
              <a:r>
                <a:rPr lang="fr-CH" sz="1400" dirty="0">
                  <a:solidFill>
                    <a:schemeClr val="bg2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80% </a:t>
              </a:r>
              <a:r>
                <a:rPr lang="fr-CH" sz="1400" dirty="0" err="1">
                  <a:solidFill>
                    <a:schemeClr val="bg2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s.s.</a:t>
              </a:r>
              <a:endParaRPr lang="fr-CH" sz="1400" dirty="0">
                <a:solidFill>
                  <a:schemeClr val="bg2"/>
                </a:solidFill>
                <a:latin typeface="Times" panose="02020603050405020304" pitchFamily="18" charset="0"/>
                <a:cs typeface="Times" panose="02020603050405020304" pitchFamily="18" charset="0"/>
              </a:endParaRPr>
            </a:p>
            <a:p>
              <a:pPr algn="ctr"/>
              <a:r>
                <a:rPr lang="fr-CH" sz="1400" dirty="0">
                  <a:solidFill>
                    <a:schemeClr val="bg2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at 1.9 K</a:t>
              </a:r>
              <a:endParaRPr lang="en-GB" sz="1400" dirty="0">
                <a:solidFill>
                  <a:schemeClr val="bg2"/>
                </a:solidFill>
                <a:latin typeface="Times" panose="02020603050405020304" pitchFamily="18" charset="0"/>
                <a:cs typeface="Times" panose="02020603050405020304" pitchFamily="18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="" xmlns:a16="http://schemas.microsoft.com/office/drawing/2014/main" id="{643B9F64-9FB7-817B-78CD-866D3586A3F6}"/>
                </a:ext>
              </a:extLst>
            </p:cNvPr>
            <p:cNvSpPr txBox="1"/>
            <p:nvPr/>
          </p:nvSpPr>
          <p:spPr>
            <a:xfrm>
              <a:off x="8237512" y="1976522"/>
              <a:ext cx="809288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400" dirty="0">
                  <a:solidFill>
                    <a:schemeClr val="bg2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90% </a:t>
              </a:r>
              <a:r>
                <a:rPr lang="fr-CH" sz="1400" dirty="0" err="1">
                  <a:solidFill>
                    <a:schemeClr val="bg2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s.s.</a:t>
              </a:r>
              <a:endParaRPr lang="fr-CH" sz="1400" dirty="0">
                <a:solidFill>
                  <a:schemeClr val="bg2"/>
                </a:solidFill>
                <a:latin typeface="Times" panose="02020603050405020304" pitchFamily="18" charset="0"/>
                <a:cs typeface="Times" panose="02020603050405020304" pitchFamily="18" charset="0"/>
              </a:endParaRPr>
            </a:p>
            <a:p>
              <a:pPr algn="ctr"/>
              <a:r>
                <a:rPr lang="fr-CH" sz="1400" dirty="0">
                  <a:solidFill>
                    <a:schemeClr val="bg2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at 1.9 K</a:t>
              </a:r>
              <a:endParaRPr lang="en-GB" sz="1400" dirty="0">
                <a:solidFill>
                  <a:schemeClr val="bg2"/>
                </a:solidFill>
                <a:latin typeface="Times" panose="02020603050405020304" pitchFamily="18" charset="0"/>
                <a:cs typeface="Times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835810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Features of superconducting magnets for accelerators</a:t>
            </a: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E. Todesco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xmlns="" id="{24B1ADEC-1912-4573-AA9D-96BF6197023C}"/>
              </a:ext>
            </a:extLst>
          </p:cNvPr>
          <p:cNvSpPr txBox="1">
            <a:spLocks/>
          </p:cNvSpPr>
          <p:nvPr/>
        </p:nvSpPr>
        <p:spPr>
          <a:xfrm>
            <a:off x="316055" y="771549"/>
            <a:ext cx="8504417" cy="3786913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Compact,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highly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optimizied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and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cost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-effective: the </a:t>
            </a:r>
            <a:r>
              <a:rPr lang="fr-CH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capsule </a:t>
            </a:r>
            <a:r>
              <a:rPr lang="fr-CH" sz="18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hotels</a:t>
            </a:r>
            <a:r>
              <a:rPr lang="fr-CH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applications of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superconductivity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?</a:t>
            </a: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xmlns="" id="{620BA10A-6677-F972-DCA6-73DE154508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374000"/>
            <a:ext cx="4681853" cy="3511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 Box 8">
            <a:extLst>
              <a:ext uri="{FF2B5EF4-FFF2-40B4-BE49-F238E27FC236}">
                <a16:creationId xmlns:a16="http://schemas.microsoft.com/office/drawing/2014/main" xmlns="" id="{ED76D732-FF7A-DD82-205C-256D1C6CB1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55094" y="4885389"/>
            <a:ext cx="3240360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9pPr>
          </a:lstStyle>
          <a:p>
            <a:pPr algn="ctr"/>
            <a:r>
              <a:rPr lang="it-IT" sz="1000" dirty="0"/>
              <a:t>Nine Hours Narita Airport capsule hotel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7388716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Features of superconducting magnets for accelerators</a:t>
            </a: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E. Todesco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xmlns="" id="{24B1ADEC-1912-4573-AA9D-96BF6197023C}"/>
              </a:ext>
            </a:extLst>
          </p:cNvPr>
          <p:cNvSpPr txBox="1">
            <a:spLocks/>
          </p:cNvSpPr>
          <p:nvPr/>
        </p:nvSpPr>
        <p:spPr>
          <a:xfrm>
            <a:off x="316055" y="771549"/>
            <a:ext cx="8504417" cy="4104457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Overall current densities of </a:t>
            </a:r>
            <a:r>
              <a:rPr lang="en-GB" sz="18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</a:t>
            </a:r>
            <a:r>
              <a:rPr lang="en-GB" sz="18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500 A/mm</a:t>
            </a:r>
            <a:r>
              <a:rPr lang="en-GB" sz="1800" baseline="300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18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are a peculiar feature</a:t>
            </a:r>
            <a:r>
              <a:rPr lang="en-GB" sz="1800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/challenge </a:t>
            </a:r>
            <a:r>
              <a:rPr lang="en-GB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accelerator magnets (</a:t>
            </a:r>
            <a:r>
              <a:rPr lang="en-GB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overall current density = current density over insulated coil)</a:t>
            </a:r>
          </a:p>
          <a:p>
            <a:pPr lvl="1" algn="l"/>
            <a:r>
              <a:rPr lang="en-GB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One </a:t>
            </a:r>
            <a:r>
              <a:rPr lang="en-GB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order of magnitude </a:t>
            </a:r>
            <a:r>
              <a:rPr lang="en-GB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above </a:t>
            </a:r>
            <a:r>
              <a:rPr lang="en-GB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applications as HEP </a:t>
            </a:r>
            <a:r>
              <a:rPr lang="en-GB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detector </a:t>
            </a:r>
            <a:r>
              <a:rPr lang="en-GB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magnets or fusion magnets</a:t>
            </a:r>
          </a:p>
          <a:p>
            <a:pPr lvl="1"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GB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GB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</a:t>
            </a:r>
            <a:r>
              <a:rPr lang="en-GB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large current density is needed for compactness </a:t>
            </a:r>
            <a:r>
              <a:rPr lang="en-GB" sz="18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required in the transverse size</a:t>
            </a:r>
            <a:r>
              <a:rPr lang="en-GB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	</a:t>
            </a:r>
          </a:p>
          <a:p>
            <a:pPr lvl="1" algn="l"/>
            <a:r>
              <a:rPr lang="en-GB" sz="16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</a:t>
            </a:r>
            <a:r>
              <a:rPr lang="en-GB" sz="1600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</a:t>
            </a:r>
            <a:r>
              <a:rPr lang="en-GB" sz="16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cm for the active part </a:t>
            </a:r>
            <a:r>
              <a:rPr lang="en-GB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(coil around the bore</a:t>
            </a:r>
            <a:r>
              <a:rPr lang="en-GB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en-GB" sz="16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</a:t>
            </a:r>
            <a:r>
              <a:rPr lang="en-GB" sz="1600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en-GB" sz="16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 for the total size of </a:t>
            </a:r>
            <a:r>
              <a:rPr lang="en-GB" sz="1600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cryostat</a:t>
            </a:r>
            <a:endParaRPr lang="en-GB" sz="1600" dirty="0">
              <a:solidFill>
                <a:schemeClr val="accent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GB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Other applications have other types of challenges as </a:t>
            </a:r>
          </a:p>
          <a:p>
            <a:pPr lvl="1" algn="l"/>
            <a:r>
              <a:rPr lang="en-GB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Total size for HEP </a:t>
            </a:r>
            <a:r>
              <a:rPr lang="en-GB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detector magnets, total size and pulsed field for ITER magnets  </a:t>
            </a:r>
          </a:p>
          <a:p>
            <a:pPr lvl="1" algn="l"/>
            <a:r>
              <a:rPr lang="en-GB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Coupling between circuits and different temperatures  in the SC link </a:t>
            </a:r>
            <a:endParaRPr lang="en-GB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8304369"/>
              </p:ext>
            </p:extLst>
          </p:nvPr>
        </p:nvGraphicFramePr>
        <p:xfrm>
          <a:off x="1331640" y="1707654"/>
          <a:ext cx="6307531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1506"/>
                <a:gridCol w="1261506"/>
                <a:gridCol w="1670128"/>
                <a:gridCol w="852885"/>
                <a:gridCol w="1261506"/>
              </a:tblGrid>
              <a:tr h="366328">
                <a:tc>
                  <a:txBody>
                    <a:bodyPr/>
                    <a:lstStyle/>
                    <a:p>
                      <a:endParaRPr lang="en-US" sz="1200" b="0" dirty="0">
                        <a:solidFill>
                          <a:schemeClr val="tx1"/>
                        </a:solidFill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Overall current density (A/mm</a:t>
                      </a:r>
                      <a:r>
                        <a:rPr lang="en-US" sz="1200" b="0" baseline="30000" dirty="0" smtClean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2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)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Superconductor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 current density (A/mm</a:t>
                      </a:r>
                      <a:r>
                        <a:rPr lang="en-US" sz="1200" b="0" baseline="30000" dirty="0" smtClean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2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)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Ramp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Field in conductor (T)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Times"/>
                        <a:cs typeface="Times"/>
                      </a:endParaRPr>
                    </a:p>
                  </a:txBody>
                  <a:tcPr/>
                </a:tc>
              </a:tr>
              <a:tr h="219797">
                <a:tc>
                  <a:txBody>
                    <a:bodyPr/>
                    <a:lstStyle/>
                    <a:p>
                      <a:r>
                        <a:rPr lang="en-US" sz="1200" dirty="0" err="1" smtClean="0">
                          <a:latin typeface="Times"/>
                          <a:cs typeface="Times"/>
                        </a:rPr>
                        <a:t>Tevatron</a:t>
                      </a:r>
                      <a:r>
                        <a:rPr lang="en-US" sz="1200" dirty="0" smtClean="0">
                          <a:latin typeface="Times"/>
                          <a:cs typeface="Times"/>
                        </a:rPr>
                        <a:t> dipole</a:t>
                      </a:r>
                      <a:endParaRPr lang="en-US" sz="1200" dirty="0"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Times"/>
                          <a:cs typeface="Times"/>
                        </a:rPr>
                        <a:t>360</a:t>
                      </a:r>
                      <a:endParaRPr lang="en-US" sz="1200" dirty="0"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Times"/>
                          <a:cs typeface="Times"/>
                        </a:rPr>
                        <a:t>1550</a:t>
                      </a:r>
                      <a:endParaRPr lang="en-US" sz="1200" dirty="0"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Times"/>
                          <a:cs typeface="Times"/>
                        </a:rPr>
                        <a:t>slow</a:t>
                      </a:r>
                      <a:endParaRPr lang="en-US" sz="1200" dirty="0"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Times"/>
                          <a:cs typeface="Times"/>
                        </a:rPr>
                        <a:t>4.7</a:t>
                      </a:r>
                      <a:endParaRPr lang="en-US" sz="1200" dirty="0">
                        <a:latin typeface="Times"/>
                        <a:cs typeface="Times"/>
                      </a:endParaRPr>
                    </a:p>
                  </a:txBody>
                  <a:tcPr/>
                </a:tc>
              </a:tr>
              <a:tr h="219797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Times"/>
                          <a:cs typeface="Times"/>
                        </a:rPr>
                        <a:t>LHC dipole</a:t>
                      </a:r>
                      <a:endParaRPr lang="en-US" sz="1200" dirty="0"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Times"/>
                          <a:cs typeface="Times"/>
                        </a:rPr>
                        <a:t>360/440</a:t>
                      </a:r>
                      <a:endParaRPr lang="en-US" sz="1200" dirty="0"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Times"/>
                          <a:cs typeface="Times"/>
                        </a:rPr>
                        <a:t>1260/1820</a:t>
                      </a:r>
                      <a:endParaRPr lang="en-US" sz="1200" dirty="0"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Times"/>
                          <a:cs typeface="Times"/>
                        </a:rPr>
                        <a:t>slow</a:t>
                      </a:r>
                      <a:endParaRPr lang="en-US" sz="1200" dirty="0"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Times"/>
                          <a:cs typeface="Times"/>
                        </a:rPr>
                        <a:t>8.6</a:t>
                      </a:r>
                      <a:endParaRPr lang="en-US" sz="1200" dirty="0">
                        <a:latin typeface="Times"/>
                        <a:cs typeface="Times"/>
                      </a:endParaRPr>
                    </a:p>
                  </a:txBody>
                  <a:tcPr/>
                </a:tc>
              </a:tr>
              <a:tr h="219797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Times"/>
                          <a:cs typeface="Times"/>
                        </a:rPr>
                        <a:t>ATLAS BCT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Times"/>
                          <a:cs typeface="Times"/>
                        </a:rPr>
                        <a:t>30</a:t>
                      </a:r>
                      <a:endParaRPr lang="en-US" sz="1200" dirty="0"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Times"/>
                          <a:cs typeface="Times"/>
                        </a:rPr>
                        <a:t>950</a:t>
                      </a:r>
                      <a:endParaRPr lang="en-US" sz="1200" dirty="0"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Times"/>
                          <a:cs typeface="Times"/>
                        </a:rPr>
                        <a:t>very slow</a:t>
                      </a:r>
                      <a:endParaRPr lang="en-US" sz="1200" dirty="0"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Times"/>
                          <a:cs typeface="Times"/>
                        </a:rPr>
                        <a:t>3.9</a:t>
                      </a:r>
                      <a:endParaRPr lang="en-US" sz="1200" dirty="0">
                        <a:latin typeface="Times"/>
                        <a:cs typeface="Times"/>
                      </a:endParaRPr>
                    </a:p>
                  </a:txBody>
                  <a:tcPr/>
                </a:tc>
              </a:tr>
              <a:tr h="219797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Times"/>
                          <a:cs typeface="Times"/>
                        </a:rPr>
                        <a:t>ITER (TF &amp; CS)</a:t>
                      </a:r>
                      <a:endParaRPr lang="en-US" sz="1200" dirty="0"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Times"/>
                          <a:cs typeface="Times"/>
                        </a:rPr>
                        <a:t>20 to 40</a:t>
                      </a:r>
                      <a:endParaRPr lang="en-US" sz="1200" dirty="0"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Times"/>
                          <a:cs typeface="Times"/>
                        </a:rPr>
                        <a:t>150</a:t>
                      </a:r>
                      <a:endParaRPr lang="en-US" sz="1200" dirty="0"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Times"/>
                          <a:cs typeface="Times"/>
                        </a:rPr>
                        <a:t>very fast</a:t>
                      </a:r>
                      <a:endParaRPr lang="en-US" sz="1200" dirty="0"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Times"/>
                          <a:cs typeface="Times"/>
                        </a:rPr>
                        <a:t>5 to 13</a:t>
                      </a:r>
                      <a:endParaRPr lang="en-US" sz="1200" dirty="0">
                        <a:latin typeface="Times"/>
                        <a:cs typeface="Times"/>
                      </a:endParaRPr>
                    </a:p>
                  </a:txBody>
                  <a:tcPr/>
                </a:tc>
              </a:tr>
              <a:tr h="219797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Times"/>
                          <a:cs typeface="Times"/>
                        </a:rPr>
                        <a:t>HL</a:t>
                      </a:r>
                      <a:r>
                        <a:rPr lang="en-US" sz="1200" baseline="0" dirty="0" smtClean="0">
                          <a:latin typeface="Times"/>
                          <a:cs typeface="Times"/>
                        </a:rPr>
                        <a:t>-LHC SC link</a:t>
                      </a:r>
                      <a:endParaRPr lang="en-US" sz="1200" dirty="0"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Times"/>
                          <a:cs typeface="Times"/>
                        </a:rPr>
                        <a:t>17</a:t>
                      </a:r>
                      <a:endParaRPr lang="en-US" sz="1200" dirty="0"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Times"/>
                          <a:cs typeface="Times"/>
                        </a:rPr>
                        <a:t>1450</a:t>
                      </a:r>
                      <a:endParaRPr lang="en-US" sz="1200" dirty="0"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Times"/>
                          <a:cs typeface="Times"/>
                        </a:rPr>
                        <a:t>slow</a:t>
                      </a:r>
                      <a:endParaRPr lang="en-US" sz="1200" dirty="0"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Times"/>
                          <a:cs typeface="Times"/>
                        </a:rPr>
                        <a:t>Self field (&lt;1 T)</a:t>
                      </a:r>
                      <a:endParaRPr lang="en-US" sz="1200" dirty="0">
                        <a:latin typeface="Times"/>
                        <a:cs typeface="Time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64597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Field, collider size, and energy</a:t>
            </a:r>
            <a:endParaRPr lang="en-GB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E. Todesco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xmlns="" id="{24B1ADEC-1912-4573-AA9D-96BF6197023C}"/>
              </a:ext>
            </a:extLst>
          </p:cNvPr>
          <p:cNvSpPr txBox="1">
            <a:spLocks/>
          </p:cNvSpPr>
          <p:nvPr/>
        </p:nvSpPr>
        <p:spPr>
          <a:xfrm>
            <a:off x="316055" y="771549"/>
            <a:ext cx="4111929" cy="4104457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Energy of a particle accelerator is given by </a:t>
            </a:r>
            <a:r>
              <a:rPr lang="en-GB" sz="18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magnetic field and accelerator size</a:t>
            </a:r>
          </a:p>
          <a:p>
            <a:pPr algn="l"/>
            <a:endParaRPr lang="en-GB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GB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GB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GB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GB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GB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>
              <a:buNone/>
            </a:pPr>
            <a:r>
              <a:rPr lang="en-GB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Long accelerators ?</a:t>
            </a:r>
          </a:p>
          <a:p>
            <a:pPr algn="l"/>
            <a:endParaRPr lang="en-GB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>
              <a:buNone/>
            </a:pPr>
            <a:r>
              <a:rPr lang="en-GB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	</a:t>
            </a:r>
          </a:p>
          <a:p>
            <a:pPr marL="0" indent="0" algn="l">
              <a:buNone/>
            </a:pPr>
            <a:r>
              <a:rPr lang="en-GB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GB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	High fields ?</a:t>
            </a:r>
          </a:p>
          <a:p>
            <a:pPr algn="l"/>
            <a:endParaRPr lang="en-GB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GB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GB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GB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67" descr="sync_dip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3408" y="1633562"/>
            <a:ext cx="2973100" cy="14640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7" name="Object 6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9302074"/>
              </p:ext>
            </p:extLst>
          </p:nvPr>
        </p:nvGraphicFramePr>
        <p:xfrm>
          <a:off x="650875" y="3028950"/>
          <a:ext cx="3370263" cy="409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2" name="Equation" r:id="rId5" imgW="1562100" imgH="190500" progId="Equation.3">
                  <p:embed/>
                </p:oleObj>
              </mc:Choice>
              <mc:Fallback>
                <p:oleObj name="Equation" r:id="rId5" imgW="1562100" imgH="190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0875" y="3028950"/>
                        <a:ext cx="3370263" cy="4095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27584" y="3990862"/>
            <a:ext cx="1370856" cy="115263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685665" y="3435846"/>
            <a:ext cx="1094247" cy="1273115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xmlns="" id="{24B1ADEC-1912-4573-AA9D-96BF6197023C}"/>
              </a:ext>
            </a:extLst>
          </p:cNvPr>
          <p:cNvSpPr txBox="1">
            <a:spLocks/>
          </p:cNvSpPr>
          <p:nvPr/>
        </p:nvSpPr>
        <p:spPr>
          <a:xfrm>
            <a:off x="4788024" y="771549"/>
            <a:ext cx="4111929" cy="4104457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Field of a magnet is given by current density and coil width</a:t>
            </a:r>
          </a:p>
          <a:p>
            <a:pPr algn="l"/>
            <a:endParaRPr lang="en-GB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GB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GB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GB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GB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GB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GB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GB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>
              <a:buNone/>
            </a:pPr>
            <a:r>
              <a:rPr lang="en-GB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	</a:t>
            </a:r>
          </a:p>
          <a:p>
            <a:pPr marL="0" indent="0" algn="l">
              <a:buNone/>
            </a:pPr>
            <a:r>
              <a:rPr lang="en-GB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GB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endParaRPr lang="en-GB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3" name="Object 6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3658332"/>
              </p:ext>
            </p:extLst>
          </p:nvPr>
        </p:nvGraphicFramePr>
        <p:xfrm>
          <a:off x="4685004" y="2906642"/>
          <a:ext cx="4370387" cy="625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3" name="Equation" r:id="rId9" imgW="2120900" imgH="304800" progId="Equation.3">
                  <p:embed/>
                </p:oleObj>
              </mc:Choice>
              <mc:Fallback>
                <p:oleObj name="Equation" r:id="rId9" imgW="2120900" imgH="304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85004" y="2906642"/>
                        <a:ext cx="4370387" cy="62547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6" name="Picture 15" descr="dipole_sk_mnw3"/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419" y="1419622"/>
            <a:ext cx="1714805" cy="1367705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5" name="TextBox 4"/>
          <p:cNvSpPr txBox="1"/>
          <p:nvPr/>
        </p:nvSpPr>
        <p:spPr>
          <a:xfrm>
            <a:off x="87638" y="2365598"/>
            <a:ext cx="11977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CA1100"/>
                </a:solidFill>
                <a:latin typeface="Times"/>
                <a:cs typeface="Times"/>
              </a:rPr>
              <a:t>Speed of light</a:t>
            </a:r>
            <a:endParaRPr lang="en-US" sz="1400" dirty="0">
              <a:solidFill>
                <a:srgbClr val="CA1100"/>
              </a:solidFill>
              <a:latin typeface="Times"/>
              <a:cs typeface="Times"/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971600" y="2673375"/>
            <a:ext cx="864096" cy="474439"/>
          </a:xfrm>
          <a:prstGeom prst="straightConnector1">
            <a:avLst/>
          </a:prstGeom>
          <a:ln>
            <a:solidFill>
              <a:schemeClr val="accent3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6300192" y="2499742"/>
            <a:ext cx="288032" cy="515908"/>
          </a:xfrm>
          <a:prstGeom prst="straightConnector1">
            <a:avLst/>
          </a:prstGeom>
          <a:ln>
            <a:solidFill>
              <a:schemeClr val="accent3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6435080" y="2137150"/>
            <a:ext cx="574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A1100"/>
                </a:solidFill>
                <a:latin typeface="Symbol" charset="2"/>
                <a:cs typeface="Symbol" charset="2"/>
              </a:rPr>
              <a:t>m</a:t>
            </a:r>
            <a:r>
              <a:rPr lang="en-US" baseline="-25000" dirty="0" smtClean="0">
                <a:solidFill>
                  <a:srgbClr val="CA1100"/>
                </a:solidFill>
                <a:latin typeface="Times"/>
                <a:cs typeface="Times"/>
              </a:rPr>
              <a:t>0</a:t>
            </a:r>
            <a:r>
              <a:rPr lang="en-US" dirty="0" smtClean="0">
                <a:solidFill>
                  <a:srgbClr val="CA1100"/>
                </a:solidFill>
                <a:latin typeface="Times"/>
                <a:cs typeface="Times"/>
              </a:rPr>
              <a:t>/2</a:t>
            </a:r>
            <a:endParaRPr lang="en-US" dirty="0">
              <a:solidFill>
                <a:srgbClr val="CA1100"/>
              </a:solidFill>
              <a:latin typeface="Times"/>
              <a:cs typeface="Times"/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009239" y="1419622"/>
            <a:ext cx="1996962" cy="1596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26212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3" grpId="0"/>
    </p:bld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Presentation3" id="{E58F0CB8-C230-487D-984B-05F0DC60F7EF}" vid="{F8C82AC0-0E06-4D73-AEA3-BEA7951E7379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conOverlay xmlns="http://schemas.microsoft.com/sharepoint/v4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4C524BDF110D040B68CA70FE3294456" ma:contentTypeVersion="1" ma:contentTypeDescription="Create a new document." ma:contentTypeScope="" ma:versionID="89b14a02302ad28749ee1cac92c78013">
  <xsd:schema xmlns:xsd="http://www.w3.org/2001/XMLSchema" xmlns:xs="http://www.w3.org/2001/XMLSchema" xmlns:p="http://schemas.microsoft.com/office/2006/metadata/properties" xmlns:ns2="http://schemas.microsoft.com/sharepoint/v4" targetNamespace="http://schemas.microsoft.com/office/2006/metadata/properties" ma:root="true" ma:fieldsID="23c11eee0d542004c4a7d729835418c6" ns2:_="">
    <xsd:import namespace="http://schemas.microsoft.com/sharepoint/v4"/>
    <xsd:element name="properties">
      <xsd:complexType>
        <xsd:sequence>
          <xsd:element name="documentManagement">
            <xsd:complexType>
              <xsd:all>
                <xsd:element ref="ns2:IconOverla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8" nillable="true" ma:displayName="IconOverlay" ma:hidden="true" ma:internalName="IconOverlay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8F26443-B57E-462D-8A1B-8B66904E8E2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21DCB4E-5F44-49E2-937F-E6AC00142344}">
  <ds:schemaRefs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microsoft.com/sharepoint/v4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9B151538-7B12-4890-887A-E687D801648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Template_Presentation_PSM_16.9rev1</Template>
  <TotalTime>55767</TotalTime>
  <Words>7359</Words>
  <Application>Microsoft Macintosh PowerPoint</Application>
  <PresentationFormat>On-screen Show (16:9)</PresentationFormat>
  <Paragraphs>1356</Paragraphs>
  <Slides>67</Slides>
  <Notes>60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67</vt:i4>
      </vt:variant>
    </vt:vector>
  </HeadingPairs>
  <TitlesOfParts>
    <vt:vector size="69" baseType="lpstr">
      <vt:lpstr>Thème Office</vt:lpstr>
      <vt:lpstr>Equation</vt:lpstr>
      <vt:lpstr>Status and perspectives in high field superconducting magnets for particle accelerators</vt:lpstr>
      <vt:lpstr>Acknowledgments</vt:lpstr>
      <vt:lpstr>Foreword</vt:lpstr>
      <vt:lpstr>My name is Bond …</vt:lpstr>
      <vt:lpstr>… a few years later, between France and Switzerland</vt:lpstr>
      <vt:lpstr>Contents</vt:lpstr>
      <vt:lpstr>Features of superconducting magnets for accelerators</vt:lpstr>
      <vt:lpstr>Features of superconducting magnets for accelerators</vt:lpstr>
      <vt:lpstr>Field, collider size, and energy</vt:lpstr>
      <vt:lpstr>Features of superconducting magnets for accelerators</vt:lpstr>
      <vt:lpstr>Requirements of superconducting magnets for accelerators</vt:lpstr>
      <vt:lpstr>Contents</vt:lpstr>
      <vt:lpstr>From ISR to LHC</vt:lpstr>
      <vt:lpstr>From ISR to LHC</vt:lpstr>
      <vt:lpstr>From ISR to LHC</vt:lpstr>
      <vt:lpstr>From ISR to LHC</vt:lpstr>
      <vt:lpstr>From ISR to LHC</vt:lpstr>
      <vt:lpstr>Lessons to be taken</vt:lpstr>
      <vt:lpstr>Contents</vt:lpstr>
      <vt:lpstr>Above 10 T</vt:lpstr>
      <vt:lpstr>History of records in dipole field for Nb3Sn</vt:lpstr>
      <vt:lpstr>PowerPoint Presentation</vt:lpstr>
      <vt:lpstr>PowerPoint Presentation</vt:lpstr>
      <vt:lpstr>PowerPoint Presentation</vt:lpstr>
      <vt:lpstr>Lessons to be taken</vt:lpstr>
      <vt:lpstr>Contents</vt:lpstr>
      <vt:lpstr>The high luminosity LHC (HL-LHC)</vt:lpstr>
      <vt:lpstr>The US LHC accelerator R&amp;D program</vt:lpstr>
      <vt:lpstr>The Nb3Sn triplet magnets MQXF</vt:lpstr>
      <vt:lpstr>Results: reproducibility</vt:lpstr>
      <vt:lpstr>Results: operational margins</vt:lpstr>
      <vt:lpstr>Results: endurance and resiliance</vt:lpstr>
      <vt:lpstr>Results: overcoming limitations</vt:lpstr>
      <vt:lpstr>Results: new paradigm for protection</vt:lpstr>
      <vt:lpstr>Lessons to be taken</vt:lpstr>
      <vt:lpstr>Contents</vt:lpstr>
      <vt:lpstr>FCC-hh requirements: a 100 TeV collider at CERN</vt:lpstr>
      <vt:lpstr>SPPC requirements: a 100 TeV collider in China</vt:lpstr>
      <vt:lpstr>Superconductor needs</vt:lpstr>
      <vt:lpstr>Three programs</vt:lpstr>
      <vt:lpstr>Cosq designs</vt:lpstr>
      <vt:lpstr>Cosq designs</vt:lpstr>
      <vt:lpstr>How stress scales for sector coils</vt:lpstr>
      <vt:lpstr>Block design</vt:lpstr>
      <vt:lpstr>Common coil</vt:lpstr>
      <vt:lpstr>Stress management: cosq and common coil</vt:lpstr>
      <vt:lpstr>Full stress management: CCT</vt:lpstr>
      <vt:lpstr>Lessons to be taken</vt:lpstr>
      <vt:lpstr>Muon collider requirements</vt:lpstr>
      <vt:lpstr>Contents</vt:lpstr>
      <vt:lpstr>The ideal superconductor would have …</vt:lpstr>
      <vt:lpstr>The ideal superconductor for accelerator magnets</vt:lpstr>
      <vt:lpstr>Three conductors for HTS</vt:lpstr>
      <vt:lpstr>Two options: hybrid or full HTS ?</vt:lpstr>
      <vt:lpstr>The challenge of hysteresis for tapes</vt:lpstr>
      <vt:lpstr>The challenge of protection and detection</vt:lpstr>
      <vt:lpstr>Lessons to be taken</vt:lpstr>
      <vt:lpstr>Some personal final remarks</vt:lpstr>
      <vt:lpstr>Thanks !</vt:lpstr>
      <vt:lpstr>Appendix</vt:lpstr>
      <vt:lpstr>MQXF short model timeline</vt:lpstr>
      <vt:lpstr>MQXFA (4.2 m long) timeline</vt:lpstr>
      <vt:lpstr>MQXFB (7.15 m long) timeline</vt:lpstr>
      <vt:lpstr>Appendix</vt:lpstr>
      <vt:lpstr>Appendix</vt:lpstr>
      <vt:lpstr>Preload matters (for cosq)</vt:lpstr>
      <vt:lpstr>Stress limits (for cosq)</vt:lpstr>
    </vt:vector>
  </TitlesOfParts>
  <Company>APO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HL-LHC Project Steering Meeting WPxxx Description</dc:title>
  <dc:creator>Cecile Noels</dc:creator>
  <cp:lastModifiedBy>Ezio Todesco</cp:lastModifiedBy>
  <cp:revision>1323</cp:revision>
  <dcterms:created xsi:type="dcterms:W3CDTF">2020-02-06T17:34:13Z</dcterms:created>
  <dcterms:modified xsi:type="dcterms:W3CDTF">2024-09-06T19:21:28Z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0x01010054C524BDF110D040B68CA70FE3294456</vt:lpwstr>
  </property>
</Properties>
</file>