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67" d="100"/>
          <a:sy n="67" d="100"/>
        </p:scale>
        <p:origin x="5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EA6DD-BE86-17F7-8421-B6AB2C9D17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107A9E-B469-F422-5BED-BE7C0178EC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02292-E226-9228-F2BD-3F0442650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4939-BCEE-48E4-8F2A-7B53F3C97848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04FBD-DE04-1EBC-270C-4CB051F4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0A021-068E-4529-3495-7851364AC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F8D2-5777-4957-BF66-4726FB70A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218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32ECD-16F0-6BE5-F91D-AA55A0FAF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5051D6-E5A5-8BDF-E4DC-DE44AE2C9C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ADDE6-1F96-8253-6116-E0848C855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4939-BCEE-48E4-8F2A-7B53F3C97848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2BBC1-39F0-5A97-F312-34F4BB26B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D72198-E260-7EA3-2498-69419116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F8D2-5777-4957-BF66-4726FB70A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090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EB4B06-1AB0-0010-A2C5-65AD8487CF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260F0A-422B-D0E4-0642-9B6DF7D7A6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C5829-9D70-2B8C-4F79-0CEA8F622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4939-BCEE-48E4-8F2A-7B53F3C97848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8FE09-1003-5176-DCC1-5FBABAB4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AFAF7-6FCF-B639-FFFA-367E36DA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F8D2-5777-4957-BF66-4726FB70A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19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A2ADD-08AD-9B89-28C8-F1F5C3759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FE56A-925F-557F-2A4A-BA6F574E4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9E4D5-9BD8-C3B5-D0C1-02A12EC52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4939-BCEE-48E4-8F2A-7B53F3C97848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3803C-3687-5D99-9648-10D54F0C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3BDE2-0439-AC7D-B93A-6487A34E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F8D2-5777-4957-BF66-4726FB70A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333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C2505-92FE-DD06-7957-3F9874D6B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0DAB0C-6CD4-EB64-B06D-DE50F2590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E856E-6FBD-9709-E80D-6DA289122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4939-BCEE-48E4-8F2A-7B53F3C97848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37F6F-4DDF-D4D2-C22E-7F1D957AF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134BA-C55D-A12D-8F45-93387E8CE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F8D2-5777-4957-BF66-4726FB70A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92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48E44-10BC-7F91-28A3-BCC91B5A1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8F1E0-2C56-6E82-B66B-9BAC920692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F378E6-4382-1AA4-A0B1-E83552BFE9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5CB0CC-12C0-445D-9DA0-A15787B5D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4939-BCEE-48E4-8F2A-7B53F3C97848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D6D9E5-86EC-4290-40A2-BB2F2C3DF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D6D4E2-2DB7-6A90-FCB7-DDF25F914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F8D2-5777-4957-BF66-4726FB70A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86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30C2F-DC7D-A883-C207-788AE09F6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07C5A9-6CBF-CC6F-917E-20795CE14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C150C-E6D1-71F2-EF17-35DC0E6C3D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D19650-9A75-51BF-5F65-4714A0C8F9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B4C8C9-56D4-BDC7-509E-5EB0288CFC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010A78-A3EA-73DF-1EAE-E358D0B1D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4939-BCEE-48E4-8F2A-7B53F3C97848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B9AF9A-CBF1-56BB-2639-5B5ADA984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FFE0FC-D99C-CDC9-A24D-A19C8850F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F8D2-5777-4957-BF66-4726FB70A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992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3AFC7-8973-4B27-7BFB-1AD3F4F5A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C534AE-54B4-0AFE-9755-2ED5252A7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4939-BCEE-48E4-8F2A-7B53F3C97848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2B5E78-722C-4AAE-70A1-A42FDF80D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72CFD2-B5DA-9A14-BB2A-8F76254A0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F8D2-5777-4957-BF66-4726FB70A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735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7E66E8-31A1-36FF-2BB5-30D5B67EA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4939-BCEE-48E4-8F2A-7B53F3C97848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F5A2E8-CB2D-2539-3FBB-C00EE15F5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6AF912-13CE-DE9B-5DFB-F5326A46B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F8D2-5777-4957-BF66-4726FB70A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703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85080-DC37-397C-7EC1-1DF0D18EB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AB6D-C969-9594-F446-CF97F25A3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6DF699-A72E-BAB1-00E8-1E20E192F9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995C2-B63A-D932-0CCB-5C49E58AB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4939-BCEE-48E4-8F2A-7B53F3C97848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72EDB0-8941-8F88-CFFB-402B53ED1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8BC573-3CE6-71F4-AAEB-BA63D209A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F8D2-5777-4957-BF66-4726FB70A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46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2EA3D-9ACB-0CE5-26C6-77BE75BFE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68798D-3CAC-C918-4150-15BEA6D9DA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734B3-F493-9158-8334-E5C6CF9EF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731D68-6199-1AB0-4BBC-A97563845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4939-BCEE-48E4-8F2A-7B53F3C97848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C7FD17-7F38-CEC5-3D02-50E502125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3D177E-74B0-4F7A-FCCE-D8296A544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F8D2-5777-4957-BF66-4726FB70A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3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306FEB-BAFE-DCCD-8A09-B9C3FADEF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6FB01-DB74-B60B-1177-7F32F6157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302B3-C079-E1E7-91AA-3B0B7B7437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A94939-BCEE-48E4-8F2A-7B53F3C97848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82113-AEDF-8BC0-8E9C-6832DE4227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1856C-BCBF-68D3-355D-FE16991E9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4EF8D2-5777-4957-BF66-4726FB70A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159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19E0D-FF57-74D5-04FA-6D0C7BF05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0100" y="1122363"/>
            <a:ext cx="10591800" cy="2387600"/>
          </a:xfrm>
        </p:spPr>
        <p:txBody>
          <a:bodyPr/>
          <a:lstStyle/>
          <a:p>
            <a:r>
              <a:rPr lang="en-US" dirty="0"/>
              <a:t>Instrumentation for 150 MeV line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0C9CF0-B136-2518-2B01-7E43943EFD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16/10/24, 19</a:t>
            </a:r>
            <a:r>
              <a:rPr lang="en-US" baseline="30000" dirty="0"/>
              <a:t>th</a:t>
            </a:r>
            <a:r>
              <a:rPr lang="en-US" dirty="0"/>
              <a:t> AWAKE BI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0207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F06DF-8CF6-33E0-5D11-E0F4047AF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150 MeV e- 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9019-D8DF-A605-7B0C-4218627E0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717" y="1608083"/>
            <a:ext cx="3794235" cy="4884792"/>
          </a:xfrm>
        </p:spPr>
        <p:txBody>
          <a:bodyPr/>
          <a:lstStyle/>
          <a:p>
            <a:r>
              <a:rPr lang="en-US" dirty="0"/>
              <a:t>From Vittorio’s draft EDMS 3153236 ‘150 MeV  beamline description’</a:t>
            </a:r>
          </a:p>
          <a:p>
            <a:r>
              <a:rPr lang="en-US" dirty="0"/>
              <a:t>Shall be </a:t>
            </a:r>
            <a:r>
              <a:rPr lang="en-US" dirty="0" err="1"/>
              <a:t>finalised</a:t>
            </a:r>
            <a:r>
              <a:rPr lang="en-US" dirty="0"/>
              <a:t> soon. Similar document for gun will be produced (Steffen)</a:t>
            </a:r>
          </a:p>
          <a:p>
            <a:r>
              <a:rPr lang="en-US" dirty="0"/>
              <a:t>These will be basis for BI production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5ACF9F-EF22-E307-5F5A-59F0011F7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9640" y="1273064"/>
            <a:ext cx="7982360" cy="431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476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F06DF-8CF6-33E0-5D11-E0F4047AF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150 MeV e- line - BPMs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9019-D8DF-A605-7B0C-4218627E0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717" y="1608083"/>
            <a:ext cx="5875283" cy="4884792"/>
          </a:xfrm>
        </p:spPr>
        <p:txBody>
          <a:bodyPr/>
          <a:lstStyle/>
          <a:p>
            <a:r>
              <a:rPr lang="en-GB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-apple-system"/>
              </a:rPr>
              <a:t>BI will produce 9 (7+2) total 40 mm, 3 (2+1) 60 mm for the whole line (installed + spares). </a:t>
            </a:r>
          </a:p>
          <a:p>
            <a:r>
              <a:rPr lang="en-GB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-apple-system"/>
              </a:rPr>
              <a:t>Quick CF flanges of BPMs not a problem for vacuum team as long as these are designed according to ISO standards to avoid incompatibility with tensioning chains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5ACF9F-EF22-E307-5F5A-59F0011F7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203" y="1968496"/>
            <a:ext cx="6018797" cy="3251204"/>
          </a:xfrm>
          <a:prstGeom prst="rect">
            <a:avLst/>
          </a:prstGeom>
        </p:spPr>
      </p:pic>
      <p:sp>
        <p:nvSpPr>
          <p:cNvPr id="4" name="Arrow: Down 3">
            <a:extLst>
              <a:ext uri="{FF2B5EF4-FFF2-40B4-BE49-F238E27FC236}">
                <a16:creationId xmlns:a16="http://schemas.microsoft.com/office/drawing/2014/main" id="{ECD7A4E1-158B-51CD-69A8-B03364F7E023}"/>
              </a:ext>
            </a:extLst>
          </p:cNvPr>
          <p:cNvSpPr/>
          <p:nvPr/>
        </p:nvSpPr>
        <p:spPr>
          <a:xfrm>
            <a:off x="8639175" y="601608"/>
            <a:ext cx="952500" cy="162724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60</a:t>
            </a:r>
            <a:endParaRPr lang="en-GB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4AF8C30E-2DC4-8770-9E18-7E5E3B991EA1}"/>
              </a:ext>
            </a:extLst>
          </p:cNvPr>
          <p:cNvSpPr/>
          <p:nvPr/>
        </p:nvSpPr>
        <p:spPr>
          <a:xfrm>
            <a:off x="9867900" y="553189"/>
            <a:ext cx="952500" cy="162724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972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F06DF-8CF6-33E0-5D11-E0F4047AF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150 MeV e- line - BTVs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9019-D8DF-A605-7B0C-4218627E0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717" y="1608083"/>
            <a:ext cx="5875283" cy="4884792"/>
          </a:xfrm>
        </p:spPr>
        <p:txBody>
          <a:bodyPr/>
          <a:lstStyle/>
          <a:p>
            <a:r>
              <a:rPr lang="en-GB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-apple-system"/>
              </a:rPr>
              <a:t>BI will produce 7 (5+2) BTVs (installed + spares). Standard: 1 OTR, 1 scintillator, 1 target.</a:t>
            </a:r>
          </a:p>
          <a:p>
            <a:r>
              <a:rPr lang="en-GB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-apple-system"/>
              </a:rPr>
              <a:t>Aperture / screen size of the BTVs: probably the BTV at 8 metres will need a larger screen so a custom screen holder will be needed. Proposal: design for 40 mm and adapt for the 8 metres one if needed.</a:t>
            </a:r>
          </a:p>
          <a:p>
            <a:r>
              <a:rPr lang="en-GB" dirty="0">
                <a:solidFill>
                  <a:srgbClr val="333333"/>
                </a:solidFill>
                <a:highlight>
                  <a:srgbClr val="FFFFFF"/>
                </a:highlight>
                <a:latin typeface="-apple-system"/>
              </a:rPr>
              <a:t>BTV at 8 metres: 60 mm aperture flange?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5ACF9F-EF22-E307-5F5A-59F0011F7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203" y="1968496"/>
            <a:ext cx="6018797" cy="3251204"/>
          </a:xfrm>
          <a:prstGeom prst="rect">
            <a:avLst/>
          </a:prstGeom>
        </p:spPr>
      </p:pic>
      <p:sp>
        <p:nvSpPr>
          <p:cNvPr id="6" name="Arrow: Down 5">
            <a:extLst>
              <a:ext uri="{FF2B5EF4-FFF2-40B4-BE49-F238E27FC236}">
                <a16:creationId xmlns:a16="http://schemas.microsoft.com/office/drawing/2014/main" id="{4AF8C30E-2DC4-8770-9E18-7E5E3B991EA1}"/>
              </a:ext>
            </a:extLst>
          </p:cNvPr>
          <p:cNvSpPr/>
          <p:nvPr/>
        </p:nvSpPr>
        <p:spPr>
          <a:xfrm>
            <a:off x="8706351" y="365125"/>
            <a:ext cx="952500" cy="162724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1155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F06DF-8CF6-33E0-5D11-E0F4047AF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150 MeV e- line – BL monitor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9019-D8DF-A605-7B0C-4218627E0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717" y="1608083"/>
            <a:ext cx="5875283" cy="4884792"/>
          </a:xfrm>
        </p:spPr>
        <p:txBody>
          <a:bodyPr/>
          <a:lstStyle/>
          <a:p>
            <a:r>
              <a:rPr lang="en-GB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-apple-system"/>
              </a:rPr>
              <a:t>Clarify position of BL monitor. Present position best for accuracy. As part of gun: easier integration.</a:t>
            </a:r>
          </a:p>
          <a:p>
            <a:r>
              <a:rPr lang="en-GB" dirty="0">
                <a:solidFill>
                  <a:srgbClr val="333333"/>
                </a:solidFill>
                <a:highlight>
                  <a:srgbClr val="FFFFFF"/>
                </a:highlight>
                <a:latin typeface="-apple-system"/>
              </a:rPr>
              <a:t>BL monitor type not decided yet. need to define interfaces and space reservation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5ACF9F-EF22-E307-5F5A-59F0011F7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203" y="1968496"/>
            <a:ext cx="6018797" cy="325120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539D196F-1851-1F19-2E9E-55108E3CEF21}"/>
              </a:ext>
            </a:extLst>
          </p:cNvPr>
          <p:cNvSpPr/>
          <p:nvPr/>
        </p:nvSpPr>
        <p:spPr>
          <a:xfrm>
            <a:off x="9639300" y="2043112"/>
            <a:ext cx="590550" cy="5905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650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F06DF-8CF6-33E0-5D11-E0F4047AF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150 MeV e- line – requirements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9019-D8DF-A605-7B0C-4218627E0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717" y="1608083"/>
            <a:ext cx="5875283" cy="4884792"/>
          </a:xfrm>
        </p:spPr>
        <p:txBody>
          <a:bodyPr/>
          <a:lstStyle/>
          <a:p>
            <a:r>
              <a:rPr lang="en-GB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-apple-system"/>
              </a:rPr>
              <a:t>BI (Stefano) will finalise requirements document ‘Requirements for AWAKE run 2c instrumentation’ (now draft and incomplete)</a:t>
            </a:r>
          </a:p>
          <a:p>
            <a:r>
              <a:rPr lang="en-GB" dirty="0">
                <a:solidFill>
                  <a:srgbClr val="333333"/>
                </a:solidFill>
                <a:highlight>
                  <a:srgbClr val="FFFFFF"/>
                </a:highlight>
                <a:latin typeface="-apple-system"/>
              </a:rPr>
              <a:t>Basic requirements for 150 MeV line:</a:t>
            </a:r>
          </a:p>
          <a:p>
            <a:pPr lvl="1"/>
            <a:r>
              <a:rPr lang="en-GB" dirty="0">
                <a:solidFill>
                  <a:srgbClr val="333333"/>
                </a:solidFill>
                <a:highlight>
                  <a:srgbClr val="FFFFFF"/>
                </a:highlight>
                <a:latin typeface="-apple-system"/>
              </a:rPr>
              <a:t>BPMs: 10 um resolution</a:t>
            </a:r>
          </a:p>
          <a:p>
            <a:pPr lvl="1"/>
            <a:r>
              <a:rPr lang="en-GB" dirty="0">
                <a:solidFill>
                  <a:srgbClr val="333333"/>
                </a:solidFill>
                <a:highlight>
                  <a:srgbClr val="FFFFFF"/>
                </a:highlight>
                <a:latin typeface="-apple-system"/>
              </a:rPr>
              <a:t>BTVs: 50 um magnified pixel size (provided that injection size has 1 um resolution)</a:t>
            </a:r>
          </a:p>
          <a:p>
            <a:pPr lvl="1"/>
            <a:r>
              <a:rPr lang="en-GB" dirty="0">
                <a:solidFill>
                  <a:srgbClr val="333333"/>
                </a:solidFill>
                <a:highlight>
                  <a:srgbClr val="FFFFFF"/>
                </a:highlight>
                <a:latin typeface="-apple-system"/>
              </a:rPr>
              <a:t>bunch intensity: to be defined (BI proposal: in-flange </a:t>
            </a:r>
            <a:r>
              <a:rPr lang="en-GB" dirty="0" err="1">
                <a:solidFill>
                  <a:srgbClr val="333333"/>
                </a:solidFill>
                <a:highlight>
                  <a:srgbClr val="FFFFFF"/>
                </a:highlight>
                <a:latin typeface="-apple-system"/>
              </a:rPr>
              <a:t>Bergoz</a:t>
            </a:r>
            <a:r>
              <a:rPr lang="en-GB" dirty="0">
                <a:solidFill>
                  <a:srgbClr val="333333"/>
                </a:solidFill>
                <a:highlight>
                  <a:srgbClr val="FFFFFF"/>
                </a:highlight>
                <a:latin typeface="-apple-system"/>
              </a:rPr>
              <a:t> ICT )</a:t>
            </a:r>
          </a:p>
          <a:p>
            <a:pPr lvl="1"/>
            <a:r>
              <a:rPr lang="en-GB" dirty="0">
                <a:solidFill>
                  <a:srgbClr val="333333"/>
                </a:solidFill>
                <a:highlight>
                  <a:srgbClr val="FFFFFF"/>
                </a:highlight>
                <a:latin typeface="-apple-system"/>
              </a:rPr>
              <a:t>BL: 10 % resolution (20 fs)?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629F82-34F0-3638-96F0-B6ECBC600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118" y="1372021"/>
            <a:ext cx="5517290" cy="508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01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315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-apple-system</vt:lpstr>
      <vt:lpstr>Aptos</vt:lpstr>
      <vt:lpstr>Aptos Display</vt:lpstr>
      <vt:lpstr>Arial</vt:lpstr>
      <vt:lpstr>Office Theme</vt:lpstr>
      <vt:lpstr>Instrumentation for 150 MeV line</vt:lpstr>
      <vt:lpstr>150 MeV e- line</vt:lpstr>
      <vt:lpstr>150 MeV e- line - BPMs</vt:lpstr>
      <vt:lpstr>150 MeV e- line - BTVs</vt:lpstr>
      <vt:lpstr>150 MeV e- line – BL monitor</vt:lpstr>
      <vt:lpstr>150 MeV e- line – requirements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Stefano Mazzoni</dc:creator>
  <cp:lastModifiedBy>Stefano Mazzoni</cp:lastModifiedBy>
  <cp:revision>15</cp:revision>
  <dcterms:created xsi:type="dcterms:W3CDTF">2024-08-27T10:55:21Z</dcterms:created>
  <dcterms:modified xsi:type="dcterms:W3CDTF">2024-10-16T08:41:23Z</dcterms:modified>
</cp:coreProperties>
</file>