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6"/>
  </p:notesMasterIdLst>
  <p:sldIdLst>
    <p:sldId id="256" r:id="rId2"/>
    <p:sldId id="266" r:id="rId3"/>
    <p:sldId id="268" r:id="rId4"/>
    <p:sldId id="270" r:id="rId5"/>
    <p:sldId id="276" r:id="rId6"/>
    <p:sldId id="333" r:id="rId7"/>
    <p:sldId id="265" r:id="rId8"/>
    <p:sldId id="273" r:id="rId9"/>
    <p:sldId id="272" r:id="rId10"/>
    <p:sldId id="274" r:id="rId11"/>
    <p:sldId id="269" r:id="rId12"/>
    <p:sldId id="278" r:id="rId13"/>
    <p:sldId id="279" r:id="rId14"/>
    <p:sldId id="280" r:id="rId15"/>
    <p:sldId id="281" r:id="rId16"/>
    <p:sldId id="308" r:id="rId17"/>
    <p:sldId id="309" r:id="rId18"/>
    <p:sldId id="329" r:id="rId19"/>
    <p:sldId id="310" r:id="rId20"/>
    <p:sldId id="283" r:id="rId21"/>
    <p:sldId id="327" r:id="rId22"/>
    <p:sldId id="328" r:id="rId23"/>
    <p:sldId id="330" r:id="rId24"/>
    <p:sldId id="311" r:id="rId25"/>
    <p:sldId id="316" r:id="rId26"/>
    <p:sldId id="317" r:id="rId27"/>
    <p:sldId id="313" r:id="rId28"/>
    <p:sldId id="284" r:id="rId29"/>
    <p:sldId id="326" r:id="rId30"/>
    <p:sldId id="332" r:id="rId31"/>
    <p:sldId id="314" r:id="rId32"/>
    <p:sldId id="291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31" r:id="rId42"/>
    <p:sldId id="306" r:id="rId43"/>
    <p:sldId id="307" r:id="rId44"/>
    <p:sldId id="26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55" autoAdjust="0"/>
    <p:restoredTop sz="94637" autoAdjust="0"/>
  </p:normalViewPr>
  <p:slideViewPr>
    <p:cSldViewPr>
      <p:cViewPr varScale="1">
        <p:scale>
          <a:sx n="75" d="100"/>
          <a:sy n="75" d="100"/>
        </p:scale>
        <p:origin x="-9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5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C94A-0FC4-479B-9CA1-CF42B81F99F4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67DAE-CB78-42CE-A108-0FC23532D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a CDF logo for this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67DAE-CB78-42CE-A108-0FC23532D3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9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search, the channel we looked for it – a summary of what and where we are looking – very broad overview, and the plot of</a:t>
            </a:r>
            <a:r>
              <a:rPr lang="en-US" baseline="0" dirty="0" smtClean="0"/>
              <a:t> shrinking WW and WZ,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67DAE-CB78-42CE-A108-0FC23532D3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44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a small Chicago picture, and a Fermilab emblem, peak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lumi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67DAE-CB78-42CE-A108-0FC23532D3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2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CDF’s cuts in here too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67DAE-CB78-42CE-A108-0FC23532D3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50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CDF results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67DAE-CB78-42CE-A108-0FC23532D3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3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786BF1-7A38-4FE6-98F7-A8BA0E160CFC}" type="datetime1">
              <a:rPr lang="en-US" smtClean="0"/>
              <a:t>6/29/2011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119A-1906-4AE2-B1E6-87B32C784D95}" type="datetime1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368E-B162-4EAC-A2DA-AC30D8992815}" type="datetime1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61B6-F6FA-40EE-9D18-0732C8F54DF3}" type="datetime1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5824EB-8242-4052-BAA1-4DCEC9CB8EA9}" type="datetime1">
              <a:rPr lang="en-US" smtClean="0"/>
              <a:t>6/29/2011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AB98D-2770-40A1-91DE-4FB3E78EB55F}" type="datetime1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6388-E988-4D5D-9F15-D80371807A3D}" type="datetime1">
              <a:rPr lang="en-US" smtClean="0"/>
              <a:t>6/29/2011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0E85F-9621-417E-A688-5CB51A2E5C84}" type="datetime1">
              <a:rPr lang="en-US" smtClean="0"/>
              <a:t>6/29/2011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53DC9-7E1C-4D78-9D6C-5C8DF10ED236}" type="datetime1">
              <a:rPr lang="en-US" smtClean="0"/>
              <a:t>6/29/2011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212B-61EE-41AD-87E4-CF912751DED5}" type="datetime1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C8C9-73B3-4602-A5BD-6759C53AAD33}" type="datetime1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01306B74-98C5-4E57-8A24-E29CCC2C5A3C}" type="datetime1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-cdf.fnal.gov/upgrades/computing/computing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10" Type="http://schemas.openxmlformats.org/officeDocument/2006/relationships/image" Target="../media/image39.png"/><Relationship Id="rId4" Type="http://schemas.openxmlformats.org/officeDocument/2006/relationships/hyperlink" Target="http://www-cdf.fnal.gov/upgrades/computing/computing.html" TargetMode="External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11" Type="http://schemas.openxmlformats.org/officeDocument/2006/relationships/image" Target="../media/image44.png"/><Relationship Id="rId5" Type="http://schemas.openxmlformats.org/officeDocument/2006/relationships/image" Target="../media/image5.png"/><Relationship Id="rId10" Type="http://schemas.openxmlformats.org/officeDocument/2006/relationships/image" Target="../media/image29.png"/><Relationship Id="rId4" Type="http://schemas.openxmlformats.org/officeDocument/2006/relationships/hyperlink" Target="http://www-cdf.fnal.gov/upgrades/computing/computing.html" TargetMode="External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.png"/><Relationship Id="rId7" Type="http://schemas.openxmlformats.org/officeDocument/2006/relationships/image" Target="../media/image51.png"/><Relationship Id="rId2" Type="http://schemas.openxmlformats.org/officeDocument/2006/relationships/hyperlink" Target="http://www-cdf.fnal.gov/upgrades/computing/computing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hyperlink" Target="http://www-cdf.fnal.gov/upgrades/computing/computing.html" TargetMode="Externa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://www-cdf.fnal.gov/upgrades/computing/computing.html" TargetMode="Externa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79.png"/><Relationship Id="rId4" Type="http://schemas.openxmlformats.org/officeDocument/2006/relationships/image" Target="../media/image10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hyperlink" Target="http://www-cdf.fnal.gov/upgrades/computing/computing.html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Watts (UW/Seattle)</a:t>
            </a:r>
            <a:endParaRPr lang="en-US" dirty="0"/>
          </a:p>
        </p:txBody>
      </p:sp>
      <p:pic>
        <p:nvPicPr>
          <p:cNvPr id="4" name="Picture 5" descr="logo-white-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710" y="5652052"/>
            <a:ext cx="1735342" cy="94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N0004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4135465" cy="5334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052960"/>
            <a:ext cx="5029200" cy="1828800"/>
          </a:xfrm>
        </p:spPr>
        <p:txBody>
          <a:bodyPr/>
          <a:lstStyle/>
          <a:p>
            <a:r>
              <a:rPr lang="en-US" dirty="0" smtClean="0"/>
              <a:t>The Story of a </a:t>
            </a:r>
            <a:r>
              <a:rPr lang="en-US" dirty="0" err="1" smtClean="0"/>
              <a:t>W+Jets</a:t>
            </a:r>
            <a:r>
              <a:rPr lang="en-US" dirty="0" smtClean="0"/>
              <a:t> Mass Bump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9068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CPPM Seminar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27/6/2011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3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hemightyavalon.files.wordpress.com/2010/06/r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 rot="19563199">
            <a:off x="1856493" y="3705731"/>
            <a:ext cx="45286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September 30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2011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9740440">
                <a:off x="2447161" y="5226800"/>
                <a:ext cx="4343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Fondly remembered for ~12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𝑓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 delivered and countless papers published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740440">
                <a:off x="2447161" y="5226800"/>
                <a:ext cx="4343400" cy="646331"/>
              </a:xfrm>
              <a:prstGeom prst="rect">
                <a:avLst/>
              </a:prstGeom>
              <a:blipFill rotWithShape="1">
                <a:blip r:embed="rId3"/>
                <a:stretch>
                  <a:fillRect r="-1051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Detectors</a:t>
            </a:r>
            <a:endParaRPr lang="en-US" dirty="0"/>
          </a:p>
        </p:txBody>
      </p:sp>
      <p:pic>
        <p:nvPicPr>
          <p:cNvPr id="3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4038600" cy="3008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689" y="1828800"/>
            <a:ext cx="4067511" cy="3008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5029200"/>
                <a:ext cx="3429000" cy="14773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Silicon Tracking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&lt;3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Scintillating Fiber Tracker</a:t>
                </a:r>
              </a:p>
              <a:p>
                <a:r>
                  <a:rPr lang="en-US" dirty="0" smtClean="0"/>
                  <a:t>  1.9 T B Field,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&lt;1.7</m:t>
                    </m:r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LAr</a:t>
                </a:r>
                <a:r>
                  <a:rPr lang="en-US" dirty="0" smtClean="0"/>
                  <a:t>/DU Calorimeter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&lt;2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Jet Energy Scale 1-2%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029200"/>
                <a:ext cx="3429000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1237" t="-1633" b="-4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029200" y="5029200"/>
                <a:ext cx="3581400" cy="14773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Silicon Tracking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&lt;2−2.5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Open Drift Cell Tracker</a:t>
                </a:r>
              </a:p>
              <a:p>
                <a:r>
                  <a:rPr lang="en-US" dirty="0" smtClean="0"/>
                  <a:t>  1.4 T B Field,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&lt;1.1</m:t>
                    </m:r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Pb</a:t>
                </a:r>
                <a:r>
                  <a:rPr lang="en-US" dirty="0" smtClean="0"/>
                  <a:t>/Cu/</a:t>
                </a:r>
                <a:r>
                  <a:rPr lang="en-US" dirty="0" err="1" smtClean="0"/>
                  <a:t>Scint</a:t>
                </a:r>
                <a:r>
                  <a:rPr lang="en-US" dirty="0" smtClean="0"/>
                  <a:t> Calorimeter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&lt;3.2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Jet Energy Scale 2-3%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029200"/>
                <a:ext cx="3581400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1184" t="-1633" b="-4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4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DØ Analysis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057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Copy </a:t>
            </a:r>
            <a:endParaRPr lang="en-US" sz="2400" dirty="0"/>
          </a:p>
        </p:txBody>
      </p:sp>
      <p:pic>
        <p:nvPicPr>
          <p:cNvPr id="4" name="Picture 6" descr="cdf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66048"/>
            <a:ext cx="685800" cy="64436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1600" y="2819400"/>
            <a:ext cx="331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DØ’s Normal Analysis opens up cuts to increase acceptance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14900" y="2819399"/>
            <a:ext cx="331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Increased reweightings for Data/MC agreement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673600" y="3086100"/>
            <a:ext cx="266700" cy="13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38300" y="3657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Copy CDF’s cuts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4900" y="3657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Eliminate most reweightings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673600" y="3775248"/>
            <a:ext cx="266700" cy="13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2575560" y="3642360"/>
            <a:ext cx="320040" cy="32004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371600" y="5068669"/>
                <a:ext cx="33147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/>
                  <a:t>Model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𝑊𝑋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dirty="0" smtClean="0"/>
                  <a:t> as CDF model’s it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5068669"/>
                <a:ext cx="3314700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673" r="-3125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Arrow 12"/>
          <p:cNvSpPr/>
          <p:nvPr/>
        </p:nvSpPr>
        <p:spPr>
          <a:xfrm>
            <a:off x="4673600" y="5324817"/>
            <a:ext cx="266700" cy="13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14900" y="5068668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big an excess does our data support?</a:t>
            </a:r>
            <a:endParaRPr lang="en-US" dirty="0"/>
          </a:p>
        </p:txBody>
      </p:sp>
      <p:sp>
        <p:nvSpPr>
          <p:cNvPr id="16" name="5-Point Star 15"/>
          <p:cNvSpPr/>
          <p:nvPr/>
        </p:nvSpPr>
        <p:spPr>
          <a:xfrm>
            <a:off x="1737360" y="5257800"/>
            <a:ext cx="320040" cy="32004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71600" y="2819399"/>
            <a:ext cx="6400800" cy="646332"/>
          </a:xfrm>
          <a:prstGeom prst="rect">
            <a:avLst/>
          </a:prstGeom>
          <a:blipFill dpi="0" rotWithShape="1">
            <a:blip r:embed="rId5">
              <a:alphaModFix amt="70000"/>
            </a:blip>
            <a:srcRect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3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  <p:bldP spid="12" grpId="0"/>
      <p:bldP spid="13" grpId="0" animBg="1"/>
      <p:bldP spid="15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𝑊𝑋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dirty="0" smtClean="0"/>
                  <a:t> Search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3200"/>
            <a:ext cx="400516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652" y="2865438"/>
            <a:ext cx="4486198" cy="376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248400"/>
            <a:ext cx="350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J. Haley for figures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84352" y="2438400"/>
                <a:ext cx="13404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𝑊𝑋</m:t>
                      </m:r>
                      <m:r>
                        <a:rPr lang="en-US" b="0" i="1" smtClean="0">
                          <a:latin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𝜈</m:t>
                      </m:r>
                      <m:r>
                        <a:rPr lang="en-US" b="0" i="1" smtClean="0">
                          <a:latin typeface="Cambria Math"/>
                        </a:rPr>
                        <m:t>𝑗𝑗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352" y="2438400"/>
                <a:ext cx="134043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611549" y="2438400"/>
                <a:ext cx="1353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𝑊𝑋</m:t>
                      </m:r>
                      <m:r>
                        <a:rPr lang="en-US" b="0" i="1" smtClean="0">
                          <a:latin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</a:rPr>
                        <m:t>𝜇𝜈</m:t>
                      </m:r>
                      <m:r>
                        <a:rPr lang="en-US" b="0" i="1" smtClean="0">
                          <a:latin typeface="Cambria Math"/>
                        </a:rPr>
                        <m:t>𝑗𝑗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549" y="2438400"/>
                <a:ext cx="1353256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3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Selecting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𝑾</m:t>
                    </m:r>
                    <m:r>
                      <a:rPr lang="en-US" b="1" i="1" smtClean="0">
                        <a:latin typeface="Cambria Math"/>
                      </a:rPr>
                      <m:t>→</m:t>
                    </m:r>
                    <m:r>
                      <a:rPr lang="en-US" b="1" i="1" smtClean="0">
                        <a:latin typeface="Cambria Math"/>
                      </a:rPr>
                      <m:t>𝒍</m:t>
                    </m:r>
                    <m:r>
                      <a:rPr lang="en-US" b="1" i="1" smtClean="0">
                        <a:latin typeface="Cambria Math"/>
                      </a:rPr>
                      <m:t>𝝂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6" descr="cdf 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85297"/>
            <a:ext cx="685800" cy="64436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ogo-white-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18444"/>
            <a:ext cx="1303905" cy="71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3500" y="3048000"/>
                <a:ext cx="38885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≥20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Isolation: track and EM shower</a:t>
                </a:r>
              </a:p>
              <a:p>
                <a:r>
                  <a:rPr lang="en-US" dirty="0" smtClean="0"/>
                  <a:t>Electron Shower Shape Requirements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00" y="3048000"/>
                <a:ext cx="3888500" cy="923330"/>
              </a:xfrm>
              <a:prstGeom prst="rect">
                <a:avLst/>
              </a:prstGeom>
              <a:blipFill rotWithShape="1">
                <a:blip r:embed="rId7"/>
                <a:stretch>
                  <a:fillRect l="-1254" t="-3311" r="-14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7200" y="2743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191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5800" y="4495800"/>
                <a:ext cx="38885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≥20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Hits in all three muon layers</a:t>
                </a:r>
                <a:endParaRPr lang="en-US" b="0" dirty="0" smtClean="0"/>
              </a:p>
              <a:p>
                <a:r>
                  <a:rPr lang="en-US" dirty="0" smtClean="0"/>
                  <a:t>Isolation: track and Calorimeter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4495800"/>
                <a:ext cx="3888500" cy="923330"/>
              </a:xfrm>
              <a:prstGeom prst="rect">
                <a:avLst/>
              </a:prstGeom>
              <a:blipFill rotWithShape="1">
                <a:blip r:embed="rId8"/>
                <a:stretch>
                  <a:fillRect l="-1413" t="-3311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560300" y="3048000"/>
                <a:ext cx="2745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≥20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Isolation: Calorimeter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300" y="3048000"/>
                <a:ext cx="2745500" cy="646331"/>
              </a:xfrm>
              <a:prstGeom prst="rect">
                <a:avLst/>
              </a:prstGeom>
              <a:blipFill rotWithShape="1">
                <a:blip r:embed="rId9"/>
                <a:stretch>
                  <a:fillRect l="-177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560300" y="4495800"/>
                <a:ext cx="28217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≥20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&lt;1.0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Isolation: Calorimeter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300" y="4495800"/>
                <a:ext cx="2821700" cy="646331"/>
              </a:xfrm>
              <a:prstGeom prst="rect">
                <a:avLst/>
              </a:prstGeom>
              <a:blipFill rotWithShape="1">
                <a:blip r:embed="rId10"/>
                <a:stretch>
                  <a:fillRect l="-1728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286000" y="5715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(Isolation: kill off Heavy Flavor Decays)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Selecting The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𝑾</m:t>
                    </m:r>
                    <m:r>
                      <a:rPr lang="en-US" b="1" i="1">
                        <a:latin typeface="Cambria Math"/>
                      </a:rPr>
                      <m:t>→</m:t>
                    </m:r>
                    <m:r>
                      <a:rPr lang="en-US" b="1" i="1">
                        <a:latin typeface="Cambria Math"/>
                      </a:rPr>
                      <m:t>𝒍</m:t>
                    </m:r>
                    <m:r>
                      <a:rPr lang="en-US" b="1" i="1">
                        <a:latin typeface="Cambria Math"/>
                      </a:rPr>
                      <m:t>𝝂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" descr="cdf 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85297"/>
            <a:ext cx="685800" cy="64436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logo-white-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18444"/>
            <a:ext cx="1303905" cy="71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2743200"/>
                <a:ext cx="3962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43200"/>
                <a:ext cx="396240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23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14400" y="3124200"/>
                <a:ext cx="3276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/>
                  <a:t>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&gt;25</m:t>
                    </m:r>
                  </m:oMath>
                </a14:m>
                <a:r>
                  <a:rPr lang="en-US" dirty="0" smtClean="0"/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124200"/>
                <a:ext cx="327660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487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86400" y="3124200"/>
                <a:ext cx="3276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/>
                  <a:t>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&gt;25</m:t>
                    </m:r>
                  </m:oMath>
                </a14:m>
                <a:r>
                  <a:rPr lang="en-US" dirty="0" smtClean="0"/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3124200"/>
                <a:ext cx="327660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487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7200" y="3733800"/>
                <a:ext cx="3962400" cy="374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en-US" dirty="0" smtClean="0"/>
                  <a:t> Cuts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33800"/>
                <a:ext cx="3962400" cy="374590"/>
              </a:xfrm>
              <a:prstGeom prst="rect">
                <a:avLst/>
              </a:prstGeom>
              <a:blipFill rotWithShape="1">
                <a:blip r:embed="rId9"/>
                <a:stretch>
                  <a:fillRect t="-655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14400" y="4197410"/>
                <a:ext cx="3276600" cy="928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30&lt;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&lt;200</m:t>
                    </m:r>
                  </m:oMath>
                </a14:m>
                <a:r>
                  <a:rPr lang="en-US" dirty="0" smtClean="0"/>
                  <a:t> GeV</a:t>
                </a:r>
              </a:p>
              <a:p>
                <a:r>
                  <a:rPr lang="en-US" dirty="0" smtClean="0"/>
                  <a:t>Reject events with more than one reconstructed lepton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197410"/>
                <a:ext cx="3276600" cy="928588"/>
              </a:xfrm>
              <a:prstGeom prst="rect">
                <a:avLst/>
              </a:prstGeom>
              <a:blipFill rotWithShape="1">
                <a:blip r:embed="rId10"/>
                <a:stretch>
                  <a:fillRect l="-1487" t="-2632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86400" y="4191000"/>
                <a:ext cx="3429000" cy="1482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30&lt;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</m:sup>
                      </m:sSubSup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Reject events with second loose lepton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76&lt;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𝑙𝑙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&lt;106</m:t>
                    </m:r>
                  </m:oMath>
                </a14:m>
                <a:r>
                  <a:rPr lang="en-US" dirty="0" smtClean="0"/>
                  <a:t> GeV</a:t>
                </a:r>
              </a:p>
              <a:p>
                <a:r>
                  <a:rPr lang="en-US" dirty="0" smtClean="0"/>
                  <a:t>Reject events with good lepton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&gt;10</m:t>
                    </m:r>
                  </m:oMath>
                </a14:m>
                <a:r>
                  <a:rPr lang="en-US" dirty="0" smtClean="0"/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191000"/>
                <a:ext cx="3429000" cy="1482585"/>
              </a:xfrm>
              <a:prstGeom prst="rect">
                <a:avLst/>
              </a:prstGeom>
              <a:blipFill rotWithShape="1">
                <a:blip r:embed="rId11"/>
                <a:stretch>
                  <a:fillRect l="-1421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4" name="Picture 10" descr="http://www-d0.fnal.gov/~klima/run1_event_displays/postcards/d0_top_end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523" b="80088" l="10221" r="881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64" t="21712" r="12842" b="20906"/>
          <a:stretch/>
        </p:blipFill>
        <p:spPr bwMode="auto">
          <a:xfrm>
            <a:off x="152400" y="1658299"/>
            <a:ext cx="8746433" cy="50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Selecting The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𝑾</m:t>
                    </m:r>
                    <m:r>
                      <a:rPr lang="en-US" b="1" i="1">
                        <a:latin typeface="Cambria Math"/>
                      </a:rPr>
                      <m:t>→</m:t>
                    </m:r>
                    <m:r>
                      <a:rPr lang="en-US" b="1" i="1">
                        <a:latin typeface="Cambria Math"/>
                      </a:rPr>
                      <m:t>𝒍</m:t>
                    </m:r>
                    <m:r>
                      <a:rPr lang="en-US" b="1" i="1">
                        <a:latin typeface="Cambria Math"/>
                      </a:rPr>
                      <m:t>𝝂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988" name="Picture 4" descr="http://www-d0.fnal.gov/Run2Physics/WWW/results/final/HIGGS/H11B/H11BF10a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8" y="1817175"/>
            <a:ext cx="3158332" cy="214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0" name="Picture 6" descr="http://www-d0.fnal.gov/Run2Physics/WWW/results/final/HIGGS/H11B/H11BF10d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20512"/>
            <a:ext cx="3511550" cy="238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2" name="Picture 8" descr="http://www-d0.fnal.gov/Run2Physics/WWW/results/final/HIGGS/H11B/H11BF10c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1"/>
            <a:ext cx="3265488" cy="221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Jets</a:t>
            </a:r>
            <a:endParaRPr lang="en-US" dirty="0"/>
          </a:p>
        </p:txBody>
      </p:sp>
      <p:pic>
        <p:nvPicPr>
          <p:cNvPr id="4" name="Picture 6" descr="cdf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85297"/>
            <a:ext cx="685800" cy="64436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ogo-white-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895" y="1818444"/>
            <a:ext cx="1303905" cy="71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2743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3124200"/>
                <a:ext cx="4343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DØ iterative mid-point cone algorithm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=0.5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Clean up cuts: hadronic, noisy cell removal</a:t>
                </a:r>
              </a:p>
              <a:p>
                <a:r>
                  <a:rPr lang="en-US" dirty="0" smtClean="0"/>
                  <a:t>Vertex Confirmation: &gt;2 tracks from IP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124200"/>
                <a:ext cx="4343400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1122" t="-2551" r="-982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00600" y="3124200"/>
                <a:ext cx="4343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Fixed cone algorithm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=0.4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124200"/>
                <a:ext cx="4343400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1264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28600" y="443126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00600" y="4667071"/>
                <a:ext cx="4343400" cy="181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&gt;30</m:t>
                    </m:r>
                  </m:oMath>
                </a14:m>
                <a:r>
                  <a:rPr lang="en-US" dirty="0" smtClean="0"/>
                  <a:t> GeV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&lt;2.4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b="0" dirty="0" smtClean="0"/>
                  <a:t>Jets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b="0" dirty="0" smtClean="0"/>
                  <a:t> or 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</a:rPr>
                      <m:t>&lt;0.52</m:t>
                    </m:r>
                  </m:oMath>
                </a14:m>
                <a:r>
                  <a:rPr lang="en-US" dirty="0" smtClean="0"/>
                  <a:t> removed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𝑗𝑗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&gt;40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Δ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𝜂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𝑗𝑗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&lt;2.5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&gt;0.4</m:t>
                    </m:r>
                  </m:oMath>
                </a14:m>
                <a:r>
                  <a:rPr lang="en-US" dirty="0" smtClean="0"/>
                  <a:t> 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and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jet</a:t>
                </a:r>
              </a:p>
              <a:p>
                <a:r>
                  <a:rPr lang="en-US" dirty="0" smtClean="0"/>
                  <a:t>Exactly 2 good jets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4667071"/>
                <a:ext cx="4343400" cy="1814471"/>
              </a:xfrm>
              <a:prstGeom prst="rect">
                <a:avLst/>
              </a:prstGeom>
              <a:blipFill rotWithShape="1">
                <a:blip r:embed="rId7"/>
                <a:stretch>
                  <a:fillRect l="-1264" t="-1684" b="-4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57200" y="4684501"/>
                <a:ext cx="4343400" cy="1814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&gt;30</m:t>
                    </m:r>
                  </m:oMath>
                </a14:m>
                <a:r>
                  <a:rPr lang="en-US" dirty="0" smtClean="0"/>
                  <a:t> GeV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&lt;2.5</m:t>
                      </m:r>
                    </m:oMath>
                  </m:oMathPara>
                </a14:m>
                <a:endParaRPr lang="en-US" dirty="0" smtClean="0"/>
              </a:p>
              <a:p>
                <a:endParaRPr lang="en-US" b="0" dirty="0" smtClean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𝑗𝑗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&gt;40</m:t>
                    </m:r>
                  </m:oMath>
                </a14:m>
                <a:r>
                  <a:rPr lang="en-US" dirty="0" smtClean="0"/>
                  <a:t> GeV,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Δ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𝜂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𝑗𝑗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&lt;2.5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𝜙</m:t>
                    </m:r>
                    <m:r>
                      <a:rPr lang="en-US" b="0" i="1" smtClean="0">
                        <a:latin typeface="Cambria Math"/>
                      </a:rPr>
                      <m:t>&gt;0.4</m:t>
                    </m:r>
                  </m:oMath>
                </a14:m>
                <a:r>
                  <a:rPr lang="en-US" dirty="0" smtClean="0"/>
                  <a:t> 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and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jet</a:t>
                </a:r>
              </a:p>
              <a:p>
                <a:r>
                  <a:rPr lang="en-US" dirty="0" smtClean="0"/>
                  <a:t>Exactly 2 good jets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684501"/>
                <a:ext cx="4343400" cy="1814471"/>
              </a:xfrm>
              <a:prstGeom prst="rect">
                <a:avLst/>
              </a:prstGeom>
              <a:blipFill rotWithShape="1">
                <a:blip r:embed="rId8"/>
                <a:stretch>
                  <a:fillRect l="-1122" t="-1678" b="-4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5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Watts (UW/Seattle)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 Scale</a:t>
            </a:r>
            <a:endParaRPr lang="en-US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3501"/>
            <a:ext cx="3867150" cy="285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90800"/>
            <a:ext cx="4201290" cy="286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00" y="1752600"/>
                <a:ext cx="8001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Both 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𝛾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𝑗𝑒𝑡𝑠</m:t>
                    </m:r>
                  </m:oMath>
                </a14:m>
                <a:r>
                  <a:rPr lang="en-US" dirty="0" smtClean="0"/>
                  <a:t> and </a:t>
                </a:r>
                <a:r>
                  <a:rPr lang="en-US" dirty="0" err="1" smtClean="0"/>
                  <a:t>dijet</a:t>
                </a:r>
                <a:r>
                  <a:rPr lang="en-US" dirty="0" smtClean="0"/>
                  <a:t> events</a:t>
                </a:r>
              </a:p>
              <a:p>
                <a:r>
                  <a:rPr lang="en-US" dirty="0" smtClean="0"/>
                  <a:t>Correct for response, out of cone showering, overlap/pileup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752600"/>
                <a:ext cx="800100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09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 descr="cdf 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54574"/>
            <a:ext cx="342900" cy="322184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logo-white-smal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54574"/>
            <a:ext cx="590671" cy="32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8671" y="53964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J. BackusMayes Thesis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5410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</a:t>
            </a:r>
            <a:r>
              <a:rPr lang="en-US" dirty="0"/>
              <a:t>. </a:t>
            </a:r>
            <a:r>
              <a:rPr lang="en-US" dirty="0" err="1" smtClean="0"/>
              <a:t>Cavaliere</a:t>
            </a:r>
            <a:r>
              <a:rPr lang="en-US" dirty="0" smtClean="0"/>
              <a:t> Thesis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09900" y="5791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Corrections similar in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9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𝑴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𝑱𝑱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010" name="Picture 2" descr="http://www-d0.fnal.gov/Run2Physics/WWW/results/final/HIGGS/H11B/H11BF01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6645275" cy="4513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3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12698" y="2962870"/>
            <a:ext cx="3940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Disclaimer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The SM Background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57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Shapes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8200" y="2381071"/>
                <a:ext cx="2590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Diboson: WW, WZ, ZZ</a:t>
                </a:r>
              </a:p>
              <a:p>
                <a:r>
                  <a:rPr lang="en-US" dirty="0" smtClean="0"/>
                  <a:t>Single Top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b="0" dirty="0" smtClean="0"/>
              </a:p>
              <a:p>
                <a:r>
                  <a:rPr lang="en-US" dirty="0" err="1" smtClean="0"/>
                  <a:t>W+Jets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Z+Jets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381071"/>
                <a:ext cx="2590800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2118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>
            <a:off x="3124200" y="2426732"/>
            <a:ext cx="381000" cy="115466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81548" y="28310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Monte Carlo Based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59971" y="3810000"/>
            <a:ext cx="1420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QCD Multijet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83726" y="3821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4583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Normalization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38200" y="4876800"/>
                <a:ext cx="25908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Diboson: WW, WZ, ZZ</a:t>
                </a:r>
              </a:p>
              <a:p>
                <a:r>
                  <a:rPr lang="en-US" dirty="0" smtClean="0"/>
                  <a:t>Single Top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Z+Jets</a:t>
                </a:r>
                <a:endParaRPr lang="en-US" b="0" dirty="0" smtClean="0"/>
              </a:p>
              <a:p>
                <a:r>
                  <a:rPr lang="en-US" dirty="0" err="1" smtClean="0"/>
                  <a:t>W+Jets</a:t>
                </a:r>
                <a:endParaRPr lang="en-US" dirty="0" smtClean="0"/>
              </a:p>
              <a:p>
                <a:r>
                  <a:rPr lang="en-US" dirty="0" smtClean="0"/>
                  <a:t>QCD Multijet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876800"/>
                <a:ext cx="2590800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2118" t="-1736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/>
          <p:cNvSpPr/>
          <p:nvPr/>
        </p:nvSpPr>
        <p:spPr>
          <a:xfrm>
            <a:off x="3276600" y="4953000"/>
            <a:ext cx="381000" cy="11107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81548" y="5307568"/>
            <a:ext cx="424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Theory NLO or NNLO cross sections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58326" y="61341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to data</a:t>
            </a:r>
            <a:endParaRPr lang="en-US" dirty="0"/>
          </a:p>
        </p:txBody>
      </p:sp>
      <p:sp>
        <p:nvSpPr>
          <p:cNvPr id="19" name="Right Brace 18"/>
          <p:cNvSpPr/>
          <p:nvPr/>
        </p:nvSpPr>
        <p:spPr>
          <a:xfrm>
            <a:off x="3276600" y="6066472"/>
            <a:ext cx="381000" cy="56292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6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090294"/>
              </p:ext>
            </p:extLst>
          </p:nvPr>
        </p:nvGraphicFramePr>
        <p:xfrm>
          <a:off x="1066800" y="28956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CDF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PDF 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CTEQ6L1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CTEQ5L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Pythia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6.409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Pythia</a:t>
                      </a:r>
                      <a:r>
                        <a:rPr lang="en-US" dirty="0" smtClean="0"/>
                        <a:t> Tune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DØ Tune A (tune A, PDF corrected)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Tune 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ALPGEN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V2.11_wcfix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V2.1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15983" y="1905000"/>
                <a:ext cx="55626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Pythia: WW, WZ, ZZ</a:t>
                </a:r>
              </a:p>
              <a:p>
                <a:r>
                  <a:rPr lang="en-US" dirty="0" smtClean="0"/>
                  <a:t>COMPHEP: Single Top</a:t>
                </a:r>
              </a:p>
              <a:p>
                <a:r>
                  <a:rPr lang="en-US" b="0" dirty="0" smtClean="0"/>
                  <a:t>ALPGEN + </a:t>
                </a:r>
                <a:r>
                  <a:rPr lang="en-US" b="0" dirty="0" err="1" smtClean="0"/>
                  <a:t>Pythia</a:t>
                </a:r>
                <a:r>
                  <a:rPr lang="en-US" b="0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b="0" i="0" dirty="0" smtClean="0">
                        <a:latin typeface="Cambria Math"/>
                      </a:rPr>
                      <m:t>, </m:t>
                    </m:r>
                  </m:oMath>
                </a14:m>
                <a:r>
                  <a:rPr lang="en-US" dirty="0" err="1" smtClean="0"/>
                  <a:t>W+Jets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Z+Jets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3" y="1905000"/>
                <a:ext cx="5562600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987" t="-3311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15983" y="5678269"/>
            <a:ext cx="6875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handling of systematic errors for the generators is almost certainly different as well.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17267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GEANT3 based detector models + reconstruction software!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34000" y="1905000"/>
                <a:ext cx="3581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Pythia: WW, WZ, ZZ,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 smtClean="0"/>
                  <a:t>, single top</a:t>
                </a:r>
              </a:p>
              <a:p>
                <a:r>
                  <a:rPr lang="en-US" dirty="0" err="1" smtClean="0"/>
                  <a:t>ALPGEN+Pythia</a:t>
                </a:r>
                <a:r>
                  <a:rPr lang="en-US" dirty="0" smtClean="0"/>
                  <a:t>: </a:t>
                </a:r>
                <a:r>
                  <a:rPr lang="en-US" dirty="0" err="1" smtClean="0"/>
                  <a:t>W+Jets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Z+Jets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1905000"/>
                <a:ext cx="3581400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1361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181600" y="1676400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CDF: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99000" y="1676400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CDF: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1676400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DØ: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05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Watts (UW/Seattle)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Reweightings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Profile</a:t>
            </a:r>
          </a:p>
          <a:p>
            <a:r>
              <a:rPr lang="en-US" dirty="0" smtClean="0"/>
              <a:t>Interaction Region Profile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3276600" y="1905000"/>
            <a:ext cx="228600" cy="57013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06800" y="198016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Detector Based Reweighting's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2819400"/>
                <a:ext cx="194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reweighting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819400"/>
                <a:ext cx="1943100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2508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754693"/>
            <a:ext cx="3938588" cy="29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32766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checked does not affect the </a:t>
            </a:r>
            <a:r>
              <a:rPr lang="en-US" dirty="0" err="1" smtClean="0"/>
              <a:t>dijet</a:t>
            </a:r>
            <a:r>
              <a:rPr lang="en-US" dirty="0" smtClean="0"/>
              <a:t> mass distribution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64994" y="5726668"/>
            <a:ext cx="1849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arXiv:0712.0803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4355068"/>
            <a:ext cx="194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correct MC for object ID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4916269"/>
            <a:ext cx="1943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e.g. jet finding efficiency is too good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</a:t>
            </a:r>
            <a:r>
              <a:rPr lang="en-US" dirty="0" err="1" smtClean="0"/>
              <a:t>W+Jets</a:t>
            </a:r>
            <a:r>
              <a:rPr lang="en-US" dirty="0" smtClean="0"/>
              <a:t> Right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600" y="1752600"/>
                <a:ext cx="25146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 have found region of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𝑊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badly modeled.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752600"/>
                <a:ext cx="2514600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2184" t="-3311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64387" y="4114800"/>
            <a:ext cx="32504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Other Reweightings Applied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393" y="4672231"/>
            <a:ext cx="365839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But we take expected differences into account as uncertainties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97780" y="3210335"/>
            <a:ext cx="2783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However, CDF cuts mostly eliminate that region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83780" y="2057400"/>
                <a:ext cx="2478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Jet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𝜂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𝑅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780" y="2057400"/>
                <a:ext cx="247882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211" t="-8333" r="-24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281" y="2455532"/>
            <a:ext cx="4175919" cy="272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43800" y="36339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(A. Martin)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4387" y="5791200"/>
                <a:ext cx="7627113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We also cross-checked the effect of the reweightings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dirty="0" smtClean="0"/>
                  <a:t> as well as completing the complete analysis with and without these reweightings.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87" y="5791200"/>
                <a:ext cx="7627113" cy="668645"/>
              </a:xfrm>
              <a:prstGeom prst="rect">
                <a:avLst/>
              </a:prstGeom>
              <a:blipFill rotWithShape="1">
                <a:blip r:embed="rId5"/>
                <a:stretch>
                  <a:fillRect t="-454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190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www-d0.fnal.gov/Run2Physics/WWW/results/final/HIGGS/H11B/H11BF10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3539487"/>
            <a:ext cx="4162121" cy="28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MultiJet Background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752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Includes all manner of sins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69068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Jets faking a lepton (electrons)</a:t>
            </a:r>
          </a:p>
          <a:p>
            <a:r>
              <a:rPr lang="en-US" dirty="0" smtClean="0"/>
              <a:t>Heavy Flavor not removed otherwise (muons)</a:t>
            </a:r>
          </a:p>
          <a:p>
            <a:r>
              <a:rPr lang="en-US" dirty="0" smtClean="0"/>
              <a:t>Instrumental Backgrounds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0" y="516474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Difficult to simulate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599194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Driven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740" y="1981200"/>
            <a:ext cx="400516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7010400" y="3022600"/>
            <a:ext cx="6858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391400" y="2036802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Mis</a:t>
            </a:r>
            <a:r>
              <a:rPr lang="en-US" dirty="0" smtClean="0"/>
              <a:t>-measured jet?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595767" y="2683133"/>
            <a:ext cx="633833" cy="422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6324600" y="5534072"/>
            <a:ext cx="457200" cy="457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981200" y="5349406"/>
            <a:ext cx="1371600" cy="5179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Sideband Samples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3400" y="2121932"/>
                <a:ext cx="3352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DØ: Reverse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 isolation cut</a:t>
                </a:r>
              </a:p>
              <a:p>
                <a:r>
                  <a:rPr lang="en-US" dirty="0" smtClean="0"/>
                  <a:t>CDF: Reverse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 isolation cut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21932"/>
                <a:ext cx="3352800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1636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81000" y="1752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8310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200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DØ: Matrix Method (remove EM shower shape cuts)</a:t>
            </a:r>
          </a:p>
          <a:p>
            <a:r>
              <a:rPr lang="en-US" dirty="0" smtClean="0"/>
              <a:t>CDF: Anti-select on electron quality variables (low statistics issue)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943600"/>
            <a:ext cx="840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DØ explicitly removes </a:t>
            </a:r>
            <a:r>
              <a:rPr lang="en-US" dirty="0" err="1" smtClean="0"/>
              <a:t>W+Jets</a:t>
            </a:r>
            <a:r>
              <a:rPr lang="en-US" dirty="0" smtClean="0"/>
              <a:t> contributions from their QCD templates. CDF probably does, but couldn’t find a reference.</a:t>
            </a:r>
            <a:endParaRPr lang="en-US" dirty="0"/>
          </a:p>
        </p:txBody>
      </p:sp>
      <p:sp>
        <p:nvSpPr>
          <p:cNvPr id="9" name="Right Brace 8"/>
          <p:cNvSpPr/>
          <p:nvPr/>
        </p:nvSpPr>
        <p:spPr>
          <a:xfrm>
            <a:off x="5562600" y="1937266"/>
            <a:ext cx="457200" cy="20251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81800" y="2878792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2489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Gives us the shape (template) of the QCD multijet background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126468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Overall shape and normalization: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3400" y="4459069"/>
                <a:ext cx="6553200" cy="651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DØ: Fits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en-US" dirty="0" smtClean="0"/>
                  <a:t> distribution</a:t>
                </a:r>
              </a:p>
              <a:p>
                <a:r>
                  <a:rPr lang="en-US" dirty="0" smtClean="0"/>
                  <a:t>CDF: Fits the 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distribution (release cut first!)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459069"/>
                <a:ext cx="6553200" cy="651589"/>
              </a:xfrm>
              <a:prstGeom prst="rect">
                <a:avLst/>
              </a:prstGeom>
              <a:blipFill rotWithShape="1">
                <a:blip r:embed="rId3"/>
                <a:stretch>
                  <a:fillRect l="-837" t="-3738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 Fits</a:t>
            </a:r>
            <a:endParaRPr lang="en-US" dirty="0"/>
          </a:p>
        </p:txBody>
      </p:sp>
      <p:pic>
        <p:nvPicPr>
          <p:cNvPr id="3" name="Picture 4" descr="http://www-d0.fnal.gov/Run2Physics/WWW/results/final/HIGGS/H11B/H11BF10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051050"/>
            <a:ext cx="3935871" cy="26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r="2693" b="11970"/>
          <a:stretch/>
        </p:blipFill>
        <p:spPr bwMode="auto">
          <a:xfrm>
            <a:off x="4343400" y="1981200"/>
            <a:ext cx="4522329" cy="412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57800" y="3352800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 central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3352800"/>
                <a:ext cx="144780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43800" y="3352800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 forward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3352800"/>
                <a:ext cx="1447800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477000" y="53456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365125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95800" y="6057900"/>
            <a:ext cx="4344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(taken from V</a:t>
            </a:r>
            <a:r>
              <a:rPr lang="en-US" dirty="0"/>
              <a:t>. </a:t>
            </a:r>
            <a:r>
              <a:rPr lang="en-US" dirty="0" err="1" smtClean="0"/>
              <a:t>Cavaliere’s</a:t>
            </a:r>
            <a:r>
              <a:rPr lang="en-US" dirty="0" smtClean="0"/>
              <a:t> thesis, but referenced in CDF PRL)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0" y="51054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Let both the </a:t>
            </a:r>
            <a:r>
              <a:rPr lang="en-US" dirty="0" err="1" smtClean="0"/>
              <a:t>W+jets</a:t>
            </a:r>
            <a:r>
              <a:rPr lang="en-US" dirty="0" smtClean="0"/>
              <a:t> and the QCD multijet background float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81500" y="2967335"/>
            <a:ext cx="3181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Hypocrite!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5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Background Tally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0464762"/>
                  </p:ext>
                </p:extLst>
              </p:nvPr>
            </p:nvGraphicFramePr>
            <p:xfrm>
              <a:off x="304800" y="1828800"/>
              <a:ext cx="4203065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905"/>
                    <a:gridCol w="1402080"/>
                    <a:gridCol w="140208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Ele</a:t>
                          </a:r>
                          <a:r>
                            <a:rPr lang="en-US" dirty="0" smtClean="0"/>
                            <a:t> Channel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DØ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V.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err="1" smtClean="0"/>
                            <a:t>Cavaliere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W+Jets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5620±500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4719±141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Z+Jets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180±42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92±11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Diboson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434±38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403±24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Top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600±69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366±37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QCD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932±230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394±98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Data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7763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5859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0464762"/>
                  </p:ext>
                </p:extLst>
              </p:nvPr>
            </p:nvGraphicFramePr>
            <p:xfrm>
              <a:off x="304800" y="1828800"/>
              <a:ext cx="4203065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905"/>
                    <a:gridCol w="1402080"/>
                    <a:gridCol w="140208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Ele</a:t>
                          </a:r>
                          <a:r>
                            <a:rPr lang="en-US" dirty="0" smtClean="0"/>
                            <a:t> Channel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DØ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V.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err="1" smtClean="0"/>
                            <a:t>Cavaliere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W+Jets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108197" r="-100435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108197" r="-435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Z+Jets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208197" r="-100435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208197" r="-435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Diboson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313333" r="-100435" b="-3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313333" r="-435" b="-330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Top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406557" r="-10043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406557" r="-435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QCD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506557" r="-10043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506557" r="-435" b="-1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Data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565" t="-606557" r="-10043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565" t="-606557" r="-435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8191840"/>
                  </p:ext>
                </p:extLst>
              </p:nvPr>
            </p:nvGraphicFramePr>
            <p:xfrm>
              <a:off x="4876800" y="1828800"/>
              <a:ext cx="4016948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6218"/>
                    <a:gridCol w="1265365"/>
                    <a:gridCol w="1265365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Muon Channel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DØ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V.</a:t>
                          </a:r>
                          <a:r>
                            <a:rPr lang="en-US" sz="1600" baseline="0" dirty="0" smtClean="0"/>
                            <a:t> </a:t>
                          </a:r>
                          <a:r>
                            <a:rPr lang="en-US" sz="1600" baseline="0" dirty="0" err="1" smtClean="0"/>
                            <a:t>Cavaliere</a:t>
                          </a:r>
                          <a:endParaRPr lang="en-US" sz="160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W+Jets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3850±290</m:t>
                                </m:r>
                              </m:oMath>
                            </m:oMathPara>
                          </a14:m>
                          <a:endParaRPr lang="en-US" sz="1600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3341±100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Z+Jets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350±60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162±19</m:t>
                                </m:r>
                              </m:oMath>
                            </m:oMathPara>
                          </a14:m>
                          <a:endParaRPr lang="en-US" sz="1600" b="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Diboson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304±25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301±18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Top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363±39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275±28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QCD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151±69</m:t>
                                </m:r>
                              </m:oMath>
                            </m:oMathPara>
                          </a14:m>
                          <a:endParaRPr lang="en-US" sz="1600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117±29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Data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5026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4137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8191840"/>
                  </p:ext>
                </p:extLst>
              </p:nvPr>
            </p:nvGraphicFramePr>
            <p:xfrm>
              <a:off x="4876800" y="1828800"/>
              <a:ext cx="4016948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6218"/>
                    <a:gridCol w="1265365"/>
                    <a:gridCol w="1265365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Muon Channel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DØ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V.</a:t>
                          </a:r>
                          <a:r>
                            <a:rPr lang="en-US" sz="1600" baseline="0" dirty="0" smtClean="0"/>
                            <a:t> </a:t>
                          </a:r>
                          <a:r>
                            <a:rPr lang="en-US" sz="1600" baseline="0" dirty="0" err="1" smtClean="0"/>
                            <a:t>Cavaliere</a:t>
                          </a:r>
                          <a:endParaRPr lang="en-US" sz="160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W+Jets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104918" r="-100483" b="-5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104918" b="-50983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Z+Jets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204918" r="-100483" b="-4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204918" b="-40983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 smtClean="0"/>
                            <a:t>Diboson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310000" r="-100483" b="-3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310000" b="-31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Top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403279" r="-100483" b="-2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403279" b="-21147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QCD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503279" r="-100483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503279" b="-11147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Data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874" t="-603279" r="-100483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6827" t="-603279" b="-1147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4800" y="4495800"/>
                <a:ext cx="66294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Both analyses 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4.3 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Absolute yield larger @ DØ</a:t>
                </a: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Fractionally, 20% better </a:t>
                </a:r>
                <a:r>
                  <a:rPr lang="en-US" dirty="0" err="1" smtClean="0"/>
                  <a:t>diboson</a:t>
                </a:r>
                <a:r>
                  <a:rPr lang="en-US" dirty="0" smtClean="0"/>
                  <a:t> yield for </a:t>
                </a:r>
                <a:r>
                  <a:rPr lang="en-US" dirty="0" err="1" smtClean="0"/>
                  <a:t>Cavaliere</a:t>
                </a:r>
                <a:endParaRPr lang="en-US" dirty="0" smtClean="0"/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Fractionally, </a:t>
                </a:r>
                <a:r>
                  <a:rPr lang="en-US" dirty="0" err="1" smtClean="0"/>
                  <a:t>W+jets</a:t>
                </a:r>
                <a:r>
                  <a:rPr lang="en-US" dirty="0" smtClean="0"/>
                  <a:t> less than 10% diff, </a:t>
                </a:r>
                <a:r>
                  <a:rPr lang="en-US" dirty="0" err="1" smtClean="0"/>
                  <a:t>Z+jets</a:t>
                </a:r>
                <a:r>
                  <a:rPr lang="en-US" dirty="0" smtClean="0"/>
                  <a:t> about 25% diff</a:t>
                </a:r>
                <a:endParaRPr lang="en-US" dirty="0" smtClean="0"/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QCD has dramatic differences in yield (fractionally 30%-50%)</a:t>
                </a:r>
              </a:p>
              <a:p>
                <a:pPr marL="177800" indent="-177800">
                  <a:buFont typeface="Arial" pitchFamily="34" charset="0"/>
                  <a:buChar char="•"/>
                </a:pPr>
                <a:r>
                  <a:rPr lang="en-US" dirty="0" smtClean="0"/>
                  <a:t>CDF’s Muon </a:t>
                </a:r>
                <a:r>
                  <a:rPr lang="en-US" dirty="0" smtClean="0"/>
                  <a:t>QCD error 50% of DZEROs (electron the same)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495800"/>
                <a:ext cx="6629400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551" t="-1742" b="-4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5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QCD Comparison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8372" name="Picture 4" descr="http://www-cdf.fnal.gov/physics/ewk/2011/wjj/figs_7_3/TOTAL_bin2_1_300_Mjj_nocut_7_3_noResidu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08" y="1828800"/>
            <a:ext cx="6451600" cy="46863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" y="1676400"/>
            <a:ext cx="6884416" cy="4343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467600" y="2970937"/>
            <a:ext cx="152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Wacker</a:t>
            </a:r>
            <a:r>
              <a:rPr lang="en-US" dirty="0" smtClean="0"/>
              <a:t> had this idea originally, </a:t>
            </a:r>
            <a:r>
              <a:rPr lang="en-US" dirty="0"/>
              <a:t>G. </a:t>
            </a:r>
            <a:r>
              <a:rPr lang="en-US" dirty="0" smtClean="0"/>
              <a:t>Brooijmans improved upon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6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html:file://C:\Users\gwatts\Documents\My%20Papers\To%20Review\Plane\wjj\cdf\main%20page.mht!http://www-cdf.fnal.gov/physics/ewk/2011/wjj/figs_7_3/syst_acc_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85800"/>
            <a:ext cx="5676900" cy="5448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Right Arrow 1"/>
          <p:cNvSpPr/>
          <p:nvPr/>
        </p:nvSpPr>
        <p:spPr>
          <a:xfrm rot="8114573">
            <a:off x="4871436" y="2762826"/>
            <a:ext cx="1186748" cy="681788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38800" y="762000"/>
                <a:ext cx="1981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7.3 </m:t>
                      </m:r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762000"/>
                <a:ext cx="1981200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Picture 6" descr="cdf 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06207"/>
            <a:ext cx="685800" cy="64436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04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Comparison</a:t>
            </a:r>
            <a:endParaRPr lang="en-US" dirty="0"/>
          </a:p>
        </p:txBody>
      </p:sp>
      <p:pic>
        <p:nvPicPr>
          <p:cNvPr id="1026" name="Picture 2" descr="mhtml:file://C:\Users\gwatts\Desktop\To%20Higgs\2011%20-%20WJJ%20CDF%20Mass%20Bump%20Seminar\CDF%20Stuff\main%20page.mht!http://www-cdf.fnal.gov/physics/ewk/2011/wjj/figs_7_3/mjj_exp_e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222706" cy="405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html:file://C:\Users\gwatts\Desktop\To%20Higgs\2011%20-%20WJJ%20CDF%20Mass%20Bump%20Seminar\CDF%20Stuff\main%20page.mht!http://www-cdf.fnal.gov/physics/ewk/2011/wjj/figs_7_3/mjj_exp_mu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94" y="1828800"/>
            <a:ext cx="4222706" cy="405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079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4662" y="2743200"/>
            <a:ext cx="3929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“Same Cuts”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719832"/>
            <a:ext cx="8582025" cy="464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26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our Background Model Work?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752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the </a:t>
            </a:r>
            <a:r>
              <a:rPr lang="en-US" dirty="0" err="1" smtClean="0"/>
              <a:t>dijet</a:t>
            </a:r>
            <a:r>
              <a:rPr lang="en-US" dirty="0" smtClean="0"/>
              <a:t> mass 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2209800"/>
                <a:ext cx="6781800" cy="90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𝑏𝑖𝑛𝑠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𝑠𝑦𝑠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209800"/>
                <a:ext cx="6781800" cy="9003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794000" y="32766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Background, Signal, and observed Data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 rot="16200000" flipH="1" flipV="1">
            <a:off x="3848099" y="2400301"/>
            <a:ext cx="304802" cy="129539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16200000" flipH="1" flipV="1">
            <a:off x="6705598" y="2819403"/>
            <a:ext cx="304804" cy="762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19800" y="3352800"/>
                <a:ext cx="24384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 is # of standard deviations systematic k has been pulled from nominal. Allows templates to vary with Gaussian prior.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3352800"/>
                <a:ext cx="2438400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500" t="-1736" r="-2250" b="-4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133600" y="5562600"/>
                <a:ext cx="4292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The </a:t>
                </a:r>
                <a:r>
                  <a:rPr lang="en-US" dirty="0" err="1" smtClean="0"/>
                  <a:t>W+Jets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diboson</a:t>
                </a:r>
                <a:r>
                  <a:rPr lang="en-US" dirty="0" smtClean="0"/>
                  <a:t> cross sections are allowed to float for this fit (no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/>
                  <a:t>).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5562600"/>
                <a:ext cx="4292600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our Background Model Work?</a:t>
            </a:r>
          </a:p>
        </p:txBody>
      </p:sp>
      <p:pic>
        <p:nvPicPr>
          <p:cNvPr id="3" name="Picture 4" descr="http://www-d0.fnal.gov/Run2Physics/WWW/results/final/HIGGS/H11B/H11BF01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3200"/>
            <a:ext cx="4275500" cy="290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www-d0.fnal.gov/Run2Physics/WWW/results/final/HIGGS/H11B/H11BF01b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83" y="2778551"/>
            <a:ext cx="4171406" cy="283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9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Could We Have Missed It?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95400" y="175260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Dijet mass fit, with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𝑊𝑋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dirty="0" smtClean="0"/>
                  <a:t>  template, and set a limit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752600"/>
                <a:ext cx="6096000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900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09600" y="219849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Narrow Bump @ Experimental Resolution</a:t>
            </a:r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7" y="2652914"/>
            <a:ext cx="5057775" cy="3443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00" y="3001587"/>
                <a:ext cx="3276600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𝑗𝑗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𝑗𝑗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𝑊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𝑗𝑗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01587"/>
                <a:ext cx="3276600" cy="6560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04800" y="26786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Simple mass scaling: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3799354"/>
                <a:ext cx="3124200" cy="391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At 145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=15.7</m:t>
                    </m:r>
                  </m:oMath>
                </a14:m>
                <a:r>
                  <a:rPr lang="en-US" dirty="0" smtClean="0"/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99354"/>
                <a:ext cx="3124200" cy="391646"/>
              </a:xfrm>
              <a:prstGeom prst="rect">
                <a:avLst/>
              </a:prstGeom>
              <a:blipFill rotWithShape="1">
                <a:blip r:embed="rId5"/>
                <a:stretch>
                  <a:fillRect l="-1559" t="-7692" b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04800" y="42788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7199" y="4583668"/>
                <a:ext cx="37338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𝐵𝑅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𝑗𝑗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=1.0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Efficiency from WH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=150</m:t>
                    </m:r>
                  </m:oMath>
                </a14:m>
                <a:r>
                  <a:rPr lang="en-US" dirty="0" smtClean="0"/>
                  <a:t> GeV)</a:t>
                </a:r>
              </a:p>
              <a:p>
                <a:r>
                  <a:rPr lang="en-US" dirty="0" smtClean="0"/>
                  <a:t>JES (changes mean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±1.5</m:t>
                    </m:r>
                  </m:oMath>
                </a14:m>
                <a:r>
                  <a:rPr lang="en-US" dirty="0" smtClean="0"/>
                  <a:t>%)</a:t>
                </a:r>
              </a:p>
              <a:p>
                <a:r>
                  <a:rPr lang="en-US" dirty="0" smtClean="0"/>
                  <a:t>JER (norm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5%</m:t>
                    </m:r>
                  </m:oMath>
                </a14:m>
                <a:r>
                  <a:rPr lang="en-US" dirty="0" smtClean="0"/>
                  <a:t>, width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3%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4583668"/>
                <a:ext cx="3733801" cy="1200329"/>
              </a:xfrm>
              <a:prstGeom prst="rect">
                <a:avLst/>
              </a:prstGeom>
              <a:blipFill rotWithShape="1">
                <a:blip r:embed="rId6"/>
                <a:stretch>
                  <a:fillRect l="-1305" r="-163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6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Fit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𝑊𝑋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𝑙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dirty="0" smtClean="0"/>
                  <a:t> Template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226" name="Picture 2" descr="http://www-d0.fnal.gov/Run2Physics/WWW/results/final/HIGGS/H11B/H11BF05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54" y="2370720"/>
            <a:ext cx="4229046" cy="287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://www-d0.fnal.gov/Run2Physics/WWW/results/final/HIGGS/H11B/H11BF05b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81607"/>
            <a:ext cx="4213018" cy="286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Setting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752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Frequentist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4724400" cy="7150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If we re-ran the experiment many times, how often would we see a “real” excess?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782669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Generate ensembles of pseudo-experiments</a:t>
            </a:r>
          </a:p>
          <a:p>
            <a:r>
              <a:rPr lang="en-US" dirty="0" smtClean="0"/>
              <a:t>Allow statistical and systematic fluctuations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5334000" y="2782669"/>
            <a:ext cx="152400" cy="64633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53100" y="2907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Re-run the </a:t>
            </a:r>
            <a:r>
              <a:rPr lang="en-US" dirty="0" err="1" smtClean="0"/>
              <a:t>dijet</a:t>
            </a:r>
            <a:r>
              <a:rPr lang="en-US" dirty="0" smtClean="0"/>
              <a:t> mass fit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40368" y="3809856"/>
                <a:ext cx="5270032" cy="533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𝐿𝐿𝑅</m:t>
                    </m:r>
                    <m:r>
                      <a:rPr lang="en-US" b="0" i="1" smtClean="0">
                        <a:latin typeface="Cambria Math"/>
                      </a:rPr>
                      <m:t>=−2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𝐷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;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𝐷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;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e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𝐷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368" y="3809856"/>
                <a:ext cx="5270032" cy="5335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096000" y="57150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– Observed Events</a:t>
            </a:r>
          </a:p>
          <a:p>
            <a:r>
              <a:rPr lang="en-US" dirty="0" smtClean="0"/>
              <a:t>S – Expected Signal</a:t>
            </a:r>
          </a:p>
          <a:p>
            <a:r>
              <a:rPr lang="en-US" dirty="0" smtClean="0"/>
              <a:t>B – Expected Background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4609468"/>
            <a:ext cx="278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Signal+Background</a:t>
            </a:r>
            <a:endParaRPr lang="en-US" dirty="0"/>
          </a:p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65850" y="4666060"/>
            <a:ext cx="207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Model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0"/>
          </p:cNvCxnSpPr>
          <p:nvPr/>
        </p:nvCxnSpPr>
        <p:spPr>
          <a:xfrm flipH="1" flipV="1">
            <a:off x="6553200" y="4191000"/>
            <a:ext cx="647700" cy="475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0"/>
          </p:cNvCxnSpPr>
          <p:nvPr/>
        </p:nvCxnSpPr>
        <p:spPr>
          <a:xfrm flipV="1">
            <a:off x="4438650" y="4267200"/>
            <a:ext cx="590550" cy="342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8200" y="55626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the LLR probability distributions into straight limits (95% CL).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</a:t>
            </a:r>
            <a:endParaRPr lang="en-US" dirty="0"/>
          </a:p>
        </p:txBody>
      </p:sp>
      <p:pic>
        <p:nvPicPr>
          <p:cNvPr id="54274" name="Picture 2" descr="http://www-d0.fnal.gov/Run2Physics/WWW/results/final/HIGGS/H11B/H11BF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9131"/>
            <a:ext cx="4343399" cy="295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http://www-d0.fnal.gov/Run2Physics/WWW/results/final/HIGGS/H11B/H11BF0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17" y="1752600"/>
            <a:ext cx="4169858" cy="283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2819400" y="34290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4000" y="5410200"/>
                <a:ext cx="25907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Rule 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1.9 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or larger @ 95% CL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410200"/>
                <a:ext cx="2590799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7974874" y="3605348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48400" y="5562600"/>
                <a:ext cx="25907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Rule 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4 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or larger @ 4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𝜎</m:t>
                    </m:r>
                  </m:oMath>
                </a14:m>
                <a:r>
                  <a:rPr lang="en-US" dirty="0" smtClean="0"/>
                  <a:t> (99.9999%)</a:t>
                </a: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5562600"/>
                <a:ext cx="2590799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941" t="-4717" r="-941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2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 The Signal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27325" y="2151965"/>
                <a:ext cx="3733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Use the data plus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𝑊𝑋</m:t>
                    </m:r>
                  </m:oMath>
                </a14:m>
                <a:r>
                  <a:rPr lang="en-US" dirty="0" smtClean="0"/>
                  <a:t> template</a:t>
                </a:r>
              </a:p>
              <a:p>
                <a:pPr algn="ctr"/>
                <a:r>
                  <a:rPr lang="en-US" dirty="0" smtClean="0"/>
                  <a:t>Use the CDF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4 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cross section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325" y="2151965"/>
                <a:ext cx="3733800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3200400"/>
            <a:ext cx="4295775" cy="286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3200400"/>
            <a:ext cx="4271962" cy="286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7200" y="4572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𝑊𝑊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𝑊𝑍</m:t>
                      </m:r>
                      <m:r>
                        <a:rPr lang="en-US" sz="2400" b="0" i="1" smtClean="0">
                          <a:latin typeface="Cambria Math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</a:rPr>
                        <m:t>𝑙</m:t>
                      </m:r>
                      <m:r>
                        <a:rPr lang="en-US" sz="2400" b="0" i="1" smtClean="0">
                          <a:latin typeface="Cambria Math"/>
                        </a:rPr>
                        <m:t>𝜈</m:t>
                      </m:r>
                      <m:r>
                        <a:rPr lang="en-US" sz="2400" b="0" i="1" smtClean="0">
                          <a:latin typeface="Cambria Math"/>
                        </a:rPr>
                        <m:t>𝑗𝑗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7200"/>
                <a:ext cx="2667000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66800" y="1371600"/>
                <a:ext cx="2057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 Lepton (e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2 Jets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371600"/>
                <a:ext cx="205740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367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own Arrow 3"/>
          <p:cNvSpPr/>
          <p:nvPr/>
        </p:nvSpPr>
        <p:spPr>
          <a:xfrm>
            <a:off x="2152650" y="2133600"/>
            <a:ext cx="723900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mhtml:file://C:\Users\gwatts\Documents\My%20Papers\To%20Review\Plane\wjj\cdf\main%20page.mht!http://www-cdf.fnal.gov/physics/ewk/2011/wjj/figs_7_3/TOTAL_bin2_1_300_Mjj_nocut_7_3_noResidua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819400"/>
            <a:ext cx="3619500" cy="347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html:file://C:\Users\gwatts\Documents\My%20Papers\To%20Review\Plane\wjj\cdf\main%20page.mht!http://www-cdf.fnal.gov/physics/ewk/2011/wjj/figs_7_3/syst_acc_7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2819400"/>
            <a:ext cx="3568700" cy="3424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Down Arrow 6"/>
          <p:cNvSpPr/>
          <p:nvPr/>
        </p:nvSpPr>
        <p:spPr>
          <a:xfrm rot="16200000">
            <a:off x="4229100" y="4246147"/>
            <a:ext cx="723900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94300" y="2297668"/>
            <a:ext cx="326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Background Subtracted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LLR Plot</a:t>
            </a:r>
            <a:endParaRPr lang="en-US" dirty="0"/>
          </a:p>
        </p:txBody>
      </p:sp>
      <p:pic>
        <p:nvPicPr>
          <p:cNvPr id="57346" name="Picture 2" descr="http://www-d0.fnal.gov/Run2Physics/WWW/results/final/HIGGS/H11B/H11BF0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1839808"/>
            <a:ext cx="6873875" cy="466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374618" y="3371671"/>
                <a:ext cx="161698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There is no way we would have missed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4 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signal!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618" y="3371671"/>
                <a:ext cx="1616982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3396" t="-2538" r="-490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2622" y="2967335"/>
            <a:ext cx="7198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What about the LHC?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47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Gauged Baryon and Lepton Number in MSSM_4 </a:t>
            </a:r>
            <a:r>
              <a:rPr lang="en-US" dirty="0" err="1"/>
              <a:t>Brane</a:t>
            </a:r>
            <a:r>
              <a:rPr lang="en-US" dirty="0"/>
              <a:t> Worlds </a:t>
            </a:r>
          </a:p>
          <a:p>
            <a:r>
              <a:rPr lang="en-US" dirty="0"/>
              <a:t>A two-Higgs-doublet interpretation of a small Tevatron $</a:t>
            </a:r>
            <a:r>
              <a:rPr lang="en-US" dirty="0" err="1"/>
              <a:t>Wjj</a:t>
            </a:r>
            <a:r>
              <a:rPr lang="en-US" dirty="0"/>
              <a:t>$ excess </a:t>
            </a:r>
          </a:p>
          <a:p>
            <a:r>
              <a:rPr lang="en-US" dirty="0"/>
              <a:t>Subjects: High Energy Physics - Phenomenology (</a:t>
            </a:r>
            <a:r>
              <a:rPr lang="en-US" dirty="0" err="1"/>
              <a:t>hep-ph</a:t>
            </a:r>
            <a:r>
              <a:rPr lang="en-US" dirty="0"/>
              <a:t>)</a:t>
            </a:r>
          </a:p>
          <a:p>
            <a:r>
              <a:rPr lang="en-US" dirty="0"/>
              <a:t>Chiral </a:t>
            </a:r>
            <a:r>
              <a:rPr lang="en-US" dirty="0" err="1"/>
              <a:t>Quirkonium</a:t>
            </a:r>
            <a:r>
              <a:rPr lang="en-US" dirty="0"/>
              <a:t> Decays </a:t>
            </a:r>
          </a:p>
          <a:p>
            <a:r>
              <a:rPr lang="en-US" dirty="0"/>
              <a:t>Subjects: High Energy Physics - Phenomenology (</a:t>
            </a:r>
            <a:r>
              <a:rPr lang="en-US" dirty="0" err="1"/>
              <a:t>hep-ph</a:t>
            </a:r>
            <a:r>
              <a:rPr lang="en-US" dirty="0"/>
              <a:t>)</a:t>
            </a:r>
          </a:p>
          <a:p>
            <a:r>
              <a:rPr lang="en-US" dirty="0"/>
              <a:t>Top condensation as a motivated explanation of the top forward-backward asymmetry</a:t>
            </a:r>
          </a:p>
          <a:p>
            <a:r>
              <a:rPr lang="en-US" dirty="0"/>
              <a:t>Quirks at the Tevatron and Beyond </a:t>
            </a:r>
          </a:p>
          <a:p>
            <a:r>
              <a:rPr lang="en-US" dirty="0" err="1"/>
              <a:t>Hermitian</a:t>
            </a:r>
            <a:r>
              <a:rPr lang="en-US" dirty="0"/>
              <a:t> Flavor Violation </a:t>
            </a:r>
          </a:p>
          <a:p>
            <a:r>
              <a:rPr lang="en-US" dirty="0"/>
              <a:t>A </a:t>
            </a:r>
            <a:r>
              <a:rPr lang="en-US" dirty="0" err="1"/>
              <a:t>Higgsophilic</a:t>
            </a:r>
            <a:r>
              <a:rPr lang="en-US" dirty="0"/>
              <a:t> s-channel Z' and the CDF W+2J Anomaly </a:t>
            </a:r>
          </a:p>
          <a:p>
            <a:r>
              <a:rPr lang="en-US" dirty="0"/>
              <a:t>Dissecting the </a:t>
            </a:r>
            <a:r>
              <a:rPr lang="en-US" dirty="0" err="1"/>
              <a:t>Wjj</a:t>
            </a:r>
            <a:r>
              <a:rPr lang="en-US" dirty="0"/>
              <a:t> Anomaly: Diagnostic Tests of a </a:t>
            </a:r>
            <a:r>
              <a:rPr lang="en-US" dirty="0" err="1"/>
              <a:t>Leptophobic</a:t>
            </a:r>
            <a:r>
              <a:rPr lang="en-US" dirty="0"/>
              <a:t> Z' </a:t>
            </a:r>
          </a:p>
          <a:p>
            <a:r>
              <a:rPr lang="en-US" dirty="0"/>
              <a:t>Theory and phenomenology of two-Higgs-doublet models </a:t>
            </a:r>
          </a:p>
          <a:p>
            <a:r>
              <a:rPr lang="en-US" dirty="0"/>
              <a:t>Deriving the mass of particles from Extended Theories of Gravity in LHC era </a:t>
            </a:r>
          </a:p>
          <a:p>
            <a:r>
              <a:rPr lang="en-US" dirty="0"/>
              <a:t>Direct detection and CMB constraints on light DM scenario of top quark asymmetry and </a:t>
            </a:r>
            <a:r>
              <a:rPr lang="en-US" dirty="0" err="1"/>
              <a:t>dijet</a:t>
            </a:r>
            <a:r>
              <a:rPr lang="en-US" dirty="0"/>
              <a:t> excess at Tevatron</a:t>
            </a:r>
          </a:p>
          <a:p>
            <a:r>
              <a:rPr lang="en-US" dirty="0"/>
              <a:t>Measurements of top quark properties at the Tevatron collider </a:t>
            </a:r>
          </a:p>
          <a:p>
            <a:r>
              <a:rPr lang="en-US" dirty="0"/>
              <a:t>Production of Charged Higgs Bosons in a 3-3-1 Model at the CERN LHC </a:t>
            </a:r>
          </a:p>
          <a:p>
            <a:r>
              <a:rPr lang="en-US" dirty="0"/>
              <a:t>NLO predictions for a lepton, missing transverse momentum and </a:t>
            </a:r>
            <a:r>
              <a:rPr lang="en-US" dirty="0" err="1"/>
              <a:t>dijets</a:t>
            </a:r>
            <a:r>
              <a:rPr lang="en-US" dirty="0"/>
              <a:t> at the Tevatron</a:t>
            </a:r>
          </a:p>
          <a:p>
            <a:r>
              <a:rPr lang="en-US" dirty="0"/>
              <a:t>An Explanation of the CDF Dijet Anomaly within a $U(1)_X$ </a:t>
            </a:r>
            <a:r>
              <a:rPr lang="en-US" dirty="0" err="1"/>
              <a:t>Stueckelberg</a:t>
            </a:r>
            <a:r>
              <a:rPr lang="en-US" dirty="0"/>
              <a:t> Extension</a:t>
            </a:r>
          </a:p>
          <a:p>
            <a:r>
              <a:rPr lang="en-US" dirty="0"/>
              <a:t>Experimental proposal to study the excess at </a:t>
            </a:r>
            <a:r>
              <a:rPr lang="en-US" dirty="0" err="1"/>
              <a:t>Mjj</a:t>
            </a:r>
            <a:r>
              <a:rPr lang="en-US" dirty="0"/>
              <a:t>=150 GeV presented by CDF at Fermilab</a:t>
            </a:r>
          </a:p>
          <a:p>
            <a:r>
              <a:rPr lang="en-US" dirty="0"/>
              <a:t>A light charged Higgs boson in two-Higgs doublet model for CDF $</a:t>
            </a:r>
            <a:r>
              <a:rPr lang="en-US" dirty="0" err="1"/>
              <a:t>Wjj</a:t>
            </a:r>
            <a:r>
              <a:rPr lang="en-US" dirty="0"/>
              <a:t>$ anomaly </a:t>
            </a:r>
          </a:p>
          <a:p>
            <a:r>
              <a:rPr lang="en-US" dirty="0"/>
              <a:t>Colored Scalars And The CDF $W+$</a:t>
            </a:r>
            <a:r>
              <a:rPr lang="en-US" dirty="0" err="1"/>
              <a:t>dijet</a:t>
            </a:r>
            <a:r>
              <a:rPr lang="en-US" dirty="0"/>
              <a:t> Excess </a:t>
            </a:r>
          </a:p>
          <a:p>
            <a:r>
              <a:rPr lang="en-US" dirty="0"/>
              <a:t>A Scalar Doublet at the Tevatron? </a:t>
            </a:r>
          </a:p>
          <a:p>
            <a:r>
              <a:rPr lang="en-US" dirty="0"/>
              <a:t>Reconciling anomalous measurements in $B_s-\bar{B}_s$ mixing: the role of CPT-conserving and CPT-violating new physics</a:t>
            </a:r>
          </a:p>
          <a:p>
            <a:r>
              <a:rPr lang="en-US" dirty="0"/>
              <a:t>Dijet Signature of Low Mass Strings in the Early LHC Data </a:t>
            </a:r>
          </a:p>
          <a:p>
            <a:r>
              <a:rPr lang="en-US" dirty="0"/>
              <a:t>The Prediction and Evidence for a New Particle - antiparticle Force and Intermediary Particle</a:t>
            </a:r>
          </a:p>
          <a:p>
            <a:r>
              <a:rPr lang="en-US" dirty="0"/>
              <a:t>Color-Octet-Electroweak-Doublet Scalars and the CDF Dijet Anomaly </a:t>
            </a:r>
          </a:p>
          <a:p>
            <a:r>
              <a:rPr lang="en-US" dirty="0"/>
              <a:t>Impact of extra particles on indirect Z' limits </a:t>
            </a:r>
          </a:p>
          <a:p>
            <a:r>
              <a:rPr lang="en-US" dirty="0"/>
              <a:t>Z' from SU(6)$\</a:t>
            </a:r>
            <a:r>
              <a:rPr lang="en-US" dirty="0" err="1"/>
              <a:t>times$SU</a:t>
            </a:r>
            <a:r>
              <a:rPr lang="en-US" dirty="0"/>
              <a:t>(2)_h GUT, </a:t>
            </a:r>
            <a:r>
              <a:rPr lang="en-US" dirty="0" err="1"/>
              <a:t>Wjj</a:t>
            </a:r>
            <a:r>
              <a:rPr lang="en-US" dirty="0"/>
              <a:t> anomaly and Higgs boson mass bound </a:t>
            </a:r>
          </a:p>
          <a:p>
            <a:r>
              <a:rPr lang="en-US" dirty="0"/>
              <a:t>Spontaneous Parity Violation in SUSY Strong Gauge Theory </a:t>
            </a:r>
          </a:p>
          <a:p>
            <a:r>
              <a:rPr lang="en-US" dirty="0"/>
              <a:t>Anomaly Puzzle, Curved-</a:t>
            </a:r>
            <a:r>
              <a:rPr lang="en-US" dirty="0" err="1"/>
              <a:t>Spacetime</a:t>
            </a:r>
            <a:r>
              <a:rPr lang="en-US" dirty="0"/>
              <a:t> </a:t>
            </a:r>
            <a:r>
              <a:rPr lang="en-US" dirty="0" err="1"/>
              <a:t>Spinor</a:t>
            </a:r>
            <a:r>
              <a:rPr lang="en-US" dirty="0"/>
              <a:t> Hamiltonian, </a:t>
            </a:r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String Phenomenology </a:t>
            </a:r>
          </a:p>
          <a:p>
            <a:r>
              <a:rPr lang="en-US" dirty="0" err="1"/>
              <a:t>Dimuon</a:t>
            </a:r>
            <a:r>
              <a:rPr lang="en-US" dirty="0"/>
              <a:t> CP Asymmetry in B Decays and </a:t>
            </a:r>
            <a:r>
              <a:rPr lang="en-US" dirty="0" err="1"/>
              <a:t>Wjj</a:t>
            </a:r>
            <a:r>
              <a:rPr lang="en-US" dirty="0"/>
              <a:t> Excess in Two Higgs Doublet Models </a:t>
            </a:r>
          </a:p>
          <a:p>
            <a:r>
              <a:rPr lang="en-US" dirty="0"/>
              <a:t>Top quark asymmetry and </a:t>
            </a:r>
            <a:r>
              <a:rPr lang="en-US" dirty="0" err="1"/>
              <a:t>Wjj</a:t>
            </a:r>
            <a:r>
              <a:rPr lang="en-US" dirty="0"/>
              <a:t> excess at CDF from gauged flavor symmetry </a:t>
            </a:r>
          </a:p>
          <a:p>
            <a:r>
              <a:rPr lang="en-US" dirty="0"/>
              <a:t>W plus two jets from a quasi-inert Higgs doublet </a:t>
            </a:r>
          </a:p>
          <a:p>
            <a:r>
              <a:rPr lang="en-US" dirty="0"/>
              <a:t>Tevatron Signal for an Unmixed </a:t>
            </a:r>
            <a:r>
              <a:rPr lang="en-US" dirty="0" err="1"/>
              <a:t>Radion</a:t>
            </a:r>
            <a:r>
              <a:rPr lang="en-US" dirty="0"/>
              <a:t> </a:t>
            </a:r>
          </a:p>
          <a:p>
            <a:r>
              <a:rPr lang="en-US" dirty="0"/>
              <a:t>The New Dijet Particle in the Tevatron IS the Higgs </a:t>
            </a:r>
          </a:p>
          <a:p>
            <a:r>
              <a:rPr lang="en-US" dirty="0"/>
              <a:t>The CDF </a:t>
            </a:r>
            <a:r>
              <a:rPr lang="en-US" dirty="0" err="1"/>
              <a:t>dijet</a:t>
            </a:r>
            <a:r>
              <a:rPr lang="en-US" dirty="0"/>
              <a:t> excess and Z'_{</a:t>
            </a:r>
            <a:r>
              <a:rPr lang="en-US" dirty="0" err="1"/>
              <a:t>cs</a:t>
            </a:r>
            <a:r>
              <a:rPr lang="en-US" dirty="0"/>
              <a:t>} coupled to the second generation quarks </a:t>
            </a:r>
          </a:p>
          <a:p>
            <a:r>
              <a:rPr lang="en-US" dirty="0"/>
              <a:t>A Possible Common Origin of the Top Forward-backward Asymmetry and the CDF Dijet Resonance</a:t>
            </a:r>
          </a:p>
          <a:p>
            <a:r>
              <a:rPr lang="en-US" dirty="0"/>
              <a:t>An Effective Z' </a:t>
            </a:r>
          </a:p>
          <a:p>
            <a:r>
              <a:rPr lang="en-US" dirty="0" err="1"/>
              <a:t>W+Jets</a:t>
            </a:r>
            <a:r>
              <a:rPr lang="en-US" dirty="0"/>
              <a:t> at CDF: Evidence for Top Quarks </a:t>
            </a:r>
          </a:p>
          <a:p>
            <a:r>
              <a:rPr lang="en-US" dirty="0"/>
              <a:t>Dijet resonance from </a:t>
            </a:r>
            <a:r>
              <a:rPr lang="en-US" dirty="0" err="1"/>
              <a:t>leptophobic</a:t>
            </a:r>
            <a:r>
              <a:rPr lang="en-US" dirty="0"/>
              <a:t> Z' and light baryonic cold dark matter </a:t>
            </a:r>
          </a:p>
          <a:p>
            <a:r>
              <a:rPr lang="en-US" dirty="0"/>
              <a:t>Standard model explanation of a CDF </a:t>
            </a:r>
            <a:r>
              <a:rPr lang="en-US" dirty="0" err="1"/>
              <a:t>dijet</a:t>
            </a:r>
            <a:r>
              <a:rPr lang="en-US" dirty="0"/>
              <a:t> excess in </a:t>
            </a:r>
            <a:r>
              <a:rPr lang="en-US" dirty="0" err="1"/>
              <a:t>Wjj</a:t>
            </a:r>
            <a:r>
              <a:rPr lang="en-US" dirty="0"/>
              <a:t> </a:t>
            </a:r>
          </a:p>
          <a:p>
            <a:r>
              <a:rPr lang="en-US" dirty="0"/>
              <a:t>B physics constraints on a flavor symmetric scalar model to account for the </a:t>
            </a:r>
            <a:r>
              <a:rPr lang="en-US" dirty="0" err="1"/>
              <a:t>ttbar</a:t>
            </a:r>
            <a:r>
              <a:rPr lang="en-US" dirty="0"/>
              <a:t> asymmetry and </a:t>
            </a:r>
            <a:r>
              <a:rPr lang="en-US" dirty="0" err="1"/>
              <a:t>Wjj</a:t>
            </a:r>
            <a:r>
              <a:rPr lang="en-US" dirty="0"/>
              <a:t> excess at CDF</a:t>
            </a:r>
          </a:p>
          <a:p>
            <a:r>
              <a:rPr lang="en-US" dirty="0"/>
              <a:t>Dark Forces At The Tevatron </a:t>
            </a:r>
          </a:p>
          <a:p>
            <a:r>
              <a:rPr lang="en-US" dirty="0"/>
              <a:t>Top quark asymmetry and </a:t>
            </a:r>
            <a:r>
              <a:rPr lang="en-US" dirty="0" err="1"/>
              <a:t>dijet</a:t>
            </a:r>
            <a:r>
              <a:rPr lang="en-US" dirty="0"/>
              <a:t> resonances </a:t>
            </a:r>
          </a:p>
          <a:p>
            <a:r>
              <a:rPr lang="en-US" dirty="0"/>
              <a:t>Twelve massless flavors and three colors below the conformal window </a:t>
            </a:r>
          </a:p>
          <a:p>
            <a:r>
              <a:rPr lang="en-US" dirty="0"/>
              <a:t>~115 GeV and ~143 GeV Higgs mass considerations within the Composite Particles Model</a:t>
            </a:r>
          </a:p>
          <a:p>
            <a:r>
              <a:rPr lang="en-US" dirty="0"/>
              <a:t>Weak-triplet, color-octet scalars and the CDF </a:t>
            </a:r>
            <a:r>
              <a:rPr lang="en-US" dirty="0" err="1"/>
              <a:t>dijet</a:t>
            </a:r>
            <a:r>
              <a:rPr lang="en-US" dirty="0"/>
              <a:t> excess </a:t>
            </a:r>
          </a:p>
          <a:p>
            <a:r>
              <a:rPr lang="en-US" dirty="0"/>
              <a:t>Stringy origin of Tevatron </a:t>
            </a:r>
            <a:r>
              <a:rPr lang="en-US" dirty="0" err="1"/>
              <a:t>Wjj</a:t>
            </a:r>
            <a:r>
              <a:rPr lang="en-US" dirty="0"/>
              <a:t> anomaly </a:t>
            </a:r>
          </a:p>
          <a:p>
            <a:r>
              <a:rPr lang="en-US" dirty="0"/>
              <a:t>A unified, flavor symmetric explanation for the t-</a:t>
            </a:r>
            <a:r>
              <a:rPr lang="en-US" dirty="0" err="1"/>
              <a:t>tbar</a:t>
            </a:r>
            <a:r>
              <a:rPr lang="en-US" dirty="0"/>
              <a:t> asymmetry and </a:t>
            </a:r>
            <a:r>
              <a:rPr lang="en-US" dirty="0" err="1"/>
              <a:t>Wjj</a:t>
            </a:r>
            <a:r>
              <a:rPr lang="en-US" dirty="0"/>
              <a:t> excess at CDF</a:t>
            </a:r>
          </a:p>
          <a:p>
            <a:r>
              <a:rPr lang="en-US" dirty="0"/>
              <a:t>A Possible Interpretation of CDF Dijet Mass Anomaly and its Realization in </a:t>
            </a:r>
            <a:r>
              <a:rPr lang="en-US" dirty="0" err="1"/>
              <a:t>Supersymmetry</a:t>
            </a:r>
            <a:endParaRPr lang="en-US" dirty="0"/>
          </a:p>
          <a:p>
            <a:r>
              <a:rPr lang="en-US" dirty="0"/>
              <a:t>New Color-Octet Vector Boson Revisit </a:t>
            </a:r>
          </a:p>
          <a:p>
            <a:r>
              <a:rPr lang="en-US" dirty="0"/>
              <a:t>The CDF </a:t>
            </a:r>
            <a:r>
              <a:rPr lang="en-US" dirty="0" err="1"/>
              <a:t>dijet</a:t>
            </a:r>
            <a:r>
              <a:rPr lang="en-US" dirty="0"/>
              <a:t> excess from intrinsic quarks </a:t>
            </a:r>
          </a:p>
          <a:p>
            <a:r>
              <a:rPr lang="en-US" dirty="0"/>
              <a:t>No like-sign tops at Tevatron: Constraints on extended models and implications for the t </a:t>
            </a:r>
            <a:r>
              <a:rPr lang="en-US" dirty="0" err="1"/>
              <a:t>tbar</a:t>
            </a:r>
            <a:r>
              <a:rPr lang="en-US" dirty="0"/>
              <a:t> asymmetry</a:t>
            </a:r>
          </a:p>
          <a:p>
            <a:r>
              <a:rPr lang="en-US" dirty="0"/>
              <a:t>Baryonic Z' Explanation for the CDF </a:t>
            </a:r>
            <a:r>
              <a:rPr lang="en-US" dirty="0" err="1"/>
              <a:t>Wjj</a:t>
            </a:r>
            <a:r>
              <a:rPr lang="en-US" dirty="0"/>
              <a:t> Excess </a:t>
            </a:r>
          </a:p>
          <a:p>
            <a:r>
              <a:rPr lang="en-US" dirty="0"/>
              <a:t>$\</a:t>
            </a:r>
            <a:r>
              <a:rPr lang="en-US" dirty="0" err="1"/>
              <a:t>mathscr</a:t>
            </a:r>
            <a:r>
              <a:rPr lang="en-US" dirty="0"/>
              <a:t>{O}(100 GeV)$ </a:t>
            </a:r>
            <a:r>
              <a:rPr lang="en-US" dirty="0" err="1"/>
              <a:t>Deci</a:t>
            </a:r>
            <a:r>
              <a:rPr lang="en-US" dirty="0"/>
              <a:t>-weak $W^\prime/Z^\prime$ at Tevatron and LHC </a:t>
            </a:r>
          </a:p>
          <a:p>
            <a:r>
              <a:rPr lang="en-US" dirty="0"/>
              <a:t>Signatures of Resonant Super-Partner Production with Charged-Current Decays </a:t>
            </a:r>
          </a:p>
          <a:p>
            <a:r>
              <a:rPr lang="en-US" dirty="0"/>
              <a:t>Technicolor at the Tevatron </a:t>
            </a:r>
          </a:p>
          <a:p>
            <a:r>
              <a:rPr lang="en-US" dirty="0"/>
              <a:t>A Z' Model for the CDF Dijet Anomaly </a:t>
            </a:r>
          </a:p>
          <a:p>
            <a:r>
              <a:rPr lang="en-US" dirty="0"/>
              <a:t>Light Z' Bosons at the Tevatron </a:t>
            </a:r>
          </a:p>
          <a:p>
            <a:r>
              <a:rPr lang="en-US" dirty="0"/>
              <a:t>Forward-Backward t </a:t>
            </a:r>
            <a:r>
              <a:rPr lang="en-US" dirty="0" err="1"/>
              <a:t>tbar</a:t>
            </a:r>
            <a:r>
              <a:rPr lang="en-US" dirty="0"/>
              <a:t> Asymmetry from Anomalous Stop Pair Production </a:t>
            </a:r>
          </a:p>
          <a:p>
            <a:r>
              <a:rPr lang="en-US" dirty="0"/>
              <a:t>Searching for string resonances in e^+e^- and </a:t>
            </a:r>
            <a:r>
              <a:rPr lang="el-GR" dirty="0"/>
              <a:t>γγ</a:t>
            </a:r>
            <a:r>
              <a:rPr lang="en-US" dirty="0"/>
              <a:t>collisions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could it be?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blogs.discovery.com/.a/6a00d8341bf67c53ef01310f83dbfd970c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626"/>
            <a:ext cx="9166917" cy="686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381000"/>
            <a:ext cx="28956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LHC Implications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295400" y="1295400"/>
                <a:ext cx="2286000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interaction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295400"/>
                <a:ext cx="228600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349" b="-20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962400" y="1295400"/>
            <a:ext cx="3810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have the LHC weight in we need a production mechanism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2209800"/>
            <a:ext cx="19812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There are a lot…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447800" y="3581400"/>
            <a:ext cx="6629400" cy="2362200"/>
            <a:chOff x="1447800" y="3581400"/>
            <a:chExt cx="6629400" cy="2362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3581400"/>
              <a:ext cx="6629400" cy="2362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1447800" y="3581400"/>
                  <a:ext cx="6629400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i="1" dirty="0" smtClean="0"/>
                    <a:t>A unified, flavor symmetric explanation for the 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i="1" dirty="0" smtClean="0"/>
                    <a:t> asymmetry and </a:t>
                  </a:r>
                  <a:r>
                    <a:rPr lang="en-US" i="1" dirty="0" err="1" smtClean="0"/>
                    <a:t>Wjj</a:t>
                  </a:r>
                  <a:r>
                    <a:rPr lang="en-US" i="1" dirty="0" smtClean="0"/>
                    <a:t> excess at CDF(</a:t>
                  </a:r>
                  <a:r>
                    <a:rPr lang="fi-FI" i="1" dirty="0" smtClean="0"/>
                    <a:t>Nelson</a:t>
                  </a:r>
                  <a:r>
                    <a:rPr lang="fi-FI" i="1" dirty="0"/>
                    <a:t>, </a:t>
                  </a:r>
                  <a:r>
                    <a:rPr lang="fi-FI" i="1" dirty="0" smtClean="0"/>
                    <a:t>Okui</a:t>
                  </a:r>
                  <a:r>
                    <a:rPr lang="fi-FI" i="1" dirty="0"/>
                    <a:t>, </a:t>
                  </a:r>
                  <a:r>
                    <a:rPr lang="fi-FI" i="1" dirty="0" smtClean="0"/>
                    <a:t>Roy</a:t>
                  </a:r>
                  <a:r>
                    <a:rPr lang="en-US" i="1" dirty="0" smtClean="0"/>
                    <a:t>)</a:t>
                  </a:r>
                  <a:endParaRPr lang="en-US" i="1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3581400"/>
                  <a:ext cx="6629400" cy="64633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92" t="-4717" r="-828" b="-132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1487557" y="4328636"/>
              <a:ext cx="65532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We present a simple, </a:t>
              </a:r>
              <a:r>
                <a:rPr lang="en-US" dirty="0" err="1"/>
                <a:t>perturbative</a:t>
              </a:r>
              <a:r>
                <a:rPr lang="en-US" dirty="0"/>
                <a:t>, and </a:t>
              </a:r>
              <a:r>
                <a:rPr lang="en-US" dirty="0" err="1"/>
                <a:t>renormalizable</a:t>
              </a:r>
              <a:r>
                <a:rPr lang="en-US" dirty="0"/>
                <a:t> model with a flavor symmetry which can explain both the t-</a:t>
              </a:r>
              <a:r>
                <a:rPr lang="en-US" dirty="0" err="1"/>
                <a:t>tbar</a:t>
              </a:r>
              <a:r>
                <a:rPr lang="en-US" dirty="0"/>
                <a:t> forward-backward asymmetry and the bump feature present in the </a:t>
              </a:r>
              <a:r>
                <a:rPr lang="en-US" dirty="0" err="1"/>
                <a:t>dijet</a:t>
              </a:r>
              <a:r>
                <a:rPr lang="en-US" dirty="0"/>
                <a:t> mass distribution of the </a:t>
              </a:r>
              <a:r>
                <a:rPr lang="en-US" dirty="0" err="1"/>
                <a:t>W+jj</a:t>
              </a:r>
              <a:r>
                <a:rPr lang="en-US" dirty="0"/>
                <a:t> sample in the range 120-160 GeV that was recently reported by the CDF collaboration. </a:t>
              </a:r>
            </a:p>
          </p:txBody>
        </p:sp>
      </p:grp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5105400" cy="167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23247" y="2971800"/>
            <a:ext cx="40869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Can Search For Secondary Effects Too…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/>
              <p:cNvSpPr/>
              <p:nvPr/>
            </p:nvSpPr>
            <p:spPr>
              <a:xfrm>
                <a:off x="2782957" y="2346555"/>
                <a:ext cx="3922644" cy="2670313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 smtClean="0"/>
                  <a:t>But we really need to wait for a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𝑊𝑊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</a:rPr>
                      <m:t>𝑊𝑍</m:t>
                    </m:r>
                    <m:r>
                      <a:rPr lang="en-US" sz="2400" b="0" i="1" smtClean="0">
                        <a:latin typeface="Cambria Math"/>
                      </a:rPr>
                      <m:t>→</m:t>
                    </m:r>
                    <m:r>
                      <a:rPr lang="en-US" sz="2400" b="0" i="1" smtClean="0">
                        <a:latin typeface="Cambria Math"/>
                      </a:rPr>
                      <m:t>𝑙</m:t>
                    </m:r>
                    <m:r>
                      <a:rPr lang="en-US" sz="2400" b="0" i="1" smtClean="0">
                        <a:latin typeface="Cambria Math"/>
                      </a:rPr>
                      <m:t>𝜈</m:t>
                    </m:r>
                    <m:r>
                      <a:rPr lang="en-US" sz="2400" b="0" i="1" smtClean="0">
                        <a:latin typeface="Cambria Math"/>
                      </a:rPr>
                      <m:t>𝑗𝑗</m:t>
                    </m:r>
                  </m:oMath>
                </a14:m>
                <a:r>
                  <a:rPr lang="en-US" sz="2400" dirty="0" smtClean="0"/>
                  <a:t> search at the LHC!</a:t>
                </a:r>
                <a:endParaRPr lang="en-US" sz="2400" dirty="0"/>
              </a:p>
            </p:txBody>
          </p:sp>
        </mc:Choice>
        <mc:Fallback xmlns="">
          <p:sp>
            <p:nvSpPr>
              <p:cNvPr id="14" name="Rounded 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957" y="2346555"/>
                <a:ext cx="3922644" cy="2670313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6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With out DØ’s normal reweightings, rule out CDF bump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1.9 </m:t>
                    </m:r>
                    <m:r>
                      <a:rPr lang="en-US" b="0" i="1" smtClean="0">
                        <a:latin typeface="Cambria Math"/>
                      </a:rPr>
                      <m:t>𝑝𝑏</m:t>
                    </m:r>
                  </m:oMath>
                </a14:m>
                <a:r>
                  <a:rPr lang="en-US" dirty="0" smtClean="0"/>
                  <a:t>, with reweightings it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1.5 </m:t>
                    </m:r>
                    <m:r>
                      <a:rPr lang="en-US" b="0" i="1" smtClean="0">
                        <a:latin typeface="Cambria Math"/>
                      </a:rPr>
                      <m:t>𝑝𝑏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Very hard to make the two experiments compatible</a:t>
                </a:r>
              </a:p>
              <a:p>
                <a:pPr lvl="1"/>
                <a:r>
                  <a:rPr lang="en-US" dirty="0" smtClean="0"/>
                  <a:t>CDF had a huge upwards fluctuation</a:t>
                </a:r>
              </a:p>
              <a:p>
                <a:pPr lvl="1"/>
                <a:r>
                  <a:rPr lang="en-US" dirty="0" smtClean="0"/>
                  <a:t>And DØ was very unlucky</a:t>
                </a:r>
              </a:p>
              <a:p>
                <a:r>
                  <a:rPr lang="en-US" dirty="0"/>
                  <a:t>Someone </a:t>
                </a:r>
                <a:r>
                  <a:rPr lang="en-US" dirty="0" smtClean="0"/>
                  <a:t>goofed??? </a:t>
                </a:r>
                <a:r>
                  <a:rPr lang="en-US" dirty="0" smtClean="0">
                    <a:sym typeface="Wingdings" pitchFamily="2" charset="2"/>
                  </a:rPr>
                  <a:t></a:t>
                </a:r>
                <a:endParaRPr lang="en-US" dirty="0"/>
              </a:p>
              <a:p>
                <a:pPr lvl="1"/>
                <a:r>
                  <a:rPr lang="en-US" dirty="0"/>
                  <a:t>Both CDF and DØ have done lots of cross checks</a:t>
                </a:r>
              </a:p>
              <a:p>
                <a:pPr lvl="1"/>
                <a:r>
                  <a:rPr lang="en-US" dirty="0"/>
                  <a:t>See CDF’s recent update for answers to many initial questions</a:t>
                </a:r>
              </a:p>
              <a:p>
                <a:r>
                  <a:rPr lang="en-US" dirty="0" smtClean="0"/>
                  <a:t>There is now a task force trying to sort out the differences between the analyses</a:t>
                </a:r>
              </a:p>
              <a:p>
                <a:pPr lvl="1"/>
                <a:r>
                  <a:rPr lang="en-US" dirty="0" smtClean="0"/>
                  <a:t>Officially composed of </a:t>
                </a:r>
                <a:r>
                  <a:rPr lang="de-DE" dirty="0"/>
                  <a:t>theorist Estia Eichten and Keith </a:t>
                </a:r>
                <a:r>
                  <a:rPr lang="de-DE" dirty="0" smtClean="0"/>
                  <a:t>Ellis and members of both experiments</a:t>
                </a:r>
              </a:p>
              <a:p>
                <a:pPr lvl="1"/>
                <a:r>
                  <a:rPr lang="de-DE" dirty="0" smtClean="0"/>
                  <a:t>Meetings already have started</a:t>
                </a:r>
              </a:p>
              <a:p>
                <a:r>
                  <a:rPr lang="de-DE" dirty="0" smtClean="0"/>
                  <a:t>This analysis is very similar to a low-mass Higgs analysis</a:t>
                </a:r>
              </a:p>
              <a:p>
                <a:pPr lvl="1"/>
                <a:r>
                  <a:rPr lang="de-DE" dirty="0" smtClean="0"/>
                  <a:t>Would be useful to compare background estimation techniques</a:t>
                </a:r>
              </a:p>
              <a:p>
                <a:r>
                  <a:rPr lang="de-DE" dirty="0" smtClean="0"/>
                  <a:t>The next 6 months should be fun (for this an other reasons)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075" r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9906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Measurement </a:t>
            </a:r>
            <a:r>
              <a:rPr lang="en-US" i="1" dirty="0"/>
              <a:t>of </a:t>
            </a:r>
            <a:r>
              <a:rPr lang="en-US" i="1" dirty="0" err="1"/>
              <a:t>ww</a:t>
            </a:r>
            <a:r>
              <a:rPr lang="en-US" i="1" dirty="0"/>
              <a:t> + </a:t>
            </a:r>
            <a:r>
              <a:rPr lang="en-US" i="1" dirty="0" err="1"/>
              <a:t>wz</a:t>
            </a:r>
            <a:r>
              <a:rPr lang="en-US" i="1" dirty="0"/>
              <a:t> production cross section and study of the </a:t>
            </a:r>
            <a:r>
              <a:rPr lang="en-US" i="1" dirty="0" err="1"/>
              <a:t>dijet</a:t>
            </a:r>
            <a:r>
              <a:rPr lang="en-US" i="1" dirty="0"/>
              <a:t> mass spectrum in the </a:t>
            </a:r>
            <a:r>
              <a:rPr lang="en-US" i="1" dirty="0" err="1"/>
              <a:t>lnu</a:t>
            </a:r>
            <a:r>
              <a:rPr lang="en-US" i="1" dirty="0"/>
              <a:t> + jets final state at </a:t>
            </a:r>
            <a:r>
              <a:rPr lang="en-US" i="1" dirty="0" smtClean="0"/>
              <a:t>CDF. </a:t>
            </a:r>
            <a:r>
              <a:rPr lang="en-US" i="1" dirty="0" err="1" smtClean="0"/>
              <a:t>Viviana</a:t>
            </a:r>
            <a:r>
              <a:rPr lang="en-US" i="1" dirty="0" smtClean="0"/>
              <a:t> </a:t>
            </a:r>
            <a:r>
              <a:rPr lang="en-US" i="1" dirty="0" err="1" smtClean="0"/>
              <a:t>Cavaliere</a:t>
            </a:r>
            <a:r>
              <a:rPr lang="en-US" i="1" dirty="0" smtClean="0"/>
              <a:t> (Siena)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46100" y="990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December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30500" y="311527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Invariant </a:t>
            </a:r>
            <a:r>
              <a:rPr lang="en-US" i="1" dirty="0"/>
              <a:t>Mass Distribution of Jet Pairs Produced in Association with a W boson in </a:t>
            </a:r>
            <a:r>
              <a:rPr lang="en-US" i="1" dirty="0" err="1"/>
              <a:t>ppbar</a:t>
            </a:r>
            <a:r>
              <a:rPr lang="en-US" i="1" dirty="0"/>
              <a:t> Collisions at </a:t>
            </a:r>
            <a:r>
              <a:rPr lang="en-US" i="1" dirty="0" err="1"/>
              <a:t>sqrt</a:t>
            </a:r>
            <a:r>
              <a:rPr lang="en-US" i="1" dirty="0"/>
              <a:t>(s) = 1.96 </a:t>
            </a:r>
            <a:r>
              <a:rPr lang="en-US" i="1" dirty="0" smtClean="0"/>
              <a:t>TeV</a:t>
            </a:r>
            <a:r>
              <a:rPr lang="en-US" dirty="0"/>
              <a:t>, arXiv:1104.0699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311527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April 2011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362200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 few theorists find the thesis…</a:t>
            </a:r>
            <a:endParaRPr lang="en-US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30500" y="4944070"/>
                <a:ext cx="6096000" cy="649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Study of the </a:t>
                </a:r>
                <a:r>
                  <a:rPr lang="en-US" i="1" dirty="0" err="1"/>
                  <a:t>dijet</a:t>
                </a:r>
                <a:r>
                  <a:rPr lang="en-US" i="1" dirty="0"/>
                  <a:t> invariant mass distribution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𝒑</m:t>
                    </m:r>
                    <m:acc>
                      <m:accPr>
                        <m:chr m:val="̅"/>
                        <m:ctrlPr>
                          <a:rPr lang="en-US" b="1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1" i="1" dirty="0" smtClean="0">
                            <a:latin typeface="Cambria Math"/>
                          </a:rPr>
                          <m:t>𝒑</m:t>
                        </m:r>
                      </m:e>
                    </m:acc>
                    <m:r>
                      <a:rPr lang="en-US" b="1" i="1" dirty="0" smtClean="0">
                        <a:latin typeface="Cambria Math"/>
                      </a:rPr>
                      <m:t>→</m:t>
                    </m:r>
                    <m:r>
                      <a:rPr lang="en-US" b="1" i="1" dirty="0">
                        <a:latin typeface="Cambria Math"/>
                      </a:rPr>
                      <m:t> </m:t>
                    </m:r>
                    <m:r>
                      <a:rPr lang="en-US" b="1" i="1" dirty="0">
                        <a:latin typeface="Cambria Math"/>
                      </a:rPr>
                      <m:t>𝑾</m:t>
                    </m:r>
                    <m:r>
                      <a:rPr lang="en-US" b="1" i="1" dirty="0">
                        <a:latin typeface="Cambria Math"/>
                      </a:rPr>
                      <m:t>(→</m:t>
                    </m:r>
                    <m:r>
                      <a:rPr lang="en-US" b="1" i="1" dirty="0">
                        <a:latin typeface="Cambria Math"/>
                      </a:rPr>
                      <m:t>𝒍</m:t>
                    </m:r>
                    <m:r>
                      <a:rPr lang="en-US" b="1" i="1" dirty="0" smtClean="0">
                        <a:latin typeface="Cambria Math"/>
                      </a:rPr>
                      <m:t>𝝂</m:t>
                    </m:r>
                    <m:r>
                      <a:rPr lang="en-US" b="1" i="1" dirty="0">
                        <a:latin typeface="Cambria Math"/>
                      </a:rPr>
                      <m:t>+</m:t>
                    </m:r>
                    <m:r>
                      <a:rPr lang="en-US" b="1" i="1" dirty="0" err="1">
                        <a:latin typeface="Cambria Math"/>
                      </a:rPr>
                      <m:t>𝒋𝒋</m:t>
                    </m:r>
                    <m:r>
                      <a:rPr lang="en-US" b="1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1" i="1" dirty="0"/>
                  <a:t> </a:t>
                </a:r>
                <a:r>
                  <a:rPr lang="en-US" i="1" dirty="0"/>
                  <a:t>final states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i="1">
                        <a:latin typeface="Cambria Math"/>
                      </a:rPr>
                      <m:t>=1.96</m:t>
                    </m:r>
                  </m:oMath>
                </a14:m>
                <a:r>
                  <a:rPr lang="en-US" i="1" dirty="0" smtClean="0"/>
                  <a:t> TeV</a:t>
                </a:r>
                <a:r>
                  <a:rPr lang="en-US" i="1" dirty="0"/>
                  <a:t>.</a:t>
                </a:r>
                <a:r>
                  <a:rPr lang="en-US" dirty="0" smtClean="0"/>
                  <a:t> </a:t>
                </a:r>
                <a:r>
                  <a:rPr lang="en-US" dirty="0"/>
                  <a:t>arXiv:1106.1921</a:t>
                </a:r>
                <a:endParaRPr lang="en-US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0500" y="4944070"/>
                <a:ext cx="6096000" cy="649345"/>
              </a:xfrm>
              <a:prstGeom prst="rect">
                <a:avLst/>
              </a:prstGeom>
              <a:blipFill rotWithShape="1">
                <a:blip r:embed="rId2"/>
                <a:stretch>
                  <a:fillRect l="-900" t="-4673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33400" y="494407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4202668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(60 citations)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6031468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(1 citations)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0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2" descr="http://www.availableimages.com/images/pictures/1996/mission-impossible/aph_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955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950" y="1196386"/>
            <a:ext cx="4133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Does DØ See it??</a:t>
            </a:r>
            <a:endParaRPr lang="en-US" sz="3200" dirty="0">
              <a:latin typeface="Bauhaus 93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2362200"/>
            <a:ext cx="484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Could DØ have seen it?</a:t>
            </a:r>
            <a:endParaRPr lang="en-US" sz="3200" dirty="0">
              <a:latin typeface="Bauhaus 93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05400"/>
            <a:ext cx="484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Can DØ rule it out?</a:t>
            </a:r>
            <a:endParaRPr lang="en-US" sz="3200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0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Tevatron</a:t>
            </a:r>
            <a:endParaRPr lang="en-US" dirty="0"/>
          </a:p>
        </p:txBody>
      </p:sp>
      <p:pic>
        <p:nvPicPr>
          <p:cNvPr id="2050" name="Picture 2" descr="http://i1-news.softpedia-static.com/images/news2/Tevatron-Accelerator-to-Shut-Down-This-Autumn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51000"/>
            <a:ext cx="8839200" cy="506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logo-white-sm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606972"/>
            <a:ext cx="762000" cy="41572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df 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407244"/>
            <a:ext cx="381000" cy="35798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04800" y="1819356"/>
                <a:ext cx="3200400" cy="175734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/>
                  <a:t>1.96 TeV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&gt; 10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delivered</a:t>
                </a:r>
              </a:p>
              <a:p>
                <a:r>
                  <a:rPr lang="en-US" dirty="0" smtClean="0"/>
                  <a:t>132 ns bunch spacing</a:t>
                </a:r>
              </a:p>
              <a:p>
                <a:r>
                  <a:rPr lang="en-US" dirty="0" smtClean="0"/>
                  <a:t>Run II started March 2001</a:t>
                </a:r>
              </a:p>
              <a:p>
                <a:r>
                  <a:rPr lang="en-US" dirty="0" smtClean="0"/>
                  <a:t>1.5 MJ beam energy</a:t>
                </a:r>
              </a:p>
              <a:p>
                <a:r>
                  <a:rPr lang="en-US" dirty="0" smtClean="0"/>
                  <a:t>70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 delivered per week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819356"/>
                <a:ext cx="3200400" cy="1757341"/>
              </a:xfrm>
              <a:prstGeom prst="rect">
                <a:avLst/>
              </a:prstGeom>
              <a:blipFill rotWithShape="1">
                <a:blip r:embed="rId7"/>
                <a:stretch>
                  <a:fillRect l="-1326" t="-1027" b="-3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473700" y="1819356"/>
                <a:ext cx="3200400" cy="14773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/>
                  <a:t>Improve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  <a:p>
                <a:r>
                  <a:rPr lang="en-US" dirty="0"/>
                  <a:t>Improve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  <a:p>
                <a:r>
                  <a:rPr lang="en-US" dirty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mixing</a:t>
                </a:r>
              </a:p>
              <a:p>
                <a:r>
                  <a:rPr lang="en-US" dirty="0"/>
                  <a:t>Search for the Higgs</a:t>
                </a:r>
              </a:p>
              <a:p>
                <a:r>
                  <a:rPr lang="en-US" dirty="0"/>
                  <a:t>Search for New Phenomena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3700" y="1819356"/>
                <a:ext cx="3200400" cy="1477328"/>
              </a:xfrm>
              <a:prstGeom prst="rect">
                <a:avLst/>
              </a:prstGeom>
              <a:blipFill rotWithShape="1">
                <a:blip r:embed="rId8"/>
                <a:stretch>
                  <a:fillRect l="-1515" t="-1626" b="-4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62400" y="3022699"/>
            <a:ext cx="10243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defTabSz="10191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Tevatron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114800" y="4507468"/>
            <a:ext cx="14725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defTabSz="10191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Main Injector</a:t>
            </a: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Recycler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9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Run II Integrated Luminos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7239000" cy="495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Luminosity</a:t>
            </a:r>
            <a:endParaRPr lang="en-US" dirty="0"/>
          </a:p>
        </p:txBody>
      </p:sp>
      <p:pic>
        <p:nvPicPr>
          <p:cNvPr id="8196" name="Picture 4" descr="http://www-bdnew.fnal.gov/operations/lum/pl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258050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Watts (UW/Seattle)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2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5190</TotalTime>
  <Words>3064</Words>
  <Application>Microsoft Office PowerPoint</Application>
  <PresentationFormat>On-screen Show (4:3)</PresentationFormat>
  <Paragraphs>482</Paragraphs>
  <Slides>44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Grid</vt:lpstr>
      <vt:lpstr>The Story of a W+Jets Mass Bump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Tevatron</vt:lpstr>
      <vt:lpstr>PowerPoint Presentation</vt:lpstr>
      <vt:lpstr>Peak Luminosity</vt:lpstr>
      <vt:lpstr>PowerPoint Presentation</vt:lpstr>
      <vt:lpstr>The Detectors</vt:lpstr>
      <vt:lpstr>The DØ Analysis</vt:lpstr>
      <vt:lpstr>The WX→lνjj Search</vt:lpstr>
      <vt:lpstr>Selecting The W→lν</vt:lpstr>
      <vt:lpstr>Selecting The W→lν</vt:lpstr>
      <vt:lpstr>Selecting The W→lν</vt:lpstr>
      <vt:lpstr>The Jets</vt:lpstr>
      <vt:lpstr>Jet Energy Scale</vt:lpstr>
      <vt:lpstr>M_JJ</vt:lpstr>
      <vt:lpstr>Modeling The SM Background</vt:lpstr>
      <vt:lpstr>Generators</vt:lpstr>
      <vt:lpstr>Reweightings</vt:lpstr>
      <vt:lpstr>Getting W+Jets Right</vt:lpstr>
      <vt:lpstr>QCD MultiJet Background</vt:lpstr>
      <vt:lpstr>QCD Sideband Samples</vt:lpstr>
      <vt:lpstr>Normalization Fits</vt:lpstr>
      <vt:lpstr>PowerPoint Presentation</vt:lpstr>
      <vt:lpstr>Final Background Tally</vt:lpstr>
      <vt:lpstr>QCD Comparison</vt:lpstr>
      <vt:lpstr>Channel Comparison</vt:lpstr>
      <vt:lpstr>PowerPoint Presentation</vt:lpstr>
      <vt:lpstr>Systematic Uncertainties</vt:lpstr>
      <vt:lpstr>Does our Background Model Work?</vt:lpstr>
      <vt:lpstr>Does our Background Model Work?</vt:lpstr>
      <vt:lpstr>Could We Have Missed It?</vt:lpstr>
      <vt:lpstr>Fit With WX→lνjj Template</vt:lpstr>
      <vt:lpstr>Limit Setting</vt:lpstr>
      <vt:lpstr>Limit</vt:lpstr>
      <vt:lpstr>Mock The Signal</vt:lpstr>
      <vt:lpstr>LLR Plot</vt:lpstr>
      <vt:lpstr>PowerPoint Presentation</vt:lpstr>
      <vt:lpstr>What could it be?</vt:lpstr>
      <vt:lpstr>PowerPoint Presentation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a W+Jets Mass Bump</dc:title>
  <dc:creator>gwatts</dc:creator>
  <cp:lastModifiedBy>Gordon Watts</cp:lastModifiedBy>
  <cp:revision>87</cp:revision>
  <dcterms:created xsi:type="dcterms:W3CDTF">2006-08-16T00:00:00Z</dcterms:created>
  <dcterms:modified xsi:type="dcterms:W3CDTF">2011-06-29T15:07:24Z</dcterms:modified>
</cp:coreProperties>
</file>