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401" r:id="rId3"/>
    <p:sldId id="1679" r:id="rId4"/>
    <p:sldId id="1715" r:id="rId5"/>
    <p:sldId id="1726" r:id="rId6"/>
    <p:sldId id="1728" r:id="rId7"/>
    <p:sldId id="1727" r:id="rId8"/>
    <p:sldId id="1729" r:id="rId9"/>
    <p:sldId id="1722" r:id="rId10"/>
    <p:sldId id="1730" r:id="rId11"/>
    <p:sldId id="1731" r:id="rId12"/>
    <p:sldId id="1732" r:id="rId13"/>
    <p:sldId id="1725" r:id="rId14"/>
    <p:sldId id="1703" r:id="rId1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CFFF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5" autoAdjust="0"/>
    <p:restoredTop sz="97505"/>
  </p:normalViewPr>
  <p:slideViewPr>
    <p:cSldViewPr>
      <p:cViewPr varScale="1">
        <p:scale>
          <a:sx n="82" d="100"/>
          <a:sy n="82" d="100"/>
        </p:scale>
        <p:origin x="499" y="53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47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255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WP4 WP5 – HI-ECN3 Design coordination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lnSpc>
                <a:spcPct val="120000"/>
              </a:lnSpc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25" y="55061"/>
            <a:ext cx="11959688" cy="503420"/>
          </a:xfrm>
        </p:spPr>
        <p:txBody>
          <a:bodyPr>
            <a:noAutofit/>
          </a:bodyPr>
          <a:lstStyle>
            <a:lvl1pPr algn="l">
              <a:defRPr sz="3733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60729"/>
            <a:ext cx="12192000" cy="5191431"/>
          </a:xfrm>
        </p:spPr>
        <p:txBody>
          <a:bodyPr/>
          <a:lstStyle>
            <a:lvl1pPr marL="357708" indent="-357708">
              <a:lnSpc>
                <a:spcPct val="100000"/>
              </a:lnSpc>
              <a:defRPr sz="2667"/>
            </a:lvl1pPr>
            <a:lvl2pPr marL="715415" indent="-357708">
              <a:buFont typeface="Arial" panose="020B0604020202020204" pitchFamily="34" charset="0"/>
              <a:buChar char="–"/>
              <a:defRPr sz="2133"/>
            </a:lvl2pPr>
            <a:lvl3pPr marL="1096406" indent="-380990">
              <a:buFont typeface="Arial" panose="020B0604020202020204" pitchFamily="34" charset="0"/>
              <a:buChar char="."/>
              <a:tabLst/>
              <a:defRPr sz="1733"/>
            </a:lvl3pPr>
            <a:lvl4pPr marL="1389853" indent="0">
              <a:buFontTx/>
              <a:buNone/>
              <a:defRPr sz="1067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624509"/>
            <a:ext cx="2844800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625439"/>
            <a:ext cx="3860800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250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WP4 WP5 – HI-ECN3 Design coordination</a:t>
            </a:r>
            <a:endParaRPr lang="en-US" dirty="0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2">
            <a:biLevel thresh="25000"/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400"/>
        </a:spcBef>
        <a:spcAft>
          <a:spcPts val="2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400"/>
        </a:spcBef>
        <a:spcAft>
          <a:spcPts val="200"/>
        </a:spcAft>
        <a:buFont typeface="Arial"/>
        <a:buChar char="•"/>
        <a:defRPr sz="2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400"/>
        </a:spcBef>
        <a:spcAft>
          <a:spcPts val="200"/>
        </a:spcAft>
        <a:buFont typeface="Arial"/>
        <a:buChar char="•"/>
        <a:defRPr sz="2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400"/>
        </a:spcBef>
        <a:spcAft>
          <a:spcPts val="200"/>
        </a:spcAft>
        <a:buFont typeface="Arial"/>
        <a:buChar char="•"/>
        <a:defRPr sz="2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microsoft.com/office/2007/relationships/hdphoto" Target="../media/hdphoto3.wdp"/><Relationship Id="rId5" Type="http://schemas.openxmlformats.org/officeDocument/2006/relationships/image" Target="../media/image80.png"/><Relationship Id="rId10" Type="http://schemas.openxmlformats.org/officeDocument/2006/relationships/image" Target="../media/image12.png"/><Relationship Id="rId4" Type="http://schemas.openxmlformats.org/officeDocument/2006/relationships/image" Target="../media/image71.pn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95386/contributions/5892187/attachments/2831908/4947943/MFraser_HIECN3_IEFC345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file/3018359/1.0/SPS-XPM-MEMO-0001-1.0.pdf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4000" dirty="0"/>
              <a:t>HI-ECN3</a:t>
            </a:r>
            <a:br>
              <a:rPr lang="en-GB" sz="4000" dirty="0"/>
            </a:br>
            <a:r>
              <a:rPr lang="en-GB" sz="4000" dirty="0">
                <a:solidFill>
                  <a:schemeClr val="accent3"/>
                </a:solidFill>
              </a:rPr>
              <a:t>Design coordination</a:t>
            </a:r>
            <a:endParaRPr sz="4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1800" dirty="0"/>
              <a:t>Jean-Louis Grenard WP4</a:t>
            </a:r>
          </a:p>
          <a:p>
            <a:pPr>
              <a:defRPr/>
            </a:pPr>
            <a:r>
              <a:rPr lang="en-US" sz="1800" dirty="0"/>
              <a:t>04/09/2024</a:t>
            </a:r>
            <a:endParaRPr dirty="0"/>
          </a:p>
        </p:txBody>
      </p:sp>
      <p:pic>
        <p:nvPicPr>
          <p:cNvPr id="2" name="Picture 1" descr="A blue and white logo&#10;&#10;Description automatically generated">
            <a:extLst>
              <a:ext uri="{FF2B5EF4-FFF2-40B4-BE49-F238E27FC236}">
                <a16:creationId xmlns:a16="http://schemas.microsoft.com/office/drawing/2014/main" id="{2F2CC994-7552-013E-B7A8-483608573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63352" y="188640"/>
            <a:ext cx="2279576" cy="72150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2A6BE9-5239-26DD-450D-6FBDC139D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Target station models: SY-STI Christophe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EL systems (cable tray, racks): EN-EL Jean-Pierre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CV systems: EN-CV Mathieu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Handling systems: EN-HE Cristina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Safety system (access, fire safety system, </a:t>
            </a:r>
            <a:r>
              <a:rPr lang="en-GB" sz="2000" b="0"/>
              <a:t>RP monitoring): </a:t>
            </a:r>
            <a:r>
              <a:rPr lang="en-GB" sz="2000" b="0" dirty="0"/>
              <a:t>BE-EA Beatriz, Sylvain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Civil engineering structures: SCE-SAM Amine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Beam line including skeleton including experiment: Beatriz, Sylvain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Experiment integration model to be defined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Service building integration for definition of volumes SY-STI Christophe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General integration models BE-EA Beatriz, Sylvain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Are we missing someone?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0ABFB1-28FB-F784-7A89-3E6F36239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3d </a:t>
            </a:r>
            <a:r>
              <a:rPr lang="fr-CH" dirty="0" err="1"/>
              <a:t>models</a:t>
            </a:r>
            <a:r>
              <a:rPr lang="fr-CH" dirty="0"/>
              <a:t> </a:t>
            </a:r>
            <a:r>
              <a:rPr lang="fr-CH" dirty="0" err="1"/>
              <a:t>responsabilities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550B60-F418-0EA8-076F-8CECEAAF3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3420C4-BDFC-815A-B6B7-244A4B9F6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822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C28D1E-79F2-6BFE-0F66-76B7718A7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471987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b="0" dirty="0"/>
              <a:t>To </a:t>
            </a:r>
            <a:r>
              <a:rPr lang="fr-CH" b="0" dirty="0" err="1"/>
              <a:t>be</a:t>
            </a:r>
            <a:r>
              <a:rPr lang="fr-CH" b="0" dirty="0"/>
              <a:t> </a:t>
            </a:r>
            <a:r>
              <a:rPr lang="fr-CH" b="0" dirty="0" err="1"/>
              <a:t>created</a:t>
            </a:r>
            <a:endParaRPr lang="fr-CH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b="0" dirty="0" err="1"/>
              <a:t>Should</a:t>
            </a:r>
            <a:r>
              <a:rPr lang="fr-CH" b="0" dirty="0"/>
              <a:t> </a:t>
            </a:r>
            <a:r>
              <a:rPr lang="fr-CH" b="0" dirty="0" err="1"/>
              <a:t>be</a:t>
            </a:r>
            <a:r>
              <a:rPr lang="fr-CH" b="0" dirty="0"/>
              <a:t> </a:t>
            </a:r>
            <a:r>
              <a:rPr lang="fr-CH" b="0" dirty="0" err="1"/>
              <a:t>coherant</a:t>
            </a:r>
            <a:r>
              <a:rPr lang="fr-CH" b="0" dirty="0"/>
              <a:t> </a:t>
            </a:r>
            <a:r>
              <a:rPr lang="fr-CH" b="0" dirty="0" err="1"/>
              <a:t>with</a:t>
            </a:r>
            <a:r>
              <a:rPr lang="fr-CH" b="0" dirty="0"/>
              <a:t> NA structure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b="0" dirty="0"/>
              <a:t>Duplication of TCC8-ECN3 </a:t>
            </a:r>
            <a:r>
              <a:rPr lang="fr-CH" b="0" dirty="0" err="1"/>
              <a:t>existing</a:t>
            </a:r>
            <a:r>
              <a:rPr lang="fr-CH" b="0" dirty="0"/>
              <a:t> structure?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86AFD0-3DBA-4937-EE78-961A3445C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SMARTEAM - PLM structure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F9F340-83A2-35BF-66FF-112C44E7D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15A508-2C47-E57F-DE18-BD034FF12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12764D-D072-C245-7BF9-B350E5E05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763" r="11228" b="1"/>
          <a:stretch/>
        </p:blipFill>
        <p:spPr>
          <a:xfrm>
            <a:off x="7320136" y="620688"/>
            <a:ext cx="3312368" cy="497887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521504-FF0F-B732-91F2-E30AA1E3DBB6}"/>
              </a:ext>
            </a:extLst>
          </p:cNvPr>
          <p:cNvSpPr/>
          <p:nvPr/>
        </p:nvSpPr>
        <p:spPr>
          <a:xfrm>
            <a:off x="7752184" y="3554482"/>
            <a:ext cx="2880320" cy="20265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091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8CDB08-8BBD-EB27-7CD0-D0636B6A36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b="0" dirty="0"/>
              <a:t>Storage of REVIT </a:t>
            </a:r>
            <a:r>
              <a:rPr lang="fr-CH" b="0" dirty="0" err="1"/>
              <a:t>models</a:t>
            </a:r>
            <a:r>
              <a:rPr lang="fr-CH" b="0" dirty="0"/>
              <a:t>? SCE/CV to </a:t>
            </a:r>
            <a:r>
              <a:rPr lang="fr-CH" b="0" dirty="0" err="1"/>
              <a:t>organize</a:t>
            </a:r>
            <a:r>
              <a:rPr lang="fr-CH" b="0" dirty="0"/>
              <a:t> and </a:t>
            </a:r>
            <a:r>
              <a:rPr lang="fr-CH" b="0" dirty="0" err="1"/>
              <a:t>share</a:t>
            </a:r>
            <a:r>
              <a:rPr lang="fr-CH" b="0" dirty="0"/>
              <a:t> folder?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b="0" dirty="0"/>
              <a:t>Exchange </a:t>
            </a:r>
            <a:r>
              <a:rPr lang="fr-CH" b="0" dirty="0" err="1"/>
              <a:t>frequency</a:t>
            </a:r>
            <a:r>
              <a:rPr lang="fr-CH" b="0" dirty="0"/>
              <a:t>? </a:t>
            </a:r>
            <a:r>
              <a:rPr lang="fr-CH" b="0" dirty="0" err="1"/>
              <a:t>Every</a:t>
            </a:r>
            <a:r>
              <a:rPr lang="fr-CH" b="0" dirty="0"/>
              <a:t> </a:t>
            </a:r>
            <a:r>
              <a:rPr lang="fr-CH" b="0" dirty="0" err="1"/>
              <a:t>month</a:t>
            </a:r>
            <a:r>
              <a:rPr lang="fr-CH" b="0" dirty="0"/>
              <a:t>?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86DB98-19EF-FED7-A59A-A70311AA2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Exchange of </a:t>
            </a:r>
            <a:r>
              <a:rPr lang="fr-CH" dirty="0" err="1"/>
              <a:t>models</a:t>
            </a:r>
            <a:r>
              <a:rPr lang="fr-CH" dirty="0"/>
              <a:t> CATIA - REVIT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35301D-AA89-19CD-67D3-86B70A839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094B80-7C33-ED17-B3D5-CD29191C0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156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74A2F-56C0-AB93-E1DD-B14A6D299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1BFD4E-BCB6-84A3-A977-4EF829DAB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7D4EE0C8-63D8-B767-6329-CF491086E52C}"/>
              </a:ext>
            </a:extLst>
          </p:cNvPr>
          <p:cNvSpPr txBox="1">
            <a:spLocks/>
          </p:cNvSpPr>
          <p:nvPr/>
        </p:nvSpPr>
        <p:spPr>
          <a:xfrm>
            <a:off x="404573" y="2492896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dirty="0"/>
              <a:t>Questions?</a:t>
            </a:r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2010272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607F59-3018-CD91-DAED-74D10D759B1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408738"/>
            <a:ext cx="681037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012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410526D3-7C91-A370-9173-51E0FC81A1BF}"/>
              </a:ext>
            </a:extLst>
          </p:cNvPr>
          <p:cNvGrpSpPr>
            <a:grpSpLocks noChangeAspect="1"/>
          </p:cNvGrpSpPr>
          <p:nvPr/>
        </p:nvGrpSpPr>
        <p:grpSpPr>
          <a:xfrm>
            <a:off x="7608168" y="188640"/>
            <a:ext cx="4338321" cy="4106114"/>
            <a:chOff x="2649382" y="372844"/>
            <a:chExt cx="6618443" cy="62641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174CECE-CDA6-4043-B73A-4FEEB6A2DF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889"/>
            <a:stretch/>
          </p:blipFill>
          <p:spPr>
            <a:xfrm>
              <a:off x="2935393" y="372844"/>
              <a:ext cx="6332432" cy="625677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859A33C-3825-A1CA-3171-6CD008D976C5}"/>
                </a:ext>
              </a:extLst>
            </p:cNvPr>
            <p:cNvSpPr txBox="1"/>
            <p:nvPr/>
          </p:nvSpPr>
          <p:spPr>
            <a:xfrm>
              <a:off x="6934200" y="2047876"/>
              <a:ext cx="1983793" cy="798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/>
                <a:t>CERN</a:t>
              </a:r>
            </a:p>
            <a:p>
              <a:r>
                <a:rPr lang="fr-CH" sz="1400"/>
                <a:t>Prevessin site</a:t>
              </a:r>
              <a:endParaRPr lang="en-GB" sz="14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B8EE459-F50A-DB1B-99A2-BA1119824BF3}"/>
                </a:ext>
              </a:extLst>
            </p:cNvPr>
            <p:cNvSpPr txBox="1"/>
            <p:nvPr/>
          </p:nvSpPr>
          <p:spPr>
            <a:xfrm>
              <a:off x="3295650" y="5838825"/>
              <a:ext cx="1602295" cy="798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/>
                <a:t>CERN</a:t>
              </a:r>
            </a:p>
            <a:p>
              <a:r>
                <a:rPr lang="fr-CH" sz="1400"/>
                <a:t>Meyrin site</a:t>
              </a:r>
              <a:endParaRPr lang="en-GB" sz="140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80D5A0-5BC0-A1E5-BEFB-716E2D742745}"/>
                </a:ext>
              </a:extLst>
            </p:cNvPr>
            <p:cNvSpPr txBox="1"/>
            <p:nvPr/>
          </p:nvSpPr>
          <p:spPr>
            <a:xfrm>
              <a:off x="5696851" y="3762289"/>
              <a:ext cx="831961" cy="798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/>
                <a:t>SPS</a:t>
              </a:r>
            </a:p>
            <a:p>
              <a:pPr algn="ctr"/>
              <a:r>
                <a:rPr lang="fr-CH" sz="1400"/>
                <a:t>ring</a:t>
              </a:r>
              <a:endParaRPr lang="en-GB" sz="160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8EB79CA-2FD8-012A-7D0D-C248933EFF65}"/>
                </a:ext>
              </a:extLst>
            </p:cNvPr>
            <p:cNvSpPr txBox="1"/>
            <p:nvPr/>
          </p:nvSpPr>
          <p:spPr>
            <a:xfrm>
              <a:off x="2649382" y="2130504"/>
              <a:ext cx="2634298" cy="798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/>
                <a:t>SPS extraction</a:t>
              </a:r>
            </a:p>
            <a:p>
              <a:r>
                <a:rPr lang="en-GB" sz="1400"/>
                <a:t>towards North Area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E6C6BF6-DD1C-A837-AEB5-101A09480CA3}"/>
                </a:ext>
              </a:extLst>
            </p:cNvPr>
            <p:cNvSpPr txBox="1"/>
            <p:nvPr/>
          </p:nvSpPr>
          <p:spPr>
            <a:xfrm>
              <a:off x="6112831" y="460719"/>
              <a:ext cx="683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/>
                <a:t>ECN3</a:t>
              </a:r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5FDE991-B510-0B17-BD83-7D80207FAA8C}"/>
                </a:ext>
              </a:extLst>
            </p:cNvPr>
            <p:cNvSpPr/>
            <p:nvPr/>
          </p:nvSpPr>
          <p:spPr>
            <a:xfrm>
              <a:off x="6714124" y="979714"/>
              <a:ext cx="220076" cy="21460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F7E850-3E8D-B235-4B8F-1B4F8C3D2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097" y="1257194"/>
            <a:ext cx="7158346" cy="46085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400" b="0" dirty="0"/>
              <a:t>Implementation in the SPS North Area ECN3 designed at construction in 70’s for a High Intensity (NAHIF)</a:t>
            </a:r>
          </a:p>
          <a:p>
            <a:pPr>
              <a:lnSpc>
                <a:spcPct val="150000"/>
              </a:lnSpc>
            </a:pPr>
            <a:r>
              <a:rPr lang="en-GB" sz="2400" b="0" dirty="0"/>
              <a:t>Currently used by NA62 experiment</a:t>
            </a:r>
          </a:p>
          <a:p>
            <a:pPr>
              <a:lnSpc>
                <a:spcPct val="150000"/>
              </a:lnSpc>
            </a:pPr>
            <a:r>
              <a:rPr lang="en-GB" sz="2400" b="0" dirty="0"/>
              <a:t>SPS North Area beam lines and associated infrastructure being currently consolidated</a:t>
            </a:r>
          </a:p>
          <a:p>
            <a:pPr>
              <a:lnSpc>
                <a:spcPct val="150000"/>
              </a:lnSpc>
            </a:pPr>
            <a:r>
              <a:rPr lang="en-GB" sz="2400" b="0" dirty="0"/>
              <a:t>Require the dismantling fraction of current P42 beam line, target station, the NA62 experiment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C915C9-8CE2-41D8-3C09-0E57089A5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BDF-</a:t>
            </a:r>
            <a:r>
              <a:rPr lang="en-GB" dirty="0" err="1"/>
              <a:t>SHiP</a:t>
            </a:r>
            <a:r>
              <a:rPr lang="en-GB" sz="3600" dirty="0"/>
              <a:t> in an existing facility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DCFFCD-5FED-488B-5478-35096C6CF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6048" y="4368643"/>
            <a:ext cx="3756916" cy="189488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F0EBB-52E5-F350-DCC4-90AF11FE8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F782EF9-51D9-383C-E2F7-3C6EDF943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20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1E2B65-9026-400A-B9B5-EB41EEE6F0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/>
        </p:blipFill>
        <p:spPr>
          <a:xfrm rot="-60000">
            <a:off x="127672" y="2630737"/>
            <a:ext cx="11936655" cy="3476851"/>
          </a:xfrm>
          <a:prstGeom prst="rect">
            <a:avLst/>
          </a:prstGeom>
          <a:ln>
            <a:noFill/>
          </a:ln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2C38DF1A-A755-A63B-1669-33E6F03D3573}"/>
              </a:ext>
            </a:extLst>
          </p:cNvPr>
          <p:cNvSpPr/>
          <p:nvPr/>
        </p:nvSpPr>
        <p:spPr>
          <a:xfrm>
            <a:off x="6643019" y="116632"/>
            <a:ext cx="5323287" cy="2847335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67" dirty="0"/>
              <a:t>BDF/</a:t>
            </a:r>
            <a:r>
              <a:rPr lang="en-US" sz="4267" dirty="0" err="1"/>
              <a:t>SHiP</a:t>
            </a:r>
            <a:r>
              <a:rPr lang="en-US" sz="4267" dirty="0"/>
              <a:t> complex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3ED583-5B98-AF4D-FF3C-0AD9ED880277}"/>
              </a:ext>
            </a:extLst>
          </p:cNvPr>
          <p:cNvSpPr txBox="1"/>
          <p:nvPr/>
        </p:nvSpPr>
        <p:spPr>
          <a:xfrm>
            <a:off x="7536678" y="2973047"/>
            <a:ext cx="15872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b="1" dirty="0"/>
              <a:t>New </a:t>
            </a:r>
          </a:p>
          <a:p>
            <a:pPr algn="ctr"/>
            <a:r>
              <a:rPr lang="en-CH" sz="1400" b="1" dirty="0"/>
              <a:t>Service Building</a:t>
            </a:r>
          </a:p>
          <a:p>
            <a:pPr algn="ctr"/>
            <a:r>
              <a:rPr lang="en-CH" sz="1400" dirty="0"/>
              <a:t>~ </a:t>
            </a:r>
            <a:r>
              <a:rPr lang="fr-CH" sz="1400" dirty="0"/>
              <a:t>7</a:t>
            </a:r>
            <a:r>
              <a:rPr lang="en-CH" sz="1400" dirty="0"/>
              <a:t>00 – </a:t>
            </a:r>
            <a:r>
              <a:rPr lang="fr-CH" sz="1400" dirty="0"/>
              <a:t>10</a:t>
            </a:r>
            <a:r>
              <a:rPr lang="en-CH" sz="1400" dirty="0"/>
              <a:t>00 m</a:t>
            </a:r>
            <a:r>
              <a:rPr lang="en-CH" sz="1400" baseline="30000" dirty="0"/>
              <a:t>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365241" y="438712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7390687" y="5471369"/>
            <a:ext cx="4154589" cy="69824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8798454" y="5649447"/>
            <a:ext cx="93133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ECN3</a:t>
            </a:r>
            <a:endParaRPr lang="en-CH" sz="1400" b="1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15C7866-AFB6-030A-951D-F0A3C0754854}"/>
              </a:ext>
            </a:extLst>
          </p:cNvPr>
          <p:cNvCxnSpPr>
            <a:cxnSpLocks/>
          </p:cNvCxnSpPr>
          <p:nvPr/>
        </p:nvCxnSpPr>
        <p:spPr>
          <a:xfrm flipV="1">
            <a:off x="5447235" y="5171729"/>
            <a:ext cx="720773" cy="46093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Left Brace 34">
            <a:extLst>
              <a:ext uri="{FF2B5EF4-FFF2-40B4-BE49-F238E27FC236}">
                <a16:creationId xmlns:a16="http://schemas.microsoft.com/office/drawing/2014/main" id="{75913E46-2666-89A2-4843-ED6506C2C374}"/>
              </a:ext>
            </a:extLst>
          </p:cNvPr>
          <p:cNvSpPr/>
          <p:nvPr/>
        </p:nvSpPr>
        <p:spPr>
          <a:xfrm rot="16740277">
            <a:off x="6194318" y="469537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D33DE-51F2-07AB-CA8C-C35BABB5B2FE}"/>
              </a:ext>
            </a:extLst>
          </p:cNvPr>
          <p:cNvSpPr txBox="1"/>
          <p:nvPr/>
        </p:nvSpPr>
        <p:spPr>
          <a:xfrm>
            <a:off x="-43814" y="4744757"/>
            <a:ext cx="178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Beam Dilution System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664D7C-8BB1-810C-B7DE-AD6536E352C4}"/>
              </a:ext>
            </a:extLst>
          </p:cNvPr>
          <p:cNvCxnSpPr>
            <a:cxnSpLocks/>
          </p:cNvCxnSpPr>
          <p:nvPr/>
        </p:nvCxnSpPr>
        <p:spPr>
          <a:xfrm flipV="1">
            <a:off x="712537" y="449805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Brace 13">
            <a:extLst>
              <a:ext uri="{FF2B5EF4-FFF2-40B4-BE49-F238E27FC236}">
                <a16:creationId xmlns:a16="http://schemas.microsoft.com/office/drawing/2014/main" id="{5293C011-C654-DF2A-E768-85CFEE7EA1B2}"/>
              </a:ext>
            </a:extLst>
          </p:cNvPr>
          <p:cNvSpPr/>
          <p:nvPr/>
        </p:nvSpPr>
        <p:spPr>
          <a:xfrm rot="16740277">
            <a:off x="718194" y="4096381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F9B39F79-1ACC-7F91-0964-3B552ED835E3}"/>
              </a:ext>
            </a:extLst>
          </p:cNvPr>
          <p:cNvSpPr/>
          <p:nvPr/>
        </p:nvSpPr>
        <p:spPr>
          <a:xfrm rot="5955759">
            <a:off x="7006214" y="2745890"/>
            <a:ext cx="92219" cy="14675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/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400" b="1" dirty="0"/>
                  <a:t>New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(material only)</a:t>
                </a:r>
              </a:p>
              <a:p>
                <a:pPr algn="ctr"/>
                <a:r>
                  <a:rPr lang="en-CH" sz="1400" dirty="0"/>
                  <a:t>8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blipFill>
                <a:blip r:embed="rId4"/>
                <a:stretch>
                  <a:fillRect l="-926" t="-1282" r="-463" b="-5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0C7986-2ADB-A2E4-175B-FDE755ED483C}"/>
              </a:ext>
            </a:extLst>
          </p:cNvPr>
          <p:cNvCxnSpPr>
            <a:cxnSpLocks/>
          </p:cNvCxnSpPr>
          <p:nvPr/>
        </p:nvCxnSpPr>
        <p:spPr>
          <a:xfrm>
            <a:off x="11712624" y="3883375"/>
            <a:ext cx="89641" cy="366756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8092EDF-B376-A31C-295F-C4D9E9F70E2E}"/>
              </a:ext>
            </a:extLst>
          </p:cNvPr>
          <p:cNvCxnSpPr>
            <a:cxnSpLocks/>
          </p:cNvCxnSpPr>
          <p:nvPr/>
        </p:nvCxnSpPr>
        <p:spPr>
          <a:xfrm flipH="1">
            <a:off x="7126775" y="3300791"/>
            <a:ext cx="394743" cy="697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3251675" y="4760987"/>
            <a:ext cx="65274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TCC8</a:t>
            </a:r>
            <a:endParaRPr lang="en-CH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Existing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4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blipFill>
                <a:blip r:embed="rId5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BAFCA07-F9EB-67B7-CC64-310860C9B89F}"/>
              </a:ext>
            </a:extLst>
          </p:cNvPr>
          <p:cNvSpPr txBox="1"/>
          <p:nvPr/>
        </p:nvSpPr>
        <p:spPr>
          <a:xfrm rot="524821">
            <a:off x="9671723" y="438974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E7194B-E7F5-0AE0-6649-A95DBD4F31A3}"/>
              </a:ext>
            </a:extLst>
          </p:cNvPr>
          <p:cNvSpPr txBox="1"/>
          <p:nvPr/>
        </p:nvSpPr>
        <p:spPr>
          <a:xfrm rot="524821">
            <a:off x="7297210" y="402033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075FC7-CF3D-246B-24DA-608B369466EE}"/>
              </a:ext>
            </a:extLst>
          </p:cNvPr>
          <p:cNvCxnSpPr>
            <a:cxnSpLocks/>
          </p:cNvCxnSpPr>
          <p:nvPr/>
        </p:nvCxnSpPr>
        <p:spPr>
          <a:xfrm flipH="1">
            <a:off x="8411244" y="3826168"/>
            <a:ext cx="849307" cy="2887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6FD9C2-7AD7-5EF3-2231-AB21C0E0713F}"/>
              </a:ext>
            </a:extLst>
          </p:cNvPr>
          <p:cNvSpPr txBox="1"/>
          <p:nvPr/>
        </p:nvSpPr>
        <p:spPr>
          <a:xfrm>
            <a:off x="965739" y="5724967"/>
            <a:ext cx="5386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400" b="1" dirty="0"/>
              <a:t>New Target Complex</a:t>
            </a:r>
          </a:p>
          <a:p>
            <a:pPr algn="r"/>
            <a:r>
              <a:rPr lang="en-US" sz="1400" dirty="0"/>
              <a:t>containing the Beam Dump Target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03C9849-7ADD-8CE7-EFF9-0E5B9A1F60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88" y="1046337"/>
            <a:ext cx="5462552" cy="252667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AEE792A-B1C6-43B1-AAA5-6BFD5F2EE43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468" t="1928" r="12022" b="11895"/>
          <a:stretch/>
        </p:blipFill>
        <p:spPr>
          <a:xfrm>
            <a:off x="7891101" y="626158"/>
            <a:ext cx="3384376" cy="2160241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63B11EDB-E973-6167-304E-908B9B2970E1}"/>
              </a:ext>
            </a:extLst>
          </p:cNvPr>
          <p:cNvGrpSpPr/>
          <p:nvPr/>
        </p:nvGrpSpPr>
        <p:grpSpPr>
          <a:xfrm>
            <a:off x="7846460" y="986199"/>
            <a:ext cx="3869323" cy="1909359"/>
            <a:chOff x="3458735" y="4067051"/>
            <a:chExt cx="3869323" cy="1909359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183402B-3223-412B-9973-6D7A08DAC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45692" y="4067051"/>
              <a:ext cx="3150698" cy="1749984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F31027-E5DA-60DD-9F2A-8F1F490E7EC3}"/>
                </a:ext>
              </a:extLst>
            </p:cNvPr>
            <p:cNvSpPr txBox="1"/>
            <p:nvPr/>
          </p:nvSpPr>
          <p:spPr bwMode="auto">
            <a:xfrm>
              <a:off x="3458735" y="5699411"/>
              <a:ext cx="20162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13 x TZM blocks (580 mm)</a:t>
              </a:r>
              <a:endParaRPr lang="en-GB" sz="12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275E69E-0C55-1BA6-7113-59759CB00587}"/>
                </a:ext>
              </a:extLst>
            </p:cNvPr>
            <p:cNvSpPr txBox="1"/>
            <p:nvPr/>
          </p:nvSpPr>
          <p:spPr bwMode="auto">
            <a:xfrm>
              <a:off x="5517275" y="5699410"/>
              <a:ext cx="18107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5x W blocks (780 mm)</a:t>
              </a:r>
              <a:endParaRPr lang="en-GB" sz="1200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8EFF519-E3CA-039A-5711-BBB9F4D0075C}"/>
                </a:ext>
              </a:extLst>
            </p:cNvPr>
            <p:cNvGrpSpPr/>
            <p:nvPr/>
          </p:nvGrpSpPr>
          <p:grpSpPr>
            <a:xfrm>
              <a:off x="4102820" y="4816615"/>
              <a:ext cx="2381308" cy="882796"/>
              <a:chOff x="7233229" y="4839999"/>
              <a:chExt cx="2381308" cy="882796"/>
            </a:xfrm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grpSpPr>
          <p:sp>
            <p:nvSpPr>
              <p:cNvPr id="42" name="Left Brace 41">
                <a:extLst>
                  <a:ext uri="{FF2B5EF4-FFF2-40B4-BE49-F238E27FC236}">
                    <a16:creationId xmlns:a16="http://schemas.microsoft.com/office/drawing/2014/main" id="{3DE63713-886A-6EC1-E9F6-68FCB25059EE}"/>
                  </a:ext>
                </a:extLst>
              </p:cNvPr>
              <p:cNvSpPr/>
              <p:nvPr/>
            </p:nvSpPr>
            <p:spPr>
              <a:xfrm rot="15442837">
                <a:off x="7609822" y="4724113"/>
                <a:ext cx="347609" cy="1100795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Left Brace 43">
                <a:extLst>
                  <a:ext uri="{FF2B5EF4-FFF2-40B4-BE49-F238E27FC236}">
                    <a16:creationId xmlns:a16="http://schemas.microsoft.com/office/drawing/2014/main" id="{79A56A97-CA87-4F86-3777-AC44FA8D4945}"/>
                  </a:ext>
                </a:extLst>
              </p:cNvPr>
              <p:cNvSpPr/>
              <p:nvPr/>
            </p:nvSpPr>
            <p:spPr>
              <a:xfrm rot="4655090" flipH="1">
                <a:off x="8824468" y="4321419"/>
                <a:ext cx="271489" cy="1308649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30F25DC-E11A-EAAE-FBFB-000F85BBE5D5}"/>
                  </a:ext>
                </a:extLst>
              </p:cNvPr>
              <p:cNvCxnSpPr>
                <a:cxnSpLocks/>
                <a:stCxn id="39" idx="0"/>
                <a:endCxn id="44" idx="1"/>
              </p:cNvCxnSpPr>
              <p:nvPr/>
            </p:nvCxnSpPr>
            <p:spPr>
              <a:xfrm flipH="1" flipV="1">
                <a:off x="8989396" y="5108314"/>
                <a:ext cx="563680" cy="614480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60AFE628-C694-14C6-8AF6-FD84796F4827}"/>
                  </a:ext>
                </a:extLst>
              </p:cNvPr>
              <p:cNvCxnSpPr>
                <a:cxnSpLocks/>
                <a:stCxn id="38" idx="0"/>
                <a:endCxn id="42" idx="1"/>
              </p:cNvCxnSpPr>
              <p:nvPr/>
            </p:nvCxnSpPr>
            <p:spPr>
              <a:xfrm flipV="1">
                <a:off x="7597256" y="5444116"/>
                <a:ext cx="224343" cy="278679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643B94F9-1F97-AB46-5D63-A7197600BE5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alphaModFix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7126" b="95487" l="20221" r="95470">
                        <a14:foregroundMark x1="23867" y1="74109" x2="21326" y2="73397"/>
                        <a14:foregroundMark x1="26077" y1="69121" x2="30055" y2="83373"/>
                        <a14:foregroundMark x1="89392" y1="39905" x2="90055" y2="30641"/>
                        <a14:foregroundMark x1="87293" y1="15914" x2="89834" y2="7126"/>
                        <a14:foregroundMark x1="90939" y1="36580" x2="95580" y2="29216"/>
                        <a14:foregroundMark x1="23646" y1="83848" x2="20331" y2="68884"/>
                        <a14:foregroundMark x1="23757" y1="93349" x2="25635" y2="95487"/>
                      </a14:backgroundRemoval>
                    </a14:imgEffect>
                  </a14:imgLayer>
                </a14:imgProps>
              </a:ext>
            </a:extLst>
          </a:blip>
          <a:srcRect l="15529"/>
          <a:stretch/>
        </p:blipFill>
        <p:spPr>
          <a:xfrm rot="395342">
            <a:off x="8333075" y="973997"/>
            <a:ext cx="2601033" cy="1323220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C1F5683-86AF-52C4-F56D-F003D1813DF2}"/>
              </a:ext>
            </a:extLst>
          </p:cNvPr>
          <p:cNvCxnSpPr>
            <a:cxnSpLocks/>
          </p:cNvCxnSpPr>
          <p:nvPr/>
        </p:nvCxnSpPr>
        <p:spPr>
          <a:xfrm flipV="1">
            <a:off x="4331283" y="2327447"/>
            <a:ext cx="3420914" cy="20690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0038CD80-86E0-0438-60CA-151B1AF574CB}"/>
              </a:ext>
            </a:extLst>
          </p:cNvPr>
          <p:cNvSpPr/>
          <p:nvPr/>
        </p:nvSpPr>
        <p:spPr>
          <a:xfrm>
            <a:off x="3749449" y="2321356"/>
            <a:ext cx="546351" cy="315556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10DCD9-AF1C-874F-081B-7DE7DF422F39}"/>
              </a:ext>
            </a:extLst>
          </p:cNvPr>
          <p:cNvSpPr txBox="1"/>
          <p:nvPr/>
        </p:nvSpPr>
        <p:spPr>
          <a:xfrm>
            <a:off x="6968447" y="221798"/>
            <a:ext cx="4785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Design </a:t>
            </a:r>
            <a:r>
              <a:rPr lang="en-US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To be improved during TDR</a:t>
            </a:r>
            <a:endParaRPr lang="en-CH" sz="1600" baseline="30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EC4CD74-80B1-2C2A-2B42-49F91E847A7C}"/>
              </a:ext>
            </a:extLst>
          </p:cNvPr>
          <p:cNvSpPr txBox="1"/>
          <p:nvPr/>
        </p:nvSpPr>
        <p:spPr>
          <a:xfrm rot="21014513">
            <a:off x="536121" y="1109292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WP4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A07FF28-CF3B-3825-FFCF-B518DA08E32B}"/>
              </a:ext>
            </a:extLst>
          </p:cNvPr>
          <p:cNvSpPr txBox="1"/>
          <p:nvPr/>
        </p:nvSpPr>
        <p:spPr>
          <a:xfrm rot="21014513">
            <a:off x="6634340" y="2542940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WP3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82C5137-E91B-E580-A78A-81D7851C7E49}"/>
              </a:ext>
            </a:extLst>
          </p:cNvPr>
          <p:cNvSpPr txBox="1"/>
          <p:nvPr/>
        </p:nvSpPr>
        <p:spPr>
          <a:xfrm rot="21014513">
            <a:off x="563147" y="5253958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WP2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1E7E853-F47A-5B51-E89B-C7BBDF74CD16}"/>
              </a:ext>
            </a:extLst>
          </p:cNvPr>
          <p:cNvSpPr txBox="1"/>
          <p:nvPr/>
        </p:nvSpPr>
        <p:spPr>
          <a:xfrm rot="21014513">
            <a:off x="7686578" y="5768732"/>
            <a:ext cx="134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WP5+SHiP 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51F9CEB-1E59-DB65-179E-DAB1B42C0ECC}"/>
              </a:ext>
            </a:extLst>
          </p:cNvPr>
          <p:cNvSpPr txBox="1"/>
          <p:nvPr/>
        </p:nvSpPr>
        <p:spPr>
          <a:xfrm rot="21014513">
            <a:off x="5503808" y="5533576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WP4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8F9F03-A102-0A82-444D-AD84E1F6175B}"/>
              </a:ext>
            </a:extLst>
          </p:cNvPr>
          <p:cNvSpPr txBox="1"/>
          <p:nvPr/>
        </p:nvSpPr>
        <p:spPr>
          <a:xfrm>
            <a:off x="1640424" y="5718072"/>
            <a:ext cx="1344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WP6,WP7 +al.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1A9C37-C21E-891D-2365-C97BAC73C17C}"/>
              </a:ext>
            </a:extLst>
          </p:cNvPr>
          <p:cNvSpPr txBox="1"/>
          <p:nvPr/>
        </p:nvSpPr>
        <p:spPr>
          <a:xfrm rot="21014513">
            <a:off x="8085562" y="3621596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WP4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0996585-D8B8-FF98-5AF5-5057474A8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BB7261-7EDD-245B-08CA-FEC4ADFD1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27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4" grpId="0" animBg="1"/>
      <p:bldP spid="57" grpId="0"/>
      <p:bldP spid="60" grpId="0"/>
      <p:bldP spid="61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267" dirty="0">
                <a:solidFill>
                  <a:srgbClr val="1A63A0"/>
                </a:solidFill>
              </a:rPr>
              <a:t>Project Team</a:t>
            </a:r>
            <a:endParaRPr lang="en-US" sz="5467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BC63C90B-F80B-3D8C-3E87-6EB4EEB4A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97998FD-1DFC-3ACD-072A-FB0CF65DC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E83AF6F-79C9-037D-8D3F-D75F09520F78}"/>
              </a:ext>
            </a:extLst>
          </p:cNvPr>
          <p:cNvSpPr/>
          <p:nvPr/>
        </p:nvSpPr>
        <p:spPr>
          <a:xfrm>
            <a:off x="4107323" y="260648"/>
            <a:ext cx="4079248" cy="5292552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333" b="1" u="sng" dirty="0">
                <a:solidFill>
                  <a:schemeClr val="tx1"/>
                </a:solidFill>
              </a:rPr>
              <a:t>HI-ECN3 Study Project Team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Project Leader (PL): 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Matthew FRASER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Deputy Project Leader (DPL):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Claudia AHDIDA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Project Safety Officer (PSO):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Melenia AVERNA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Project Radiation Safety Officer (PRSO):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TBC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Project Budget Officer: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Sylvie PRODON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Project Planning Officer (PPO):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 Fernando PEDROSA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Configuration &amp; Quality Assurance Manager: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Giulia ROMAGNOLI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Integration Support via ICEA: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Michael LAZZARONI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North Area Operation &amp; Experiment Liason: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Dipanwita BANERJEE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SHiP Experiment Contact Person: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Richard JACOBSSON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GB" sz="800" b="1" dirty="0" err="1">
                <a:solidFill>
                  <a:schemeClr val="tx1"/>
                </a:solidFill>
              </a:rPr>
              <a:t>SHiP</a:t>
            </a:r>
            <a:r>
              <a:rPr lang="en-GB" sz="800" b="1" dirty="0">
                <a:solidFill>
                  <a:schemeClr val="tx1"/>
                </a:solidFill>
              </a:rPr>
              <a:t> Experiment Safety </a:t>
            </a:r>
            <a:r>
              <a:rPr lang="en-GB" sz="800" b="1" dirty="0" err="1">
                <a:solidFill>
                  <a:schemeClr val="tx1"/>
                </a:solidFill>
              </a:rPr>
              <a:t>Correspondant</a:t>
            </a:r>
            <a:r>
              <a:rPr lang="en-GB" sz="800" b="1" dirty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GB" sz="800" b="1" dirty="0">
                <a:solidFill>
                  <a:schemeClr val="tx1"/>
                </a:solidFill>
              </a:rPr>
              <a:t>Letizia </a:t>
            </a:r>
            <a:r>
              <a:rPr lang="en-US" sz="800" b="1" dirty="0">
                <a:solidFill>
                  <a:schemeClr val="tx1"/>
                </a:solidFill>
              </a:rPr>
              <a:t>DI GIULIO</a:t>
            </a:r>
            <a:endParaRPr lang="en-CH" sz="800" b="1" dirty="0">
              <a:solidFill>
                <a:schemeClr val="tx1"/>
              </a:solidFill>
            </a:endParaRP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Project </a:t>
            </a:r>
            <a:r>
              <a:rPr lang="en-GB" sz="800" b="1" dirty="0">
                <a:solidFill>
                  <a:schemeClr val="tx1"/>
                </a:solidFill>
              </a:rPr>
              <a:t>&amp; Experiment Safety Support</a:t>
            </a:r>
            <a:r>
              <a:rPr lang="en-CH" sz="800" b="1" dirty="0">
                <a:solidFill>
                  <a:schemeClr val="tx1"/>
                </a:solidFill>
              </a:rPr>
              <a:t> (PESS) Correspondant 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James CURRIE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Admin Support: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Katarina SIGERUD &amp; Ane-Mona </a:t>
            </a:r>
            <a:r>
              <a:rPr lang="en-GB" sz="800" b="1" dirty="0">
                <a:solidFill>
                  <a:schemeClr val="tx1"/>
                </a:solidFill>
              </a:rPr>
              <a:t>BRANZA</a:t>
            </a:r>
          </a:p>
          <a:p>
            <a:pPr algn="ctr"/>
            <a:endParaRPr lang="en-GB" sz="800" b="1" dirty="0">
              <a:solidFill>
                <a:schemeClr val="tx1"/>
              </a:solidFill>
            </a:endParaRPr>
          </a:p>
          <a:p>
            <a:pPr algn="ctr"/>
            <a:r>
              <a:rPr lang="en-GB" sz="800" b="1" dirty="0">
                <a:solidFill>
                  <a:schemeClr val="tx1"/>
                </a:solidFill>
              </a:rPr>
              <a:t>+ WPLs</a:t>
            </a:r>
            <a:endParaRPr lang="en-CH" sz="8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34A7A55-A77A-E480-25EA-137DE9E4E14A}"/>
              </a:ext>
            </a:extLst>
          </p:cNvPr>
          <p:cNvSpPr/>
          <p:nvPr/>
        </p:nvSpPr>
        <p:spPr>
          <a:xfrm>
            <a:off x="2010149" y="5681696"/>
            <a:ext cx="1420427" cy="54497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bg2">
                    <a:lumMod val="10000"/>
                  </a:schemeClr>
                </a:solidFill>
              </a:rPr>
              <a:t>WP2 – Beam Extraction, Transfer and Delivery</a:t>
            </a:r>
          </a:p>
          <a:p>
            <a:pPr algn="ctr"/>
            <a:r>
              <a:rPr lang="en-CH" sz="800" b="1" dirty="0">
                <a:solidFill>
                  <a:schemeClr val="bg2">
                    <a:lumMod val="10000"/>
                  </a:schemeClr>
                </a:solidFill>
              </a:rPr>
              <a:t>Francesco VELOTTI </a:t>
            </a:r>
          </a:p>
          <a:p>
            <a:pPr algn="ctr"/>
            <a:r>
              <a:rPr lang="en-GB" sz="800" dirty="0">
                <a:solidFill>
                  <a:schemeClr val="bg2">
                    <a:lumMod val="10000"/>
                  </a:schemeClr>
                </a:solidFill>
              </a:rPr>
              <a:t>Deputy</a:t>
            </a:r>
            <a:r>
              <a:rPr lang="en-CH" sz="8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800" b="1" dirty="0">
                <a:solidFill>
                  <a:schemeClr val="bg2">
                    <a:lumMod val="10000"/>
                  </a:schemeClr>
                </a:solidFill>
              </a:rPr>
              <a:t>Laurie NEVAY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5ED7392-1CC2-3DEE-D2E9-EA5852F16B54}"/>
              </a:ext>
            </a:extLst>
          </p:cNvPr>
          <p:cNvSpPr/>
          <p:nvPr/>
        </p:nvSpPr>
        <p:spPr>
          <a:xfrm>
            <a:off x="3692961" y="5681696"/>
            <a:ext cx="14204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WP3 – Target &amp; Beam Intercepting Devices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Rui XIMENES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FE2B5F3-F9D1-4040-A4BE-ED3C0B42ADC6}"/>
              </a:ext>
            </a:extLst>
          </p:cNvPr>
          <p:cNvSpPr/>
          <p:nvPr/>
        </p:nvSpPr>
        <p:spPr>
          <a:xfrm>
            <a:off x="5375773" y="5681694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WP4 – Target Complex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Jean-Louis GRENARD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A82220E-F6F6-2FA3-942F-2EE0CAA3BF8F}"/>
              </a:ext>
            </a:extLst>
          </p:cNvPr>
          <p:cNvSpPr/>
          <p:nvPr/>
        </p:nvSpPr>
        <p:spPr>
          <a:xfrm>
            <a:off x="7058585" y="5681694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WP5 – Exp. Area, Interface &amp; Integration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Francois BUTIN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6EB4F21-0628-2433-8BA2-2614D8A1E77E}"/>
              </a:ext>
            </a:extLst>
          </p:cNvPr>
          <p:cNvSpPr/>
          <p:nvPr/>
        </p:nvSpPr>
        <p:spPr>
          <a:xfrm>
            <a:off x="8741397" y="5681694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WP6 – Radiation Protection &amp; Safety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B4372E4-FF71-9394-A666-CB08AD44B7B4}"/>
              </a:ext>
            </a:extLst>
          </p:cNvPr>
          <p:cNvSpPr/>
          <p:nvPr/>
        </p:nvSpPr>
        <p:spPr>
          <a:xfrm>
            <a:off x="10424209" y="5681694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WP7 – Infrastructure,  Services &amp; Civil Eng.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Fernando PEDROSA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9DE34EC-191D-5E37-CADB-43396B26E75A}"/>
              </a:ext>
            </a:extLst>
          </p:cNvPr>
          <p:cNvSpPr/>
          <p:nvPr/>
        </p:nvSpPr>
        <p:spPr>
          <a:xfrm>
            <a:off x="327337" y="5681696"/>
            <a:ext cx="14204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WP1 – Project Management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Matthew FRASER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979EE1E-5B2B-705E-8624-063F216EFD27}"/>
              </a:ext>
            </a:extLst>
          </p:cNvPr>
          <p:cNvSpPr/>
          <p:nvPr/>
        </p:nvSpPr>
        <p:spPr>
          <a:xfrm>
            <a:off x="10332961" y="4909629"/>
            <a:ext cx="1511676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WP8 – </a:t>
            </a:r>
            <a:r>
              <a:rPr lang="en-GB" sz="800" dirty="0">
                <a:solidFill>
                  <a:schemeClr val="accent1">
                    <a:lumMod val="10000"/>
                  </a:schemeClr>
                </a:solidFill>
              </a:rPr>
              <a:t>Radiation field and R2E &amp; R2M effects</a:t>
            </a:r>
            <a:endParaRPr lang="en-CH" sz="800" dirty="0">
              <a:solidFill>
                <a:schemeClr val="accent1">
                  <a:lumMod val="10000"/>
                </a:schemeClr>
              </a:solidFill>
            </a:endParaRP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Luigi ESPOSITO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F23435-1160-85D1-0419-482ED66775BB}"/>
              </a:ext>
            </a:extLst>
          </p:cNvPr>
          <p:cNvSpPr txBox="1"/>
          <p:nvPr/>
        </p:nvSpPr>
        <p:spPr bwMode="auto">
          <a:xfrm rot="21020167">
            <a:off x="10556791" y="108600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Matt’s slides at 345</a:t>
            </a:r>
            <a:r>
              <a:rPr lang="en-US" baseline="30000" dirty="0">
                <a:hlinkClick r:id="rId3"/>
              </a:rPr>
              <a:t>th</a:t>
            </a:r>
            <a:r>
              <a:rPr lang="en-US" dirty="0">
                <a:hlinkClick r:id="rId3"/>
              </a:rPr>
              <a:t> IEFC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7B8182-9856-C27D-7DE0-9707082421A2}"/>
              </a:ext>
            </a:extLst>
          </p:cNvPr>
          <p:cNvSpPr/>
          <p:nvPr/>
        </p:nvSpPr>
        <p:spPr>
          <a:xfrm>
            <a:off x="5303912" y="5589240"/>
            <a:ext cx="3240360" cy="5760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786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4E9BE0-A33F-D347-34D5-1F7DCF5E4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TDR aimed to be completed by end of 2025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TDR phase is not implementation phase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400" b="0" dirty="0"/>
              <a:t>CE on the critical path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GB" sz="2000" dirty="0"/>
              <a:t>Need to define the envelops by end of 2024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GB" sz="2000" dirty="0"/>
              <a:t>Constrains by existing CE structures (911 shaft, 918 and TCC8 soil retaining wall)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But need to already foresee modifications of existing structures in 2024 and 2025 (</a:t>
            </a:r>
            <a:r>
              <a:rPr lang="en-GB" b="0" dirty="0" err="1"/>
              <a:t>ie</a:t>
            </a:r>
            <a:r>
              <a:rPr lang="en-GB" b="0" dirty="0"/>
              <a:t> new 911 doors, trench) to optimize CE work during LS3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NA-CONS activities foreseen during LS3 in TCC8 and ECN3 (fire doors, fire detection) integrated in HI-ECN3 taking in consideration new requirements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77EF1F8-63DF-C93A-1BE9-B484E8F9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Introduction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524C843-C75B-CF1A-B748-EE6D83F01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791628-EED5-34E7-BD83-A3E3C12DE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0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AE6B10-9764-94FF-4098-8475770B1E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Definition of the new layout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Integration of new beam line equipment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b="0" dirty="0"/>
              <a:t>Magnets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b="0" dirty="0"/>
              <a:t>Beam instrumentation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b="0" dirty="0"/>
              <a:t>Target station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Integration of the new experiment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Integration of the new buildings and access shaft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Integration of structures modification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dirty="0"/>
              <a:t>ECN3 and TCC8 floor excavations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b="0" dirty="0"/>
              <a:t>New compartmentation of TCC8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E6B155-4395-DD6A-F580-DCE120038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TDR phase - </a:t>
            </a:r>
            <a:r>
              <a:rPr lang="fr-CH" dirty="0" err="1"/>
              <a:t>integration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886BF3-AC4D-3FF5-82DC-7842E632B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F9D7C5-350D-A250-B870-29D5CE6C9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29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AE6B10-9764-94FF-4098-8475770B1E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Integration of the associated utilities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dirty="0"/>
              <a:t>Cooling and Ventilation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b="0" dirty="0"/>
              <a:t>Handling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dirty="0"/>
              <a:t>Electricity distribution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dirty="0"/>
              <a:t>Control system distribution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dirty="0"/>
              <a:t>Safety systems (fire detection, fire doors, access system)</a:t>
            </a:r>
            <a:endParaRPr lang="en-GB" sz="14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Integration of volumes for installation and maintenance tasks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b="0" dirty="0"/>
              <a:t>Target replacement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dirty="0"/>
              <a:t>Dismountable shielding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b="0" dirty="0"/>
              <a:t>Experiment maintenance volumes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dirty="0"/>
              <a:t>Handling volumes</a:t>
            </a:r>
            <a:endParaRPr lang="en-GB" b="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E6B155-4395-DD6A-F580-DCE120038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TDR phase - </a:t>
            </a:r>
            <a:r>
              <a:rPr lang="fr-CH" dirty="0" err="1"/>
              <a:t>integration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A5F57C-2708-89B3-1302-CF2D8C4E5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65B61E-311F-0DD8-F37B-86D18454F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78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A66309-1FE9-6A4D-EFAA-7CE727285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buildings – draft </a:t>
            </a:r>
            <a:r>
              <a:rPr lang="fr-CH" dirty="0" err="1"/>
              <a:t>layout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A13694-95C0-ED9B-0286-F8B4F3411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689F45-3B1A-2795-0138-D5AA662E0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95E2E8-F0D3-DE86-0D71-8D239577C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1651403"/>
            <a:ext cx="8616280" cy="45109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4FAAC3-1640-E92F-0D26-84A8A272DAE4}"/>
              </a:ext>
            </a:extLst>
          </p:cNvPr>
          <p:cNvSpPr txBox="1"/>
          <p:nvPr/>
        </p:nvSpPr>
        <p:spPr bwMode="auto">
          <a:xfrm>
            <a:off x="335360" y="3884270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754</a:t>
            </a:r>
          </a:p>
          <a:p>
            <a:r>
              <a:rPr lang="fr-CH" dirty="0"/>
              <a:t>BB85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F75D7CC-9840-BB47-4C3C-BD0BA7DED89A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1084283" y="4207436"/>
            <a:ext cx="2851477" cy="157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A983E37-4C14-5B63-EED5-8355A6E7D569}"/>
              </a:ext>
            </a:extLst>
          </p:cNvPr>
          <p:cNvSpPr txBox="1"/>
          <p:nvPr/>
        </p:nvSpPr>
        <p:spPr bwMode="auto">
          <a:xfrm>
            <a:off x="10070907" y="2973077"/>
            <a:ext cx="2121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754, 718, 728</a:t>
            </a:r>
          </a:p>
          <a:p>
            <a:r>
              <a:rPr lang="fr-CH" dirty="0"/>
              <a:t>BA90, PA90, TA90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EECDACA-BAEF-A9D1-226F-DD6F319C1B7D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8904312" y="3296243"/>
            <a:ext cx="1166595" cy="990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404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E50980-0E74-1409-3F31-1D3D4FC8CA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HI-ECN3 complex centralized integration via BE-EA integration team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CATIA model</a:t>
            </a:r>
          </a:p>
          <a:p>
            <a:endParaRPr lang="en-GB" sz="1000" dirty="0"/>
          </a:p>
          <a:p>
            <a:r>
              <a:rPr lang="en-GB" sz="2400" dirty="0"/>
              <a:t>New service buildings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Once we agree on volumes in CATIA design will be performed with REVIT mainly managed by SCE and EN-CV to take full benefit of BIM system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Will be migrated regularly to CATIA to check and validate interfaces and keep general TCC8/ECN3 integration manged by BE-EA integration team UpToDate</a:t>
            </a:r>
          </a:p>
          <a:p>
            <a:endParaRPr lang="en-GB" sz="1000" dirty="0"/>
          </a:p>
          <a:p>
            <a:r>
              <a:rPr lang="en-GB" sz="2400" dirty="0"/>
              <a:t>ICEA role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Presentation of design progress to ensure coherence with NA-CONS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Validation of designs before ECRs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Defined: </a:t>
            </a:r>
            <a:r>
              <a:rPr lang="en-GB" sz="2400" b="0" dirty="0">
                <a:hlinkClick r:id="rId2"/>
              </a:rPr>
              <a:t>https://edms.cern.ch/ui/file/3018359/1.0/SPS-XPM-MEMO-0001-1.0.pdf</a:t>
            </a:r>
            <a:endParaRPr lang="en-GB" sz="2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407F4-BAAE-58D6-45DE-26733691B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Integration methodology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BCE7-4726-6F2E-B2B4-F8642A556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WP4 WP5 – HI-ECN3 Design coordination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C3092-8C92-83A2-A521-09929B17B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73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9037</TotalTime>
  <Words>881</Words>
  <Application>Microsoft Office PowerPoint</Application>
  <DocSecurity>0</DocSecurity>
  <PresentationFormat>Widescreen</PresentationFormat>
  <Paragraphs>203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 Math</vt:lpstr>
      <vt:lpstr>Wingdings</vt:lpstr>
      <vt:lpstr>Office Theme</vt:lpstr>
      <vt:lpstr>HI-ECN3 Design coordination</vt:lpstr>
      <vt:lpstr>BDF-SHiP in an existing facility</vt:lpstr>
      <vt:lpstr>BDF/SHiP complex</vt:lpstr>
      <vt:lpstr>Project Team</vt:lpstr>
      <vt:lpstr>Introduction</vt:lpstr>
      <vt:lpstr>TDR phase - integration</vt:lpstr>
      <vt:lpstr>TDR phase - integration</vt:lpstr>
      <vt:lpstr>New buildings – draft layout</vt:lpstr>
      <vt:lpstr>3d Integration methodology</vt:lpstr>
      <vt:lpstr>3d models responsabilities</vt:lpstr>
      <vt:lpstr>SMARTEAM - PLM structure</vt:lpstr>
      <vt:lpstr>Exchange of models CATIA - REVIT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Rui Franqueira Ximenes</dc:creator>
  <cp:keywords/>
  <dc:description/>
  <cp:lastModifiedBy>Jean-Louis Grenard</cp:lastModifiedBy>
  <cp:revision>81</cp:revision>
  <dcterms:created xsi:type="dcterms:W3CDTF">2021-11-08T12:53:02Z</dcterms:created>
  <dcterms:modified xsi:type="dcterms:W3CDTF">2024-09-09T13:30:05Z</dcterms:modified>
  <cp:category/>
  <dc:identifier/>
  <cp:contentStatus/>
  <dc:language/>
  <cp:version/>
</cp:coreProperties>
</file>