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embeddings/oleObject1.bin" ContentType="application/vnd.openxmlformats-officedocument.oleObject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2"/>
  </p:notesMasterIdLst>
  <p:handoutMasterIdLst>
    <p:handoutMasterId r:id="rId93"/>
  </p:handoutMasterIdLst>
  <p:sldIdLst>
    <p:sldId id="418" r:id="rId2"/>
    <p:sldId id="469" r:id="rId3"/>
    <p:sldId id="470" r:id="rId4"/>
    <p:sldId id="471" r:id="rId5"/>
    <p:sldId id="472" r:id="rId6"/>
    <p:sldId id="473" r:id="rId7"/>
    <p:sldId id="474" r:id="rId8"/>
    <p:sldId id="475" r:id="rId9"/>
    <p:sldId id="478" r:id="rId10"/>
    <p:sldId id="555" r:id="rId11"/>
    <p:sldId id="556" r:id="rId12"/>
    <p:sldId id="557" r:id="rId13"/>
    <p:sldId id="558" r:id="rId14"/>
    <p:sldId id="613" r:id="rId15"/>
    <p:sldId id="578" r:id="rId16"/>
    <p:sldId id="579" r:id="rId17"/>
    <p:sldId id="577" r:id="rId18"/>
    <p:sldId id="560" r:id="rId19"/>
    <p:sldId id="476" r:id="rId20"/>
    <p:sldId id="562" r:id="rId21"/>
    <p:sldId id="576" r:id="rId22"/>
    <p:sldId id="477" r:id="rId23"/>
    <p:sldId id="421" r:id="rId24"/>
    <p:sldId id="620" r:id="rId25"/>
    <p:sldId id="621" r:id="rId26"/>
    <p:sldId id="622" r:id="rId27"/>
    <p:sldId id="623" r:id="rId28"/>
    <p:sldId id="624" r:id="rId29"/>
    <p:sldId id="625" r:id="rId30"/>
    <p:sldId id="617" r:id="rId31"/>
    <p:sldId id="580" r:id="rId32"/>
    <p:sldId id="581" r:id="rId33"/>
    <p:sldId id="582" r:id="rId34"/>
    <p:sldId id="583" r:id="rId35"/>
    <p:sldId id="584" r:id="rId36"/>
    <p:sldId id="585" r:id="rId37"/>
    <p:sldId id="586" r:id="rId38"/>
    <p:sldId id="587" r:id="rId39"/>
    <p:sldId id="588" r:id="rId40"/>
    <p:sldId id="589" r:id="rId41"/>
    <p:sldId id="590" r:id="rId42"/>
    <p:sldId id="591" r:id="rId43"/>
    <p:sldId id="592" r:id="rId44"/>
    <p:sldId id="593" r:id="rId45"/>
    <p:sldId id="594" r:id="rId46"/>
    <p:sldId id="595" r:id="rId47"/>
    <p:sldId id="596" r:id="rId48"/>
    <p:sldId id="597" r:id="rId49"/>
    <p:sldId id="598" r:id="rId50"/>
    <p:sldId id="599" r:id="rId51"/>
    <p:sldId id="600" r:id="rId52"/>
    <p:sldId id="601" r:id="rId53"/>
    <p:sldId id="604" r:id="rId54"/>
    <p:sldId id="602" r:id="rId55"/>
    <p:sldId id="614" r:id="rId56"/>
    <p:sldId id="605" r:id="rId57"/>
    <p:sldId id="606" r:id="rId58"/>
    <p:sldId id="607" r:id="rId59"/>
    <p:sldId id="608" r:id="rId60"/>
    <p:sldId id="609" r:id="rId61"/>
    <p:sldId id="610" r:id="rId62"/>
    <p:sldId id="611" r:id="rId63"/>
    <p:sldId id="482" r:id="rId64"/>
    <p:sldId id="483" r:id="rId65"/>
    <p:sldId id="484" r:id="rId66"/>
    <p:sldId id="485" r:id="rId67"/>
    <p:sldId id="486" r:id="rId68"/>
    <p:sldId id="487" r:id="rId69"/>
    <p:sldId id="488" r:id="rId70"/>
    <p:sldId id="489" r:id="rId71"/>
    <p:sldId id="490" r:id="rId72"/>
    <p:sldId id="491" r:id="rId73"/>
    <p:sldId id="492" r:id="rId74"/>
    <p:sldId id="494" r:id="rId75"/>
    <p:sldId id="495" r:id="rId76"/>
    <p:sldId id="615" r:id="rId77"/>
    <p:sldId id="626" r:id="rId78"/>
    <p:sldId id="627" r:id="rId79"/>
    <p:sldId id="628" r:id="rId80"/>
    <p:sldId id="629" r:id="rId81"/>
    <p:sldId id="630" r:id="rId82"/>
    <p:sldId id="631" r:id="rId83"/>
    <p:sldId id="632" r:id="rId84"/>
    <p:sldId id="633" r:id="rId85"/>
    <p:sldId id="634" r:id="rId86"/>
    <p:sldId id="635" r:id="rId87"/>
    <p:sldId id="636" r:id="rId88"/>
    <p:sldId id="616" r:id="rId89"/>
    <p:sldId id="618" r:id="rId90"/>
    <p:sldId id="619" r:id="rId91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8"/>
    <a:srgbClr val="FFBDB7"/>
    <a:srgbClr val="68FF6B"/>
    <a:srgbClr val="C7FFCA"/>
    <a:srgbClr val="87FFFC"/>
    <a:srgbClr val="D6FFF9"/>
    <a:srgbClr val="EAEAEA"/>
    <a:srgbClr val="FF99FF"/>
    <a:srgbClr val="FF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9" autoAdjust="0"/>
    <p:restoredTop sz="97536" autoAdjust="0"/>
  </p:normalViewPr>
  <p:slideViewPr>
    <p:cSldViewPr snapToGrid="0">
      <p:cViewPr>
        <p:scale>
          <a:sx n="150" d="100"/>
          <a:sy n="150" d="100"/>
        </p:scale>
        <p:origin x="-168" y="1240"/>
      </p:cViewPr>
      <p:guideLst>
        <p:guide orient="horz" pos="3336"/>
        <p:guide pos="16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notesMaster" Target="notesMasters/notesMaster1.xml"/><Relationship Id="rId93" Type="http://schemas.openxmlformats.org/officeDocument/2006/relationships/handoutMaster" Target="handoutMasters/handoutMaster1.xml"/><Relationship Id="rId94" Type="http://schemas.openxmlformats.org/officeDocument/2006/relationships/printerSettings" Target="printerSettings/printerSettings1.bin"/><Relationship Id="rId95" Type="http://schemas.openxmlformats.org/officeDocument/2006/relationships/presProps" Target="presProps.xml"/><Relationship Id="rId96" Type="http://schemas.openxmlformats.org/officeDocument/2006/relationships/viewProps" Target="viewProps.xml"/><Relationship Id="rId97" Type="http://schemas.openxmlformats.org/officeDocument/2006/relationships/theme" Target="theme/theme1.xml"/><Relationship Id="rId9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Relationship Id="rId2" Type="http://schemas.openxmlformats.org/officeDocument/2006/relationships/image" Target="../media/image9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GB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GB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GB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E2D438E5-B4D4-3941-B3DE-8FF837FE11C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111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GB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GB"/>
          </a:p>
        </p:txBody>
      </p:sp>
      <p:sp>
        <p:nvSpPr>
          <p:cNvPr id="190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GB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E902AD10-9256-AB4B-A1BD-5D41E88A5B3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371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CD21BE-4BCA-6640-AD61-51242067C94A}" type="slidenum">
              <a:rPr lang="en-US">
                <a:ea typeface="ＭＳ Ｐゴシック" charset="-128"/>
                <a:cs typeface="ＭＳ Ｐゴシック" charset="-128"/>
              </a:rPr>
              <a:pPr/>
              <a:t>2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719DD79-8772-D144-96C3-F7C8EDEC49AD}" type="slidenum">
              <a:rPr lang="en-US" sz="1300">
                <a:latin typeface="Times New Roman" charset="0"/>
              </a:rPr>
              <a:pPr eaLnBrk="1" hangingPunct="1"/>
              <a:t>24</a:t>
            </a:fld>
            <a:endParaRPr lang="en-US" sz="1300">
              <a:latin typeface="Times New Roman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96E6591-0F0E-094C-AC64-393F5D30E608}" type="slidenum">
              <a:rPr lang="en-US" sz="1300">
                <a:latin typeface="Times New Roman" charset="0"/>
              </a:rPr>
              <a:pPr eaLnBrk="1" hangingPunct="1"/>
              <a:t>25</a:t>
            </a:fld>
            <a:endParaRPr lang="en-US" sz="1300">
              <a:latin typeface="Times New Roman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3E9CC-AF24-3043-9101-822CB3DAB81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3E9CC-AF24-3043-9101-822CB3DAB81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D32FC45-0069-B741-948F-1BA05E670111}" type="slidenum">
              <a:rPr lang="en-US" sz="1300">
                <a:latin typeface="Times New Roman" charset="0"/>
              </a:rPr>
              <a:pPr eaLnBrk="1" hangingPunct="1"/>
              <a:t>53</a:t>
            </a:fld>
            <a:endParaRPr lang="en-US" sz="1300">
              <a:latin typeface="Times New Roman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4F5D22-E0D4-E044-932C-BCF5729242D9}" type="slidenum">
              <a:rPr lang="en-US" sz="1300">
                <a:latin typeface="Times New Roman" charset="0"/>
              </a:rPr>
              <a:pPr eaLnBrk="1" hangingPunct="1"/>
              <a:t>56</a:t>
            </a:fld>
            <a:endParaRPr lang="en-US" sz="1300">
              <a:latin typeface="Times New Roman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C6266B-344D-B347-A2F5-E5B00E8B58E8}" type="slidenum">
              <a:rPr lang="en-US" sz="1300">
                <a:latin typeface="Times New Roman" charset="0"/>
              </a:rPr>
              <a:pPr eaLnBrk="1" hangingPunct="1"/>
              <a:t>57</a:t>
            </a:fld>
            <a:endParaRPr lang="en-US" sz="1300">
              <a:latin typeface="Times New Roman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3B63C26-0D56-784C-A6EA-935CF0BA11A2}" type="slidenum">
              <a:rPr lang="en-US" sz="1300">
                <a:latin typeface="Times New Roman" charset="0"/>
              </a:rPr>
              <a:pPr eaLnBrk="1" hangingPunct="1"/>
              <a:t>58</a:t>
            </a:fld>
            <a:endParaRPr lang="en-US" sz="1300">
              <a:latin typeface="Times New Roman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6A514F-AFE1-0B41-96E6-1D7898E985AA}" type="slidenum">
              <a:rPr lang="en-US" sz="1300">
                <a:latin typeface="Times New Roman" charset="0"/>
              </a:rPr>
              <a:pPr eaLnBrk="1" hangingPunct="1"/>
              <a:t>59</a:t>
            </a:fld>
            <a:endParaRPr lang="en-US" sz="1300">
              <a:latin typeface="Times New Roman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D6CBF22-5CAB-524D-AF42-F5702A947E8E}" type="slidenum">
              <a:rPr lang="en-US" sz="1300">
                <a:latin typeface="Times New Roman" charset="0"/>
              </a:rPr>
              <a:pPr eaLnBrk="1" hangingPunct="1"/>
              <a:t>60</a:t>
            </a:fld>
            <a:endParaRPr lang="en-US" sz="1300">
              <a:latin typeface="Times New Roman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33392"/>
            <a:fld id="{823B7F85-6002-2849-9BFD-1FE8815E5AA6}" type="slidenum">
              <a:rPr lang="en-US">
                <a:latin typeface="Arial" charset="0"/>
              </a:rPr>
              <a:pPr defTabSz="933392"/>
              <a:t>3</a:t>
            </a:fld>
            <a:endParaRPr lang="en-US">
              <a:latin typeface="Arial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4250" y="644525"/>
            <a:ext cx="5240338" cy="39290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4654" y="4432978"/>
            <a:ext cx="5122732" cy="4144521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22D2AAC-7F10-C447-ACAB-1623E85D2552}" type="slidenum">
              <a:rPr lang="en-US" sz="1300">
                <a:latin typeface="Times New Roman" charset="0"/>
              </a:rPr>
              <a:pPr eaLnBrk="1" hangingPunct="1"/>
              <a:t>61</a:t>
            </a:fld>
            <a:endParaRPr lang="en-US" sz="1300">
              <a:latin typeface="Times New Roman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6562390" indent="-36121695" defTabSz="93188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406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8139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2208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76278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2409882-431D-DB4E-92E4-F685A878F260}" type="slidenum">
              <a:rPr lang="en-US" sz="1300">
                <a:latin typeface="Times New Roman" charset="0"/>
              </a:rPr>
              <a:pPr eaLnBrk="1" hangingPunct="1"/>
              <a:t>62</a:t>
            </a:fld>
            <a:endParaRPr lang="en-US" sz="1300">
              <a:latin typeface="Times New Roman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C8514B-B159-FA47-AB85-C862449A171A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598DC-DE14-7E47-ADC1-1286E7C77A68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2688" y="696913"/>
            <a:ext cx="4645025" cy="3484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72E1F8-24FC-FF41-A65C-EE0545E12761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8506861-4F2F-6F4D-95ED-C6A728EBF535}" type="slidenum">
              <a:rPr lang="en-US"/>
              <a:pPr/>
              <a:t>6</a:t>
            </a:fld>
            <a:endParaRPr lang="en-US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EC70C-E4D6-EE49-A649-91D0A507B476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62169AD-9127-8041-9AD8-C74DF4467BCD}" type="slidenum">
              <a:rPr lang="en-US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79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2688" y="696913"/>
            <a:ext cx="4646612" cy="3484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28538"/>
            <a:fld id="{75AEDD0F-D0E5-4344-ABC7-85D0F73F8B30}" type="slidenum">
              <a:rPr lang="en-US">
                <a:latin typeface="Arial" charset="0"/>
              </a:rPr>
              <a:pPr defTabSz="928538"/>
              <a:t>9</a:t>
            </a:fld>
            <a:endParaRPr lang="en-US">
              <a:latin typeface="Arial" charset="0"/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2688" y="696913"/>
            <a:ext cx="4646612" cy="3484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4831" y="4416538"/>
            <a:ext cx="5140741" cy="4181886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E3212-0712-1048-A613-1C9CBD7160E8}" type="slidenum">
              <a:rPr lang="en-US"/>
              <a:pPr/>
              <a:t>16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F34A1-D97A-FD44-9B59-BAE5A8D5CA8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43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49407-F3BE-284A-83A3-A0119F87DE3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806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DDECB-D2C8-6C4E-B38B-47AAE7AB420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37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2665F-32C4-5C41-BF1B-1FDA7DCC96C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41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A6A9D-C6AD-6441-8C2C-4DE3A2E08A6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616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FAD8-AD46-3A45-87E6-3D3B8D7B62A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5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C29BC-5558-BC4A-9747-5490BA9AE84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0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A5FE-9FA3-0044-A6B4-6BCEABD4EC8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2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4B19E-F3DF-9643-8450-968D5352C12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9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7195E-919E-DE40-B02B-87AABC80070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89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E9F4E-09AE-5E4B-BD36-3D5A465E219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98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1775"/>
            <a:ext cx="238971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584462"/>
            <a:ext cx="2895600" cy="27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478617" y="6594231"/>
            <a:ext cx="1966383" cy="26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D7B2C7AF-B01D-D54C-A174-FF6497D470B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20.emf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2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2.png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.xml"/><Relationship Id="rId5" Type="http://schemas.openxmlformats.org/officeDocument/2006/relationships/image" Target="../media/image90.wmf"/><Relationship Id="rId6" Type="http://schemas.openxmlformats.org/officeDocument/2006/relationships/image" Target="../media/image91.jpeg"/><Relationship Id="rId7" Type="http://schemas.openxmlformats.org/officeDocument/2006/relationships/image" Target="../media/image92.png"/><Relationship Id="rId8" Type="http://schemas.openxmlformats.org/officeDocument/2006/relationships/oleObject" Target="../embeddings/oleObject1.bin"/><Relationship Id="rId9" Type="http://schemas.openxmlformats.org/officeDocument/2006/relationships/image" Target="../media/image89.wmf"/><Relationship Id="rId10" Type="http://schemas.openxmlformats.org/officeDocument/2006/relationships/image" Target="../media/image93.png"/><Relationship Id="rId1" Type="http://schemas.openxmlformats.org/officeDocument/2006/relationships/vmlDrawing" Target="../drawings/vmlDrawing2.vml"/><Relationship Id="rId2" Type="http://schemas.openxmlformats.org/officeDocument/2006/relationships/tags" Target="../tags/tag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2.png"/><Relationship Id="rId5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9.wmf"/><Relationship Id="rId12" Type="http://schemas.openxmlformats.org/officeDocument/2006/relationships/image" Target="../media/image103.png"/><Relationship Id="rId13" Type="http://schemas.openxmlformats.org/officeDocument/2006/relationships/image" Target="../media/image104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92.png"/><Relationship Id="rId5" Type="http://schemas.openxmlformats.org/officeDocument/2006/relationships/image" Target="../media/image100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98.wmf"/><Relationship Id="rId8" Type="http://schemas.openxmlformats.org/officeDocument/2006/relationships/image" Target="../media/image101.jpeg"/><Relationship Id="rId9" Type="http://schemas.openxmlformats.org/officeDocument/2006/relationships/image" Target="../media/image102.png"/><Relationship Id="rId10" Type="http://schemas.openxmlformats.org/officeDocument/2006/relationships/oleObject" Target="../embeddings/oleObject3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100.png"/><Relationship Id="rId5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4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0.png"/></Relationships>
</file>

<file path=ppt/slides/_rels/slide6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9.png"/><Relationship Id="rId20" Type="http://schemas.openxmlformats.org/officeDocument/2006/relationships/image" Target="../media/image130.png"/><Relationship Id="rId21" Type="http://schemas.openxmlformats.org/officeDocument/2006/relationships/image" Target="../media/image131.png"/><Relationship Id="rId10" Type="http://schemas.openxmlformats.org/officeDocument/2006/relationships/image" Target="../media/image120.png"/><Relationship Id="rId11" Type="http://schemas.openxmlformats.org/officeDocument/2006/relationships/image" Target="../media/image121.png"/><Relationship Id="rId12" Type="http://schemas.openxmlformats.org/officeDocument/2006/relationships/image" Target="../media/image122.png"/><Relationship Id="rId13" Type="http://schemas.openxmlformats.org/officeDocument/2006/relationships/image" Target="../media/image123.png"/><Relationship Id="rId14" Type="http://schemas.openxmlformats.org/officeDocument/2006/relationships/image" Target="../media/image124.png"/><Relationship Id="rId15" Type="http://schemas.openxmlformats.org/officeDocument/2006/relationships/image" Target="../media/image125.png"/><Relationship Id="rId16" Type="http://schemas.openxmlformats.org/officeDocument/2006/relationships/image" Target="../media/image126.png"/><Relationship Id="rId17" Type="http://schemas.openxmlformats.org/officeDocument/2006/relationships/image" Target="../media/image127.png"/><Relationship Id="rId18" Type="http://schemas.openxmlformats.org/officeDocument/2006/relationships/image" Target="../media/image128.png"/><Relationship Id="rId19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115.png"/><Relationship Id="rId6" Type="http://schemas.openxmlformats.org/officeDocument/2006/relationships/image" Target="../media/image116.png"/><Relationship Id="rId7" Type="http://schemas.openxmlformats.org/officeDocument/2006/relationships/image" Target="../media/image117.png"/><Relationship Id="rId8" Type="http://schemas.openxmlformats.org/officeDocument/2006/relationships/image" Target="../media/image11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jpeg"/><Relationship Id="rId5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png"/><Relationship Id="rId6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4" Type="http://schemas.openxmlformats.org/officeDocument/2006/relationships/image" Target="../media/image147.jpeg"/><Relationship Id="rId5" Type="http://schemas.openxmlformats.org/officeDocument/2006/relationships/image" Target="../media/image148.png"/><Relationship Id="rId6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Relationship Id="rId6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5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4" Type="http://schemas.openxmlformats.org/officeDocument/2006/relationships/image" Target="../media/image160.png"/><Relationship Id="rId5" Type="http://schemas.openxmlformats.org/officeDocument/2006/relationships/image" Target="../media/image161.png"/><Relationship Id="rId6" Type="http://schemas.openxmlformats.org/officeDocument/2006/relationships/image" Target="../media/image16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4" Type="http://schemas.openxmlformats.org/officeDocument/2006/relationships/image" Target="../media/image165.png"/><Relationship Id="rId5" Type="http://schemas.openxmlformats.org/officeDocument/2006/relationships/image" Target="../media/image166.png"/><Relationship Id="rId6" Type="http://schemas.openxmlformats.org/officeDocument/2006/relationships/image" Target="../media/image167.png"/><Relationship Id="rId7" Type="http://schemas.openxmlformats.org/officeDocument/2006/relationships/image" Target="../media/image168.png"/><Relationship Id="rId8" Type="http://schemas.openxmlformats.org/officeDocument/2006/relationships/image" Target="../media/image1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4" Type="http://schemas.openxmlformats.org/officeDocument/2006/relationships/image" Target="../media/image17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2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3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emf"/><Relationship Id="rId4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wmf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8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9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2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3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4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5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eg"/><Relationship Id="rId4" Type="http://schemas.openxmlformats.org/officeDocument/2006/relationships/image" Target="../media/image188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1.png"/><Relationship Id="rId8" Type="http://schemas.openxmlformats.org/officeDocument/2006/relationships/image" Target="../media/image19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6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wmf"/><Relationship Id="rId4" Type="http://schemas.openxmlformats.org/officeDocument/2006/relationships/image" Target="../media/image195.jpeg"/><Relationship Id="rId5" Type="http://schemas.openxmlformats.org/officeDocument/2006/relationships/image" Target="../media/image196.gif"/><Relationship Id="rId6" Type="http://schemas.openxmlformats.org/officeDocument/2006/relationships/image" Target="../media/image19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w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mailto:kbr@tlabs.ac.za" TargetMode="External"/><Relationship Id="rId4" Type="http://schemas.openxmlformats.org/officeDocument/2006/relationships/hyperlink" Target="mailto:Jean.Cleymans@uct.ac.za" TargetMode="External"/><Relationship Id="rId5" Type="http://schemas.openxmlformats.org/officeDocument/2006/relationships/hyperlink" Target="mailto:shconnell@uj.ac.za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mailto:stevenka@uj.ac.z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9617" y="1202266"/>
            <a:ext cx="7253608" cy="3200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The African School of Physics</a:t>
            </a:r>
          </a:p>
          <a:p>
            <a:pPr algn="ctr"/>
            <a:endParaRPr lang="en-US" sz="2400" b="1" dirty="0"/>
          </a:p>
          <a:p>
            <a:pPr algn="ctr"/>
            <a:endParaRPr lang="en-US" sz="2400" b="1" dirty="0" smtClean="0"/>
          </a:p>
          <a:p>
            <a:endParaRPr lang="en-US" dirty="0"/>
          </a:p>
          <a:p>
            <a:r>
              <a:rPr lang="en-US" sz="2400" b="1" dirty="0" smtClean="0"/>
              <a:t>Lecture : </a:t>
            </a:r>
            <a:r>
              <a:rPr lang="en-US" sz="2400" b="1" dirty="0"/>
              <a:t>Object Identification and Data Analysis</a:t>
            </a:r>
            <a:endParaRPr lang="en-US" sz="2400" b="1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Version </a:t>
            </a:r>
            <a:r>
              <a:rPr lang="en-US" dirty="0" smtClean="0"/>
              <a:t>2012</a:t>
            </a:r>
          </a:p>
          <a:p>
            <a:endParaRPr lang="en-US" dirty="0"/>
          </a:p>
          <a:p>
            <a:r>
              <a:rPr lang="en-US" dirty="0" smtClean="0"/>
              <a:t>Slides from ASP2010 (</a:t>
            </a:r>
            <a:r>
              <a:rPr lang="en-US" dirty="0" err="1" smtClean="0"/>
              <a:t>Ketevi</a:t>
            </a:r>
            <a:r>
              <a:rPr lang="en-US" dirty="0" smtClean="0"/>
              <a:t> </a:t>
            </a:r>
            <a:r>
              <a:rPr lang="en-US" dirty="0" err="1" smtClean="0"/>
              <a:t>Assamagan</a:t>
            </a:r>
            <a:r>
              <a:rPr lang="en-US" dirty="0" smtClean="0"/>
              <a:t>, Daniel </a:t>
            </a:r>
            <a:r>
              <a:rPr lang="en-US" dirty="0" err="1" smtClean="0"/>
              <a:t>Froidevaux</a:t>
            </a:r>
            <a:r>
              <a:rPr lang="en-US" dirty="0" smtClean="0"/>
              <a:t>, Simon Connell) 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B19E-F3DF-9643-8450-968D5352C12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563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1426" name="Picture 2" descr=" Picture 1                                                      00000002Macintosh HD                   B3585E45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075" y="609600"/>
            <a:ext cx="4225925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4000">
                <a:solidFill>
                  <a:srgbClr val="FF0000"/>
                </a:solidFill>
              </a:rPr>
              <a:t>Physics at the LHC: the challenge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860550"/>
            <a:ext cx="4876800" cy="3810000"/>
            <a:chOff x="0" y="1172"/>
            <a:chExt cx="3072" cy="2400"/>
          </a:xfrm>
        </p:grpSpPr>
        <p:sp>
          <p:nvSpPr>
            <p:cNvPr id="53260" name="Text Box 5"/>
            <p:cNvSpPr txBox="1">
              <a:spLocks noChangeArrowheads="1"/>
            </p:cNvSpPr>
            <p:nvPr/>
          </p:nvSpPr>
          <p:spPr bwMode="auto">
            <a:xfrm>
              <a:off x="0" y="1172"/>
              <a:ext cx="3072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E32AEC"/>
                  </a:solidFill>
                  <a:latin typeface="Helvetica" charset="0"/>
                </a:rPr>
                <a:t>Orders of magnitude of event rates </a:t>
              </a:r>
              <a:br>
                <a:rPr kumimoji="1" lang="en-US" sz="2000">
                  <a:solidFill>
                    <a:srgbClr val="E32AEC"/>
                  </a:solidFill>
                  <a:latin typeface="Helvetica" charset="0"/>
                </a:rPr>
              </a:br>
              <a:r>
                <a:rPr kumimoji="1" lang="en-US" sz="2000">
                  <a:solidFill>
                    <a:srgbClr val="E32AEC"/>
                  </a:solidFill>
                  <a:latin typeface="Helvetica" charset="0"/>
                </a:rPr>
                <a:t>for various physics channels:</a:t>
              </a:r>
            </a:p>
            <a:p>
              <a:pPr algn="l">
                <a:buFontTx/>
                <a:buNone/>
              </a:pPr>
              <a:r>
                <a:rPr kumimoji="1" lang="en-US">
                  <a:latin typeface="Helvetica" charset="0"/>
                </a:rPr>
                <a:t>•</a:t>
              </a:r>
              <a:r>
                <a:rPr kumimoji="1" lang="en-US" sz="2000">
                  <a:solidFill>
                    <a:srgbClr val="00AC00"/>
                  </a:solidFill>
                </a:rPr>
                <a:t> Inelastic : 		      10</a:t>
              </a:r>
              <a:r>
                <a:rPr kumimoji="1" lang="en-US" sz="2000" baseline="30000">
                  <a:solidFill>
                    <a:srgbClr val="00AC00"/>
                  </a:solidFill>
                </a:rPr>
                <a:t>10</a:t>
              </a:r>
              <a:r>
                <a:rPr kumimoji="1" lang="en-US" sz="2000">
                  <a:solidFill>
                    <a:srgbClr val="00AC00"/>
                  </a:solidFill>
                </a:rPr>
                <a:t> Hz</a:t>
              </a:r>
            </a:p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00AC00"/>
                  </a:solidFill>
                </a:rPr>
                <a:t>• W -&gt; l</a:t>
              </a:r>
              <a:r>
                <a:rPr kumimoji="1" lang="en-US" sz="2000">
                  <a:solidFill>
                    <a:srgbClr val="00AC00"/>
                  </a:solidFill>
                  <a:latin typeface="Symbol" charset="0"/>
                </a:rPr>
                <a:t>n</a:t>
              </a:r>
              <a:r>
                <a:rPr kumimoji="1" lang="en-US" sz="2000">
                  <a:solidFill>
                    <a:srgbClr val="00AC00"/>
                  </a:solidFill>
                </a:rPr>
                <a:t> : 		      10</a:t>
              </a:r>
              <a:r>
                <a:rPr kumimoji="1" lang="en-US" sz="2000" baseline="30000">
                  <a:solidFill>
                    <a:srgbClr val="00AC00"/>
                  </a:solidFill>
                </a:rPr>
                <a:t>3</a:t>
              </a:r>
              <a:r>
                <a:rPr kumimoji="1" lang="en-US" sz="2000">
                  <a:solidFill>
                    <a:srgbClr val="00AC00"/>
                  </a:solidFill>
                </a:rPr>
                <a:t>  Hz</a:t>
              </a:r>
            </a:p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00AC00"/>
                  </a:solidFill>
                </a:rPr>
                <a:t>• tt production : 	                    10</a:t>
              </a:r>
              <a:r>
                <a:rPr kumimoji="1" lang="en-US" sz="2000" baseline="30000">
                  <a:solidFill>
                    <a:srgbClr val="00AC00"/>
                  </a:solidFill>
                </a:rPr>
                <a:t>2</a:t>
              </a:r>
              <a:r>
                <a:rPr kumimoji="1" lang="en-US" sz="2000">
                  <a:solidFill>
                    <a:srgbClr val="00AC00"/>
                  </a:solidFill>
                </a:rPr>
                <a:t>  Hz</a:t>
              </a:r>
            </a:p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00AC00"/>
                  </a:solidFill>
                </a:rPr>
                <a:t>• Higgs (m=100 GeV) :             1  Hz</a:t>
              </a:r>
            </a:p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00AC00"/>
                  </a:solidFill>
                </a:rPr>
                <a:t>• Higgs (m=600 GeV) :         10</a:t>
              </a:r>
              <a:r>
                <a:rPr kumimoji="1" lang="en-US" sz="2000" baseline="30000">
                  <a:solidFill>
                    <a:srgbClr val="00AC00"/>
                  </a:solidFill>
                </a:rPr>
                <a:t>-1</a:t>
              </a:r>
              <a:r>
                <a:rPr kumimoji="1" lang="en-US" sz="2000">
                  <a:solidFill>
                    <a:srgbClr val="00AC00"/>
                  </a:solidFill>
                </a:rPr>
                <a:t>  Hz</a:t>
              </a:r>
            </a:p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00AC00"/>
                  </a:solidFill>
                </a:rPr>
                <a:t>(and include branching ratios:   ~ 10</a:t>
              </a:r>
              <a:r>
                <a:rPr kumimoji="1" lang="en-US" sz="2000" baseline="30000">
                  <a:solidFill>
                    <a:srgbClr val="00AC00"/>
                  </a:solidFill>
                </a:rPr>
                <a:t>-2</a:t>
              </a:r>
              <a:r>
                <a:rPr kumimoji="1" lang="en-US" sz="2000">
                  <a:solidFill>
                    <a:srgbClr val="00AC00"/>
                  </a:solidFill>
                </a:rPr>
                <a:t>)</a:t>
              </a:r>
            </a:p>
            <a:p>
              <a:pPr algn="l">
                <a:buFontTx/>
                <a:buNone/>
              </a:pPr>
              <a:endParaRPr kumimoji="1" lang="en-US" sz="2000">
                <a:solidFill>
                  <a:srgbClr val="00AC00"/>
                </a:solidFill>
              </a:endParaRPr>
            </a:p>
            <a:p>
              <a:pPr algn="l">
                <a:buFontTx/>
                <a:buNone/>
              </a:pPr>
              <a:r>
                <a:rPr kumimoji="1" lang="en-US" sz="2000">
                  <a:solidFill>
                    <a:srgbClr val="00AC00"/>
                  </a:solidFill>
                </a:rPr>
                <a:t>             </a:t>
              </a:r>
              <a:r>
                <a:rPr kumimoji="1" lang="en-US" sz="3200">
                  <a:solidFill>
                    <a:srgbClr val="FF0000"/>
                  </a:solidFill>
                </a:rPr>
                <a:t>Selection power for</a:t>
              </a:r>
              <a:br>
                <a:rPr kumimoji="1" lang="en-US" sz="3200">
                  <a:solidFill>
                    <a:srgbClr val="FF0000"/>
                  </a:solidFill>
                </a:rPr>
              </a:br>
              <a:r>
                <a:rPr kumimoji="1" lang="en-US" sz="3200">
                  <a:solidFill>
                    <a:srgbClr val="FF0000"/>
                  </a:solidFill>
                </a:rPr>
                <a:t>    Higgs discovery </a:t>
              </a:r>
              <a:r>
                <a:rPr kumimoji="1" lang="en-US" sz="3200">
                  <a:solidFill>
                    <a:srgbClr val="FF0000"/>
                  </a:solidFill>
                  <a:sym typeface="Symbol" charset="0"/>
                </a:rPr>
                <a:t></a:t>
              </a:r>
              <a:r>
                <a:rPr kumimoji="1" lang="en-US" sz="3200">
                  <a:solidFill>
                    <a:srgbClr val="FF0000"/>
                  </a:solidFill>
                </a:rPr>
                <a:t> 10</a:t>
              </a:r>
              <a:r>
                <a:rPr kumimoji="1" lang="en-US" sz="3200" baseline="30000">
                  <a:solidFill>
                    <a:srgbClr val="FF0000"/>
                  </a:solidFill>
                </a:rPr>
                <a:t>14-15</a:t>
              </a:r>
              <a:r>
                <a:rPr kumimoji="1" lang="en-US" sz="2000">
                  <a:solidFill>
                    <a:srgbClr val="00AC00"/>
                  </a:solidFill>
                </a:rPr>
                <a:t>     </a:t>
              </a:r>
            </a:p>
          </p:txBody>
        </p:sp>
        <p:sp>
          <p:nvSpPr>
            <p:cNvPr id="53261" name="AutoShape 6"/>
            <p:cNvSpPr>
              <a:spLocks noChangeArrowheads="1"/>
            </p:cNvSpPr>
            <p:nvPr/>
          </p:nvSpPr>
          <p:spPr bwMode="auto">
            <a:xfrm>
              <a:off x="0" y="2784"/>
              <a:ext cx="432" cy="480"/>
            </a:xfrm>
            <a:prstGeom prst="curvedRightArrow">
              <a:avLst>
                <a:gd name="adj1" fmla="val 22222"/>
                <a:gd name="adj2" fmla="val 44444"/>
                <a:gd name="adj3" fmla="val 33333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endParaRPr lang="en-US"/>
            </a:p>
          </p:txBody>
        </p:sp>
      </p:grpSp>
      <p:sp>
        <p:nvSpPr>
          <p:cNvPr id="1511431" name="Text Box 7"/>
          <p:cNvSpPr txBox="1">
            <a:spLocks noChangeArrowheads="1"/>
          </p:cNvSpPr>
          <p:nvPr/>
        </p:nvSpPr>
        <p:spPr bwMode="auto">
          <a:xfrm>
            <a:off x="228600" y="5715000"/>
            <a:ext cx="52578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 typeface="Symbol" charset="0"/>
              <a:buNone/>
            </a:pPr>
            <a:r>
              <a:rPr lang="en-US" sz="2400">
                <a:solidFill>
                  <a:schemeClr val="accent2"/>
                </a:solidFill>
              </a:rPr>
              <a:t>i.e. 100 000 times better than achieved at Tevatron so far for high-p</a:t>
            </a:r>
            <a:r>
              <a:rPr lang="en-US" sz="2400" baseline="-25000">
                <a:solidFill>
                  <a:schemeClr val="accent2"/>
                </a:solidFill>
              </a:rPr>
              <a:t>T</a:t>
            </a:r>
            <a:r>
              <a:rPr lang="en-US" sz="2400">
                <a:solidFill>
                  <a:schemeClr val="accent2"/>
                </a:solidFill>
              </a:rPr>
              <a:t> leptons!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14400" y="732692"/>
            <a:ext cx="3810000" cy="1172308"/>
            <a:chOff x="576" y="384"/>
            <a:chExt cx="2400" cy="816"/>
          </a:xfrm>
        </p:grpSpPr>
        <p:sp>
          <p:nvSpPr>
            <p:cNvPr id="53255" name="Rectangle 9"/>
            <p:cNvSpPr>
              <a:spLocks noChangeArrowheads="1"/>
            </p:cNvSpPr>
            <p:nvPr/>
          </p:nvSpPr>
          <p:spPr bwMode="auto">
            <a:xfrm>
              <a:off x="1935" y="916"/>
              <a:ext cx="0" cy="268"/>
            </a:xfrm>
            <a:prstGeom prst="rect">
              <a:avLst/>
            </a:prstGeom>
            <a:solidFill>
              <a:srgbClr val="D9D8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buFontTx/>
                <a:buNone/>
              </a:pPr>
              <a:endParaRPr kumimoji="1" lang="en-US" sz="2400" b="0">
                <a:latin typeface="Comic Sans MS" charset="0"/>
              </a:endParaRPr>
            </a:p>
          </p:txBody>
        </p:sp>
        <p:sp>
          <p:nvSpPr>
            <p:cNvPr id="53256" name="AutoShape 10"/>
            <p:cNvSpPr>
              <a:spLocks noChangeArrowheads="1"/>
            </p:cNvSpPr>
            <p:nvPr/>
          </p:nvSpPr>
          <p:spPr bwMode="auto">
            <a:xfrm>
              <a:off x="576" y="384"/>
              <a:ext cx="2400" cy="816"/>
            </a:xfrm>
            <a:prstGeom prst="roundRect">
              <a:avLst>
                <a:gd name="adj" fmla="val 24546"/>
              </a:avLst>
            </a:prstGeom>
            <a:solidFill>
              <a:srgbClr val="FFCC66"/>
            </a:solidFill>
            <a:ln w="38100">
              <a:solidFill>
                <a:srgbClr val="06027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7" name="Rectangle 11"/>
            <p:cNvSpPr>
              <a:spLocks noChangeArrowheads="1"/>
            </p:cNvSpPr>
            <p:nvPr/>
          </p:nvSpPr>
          <p:spPr bwMode="auto">
            <a:xfrm>
              <a:off x="1088" y="480"/>
              <a:ext cx="1288" cy="223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kumimoji="1" lang="en-US" sz="2000">
                  <a:solidFill>
                    <a:schemeClr val="accent2"/>
                  </a:solidFill>
                  <a:latin typeface="Comic Sans MS" charset="0"/>
                </a:rPr>
                <a:t>Small x-sections</a:t>
              </a:r>
              <a:endParaRPr kumimoji="1" lang="en-US" sz="2000" b="0">
                <a:solidFill>
                  <a:schemeClr val="accent2"/>
                </a:solidFill>
                <a:latin typeface="Comic Sans MS" charset="0"/>
              </a:endParaRPr>
            </a:p>
          </p:txBody>
        </p:sp>
        <p:sp>
          <p:nvSpPr>
            <p:cNvPr id="53258" name="Rectangle 12"/>
            <p:cNvSpPr>
              <a:spLocks noChangeArrowheads="1"/>
            </p:cNvSpPr>
            <p:nvPr/>
          </p:nvSpPr>
          <p:spPr bwMode="auto">
            <a:xfrm>
              <a:off x="816" y="688"/>
              <a:ext cx="2016" cy="460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Tx/>
                <a:buNone/>
              </a:pPr>
              <a:r>
                <a:rPr kumimoji="1" lang="en-US" sz="2400" dirty="0">
                  <a:solidFill>
                    <a:schemeClr val="accent2"/>
                  </a:solidFill>
                </a:rPr>
                <a:t>need highest luminosity</a:t>
              </a:r>
            </a:p>
            <a:p>
              <a:pPr>
                <a:buFontTx/>
                <a:buNone/>
              </a:pPr>
              <a:r>
                <a:rPr kumimoji="1" lang="en-US" sz="2000" dirty="0">
                  <a:solidFill>
                    <a:schemeClr val="accent2"/>
                  </a:solidFill>
                </a:rPr>
                <a:t>           </a:t>
              </a:r>
              <a:r>
                <a:rPr kumimoji="1" lang="en-US" sz="2400" dirty="0">
                  <a:solidFill>
                    <a:schemeClr val="accent2"/>
                  </a:solidFill>
                </a:rPr>
                <a:t>L= 10</a:t>
              </a:r>
              <a:r>
                <a:rPr kumimoji="1" lang="en-US" sz="2400" baseline="30000" dirty="0">
                  <a:solidFill>
                    <a:schemeClr val="accent2"/>
                  </a:solidFill>
                </a:rPr>
                <a:t>34-35</a:t>
              </a:r>
              <a:r>
                <a:rPr kumimoji="1" lang="en-US" sz="2400" dirty="0">
                  <a:solidFill>
                    <a:schemeClr val="accent2"/>
                  </a:solidFill>
                </a:rPr>
                <a:t> cm</a:t>
              </a:r>
              <a:r>
                <a:rPr kumimoji="1" lang="en-US" sz="2400" baseline="30000" dirty="0">
                  <a:solidFill>
                    <a:schemeClr val="accent2"/>
                  </a:solidFill>
                </a:rPr>
                <a:t>-2</a:t>
              </a:r>
              <a:r>
                <a:rPr kumimoji="1" lang="en-US" sz="2400" dirty="0">
                  <a:solidFill>
                    <a:schemeClr val="accent2"/>
                  </a:solidFill>
                </a:rPr>
                <a:t>s</a:t>
              </a:r>
              <a:r>
                <a:rPr kumimoji="1" lang="en-US" sz="2400" baseline="30000" dirty="0">
                  <a:solidFill>
                    <a:schemeClr val="accent2"/>
                  </a:solidFill>
                </a:rPr>
                <a:t>-1</a:t>
              </a:r>
            </a:p>
          </p:txBody>
        </p:sp>
        <p:sp>
          <p:nvSpPr>
            <p:cNvPr id="53259" name="AutoShape 13"/>
            <p:cNvSpPr>
              <a:spLocks noChangeArrowheads="1"/>
            </p:cNvSpPr>
            <p:nvPr/>
          </p:nvSpPr>
          <p:spPr bwMode="auto">
            <a:xfrm>
              <a:off x="960" y="960"/>
              <a:ext cx="288" cy="240"/>
            </a:xfrm>
            <a:prstGeom prst="rightArrow">
              <a:avLst>
                <a:gd name="adj1" fmla="val 50000"/>
                <a:gd name="adj2" fmla="val 30000"/>
              </a:avLst>
            </a:prstGeom>
            <a:solidFill>
              <a:schemeClr val="accent2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158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11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11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14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533400" y="2082800"/>
            <a:ext cx="7969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sz="2000" b="0" dirty="0">
                <a:latin typeface="Times New Roman" charset="0"/>
              </a:rPr>
              <a:t>   </a:t>
            </a:r>
            <a:r>
              <a:rPr lang="en-US" sz="2000" dirty="0"/>
              <a:t>Process   </a:t>
            </a:r>
            <a:r>
              <a:rPr lang="en-US" b="0" dirty="0">
                <a:latin typeface="Comic Sans MS" charset="0"/>
              </a:rPr>
              <a:t>             </a:t>
            </a:r>
            <a:r>
              <a:rPr lang="en-US" sz="2000" dirty="0">
                <a:solidFill>
                  <a:srgbClr val="00AC00"/>
                </a:solidFill>
              </a:rPr>
              <a:t>Events/s </a:t>
            </a:r>
            <a:r>
              <a:rPr lang="en-US" dirty="0">
                <a:solidFill>
                  <a:srgbClr val="00AC00"/>
                </a:solidFill>
                <a:latin typeface="Comic Sans MS" charset="0"/>
              </a:rPr>
              <a:t> </a:t>
            </a:r>
            <a:r>
              <a:rPr lang="en-US" b="0" dirty="0">
                <a:latin typeface="Comic Sans MS" charset="0"/>
              </a:rPr>
              <a:t>  </a:t>
            </a:r>
            <a:r>
              <a:rPr lang="en-US" sz="2000" dirty="0">
                <a:solidFill>
                  <a:srgbClr val="E32AEC"/>
                </a:solidFill>
              </a:rPr>
              <a:t>Events for 10 fb</a:t>
            </a:r>
            <a:r>
              <a:rPr lang="en-US" sz="2000" baseline="30000" dirty="0">
                <a:solidFill>
                  <a:srgbClr val="E32AEC"/>
                </a:solidFill>
              </a:rPr>
              <a:t>-1</a:t>
            </a:r>
            <a:r>
              <a:rPr lang="en-US" sz="2000" dirty="0"/>
              <a:t> </a:t>
            </a:r>
            <a:r>
              <a:rPr lang="en-US" b="0" dirty="0">
                <a:latin typeface="Comic Sans MS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</a:rPr>
              <a:t>Total  statistics collected</a:t>
            </a:r>
          </a:p>
          <a:p>
            <a:pPr algn="l">
              <a:buFontTx/>
              <a:buNone/>
            </a:pPr>
            <a:r>
              <a:rPr lang="en-US" sz="2000" dirty="0">
                <a:solidFill>
                  <a:schemeClr val="accent2"/>
                </a:solidFill>
              </a:rPr>
              <a:t>                                                    </a:t>
            </a:r>
            <a:r>
              <a:rPr lang="en-US" sz="2000" dirty="0">
                <a:solidFill>
                  <a:srgbClr val="E32AEC"/>
                </a:solidFill>
              </a:rPr>
              <a:t> (one year)</a:t>
            </a:r>
            <a:r>
              <a:rPr lang="en-US" sz="2000" dirty="0">
                <a:solidFill>
                  <a:srgbClr val="FF0000"/>
                </a:solidFill>
              </a:rPr>
              <a:t>   </a:t>
            </a:r>
            <a:r>
              <a:rPr lang="en-US" sz="2000" dirty="0">
                <a:solidFill>
                  <a:srgbClr val="E32AEC"/>
                </a:solidFill>
              </a:rPr>
              <a:t>   </a:t>
            </a:r>
            <a:r>
              <a:rPr lang="en-US" sz="2000" dirty="0">
                <a:solidFill>
                  <a:schemeClr val="accent2"/>
                </a:solidFill>
              </a:rPr>
              <a:t>       elsewhere by 2008 (?)</a:t>
            </a: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>
            <a:off x="609600" y="1981200"/>
            <a:ext cx="7867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609600" y="2743200"/>
            <a:ext cx="7867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609600" y="1981200"/>
            <a:ext cx="0" cy="4538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2408238" y="1981200"/>
            <a:ext cx="0" cy="4538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3743325" y="1981200"/>
            <a:ext cx="0" cy="4538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8453438" y="2014538"/>
            <a:ext cx="0" cy="453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533400" y="2895600"/>
            <a:ext cx="793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b="0">
                <a:latin typeface="Comic Sans MS" charset="0"/>
              </a:rPr>
              <a:t> </a:t>
            </a:r>
            <a:r>
              <a:rPr lang="en-US" sz="2000"/>
              <a:t>W</a:t>
            </a:r>
            <a:r>
              <a:rPr lang="en-US" sz="2000">
                <a:sym typeface="Symbol" charset="0"/>
              </a:rPr>
              <a:t> </a:t>
            </a:r>
            <a:r>
              <a:rPr lang="en-US" sz="2000">
                <a:sym typeface="MT Extra" charset="0"/>
              </a:rPr>
              <a:t>e</a:t>
            </a:r>
            <a:r>
              <a:rPr lang="en-US" sz="2000">
                <a:sym typeface="Symbol" charset="0"/>
              </a:rPr>
              <a:t> </a:t>
            </a:r>
            <a:r>
              <a:rPr lang="en-US" b="0">
                <a:latin typeface="Comic Sans MS" charset="0"/>
                <a:sym typeface="Symbol" charset="0"/>
              </a:rPr>
              <a:t>                       </a:t>
            </a:r>
            <a:r>
              <a:rPr lang="en-US" sz="2000">
                <a:solidFill>
                  <a:srgbClr val="00AC00"/>
                </a:solidFill>
                <a:sym typeface="Symbol" charset="0"/>
              </a:rPr>
              <a:t>30</a:t>
            </a:r>
            <a:r>
              <a:rPr lang="en-US" b="0">
                <a:solidFill>
                  <a:srgbClr val="33CC33"/>
                </a:solidFill>
                <a:latin typeface="Comic Sans MS" charset="0"/>
                <a:sym typeface="Symbol" charset="0"/>
              </a:rPr>
              <a:t> </a:t>
            </a:r>
            <a:r>
              <a:rPr lang="en-US" b="0">
                <a:latin typeface="Comic Sans MS" charset="0"/>
                <a:sym typeface="Symbol" charset="0"/>
              </a:rPr>
              <a:t>                       </a:t>
            </a:r>
            <a:r>
              <a:rPr lang="en-US" sz="2000">
                <a:solidFill>
                  <a:srgbClr val="E32AEC"/>
                </a:solidFill>
                <a:sym typeface="Symbol" charset="0"/>
              </a:rPr>
              <a:t>10</a:t>
            </a:r>
            <a:r>
              <a:rPr lang="en-US" sz="2000" baseline="30000">
                <a:solidFill>
                  <a:srgbClr val="E32AEC"/>
                </a:solidFill>
                <a:sym typeface="Symbol" charset="0"/>
              </a:rPr>
              <a:t>8  </a:t>
            </a:r>
            <a:r>
              <a:rPr lang="en-US" sz="2000" baseline="30000">
                <a:solidFill>
                  <a:srgbClr val="CC3399"/>
                </a:solidFill>
                <a:sym typeface="Symbol" charset="0"/>
              </a:rPr>
              <a:t>  </a:t>
            </a:r>
            <a:r>
              <a:rPr lang="en-US" sz="2000" baseline="30000">
                <a:sym typeface="Symbol" charset="0"/>
              </a:rPr>
              <a:t>  </a:t>
            </a:r>
            <a:r>
              <a:rPr lang="en-US" b="0" baseline="30000">
                <a:latin typeface="Comic Sans MS" charset="0"/>
                <a:sym typeface="Symbol" charset="0"/>
              </a:rPr>
              <a:t>             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10</a:t>
            </a:r>
            <a:r>
              <a:rPr lang="en-US" sz="2000" baseline="30000">
                <a:solidFill>
                  <a:schemeClr val="accent2"/>
                </a:solidFill>
                <a:sym typeface="Symbol" charset="0"/>
              </a:rPr>
              <a:t>4 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LEP / 10</a:t>
            </a:r>
            <a:r>
              <a:rPr lang="en-US" sz="2000" baseline="30000">
                <a:solidFill>
                  <a:schemeClr val="accent2"/>
                </a:solidFill>
                <a:sym typeface="Symbol" charset="0"/>
              </a:rPr>
              <a:t>7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 Tevatron</a:t>
            </a:r>
            <a:r>
              <a:rPr lang="en-US" b="0">
                <a:solidFill>
                  <a:schemeClr val="accent2"/>
                </a:solidFill>
                <a:latin typeface="Comic Sans MS" charset="0"/>
                <a:sym typeface="Symbol" charset="0"/>
              </a:rPr>
              <a:t> </a:t>
            </a:r>
            <a:endParaRPr lang="en-US" b="0">
              <a:solidFill>
                <a:schemeClr val="accent2"/>
              </a:solidFill>
              <a:latin typeface="Comic Sans MS" charset="0"/>
            </a:endParaRP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533400" y="3352800"/>
            <a:ext cx="7024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b="0">
                <a:latin typeface="Comic Sans MS" charset="0"/>
              </a:rPr>
              <a:t> </a:t>
            </a:r>
            <a:r>
              <a:rPr lang="en-US" sz="2000"/>
              <a:t>Z</a:t>
            </a:r>
            <a:r>
              <a:rPr lang="en-US" sz="2000">
                <a:sym typeface="Symbol" charset="0"/>
              </a:rPr>
              <a:t> ee  </a:t>
            </a:r>
            <a:r>
              <a:rPr lang="en-US" b="0">
                <a:latin typeface="Comic Sans MS" charset="0"/>
                <a:sym typeface="Symbol" charset="0"/>
              </a:rPr>
              <a:t>                          </a:t>
            </a:r>
            <a:r>
              <a:rPr lang="en-US" sz="2000">
                <a:solidFill>
                  <a:srgbClr val="00AC00"/>
                </a:solidFill>
                <a:sym typeface="Symbol" charset="0"/>
              </a:rPr>
              <a:t>3</a:t>
            </a:r>
            <a:r>
              <a:rPr lang="en-US" b="0">
                <a:latin typeface="Comic Sans MS" charset="0"/>
                <a:sym typeface="Symbol" charset="0"/>
              </a:rPr>
              <a:t>                        </a:t>
            </a:r>
            <a:r>
              <a:rPr lang="en-US" sz="2000">
                <a:solidFill>
                  <a:srgbClr val="E32AEC"/>
                </a:solidFill>
                <a:sym typeface="Symbol" charset="0"/>
              </a:rPr>
              <a:t>10</a:t>
            </a:r>
            <a:r>
              <a:rPr lang="en-US" sz="2000" baseline="30000">
                <a:solidFill>
                  <a:srgbClr val="E32AEC"/>
                </a:solidFill>
                <a:sym typeface="Symbol" charset="0"/>
              </a:rPr>
              <a:t>7 </a:t>
            </a:r>
            <a:r>
              <a:rPr lang="en-US" b="0" baseline="30000">
                <a:latin typeface="Comic Sans MS" charset="0"/>
                <a:sym typeface="Symbol" charset="0"/>
              </a:rPr>
              <a:t>                                    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10</a:t>
            </a:r>
            <a:r>
              <a:rPr lang="en-US" sz="2000" baseline="30000">
                <a:solidFill>
                  <a:schemeClr val="accent2"/>
                </a:solidFill>
                <a:sym typeface="Symbol" charset="0"/>
              </a:rPr>
              <a:t>6 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 LEP</a:t>
            </a: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609600" y="3733800"/>
            <a:ext cx="73882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sz="2000">
                <a:latin typeface="Times New Roman" charset="0"/>
              </a:rPr>
              <a:t>Top</a:t>
            </a:r>
            <a:r>
              <a:rPr lang="en-US" sz="2000" b="0">
                <a:latin typeface="Times New Roman" charset="0"/>
              </a:rPr>
              <a:t>                              </a:t>
            </a:r>
            <a:r>
              <a:rPr lang="en-US" sz="2000">
                <a:solidFill>
                  <a:srgbClr val="00AC00"/>
                </a:solidFill>
              </a:rPr>
              <a:t>2 </a:t>
            </a:r>
            <a:r>
              <a:rPr lang="en-US" sz="1800" b="0">
                <a:latin typeface="Comic Sans MS" charset="0"/>
              </a:rPr>
              <a:t>                     </a:t>
            </a:r>
            <a:r>
              <a:rPr lang="en-US" sz="2000">
                <a:solidFill>
                  <a:srgbClr val="E32AEC"/>
                </a:solidFill>
              </a:rPr>
              <a:t>10</a:t>
            </a:r>
            <a:r>
              <a:rPr lang="en-US" sz="2000" baseline="30000">
                <a:solidFill>
                  <a:srgbClr val="E32AEC"/>
                </a:solidFill>
              </a:rPr>
              <a:t>7</a:t>
            </a:r>
            <a:r>
              <a:rPr lang="en-US" sz="1800" b="0" baseline="30000">
                <a:solidFill>
                  <a:srgbClr val="E32AEC"/>
                </a:solidFill>
                <a:latin typeface="Comic Sans MS" charset="0"/>
              </a:rPr>
              <a:t> </a:t>
            </a:r>
            <a:r>
              <a:rPr lang="en-US" sz="1800" b="0" baseline="30000">
                <a:latin typeface="Comic Sans MS" charset="0"/>
              </a:rPr>
              <a:t>                           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10</a:t>
            </a:r>
            <a:r>
              <a:rPr lang="en-US" sz="2000" baseline="30000">
                <a:solidFill>
                  <a:schemeClr val="accent2"/>
                </a:solidFill>
                <a:sym typeface="Symbol" charset="0"/>
              </a:rPr>
              <a:t>4 </a:t>
            </a:r>
            <a:r>
              <a:rPr lang="en-US" sz="2000">
                <a:solidFill>
                  <a:schemeClr val="accent2"/>
                </a:solidFill>
                <a:sym typeface="Symbol" charset="0"/>
              </a:rPr>
              <a:t> Tevatron  </a:t>
            </a:r>
            <a:r>
              <a:rPr lang="en-US" sz="2000" baseline="3000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609600" y="4191000"/>
            <a:ext cx="76755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sz="2000"/>
              <a:t>Beauty </a:t>
            </a:r>
            <a:r>
              <a:rPr lang="en-US" sz="2000" b="0">
                <a:latin typeface="Times New Roman" charset="0"/>
              </a:rPr>
              <a:t>                      </a:t>
            </a:r>
            <a:r>
              <a:rPr lang="en-US" sz="2000">
                <a:solidFill>
                  <a:srgbClr val="00AC00"/>
                </a:solidFill>
              </a:rPr>
              <a:t>10</a:t>
            </a:r>
            <a:r>
              <a:rPr lang="en-US" sz="2000" baseline="30000">
                <a:solidFill>
                  <a:srgbClr val="00AC00"/>
                </a:solidFill>
              </a:rPr>
              <a:t>6</a:t>
            </a:r>
            <a:r>
              <a:rPr lang="en-US" sz="2000" baseline="30000"/>
              <a:t>   </a:t>
            </a:r>
            <a:r>
              <a:rPr lang="en-US" b="0" baseline="30000">
                <a:latin typeface="Comic Sans MS" charset="0"/>
              </a:rPr>
              <a:t>                    </a:t>
            </a:r>
            <a:r>
              <a:rPr lang="en-US" b="0" baseline="30000">
                <a:solidFill>
                  <a:srgbClr val="E32AEC"/>
                </a:solidFill>
                <a:latin typeface="Comic Sans MS" charset="0"/>
              </a:rPr>
              <a:t> </a:t>
            </a:r>
            <a:r>
              <a:rPr lang="en-US" sz="2000">
                <a:solidFill>
                  <a:srgbClr val="E32AEC"/>
                </a:solidFill>
              </a:rPr>
              <a:t>10</a:t>
            </a:r>
            <a:r>
              <a:rPr lang="en-US" sz="2000" baseline="30000">
                <a:solidFill>
                  <a:srgbClr val="E32AEC"/>
                </a:solidFill>
              </a:rPr>
              <a:t>12 </a:t>
            </a:r>
            <a:r>
              <a:rPr lang="en-US" sz="2000">
                <a:solidFill>
                  <a:srgbClr val="E32AEC"/>
                </a:solidFill>
              </a:rPr>
              <a:t>– 10</a:t>
            </a:r>
            <a:r>
              <a:rPr lang="en-US" sz="2000" baseline="30000">
                <a:solidFill>
                  <a:srgbClr val="E32AEC"/>
                </a:solidFill>
              </a:rPr>
              <a:t>13</a:t>
            </a:r>
            <a:r>
              <a:rPr lang="en-US" b="0">
                <a:solidFill>
                  <a:srgbClr val="E32AEC"/>
                </a:solidFill>
                <a:latin typeface="Comic Sans MS" charset="0"/>
              </a:rPr>
              <a:t>          </a:t>
            </a:r>
            <a:r>
              <a:rPr lang="en-US" b="0">
                <a:solidFill>
                  <a:srgbClr val="CC3399"/>
                </a:solidFill>
                <a:latin typeface="Comic Sans MS" charset="0"/>
              </a:rPr>
              <a:t>    </a:t>
            </a:r>
            <a:r>
              <a:rPr lang="en-US" sz="2000">
                <a:solidFill>
                  <a:schemeClr val="accent2"/>
                </a:solidFill>
              </a:rPr>
              <a:t>10</a:t>
            </a:r>
            <a:r>
              <a:rPr lang="en-US" sz="2000" baseline="30000">
                <a:solidFill>
                  <a:schemeClr val="accent2"/>
                </a:solidFill>
              </a:rPr>
              <a:t>9</a:t>
            </a:r>
            <a:r>
              <a:rPr lang="en-US" sz="2000">
                <a:solidFill>
                  <a:schemeClr val="accent2"/>
                </a:solidFill>
              </a:rPr>
              <a:t> Belle/BaBar </a:t>
            </a:r>
            <a:r>
              <a:rPr lang="en-US" sz="200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>
            <a:off x="609600" y="6553200"/>
            <a:ext cx="7834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5640388" y="1981200"/>
            <a:ext cx="0" cy="4538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609600" y="4598988"/>
            <a:ext cx="6692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sz="2000"/>
              <a:t>H (m=130 GeV)  </a:t>
            </a:r>
            <a:r>
              <a:rPr lang="en-US" b="0">
                <a:latin typeface="Comic Sans MS" charset="0"/>
              </a:rPr>
              <a:t>      </a:t>
            </a:r>
            <a:r>
              <a:rPr lang="en-US" sz="2000">
                <a:solidFill>
                  <a:srgbClr val="00AC00"/>
                </a:solidFill>
              </a:rPr>
              <a:t>0.04 </a:t>
            </a:r>
            <a:r>
              <a:rPr lang="en-US" b="0">
                <a:latin typeface="Comic Sans MS" charset="0"/>
              </a:rPr>
              <a:t>                     </a:t>
            </a:r>
            <a:r>
              <a:rPr lang="en-US" sz="2000">
                <a:solidFill>
                  <a:srgbClr val="E32AEC"/>
                </a:solidFill>
              </a:rPr>
              <a:t>10</a:t>
            </a:r>
            <a:r>
              <a:rPr lang="en-US" sz="2000" baseline="30000">
                <a:solidFill>
                  <a:srgbClr val="E32AEC"/>
                </a:solidFill>
              </a:rPr>
              <a:t>5</a:t>
            </a:r>
            <a:endParaRPr lang="en-US" b="0">
              <a:solidFill>
                <a:srgbClr val="E32AEC"/>
              </a:solidFill>
              <a:latin typeface="Comic Sans MS" charset="0"/>
            </a:endParaRP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609600" y="5024438"/>
            <a:ext cx="7677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sz="2000"/>
              <a:t>Gluino</a:t>
            </a:r>
            <a:r>
              <a:rPr lang="en-US" b="0">
                <a:latin typeface="Comic Sans MS" charset="0"/>
              </a:rPr>
              <a:t>                        </a:t>
            </a:r>
            <a:r>
              <a:rPr lang="en-US" sz="2000">
                <a:solidFill>
                  <a:srgbClr val="00AC00"/>
                </a:solidFill>
              </a:rPr>
              <a:t>0.002</a:t>
            </a:r>
            <a:r>
              <a:rPr lang="en-US" b="0">
                <a:latin typeface="Comic Sans MS" charset="0"/>
              </a:rPr>
              <a:t>                    </a:t>
            </a:r>
            <a:r>
              <a:rPr lang="en-US" sz="2000">
                <a:solidFill>
                  <a:srgbClr val="E32AEC"/>
                </a:solidFill>
              </a:rPr>
              <a:t>10</a:t>
            </a:r>
            <a:r>
              <a:rPr lang="en-US" sz="2000" baseline="30000">
                <a:solidFill>
                  <a:srgbClr val="E32AEC"/>
                </a:solidFill>
              </a:rPr>
              <a:t>4</a:t>
            </a:r>
            <a:endParaRPr lang="en-US" b="0">
              <a:solidFill>
                <a:srgbClr val="E32AEC"/>
              </a:solidFill>
              <a:latin typeface="Comic Sans MS" charset="0"/>
            </a:endParaRPr>
          </a:p>
          <a:p>
            <a:pPr algn="l">
              <a:buFontTx/>
              <a:buNone/>
            </a:pPr>
            <a:r>
              <a:rPr lang="en-US" b="0">
                <a:latin typeface="Comic Sans MS" charset="0"/>
              </a:rPr>
              <a:t>(</a:t>
            </a:r>
            <a:r>
              <a:rPr lang="en-US" sz="2000"/>
              <a:t>m= 1 TeV)</a:t>
            </a:r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609600" y="5791200"/>
            <a:ext cx="6503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Tx/>
              <a:buNone/>
            </a:pPr>
            <a:r>
              <a:rPr lang="en-US" sz="2000"/>
              <a:t>Black holes  </a:t>
            </a:r>
            <a:r>
              <a:rPr lang="en-US" b="0">
                <a:latin typeface="Comic Sans MS" charset="0"/>
              </a:rPr>
              <a:t>             </a:t>
            </a:r>
            <a:r>
              <a:rPr lang="en-US" sz="2000">
                <a:solidFill>
                  <a:srgbClr val="00AC00"/>
                </a:solidFill>
              </a:rPr>
              <a:t>0.0002</a:t>
            </a:r>
            <a:r>
              <a:rPr lang="en-US" b="0">
                <a:latin typeface="Comic Sans MS" charset="0"/>
              </a:rPr>
              <a:t>                   </a:t>
            </a:r>
            <a:r>
              <a:rPr lang="en-US" sz="2000">
                <a:solidFill>
                  <a:srgbClr val="E32AEC"/>
                </a:solidFill>
              </a:rPr>
              <a:t>10</a:t>
            </a:r>
            <a:r>
              <a:rPr lang="en-US" sz="2000" baseline="30000">
                <a:solidFill>
                  <a:srgbClr val="E32AEC"/>
                </a:solidFill>
              </a:rPr>
              <a:t>3</a:t>
            </a:r>
            <a:r>
              <a:rPr lang="en-US" sz="2000">
                <a:solidFill>
                  <a:srgbClr val="E32AEC"/>
                </a:solidFill>
              </a:rPr>
              <a:t> </a:t>
            </a:r>
            <a:r>
              <a:rPr lang="en-US" b="0">
                <a:latin typeface="Comic Sans MS" charset="0"/>
              </a:rPr>
              <a:t>                                </a:t>
            </a:r>
            <a:endParaRPr lang="en-US" b="0">
              <a:solidFill>
                <a:schemeClr val="accent2"/>
              </a:solidFill>
              <a:latin typeface="Comic Sans MS" charset="0"/>
            </a:endParaRPr>
          </a:p>
          <a:p>
            <a:pPr algn="l">
              <a:buFontTx/>
              <a:buNone/>
            </a:pPr>
            <a:r>
              <a:rPr lang="en-US" sz="2000">
                <a:solidFill>
                  <a:schemeClr val="tx2"/>
                </a:solidFill>
              </a:rPr>
              <a:t>m &gt; 3 TeV</a:t>
            </a:r>
            <a:r>
              <a:rPr lang="en-US" sz="2000">
                <a:solidFill>
                  <a:srgbClr val="FF6600"/>
                </a:solidFill>
              </a:rPr>
              <a:t> </a:t>
            </a:r>
            <a:endParaRPr lang="en-US" sz="1200" b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0" y="12192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2200">
                <a:solidFill>
                  <a:srgbClr val="CC6600"/>
                </a:solidFill>
              </a:rPr>
              <a:t>Expected event rates for representative (known and new) physics processes at </a:t>
            </a:r>
            <a:r>
              <a:rPr lang="ja-JP" altLang="en-US" sz="2200">
                <a:solidFill>
                  <a:srgbClr val="CC6600"/>
                </a:solidFill>
              </a:rPr>
              <a:t>“</a:t>
            </a:r>
            <a:r>
              <a:rPr lang="en-US" sz="2200">
                <a:solidFill>
                  <a:srgbClr val="CC6600"/>
                </a:solidFill>
              </a:rPr>
              <a:t>low</a:t>
            </a:r>
            <a:r>
              <a:rPr lang="ja-JP" altLang="en-US" sz="2200">
                <a:solidFill>
                  <a:srgbClr val="CC6600"/>
                </a:solidFill>
              </a:rPr>
              <a:t>”</a:t>
            </a:r>
            <a:r>
              <a:rPr lang="en-US" sz="2200">
                <a:solidFill>
                  <a:srgbClr val="CC6600"/>
                </a:solidFill>
              </a:rPr>
              <a:t> luminosity (L=10</a:t>
            </a:r>
            <a:r>
              <a:rPr lang="en-US" sz="2200" baseline="30000">
                <a:solidFill>
                  <a:srgbClr val="CC6600"/>
                </a:solidFill>
              </a:rPr>
              <a:t>33</a:t>
            </a:r>
            <a:r>
              <a:rPr lang="en-US" sz="2200">
                <a:solidFill>
                  <a:srgbClr val="CC6600"/>
                </a:solidFill>
              </a:rPr>
              <a:t> cm</a:t>
            </a:r>
            <a:r>
              <a:rPr lang="en-US" sz="2200" baseline="30000">
                <a:solidFill>
                  <a:srgbClr val="CC6600"/>
                </a:solidFill>
              </a:rPr>
              <a:t>-2</a:t>
            </a:r>
            <a:r>
              <a:rPr lang="en-US" sz="2200">
                <a:solidFill>
                  <a:srgbClr val="CC6600"/>
                </a:solidFill>
              </a:rPr>
              <a:t> s</a:t>
            </a:r>
            <a:r>
              <a:rPr lang="en-US" sz="2200" baseline="30000">
                <a:solidFill>
                  <a:srgbClr val="CC6600"/>
                </a:solidFill>
              </a:rPr>
              <a:t>-1</a:t>
            </a:r>
            <a:r>
              <a:rPr lang="en-US" sz="2200">
                <a:solidFill>
                  <a:srgbClr val="CC6600"/>
                </a:solidFill>
              </a:rPr>
              <a:t>) in ATLAS/CMS </a:t>
            </a:r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0" y="698500"/>
            <a:ext cx="9144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2600">
                <a:solidFill>
                  <a:srgbClr val="00AC00"/>
                </a:solidFill>
                <a:sym typeface="Symbol" charset="0"/>
              </a:rPr>
              <a:t>LHC is a </a:t>
            </a:r>
            <a:r>
              <a:rPr lang="ja-JP" altLang="en-US" sz="2600">
                <a:solidFill>
                  <a:srgbClr val="00AC00"/>
                </a:solidFill>
                <a:sym typeface="Symbol" charset="0"/>
              </a:rPr>
              <a:t>“</a:t>
            </a:r>
            <a:r>
              <a:rPr lang="en-US" sz="2600">
                <a:solidFill>
                  <a:srgbClr val="00AC00"/>
                </a:solidFill>
                <a:sym typeface="Symbol" charset="0"/>
              </a:rPr>
              <a:t>factory</a:t>
            </a:r>
            <a:r>
              <a:rPr lang="ja-JP" altLang="en-US" sz="2600">
                <a:solidFill>
                  <a:srgbClr val="00AC00"/>
                </a:solidFill>
                <a:sym typeface="Symbol" charset="0"/>
              </a:rPr>
              <a:t>”</a:t>
            </a:r>
            <a:r>
              <a:rPr lang="en-US" sz="2600">
                <a:solidFill>
                  <a:srgbClr val="00AC00"/>
                </a:solidFill>
                <a:sym typeface="Symbol" charset="0"/>
              </a:rPr>
              <a:t> for top, W/Z, Higgs, SUSY, black holes ...</a:t>
            </a:r>
            <a:endParaRPr lang="en-US" sz="2600">
              <a:solidFill>
                <a:srgbClr val="00AC00"/>
              </a:solidFill>
            </a:endParaRPr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0" y="0"/>
            <a:ext cx="914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4000">
                <a:solidFill>
                  <a:srgbClr val="FF0000"/>
                </a:solidFill>
              </a:rPr>
              <a:t>Physics at the LHC: the challenge</a:t>
            </a:r>
          </a:p>
        </p:txBody>
      </p:sp>
    </p:spTree>
    <p:extLst>
      <p:ext uri="{BB962C8B-B14F-4D97-AF65-F5344CB8AC3E}">
        <p14:creationId xmlns:p14="http://schemas.microsoft.com/office/powerpoint/2010/main" val="322641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3"/>
          <p:cNvSpPr txBox="1">
            <a:spLocks noChangeArrowheads="1"/>
          </p:cNvSpPr>
          <p:nvPr/>
        </p:nvSpPr>
        <p:spPr bwMode="auto">
          <a:xfrm>
            <a:off x="447675" y="12160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 eaLnBrk="1" hangingPunct="1">
              <a:buFontTx/>
              <a:buNone/>
            </a:pPr>
            <a:endParaRPr lang="en-US" sz="1800" b="0">
              <a:latin typeface="Arial" charset="0"/>
            </a:endParaRPr>
          </a:p>
        </p:txBody>
      </p:sp>
      <p:sp>
        <p:nvSpPr>
          <p:cNvPr id="55299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200">
                <a:solidFill>
                  <a:srgbClr val="CC3399"/>
                </a:solidFill>
              </a:rPr>
              <a:t>What do we mean by particle reconstruction and identification at LHC?</a:t>
            </a:r>
          </a:p>
          <a:p>
            <a:pPr algn="l" eaLnBrk="1" hangingPunct="1">
              <a:buFontTx/>
              <a:buNone/>
            </a:pPr>
            <a:r>
              <a:rPr lang="en-US" sz="2200">
                <a:solidFill>
                  <a:srgbClr val="009900"/>
                </a:solidFill>
              </a:rPr>
              <a:t>Elementary constituents interact as such in </a:t>
            </a:r>
            <a:r>
              <a:rPr lang="ja-JP" altLang="en-US" sz="2200">
                <a:solidFill>
                  <a:srgbClr val="009900"/>
                </a:solidFill>
              </a:rPr>
              <a:t>“</a:t>
            </a:r>
            <a:r>
              <a:rPr lang="en-US" sz="2200">
                <a:solidFill>
                  <a:srgbClr val="009900"/>
                </a:solidFill>
              </a:rPr>
              <a:t>hard processes</a:t>
            </a:r>
            <a:r>
              <a:rPr lang="ja-JP" altLang="en-US" sz="2200">
                <a:solidFill>
                  <a:srgbClr val="009900"/>
                </a:solidFill>
              </a:rPr>
              <a:t>”</a:t>
            </a:r>
            <a:r>
              <a:rPr lang="en-US" sz="2200">
                <a:solidFill>
                  <a:srgbClr val="009900"/>
                </a:solidFill>
              </a:rPr>
              <a:t>, </a:t>
            </a:r>
            <a:r>
              <a:rPr lang="en-US" sz="2200">
                <a:solidFill>
                  <a:srgbClr val="009900"/>
                </a:solidFill>
                <a:sym typeface="Symbol" charset="0"/>
              </a:rPr>
              <a:t>namely:</a:t>
            </a:r>
            <a:r>
              <a:rPr lang="en-US" sz="2200">
                <a:solidFill>
                  <a:srgbClr val="CC3399"/>
                </a:solidFill>
                <a:sym typeface="Symbol" charset="0"/>
              </a:rPr>
              <a:t> </a:t>
            </a:r>
            <a:br>
              <a:rPr lang="en-US" sz="2200">
                <a:solidFill>
                  <a:srgbClr val="CC3399"/>
                </a:solidFill>
                <a:sym typeface="Symbol" charset="0"/>
              </a:rPr>
            </a:br>
            <a:r>
              <a:rPr lang="en-US" sz="2200">
                <a:solidFill>
                  <a:srgbClr val="CC3399"/>
                </a:solidFill>
                <a:sym typeface="Symbol" charset="0"/>
              </a:rPr>
              <a:t>                 </a:t>
            </a:r>
            <a:r>
              <a:rPr lang="en-US" sz="2200">
                <a:solidFill>
                  <a:srgbClr val="3366FF"/>
                </a:solidFill>
                <a:sym typeface="Symbol" charset="0"/>
              </a:rPr>
              <a:t>Quarks and leptons</a:t>
            </a:r>
            <a:r>
              <a:rPr lang="en-US" sz="2200">
                <a:solidFill>
                  <a:srgbClr val="CC3399"/>
                </a:solidFill>
                <a:sym typeface="Symbol" charset="0"/>
              </a:rPr>
              <a:t> </a:t>
            </a:r>
            <a:r>
              <a:rPr lang="en-US" sz="2200">
                <a:solidFill>
                  <a:srgbClr val="009900"/>
                </a:solidFill>
                <a:sym typeface="Symbol" charset="0"/>
              </a:rPr>
              <a:t>as matter particles, and</a:t>
            </a:r>
            <a:endParaRPr lang="fr-FR" sz="2200">
              <a:solidFill>
                <a:srgbClr val="CC3399"/>
              </a:solidFill>
              <a:sym typeface="Symbol" charset="0"/>
            </a:endParaRPr>
          </a:p>
        </p:txBody>
      </p:sp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101600" y="5046133"/>
            <a:ext cx="90424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fr-FR" sz="1800" dirty="0" smtClean="0">
                <a:solidFill>
                  <a:srgbClr val="009900"/>
                </a:solidFill>
              </a:rPr>
              <a:t>e, </a:t>
            </a:r>
            <a:r>
              <a:rPr lang="fr-FR" sz="18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n</a:t>
            </a:r>
            <a:r>
              <a:rPr lang="fr-FR" sz="1800" dirty="0" smtClean="0">
                <a:solidFill>
                  <a:srgbClr val="009900"/>
                </a:solidFill>
              </a:rPr>
              <a:t>, </a:t>
            </a:r>
            <a:r>
              <a:rPr lang="fr-FR" sz="18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g</a:t>
            </a:r>
            <a:r>
              <a:rPr lang="fr-FR" sz="1800" dirty="0" smtClean="0">
                <a:solidFill>
                  <a:srgbClr val="009900"/>
                </a:solidFill>
              </a:rPr>
              <a:t> : 		</a:t>
            </a:r>
            <a:r>
              <a:rPr lang="fr-FR" sz="1800" dirty="0" err="1" smtClean="0">
                <a:solidFill>
                  <a:srgbClr val="009900"/>
                </a:solidFill>
              </a:rPr>
              <a:t>only</a:t>
            </a:r>
            <a:r>
              <a:rPr lang="fr-FR" sz="1800" dirty="0" smtClean="0">
                <a:solidFill>
                  <a:srgbClr val="009900"/>
                </a:solidFill>
              </a:rPr>
              <a:t> </a:t>
            </a:r>
            <a:r>
              <a:rPr lang="fr-FR" sz="1800" dirty="0" err="1">
                <a:solidFill>
                  <a:srgbClr val="009900"/>
                </a:solidFill>
              </a:rPr>
              <a:t>rigorously</a:t>
            </a:r>
            <a:r>
              <a:rPr lang="fr-FR" sz="1800" dirty="0">
                <a:solidFill>
                  <a:srgbClr val="009900"/>
                </a:solidFill>
              </a:rPr>
              <a:t> stable </a:t>
            </a:r>
            <a:r>
              <a:rPr lang="fr-FR" sz="1800" dirty="0" err="1">
                <a:solidFill>
                  <a:srgbClr val="009900"/>
                </a:solidFill>
              </a:rPr>
              <a:t>particles</a:t>
            </a:r>
            <a:r>
              <a:rPr lang="fr-FR" sz="1800" dirty="0">
                <a:solidFill>
                  <a:srgbClr val="009900"/>
                </a:solidFill>
              </a:rPr>
              <a:t> </a:t>
            </a:r>
            <a:endParaRPr lang="fr-FR" sz="1800" dirty="0" smtClean="0">
              <a:solidFill>
                <a:srgbClr val="009900"/>
              </a:solidFill>
            </a:endParaRPr>
          </a:p>
          <a:p>
            <a:pPr algn="l" eaLnBrk="1" hangingPunct="1">
              <a:buFontTx/>
              <a:buNone/>
            </a:pPr>
            <a:r>
              <a:rPr lang="fr-FR" sz="1800" dirty="0" smtClean="0">
                <a:solidFill>
                  <a:srgbClr val="993300"/>
                </a:solidFill>
                <a:latin typeface="Symbol" charset="2"/>
                <a:cs typeface="Symbol" charset="2"/>
              </a:rPr>
              <a:t>m</a:t>
            </a:r>
            <a:r>
              <a:rPr lang="fr-FR" sz="1800" dirty="0" smtClean="0">
                <a:solidFill>
                  <a:srgbClr val="993300"/>
                </a:solidFill>
              </a:rPr>
              <a:t> : 		</a:t>
            </a:r>
            <a:r>
              <a:rPr lang="fr-FR" sz="1800" dirty="0" err="1" smtClean="0">
                <a:solidFill>
                  <a:srgbClr val="993300"/>
                </a:solidFill>
              </a:rPr>
              <a:t>at</a:t>
            </a:r>
            <a:r>
              <a:rPr lang="fr-FR" sz="1800" dirty="0" smtClean="0">
                <a:solidFill>
                  <a:srgbClr val="993300"/>
                </a:solidFill>
              </a:rPr>
              <a:t> </a:t>
            </a:r>
            <a:r>
              <a:rPr lang="fr-FR" sz="1800" dirty="0" err="1" smtClean="0">
                <a:solidFill>
                  <a:srgbClr val="993300"/>
                </a:solidFill>
              </a:rPr>
              <a:t>collider</a:t>
            </a:r>
            <a:r>
              <a:rPr lang="fr-FR" sz="1800" dirty="0" smtClean="0">
                <a:solidFill>
                  <a:srgbClr val="993300"/>
                </a:solidFill>
              </a:rPr>
              <a:t> </a:t>
            </a:r>
            <a:r>
              <a:rPr lang="fr-FR" sz="1800" dirty="0" err="1">
                <a:solidFill>
                  <a:srgbClr val="993300"/>
                </a:solidFill>
              </a:rPr>
              <a:t>energies</a:t>
            </a:r>
            <a:r>
              <a:rPr lang="fr-FR" sz="1800" dirty="0" smtClean="0">
                <a:solidFill>
                  <a:srgbClr val="993300"/>
                </a:solidFill>
              </a:rPr>
              <a:t>, do not </a:t>
            </a:r>
            <a:r>
              <a:rPr lang="fr-FR" sz="1800" dirty="0" err="1" smtClean="0">
                <a:solidFill>
                  <a:srgbClr val="993300"/>
                </a:solidFill>
              </a:rPr>
              <a:t>decay</a:t>
            </a:r>
            <a:r>
              <a:rPr lang="fr-FR" sz="1800" dirty="0" smtClean="0">
                <a:solidFill>
                  <a:srgbClr val="993300"/>
                </a:solidFill>
              </a:rPr>
              <a:t> in the detector </a:t>
            </a:r>
            <a:endParaRPr lang="fr-FR" sz="1800" dirty="0">
              <a:solidFill>
                <a:srgbClr val="993300"/>
              </a:solidFill>
            </a:endParaRPr>
          </a:p>
          <a:p>
            <a:pPr algn="l" eaLnBrk="1" hangingPunct="1">
              <a:buFontTx/>
              <a:buNone/>
            </a:pPr>
            <a:r>
              <a:rPr lang="fr-FR" sz="1800" dirty="0" err="1" smtClean="0">
                <a:solidFill>
                  <a:srgbClr val="CC0000"/>
                </a:solidFill>
                <a:latin typeface="Symbol" charset="0"/>
              </a:rPr>
              <a:t>t</a:t>
            </a:r>
            <a:r>
              <a:rPr lang="fr-FR" sz="1800" dirty="0">
                <a:solidFill>
                  <a:srgbClr val="CC0000"/>
                </a:solidFill>
              </a:rPr>
              <a:t>, c, </a:t>
            </a:r>
            <a:r>
              <a:rPr lang="fr-FR" sz="1800" dirty="0" smtClean="0">
                <a:solidFill>
                  <a:srgbClr val="CC0000"/>
                </a:solidFill>
              </a:rPr>
              <a:t>b : 		Live long </a:t>
            </a:r>
            <a:r>
              <a:rPr lang="fr-FR" sz="1800" dirty="0" err="1" smtClean="0">
                <a:solidFill>
                  <a:srgbClr val="CC0000"/>
                </a:solidFill>
              </a:rPr>
              <a:t>enough</a:t>
            </a:r>
            <a:r>
              <a:rPr lang="fr-FR" sz="1800" dirty="0" smtClean="0">
                <a:solidFill>
                  <a:srgbClr val="CC0000"/>
                </a:solidFill>
              </a:rPr>
              <a:t> </a:t>
            </a:r>
            <a:r>
              <a:rPr lang="fr-FR" sz="1800" dirty="0" smtClean="0">
                <a:solidFill>
                  <a:srgbClr val="CC0000"/>
                </a:solidFill>
              </a:rPr>
              <a:t>to </a:t>
            </a:r>
            <a:r>
              <a:rPr lang="fr-FR" sz="1800" dirty="0" err="1" smtClean="0">
                <a:solidFill>
                  <a:srgbClr val="CC0000"/>
                </a:solidFill>
              </a:rPr>
              <a:t>travel</a:t>
            </a:r>
            <a:r>
              <a:rPr lang="fr-FR" sz="1800" dirty="0" smtClean="0">
                <a:solidFill>
                  <a:srgbClr val="CC0000"/>
                </a:solidFill>
              </a:rPr>
              <a:t> a short distance, </a:t>
            </a:r>
            <a:r>
              <a:rPr lang="fr-FR" sz="1800" dirty="0" err="1" smtClean="0">
                <a:solidFill>
                  <a:srgbClr val="CC0000"/>
                </a:solidFill>
              </a:rPr>
              <a:t>can</a:t>
            </a:r>
            <a:r>
              <a:rPr lang="fr-FR" sz="1800" dirty="0" smtClean="0">
                <a:solidFill>
                  <a:srgbClr val="CC0000"/>
                </a:solidFill>
              </a:rPr>
              <a:t> </a:t>
            </a:r>
            <a:r>
              <a:rPr lang="fr-FR" sz="1800" dirty="0" err="1" smtClean="0">
                <a:solidFill>
                  <a:srgbClr val="CC0000"/>
                </a:solidFill>
              </a:rPr>
              <a:t>see</a:t>
            </a:r>
            <a:r>
              <a:rPr lang="fr-FR" sz="1800" dirty="0" smtClean="0">
                <a:solidFill>
                  <a:srgbClr val="CC0000"/>
                </a:solidFill>
              </a:rPr>
              <a:t> </a:t>
            </a:r>
            <a:r>
              <a:rPr lang="fr-FR" sz="1800" dirty="0" err="1" smtClean="0">
                <a:solidFill>
                  <a:srgbClr val="CC0000"/>
                </a:solidFill>
              </a:rPr>
              <a:t>separated</a:t>
            </a:r>
            <a:r>
              <a:rPr lang="fr-FR" sz="1800" dirty="0" smtClean="0">
                <a:solidFill>
                  <a:srgbClr val="CC0000"/>
                </a:solidFill>
              </a:rPr>
              <a:t> </a:t>
            </a:r>
            <a:r>
              <a:rPr lang="fr-FR" sz="1800" dirty="0" err="1" smtClean="0">
                <a:solidFill>
                  <a:srgbClr val="CC0000"/>
                </a:solidFill>
              </a:rPr>
              <a:t>vertexes</a:t>
            </a:r>
            <a:r>
              <a:rPr lang="fr-FR" sz="1800" dirty="0" smtClean="0">
                <a:solidFill>
                  <a:srgbClr val="CC0000"/>
                </a:solidFill>
              </a:rPr>
              <a:t>.</a:t>
            </a:r>
            <a:endParaRPr lang="fr-FR" sz="1800" dirty="0">
              <a:solidFill>
                <a:srgbClr val="009900"/>
              </a:solidFill>
            </a:endParaRPr>
          </a:p>
          <a:p>
            <a:pPr algn="l" eaLnBrk="1" hangingPunct="1">
              <a:buFontTx/>
              <a:buNone/>
            </a:pPr>
            <a:endParaRPr lang="fr-FR" sz="1800" dirty="0" smtClean="0">
              <a:solidFill>
                <a:schemeClr val="accent2"/>
              </a:solidFill>
            </a:endParaRPr>
          </a:p>
          <a:p>
            <a:pPr algn="l" eaLnBrk="1" hangingPunct="1">
              <a:buFontTx/>
              <a:buNone/>
            </a:pPr>
            <a:r>
              <a:rPr lang="fr-FR" sz="1800" dirty="0" smtClean="0">
                <a:solidFill>
                  <a:schemeClr val="accent2"/>
                </a:solidFill>
              </a:rPr>
              <a:t>All </a:t>
            </a:r>
            <a:r>
              <a:rPr lang="fr-FR" sz="1800" dirty="0" err="1">
                <a:solidFill>
                  <a:schemeClr val="accent2"/>
                </a:solidFill>
              </a:rPr>
              <a:t>other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particles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can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only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be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seen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through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their</a:t>
            </a:r>
            <a:r>
              <a:rPr lang="fr-FR" sz="1800" dirty="0">
                <a:solidFill>
                  <a:schemeClr val="accent2"/>
                </a:solidFill>
              </a:rPr>
              <a:t> stable </a:t>
            </a:r>
            <a:r>
              <a:rPr lang="fr-FR" sz="1800" dirty="0" err="1">
                <a:solidFill>
                  <a:schemeClr val="accent2"/>
                </a:solidFill>
              </a:rPr>
              <a:t>decay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 err="1">
                <a:solidFill>
                  <a:schemeClr val="accent2"/>
                </a:solidFill>
              </a:rPr>
              <a:t>products</a:t>
            </a:r>
            <a:endParaRPr lang="fr-FR" sz="1800" dirty="0">
              <a:solidFill>
                <a:srgbClr val="009900"/>
              </a:solidFill>
            </a:endParaRPr>
          </a:p>
        </p:txBody>
      </p:sp>
      <p:graphicFrame>
        <p:nvGraphicFramePr>
          <p:cNvPr id="1547321" name="Group 57"/>
          <p:cNvGraphicFramePr>
            <a:graphicFrameLocks noGrp="1"/>
          </p:cNvGraphicFramePr>
          <p:nvPr/>
        </p:nvGraphicFramePr>
        <p:xfrm>
          <a:off x="1828800" y="1828800"/>
          <a:ext cx="5734050" cy="1584960"/>
        </p:xfrm>
        <a:graphic>
          <a:graphicData uri="http://schemas.openxmlformats.org/drawingml/2006/table">
            <a:tbl>
              <a:tblPr/>
              <a:tblGrid>
                <a:gridCol w="1219200"/>
                <a:gridCol w="1601788"/>
                <a:gridCol w="1412875"/>
                <a:gridCol w="1500187"/>
              </a:tblGrid>
              <a:tr h="28892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Leptons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e (0.0005)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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(0.105)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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(1.777)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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endParaRPr kumimoji="0" lang="fr-FR" sz="2000" b="1" i="0" u="none" strike="noStrike" cap="none" normalizeH="0" baseline="-25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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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Quarks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u (&lt; 0.005)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c (~ 1.25)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t (~ 175)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d (&lt; 0.005)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s (~ 0.1)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b (~ 4.2)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26" name="Text Box 31"/>
          <p:cNvSpPr txBox="1">
            <a:spLocks noChangeArrowheads="1"/>
          </p:cNvSpPr>
          <p:nvPr/>
        </p:nvSpPr>
        <p:spPr bwMode="auto">
          <a:xfrm>
            <a:off x="152400" y="3505200"/>
            <a:ext cx="61341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sz="2200">
                <a:sym typeface="Symbol" charset="0"/>
              </a:rPr>
              <a:t>	 </a:t>
            </a:r>
            <a:r>
              <a:rPr lang="en-US" sz="2200">
                <a:solidFill>
                  <a:srgbClr val="0066FF"/>
                </a:solidFill>
                <a:sym typeface="Symbol" charset="0"/>
              </a:rPr>
              <a:t>Gluons and EW bosons</a:t>
            </a:r>
            <a:r>
              <a:rPr lang="en-US" sz="2200">
                <a:sym typeface="Symbol" charset="0"/>
              </a:rPr>
              <a:t> </a:t>
            </a:r>
            <a:r>
              <a:rPr lang="en-US" sz="2200">
                <a:solidFill>
                  <a:srgbClr val="009900"/>
                </a:solidFill>
                <a:sym typeface="Symbol" charset="0"/>
              </a:rPr>
              <a:t>as gauge particles</a:t>
            </a:r>
            <a:endParaRPr lang="fr-FR" sz="2200"/>
          </a:p>
        </p:txBody>
      </p:sp>
      <p:graphicFrame>
        <p:nvGraphicFramePr>
          <p:cNvPr id="1547316" name="Group 52"/>
          <p:cNvGraphicFramePr>
            <a:graphicFrameLocks noGrp="1"/>
          </p:cNvGraphicFramePr>
          <p:nvPr/>
        </p:nvGraphicFramePr>
        <p:xfrm>
          <a:off x="1905000" y="3962400"/>
          <a:ext cx="5599113" cy="762000"/>
        </p:xfrm>
        <a:graphic>
          <a:graphicData uri="http://schemas.openxmlformats.org/drawingml/2006/table">
            <a:tbl>
              <a:tblPr/>
              <a:tblGrid>
                <a:gridCol w="1828800"/>
                <a:gridCol w="1071563"/>
                <a:gridCol w="1347787"/>
                <a:gridCol w="1350963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Gluon(0)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Co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lour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 oc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tet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Photon(0)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W</a:t>
                      </a:r>
                      <a:r>
                        <a:rPr kumimoji="0" lang="en-US" sz="2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,W</a:t>
                      </a:r>
                      <a:r>
                        <a:rPr kumimoji="0" lang="en-US" sz="2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(80.42)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Z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Symbo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Helvetica" charset="0"/>
                          <a:ea typeface="ＭＳ Ｐゴシック" charset="0"/>
                          <a:cs typeface="ＭＳ Ｐゴシック" charset="0"/>
                        </a:rPr>
                        <a:t>(91.188)</a:t>
                      </a:r>
                      <a:endParaRPr kumimoji="0" lang="fr-FR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Helvetic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39" name="Text Box 54"/>
          <p:cNvSpPr txBox="1">
            <a:spLocks noChangeArrowheads="1"/>
          </p:cNvSpPr>
          <p:nvPr/>
        </p:nvSpPr>
        <p:spPr bwMode="auto">
          <a:xfrm>
            <a:off x="0" y="0"/>
            <a:ext cx="914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4000">
                <a:solidFill>
                  <a:srgbClr val="FF0000"/>
                </a:solidFill>
              </a:rPr>
              <a:t>Physics at the LHC: the environment</a:t>
            </a:r>
          </a:p>
        </p:txBody>
      </p:sp>
      <p:sp>
        <p:nvSpPr>
          <p:cNvPr id="55340" name="Text Box 58"/>
          <p:cNvSpPr txBox="1">
            <a:spLocks noChangeArrowheads="1"/>
          </p:cNvSpPr>
          <p:nvPr/>
        </p:nvSpPr>
        <p:spPr bwMode="auto">
          <a:xfrm>
            <a:off x="7772400" y="3124200"/>
            <a:ext cx="1103313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2400"/>
              <a:t>All</a:t>
            </a:r>
          </a:p>
          <a:p>
            <a:pPr>
              <a:buFont typeface="Symbol" charset="0"/>
              <a:buNone/>
            </a:pPr>
            <a:r>
              <a:rPr lang="en-US" sz="2400"/>
              <a:t>masses</a:t>
            </a:r>
          </a:p>
          <a:p>
            <a:pPr>
              <a:buFont typeface="Symbol" charset="0"/>
              <a:buNone/>
            </a:pPr>
            <a:r>
              <a:rPr lang="en-US" sz="2400"/>
              <a:t>in GeV</a:t>
            </a:r>
          </a:p>
        </p:txBody>
      </p:sp>
    </p:spTree>
    <p:extLst>
      <p:ext uri="{BB962C8B-B14F-4D97-AF65-F5344CB8AC3E}">
        <p14:creationId xmlns:p14="http://schemas.microsoft.com/office/powerpoint/2010/main" val="204251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4000">
                <a:solidFill>
                  <a:srgbClr val="FF0000"/>
                </a:solidFill>
              </a:rPr>
              <a:t>Physics at the LHC: the environment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2600">
                <a:solidFill>
                  <a:srgbClr val="009900"/>
                </a:solidFill>
              </a:rPr>
              <a:t>Which type of particles does one actually see in the final state?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1219200"/>
            <a:ext cx="9144000" cy="515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457200" indent="-457200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 typeface="Symbol" charset="0"/>
              <a:buNone/>
            </a:pPr>
            <a:r>
              <a:rPr lang="en-US" sz="2300" dirty="0">
                <a:solidFill>
                  <a:schemeClr val="accent2"/>
                </a:solidFill>
              </a:rPr>
              <a:t>LHC physics processes are dominated by strong interactions (QCD) </a:t>
            </a:r>
            <a:r>
              <a:rPr lang="en-US" sz="2300" dirty="0" smtClean="0">
                <a:solidFill>
                  <a:schemeClr val="accent2"/>
                </a:solidFill>
              </a:rPr>
              <a:t>:</a:t>
            </a:r>
          </a:p>
          <a:p>
            <a:pPr algn="l">
              <a:buFont typeface="Symbol" charset="0"/>
              <a:buNone/>
            </a:pPr>
            <a:endParaRPr lang="en-US" sz="2300" dirty="0">
              <a:solidFill>
                <a:schemeClr val="accent2"/>
              </a:solidFill>
            </a:endParaRPr>
          </a:p>
          <a:p>
            <a:pPr algn="l">
              <a:buFont typeface="Symbol" charset="0"/>
              <a:buNone/>
            </a:pPr>
            <a:endParaRPr lang="en-US" sz="2300" dirty="0">
              <a:solidFill>
                <a:schemeClr val="accent2"/>
              </a:solidFill>
            </a:endParaRPr>
          </a:p>
          <a:p>
            <a:pPr algn="l">
              <a:buFont typeface="Zapf Dingbats" charset="0"/>
              <a:buChar char="+"/>
            </a:pPr>
            <a:r>
              <a:rPr lang="en-US" sz="2000" dirty="0" smtClean="0">
                <a:solidFill>
                  <a:srgbClr val="993300"/>
                </a:solidFill>
              </a:rPr>
              <a:t>Jets : hard </a:t>
            </a:r>
            <a:r>
              <a:rPr lang="en-US" sz="2000" dirty="0">
                <a:solidFill>
                  <a:srgbClr val="993300"/>
                </a:solidFill>
              </a:rPr>
              <a:t>processes: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>
                <a:solidFill>
                  <a:srgbClr val="CC3399"/>
                </a:solidFill>
              </a:rPr>
              <a:t>quarks and gluons </a:t>
            </a:r>
            <a:r>
              <a:rPr lang="en-US" sz="2000" dirty="0" err="1">
                <a:solidFill>
                  <a:srgbClr val="CC3399"/>
                </a:solidFill>
              </a:rPr>
              <a:t>materialise</a:t>
            </a:r>
            <a:r>
              <a:rPr lang="en-US" sz="2000" dirty="0">
                <a:solidFill>
                  <a:srgbClr val="CC3399"/>
                </a:solidFill>
              </a:rPr>
              <a:t> as </a:t>
            </a:r>
            <a:r>
              <a:rPr lang="en-US" sz="2000" dirty="0" err="1">
                <a:solidFill>
                  <a:srgbClr val="CC3399"/>
                </a:solidFill>
              </a:rPr>
              <a:t>hadronic</a:t>
            </a:r>
            <a:r>
              <a:rPr lang="en-US" sz="2000" dirty="0">
                <a:solidFill>
                  <a:srgbClr val="CC3399"/>
                </a:solidFill>
              </a:rPr>
              <a:t> jets, </a:t>
            </a:r>
            <a:r>
              <a:rPr lang="en-US" sz="2000" dirty="0" smtClean="0">
                <a:solidFill>
                  <a:srgbClr val="CC3399"/>
                </a:solidFill>
              </a:rPr>
              <a:t>which</a:t>
            </a:r>
            <a:br>
              <a:rPr lang="en-US" sz="2000" dirty="0" smtClean="0">
                <a:solidFill>
                  <a:srgbClr val="CC3399"/>
                </a:solidFill>
              </a:rPr>
            </a:br>
            <a:r>
              <a:rPr lang="en-US" sz="2000" dirty="0" smtClean="0">
                <a:solidFill>
                  <a:srgbClr val="CC3399"/>
                </a:solidFill>
              </a:rPr>
              <a:t>          </a:t>
            </a:r>
            <a:r>
              <a:rPr lang="en-US" sz="2000" dirty="0">
                <a:solidFill>
                  <a:srgbClr val="CC3399"/>
                </a:solidFill>
              </a:rPr>
              <a:t>consist mostly of charged and neutral hadrons (</a:t>
            </a:r>
            <a:r>
              <a:rPr lang="en-US" sz="2000" dirty="0" err="1">
                <a:solidFill>
                  <a:srgbClr val="CC3399"/>
                </a:solidFill>
              </a:rPr>
              <a:t>pions</a:t>
            </a:r>
            <a:r>
              <a:rPr lang="en-US" sz="2000" dirty="0">
                <a:solidFill>
                  <a:srgbClr val="CC3399"/>
                </a:solidFill>
              </a:rPr>
              <a:t>, </a:t>
            </a:r>
            <a:r>
              <a:rPr lang="en-US" sz="2000" dirty="0" err="1">
                <a:solidFill>
                  <a:srgbClr val="CC3399"/>
                </a:solidFill>
              </a:rPr>
              <a:t>kaons</a:t>
            </a:r>
            <a:r>
              <a:rPr lang="en-US" sz="2000" dirty="0">
                <a:solidFill>
                  <a:srgbClr val="CC3399"/>
                </a:solidFill>
              </a:rPr>
              <a:t>, and to </a:t>
            </a:r>
            <a:r>
              <a:rPr lang="en-US" sz="2000" dirty="0" smtClean="0">
                <a:solidFill>
                  <a:srgbClr val="CC3399"/>
                </a:solidFill>
              </a:rPr>
              <a:t>a</a:t>
            </a:r>
            <a:br>
              <a:rPr lang="en-US" sz="2000" dirty="0" smtClean="0">
                <a:solidFill>
                  <a:srgbClr val="CC3399"/>
                </a:solidFill>
              </a:rPr>
            </a:br>
            <a:r>
              <a:rPr lang="en-US" sz="2000" dirty="0" smtClean="0">
                <a:solidFill>
                  <a:srgbClr val="CC3399"/>
                </a:solidFill>
              </a:rPr>
              <a:t>          </a:t>
            </a:r>
            <a:r>
              <a:rPr lang="en-US" sz="2000" dirty="0">
                <a:solidFill>
                  <a:srgbClr val="CC3399"/>
                </a:solidFill>
              </a:rPr>
              <a:t>lesser extent protons and neutrons, which at these energies can be </a:t>
            </a:r>
            <a:r>
              <a:rPr lang="en-US" sz="2000" dirty="0" smtClean="0">
                <a:solidFill>
                  <a:srgbClr val="CC3399"/>
                </a:solidFill>
              </a:rPr>
              <a:t>all</a:t>
            </a:r>
            <a:br>
              <a:rPr lang="en-US" sz="2000" dirty="0" smtClean="0">
                <a:solidFill>
                  <a:srgbClr val="CC3399"/>
                </a:solidFill>
              </a:rPr>
            </a:br>
            <a:r>
              <a:rPr lang="en-US" sz="2000" dirty="0" smtClean="0">
                <a:solidFill>
                  <a:srgbClr val="CC3399"/>
                </a:solidFill>
              </a:rPr>
              <a:t>          </a:t>
            </a:r>
            <a:r>
              <a:rPr lang="en-US" sz="2000" dirty="0">
                <a:solidFill>
                  <a:srgbClr val="CC3399"/>
                </a:solidFill>
              </a:rPr>
              <a:t>considered as stable). </a:t>
            </a:r>
            <a:endParaRPr lang="en-US" sz="2000" dirty="0" smtClean="0">
              <a:solidFill>
                <a:srgbClr val="CC3399"/>
              </a:solidFill>
            </a:endParaRPr>
          </a:p>
          <a:p>
            <a:pPr algn="l">
              <a:buFont typeface="Zapf Dingbats" charset="0"/>
              <a:buChar char="+"/>
            </a:pPr>
            <a:r>
              <a:rPr lang="en-US" sz="2000" dirty="0" smtClean="0">
                <a:solidFill>
                  <a:srgbClr val="993300"/>
                </a:solidFill>
              </a:rPr>
              <a:t>“soup” : soft </a:t>
            </a:r>
            <a:r>
              <a:rPr lang="en-US" sz="2000" dirty="0">
                <a:solidFill>
                  <a:srgbClr val="993300"/>
                </a:solidFill>
              </a:rPr>
              <a:t>processes: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>
                <a:solidFill>
                  <a:srgbClr val="CC3399"/>
                </a:solidFill>
              </a:rPr>
              <a:t>non-</a:t>
            </a:r>
            <a:r>
              <a:rPr lang="en-US" sz="2000" dirty="0" err="1">
                <a:solidFill>
                  <a:srgbClr val="CC3399"/>
                </a:solidFill>
              </a:rPr>
              <a:t>perturbative</a:t>
            </a:r>
            <a:r>
              <a:rPr lang="en-US" sz="2000" dirty="0">
                <a:solidFill>
                  <a:srgbClr val="CC3399"/>
                </a:solidFill>
              </a:rPr>
              <a:t> QCD processes with soft </a:t>
            </a:r>
            <a:r>
              <a:rPr lang="en-US" sz="2000" dirty="0" smtClean="0">
                <a:solidFill>
                  <a:srgbClr val="CC3399"/>
                </a:solidFill>
              </a:rPr>
              <a:t>gluons</a:t>
            </a:r>
            <a:br>
              <a:rPr lang="en-US" sz="2000" dirty="0" smtClean="0">
                <a:solidFill>
                  <a:srgbClr val="CC3399"/>
                </a:solidFill>
              </a:rPr>
            </a:br>
            <a:r>
              <a:rPr lang="en-US" sz="2000" dirty="0" smtClean="0">
                <a:solidFill>
                  <a:srgbClr val="CC3399"/>
                </a:solidFill>
              </a:rPr>
              <a:t>          </a:t>
            </a:r>
            <a:r>
              <a:rPr lang="en-US" sz="2000" dirty="0" err="1">
                <a:solidFill>
                  <a:srgbClr val="CC3399"/>
                </a:solidFill>
              </a:rPr>
              <a:t>materialising</a:t>
            </a:r>
            <a:r>
              <a:rPr lang="en-US" sz="2000" dirty="0">
                <a:solidFill>
                  <a:srgbClr val="CC3399"/>
                </a:solidFill>
              </a:rPr>
              <a:t> as almost uniform soup of charged and neutral </a:t>
            </a:r>
            <a:r>
              <a:rPr lang="en-US" sz="2000" dirty="0" smtClean="0">
                <a:solidFill>
                  <a:srgbClr val="CC3399"/>
                </a:solidFill>
                <a:latin typeface="Symbol" charset="2"/>
                <a:cs typeface="Symbol" charset="2"/>
              </a:rPr>
              <a:t>p</a:t>
            </a:r>
            <a:r>
              <a:rPr lang="en-US" sz="2000" dirty="0" smtClean="0">
                <a:solidFill>
                  <a:srgbClr val="CC3399"/>
                </a:solidFill>
              </a:rPr>
              <a:t>, K, </a:t>
            </a:r>
            <a:r>
              <a:rPr lang="en-US" sz="2000" dirty="0">
                <a:solidFill>
                  <a:srgbClr val="CC3399"/>
                </a:solidFill>
              </a:rPr>
              <a:t>etc.</a:t>
            </a:r>
          </a:p>
          <a:p>
            <a:pPr algn="l">
              <a:buFont typeface="Zapf Dingbats" charset="0"/>
              <a:buNone/>
            </a:pPr>
            <a:endParaRPr lang="en-US" sz="2000" dirty="0">
              <a:solidFill>
                <a:schemeClr val="accent2"/>
              </a:solidFill>
            </a:endParaRPr>
          </a:p>
          <a:p>
            <a:pPr algn="l">
              <a:buFont typeface="Zapf Dingbats" charset="0"/>
              <a:buChar char="+"/>
            </a:pPr>
            <a:r>
              <a:rPr lang="en-US" sz="2000" dirty="0">
                <a:solidFill>
                  <a:schemeClr val="accent2"/>
                </a:solidFill>
              </a:rPr>
              <a:t>Heavy quarks with </a:t>
            </a:r>
            <a:r>
              <a:rPr lang="ja-JP" altLang="en-US" sz="2000" dirty="0">
                <a:solidFill>
                  <a:schemeClr val="accent2"/>
                </a:solidFill>
              </a:rPr>
              <a:t>“</a:t>
            </a:r>
            <a:r>
              <a:rPr lang="en-US" sz="2000" dirty="0">
                <a:solidFill>
                  <a:schemeClr val="accent2"/>
                </a:solidFill>
              </a:rPr>
              <a:t>long</a:t>
            </a:r>
            <a:r>
              <a:rPr lang="ja-JP" altLang="en-US" sz="2000" dirty="0">
                <a:solidFill>
                  <a:schemeClr val="accent2"/>
                </a:solidFill>
              </a:rPr>
              <a:t>”</a:t>
            </a:r>
            <a:r>
              <a:rPr lang="en-US" sz="2000" dirty="0">
                <a:solidFill>
                  <a:schemeClr val="accent2"/>
                </a:solidFill>
              </a:rPr>
              <a:t> lifetime are produced abundantly also</a:t>
            </a:r>
          </a:p>
          <a:p>
            <a:pPr algn="l">
              <a:buFont typeface="Zapf Dingbats" charset="0"/>
              <a:buChar char="+"/>
            </a:pPr>
            <a:r>
              <a:rPr lang="en-US" sz="2000" dirty="0">
                <a:solidFill>
                  <a:schemeClr val="accent2"/>
                </a:solidFill>
              </a:rPr>
              <a:t>High-</a:t>
            </a:r>
            <a:r>
              <a:rPr lang="en-US" sz="2000" dirty="0" err="1">
                <a:solidFill>
                  <a:schemeClr val="accent2"/>
                </a:solidFill>
              </a:rPr>
              <a:t>p</a:t>
            </a:r>
            <a:r>
              <a:rPr lang="en-US" sz="2000" baseline="-25000" dirty="0" err="1">
                <a:solidFill>
                  <a:schemeClr val="accent2"/>
                </a:solidFill>
              </a:rPr>
              <a:t>T</a:t>
            </a:r>
            <a:r>
              <a:rPr lang="en-US" sz="2000" dirty="0">
                <a:solidFill>
                  <a:schemeClr val="accent2"/>
                </a:solidFill>
              </a:rPr>
              <a:t> (above ~ 10 </a:t>
            </a:r>
            <a:r>
              <a:rPr lang="en-US" sz="2000" dirty="0" err="1">
                <a:solidFill>
                  <a:schemeClr val="accent2"/>
                </a:solidFill>
              </a:rPr>
              <a:t>GeV</a:t>
            </a:r>
            <a:r>
              <a:rPr lang="en-US" sz="2000" dirty="0">
                <a:solidFill>
                  <a:schemeClr val="accent2"/>
                </a:solidFill>
              </a:rPr>
              <a:t>) leptons are produced mostly in c</a:t>
            </a:r>
            <a:r>
              <a:rPr lang="en-US" sz="2000" dirty="0" smtClean="0">
                <a:solidFill>
                  <a:schemeClr val="accent2"/>
                </a:solidFill>
              </a:rPr>
              <a:t>, b </a:t>
            </a:r>
            <a:r>
              <a:rPr lang="en-US" sz="2000" dirty="0">
                <a:solidFill>
                  <a:schemeClr val="accent2"/>
                </a:solidFill>
              </a:rPr>
              <a:t>decays.</a:t>
            </a:r>
          </a:p>
          <a:p>
            <a:pPr algn="l">
              <a:buFont typeface="Zapf Dingbats" charset="0"/>
              <a:buChar char="+"/>
            </a:pPr>
            <a:r>
              <a:rPr lang="en-US" sz="2000" dirty="0">
                <a:solidFill>
                  <a:schemeClr val="accent2"/>
                </a:solidFill>
              </a:rPr>
              <a:t>High-</a:t>
            </a:r>
            <a:r>
              <a:rPr lang="en-US" sz="2000" dirty="0" err="1">
                <a:solidFill>
                  <a:schemeClr val="accent2"/>
                </a:solidFill>
              </a:rPr>
              <a:t>p</a:t>
            </a:r>
            <a:r>
              <a:rPr lang="en-US" sz="2000" baseline="-25000" dirty="0" err="1">
                <a:solidFill>
                  <a:schemeClr val="accent2"/>
                </a:solidFill>
              </a:rPr>
              <a:t>T</a:t>
            </a:r>
            <a:r>
              <a:rPr lang="en-US" sz="2000" dirty="0">
                <a:solidFill>
                  <a:schemeClr val="accent2"/>
                </a:solidFill>
              </a:rPr>
              <a:t> isolated leptons may be found in fraction of J/</a:t>
            </a:r>
            <a:r>
              <a:rPr lang="en-US" sz="2000" dirty="0">
                <a:solidFill>
                  <a:schemeClr val="accent2"/>
                </a:solidFill>
                <a:latin typeface="Symbol" charset="0"/>
              </a:rPr>
              <a:t>y</a:t>
            </a:r>
            <a:r>
              <a:rPr lang="en-US" sz="2000" dirty="0">
                <a:solidFill>
                  <a:schemeClr val="accent2"/>
                </a:solidFill>
              </a:rPr>
              <a:t> and </a:t>
            </a:r>
            <a:r>
              <a:rPr lang="en-US" sz="2000" dirty="0">
                <a:solidFill>
                  <a:schemeClr val="accent2"/>
                </a:solidFill>
                <a:latin typeface="Symbol" charset="0"/>
              </a:rPr>
              <a:t>U </a:t>
            </a:r>
            <a:r>
              <a:rPr lang="en-US" sz="2000" dirty="0">
                <a:solidFill>
                  <a:schemeClr val="accent2"/>
                </a:solidFill>
              </a:rPr>
              <a:t>decays</a:t>
            </a:r>
          </a:p>
          <a:p>
            <a:pPr algn="l">
              <a:buFont typeface="Zapf Dingbats" charset="0"/>
              <a:buChar char="+"/>
            </a:pPr>
            <a:r>
              <a:rPr lang="en-US" sz="2000" dirty="0">
                <a:solidFill>
                  <a:schemeClr val="accent2"/>
                </a:solidFill>
              </a:rPr>
              <a:t>For </a:t>
            </a:r>
            <a:r>
              <a:rPr lang="en-US" sz="2000" dirty="0" err="1">
                <a:solidFill>
                  <a:schemeClr val="accent2"/>
                </a:solidFill>
              </a:rPr>
              <a:t>p</a:t>
            </a:r>
            <a:r>
              <a:rPr lang="en-US" sz="2000" baseline="-25000" dirty="0" err="1">
                <a:solidFill>
                  <a:schemeClr val="accent2"/>
                </a:solidFill>
              </a:rPr>
              <a:t>T</a:t>
            </a:r>
            <a:r>
              <a:rPr lang="en-US" sz="2000" dirty="0">
                <a:solidFill>
                  <a:schemeClr val="accent2"/>
                </a:solidFill>
              </a:rPr>
              <a:t> &gt; 25 </a:t>
            </a:r>
            <a:r>
              <a:rPr lang="en-US" sz="2000" dirty="0" err="1">
                <a:solidFill>
                  <a:schemeClr val="accent2"/>
                </a:solidFill>
              </a:rPr>
              <a:t>GeV</a:t>
            </a:r>
            <a:r>
              <a:rPr lang="en-US" sz="2000" dirty="0">
                <a:solidFill>
                  <a:schemeClr val="accent2"/>
                </a:solidFill>
              </a:rPr>
              <a:t>, dominant source of high-</a:t>
            </a:r>
            <a:r>
              <a:rPr lang="en-US" sz="2000" dirty="0" err="1">
                <a:solidFill>
                  <a:schemeClr val="accent2"/>
                </a:solidFill>
              </a:rPr>
              <a:t>p</a:t>
            </a:r>
            <a:r>
              <a:rPr lang="en-US" sz="2000" baseline="-25000" dirty="0" err="1">
                <a:solidFill>
                  <a:schemeClr val="accent2"/>
                </a:solidFill>
              </a:rPr>
              <a:t>T</a:t>
            </a:r>
            <a:r>
              <a:rPr lang="en-US" sz="2000" dirty="0">
                <a:solidFill>
                  <a:schemeClr val="accent2"/>
                </a:solidFill>
              </a:rPr>
              <a:t> leptons: W/Z/</a:t>
            </a:r>
            <a:r>
              <a:rPr lang="en-US" sz="2000" dirty="0" err="1">
                <a:solidFill>
                  <a:schemeClr val="accent2"/>
                </a:solidFill>
              </a:rPr>
              <a:t>tt</a:t>
            </a:r>
            <a:r>
              <a:rPr lang="en-US" sz="2000" dirty="0">
                <a:solidFill>
                  <a:schemeClr val="accent2"/>
                </a:solidFill>
              </a:rPr>
              <a:t> decays </a:t>
            </a:r>
          </a:p>
          <a:p>
            <a:pPr algn="l">
              <a:buFont typeface="Zapf Dingbats" charset="0"/>
              <a:buNone/>
            </a:pPr>
            <a:endParaRPr lang="en-US" sz="2000" dirty="0">
              <a:solidFill>
                <a:schemeClr val="accent2"/>
              </a:solidFill>
            </a:endParaRPr>
          </a:p>
          <a:p>
            <a:pPr algn="l">
              <a:buFont typeface="Zapf Dingbats" charset="0"/>
              <a:buNone/>
            </a:pPr>
            <a:r>
              <a:rPr lang="en-US" sz="2000" u="sng" dirty="0">
                <a:solidFill>
                  <a:srgbClr val="009900"/>
                </a:solidFill>
              </a:rPr>
              <a:t>Main challenge at </a:t>
            </a:r>
            <a:r>
              <a:rPr lang="en-US" sz="2000" u="sng" dirty="0" smtClean="0">
                <a:solidFill>
                  <a:srgbClr val="009900"/>
                </a:solidFill>
              </a:rPr>
              <a:t>LHC	:</a:t>
            </a:r>
            <a:r>
              <a:rPr lang="en-US" sz="2000" dirty="0" smtClean="0">
                <a:solidFill>
                  <a:srgbClr val="009900"/>
                </a:solidFill>
              </a:rPr>
              <a:t> 	find </a:t>
            </a:r>
            <a:r>
              <a:rPr lang="en-US" sz="2000" dirty="0">
                <a:solidFill>
                  <a:srgbClr val="000000"/>
                </a:solidFill>
              </a:rPr>
              <a:t>e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Symbol" charset="0"/>
              </a:rPr>
              <a:t>g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Symbol" charset="0"/>
              </a:rPr>
              <a:t>m, t</a:t>
            </a:r>
            <a:r>
              <a:rPr lang="en-US" sz="2000" dirty="0" smtClean="0">
                <a:solidFill>
                  <a:srgbClr val="000000"/>
                </a:solidFill>
              </a:rPr>
              <a:t>, b</a:t>
            </a:r>
            <a:r>
              <a:rPr lang="en-US" sz="2000" dirty="0" smtClean="0">
                <a:solidFill>
                  <a:srgbClr val="009900"/>
                </a:solidFill>
              </a:rPr>
              <a:t> </a:t>
            </a:r>
            <a:r>
              <a:rPr lang="en-US" sz="2000" dirty="0">
                <a:solidFill>
                  <a:srgbClr val="009900"/>
                </a:solidFill>
              </a:rPr>
              <a:t>amidst </a:t>
            </a:r>
            <a:r>
              <a:rPr lang="en-US" sz="2000" dirty="0">
                <a:solidFill>
                  <a:srgbClr val="000000"/>
                </a:solidFill>
              </a:rPr>
              <a:t>q/g</a:t>
            </a:r>
            <a:r>
              <a:rPr lang="en-US" sz="2000" dirty="0">
                <a:solidFill>
                  <a:srgbClr val="009900"/>
                </a:solidFill>
              </a:rPr>
              <a:t> soup</a:t>
            </a:r>
            <a:endParaRPr lang="en-US" sz="2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27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062"/>
            <a:ext cx="8229600" cy="407151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Cross section, Luminosity, Reaction Rat</a:t>
            </a:r>
            <a:r>
              <a:rPr lang="en-US" sz="3200" b="1" dirty="0" smtClean="0"/>
              <a:t>e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54CB0-EB33-F94A-A247-7D7EE3AF6B9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2277" y="721896"/>
            <a:ext cx="8419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Fixed target experiment</a:t>
            </a:r>
            <a:endParaRPr lang="en-US" sz="1800" b="1" dirty="0"/>
          </a:p>
        </p:txBody>
      </p:sp>
      <p:pic>
        <p:nvPicPr>
          <p:cNvPr id="13" name="Picture 1037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175847" y="5178721"/>
            <a:ext cx="5109308" cy="1435049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</p:pic>
      <p:grpSp>
        <p:nvGrpSpPr>
          <p:cNvPr id="14" name="Group 13"/>
          <p:cNvGrpSpPr/>
          <p:nvPr/>
        </p:nvGrpSpPr>
        <p:grpSpPr>
          <a:xfrm>
            <a:off x="1357923" y="1309078"/>
            <a:ext cx="2178551" cy="713155"/>
            <a:chOff x="3370385" y="1211385"/>
            <a:chExt cx="3487627" cy="713155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370385" y="1211385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376249" y="1354016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382113" y="1496647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387977" y="1639278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393841" y="1781909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3399705" y="1924540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Parallelogram 25"/>
          <p:cNvSpPr/>
          <p:nvPr/>
        </p:nvSpPr>
        <p:spPr>
          <a:xfrm rot="5400000">
            <a:off x="3465805" y="1413084"/>
            <a:ext cx="1207491" cy="571932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 rot="2575417">
            <a:off x="3661628" y="1386138"/>
            <a:ext cx="628790" cy="642352"/>
            <a:chOff x="6486769" y="3116385"/>
            <a:chExt cx="849923" cy="849923"/>
          </a:xfrm>
        </p:grpSpPr>
        <p:sp>
          <p:nvSpPr>
            <p:cNvPr id="27" name="Oval 26"/>
            <p:cNvSpPr/>
            <p:nvPr/>
          </p:nvSpPr>
          <p:spPr>
            <a:xfrm>
              <a:off x="6486769" y="31163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6639169" y="32687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6791569" y="34211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943969" y="35735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096369" y="37259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7248769" y="38783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 rot="2575417">
            <a:off x="3862874" y="1440843"/>
            <a:ext cx="628790" cy="642352"/>
            <a:chOff x="6486769" y="3116385"/>
            <a:chExt cx="849923" cy="849923"/>
          </a:xfrm>
        </p:grpSpPr>
        <p:sp>
          <p:nvSpPr>
            <p:cNvPr id="35" name="Oval 34"/>
            <p:cNvSpPr/>
            <p:nvPr/>
          </p:nvSpPr>
          <p:spPr>
            <a:xfrm>
              <a:off x="6486769" y="31163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6639169" y="32687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6791569" y="34211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6943969" y="35735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7096369" y="37259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7248769" y="3878385"/>
              <a:ext cx="87923" cy="8792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 flipV="1">
            <a:off x="4636477" y="722923"/>
            <a:ext cx="1410677" cy="621324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640140" y="1162539"/>
            <a:ext cx="1407014" cy="324340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643803" y="1504462"/>
            <a:ext cx="1403351" cy="125047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647466" y="1772140"/>
            <a:ext cx="1380149" cy="132860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4640385" y="1914770"/>
            <a:ext cx="1387230" cy="361461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654792" y="2057402"/>
            <a:ext cx="1392362" cy="736598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03385" y="1504462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baseline="-25000" dirty="0" err="1" smtClean="0">
                <a:solidFill>
                  <a:srgbClr val="0000FF"/>
                </a:solidFill>
              </a:rPr>
              <a:t>a</a:t>
            </a:r>
            <a:r>
              <a:rPr lang="en-US" dirty="0" err="1" smtClean="0">
                <a:solidFill>
                  <a:srgbClr val="0000FF"/>
                </a:solidFill>
              </a:rPr>
              <a:t>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522786" y="2272322"/>
            <a:ext cx="1599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N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= Number/area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092093" y="1207476"/>
            <a:ext cx="1716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 = rate of reaction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38016" y="2018322"/>
            <a:ext cx="1701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Incident flux x Area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 Incident rate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31799" y="4183182"/>
            <a:ext cx="1327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= Incident rate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069494" y="4749799"/>
            <a:ext cx="1716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 = rate of reaction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26951"/>
              </p:ext>
            </p:extLst>
          </p:nvPr>
        </p:nvGraphicFramePr>
        <p:xfrm>
          <a:off x="6922966" y="1914769"/>
          <a:ext cx="1663040" cy="479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47" name="Equation" r:id="rId4" imgW="749300" imgH="215900" progId="Equation.3">
                  <p:embed/>
                </p:oleObj>
              </mc:Choice>
              <mc:Fallback>
                <p:oleObj name="Equation" r:id="rId4" imgW="749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2966" y="1914769"/>
                        <a:ext cx="1663040" cy="479181"/>
                      </a:xfrm>
                      <a:prstGeom prst="rect">
                        <a:avLst/>
                      </a:prstGeom>
                      <a:ln>
                        <a:solidFill>
                          <a:srgbClr val="FF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Rectangle 65"/>
          <p:cNvSpPr/>
          <p:nvPr/>
        </p:nvSpPr>
        <p:spPr>
          <a:xfrm>
            <a:off x="218830" y="2896526"/>
            <a:ext cx="8419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Collider experiment</a:t>
            </a:r>
            <a:endParaRPr lang="en-US" sz="18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40863" y="3610707"/>
            <a:ext cx="696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Nf</a:t>
            </a:r>
            <a:r>
              <a:rPr lang="en-US" baseline="-25000" dirty="0" err="1" smtClean="0">
                <a:solidFill>
                  <a:srgbClr val="0000FF"/>
                </a:solidFill>
              </a:rPr>
              <a:t>rev</a:t>
            </a:r>
            <a:r>
              <a:rPr lang="en-US" dirty="0" err="1" smtClean="0">
                <a:solidFill>
                  <a:srgbClr val="0000FF"/>
                </a:solidFill>
              </a:rPr>
              <a:t>n</a:t>
            </a:r>
            <a:r>
              <a:rPr lang="en-US" baseline="-25000" dirty="0" err="1" smtClean="0">
                <a:solidFill>
                  <a:srgbClr val="0000FF"/>
                </a:solidFill>
              </a:rPr>
              <a:t>b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363786" y="3425093"/>
            <a:ext cx="2178551" cy="713155"/>
            <a:chOff x="3370385" y="1211385"/>
            <a:chExt cx="3487627" cy="713155"/>
          </a:xfrm>
        </p:grpSpPr>
        <p:cxnSp>
          <p:nvCxnSpPr>
            <p:cNvPr id="93" name="Straight Arrow Connector 92"/>
            <p:cNvCxnSpPr/>
            <p:nvPr/>
          </p:nvCxnSpPr>
          <p:spPr>
            <a:xfrm>
              <a:off x="3370385" y="1211385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3376249" y="1354016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3382113" y="1496647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3387977" y="1639278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3393841" y="1781909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3399705" y="1924540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/>
          <p:cNvCxnSpPr/>
          <p:nvPr/>
        </p:nvCxnSpPr>
        <p:spPr>
          <a:xfrm flipV="1">
            <a:off x="4105031" y="2891692"/>
            <a:ext cx="545123" cy="382955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 rot="10800000">
            <a:off x="4310186" y="3430955"/>
            <a:ext cx="2178551" cy="713155"/>
            <a:chOff x="3370385" y="1211385"/>
            <a:chExt cx="3487627" cy="713155"/>
          </a:xfrm>
        </p:grpSpPr>
        <p:cxnSp>
          <p:nvCxnSpPr>
            <p:cNvPr id="100" name="Straight Arrow Connector 99"/>
            <p:cNvCxnSpPr/>
            <p:nvPr/>
          </p:nvCxnSpPr>
          <p:spPr>
            <a:xfrm>
              <a:off x="3370385" y="1211385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3376249" y="1354016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3382113" y="1496647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>
              <a:off x="3387977" y="1639278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3393841" y="1781909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>
              <a:off x="3399705" y="1924540"/>
              <a:ext cx="3458307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7" name="Straight Arrow Connector 106"/>
          <p:cNvCxnSpPr/>
          <p:nvPr/>
        </p:nvCxnSpPr>
        <p:spPr>
          <a:xfrm flipH="1">
            <a:off x="3155461" y="4306279"/>
            <a:ext cx="564662" cy="363414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 flipV="1">
            <a:off x="3243384" y="2950307"/>
            <a:ext cx="474784" cy="357559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4175369" y="4312140"/>
            <a:ext cx="504093" cy="377090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V="1">
            <a:off x="3937000" y="2823308"/>
            <a:ext cx="0" cy="488461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H="1">
            <a:off x="3858846" y="4284785"/>
            <a:ext cx="74248" cy="482600"/>
          </a:xfrm>
          <a:prstGeom prst="straightConnector1">
            <a:avLst/>
          </a:prstGeom>
          <a:ln w="12700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681417" y="4232030"/>
            <a:ext cx="207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N/4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ps</a:t>
            </a:r>
            <a:r>
              <a:rPr lang="en-US" dirty="0" smtClean="0">
                <a:solidFill>
                  <a:srgbClr val="0000FF"/>
                </a:solidFill>
              </a:rPr>
              <a:t>*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= Number/area 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124" name="Object 1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878026"/>
              </p:ext>
            </p:extLst>
          </p:nvPr>
        </p:nvGraphicFramePr>
        <p:xfrm>
          <a:off x="7023833" y="3646977"/>
          <a:ext cx="1100138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48" name="Equation" r:id="rId6" imgW="495300" imgH="165100" progId="Equation.3">
                  <p:embed/>
                </p:oleObj>
              </mc:Choice>
              <mc:Fallback>
                <p:oleObj name="Equation" r:id="rId6" imgW="495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23833" y="3646977"/>
                        <a:ext cx="1100138" cy="366712"/>
                      </a:xfrm>
                      <a:prstGeom prst="rect">
                        <a:avLst/>
                      </a:prstGeom>
                      <a:ln>
                        <a:solidFill>
                          <a:srgbClr val="FF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262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062"/>
            <a:ext cx="8229600" cy="4071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Luminosity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54CB0-EB33-F94A-A247-7D7EE3AF6B9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721896"/>
            <a:ext cx="841943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scattering theory and accelerator physics, luminosity is the number of particles per unit area per unit time times the opacity of the target, usually expressed in cm−2 s−1. The integrated luminosity is the integral of the luminosity with respect to time. The luminosity is an important value to characterize the performance of an accelerator.</a:t>
            </a:r>
          </a:p>
          <a:p>
            <a:endParaRPr lang="en-US" dirty="0" smtClean="0"/>
          </a:p>
          <a:p>
            <a:r>
              <a:rPr lang="en-US" dirty="0" smtClean="0"/>
              <a:t>The following relations hold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15" y="4140689"/>
            <a:ext cx="1460500" cy="469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15" y="4845539"/>
            <a:ext cx="1016000" cy="520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15" y="5747907"/>
            <a:ext cx="1485900" cy="546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77749" y="4140689"/>
            <a:ext cx="2856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measured events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77749" y="4845539"/>
            <a:ext cx="60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77749" y="5897452"/>
            <a:ext cx="2488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Differential cross section</a:t>
            </a:r>
            <a:endParaRPr lang="en-US" dirty="0"/>
          </a:p>
        </p:txBody>
      </p:sp>
      <p:pic>
        <p:nvPicPr>
          <p:cNvPr id="13" name="Picture 1037"/>
          <p:cNvPicPr>
            <a:picLocks noChangeAspect="1" noChangeArrowheads="1"/>
          </p:cNvPicPr>
          <p:nvPr/>
        </p:nvPicPr>
        <p:blipFill>
          <a:blip r:embed="rId5">
            <a:lum/>
          </a:blip>
          <a:srcRect/>
          <a:stretch>
            <a:fillRect/>
          </a:stretch>
        </p:blipFill>
        <p:spPr bwMode="auto">
          <a:xfrm>
            <a:off x="78154" y="2443336"/>
            <a:ext cx="5109308" cy="143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5059508" y="2250559"/>
            <a:ext cx="3947895" cy="4105791"/>
            <a:chOff x="152400" y="990600"/>
            <a:chExt cx="4215264" cy="5867400"/>
          </a:xfrm>
        </p:grpSpPr>
        <p:pic>
          <p:nvPicPr>
            <p:cNvPr id="16" name="Picture 15" descr="Xsectn-v-sqrts.eps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2400" y="990600"/>
              <a:ext cx="4215264" cy="5867400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 bwMode="auto">
            <a:xfrm>
              <a:off x="762000" y="5105400"/>
              <a:ext cx="3048000" cy="1588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Rectangle 17"/>
            <p:cNvSpPr/>
            <p:nvPr/>
          </p:nvSpPr>
          <p:spPr>
            <a:xfrm>
              <a:off x="762000" y="4800600"/>
              <a:ext cx="2590800" cy="439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+mn-lt"/>
                  <a:cs typeface="Symbol" charset="2"/>
                </a:rPr>
                <a:t>1000 </a:t>
              </a:r>
              <a:r>
                <a:rPr lang="en-US" sz="1400" dirty="0" err="1" smtClean="0">
                  <a:solidFill>
                    <a:srgbClr val="FF0000"/>
                  </a:solidFill>
                  <a:latin typeface="+mn-lt"/>
                  <a:cs typeface="Symbol" charset="2"/>
                </a:rPr>
                <a:t>evts</a:t>
              </a:r>
              <a:r>
                <a:rPr lang="en-US" sz="1400" dirty="0" smtClean="0">
                  <a:solidFill>
                    <a:srgbClr val="FF0000"/>
                  </a:solidFill>
                  <a:latin typeface="+mn-lt"/>
                  <a:cs typeface="Symbol" charset="2"/>
                </a:rPr>
                <a:t> (1fb</a:t>
              </a:r>
              <a:r>
                <a:rPr lang="en-US" sz="1400" baseline="30000" dirty="0" smtClean="0">
                  <a:solidFill>
                    <a:srgbClr val="FF0000"/>
                  </a:solidFill>
                  <a:latin typeface="+mn-lt"/>
                  <a:cs typeface="Symbol" charset="2"/>
                </a:rPr>
                <a:t>-1</a:t>
              </a:r>
              <a:r>
                <a:rPr lang="en-US" sz="1400" dirty="0" smtClean="0">
                  <a:solidFill>
                    <a:srgbClr val="FF0000"/>
                  </a:solidFill>
                  <a:latin typeface="+mn-lt"/>
                  <a:cs typeface="Symbol" charset="2"/>
                </a:rPr>
                <a:t>@7TeV)</a:t>
              </a:r>
              <a:endParaRPr lang="en-US" sz="1400" baseline="30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8587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Kétévi A. Assamagan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C5C4-5EE8-C945-9D98-DE5EA65FB2C2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457200"/>
          </a:xfrm>
        </p:spPr>
        <p:txBody>
          <a:bodyPr>
            <a:noAutofit/>
          </a:bodyPr>
          <a:lstStyle/>
          <a:p>
            <a:r>
              <a:rPr lang="en-US" sz="2800" b="1" dirty="0"/>
              <a:t>Luminosity measurements …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056553" y="3948722"/>
            <a:ext cx="3886200" cy="2181727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1800" dirty="0"/>
              <a:t>Initially from machine parameters 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Precision ~10-15</a:t>
            </a:r>
            <a:r>
              <a:rPr lang="en-US" sz="1600" dirty="0" smtClean="0"/>
              <a:t>%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/>
              <a:t>Medium term from physics </a:t>
            </a:r>
            <a:r>
              <a:rPr lang="en-US" sz="1800" dirty="0" smtClean="0"/>
              <a:t>processes: W/</a:t>
            </a:r>
            <a:r>
              <a:rPr lang="en-US" sz="1800" dirty="0"/>
              <a:t>Z &amp; </a:t>
            </a:r>
            <a:r>
              <a:rPr lang="en-US" sz="1800" dirty="0">
                <a:latin typeface="Symbol" charset="2"/>
                <a:sym typeface="Symbol" charset="2"/>
              </a:rPr>
              <a:t></a:t>
            </a:r>
            <a:r>
              <a:rPr lang="en-US" sz="1800" dirty="0"/>
              <a:t>/</a:t>
            </a:r>
            <a:r>
              <a:rPr lang="en-US" sz="1800" dirty="0" err="1"/>
              <a:t>ee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600" dirty="0"/>
              <a:t>Precision ~5-10%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&gt;= 2011 </a:t>
            </a:r>
            <a:r>
              <a:rPr lang="en-US" sz="1800" dirty="0"/>
              <a:t>from Roman Pot detectors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Precision ~2-3%</a:t>
            </a:r>
            <a:endParaRPr lang="en-US" sz="1800" dirty="0"/>
          </a:p>
        </p:txBody>
      </p:sp>
      <p:pic>
        <p:nvPicPr>
          <p:cNvPr id="83974" name="Picture 10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169" y="4275015"/>
            <a:ext cx="4953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7" name="Picture 10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169" y="1303215"/>
            <a:ext cx="8077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78" name="Text Box 1034"/>
          <p:cNvSpPr txBox="1">
            <a:spLocks noChangeArrowheads="1"/>
          </p:cNvSpPr>
          <p:nvPr/>
        </p:nvSpPr>
        <p:spPr bwMode="auto">
          <a:xfrm>
            <a:off x="136525" y="522288"/>
            <a:ext cx="898254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CMS/TOTEM and ATLAS forward detectors for forward physics, heavy ion, … and </a:t>
            </a:r>
          </a:p>
          <a:p>
            <a:r>
              <a:rPr lang="en-US" sz="1600" dirty="0"/>
              <a:t>luminosity </a:t>
            </a:r>
            <a:r>
              <a:rPr lang="en-US" sz="1600" dirty="0" smtClean="0"/>
              <a:t>measurements …  forward / high </a:t>
            </a:r>
            <a:r>
              <a:rPr lang="en-US" sz="1600" dirty="0" smtClean="0">
                <a:latin typeface="Symbol" charset="2"/>
                <a:cs typeface="Symbol" charset="2"/>
              </a:rPr>
              <a:t>h</a:t>
            </a:r>
            <a:r>
              <a:rPr lang="en-US" sz="1600" dirty="0" smtClean="0"/>
              <a:t> physics (elastic scattering, diffractive processes …)</a:t>
            </a:r>
            <a:endParaRPr lang="en-US" sz="1600" dirty="0"/>
          </a:p>
        </p:txBody>
      </p:sp>
      <p:sp>
        <p:nvSpPr>
          <p:cNvPr id="83980" name="AutoShape 1036"/>
          <p:cNvSpPr>
            <a:spLocks noChangeArrowheads="1"/>
          </p:cNvSpPr>
          <p:nvPr/>
        </p:nvSpPr>
        <p:spPr bwMode="auto">
          <a:xfrm>
            <a:off x="8544169" y="1303215"/>
            <a:ext cx="152400" cy="2438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" name="Picture 1" descr="intlumivsyear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77" y="663441"/>
            <a:ext cx="7723133" cy="5549789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268597" y="307975"/>
            <a:ext cx="5967699" cy="3847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900" dirty="0" smtClean="0">
                <a:effectLst/>
              </a:rPr>
              <a:t>Luminosity </a:t>
            </a:r>
            <a:r>
              <a:rPr lang="en-US" sz="1900" u="sng" dirty="0" smtClean="0">
                <a:effectLst/>
              </a:rPr>
              <a:t>delivered</a:t>
            </a:r>
            <a:r>
              <a:rPr lang="en-US" sz="1900" dirty="0" smtClean="0">
                <a:effectLst/>
              </a:rPr>
              <a:t> to ATLAS since the beginning </a:t>
            </a:r>
            <a:endParaRPr lang="en-US" sz="1900" baseline="30000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7435" y="1978430"/>
            <a:ext cx="915635" cy="738664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2012: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6.6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at 8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0738" y="2312741"/>
            <a:ext cx="915635" cy="73866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2011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5.6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>
                <a:solidFill>
                  <a:schemeClr val="bg1"/>
                </a:solidFill>
                <a:effectLst/>
              </a:rPr>
              <a:t>a</a:t>
            </a:r>
            <a:r>
              <a:rPr lang="en-US" sz="1400" dirty="0" smtClean="0">
                <a:solidFill>
                  <a:schemeClr val="bg1"/>
                </a:solidFill>
                <a:effectLst/>
              </a:rPr>
              <a:t>t 7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4437112"/>
            <a:ext cx="915635" cy="738664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2010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0.05 fb</a:t>
            </a:r>
            <a:r>
              <a:rPr lang="en-US" sz="1400" baseline="30000" dirty="0" smtClean="0">
                <a:solidFill>
                  <a:schemeClr val="bg1"/>
                </a:solidFill>
                <a:effectLst/>
              </a:rPr>
              <a:t>-1 </a:t>
            </a:r>
          </a:p>
          <a:p>
            <a:r>
              <a:rPr lang="en-US" sz="1400" dirty="0" smtClean="0">
                <a:solidFill>
                  <a:schemeClr val="bg1"/>
                </a:solidFill>
                <a:effectLst/>
              </a:rPr>
              <a:t>at 7 </a:t>
            </a:r>
            <a:r>
              <a:rPr lang="en-US" sz="1400" dirty="0" err="1" smtClean="0">
                <a:solidFill>
                  <a:schemeClr val="bg1"/>
                </a:solidFill>
                <a:effectLst/>
              </a:rPr>
              <a:t>TeV</a:t>
            </a:r>
            <a:endParaRPr lang="en-US" sz="1400" baseline="300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867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0" y="762000"/>
            <a:ext cx="9144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2400">
                <a:solidFill>
                  <a:srgbClr val="E32AEC"/>
                </a:solidFill>
              </a:rPr>
              <a:t>Extract number of inelastic collisions per bunch crossing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0" y="1250461"/>
            <a:ext cx="91440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457200" indent="-457200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 typeface="Symbol" charset="0"/>
              <a:buNone/>
            </a:pPr>
            <a:r>
              <a:rPr lang="en-US" sz="2400" dirty="0">
                <a:solidFill>
                  <a:srgbClr val="CC3399"/>
                </a:solidFill>
              </a:rPr>
              <a:t>          &lt;n&gt;  =   </a:t>
            </a:r>
            <a:r>
              <a:rPr lang="en-US" sz="2400" dirty="0">
                <a:solidFill>
                  <a:srgbClr val="CC3399"/>
                </a:solidFill>
                <a:sym typeface="Symbol" charset="0"/>
              </a:rPr>
              <a:t></a:t>
            </a:r>
            <a:r>
              <a:rPr lang="en-US" sz="2400" baseline="-25000" dirty="0" err="1">
                <a:solidFill>
                  <a:srgbClr val="CC3399"/>
                </a:solidFill>
                <a:sym typeface="Symbol" charset="0"/>
              </a:rPr>
              <a:t>inel</a:t>
            </a:r>
            <a:r>
              <a:rPr lang="en-US" sz="2400" baseline="-25000" dirty="0">
                <a:solidFill>
                  <a:srgbClr val="CC3399"/>
                </a:solidFill>
                <a:sym typeface="Symbol" charset="0"/>
              </a:rPr>
              <a:t>    </a:t>
            </a:r>
            <a:r>
              <a:rPr lang="en-US" sz="2400" dirty="0">
                <a:solidFill>
                  <a:srgbClr val="CC3399"/>
                </a:solidFill>
                <a:sym typeface="Symbol" charset="0"/>
              </a:rPr>
              <a:t>x</a:t>
            </a:r>
            <a:r>
              <a:rPr lang="en-US" sz="2400" baseline="-25000" dirty="0">
                <a:solidFill>
                  <a:srgbClr val="CC3399"/>
                </a:solidFill>
                <a:sym typeface="Symbol" charset="0"/>
              </a:rPr>
              <a:t>           </a:t>
            </a:r>
            <a:r>
              <a:rPr lang="en-US" sz="2400" dirty="0">
                <a:solidFill>
                  <a:srgbClr val="CC3399"/>
                </a:solidFill>
              </a:rPr>
              <a:t>L           x   </a:t>
            </a:r>
            <a:r>
              <a:rPr lang="en-US" sz="2400" dirty="0" err="1">
                <a:solidFill>
                  <a:srgbClr val="CC3399"/>
                </a:solidFill>
                <a:latin typeface="Symbol" charset="0"/>
              </a:rPr>
              <a:t>D</a:t>
            </a:r>
            <a:r>
              <a:rPr lang="en-US" sz="2400" dirty="0" err="1">
                <a:solidFill>
                  <a:srgbClr val="CC3399"/>
                </a:solidFill>
              </a:rPr>
              <a:t>t</a:t>
            </a:r>
            <a:r>
              <a:rPr lang="en-US" sz="2400" dirty="0">
                <a:solidFill>
                  <a:srgbClr val="CC3399"/>
                </a:solidFill>
              </a:rPr>
              <a:t>    / </a:t>
            </a:r>
            <a:r>
              <a:rPr lang="en-US" sz="2400" dirty="0" err="1">
                <a:solidFill>
                  <a:srgbClr val="CC3399"/>
                </a:solidFill>
                <a:latin typeface="Symbol" charset="0"/>
              </a:rPr>
              <a:t>e</a:t>
            </a:r>
            <a:r>
              <a:rPr lang="en-US" sz="2400" baseline="-25000" dirty="0" err="1">
                <a:solidFill>
                  <a:srgbClr val="CC3399"/>
                </a:solidFill>
              </a:rPr>
              <a:t>bunch</a:t>
            </a:r>
            <a:endParaRPr lang="en-US" sz="2400" baseline="-25000" dirty="0">
              <a:solidFill>
                <a:srgbClr val="CC3399"/>
              </a:solidFill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533770" y="1832708"/>
            <a:ext cx="5412154" cy="181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457200" indent="-457200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l">
              <a:buFont typeface="Symbol" charset="0"/>
              <a:buNone/>
            </a:pPr>
            <a:r>
              <a:rPr lang="en-US" dirty="0">
                <a:solidFill>
                  <a:srgbClr val="009900"/>
                </a:solidFill>
              </a:rPr>
              <a:t>LHC: &lt;n&gt; = 70 </a:t>
            </a:r>
            <a:r>
              <a:rPr lang="en-US" dirty="0" err="1">
                <a:solidFill>
                  <a:srgbClr val="009900"/>
                </a:solidFill>
              </a:rPr>
              <a:t>mb</a:t>
            </a:r>
            <a:r>
              <a:rPr lang="en-US" dirty="0">
                <a:solidFill>
                  <a:srgbClr val="009900"/>
                </a:solidFill>
              </a:rPr>
              <a:t> x 10</a:t>
            </a:r>
            <a:r>
              <a:rPr lang="en-US" baseline="30000" dirty="0">
                <a:solidFill>
                  <a:srgbClr val="009900"/>
                </a:solidFill>
              </a:rPr>
              <a:t>34</a:t>
            </a:r>
            <a:r>
              <a:rPr lang="en-US" dirty="0">
                <a:solidFill>
                  <a:srgbClr val="009900"/>
                </a:solidFill>
              </a:rPr>
              <a:t> cm</a:t>
            </a:r>
            <a:r>
              <a:rPr lang="en-US" baseline="30000" dirty="0">
                <a:solidFill>
                  <a:srgbClr val="009900"/>
                </a:solidFill>
              </a:rPr>
              <a:t>-2</a:t>
            </a:r>
            <a:r>
              <a:rPr lang="en-US" dirty="0">
                <a:solidFill>
                  <a:srgbClr val="009900"/>
                </a:solidFill>
              </a:rPr>
              <a:t>s</a:t>
            </a:r>
            <a:r>
              <a:rPr lang="en-US" baseline="30000" dirty="0">
                <a:solidFill>
                  <a:srgbClr val="009900"/>
                </a:solidFill>
              </a:rPr>
              <a:t>-1</a:t>
            </a:r>
            <a:r>
              <a:rPr lang="en-US" dirty="0">
                <a:solidFill>
                  <a:srgbClr val="009900"/>
                </a:solidFill>
              </a:rPr>
              <a:t> x 25 ns /  0.8 = 23</a:t>
            </a:r>
          </a:p>
          <a:p>
            <a:pPr algn="l">
              <a:buFont typeface="Symbol" charset="0"/>
              <a:buNone/>
            </a:pPr>
            <a:endParaRPr lang="en-US" dirty="0">
              <a:solidFill>
                <a:srgbClr val="009900"/>
              </a:solidFill>
            </a:endParaRPr>
          </a:p>
          <a:p>
            <a:pPr algn="l">
              <a:buFont typeface="Symbol" charset="0"/>
              <a:buNone/>
            </a:pPr>
            <a:r>
              <a:rPr lang="en-US" dirty="0">
                <a:solidFill>
                  <a:srgbClr val="009900"/>
                </a:solidFill>
              </a:rPr>
              <a:t>Big change compared to recent and current machines</a:t>
            </a:r>
            <a:r>
              <a:rPr lang="en-US" dirty="0" smtClean="0">
                <a:solidFill>
                  <a:srgbClr val="009900"/>
                </a:solidFill>
              </a:rPr>
              <a:t>:</a:t>
            </a:r>
            <a:endParaRPr lang="en-US" dirty="0">
              <a:solidFill>
                <a:srgbClr val="CC0000"/>
              </a:solidFill>
            </a:endParaRPr>
          </a:p>
          <a:p>
            <a:pPr algn="l">
              <a:buFont typeface="Symbol" charset="0"/>
              <a:buNone/>
            </a:pPr>
            <a:r>
              <a:rPr lang="en-US" dirty="0"/>
              <a:t>LEP:           </a:t>
            </a:r>
            <a:r>
              <a:rPr lang="en-US" dirty="0" err="1">
                <a:latin typeface="Symbol" charset="0"/>
              </a:rPr>
              <a:t>D</a:t>
            </a:r>
            <a:r>
              <a:rPr lang="en-US" dirty="0" err="1"/>
              <a:t>t</a:t>
            </a:r>
            <a:r>
              <a:rPr lang="en-US" dirty="0"/>
              <a:t> = 22 </a:t>
            </a:r>
            <a:r>
              <a:rPr lang="en-US" dirty="0" err="1">
                <a:latin typeface="Symbol" charset="0"/>
              </a:rPr>
              <a:t>m</a:t>
            </a:r>
            <a:r>
              <a:rPr lang="en-US" dirty="0" err="1"/>
              <a:t>s</a:t>
            </a:r>
            <a:r>
              <a:rPr lang="en-US" dirty="0"/>
              <a:t>      and        &lt;n&gt; &lt;&lt; 1</a:t>
            </a:r>
          </a:p>
          <a:p>
            <a:pPr algn="l">
              <a:buFont typeface="Symbol" charset="0"/>
              <a:buNone/>
            </a:pPr>
            <a:r>
              <a:rPr lang="en-US" dirty="0" err="1"/>
              <a:t>SppS</a:t>
            </a:r>
            <a:r>
              <a:rPr lang="en-US" dirty="0"/>
              <a:t>:          </a:t>
            </a:r>
            <a:r>
              <a:rPr lang="en-US" dirty="0" err="1">
                <a:latin typeface="Symbol" charset="0"/>
              </a:rPr>
              <a:t>D</a:t>
            </a:r>
            <a:r>
              <a:rPr lang="en-US" dirty="0" err="1"/>
              <a:t>t</a:t>
            </a:r>
            <a:r>
              <a:rPr lang="en-US" dirty="0"/>
              <a:t> = 3.3 </a:t>
            </a:r>
            <a:r>
              <a:rPr lang="en-US" dirty="0" err="1">
                <a:latin typeface="Symbol" charset="0"/>
              </a:rPr>
              <a:t>m</a:t>
            </a:r>
            <a:r>
              <a:rPr lang="en-US" dirty="0" err="1"/>
              <a:t>s</a:t>
            </a:r>
            <a:r>
              <a:rPr lang="en-US" dirty="0"/>
              <a:t>     and        &lt;n&gt;  </a:t>
            </a:r>
            <a:r>
              <a:rPr lang="en-US" dirty="0">
                <a:sym typeface="Symbol" charset="0"/>
              </a:rPr>
              <a:t></a:t>
            </a:r>
            <a:r>
              <a:rPr lang="en-US" dirty="0"/>
              <a:t>  3</a:t>
            </a:r>
          </a:p>
          <a:p>
            <a:pPr algn="l">
              <a:buFont typeface="Symbol" charset="0"/>
              <a:buNone/>
            </a:pPr>
            <a:r>
              <a:rPr lang="en-US" dirty="0"/>
              <a:t>HERA:       </a:t>
            </a:r>
            <a:r>
              <a:rPr lang="en-US" dirty="0" err="1">
                <a:latin typeface="Symbol" charset="0"/>
              </a:rPr>
              <a:t>D</a:t>
            </a:r>
            <a:r>
              <a:rPr lang="en-US" dirty="0" err="1"/>
              <a:t>t</a:t>
            </a:r>
            <a:r>
              <a:rPr lang="en-US" dirty="0"/>
              <a:t> = 96 ns      and        &lt;n&gt; &lt;&lt; 1</a:t>
            </a:r>
          </a:p>
          <a:p>
            <a:pPr algn="l">
              <a:buFont typeface="Symbol" charset="0"/>
              <a:buNone/>
            </a:pPr>
            <a:r>
              <a:rPr lang="en-US" dirty="0" err="1"/>
              <a:t>Tevatron</a:t>
            </a:r>
            <a:r>
              <a:rPr lang="en-US" dirty="0"/>
              <a:t>:   </a:t>
            </a:r>
            <a:r>
              <a:rPr lang="en-US" dirty="0" err="1">
                <a:latin typeface="Symbol" charset="0"/>
              </a:rPr>
              <a:t>D</a:t>
            </a:r>
            <a:r>
              <a:rPr lang="en-US" dirty="0" err="1"/>
              <a:t>t</a:t>
            </a:r>
            <a:r>
              <a:rPr lang="en-US" dirty="0"/>
              <a:t> = 0.4 </a:t>
            </a:r>
            <a:r>
              <a:rPr lang="en-US" dirty="0" err="1">
                <a:latin typeface="Symbol" charset="0"/>
              </a:rPr>
              <a:t>m</a:t>
            </a:r>
            <a:r>
              <a:rPr lang="en-US" dirty="0" err="1"/>
              <a:t>s</a:t>
            </a:r>
            <a:r>
              <a:rPr lang="en-US" dirty="0"/>
              <a:t>     and        &lt;n&gt;  </a:t>
            </a:r>
            <a:r>
              <a:rPr lang="en-US" dirty="0">
                <a:sym typeface="Symbol" charset="0"/>
              </a:rPr>
              <a:t></a:t>
            </a:r>
            <a:r>
              <a:rPr lang="en-US" dirty="0"/>
              <a:t>  2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4000">
                <a:solidFill>
                  <a:srgbClr val="FF0000"/>
                </a:solidFill>
              </a:rPr>
              <a:t>Physics at the LHC: the environment</a:t>
            </a:r>
          </a:p>
        </p:txBody>
      </p:sp>
      <p:pic>
        <p:nvPicPr>
          <p:cNvPr id="7" name="Picture 6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0692"/>
            <a:ext cx="9144000" cy="30773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1994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37" y="104483"/>
            <a:ext cx="8229600" cy="3403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Rapidity, pseudo-rapidity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54CB0-EB33-F94A-A247-7D7EE3AF6B9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8526" y="828842"/>
            <a:ext cx="2898274" cy="24099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9937" y="628316"/>
            <a:ext cx="5160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experimental particle physics, </a:t>
            </a:r>
            <a:r>
              <a:rPr lang="en-US" dirty="0" err="1" smtClean="0"/>
              <a:t>pseudorapidity</a:t>
            </a:r>
            <a:r>
              <a:rPr lang="en-US" dirty="0" smtClean="0"/>
              <a:t>, </a:t>
            </a:r>
            <a:r>
              <a:rPr lang="en-US" dirty="0" err="1" smtClean="0"/>
              <a:t>η</a:t>
            </a:r>
            <a:r>
              <a:rPr lang="en-US" dirty="0" smtClean="0"/>
              <a:t>, is a commonly used spatial coordinate describing the angle of a particle relative to the beam axis. It is defined as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25" y="1545337"/>
            <a:ext cx="2197100" cy="647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6928" y="2476345"/>
            <a:ext cx="316368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where </a:t>
            </a:r>
            <a:r>
              <a:rPr lang="en-US" dirty="0" err="1" smtClean="0"/>
              <a:t>θ</a:t>
            </a:r>
            <a:r>
              <a:rPr lang="en-US" dirty="0" smtClean="0"/>
              <a:t> is the angle between the particle momentum </a:t>
            </a:r>
            <a:r>
              <a:rPr lang="en-US" dirty="0" smtClean="0"/>
              <a:t>p  </a:t>
            </a:r>
            <a:r>
              <a:rPr lang="en-US" dirty="0" smtClean="0"/>
              <a:t>and the beam axis. In terms of the momentum, the </a:t>
            </a:r>
            <a:r>
              <a:rPr lang="en-US" dirty="0" err="1" smtClean="0"/>
              <a:t>pseudorapidity</a:t>
            </a:r>
            <a:r>
              <a:rPr lang="en-US" dirty="0" smtClean="0"/>
              <a:t> variable can be written as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748" y="3627828"/>
            <a:ext cx="2235200" cy="6477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9937" y="4400550"/>
            <a:ext cx="452922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the limit where the particle is travelling close to the speed of light, or in the approximation that the mass of the particle is nearly zero, </a:t>
            </a:r>
            <a:r>
              <a:rPr lang="en-US" dirty="0" err="1" smtClean="0"/>
              <a:t>pseudorapidity</a:t>
            </a:r>
            <a:r>
              <a:rPr lang="en-US" dirty="0" smtClean="0"/>
              <a:t> is numerically close to the experimental particle physicist's definition of rapidity,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579" y="6032500"/>
            <a:ext cx="2032000" cy="6477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759158" y="3036220"/>
            <a:ext cx="1229895" cy="1588"/>
          </a:xfrm>
          <a:prstGeom prst="straightConnector1">
            <a:avLst/>
          </a:prstGeom>
          <a:ln w="76200" cap="flat" cmpd="sng" algn="ctr">
            <a:solidFill>
              <a:srgbClr val="D4666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5948050" y="3033044"/>
            <a:ext cx="1096210" cy="3176"/>
          </a:xfrm>
          <a:prstGeom prst="straightConnector1">
            <a:avLst/>
          </a:prstGeom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97769" y="683845"/>
            <a:ext cx="908537" cy="762103"/>
          </a:xfrm>
          <a:prstGeom prst="ellipse">
            <a:avLst/>
          </a:prstGeom>
          <a:noFill/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563442" y="2378653"/>
            <a:ext cx="1219097" cy="914400"/>
          </a:xfrm>
          <a:prstGeom prst="ellipse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496155" y="639011"/>
            <a:ext cx="2284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660066"/>
                </a:solidFill>
              </a:rPr>
              <a:t>Central region</a:t>
            </a:r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96801" y="3462179"/>
            <a:ext cx="185830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Forward Region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69765" y="3122676"/>
            <a:ext cx="92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46661"/>
                </a:solidFill>
              </a:rPr>
              <a:t>Protons</a:t>
            </a:r>
            <a:endParaRPr lang="en-US" b="1" dirty="0">
              <a:solidFill>
                <a:srgbClr val="D4666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88864" y="3122676"/>
            <a:ext cx="92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46661"/>
                </a:solidFill>
              </a:rPr>
              <a:t>Protons</a:t>
            </a:r>
            <a:endParaRPr lang="en-US" b="1" dirty="0">
              <a:solidFill>
                <a:srgbClr val="D46661"/>
              </a:solidFill>
            </a:endParaRPr>
          </a:p>
        </p:txBody>
      </p:sp>
      <p:sp>
        <p:nvSpPr>
          <p:cNvPr id="25" name="Can 24"/>
          <p:cNvSpPr/>
          <p:nvPr/>
        </p:nvSpPr>
        <p:spPr>
          <a:xfrm rot="5400000">
            <a:off x="5566130" y="372962"/>
            <a:ext cx="1674596" cy="5481143"/>
          </a:xfrm>
          <a:prstGeom prst="can">
            <a:avLst>
              <a:gd name="adj" fmla="val 17416"/>
            </a:avLst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759158" y="4094877"/>
            <a:ext cx="4064000" cy="25853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In </a:t>
            </a:r>
            <a:r>
              <a:rPr lang="en-US" b="1" dirty="0" err="1" smtClean="0"/>
              <a:t>hadron</a:t>
            </a:r>
            <a:r>
              <a:rPr lang="en-US" b="1" dirty="0" smtClean="0"/>
              <a:t> collider physics, the rapidity (or </a:t>
            </a:r>
            <a:r>
              <a:rPr lang="en-US" b="1" dirty="0" err="1" smtClean="0"/>
              <a:t>pseudorapidity</a:t>
            </a:r>
            <a:r>
              <a:rPr lang="en-US" b="1" dirty="0" smtClean="0"/>
              <a:t>) is preferred over the polar angle </a:t>
            </a:r>
            <a:r>
              <a:rPr lang="en-US" b="1" dirty="0" err="1" smtClean="0"/>
              <a:t>θ</a:t>
            </a:r>
            <a:r>
              <a:rPr lang="en-US" b="1" dirty="0" smtClean="0"/>
              <a:t> because, loosely speaking, particle production is constant as a function of rapidity. One speaks of the forward direction in a </a:t>
            </a:r>
            <a:r>
              <a:rPr lang="en-US" b="1" dirty="0" err="1" smtClean="0"/>
              <a:t>hadron</a:t>
            </a:r>
            <a:r>
              <a:rPr lang="en-US" b="1" dirty="0" smtClean="0"/>
              <a:t> collider experiment, which refers to regions of the detector that are close to the beam axis, at high |</a:t>
            </a:r>
            <a:r>
              <a:rPr lang="en-US" b="1" dirty="0" err="1" smtClean="0"/>
              <a:t>η</a:t>
            </a:r>
            <a:r>
              <a:rPr lang="en-US" b="1" dirty="0" smtClean="0"/>
              <a:t>|.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759158" y="2286003"/>
            <a:ext cx="1018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Detector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42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HiggsHunting'10-tsv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ADC2DC-8E85-6F47-A305-CF4BE589472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2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009"/>
            <a:ext cx="8229600" cy="4472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LHC Project</a:t>
            </a:r>
            <a:endParaRPr lang="en-US" dirty="0"/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3385" y="1981200"/>
            <a:ext cx="7737231" cy="41148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800"/>
          </a:p>
        </p:txBody>
      </p:sp>
      <p:pic>
        <p:nvPicPr>
          <p:cNvPr id="3277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185" y="641350"/>
            <a:ext cx="844061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45" name="Text Box 5"/>
          <p:cNvSpPr txBox="1">
            <a:spLocks noChangeArrowheads="1"/>
          </p:cNvSpPr>
          <p:nvPr/>
        </p:nvSpPr>
        <p:spPr bwMode="auto">
          <a:xfrm>
            <a:off x="6828515" y="1676401"/>
            <a:ext cx="14847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solidFill>
                  <a:srgbClr val="B5E8FF"/>
                </a:solidFill>
                <a:latin typeface="Tahoma" charset="0"/>
                <a:ea typeface="+mn-ea"/>
                <a:cs typeface="+mn-cs"/>
              </a:rPr>
              <a:t>Lake Geneva</a:t>
            </a:r>
            <a:endParaRPr lang="en-US" sz="2400">
              <a:latin typeface="Tahoma" charset="0"/>
              <a:ea typeface="+mn-ea"/>
              <a:cs typeface="+mn-cs"/>
            </a:endParaRPr>
          </a:p>
        </p:txBody>
      </p:sp>
      <p:sp>
        <p:nvSpPr>
          <p:cNvPr id="1392646" name="Text Box 6"/>
          <p:cNvSpPr txBox="1">
            <a:spLocks noChangeArrowheads="1"/>
          </p:cNvSpPr>
          <p:nvPr/>
        </p:nvSpPr>
        <p:spPr bwMode="auto">
          <a:xfrm>
            <a:off x="215545" y="1143000"/>
            <a:ext cx="313419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US" sz="240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+mn-ea"/>
                <a:cs typeface="+mn-cs"/>
              </a:rPr>
              <a:t>Large </a:t>
            </a:r>
            <a:r>
              <a:rPr lang="de-DE" sz="240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+mn-ea"/>
                <a:cs typeface="+mn-cs"/>
              </a:rPr>
              <a:t>Hadron</a:t>
            </a:r>
            <a:r>
              <a:rPr lang="en-US" sz="240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+mn-ea"/>
                <a:cs typeface="+mn-cs"/>
              </a:rPr>
              <a:t> Collider</a:t>
            </a:r>
          </a:p>
          <a:p>
            <a:pPr algn="ctr" eaLnBrk="0" hangingPunct="0">
              <a:defRPr/>
            </a:pPr>
            <a:r>
              <a:rPr lang="en-US" sz="180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+mn-ea"/>
                <a:cs typeface="+mn-cs"/>
              </a:rPr>
              <a:t>27 km circumference</a:t>
            </a:r>
            <a:endParaRPr lang="en-US" sz="2400">
              <a:latin typeface="Tahoma" charset="0"/>
              <a:ea typeface="+mn-ea"/>
              <a:cs typeface="+mn-cs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231174" y="2209800"/>
            <a:ext cx="2730013" cy="3128963"/>
            <a:chOff x="2205" y="1392"/>
            <a:chExt cx="1863" cy="1971"/>
          </a:xfrm>
        </p:grpSpPr>
        <p:sp>
          <p:nvSpPr>
            <p:cNvPr id="1392647" name="Text Box 7"/>
            <p:cNvSpPr txBox="1">
              <a:spLocks noChangeArrowheads="1"/>
            </p:cNvSpPr>
            <p:nvPr/>
          </p:nvSpPr>
          <p:spPr bwMode="auto">
            <a:xfrm>
              <a:off x="2205" y="1392"/>
              <a:ext cx="58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defRPr/>
              </a:pPr>
              <a:r>
                <a:rPr lang="en-US" sz="2400" b="1">
                  <a:solidFill>
                    <a:srgbClr val="B5E8FF"/>
                  </a:solidFill>
                  <a:latin typeface="Tahoma" charset="0"/>
                  <a:ea typeface="+mn-ea"/>
                  <a:cs typeface="+mn-cs"/>
                </a:rPr>
                <a:t>CMS</a:t>
              </a:r>
              <a:endParaRPr lang="en-US" sz="2400" b="1">
                <a:latin typeface="Tahoma" charset="0"/>
                <a:ea typeface="+mn-ea"/>
                <a:cs typeface="+mn-cs"/>
              </a:endParaRPr>
            </a:p>
          </p:txBody>
        </p:sp>
        <p:sp>
          <p:nvSpPr>
            <p:cNvPr id="1392648" name="Text Box 8"/>
            <p:cNvSpPr txBox="1">
              <a:spLocks noChangeArrowheads="1"/>
            </p:cNvSpPr>
            <p:nvPr/>
          </p:nvSpPr>
          <p:spPr bwMode="auto">
            <a:xfrm>
              <a:off x="3273" y="3072"/>
              <a:ext cx="79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defRPr/>
              </a:pPr>
              <a:r>
                <a:rPr lang="en-US" sz="2400" b="1">
                  <a:solidFill>
                    <a:srgbClr val="B5E8FF"/>
                  </a:solidFill>
                  <a:latin typeface="Tahoma" charset="0"/>
                  <a:ea typeface="+mn-ea"/>
                  <a:cs typeface="+mn-cs"/>
                </a:rPr>
                <a:t>ATLAS</a:t>
              </a:r>
              <a:endParaRPr lang="en-US" sz="2400" b="1">
                <a:latin typeface="Tahoma" charset="0"/>
                <a:ea typeface="+mn-ea"/>
                <a:cs typeface="+mn-cs"/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278674" y="3733801"/>
            <a:ext cx="5395546" cy="1528763"/>
            <a:chOff x="1555" y="2352"/>
            <a:chExt cx="3682" cy="963"/>
          </a:xfrm>
        </p:grpSpPr>
        <p:sp>
          <p:nvSpPr>
            <p:cNvPr id="1392649" name="Text Box 9"/>
            <p:cNvSpPr txBox="1">
              <a:spLocks noChangeArrowheads="1"/>
            </p:cNvSpPr>
            <p:nvPr/>
          </p:nvSpPr>
          <p:spPr bwMode="auto">
            <a:xfrm>
              <a:off x="4622" y="2352"/>
              <a:ext cx="61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defRPr/>
              </a:pPr>
              <a:r>
                <a:rPr lang="en-US" sz="2400">
                  <a:solidFill>
                    <a:srgbClr val="B5E8FF"/>
                  </a:solidFill>
                  <a:latin typeface="Tahoma" charset="0"/>
                  <a:ea typeface="+mn-ea"/>
                  <a:cs typeface="+mn-cs"/>
                </a:rPr>
                <a:t>LHCb</a:t>
              </a:r>
              <a:endParaRPr lang="en-US" sz="2400">
                <a:latin typeface="Tahoma" charset="0"/>
                <a:ea typeface="+mn-ea"/>
                <a:cs typeface="+mn-cs"/>
              </a:endParaRPr>
            </a:p>
          </p:txBody>
        </p:sp>
        <p:sp>
          <p:nvSpPr>
            <p:cNvPr id="1392650" name="Text Box 10"/>
            <p:cNvSpPr txBox="1">
              <a:spLocks noChangeArrowheads="1"/>
            </p:cNvSpPr>
            <p:nvPr/>
          </p:nvSpPr>
          <p:spPr bwMode="auto">
            <a:xfrm>
              <a:off x="1555" y="3024"/>
              <a:ext cx="67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defRPr/>
              </a:pPr>
              <a:r>
                <a:rPr lang="en-US" sz="2400">
                  <a:solidFill>
                    <a:srgbClr val="B5E8FF"/>
                  </a:solidFill>
                  <a:latin typeface="Tahoma" charset="0"/>
                  <a:ea typeface="+mn-ea"/>
                  <a:cs typeface="+mn-cs"/>
                </a:rPr>
                <a:t>ALICE</a:t>
              </a:r>
              <a:endParaRPr lang="en-US" sz="2400">
                <a:latin typeface="Tahoma" charset="0"/>
                <a:ea typeface="+mn-ea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095372" y="6396335"/>
            <a:ext cx="5048628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 smtClean="0">
                <a:solidFill>
                  <a:srgbClr val="002060"/>
                </a:solidFill>
                <a:latin typeface="Arial" pitchFamily="34" charset="0"/>
              </a:rPr>
              <a:t>On July 4</a:t>
            </a:r>
            <a:r>
              <a:rPr lang="en-US" sz="1200" b="1" baseline="30000" dirty="0" smtClean="0">
                <a:solidFill>
                  <a:srgbClr val="002060"/>
                </a:solidFill>
                <a:latin typeface="Arial" pitchFamily="34" charset="0"/>
              </a:rPr>
              <a:t>th</a:t>
            </a:r>
            <a:r>
              <a:rPr lang="en-US" sz="1200" b="1" dirty="0" smtClean="0">
                <a:solidFill>
                  <a:srgbClr val="002060"/>
                </a:solidFill>
                <a:latin typeface="Arial" pitchFamily="34" charset="0"/>
              </a:rPr>
              <a:t>, CERN announced the discovery of a Higgs-like boson.</a:t>
            </a:r>
          </a:p>
          <a:p>
            <a:pPr>
              <a:defRPr/>
            </a:pPr>
            <a:r>
              <a:rPr lang="en-US" sz="1200" b="1" dirty="0" smtClean="0">
                <a:solidFill>
                  <a:srgbClr val="002060"/>
                </a:solidFill>
                <a:latin typeface="Arial" pitchFamily="34" charset="0"/>
              </a:rPr>
              <a:t>What are its properties … ? What else is out there … ?  </a:t>
            </a:r>
            <a:endParaRPr lang="en-US" sz="1200" b="1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25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3" descr="C:\ST\durhampicture\f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55638"/>
            <a:ext cx="5410200" cy="489267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43" name="Group 4"/>
          <p:cNvGrpSpPr>
            <a:grpSpLocks/>
          </p:cNvGrpSpPr>
          <p:nvPr/>
        </p:nvGrpSpPr>
        <p:grpSpPr bwMode="auto">
          <a:xfrm>
            <a:off x="7010400" y="685800"/>
            <a:ext cx="2133600" cy="1447800"/>
            <a:chOff x="4416" y="1392"/>
            <a:chExt cx="1344" cy="912"/>
          </a:xfrm>
        </p:grpSpPr>
        <p:sp>
          <p:nvSpPr>
            <p:cNvPr id="61446" name="Freeform 5"/>
            <p:cNvSpPr>
              <a:spLocks noChangeAspect="1"/>
            </p:cNvSpPr>
            <p:nvPr/>
          </p:nvSpPr>
          <p:spPr bwMode="auto">
            <a:xfrm>
              <a:off x="5088" y="1824"/>
              <a:ext cx="42" cy="180"/>
            </a:xfrm>
            <a:custGeom>
              <a:avLst/>
              <a:gdLst>
                <a:gd name="T0" fmla="*/ 0 w 72"/>
                <a:gd name="T1" fmla="*/ 0 h 184"/>
                <a:gd name="T2" fmla="*/ 3 w 72"/>
                <a:gd name="T3" fmla="*/ 51 h 184"/>
                <a:gd name="T4" fmla="*/ 5 w 72"/>
                <a:gd name="T5" fmla="*/ 94 h 184"/>
                <a:gd name="T6" fmla="*/ 5 w 72"/>
                <a:gd name="T7" fmla="*/ 113 h 184"/>
                <a:gd name="T8" fmla="*/ 5 w 72"/>
                <a:gd name="T9" fmla="*/ 164 h 1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84"/>
                <a:gd name="T17" fmla="*/ 72 w 72"/>
                <a:gd name="T18" fmla="*/ 184 h 1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84">
                  <a:moveTo>
                    <a:pt x="0" y="0"/>
                  </a:moveTo>
                  <a:cubicBezTo>
                    <a:pt x="28" y="9"/>
                    <a:pt x="36" y="28"/>
                    <a:pt x="48" y="56"/>
                  </a:cubicBezTo>
                  <a:cubicBezTo>
                    <a:pt x="55" y="71"/>
                    <a:pt x="59" y="88"/>
                    <a:pt x="64" y="104"/>
                  </a:cubicBezTo>
                  <a:cubicBezTo>
                    <a:pt x="67" y="112"/>
                    <a:pt x="72" y="128"/>
                    <a:pt x="72" y="128"/>
                  </a:cubicBezTo>
                  <a:cubicBezTo>
                    <a:pt x="69" y="147"/>
                    <a:pt x="64" y="184"/>
                    <a:pt x="64" y="18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447" name="Group 6"/>
            <p:cNvGrpSpPr>
              <a:grpSpLocks/>
            </p:cNvGrpSpPr>
            <p:nvPr/>
          </p:nvGrpSpPr>
          <p:grpSpPr bwMode="auto">
            <a:xfrm>
              <a:off x="4416" y="1392"/>
              <a:ext cx="1344" cy="912"/>
              <a:chOff x="4272" y="672"/>
              <a:chExt cx="1344" cy="912"/>
            </a:xfrm>
          </p:grpSpPr>
          <p:sp>
            <p:nvSpPr>
              <p:cNvPr id="61449" name="Line 7"/>
              <p:cNvSpPr>
                <a:spLocks noChangeAspect="1" noChangeShapeType="1"/>
              </p:cNvSpPr>
              <p:nvPr/>
            </p:nvSpPr>
            <p:spPr bwMode="auto">
              <a:xfrm>
                <a:off x="4333" y="1261"/>
                <a:ext cx="1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0" name="Line 8"/>
              <p:cNvSpPr>
                <a:spLocks noChangeAspect="1" noChangeShapeType="1"/>
              </p:cNvSpPr>
              <p:nvPr/>
            </p:nvSpPr>
            <p:spPr bwMode="auto">
              <a:xfrm>
                <a:off x="4529" y="1261"/>
                <a:ext cx="2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1" name="Oval 9"/>
              <p:cNvSpPr>
                <a:spLocks noChangeAspect="1" noChangeArrowheads="1"/>
              </p:cNvSpPr>
              <p:nvPr/>
            </p:nvSpPr>
            <p:spPr bwMode="auto">
              <a:xfrm>
                <a:off x="4838" y="1250"/>
                <a:ext cx="18" cy="28"/>
              </a:xfrm>
              <a:prstGeom prst="ellipse">
                <a:avLst/>
              </a:prstGeom>
              <a:solidFill>
                <a:srgbClr val="0033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2" name="Line 10"/>
              <p:cNvSpPr>
                <a:spLocks noChangeAspect="1" noChangeShapeType="1"/>
              </p:cNvSpPr>
              <p:nvPr/>
            </p:nvSpPr>
            <p:spPr bwMode="auto">
              <a:xfrm flipH="1">
                <a:off x="5288" y="1261"/>
                <a:ext cx="19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3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4894" y="1261"/>
                <a:ext cx="39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4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4866" y="748"/>
                <a:ext cx="282" cy="46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55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4800" y="72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pPr algn="l">
                  <a:buFontTx/>
                  <a:buNone/>
                </a:pPr>
                <a:r>
                  <a:rPr lang="en-US" sz="2000">
                    <a:latin typeface="Times New Roman" charset="0"/>
                  </a:rPr>
                  <a:t>p</a:t>
                </a:r>
              </a:p>
            </p:txBody>
          </p:sp>
          <p:sp>
            <p:nvSpPr>
              <p:cNvPr id="61456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5127" y="727"/>
                <a:ext cx="27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pPr algn="l">
                  <a:buFontTx/>
                  <a:buNone/>
                </a:pPr>
                <a:r>
                  <a:rPr lang="en-US" sz="2000">
                    <a:solidFill>
                      <a:srgbClr val="009900"/>
                    </a:solidFill>
                    <a:latin typeface="Times New Roman" charset="0"/>
                  </a:rPr>
                  <a:t>p</a:t>
                </a:r>
                <a:r>
                  <a:rPr lang="en-US" sz="2000" baseline="-25000">
                    <a:solidFill>
                      <a:srgbClr val="009900"/>
                    </a:solidFill>
                    <a:latin typeface="Times New Roman" charset="0"/>
                  </a:rPr>
                  <a:t>T</a:t>
                </a:r>
                <a:endParaRPr lang="en-US" sz="2000">
                  <a:latin typeface="Times New Roman" charset="0"/>
                </a:endParaRPr>
              </a:p>
            </p:txBody>
          </p:sp>
          <p:sp>
            <p:nvSpPr>
              <p:cNvPr id="61457" name="Text Box 15"/>
              <p:cNvSpPr txBox="1">
                <a:spLocks noChangeArrowheads="1"/>
              </p:cNvSpPr>
              <p:nvPr/>
            </p:nvSpPr>
            <p:spPr bwMode="auto">
              <a:xfrm>
                <a:off x="4944" y="960"/>
                <a:ext cx="19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pPr algn="l">
                  <a:buFontTx/>
                  <a:buNone/>
                </a:pPr>
                <a:r>
                  <a:rPr lang="en-US" sz="2000">
                    <a:solidFill>
                      <a:srgbClr val="FF0000"/>
                    </a:solidFill>
                    <a:latin typeface="Times New Roman" charset="0"/>
                    <a:sym typeface="Symbol" charset="0"/>
                  </a:rPr>
                  <a:t></a:t>
                </a:r>
                <a:endParaRPr lang="en-US" sz="2000">
                  <a:solidFill>
                    <a:srgbClr val="FF0000"/>
                  </a:solidFill>
                  <a:latin typeface="Times New Roman" charset="0"/>
                </a:endParaRPr>
              </a:p>
            </p:txBody>
          </p:sp>
          <p:sp>
            <p:nvSpPr>
              <p:cNvPr id="61458" name="Rectangle 16"/>
              <p:cNvSpPr>
                <a:spLocks noChangeArrowheads="1"/>
              </p:cNvSpPr>
              <p:nvPr/>
            </p:nvSpPr>
            <p:spPr bwMode="auto">
              <a:xfrm>
                <a:off x="4272" y="672"/>
                <a:ext cx="1344" cy="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448" name="Line 17"/>
            <p:cNvSpPr>
              <a:spLocks noChangeShapeType="1"/>
            </p:cNvSpPr>
            <p:nvPr/>
          </p:nvSpPr>
          <p:spPr bwMode="auto">
            <a:xfrm>
              <a:off x="5280" y="1536"/>
              <a:ext cx="0" cy="48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488" tIns="44450" rIns="90488" bIns="44450" anchor="ctr"/>
            <a:lstStyle/>
            <a:p>
              <a:endParaRPr lang="en-US"/>
            </a:p>
          </p:txBody>
        </p:sp>
      </p:grpSp>
      <p:sp>
        <p:nvSpPr>
          <p:cNvPr id="61444" name="Text Box 18"/>
          <p:cNvSpPr txBox="1">
            <a:spLocks noChangeArrowheads="1"/>
          </p:cNvSpPr>
          <p:nvPr/>
        </p:nvSpPr>
        <p:spPr bwMode="auto">
          <a:xfrm>
            <a:off x="5530850" y="2514600"/>
            <a:ext cx="36131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buFont typeface="Zapf Dingbats" charset="0"/>
              <a:buChar char="+"/>
            </a:pPr>
            <a:r>
              <a:rPr lang="en-US" sz="2800" dirty="0">
                <a:solidFill>
                  <a:srgbClr val="009900"/>
                </a:solidFill>
              </a:rPr>
              <a:t> d</a:t>
            </a:r>
            <a:r>
              <a:rPr lang="en-US" sz="2800" dirty="0">
                <a:solidFill>
                  <a:srgbClr val="009900"/>
                </a:solidFill>
                <a:latin typeface="Symbol" charset="0"/>
              </a:rPr>
              <a:t>s</a:t>
            </a:r>
            <a:r>
              <a:rPr lang="en-US" sz="2800" dirty="0">
                <a:solidFill>
                  <a:srgbClr val="009900"/>
                </a:solidFill>
              </a:rPr>
              <a:t>/</a:t>
            </a:r>
            <a:r>
              <a:rPr lang="en-US" sz="2800" dirty="0" err="1">
                <a:solidFill>
                  <a:srgbClr val="009900"/>
                </a:solidFill>
              </a:rPr>
              <a:t>dp</a:t>
            </a:r>
            <a:r>
              <a:rPr lang="en-US" sz="2800" baseline="-25000" dirty="0" err="1">
                <a:solidFill>
                  <a:srgbClr val="009900"/>
                </a:solidFill>
              </a:rPr>
              <a:t>T</a:t>
            </a:r>
            <a:r>
              <a:rPr lang="en-US" sz="2800" dirty="0" err="1">
                <a:solidFill>
                  <a:srgbClr val="009900"/>
                </a:solidFill>
              </a:rPr>
              <a:t>dy</a:t>
            </a:r>
            <a:r>
              <a:rPr lang="en-US" sz="2800" dirty="0">
                <a:solidFill>
                  <a:srgbClr val="009900"/>
                </a:solidFill>
              </a:rPr>
              <a:t> is</a:t>
            </a:r>
          </a:p>
          <a:p>
            <a:pPr algn="r">
              <a:buFont typeface="Zapf Dingbats" charset="0"/>
              <a:buNone/>
            </a:pPr>
            <a:r>
              <a:rPr lang="en-US" sz="2800" dirty="0">
                <a:solidFill>
                  <a:srgbClr val="009900"/>
                </a:solidFill>
              </a:rPr>
              <a:t>Lorentz-invariant</a:t>
            </a:r>
          </a:p>
          <a:p>
            <a:pPr algn="r">
              <a:buFont typeface="Zapf Dingbats" charset="0"/>
              <a:buChar char="+"/>
            </a:pPr>
            <a:endParaRPr lang="en-US" sz="2800" dirty="0">
              <a:solidFill>
                <a:srgbClr val="009900"/>
              </a:solidFill>
              <a:latin typeface="Symbol" charset="0"/>
            </a:endParaRPr>
          </a:p>
          <a:p>
            <a:pPr algn="r">
              <a:buFont typeface="Zapf Dingbats" charset="0"/>
              <a:buChar char="+"/>
            </a:pPr>
            <a:r>
              <a:rPr lang="en-US" sz="2800" dirty="0">
                <a:solidFill>
                  <a:srgbClr val="009900"/>
                </a:solidFill>
                <a:latin typeface="Symbol" charset="0"/>
              </a:rPr>
              <a:t>h</a:t>
            </a:r>
            <a:r>
              <a:rPr lang="en-US" sz="2800" dirty="0">
                <a:solidFill>
                  <a:srgbClr val="009900"/>
                </a:solidFill>
              </a:rPr>
              <a:t> = y for m </a:t>
            </a:r>
            <a:r>
              <a:rPr lang="en-US" sz="2800" dirty="0">
                <a:solidFill>
                  <a:srgbClr val="009900"/>
                </a:solidFill>
                <a:sym typeface="Symbol" charset="0"/>
              </a:rPr>
              <a:t></a:t>
            </a:r>
            <a:r>
              <a:rPr lang="en-US" sz="2800" dirty="0">
                <a:solidFill>
                  <a:srgbClr val="009900"/>
                </a:solidFill>
              </a:rPr>
              <a:t> 0</a:t>
            </a:r>
          </a:p>
          <a:p>
            <a:pPr algn="r">
              <a:buFont typeface="Zapf Dingbats" charset="0"/>
              <a:buChar char="+"/>
            </a:pPr>
            <a:endParaRPr lang="en-US" sz="2800" dirty="0">
              <a:solidFill>
                <a:srgbClr val="009900"/>
              </a:solidFill>
            </a:endParaRPr>
          </a:p>
          <a:p>
            <a:pPr algn="r">
              <a:buFont typeface="Zapf Dingbats" charset="0"/>
              <a:buChar char="+"/>
            </a:pPr>
            <a:r>
              <a:rPr lang="en-US" sz="2800" dirty="0">
                <a:solidFill>
                  <a:srgbClr val="009900"/>
                </a:solidFill>
              </a:rPr>
              <a:t>Physics is ~ constant</a:t>
            </a:r>
            <a:br>
              <a:rPr lang="en-US" sz="2800" dirty="0">
                <a:solidFill>
                  <a:srgbClr val="009900"/>
                </a:solidFill>
              </a:rPr>
            </a:br>
            <a:r>
              <a:rPr lang="en-US" sz="2800" dirty="0">
                <a:solidFill>
                  <a:srgbClr val="009900"/>
                </a:solidFill>
              </a:rPr>
              <a:t>versus </a:t>
            </a:r>
            <a:r>
              <a:rPr lang="en-US" sz="2800" dirty="0">
                <a:solidFill>
                  <a:srgbClr val="009900"/>
                </a:solidFill>
                <a:latin typeface="Symbol" charset="0"/>
              </a:rPr>
              <a:t>h</a:t>
            </a:r>
            <a:r>
              <a:rPr lang="en-US" sz="2800" dirty="0">
                <a:solidFill>
                  <a:srgbClr val="009900"/>
                </a:solidFill>
              </a:rPr>
              <a:t> at fixed </a:t>
            </a:r>
            <a:r>
              <a:rPr lang="en-US" sz="2800" dirty="0" err="1">
                <a:solidFill>
                  <a:srgbClr val="009900"/>
                </a:solidFill>
              </a:rPr>
              <a:t>p</a:t>
            </a:r>
            <a:r>
              <a:rPr lang="en-US" sz="2800" baseline="-25000" dirty="0" err="1">
                <a:solidFill>
                  <a:srgbClr val="009900"/>
                </a:solidFill>
              </a:rPr>
              <a:t>T</a:t>
            </a:r>
            <a:endParaRPr lang="en-US" sz="2800" baseline="-25000" dirty="0">
              <a:solidFill>
                <a:srgbClr val="009900"/>
              </a:solidFill>
            </a:endParaRPr>
          </a:p>
        </p:txBody>
      </p:sp>
      <p:sp>
        <p:nvSpPr>
          <p:cNvPr id="61445" name="Text Box 19"/>
          <p:cNvSpPr txBox="1">
            <a:spLocks noChangeArrowheads="1"/>
          </p:cNvSpPr>
          <p:nvPr/>
        </p:nvSpPr>
        <p:spPr bwMode="auto">
          <a:xfrm>
            <a:off x="0" y="0"/>
            <a:ext cx="91440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Symbol" charset="0"/>
              <a:buNone/>
            </a:pPr>
            <a:r>
              <a:rPr lang="en-US" sz="4000">
                <a:solidFill>
                  <a:srgbClr val="FF0000"/>
                </a:solidFill>
              </a:rPr>
              <a:t>Physics at the LHC: the environment</a:t>
            </a:r>
          </a:p>
        </p:txBody>
      </p:sp>
    </p:spTree>
    <p:extLst>
      <p:ext uri="{BB962C8B-B14F-4D97-AF65-F5344CB8AC3E}">
        <p14:creationId xmlns:p14="http://schemas.microsoft.com/office/powerpoint/2010/main" val="237635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0" y="533400"/>
            <a:ext cx="9144000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Symbol" charset="0"/>
              <a:buNone/>
            </a:pPr>
            <a:r>
              <a:rPr lang="en-US" sz="2700" b="1">
                <a:solidFill>
                  <a:schemeClr val="accent2"/>
                </a:solidFill>
              </a:rPr>
              <a:t>One word about neutrinos in hadron colliders:</a:t>
            </a:r>
            <a:endParaRPr lang="en-US" sz="2700" b="1">
              <a:solidFill>
                <a:srgbClr val="009900"/>
              </a:solidFill>
            </a:endParaRPr>
          </a:p>
          <a:p>
            <a:pPr lvl="1" eaLnBrk="1" hangingPunct="1">
              <a:buFont typeface="Wingdings" charset="0"/>
              <a:buChar char="ü"/>
            </a:pPr>
            <a:r>
              <a:rPr lang="en-US" sz="1800" b="1">
                <a:solidFill>
                  <a:srgbClr val="009900"/>
                </a:solidFill>
              </a:rPr>
              <a:t> since most of the energy of the colliding protons</a:t>
            </a:r>
            <a:br>
              <a:rPr lang="en-US" sz="1800" b="1">
                <a:solidFill>
                  <a:srgbClr val="009900"/>
                </a:solidFill>
              </a:rPr>
            </a:br>
            <a:r>
              <a:rPr lang="en-US" sz="1800" b="1">
                <a:solidFill>
                  <a:srgbClr val="009900"/>
                </a:solidFill>
              </a:rPr>
              <a:t>    escapes down the beam pipe, one can only use </a:t>
            </a:r>
            <a:br>
              <a:rPr lang="en-US" sz="1800" b="1">
                <a:solidFill>
                  <a:srgbClr val="009900"/>
                </a:solidFill>
              </a:rPr>
            </a:br>
            <a:r>
              <a:rPr lang="en-US" sz="1800" b="1">
                <a:solidFill>
                  <a:srgbClr val="009900"/>
                </a:solidFill>
              </a:rPr>
              <a:t>    the energy-momentum balance in the transverse plane </a:t>
            </a:r>
            <a:r>
              <a:rPr lang="en-US" sz="1800" b="1">
                <a:solidFill>
                  <a:schemeClr val="accent2"/>
                </a:solidFill>
              </a:rPr>
              <a:t> </a:t>
            </a:r>
            <a:r>
              <a:rPr lang="en-US" sz="2700" b="1">
                <a:solidFill>
                  <a:schemeClr val="accent2"/>
                </a:solidFill>
              </a:rPr>
              <a:t/>
            </a:r>
            <a:br>
              <a:rPr lang="en-US" sz="2700" b="1">
                <a:solidFill>
                  <a:schemeClr val="accent2"/>
                </a:solidFill>
              </a:rPr>
            </a:br>
            <a:r>
              <a:rPr lang="en-US" sz="2700" b="1">
                <a:solidFill>
                  <a:schemeClr val="accent2"/>
                </a:solidFill>
              </a:rPr>
              <a:t>   </a:t>
            </a:r>
            <a:r>
              <a:rPr lang="en-US" sz="2200" b="1">
                <a:solidFill>
                  <a:srgbClr val="CC3399"/>
                </a:solidFill>
                <a:sym typeface="Symbol" charset="0"/>
              </a:rPr>
              <a:t></a:t>
            </a:r>
            <a:r>
              <a:rPr lang="en-US" sz="2100" b="1">
                <a:solidFill>
                  <a:srgbClr val="CC3399"/>
                </a:solidFill>
                <a:sym typeface="Symbol" charset="0"/>
              </a:rPr>
              <a:t> </a:t>
            </a:r>
            <a:r>
              <a:rPr lang="en-US" sz="2100" b="1">
                <a:solidFill>
                  <a:srgbClr val="CC3399"/>
                </a:solidFill>
                <a:sym typeface="Wingdings" charset="0"/>
              </a:rPr>
              <a:t>concepts such as E</a:t>
            </a:r>
            <a:r>
              <a:rPr lang="en-US" sz="2100" b="1" baseline="-25000">
                <a:solidFill>
                  <a:srgbClr val="CC3399"/>
                </a:solidFill>
                <a:sym typeface="Wingdings" charset="0"/>
              </a:rPr>
              <a:t>T</a:t>
            </a:r>
            <a:r>
              <a:rPr lang="en-US" sz="2100" b="1" baseline="30000">
                <a:solidFill>
                  <a:srgbClr val="CC3399"/>
                </a:solidFill>
                <a:sym typeface="Wingdings" charset="0"/>
              </a:rPr>
              <a:t>miss</a:t>
            </a:r>
            <a:r>
              <a:rPr lang="en-US" sz="2100" b="1">
                <a:solidFill>
                  <a:srgbClr val="CC3399"/>
                </a:solidFill>
                <a:sym typeface="Wingdings" charset="0"/>
              </a:rPr>
              <a:t>, missing transverse momentum </a:t>
            </a:r>
          </a:p>
          <a:p>
            <a:pPr lvl="1" eaLnBrk="1" hangingPunct="1"/>
            <a:r>
              <a:rPr lang="en-US" sz="2100" b="1">
                <a:solidFill>
                  <a:srgbClr val="CC3399"/>
                </a:solidFill>
                <a:sym typeface="Wingdings" charset="0"/>
              </a:rPr>
              <a:t>	   and mass are often used (only missing component is E</a:t>
            </a:r>
            <a:r>
              <a:rPr lang="en-US" sz="2100" b="1" baseline="-25000">
                <a:solidFill>
                  <a:srgbClr val="CC3399"/>
                </a:solidFill>
                <a:sym typeface="Wingdings" charset="0"/>
              </a:rPr>
              <a:t>z</a:t>
            </a:r>
            <a:r>
              <a:rPr lang="en-US" sz="2100" b="1" baseline="30000">
                <a:solidFill>
                  <a:srgbClr val="CC3399"/>
                </a:solidFill>
                <a:sym typeface="Wingdings" charset="0"/>
              </a:rPr>
              <a:t>miss</a:t>
            </a:r>
            <a:r>
              <a:rPr lang="en-US" sz="2100" b="1">
                <a:solidFill>
                  <a:srgbClr val="CC3399"/>
                </a:solidFill>
                <a:sym typeface="Wingdings" charset="0"/>
              </a:rPr>
              <a:t>)</a:t>
            </a:r>
          </a:p>
          <a:p>
            <a:pPr lvl="1" eaLnBrk="1" hangingPunct="1">
              <a:buFont typeface="Wingdings" charset="0"/>
              <a:buNone/>
            </a:pPr>
            <a:r>
              <a:rPr lang="en-US" sz="2100" b="1">
                <a:solidFill>
                  <a:srgbClr val="CC3399"/>
                </a:solidFill>
                <a:sym typeface="Wingdings" charset="0"/>
              </a:rPr>
              <a:t>    </a:t>
            </a:r>
          </a:p>
          <a:p>
            <a:pPr lvl="1" eaLnBrk="1" hangingPunct="1">
              <a:buFont typeface="Wingdings" charset="0"/>
              <a:buNone/>
            </a:pPr>
            <a:r>
              <a:rPr lang="en-US" sz="2100" b="1">
                <a:solidFill>
                  <a:srgbClr val="CC3399"/>
                </a:solidFill>
                <a:sym typeface="Symbol" charset="0"/>
              </a:rPr>
              <a:t>     </a:t>
            </a:r>
            <a:r>
              <a:rPr lang="en-US" sz="2100" b="1">
                <a:solidFill>
                  <a:srgbClr val="CC3399"/>
                </a:solidFill>
                <a:sym typeface="Wingdings" charset="0"/>
              </a:rPr>
              <a:t>reconstruct </a:t>
            </a:r>
            <a:r>
              <a:rPr lang="ja-JP" altLang="en-US" sz="2100" b="1">
                <a:solidFill>
                  <a:srgbClr val="CC3399"/>
                </a:solidFill>
                <a:sym typeface="Wingdings" charset="0"/>
              </a:rPr>
              <a:t>“</a:t>
            </a:r>
            <a:r>
              <a:rPr lang="en-US" sz="2100" b="1">
                <a:solidFill>
                  <a:srgbClr val="CC3399"/>
                </a:solidFill>
                <a:sym typeface="Wingdings" charset="0"/>
              </a:rPr>
              <a:t>fully</a:t>
            </a:r>
            <a:r>
              <a:rPr lang="ja-JP" altLang="en-US" sz="2100" b="1">
                <a:solidFill>
                  <a:srgbClr val="CC3399"/>
                </a:solidFill>
                <a:sym typeface="Wingdings" charset="0"/>
              </a:rPr>
              <a:t>”</a:t>
            </a:r>
            <a:r>
              <a:rPr lang="en-US" sz="2100" b="1">
                <a:solidFill>
                  <a:srgbClr val="CC3399"/>
                </a:solidFill>
                <a:sym typeface="Wingdings" charset="0"/>
              </a:rPr>
              <a:t> certain topologies with neutrinos,</a:t>
            </a:r>
            <a:br>
              <a:rPr lang="en-US" sz="2100" b="1">
                <a:solidFill>
                  <a:srgbClr val="CC3399"/>
                </a:solidFill>
                <a:sym typeface="Wingdings" charset="0"/>
              </a:rPr>
            </a:br>
            <a:r>
              <a:rPr lang="en-US" sz="2100" b="1">
                <a:solidFill>
                  <a:srgbClr val="CC3399"/>
                </a:solidFill>
                <a:sym typeface="Wingdings" charset="0"/>
              </a:rPr>
              <a:t>         e.g. W </a:t>
            </a:r>
            <a:r>
              <a:rPr lang="en-US" sz="2100" b="1">
                <a:solidFill>
                  <a:srgbClr val="CC3399"/>
                </a:solidFill>
                <a:sym typeface="Symbol" charset="0"/>
              </a:rPr>
              <a:t> l</a:t>
            </a:r>
            <a:r>
              <a:rPr lang="en-US" sz="2100" b="1">
                <a:solidFill>
                  <a:srgbClr val="CC3399"/>
                </a:solidFill>
                <a:latin typeface="Symbol" charset="0"/>
                <a:sym typeface="Symbol" charset="0"/>
              </a:rPr>
              <a:t>n</a:t>
            </a:r>
            <a:r>
              <a:rPr lang="en-US" sz="2100" b="1">
                <a:solidFill>
                  <a:srgbClr val="CC3399"/>
                </a:solidFill>
                <a:sym typeface="Symbol" charset="0"/>
              </a:rPr>
              <a:t> and even better H  </a:t>
            </a:r>
            <a:r>
              <a:rPr lang="en-US" sz="2100" b="1">
                <a:solidFill>
                  <a:srgbClr val="CC3399"/>
                </a:solidFill>
                <a:latin typeface="Symbol" charset="0"/>
                <a:sym typeface="Symbol" charset="0"/>
              </a:rPr>
              <a:t>tt</a:t>
            </a:r>
            <a:r>
              <a:rPr lang="en-US" sz="2100" b="1">
                <a:solidFill>
                  <a:srgbClr val="CC3399"/>
                </a:solidFill>
                <a:sym typeface="Symbol" charset="0"/>
              </a:rPr>
              <a:t>  l</a:t>
            </a:r>
            <a:r>
              <a:rPr lang="en-US" sz="2100" b="1">
                <a:solidFill>
                  <a:srgbClr val="CC3399"/>
                </a:solidFill>
                <a:latin typeface="Symbol" charset="0"/>
                <a:sym typeface="Symbol" charset="0"/>
              </a:rPr>
              <a:t>n</a:t>
            </a:r>
            <a:r>
              <a:rPr lang="en-US" sz="2100" b="1" baseline="-25000">
                <a:solidFill>
                  <a:srgbClr val="CC3399"/>
                </a:solidFill>
                <a:sym typeface="Symbol" charset="0"/>
              </a:rPr>
              <a:t>l</a:t>
            </a:r>
            <a:r>
              <a:rPr lang="en-US" sz="2100" b="1">
                <a:solidFill>
                  <a:srgbClr val="CC3399"/>
                </a:solidFill>
                <a:latin typeface="Symbol" charset="0"/>
                <a:sym typeface="Symbol" charset="0"/>
              </a:rPr>
              <a:t>n</a:t>
            </a:r>
            <a:r>
              <a:rPr lang="en-US" sz="2100" b="1" baseline="-25000">
                <a:solidFill>
                  <a:srgbClr val="CC3399"/>
                </a:solidFill>
                <a:latin typeface="Symbol" charset="0"/>
                <a:sym typeface="Symbol" charset="0"/>
              </a:rPr>
              <a:t>t</a:t>
            </a:r>
            <a:r>
              <a:rPr lang="en-US" sz="2100" b="1">
                <a:solidFill>
                  <a:srgbClr val="CC3399"/>
                </a:solidFill>
                <a:sym typeface="Symbol" charset="0"/>
              </a:rPr>
              <a:t> h</a:t>
            </a:r>
            <a:r>
              <a:rPr lang="en-US" sz="2100" b="1">
                <a:solidFill>
                  <a:srgbClr val="CC3399"/>
                </a:solidFill>
                <a:latin typeface="Symbol" charset="0"/>
                <a:sym typeface="Symbol" charset="0"/>
              </a:rPr>
              <a:t>n</a:t>
            </a:r>
            <a:r>
              <a:rPr lang="en-US" sz="2100" b="1" baseline="-25000">
                <a:solidFill>
                  <a:srgbClr val="CC3399"/>
                </a:solidFill>
                <a:latin typeface="Symbol" charset="0"/>
                <a:sym typeface="Symbol" charset="0"/>
              </a:rPr>
              <a:t>t</a:t>
            </a:r>
            <a:endParaRPr lang="en-US" sz="2100" b="1">
              <a:solidFill>
                <a:srgbClr val="CC3399"/>
              </a:solidFill>
              <a:sym typeface="Wingdings" charset="0"/>
            </a:endParaRPr>
          </a:p>
          <a:p>
            <a:pPr lvl="1" eaLnBrk="1" hangingPunct="1"/>
            <a:endParaRPr lang="en-US" sz="1800" b="1">
              <a:solidFill>
                <a:srgbClr val="009900"/>
              </a:solidFill>
              <a:sym typeface="Wingdings" charset="0"/>
            </a:endParaRPr>
          </a:p>
          <a:p>
            <a:pPr lvl="1" eaLnBrk="1" hangingPunct="1">
              <a:buFont typeface="Wingdings" charset="0"/>
              <a:buChar char="ü"/>
            </a:pPr>
            <a:r>
              <a:rPr lang="en-US" sz="1800" b="1">
                <a:solidFill>
                  <a:srgbClr val="009900"/>
                </a:solidFill>
                <a:sym typeface="Wingdings" charset="0"/>
              </a:rPr>
              <a:t> the detector must therefore be quite hermetic</a:t>
            </a:r>
            <a:r>
              <a:rPr lang="en-US" sz="2700" b="1">
                <a:solidFill>
                  <a:srgbClr val="009900"/>
                </a:solidFill>
                <a:sym typeface="Wingdings" charset="0"/>
              </a:rPr>
              <a:t/>
            </a:r>
            <a:br>
              <a:rPr lang="en-US" sz="2700" b="1">
                <a:solidFill>
                  <a:srgbClr val="009900"/>
                </a:solidFill>
                <a:sym typeface="Wingdings" charset="0"/>
              </a:rPr>
            </a:br>
            <a:r>
              <a:rPr lang="en-US" sz="2000" b="1">
                <a:solidFill>
                  <a:srgbClr val="CC3399"/>
                </a:solidFill>
                <a:sym typeface="Wingdings" charset="0"/>
              </a:rPr>
              <a:t> </a:t>
            </a:r>
            <a:r>
              <a:rPr lang="en-US" sz="2000" b="1">
                <a:solidFill>
                  <a:srgbClr val="CC3399"/>
                </a:solidFill>
                <a:sym typeface="Symbol" charset="0"/>
              </a:rPr>
              <a:t></a:t>
            </a:r>
            <a:r>
              <a:rPr lang="en-US" sz="2000" b="1">
                <a:solidFill>
                  <a:srgbClr val="CC3399"/>
                </a:solidFill>
                <a:sym typeface="Wingdings" charset="0"/>
              </a:rPr>
              <a:t> transverse energy flow fully measured with reasonable accuracy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>
                <a:solidFill>
                  <a:srgbClr val="CC3399"/>
                </a:solidFill>
                <a:sym typeface="Wingdings" charset="0"/>
              </a:rPr>
              <a:t> 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>
                <a:solidFill>
                  <a:srgbClr val="CC3399"/>
                </a:solidFill>
                <a:sym typeface="Wingdings" charset="0"/>
              </a:rPr>
              <a:t> </a:t>
            </a:r>
            <a:r>
              <a:rPr lang="en-US" sz="2000" b="1">
                <a:solidFill>
                  <a:srgbClr val="CC3399"/>
                </a:solidFill>
                <a:sym typeface="Symbol" charset="0"/>
              </a:rPr>
              <a:t></a:t>
            </a:r>
            <a:r>
              <a:rPr lang="en-US" sz="2000" b="1">
                <a:solidFill>
                  <a:srgbClr val="CC3399"/>
                </a:solidFill>
                <a:sym typeface="Wingdings" charset="0"/>
              </a:rPr>
              <a:t> no neutrino escapes undetected</a:t>
            </a:r>
            <a:br>
              <a:rPr lang="en-US" sz="2000" b="1">
                <a:solidFill>
                  <a:srgbClr val="CC3399"/>
                </a:solidFill>
                <a:sym typeface="Wingdings" charset="0"/>
              </a:rPr>
            </a:br>
            <a:r>
              <a:rPr lang="en-US" sz="2000" b="1">
                <a:solidFill>
                  <a:srgbClr val="CC3399"/>
                </a:solidFill>
                <a:sym typeface="Wingdings" charset="0"/>
              </a:rPr>
              <a:t> </a:t>
            </a:r>
          </a:p>
          <a:p>
            <a:pPr lvl="1" eaLnBrk="1" hangingPunct="1">
              <a:buFont typeface="Wingdings" charset="0"/>
              <a:buNone/>
            </a:pPr>
            <a:r>
              <a:rPr lang="en-US" sz="2000" b="1">
                <a:solidFill>
                  <a:srgbClr val="CC3399"/>
                </a:solidFill>
                <a:sym typeface="Wingdings" charset="0"/>
              </a:rPr>
              <a:t> </a:t>
            </a:r>
            <a:r>
              <a:rPr lang="en-US" sz="2000" b="1">
                <a:solidFill>
                  <a:srgbClr val="CC3399"/>
                </a:solidFill>
                <a:sym typeface="Symbol" charset="0"/>
              </a:rPr>
              <a:t></a:t>
            </a:r>
            <a:r>
              <a:rPr lang="en-US" sz="2000" b="1">
                <a:solidFill>
                  <a:srgbClr val="CC3399"/>
                </a:solidFill>
                <a:sym typeface="Wingdings" charset="0"/>
              </a:rPr>
              <a:t> no human enters without major effort </a:t>
            </a:r>
            <a:br>
              <a:rPr lang="en-US" sz="2000" b="1">
                <a:solidFill>
                  <a:srgbClr val="CC3399"/>
                </a:solidFill>
                <a:sym typeface="Wingdings" charset="0"/>
              </a:rPr>
            </a:br>
            <a:r>
              <a:rPr lang="en-US" sz="2000" b="1">
                <a:solidFill>
                  <a:srgbClr val="CC3399"/>
                </a:solidFill>
                <a:sym typeface="Wingdings" charset="0"/>
              </a:rPr>
              <a:t>      (fast access to some parts of ATLAS/CMS quite difficult)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Symbol" charset="0"/>
              <a:buNone/>
            </a:pPr>
            <a:r>
              <a:rPr lang="en-US" sz="3400" b="1">
                <a:solidFill>
                  <a:srgbClr val="FF0000"/>
                </a:solidFill>
              </a:rPr>
              <a:t>ATLAS/CMS: from design to reality</a:t>
            </a:r>
          </a:p>
        </p:txBody>
      </p:sp>
    </p:spTree>
    <p:extLst>
      <p:ext uri="{BB962C8B-B14F-4D97-AF65-F5344CB8AC3E}">
        <p14:creationId xmlns:p14="http://schemas.microsoft.com/office/powerpoint/2010/main" val="36823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9230" y="91115"/>
            <a:ext cx="3997569" cy="3670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54CB0-EB33-F94A-A247-7D7EE3AF6B93}" type="slidenum">
              <a:rPr lang="en-US" smtClean="0"/>
              <a:pPr/>
              <a:t>22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90119" y="2526054"/>
            <a:ext cx="1229895" cy="1588"/>
          </a:xfrm>
          <a:prstGeom prst="straightConnector1">
            <a:avLst/>
          </a:prstGeom>
          <a:ln w="76200" cap="flat" cmpd="sng" algn="ctr">
            <a:solidFill>
              <a:srgbClr val="D4666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>
            <a:off x="2179011" y="2522878"/>
            <a:ext cx="1096210" cy="3176"/>
          </a:xfrm>
          <a:prstGeom prst="straightConnector1">
            <a:avLst/>
          </a:prstGeom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00726" y="2612510"/>
            <a:ext cx="92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46661"/>
                </a:solidFill>
              </a:rPr>
              <a:t>Protons</a:t>
            </a:r>
            <a:endParaRPr lang="en-US" b="1" dirty="0">
              <a:solidFill>
                <a:srgbClr val="D4666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7855" y="2125580"/>
            <a:ext cx="92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D46661"/>
                </a:solidFill>
              </a:rPr>
              <a:t>Protons</a:t>
            </a:r>
            <a:endParaRPr lang="en-US" b="1" dirty="0">
              <a:solidFill>
                <a:srgbClr val="D4666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617160" y="2809622"/>
            <a:ext cx="1845418" cy="12782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662649" y="2855112"/>
            <a:ext cx="1843832" cy="11888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871739" y="3064202"/>
            <a:ext cx="1758964" cy="8555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1774109" y="3017412"/>
            <a:ext cx="80980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1372436" y="3070266"/>
            <a:ext cx="1263539" cy="349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 flipV="1">
            <a:off x="1323431" y="2527641"/>
            <a:ext cx="854786" cy="6273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V="1">
            <a:off x="695008" y="1042845"/>
            <a:ext cx="1510055" cy="1456365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V="1">
            <a:off x="1886387" y="2231047"/>
            <a:ext cx="397300" cy="186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0800000">
            <a:off x="1323431" y="2125578"/>
            <a:ext cx="854786" cy="402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220014" y="2527643"/>
            <a:ext cx="680891" cy="6273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 flipH="1" flipV="1">
            <a:off x="2426326" y="524222"/>
            <a:ext cx="1697789" cy="13528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 flipH="1" flipV="1">
            <a:off x="2172329" y="741949"/>
            <a:ext cx="1697789" cy="10694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 flipH="1" flipV="1">
            <a:off x="2138912" y="1015994"/>
            <a:ext cx="1457157" cy="7620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2486484" y="1015999"/>
            <a:ext cx="1352885" cy="11095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2486484" y="1216526"/>
            <a:ext cx="1724526" cy="909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2486484" y="1417052"/>
            <a:ext cx="1069473" cy="708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2134098" y="2170493"/>
            <a:ext cx="397301" cy="307476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5400000" flipH="1" flipV="1">
            <a:off x="2466433" y="1036054"/>
            <a:ext cx="1109579" cy="1069470"/>
          </a:xfrm>
          <a:prstGeom prst="straightConnector1">
            <a:avLst/>
          </a:prstGeom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042191" y="4305498"/>
            <a:ext cx="167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Isolated Particle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78793" y="831333"/>
            <a:ext cx="167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Isolated Particle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55960" y="1479249"/>
            <a:ext cx="212296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Non Isolated Particle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inside a jet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34775" y="835863"/>
            <a:ext cx="30621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Isolation: track density</a:t>
            </a:r>
          </a:p>
          <a:p>
            <a:r>
              <a:rPr lang="en-US" b="1" dirty="0" smtClean="0"/>
              <a:t>or energy deposit in the</a:t>
            </a:r>
          </a:p>
          <a:p>
            <a:r>
              <a:rPr lang="en-US" b="1" dirty="0" smtClean="0"/>
              <a:t>vicinity of a particle of </a:t>
            </a:r>
          </a:p>
          <a:p>
            <a:r>
              <a:rPr lang="en-US" b="1" dirty="0" smtClean="0"/>
              <a:t>Interest. Important for</a:t>
            </a:r>
          </a:p>
          <a:p>
            <a:r>
              <a:rPr lang="en-US" b="1" dirty="0" smtClean="0"/>
              <a:t>Particle identification because</a:t>
            </a:r>
          </a:p>
          <a:p>
            <a:r>
              <a:rPr lang="en-US" b="1" dirty="0" smtClean="0"/>
              <a:t>Isolated particles are easier to</a:t>
            </a:r>
          </a:p>
          <a:p>
            <a:r>
              <a:rPr lang="en-US" b="1" dirty="0" smtClean="0"/>
              <a:t>Indentify.</a:t>
            </a:r>
            <a:endParaRPr lang="en-US" b="1" dirty="0"/>
          </a:p>
        </p:txBody>
      </p:sp>
      <p:sp>
        <p:nvSpPr>
          <p:cNvPr id="82" name="Extract 81"/>
          <p:cNvSpPr/>
          <p:nvPr/>
        </p:nvSpPr>
        <p:spPr>
          <a:xfrm rot="19200000">
            <a:off x="2063704" y="2203444"/>
            <a:ext cx="1097493" cy="1699829"/>
          </a:xfrm>
          <a:prstGeom prst="flowChartExtra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Arrow Connector 83"/>
          <p:cNvCxnSpPr/>
          <p:nvPr/>
        </p:nvCxnSpPr>
        <p:spPr>
          <a:xfrm rot="16200000" flipH="1">
            <a:off x="2086875" y="2618984"/>
            <a:ext cx="1843836" cy="1661152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2220016" y="2527642"/>
            <a:ext cx="1619355" cy="1349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16200000" flipH="1">
            <a:off x="2106047" y="2601401"/>
            <a:ext cx="454199" cy="3066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16200000" flipH="1">
            <a:off x="1940764" y="2765095"/>
            <a:ext cx="895466" cy="420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340997" y="2755148"/>
            <a:ext cx="348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6"/>
                </a:solidFill>
              </a:rPr>
              <a:t>The vicinity: </a:t>
            </a:r>
            <a:r>
              <a:rPr lang="en-US" sz="1800" b="1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D</a:t>
            </a:r>
            <a:r>
              <a:rPr lang="en-US" sz="1800" b="1" dirty="0" smtClean="0">
                <a:solidFill>
                  <a:schemeClr val="accent6"/>
                </a:solidFill>
              </a:rPr>
              <a:t>R = √ (</a:t>
            </a:r>
            <a:r>
              <a:rPr lang="en-US" sz="1800" b="1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Dh</a:t>
            </a:r>
            <a:r>
              <a:rPr lang="en-US" sz="1800" b="1" baseline="30000" dirty="0" smtClean="0">
                <a:solidFill>
                  <a:schemeClr val="accent6"/>
                </a:solidFill>
              </a:rPr>
              <a:t>2</a:t>
            </a:r>
            <a:r>
              <a:rPr lang="en-US" sz="1800" b="1" dirty="0" smtClean="0">
                <a:solidFill>
                  <a:schemeClr val="accent6"/>
                </a:solidFill>
              </a:rPr>
              <a:t> + </a:t>
            </a:r>
            <a:r>
              <a:rPr lang="en-US" sz="1800" b="1" dirty="0" smtClean="0">
                <a:solidFill>
                  <a:schemeClr val="accent6"/>
                </a:solidFill>
                <a:latin typeface="Symbol" charset="2"/>
                <a:cs typeface="Symbol" charset="2"/>
              </a:rPr>
              <a:t>Df</a:t>
            </a:r>
            <a:r>
              <a:rPr lang="en-US" sz="1800" b="1" baseline="30000" dirty="0" smtClean="0">
                <a:solidFill>
                  <a:schemeClr val="accent6"/>
                </a:solidFill>
              </a:rPr>
              <a:t>2</a:t>
            </a:r>
            <a:r>
              <a:rPr lang="en-US" sz="1800" b="1" dirty="0" smtClean="0">
                <a:solidFill>
                  <a:schemeClr val="accent6"/>
                </a:solidFill>
              </a:rPr>
              <a:t>)</a:t>
            </a:r>
            <a:endParaRPr lang="en-US" sz="1800" b="1" dirty="0">
              <a:solidFill>
                <a:schemeClr val="accent6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rot="5400000" flipH="1" flipV="1">
            <a:off x="1038108" y="1340972"/>
            <a:ext cx="2322015" cy="41798"/>
          </a:xfrm>
          <a:prstGeom prst="straightConnector1">
            <a:avLst/>
          </a:prstGeom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V="1">
            <a:off x="2179806" y="2522878"/>
            <a:ext cx="2753436" cy="4"/>
          </a:xfrm>
          <a:prstGeom prst="straightConnector1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933242" y="2232189"/>
            <a:ext cx="463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latin typeface="Symbol" charset="2"/>
                <a:cs typeface="Symbol" charset="2"/>
              </a:rPr>
              <a:t>h</a:t>
            </a:r>
            <a:endParaRPr lang="en-US" sz="3600" dirty="0">
              <a:latin typeface="Symbol" charset="2"/>
              <a:cs typeface="Symbol" charset="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536027" y="200863"/>
            <a:ext cx="4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latin typeface="Symbol" charset="2"/>
                <a:cs typeface="Symbol" charset="2"/>
              </a:rPr>
              <a:t>f</a:t>
            </a:r>
            <a:endParaRPr lang="en-US" sz="3600" dirty="0">
              <a:latin typeface="Symbol" charset="2"/>
              <a:cs typeface="Symbol" charset="2"/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 rot="10800000" flipV="1">
            <a:off x="3555957" y="2981840"/>
            <a:ext cx="1609194" cy="365335"/>
          </a:xfrm>
          <a:prstGeom prst="straightConnector1">
            <a:avLst/>
          </a:prstGeom>
          <a:ln>
            <a:solidFill>
              <a:srgbClr val="F7964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288030" y="4371478"/>
            <a:ext cx="37684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 charset="2"/>
              <a:buChar char="h"/>
            </a:pPr>
            <a:r>
              <a:rPr lang="en-US" dirty="0" smtClean="0"/>
              <a:t>= </a:t>
            </a:r>
            <a:r>
              <a:rPr lang="en-US" dirty="0" err="1" smtClean="0"/>
              <a:t>pseudorapidity</a:t>
            </a:r>
            <a:endParaRPr lang="en-US" dirty="0" smtClean="0"/>
          </a:p>
          <a:p>
            <a:pPr>
              <a:buFont typeface="Symbol" charset="2"/>
              <a:buChar char="f"/>
            </a:pPr>
            <a:r>
              <a:rPr lang="en-US" dirty="0" smtClean="0"/>
              <a:t>= </a:t>
            </a:r>
            <a:r>
              <a:rPr lang="en-US" dirty="0" err="1" smtClean="0"/>
              <a:t>azimuthal</a:t>
            </a:r>
            <a:r>
              <a:rPr lang="en-US" dirty="0" smtClean="0"/>
              <a:t> angle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= transverse momentum= √(p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+p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dirty="0" smtClean="0"/>
              <a:t> 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</a:t>
            </a:r>
            <a:r>
              <a:rPr lang="en-US" dirty="0" smtClean="0"/>
              <a:t> = longitudinal momentum</a:t>
            </a:r>
          </a:p>
          <a:p>
            <a:r>
              <a:rPr lang="en-US" dirty="0" smtClean="0"/>
              <a:t>4-momentum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</a:t>
            </a:r>
            <a:r>
              <a:rPr lang="en-US" dirty="0" smtClean="0"/>
              <a:t>, E)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1829398" y="5894200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Track Isolation: summed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of tracks in the specified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R</a:t>
            </a:r>
          </a:p>
          <a:p>
            <a:r>
              <a:rPr lang="en-US" dirty="0" err="1" smtClean="0"/>
              <a:t>Calo</a:t>
            </a:r>
            <a:r>
              <a:rPr lang="en-US" dirty="0" smtClean="0"/>
              <a:t> isolation: summed calorimeter energy deposits in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R</a:t>
            </a:r>
            <a:endParaRPr lang="en-US" dirty="0"/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957" y="3154948"/>
            <a:ext cx="4423044" cy="2738456"/>
          </a:xfrm>
          <a:prstGeom prst="rect">
            <a:avLst/>
          </a:prstGeom>
        </p:spPr>
      </p:pic>
      <p:cxnSp>
        <p:nvCxnSpPr>
          <p:cNvPr id="113" name="Straight Connector 112"/>
          <p:cNvCxnSpPr/>
          <p:nvPr/>
        </p:nvCxnSpPr>
        <p:spPr>
          <a:xfrm rot="5400000" flipH="1" flipV="1">
            <a:off x="4669841" y="4839730"/>
            <a:ext cx="2016564" cy="1588"/>
          </a:xfrm>
          <a:prstGeom prst="line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79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999" y="108011"/>
            <a:ext cx="8701467" cy="1323429"/>
          </a:xfrm>
          <a:prstGeom prst="rect">
            <a:avLst/>
          </a:prstGeom>
          <a:noFill/>
          <a:ln>
            <a:noFill/>
          </a:ln>
        </p:spPr>
        <p:txBody>
          <a:bodyPr wrap="square" lIns="91430" tIns="45715" rIns="91430" bIns="45715">
            <a:spAutoFit/>
          </a:bodyPr>
          <a:lstStyle/>
          <a:p>
            <a:pPr>
              <a:defRPr/>
            </a:pPr>
            <a:r>
              <a:rPr lang="en-US" sz="1800" dirty="0" smtClean="0">
                <a:latin typeface="+mn-lt"/>
                <a:sym typeface="Wingdings"/>
              </a:rPr>
              <a:t>An example from the ATLAS detector</a:t>
            </a:r>
          </a:p>
          <a:p>
            <a:pPr>
              <a:defRPr/>
            </a:pPr>
            <a:r>
              <a:rPr lang="en-US" sz="1800" dirty="0" smtClean="0">
                <a:latin typeface="+mn-lt"/>
                <a:sym typeface="Wingdings"/>
              </a:rPr>
              <a:t>Reconstruction of a 2e2</a:t>
            </a:r>
            <a:r>
              <a:rPr lang="en-US" sz="1800" dirty="0" smtClean="0">
                <a:latin typeface="+mn-lt"/>
                <a:ea typeface="Lucida Grande"/>
                <a:cs typeface="Lucida Grande"/>
              </a:rPr>
              <a:t>μ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candidate </a:t>
            </a:r>
            <a:r>
              <a:rPr lang="en-US" sz="1800" dirty="0" smtClean="0">
                <a:latin typeface="+mn-lt"/>
              </a:rPr>
              <a:t>for the Higgs boson - with </a:t>
            </a:r>
            <a:r>
              <a:rPr lang="en-US" sz="1800" dirty="0">
                <a:latin typeface="+mn-lt"/>
              </a:rPr>
              <a:t>m</a:t>
            </a:r>
            <a:r>
              <a:rPr lang="en-US" sz="1800" baseline="-25000" dirty="0">
                <a:latin typeface="+mn-lt"/>
              </a:rPr>
              <a:t>2e2</a:t>
            </a:r>
            <a:r>
              <a:rPr lang="en-US" sz="1800" baseline="-25000" dirty="0">
                <a:latin typeface="+mn-lt"/>
                <a:ea typeface="Lucida Grande"/>
                <a:cs typeface="Lucida Grande"/>
              </a:rPr>
              <a:t>μ</a:t>
            </a:r>
            <a:r>
              <a:rPr lang="en-US" sz="1800" dirty="0">
                <a:latin typeface="+mn-lt"/>
              </a:rPr>
              <a:t>= 123.9 </a:t>
            </a:r>
            <a:r>
              <a:rPr lang="en-US" sz="1800" dirty="0" err="1" smtClean="0">
                <a:latin typeface="+mn-lt"/>
              </a:rPr>
              <a:t>GeV</a:t>
            </a:r>
            <a:endParaRPr lang="en-US" sz="1800" dirty="0" smtClean="0">
              <a:latin typeface="+mn-lt"/>
            </a:endParaRPr>
          </a:p>
          <a:p>
            <a:pPr>
              <a:defRPr/>
            </a:pPr>
            <a:endParaRPr lang="en-US" sz="800" dirty="0">
              <a:latin typeface="+mn-lt"/>
            </a:endParaRPr>
          </a:p>
          <a:p>
            <a:pPr>
              <a:defRPr/>
            </a:pPr>
            <a:r>
              <a:rPr lang="en-US" sz="1800" dirty="0" smtClean="0">
                <a:latin typeface="+mn-lt"/>
              </a:rPr>
              <a:t>We need to understand the interaction of particles with matter in order to understand the design and operation of this detector, and the analysis of the data. </a:t>
            </a:r>
            <a:endParaRPr lang="en-US" sz="1800" dirty="0">
              <a:latin typeface="+mn-lt"/>
            </a:endParaRPr>
          </a:p>
        </p:txBody>
      </p:sp>
      <p:pic>
        <p:nvPicPr>
          <p:cNvPr id="67589" name="Picture 2" descr="run205113_evt12611816_VP1Base_lego.png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682" y="1493418"/>
            <a:ext cx="7806267" cy="504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ASP2012 - SH Connell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127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0" y="115888"/>
            <a:ext cx="91440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The ATLAS Inner Detector (barrel)</a:t>
            </a:r>
          </a:p>
        </p:txBody>
      </p:sp>
      <p:sp>
        <p:nvSpPr>
          <p:cNvPr id="30723" name="Rectangle 6"/>
          <p:cNvSpPr>
            <a:spLocks noChangeArrowheads="1"/>
          </p:cNvSpPr>
          <p:nvPr/>
        </p:nvSpPr>
        <p:spPr bwMode="auto">
          <a:xfrm>
            <a:off x="1196975" y="1089025"/>
            <a:ext cx="6840538" cy="5130800"/>
          </a:xfrm>
          <a:prstGeom prst="rect">
            <a:avLst/>
          </a:prstGeom>
          <a:solidFill>
            <a:srgbClr val="FFFFFF"/>
          </a:solidFill>
          <a:ln w="3175">
            <a:solidFill>
              <a:schemeClr val="bg2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30724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05"/>
          <a:stretch>
            <a:fillRect/>
          </a:stretch>
        </p:blipFill>
        <p:spPr bwMode="auto">
          <a:xfrm>
            <a:off x="1466850" y="1177925"/>
            <a:ext cx="6075363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02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115888"/>
            <a:ext cx="91440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The ATLAS Inner Detector (one end-cap)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1449388"/>
            <a:ext cx="9144000" cy="4319587"/>
          </a:xfrm>
          <a:prstGeom prst="rect">
            <a:avLst/>
          </a:prstGeom>
          <a:solidFill>
            <a:srgbClr val="FFFFFF"/>
          </a:solidFill>
          <a:ln w="3175">
            <a:solidFill>
              <a:schemeClr val="bg2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0" y="1674813"/>
            <a:ext cx="90995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29337" name="Group 121"/>
          <p:cNvGraphicFramePr>
            <a:graphicFrameLocks noGrp="1"/>
          </p:cNvGraphicFramePr>
          <p:nvPr/>
        </p:nvGraphicFramePr>
        <p:xfrm>
          <a:off x="0" y="5295900"/>
          <a:ext cx="2986088" cy="475488"/>
        </p:xfrm>
        <a:graphic>
          <a:graphicData uri="http://schemas.openxmlformats.org/drawingml/2006/table">
            <a:tbl>
              <a:tblPr/>
              <a:tblGrid>
                <a:gridCol w="371475"/>
                <a:gridCol w="376238"/>
                <a:gridCol w="371475"/>
                <a:gridCol w="374650"/>
                <a:gridCol w="369887"/>
                <a:gridCol w="374650"/>
                <a:gridCol w="376238"/>
                <a:gridCol w="371475"/>
              </a:tblGrid>
              <a:tr h="134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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0.9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1.4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1.7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3.7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</a:tr>
              <a:tr h="88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  <a:sym typeface="Symbol" charset="0"/>
                        </a:rPr>
                        <a:t>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90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44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28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21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9.4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2.8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0.8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°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45720" marR="45720" marT="27432" marB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9999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338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1" y="328083"/>
            <a:ext cx="5334000" cy="368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bright="-4000"/>
          </a:blip>
          <a:stretch>
            <a:fillRect/>
          </a:stretch>
        </p:blipFill>
        <p:spPr>
          <a:xfrm>
            <a:off x="1276351" y="4011083"/>
            <a:ext cx="5765800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 bright="-4000"/>
          </a:blip>
          <a:stretch>
            <a:fillRect/>
          </a:stretch>
        </p:blipFill>
        <p:spPr>
          <a:xfrm>
            <a:off x="5492751" y="692150"/>
            <a:ext cx="3428998" cy="3318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739" y="143417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Inner Detector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" y="5496983"/>
            <a:ext cx="7175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Inner Detector is immersed in 2T magnetic field generated by a central</a:t>
            </a:r>
          </a:p>
          <a:p>
            <a:r>
              <a:rPr lang="en-US" dirty="0" smtClean="0"/>
              <a:t>Solenoid which extends over a length of 5.3 </a:t>
            </a:r>
            <a:r>
              <a:rPr lang="en-US" dirty="0" err="1" smtClean="0"/>
              <a:t>m</a:t>
            </a:r>
            <a:r>
              <a:rPr lang="en-US" dirty="0" smtClean="0"/>
              <a:t> with a diameter of 2.5 </a:t>
            </a:r>
            <a:r>
              <a:rPr lang="en-US" dirty="0" err="1" smtClean="0"/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3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333" y="58751"/>
            <a:ext cx="1911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Calorimeter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083" y="660916"/>
            <a:ext cx="4876800" cy="381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1409700" y="4781550"/>
            <a:ext cx="5753100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53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2000"/>
          </a:blip>
          <a:stretch>
            <a:fillRect/>
          </a:stretch>
        </p:blipFill>
        <p:spPr>
          <a:xfrm>
            <a:off x="1816100" y="201084"/>
            <a:ext cx="5511800" cy="615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69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84" y="0"/>
            <a:ext cx="5600700" cy="33231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 bright="-7000"/>
          </a:blip>
          <a:stretch>
            <a:fillRect/>
          </a:stretch>
        </p:blipFill>
        <p:spPr>
          <a:xfrm>
            <a:off x="4423834" y="3026833"/>
            <a:ext cx="4720166" cy="31728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3000" y="740833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lum bright="-2000"/>
          </a:blip>
          <a:stretch>
            <a:fillRect/>
          </a:stretch>
        </p:blipFill>
        <p:spPr>
          <a:xfrm>
            <a:off x="289984" y="3820582"/>
            <a:ext cx="4726516" cy="253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7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7772400" cy="107721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b="1" dirty="0" err="1"/>
              <a:t>pp</a:t>
            </a:r>
            <a:r>
              <a:rPr lang="en-US" b="1" dirty="0"/>
              <a:t>             </a:t>
            </a:r>
            <a:r>
              <a:rPr lang="en-US" b="1" dirty="0">
                <a:sym typeface="Symbol" charset="2"/>
              </a:rPr>
              <a:t>s = 14 </a:t>
            </a:r>
            <a:r>
              <a:rPr lang="en-US" b="1" dirty="0" err="1">
                <a:sym typeface="Symbol" charset="2"/>
              </a:rPr>
              <a:t>TeV</a:t>
            </a:r>
            <a:r>
              <a:rPr lang="en-US" b="1" dirty="0">
                <a:sym typeface="Symbol" charset="2"/>
              </a:rPr>
              <a:t>          </a:t>
            </a:r>
            <a:r>
              <a:rPr lang="en-US" b="1" dirty="0" err="1">
                <a:sym typeface="Symbol" charset="2"/>
              </a:rPr>
              <a:t>L</a:t>
            </a:r>
            <a:r>
              <a:rPr lang="en-US" b="1" baseline="-25000" dirty="0" err="1">
                <a:sym typeface="Symbol" charset="2"/>
              </a:rPr>
              <a:t>design</a:t>
            </a:r>
            <a:r>
              <a:rPr lang="en-US" b="1" dirty="0">
                <a:sym typeface="Symbol" charset="2"/>
              </a:rPr>
              <a:t> = 10</a:t>
            </a:r>
            <a:r>
              <a:rPr lang="en-US" b="1" baseline="30000" dirty="0">
                <a:sym typeface="Symbol" charset="2"/>
              </a:rPr>
              <a:t>34</a:t>
            </a:r>
            <a:r>
              <a:rPr lang="en-US" b="1" dirty="0">
                <a:sym typeface="Symbol" charset="2"/>
              </a:rPr>
              <a:t> cm</a:t>
            </a:r>
            <a:r>
              <a:rPr lang="en-US" b="1" baseline="30000" dirty="0">
                <a:sym typeface="Symbol" charset="2"/>
              </a:rPr>
              <a:t>-2</a:t>
            </a:r>
            <a:r>
              <a:rPr lang="en-US" b="1" dirty="0">
                <a:sym typeface="Symbol" charset="2"/>
              </a:rPr>
              <a:t> s</a:t>
            </a:r>
            <a:r>
              <a:rPr lang="en-US" b="1" baseline="30000" dirty="0">
                <a:sym typeface="Symbol" charset="2"/>
              </a:rPr>
              <a:t>-1           </a:t>
            </a:r>
            <a:r>
              <a:rPr lang="en-US" b="1" dirty="0">
                <a:sym typeface="Symbol" charset="2"/>
              </a:rPr>
              <a:t>     </a:t>
            </a:r>
            <a:r>
              <a:rPr lang="en-US" sz="1600" b="1" dirty="0">
                <a:sym typeface="Symbol" charset="2"/>
              </a:rPr>
              <a:t>(after 2013)</a:t>
            </a:r>
          </a:p>
          <a:p>
            <a:pPr eaLnBrk="0" hangingPunct="0"/>
            <a:r>
              <a:rPr lang="en-US" b="1" dirty="0">
                <a:sym typeface="Symbol" charset="2"/>
              </a:rPr>
              <a:t>                            7 </a:t>
            </a:r>
            <a:r>
              <a:rPr lang="en-US" b="1" dirty="0" err="1">
                <a:sym typeface="Symbol" charset="2"/>
              </a:rPr>
              <a:t>TeV</a:t>
            </a:r>
            <a:r>
              <a:rPr lang="en-US" b="1" dirty="0">
                <a:sym typeface="Symbol" charset="2"/>
              </a:rPr>
              <a:t>          </a:t>
            </a:r>
            <a:r>
              <a:rPr lang="en-US" b="1" dirty="0" err="1">
                <a:sym typeface="Symbol" charset="2"/>
              </a:rPr>
              <a:t>L</a:t>
            </a:r>
            <a:r>
              <a:rPr lang="en-US" b="1" baseline="-25000" dirty="0" err="1">
                <a:sym typeface="Symbol" charset="2"/>
              </a:rPr>
              <a:t>initial</a:t>
            </a:r>
            <a:r>
              <a:rPr lang="en-US" b="1" baseline="-25000" dirty="0">
                <a:sym typeface="Symbol" charset="2"/>
              </a:rPr>
              <a:t> </a:t>
            </a:r>
            <a:r>
              <a:rPr lang="en-US" b="1" dirty="0">
                <a:sym typeface="Symbol" charset="2"/>
              </a:rPr>
              <a:t> &lt; few x 10</a:t>
            </a:r>
            <a:r>
              <a:rPr lang="en-US" b="1" baseline="30000" dirty="0">
                <a:sym typeface="Symbol" charset="2"/>
              </a:rPr>
              <a:t>33</a:t>
            </a:r>
            <a:r>
              <a:rPr lang="en-US" b="1" dirty="0">
                <a:sym typeface="Symbol" charset="2"/>
              </a:rPr>
              <a:t> cm</a:t>
            </a:r>
            <a:r>
              <a:rPr lang="en-US" b="1" baseline="30000" dirty="0">
                <a:sym typeface="Symbol" charset="2"/>
              </a:rPr>
              <a:t>-2</a:t>
            </a:r>
            <a:r>
              <a:rPr lang="en-US" b="1" dirty="0">
                <a:sym typeface="Symbol" charset="2"/>
              </a:rPr>
              <a:t> s</a:t>
            </a:r>
            <a:r>
              <a:rPr lang="en-US" b="1" baseline="30000" dirty="0">
                <a:sym typeface="Symbol" charset="2"/>
              </a:rPr>
              <a:t>-1 </a:t>
            </a:r>
            <a:r>
              <a:rPr lang="en-US" b="1" dirty="0">
                <a:sym typeface="Symbol" charset="2"/>
              </a:rPr>
              <a:t>  </a:t>
            </a:r>
            <a:r>
              <a:rPr lang="en-US" sz="1600" b="1" dirty="0" smtClean="0">
                <a:sym typeface="Symbol" charset="2"/>
              </a:rPr>
              <a:t>(2011)</a:t>
            </a:r>
            <a:endParaRPr lang="en-US" sz="1600" b="1" dirty="0">
              <a:sym typeface="Symbol" charset="2"/>
            </a:endParaRPr>
          </a:p>
          <a:p>
            <a:pPr eaLnBrk="0" hangingPunct="0"/>
            <a:r>
              <a:rPr lang="en-US" b="1" dirty="0" smtClean="0"/>
              <a:t>	         </a:t>
            </a:r>
            <a:r>
              <a:rPr lang="en-US" b="1" dirty="0">
                <a:sym typeface="Symbol" charset="2"/>
              </a:rPr>
              <a:t> </a:t>
            </a:r>
            <a:r>
              <a:rPr lang="en-US" b="1" dirty="0" smtClean="0">
                <a:sym typeface="Symbol" charset="2"/>
              </a:rPr>
              <a:t>8 </a:t>
            </a:r>
            <a:r>
              <a:rPr lang="en-US" b="1" dirty="0" err="1">
                <a:sym typeface="Symbol" charset="2"/>
              </a:rPr>
              <a:t>TeV</a:t>
            </a:r>
            <a:r>
              <a:rPr lang="en-US" b="1" dirty="0">
                <a:sym typeface="Symbol" charset="2"/>
              </a:rPr>
              <a:t>          </a:t>
            </a:r>
            <a:r>
              <a:rPr lang="en-US" b="1" dirty="0" err="1">
                <a:sym typeface="Symbol" charset="2"/>
              </a:rPr>
              <a:t>L</a:t>
            </a:r>
            <a:r>
              <a:rPr lang="en-US" b="1" baseline="-25000" dirty="0" err="1">
                <a:sym typeface="Symbol" charset="2"/>
              </a:rPr>
              <a:t>initial</a:t>
            </a:r>
            <a:r>
              <a:rPr lang="en-US" b="1" baseline="-25000" dirty="0">
                <a:sym typeface="Symbol" charset="2"/>
              </a:rPr>
              <a:t> </a:t>
            </a:r>
            <a:r>
              <a:rPr lang="en-US" b="1" dirty="0">
                <a:sym typeface="Symbol" charset="2"/>
              </a:rPr>
              <a:t> </a:t>
            </a:r>
            <a:r>
              <a:rPr lang="en-US" b="1" dirty="0" smtClean="0">
                <a:sym typeface="Symbol" charset="2"/>
              </a:rPr>
              <a:t>&lt; 6 x </a:t>
            </a:r>
            <a:r>
              <a:rPr lang="en-US" b="1" dirty="0">
                <a:sym typeface="Symbol" charset="2"/>
              </a:rPr>
              <a:t>10</a:t>
            </a:r>
            <a:r>
              <a:rPr lang="en-US" b="1" baseline="30000" dirty="0">
                <a:sym typeface="Symbol" charset="2"/>
              </a:rPr>
              <a:t>33</a:t>
            </a:r>
            <a:r>
              <a:rPr lang="en-US" b="1" dirty="0">
                <a:sym typeface="Symbol" charset="2"/>
              </a:rPr>
              <a:t> cm</a:t>
            </a:r>
            <a:r>
              <a:rPr lang="en-US" b="1" baseline="30000" dirty="0">
                <a:sym typeface="Symbol" charset="2"/>
              </a:rPr>
              <a:t>-2</a:t>
            </a:r>
            <a:r>
              <a:rPr lang="en-US" b="1" dirty="0">
                <a:sym typeface="Symbol" charset="2"/>
              </a:rPr>
              <a:t> s</a:t>
            </a:r>
            <a:r>
              <a:rPr lang="en-US" b="1" baseline="30000" dirty="0">
                <a:sym typeface="Symbol" charset="2"/>
              </a:rPr>
              <a:t>-1 </a:t>
            </a:r>
            <a:r>
              <a:rPr lang="en-US" b="1" dirty="0">
                <a:sym typeface="Symbol" charset="2"/>
              </a:rPr>
              <a:t> </a:t>
            </a:r>
            <a:r>
              <a:rPr lang="en-US" b="1" dirty="0" smtClean="0">
                <a:sym typeface="Symbol" charset="2"/>
              </a:rPr>
              <a:t>     </a:t>
            </a:r>
            <a:r>
              <a:rPr lang="en-US" sz="1600" b="1" dirty="0" smtClean="0">
                <a:sym typeface="Symbol" charset="2"/>
              </a:rPr>
              <a:t>(2012)</a:t>
            </a:r>
            <a:endParaRPr lang="en-US" b="1" dirty="0"/>
          </a:p>
          <a:p>
            <a:pPr eaLnBrk="0" hangingPunct="0"/>
            <a:r>
              <a:rPr lang="en-US" b="1" dirty="0"/>
              <a:t>Heavy ions    </a:t>
            </a:r>
            <a:r>
              <a:rPr lang="en-US" sz="1600" b="1" dirty="0"/>
              <a:t>(e.g.  </a:t>
            </a:r>
            <a:r>
              <a:rPr lang="en-US" sz="1600" b="1" dirty="0" err="1"/>
              <a:t>Pb-Pb</a:t>
            </a:r>
            <a:r>
              <a:rPr lang="en-US" sz="1600" b="1" dirty="0"/>
              <a:t>  at </a:t>
            </a:r>
            <a:r>
              <a:rPr lang="en-US" sz="1600" b="1" dirty="0">
                <a:sym typeface="Symbol" charset="2"/>
              </a:rPr>
              <a:t>~ 1150 </a:t>
            </a:r>
            <a:r>
              <a:rPr lang="en-US" sz="1600" b="1" dirty="0" err="1">
                <a:sym typeface="Symbol" charset="2"/>
              </a:rPr>
              <a:t>TeV</a:t>
            </a:r>
            <a:r>
              <a:rPr lang="en-US" sz="1600" b="1" dirty="0">
                <a:sym typeface="Symbol" charset="2"/>
              </a:rPr>
              <a:t>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6838" y="1636713"/>
            <a:ext cx="8785225" cy="5038725"/>
            <a:chOff x="61" y="1031"/>
            <a:chExt cx="5534" cy="3174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2" y="1031"/>
              <a:ext cx="4176" cy="2869"/>
              <a:chOff x="384" y="1019"/>
              <a:chExt cx="4176" cy="2869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500" y="1019"/>
                <a:ext cx="4060" cy="2869"/>
                <a:chOff x="336" y="720"/>
                <a:chExt cx="4060" cy="2869"/>
              </a:xfrm>
            </p:grpSpPr>
            <p:pic>
              <p:nvPicPr>
                <p:cNvPr id="21524" name="Picture 6" descr="LHCUnderA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36" y="720"/>
                  <a:ext cx="4060" cy="28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52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352" y="1295"/>
                  <a:ext cx="368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>
                    <a:spcBef>
                      <a:spcPct val="20000"/>
                    </a:spcBef>
                    <a:buClr>
                      <a:srgbClr val="990033"/>
                    </a:buClr>
                    <a:buSzPct val="75000"/>
                    <a:buFont typeface="Monotype Sorts" charset="2"/>
                    <a:buNone/>
                  </a:pPr>
                  <a:r>
                    <a:rPr kumimoji="1" lang="en-US" sz="900" b="1">
                      <a:solidFill>
                        <a:srgbClr val="FF5050"/>
                      </a:solidFill>
                    </a:rPr>
                    <a:t>TOTEM</a:t>
                  </a:r>
                </a:p>
              </p:txBody>
            </p:sp>
          </p:grpSp>
          <p:sp>
            <p:nvSpPr>
              <p:cNvPr id="21521" name="Line 8"/>
              <p:cNvSpPr>
                <a:spLocks noChangeShapeType="1"/>
              </p:cNvSpPr>
              <p:nvPr/>
            </p:nvSpPr>
            <p:spPr bwMode="auto">
              <a:xfrm flipV="1">
                <a:off x="384" y="3120"/>
                <a:ext cx="432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2" name="Line 9"/>
              <p:cNvSpPr>
                <a:spLocks noChangeShapeType="1"/>
              </p:cNvSpPr>
              <p:nvPr/>
            </p:nvSpPr>
            <p:spPr bwMode="auto">
              <a:xfrm flipH="1" flipV="1">
                <a:off x="3456" y="3552"/>
                <a:ext cx="48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3" name="Rectangle 10"/>
              <p:cNvSpPr>
                <a:spLocks noChangeArrowheads="1"/>
              </p:cNvSpPr>
              <p:nvPr/>
            </p:nvSpPr>
            <p:spPr bwMode="auto">
              <a:xfrm>
                <a:off x="624" y="1152"/>
                <a:ext cx="864" cy="2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1513" name="Text Box 11"/>
            <p:cNvSpPr txBox="1">
              <a:spLocks noChangeArrowheads="1"/>
            </p:cNvSpPr>
            <p:nvPr/>
          </p:nvSpPr>
          <p:spPr bwMode="auto">
            <a:xfrm>
              <a:off x="61" y="3405"/>
              <a:ext cx="798" cy="3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/>
                <a:t>ALICE: </a:t>
              </a:r>
            </a:p>
            <a:p>
              <a:pPr eaLnBrk="0" hangingPunct="0"/>
              <a:r>
                <a:rPr lang="en-US" sz="1600" b="1"/>
                <a:t>Heavy Ions</a:t>
              </a:r>
            </a:p>
          </p:txBody>
        </p:sp>
        <p:sp>
          <p:nvSpPr>
            <p:cNvPr id="21514" name="Rectangle 12"/>
            <p:cNvSpPr>
              <a:spLocks noChangeArrowheads="1"/>
            </p:cNvSpPr>
            <p:nvPr/>
          </p:nvSpPr>
          <p:spPr bwMode="auto">
            <a:xfrm>
              <a:off x="3216" y="1116"/>
              <a:ext cx="1200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81" name="Text Box 13"/>
            <p:cNvSpPr txBox="1">
              <a:spLocks noChangeArrowheads="1"/>
            </p:cNvSpPr>
            <p:nvPr/>
          </p:nvSpPr>
          <p:spPr bwMode="auto">
            <a:xfrm>
              <a:off x="4391" y="1245"/>
              <a:ext cx="1204" cy="3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600" b="1" dirty="0"/>
                <a:t>ATLAS and  CMS:</a:t>
              </a:r>
            </a:p>
            <a:p>
              <a:pPr eaLnBrk="0" hangingPunct="0">
                <a:defRPr/>
              </a:pPr>
              <a:r>
                <a:rPr lang="en-US" sz="1600" b="1" dirty="0"/>
                <a:t>general purpose</a:t>
              </a:r>
            </a:p>
          </p:txBody>
        </p:sp>
        <p:sp>
          <p:nvSpPr>
            <p:cNvPr id="21516" name="Line 14"/>
            <p:cNvSpPr>
              <a:spLocks noChangeShapeType="1"/>
            </p:cNvSpPr>
            <p:nvPr/>
          </p:nvSpPr>
          <p:spPr bwMode="auto">
            <a:xfrm flipH="1">
              <a:off x="3408" y="1452"/>
              <a:ext cx="9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7" name="Line 15"/>
            <p:cNvSpPr>
              <a:spLocks noChangeShapeType="1"/>
            </p:cNvSpPr>
            <p:nvPr/>
          </p:nvSpPr>
          <p:spPr bwMode="auto">
            <a:xfrm flipH="1">
              <a:off x="2544" y="1692"/>
              <a:ext cx="2112" cy="13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8" name="Text Box 16"/>
            <p:cNvSpPr txBox="1">
              <a:spLocks noChangeArrowheads="1"/>
            </p:cNvSpPr>
            <p:nvPr/>
          </p:nvSpPr>
          <p:spPr bwMode="auto">
            <a:xfrm>
              <a:off x="1536" y="2013"/>
              <a:ext cx="1968" cy="372"/>
            </a:xfrm>
            <a:prstGeom prst="rect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/>
                <a:t>LHC 27 km ring (previously </a:t>
              </a:r>
            </a:p>
            <a:p>
              <a:pPr eaLnBrk="0" hangingPunct="0"/>
              <a:r>
                <a:rPr lang="en-US" sz="1600" b="1"/>
                <a:t>used for the LEP e</a:t>
              </a:r>
              <a:r>
                <a:rPr lang="en-US" sz="1600" b="1" baseline="30000"/>
                <a:t>+</a:t>
              </a:r>
              <a:r>
                <a:rPr lang="en-US" sz="1600" b="1"/>
                <a:t>e</a:t>
              </a:r>
              <a:r>
                <a:rPr lang="en-US" sz="1600" b="1" baseline="30000"/>
                <a:t>-</a:t>
              </a:r>
              <a:r>
                <a:rPr lang="en-US" sz="1600" b="1"/>
                <a:t> collider) </a:t>
              </a:r>
            </a:p>
          </p:txBody>
        </p:sp>
        <p:sp>
          <p:nvSpPr>
            <p:cNvPr id="21519" name="Text Box 17"/>
            <p:cNvSpPr txBox="1">
              <a:spLocks noChangeArrowheads="1"/>
            </p:cNvSpPr>
            <p:nvPr/>
          </p:nvSpPr>
          <p:spPr bwMode="auto">
            <a:xfrm>
              <a:off x="3072" y="3837"/>
              <a:ext cx="1560" cy="3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/>
                <a:t>LHCb: </a:t>
              </a:r>
            </a:p>
            <a:p>
              <a:pPr eaLnBrk="0" hangingPunct="0"/>
              <a:r>
                <a:rPr lang="en-US" sz="1600" b="1"/>
                <a:t>B-physics, CP-violation</a:t>
              </a:r>
            </a:p>
          </p:txBody>
        </p:sp>
      </p:grp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856413" y="4572000"/>
            <a:ext cx="2070586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latin typeface="Arial" pitchFamily="34" charset="0"/>
              </a:rPr>
              <a:t>Plus</a:t>
            </a:r>
            <a:r>
              <a:rPr lang="en-US" sz="1400" b="1" dirty="0" smtClean="0">
                <a:latin typeface="Arial" pitchFamily="34" charset="0"/>
              </a:rPr>
              <a:t> 3 </a:t>
            </a:r>
            <a:r>
              <a:rPr lang="en-US" sz="1400" b="1" dirty="0">
                <a:latin typeface="Arial" pitchFamily="34" charset="0"/>
              </a:rPr>
              <a:t>much smaller </a:t>
            </a:r>
          </a:p>
          <a:p>
            <a:pPr eaLnBrk="0" hangingPunct="0">
              <a:defRPr/>
            </a:pPr>
            <a:r>
              <a:rPr lang="en-US" sz="1400" b="1" dirty="0">
                <a:latin typeface="Arial" pitchFamily="34" charset="0"/>
              </a:rPr>
              <a:t>experiments with very </a:t>
            </a:r>
          </a:p>
          <a:p>
            <a:pPr eaLnBrk="0" hangingPunct="0">
              <a:defRPr/>
            </a:pPr>
            <a:r>
              <a:rPr lang="en-US" sz="1400" b="1" dirty="0">
                <a:latin typeface="Arial" pitchFamily="34" charset="0"/>
              </a:rPr>
              <a:t>forward detectors at</a:t>
            </a:r>
          </a:p>
          <a:p>
            <a:pPr eaLnBrk="0" hangingPunct="0">
              <a:defRPr/>
            </a:pPr>
            <a:r>
              <a:rPr lang="en-US" sz="1400" b="1" dirty="0">
                <a:latin typeface="Arial" pitchFamily="34" charset="0"/>
              </a:rPr>
              <a:t>Point-1:     </a:t>
            </a:r>
            <a:r>
              <a:rPr lang="en-US" sz="1400" b="1" dirty="0" err="1">
                <a:latin typeface="Arial" pitchFamily="34" charset="0"/>
              </a:rPr>
              <a:t>LHCf</a:t>
            </a:r>
            <a:endParaRPr lang="en-US" sz="1400" b="1" dirty="0">
              <a:latin typeface="Arial" pitchFamily="34" charset="0"/>
            </a:endParaRPr>
          </a:p>
          <a:p>
            <a:pPr eaLnBrk="0" hangingPunct="0">
              <a:defRPr/>
            </a:pPr>
            <a:r>
              <a:rPr lang="en-US" sz="1400" b="1" dirty="0">
                <a:latin typeface="Arial" pitchFamily="34" charset="0"/>
              </a:rPr>
              <a:t>Point-5:     </a:t>
            </a:r>
            <a:r>
              <a:rPr lang="en-US" sz="1400" b="1" dirty="0" smtClean="0">
                <a:latin typeface="Arial" pitchFamily="34" charset="0"/>
              </a:rPr>
              <a:t>Totem</a:t>
            </a:r>
          </a:p>
          <a:p>
            <a:pPr eaLnBrk="0" hangingPunct="0">
              <a:defRPr/>
            </a:pPr>
            <a:r>
              <a:rPr lang="en-US" sz="1400" b="1" dirty="0" smtClean="0">
                <a:latin typeface="Arial" pitchFamily="34" charset="0"/>
              </a:rPr>
              <a:t>… </a:t>
            </a:r>
            <a:endParaRPr lang="en-US" sz="1400" b="1" dirty="0">
              <a:latin typeface="Arial" pitchFamily="34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65B8-B763-8D4E-85D5-A5E402DC1B14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7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346880" cy="499733"/>
          </a:xfrm>
        </p:spPr>
        <p:txBody>
          <a:bodyPr/>
          <a:lstStyle/>
          <a:p>
            <a:pPr algn="l"/>
            <a:r>
              <a:rPr lang="en-GB" sz="3300"/>
              <a:t>Particle ID and Kinematics</a:t>
            </a:r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4572001" y="838168"/>
            <a:ext cx="4039200" cy="1384966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0" tIns="45706" rIns="91410" bIns="45706">
            <a:spAutoFit/>
          </a:bodyPr>
          <a:lstStyle>
            <a:lvl1pPr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47625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2pPr>
            <a:lvl3pPr marL="71437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3pPr>
            <a:lvl4pPr marL="95250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4pPr>
            <a:lvl5pPr marL="119062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16478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21050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25622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30194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GB" sz="2000">
                <a:solidFill>
                  <a:schemeClr val="tx1"/>
                </a:solidFill>
              </a:rPr>
              <a:t>Tracking detector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charge and momentum of charged particles in magnetic field</a:t>
            </a:r>
          </a:p>
        </p:txBody>
      </p:sp>
      <p:pic>
        <p:nvPicPr>
          <p:cNvPr id="259076" name="Picture 4" descr="general_det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80" y="914497"/>
            <a:ext cx="3810240" cy="378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4572001" y="2285521"/>
            <a:ext cx="4039200" cy="1077190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0" tIns="45706" rIns="91410" bIns="45706">
            <a:spAutoFit/>
          </a:bodyPr>
          <a:lstStyle>
            <a:lvl1pPr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47625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2pPr>
            <a:lvl3pPr marL="71437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3pPr>
            <a:lvl4pPr marL="95250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4pPr>
            <a:lvl5pPr marL="119062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16478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21050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25622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30194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GB" sz="2000">
                <a:solidFill>
                  <a:schemeClr val="tx1"/>
                </a:solidFill>
              </a:rPr>
              <a:t>Electro-magnetic calorimeter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energy of electrons, positrons and photons</a:t>
            </a:r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4572001" y="3505328"/>
            <a:ext cx="4039200" cy="1384966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0" tIns="45706" rIns="91410" bIns="45706">
            <a:spAutoFit/>
          </a:bodyPr>
          <a:lstStyle>
            <a:lvl1pPr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47625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2pPr>
            <a:lvl3pPr marL="71437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3pPr>
            <a:lvl4pPr marL="95250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4pPr>
            <a:lvl5pPr marL="119062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16478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21050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25622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30194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GB" sz="2000">
                <a:solidFill>
                  <a:schemeClr val="tx1"/>
                </a:solidFill>
              </a:rPr>
              <a:t>Hadronic calorimeter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energy of hadrons (particles containing quarks), such as protons, neutrons, pions, etc.</a:t>
            </a:r>
          </a:p>
        </p:txBody>
      </p:sp>
      <p:sp>
        <p:nvSpPr>
          <p:cNvPr id="259079" name="Text Box 7"/>
          <p:cNvSpPr txBox="1">
            <a:spLocks noChangeArrowheads="1"/>
          </p:cNvSpPr>
          <p:nvPr/>
        </p:nvSpPr>
        <p:spPr bwMode="auto">
          <a:xfrm>
            <a:off x="4572001" y="5181665"/>
            <a:ext cx="4039200" cy="1077190"/>
          </a:xfrm>
          <a:prstGeom prst="rect">
            <a:avLst/>
          </a:prstGeom>
          <a:solidFill>
            <a:srgbClr val="66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0" tIns="45706" rIns="91410" bIns="45706">
            <a:spAutoFit/>
          </a:bodyPr>
          <a:lstStyle>
            <a:lvl1pPr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47625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2pPr>
            <a:lvl3pPr marL="71437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3pPr>
            <a:lvl4pPr marL="95250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4pPr>
            <a:lvl5pPr marL="119062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16478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21050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25622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30194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GB" sz="2000">
                <a:solidFill>
                  <a:schemeClr val="tx1"/>
                </a:solidFill>
              </a:rPr>
              <a:t>Muon detector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−"/>
            </a:pPr>
            <a:r>
              <a:rPr lang="en-GB" sz="2000">
                <a:solidFill>
                  <a:schemeClr val="tx1"/>
                </a:solidFill>
              </a:rPr>
              <a:t>Measure charge and momentum of muons</a:t>
            </a:r>
          </a:p>
        </p:txBody>
      </p:sp>
      <p:sp>
        <p:nvSpPr>
          <p:cNvPr id="259080" name="Text Box 8"/>
          <p:cNvSpPr txBox="1">
            <a:spLocks noChangeArrowheads="1"/>
          </p:cNvSpPr>
          <p:nvPr/>
        </p:nvSpPr>
        <p:spPr bwMode="auto">
          <a:xfrm>
            <a:off x="381601" y="5105337"/>
            <a:ext cx="3808800" cy="1323411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0" tIns="45706" rIns="91410" bIns="45706">
            <a:spAutoFit/>
          </a:bodyPr>
          <a:lstStyle>
            <a:lvl1pPr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1pPr>
            <a:lvl2pPr marL="47625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2pPr>
            <a:lvl3pPr marL="71437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3pPr>
            <a:lvl4pPr marL="952500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4pPr>
            <a:lvl5pPr marL="1190625" indent="-238125" defTabSz="495300"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5pPr>
            <a:lvl6pPr marL="16478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6pPr>
            <a:lvl7pPr marL="21050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7pPr>
            <a:lvl8pPr marL="25622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8pPr>
            <a:lvl9pPr marL="3019425" indent="-238125" defTabSz="4953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>
                <a:solidFill>
                  <a:srgbClr val="000000"/>
                </a:solidFill>
                <a:latin typeface="Arial" charset="0"/>
                <a:ea typeface="MS Gothic" charset="0"/>
                <a:cs typeface="MS Gothic" charset="0"/>
              </a:defRPr>
            </a:lvl9pPr>
          </a:lstStyle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GB" sz="2000" dirty="0">
                <a:solidFill>
                  <a:schemeClr val="tx1"/>
                </a:solidFill>
              </a:rPr>
              <a:t>Neutrinos are only detected indirectly via </a:t>
            </a:r>
            <a:r>
              <a:rPr lang="ja-JP" altLang="en-GB" sz="2000" dirty="0">
                <a:solidFill>
                  <a:schemeClr val="tx1"/>
                </a:solidFill>
                <a:latin typeface="Arial"/>
              </a:rPr>
              <a:t>‘</a:t>
            </a:r>
            <a:r>
              <a:rPr lang="en-GB" sz="2000" dirty="0">
                <a:solidFill>
                  <a:schemeClr val="tx1"/>
                </a:solidFill>
              </a:rPr>
              <a:t>missing energy</a:t>
            </a:r>
            <a:r>
              <a:rPr lang="ja-JP" altLang="en-GB" sz="2000" dirty="0">
                <a:solidFill>
                  <a:schemeClr val="tx1"/>
                </a:solidFill>
                <a:latin typeface="Arial"/>
              </a:rPr>
              <a:t>’</a:t>
            </a:r>
            <a:r>
              <a:rPr lang="en-GB" sz="2000" dirty="0">
                <a:solidFill>
                  <a:schemeClr val="tx1"/>
                </a:solidFill>
              </a:rPr>
              <a:t> not recorded in the calorimeters</a:t>
            </a:r>
          </a:p>
        </p:txBody>
      </p:sp>
      <p:sp>
        <p:nvSpPr>
          <p:cNvPr id="259081" name="Line 9"/>
          <p:cNvSpPr>
            <a:spLocks noChangeShapeType="1"/>
          </p:cNvSpPr>
          <p:nvPr/>
        </p:nvSpPr>
        <p:spPr bwMode="auto">
          <a:xfrm flipH="1">
            <a:off x="2286721" y="1294697"/>
            <a:ext cx="2285280" cy="137246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/>
          <a:p>
            <a:endParaRPr lang="en-US"/>
          </a:p>
        </p:txBody>
      </p:sp>
      <p:sp>
        <p:nvSpPr>
          <p:cNvPr id="259082" name="Line 10"/>
          <p:cNvSpPr>
            <a:spLocks noChangeShapeType="1"/>
          </p:cNvSpPr>
          <p:nvPr/>
        </p:nvSpPr>
        <p:spPr bwMode="auto">
          <a:xfrm flipH="1">
            <a:off x="2743201" y="2743488"/>
            <a:ext cx="1828800" cy="22898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/>
          <a:p>
            <a:endParaRPr lang="en-US"/>
          </a:p>
        </p:txBody>
      </p:sp>
      <p:sp>
        <p:nvSpPr>
          <p:cNvPr id="259083" name="Line 11"/>
          <p:cNvSpPr>
            <a:spLocks noChangeShapeType="1"/>
          </p:cNvSpPr>
          <p:nvPr/>
        </p:nvSpPr>
        <p:spPr bwMode="auto">
          <a:xfrm flipH="1" flipV="1">
            <a:off x="2972161" y="3505328"/>
            <a:ext cx="1599840" cy="53285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/>
          <a:p>
            <a:endParaRPr lang="en-US"/>
          </a:p>
        </p:txBody>
      </p:sp>
      <p:sp>
        <p:nvSpPr>
          <p:cNvPr id="259084" name="Line 12"/>
          <p:cNvSpPr>
            <a:spLocks noChangeShapeType="1"/>
          </p:cNvSpPr>
          <p:nvPr/>
        </p:nvSpPr>
        <p:spPr bwMode="auto">
          <a:xfrm flipH="1" flipV="1">
            <a:off x="3201120" y="3961856"/>
            <a:ext cx="1370880" cy="12961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2945" tIns="41473" rIns="82945" bIns="41473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47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697"/>
            <a:ext cx="8229600" cy="205241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Alignment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452578"/>
            <a:ext cx="8356600" cy="5943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Rounded Rectangle 5"/>
          <p:cNvSpPr/>
          <p:nvPr/>
        </p:nvSpPr>
        <p:spPr>
          <a:xfrm>
            <a:off x="3530896" y="6110523"/>
            <a:ext cx="1429105" cy="452578"/>
          </a:xfrm>
          <a:prstGeom prst="round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34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231" y="385224"/>
            <a:ext cx="6428154" cy="6277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302"/>
            <a:ext cx="8229600" cy="294672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Materials in the front of the ATLAS calorimeter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4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29"/>
            <a:ext cx="8229600" cy="19238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Electron identification: Track/Cluster matching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06756"/>
            <a:ext cx="4711700" cy="3050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141" y="426353"/>
            <a:ext cx="3276600" cy="59299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8165" y="3608552"/>
            <a:ext cx="562128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Electron = track in the Inner Detector (direction measurement)</a:t>
            </a:r>
          </a:p>
          <a:p>
            <a:r>
              <a:rPr lang="en-US" sz="1600" dirty="0" smtClean="0"/>
              <a:t>Matched to an EM cluster in the calorimeter (energy measurement). Need to know:</a:t>
            </a:r>
          </a:p>
          <a:p>
            <a:r>
              <a:rPr lang="en-US" sz="1600" dirty="0" smtClean="0"/>
              <a:t>  - material distribution in the Inner detector in the front </a:t>
            </a:r>
            <a:r>
              <a:rPr lang="en-US" sz="1600" dirty="0" smtClean="0"/>
              <a:t>of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600" dirty="0" smtClean="0"/>
              <a:t>  the EM </a:t>
            </a:r>
            <a:r>
              <a:rPr lang="en-US" sz="1600" dirty="0" smtClean="0"/>
              <a:t>calorimeter</a:t>
            </a:r>
          </a:p>
          <a:p>
            <a:r>
              <a:rPr lang="en-US" sz="1600" dirty="0" smtClean="0"/>
              <a:t>  - calibration of the energy response of the calorimeter</a:t>
            </a:r>
          </a:p>
          <a:p>
            <a:r>
              <a:rPr lang="en-US" sz="1600" dirty="0" smtClean="0"/>
              <a:t>  - rejection against jet faking electrons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063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026"/>
            <a:ext cx="8229600" cy="34722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Electron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154152" y="448250"/>
            <a:ext cx="4584262" cy="273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154152" y="3244850"/>
            <a:ext cx="4584262" cy="3111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5519245" y="448250"/>
            <a:ext cx="2870200" cy="299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lum/>
          </a:blip>
          <a:stretch>
            <a:fillRect/>
          </a:stretch>
        </p:blipFill>
        <p:spPr>
          <a:xfrm>
            <a:off x="5124450" y="3394075"/>
            <a:ext cx="28575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4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586"/>
            <a:ext cx="8229600" cy="17205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Photon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554639"/>
            <a:ext cx="6591300" cy="4610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449" y="5307724"/>
            <a:ext cx="8328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 = no track in the Inner Detector and an EM cluster in the calorimeter</a:t>
            </a:r>
          </a:p>
          <a:p>
            <a:r>
              <a:rPr lang="en-US" dirty="0" smtClean="0"/>
              <a:t>However: because of materials in the Inner Detector and in front of the calorimeter,</a:t>
            </a:r>
          </a:p>
          <a:p>
            <a:r>
              <a:rPr lang="en-US" dirty="0" smtClean="0"/>
              <a:t>Photon may convert into </a:t>
            </a:r>
            <a:r>
              <a:rPr lang="en-US" dirty="0" err="1" smtClean="0"/>
              <a:t>e-e</a:t>
            </a:r>
            <a:r>
              <a:rPr lang="en-US" dirty="0" smtClean="0"/>
              <a:t>+ pair.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photon may be reconstructed as single or double</a:t>
            </a:r>
          </a:p>
          <a:p>
            <a:r>
              <a:rPr lang="en-US" dirty="0" smtClean="0">
                <a:sym typeface="Wingdings"/>
              </a:rPr>
              <a:t>Track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1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43"/>
            <a:ext cx="8229600" cy="31219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Photon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2000"/>
          </a:blip>
          <a:stretch>
            <a:fillRect/>
          </a:stretch>
        </p:blipFill>
        <p:spPr>
          <a:xfrm>
            <a:off x="457200" y="430733"/>
            <a:ext cx="5791200" cy="267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bright="2000"/>
          </a:blip>
          <a:stretch>
            <a:fillRect/>
          </a:stretch>
        </p:blipFill>
        <p:spPr>
          <a:xfrm>
            <a:off x="388226" y="3321050"/>
            <a:ext cx="2832100" cy="3035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 bright="4000"/>
          </a:blip>
          <a:stretch>
            <a:fillRect/>
          </a:stretch>
        </p:blipFill>
        <p:spPr>
          <a:xfrm>
            <a:off x="3220326" y="3508484"/>
            <a:ext cx="5704708" cy="2451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lum bright="2000"/>
          </a:blip>
          <a:stretch>
            <a:fillRect/>
          </a:stretch>
        </p:blipFill>
        <p:spPr>
          <a:xfrm>
            <a:off x="6248400" y="430733"/>
            <a:ext cx="27559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7155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Muon</a:t>
            </a:r>
            <a:r>
              <a:rPr lang="en-US" sz="3200" dirty="0" smtClean="0">
                <a:solidFill>
                  <a:srgbClr val="FF0000"/>
                </a:solidFill>
              </a:rPr>
              <a:t>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2000"/>
          </a:blip>
          <a:stretch>
            <a:fillRect/>
          </a:stretch>
        </p:blipFill>
        <p:spPr>
          <a:xfrm>
            <a:off x="3397250" y="3132668"/>
            <a:ext cx="5511800" cy="34492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300" y="413216"/>
            <a:ext cx="4711700" cy="27194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283" y="413216"/>
            <a:ext cx="430887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: identified as tracks in the</a:t>
            </a:r>
          </a:p>
          <a:p>
            <a:r>
              <a:rPr lang="en-US" dirty="0" smtClean="0"/>
              <a:t>Inner Detector and the </a:t>
            </a:r>
            <a:r>
              <a:rPr lang="en-US" dirty="0" err="1" smtClean="0"/>
              <a:t>Muon</a:t>
            </a:r>
            <a:r>
              <a:rPr lang="en-US" dirty="0" smtClean="0"/>
              <a:t> Spectrometer.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muon</a:t>
            </a:r>
            <a:r>
              <a:rPr lang="en-US" dirty="0" smtClean="0"/>
              <a:t> with enough energy to pass </a:t>
            </a:r>
          </a:p>
          <a:p>
            <a:r>
              <a:rPr lang="en-US" dirty="0" smtClean="0"/>
              <a:t>through the calorimeter, then energy loss</a:t>
            </a:r>
          </a:p>
          <a:p>
            <a:r>
              <a:rPr lang="en-US" dirty="0" smtClean="0"/>
              <a:t>in the calorimeter must be corrected for.</a:t>
            </a:r>
          </a:p>
          <a:p>
            <a:endParaRPr lang="en-US" dirty="0" smtClean="0"/>
          </a:p>
          <a:p>
            <a:r>
              <a:rPr lang="en-US" dirty="0" smtClean="0"/>
              <a:t>Internal alignment of </a:t>
            </a:r>
            <a:r>
              <a:rPr lang="en-US" dirty="0" err="1" smtClean="0"/>
              <a:t>Muon</a:t>
            </a:r>
            <a:r>
              <a:rPr lang="en-US" dirty="0" smtClean="0"/>
              <a:t> chambers</a:t>
            </a:r>
          </a:p>
          <a:p>
            <a:r>
              <a:rPr lang="en-US" dirty="0" smtClean="0"/>
              <a:t>important and relative alignment of the</a:t>
            </a:r>
          </a:p>
          <a:p>
            <a:r>
              <a:rPr lang="en-US" dirty="0" smtClean="0"/>
              <a:t>inner Detector and </a:t>
            </a:r>
            <a:r>
              <a:rPr lang="en-US" dirty="0" err="1" smtClean="0"/>
              <a:t>Muon</a:t>
            </a:r>
            <a:r>
              <a:rPr lang="en-US" dirty="0" smtClean="0"/>
              <a:t> Spectrometer </a:t>
            </a:r>
          </a:p>
          <a:p>
            <a:r>
              <a:rPr lang="en-US" dirty="0" smtClean="0"/>
              <a:t>also important to match track segments</a:t>
            </a:r>
          </a:p>
          <a:p>
            <a:r>
              <a:rPr lang="en-US" dirty="0" smtClean="0"/>
              <a:t>From both detectors.</a:t>
            </a:r>
          </a:p>
          <a:p>
            <a:endParaRPr lang="en-US" dirty="0" smtClean="0"/>
          </a:p>
          <a:p>
            <a:r>
              <a:rPr lang="en-US" dirty="0" smtClean="0"/>
              <a:t>Magnetic field mapping also </a:t>
            </a:r>
          </a:p>
          <a:p>
            <a:r>
              <a:rPr lang="en-US" dirty="0" smtClean="0"/>
              <a:t>important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150283" y="4290903"/>
            <a:ext cx="3246967" cy="235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06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693"/>
            <a:ext cx="8229600" cy="243945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Muon</a:t>
            </a:r>
            <a:r>
              <a:rPr lang="en-US" sz="3200" dirty="0" smtClean="0">
                <a:solidFill>
                  <a:srgbClr val="FF0000"/>
                </a:solidFill>
              </a:rPr>
              <a:t>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4000"/>
          </a:blip>
          <a:stretch>
            <a:fillRect/>
          </a:stretch>
        </p:blipFill>
        <p:spPr>
          <a:xfrm>
            <a:off x="449385" y="424357"/>
            <a:ext cx="5856165" cy="58430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6261100" y="1921119"/>
            <a:ext cx="28829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31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790"/>
            <a:ext cx="8229600" cy="275695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Muon</a:t>
            </a:r>
            <a:r>
              <a:rPr lang="en-US" sz="3200" dirty="0" smtClean="0">
                <a:solidFill>
                  <a:srgbClr val="FF0000"/>
                </a:solidFill>
              </a:rPr>
              <a:t>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2000"/>
          </a:blip>
          <a:stretch>
            <a:fillRect/>
          </a:stretch>
        </p:blipFill>
        <p:spPr>
          <a:xfrm>
            <a:off x="1238250" y="592667"/>
            <a:ext cx="6794500" cy="2762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bright="-4000"/>
          </a:blip>
          <a:stretch>
            <a:fillRect/>
          </a:stretch>
        </p:blipFill>
        <p:spPr>
          <a:xfrm>
            <a:off x="457200" y="4519083"/>
            <a:ext cx="4381500" cy="203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367" y="3668183"/>
            <a:ext cx="1625600" cy="850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9933" y="3509433"/>
            <a:ext cx="3860800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52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04800" y="685800"/>
            <a:ext cx="8839200" cy="6172200"/>
            <a:chOff x="0" y="0"/>
            <a:chExt cx="5760" cy="4320"/>
          </a:xfrm>
        </p:grpSpPr>
        <p:pic>
          <p:nvPicPr>
            <p:cNvPr id="43016" name="Picture 4" descr="ALIce_SETUP_final_c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4"/>
              <a:ext cx="5760" cy="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7" name="Rectangle 19"/>
            <p:cNvSpPr>
              <a:spLocks noChangeArrowheads="1"/>
            </p:cNvSpPr>
            <p:nvPr/>
          </p:nvSpPr>
          <p:spPr bwMode="auto">
            <a:xfrm>
              <a:off x="3878" y="375"/>
              <a:ext cx="1882" cy="12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>
              <a:prstTxWarp prst="textNoShape">
                <a:avLst/>
              </a:prstTxWarp>
              <a:spAutoFit/>
            </a:bodyPr>
            <a:lstStyle/>
            <a:p>
              <a:endParaRPr lang="en-GB"/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3734" y="0"/>
              <a:ext cx="2026" cy="1495"/>
              <a:chOff x="2977" y="246"/>
              <a:chExt cx="2026" cy="1495"/>
            </a:xfrm>
          </p:grpSpPr>
          <p:pic>
            <p:nvPicPr>
              <p:cNvPr id="43020" name="Picture 15" descr="ALIce_SETUP_final_cf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2" y="377"/>
                <a:ext cx="1941" cy="1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21" name="Picture 16" descr="ALIce_SETUP_final_cf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2" y="1033"/>
                <a:ext cx="337" cy="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22" name="Picture 17" descr="ALIce_SETUP_final_cf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7" y="246"/>
                <a:ext cx="1486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3019" name="Picture 23" descr="ALIce_SETUP_final_cf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" y="1296"/>
              <a:ext cx="549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011" name="Text Box 22"/>
          <p:cNvSpPr txBox="1">
            <a:spLocks noChangeArrowheads="1"/>
          </p:cNvSpPr>
          <p:nvPr/>
        </p:nvSpPr>
        <p:spPr bwMode="auto">
          <a:xfrm>
            <a:off x="7162800" y="5943600"/>
            <a:ext cx="1827213" cy="523875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0000"/>
                </a:solidFill>
              </a:rPr>
              <a:t>Size</a:t>
            </a:r>
            <a:r>
              <a:rPr lang="en-US" sz="1400">
                <a:solidFill>
                  <a:srgbClr val="000000"/>
                </a:solidFill>
              </a:rPr>
              <a:t>: </a:t>
            </a:r>
            <a:r>
              <a:rPr lang="en-US" sz="1400">
                <a:solidFill>
                  <a:srgbClr val="FC0128"/>
                </a:solidFill>
              </a:rPr>
              <a:t>16 x 26</a:t>
            </a:r>
            <a:r>
              <a:rPr lang="en-US" sz="1400">
                <a:solidFill>
                  <a:srgbClr val="000000"/>
                </a:solidFill>
              </a:rPr>
              <a:t> meters</a:t>
            </a:r>
          </a:p>
          <a:p>
            <a:r>
              <a:rPr lang="en-US" sz="1400" b="1">
                <a:solidFill>
                  <a:srgbClr val="000000"/>
                </a:solidFill>
              </a:rPr>
              <a:t>Weight</a:t>
            </a:r>
            <a:r>
              <a:rPr lang="en-US" sz="1400">
                <a:solidFill>
                  <a:srgbClr val="000000"/>
                </a:solidFill>
              </a:rPr>
              <a:t>: </a:t>
            </a:r>
            <a:r>
              <a:rPr lang="en-US" sz="1400">
                <a:solidFill>
                  <a:srgbClr val="FC0128"/>
                </a:solidFill>
              </a:rPr>
              <a:t>10,000</a:t>
            </a:r>
            <a:r>
              <a:rPr lang="en-US" sz="1400">
                <a:solidFill>
                  <a:srgbClr val="000000"/>
                </a:solidFill>
              </a:rPr>
              <a:t> tons</a:t>
            </a: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152400" y="26988"/>
            <a:ext cx="4713288" cy="18732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>
                <a:solidFill>
                  <a:srgbClr val="C00000"/>
                </a:solidFill>
                <a:latin typeface="Helvetica" charset="0"/>
              </a:rPr>
              <a:t>ALICE: study of quark-gluon plasma</a:t>
            </a:r>
            <a:r>
              <a:rPr lang="en-US" b="1">
                <a:solidFill>
                  <a:srgbClr val="C00000"/>
                </a:solidFill>
                <a:latin typeface="Helvetica" charset="0"/>
                <a:sym typeface="Symbol" charset="2"/>
              </a:rPr>
              <a:t>  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L3 solenoid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Large TPC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Si microstrip, drift and pixels detectors 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Particle identification: RICH, TRD, TOF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PbWO</a:t>
            </a:r>
            <a:r>
              <a:rPr lang="en-US" sz="1600" b="1" baseline="-25000">
                <a:solidFill>
                  <a:srgbClr val="002060"/>
                </a:solidFill>
                <a:latin typeface="Helvetica" charset="0"/>
                <a:sym typeface="Symbol" charset="2"/>
              </a:rPr>
              <a:t>4</a:t>
            </a:r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crystals + Pb/scintillator ecal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Single arm forward muon system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9AE7C-55E1-5E48-8ADB-7A1937D2DD81}" type="slidenum">
              <a:rPr lang="en-US"/>
              <a:pPr/>
              <a:t>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Entering Operation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0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73"/>
            <a:ext cx="8229600" cy="381529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Hadronic</a:t>
            </a:r>
            <a:r>
              <a:rPr lang="en-US" sz="3200" dirty="0" smtClean="0">
                <a:solidFill>
                  <a:srgbClr val="FF0000"/>
                </a:solidFill>
              </a:rPr>
              <a:t> tau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204" y="3591923"/>
            <a:ext cx="2032000" cy="1892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75" y="3591923"/>
            <a:ext cx="5844116" cy="1841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 bright="2000"/>
          </a:blip>
          <a:stretch>
            <a:fillRect/>
          </a:stretch>
        </p:blipFill>
        <p:spPr>
          <a:xfrm>
            <a:off x="130260" y="465402"/>
            <a:ext cx="8842290" cy="2882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4790" y="5688192"/>
            <a:ext cx="84820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Thus also needs the tracks (Inner Detector) associated to a narrow Cluster. Need a strong</a:t>
            </a:r>
          </a:p>
          <a:p>
            <a:r>
              <a:rPr lang="en-US" dirty="0" smtClean="0"/>
              <a:t>r</a:t>
            </a:r>
            <a:r>
              <a:rPr lang="en-US" smtClean="0"/>
              <a:t>ejection </a:t>
            </a:r>
            <a:r>
              <a:rPr lang="en-US" dirty="0" smtClean="0"/>
              <a:t>against jets, electrons, while maintaining high tau-jet reconstruction</a:t>
            </a:r>
          </a:p>
          <a:p>
            <a:r>
              <a:rPr lang="en-US" dirty="0" smtClean="0"/>
              <a:t>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43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748"/>
            <a:ext cx="8229600" cy="143669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Hadronic</a:t>
            </a:r>
            <a:r>
              <a:rPr lang="en-US" sz="3200" dirty="0" smtClean="0">
                <a:solidFill>
                  <a:srgbClr val="FF0000"/>
                </a:solidFill>
              </a:rPr>
              <a:t> tau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2000"/>
          </a:blip>
          <a:stretch>
            <a:fillRect/>
          </a:stretch>
        </p:blipFill>
        <p:spPr>
          <a:xfrm>
            <a:off x="213784" y="438943"/>
            <a:ext cx="5689600" cy="28948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bright="2000"/>
          </a:blip>
          <a:stretch>
            <a:fillRect/>
          </a:stretch>
        </p:blipFill>
        <p:spPr>
          <a:xfrm>
            <a:off x="213784" y="3333749"/>
            <a:ext cx="5427133" cy="31961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5903384" y="438943"/>
            <a:ext cx="3026834" cy="28948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lum bright="-2000"/>
          </a:blip>
          <a:stretch>
            <a:fillRect/>
          </a:stretch>
        </p:blipFill>
        <p:spPr>
          <a:xfrm>
            <a:off x="6072717" y="3333748"/>
            <a:ext cx="2857500" cy="331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70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123"/>
            <a:ext cx="8229600" cy="19102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Jet and Missing ET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15" y="619532"/>
            <a:ext cx="8229600" cy="5799666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03250" y="5808662"/>
            <a:ext cx="914400" cy="3651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799417" y="5808662"/>
            <a:ext cx="1206500" cy="3651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33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415"/>
            <a:ext cx="8229600" cy="43444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Jet and Missing ET identification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17" y="863600"/>
            <a:ext cx="7799915" cy="549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62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498"/>
            <a:ext cx="8229600" cy="28627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Jet Reconstruction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594783"/>
            <a:ext cx="7871882" cy="48238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01" y="5672667"/>
            <a:ext cx="7401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Track jets use tracks as input to the jet finding and reconstruction. This would</a:t>
            </a:r>
          </a:p>
          <a:p>
            <a:r>
              <a:rPr lang="en-US" dirty="0" smtClean="0"/>
              <a:t>Miss the neutral component of the jet. However track jets are useful in a </a:t>
            </a:r>
          </a:p>
          <a:p>
            <a:r>
              <a:rPr lang="en-US" dirty="0" smtClean="0"/>
              <a:t>Number of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168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73"/>
            <a:ext cx="8229600" cy="38152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Missing ET Reconstruction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83" y="657469"/>
            <a:ext cx="7260167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5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57"/>
            <a:ext cx="8229600" cy="360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Fake Missing ET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67833"/>
            <a:ext cx="76708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200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790"/>
            <a:ext cx="8229600" cy="27569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Fake Missing ET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624417"/>
            <a:ext cx="7821083" cy="59372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757083" y="6173787"/>
            <a:ext cx="1221317" cy="3651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93750" y="6173787"/>
            <a:ext cx="914400" cy="3651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0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207"/>
            <a:ext cx="8229600" cy="2968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Jet energy scale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13833"/>
            <a:ext cx="8229600" cy="574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11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68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Jet Reconstruction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23069"/>
            <a:ext cx="6324600" cy="3670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2774950" y="3877733"/>
            <a:ext cx="57785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2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0" y="228600"/>
            <a:ext cx="2438400" cy="914400"/>
          </a:xfrm>
        </p:spPr>
        <p:txBody>
          <a:bodyPr>
            <a:normAutofit fontScale="90000"/>
          </a:bodyPr>
          <a:lstStyle/>
          <a:p>
            <a:r>
              <a:rPr lang="es-ES_tradnl" sz="3600" b="1" i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ATLAS Detector</a:t>
            </a:r>
            <a:endParaRPr lang="en-US" sz="3600" b="1" i="1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7347" name="AutoShape 5"/>
          <p:cNvSpPr>
            <a:spLocks/>
          </p:cNvSpPr>
          <p:nvPr/>
        </p:nvSpPr>
        <p:spPr bwMode="auto">
          <a:xfrm rot="-5400000">
            <a:off x="5257800" y="-1371600"/>
            <a:ext cx="304800" cy="6553200"/>
          </a:xfrm>
          <a:prstGeom prst="rightBrace">
            <a:avLst>
              <a:gd name="adj1" fmla="val 179167"/>
              <a:gd name="adj2" fmla="val 50000"/>
            </a:avLst>
          </a:prstGeom>
          <a:noFill/>
          <a:ln w="9525">
            <a:solidFill>
              <a:srgbClr val="0033CC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8" name="AutoShape 6"/>
          <p:cNvSpPr>
            <a:spLocks/>
          </p:cNvSpPr>
          <p:nvPr/>
        </p:nvSpPr>
        <p:spPr bwMode="auto">
          <a:xfrm>
            <a:off x="1371600" y="2819400"/>
            <a:ext cx="152400" cy="3505200"/>
          </a:xfrm>
          <a:prstGeom prst="leftBrace">
            <a:avLst>
              <a:gd name="adj1" fmla="val 191667"/>
              <a:gd name="adj2" fmla="val 50000"/>
            </a:avLst>
          </a:prstGeom>
          <a:noFill/>
          <a:ln w="9525">
            <a:solidFill>
              <a:srgbClr val="0033CC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9" name="Text Box 7"/>
          <p:cNvSpPr txBox="1">
            <a:spLocks noChangeArrowheads="1"/>
          </p:cNvSpPr>
          <p:nvPr/>
        </p:nvSpPr>
        <p:spPr bwMode="auto">
          <a:xfrm>
            <a:off x="5029200" y="1371600"/>
            <a:ext cx="71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b="1">
                <a:solidFill>
                  <a:srgbClr val="002060"/>
                </a:solidFill>
                <a:ea typeface="Arial" charset="0"/>
                <a:cs typeface="Arial" charset="0"/>
              </a:rPr>
              <a:t>45 m</a:t>
            </a:r>
            <a:endParaRPr lang="en-US" b="1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  <p:sp>
        <p:nvSpPr>
          <p:cNvPr id="57350" name="Text Box 8"/>
          <p:cNvSpPr txBox="1">
            <a:spLocks noChangeArrowheads="1"/>
          </p:cNvSpPr>
          <p:nvPr/>
        </p:nvSpPr>
        <p:spPr bwMode="auto">
          <a:xfrm>
            <a:off x="533400" y="4343400"/>
            <a:ext cx="71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b="1">
                <a:solidFill>
                  <a:srgbClr val="002060"/>
                </a:solidFill>
                <a:ea typeface="Arial" charset="0"/>
                <a:cs typeface="Arial" charset="0"/>
              </a:rPr>
              <a:t>24 m</a:t>
            </a:r>
            <a:endParaRPr lang="en-US" b="1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  <p:pic>
        <p:nvPicPr>
          <p:cNvPr id="57351" name="Picture 4" descr="40-caver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2" name="Text Box 5"/>
          <p:cNvSpPr txBox="1">
            <a:spLocks noChangeArrowheads="1"/>
          </p:cNvSpPr>
          <p:nvPr/>
        </p:nvSpPr>
        <p:spPr bwMode="auto">
          <a:xfrm>
            <a:off x="0" y="2057400"/>
            <a:ext cx="20335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Arial" charset="0"/>
                <a:cs typeface="Arial" charset="0"/>
              </a:rPr>
              <a:t>ATLAS superimposed to</a:t>
            </a:r>
          </a:p>
          <a:p>
            <a:r>
              <a:rPr lang="en-US" sz="1200">
                <a:ea typeface="Arial" charset="0"/>
                <a:cs typeface="Arial" charset="0"/>
              </a:rPr>
              <a:t>the 5 floors of building 40</a:t>
            </a:r>
          </a:p>
        </p:txBody>
      </p:sp>
      <p:pic>
        <p:nvPicPr>
          <p:cNvPr id="57353" name="Picture 4" descr="FullDetecto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7315200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4" name="Text Box 9"/>
          <p:cNvSpPr txBox="1">
            <a:spLocks noChangeArrowheads="1"/>
          </p:cNvSpPr>
          <p:nvPr/>
        </p:nvSpPr>
        <p:spPr bwMode="auto">
          <a:xfrm>
            <a:off x="7620000" y="5497513"/>
            <a:ext cx="129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002060"/>
                </a:solidFill>
                <a:ea typeface="Arial" charset="0"/>
                <a:cs typeface="Arial" charset="0"/>
              </a:rPr>
              <a:t>7000 Tons</a:t>
            </a:r>
            <a:endParaRPr lang="en-US" b="1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7195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373"/>
            <a:ext cx="8229600" cy="25452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Missing ET Reconstruction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62515"/>
            <a:ext cx="7829550" cy="582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10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332"/>
            <a:ext cx="8229600" cy="32861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Missing ET performance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33" y="613832"/>
            <a:ext cx="8229600" cy="574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91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707"/>
            <a:ext cx="8229600" cy="4238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Flavor tagging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71501"/>
            <a:ext cx="8229600" cy="57848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96517" y="62707"/>
            <a:ext cx="2240404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 example:</a:t>
            </a:r>
          </a:p>
          <a:p>
            <a:r>
              <a:rPr lang="en-US" dirty="0" err="1" smtClean="0"/>
              <a:t>tt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wb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wb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jjb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eνb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785635" y="1009418"/>
            <a:ext cx="2210198" cy="92333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You want to tag these</a:t>
            </a:r>
          </a:p>
          <a:p>
            <a:r>
              <a:rPr lang="en-US" dirty="0" smtClean="0"/>
              <a:t>jets a </a:t>
            </a:r>
            <a:r>
              <a:rPr lang="en-US" dirty="0" err="1" smtClean="0"/>
              <a:t>b</a:t>
            </a:r>
            <a:r>
              <a:rPr lang="en-US" dirty="0" smtClean="0"/>
              <a:t>-jet to reduce</a:t>
            </a:r>
          </a:p>
          <a:p>
            <a:r>
              <a:rPr lang="en-US" dirty="0" smtClean="0"/>
              <a:t>backgrounds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rot="16200000" flipV="1">
            <a:off x="7562868" y="681552"/>
            <a:ext cx="437917" cy="2178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7769243" y="692994"/>
            <a:ext cx="437917" cy="1949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59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566738" y="3519488"/>
            <a:ext cx="3195637" cy="2746375"/>
            <a:chOff x="357" y="2217"/>
            <a:chExt cx="2013" cy="1730"/>
          </a:xfrm>
        </p:grpSpPr>
        <p:sp>
          <p:nvSpPr>
            <p:cNvPr id="80938" name="Rectangle 66"/>
            <p:cNvSpPr>
              <a:spLocks noChangeArrowheads="1"/>
            </p:cNvSpPr>
            <p:nvPr/>
          </p:nvSpPr>
          <p:spPr bwMode="auto">
            <a:xfrm>
              <a:off x="357" y="2217"/>
              <a:ext cx="2013" cy="173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pic>
          <p:nvPicPr>
            <p:cNvPr id="80939" name="Picture 5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2274"/>
              <a:ext cx="1629" cy="1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940" name="Rectangle 57"/>
            <p:cNvSpPr>
              <a:spLocks noChangeArrowheads="1"/>
            </p:cNvSpPr>
            <p:nvPr/>
          </p:nvSpPr>
          <p:spPr bwMode="auto">
            <a:xfrm>
              <a:off x="1576" y="3725"/>
              <a:ext cx="482" cy="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80941" name="Text Box 58"/>
            <p:cNvSpPr txBox="1">
              <a:spLocks noChangeArrowheads="1"/>
            </p:cNvSpPr>
            <p:nvPr/>
          </p:nvSpPr>
          <p:spPr bwMode="auto">
            <a:xfrm>
              <a:off x="850" y="3720"/>
              <a:ext cx="129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200" b="1">
                  <a:solidFill>
                    <a:srgbClr val="4D4D4D"/>
                  </a:solidFill>
                </a:rPr>
                <a:t>Decay length significance</a:t>
              </a:r>
            </a:p>
          </p:txBody>
        </p:sp>
        <p:sp>
          <p:nvSpPr>
            <p:cNvPr id="80942" name="Rectangle 59"/>
            <p:cNvSpPr>
              <a:spLocks noChangeArrowheads="1"/>
            </p:cNvSpPr>
            <p:nvPr/>
          </p:nvSpPr>
          <p:spPr bwMode="auto">
            <a:xfrm>
              <a:off x="1249" y="2331"/>
              <a:ext cx="794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80943" name="Text Box 60"/>
            <p:cNvSpPr txBox="1">
              <a:spLocks noChangeArrowheads="1"/>
            </p:cNvSpPr>
            <p:nvPr/>
          </p:nvSpPr>
          <p:spPr bwMode="auto">
            <a:xfrm>
              <a:off x="1343" y="2614"/>
              <a:ext cx="31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200" b="1" i="1">
                  <a:solidFill>
                    <a:schemeClr val="accent2"/>
                  </a:solidFill>
                </a:rPr>
                <a:t>b</a:t>
              </a:r>
              <a:r>
                <a:rPr lang="en-GB" sz="1200" b="1">
                  <a:solidFill>
                    <a:schemeClr val="accent2"/>
                  </a:solidFill>
                </a:rPr>
                <a:t>-jet</a:t>
              </a:r>
            </a:p>
          </p:txBody>
        </p:sp>
        <p:sp>
          <p:nvSpPr>
            <p:cNvPr id="80944" name="Text Box 61"/>
            <p:cNvSpPr txBox="1">
              <a:spLocks noChangeArrowheads="1"/>
            </p:cNvSpPr>
            <p:nvPr/>
          </p:nvSpPr>
          <p:spPr bwMode="auto">
            <a:xfrm>
              <a:off x="1336" y="3001"/>
              <a:ext cx="4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GB" sz="1200" b="1">
                  <a:solidFill>
                    <a:srgbClr val="CC0000"/>
                  </a:solidFill>
                </a:rPr>
                <a:t>light-</a:t>
              </a:r>
              <a:r>
                <a:rPr lang="en-GB" sz="1200" b="1" i="1">
                  <a:solidFill>
                    <a:srgbClr val="CC0000"/>
                  </a:solidFill>
                </a:rPr>
                <a:t>q</a:t>
              </a:r>
              <a:r>
                <a:rPr lang="en-GB" sz="1200" b="1">
                  <a:solidFill>
                    <a:srgbClr val="CC0000"/>
                  </a:solidFill>
                </a:rPr>
                <a:t> jet</a:t>
              </a:r>
            </a:p>
          </p:txBody>
        </p:sp>
        <p:sp>
          <p:nvSpPr>
            <p:cNvPr id="80945" name="Rectangle 63"/>
            <p:cNvSpPr>
              <a:spLocks noChangeArrowheads="1"/>
            </p:cNvSpPr>
            <p:nvPr/>
          </p:nvSpPr>
          <p:spPr bwMode="auto">
            <a:xfrm>
              <a:off x="888" y="3308"/>
              <a:ext cx="605" cy="2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pic>
          <p:nvPicPr>
            <p:cNvPr id="1712192" name="Picture 64" descr="ATLAS_White_560x720_0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" y="2387"/>
              <a:ext cx="177" cy="227"/>
            </a:xfrm>
            <a:prstGeom prst="rect">
              <a:avLst/>
            </a:prstGeom>
            <a:noFill/>
            <a:ln w="9525">
              <a:solidFill>
                <a:srgbClr val="9BDEFF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folHlink">
                  <a:alpha val="50000"/>
                </a:schemeClr>
              </a:outerShdw>
            </a:effectLst>
          </p:spPr>
        </p:pic>
      </p:grp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0" y="115888"/>
            <a:ext cx="91440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Vertexing and </a:t>
            </a:r>
            <a:r>
              <a:rPr lang="en-US" sz="3200" i="1">
                <a:solidFill>
                  <a:srgbClr val="000066"/>
                </a:solidFill>
              </a:rPr>
              <a:t>b</a:t>
            </a:r>
            <a:r>
              <a:rPr lang="en-US" sz="3200">
                <a:solidFill>
                  <a:srgbClr val="000066"/>
                </a:solidFill>
              </a:rPr>
              <a:t>-jet tagging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15888" y="950913"/>
            <a:ext cx="90090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7"/>
              </a:buBlip>
            </a:pPr>
            <a:r>
              <a:rPr lang="en-GB" sz="1800">
                <a:cs typeface="Arial" charset="0"/>
              </a:rPr>
              <a:t>The innermost silicon detector must provide the required </a:t>
            </a:r>
            <a:r>
              <a:rPr lang="en-GB" sz="1800" i="1">
                <a:cs typeface="Arial" charset="0"/>
              </a:rPr>
              <a:t>b</a:t>
            </a:r>
            <a:r>
              <a:rPr lang="en-GB" sz="1800">
                <a:cs typeface="Arial" charset="0"/>
              </a:rPr>
              <a:t>-tagging efficiency</a:t>
            </a:r>
            <a:r>
              <a:rPr lang="en-GB" sz="1600">
                <a:cs typeface="Arial" charset="0"/>
                <a:sym typeface="Wingdings" charset="0"/>
              </a:rPr>
              <a:t> </a:t>
            </a:r>
            <a:endParaRPr lang="en-GB" sz="1600">
              <a:cs typeface="Arial" charset="0"/>
            </a:endParaRPr>
          </a:p>
        </p:txBody>
      </p:sp>
      <p:sp>
        <p:nvSpPr>
          <p:cNvPr id="1712175" name="Text Box 47"/>
          <p:cNvSpPr txBox="1">
            <a:spLocks noChangeArrowheads="1"/>
          </p:cNvSpPr>
          <p:nvPr/>
        </p:nvSpPr>
        <p:spPr bwMode="auto">
          <a:xfrm>
            <a:off x="566738" y="1539875"/>
            <a:ext cx="4456112" cy="1177925"/>
          </a:xfrm>
          <a:prstGeom prst="rect">
            <a:avLst/>
          </a:prstGeom>
          <a:solidFill>
            <a:schemeClr val="bg1"/>
          </a:solidFill>
          <a:ln w="12700">
            <a:solidFill>
              <a:srgbClr val="AE72A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GB" sz="1600">
                <a:cs typeface="Arial" charset="0"/>
              </a:rPr>
              <a:t>Good vertex resolution is achieved by placing the </a:t>
            </a:r>
            <a:r>
              <a:rPr lang="en-GB" sz="1600" b="1">
                <a:cs typeface="Arial" charset="0"/>
              </a:rPr>
              <a:t>innermost (</a:t>
            </a:r>
            <a:r>
              <a:rPr lang="en-GB" sz="1600" b="1" i="1">
                <a:cs typeface="Arial" charset="0"/>
              </a:rPr>
              <a:t>B</a:t>
            </a:r>
            <a:r>
              <a:rPr lang="en-GB" sz="1600" b="1">
                <a:cs typeface="Arial" charset="0"/>
              </a:rPr>
              <a:t>) layer close to the beam pipe</a:t>
            </a:r>
            <a:r>
              <a:rPr lang="en-GB" sz="1600">
                <a:cs typeface="Arial" charset="0"/>
              </a:rPr>
              <a:t>, and </a:t>
            </a:r>
            <a:r>
              <a:rPr lang="en-GB" sz="1600" b="1">
                <a:cs typeface="Arial" charset="0"/>
              </a:rPr>
              <a:t>the next layer farer to it</a:t>
            </a:r>
            <a:r>
              <a:rPr lang="en-GB" sz="1600">
                <a:cs typeface="Arial" charset="0"/>
              </a:rPr>
              <a:t> (lever arm), and by an excellent </a:t>
            </a:r>
            <a:r>
              <a:rPr lang="en-GB" sz="1600" i="1">
                <a:cs typeface="Arial" charset="0"/>
              </a:rPr>
              <a:t>B</a:t>
            </a:r>
            <a:r>
              <a:rPr lang="en-GB" sz="1600">
                <a:cs typeface="Arial" charset="0"/>
              </a:rPr>
              <a:t>-layer resolution </a:t>
            </a:r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566738" y="2844800"/>
            <a:ext cx="4456112" cy="576263"/>
            <a:chOff x="357" y="1792"/>
            <a:chExt cx="2807" cy="363"/>
          </a:xfrm>
        </p:grpSpPr>
        <p:sp>
          <p:nvSpPr>
            <p:cNvPr id="80937" name="Text Box 48"/>
            <p:cNvSpPr txBox="1">
              <a:spLocks noChangeArrowheads="1"/>
            </p:cNvSpPr>
            <p:nvPr/>
          </p:nvSpPr>
          <p:spPr bwMode="auto">
            <a:xfrm>
              <a:off x="357" y="1792"/>
              <a:ext cx="2807" cy="3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AE72A1"/>
              </a:solidFill>
              <a:miter lim="800000"/>
              <a:headEnd/>
              <a:tailEnd/>
            </a:ln>
          </p:spPr>
          <p:txBody>
            <a:bodyPr tIns="137160" bIns="13716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50000"/>
                </a:spcBef>
              </a:pPr>
              <a:r>
                <a:rPr lang="en-GB" sz="1600">
                  <a:cs typeface="Arial" charset="0"/>
                </a:rPr>
                <a:t>Small multiple scattering term: </a:t>
              </a:r>
              <a:endParaRPr lang="en-GB" sz="1400">
                <a:cs typeface="Arial" charset="0"/>
              </a:endParaRPr>
            </a:p>
          </p:txBody>
        </p:sp>
        <p:graphicFrame>
          <p:nvGraphicFramePr>
            <p:cNvPr id="80898" name="Object 2"/>
            <p:cNvGraphicFramePr>
              <a:graphicFrameLocks noChangeAspect="1"/>
            </p:cNvGraphicFramePr>
            <p:nvPr/>
          </p:nvGraphicFramePr>
          <p:xfrm>
            <a:off x="2200" y="1833"/>
            <a:ext cx="825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Equation" r:id="rId8" imgW="1079280" imgH="419040" progId="Equation.DSMT4">
                    <p:embed/>
                  </p:oleObj>
                </mc:Choice>
                <mc:Fallback>
                  <p:oleObj name="Equation" r:id="rId8" imgW="1079280" imgH="419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0" y="1833"/>
                          <a:ext cx="825" cy="3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12180" name="AutoShape 52"/>
          <p:cNvSpPr>
            <a:spLocks/>
          </p:cNvSpPr>
          <p:nvPr/>
        </p:nvSpPr>
        <p:spPr bwMode="auto">
          <a:xfrm>
            <a:off x="5111750" y="1539875"/>
            <a:ext cx="225425" cy="1844675"/>
          </a:xfrm>
          <a:prstGeom prst="rightBrace">
            <a:avLst>
              <a:gd name="adj1" fmla="val 68192"/>
              <a:gd name="adj2" fmla="val 50000"/>
            </a:avLst>
          </a:prstGeom>
          <a:noFill/>
          <a:ln w="3175">
            <a:solidFill>
              <a:srgbClr val="5F5F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181" name="Text Box 53"/>
          <p:cNvSpPr txBox="1">
            <a:spLocks noChangeArrowheads="1"/>
          </p:cNvSpPr>
          <p:nvPr/>
        </p:nvSpPr>
        <p:spPr bwMode="auto">
          <a:xfrm>
            <a:off x="5337175" y="2079625"/>
            <a:ext cx="21605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5F5F5F"/>
                </a:solidFill>
              </a:rPr>
              <a:t>Expected transverse IP resolution ~13 </a:t>
            </a:r>
            <a:r>
              <a:rPr lang="en-GB" sz="1400" b="1">
                <a:solidFill>
                  <a:srgbClr val="5F5F5F"/>
                </a:solidFill>
                <a:sym typeface="Symbol" charset="0"/>
              </a:rPr>
              <a:t>m for </a:t>
            </a:r>
          </a:p>
          <a:p>
            <a:pPr eaLnBrk="1" hangingPunct="1">
              <a:lnSpc>
                <a:spcPct val="120000"/>
              </a:lnSpc>
            </a:pPr>
            <a:r>
              <a:rPr lang="en-GB" sz="1400" b="1">
                <a:solidFill>
                  <a:srgbClr val="5F5F5F"/>
                </a:solidFill>
                <a:sym typeface="Symbol" charset="0"/>
              </a:rPr>
              <a:t>100 GeV track</a:t>
            </a: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6596063" y="5381625"/>
            <a:ext cx="998537" cy="1017588"/>
            <a:chOff x="1803" y="3128"/>
            <a:chExt cx="629" cy="641"/>
          </a:xfrm>
        </p:grpSpPr>
        <p:grpSp>
          <p:nvGrpSpPr>
            <p:cNvPr id="80932" name="Group 42"/>
            <p:cNvGrpSpPr>
              <a:grpSpLocks/>
            </p:cNvGrpSpPr>
            <p:nvPr/>
          </p:nvGrpSpPr>
          <p:grpSpPr bwMode="auto">
            <a:xfrm>
              <a:off x="2001" y="3209"/>
              <a:ext cx="431" cy="560"/>
              <a:chOff x="2001" y="3209"/>
              <a:chExt cx="431" cy="560"/>
            </a:xfrm>
          </p:grpSpPr>
          <p:sp>
            <p:nvSpPr>
              <p:cNvPr id="80934" name="Line 43"/>
              <p:cNvSpPr>
                <a:spLocks noChangeShapeType="1"/>
              </p:cNvSpPr>
              <p:nvPr/>
            </p:nvSpPr>
            <p:spPr bwMode="auto">
              <a:xfrm>
                <a:off x="2001" y="3577"/>
                <a:ext cx="369" cy="0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935" name="Line 44"/>
              <p:cNvSpPr>
                <a:spLocks noChangeShapeType="1"/>
              </p:cNvSpPr>
              <p:nvPr/>
            </p:nvSpPr>
            <p:spPr bwMode="auto">
              <a:xfrm rot="-5400000">
                <a:off x="1816" y="3394"/>
                <a:ext cx="369" cy="0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936" name="Text Box 45"/>
              <p:cNvSpPr txBox="1">
                <a:spLocks noChangeArrowheads="1"/>
              </p:cNvSpPr>
              <p:nvPr/>
            </p:nvSpPr>
            <p:spPr bwMode="auto">
              <a:xfrm>
                <a:off x="2256" y="3577"/>
                <a:ext cx="17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400" b="1" i="1">
                    <a:solidFill>
                      <a:srgbClr val="5F5F5F"/>
                    </a:solidFill>
                  </a:rPr>
                  <a:t>x</a:t>
                </a:r>
              </a:p>
            </p:txBody>
          </p:sp>
        </p:grpSp>
        <p:sp>
          <p:nvSpPr>
            <p:cNvPr id="80933" name="Text Box 46"/>
            <p:cNvSpPr txBox="1">
              <a:spLocks noChangeArrowheads="1"/>
            </p:cNvSpPr>
            <p:nvPr/>
          </p:nvSpPr>
          <p:spPr bwMode="auto">
            <a:xfrm>
              <a:off x="1803" y="3128"/>
              <a:ext cx="17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b="1" i="1">
                  <a:solidFill>
                    <a:srgbClr val="5F5F5F"/>
                  </a:solidFill>
                </a:rPr>
                <a:t>y</a:t>
              </a:r>
            </a:p>
          </p:txBody>
        </p:sp>
      </p:grpSp>
      <p:sp>
        <p:nvSpPr>
          <p:cNvPr id="1712224" name="Text Box 96"/>
          <p:cNvSpPr txBox="1">
            <a:spLocks noChangeArrowheads="1"/>
          </p:cNvSpPr>
          <p:nvPr/>
        </p:nvSpPr>
        <p:spPr bwMode="auto">
          <a:xfrm>
            <a:off x="1062038" y="5232400"/>
            <a:ext cx="12604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 i="1">
                <a:solidFill>
                  <a:srgbClr val="000066"/>
                </a:solidFill>
              </a:rPr>
              <a:t>R</a:t>
            </a:r>
            <a:r>
              <a:rPr lang="en-GB" sz="1400" b="1" i="1" baseline="-25000">
                <a:solidFill>
                  <a:srgbClr val="000066"/>
                </a:solidFill>
              </a:rPr>
              <a:t>q</a:t>
            </a:r>
            <a:r>
              <a:rPr lang="en-GB" sz="1400" b="1" baseline="-25000">
                <a:solidFill>
                  <a:srgbClr val="000066"/>
                </a:solidFill>
              </a:rPr>
              <a:t>-light</a:t>
            </a:r>
            <a:r>
              <a:rPr lang="en-GB" sz="1400" b="1">
                <a:solidFill>
                  <a:srgbClr val="000066"/>
                </a:solidFill>
              </a:rPr>
              <a:t>~ 600 for </a:t>
            </a:r>
            <a:r>
              <a:rPr lang="en-GB" sz="1400" b="1" i="1">
                <a:solidFill>
                  <a:srgbClr val="000066"/>
                </a:solidFill>
                <a:sym typeface="Symbol" charset="0"/>
              </a:rPr>
              <a:t></a:t>
            </a:r>
            <a:r>
              <a:rPr lang="en-GB" sz="1400" b="1" i="1" baseline="-25000">
                <a:solidFill>
                  <a:srgbClr val="000066"/>
                </a:solidFill>
                <a:sym typeface="Symbol" charset="0"/>
              </a:rPr>
              <a:t>b</a:t>
            </a:r>
            <a:r>
              <a:rPr lang="en-GB" sz="1400" b="1">
                <a:solidFill>
                  <a:srgbClr val="000066"/>
                </a:solidFill>
                <a:sym typeface="Symbol" charset="0"/>
              </a:rPr>
              <a:t> = 0.5</a:t>
            </a:r>
          </a:p>
        </p:txBody>
      </p:sp>
      <p:pic>
        <p:nvPicPr>
          <p:cNvPr id="1712225" name="Perspector Stages" descr="PER53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113" y="2906713"/>
            <a:ext cx="2881312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2226" name="Line 98"/>
          <p:cNvSpPr>
            <a:spLocks noChangeShapeType="1"/>
          </p:cNvSpPr>
          <p:nvPr/>
        </p:nvSpPr>
        <p:spPr bwMode="auto">
          <a:xfrm flipV="1">
            <a:off x="6691313" y="2716213"/>
            <a:ext cx="989012" cy="16192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27" name="Line 99"/>
          <p:cNvSpPr>
            <a:spLocks noChangeShapeType="1"/>
          </p:cNvSpPr>
          <p:nvPr/>
        </p:nvSpPr>
        <p:spPr bwMode="auto">
          <a:xfrm flipV="1">
            <a:off x="4635500" y="3267075"/>
            <a:ext cx="3536950" cy="2601913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28" name="Line 100"/>
          <p:cNvSpPr>
            <a:spLocks noChangeShapeType="1"/>
          </p:cNvSpPr>
          <p:nvPr/>
        </p:nvSpPr>
        <p:spPr bwMode="auto">
          <a:xfrm flipV="1">
            <a:off x="5776913" y="3897313"/>
            <a:ext cx="1541462" cy="1139825"/>
          </a:xfrm>
          <a:prstGeom prst="line">
            <a:avLst/>
          </a:prstGeom>
          <a:noFill/>
          <a:ln w="25400">
            <a:solidFill>
              <a:srgbClr val="80808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29" name="Line 101"/>
          <p:cNvSpPr>
            <a:spLocks noChangeShapeType="1"/>
          </p:cNvSpPr>
          <p:nvPr/>
        </p:nvSpPr>
        <p:spPr bwMode="auto">
          <a:xfrm flipV="1">
            <a:off x="6688138" y="2997200"/>
            <a:ext cx="1349375" cy="13954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0" name="Line 102"/>
          <p:cNvSpPr>
            <a:spLocks noChangeShapeType="1"/>
          </p:cNvSpPr>
          <p:nvPr/>
        </p:nvSpPr>
        <p:spPr bwMode="auto">
          <a:xfrm flipV="1">
            <a:off x="6642100" y="3536950"/>
            <a:ext cx="1620838" cy="8556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1" name="Line 103"/>
          <p:cNvSpPr>
            <a:spLocks noChangeShapeType="1"/>
          </p:cNvSpPr>
          <p:nvPr/>
        </p:nvSpPr>
        <p:spPr bwMode="auto">
          <a:xfrm flipV="1">
            <a:off x="6642100" y="3762375"/>
            <a:ext cx="1620838" cy="6302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2" name="Line 104"/>
          <p:cNvSpPr>
            <a:spLocks noChangeShapeType="1"/>
          </p:cNvSpPr>
          <p:nvPr/>
        </p:nvSpPr>
        <p:spPr bwMode="auto">
          <a:xfrm flipV="1">
            <a:off x="6704013" y="3770313"/>
            <a:ext cx="573087" cy="596900"/>
          </a:xfrm>
          <a:prstGeom prst="line">
            <a:avLst/>
          </a:prstGeom>
          <a:noFill/>
          <a:ln w="19050">
            <a:solidFill>
              <a:srgbClr val="AE72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3" name="Line 105"/>
          <p:cNvSpPr>
            <a:spLocks noChangeShapeType="1"/>
          </p:cNvSpPr>
          <p:nvPr/>
        </p:nvSpPr>
        <p:spPr bwMode="auto">
          <a:xfrm flipV="1">
            <a:off x="6672263" y="3963988"/>
            <a:ext cx="781050" cy="398462"/>
          </a:xfrm>
          <a:prstGeom prst="line">
            <a:avLst/>
          </a:prstGeom>
          <a:noFill/>
          <a:ln w="19050">
            <a:solidFill>
              <a:srgbClr val="AE72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4" name="Line 106"/>
          <p:cNvSpPr>
            <a:spLocks noChangeShapeType="1"/>
          </p:cNvSpPr>
          <p:nvPr/>
        </p:nvSpPr>
        <p:spPr bwMode="auto">
          <a:xfrm flipV="1">
            <a:off x="6673850" y="4065588"/>
            <a:ext cx="817563" cy="320675"/>
          </a:xfrm>
          <a:prstGeom prst="line">
            <a:avLst/>
          </a:prstGeom>
          <a:noFill/>
          <a:ln w="19050">
            <a:solidFill>
              <a:srgbClr val="AE72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5" name="Line 107"/>
          <p:cNvSpPr>
            <a:spLocks noChangeShapeType="1"/>
          </p:cNvSpPr>
          <p:nvPr/>
        </p:nvSpPr>
        <p:spPr bwMode="auto">
          <a:xfrm flipV="1">
            <a:off x="5113338" y="4346575"/>
            <a:ext cx="1620837" cy="630238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6" name="Line 108"/>
          <p:cNvSpPr>
            <a:spLocks noChangeShapeType="1"/>
          </p:cNvSpPr>
          <p:nvPr/>
        </p:nvSpPr>
        <p:spPr bwMode="auto">
          <a:xfrm flipV="1">
            <a:off x="6813550" y="3806825"/>
            <a:ext cx="1584325" cy="9318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7" name="Line 109"/>
          <p:cNvSpPr>
            <a:spLocks noChangeShapeType="1"/>
          </p:cNvSpPr>
          <p:nvPr/>
        </p:nvSpPr>
        <p:spPr bwMode="auto">
          <a:xfrm flipV="1">
            <a:off x="5370513" y="4699000"/>
            <a:ext cx="1508125" cy="862013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8" name="Line 110"/>
          <p:cNvSpPr>
            <a:spLocks noChangeShapeType="1"/>
          </p:cNvSpPr>
          <p:nvPr/>
        </p:nvSpPr>
        <p:spPr bwMode="auto">
          <a:xfrm flipV="1">
            <a:off x="6867525" y="4221163"/>
            <a:ext cx="827088" cy="485775"/>
          </a:xfrm>
          <a:prstGeom prst="line">
            <a:avLst/>
          </a:prstGeom>
          <a:noFill/>
          <a:ln w="19050">
            <a:solidFill>
              <a:srgbClr val="AE72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39" name="Line 111"/>
          <p:cNvSpPr>
            <a:spLocks noChangeShapeType="1"/>
          </p:cNvSpPr>
          <p:nvPr/>
        </p:nvSpPr>
        <p:spPr bwMode="auto">
          <a:xfrm>
            <a:off x="5729288" y="5067300"/>
            <a:ext cx="115887" cy="225425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40" name="Line 112"/>
          <p:cNvSpPr>
            <a:spLocks noChangeShapeType="1"/>
          </p:cNvSpPr>
          <p:nvPr/>
        </p:nvSpPr>
        <p:spPr bwMode="auto">
          <a:xfrm flipH="1" flipV="1">
            <a:off x="5599113" y="4775200"/>
            <a:ext cx="109537" cy="290513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41" name="Oval 113"/>
          <p:cNvSpPr>
            <a:spLocks noChangeArrowheads="1"/>
          </p:cNvSpPr>
          <p:nvPr/>
        </p:nvSpPr>
        <p:spPr bwMode="auto">
          <a:xfrm>
            <a:off x="5670550" y="5002213"/>
            <a:ext cx="109538" cy="122237"/>
          </a:xfrm>
          <a:prstGeom prst="ellipse">
            <a:avLst/>
          </a:prstGeom>
          <a:solidFill>
            <a:srgbClr val="3366FF"/>
          </a:solidFill>
          <a:ln w="317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42" name="Text Box 114"/>
          <p:cNvSpPr txBox="1">
            <a:spLocks noChangeArrowheads="1"/>
          </p:cNvSpPr>
          <p:nvPr/>
        </p:nvSpPr>
        <p:spPr bwMode="auto">
          <a:xfrm>
            <a:off x="4302125" y="4899025"/>
            <a:ext cx="1235075" cy="212725"/>
          </a:xfrm>
          <a:prstGeom prst="rect">
            <a:avLst/>
          </a:prstGeom>
          <a:solidFill>
            <a:schemeClr val="bg1">
              <a:alpha val="8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0000CC"/>
                </a:solidFill>
              </a:rPr>
              <a:t>Primary vertex</a:t>
            </a:r>
          </a:p>
        </p:txBody>
      </p:sp>
      <p:sp>
        <p:nvSpPr>
          <p:cNvPr id="1712243" name="Text Box 115"/>
          <p:cNvSpPr txBox="1">
            <a:spLocks noChangeArrowheads="1"/>
          </p:cNvSpPr>
          <p:nvPr/>
        </p:nvSpPr>
        <p:spPr bwMode="auto">
          <a:xfrm>
            <a:off x="8172450" y="3087688"/>
            <a:ext cx="830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Jet axis</a:t>
            </a:r>
          </a:p>
        </p:txBody>
      </p:sp>
      <p:sp>
        <p:nvSpPr>
          <p:cNvPr id="1712244" name="Text Box 116"/>
          <p:cNvSpPr txBox="1">
            <a:spLocks noChangeArrowheads="1"/>
          </p:cNvSpPr>
          <p:nvPr/>
        </p:nvSpPr>
        <p:spPr bwMode="auto">
          <a:xfrm>
            <a:off x="7543800" y="4437063"/>
            <a:ext cx="898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3366FF"/>
                </a:solidFill>
              </a:rPr>
              <a:t>Jet cone</a:t>
            </a:r>
          </a:p>
        </p:txBody>
      </p:sp>
      <p:sp>
        <p:nvSpPr>
          <p:cNvPr id="1712245" name="Text Box 117"/>
          <p:cNvSpPr txBox="1">
            <a:spLocks noChangeArrowheads="1"/>
          </p:cNvSpPr>
          <p:nvPr/>
        </p:nvSpPr>
        <p:spPr bwMode="auto">
          <a:xfrm>
            <a:off x="6102350" y="4656138"/>
            <a:ext cx="346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1" i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712246" name="Line 118"/>
          <p:cNvSpPr>
            <a:spLocks noChangeShapeType="1"/>
          </p:cNvSpPr>
          <p:nvPr/>
        </p:nvSpPr>
        <p:spPr bwMode="auto">
          <a:xfrm flipV="1">
            <a:off x="6699250" y="3576638"/>
            <a:ext cx="457200" cy="752475"/>
          </a:xfrm>
          <a:prstGeom prst="line">
            <a:avLst/>
          </a:prstGeom>
          <a:noFill/>
          <a:ln w="19050">
            <a:solidFill>
              <a:srgbClr val="AE72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47" name="Oval 119"/>
          <p:cNvSpPr>
            <a:spLocks noChangeArrowheads="1"/>
          </p:cNvSpPr>
          <p:nvPr/>
        </p:nvSpPr>
        <p:spPr bwMode="auto">
          <a:xfrm>
            <a:off x="6627813" y="4316413"/>
            <a:ext cx="109537" cy="122237"/>
          </a:xfrm>
          <a:prstGeom prst="ellipse">
            <a:avLst/>
          </a:prstGeom>
          <a:solidFill>
            <a:srgbClr val="FF0000"/>
          </a:solidFill>
          <a:ln w="3175">
            <a:solidFill>
              <a:srgbClr val="F600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12248" name="Text Box 120"/>
          <p:cNvSpPr txBox="1">
            <a:spLocks noChangeArrowheads="1"/>
          </p:cNvSpPr>
          <p:nvPr/>
        </p:nvSpPr>
        <p:spPr bwMode="auto">
          <a:xfrm>
            <a:off x="5067300" y="4071938"/>
            <a:ext cx="15319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7432" tIns="0" rIns="27432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FF0000"/>
                </a:solidFill>
              </a:rPr>
              <a:t>Secondary vertex</a:t>
            </a:r>
          </a:p>
        </p:txBody>
      </p:sp>
    </p:spTree>
    <p:extLst>
      <p:ext uri="{BB962C8B-B14F-4D97-AF65-F5344CB8AC3E}">
        <p14:creationId xmlns:p14="http://schemas.microsoft.com/office/powerpoint/2010/main" val="287529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71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712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71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1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1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1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1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1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1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1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1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1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1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1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1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1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12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1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1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1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71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71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300"/>
                                        <p:tgtEl>
                                          <p:spTgt spid="1712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71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71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1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1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712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2175" grpId="0" animBg="1"/>
      <p:bldP spid="1712180" grpId="0" animBg="1"/>
      <p:bldP spid="1712181" grpId="0"/>
      <p:bldP spid="1712224" grpId="0"/>
      <p:bldP spid="1712226" grpId="0" animBg="1"/>
      <p:bldP spid="1712227" grpId="0" animBg="1"/>
      <p:bldP spid="1712228" grpId="0" animBg="1"/>
      <p:bldP spid="1712229" grpId="0" animBg="1"/>
      <p:bldP spid="1712230" grpId="0" animBg="1"/>
      <p:bldP spid="1712231" grpId="0" animBg="1"/>
      <p:bldP spid="1712232" grpId="0" animBg="1"/>
      <p:bldP spid="1712233" grpId="0" animBg="1"/>
      <p:bldP spid="1712234" grpId="0" animBg="1"/>
      <p:bldP spid="1712235" grpId="0" animBg="1"/>
      <p:bldP spid="1712236" grpId="0" animBg="1"/>
      <p:bldP spid="1712237" grpId="0" animBg="1"/>
      <p:bldP spid="1712238" grpId="0" animBg="1"/>
      <p:bldP spid="1712239" grpId="0" animBg="1"/>
      <p:bldP spid="1712240" grpId="0" animBg="1"/>
      <p:bldP spid="1712241" grpId="0" animBg="1"/>
      <p:bldP spid="1712242" grpId="0" animBg="1"/>
      <p:bldP spid="1712243" grpId="0"/>
      <p:bldP spid="1712244" grpId="0"/>
      <p:bldP spid="1712245" grpId="0"/>
      <p:bldP spid="1712246" grpId="0" animBg="1"/>
      <p:bldP spid="1712247" grpId="0" animBg="1"/>
      <p:bldP spid="171224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373"/>
            <a:ext cx="8229600" cy="25452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Simpler </a:t>
            </a:r>
            <a:r>
              <a:rPr lang="en-US" sz="3200" dirty="0" err="1" smtClean="0">
                <a:solidFill>
                  <a:srgbClr val="FF0000"/>
                </a:solidFill>
              </a:rPr>
              <a:t>b</a:t>
            </a:r>
            <a:r>
              <a:rPr lang="en-US" sz="3200" dirty="0" smtClean="0">
                <a:solidFill>
                  <a:srgbClr val="FF0000"/>
                </a:solidFill>
              </a:rPr>
              <a:t>-taggers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50333"/>
            <a:ext cx="8485717" cy="580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7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582"/>
            <a:ext cx="8229600" cy="39211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Simpler </a:t>
            </a:r>
            <a:r>
              <a:rPr lang="en-US" sz="3200" dirty="0" err="1" smtClean="0">
                <a:solidFill>
                  <a:srgbClr val="FF0000"/>
                </a:solidFill>
              </a:rPr>
              <a:t>b</a:t>
            </a:r>
            <a:r>
              <a:rPr lang="en-US" sz="3200" dirty="0" smtClean="0">
                <a:solidFill>
                  <a:srgbClr val="FF0000"/>
                </a:solidFill>
              </a:rPr>
              <a:t>-taggers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A5A2-33DE-5E4D-A7F0-5A1BA980051E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24416"/>
            <a:ext cx="8453967" cy="5731933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59500" y="5670550"/>
            <a:ext cx="2751667" cy="685800"/>
          </a:xfrm>
          <a:prstGeom prst="round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2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1"/>
          <p:cNvGrpSpPr>
            <a:grpSpLocks/>
          </p:cNvGrpSpPr>
          <p:nvPr/>
        </p:nvGrpSpPr>
        <p:grpSpPr bwMode="auto">
          <a:xfrm>
            <a:off x="4032250" y="1651000"/>
            <a:ext cx="2617788" cy="1963738"/>
            <a:chOff x="2540" y="1036"/>
            <a:chExt cx="1649" cy="1237"/>
          </a:xfrm>
        </p:grpSpPr>
        <p:pic>
          <p:nvPicPr>
            <p:cNvPr id="95298" name="Picture 7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0" y="1036"/>
              <a:ext cx="1649" cy="1237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5299" name="Text Box 83"/>
            <p:cNvSpPr txBox="1">
              <a:spLocks noChangeArrowheads="1"/>
            </p:cNvSpPr>
            <p:nvPr/>
          </p:nvSpPr>
          <p:spPr bwMode="auto">
            <a:xfrm>
              <a:off x="3277" y="2132"/>
              <a:ext cx="912" cy="139"/>
            </a:xfrm>
            <a:prstGeom prst="rect">
              <a:avLst/>
            </a:prstGeom>
            <a:solidFill>
              <a:schemeClr val="bg1">
                <a:alpha val="6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45720" tIns="18288" rIns="4572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200" b="1"/>
                <a:t>Barrel TRT Module</a:t>
              </a:r>
            </a:p>
          </p:txBody>
        </p:sp>
      </p:grp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Combining Tracking with PID: the ATLAS TRT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15888" y="954088"/>
            <a:ext cx="90090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800" i="1">
                <a:cs typeface="Arial" charset="0"/>
              </a:rPr>
              <a:t>e</a:t>
            </a:r>
            <a:r>
              <a:rPr lang="en-US" sz="1800">
                <a:cs typeface="Arial" charset="0"/>
              </a:rPr>
              <a:t>/</a:t>
            </a:r>
            <a:r>
              <a:rPr lang="en-US" sz="1800" i="1">
                <a:cs typeface="Arial" charset="0"/>
                <a:sym typeface="Symbol" charset="0"/>
              </a:rPr>
              <a:t></a:t>
            </a:r>
            <a:r>
              <a:rPr lang="en-US" sz="1800">
                <a:cs typeface="Arial" charset="0"/>
              </a:rPr>
              <a:t> separation via transition radiation: </a:t>
            </a:r>
            <a:r>
              <a:rPr lang="en-GB" sz="1800">
                <a:ea typeface="Arial" charset="0"/>
                <a:cs typeface="Arial" charset="0"/>
              </a:rPr>
              <a:t>polymer </a:t>
            </a:r>
            <a:r>
              <a:rPr lang="en-GB" sz="1400">
                <a:ea typeface="Arial" charset="0"/>
                <a:cs typeface="Arial" charset="0"/>
              </a:rPr>
              <a:t>(PP)</a:t>
            </a:r>
            <a:r>
              <a:rPr lang="en-GB" sz="1800">
                <a:ea typeface="Arial" charset="0"/>
                <a:cs typeface="Arial" charset="0"/>
              </a:rPr>
              <a:t> fibres/foils interleaved with DTs</a:t>
            </a:r>
            <a:endParaRPr lang="en-US" sz="1800">
              <a:ea typeface="Arial" charset="0"/>
              <a:cs typeface="Arial" charset="0"/>
            </a:endParaRPr>
          </a:p>
        </p:txBody>
      </p:sp>
      <p:sp>
        <p:nvSpPr>
          <p:cNvPr id="95237" name="AutoShape 5"/>
          <p:cNvSpPr>
            <a:spLocks noChangeArrowheads="1"/>
          </p:cNvSpPr>
          <p:nvPr/>
        </p:nvSpPr>
        <p:spPr bwMode="auto">
          <a:xfrm>
            <a:off x="611188" y="2528888"/>
            <a:ext cx="2159000" cy="21605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530" y="10800"/>
                </a:moveTo>
                <a:cubicBezTo>
                  <a:pt x="10530" y="10949"/>
                  <a:pt x="10651" y="11070"/>
                  <a:pt x="10800" y="11070"/>
                </a:cubicBezTo>
                <a:cubicBezTo>
                  <a:pt x="10949" y="11070"/>
                  <a:pt x="11070" y="10949"/>
                  <a:pt x="11070" y="10800"/>
                </a:cubicBezTo>
                <a:cubicBezTo>
                  <a:pt x="11070" y="10651"/>
                  <a:pt x="10949" y="10530"/>
                  <a:pt x="10800" y="10530"/>
                </a:cubicBezTo>
                <a:cubicBezTo>
                  <a:pt x="10651" y="10530"/>
                  <a:pt x="10530" y="10651"/>
                  <a:pt x="10530" y="10800"/>
                </a:cubicBezTo>
                <a:close/>
              </a:path>
            </a:pathLst>
          </a:custGeom>
          <a:gradFill rotWithShape="1">
            <a:gsLst>
              <a:gs pos="0">
                <a:srgbClr val="FF0000">
                  <a:alpha val="32999"/>
                </a:srgbClr>
              </a:gs>
              <a:gs pos="100000">
                <a:srgbClr val="6161FF">
                  <a:alpha val="14000"/>
                </a:srgbClr>
              </a:gs>
            </a:gsLst>
            <a:path path="rect">
              <a:fillToRect l="50000" t="50000" r="50000" b="50000"/>
            </a:path>
          </a:gradFill>
          <a:ln w="22225">
            <a:solidFill>
              <a:srgbClr val="0000FF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02" name="Line 6"/>
          <p:cNvSpPr>
            <a:spLocks noChangeShapeType="1"/>
          </p:cNvSpPr>
          <p:nvPr/>
        </p:nvSpPr>
        <p:spPr bwMode="auto">
          <a:xfrm flipH="1" flipV="1">
            <a:off x="792163" y="1854200"/>
            <a:ext cx="809625" cy="3690938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03" name="Text Box 7"/>
          <p:cNvSpPr txBox="1">
            <a:spLocks noChangeArrowheads="1"/>
          </p:cNvSpPr>
          <p:nvPr/>
        </p:nvSpPr>
        <p:spPr bwMode="auto">
          <a:xfrm>
            <a:off x="1646238" y="5360988"/>
            <a:ext cx="17113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006600"/>
                </a:solidFill>
              </a:rPr>
              <a:t>Charged particle</a:t>
            </a:r>
            <a:endParaRPr lang="en-GB" sz="1200" b="1">
              <a:solidFill>
                <a:srgbClr val="006600"/>
              </a:solidFill>
              <a:sym typeface="Symbol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71550" y="2844800"/>
            <a:ext cx="450850" cy="1709738"/>
            <a:chOff x="867" y="1820"/>
            <a:chExt cx="284" cy="1077"/>
          </a:xfrm>
        </p:grpSpPr>
        <p:sp>
          <p:nvSpPr>
            <p:cNvPr id="95278" name="Oval 9"/>
            <p:cNvSpPr>
              <a:spLocks noChangeArrowheads="1"/>
            </p:cNvSpPr>
            <p:nvPr/>
          </p:nvSpPr>
          <p:spPr bwMode="auto">
            <a:xfrm>
              <a:off x="896" y="1820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79" name="Oval 10"/>
            <p:cNvSpPr>
              <a:spLocks noChangeArrowheads="1"/>
            </p:cNvSpPr>
            <p:nvPr/>
          </p:nvSpPr>
          <p:spPr bwMode="auto">
            <a:xfrm>
              <a:off x="867" y="1905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0" name="Oval 11"/>
            <p:cNvSpPr>
              <a:spLocks noChangeArrowheads="1"/>
            </p:cNvSpPr>
            <p:nvPr/>
          </p:nvSpPr>
          <p:spPr bwMode="auto">
            <a:xfrm>
              <a:off x="924" y="1933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1" name="Oval 12"/>
            <p:cNvSpPr>
              <a:spLocks noChangeArrowheads="1"/>
            </p:cNvSpPr>
            <p:nvPr/>
          </p:nvSpPr>
          <p:spPr bwMode="auto">
            <a:xfrm>
              <a:off x="924" y="1990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2" name="Oval 13"/>
            <p:cNvSpPr>
              <a:spLocks noChangeArrowheads="1"/>
            </p:cNvSpPr>
            <p:nvPr/>
          </p:nvSpPr>
          <p:spPr bwMode="auto">
            <a:xfrm>
              <a:off x="896" y="2047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3" name="Oval 14"/>
            <p:cNvSpPr>
              <a:spLocks noChangeArrowheads="1"/>
            </p:cNvSpPr>
            <p:nvPr/>
          </p:nvSpPr>
          <p:spPr bwMode="auto">
            <a:xfrm>
              <a:off x="952" y="2075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4" name="Oval 15"/>
            <p:cNvSpPr>
              <a:spLocks noChangeArrowheads="1"/>
            </p:cNvSpPr>
            <p:nvPr/>
          </p:nvSpPr>
          <p:spPr bwMode="auto">
            <a:xfrm>
              <a:off x="923" y="2160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5" name="Oval 16"/>
            <p:cNvSpPr>
              <a:spLocks noChangeArrowheads="1"/>
            </p:cNvSpPr>
            <p:nvPr/>
          </p:nvSpPr>
          <p:spPr bwMode="auto">
            <a:xfrm>
              <a:off x="980" y="2188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6" name="Oval 17"/>
            <p:cNvSpPr>
              <a:spLocks noChangeArrowheads="1"/>
            </p:cNvSpPr>
            <p:nvPr/>
          </p:nvSpPr>
          <p:spPr bwMode="auto">
            <a:xfrm>
              <a:off x="980" y="2245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7" name="Oval 18"/>
            <p:cNvSpPr>
              <a:spLocks noChangeArrowheads="1"/>
            </p:cNvSpPr>
            <p:nvPr/>
          </p:nvSpPr>
          <p:spPr bwMode="auto">
            <a:xfrm>
              <a:off x="952" y="2302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8" name="Oval 19"/>
            <p:cNvSpPr>
              <a:spLocks noChangeArrowheads="1"/>
            </p:cNvSpPr>
            <p:nvPr/>
          </p:nvSpPr>
          <p:spPr bwMode="auto">
            <a:xfrm>
              <a:off x="1018" y="2338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89" name="Oval 20"/>
            <p:cNvSpPr>
              <a:spLocks noChangeArrowheads="1"/>
            </p:cNvSpPr>
            <p:nvPr/>
          </p:nvSpPr>
          <p:spPr bwMode="auto">
            <a:xfrm>
              <a:off x="989" y="2423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0" name="Oval 21"/>
            <p:cNvSpPr>
              <a:spLocks noChangeArrowheads="1"/>
            </p:cNvSpPr>
            <p:nvPr/>
          </p:nvSpPr>
          <p:spPr bwMode="auto">
            <a:xfrm>
              <a:off x="1046" y="2451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1" name="Oval 22"/>
            <p:cNvSpPr>
              <a:spLocks noChangeArrowheads="1"/>
            </p:cNvSpPr>
            <p:nvPr/>
          </p:nvSpPr>
          <p:spPr bwMode="auto">
            <a:xfrm>
              <a:off x="1046" y="2508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2" name="Oval 23"/>
            <p:cNvSpPr>
              <a:spLocks noChangeArrowheads="1"/>
            </p:cNvSpPr>
            <p:nvPr/>
          </p:nvSpPr>
          <p:spPr bwMode="auto">
            <a:xfrm>
              <a:off x="1018" y="2565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3" name="Oval 24"/>
            <p:cNvSpPr>
              <a:spLocks noChangeArrowheads="1"/>
            </p:cNvSpPr>
            <p:nvPr/>
          </p:nvSpPr>
          <p:spPr bwMode="auto">
            <a:xfrm>
              <a:off x="1066" y="2613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4" name="Oval 25"/>
            <p:cNvSpPr>
              <a:spLocks noChangeArrowheads="1"/>
            </p:cNvSpPr>
            <p:nvPr/>
          </p:nvSpPr>
          <p:spPr bwMode="auto">
            <a:xfrm>
              <a:off x="1037" y="2698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5" name="Oval 26"/>
            <p:cNvSpPr>
              <a:spLocks noChangeArrowheads="1"/>
            </p:cNvSpPr>
            <p:nvPr/>
          </p:nvSpPr>
          <p:spPr bwMode="auto">
            <a:xfrm>
              <a:off x="1094" y="2726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6" name="Oval 27"/>
            <p:cNvSpPr>
              <a:spLocks noChangeArrowheads="1"/>
            </p:cNvSpPr>
            <p:nvPr/>
          </p:nvSpPr>
          <p:spPr bwMode="auto">
            <a:xfrm>
              <a:off x="1094" y="2783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95297" name="Oval 28"/>
            <p:cNvSpPr>
              <a:spLocks noChangeArrowheads="1"/>
            </p:cNvSpPr>
            <p:nvPr/>
          </p:nvSpPr>
          <p:spPr bwMode="auto">
            <a:xfrm>
              <a:off x="1066" y="2840"/>
              <a:ext cx="57" cy="57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5241" name="Oval 29"/>
          <p:cNvSpPr>
            <a:spLocks noChangeArrowheads="1"/>
          </p:cNvSpPr>
          <p:nvPr/>
        </p:nvSpPr>
        <p:spPr bwMode="auto">
          <a:xfrm>
            <a:off x="1646238" y="3563938"/>
            <a:ext cx="88900" cy="90487"/>
          </a:xfrm>
          <a:prstGeom prst="ellipse">
            <a:avLst/>
          </a:prstGeom>
          <a:solidFill>
            <a:srgbClr val="FF0000"/>
          </a:solidFill>
          <a:ln w="3175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95242" name="Text Box 30"/>
          <p:cNvSpPr txBox="1">
            <a:spLocks noChangeArrowheads="1"/>
          </p:cNvSpPr>
          <p:nvPr/>
        </p:nvSpPr>
        <p:spPr bwMode="auto">
          <a:xfrm>
            <a:off x="1735138" y="3422650"/>
            <a:ext cx="9461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CC0000"/>
                </a:solidFill>
              </a:rPr>
              <a:t>Anode wire (HV+)</a:t>
            </a:r>
            <a:endParaRPr lang="en-GB" sz="1200" b="1">
              <a:solidFill>
                <a:srgbClr val="CC0000"/>
              </a:solidFill>
              <a:sym typeface="Symbol" charset="0"/>
            </a:endParaRPr>
          </a:p>
        </p:txBody>
      </p:sp>
      <p:sp>
        <p:nvSpPr>
          <p:cNvPr id="95243" name="Text Box 31"/>
          <p:cNvSpPr txBox="1">
            <a:spLocks noChangeArrowheads="1"/>
          </p:cNvSpPr>
          <p:nvPr/>
        </p:nvSpPr>
        <p:spPr bwMode="auto">
          <a:xfrm>
            <a:off x="2411413" y="2660650"/>
            <a:ext cx="135096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chemeClr val="accent2"/>
                </a:solidFill>
              </a:rPr>
              <a:t>Cathode (HV</a:t>
            </a:r>
            <a:r>
              <a:rPr lang="en-GB" sz="1200" b="1">
                <a:solidFill>
                  <a:schemeClr val="accent2"/>
                </a:solidFill>
                <a:cs typeface="Arial" charset="0"/>
              </a:rPr>
              <a:t>–</a:t>
            </a:r>
            <a:r>
              <a:rPr lang="en-GB" sz="1200" b="1">
                <a:solidFill>
                  <a:schemeClr val="accent2"/>
                </a:solidFill>
                <a:ea typeface="Arial" charset="0"/>
                <a:cs typeface="Arial" charset="0"/>
              </a:rPr>
              <a:t>)</a:t>
            </a:r>
            <a:endParaRPr lang="en-GB" sz="1200" b="1">
              <a:solidFill>
                <a:schemeClr val="accent2"/>
              </a:solidFill>
              <a:ea typeface="Arial" charset="0"/>
              <a:cs typeface="Arial" charset="0"/>
              <a:sym typeface="Symbol" charset="0"/>
            </a:endParaRPr>
          </a:p>
        </p:txBody>
      </p:sp>
      <p:sp>
        <p:nvSpPr>
          <p:cNvPr id="1770528" name="Line 32"/>
          <p:cNvSpPr>
            <a:spLocks noChangeShapeType="1"/>
          </p:cNvSpPr>
          <p:nvPr/>
        </p:nvSpPr>
        <p:spPr bwMode="auto">
          <a:xfrm>
            <a:off x="1135063" y="2943225"/>
            <a:ext cx="511175" cy="576263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29" name="Line 33"/>
          <p:cNvSpPr>
            <a:spLocks noChangeShapeType="1"/>
          </p:cNvSpPr>
          <p:nvPr/>
        </p:nvSpPr>
        <p:spPr bwMode="auto">
          <a:xfrm>
            <a:off x="1241425" y="3205163"/>
            <a:ext cx="347663" cy="33020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0" name="Line 34"/>
          <p:cNvSpPr>
            <a:spLocks noChangeShapeType="1"/>
          </p:cNvSpPr>
          <p:nvPr/>
        </p:nvSpPr>
        <p:spPr bwMode="auto">
          <a:xfrm>
            <a:off x="1241425" y="3384550"/>
            <a:ext cx="311150" cy="173038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1" name="Line 35"/>
          <p:cNvSpPr>
            <a:spLocks noChangeShapeType="1"/>
          </p:cNvSpPr>
          <p:nvPr/>
        </p:nvSpPr>
        <p:spPr bwMode="auto">
          <a:xfrm>
            <a:off x="1281113" y="3548063"/>
            <a:ext cx="295275" cy="34925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2" name="Line 36"/>
          <p:cNvSpPr>
            <a:spLocks noChangeShapeType="1"/>
          </p:cNvSpPr>
          <p:nvPr/>
        </p:nvSpPr>
        <p:spPr bwMode="auto">
          <a:xfrm flipV="1">
            <a:off x="1331913" y="3624263"/>
            <a:ext cx="247650" cy="30162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3" name="Line 37"/>
          <p:cNvSpPr>
            <a:spLocks noChangeShapeType="1"/>
          </p:cNvSpPr>
          <p:nvPr/>
        </p:nvSpPr>
        <p:spPr bwMode="auto">
          <a:xfrm flipV="1">
            <a:off x="1355725" y="3662363"/>
            <a:ext cx="236538" cy="80962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4" name="Line 38"/>
          <p:cNvSpPr>
            <a:spLocks noChangeShapeType="1"/>
          </p:cNvSpPr>
          <p:nvPr/>
        </p:nvSpPr>
        <p:spPr bwMode="auto">
          <a:xfrm flipV="1">
            <a:off x="1381125" y="3687763"/>
            <a:ext cx="211138" cy="17145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5" name="Line 39"/>
          <p:cNvSpPr>
            <a:spLocks noChangeShapeType="1"/>
          </p:cNvSpPr>
          <p:nvPr/>
        </p:nvSpPr>
        <p:spPr bwMode="auto">
          <a:xfrm flipV="1">
            <a:off x="1406525" y="3713163"/>
            <a:ext cx="223838" cy="285750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6" name="Line 40"/>
          <p:cNvSpPr>
            <a:spLocks noChangeShapeType="1"/>
          </p:cNvSpPr>
          <p:nvPr/>
        </p:nvSpPr>
        <p:spPr bwMode="auto">
          <a:xfrm flipV="1">
            <a:off x="1404938" y="3751263"/>
            <a:ext cx="263525" cy="401637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37" name="Line 41"/>
          <p:cNvSpPr>
            <a:spLocks noChangeShapeType="1"/>
          </p:cNvSpPr>
          <p:nvPr/>
        </p:nvSpPr>
        <p:spPr bwMode="auto">
          <a:xfrm flipV="1">
            <a:off x="1455738" y="3762375"/>
            <a:ext cx="198437" cy="481013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95254" name="Text Box 42"/>
          <p:cNvSpPr txBox="1">
            <a:spLocks noChangeArrowheads="1"/>
          </p:cNvSpPr>
          <p:nvPr/>
        </p:nvSpPr>
        <p:spPr bwMode="auto">
          <a:xfrm>
            <a:off x="1692275" y="4059238"/>
            <a:ext cx="674688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292929"/>
                </a:solidFill>
              </a:rPr>
              <a:t>Noble Gas</a:t>
            </a:r>
            <a:endParaRPr lang="en-GB" sz="1400" b="1">
              <a:solidFill>
                <a:srgbClr val="292929"/>
              </a:solidFill>
              <a:sym typeface="Symbol" charset="0"/>
            </a:endParaRPr>
          </a:p>
        </p:txBody>
      </p:sp>
      <p:sp>
        <p:nvSpPr>
          <p:cNvPr id="95255" name="Text Box 47"/>
          <p:cNvSpPr txBox="1">
            <a:spLocks noChangeArrowheads="1"/>
          </p:cNvSpPr>
          <p:nvPr/>
        </p:nvSpPr>
        <p:spPr bwMode="auto">
          <a:xfrm>
            <a:off x="1473200" y="1898650"/>
            <a:ext cx="1663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GB" sz="1200" b="1">
                <a:solidFill>
                  <a:srgbClr val="009900"/>
                </a:solidFill>
              </a:rPr>
              <a:t>Fibres or foils</a:t>
            </a:r>
            <a:endParaRPr lang="en-GB" sz="1200">
              <a:solidFill>
                <a:srgbClr val="009900"/>
              </a:solidFill>
              <a:sym typeface="Symbol" charset="0"/>
            </a:endParaRPr>
          </a:p>
        </p:txBody>
      </p:sp>
      <p:sp>
        <p:nvSpPr>
          <p:cNvPr id="1770544" name="Freeform 48"/>
          <p:cNvSpPr>
            <a:spLocks/>
          </p:cNvSpPr>
          <p:nvPr/>
        </p:nvSpPr>
        <p:spPr bwMode="auto">
          <a:xfrm rot="6105278" flipH="1" flipV="1">
            <a:off x="224631" y="2594769"/>
            <a:ext cx="987425" cy="122238"/>
          </a:xfrm>
          <a:custGeom>
            <a:avLst/>
            <a:gdLst>
              <a:gd name="T0" fmla="*/ 0 w 2304"/>
              <a:gd name="T1" fmla="*/ 2147483647 h 192"/>
              <a:gd name="T2" fmla="*/ 2147483647 w 2304"/>
              <a:gd name="T3" fmla="*/ 0 h 192"/>
              <a:gd name="T4" fmla="*/ 2147483647 w 2304"/>
              <a:gd name="T5" fmla="*/ 2147483647 h 192"/>
              <a:gd name="T6" fmla="*/ 2147483647 w 2304"/>
              <a:gd name="T7" fmla="*/ 0 h 192"/>
              <a:gd name="T8" fmla="*/ 2147483647 w 2304"/>
              <a:gd name="T9" fmla="*/ 2147483647 h 192"/>
              <a:gd name="T10" fmla="*/ 2147483647 w 2304"/>
              <a:gd name="T11" fmla="*/ 0 h 192"/>
              <a:gd name="T12" fmla="*/ 2147483647 w 2304"/>
              <a:gd name="T13" fmla="*/ 2147483647 h 192"/>
              <a:gd name="T14" fmla="*/ 2147483647 w 2304"/>
              <a:gd name="T15" fmla="*/ 0 h 192"/>
              <a:gd name="T16" fmla="*/ 2147483647 w 2304"/>
              <a:gd name="T17" fmla="*/ 2147483647 h 192"/>
              <a:gd name="T18" fmla="*/ 2147483647 w 2304"/>
              <a:gd name="T19" fmla="*/ 0 h 192"/>
              <a:gd name="T20" fmla="*/ 2147483647 w 2304"/>
              <a:gd name="T21" fmla="*/ 2147483647 h 192"/>
              <a:gd name="T22" fmla="*/ 2147483647 w 2304"/>
              <a:gd name="T23" fmla="*/ 0 h 192"/>
              <a:gd name="T24" fmla="*/ 2147483647 w 2304"/>
              <a:gd name="T25" fmla="*/ 2147483647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304"/>
              <a:gd name="T40" fmla="*/ 0 h 192"/>
              <a:gd name="T41" fmla="*/ 2304 w 2304"/>
              <a:gd name="T42" fmla="*/ 192 h 19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34925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0545" name="Freeform 49"/>
          <p:cNvSpPr>
            <a:spLocks/>
          </p:cNvSpPr>
          <p:nvPr/>
        </p:nvSpPr>
        <p:spPr bwMode="auto">
          <a:xfrm rot="13982654" flipV="1">
            <a:off x="731044" y="2486819"/>
            <a:ext cx="987425" cy="122237"/>
          </a:xfrm>
          <a:custGeom>
            <a:avLst/>
            <a:gdLst>
              <a:gd name="T0" fmla="*/ 0 w 2304"/>
              <a:gd name="T1" fmla="*/ 2147483647 h 192"/>
              <a:gd name="T2" fmla="*/ 2147483647 w 2304"/>
              <a:gd name="T3" fmla="*/ 0 h 192"/>
              <a:gd name="T4" fmla="*/ 2147483647 w 2304"/>
              <a:gd name="T5" fmla="*/ 2147483647 h 192"/>
              <a:gd name="T6" fmla="*/ 2147483647 w 2304"/>
              <a:gd name="T7" fmla="*/ 0 h 192"/>
              <a:gd name="T8" fmla="*/ 2147483647 w 2304"/>
              <a:gd name="T9" fmla="*/ 2147483647 h 192"/>
              <a:gd name="T10" fmla="*/ 2147483647 w 2304"/>
              <a:gd name="T11" fmla="*/ 0 h 192"/>
              <a:gd name="T12" fmla="*/ 2147483647 w 2304"/>
              <a:gd name="T13" fmla="*/ 2147483647 h 192"/>
              <a:gd name="T14" fmla="*/ 2147483647 w 2304"/>
              <a:gd name="T15" fmla="*/ 0 h 192"/>
              <a:gd name="T16" fmla="*/ 2147483647 w 2304"/>
              <a:gd name="T17" fmla="*/ 2147483647 h 192"/>
              <a:gd name="T18" fmla="*/ 2147483647 w 2304"/>
              <a:gd name="T19" fmla="*/ 0 h 192"/>
              <a:gd name="T20" fmla="*/ 2147483647 w 2304"/>
              <a:gd name="T21" fmla="*/ 2147483647 h 192"/>
              <a:gd name="T22" fmla="*/ 2147483647 w 2304"/>
              <a:gd name="T23" fmla="*/ 0 h 192"/>
              <a:gd name="T24" fmla="*/ 2147483647 w 2304"/>
              <a:gd name="T25" fmla="*/ 2147483647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304"/>
              <a:gd name="T40" fmla="*/ 0 h 192"/>
              <a:gd name="T41" fmla="*/ 2304 w 2304"/>
              <a:gd name="T42" fmla="*/ 192 h 19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34925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0547" name="Oval 51"/>
          <p:cNvSpPr>
            <a:spLocks noChangeArrowheads="1"/>
          </p:cNvSpPr>
          <p:nvPr/>
        </p:nvSpPr>
        <p:spPr bwMode="auto">
          <a:xfrm>
            <a:off x="1466850" y="2933700"/>
            <a:ext cx="90488" cy="90488"/>
          </a:xfrm>
          <a:prstGeom prst="ellipse">
            <a:avLst/>
          </a:prstGeom>
          <a:solidFill>
            <a:srgbClr val="0000FF"/>
          </a:solidFill>
          <a:ln w="3175">
            <a:solidFill>
              <a:srgbClr val="FF99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67" name="Line 71"/>
          <p:cNvSpPr>
            <a:spLocks noChangeShapeType="1"/>
          </p:cNvSpPr>
          <p:nvPr/>
        </p:nvSpPr>
        <p:spPr bwMode="auto">
          <a:xfrm>
            <a:off x="1557338" y="3114675"/>
            <a:ext cx="134937" cy="314325"/>
          </a:xfrm>
          <a:prstGeom prst="line">
            <a:avLst/>
          </a:prstGeom>
          <a:noFill/>
          <a:ln w="63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95260" name="Rectangle 46"/>
          <p:cNvSpPr>
            <a:spLocks noChangeArrowheads="1"/>
          </p:cNvSpPr>
          <p:nvPr/>
        </p:nvSpPr>
        <p:spPr bwMode="auto">
          <a:xfrm>
            <a:off x="341313" y="2124075"/>
            <a:ext cx="2700337" cy="90488"/>
          </a:xfrm>
          <a:prstGeom prst="rect">
            <a:avLst/>
          </a:prstGeom>
          <a:pattFill prst="pct70">
            <a:fgClr>
              <a:srgbClr val="A4F600">
                <a:alpha val="49019"/>
              </a:srgbClr>
            </a:fgClr>
            <a:bgClr>
              <a:schemeClr val="bg1">
                <a:alpha val="49019"/>
              </a:schemeClr>
            </a:bgClr>
          </a:pattFill>
          <a:ln w="3175">
            <a:solidFill>
              <a:schemeClr val="accent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4032250" y="3705225"/>
            <a:ext cx="5033963" cy="2571750"/>
            <a:chOff x="2540" y="2330"/>
            <a:chExt cx="2966" cy="1525"/>
          </a:xfrm>
        </p:grpSpPr>
        <p:pic>
          <p:nvPicPr>
            <p:cNvPr id="95276" name="Picture 74" descr="Picture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0" y="2330"/>
              <a:ext cx="2966" cy="152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5277" name="Text Box 78"/>
            <p:cNvSpPr txBox="1">
              <a:spLocks noChangeArrowheads="1"/>
            </p:cNvSpPr>
            <p:nvPr/>
          </p:nvSpPr>
          <p:spPr bwMode="auto">
            <a:xfrm>
              <a:off x="3876" y="3723"/>
              <a:ext cx="1526" cy="131"/>
            </a:xfrm>
            <a:prstGeom prst="rect">
              <a:avLst/>
            </a:prstGeom>
            <a:solidFill>
              <a:schemeClr val="bg1">
                <a:alpha val="6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45720" tIns="18288" rIns="4572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200" b="1"/>
                <a:t>The ATLAS Inner Tracking System</a:t>
              </a:r>
            </a:p>
          </p:txBody>
        </p:sp>
      </p:grpSp>
      <p:sp>
        <p:nvSpPr>
          <p:cNvPr id="1770575" name="Text Box 79"/>
          <p:cNvSpPr txBox="1">
            <a:spLocks noChangeArrowheads="1"/>
          </p:cNvSpPr>
          <p:nvPr/>
        </p:nvSpPr>
        <p:spPr bwMode="auto">
          <a:xfrm>
            <a:off x="4403725" y="1679575"/>
            <a:ext cx="79851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buFont typeface="Symbol" charset="0"/>
              <a:buNone/>
            </a:pPr>
            <a:r>
              <a:rPr lang="en-US" sz="1200" b="1">
                <a:solidFill>
                  <a:srgbClr val="FF0000"/>
                </a:solidFill>
              </a:rPr>
              <a:t>Radiator</a:t>
            </a:r>
          </a:p>
        </p:txBody>
      </p:sp>
      <p:sp>
        <p:nvSpPr>
          <p:cNvPr id="1770576" name="Line 80"/>
          <p:cNvSpPr>
            <a:spLocks noChangeShapeType="1"/>
          </p:cNvSpPr>
          <p:nvPr/>
        </p:nvSpPr>
        <p:spPr bwMode="auto">
          <a:xfrm>
            <a:off x="5067300" y="1951038"/>
            <a:ext cx="0" cy="269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770577" name="Text Box 81"/>
          <p:cNvSpPr txBox="1">
            <a:spLocks noChangeArrowheads="1"/>
          </p:cNvSpPr>
          <p:nvPr/>
        </p:nvSpPr>
        <p:spPr bwMode="auto">
          <a:xfrm>
            <a:off x="5513388" y="2895600"/>
            <a:ext cx="67945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buFont typeface="Symbol" charset="0"/>
              <a:buNone/>
            </a:pPr>
            <a:r>
              <a:rPr lang="en-US" sz="1200" b="1">
                <a:solidFill>
                  <a:srgbClr val="FF0000"/>
                </a:solidFill>
              </a:rPr>
              <a:t>Straws</a:t>
            </a:r>
          </a:p>
        </p:txBody>
      </p:sp>
      <p:sp>
        <p:nvSpPr>
          <p:cNvPr id="1770578" name="Line 82"/>
          <p:cNvSpPr>
            <a:spLocks noChangeShapeType="1"/>
          </p:cNvSpPr>
          <p:nvPr/>
        </p:nvSpPr>
        <p:spPr bwMode="auto">
          <a:xfrm flipH="1" flipV="1">
            <a:off x="4954588" y="3030538"/>
            <a:ext cx="5619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770580" name="Text Box 84"/>
          <p:cNvSpPr txBox="1">
            <a:spLocks noChangeArrowheads="1"/>
          </p:cNvSpPr>
          <p:nvPr/>
        </p:nvSpPr>
        <p:spPr bwMode="auto">
          <a:xfrm>
            <a:off x="6777038" y="1616075"/>
            <a:ext cx="236696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Total: 370k straws</a:t>
            </a:r>
          </a:p>
          <a:p>
            <a:pPr eaLnBrk="1" hangingPunct="1"/>
            <a:endParaRPr lang="en-GB" sz="600"/>
          </a:p>
          <a:p>
            <a:pPr eaLnBrk="1" hangingPunct="1"/>
            <a:r>
              <a:rPr lang="en-GB" sz="1400"/>
              <a:t>Barrel (|</a:t>
            </a:r>
            <a:r>
              <a:rPr lang="en-GB" sz="1400">
                <a:sym typeface="Symbol" charset="0"/>
              </a:rPr>
              <a:t>| &lt; 0.7)</a:t>
            </a:r>
            <a:r>
              <a:rPr lang="en-GB" sz="1400"/>
              <a:t>: 36 </a:t>
            </a:r>
            <a:r>
              <a:rPr lang="en-GB" sz="1400" i="1"/>
              <a:t>r-</a:t>
            </a:r>
            <a:r>
              <a:rPr lang="en-GB" sz="1400" i="1">
                <a:sym typeface="Symbol" charset="0"/>
              </a:rPr>
              <a:t></a:t>
            </a:r>
            <a:r>
              <a:rPr lang="en-GB" sz="1400">
                <a:sym typeface="Symbol" charset="0"/>
              </a:rPr>
              <a:t> </a:t>
            </a:r>
            <a:r>
              <a:rPr lang="en-GB" sz="1400"/>
              <a:t> measurements / track Resolution</a:t>
            </a:r>
            <a:r>
              <a:rPr lang="en-GB" sz="1400">
                <a:sym typeface="Symbol" charset="0"/>
              </a:rPr>
              <a:t> </a:t>
            </a:r>
            <a:r>
              <a:rPr lang="en-GB" sz="1400"/>
              <a:t>~130 </a:t>
            </a:r>
            <a:r>
              <a:rPr lang="en-GB" sz="1400">
                <a:sym typeface="Symbol" charset="0"/>
              </a:rPr>
              <a:t>m / straw</a:t>
            </a:r>
          </a:p>
          <a:p>
            <a:pPr eaLnBrk="1" hangingPunct="1"/>
            <a:r>
              <a:rPr lang="en-GB" sz="600"/>
              <a:t> </a:t>
            </a:r>
          </a:p>
          <a:p>
            <a:pPr eaLnBrk="1" hangingPunct="1"/>
            <a:r>
              <a:rPr lang="en-GB" sz="1400"/>
              <a:t>18 end-cap wheels (|</a:t>
            </a:r>
            <a:r>
              <a:rPr lang="en-GB" sz="1400">
                <a:sym typeface="Symbol" charset="0"/>
              </a:rPr>
              <a:t>| &lt; 2.5)</a:t>
            </a:r>
            <a:r>
              <a:rPr lang="en-GB" sz="1400"/>
              <a:t>: 40 or less </a:t>
            </a:r>
            <a:r>
              <a:rPr lang="en-GB" sz="1400" i="1"/>
              <a:t>z-</a:t>
            </a:r>
            <a:r>
              <a:rPr lang="en-GB" sz="1400" i="1">
                <a:sym typeface="Symbol" charset="0"/>
              </a:rPr>
              <a:t></a:t>
            </a:r>
            <a:r>
              <a:rPr lang="en-GB" sz="1400">
                <a:sym typeface="Symbol" charset="0"/>
              </a:rPr>
              <a:t> </a:t>
            </a:r>
            <a:r>
              <a:rPr lang="en-GB" sz="1400"/>
              <a:t> points</a:t>
            </a:r>
          </a:p>
        </p:txBody>
      </p:sp>
      <p:sp>
        <p:nvSpPr>
          <p:cNvPr id="1770581" name="AutoShape 85"/>
          <p:cNvSpPr>
            <a:spLocks/>
          </p:cNvSpPr>
          <p:nvPr/>
        </p:nvSpPr>
        <p:spPr bwMode="auto">
          <a:xfrm rot="864103">
            <a:off x="7307263" y="4552950"/>
            <a:ext cx="119062" cy="244475"/>
          </a:xfrm>
          <a:prstGeom prst="rightBrace">
            <a:avLst>
              <a:gd name="adj1" fmla="val 17111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82" name="Text Box 86"/>
          <p:cNvSpPr txBox="1">
            <a:spLocks noChangeArrowheads="1"/>
          </p:cNvSpPr>
          <p:nvPr/>
        </p:nvSpPr>
        <p:spPr bwMode="auto">
          <a:xfrm>
            <a:off x="7400925" y="4514850"/>
            <a:ext cx="6111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FF0000"/>
                </a:solidFill>
              </a:rPr>
              <a:t>51 cm</a:t>
            </a:r>
          </a:p>
        </p:txBody>
      </p:sp>
      <p:sp>
        <p:nvSpPr>
          <p:cNvPr id="1770583" name="Text Box 87"/>
          <p:cNvSpPr txBox="1">
            <a:spLocks noChangeArrowheads="1"/>
          </p:cNvSpPr>
          <p:nvPr/>
        </p:nvSpPr>
        <p:spPr bwMode="auto">
          <a:xfrm>
            <a:off x="6594475" y="4156075"/>
            <a:ext cx="5873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576" tIns="9144" rIns="36576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FF0000"/>
                </a:solidFill>
              </a:rPr>
              <a:t>144 cm</a:t>
            </a:r>
          </a:p>
        </p:txBody>
      </p:sp>
      <p:sp>
        <p:nvSpPr>
          <p:cNvPr id="1770584" name="AutoShape 88"/>
          <p:cNvSpPr>
            <a:spLocks/>
          </p:cNvSpPr>
          <p:nvPr/>
        </p:nvSpPr>
        <p:spPr bwMode="auto">
          <a:xfrm rot="-5644946">
            <a:off x="6751637" y="3963988"/>
            <a:ext cx="176213" cy="1011238"/>
          </a:xfrm>
          <a:prstGeom prst="rightBrace">
            <a:avLst>
              <a:gd name="adj1" fmla="val 47823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770585" name="Text Box 89"/>
          <p:cNvSpPr txBox="1">
            <a:spLocks noChangeArrowheads="1"/>
          </p:cNvSpPr>
          <p:nvPr/>
        </p:nvSpPr>
        <p:spPr bwMode="auto">
          <a:xfrm>
            <a:off x="0" y="5627688"/>
            <a:ext cx="3886200" cy="925512"/>
          </a:xfrm>
          <a:prstGeom prst="rect">
            <a:avLst/>
          </a:prstGeom>
          <a:solidFill>
            <a:srgbClr val="EAEAEA"/>
          </a:solidFill>
          <a:ln w="3175">
            <a:solidFill>
              <a:schemeClr val="bg2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800" b="1">
                <a:sym typeface="Symbol" charset="0"/>
              </a:rPr>
              <a:t>Electrons radiate </a:t>
            </a:r>
            <a:r>
              <a:rPr lang="en-GB" sz="1800" b="1">
                <a:sym typeface="Wingdings" charset="0"/>
              </a:rPr>
              <a:t> higher signal </a:t>
            </a:r>
          </a:p>
          <a:p>
            <a:pPr algn="ctr" eaLnBrk="1" hangingPunct="1"/>
            <a:r>
              <a:rPr lang="en-GB" sz="1800" b="1">
                <a:sym typeface="Wingdings" charset="0"/>
              </a:rPr>
              <a:t>PID info by counting </a:t>
            </a:r>
          </a:p>
          <a:p>
            <a:pPr algn="ctr" eaLnBrk="1" hangingPunct="1"/>
            <a:r>
              <a:rPr lang="en-GB" sz="1800" b="1">
                <a:sym typeface="Wingdings" charset="0"/>
              </a:rPr>
              <a:t>high-threshold hits</a:t>
            </a:r>
            <a:endParaRPr lang="en-GB" sz="1800" b="1">
              <a:sym typeface="Symbol" charset="0"/>
            </a:endParaRPr>
          </a:p>
        </p:txBody>
      </p:sp>
      <p:sp>
        <p:nvSpPr>
          <p:cNvPr id="1770572" name="Line 76"/>
          <p:cNvSpPr>
            <a:spLocks noChangeShapeType="1"/>
          </p:cNvSpPr>
          <p:nvPr/>
        </p:nvSpPr>
        <p:spPr bwMode="auto">
          <a:xfrm>
            <a:off x="4897438" y="3602038"/>
            <a:ext cx="1446212" cy="10033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0573" name="Line 77"/>
          <p:cNvSpPr>
            <a:spLocks noChangeShapeType="1"/>
          </p:cNvSpPr>
          <p:nvPr/>
        </p:nvSpPr>
        <p:spPr bwMode="auto">
          <a:xfrm>
            <a:off x="6462713" y="1935163"/>
            <a:ext cx="885825" cy="2600325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0588" name="Text Box 92"/>
          <p:cNvSpPr txBox="1">
            <a:spLocks noChangeArrowheads="1"/>
          </p:cNvSpPr>
          <p:nvPr/>
        </p:nvSpPr>
        <p:spPr bwMode="auto">
          <a:xfrm>
            <a:off x="1601788" y="2663825"/>
            <a:ext cx="10350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chemeClr val="accent2"/>
                </a:solidFill>
              </a:rPr>
              <a:t>TR increases signal </a:t>
            </a:r>
            <a:endParaRPr lang="en-GB" sz="1200" b="1">
              <a:solidFill>
                <a:schemeClr val="accent2"/>
              </a:solidFill>
              <a:sym typeface="Symbol" charset="0"/>
            </a:endParaRPr>
          </a:p>
        </p:txBody>
      </p:sp>
      <p:sp>
        <p:nvSpPr>
          <p:cNvPr id="1770590" name="Text Box 94"/>
          <p:cNvSpPr txBox="1">
            <a:spLocks noChangeArrowheads="1"/>
          </p:cNvSpPr>
          <p:nvPr/>
        </p:nvSpPr>
        <p:spPr bwMode="auto">
          <a:xfrm>
            <a:off x="1176338" y="2290763"/>
            <a:ext cx="193516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0" rIns="90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EA8B00"/>
                </a:solidFill>
              </a:rPr>
              <a:t>Transition radiation</a:t>
            </a:r>
            <a:endParaRPr lang="en-GB" sz="1200" b="1">
              <a:solidFill>
                <a:srgbClr val="EA8B00"/>
              </a:solidFill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55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7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7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70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70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177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770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77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77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177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77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177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177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77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177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177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770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7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770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770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7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7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7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7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770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770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0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1770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14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1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17705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0" dur="indefinite"/>
                                        <p:tgtEl>
                                          <p:spTgt spid="1770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2" dur="indefinite"/>
                                        <p:tgtEl>
                                          <p:spTgt spid="17705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3" dur="indefinite"/>
                                        <p:tgtEl>
                                          <p:spTgt spid="1770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7705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6" dur="indefinite"/>
                                        <p:tgtEl>
                                          <p:spTgt spid="1770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7705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29" dur="indefinite"/>
                                        <p:tgtEl>
                                          <p:spTgt spid="1770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1" dur="indefinite"/>
                                        <p:tgtEl>
                                          <p:spTgt spid="17705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32" dur="indefinite"/>
                                        <p:tgtEl>
                                          <p:spTgt spid="1770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4" dur="indefinite"/>
                                        <p:tgtEl>
                                          <p:spTgt spid="17705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35" dur="indefinite"/>
                                        <p:tgtEl>
                                          <p:spTgt spid="177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7" dur="indefinite"/>
                                        <p:tgtEl>
                                          <p:spTgt spid="177058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38" dur="indefinite"/>
                                        <p:tgtEl>
                                          <p:spTgt spid="177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0" dur="indefinite"/>
                                        <p:tgtEl>
                                          <p:spTgt spid="17705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41" dur="indefinite"/>
                                        <p:tgtEl>
                                          <p:spTgt spid="177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3" dur="indefinite"/>
                                        <p:tgtEl>
                                          <p:spTgt spid="17705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44" dur="indefinite"/>
                                        <p:tgtEl>
                                          <p:spTgt spid="177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6" dur="indefinite"/>
                                        <p:tgtEl>
                                          <p:spTgt spid="177057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47" dur="indefinite"/>
                                        <p:tgtEl>
                                          <p:spTgt spid="1770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9" dur="indefinite"/>
                                        <p:tgtEl>
                                          <p:spTgt spid="17705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50" dur="indefinite"/>
                                        <p:tgtEl>
                                          <p:spTgt spid="1770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0502" grpId="0" animBg="1"/>
      <p:bldP spid="1770528" grpId="0" animBg="1"/>
      <p:bldP spid="1770529" grpId="0" animBg="1"/>
      <p:bldP spid="1770530" grpId="0" animBg="1"/>
      <p:bldP spid="1770531" grpId="0" animBg="1"/>
      <p:bldP spid="1770532" grpId="0" animBg="1"/>
      <p:bldP spid="1770533" grpId="0" animBg="1"/>
      <p:bldP spid="1770534" grpId="0" animBg="1"/>
      <p:bldP spid="1770535" grpId="0" animBg="1"/>
      <p:bldP spid="1770536" grpId="0" animBg="1"/>
      <p:bldP spid="1770537" grpId="0" animBg="1"/>
      <p:bldP spid="1770544" grpId="0" animBg="1"/>
      <p:bldP spid="1770545" grpId="0" animBg="1"/>
      <p:bldP spid="1770547" grpId="0" animBg="1"/>
      <p:bldP spid="1770567" grpId="0" animBg="1"/>
      <p:bldP spid="1770575" grpId="0"/>
      <p:bldP spid="1770575" grpId="1"/>
      <p:bldP spid="1770576" grpId="0" animBg="1"/>
      <p:bldP spid="1770576" grpId="1" animBg="1"/>
      <p:bldP spid="1770577" grpId="0"/>
      <p:bldP spid="1770577" grpId="1"/>
      <p:bldP spid="1770578" grpId="0" animBg="1"/>
      <p:bldP spid="1770578" grpId="1" animBg="1"/>
      <p:bldP spid="1770580" grpId="0"/>
      <p:bldP spid="1770580" grpId="1"/>
      <p:bldP spid="1770581" grpId="0" animBg="1"/>
      <p:bldP spid="1770581" grpId="1" animBg="1"/>
      <p:bldP spid="1770582" grpId="0"/>
      <p:bldP spid="1770582" grpId="1"/>
      <p:bldP spid="1770583" grpId="0"/>
      <p:bldP spid="1770583" grpId="1"/>
      <p:bldP spid="1770584" grpId="0" animBg="1"/>
      <p:bldP spid="1770584" grpId="1" animBg="1"/>
      <p:bldP spid="1770585" grpId="0" animBg="1"/>
      <p:bldP spid="1770572" grpId="0" animBg="1"/>
      <p:bldP spid="1770572" grpId="1" animBg="1"/>
      <p:bldP spid="1770573" grpId="0" animBg="1"/>
      <p:bldP spid="1770573" grpId="1" animBg="1"/>
      <p:bldP spid="177059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Text Box 2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Momentum Measurement in Tracking Device</a:t>
            </a:r>
          </a:p>
        </p:txBody>
      </p:sp>
      <p:sp>
        <p:nvSpPr>
          <p:cNvPr id="101381" name="Text Box 3"/>
          <p:cNvSpPr txBox="1">
            <a:spLocks noChangeArrowheads="1"/>
          </p:cNvSpPr>
          <p:nvPr/>
        </p:nvSpPr>
        <p:spPr bwMode="auto">
          <a:xfrm>
            <a:off x="115888" y="1009650"/>
            <a:ext cx="9009062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800">
                <a:cs typeface="Arial" charset="0"/>
              </a:rPr>
              <a:t>Charged particles deflection in magnetic field: 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600">
                <a:cs typeface="Arial" charset="0"/>
              </a:rPr>
              <a:t>   Lorentz force </a:t>
            </a:r>
            <a:r>
              <a:rPr lang="en-US" sz="1600">
                <a:cs typeface="Arial" charset="0"/>
                <a:sym typeface="Symbol" charset="0"/>
              </a:rPr>
              <a:t></a:t>
            </a:r>
            <a:r>
              <a:rPr lang="en-US" sz="1600">
                <a:cs typeface="Arial" charset="0"/>
              </a:rPr>
              <a:t> to </a:t>
            </a:r>
            <a:r>
              <a:rPr lang="en-US" sz="1600" i="1">
                <a:cs typeface="Arial" charset="0"/>
              </a:rPr>
              <a:t>B</a:t>
            </a:r>
            <a:r>
              <a:rPr lang="en-US" sz="1600">
                <a:cs typeface="Arial" charset="0"/>
              </a:rPr>
              <a:t>-field and to particle direction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600">
                <a:cs typeface="Arial" charset="0"/>
              </a:rPr>
              <a:t>   Particle trajectory projected onto plane </a:t>
            </a:r>
            <a:r>
              <a:rPr lang="en-US" sz="1600">
                <a:cs typeface="Arial" charset="0"/>
                <a:sym typeface="Symbol" charset="0"/>
              </a:rPr>
              <a:t></a:t>
            </a:r>
            <a:r>
              <a:rPr lang="en-US" sz="1600">
                <a:cs typeface="Arial" charset="0"/>
              </a:rPr>
              <a:t> to </a:t>
            </a:r>
            <a:r>
              <a:rPr lang="en-US" sz="1600" i="1">
                <a:cs typeface="Arial" charset="0"/>
              </a:rPr>
              <a:t>B</a:t>
            </a:r>
            <a:r>
              <a:rPr lang="en-US" sz="1600">
                <a:cs typeface="Arial" charset="0"/>
              </a:rPr>
              <a:t>-field is </a:t>
            </a:r>
            <a:r>
              <a:rPr lang="en-US" sz="1600" i="1">
                <a:cs typeface="Arial" charset="0"/>
              </a:rPr>
              <a:t>circle</a:t>
            </a:r>
            <a:r>
              <a:rPr lang="en-US" sz="1600">
                <a:cs typeface="Arial" charset="0"/>
              </a:rPr>
              <a:t> with radius:</a:t>
            </a:r>
          </a:p>
        </p:txBody>
      </p:sp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7419975" y="1763713"/>
          <a:ext cx="13938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25" name="Equation" r:id="rId6" imgW="1079280" imgH="431640" progId="Equation.DSMT4">
                  <p:embed/>
                </p:oleObj>
              </mc:Choice>
              <mc:Fallback>
                <p:oleObj name="Equation" r:id="rId6" imgW="10792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9975" y="1763713"/>
                        <a:ext cx="139382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4365" name="Text Box 13"/>
          <p:cNvSpPr txBox="1">
            <a:spLocks noChangeArrowheads="1"/>
          </p:cNvSpPr>
          <p:nvPr/>
        </p:nvSpPr>
        <p:spPr bwMode="auto">
          <a:xfrm>
            <a:off x="115888" y="3114675"/>
            <a:ext cx="54006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800">
                <a:cs typeface="Arial" charset="0"/>
              </a:rPr>
              <a:t>Obtain </a:t>
            </a:r>
            <a:r>
              <a:rPr lang="en-US" sz="1800" i="1">
                <a:cs typeface="Arial" charset="0"/>
              </a:rPr>
              <a:t>r</a:t>
            </a:r>
            <a:r>
              <a:rPr lang="en-US" sz="1800">
                <a:cs typeface="Arial" charset="0"/>
              </a:rPr>
              <a:t>  and </a:t>
            </a:r>
            <a:r>
              <a:rPr lang="en-US" sz="1800" i="1">
                <a:cs typeface="Arial" charset="0"/>
              </a:rPr>
              <a:t>p</a:t>
            </a:r>
            <a:r>
              <a:rPr lang="en-US" sz="1800" i="1" baseline="-25000">
                <a:cs typeface="Arial" charset="0"/>
              </a:rPr>
              <a:t>T</a:t>
            </a:r>
            <a:r>
              <a:rPr lang="en-US" sz="1800">
                <a:cs typeface="Arial" charset="0"/>
              </a:rPr>
              <a:t> from measurement of sagitta: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921375" y="3024188"/>
            <a:ext cx="2924175" cy="2819400"/>
            <a:chOff x="3730" y="1905"/>
            <a:chExt cx="1842" cy="1776"/>
          </a:xfrm>
        </p:grpSpPr>
        <p:pic>
          <p:nvPicPr>
            <p:cNvPr id="1764367" name="Picture 15" descr="9710002_1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730" y="1905"/>
              <a:ext cx="1842" cy="1776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DDDDDD">
                  <a:alpha val="50000"/>
                </a:srgbClr>
              </a:outerShdw>
            </a:effectLst>
          </p:spPr>
        </p:pic>
        <p:pic>
          <p:nvPicPr>
            <p:cNvPr id="101413" name="Picture 16" descr="cms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933"/>
              <a:ext cx="255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5519738" y="3074988"/>
            <a:ext cx="3167062" cy="3305175"/>
            <a:chOff x="3477" y="1834"/>
            <a:chExt cx="1995" cy="2082"/>
          </a:xfrm>
        </p:grpSpPr>
        <p:sp>
          <p:nvSpPr>
            <p:cNvPr id="101409" name="Line 82"/>
            <p:cNvSpPr>
              <a:spLocks noChangeShapeType="1"/>
            </p:cNvSpPr>
            <p:nvPr/>
          </p:nvSpPr>
          <p:spPr bwMode="auto">
            <a:xfrm>
              <a:off x="4181" y="2278"/>
              <a:ext cx="1291" cy="1636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0" name="Line 83"/>
            <p:cNvSpPr>
              <a:spLocks noChangeShapeType="1"/>
            </p:cNvSpPr>
            <p:nvPr/>
          </p:nvSpPr>
          <p:spPr bwMode="auto">
            <a:xfrm>
              <a:off x="3477" y="3079"/>
              <a:ext cx="1995" cy="837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11" name="Line 84"/>
            <p:cNvSpPr>
              <a:spLocks noChangeShapeType="1"/>
            </p:cNvSpPr>
            <p:nvPr/>
          </p:nvSpPr>
          <p:spPr bwMode="auto">
            <a:xfrm>
              <a:off x="5174" y="1834"/>
              <a:ext cx="286" cy="2068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64427" name="Freeform 75"/>
          <p:cNvSpPr>
            <a:spLocks noChangeArrowheads="1"/>
          </p:cNvSpPr>
          <p:nvPr/>
        </p:nvSpPr>
        <p:spPr bwMode="auto">
          <a:xfrm>
            <a:off x="5432425" y="3052763"/>
            <a:ext cx="2884488" cy="2155825"/>
          </a:xfrm>
          <a:custGeom>
            <a:avLst/>
            <a:gdLst>
              <a:gd name="T0" fmla="*/ 2147483647 w 8013"/>
              <a:gd name="T1" fmla="*/ 0 h 5988"/>
              <a:gd name="T2" fmla="*/ 2147483647 w 8013"/>
              <a:gd name="T3" fmla="*/ 2147483647 h 5988"/>
              <a:gd name="T4" fmla="*/ 2147483647 w 8013"/>
              <a:gd name="T5" fmla="*/ 2147483647 h 5988"/>
              <a:gd name="T6" fmla="*/ 2147483647 w 8013"/>
              <a:gd name="T7" fmla="*/ 2147483647 h 5988"/>
              <a:gd name="T8" fmla="*/ 2147483647 w 8013"/>
              <a:gd name="T9" fmla="*/ 2147483647 h 5988"/>
              <a:gd name="T10" fmla="*/ 2147483647 w 8013"/>
              <a:gd name="T11" fmla="*/ 2147483647 h 5988"/>
              <a:gd name="T12" fmla="*/ 2147483647 w 8013"/>
              <a:gd name="T13" fmla="*/ 2147483647 h 5988"/>
              <a:gd name="T14" fmla="*/ 2147483647 w 8013"/>
              <a:gd name="T15" fmla="*/ 2147483647 h 5988"/>
              <a:gd name="T16" fmla="*/ 2147483647 w 8013"/>
              <a:gd name="T17" fmla="*/ 2147483647 h 5988"/>
              <a:gd name="T18" fmla="*/ 2147483647 w 8013"/>
              <a:gd name="T19" fmla="*/ 2147483647 h 5988"/>
              <a:gd name="T20" fmla="*/ 2147483647 w 8013"/>
              <a:gd name="T21" fmla="*/ 2147483647 h 5988"/>
              <a:gd name="T22" fmla="*/ 2147483647 w 8013"/>
              <a:gd name="T23" fmla="*/ 2147483647 h 5988"/>
              <a:gd name="T24" fmla="*/ 2147483647 w 8013"/>
              <a:gd name="T25" fmla="*/ 2147483647 h 5988"/>
              <a:gd name="T26" fmla="*/ 2147483647 w 8013"/>
              <a:gd name="T27" fmla="*/ 2147483647 h 5988"/>
              <a:gd name="T28" fmla="*/ 2147483647 w 8013"/>
              <a:gd name="T29" fmla="*/ 2147483647 h 5988"/>
              <a:gd name="T30" fmla="*/ 2147483647 w 8013"/>
              <a:gd name="T31" fmla="*/ 2147483647 h 5988"/>
              <a:gd name="T32" fmla="*/ 2147483647 w 8013"/>
              <a:gd name="T33" fmla="*/ 2147483647 h 5988"/>
              <a:gd name="T34" fmla="*/ 2147483647 w 8013"/>
              <a:gd name="T35" fmla="*/ 2147483647 h 5988"/>
              <a:gd name="T36" fmla="*/ 2147483647 w 8013"/>
              <a:gd name="T37" fmla="*/ 2147483647 h 5988"/>
              <a:gd name="T38" fmla="*/ 2147483647 w 8013"/>
              <a:gd name="T39" fmla="*/ 2147483647 h 5988"/>
              <a:gd name="T40" fmla="*/ 2147483647 w 8013"/>
              <a:gd name="T41" fmla="*/ 2147483647 h 5988"/>
              <a:gd name="T42" fmla="*/ 2147483647 w 8013"/>
              <a:gd name="T43" fmla="*/ 2147483647 h 5988"/>
              <a:gd name="T44" fmla="*/ 2147483647 w 8013"/>
              <a:gd name="T45" fmla="*/ 2147483647 h 5988"/>
              <a:gd name="T46" fmla="*/ 2147483647 w 8013"/>
              <a:gd name="T47" fmla="*/ 2147483647 h 5988"/>
              <a:gd name="T48" fmla="*/ 2147483647 w 8013"/>
              <a:gd name="T49" fmla="*/ 2147483647 h 5988"/>
              <a:gd name="T50" fmla="*/ 2147483647 w 8013"/>
              <a:gd name="T51" fmla="*/ 2147483647 h 5988"/>
              <a:gd name="T52" fmla="*/ 2147483647 w 8013"/>
              <a:gd name="T53" fmla="*/ 2147483647 h 5988"/>
              <a:gd name="T54" fmla="*/ 2147483647 w 8013"/>
              <a:gd name="T55" fmla="*/ 2147483647 h 5988"/>
              <a:gd name="T56" fmla="*/ 2147483647 w 8013"/>
              <a:gd name="T57" fmla="*/ 2147483647 h 5988"/>
              <a:gd name="T58" fmla="*/ 2147483647 w 8013"/>
              <a:gd name="T59" fmla="*/ 2147483647 h 5988"/>
              <a:gd name="T60" fmla="*/ 2147483647 w 8013"/>
              <a:gd name="T61" fmla="*/ 2147483647 h 5988"/>
              <a:gd name="T62" fmla="*/ 2147483647 w 8013"/>
              <a:gd name="T63" fmla="*/ 2147483647 h 5988"/>
              <a:gd name="T64" fmla="*/ 2147483647 w 8013"/>
              <a:gd name="T65" fmla="*/ 2147483647 h 5988"/>
              <a:gd name="T66" fmla="*/ 2147483647 w 8013"/>
              <a:gd name="T67" fmla="*/ 2147483647 h 5988"/>
              <a:gd name="T68" fmla="*/ 2147483647 w 8013"/>
              <a:gd name="T69" fmla="*/ 2147483647 h 5988"/>
              <a:gd name="T70" fmla="*/ 2147483647 w 8013"/>
              <a:gd name="T71" fmla="*/ 2147483647 h 5988"/>
              <a:gd name="T72" fmla="*/ 2147483647 w 8013"/>
              <a:gd name="T73" fmla="*/ 2147483647 h 5988"/>
              <a:gd name="T74" fmla="*/ 0 w 8013"/>
              <a:gd name="T75" fmla="*/ 2147483647 h 59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013"/>
              <a:gd name="T115" fmla="*/ 0 h 5988"/>
              <a:gd name="T116" fmla="*/ 8013 w 8013"/>
              <a:gd name="T117" fmla="*/ 5988 h 59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013" h="5988">
                <a:moveTo>
                  <a:pt x="8012" y="0"/>
                </a:moveTo>
                <a:lnTo>
                  <a:pt x="7736" y="52"/>
                </a:lnTo>
                <a:lnTo>
                  <a:pt x="7461" y="110"/>
                </a:lnTo>
                <a:lnTo>
                  <a:pt x="7189" y="176"/>
                </a:lnTo>
                <a:lnTo>
                  <a:pt x="6918" y="248"/>
                </a:lnTo>
                <a:lnTo>
                  <a:pt x="6649" y="327"/>
                </a:lnTo>
                <a:lnTo>
                  <a:pt x="6382" y="413"/>
                </a:lnTo>
                <a:lnTo>
                  <a:pt x="6117" y="506"/>
                </a:lnTo>
                <a:lnTo>
                  <a:pt x="5854" y="605"/>
                </a:lnTo>
                <a:lnTo>
                  <a:pt x="5595" y="711"/>
                </a:lnTo>
                <a:lnTo>
                  <a:pt x="5338" y="824"/>
                </a:lnTo>
                <a:lnTo>
                  <a:pt x="5084" y="943"/>
                </a:lnTo>
                <a:lnTo>
                  <a:pt x="4833" y="1069"/>
                </a:lnTo>
                <a:lnTo>
                  <a:pt x="4585" y="1200"/>
                </a:lnTo>
                <a:lnTo>
                  <a:pt x="4341" y="1339"/>
                </a:lnTo>
                <a:lnTo>
                  <a:pt x="4101" y="1483"/>
                </a:lnTo>
                <a:lnTo>
                  <a:pt x="3864" y="1633"/>
                </a:lnTo>
                <a:lnTo>
                  <a:pt x="3631" y="1789"/>
                </a:lnTo>
                <a:lnTo>
                  <a:pt x="3402" y="1951"/>
                </a:lnTo>
                <a:lnTo>
                  <a:pt x="3177" y="2119"/>
                </a:lnTo>
                <a:lnTo>
                  <a:pt x="2957" y="2293"/>
                </a:lnTo>
                <a:lnTo>
                  <a:pt x="2741" y="2472"/>
                </a:lnTo>
                <a:lnTo>
                  <a:pt x="2530" y="2657"/>
                </a:lnTo>
                <a:lnTo>
                  <a:pt x="2323" y="2846"/>
                </a:lnTo>
                <a:lnTo>
                  <a:pt x="2122" y="3041"/>
                </a:lnTo>
                <a:lnTo>
                  <a:pt x="1925" y="3241"/>
                </a:lnTo>
                <a:lnTo>
                  <a:pt x="1733" y="3447"/>
                </a:lnTo>
                <a:lnTo>
                  <a:pt x="1547" y="3656"/>
                </a:lnTo>
                <a:lnTo>
                  <a:pt x="1366" y="3871"/>
                </a:lnTo>
                <a:lnTo>
                  <a:pt x="1191" y="4090"/>
                </a:lnTo>
                <a:lnTo>
                  <a:pt x="1021" y="4313"/>
                </a:lnTo>
                <a:lnTo>
                  <a:pt x="857" y="4541"/>
                </a:lnTo>
                <a:lnTo>
                  <a:pt x="699" y="4772"/>
                </a:lnTo>
                <a:lnTo>
                  <a:pt x="547" y="5008"/>
                </a:lnTo>
                <a:lnTo>
                  <a:pt x="401" y="5247"/>
                </a:lnTo>
                <a:lnTo>
                  <a:pt x="261" y="5491"/>
                </a:lnTo>
                <a:lnTo>
                  <a:pt x="127" y="5737"/>
                </a:lnTo>
                <a:lnTo>
                  <a:pt x="0" y="5987"/>
                </a:lnTo>
              </a:path>
            </a:pathLst>
          </a:custGeom>
          <a:noFill/>
          <a:ln w="3672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" name="Group 66"/>
          <p:cNvGrpSpPr>
            <a:grpSpLocks/>
          </p:cNvGrpSpPr>
          <p:nvPr/>
        </p:nvGrpSpPr>
        <p:grpSpPr bwMode="auto">
          <a:xfrm>
            <a:off x="5683250" y="3074988"/>
            <a:ext cx="2351088" cy="1703387"/>
            <a:chOff x="3580" y="1834"/>
            <a:chExt cx="1481" cy="1073"/>
          </a:xfrm>
        </p:grpSpPr>
        <p:sp>
          <p:nvSpPr>
            <p:cNvPr id="101401" name="Oval 67"/>
            <p:cNvSpPr>
              <a:spLocks noChangeArrowheads="1"/>
            </p:cNvSpPr>
            <p:nvPr/>
          </p:nvSpPr>
          <p:spPr bwMode="auto">
            <a:xfrm>
              <a:off x="4736" y="1925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2" name="Oval 68"/>
            <p:cNvSpPr>
              <a:spLocks noChangeArrowheads="1"/>
            </p:cNvSpPr>
            <p:nvPr/>
          </p:nvSpPr>
          <p:spPr bwMode="auto">
            <a:xfrm>
              <a:off x="3716" y="2628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3" name="Oval 69"/>
            <p:cNvSpPr>
              <a:spLocks noChangeArrowheads="1"/>
            </p:cNvSpPr>
            <p:nvPr/>
          </p:nvSpPr>
          <p:spPr bwMode="auto">
            <a:xfrm>
              <a:off x="3580" y="2832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4" name="Oval 70"/>
            <p:cNvSpPr>
              <a:spLocks noChangeArrowheads="1"/>
            </p:cNvSpPr>
            <p:nvPr/>
          </p:nvSpPr>
          <p:spPr bwMode="auto">
            <a:xfrm>
              <a:off x="3920" y="2469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5" name="Oval 71"/>
            <p:cNvSpPr>
              <a:spLocks noChangeArrowheads="1"/>
            </p:cNvSpPr>
            <p:nvPr/>
          </p:nvSpPr>
          <p:spPr bwMode="auto">
            <a:xfrm>
              <a:off x="4079" y="2288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6" name="Oval 72"/>
            <p:cNvSpPr>
              <a:spLocks noChangeArrowheads="1"/>
            </p:cNvSpPr>
            <p:nvPr/>
          </p:nvSpPr>
          <p:spPr bwMode="auto">
            <a:xfrm>
              <a:off x="4283" y="2151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7" name="Oval 73"/>
            <p:cNvSpPr>
              <a:spLocks noChangeArrowheads="1"/>
            </p:cNvSpPr>
            <p:nvPr/>
          </p:nvSpPr>
          <p:spPr bwMode="auto">
            <a:xfrm>
              <a:off x="4510" y="1993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8" name="Oval 74"/>
            <p:cNvSpPr>
              <a:spLocks noChangeArrowheads="1"/>
            </p:cNvSpPr>
            <p:nvPr/>
          </p:nvSpPr>
          <p:spPr bwMode="auto">
            <a:xfrm>
              <a:off x="4986" y="1834"/>
              <a:ext cx="75" cy="75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64429" name="Text Box 77"/>
          <p:cNvSpPr txBox="1">
            <a:spLocks noChangeArrowheads="1"/>
          </p:cNvSpPr>
          <p:nvPr/>
        </p:nvSpPr>
        <p:spPr bwMode="auto">
          <a:xfrm>
            <a:off x="6675438" y="4265613"/>
            <a:ext cx="127000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>
              <a:lnSpc>
                <a:spcPct val="87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GB" sz="1800" i="1">
                <a:solidFill>
                  <a:srgbClr val="EA8B00"/>
                </a:solidFill>
              </a:rPr>
              <a:t>L</a:t>
            </a:r>
          </a:p>
        </p:txBody>
      </p: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6634163" y="3709988"/>
            <a:ext cx="282575" cy="360362"/>
            <a:chOff x="4179" y="2234"/>
            <a:chExt cx="178" cy="227"/>
          </a:xfrm>
        </p:grpSpPr>
        <p:sp>
          <p:nvSpPr>
            <p:cNvPr id="101399" name="Text Box 79"/>
            <p:cNvSpPr txBox="1">
              <a:spLocks noChangeArrowheads="1"/>
            </p:cNvSpPr>
            <p:nvPr/>
          </p:nvSpPr>
          <p:spPr bwMode="auto">
            <a:xfrm>
              <a:off x="4285" y="2234"/>
              <a:ext cx="7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87000"/>
                </a:lnSpc>
                <a:buClr>
                  <a:srgbClr val="000000"/>
                </a:buClr>
                <a:buSzPct val="45000"/>
                <a:buFont typeface="Wingdings" charset="0"/>
                <a:buNone/>
              </a:pPr>
              <a:r>
                <a:rPr lang="en-GB" sz="1800" i="1">
                  <a:solidFill>
                    <a:srgbClr val="009900"/>
                  </a:solidFill>
                </a:rPr>
                <a:t>s</a:t>
              </a:r>
            </a:p>
          </p:txBody>
        </p:sp>
        <p:sp>
          <p:nvSpPr>
            <p:cNvPr id="101400" name="Line 80"/>
            <p:cNvSpPr>
              <a:spLocks noChangeShapeType="1"/>
            </p:cNvSpPr>
            <p:nvPr/>
          </p:nvSpPr>
          <p:spPr bwMode="auto">
            <a:xfrm>
              <a:off x="4179" y="2275"/>
              <a:ext cx="144" cy="186"/>
            </a:xfrm>
            <a:prstGeom prst="line">
              <a:avLst/>
            </a:prstGeom>
            <a:noFill/>
            <a:ln w="5472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64428" name="Line 76"/>
          <p:cNvSpPr>
            <a:spLocks noChangeShapeType="1"/>
          </p:cNvSpPr>
          <p:nvPr/>
        </p:nvSpPr>
        <p:spPr bwMode="auto">
          <a:xfrm flipV="1">
            <a:off x="5516563" y="3082925"/>
            <a:ext cx="2695575" cy="1976438"/>
          </a:xfrm>
          <a:prstGeom prst="line">
            <a:avLst/>
          </a:prstGeom>
          <a:noFill/>
          <a:ln w="36703">
            <a:solidFill>
              <a:srgbClr val="FF99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oup 85"/>
          <p:cNvGrpSpPr>
            <a:grpSpLocks/>
          </p:cNvGrpSpPr>
          <p:nvPr/>
        </p:nvGrpSpPr>
        <p:grpSpPr bwMode="auto">
          <a:xfrm>
            <a:off x="6899275" y="4430713"/>
            <a:ext cx="1406525" cy="1184275"/>
            <a:chOff x="4346" y="2688"/>
            <a:chExt cx="886" cy="746"/>
          </a:xfrm>
        </p:grpSpPr>
        <p:sp>
          <p:nvSpPr>
            <p:cNvPr id="101397" name="Text Box 86"/>
            <p:cNvSpPr txBox="1">
              <a:spLocks noChangeArrowheads="1"/>
            </p:cNvSpPr>
            <p:nvPr/>
          </p:nvSpPr>
          <p:spPr bwMode="auto">
            <a:xfrm>
              <a:off x="4346" y="3283"/>
              <a:ext cx="48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87000"/>
                </a:lnSpc>
                <a:buClr>
                  <a:srgbClr val="000000"/>
                </a:buClr>
                <a:buSzPct val="45000"/>
                <a:buFont typeface="Wingdings" charset="0"/>
                <a:buNone/>
              </a:pPr>
              <a:r>
                <a:rPr lang="en-GB" sz="1800" i="1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101398" name="Text Box 87"/>
            <p:cNvSpPr txBox="1">
              <a:spLocks noChangeArrowheads="1"/>
            </p:cNvSpPr>
            <p:nvPr/>
          </p:nvSpPr>
          <p:spPr bwMode="auto">
            <a:xfrm>
              <a:off x="5184" y="2688"/>
              <a:ext cx="48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87000"/>
                </a:lnSpc>
                <a:buClr>
                  <a:srgbClr val="000000"/>
                </a:buClr>
                <a:buSzPct val="45000"/>
                <a:buFont typeface="Wingdings" charset="0"/>
                <a:buNone/>
              </a:pPr>
              <a:r>
                <a:rPr lang="en-GB" sz="1800" i="1">
                  <a:solidFill>
                    <a:srgbClr val="000000"/>
                  </a:solidFill>
                </a:rPr>
                <a:t>r</a:t>
              </a:r>
            </a:p>
          </p:txBody>
        </p:sp>
      </p:grpSp>
      <p:sp>
        <p:nvSpPr>
          <p:cNvPr id="1764440" name="Text Box 88"/>
          <p:cNvSpPr txBox="1">
            <a:spLocks noChangeArrowheads="1"/>
          </p:cNvSpPr>
          <p:nvPr/>
        </p:nvSpPr>
        <p:spPr bwMode="auto">
          <a:xfrm>
            <a:off x="7027863" y="2687638"/>
            <a:ext cx="2070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GB" sz="1200" b="1">
                <a:solidFill>
                  <a:schemeClr val="accent2"/>
                </a:solidFill>
              </a:rPr>
              <a:t>Si clusters / drift circles</a:t>
            </a:r>
          </a:p>
        </p:txBody>
      </p:sp>
      <p:sp>
        <p:nvSpPr>
          <p:cNvPr id="1764441" name="Text Box 89"/>
          <p:cNvSpPr txBox="1">
            <a:spLocks noChangeArrowheads="1"/>
          </p:cNvSpPr>
          <p:nvPr/>
        </p:nvSpPr>
        <p:spPr bwMode="auto">
          <a:xfrm>
            <a:off x="8342313" y="2913063"/>
            <a:ext cx="7731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b="1">
                <a:solidFill>
                  <a:srgbClr val="FF0000"/>
                </a:solidFill>
              </a:rPr>
              <a:t>Track fit</a:t>
            </a:r>
          </a:p>
        </p:txBody>
      </p:sp>
      <p:sp>
        <p:nvSpPr>
          <p:cNvPr id="1764442" name="Text Box 90"/>
          <p:cNvSpPr txBox="1">
            <a:spLocks noChangeArrowheads="1"/>
          </p:cNvSpPr>
          <p:nvPr/>
        </p:nvSpPr>
        <p:spPr bwMode="auto">
          <a:xfrm>
            <a:off x="115888" y="4284663"/>
            <a:ext cx="5491162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800">
                <a:cs typeface="Arial" charset="0"/>
              </a:rPr>
              <a:t>Track fitting in LHC environment challenging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600">
                <a:cs typeface="Arial" charset="0"/>
              </a:rPr>
              <a:t>   Must handle ambiguities, hit overlaps, multiple 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1600">
                <a:cs typeface="Arial" charset="0"/>
              </a:rPr>
              <a:t>     </a:t>
            </a:r>
            <a:r>
              <a:rPr lang="en-US" sz="9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scattering, bremsstrahlung, multiple vertices, …</a:t>
            </a:r>
          </a:p>
          <a:p>
            <a:pPr lvl="1"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600">
                <a:cs typeface="Arial" charset="0"/>
              </a:rPr>
              <a:t>   Track fitters take Gaussian noise (Kalman) 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1600">
                <a:cs typeface="Arial" charset="0"/>
              </a:rPr>
              <a:t>      and non-Gaussian noise (GSF) into account</a:t>
            </a:r>
          </a:p>
          <a:p>
            <a:pPr lvl="1" eaLnBrk="1" hangingPunct="1">
              <a:spcBef>
                <a:spcPct val="50000"/>
              </a:spcBef>
              <a:buFontTx/>
              <a:buBlip>
                <a:blip r:embed="rId5"/>
              </a:buBlip>
            </a:pPr>
            <a:r>
              <a:rPr lang="en-US" sz="1600">
                <a:cs typeface="Arial" charset="0"/>
              </a:rPr>
              <a:t>   Fitter must be fast, used in high-level trigger</a:t>
            </a:r>
          </a:p>
        </p:txBody>
      </p:sp>
      <p:graphicFrame>
        <p:nvGraphicFramePr>
          <p:cNvPr id="1764444" name="Object 3"/>
          <p:cNvGraphicFramePr>
            <a:graphicFrameLocks noChangeAspect="1"/>
          </p:cNvGraphicFramePr>
          <p:nvPr/>
        </p:nvGraphicFramePr>
        <p:xfrm>
          <a:off x="657225" y="3609975"/>
          <a:ext cx="437515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26" name="Equation" r:id="rId10" imgW="3390840" imgH="444240" progId="Equation.DSMT4">
                  <p:embed/>
                </p:oleObj>
              </mc:Choice>
              <mc:Fallback>
                <p:oleObj name="Equation" r:id="rId10" imgW="33908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3609975"/>
                        <a:ext cx="4375150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4446" name="Rectangle 94"/>
          <p:cNvSpPr>
            <a:spLocks noChangeArrowheads="1"/>
          </p:cNvSpPr>
          <p:nvPr/>
        </p:nvSpPr>
        <p:spPr bwMode="auto">
          <a:xfrm>
            <a:off x="115888" y="2228850"/>
            <a:ext cx="75152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lvl="1">
              <a:lnSpc>
                <a:spcPct val="110000"/>
              </a:lnSpc>
              <a:spcBef>
                <a:spcPct val="50000"/>
              </a:spcBef>
              <a:buFontTx/>
              <a:buBlip>
                <a:blip r:embed="rId12"/>
              </a:buBlip>
            </a:pPr>
            <a:r>
              <a:rPr lang="en-US" sz="1600">
                <a:cs typeface="Arial" charset="0"/>
              </a:rPr>
              <a:t>   For </a:t>
            </a:r>
            <a:r>
              <a:rPr lang="en-US" sz="1600" i="1">
                <a:cs typeface="Arial" charset="0"/>
              </a:rPr>
              <a:t>p</a:t>
            </a:r>
            <a:r>
              <a:rPr lang="en-US" sz="1600" i="1" baseline="-25000">
                <a:cs typeface="Arial" charset="0"/>
              </a:rPr>
              <a:t>T</a:t>
            </a:r>
            <a:r>
              <a:rPr lang="en-US" sz="1600">
                <a:cs typeface="Arial" charset="0"/>
              </a:rPr>
              <a:t> = 10 … 1000 GeV and </a:t>
            </a:r>
            <a:r>
              <a:rPr lang="en-US" sz="1600" i="1">
                <a:cs typeface="Arial" charset="0"/>
              </a:rPr>
              <a:t>B</a:t>
            </a:r>
            <a:r>
              <a:rPr lang="en-US" sz="1600">
                <a:cs typeface="Arial" charset="0"/>
              </a:rPr>
              <a:t> = 2 T </a:t>
            </a:r>
            <a:r>
              <a:rPr lang="en-US" sz="1600">
                <a:cs typeface="Arial" charset="0"/>
                <a:sym typeface="Wingdings" charset="0"/>
              </a:rPr>
              <a:t> </a:t>
            </a:r>
            <a:r>
              <a:rPr lang="en-US" sz="1600" i="1">
                <a:cs typeface="Arial" charset="0"/>
                <a:sym typeface="Wingdings" charset="0"/>
              </a:rPr>
              <a:t>R</a:t>
            </a:r>
            <a:r>
              <a:rPr lang="en-US" sz="1600">
                <a:cs typeface="Arial" charset="0"/>
                <a:sym typeface="Wingdings" charset="0"/>
              </a:rPr>
              <a:t> = 17 … 1700 m (</a:t>
            </a:r>
            <a:r>
              <a:rPr lang="en-US" sz="1600" i="1">
                <a:cs typeface="Arial" charset="0"/>
                <a:sym typeface="Wingdings" charset="0"/>
              </a:rPr>
              <a:t>cf</a:t>
            </a:r>
            <a:r>
              <a:rPr lang="en-US" sz="1600">
                <a:cs typeface="Arial" charset="0"/>
                <a:sym typeface="Wingdings" charset="0"/>
              </a:rPr>
              <a:t>, </a:t>
            </a:r>
            <a:r>
              <a:rPr lang="en-US" sz="1600" i="1">
                <a:cs typeface="Arial" charset="0"/>
                <a:sym typeface="Wingdings" charset="0"/>
              </a:rPr>
              <a:t>R</a:t>
            </a:r>
            <a:r>
              <a:rPr lang="en-US" sz="1600" baseline="-25000">
                <a:cs typeface="Arial" charset="0"/>
                <a:sym typeface="Wingdings" charset="0"/>
              </a:rPr>
              <a:t>ID</a:t>
            </a:r>
            <a:r>
              <a:rPr lang="en-US" sz="1600">
                <a:cs typeface="Arial" charset="0"/>
                <a:sym typeface="Wingdings" charset="0"/>
              </a:rPr>
              <a:t> ~ 1 m)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Tx/>
              <a:buBlip>
                <a:blip r:embed="rId12"/>
              </a:buBlip>
            </a:pPr>
            <a:r>
              <a:rPr lang="en-US" sz="1600">
                <a:cs typeface="Arial" charset="0"/>
                <a:sym typeface="Wingdings" charset="0"/>
              </a:rPr>
              <a:t>   … and if </a:t>
            </a:r>
            <a:r>
              <a:rPr lang="en-US" sz="1600" i="1">
                <a:cs typeface="Arial" charset="0"/>
                <a:sym typeface="Wingdings" charset="0"/>
              </a:rPr>
              <a:t>p</a:t>
            </a:r>
            <a:r>
              <a:rPr lang="en-US" sz="1600" i="1" baseline="-25000">
                <a:cs typeface="Arial" charset="0"/>
                <a:sym typeface="Wingdings" charset="0"/>
              </a:rPr>
              <a:t>T</a:t>
            </a:r>
            <a:r>
              <a:rPr lang="en-US" sz="1600">
                <a:cs typeface="Arial" charset="0"/>
                <a:sym typeface="Wingdings" charset="0"/>
              </a:rPr>
              <a:t> &lt; 0.5 GeV, the particle is trapped in solenoid  </a:t>
            </a:r>
            <a:r>
              <a:rPr lang="ja-JP" altLang="en-US" sz="1600">
                <a:cs typeface="Arial" charset="0"/>
                <a:sym typeface="Wingdings" charset="0"/>
              </a:rPr>
              <a:t>“</a:t>
            </a:r>
            <a:r>
              <a:rPr lang="en-US" sz="1600">
                <a:cs typeface="Arial" charset="0"/>
                <a:sym typeface="Wingdings" charset="0"/>
              </a:rPr>
              <a:t>loopers</a:t>
            </a:r>
            <a:r>
              <a:rPr lang="ja-JP" altLang="en-US" sz="1600">
                <a:cs typeface="Arial" charset="0"/>
                <a:sym typeface="Wingdings" charset="0"/>
              </a:rPr>
              <a:t>”</a:t>
            </a:r>
            <a:endParaRPr lang="en-GB" sz="1600">
              <a:cs typeface="Arial" charset="0"/>
              <a:sym typeface="Wingdings" charset="0"/>
            </a:endParaRPr>
          </a:p>
        </p:txBody>
      </p:sp>
      <p:pic>
        <p:nvPicPr>
          <p:cNvPr id="1764483" name="Picture 131" descr="ATLAS_White_560x720_0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938" y="954088"/>
            <a:ext cx="633412" cy="811212"/>
          </a:xfrm>
          <a:prstGeom prst="rect">
            <a:avLst/>
          </a:prstGeom>
          <a:noFill/>
          <a:ln w="9525">
            <a:solidFill>
              <a:srgbClr val="9BDE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4484" name="Text Box 132"/>
          <p:cNvSpPr txBox="1">
            <a:spLocks noChangeArrowheads="1"/>
          </p:cNvSpPr>
          <p:nvPr/>
        </p:nvSpPr>
        <p:spPr bwMode="auto">
          <a:xfrm>
            <a:off x="7497763" y="5859463"/>
            <a:ext cx="1468437" cy="520700"/>
          </a:xfrm>
          <a:prstGeom prst="rect">
            <a:avLst/>
          </a:prstGeom>
          <a:solidFill>
            <a:srgbClr val="EAEAEA"/>
          </a:solidFill>
          <a:ln w="3175">
            <a:solidFill>
              <a:schemeClr val="bg2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 i="1"/>
              <a:t>B</a:t>
            </a:r>
            <a:r>
              <a:rPr lang="en-GB" sz="1400" b="1"/>
              <a:t>-field map accuracy ~10</a:t>
            </a:r>
            <a:r>
              <a:rPr lang="en-GB" sz="1400" b="1" baseline="30000">
                <a:cs typeface="Arial" charset="0"/>
              </a:rPr>
              <a:t>–4</a:t>
            </a:r>
            <a:endParaRPr lang="en-GB" sz="1400" b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64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64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64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764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64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6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64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64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64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64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64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764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764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4365" grpId="0"/>
      <p:bldP spid="1764427" grpId="0" animBg="1"/>
      <p:bldP spid="1764429" grpId="0"/>
      <p:bldP spid="1764428" grpId="0" animBg="1"/>
      <p:bldP spid="1764440" grpId="0"/>
      <p:bldP spid="1764441" grpId="0"/>
      <p:bldP spid="1764442" grpId="0"/>
      <p:bldP spid="1764446" grpId="0"/>
      <p:bldP spid="1764484" grpId="0" animBg="1"/>
      <p:bldP spid="1764484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63" y="998538"/>
            <a:ext cx="6981825" cy="523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5" name="Text Box 5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The ATLAS Muon Spectrometer</a:t>
            </a:r>
            <a:r>
              <a:rPr lang="en-US">
                <a:solidFill>
                  <a:srgbClr val="000066"/>
                </a:solidFill>
              </a:rPr>
              <a:t> (Active Material)</a:t>
            </a:r>
            <a:endParaRPr lang="en-US" i="1">
              <a:solidFill>
                <a:srgbClr val="000066"/>
              </a:solidFill>
            </a:endParaRPr>
          </a:p>
        </p:txBody>
      </p:sp>
      <p:sp>
        <p:nvSpPr>
          <p:cNvPr id="1844230" name="Line 6"/>
          <p:cNvSpPr>
            <a:spLocks noChangeShapeType="1"/>
          </p:cNvSpPr>
          <p:nvPr/>
        </p:nvSpPr>
        <p:spPr bwMode="auto">
          <a:xfrm flipH="1" flipV="1">
            <a:off x="1601788" y="4778375"/>
            <a:ext cx="3240087" cy="855663"/>
          </a:xfrm>
          <a:prstGeom prst="line">
            <a:avLst/>
          </a:prstGeom>
          <a:noFill/>
          <a:ln w="25400">
            <a:solidFill>
              <a:srgbClr val="ABD1FB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1" name="Line 7"/>
          <p:cNvSpPr>
            <a:spLocks noChangeShapeType="1"/>
          </p:cNvSpPr>
          <p:nvPr/>
        </p:nvSpPr>
        <p:spPr bwMode="auto">
          <a:xfrm flipH="1" flipV="1">
            <a:off x="3402013" y="4868863"/>
            <a:ext cx="1439862" cy="765175"/>
          </a:xfrm>
          <a:prstGeom prst="line">
            <a:avLst/>
          </a:prstGeom>
          <a:noFill/>
          <a:ln w="25400">
            <a:solidFill>
              <a:srgbClr val="ABD1FB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2" name="Line 8"/>
          <p:cNvSpPr>
            <a:spLocks noChangeShapeType="1"/>
          </p:cNvSpPr>
          <p:nvPr/>
        </p:nvSpPr>
        <p:spPr bwMode="auto">
          <a:xfrm flipH="1" flipV="1">
            <a:off x="4437063" y="4149725"/>
            <a:ext cx="404812" cy="1484313"/>
          </a:xfrm>
          <a:prstGeom prst="line">
            <a:avLst/>
          </a:prstGeom>
          <a:noFill/>
          <a:ln w="25400">
            <a:solidFill>
              <a:srgbClr val="ABD1FB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3" name="Line 9"/>
          <p:cNvSpPr>
            <a:spLocks noChangeShapeType="1"/>
          </p:cNvSpPr>
          <p:nvPr/>
        </p:nvSpPr>
        <p:spPr bwMode="auto">
          <a:xfrm flipH="1" flipV="1">
            <a:off x="4616450" y="2573338"/>
            <a:ext cx="225425" cy="3060700"/>
          </a:xfrm>
          <a:prstGeom prst="line">
            <a:avLst/>
          </a:prstGeom>
          <a:noFill/>
          <a:ln w="25400">
            <a:solidFill>
              <a:srgbClr val="ABD1FB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4" name="Text Box 10"/>
          <p:cNvSpPr txBox="1">
            <a:spLocks noChangeArrowheads="1"/>
          </p:cNvSpPr>
          <p:nvPr/>
        </p:nvSpPr>
        <p:spPr bwMode="auto">
          <a:xfrm>
            <a:off x="4306888" y="5653088"/>
            <a:ext cx="3689350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000000"/>
                </a:solidFill>
              </a:rPr>
              <a:t>Monitored Drift Tubes (MDT)</a:t>
            </a:r>
          </a:p>
          <a:p>
            <a:pPr eaLnBrk="1" hangingPunct="1"/>
            <a:r>
              <a:rPr lang="en-GB" sz="300" b="1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GB" sz="1200" b="1">
                <a:solidFill>
                  <a:srgbClr val="000000"/>
                </a:solidFill>
              </a:rPr>
              <a:t>3 layers (stations) in each barrel and end-cap</a:t>
            </a:r>
          </a:p>
          <a:p>
            <a:pPr eaLnBrk="1" hangingPunct="1"/>
            <a:r>
              <a:rPr lang="en-GB" sz="1200" b="1">
                <a:solidFill>
                  <a:srgbClr val="000000"/>
                </a:solidFill>
              </a:rPr>
              <a:t>Precision </a:t>
            </a:r>
            <a:r>
              <a:rPr lang="en-GB" sz="1200" b="1" i="1">
                <a:solidFill>
                  <a:srgbClr val="000000"/>
                </a:solidFill>
              </a:rPr>
              <a:t>z</a:t>
            </a:r>
            <a:r>
              <a:rPr lang="en-GB" sz="1200" b="1">
                <a:solidFill>
                  <a:srgbClr val="000000"/>
                </a:solidFill>
              </a:rPr>
              <a:t> measurements (80 </a:t>
            </a:r>
            <a:r>
              <a:rPr lang="en-GB" sz="1200" b="1">
                <a:solidFill>
                  <a:srgbClr val="000000"/>
                </a:solidFill>
                <a:sym typeface="Symbol" charset="0"/>
              </a:rPr>
              <a:t>m / DT), </a:t>
            </a:r>
            <a:r>
              <a:rPr lang="en-US" sz="1200">
                <a:solidFill>
                  <a:srgbClr val="000000"/>
                </a:solidFill>
                <a:sym typeface="Symbol" charset="0"/>
              </a:rPr>
              <a:t>|| &lt; 2.0</a:t>
            </a:r>
          </a:p>
          <a:p>
            <a:pPr eaLnBrk="1" hangingPunct="1"/>
            <a:endParaRPr lang="en-GB" sz="1200" b="1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1844235" name="Text Box 11"/>
          <p:cNvSpPr txBox="1">
            <a:spLocks noChangeArrowheads="1"/>
          </p:cNvSpPr>
          <p:nvPr/>
        </p:nvSpPr>
        <p:spPr bwMode="auto">
          <a:xfrm>
            <a:off x="3132138" y="863600"/>
            <a:ext cx="5805487" cy="494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GB" sz="1400" b="1">
                <a:solidFill>
                  <a:srgbClr val="000000"/>
                </a:solidFill>
              </a:rPr>
              <a:t>MWP Thin Gap Chambers (TGC) / </a:t>
            </a:r>
            <a:r>
              <a:rPr lang="en-GB" sz="1200" b="1">
                <a:solidFill>
                  <a:srgbClr val="000000"/>
                </a:solidFill>
              </a:rPr>
              <a:t>Fast (4 ns) </a:t>
            </a:r>
            <a:r>
              <a:rPr lang="en-GB" sz="1200" b="1" i="1">
                <a:solidFill>
                  <a:srgbClr val="000000"/>
                </a:solidFill>
              </a:rPr>
              <a:t>z</a:t>
            </a:r>
            <a:r>
              <a:rPr lang="en-GB" sz="1200" b="1">
                <a:solidFill>
                  <a:srgbClr val="000000"/>
                </a:solidFill>
              </a:rPr>
              <a:t> and </a:t>
            </a:r>
            <a:r>
              <a:rPr lang="en-GB" sz="1200" b="1" i="1">
                <a:solidFill>
                  <a:srgbClr val="000000"/>
                </a:solidFill>
                <a:sym typeface="Symbol" charset="0"/>
              </a:rPr>
              <a:t></a:t>
            </a:r>
            <a:r>
              <a:rPr lang="en-GB" sz="1200" b="1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GB" sz="1200" b="1">
                <a:solidFill>
                  <a:srgbClr val="000000"/>
                </a:solidFill>
              </a:rPr>
              <a:t> trigger chambers </a:t>
            </a:r>
            <a:r>
              <a:rPr lang="en-US" sz="1200">
                <a:solidFill>
                  <a:srgbClr val="000000"/>
                </a:solidFill>
                <a:sym typeface="Symbol" charset="0"/>
              </a:rPr>
              <a:t>1.1 &lt; || &lt; 2.4</a:t>
            </a:r>
            <a:endParaRPr lang="en-GB" sz="120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1844236" name="Line 12"/>
          <p:cNvSpPr>
            <a:spLocks noChangeShapeType="1"/>
          </p:cNvSpPr>
          <p:nvPr/>
        </p:nvSpPr>
        <p:spPr bwMode="auto">
          <a:xfrm flipH="1">
            <a:off x="3311525" y="1179513"/>
            <a:ext cx="765175" cy="1979612"/>
          </a:xfrm>
          <a:prstGeom prst="line">
            <a:avLst/>
          </a:prstGeom>
          <a:noFill/>
          <a:ln w="25400">
            <a:solidFill>
              <a:srgbClr val="CCFF6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7" name="Line 13"/>
          <p:cNvSpPr>
            <a:spLocks noChangeShapeType="1"/>
          </p:cNvSpPr>
          <p:nvPr/>
        </p:nvSpPr>
        <p:spPr bwMode="auto">
          <a:xfrm>
            <a:off x="4076700" y="1179513"/>
            <a:ext cx="1530350" cy="1484312"/>
          </a:xfrm>
          <a:prstGeom prst="line">
            <a:avLst/>
          </a:prstGeom>
          <a:noFill/>
          <a:ln w="25400">
            <a:solidFill>
              <a:srgbClr val="CCFF6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8" name="Line 14"/>
          <p:cNvSpPr>
            <a:spLocks noChangeShapeType="1"/>
          </p:cNvSpPr>
          <p:nvPr/>
        </p:nvSpPr>
        <p:spPr bwMode="auto">
          <a:xfrm flipH="1">
            <a:off x="4076700" y="1179513"/>
            <a:ext cx="0" cy="1663700"/>
          </a:xfrm>
          <a:prstGeom prst="line">
            <a:avLst/>
          </a:prstGeom>
          <a:noFill/>
          <a:ln w="25400">
            <a:solidFill>
              <a:srgbClr val="CCFF6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39" name="Text Box 15"/>
          <p:cNvSpPr txBox="1">
            <a:spLocks noChangeArrowheads="1"/>
          </p:cNvSpPr>
          <p:nvPr/>
        </p:nvSpPr>
        <p:spPr bwMode="auto">
          <a:xfrm>
            <a:off x="6256338" y="4645025"/>
            <a:ext cx="2816225" cy="91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Cathode Strip Chambers (CSC)</a:t>
            </a:r>
          </a:p>
          <a:p>
            <a:pPr eaLnBrk="1" hangingPunct="1"/>
            <a:r>
              <a:rPr lang="en-GB" sz="300" b="1"/>
              <a:t> </a:t>
            </a:r>
          </a:p>
          <a:p>
            <a:pPr eaLnBrk="1" hangingPunct="1"/>
            <a:r>
              <a:rPr lang="en-GB" sz="1200" b="1"/>
              <a:t>MWPCs with cathodes segmented in strips, </a:t>
            </a:r>
            <a:r>
              <a:rPr lang="en-GB" sz="1200" b="1" i="1"/>
              <a:t>z</a:t>
            </a:r>
            <a:r>
              <a:rPr lang="en-GB" sz="1200" b="1"/>
              <a:t> (precise) and </a:t>
            </a:r>
            <a:r>
              <a:rPr lang="en-GB" sz="1200" b="1" i="1">
                <a:sym typeface="Symbol" charset="0"/>
              </a:rPr>
              <a:t></a:t>
            </a:r>
            <a:r>
              <a:rPr lang="en-GB" sz="1200" b="1">
                <a:sym typeface="Symbol" charset="0"/>
              </a:rPr>
              <a:t> info         </a:t>
            </a:r>
            <a:r>
              <a:rPr lang="en-US" sz="1200">
                <a:sym typeface="Symbol" charset="0"/>
              </a:rPr>
              <a:t>2.0 &lt; || &lt; 2.7</a:t>
            </a:r>
            <a:endParaRPr lang="en-GB" sz="1200">
              <a:sym typeface="Symbol" charset="0"/>
            </a:endParaRPr>
          </a:p>
        </p:txBody>
      </p:sp>
      <p:sp>
        <p:nvSpPr>
          <p:cNvPr id="1844240" name="Line 16"/>
          <p:cNvSpPr>
            <a:spLocks noChangeShapeType="1"/>
          </p:cNvSpPr>
          <p:nvPr/>
        </p:nvSpPr>
        <p:spPr bwMode="auto">
          <a:xfrm flipH="1" flipV="1">
            <a:off x="5786438" y="2979738"/>
            <a:ext cx="765175" cy="1663700"/>
          </a:xfrm>
          <a:prstGeom prst="line">
            <a:avLst/>
          </a:prstGeom>
          <a:noFill/>
          <a:ln w="25400">
            <a:solidFill>
              <a:srgbClr val="FFFF6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1" name="Text Box 17"/>
          <p:cNvSpPr txBox="1">
            <a:spLocks noChangeArrowheads="1"/>
          </p:cNvSpPr>
          <p:nvPr/>
        </p:nvSpPr>
        <p:spPr bwMode="auto">
          <a:xfrm>
            <a:off x="7426325" y="2754313"/>
            <a:ext cx="1646238" cy="112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000000"/>
                </a:solidFill>
              </a:rPr>
              <a:t>Resistive Plate Chambers (RPC)</a:t>
            </a:r>
          </a:p>
          <a:p>
            <a:pPr eaLnBrk="1" hangingPunct="1"/>
            <a:r>
              <a:rPr lang="en-GB" sz="300" b="1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GB" sz="1200" b="1">
                <a:solidFill>
                  <a:srgbClr val="000000"/>
                </a:solidFill>
              </a:rPr>
              <a:t>Fast (2 ns) </a:t>
            </a:r>
            <a:r>
              <a:rPr lang="en-GB" sz="1200" b="1" i="1">
                <a:solidFill>
                  <a:srgbClr val="000000"/>
                </a:solidFill>
              </a:rPr>
              <a:t>z</a:t>
            </a:r>
            <a:r>
              <a:rPr lang="en-GB" sz="1200" b="1">
                <a:solidFill>
                  <a:srgbClr val="000000"/>
                </a:solidFill>
              </a:rPr>
              <a:t> and </a:t>
            </a:r>
            <a:r>
              <a:rPr lang="en-GB" sz="1200" b="1" i="1">
                <a:solidFill>
                  <a:srgbClr val="000000"/>
                </a:solidFill>
                <a:sym typeface="Symbol" charset="0"/>
              </a:rPr>
              <a:t></a:t>
            </a:r>
            <a:r>
              <a:rPr lang="en-GB" sz="1200" b="1">
                <a:solidFill>
                  <a:srgbClr val="000000"/>
                </a:solidFill>
                <a:sym typeface="Symbol" charset="0"/>
              </a:rPr>
              <a:t> </a:t>
            </a:r>
            <a:r>
              <a:rPr lang="en-GB" sz="1200" b="1">
                <a:solidFill>
                  <a:srgbClr val="000000"/>
                </a:solidFill>
              </a:rPr>
              <a:t>trigger chambers  </a:t>
            </a:r>
            <a:r>
              <a:rPr lang="en-US" sz="1200">
                <a:solidFill>
                  <a:srgbClr val="000000"/>
                </a:solidFill>
                <a:sym typeface="Symbol" charset="0"/>
              </a:rPr>
              <a:t>|| &lt; 1.1</a:t>
            </a:r>
            <a:endParaRPr lang="en-GB" sz="1200">
              <a:solidFill>
                <a:srgbClr val="000000"/>
              </a:solidFill>
              <a:sym typeface="Symbol" charset="0"/>
            </a:endParaRPr>
          </a:p>
        </p:txBody>
      </p:sp>
      <p:sp>
        <p:nvSpPr>
          <p:cNvPr id="1844242" name="Line 18"/>
          <p:cNvSpPr>
            <a:spLocks noChangeShapeType="1"/>
          </p:cNvSpPr>
          <p:nvPr/>
        </p:nvSpPr>
        <p:spPr bwMode="auto">
          <a:xfrm flipH="1" flipV="1">
            <a:off x="5516563" y="2214563"/>
            <a:ext cx="1846262" cy="809625"/>
          </a:xfrm>
          <a:prstGeom prst="line">
            <a:avLst/>
          </a:prstGeom>
          <a:noFill/>
          <a:ln w="25400">
            <a:solidFill>
              <a:srgbClr val="FFB293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3" name="Line 19"/>
          <p:cNvSpPr>
            <a:spLocks noChangeShapeType="1"/>
          </p:cNvSpPr>
          <p:nvPr/>
        </p:nvSpPr>
        <p:spPr bwMode="auto">
          <a:xfrm flipH="1" flipV="1">
            <a:off x="5695950" y="1763713"/>
            <a:ext cx="1666875" cy="1260475"/>
          </a:xfrm>
          <a:prstGeom prst="line">
            <a:avLst/>
          </a:prstGeom>
          <a:noFill/>
          <a:ln w="25400">
            <a:solidFill>
              <a:srgbClr val="FFB293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4" name="Line 20"/>
          <p:cNvSpPr>
            <a:spLocks noChangeShapeType="1"/>
          </p:cNvSpPr>
          <p:nvPr/>
        </p:nvSpPr>
        <p:spPr bwMode="auto">
          <a:xfrm flipH="1" flipV="1">
            <a:off x="3986213" y="4059238"/>
            <a:ext cx="855662" cy="1574800"/>
          </a:xfrm>
          <a:prstGeom prst="line">
            <a:avLst/>
          </a:prstGeom>
          <a:noFill/>
          <a:ln w="25400">
            <a:solidFill>
              <a:srgbClr val="ABD1FB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5" name="Text Box 21"/>
          <p:cNvSpPr txBox="1">
            <a:spLocks noChangeArrowheads="1"/>
          </p:cNvSpPr>
          <p:nvPr/>
        </p:nvSpPr>
        <p:spPr bwMode="auto">
          <a:xfrm>
            <a:off x="161925" y="5408613"/>
            <a:ext cx="12604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EAEAEA"/>
                </a:solidFill>
              </a:rPr>
              <a:t>Sectors </a:t>
            </a:r>
            <a:r>
              <a:rPr lang="en-GB" sz="1400" b="1">
                <a:solidFill>
                  <a:srgbClr val="EAEAEA"/>
                </a:solidFill>
                <a:sym typeface="Symbol" charset="0"/>
              </a:rPr>
              <a:t> </a:t>
            </a:r>
            <a:r>
              <a:rPr lang="en-GB" sz="1400" b="1">
                <a:solidFill>
                  <a:srgbClr val="EAEAEA"/>
                </a:solidFill>
              </a:rPr>
              <a:t>overlap in </a:t>
            </a:r>
            <a:r>
              <a:rPr lang="en-GB" sz="1800" b="1" i="1">
                <a:solidFill>
                  <a:srgbClr val="EAEAEA"/>
                </a:solidFill>
                <a:sym typeface="Symbol" charset="0"/>
              </a:rPr>
              <a:t></a:t>
            </a:r>
            <a:r>
              <a:rPr lang="en-GB" sz="1400" b="1">
                <a:solidFill>
                  <a:srgbClr val="EAEAEA"/>
                </a:solidFill>
              </a:rPr>
              <a:t> </a:t>
            </a:r>
          </a:p>
        </p:txBody>
      </p:sp>
      <p:sp>
        <p:nvSpPr>
          <p:cNvPr id="1844246" name="Line 22"/>
          <p:cNvSpPr>
            <a:spLocks noChangeShapeType="1"/>
          </p:cNvSpPr>
          <p:nvPr/>
        </p:nvSpPr>
        <p:spPr bwMode="auto">
          <a:xfrm flipV="1">
            <a:off x="836613" y="4284663"/>
            <a:ext cx="449262" cy="1123950"/>
          </a:xfrm>
          <a:prstGeom prst="line">
            <a:avLst/>
          </a:prstGeom>
          <a:noFill/>
          <a:ln w="25400">
            <a:solidFill>
              <a:srgbClr val="EAEAEA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7" name="Line 23"/>
          <p:cNvSpPr>
            <a:spLocks noChangeShapeType="1"/>
          </p:cNvSpPr>
          <p:nvPr/>
        </p:nvSpPr>
        <p:spPr bwMode="auto">
          <a:xfrm flipV="1">
            <a:off x="836613" y="4778375"/>
            <a:ext cx="3195637" cy="630238"/>
          </a:xfrm>
          <a:prstGeom prst="line">
            <a:avLst/>
          </a:prstGeom>
          <a:noFill/>
          <a:ln w="25400">
            <a:solidFill>
              <a:srgbClr val="EAEAEA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8" name="Line 24"/>
          <p:cNvSpPr>
            <a:spLocks noChangeShapeType="1"/>
          </p:cNvSpPr>
          <p:nvPr/>
        </p:nvSpPr>
        <p:spPr bwMode="auto">
          <a:xfrm flipH="1">
            <a:off x="3897313" y="1179513"/>
            <a:ext cx="179387" cy="1439862"/>
          </a:xfrm>
          <a:prstGeom prst="line">
            <a:avLst/>
          </a:prstGeom>
          <a:noFill/>
          <a:ln w="25400">
            <a:solidFill>
              <a:srgbClr val="CCFF6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44249" name="Line 25"/>
          <p:cNvSpPr>
            <a:spLocks noChangeShapeType="1"/>
          </p:cNvSpPr>
          <p:nvPr/>
        </p:nvSpPr>
        <p:spPr bwMode="auto">
          <a:xfrm flipH="1" flipV="1">
            <a:off x="5562600" y="2124075"/>
            <a:ext cx="1800225" cy="900113"/>
          </a:xfrm>
          <a:prstGeom prst="line">
            <a:avLst/>
          </a:prstGeom>
          <a:noFill/>
          <a:ln w="25400">
            <a:solidFill>
              <a:srgbClr val="FFB293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8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84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1844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"/>
                                        <p:tgtEl>
                                          <p:spTgt spid="184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1844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844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1844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00"/>
                                        <p:tgtEl>
                                          <p:spTgt spid="184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300"/>
                                        <p:tgtEl>
                                          <p:spTgt spid="1844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300"/>
                                        <p:tgtEl>
                                          <p:spTgt spid="1844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1844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"/>
                                        <p:tgtEl>
                                          <p:spTgt spid="184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84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300"/>
                                        <p:tgtEl>
                                          <p:spTgt spid="1844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184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300"/>
                                        <p:tgtEl>
                                          <p:spTgt spid="1844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184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1844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1844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300"/>
                                        <p:tgtEl>
                                          <p:spTgt spid="1844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184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30" grpId="0" animBg="1"/>
      <p:bldP spid="1844231" grpId="0" animBg="1"/>
      <p:bldP spid="1844232" grpId="0" animBg="1"/>
      <p:bldP spid="1844233" grpId="0" animBg="1"/>
      <p:bldP spid="1844234" grpId="0"/>
      <p:bldP spid="1844235" grpId="0"/>
      <p:bldP spid="1844236" grpId="0" animBg="1"/>
      <p:bldP spid="1844237" grpId="0" animBg="1"/>
      <p:bldP spid="1844238" grpId="0" animBg="1"/>
      <p:bldP spid="1844239" grpId="0"/>
      <p:bldP spid="1844240" grpId="0" animBg="1"/>
      <p:bldP spid="1844241" grpId="0"/>
      <p:bldP spid="1844242" grpId="0" animBg="1"/>
      <p:bldP spid="1844243" grpId="0" animBg="1"/>
      <p:bldP spid="1844244" grpId="0" animBg="1"/>
      <p:bldP spid="1844245" grpId="0"/>
      <p:bldP spid="1844246" grpId="0" animBg="1"/>
      <p:bldP spid="1844247" grpId="0" animBg="1"/>
      <p:bldP spid="1844248" grpId="0" animBg="1"/>
      <p:bldP spid="184424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6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The ATLAS Muon Spectrometer</a:t>
            </a:r>
          </a:p>
        </p:txBody>
      </p:sp>
      <p:sp>
        <p:nvSpPr>
          <p:cNvPr id="1829895" name="Text Box 7"/>
          <p:cNvSpPr txBox="1">
            <a:spLocks noChangeArrowheads="1"/>
          </p:cNvSpPr>
          <p:nvPr/>
        </p:nvSpPr>
        <p:spPr bwMode="auto">
          <a:xfrm>
            <a:off x="115888" y="1009650"/>
            <a:ext cx="9028112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1688" indent="-344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1800"/>
              <a:t>Outer layer of LHC detectors, only reached by WI(M)Ps (</a:t>
            </a:r>
            <a:r>
              <a:rPr lang="en-US" sz="1800">
                <a:sym typeface="Symbol" charset="0"/>
              </a:rPr>
              <a:t>, ) </a:t>
            </a:r>
            <a:r>
              <a:rPr lang="en-US" sz="1800"/>
              <a:t>or EM MIPs (</a:t>
            </a:r>
            <a:r>
              <a:rPr lang="en-US" sz="1800">
                <a:sym typeface="Symbol" charset="0"/>
              </a:rPr>
              <a:t>)</a:t>
            </a:r>
            <a:endParaRPr lang="en-US" sz="1800">
              <a:cs typeface="Arial" charset="0"/>
              <a:sym typeface="Symbol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600">
                <a:cs typeface="Arial" charset="0"/>
              </a:rPr>
              <a:t>Good containment of jets requires ~11 </a:t>
            </a:r>
            <a:r>
              <a:rPr lang="en-US" sz="1600">
                <a:cs typeface="Arial" charset="0"/>
                <a:sym typeface="Symbol" charset="0"/>
              </a:rPr>
              <a:t> before muon systems 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600">
                <a:cs typeface="Arial" charset="0"/>
                <a:sym typeface="Symbol" charset="0"/>
              </a:rPr>
              <a:t>ATLAS opted for good stand-alone tracking if too high-backgrounds in ID</a:t>
            </a:r>
            <a:endParaRPr lang="en-US" sz="1200">
              <a:cs typeface="Arial" charset="0"/>
              <a:sym typeface="Symbol" charset="0"/>
            </a:endParaRPr>
          </a:p>
        </p:txBody>
      </p:sp>
      <p:sp>
        <p:nvSpPr>
          <p:cNvPr id="1829896" name="Text Box 8"/>
          <p:cNvSpPr txBox="1">
            <a:spLocks noChangeArrowheads="1"/>
          </p:cNvSpPr>
          <p:nvPr/>
        </p:nvSpPr>
        <p:spPr bwMode="auto">
          <a:xfrm>
            <a:off x="115888" y="2466975"/>
            <a:ext cx="5176837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1688" indent="-344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1800"/>
              <a:t>Huge magnetic volume</a:t>
            </a:r>
            <a:endParaRPr lang="en-US" sz="1800">
              <a:cs typeface="Arial" charset="0"/>
              <a:sym typeface="Symbol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600">
                <a:cs typeface="Arial" charset="0"/>
              </a:rPr>
              <a:t>ATLAS has 8 (barrel) 3 T</a:t>
            </a:r>
            <a:r>
              <a:rPr lang="en-US" sz="1600" baseline="-25000">
                <a:cs typeface="Arial" charset="0"/>
              </a:rPr>
              <a:t>max</a:t>
            </a:r>
            <a:r>
              <a:rPr lang="en-US" sz="1600">
                <a:cs typeface="Arial" charset="0"/>
              </a:rPr>
              <a:t> and 2</a:t>
            </a:r>
            <a:r>
              <a:rPr lang="en-US" sz="1600">
                <a:cs typeface="Arial" charset="0"/>
                <a:sym typeface="Symbol" charset="0"/>
              </a:rPr>
              <a:t>8 (</a:t>
            </a:r>
            <a:r>
              <a:rPr lang="en-US" sz="1600">
                <a:cs typeface="Arial" charset="0"/>
              </a:rPr>
              <a:t>endcap) 6 T</a:t>
            </a:r>
            <a:r>
              <a:rPr lang="en-US" sz="1600" baseline="-25000">
                <a:cs typeface="Arial" charset="0"/>
              </a:rPr>
              <a:t>max</a:t>
            </a:r>
            <a:r>
              <a:rPr lang="en-US" sz="1600">
                <a:cs typeface="Arial" charset="0"/>
              </a:rPr>
              <a:t> superconducting toroid magnets</a:t>
            </a:r>
            <a:endParaRPr lang="en-US" sz="1200">
              <a:cs typeface="Arial" charset="0"/>
              <a:sym typeface="Symbol" charset="0"/>
            </a:endParaRPr>
          </a:p>
        </p:txBody>
      </p:sp>
      <p:sp>
        <p:nvSpPr>
          <p:cNvPr id="1829897" name="Text Box 9"/>
          <p:cNvSpPr txBox="1">
            <a:spLocks noChangeArrowheads="1"/>
          </p:cNvSpPr>
          <p:nvPr/>
        </p:nvSpPr>
        <p:spPr bwMode="auto">
          <a:xfrm>
            <a:off x="115888" y="5210175"/>
            <a:ext cx="902811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1688" indent="-344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1800"/>
              <a:t>Huge mechanical structure</a:t>
            </a:r>
            <a:endParaRPr lang="en-US" sz="1800">
              <a:cs typeface="Arial" charset="0"/>
              <a:sym typeface="Symbol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600">
                <a:cs typeface="Arial" charset="0"/>
              </a:rPr>
              <a:t>Challenging tolerances for mechanical stability, positioning and alignment </a:t>
            </a:r>
            <a:r>
              <a:rPr lang="en-US" sz="1200">
                <a:cs typeface="Arial" charset="0"/>
              </a:rPr>
              <a:t>(optical sensors)</a:t>
            </a:r>
            <a:endParaRPr lang="en-US" sz="900">
              <a:cs typeface="Arial" charset="0"/>
              <a:sym typeface="Symbol" charset="0"/>
            </a:endParaRPr>
          </a:p>
        </p:txBody>
      </p:sp>
      <p:sp>
        <p:nvSpPr>
          <p:cNvPr id="1829898" name="Text Box 10"/>
          <p:cNvSpPr txBox="1">
            <a:spLocks noChangeArrowheads="1"/>
          </p:cNvSpPr>
          <p:nvPr/>
        </p:nvSpPr>
        <p:spPr bwMode="auto">
          <a:xfrm>
            <a:off x="115888" y="3789363"/>
            <a:ext cx="56261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1688" indent="-3444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1800"/>
              <a:t>Huge active detectors area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600">
                <a:cs typeface="Arial" charset="0"/>
                <a:sym typeface="Symbol" charset="0"/>
              </a:rPr>
              <a:t>Open structure minimises multiple scattering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600">
                <a:cs typeface="Arial" charset="0"/>
                <a:sym typeface="Symbol" charset="0"/>
              </a:rPr>
              <a:t>Dedicated trigger chambers</a:t>
            </a:r>
          </a:p>
        </p:txBody>
      </p:sp>
      <p:grpSp>
        <p:nvGrpSpPr>
          <p:cNvPr id="2" name="Group 155"/>
          <p:cNvGrpSpPr>
            <a:grpSpLocks noChangeAspect="1"/>
          </p:cNvGrpSpPr>
          <p:nvPr/>
        </p:nvGrpSpPr>
        <p:grpSpPr bwMode="auto">
          <a:xfrm>
            <a:off x="5607050" y="2438400"/>
            <a:ext cx="3421063" cy="2927350"/>
            <a:chOff x="612" y="2346"/>
            <a:chExt cx="2069" cy="1770"/>
          </a:xfrm>
        </p:grpSpPr>
        <p:sp>
          <p:nvSpPr>
            <p:cNvPr id="107528" name="AutoShape 154"/>
            <p:cNvSpPr>
              <a:spLocks noChangeAspect="1" noChangeArrowheads="1" noTextEdit="1"/>
            </p:cNvSpPr>
            <p:nvPr/>
          </p:nvSpPr>
          <p:spPr bwMode="auto">
            <a:xfrm>
              <a:off x="612" y="2346"/>
              <a:ext cx="2069" cy="1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07529" name="Picture 156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2346"/>
              <a:ext cx="2071" cy="1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284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829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829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829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829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9895" grpId="0"/>
      <p:bldP spid="1829896" grpId="0"/>
      <p:bldP spid="1829897" grpId="0"/>
      <p:bldP spid="18298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371600"/>
            <a:ext cx="66294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i="1">
                <a:solidFill>
                  <a:srgbClr val="C00000"/>
                </a:solidFill>
                <a:latin typeface="Arial" charset="0"/>
                <a:ea typeface="AppleGothic" charset="-127"/>
                <a:cs typeface="Arial" charset="0"/>
              </a:rPr>
              <a:t>CMS Detector </a:t>
            </a: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 flipH="1">
            <a:off x="3165475" y="1600200"/>
            <a:ext cx="796925" cy="13192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3119438" y="2870200"/>
            <a:ext cx="90487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2209800" y="5715000"/>
            <a:ext cx="1692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MUON BARREL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4038600" y="762000"/>
            <a:ext cx="1820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CALORIMETERS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4675188" y="1179513"/>
            <a:ext cx="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1C1C1C"/>
                </a:solidFill>
              </a:rPr>
              <a:t> </a:t>
            </a:r>
            <a:endParaRPr lang="en-US" sz="2800"/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339725" y="4391025"/>
            <a:ext cx="29178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Pixels</a:t>
            </a:r>
            <a:br>
              <a:rPr lang="en-US" sz="1600" b="1">
                <a:solidFill>
                  <a:srgbClr val="004080"/>
                </a:solidFill>
              </a:rPr>
            </a:br>
            <a:r>
              <a:rPr lang="en-US" sz="1600" b="1">
                <a:solidFill>
                  <a:srgbClr val="004080"/>
                </a:solidFill>
              </a:rPr>
              <a:t>Silicon Microstrips</a:t>
            </a:r>
          </a:p>
          <a:p>
            <a:r>
              <a:rPr lang="en-US" sz="1600"/>
              <a:t>210 m</a:t>
            </a:r>
            <a:r>
              <a:rPr lang="en-US" sz="1600" baseline="30000"/>
              <a:t>2</a:t>
            </a:r>
            <a:r>
              <a:rPr lang="en-US" sz="1600"/>
              <a:t> of silicon sensors</a:t>
            </a:r>
          </a:p>
          <a:p>
            <a:r>
              <a:rPr lang="en-US" sz="1600"/>
              <a:t>9.6M (Str) &amp; 66M (Pix) channels</a:t>
            </a:r>
          </a:p>
        </p:txBody>
      </p:sp>
      <p:pic>
        <p:nvPicPr>
          <p:cNvPr id="49162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675" y="2289175"/>
            <a:ext cx="995363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3" name="Line 11"/>
          <p:cNvSpPr>
            <a:spLocks noChangeShapeType="1"/>
          </p:cNvSpPr>
          <p:nvPr/>
        </p:nvSpPr>
        <p:spPr bwMode="auto">
          <a:xfrm flipV="1">
            <a:off x="1066800" y="3076575"/>
            <a:ext cx="1944688" cy="1038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4" name="Oval 12"/>
          <p:cNvSpPr>
            <a:spLocks noChangeArrowheads="1"/>
          </p:cNvSpPr>
          <p:nvPr/>
        </p:nvSpPr>
        <p:spPr bwMode="auto">
          <a:xfrm>
            <a:off x="2986088" y="3025775"/>
            <a:ext cx="90487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H="1">
            <a:off x="3668713" y="1524000"/>
            <a:ext cx="1817687" cy="15017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6" name="Oval 14"/>
          <p:cNvSpPr>
            <a:spLocks noChangeArrowheads="1"/>
          </p:cNvSpPr>
          <p:nvPr/>
        </p:nvSpPr>
        <p:spPr bwMode="auto">
          <a:xfrm>
            <a:off x="3622675" y="2965450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 flipH="1" flipV="1">
            <a:off x="4954588" y="4651375"/>
            <a:ext cx="1522412" cy="911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Oval 16"/>
          <p:cNvSpPr>
            <a:spLocks noChangeArrowheads="1"/>
          </p:cNvSpPr>
          <p:nvPr/>
        </p:nvSpPr>
        <p:spPr bwMode="auto">
          <a:xfrm>
            <a:off x="4906963" y="460216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 flipV="1">
            <a:off x="3200400" y="4057650"/>
            <a:ext cx="681038" cy="1733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0" name="Oval 18"/>
          <p:cNvSpPr>
            <a:spLocks noChangeArrowheads="1"/>
          </p:cNvSpPr>
          <p:nvPr/>
        </p:nvSpPr>
        <p:spPr bwMode="auto">
          <a:xfrm>
            <a:off x="3833813" y="4008438"/>
            <a:ext cx="92075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3962400" y="1260475"/>
            <a:ext cx="5588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3399"/>
                </a:solidFill>
              </a:rPr>
              <a:t>ECAL</a:t>
            </a:r>
            <a:endParaRPr lang="en-US" sz="1600"/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3962400" y="1495425"/>
            <a:ext cx="14700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/>
              <a:t>76k scintillating </a:t>
            </a:r>
          </a:p>
          <a:p>
            <a:r>
              <a:rPr lang="en-US" sz="1600"/>
              <a:t>PbWO4 crystals</a:t>
            </a:r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4711700" y="1290638"/>
            <a:ext cx="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>
                <a:solidFill>
                  <a:srgbClr val="000000"/>
                </a:solidFill>
              </a:rPr>
              <a:t> </a:t>
            </a:r>
            <a:endParaRPr lang="en-US" sz="2800"/>
          </a:p>
        </p:txBody>
      </p:sp>
      <p:sp>
        <p:nvSpPr>
          <p:cNvPr id="49174" name="Rectangle 22"/>
          <p:cNvSpPr>
            <a:spLocks noChangeArrowheads="1"/>
          </p:cNvSpPr>
          <p:nvPr/>
        </p:nvSpPr>
        <p:spPr bwMode="auto">
          <a:xfrm>
            <a:off x="3089275" y="1382713"/>
            <a:ext cx="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 </a:t>
            </a:r>
            <a:endParaRPr lang="en-US" sz="2800"/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5130800" y="6078538"/>
            <a:ext cx="30321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Cathode Strip Chambers</a:t>
            </a:r>
            <a:r>
              <a:rPr lang="en-US" sz="1600"/>
              <a:t> (</a:t>
            </a:r>
            <a:r>
              <a:rPr lang="en-US" sz="1600" b="1">
                <a:solidFill>
                  <a:schemeClr val="tx2"/>
                </a:solidFill>
              </a:rPr>
              <a:t>CSC</a:t>
            </a:r>
            <a:r>
              <a:rPr lang="en-US" sz="1600"/>
              <a:t>)</a:t>
            </a:r>
            <a:endParaRPr lang="en-US" sz="1600">
              <a:solidFill>
                <a:srgbClr val="003399"/>
              </a:solidFill>
            </a:endParaRPr>
          </a:p>
        </p:txBody>
      </p:sp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5130800" y="6307138"/>
            <a:ext cx="31353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Resistive Plate Chambers</a:t>
            </a:r>
            <a:r>
              <a:rPr lang="en-US" sz="1600"/>
              <a:t> (</a:t>
            </a:r>
            <a:r>
              <a:rPr lang="en-US" sz="1600" b="1">
                <a:solidFill>
                  <a:schemeClr val="tx2"/>
                </a:solidFill>
              </a:rPr>
              <a:t>RPC</a:t>
            </a:r>
            <a:r>
              <a:rPr lang="en-US" sz="1600"/>
              <a:t>)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49177" name="Rectangle 25"/>
          <p:cNvSpPr>
            <a:spLocks noChangeArrowheads="1"/>
          </p:cNvSpPr>
          <p:nvPr/>
        </p:nvSpPr>
        <p:spPr bwMode="auto">
          <a:xfrm>
            <a:off x="1503363" y="6154738"/>
            <a:ext cx="9540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Drift Tube</a:t>
            </a:r>
            <a:endParaRPr lang="en-US" sz="3200" b="1">
              <a:solidFill>
                <a:srgbClr val="004080"/>
              </a:solidFill>
            </a:endParaRPr>
          </a:p>
        </p:txBody>
      </p:sp>
      <p:sp>
        <p:nvSpPr>
          <p:cNvPr id="49178" name="Rectangle 26"/>
          <p:cNvSpPr>
            <a:spLocks noChangeArrowheads="1"/>
          </p:cNvSpPr>
          <p:nvPr/>
        </p:nvSpPr>
        <p:spPr bwMode="auto">
          <a:xfrm>
            <a:off x="2206625" y="6340475"/>
            <a:ext cx="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3200"/>
          </a:p>
        </p:txBody>
      </p:sp>
      <p:sp>
        <p:nvSpPr>
          <p:cNvPr id="49179" name="Rectangle 27"/>
          <p:cNvSpPr>
            <a:spLocks noChangeArrowheads="1"/>
          </p:cNvSpPr>
          <p:nvPr/>
        </p:nvSpPr>
        <p:spPr bwMode="auto">
          <a:xfrm>
            <a:off x="1503363" y="6383338"/>
            <a:ext cx="14716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Chambers</a:t>
            </a:r>
            <a:r>
              <a:rPr lang="en-US" sz="1600"/>
              <a:t> (</a:t>
            </a:r>
            <a:r>
              <a:rPr lang="en-US" sz="1600" b="1">
                <a:solidFill>
                  <a:schemeClr val="tx2"/>
                </a:solidFill>
              </a:rPr>
              <a:t>DT</a:t>
            </a:r>
            <a:r>
              <a:rPr lang="en-US" sz="1600"/>
              <a:t>)</a:t>
            </a:r>
          </a:p>
        </p:txBody>
      </p:sp>
      <p:sp>
        <p:nvSpPr>
          <p:cNvPr id="49180" name="Rectangle 28"/>
          <p:cNvSpPr>
            <a:spLocks noChangeArrowheads="1"/>
          </p:cNvSpPr>
          <p:nvPr/>
        </p:nvSpPr>
        <p:spPr bwMode="auto">
          <a:xfrm>
            <a:off x="3124200" y="6154738"/>
            <a:ext cx="1447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Resistive Plate</a:t>
            </a:r>
            <a:endParaRPr lang="en-US" sz="3200" b="1">
              <a:solidFill>
                <a:srgbClr val="004080"/>
              </a:solidFill>
            </a:endParaRPr>
          </a:p>
        </p:txBody>
      </p:sp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3898900" y="6319838"/>
            <a:ext cx="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3200"/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3124200" y="6383338"/>
            <a:ext cx="1676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4080"/>
                </a:solidFill>
              </a:rPr>
              <a:t>Chambers </a:t>
            </a:r>
            <a:r>
              <a:rPr lang="en-US" sz="1600" b="1">
                <a:solidFill>
                  <a:schemeClr val="tx2"/>
                </a:solidFill>
              </a:rPr>
              <a:t>(RPC)</a:t>
            </a:r>
            <a:endParaRPr lang="en-US" sz="1600" b="1">
              <a:solidFill>
                <a:srgbClr val="004080"/>
              </a:solidFill>
            </a:endParaRPr>
          </a:p>
        </p:txBody>
      </p:sp>
      <p:sp>
        <p:nvSpPr>
          <p:cNvPr id="49183" name="Rectangle 31"/>
          <p:cNvSpPr>
            <a:spLocks noChangeArrowheads="1"/>
          </p:cNvSpPr>
          <p:nvPr/>
        </p:nvSpPr>
        <p:spPr bwMode="auto">
          <a:xfrm>
            <a:off x="457200" y="83820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Superconducting Coil,</a:t>
            </a:r>
            <a:r>
              <a:rPr lang="en-US">
                <a:solidFill>
                  <a:srgbClr val="003399"/>
                </a:solidFill>
              </a:rPr>
              <a:t> </a:t>
            </a:r>
            <a:r>
              <a:rPr lang="en-US"/>
              <a:t>4 Tesla</a:t>
            </a:r>
            <a:endParaRPr lang="en-US" sz="2800"/>
          </a:p>
        </p:txBody>
      </p:sp>
      <p:sp>
        <p:nvSpPr>
          <p:cNvPr id="49184" name="Rectangle 32"/>
          <p:cNvSpPr>
            <a:spLocks noChangeArrowheads="1"/>
          </p:cNvSpPr>
          <p:nvPr/>
        </p:nvSpPr>
        <p:spPr bwMode="auto">
          <a:xfrm>
            <a:off x="6400800" y="2209800"/>
            <a:ext cx="12271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Steel YOKE</a:t>
            </a:r>
          </a:p>
        </p:txBody>
      </p:sp>
      <p:sp>
        <p:nvSpPr>
          <p:cNvPr id="49185" name="Line 33"/>
          <p:cNvSpPr>
            <a:spLocks noChangeShapeType="1"/>
          </p:cNvSpPr>
          <p:nvPr/>
        </p:nvSpPr>
        <p:spPr bwMode="auto">
          <a:xfrm>
            <a:off x="685800" y="1295400"/>
            <a:ext cx="2355850" cy="13668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6" name="Oval 34"/>
          <p:cNvSpPr>
            <a:spLocks noChangeArrowheads="1"/>
          </p:cNvSpPr>
          <p:nvPr/>
        </p:nvSpPr>
        <p:spPr bwMode="auto">
          <a:xfrm>
            <a:off x="2994025" y="261461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7" name="Line 35"/>
          <p:cNvSpPr>
            <a:spLocks noChangeShapeType="1"/>
          </p:cNvSpPr>
          <p:nvPr/>
        </p:nvSpPr>
        <p:spPr bwMode="auto">
          <a:xfrm flipH="1">
            <a:off x="4649788" y="2362200"/>
            <a:ext cx="1674812" cy="2905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8" name="Oval 36"/>
          <p:cNvSpPr>
            <a:spLocks noChangeArrowheads="1"/>
          </p:cNvSpPr>
          <p:nvPr/>
        </p:nvSpPr>
        <p:spPr bwMode="auto">
          <a:xfrm>
            <a:off x="4603750" y="260191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9" name="Rectangle 37"/>
          <p:cNvSpPr>
            <a:spLocks noChangeArrowheads="1"/>
          </p:cNvSpPr>
          <p:nvPr/>
        </p:nvSpPr>
        <p:spPr bwMode="auto">
          <a:xfrm>
            <a:off x="339725" y="3962400"/>
            <a:ext cx="11017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TRACKER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49190" name="Rectangle 38"/>
          <p:cNvSpPr>
            <a:spLocks noChangeArrowheads="1"/>
          </p:cNvSpPr>
          <p:nvPr/>
        </p:nvSpPr>
        <p:spPr bwMode="auto">
          <a:xfrm>
            <a:off x="6656388" y="5334000"/>
            <a:ext cx="1116012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MUON</a:t>
            </a:r>
          </a:p>
          <a:p>
            <a:r>
              <a:rPr lang="en-US">
                <a:solidFill>
                  <a:srgbClr val="0000FF"/>
                </a:solidFill>
              </a:rPr>
              <a:t>ENDCAPS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49191" name="Rectangle 39"/>
          <p:cNvSpPr>
            <a:spLocks noChangeArrowheads="1"/>
          </p:cNvSpPr>
          <p:nvPr/>
        </p:nvSpPr>
        <p:spPr bwMode="auto">
          <a:xfrm>
            <a:off x="5548313" y="1241425"/>
            <a:ext cx="5699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3399"/>
                </a:solidFill>
              </a:rPr>
              <a:t>HCAL</a:t>
            </a:r>
            <a:endParaRPr lang="en-US" sz="1600"/>
          </a:p>
        </p:txBody>
      </p:sp>
      <p:sp>
        <p:nvSpPr>
          <p:cNvPr id="49192" name="Rectangle 40"/>
          <p:cNvSpPr>
            <a:spLocks noChangeArrowheads="1"/>
          </p:cNvSpPr>
          <p:nvPr/>
        </p:nvSpPr>
        <p:spPr bwMode="auto">
          <a:xfrm>
            <a:off x="5562600" y="1489075"/>
            <a:ext cx="2132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/>
              <a:t>Plastic scintillator/brass</a:t>
            </a:r>
          </a:p>
          <a:p>
            <a:r>
              <a:rPr lang="en-US" sz="1600"/>
              <a:t>sandwich</a:t>
            </a:r>
            <a:endParaRPr lang="en-US" sz="3200"/>
          </a:p>
        </p:txBody>
      </p:sp>
      <p:sp>
        <p:nvSpPr>
          <p:cNvPr id="49193" name="Rectangle 41"/>
          <p:cNvSpPr>
            <a:spLocks noChangeArrowheads="1"/>
          </p:cNvSpPr>
          <p:nvPr/>
        </p:nvSpPr>
        <p:spPr bwMode="auto">
          <a:xfrm>
            <a:off x="6578600" y="1233488"/>
            <a:ext cx="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 </a:t>
            </a:r>
            <a:endParaRPr lang="en-US" sz="2800"/>
          </a:p>
        </p:txBody>
      </p:sp>
      <p:sp>
        <p:nvSpPr>
          <p:cNvPr id="49194" name="Rectangle 42"/>
          <p:cNvSpPr>
            <a:spLocks noChangeArrowheads="1"/>
          </p:cNvSpPr>
          <p:nvPr/>
        </p:nvSpPr>
        <p:spPr bwMode="auto">
          <a:xfrm>
            <a:off x="6497638" y="1195388"/>
            <a:ext cx="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 </a:t>
            </a:r>
            <a:endParaRPr lang="en-US" sz="2800"/>
          </a:p>
        </p:txBody>
      </p:sp>
      <p:sp>
        <p:nvSpPr>
          <p:cNvPr id="49195" name="Rectangle 43"/>
          <p:cNvSpPr>
            <a:spLocks noChangeArrowheads="1"/>
          </p:cNvSpPr>
          <p:nvPr/>
        </p:nvSpPr>
        <p:spPr bwMode="auto">
          <a:xfrm>
            <a:off x="4911725" y="1619250"/>
            <a:ext cx="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 </a:t>
            </a:r>
            <a:endParaRPr lang="en-US" sz="2800"/>
          </a:p>
        </p:txBody>
      </p:sp>
      <p:sp>
        <p:nvSpPr>
          <p:cNvPr id="58413" name="Rectangle 45"/>
          <p:cNvSpPr>
            <a:spLocks noChangeArrowheads="1"/>
          </p:cNvSpPr>
          <p:nvPr/>
        </p:nvSpPr>
        <p:spPr bwMode="auto">
          <a:xfrm>
            <a:off x="6410325" y="2911475"/>
            <a:ext cx="2819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68275" indent="-168275"/>
            <a:r>
              <a:rPr lang="en-US">
                <a:solidFill>
                  <a:srgbClr val="0000FF"/>
                </a:solidFill>
              </a:rPr>
              <a:t>Level-1 Trigger Output</a:t>
            </a:r>
            <a:endParaRPr lang="en-US"/>
          </a:p>
          <a:p>
            <a:pPr marL="168275" indent="-168275">
              <a:buFont typeface="Times New Roman" charset="0"/>
              <a:buChar char="•"/>
            </a:pPr>
            <a:r>
              <a:rPr lang="en-US" sz="1600">
                <a:solidFill>
                  <a:srgbClr val="FF0000"/>
                </a:solidFill>
              </a:rPr>
              <a:t>Today: 50 kHz</a:t>
            </a:r>
            <a:br>
              <a:rPr lang="en-US" sz="1600">
                <a:solidFill>
                  <a:srgbClr val="FF0000"/>
                </a:solidFill>
              </a:rPr>
            </a:br>
            <a:r>
              <a:rPr lang="en-US" sz="1600">
                <a:solidFill>
                  <a:srgbClr val="FF0000"/>
                </a:solidFill>
                <a:sym typeface="Symbol" charset="2"/>
              </a:rPr>
              <a:t>(eventually100 kHz)</a:t>
            </a:r>
          </a:p>
          <a:p>
            <a:pPr marL="168275" indent="-168275">
              <a:buFont typeface="Times New Roman" charset="0"/>
              <a:buChar char="•"/>
            </a:pPr>
            <a:r>
              <a:rPr lang="en-US" sz="1600">
                <a:solidFill>
                  <a:srgbClr val="FF0000"/>
                </a:solidFill>
                <a:sym typeface="Symbol" charset="2"/>
              </a:rPr>
              <a:t>Directly feeds Higher Level Trigger CPU farm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30E-FFD5-B843-97F7-599155319447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666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8"/>
          <p:cNvSpPr>
            <a:spLocks noChangeArrowheads="1"/>
          </p:cNvSpPr>
          <p:nvPr/>
        </p:nvSpPr>
        <p:spPr bwMode="auto">
          <a:xfrm>
            <a:off x="1331913" y="908050"/>
            <a:ext cx="6435725" cy="5491163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109571" name="Group 17"/>
          <p:cNvGrpSpPr>
            <a:grpSpLocks/>
          </p:cNvGrpSpPr>
          <p:nvPr/>
        </p:nvGrpSpPr>
        <p:grpSpPr bwMode="auto">
          <a:xfrm>
            <a:off x="1468438" y="954088"/>
            <a:ext cx="6054725" cy="5354637"/>
            <a:chOff x="925" y="601"/>
            <a:chExt cx="3814" cy="3373"/>
          </a:xfrm>
        </p:grpSpPr>
        <p:grpSp>
          <p:nvGrpSpPr>
            <p:cNvPr id="109573" name="Group 13"/>
            <p:cNvGrpSpPr>
              <a:grpSpLocks/>
            </p:cNvGrpSpPr>
            <p:nvPr/>
          </p:nvGrpSpPr>
          <p:grpSpPr bwMode="auto">
            <a:xfrm>
              <a:off x="925" y="644"/>
              <a:ext cx="3769" cy="3330"/>
              <a:chOff x="925" y="644"/>
              <a:chExt cx="3769" cy="3330"/>
            </a:xfrm>
          </p:grpSpPr>
          <p:pic>
            <p:nvPicPr>
              <p:cNvPr id="109575" name="Picture 7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427"/>
              <a:stretch>
                <a:fillRect/>
              </a:stretch>
            </p:blipFill>
            <p:spPr bwMode="auto">
              <a:xfrm>
                <a:off x="979" y="644"/>
                <a:ext cx="3715" cy="3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9576" name="Text Box 10"/>
              <p:cNvSpPr txBox="1">
                <a:spLocks noChangeArrowheads="1"/>
              </p:cNvSpPr>
              <p:nvPr/>
            </p:nvSpPr>
            <p:spPr bwMode="auto">
              <a:xfrm>
                <a:off x="3645" y="3743"/>
                <a:ext cx="51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800" b="1" i="1"/>
                  <a:t>X</a:t>
                </a:r>
                <a:r>
                  <a:rPr lang="en-GB" sz="1800" b="1"/>
                  <a:t>  (m)</a:t>
                </a:r>
              </a:p>
            </p:txBody>
          </p:sp>
          <p:sp>
            <p:nvSpPr>
              <p:cNvPr id="109577" name="Rectangle 12"/>
              <p:cNvSpPr>
                <a:spLocks noChangeArrowheads="1"/>
              </p:cNvSpPr>
              <p:nvPr/>
            </p:nvSpPr>
            <p:spPr bwMode="auto">
              <a:xfrm>
                <a:off x="952" y="657"/>
                <a:ext cx="227" cy="8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9578" name="Text Box 11"/>
              <p:cNvSpPr txBox="1">
                <a:spLocks noChangeArrowheads="1"/>
              </p:cNvSpPr>
              <p:nvPr/>
            </p:nvSpPr>
            <p:spPr bwMode="auto">
              <a:xfrm rot="-5400000">
                <a:off x="784" y="851"/>
                <a:ext cx="51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800" b="1" i="1"/>
                  <a:t>Y</a:t>
                </a:r>
                <a:r>
                  <a:rPr lang="en-GB" sz="1800" b="1"/>
                  <a:t>  (m)</a:t>
                </a:r>
              </a:p>
            </p:txBody>
          </p:sp>
        </p:grpSp>
        <p:sp>
          <p:nvSpPr>
            <p:cNvPr id="109574" name="Text Box 16"/>
            <p:cNvSpPr txBox="1">
              <a:spLocks noChangeArrowheads="1"/>
            </p:cNvSpPr>
            <p:nvPr/>
          </p:nvSpPr>
          <p:spPr bwMode="auto">
            <a:xfrm>
              <a:off x="4297" y="601"/>
              <a:ext cx="44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 b="1" i="1"/>
                <a:t>B</a:t>
              </a:r>
              <a:r>
                <a:rPr lang="en-GB" sz="1800" b="1"/>
                <a:t> (T)</a:t>
              </a:r>
            </a:p>
          </p:txBody>
        </p:sp>
      </p:grp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ATLAS Toroid Fields </a:t>
            </a:r>
          </a:p>
        </p:txBody>
      </p:sp>
    </p:spTree>
    <p:extLst>
      <p:ext uri="{BB962C8B-B14F-4D97-AF65-F5344CB8AC3E}">
        <p14:creationId xmlns:p14="http://schemas.microsoft.com/office/powerpoint/2010/main" val="981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446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1" t="1022" r="560" b="511"/>
          <a:stretch>
            <a:fillRect/>
          </a:stretch>
        </p:blipFill>
        <p:spPr bwMode="auto">
          <a:xfrm>
            <a:off x="1760538" y="2306638"/>
            <a:ext cx="5556250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19" name="Text Box 5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Momentum Measurement</a:t>
            </a:r>
          </a:p>
        </p:txBody>
      </p:sp>
      <p:sp>
        <p:nvSpPr>
          <p:cNvPr id="1854473" name="Line 9"/>
          <p:cNvSpPr>
            <a:spLocks noChangeShapeType="1"/>
          </p:cNvSpPr>
          <p:nvPr/>
        </p:nvSpPr>
        <p:spPr bwMode="auto">
          <a:xfrm>
            <a:off x="1285875" y="4540250"/>
            <a:ext cx="288131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54474" name="Text Box 10"/>
          <p:cNvSpPr txBox="1">
            <a:spLocks noChangeArrowheads="1"/>
          </p:cNvSpPr>
          <p:nvPr/>
        </p:nvSpPr>
        <p:spPr bwMode="auto">
          <a:xfrm>
            <a:off x="476250" y="3843338"/>
            <a:ext cx="12604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4D4D4D"/>
                </a:solidFill>
              </a:rPr>
              <a:t>Muon momentum:</a:t>
            </a:r>
          </a:p>
        </p:txBody>
      </p:sp>
      <p:sp>
        <p:nvSpPr>
          <p:cNvPr id="1854476" name="Text Box 12"/>
          <p:cNvSpPr txBox="1">
            <a:spLocks noChangeArrowheads="1"/>
          </p:cNvSpPr>
          <p:nvPr/>
        </p:nvSpPr>
        <p:spPr bwMode="auto">
          <a:xfrm>
            <a:off x="495300" y="4592638"/>
            <a:ext cx="782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>
                <a:solidFill>
                  <a:srgbClr val="3333FF"/>
                </a:solidFill>
              </a:rPr>
              <a:t>20 GeV</a:t>
            </a:r>
          </a:p>
        </p:txBody>
      </p:sp>
      <p:sp>
        <p:nvSpPr>
          <p:cNvPr id="1854477" name="Text Box 13"/>
          <p:cNvSpPr txBox="1">
            <a:spLocks noChangeArrowheads="1"/>
          </p:cNvSpPr>
          <p:nvPr/>
        </p:nvSpPr>
        <p:spPr bwMode="auto">
          <a:xfrm>
            <a:off x="7643813" y="3887788"/>
            <a:ext cx="1422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3 Barrel MDT stations</a:t>
            </a:r>
          </a:p>
        </p:txBody>
      </p:sp>
      <p:sp>
        <p:nvSpPr>
          <p:cNvPr id="1854478" name="Line 14"/>
          <p:cNvSpPr>
            <a:spLocks noChangeShapeType="1"/>
          </p:cNvSpPr>
          <p:nvPr/>
        </p:nvSpPr>
        <p:spPr bwMode="auto">
          <a:xfrm flipH="1" flipV="1">
            <a:off x="7046913" y="2601913"/>
            <a:ext cx="539750" cy="1530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54479" name="Line 15"/>
          <p:cNvSpPr>
            <a:spLocks noChangeShapeType="1"/>
          </p:cNvSpPr>
          <p:nvPr/>
        </p:nvSpPr>
        <p:spPr bwMode="auto">
          <a:xfrm flipH="1">
            <a:off x="7092950" y="4135438"/>
            <a:ext cx="4937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1854480" name="Line 16"/>
          <p:cNvSpPr>
            <a:spLocks noChangeShapeType="1"/>
          </p:cNvSpPr>
          <p:nvPr/>
        </p:nvSpPr>
        <p:spPr bwMode="auto">
          <a:xfrm flipH="1">
            <a:off x="7092950" y="4132263"/>
            <a:ext cx="493713" cy="141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41313" y="5248275"/>
            <a:ext cx="989012" cy="1060450"/>
            <a:chOff x="215" y="3136"/>
            <a:chExt cx="623" cy="668"/>
          </a:xfrm>
        </p:grpSpPr>
        <p:sp>
          <p:nvSpPr>
            <p:cNvPr id="111631" name="Line 18"/>
            <p:cNvSpPr>
              <a:spLocks noChangeShapeType="1"/>
            </p:cNvSpPr>
            <p:nvPr/>
          </p:nvSpPr>
          <p:spPr bwMode="auto">
            <a:xfrm>
              <a:off x="296" y="3719"/>
              <a:ext cx="397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2" name="Line 19"/>
            <p:cNvSpPr>
              <a:spLocks noChangeShapeType="1"/>
            </p:cNvSpPr>
            <p:nvPr/>
          </p:nvSpPr>
          <p:spPr bwMode="auto">
            <a:xfrm flipV="1">
              <a:off x="296" y="3322"/>
              <a:ext cx="0" cy="39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633" name="Text Box 20"/>
            <p:cNvSpPr txBox="1">
              <a:spLocks noChangeArrowheads="1"/>
            </p:cNvSpPr>
            <p:nvPr/>
          </p:nvSpPr>
          <p:spPr bwMode="auto">
            <a:xfrm>
              <a:off x="668" y="3612"/>
              <a:ext cx="17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b="1" i="1">
                  <a:solidFill>
                    <a:srgbClr val="333333"/>
                  </a:solidFill>
                </a:rPr>
                <a:t>z</a:t>
              </a:r>
            </a:p>
          </p:txBody>
        </p:sp>
        <p:sp>
          <p:nvSpPr>
            <p:cNvPr id="111634" name="Text Box 21"/>
            <p:cNvSpPr txBox="1">
              <a:spLocks noChangeArrowheads="1"/>
            </p:cNvSpPr>
            <p:nvPr/>
          </p:nvSpPr>
          <p:spPr bwMode="auto">
            <a:xfrm>
              <a:off x="215" y="3136"/>
              <a:ext cx="15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b="1" i="1">
                  <a:solidFill>
                    <a:srgbClr val="333333"/>
                  </a:solidFill>
                </a:rPr>
                <a:t>r</a:t>
              </a:r>
            </a:p>
          </p:txBody>
        </p:sp>
      </p:grpSp>
      <p:sp>
        <p:nvSpPr>
          <p:cNvPr id="111628" name="Text Box 22"/>
          <p:cNvSpPr txBox="1">
            <a:spLocks noChangeArrowheads="1"/>
          </p:cNvSpPr>
          <p:nvPr/>
        </p:nvSpPr>
        <p:spPr bwMode="auto">
          <a:xfrm>
            <a:off x="115888" y="1009650"/>
            <a:ext cx="9028112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63550" indent="-63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800"/>
              <a:t>Toroid fields bend tracks in </a:t>
            </a:r>
            <a:r>
              <a:rPr lang="en-US" sz="1800" b="1" i="1"/>
              <a:t>z</a:t>
            </a:r>
            <a:r>
              <a:rPr lang="en-US" sz="1800" b="1"/>
              <a:t> direction</a:t>
            </a:r>
            <a:r>
              <a:rPr lang="en-US" sz="1800"/>
              <a:t>, instead of </a:t>
            </a:r>
            <a:r>
              <a:rPr lang="en-US" sz="1800" i="1"/>
              <a:t>R </a:t>
            </a:r>
            <a:r>
              <a:rPr lang="en-US" sz="1800"/>
              <a:t>-</a:t>
            </a:r>
            <a:r>
              <a:rPr lang="en-US" sz="1800" i="1">
                <a:sym typeface="Symbol" charset="0"/>
              </a:rPr>
              <a:t></a:t>
            </a:r>
            <a:r>
              <a:rPr lang="en-US" sz="1800">
                <a:sym typeface="Symbol" charset="0"/>
              </a:rPr>
              <a:t> as in the inner detector</a:t>
            </a:r>
          </a:p>
          <a:p>
            <a:pPr lvl="1"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sz="1600">
                <a:sym typeface="Symbol" charset="0"/>
              </a:rPr>
              <a:t>(</a:t>
            </a:r>
            <a:r>
              <a:rPr lang="en-US" sz="1600" i="1">
                <a:sym typeface="Symbol" charset="0"/>
              </a:rPr>
              <a:t>z</a:t>
            </a:r>
            <a:r>
              <a:rPr lang="en-US" sz="1600">
                <a:sym typeface="Symbol" charset="0"/>
              </a:rPr>
              <a:t>) = 35 </a:t>
            </a:r>
            <a:r>
              <a:rPr lang="en-US" sz="1800">
                <a:sym typeface="Symbol" charset="0"/>
              </a:rPr>
              <a:t></a:t>
            </a:r>
            <a:r>
              <a:rPr lang="en-US" sz="1600">
                <a:sym typeface="Symbol" charset="0"/>
              </a:rPr>
              <a:t>m per chamber </a:t>
            </a:r>
            <a:r>
              <a:rPr lang="en-US" sz="1600">
                <a:sym typeface="Wingdings" charset="0"/>
              </a:rPr>
              <a:t> </a:t>
            </a:r>
            <a:r>
              <a:rPr lang="en-US" sz="1600">
                <a:sym typeface="Symbol" charset="0"/>
              </a:rPr>
              <a:t> (</a:t>
            </a:r>
            <a:r>
              <a:rPr lang="en-US" sz="1600" i="1">
                <a:sym typeface="Symbol" charset="0"/>
              </a:rPr>
              <a:t>s</a:t>
            </a:r>
            <a:r>
              <a:rPr lang="en-US" sz="1600">
                <a:sym typeface="Symbol" charset="0"/>
              </a:rPr>
              <a:t>) </a:t>
            </a:r>
            <a:r>
              <a:rPr lang="en-US" sz="1600">
                <a:sym typeface="Euclid Symbol" charset="0"/>
              </a:rPr>
              <a:t></a:t>
            </a:r>
            <a:r>
              <a:rPr lang="en-US" sz="1600">
                <a:sym typeface="Symbol" charset="0"/>
              </a:rPr>
              <a:t> (3/2)</a:t>
            </a:r>
            <a:r>
              <a:rPr lang="en-US" sz="1600" baseline="30000">
                <a:sym typeface="Symbol" charset="0"/>
              </a:rPr>
              <a:t>1/2 </a:t>
            </a:r>
            <a:r>
              <a:rPr lang="en-US" sz="1600">
                <a:cs typeface="Arial" charset="0"/>
                <a:sym typeface="Symbol" charset="0"/>
              </a:rPr>
              <a:t>·</a:t>
            </a:r>
            <a:r>
              <a:rPr lang="en-US" sz="1600">
                <a:ea typeface="Arial" charset="0"/>
                <a:cs typeface="Arial" charset="0"/>
                <a:sym typeface="Symbol" charset="0"/>
              </a:rPr>
              <a:t>(</a:t>
            </a:r>
            <a:r>
              <a:rPr lang="en-US" sz="1600" i="1">
                <a:ea typeface="Arial" charset="0"/>
                <a:cs typeface="Arial" charset="0"/>
                <a:sym typeface="Symbol" charset="0"/>
              </a:rPr>
              <a:t>z</a:t>
            </a:r>
            <a:r>
              <a:rPr lang="en-US" sz="1600">
                <a:ea typeface="Arial" charset="0"/>
                <a:cs typeface="Arial" charset="0"/>
                <a:sym typeface="Symbol" charset="0"/>
              </a:rPr>
              <a:t>) = 43 </a:t>
            </a:r>
            <a:r>
              <a:rPr lang="en-US" sz="1800">
                <a:ea typeface="Arial" charset="0"/>
                <a:cs typeface="Arial" charset="0"/>
                <a:sym typeface="Symbol" charset="0"/>
              </a:rPr>
              <a:t></a:t>
            </a:r>
            <a:r>
              <a:rPr lang="en-US" sz="1600">
                <a:ea typeface="Arial" charset="0"/>
                <a:cs typeface="Arial" charset="0"/>
                <a:sym typeface="Symbol" charset="0"/>
              </a:rPr>
              <a:t>m                                                            </a:t>
            </a:r>
            <a:r>
              <a:rPr lang="en-US" sz="1600">
                <a:ea typeface="Arial" charset="0"/>
                <a:cs typeface="Arial" charset="0"/>
                <a:sym typeface="Wingdings" charset="0"/>
              </a:rPr>
              <a:t> 1 TeV track has </a:t>
            </a:r>
            <a:r>
              <a:rPr lang="en-US" sz="1600" i="1">
                <a:ea typeface="Arial" charset="0"/>
                <a:cs typeface="Arial" charset="0"/>
                <a:sym typeface="Wingdings" charset="0"/>
              </a:rPr>
              <a:t>s</a:t>
            </a:r>
            <a:r>
              <a:rPr lang="en-US" sz="1600">
                <a:ea typeface="Arial" charset="0"/>
                <a:cs typeface="Arial" charset="0"/>
                <a:sym typeface="Wingdings" charset="0"/>
              </a:rPr>
              <a:t> = 500 </a:t>
            </a:r>
            <a:r>
              <a:rPr lang="en-US" sz="1800">
                <a:ea typeface="Arial" charset="0"/>
                <a:cs typeface="Arial" charset="0"/>
                <a:sym typeface="Symbol" charset="0"/>
              </a:rPr>
              <a:t></a:t>
            </a:r>
            <a:r>
              <a:rPr lang="en-US" sz="1600">
                <a:ea typeface="Arial" charset="0"/>
                <a:cs typeface="Arial" charset="0"/>
                <a:sym typeface="Wingdings" charset="0"/>
              </a:rPr>
              <a:t>m at </a:t>
            </a:r>
            <a:r>
              <a:rPr lang="en-US" sz="1600">
                <a:ea typeface="Arial" charset="0"/>
                <a:cs typeface="Arial" charset="0"/>
                <a:sym typeface="Symbol" charset="0"/>
              </a:rPr>
              <a:t> </a:t>
            </a:r>
            <a:r>
              <a:rPr lang="en-US" sz="1600">
                <a:ea typeface="Arial" charset="0"/>
                <a:cs typeface="Arial" charset="0"/>
                <a:sym typeface="Euclid Symbol" charset="0"/>
              </a:rPr>
              <a:t></a:t>
            </a:r>
            <a:r>
              <a:rPr lang="en-US" sz="1600">
                <a:ea typeface="Arial" charset="0"/>
                <a:cs typeface="Arial" charset="0"/>
                <a:sym typeface="Symbol" charset="0"/>
              </a:rPr>
              <a:t> 0 </a:t>
            </a:r>
            <a:r>
              <a:rPr lang="en-US" sz="1600">
                <a:ea typeface="Arial" charset="0"/>
                <a:cs typeface="Arial" charset="0"/>
                <a:sym typeface="Wingdings" charset="0"/>
              </a:rPr>
              <a:t> &lt; 10 % precision on momentum measurement</a:t>
            </a:r>
          </a:p>
        </p:txBody>
      </p:sp>
      <p:sp>
        <p:nvSpPr>
          <p:cNvPr id="1854489" name="Rectangle 25"/>
          <p:cNvSpPr>
            <a:spLocks noChangeArrowheads="1"/>
          </p:cNvSpPr>
          <p:nvPr/>
        </p:nvSpPr>
        <p:spPr bwMode="auto">
          <a:xfrm>
            <a:off x="601663" y="4360863"/>
            <a:ext cx="684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GB" sz="1400" b="1">
                <a:solidFill>
                  <a:srgbClr val="FF0000"/>
                </a:solidFill>
              </a:rPr>
              <a:t>4 GeV</a:t>
            </a:r>
          </a:p>
        </p:txBody>
      </p:sp>
      <p:sp>
        <p:nvSpPr>
          <p:cNvPr id="1854490" name="Line 26"/>
          <p:cNvSpPr>
            <a:spLocks noChangeShapeType="1"/>
          </p:cNvSpPr>
          <p:nvPr/>
        </p:nvSpPr>
        <p:spPr bwMode="auto">
          <a:xfrm>
            <a:off x="1285875" y="4765675"/>
            <a:ext cx="3330575" cy="0"/>
          </a:xfrm>
          <a:prstGeom prst="line">
            <a:avLst/>
          </a:prstGeom>
          <a:noFill/>
          <a:ln w="25400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7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854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854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300"/>
                                        <p:tgtEl>
                                          <p:spTgt spid="1854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300"/>
                                        <p:tgtEl>
                                          <p:spTgt spid="1854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"/>
                                        <p:tgtEl>
                                          <p:spTgt spid="1854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854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5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85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854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"/>
                                        <p:tgtEl>
                                          <p:spTgt spid="1854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1854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4473" grpId="0" animBg="1"/>
      <p:bldP spid="1854474" grpId="0"/>
      <p:bldP spid="1854476" grpId="0"/>
      <p:bldP spid="1854476" grpId="1"/>
      <p:bldP spid="1854477" grpId="0"/>
      <p:bldP spid="1854478" grpId="0" animBg="1"/>
      <p:bldP spid="1854479" grpId="0" animBg="1"/>
      <p:bldP spid="1854480" grpId="0" animBg="1"/>
      <p:bldP spid="1854489" grpId="0"/>
      <p:bldP spid="185449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4"/>
          <p:cNvSpPr txBox="1">
            <a:spLocks noChangeArrowheads="1"/>
          </p:cNvSpPr>
          <p:nvPr/>
        </p:nvSpPr>
        <p:spPr bwMode="auto">
          <a:xfrm>
            <a:off x="0" y="115888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>
                <a:solidFill>
                  <a:srgbClr val="000066"/>
                </a:solidFill>
              </a:rPr>
              <a:t>Triggering Muons</a:t>
            </a:r>
            <a:endParaRPr lang="en-US" sz="3200" i="1">
              <a:solidFill>
                <a:srgbClr val="000066"/>
              </a:solidFill>
            </a:endParaRPr>
          </a:p>
        </p:txBody>
      </p:sp>
      <p:pic>
        <p:nvPicPr>
          <p:cNvPr id="113667" name="Picture 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6850" y="1825625"/>
            <a:ext cx="6256338" cy="45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8" name="Text Box 6"/>
          <p:cNvSpPr txBox="1">
            <a:spLocks noChangeArrowheads="1"/>
          </p:cNvSpPr>
          <p:nvPr/>
        </p:nvSpPr>
        <p:spPr bwMode="auto">
          <a:xfrm>
            <a:off x="115888" y="1009650"/>
            <a:ext cx="9028112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1800"/>
              <a:t>Ultra-fast L1 trigger requires coincident hits in 3 RPC (barrel) or 3 TGC (end-caps) layers within </a:t>
            </a:r>
            <a:r>
              <a:rPr lang="ja-JP" altLang="en-US" sz="1800"/>
              <a:t>“</a:t>
            </a:r>
            <a:r>
              <a:rPr lang="en-US" sz="1800"/>
              <a:t>roads</a:t>
            </a:r>
            <a:r>
              <a:rPr lang="ja-JP" altLang="en-US" sz="1800"/>
              <a:t>”</a:t>
            </a:r>
            <a:r>
              <a:rPr lang="en-US" sz="1800"/>
              <a:t> corresponding to predefined momenta (thresholds)</a:t>
            </a:r>
          </a:p>
        </p:txBody>
      </p:sp>
    </p:spTree>
    <p:extLst>
      <p:ext uri="{BB962C8B-B14F-4D97-AF65-F5344CB8AC3E}">
        <p14:creationId xmlns:p14="http://schemas.microsoft.com/office/powerpoint/2010/main" val="148582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2905" cy="1096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Cosmic Commissioning of ATLAS, CMS,  ALICE and LHC-</a:t>
            </a:r>
            <a:r>
              <a:rPr lang="en-US" sz="2800" dirty="0" err="1" smtClean="0"/>
              <a:t>b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CD413C-89CD-8C40-9010-C08CF660514F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pic>
        <p:nvPicPr>
          <p:cNvPr id="5" name="Picture 17" descr="run66748ev8919719clusters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0463" y="2401832"/>
            <a:ext cx="2813538" cy="293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osmic_showe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569" y="1371601"/>
            <a:ext cx="3024554" cy="499188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6"/>
          <p:cNvPicPr preferRelativeResize="0"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77" y="2514600"/>
            <a:ext cx="2995331" cy="2506663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860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723" y="152400"/>
            <a:ext cx="8089931" cy="53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Commissioning </a:t>
            </a:r>
            <a:r>
              <a:rPr lang="en-US" sz="2000" dirty="0" smtClean="0"/>
              <a:t>Example: CMS – 25 Performance papers published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HiggsHunting'10-tsv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78"/>
          <a:stretch>
            <a:fillRect/>
          </a:stretch>
        </p:blipFill>
        <p:spPr>
          <a:xfrm>
            <a:off x="0" y="914400"/>
            <a:ext cx="1913370" cy="17340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575" y="765807"/>
            <a:ext cx="2034470" cy="17202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065" y="729165"/>
            <a:ext cx="1794030" cy="17187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67000"/>
            <a:ext cx="2033922" cy="1519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449" y="2431317"/>
            <a:ext cx="1981400" cy="1653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619" y="5609896"/>
            <a:ext cx="1332654" cy="12481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574" y="2345907"/>
            <a:ext cx="1884427" cy="18002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157222"/>
            <a:ext cx="1896737" cy="14882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232" y="4220165"/>
            <a:ext cx="1822506" cy="16701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57899" y="766787"/>
            <a:ext cx="1642476" cy="15740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657" y="5790738"/>
            <a:ext cx="3247885" cy="8798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99298" y="2397483"/>
            <a:ext cx="1783772" cy="170330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958" y="3994167"/>
            <a:ext cx="1812131" cy="168194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517" y="768830"/>
            <a:ext cx="1763871" cy="17096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63089" y="4078580"/>
            <a:ext cx="1953233" cy="154811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545054" y="4147850"/>
            <a:ext cx="1598947" cy="144845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990" y="5676115"/>
            <a:ext cx="2316839" cy="118188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435" y="2495832"/>
            <a:ext cx="1449844" cy="14188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622015"/>
            <a:ext cx="1831909" cy="1235987"/>
          </a:xfrm>
          <a:prstGeom prst="rect">
            <a:avLst/>
          </a:prstGeom>
        </p:spPr>
      </p:pic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1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00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Collisions at </a:t>
            </a:r>
            <a:r>
              <a:rPr lang="en-US" dirty="0" smtClean="0"/>
              <a:t>7 and 8 </a:t>
            </a:r>
            <a:r>
              <a:rPr lang="en-US" dirty="0" err="1" smtClean="0"/>
              <a:t>TeV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15" t="2308" r="4899" b="2308"/>
          <a:stretch>
            <a:fillRect/>
          </a:stretch>
        </p:blipFill>
        <p:spPr>
          <a:xfrm>
            <a:off x="0" y="1066800"/>
            <a:ext cx="3657600" cy="2990942"/>
          </a:xfrm>
          <a:prstGeom prst="rect">
            <a:avLst/>
          </a:prstGeom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3860374"/>
            <a:ext cx="2883877" cy="299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ispy_rz_r132440_e308793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9" y="4114648"/>
            <a:ext cx="4501662" cy="274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065" y="1066800"/>
            <a:ext cx="5328935" cy="268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0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309"/>
          </a:xfrm>
        </p:spPr>
        <p:txBody>
          <a:bodyPr>
            <a:noAutofit/>
          </a:bodyPr>
          <a:lstStyle/>
          <a:p>
            <a:r>
              <a:rPr lang="en-US" sz="2400" dirty="0" smtClean="0"/>
              <a:t>LHC Detectors are well-described in simulation e.g. Tracking - Material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140677" y="1143001"/>
            <a:ext cx="3772816" cy="3019655"/>
            <a:chOff x="228600" y="1219200"/>
            <a:chExt cx="4087217" cy="3019655"/>
          </a:xfrm>
        </p:grpSpPr>
        <p:pic>
          <p:nvPicPr>
            <p:cNvPr id="7" name="Picture 18" descr="Material_7TeV_pvtxz_Rinetaslices_5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857" t="3810" r="1429" b="1905"/>
            <a:stretch>
              <a:fillRect/>
            </a:stretch>
          </p:blipFill>
          <p:spPr bwMode="auto">
            <a:xfrm>
              <a:off x="228600" y="1219200"/>
              <a:ext cx="4087217" cy="3019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13"/>
            <p:cNvGrpSpPr/>
            <p:nvPr/>
          </p:nvGrpSpPr>
          <p:grpSpPr>
            <a:xfrm>
              <a:off x="672977" y="1330291"/>
              <a:ext cx="2930230" cy="1949286"/>
              <a:chOff x="672977" y="1330291"/>
              <a:chExt cx="2930230" cy="1949286"/>
            </a:xfrm>
          </p:grpSpPr>
          <p:sp>
            <p:nvSpPr>
              <p:cNvPr id="8" name="TextBox 13"/>
              <p:cNvSpPr txBox="1">
                <a:spLocks noChangeArrowheads="1"/>
              </p:cNvSpPr>
              <p:nvPr/>
            </p:nvSpPr>
            <p:spPr bwMode="auto">
              <a:xfrm rot="16200000">
                <a:off x="356224" y="2564581"/>
                <a:ext cx="966931" cy="3334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solidFill>
                      <a:srgbClr val="000090"/>
                    </a:solidFill>
                  </a:rPr>
                  <a:t>Beam pipe</a:t>
                </a:r>
              </a:p>
            </p:txBody>
          </p:sp>
          <p:sp>
            <p:nvSpPr>
              <p:cNvPr id="9" name="TextBox 14"/>
              <p:cNvSpPr txBox="1">
                <a:spLocks noChangeArrowheads="1"/>
              </p:cNvSpPr>
              <p:nvPr/>
            </p:nvSpPr>
            <p:spPr bwMode="auto">
              <a:xfrm rot="16200000">
                <a:off x="665211" y="1490457"/>
                <a:ext cx="653757" cy="3334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solidFill>
                      <a:srgbClr val="000090"/>
                    </a:solidFill>
                  </a:rPr>
                  <a:t>Pixel 1</a:t>
                </a:r>
              </a:p>
            </p:txBody>
          </p:sp>
          <p:sp>
            <p:nvSpPr>
              <p:cNvPr id="10" name="TextBox 15"/>
              <p:cNvSpPr txBox="1">
                <a:spLocks noChangeArrowheads="1"/>
              </p:cNvSpPr>
              <p:nvPr/>
            </p:nvSpPr>
            <p:spPr bwMode="auto">
              <a:xfrm rot="16200000">
                <a:off x="1198610" y="2328658"/>
                <a:ext cx="653757" cy="3334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solidFill>
                      <a:srgbClr val="000090"/>
                    </a:solidFill>
                  </a:rPr>
                  <a:t>Pixel 2</a:t>
                </a:r>
              </a:p>
            </p:txBody>
          </p:sp>
          <p:sp>
            <p:nvSpPr>
              <p:cNvPr id="11" name="TextBox 16"/>
              <p:cNvSpPr txBox="1">
                <a:spLocks noChangeArrowheads="1"/>
              </p:cNvSpPr>
              <p:nvPr/>
            </p:nvSpPr>
            <p:spPr bwMode="auto">
              <a:xfrm>
                <a:off x="1981200" y="2286000"/>
                <a:ext cx="723538" cy="30777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solidFill>
                      <a:srgbClr val="000090"/>
                    </a:solidFill>
                  </a:rPr>
                  <a:t>Pixel 3</a:t>
                </a:r>
              </a:p>
            </p:txBody>
          </p:sp>
          <p:sp>
            <p:nvSpPr>
              <p:cNvPr id="12" name="TextBox 17"/>
              <p:cNvSpPr txBox="1">
                <a:spLocks noChangeArrowheads="1"/>
              </p:cNvSpPr>
              <p:nvPr/>
            </p:nvSpPr>
            <p:spPr bwMode="auto">
              <a:xfrm>
                <a:off x="2971800" y="2971800"/>
                <a:ext cx="631407" cy="30777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solidFill>
                      <a:srgbClr val="000090"/>
                    </a:solidFill>
                  </a:rPr>
                  <a:t>SCT 1</a:t>
                </a:r>
              </a:p>
            </p:txBody>
          </p:sp>
        </p:grpSp>
        <p:sp>
          <p:nvSpPr>
            <p:cNvPr id="13" name="TextBox 17"/>
            <p:cNvSpPr txBox="1">
              <a:spLocks noChangeArrowheads="1"/>
            </p:cNvSpPr>
            <p:nvPr/>
          </p:nvSpPr>
          <p:spPr bwMode="auto">
            <a:xfrm>
              <a:off x="3429000" y="3352800"/>
              <a:ext cx="631407" cy="3077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0090"/>
                  </a:solidFill>
                </a:rPr>
                <a:t>SCT 2</a:t>
              </a: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431" y="1447800"/>
            <a:ext cx="3009867" cy="23622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009292" y="1143000"/>
            <a:ext cx="1863969" cy="1523332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6260123" y="1676400"/>
            <a:ext cx="3024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RF </a:t>
            </a:r>
            <a:r>
              <a:rPr lang="en-US" sz="1600" dirty="0" smtClean="0"/>
              <a:t>foils </a:t>
            </a:r>
            <a:r>
              <a:rPr lang="en-US" sz="1600" dirty="0"/>
              <a:t>of </a:t>
            </a:r>
            <a:r>
              <a:rPr lang="en-US" sz="1600" dirty="0" smtClean="0"/>
              <a:t>both halves ~ touching</a:t>
            </a:r>
            <a:endParaRPr lang="en-US" sz="16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738" y="3883050"/>
            <a:ext cx="3481754" cy="2974950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 rot="16200000">
            <a:off x="7948119" y="2974184"/>
            <a:ext cx="7347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sensor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677" y="4267200"/>
            <a:ext cx="4471154" cy="235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877" y="152400"/>
            <a:ext cx="8229600" cy="45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Commissioning with Beam : Tracking- Resonances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677" y="990600"/>
            <a:ext cx="3437872" cy="2514600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7385539" y="2133600"/>
            <a:ext cx="1426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s</a:t>
            </a:r>
            <a:r>
              <a:rPr lang="en-US" dirty="0" smtClean="0"/>
              <a:t>/D</a:t>
            </a:r>
            <a:r>
              <a:rPr lang="en-US" baseline="30000" dirty="0" smtClean="0"/>
              <a:t>+</a:t>
            </a:r>
            <a:r>
              <a:rPr lang="en-US" dirty="0" smtClean="0"/>
              <a:t> to </a:t>
            </a:r>
            <a:r>
              <a:rPr lang="en-US" dirty="0" err="1" smtClean="0"/>
              <a:t>K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323" y="3505200"/>
            <a:ext cx="3618150" cy="2609850"/>
          </a:xfrm>
          <a:prstGeom prst="rect">
            <a:avLst/>
          </a:prstGeom>
        </p:spPr>
      </p:pic>
      <p:pic>
        <p:nvPicPr>
          <p:cNvPr id="11" name="Picture 20" descr="tight.png"/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39"/>
          <a:stretch>
            <a:fillRect/>
          </a:stretch>
        </p:blipFill>
        <p:spPr bwMode="auto">
          <a:xfrm>
            <a:off x="351692" y="914400"/>
            <a:ext cx="3516923" cy="27044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15" y="3581401"/>
            <a:ext cx="3657600" cy="25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20"/>
          <p:cNvSpPr txBox="1">
            <a:spLocks noChangeArrowheads="1"/>
          </p:cNvSpPr>
          <p:nvPr/>
        </p:nvSpPr>
        <p:spPr bwMode="auto">
          <a:xfrm>
            <a:off x="1570378" y="6124400"/>
            <a:ext cx="5721889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dirty="0" err="1" smtClean="0">
                <a:solidFill>
                  <a:srgbClr val="0000FF"/>
                </a:solidFill>
              </a:rPr>
              <a:t>Magnetic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field</a:t>
            </a:r>
            <a:r>
              <a:rPr lang="fr-FR" b="1" dirty="0" smtClean="0">
                <a:solidFill>
                  <a:srgbClr val="0000FF"/>
                </a:solidFill>
              </a:rPr>
              <a:t>, </a:t>
            </a:r>
            <a:r>
              <a:rPr lang="fr-FR" b="1" dirty="0" err="1" smtClean="0">
                <a:solidFill>
                  <a:srgbClr val="0000FF"/>
                </a:solidFill>
              </a:rPr>
              <a:t>momentum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scale</a:t>
            </a:r>
            <a:r>
              <a:rPr lang="fr-FR" b="1" dirty="0" smtClean="0">
                <a:solidFill>
                  <a:srgbClr val="0000FF"/>
                </a:solidFill>
              </a:rPr>
              <a:t>, </a:t>
            </a:r>
            <a:r>
              <a:rPr lang="fr-FR" b="1" dirty="0" err="1" smtClean="0">
                <a:solidFill>
                  <a:srgbClr val="0000FF"/>
                </a:solidFill>
              </a:rPr>
              <a:t>track</a:t>
            </a:r>
            <a:r>
              <a:rPr lang="fr-FR" b="1" dirty="0" smtClean="0">
                <a:solidFill>
                  <a:srgbClr val="0000FF"/>
                </a:solidFill>
              </a:rPr>
              <a:t> reconstruction </a:t>
            </a:r>
            <a:r>
              <a:rPr lang="fr-FR" b="1" dirty="0" err="1" smtClean="0">
                <a:solidFill>
                  <a:srgbClr val="0000FF"/>
                </a:solidFill>
              </a:rPr>
              <a:t>efficiency</a:t>
            </a:r>
            <a:r>
              <a:rPr lang="fr-FR" b="1" dirty="0" smtClean="0">
                <a:solidFill>
                  <a:srgbClr val="0000FF"/>
                </a:solidFill>
              </a:rPr>
              <a:t>; 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all </a:t>
            </a:r>
            <a:r>
              <a:rPr lang="en-US" b="1" dirty="0" err="1" smtClean="0">
                <a:solidFill>
                  <a:srgbClr val="0000FF"/>
                </a:solidFill>
              </a:rPr>
              <a:t>r</a:t>
            </a:r>
            <a:r>
              <a:rPr lang="fr-FR" b="1" dirty="0" err="1" smtClean="0">
                <a:solidFill>
                  <a:srgbClr val="0000FF"/>
                </a:solidFill>
              </a:rPr>
              <a:t>emarkably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well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understood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94031" y="3886200"/>
            <a:ext cx="709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ALICE</a:t>
            </a:r>
            <a:endParaRPr lang="en-US" sz="1800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7133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08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Commissioning with Beam : Tracking-</a:t>
            </a:r>
            <a:r>
              <a:rPr lang="en-US" sz="2400" dirty="0" err="1" smtClean="0"/>
              <a:t>ECALs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139" y="890955"/>
            <a:ext cx="3417277" cy="26577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67"/>
          <a:stretch/>
        </p:blipFill>
        <p:spPr>
          <a:xfrm>
            <a:off x="5486400" y="3581401"/>
            <a:ext cx="3550137" cy="2554571"/>
          </a:xfrm>
          <a:prstGeom prst="rect">
            <a:avLst/>
          </a:prstGeom>
        </p:spPr>
      </p:pic>
      <p:pic>
        <p:nvPicPr>
          <p:cNvPr id="10" name="Picture 9" descr="pizero-eta.jpg"/>
          <p:cNvPicPr preferRelativeResize="0"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883139"/>
            <a:ext cx="3764573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eta_data_pt0.5_ptpair2.5_corrected_v1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1401"/>
            <a:ext cx="2563296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0" descr="jpsi_37nb.eps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1153" y="3673230"/>
            <a:ext cx="2915996" cy="246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20"/>
          <p:cNvSpPr txBox="1">
            <a:spLocks noChangeArrowheads="1"/>
          </p:cNvSpPr>
          <p:nvPr/>
        </p:nvSpPr>
        <p:spPr bwMode="auto">
          <a:xfrm>
            <a:off x="1341011" y="6171684"/>
            <a:ext cx="6566145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 smtClean="0">
                <a:solidFill>
                  <a:srgbClr val="0000FF"/>
                </a:solidFill>
              </a:rPr>
              <a:t>Electromagnetic calorimeters “out of the box” calibration at  &gt;≈ 1%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85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gpetrucc.web.cern.ch/gpetrucc/mu10-plot-clean/plots_v6_terse/tightMuons/eta_linear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275492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twob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29"/>
          <a:stretch>
            <a:fillRect/>
          </a:stretch>
        </p:blipFill>
        <p:spPr bwMode="auto">
          <a:xfrm>
            <a:off x="2813538" y="3581400"/>
            <a:ext cx="4712677" cy="306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433"/>
            <a:ext cx="8229600" cy="598905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Commissioning with Beam: </a:t>
            </a:r>
            <a:br>
              <a:rPr lang="en-US" sz="2700" dirty="0" smtClean="0"/>
            </a:br>
            <a:r>
              <a:rPr lang="en-US" sz="2700" dirty="0" smtClean="0"/>
              <a:t>Understanding </a:t>
            </a:r>
            <a:r>
              <a:rPr lang="en-US" sz="2700" dirty="0" err="1" smtClean="0"/>
              <a:t>Muons</a:t>
            </a:r>
            <a:r>
              <a:rPr lang="en-US" sz="2700" dirty="0" smtClean="0"/>
              <a:t>, </a:t>
            </a:r>
            <a:r>
              <a:rPr lang="en-US" sz="2700" dirty="0" err="1" smtClean="0"/>
              <a:t>b</a:t>
            </a:r>
            <a:r>
              <a:rPr lang="en-US" sz="2700" dirty="0" smtClean="0"/>
              <a:t>-tagging, Triggers</a:t>
            </a:r>
            <a:endParaRPr lang="en-US" sz="27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p:pic>
        <p:nvPicPr>
          <p:cNvPr id="11" name="Picture 13" descr="http://gpetrucc.web.cern.ch/gpetrucc/mu10-plots-tnp/plots_ichep_v9/muonid/POG_Glb_pt_barre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5201"/>
            <a:ext cx="2470639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135570" y="930031"/>
            <a:ext cx="3008430" cy="3127628"/>
            <a:chOff x="779467" y="86380"/>
            <a:chExt cx="3259133" cy="3127030"/>
          </a:xfrm>
        </p:grpSpPr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779467" y="86380"/>
              <a:ext cx="3259133" cy="3127030"/>
              <a:chOff x="779467" y="86380"/>
              <a:chExt cx="3259133" cy="3127030"/>
            </a:xfrm>
          </p:grpSpPr>
          <p:sp>
            <p:nvSpPr>
              <p:cNvPr id="17" name="Rectangle 18"/>
              <p:cNvSpPr>
                <a:spLocks noChangeArrowheads="1"/>
              </p:cNvSpPr>
              <p:nvPr/>
            </p:nvSpPr>
            <p:spPr bwMode="auto">
              <a:xfrm>
                <a:off x="1143000" y="314936"/>
                <a:ext cx="2667000" cy="2580781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8" name="Picture 19" descr="jet-trig.png"/>
              <p:cNvPicPr preferRelativeResize="0"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9467" y="86380"/>
                <a:ext cx="3259133" cy="3127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1371600" y="162565"/>
              <a:ext cx="2187267" cy="307718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3333CC"/>
                  </a:solidFill>
                </a:rPr>
                <a:t>LVL1 jet trigger </a:t>
              </a:r>
              <a:r>
                <a:rPr lang="en-US" sz="1400" dirty="0" smtClean="0">
                  <a:solidFill>
                    <a:srgbClr val="3333CC"/>
                  </a:solidFill>
                </a:rPr>
                <a:t>efficiency</a:t>
              </a:r>
              <a:endParaRPr lang="en-US" sz="1400" dirty="0">
                <a:solidFill>
                  <a:srgbClr val="3333CC"/>
                </a:solidFill>
              </a:endParaRPr>
            </a:p>
          </p:txBody>
        </p:sp>
      </p:grpSp>
      <p:pic>
        <p:nvPicPr>
          <p:cNvPr id="19" name="Picture 43" descr="bta.png"/>
          <p:cNvPicPr preferRelativeResize="0"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5" t="6608" r="7499"/>
          <a:stretch>
            <a:fillRect/>
          </a:stretch>
        </p:blipFill>
        <p:spPr bwMode="auto">
          <a:xfrm>
            <a:off x="2975708" y="928078"/>
            <a:ext cx="3006659" cy="253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ZoneTexte 20"/>
          <p:cNvSpPr txBox="1">
            <a:spLocks noChangeArrowheads="1"/>
          </p:cNvSpPr>
          <p:nvPr/>
        </p:nvSpPr>
        <p:spPr bwMode="auto">
          <a:xfrm>
            <a:off x="281354" y="6334780"/>
            <a:ext cx="822764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 err="1" smtClean="0">
                <a:solidFill>
                  <a:srgbClr val="0000FF"/>
                </a:solidFill>
              </a:rPr>
              <a:t>Muons</a:t>
            </a:r>
            <a:r>
              <a:rPr lang="en-GB" b="1" dirty="0" smtClean="0">
                <a:solidFill>
                  <a:srgbClr val="0000FF"/>
                </a:solidFill>
              </a:rPr>
              <a:t> remarkably well understood, </a:t>
            </a:r>
            <a:r>
              <a:rPr lang="en-GB" b="1" dirty="0" err="1" smtClean="0">
                <a:solidFill>
                  <a:srgbClr val="0000FF"/>
                </a:solidFill>
              </a:rPr>
              <a:t>b</a:t>
            </a:r>
            <a:r>
              <a:rPr lang="en-GB" b="1" dirty="0" smtClean="0">
                <a:solidFill>
                  <a:srgbClr val="0000FF"/>
                </a:solidFill>
              </a:rPr>
              <a:t>-tagging progressing well, </a:t>
            </a:r>
          </a:p>
          <a:p>
            <a:pPr algn="ctr"/>
            <a:r>
              <a:rPr lang="en-GB" b="1" dirty="0" smtClean="0">
                <a:solidFill>
                  <a:srgbClr val="0000FF"/>
                </a:solidFill>
              </a:rPr>
              <a:t>newer triggers being rapidly understood as luminosity increases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3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LHCb.gene-2008-0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665288"/>
            <a:ext cx="71628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6"/>
          <p:cNvSpPr txBox="1">
            <a:spLocks noChangeArrowheads="1"/>
          </p:cNvSpPr>
          <p:nvPr/>
        </p:nvSpPr>
        <p:spPr bwMode="auto">
          <a:xfrm>
            <a:off x="141288" y="228600"/>
            <a:ext cx="5040312" cy="2924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 b="1">
                <a:solidFill>
                  <a:srgbClr val="C00000"/>
                </a:solidFill>
                <a:latin typeface="Helvetica" charset="0"/>
              </a:rPr>
              <a:t>LHCb: </a:t>
            </a:r>
          </a:p>
          <a:p>
            <a:pPr eaLnBrk="0" hangingPunct="0"/>
            <a:r>
              <a:rPr lang="en-US" sz="2000" b="1">
                <a:solidFill>
                  <a:srgbClr val="C00000"/>
                </a:solidFill>
                <a:latin typeface="Helvetica" charset="0"/>
              </a:rPr>
              <a:t>Study of B decays and CP Violation</a:t>
            </a:r>
            <a:r>
              <a:rPr lang="en-US" sz="2000" b="1">
                <a:solidFill>
                  <a:srgbClr val="C00000"/>
                </a:solidFill>
                <a:latin typeface="Helvetica" charset="0"/>
                <a:sym typeface="Symbol" charset="2"/>
              </a:rPr>
              <a:t>  </a:t>
            </a:r>
          </a:p>
          <a:p>
            <a:pPr eaLnBrk="0" hangingPunct="0"/>
            <a:r>
              <a:rPr lang="en-US" sz="1600" b="1">
                <a:solidFill>
                  <a:srgbClr val="C00000"/>
                </a:solidFill>
                <a:latin typeface="Helvetica" charset="0"/>
                <a:sym typeface="Symbol" charset="2"/>
              </a:rPr>
              <a:t>(indirect search for New Physics)</a:t>
            </a:r>
          </a:p>
          <a:p>
            <a:pPr eaLnBrk="0" hangingPunct="0"/>
            <a:endParaRPr lang="en-US" sz="1600" b="1">
              <a:solidFill>
                <a:srgbClr val="C00000"/>
              </a:solidFill>
              <a:latin typeface="Helvetica" charset="0"/>
              <a:sym typeface="Symbol" charset="2"/>
            </a:endParaRP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Dipole magnet (4 T.m)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Particle Identification (2 RICH)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- 21 layer of Si microstrip vertex locator (VELO)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Tracking: Silicon + long straw tubes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Shashlik (Pb/scint) em calorimeter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HCAL (Fe/scint), </a:t>
            </a:r>
          </a:p>
          <a:p>
            <a:pPr eaLnBrk="0" hangingPunct="0"/>
            <a:r>
              <a:rPr lang="en-US" sz="1600" b="1">
                <a:solidFill>
                  <a:srgbClr val="002060"/>
                </a:solidFill>
                <a:latin typeface="Helvetica" charset="0"/>
                <a:sym typeface="Symbol" charset="2"/>
              </a:rPr>
              <a:t>    - MWPC muon system</a:t>
            </a:r>
          </a:p>
        </p:txBody>
      </p:sp>
      <p:pic>
        <p:nvPicPr>
          <p:cNvPr id="45060" name="Picture 3" descr="full-detector-col-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0050" y="76200"/>
            <a:ext cx="358775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05425" y="203200"/>
            <a:ext cx="101917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062" name="Straight Arrow Connector 12"/>
          <p:cNvCxnSpPr>
            <a:cxnSpLocks noChangeShapeType="1"/>
          </p:cNvCxnSpPr>
          <p:nvPr/>
        </p:nvCxnSpPr>
        <p:spPr bwMode="auto">
          <a:xfrm>
            <a:off x="7294563" y="4791075"/>
            <a:ext cx="858837" cy="9525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</p:cxnSp>
      <p:cxnSp>
        <p:nvCxnSpPr>
          <p:cNvPr id="45063" name="Straight Arrow Connector 6"/>
          <p:cNvCxnSpPr>
            <a:cxnSpLocks noChangeShapeType="1"/>
          </p:cNvCxnSpPr>
          <p:nvPr/>
        </p:nvCxnSpPr>
        <p:spPr bwMode="auto">
          <a:xfrm>
            <a:off x="152400" y="4724400"/>
            <a:ext cx="873125" cy="3175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45064" name="TextBox 10"/>
          <p:cNvSpPr txBox="1">
            <a:spLocks noChangeArrowheads="1"/>
          </p:cNvSpPr>
          <p:nvPr/>
        </p:nvSpPr>
        <p:spPr bwMode="auto">
          <a:xfrm>
            <a:off x="7772400" y="4492625"/>
            <a:ext cx="822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45065" name="TextBox 11"/>
          <p:cNvSpPr txBox="1">
            <a:spLocks noChangeArrowheads="1"/>
          </p:cNvSpPr>
          <p:nvPr/>
        </p:nvSpPr>
        <p:spPr bwMode="auto">
          <a:xfrm>
            <a:off x="76200" y="4343400"/>
            <a:ext cx="822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Beam 1</a:t>
            </a:r>
          </a:p>
        </p:txBody>
      </p:sp>
      <p:sp>
        <p:nvSpPr>
          <p:cNvPr id="45066" name="TextBox 12"/>
          <p:cNvSpPr txBox="1">
            <a:spLocks noChangeArrowheads="1"/>
          </p:cNvSpPr>
          <p:nvPr/>
        </p:nvSpPr>
        <p:spPr bwMode="auto">
          <a:xfrm>
            <a:off x="533400" y="5334000"/>
            <a:ext cx="673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002060"/>
                </a:solidFill>
              </a:rPr>
              <a:t>VELO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990600" y="5029200"/>
            <a:ext cx="304800" cy="15240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C391-22F9-D84F-9A87-89EC88F1320F}" type="slidenum">
              <a:rPr lang="en-US"/>
              <a:pPr/>
              <a:t>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Entering Operation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5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57200" y="451477"/>
            <a:ext cx="8229600" cy="353678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Combining All Information: Particle Flow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1693" y="1358047"/>
            <a:ext cx="8588375" cy="5281612"/>
            <a:chOff x="1267895" y="-49991"/>
            <a:chExt cx="9144000" cy="5121561"/>
          </a:xfrm>
        </p:grpSpPr>
        <p:pic>
          <p:nvPicPr>
            <p:cNvPr id="55301" name="Picture 6" descr="Picture 1a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7895" y="-49991"/>
              <a:ext cx="9144000" cy="5121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02" name="TextBox 7"/>
            <p:cNvSpPr txBox="1">
              <a:spLocks noChangeArrowheads="1"/>
            </p:cNvSpPr>
            <p:nvPr/>
          </p:nvSpPr>
          <p:spPr bwMode="auto">
            <a:xfrm>
              <a:off x="6013040" y="69825"/>
              <a:ext cx="3130695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FFFFFA"/>
                  </a:solidFill>
                </a:rPr>
                <a:t>Candidate Multi Jet Event at 2.36 TeV 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9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 descr="pfdisplay_withoutjet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5027"/>
            <a:ext cx="91440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8"/>
          <p:cNvSpPr>
            <a:spLocks/>
          </p:cNvSpPr>
          <p:nvPr/>
        </p:nvSpPr>
        <p:spPr bwMode="auto">
          <a:xfrm>
            <a:off x="7146926" y="4692165"/>
            <a:ext cx="847024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ts val="2100"/>
              </a:spcBef>
            </a:pPr>
            <a:r>
              <a:rPr lang="en-US">
                <a:solidFill>
                  <a:srgbClr val="FF0000"/>
                </a:solidFill>
                <a:latin typeface="Arial" charset="0"/>
                <a:ea typeface="Marker Felt" charset="0"/>
                <a:cs typeface="Marker Felt" charset="0"/>
              </a:rPr>
              <a:t>Photons</a:t>
            </a:r>
          </a:p>
        </p:txBody>
      </p:sp>
      <p:sp>
        <p:nvSpPr>
          <p:cNvPr id="57348" name="Rectangle 9"/>
          <p:cNvSpPr>
            <a:spLocks/>
          </p:cNvSpPr>
          <p:nvPr/>
        </p:nvSpPr>
        <p:spPr bwMode="auto">
          <a:xfrm>
            <a:off x="5295902" y="2572854"/>
            <a:ext cx="1783767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ts val="2100"/>
              </a:spcBef>
            </a:pPr>
            <a:r>
              <a:rPr lang="en-US">
                <a:solidFill>
                  <a:srgbClr val="064CEB"/>
                </a:solidFill>
                <a:latin typeface="Arial" charset="0"/>
                <a:ea typeface="Marker Felt" charset="0"/>
                <a:cs typeface="Marker Felt" charset="0"/>
              </a:rPr>
              <a:t>Charged</a:t>
            </a:r>
            <a:r>
              <a:rPr lang="en-US">
                <a:solidFill>
                  <a:srgbClr val="0000FF"/>
                </a:solidFill>
                <a:latin typeface="Arial" charset="0"/>
                <a:ea typeface="Marker Felt" charset="0"/>
                <a:cs typeface="Marker Felt" charset="0"/>
              </a:rPr>
              <a:t> </a:t>
            </a:r>
            <a:r>
              <a:rPr lang="en-US">
                <a:solidFill>
                  <a:srgbClr val="064CEB"/>
                </a:solidFill>
                <a:latin typeface="Arial" charset="0"/>
                <a:ea typeface="Marker Felt" charset="0"/>
                <a:cs typeface="Marker Felt" charset="0"/>
              </a:rPr>
              <a:t>hadrons</a:t>
            </a:r>
          </a:p>
        </p:txBody>
      </p:sp>
      <p:sp>
        <p:nvSpPr>
          <p:cNvPr id="57349" name="Rectangle 11"/>
          <p:cNvSpPr>
            <a:spLocks/>
          </p:cNvSpPr>
          <p:nvPr/>
        </p:nvSpPr>
        <p:spPr bwMode="auto">
          <a:xfrm>
            <a:off x="6264275" y="3609489"/>
            <a:ext cx="1642427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ts val="2100"/>
              </a:spcBef>
            </a:pPr>
            <a:r>
              <a:rPr lang="en-US">
                <a:solidFill>
                  <a:srgbClr val="7F007F"/>
                </a:solidFill>
                <a:latin typeface="Arial" charset="0"/>
                <a:ea typeface="Marker Felt" charset="0"/>
                <a:cs typeface="Marker Felt" charset="0"/>
              </a:rPr>
              <a:t>Neutral hadrons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5537994" y="1553370"/>
            <a:ext cx="660400" cy="1290638"/>
          </a:xfrm>
          <a:prstGeom prst="straightConnector1">
            <a:avLst/>
          </a:prstGeom>
          <a:ln>
            <a:solidFill>
              <a:srgbClr val="0746F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6173788" y="3871913"/>
            <a:ext cx="773112" cy="1090612"/>
          </a:xfrm>
          <a:prstGeom prst="straightConnector1">
            <a:avLst/>
          </a:prstGeom>
          <a:ln>
            <a:solidFill>
              <a:srgbClr val="7F007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6353176" y="4803775"/>
            <a:ext cx="708025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354" name="Title 1"/>
          <p:cNvSpPr txBox="1">
            <a:spLocks/>
          </p:cNvSpPr>
          <p:nvPr/>
        </p:nvSpPr>
        <p:spPr bwMode="auto">
          <a:xfrm>
            <a:off x="844062" y="228600"/>
            <a:ext cx="73739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3200" b="1" dirty="0" smtClean="0">
                <a:solidFill>
                  <a:srgbClr val="3333CC"/>
                </a:solidFill>
                <a:latin typeface="Arial" charset="0"/>
              </a:rPr>
              <a:t>Combining </a:t>
            </a:r>
            <a:r>
              <a:rPr lang="en-US" sz="3200" b="1" dirty="0" err="1" smtClean="0">
                <a:solidFill>
                  <a:srgbClr val="3333CC"/>
                </a:solidFill>
                <a:latin typeface="Arial" charset="0"/>
              </a:rPr>
              <a:t>Calorimetry</a:t>
            </a:r>
            <a:r>
              <a:rPr lang="en-US" sz="3200" b="1" dirty="0" smtClean="0">
                <a:solidFill>
                  <a:srgbClr val="3333CC"/>
                </a:solidFill>
                <a:latin typeface="Arial" charset="0"/>
              </a:rPr>
              <a:t> and Tracking</a:t>
            </a:r>
            <a:endParaRPr lang="en-US" sz="3200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57355" name="Rectangle 10"/>
          <p:cNvSpPr>
            <a:spLocks/>
          </p:cNvSpPr>
          <p:nvPr/>
        </p:nvSpPr>
        <p:spPr bwMode="auto">
          <a:xfrm>
            <a:off x="1295400" y="5236679"/>
            <a:ext cx="1842827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ts val="2100"/>
              </a:spcBef>
            </a:pPr>
            <a:r>
              <a:rPr lang="en-US">
                <a:solidFill>
                  <a:srgbClr val="C97100"/>
                </a:solidFill>
                <a:latin typeface="Arial" charset="0"/>
                <a:ea typeface="Marker Felt" charset="0"/>
                <a:cs typeface="Marker Felt" charset="0"/>
              </a:rPr>
              <a:t>PFMET (1.9 GeV)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1E1277-BAF6-1347-9437-A26F9EDE3824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990600"/>
            <a:ext cx="6822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Particle Flow -reconstruct all stable particles in the event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3" descr="pfdisplay_withoutjet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10"/>
          <p:cNvSpPr>
            <a:spLocks/>
          </p:cNvSpPr>
          <p:nvPr/>
        </p:nvSpPr>
        <p:spPr bwMode="auto">
          <a:xfrm>
            <a:off x="1295400" y="5250965"/>
            <a:ext cx="1842827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ts val="2100"/>
              </a:spcBef>
            </a:pPr>
            <a:r>
              <a:rPr lang="en-US">
                <a:solidFill>
                  <a:srgbClr val="C97100"/>
                </a:solidFill>
                <a:latin typeface="Arial" charset="0"/>
                <a:ea typeface="Marker Felt" charset="0"/>
                <a:cs typeface="Marker Felt" charset="0"/>
              </a:rPr>
              <a:t>PFMET (1.9 GeV)</a:t>
            </a:r>
          </a:p>
        </p:txBody>
      </p:sp>
      <p:sp>
        <p:nvSpPr>
          <p:cNvPr id="58372" name="Rectangle 5"/>
          <p:cNvSpPr>
            <a:spLocks/>
          </p:cNvSpPr>
          <p:nvPr/>
        </p:nvSpPr>
        <p:spPr bwMode="auto">
          <a:xfrm>
            <a:off x="228600" y="1079500"/>
            <a:ext cx="42418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PFJet 1 </a:t>
            </a:r>
          </a:p>
          <a:p>
            <a:pPr algn="ctr" eaLnBrk="0" hangingPunct="0"/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p</a:t>
            </a:r>
            <a:r>
              <a:rPr lang="en-US" sz="2000" baseline="-6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T</a:t>
            </a:r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 41.5 GeV/c</a:t>
            </a:r>
          </a:p>
        </p:txBody>
      </p:sp>
      <p:sp>
        <p:nvSpPr>
          <p:cNvPr id="58373" name="Rectangle 6"/>
          <p:cNvSpPr>
            <a:spLocks/>
          </p:cNvSpPr>
          <p:nvPr/>
        </p:nvSpPr>
        <p:spPr bwMode="auto">
          <a:xfrm>
            <a:off x="1049338" y="2857500"/>
            <a:ext cx="42418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PFJet 2 </a:t>
            </a:r>
          </a:p>
          <a:p>
            <a:pPr algn="ctr" eaLnBrk="0" hangingPunct="0"/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p</a:t>
            </a:r>
            <a:r>
              <a:rPr lang="en-US" sz="2000" baseline="-6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T</a:t>
            </a:r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 37.5 GeV/c</a:t>
            </a:r>
          </a:p>
        </p:txBody>
      </p:sp>
      <p:sp>
        <p:nvSpPr>
          <p:cNvPr id="58374" name="Rectangle 7"/>
          <p:cNvSpPr>
            <a:spLocks/>
          </p:cNvSpPr>
          <p:nvPr/>
        </p:nvSpPr>
        <p:spPr bwMode="auto">
          <a:xfrm>
            <a:off x="2006601" y="3962400"/>
            <a:ext cx="4241800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PFJet 3 </a:t>
            </a:r>
          </a:p>
          <a:p>
            <a:pPr algn="ctr" eaLnBrk="0" hangingPunct="0"/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p</a:t>
            </a:r>
            <a:r>
              <a:rPr lang="en-US" sz="2000" baseline="-6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T</a:t>
            </a:r>
            <a:r>
              <a:rPr lang="en-US" sz="2000">
                <a:solidFill>
                  <a:srgbClr val="F3EB00"/>
                </a:solidFill>
                <a:latin typeface="Arial" charset="0"/>
                <a:ea typeface="Marker Felt" charset="0"/>
                <a:cs typeface="Marker Felt" charset="0"/>
              </a:rPr>
              <a:t> 21.8 GeV/c</a:t>
            </a:r>
          </a:p>
        </p:txBody>
      </p:sp>
      <p:sp>
        <p:nvSpPr>
          <p:cNvPr id="58377" name="Text Box 4"/>
          <p:cNvSpPr txBox="1">
            <a:spLocks noChangeArrowheads="1"/>
          </p:cNvSpPr>
          <p:nvPr/>
        </p:nvSpPr>
        <p:spPr bwMode="auto">
          <a:xfrm>
            <a:off x="230189" y="6037262"/>
            <a:ext cx="6733319" cy="820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(</a:t>
            </a:r>
            <a:r>
              <a:rPr lang="en-US" sz="1200" dirty="0" err="1">
                <a:solidFill>
                  <a:srgbClr val="CCCCCC"/>
                </a:solidFill>
                <a:ea typeface="Calibri" charset="0"/>
                <a:cs typeface="Calibri" charset="0"/>
              </a:rPr>
              <a:t>η</a:t>
            </a:r>
            <a:r>
              <a:rPr lang="en-US" sz="1200" dirty="0" err="1">
                <a:solidFill>
                  <a:srgbClr val="CCCCCC"/>
                </a:solidFill>
                <a:ea typeface="MS Gothic" charset="0"/>
                <a:cs typeface="MS Gothic" charset="0"/>
              </a:rPr>
              <a:t>,</a:t>
            </a:r>
            <a:r>
              <a:rPr lang="en-US" sz="1200" dirty="0" err="1">
                <a:solidFill>
                  <a:srgbClr val="CCCCCC"/>
                </a:solidFill>
                <a:ea typeface="Calibri" charset="0"/>
                <a:cs typeface="Calibri" charset="0"/>
              </a:rPr>
              <a:t>φ</a:t>
            </a: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) view of a particle-flow reconstructed event. Reconstructed particles are represented as circles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with a radius proportional to their </a:t>
            </a:r>
            <a:r>
              <a:rPr lang="en-US" sz="1200" dirty="0" err="1">
                <a:solidFill>
                  <a:srgbClr val="CCCCCC"/>
                </a:solidFill>
                <a:ea typeface="MS Gothic" charset="0"/>
                <a:cs typeface="MS Gothic" charset="0"/>
              </a:rPr>
              <a:t>pT</a:t>
            </a: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. The direction of the MET computed from all particles is drawn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as a solid horizontal straight line. Particle-based jets with </a:t>
            </a:r>
            <a:r>
              <a:rPr lang="en-US" sz="1200" dirty="0" err="1">
                <a:solidFill>
                  <a:srgbClr val="CCCCCC"/>
                </a:solidFill>
                <a:ea typeface="MS Gothic" charset="0"/>
                <a:cs typeface="MS Gothic" charset="0"/>
              </a:rPr>
              <a:t>pT</a:t>
            </a: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&gt; 20 </a:t>
            </a:r>
            <a:r>
              <a:rPr lang="en-US" sz="1200" dirty="0" err="1">
                <a:solidFill>
                  <a:srgbClr val="CCCCCC"/>
                </a:solidFill>
                <a:ea typeface="MS Gothic" charset="0"/>
                <a:cs typeface="MS Gothic" charset="0"/>
              </a:rPr>
              <a:t>GeV/c</a:t>
            </a: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 are shown as thinner circles 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representing the extension of the jet in the (</a:t>
            </a:r>
            <a:r>
              <a:rPr lang="en-US" sz="1200" dirty="0" err="1">
                <a:solidFill>
                  <a:srgbClr val="CCCCCC"/>
                </a:solidFill>
                <a:ea typeface="Calibri" charset="0"/>
                <a:cs typeface="Calibri" charset="0"/>
              </a:rPr>
              <a:t>η</a:t>
            </a:r>
            <a:r>
              <a:rPr lang="en-US" sz="1200" dirty="0" err="1">
                <a:solidFill>
                  <a:srgbClr val="CCCCCC"/>
                </a:solidFill>
                <a:ea typeface="MS Gothic" charset="0"/>
                <a:cs typeface="MS Gothic" charset="0"/>
              </a:rPr>
              <a:t>,</a:t>
            </a:r>
            <a:r>
              <a:rPr lang="en-US" sz="1200" dirty="0" err="1">
                <a:solidFill>
                  <a:srgbClr val="CCCCCC"/>
                </a:solidFill>
                <a:ea typeface="Calibri" charset="0"/>
                <a:cs typeface="Calibri" charset="0"/>
              </a:rPr>
              <a:t>φ</a:t>
            </a:r>
            <a:r>
              <a:rPr lang="en-US" sz="1200" dirty="0">
                <a:solidFill>
                  <a:srgbClr val="CCCCCC"/>
                </a:solidFill>
                <a:ea typeface="MS Gothic" charset="0"/>
                <a:cs typeface="MS Gothic" charset="0"/>
              </a:rPr>
              <a:t>) coordinates.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844062" y="228600"/>
            <a:ext cx="73739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3200" b="1" dirty="0" err="1">
                <a:solidFill>
                  <a:srgbClr val="3333CC"/>
                </a:solidFill>
                <a:latin typeface="Arial" charset="0"/>
              </a:rPr>
              <a:t>Analysing</a:t>
            </a:r>
            <a:r>
              <a:rPr lang="en-US" sz="3200" b="1" dirty="0">
                <a:solidFill>
                  <a:srgbClr val="3333CC"/>
                </a:solidFill>
                <a:latin typeface="Arial" charset="0"/>
              </a:rPr>
              <a:t> Complex Events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1E1277-BAF6-1347-9437-A26F9EDE3824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22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746"/>
            <a:ext cx="8229600" cy="3937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Commissioning: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2B970-85E6-C043-918F-E3FF9AB8EF3E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123" y="3505201"/>
            <a:ext cx="2688411" cy="26529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1323" y="990600"/>
            <a:ext cx="3445955" cy="2580076"/>
          </a:xfrm>
          <a:prstGeom prst="rect">
            <a:avLst/>
          </a:prstGeom>
        </p:spPr>
      </p:pic>
      <p:grpSp>
        <p:nvGrpSpPr>
          <p:cNvPr id="3" name="Group 17"/>
          <p:cNvGrpSpPr/>
          <p:nvPr/>
        </p:nvGrpSpPr>
        <p:grpSpPr>
          <a:xfrm>
            <a:off x="0" y="3429001"/>
            <a:ext cx="3798276" cy="2743199"/>
            <a:chOff x="150866" y="3570732"/>
            <a:chExt cx="4223755" cy="3141293"/>
          </a:xfrm>
        </p:grpSpPr>
        <p:pic>
          <p:nvPicPr>
            <p:cNvPr id="17" name="Picture 15" descr="etmiss.png"/>
            <p:cNvPicPr preferRelativeResize="0"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866" y="3570732"/>
              <a:ext cx="4223755" cy="31412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5" name="TextBox 17"/>
            <p:cNvSpPr txBox="1">
              <a:spLocks noChangeArrowheads="1"/>
            </p:cNvSpPr>
            <p:nvPr/>
          </p:nvSpPr>
          <p:spPr bwMode="auto">
            <a:xfrm>
              <a:off x="972197" y="4392168"/>
              <a:ext cx="973152" cy="33481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300"/>
                <a:t>Calibrated</a:t>
              </a: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693" y="990600"/>
            <a:ext cx="3065239" cy="2620606"/>
          </a:xfrm>
          <a:prstGeom prst="rect">
            <a:avLst/>
          </a:prstGeom>
        </p:spPr>
      </p:pic>
      <p:sp>
        <p:nvSpPr>
          <p:cNvPr id="19" name="ZoneTexte 20"/>
          <p:cNvSpPr txBox="1">
            <a:spLocks noChangeArrowheads="1"/>
          </p:cNvSpPr>
          <p:nvPr/>
        </p:nvSpPr>
        <p:spPr bwMode="auto">
          <a:xfrm>
            <a:off x="1613716" y="6158186"/>
            <a:ext cx="5896528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 smtClean="0">
                <a:solidFill>
                  <a:srgbClr val="0000FF"/>
                </a:solidFill>
              </a:rPr>
              <a:t>MET distributions exponential over &gt;5 orders of magnitude;  </a:t>
            </a:r>
          </a:p>
          <a:p>
            <a:pPr algn="ctr"/>
            <a:r>
              <a:rPr lang="en-GB" b="1" dirty="0" smtClean="0">
                <a:solidFill>
                  <a:srgbClr val="0000FF"/>
                </a:solidFill>
              </a:rPr>
              <a:t>augurs well for searches</a:t>
            </a:r>
            <a:endParaRPr lang="fr-FR" b="1" dirty="0">
              <a:solidFill>
                <a:srgbClr val="0000FF"/>
              </a:solidFill>
            </a:endParaRPr>
          </a:p>
        </p:txBody>
      </p:sp>
      <p:pic>
        <p:nvPicPr>
          <p:cNvPr id="8" name="Picture 7" descr="h_pfmetPt.pd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954" y="3352800"/>
            <a:ext cx="2317726" cy="277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2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08" y="71062"/>
            <a:ext cx="8229600" cy="407151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50 Years of Particle Physics; e.g. CMS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C5BC0-6EE0-4847-910D-E2565AF95C1C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1066802"/>
            <a:ext cx="2813538" cy="2584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263" y="2286003"/>
            <a:ext cx="452541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Picture 7" descr="piz_data_pt0.4_ptpair1.0_corrected_v1.eps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990602"/>
            <a:ext cx="2748450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 descr="XiMass_selected_MC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447" y="990600"/>
            <a:ext cx="256579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wenu-133874-21466935-full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6585" y="3962400"/>
            <a:ext cx="2866055" cy="250825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1055076" y="2743200"/>
            <a:ext cx="69752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3333CC"/>
                </a:solidFill>
                <a:latin typeface="Symbol" charset="2"/>
                <a:cs typeface="Symbol" charset="2"/>
              </a:rPr>
              <a:t>p</a:t>
            </a:r>
            <a:r>
              <a:rPr lang="en-US" b="1" baseline="30000" dirty="0">
                <a:solidFill>
                  <a:srgbClr val="3333CC"/>
                </a:solidFill>
              </a:rPr>
              <a:t>0</a:t>
            </a:r>
            <a:endParaRPr lang="en-US" baseline="30000" dirty="0"/>
          </a:p>
        </p:txBody>
      </p:sp>
      <p:sp>
        <p:nvSpPr>
          <p:cNvPr id="19" name="Rectangle 18"/>
          <p:cNvSpPr/>
          <p:nvPr/>
        </p:nvSpPr>
        <p:spPr>
          <a:xfrm>
            <a:off x="7737231" y="2209801"/>
            <a:ext cx="483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W</a:t>
            </a:r>
            <a:r>
              <a:rPr lang="en-US" sz="2400" b="1" baseline="30000" dirty="0" smtClean="0">
                <a:solidFill>
                  <a:schemeClr val="accent2"/>
                </a:solidFill>
              </a:rPr>
              <a:t>-</a:t>
            </a:r>
            <a:endParaRPr lang="en-US" sz="2400" baseline="30000" dirty="0"/>
          </a:p>
        </p:txBody>
      </p:sp>
      <p:sp>
        <p:nvSpPr>
          <p:cNvPr id="21" name="Rectangle 20"/>
          <p:cNvSpPr/>
          <p:nvPr/>
        </p:nvSpPr>
        <p:spPr>
          <a:xfrm>
            <a:off x="5328139" y="5410202"/>
            <a:ext cx="87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n-lt"/>
                <a:cs typeface="Symbol" charset="2"/>
              </a:rPr>
              <a:t>W</a:t>
            </a:r>
            <a:endParaRPr lang="en-US" sz="2400" baseline="30000" dirty="0"/>
          </a:p>
        </p:txBody>
      </p:sp>
      <p:sp>
        <p:nvSpPr>
          <p:cNvPr id="22" name="Rectangle 21"/>
          <p:cNvSpPr/>
          <p:nvPr/>
        </p:nvSpPr>
        <p:spPr>
          <a:xfrm>
            <a:off x="0" y="3048001"/>
            <a:ext cx="6448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n-lt"/>
                <a:cs typeface="Symbol" charset="2"/>
              </a:rPr>
              <a:t>N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78769" y="3048001"/>
            <a:ext cx="87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n-lt"/>
                <a:cs typeface="Symbol" charset="2"/>
              </a:rPr>
              <a:t>N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65230" y="5562601"/>
            <a:ext cx="87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n-lt"/>
                <a:cs typeface="Symbol" charset="2"/>
              </a:rPr>
              <a:t>N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17361" y="6356350"/>
            <a:ext cx="701987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Sophisticated software and computing systems in place and functioning</a:t>
            </a:r>
            <a:endParaRPr lang="en-US" b="1" dirty="0">
              <a:solidFill>
                <a:srgbClr val="3333CC"/>
              </a:solidFill>
            </a:endParaRPr>
          </a:p>
        </p:txBody>
      </p:sp>
      <p:pic>
        <p:nvPicPr>
          <p:cNvPr id="27" name="Picture 17" descr="mumu2JetsMET_140379_160_136650665_rphi_improved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9785" y="3886200"/>
            <a:ext cx="2813538" cy="2362970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8411234" y="3886201"/>
            <a:ext cx="7327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n-lt"/>
                <a:cs typeface="Symbol" charset="2"/>
              </a:rPr>
              <a:t>Top</a:t>
            </a:r>
            <a:endParaRPr lang="en-US" sz="2400" baseline="30000" dirty="0"/>
          </a:p>
        </p:txBody>
      </p:sp>
      <p:pic>
        <p:nvPicPr>
          <p:cNvPr id="29" name="Picture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076127"/>
            <a:ext cx="3165231" cy="220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2110154" y="4876801"/>
            <a:ext cx="1254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n-lt"/>
                <a:cs typeface="Symbol" charset="2"/>
              </a:rPr>
              <a:t>J/</a:t>
            </a:r>
            <a:r>
              <a:rPr lang="en-US" sz="2400" dirty="0" err="1" smtClean="0">
                <a:solidFill>
                  <a:schemeClr val="accent2"/>
                </a:solidFill>
                <a:latin typeface="+mn-lt"/>
                <a:cs typeface="Symbol" charset="2"/>
              </a:rPr>
              <a:t>psi</a:t>
            </a:r>
            <a:endParaRPr lang="en-US" sz="2400" baseline="30000" dirty="0"/>
          </a:p>
        </p:txBody>
      </p:sp>
      <p:sp>
        <p:nvSpPr>
          <p:cNvPr id="23" name="Rectangle 22"/>
          <p:cNvSpPr/>
          <p:nvPr/>
        </p:nvSpPr>
        <p:spPr>
          <a:xfrm>
            <a:off x="0" y="5867401"/>
            <a:ext cx="87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n-lt"/>
                <a:cs typeface="Symbol" charset="2"/>
              </a:rPr>
              <a:t>N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71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Rediscovering the SM and Beyond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066802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rgbClr val="000000"/>
              </a:solidFill>
            </a:endParaRPr>
          </a:p>
          <a:p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2780D1-D8EC-D545-80B6-968D12CDF7CD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HiggsHunting'10-tsv</a:t>
            </a:r>
            <a:endParaRPr lang="en-US"/>
          </a:p>
        </p:txBody>
      </p:sp>
      <p:pic>
        <p:nvPicPr>
          <p:cNvPr id="8" name="Picture 14" descr="Dimuon_mass.png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9" t="1239" r="2378" b="1239"/>
          <a:stretch>
            <a:fillRect/>
          </a:stretch>
        </p:blipFill>
        <p:spPr bwMode="auto">
          <a:xfrm>
            <a:off x="4923692" y="914401"/>
            <a:ext cx="4220308" cy="4436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6" t="9007" r="8147"/>
          <a:stretch>
            <a:fillRect/>
          </a:stretch>
        </p:blipFill>
        <p:spPr bwMode="auto">
          <a:xfrm>
            <a:off x="0" y="3096590"/>
            <a:ext cx="5556738" cy="376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UPSILON_Figure_001-a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385" y="4648200"/>
            <a:ext cx="2250831" cy="1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 bwMode="auto">
          <a:xfrm rot="5400000">
            <a:off x="1981200" y="4554416"/>
            <a:ext cx="609600" cy="49236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50231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2-23 at 2.51.3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787"/>
            <a:ext cx="9144000" cy="648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53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defRPr/>
            </a:pPr>
            <a:endParaRPr lang="en-US" smtClean="0"/>
          </a:p>
        </p:txBody>
      </p:sp>
      <p:pic>
        <p:nvPicPr>
          <p:cNvPr id="60418" name="Picture 3" descr="eve_gen_0806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80" y="0"/>
            <a:ext cx="8457120" cy="686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8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defRPr/>
            </a:pPr>
            <a:r>
              <a:rPr lang="en-US" smtClean="0">
                <a:solidFill>
                  <a:schemeClr val="bg1"/>
                </a:solidFill>
              </a:rPr>
              <a:t>Putting it all together…</a:t>
            </a:r>
          </a:p>
        </p:txBody>
      </p:sp>
    </p:spTree>
    <p:extLst>
      <p:ext uri="{BB962C8B-B14F-4D97-AF65-F5344CB8AC3E}">
        <p14:creationId xmlns:p14="http://schemas.microsoft.com/office/powerpoint/2010/main" val="151583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3" descr="Untitled.png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6848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2" name="TextBox 5"/>
          <p:cNvSpPr txBox="1">
            <a:spLocks noChangeArrowheads="1"/>
          </p:cNvSpPr>
          <p:nvPr/>
        </p:nvSpPr>
        <p:spPr bwMode="auto">
          <a:xfrm>
            <a:off x="2131200" y="3512530"/>
            <a:ext cx="705092" cy="283811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1pPr>
            <a:lvl2pPr marL="742950" indent="-28575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2pPr>
            <a:lvl3pPr marL="11430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3pPr>
            <a:lvl4pPr marL="16002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4pPr>
            <a:lvl5pPr marL="20574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9pPr>
          </a:lstStyle>
          <a:p>
            <a:pPr eaLnBrk="1"/>
            <a:r>
              <a:rPr lang="en-US" sz="1300">
                <a:latin typeface="Comic Sans MS" charset="0"/>
                <a:ea typeface="ＭＳ Ｐゴシック" charset="0"/>
                <a:cs typeface="ＭＳ Ｐゴシック" charset="0"/>
                <a:sym typeface="Wingdings" charset="0"/>
              </a:rPr>
              <a:t>Z </a:t>
            </a:r>
            <a:r>
              <a:rPr lang="en-US" sz="1300">
                <a:latin typeface="Lucida Grande" charset="0"/>
                <a:cs typeface="Lucida Grande" charset="0"/>
                <a:sym typeface="Wingdings" charset="0"/>
              </a:rPr>
              <a:t>μμ</a:t>
            </a:r>
            <a:endParaRPr lang="en-US" sz="1300">
              <a:latin typeface="Comic Sans MS" charset="0"/>
              <a:ea typeface="ＭＳ Ｐゴシック" charset="0"/>
              <a:cs typeface="ＭＳ Ｐゴシック" charset="0"/>
              <a:sym typeface="Wingdings" charset="0"/>
            </a:endParaRPr>
          </a:p>
        </p:txBody>
      </p:sp>
      <p:sp>
        <p:nvSpPr>
          <p:cNvPr id="61443" name="TextBox 5"/>
          <p:cNvSpPr txBox="1">
            <a:spLocks noChangeArrowheads="1"/>
          </p:cNvSpPr>
          <p:nvPr/>
        </p:nvSpPr>
        <p:spPr bwMode="auto">
          <a:xfrm>
            <a:off x="3660480" y="6551248"/>
            <a:ext cx="5662272" cy="314588"/>
          </a:xfrm>
          <a:prstGeom prst="rect">
            <a:avLst/>
          </a:prstGeom>
          <a:solidFill>
            <a:schemeClr val="tx1">
              <a:alpha val="6313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1pPr>
            <a:lvl2pPr marL="742950" indent="-28575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2pPr>
            <a:lvl3pPr marL="11430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3pPr>
            <a:lvl4pPr marL="16002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4pPr>
            <a:lvl5pPr marL="20574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9pPr>
          </a:lstStyle>
          <a:p>
            <a:pPr eaLnBrk="1"/>
            <a:r>
              <a:rPr lang="en-US" sz="1500">
                <a:solidFill>
                  <a:srgbClr val="FFFFFF"/>
                </a:solidFill>
                <a:latin typeface="Comic Sans MS" charset="0"/>
                <a:ea typeface="ＭＳ Ｐゴシック" charset="0"/>
                <a:cs typeface="ＭＳ Ｐゴシック" charset="0"/>
                <a:sym typeface="Wingdings" charset="0"/>
              </a:rPr>
              <a:t>Z </a:t>
            </a:r>
            <a:r>
              <a:rPr lang="en-US" sz="1500">
                <a:solidFill>
                  <a:srgbClr val="FFFFFF"/>
                </a:solidFill>
                <a:latin typeface="Lucida Grande" charset="0"/>
                <a:cs typeface="Lucida Grande" charset="0"/>
                <a:sym typeface="Wingdings" charset="0"/>
              </a:rPr>
              <a:t>μμ</a:t>
            </a:r>
            <a:r>
              <a:rPr lang="en-US" sz="1500">
                <a:solidFill>
                  <a:srgbClr val="FFFFFF"/>
                </a:solidFill>
                <a:latin typeface="Comic Sans MS" charset="0"/>
                <a:ea typeface="ＭＳ Ｐゴシック" charset="0"/>
                <a:cs typeface="ＭＳ Ｐゴシック" charset="0"/>
                <a:sym typeface="Wingdings" charset="0"/>
              </a:rPr>
              <a:t> event from 2012 data with 25 reconstructed vertices</a:t>
            </a:r>
          </a:p>
        </p:txBody>
      </p:sp>
    </p:spTree>
    <p:extLst>
      <p:ext uri="{BB962C8B-B14F-4D97-AF65-F5344CB8AC3E}">
        <p14:creationId xmlns:p14="http://schemas.microsoft.com/office/powerpoint/2010/main" val="2385891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480"/>
          </a:xfrm>
        </p:spPr>
        <p:txBody>
          <a:bodyPr/>
          <a:lstStyle/>
          <a:p>
            <a:pPr>
              <a:defRPr/>
            </a:pPr>
            <a:r>
              <a:rPr lang="en-US" dirty="0"/>
              <a:t>SM Higgs production </a:t>
            </a:r>
            <a:r>
              <a:rPr lang="en-US" dirty="0" smtClean="0"/>
              <a:t>and </a:t>
            </a:r>
            <a:r>
              <a:rPr lang="en-US" dirty="0"/>
              <a:t>decay </a:t>
            </a:r>
            <a:r>
              <a:rPr lang="en-US" dirty="0" smtClean="0"/>
              <a:t>modes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34080" y="5944944"/>
            <a:ext cx="760320" cy="276509"/>
          </a:xfrm>
        </p:spPr>
        <p:txBody>
          <a:bodyPr/>
          <a:lstStyle/>
          <a:p>
            <a:pPr algn="l">
              <a:defRPr/>
            </a:pPr>
            <a:fld id="{54551392-3423-6C46-8D29-B79312F49A73}" type="slidenum">
              <a:rPr lang="en-US" smtClean="0">
                <a:latin typeface="+mn-lt"/>
              </a:rPr>
              <a:pPr algn="l">
                <a:defRPr/>
              </a:pPr>
              <a:t>79</a:t>
            </a:fld>
            <a:endParaRPr lang="en-US">
              <a:latin typeface="+mn-lt"/>
            </a:endParaRPr>
          </a:p>
        </p:txBody>
      </p:sp>
      <p:pic>
        <p:nvPicPr>
          <p:cNvPr id="62467" name="図 13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27104"/>
            <a:ext cx="3473280" cy="162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10" descr="XSBR_8TeV_SM_LM-1.eps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320" y="1235650"/>
            <a:ext cx="5827680" cy="56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5411520" y="1500638"/>
            <a:ext cx="400320" cy="4451508"/>
          </a:xfrm>
          <a:prstGeom prst="rect">
            <a:avLst/>
          </a:prstGeom>
          <a:solidFill>
            <a:srgbClr val="FF0000">
              <a:alpha val="3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45" tIns="41473" rIns="82945" bIns="41473"/>
          <a:lstStyle/>
          <a:p>
            <a:pPr defTabSz="829452" eaLnBrk="0">
              <a:defRPr/>
            </a:pPr>
            <a:endParaRPr lang="en-US" sz="15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77920" y="6526766"/>
            <a:ext cx="1582560" cy="299200"/>
          </a:xfrm>
          <a:prstGeom prst="rect">
            <a:avLst/>
          </a:prstGeom>
          <a:noFill/>
          <a:ln>
            <a:noFill/>
          </a:ln>
        </p:spPr>
        <p:txBody>
          <a:bodyPr lIns="82945" tIns="41473" rIns="82945" bIns="41473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√s=7 </a:t>
            </a:r>
            <a:r>
              <a:rPr lang="en-US" dirty="0">
                <a:latin typeface="+mn-lt"/>
                <a:sym typeface="Wingdings"/>
              </a:rPr>
              <a:t></a:t>
            </a:r>
            <a:r>
              <a:rPr lang="en-US" dirty="0">
                <a:latin typeface="+mn-lt"/>
              </a:rPr>
              <a:t> 8 </a:t>
            </a:r>
            <a:r>
              <a:rPr lang="en-US" dirty="0" err="1">
                <a:latin typeface="+mn-lt"/>
              </a:rPr>
              <a:t>TeV</a:t>
            </a:r>
            <a:r>
              <a:rPr lang="en-US" dirty="0">
                <a:latin typeface="+mn-lt"/>
              </a:rPr>
              <a:t>: </a:t>
            </a:r>
          </a:p>
        </p:txBody>
      </p:sp>
      <p:pic>
        <p:nvPicPr>
          <p:cNvPr id="62471" name="図 13"/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51508"/>
            <a:ext cx="3468960" cy="160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339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atlas_underground_joao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242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 descr="LHCU31~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47244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5334000" y="381000"/>
            <a:ext cx="32115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 i="1">
                <a:solidFill>
                  <a:srgbClr val="000099"/>
                </a:solidFill>
                <a:ea typeface="Arial" charset="0"/>
                <a:cs typeface="Arial" charset="0"/>
              </a:rPr>
              <a:t>The Underground </a:t>
            </a:r>
          </a:p>
          <a:p>
            <a:pPr eaLnBrk="0" hangingPunct="0"/>
            <a:r>
              <a:rPr lang="en-US" sz="2400" b="1" i="1">
                <a:solidFill>
                  <a:srgbClr val="000099"/>
                </a:solidFill>
                <a:ea typeface="Arial" charset="0"/>
                <a:cs typeface="Arial" charset="0"/>
              </a:rPr>
              <a:t>Cavern at Point-1 for</a:t>
            </a:r>
          </a:p>
          <a:p>
            <a:pPr eaLnBrk="0" hangingPunct="0"/>
            <a:r>
              <a:rPr lang="en-US" sz="2400" b="1" i="1">
                <a:solidFill>
                  <a:srgbClr val="000099"/>
                </a:solidFill>
                <a:ea typeface="Arial" charset="0"/>
                <a:cs typeface="Arial" charset="0"/>
              </a:rPr>
              <a:t>the ATLAS Detector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6019800" y="1981200"/>
            <a:ext cx="17383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>
                <a:solidFill>
                  <a:srgbClr val="008000"/>
                </a:solidFill>
                <a:ea typeface="Arial" charset="0"/>
                <a:cs typeface="Arial" charset="0"/>
              </a:rPr>
              <a:t>Length 	= 55 m</a:t>
            </a:r>
          </a:p>
          <a:p>
            <a:pPr eaLnBrk="0" hangingPunct="0"/>
            <a:r>
              <a:rPr lang="en-US" sz="1600" b="1">
                <a:solidFill>
                  <a:srgbClr val="008000"/>
                </a:solidFill>
                <a:ea typeface="Arial" charset="0"/>
                <a:cs typeface="Arial" charset="0"/>
              </a:rPr>
              <a:t>Width	= 32 m</a:t>
            </a:r>
          </a:p>
          <a:p>
            <a:pPr eaLnBrk="0" hangingPunct="0"/>
            <a:r>
              <a:rPr lang="en-US" sz="1600" b="1">
                <a:solidFill>
                  <a:srgbClr val="008000"/>
                </a:solidFill>
                <a:ea typeface="Arial" charset="0"/>
                <a:cs typeface="Arial" charset="0"/>
              </a:rPr>
              <a:t>Height	= 35 m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7162800" y="4800600"/>
            <a:ext cx="6588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99"/>
                </a:solidFill>
                <a:ea typeface="Arial" charset="0"/>
                <a:cs typeface="Arial" charset="0"/>
              </a:rPr>
              <a:t>Side A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5638800" y="4800600"/>
            <a:ext cx="6588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99"/>
                </a:solidFill>
                <a:ea typeface="Arial" charset="0"/>
                <a:cs typeface="Arial" charset="0"/>
              </a:rPr>
              <a:t>Side C</a:t>
            </a:r>
          </a:p>
        </p:txBody>
      </p:sp>
      <p:pic>
        <p:nvPicPr>
          <p:cNvPr id="58376" name="Picture 8" descr="Point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464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429000" y="5791200"/>
            <a:ext cx="6588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99"/>
                </a:solidFill>
                <a:ea typeface="Arial" charset="0"/>
                <a:cs typeface="Arial" charset="0"/>
              </a:rPr>
              <a:t>Side A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971800" y="4114800"/>
            <a:ext cx="6588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99"/>
                </a:solidFill>
                <a:ea typeface="Arial" charset="0"/>
                <a:cs typeface="Arial" charset="0"/>
              </a:rPr>
              <a:t>Side C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5678D5E5-F9CD-E94E-B243-E989981CB030}" type="slidenum">
              <a:rPr lang="en-US"/>
              <a:pPr/>
              <a:t>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LHC Entering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1203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3490" name="Picture 4" descr="Screen shot 2012-07-19 at 5.06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93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2757600" cy="114348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gg</a:t>
            </a:r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64514" name="Picture 9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880" y="1330700"/>
            <a:ext cx="6945120" cy="55273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279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920" y="6247376"/>
            <a:ext cx="2126880" cy="470930"/>
          </a:xfrm>
        </p:spPr>
        <p:txBody>
          <a:bodyPr/>
          <a:lstStyle/>
          <a:p>
            <a:pPr algn="l">
              <a:defRPr/>
            </a:pPr>
            <a:fld id="{0C4984AA-9646-C746-97AF-FA5E9CD5C7AB}" type="slidenum">
              <a:rPr lang="en-US" smtClean="0"/>
              <a:pPr algn="l">
                <a:defRPr/>
              </a:pPr>
              <a:t>82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001" y="116653"/>
            <a:ext cx="4248000" cy="368679"/>
          </a:xfrm>
          <a:prstGeom prst="rect">
            <a:avLst/>
          </a:prstGeom>
          <a:noFill/>
          <a:ln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FF"/>
                </a:solidFill>
                <a:latin typeface="+mj-lt"/>
              </a:rPr>
              <a:t>4</a:t>
            </a:r>
            <a:r>
              <a:rPr lang="en-US" sz="1800" dirty="0">
                <a:solidFill>
                  <a:srgbClr val="FFFFFF"/>
                </a:solidFill>
                <a:latin typeface="+mj-lt"/>
                <a:ea typeface="Lucida Grande"/>
                <a:cs typeface="Lucida Grande"/>
              </a:rPr>
              <a:t>μ</a:t>
            </a:r>
            <a:r>
              <a:rPr lang="en-US" sz="1800" dirty="0">
                <a:solidFill>
                  <a:srgbClr val="FFFFFF"/>
                </a:solidFill>
                <a:latin typeface="+mj-lt"/>
              </a:rPr>
              <a:t> candidate with m</a:t>
            </a:r>
            <a:r>
              <a:rPr lang="en-US" sz="1800" baseline="-25000" dirty="0">
                <a:solidFill>
                  <a:srgbClr val="FFFFFF"/>
                </a:solidFill>
                <a:latin typeface="+mj-lt"/>
              </a:rPr>
              <a:t>4</a:t>
            </a:r>
            <a:r>
              <a:rPr lang="en-US" sz="1800" baseline="-25000" dirty="0">
                <a:solidFill>
                  <a:srgbClr val="FFFFFF"/>
                </a:solidFill>
                <a:latin typeface="+mj-lt"/>
                <a:ea typeface="Lucida Grande"/>
                <a:cs typeface="Lucida Grande"/>
              </a:rPr>
              <a:t>μ</a:t>
            </a:r>
            <a:r>
              <a:rPr lang="en-US" sz="1800" dirty="0">
                <a:solidFill>
                  <a:srgbClr val="FFFFFF"/>
                </a:solidFill>
                <a:latin typeface="+mj-lt"/>
              </a:rPr>
              <a:t>= 125.1 </a:t>
            </a:r>
            <a:r>
              <a:rPr lang="en-US" sz="1800" dirty="0" err="1">
                <a:solidFill>
                  <a:srgbClr val="FFFFFF"/>
                </a:solidFill>
                <a:latin typeface="+mj-lt"/>
              </a:rPr>
              <a:t>GeV</a:t>
            </a:r>
            <a:endParaRPr lang="en-US" sz="18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001" y="620706"/>
            <a:ext cx="7272000" cy="523210"/>
          </a:xfrm>
          <a:prstGeom prst="rect">
            <a:avLst/>
          </a:prstGeom>
          <a:noFill/>
          <a:ln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rgbClr val="FFFFFF"/>
                </a:solidFill>
                <a:latin typeface="+mj-lt"/>
              </a:rPr>
              <a:t>p</a:t>
            </a:r>
            <a:r>
              <a:rPr lang="en-US" baseline="-25000" dirty="0" err="1">
                <a:solidFill>
                  <a:srgbClr val="FFFFFF"/>
                </a:solidFill>
                <a:latin typeface="+mj-lt"/>
              </a:rPr>
              <a:t>T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 (</a:t>
            </a:r>
            <a:r>
              <a:rPr lang="en-US" dirty="0" err="1">
                <a:solidFill>
                  <a:srgbClr val="FFFFFF"/>
                </a:solidFill>
                <a:latin typeface="+mj-lt"/>
                <a:ea typeface="Lucida Grande"/>
                <a:cs typeface="Lucida Grande"/>
              </a:rPr>
              <a:t>muons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)=  36.1, 47.5, 26.4, 71 .7GeV   m</a:t>
            </a:r>
            <a:r>
              <a:rPr lang="en-US" baseline="-25000" dirty="0">
                <a:solidFill>
                  <a:srgbClr val="FFFFFF"/>
                </a:solidFill>
                <a:latin typeface="+mj-lt"/>
              </a:rPr>
              <a:t>12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= 86.3 </a:t>
            </a:r>
            <a:r>
              <a:rPr lang="en-US" dirty="0" err="1">
                <a:solidFill>
                  <a:srgbClr val="FFFFFF"/>
                </a:solidFill>
                <a:latin typeface="+mj-lt"/>
              </a:rPr>
              <a:t>GeV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, m</a:t>
            </a:r>
            <a:r>
              <a:rPr lang="en-US" baseline="-25000" dirty="0">
                <a:solidFill>
                  <a:srgbClr val="FFFFFF"/>
                </a:solidFill>
                <a:latin typeface="+mj-lt"/>
              </a:rPr>
              <a:t>34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= 31.6 </a:t>
            </a:r>
            <a:r>
              <a:rPr lang="en-US" dirty="0" err="1">
                <a:solidFill>
                  <a:srgbClr val="FFFFFF"/>
                </a:solidFill>
                <a:latin typeface="+mj-lt"/>
              </a:rPr>
              <a:t>GeV</a:t>
            </a:r>
            <a:endParaRPr lang="en-US" dirty="0">
              <a:solidFill>
                <a:srgbClr val="FFFFFF"/>
              </a:solidFill>
              <a:latin typeface="+mj-lt"/>
            </a:endParaRP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+mj-lt"/>
              </a:rPr>
              <a:t>15 reconstructed vertices</a:t>
            </a:r>
          </a:p>
        </p:txBody>
      </p:sp>
      <p:pic>
        <p:nvPicPr>
          <p:cNvPr id="65541" name="Picture 7" descr="run204769_evt71902630_VP1Base.png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00" y="1340782"/>
            <a:ext cx="8467200" cy="548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97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920" y="6247376"/>
            <a:ext cx="2126880" cy="470930"/>
          </a:xfrm>
        </p:spPr>
        <p:txBody>
          <a:bodyPr/>
          <a:lstStyle/>
          <a:p>
            <a:pPr algn="l">
              <a:defRPr/>
            </a:pPr>
            <a:fld id="{04449523-B968-7A4B-B4AB-88E8AEF8A22B}" type="slidenum">
              <a:rPr lang="en-US" smtClean="0"/>
              <a:pPr algn="l">
                <a:defRPr/>
              </a:pPr>
              <a:t>83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000" y="180019"/>
            <a:ext cx="4320000" cy="368679"/>
          </a:xfrm>
          <a:prstGeom prst="rect">
            <a:avLst/>
          </a:prstGeom>
          <a:noFill/>
          <a:ln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FF"/>
                </a:solidFill>
                <a:latin typeface="+mn-lt"/>
                <a:sym typeface="Wingdings"/>
              </a:rPr>
              <a:t>4e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candidate with m</a:t>
            </a:r>
            <a:r>
              <a:rPr lang="en-US" sz="1800" baseline="-25000" dirty="0">
                <a:solidFill>
                  <a:srgbClr val="FFFFFF"/>
                </a:solidFill>
                <a:latin typeface="+mn-lt"/>
              </a:rPr>
              <a:t>4e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= 124.6  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GeV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001" y="684073"/>
            <a:ext cx="7560000" cy="523210"/>
          </a:xfrm>
          <a:prstGeom prst="rect">
            <a:avLst/>
          </a:prstGeom>
          <a:noFill/>
          <a:ln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rgbClr val="FFFFFF"/>
                </a:solidFill>
                <a:latin typeface="+mn-lt"/>
              </a:rPr>
              <a:t>p</a:t>
            </a:r>
            <a:r>
              <a:rPr lang="en-US" baseline="-25000" dirty="0" err="1">
                <a:solidFill>
                  <a:srgbClr val="FFFFFF"/>
                </a:solidFill>
                <a:latin typeface="+mn-lt"/>
              </a:rPr>
              <a:t>T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(</a:t>
            </a:r>
            <a:r>
              <a:rPr lang="en-US" dirty="0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electrons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)=  24.9, 53.9, 61.9, 17.8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  m</a:t>
            </a:r>
            <a:r>
              <a:rPr lang="en-US" baseline="-25000" dirty="0">
                <a:solidFill>
                  <a:srgbClr val="FFFFFF"/>
                </a:solidFill>
                <a:latin typeface="+mn-lt"/>
              </a:rPr>
              <a:t>12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= 70.6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, m</a:t>
            </a:r>
            <a:r>
              <a:rPr lang="en-US" baseline="-25000" dirty="0">
                <a:solidFill>
                  <a:srgbClr val="FFFFFF"/>
                </a:solidFill>
                <a:latin typeface="+mn-lt"/>
              </a:rPr>
              <a:t>34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= 44.7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GeV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+mn-lt"/>
              </a:rPr>
              <a:t>12 reconstructed vertices</a:t>
            </a:r>
          </a:p>
        </p:txBody>
      </p:sp>
      <p:pic>
        <p:nvPicPr>
          <p:cNvPr id="66565" name="Picture 2" descr="run203602_evt82614360_VP1Base.png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0" y="1343662"/>
            <a:ext cx="9144000" cy="553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66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920" y="6247376"/>
            <a:ext cx="2126880" cy="470930"/>
          </a:xfrm>
        </p:spPr>
        <p:txBody>
          <a:bodyPr/>
          <a:lstStyle/>
          <a:p>
            <a:pPr algn="l">
              <a:defRPr/>
            </a:pPr>
            <a:fld id="{42F63D02-A730-3448-A391-D946EF526025}" type="slidenum">
              <a:rPr lang="en-US" smtClean="0"/>
              <a:pPr algn="l">
                <a:defRPr/>
              </a:pPr>
              <a:t>84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4000" y="108012"/>
            <a:ext cx="4320000" cy="368679"/>
          </a:xfrm>
          <a:prstGeom prst="rect">
            <a:avLst/>
          </a:prstGeom>
          <a:noFill/>
          <a:ln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FF"/>
                </a:solidFill>
                <a:latin typeface="+mn-lt"/>
                <a:sym typeface="Wingdings"/>
              </a:rPr>
              <a:t>2e2</a:t>
            </a:r>
            <a:r>
              <a:rPr lang="en-US" sz="1800" dirty="0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μ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candidate with m</a:t>
            </a:r>
            <a:r>
              <a:rPr lang="en-US" sz="1800" baseline="-25000" dirty="0">
                <a:solidFill>
                  <a:srgbClr val="FFFFFF"/>
                </a:solidFill>
                <a:latin typeface="+mn-lt"/>
              </a:rPr>
              <a:t>2e2</a:t>
            </a:r>
            <a:r>
              <a:rPr lang="en-US" sz="1800" baseline="-25000" dirty="0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μ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= 123.9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GeV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000" y="570301"/>
            <a:ext cx="7632000" cy="523210"/>
          </a:xfrm>
          <a:prstGeom prst="rect">
            <a:avLst/>
          </a:prstGeom>
          <a:noFill/>
          <a:ln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rgbClr val="FFFFFF"/>
                </a:solidFill>
                <a:latin typeface="+mn-lt"/>
              </a:rPr>
              <a:t>p</a:t>
            </a:r>
            <a:r>
              <a:rPr lang="en-US" baseline="-25000" dirty="0" err="1">
                <a:solidFill>
                  <a:srgbClr val="FFFFFF"/>
                </a:solidFill>
                <a:latin typeface="+mn-lt"/>
              </a:rPr>
              <a:t>T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 (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e,e,μ,μ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)=  18.7, 76, 19.6, 7.9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,    m</a:t>
            </a:r>
            <a:r>
              <a:rPr lang="en-US" baseline="-250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(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e</a:t>
            </a:r>
            <a:r>
              <a:rPr lang="en-US" baseline="30000" dirty="0" err="1">
                <a:solidFill>
                  <a:srgbClr val="FFFFFF"/>
                </a:solidFill>
                <a:latin typeface="+mn-lt"/>
              </a:rPr>
              <a:t>+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e</a:t>
            </a:r>
            <a:r>
              <a:rPr lang="en-US" baseline="30000" dirty="0">
                <a:solidFill>
                  <a:srgbClr val="FFFFFF"/>
                </a:solidFill>
                <a:latin typeface="+mn-lt"/>
              </a:rPr>
              <a:t>-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)= 87.9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, m(</a:t>
            </a:r>
            <a:r>
              <a:rPr lang="en-US" dirty="0" err="1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μ</a:t>
            </a:r>
            <a:r>
              <a:rPr lang="en-US" baseline="30000" dirty="0" err="1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+</a:t>
            </a:r>
            <a:r>
              <a:rPr lang="en-US" dirty="0" err="1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μ</a:t>
            </a:r>
            <a:r>
              <a:rPr lang="en-US" baseline="30000" dirty="0">
                <a:solidFill>
                  <a:srgbClr val="FFFFFF"/>
                </a:solidFill>
                <a:latin typeface="+mn-lt"/>
                <a:ea typeface="Lucida Grande"/>
                <a:cs typeface="Lucida Grande"/>
              </a:rPr>
              <a:t>-</a:t>
            </a:r>
            <a:r>
              <a:rPr lang="en-US" dirty="0">
                <a:solidFill>
                  <a:srgbClr val="FFFFFF"/>
                </a:solidFill>
                <a:latin typeface="+mn-lt"/>
              </a:rPr>
              <a:t>) =19.6 </a:t>
            </a:r>
            <a:r>
              <a:rPr lang="en-US" dirty="0" err="1">
                <a:solidFill>
                  <a:srgbClr val="FFFFFF"/>
                </a:solidFill>
                <a:latin typeface="+mn-lt"/>
              </a:rPr>
              <a:t>GeV</a:t>
            </a:r>
            <a:endParaRPr lang="en-US" dirty="0">
              <a:solidFill>
                <a:srgbClr val="FFFFFF"/>
              </a:solidFill>
              <a:latin typeface="+mn-lt"/>
            </a:endParaRP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+mn-lt"/>
              </a:rPr>
              <a:t>12 reconstructed vertices</a:t>
            </a:r>
          </a:p>
        </p:txBody>
      </p:sp>
      <p:pic>
        <p:nvPicPr>
          <p:cNvPr id="67589" name="Picture 2" descr="run205113_evt12611816_VP1Base_lego.png"/>
          <p:cNvPicPr preferRelativeResize="0"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0600"/>
            <a:ext cx="8843040" cy="571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745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8" descr="Screen shot 2012-07-19 at 4.54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00" y="1106037"/>
            <a:ext cx="6508800" cy="575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71360" cy="114348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4 leptons   combined results</a:t>
            </a:r>
            <a:endParaRPr lang="en-US" dirty="0"/>
          </a:p>
        </p:txBody>
      </p:sp>
      <p:sp>
        <p:nvSpPr>
          <p:cNvPr id="68611" name="TextBox 3"/>
          <p:cNvSpPr txBox="1">
            <a:spLocks noChangeArrowheads="1"/>
          </p:cNvSpPr>
          <p:nvPr/>
        </p:nvSpPr>
        <p:spPr bwMode="auto">
          <a:xfrm>
            <a:off x="8598241" y="4499032"/>
            <a:ext cx="167510" cy="32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1pPr>
            <a:lvl2pPr marL="742950" indent="-28575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2pPr>
            <a:lvl3pPr marL="11430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3pPr>
            <a:lvl4pPr marL="16002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4pPr>
            <a:lvl5pPr marL="2057400" indent="-228600" eaLnBrk="0"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sz="2400">
                <a:solidFill>
                  <a:schemeClr val="tx1"/>
                </a:solidFill>
                <a:latin typeface="Symbol" charset="0"/>
                <a:ea typeface="MS Gothic" charset="0"/>
                <a:cs typeface="MS Gothic" charset="0"/>
              </a:defRPr>
            </a:lvl9pPr>
          </a:lstStyle>
          <a:p>
            <a:pPr eaLnBrk="1"/>
            <a:endParaRPr lang="en-US" sz="1600"/>
          </a:p>
        </p:txBody>
      </p:sp>
      <p:sp>
        <p:nvSpPr>
          <p:cNvPr id="7" name="Oval 6"/>
          <p:cNvSpPr/>
          <p:nvPr/>
        </p:nvSpPr>
        <p:spPr bwMode="auto">
          <a:xfrm>
            <a:off x="4363200" y="4451508"/>
            <a:ext cx="974880" cy="2144385"/>
          </a:xfrm>
          <a:prstGeom prst="ellipse">
            <a:avLst/>
          </a:prstGeom>
          <a:noFill/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45" tIns="41473" rIns="82945" bIns="41473"/>
          <a:lstStyle/>
          <a:p>
            <a:pPr defTabSz="829452" eaLnBrk="0">
              <a:defRPr/>
            </a:pPr>
            <a:endParaRPr lang="en-US" sz="15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33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9840" cy="1143480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ATLAS “Excess”</a:t>
            </a:r>
            <a:endParaRPr lang="en-US" dirty="0"/>
          </a:p>
        </p:txBody>
      </p:sp>
      <p:pic>
        <p:nvPicPr>
          <p:cNvPr id="69634" name="Picture 2" descr="Screen shot 2012-07-19 at 4.58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200" y="943299"/>
            <a:ext cx="6876000" cy="591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234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48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Confidence limit ---  DISCOVERY !</a:t>
            </a:r>
            <a:endParaRPr lang="en-US" dirty="0"/>
          </a:p>
        </p:txBody>
      </p:sp>
      <p:pic>
        <p:nvPicPr>
          <p:cNvPr id="70658" name="Picture 2" descr="Screen shot 2012-07-19 at 4.59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240" y="1227009"/>
            <a:ext cx="6668640" cy="56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58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6" descr="ATL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7705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6" descr="ATLAS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620713"/>
            <a:ext cx="16779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437063"/>
            <a:ext cx="1655762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9" descr="wit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75" y="5157788"/>
            <a:ext cx="925513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1" descr="ATLAS_Silver_White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436938"/>
            <a:ext cx="5292725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Line 13"/>
          <p:cNvSpPr>
            <a:spLocks noChangeShapeType="1"/>
          </p:cNvSpPr>
          <p:nvPr/>
        </p:nvSpPr>
        <p:spPr bwMode="auto">
          <a:xfrm flipH="1">
            <a:off x="2051050" y="3068638"/>
            <a:ext cx="1584325" cy="15128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" name="Line 14"/>
          <p:cNvSpPr>
            <a:spLocks noChangeShapeType="1"/>
          </p:cNvSpPr>
          <p:nvPr/>
        </p:nvSpPr>
        <p:spPr bwMode="auto">
          <a:xfrm flipH="1">
            <a:off x="3132138" y="3068638"/>
            <a:ext cx="503237" cy="20161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272" name="Picture 1" descr="Screen shot 2012-02-23 at 2.11.37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8963" y="5387975"/>
            <a:ext cx="80962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Line 13"/>
          <p:cNvSpPr>
            <a:spLocks noChangeShapeType="1"/>
          </p:cNvSpPr>
          <p:nvPr/>
        </p:nvSpPr>
        <p:spPr bwMode="auto">
          <a:xfrm flipH="1">
            <a:off x="2462213" y="3117850"/>
            <a:ext cx="1174750" cy="1924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2012/06/25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Simon Connell - UJ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A6BC3-9912-D14D-B4C6-95C6C3D873C6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  <p:pic>
        <p:nvPicPr>
          <p:cNvPr id="11277" name="Picture 5" descr="UKZN-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513" y="3078163"/>
            <a:ext cx="11430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Line 13"/>
          <p:cNvSpPr>
            <a:spLocks noChangeShapeType="1"/>
          </p:cNvSpPr>
          <p:nvPr/>
        </p:nvSpPr>
        <p:spPr bwMode="auto">
          <a:xfrm flipH="1">
            <a:off x="1306513" y="3078163"/>
            <a:ext cx="2330450" cy="55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9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B19E-F3DF-9643-8450-968D5352C12C}" type="slidenum">
              <a:rPr lang="en-GB" smtClean="0"/>
              <a:pPr/>
              <a:t>89</a:t>
            </a:fld>
            <a:endParaRPr lang="en-GB"/>
          </a:p>
        </p:txBody>
      </p:sp>
      <p:pic>
        <p:nvPicPr>
          <p:cNvPr id="4" name="Picture 3" descr="ALICE_WorldMap_20120711_v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5615"/>
            <a:ext cx="9144000" cy="4313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0788" y="879230"/>
            <a:ext cx="1573212" cy="15732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LICE-SetUp-NewSimpl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308939"/>
            <a:ext cx="3156437" cy="2313755"/>
          </a:xfrm>
          <a:prstGeom prst="rect">
            <a:avLst/>
          </a:prstGeom>
        </p:spPr>
      </p:pic>
      <p:pic>
        <p:nvPicPr>
          <p:cNvPr id="7" name="Picture 6" descr="UCT_logo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8845" y="5487594"/>
            <a:ext cx="781539" cy="1020177"/>
          </a:xfrm>
          <a:prstGeom prst="rect">
            <a:avLst/>
          </a:prstGeom>
        </p:spPr>
      </p:pic>
      <p:pic>
        <p:nvPicPr>
          <p:cNvPr id="8" name="Picture 7" descr="ITHEMBA LOGO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944" y="4894384"/>
            <a:ext cx="1925596" cy="729844"/>
          </a:xfrm>
          <a:prstGeom prst="rect">
            <a:avLst/>
          </a:prstGeom>
        </p:spPr>
      </p:pic>
      <p:sp>
        <p:nvSpPr>
          <p:cNvPr id="9" name="Line 13"/>
          <p:cNvSpPr>
            <a:spLocks noChangeShapeType="1"/>
          </p:cNvSpPr>
          <p:nvPr/>
        </p:nvSpPr>
        <p:spPr bwMode="auto">
          <a:xfrm flipH="1">
            <a:off x="2723051" y="3683000"/>
            <a:ext cx="2034564" cy="1077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>
            <a:off x="4171461" y="3731846"/>
            <a:ext cx="64477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05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76200"/>
            <a:ext cx="9144000" cy="6410325"/>
            <a:chOff x="0" y="48"/>
            <a:chExt cx="5760" cy="4038"/>
          </a:xfrm>
        </p:grpSpPr>
        <p:pic>
          <p:nvPicPr>
            <p:cNvPr id="6656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48"/>
              <a:ext cx="5760" cy="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569" name="Rectangle 5"/>
            <p:cNvSpPr>
              <a:spLocks noChangeArrowheads="1"/>
            </p:cNvSpPr>
            <p:nvPr/>
          </p:nvSpPr>
          <p:spPr bwMode="auto">
            <a:xfrm>
              <a:off x="2890" y="1448"/>
              <a:ext cx="2102" cy="352"/>
            </a:xfrm>
            <a:prstGeom prst="rect">
              <a:avLst/>
            </a:prstGeom>
            <a:noFill/>
            <a:ln w="3810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/>
            </a:p>
          </p:txBody>
        </p:sp>
        <p:sp>
          <p:nvSpPr>
            <p:cNvPr id="66570" name="Rectangle 6"/>
            <p:cNvSpPr>
              <a:spLocks noChangeArrowheads="1"/>
            </p:cNvSpPr>
            <p:nvPr/>
          </p:nvSpPr>
          <p:spPr bwMode="auto">
            <a:xfrm>
              <a:off x="4128" y="624"/>
              <a:ext cx="1248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1" name="Text Box 7"/>
            <p:cNvSpPr txBox="1">
              <a:spLocks noChangeAspect="1" noChangeArrowheads="1"/>
            </p:cNvSpPr>
            <p:nvPr/>
          </p:nvSpPr>
          <p:spPr bwMode="auto">
            <a:xfrm rot="-1200000">
              <a:off x="2400" y="1104"/>
              <a:ext cx="4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9900"/>
                  </a:solidFill>
                  <a:latin typeface="Comic Sans MS" charset="0"/>
                </a:rPr>
                <a:t>25 ns</a:t>
              </a:r>
            </a:p>
          </p:txBody>
        </p:sp>
        <p:sp>
          <p:nvSpPr>
            <p:cNvPr id="66572" name="Line 8"/>
            <p:cNvSpPr>
              <a:spLocks noChangeAspect="1" noChangeShapeType="1"/>
            </p:cNvSpPr>
            <p:nvPr/>
          </p:nvSpPr>
          <p:spPr bwMode="auto">
            <a:xfrm rot="-2100000">
              <a:off x="2352" y="1104"/>
              <a:ext cx="421" cy="105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3" name="Rectangle 9"/>
            <p:cNvSpPr>
              <a:spLocks noChangeArrowheads="1"/>
            </p:cNvSpPr>
            <p:nvPr/>
          </p:nvSpPr>
          <p:spPr bwMode="auto">
            <a:xfrm>
              <a:off x="2784" y="1392"/>
              <a:ext cx="2400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4" name="Rectangle 10"/>
            <p:cNvSpPr>
              <a:spLocks noChangeArrowheads="1"/>
            </p:cNvSpPr>
            <p:nvPr/>
          </p:nvSpPr>
          <p:spPr bwMode="auto">
            <a:xfrm>
              <a:off x="2832" y="1776"/>
              <a:ext cx="2880" cy="6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 b="1"/>
                <a:t> Event rate: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600" b="1"/>
                <a:t> N = L x </a:t>
              </a:r>
              <a:r>
                <a:rPr lang="en-US" sz="1600" b="1">
                  <a:sym typeface="Symbol" charset="2"/>
                </a:rPr>
                <a:t></a:t>
              </a:r>
              <a:r>
                <a:rPr lang="en-US" sz="1600" b="1" baseline="-25000">
                  <a:sym typeface="Symbol" charset="2"/>
                </a:rPr>
                <a:t>  </a:t>
              </a:r>
              <a:r>
                <a:rPr lang="en-US" sz="1600" b="1">
                  <a:sym typeface="Symbol" charset="2"/>
                </a:rPr>
                <a:t>(pp)  </a:t>
              </a:r>
              <a:r>
                <a:rPr lang="en-US" sz="1600" b="1">
                  <a:solidFill>
                    <a:srgbClr val="FF0000"/>
                  </a:solidFill>
                  <a:sym typeface="Symbol" charset="2"/>
                </a:rPr>
                <a:t> 10</a:t>
              </a:r>
              <a:r>
                <a:rPr lang="en-US" sz="1600" b="1" baseline="30000">
                  <a:solidFill>
                    <a:srgbClr val="FF0000"/>
                  </a:solidFill>
                  <a:sym typeface="Symbol" charset="2"/>
                </a:rPr>
                <a:t>9</a:t>
              </a:r>
              <a:r>
                <a:rPr lang="en-US" sz="1600" b="1">
                  <a:solidFill>
                    <a:srgbClr val="FF0000"/>
                  </a:solidFill>
                  <a:sym typeface="Symbol" charset="2"/>
                </a:rPr>
                <a:t> interactions/s </a:t>
              </a:r>
            </a:p>
            <a:p>
              <a:pPr eaLnBrk="0" hangingPunct="0">
                <a:spcBef>
                  <a:spcPct val="50000"/>
                </a:spcBef>
                <a:buFont typeface="Symbol" charset="2"/>
                <a:buNone/>
              </a:pPr>
              <a:r>
                <a:rPr lang="en-US" sz="1600" b="1">
                  <a:solidFill>
                    <a:srgbClr val="FF0000"/>
                  </a:solidFill>
                  <a:sym typeface="Symbol" charset="2"/>
                </a:rPr>
                <a:t> </a:t>
              </a:r>
              <a:r>
                <a:rPr lang="en-US" sz="1600" b="1">
                  <a:solidFill>
                    <a:schemeClr val="tx2"/>
                  </a:solidFill>
                  <a:sym typeface="Symbol" charset="2"/>
                </a:rPr>
                <a:t>Mostly soft (low p</a:t>
              </a:r>
              <a:r>
                <a:rPr lang="en-US" sz="1600" b="1" baseline="-25000">
                  <a:solidFill>
                    <a:schemeClr val="tx2"/>
                  </a:solidFill>
                  <a:sym typeface="Symbol" charset="2"/>
                </a:rPr>
                <a:t>T</a:t>
              </a:r>
              <a:r>
                <a:rPr lang="en-US" sz="1600" b="1">
                  <a:solidFill>
                    <a:schemeClr val="tx2"/>
                  </a:solidFill>
                  <a:sym typeface="Symbol" charset="2"/>
                </a:rPr>
                <a:t>) events</a:t>
              </a:r>
            </a:p>
          </p:txBody>
        </p:sp>
        <p:sp>
          <p:nvSpPr>
            <p:cNvPr id="66575" name="Text Box 11"/>
            <p:cNvSpPr txBox="1">
              <a:spLocks noChangeArrowheads="1"/>
            </p:cNvSpPr>
            <p:nvPr/>
          </p:nvSpPr>
          <p:spPr bwMode="auto">
            <a:xfrm>
              <a:off x="2880" y="2582"/>
              <a:ext cx="26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990099"/>
                  </a:solidFill>
                </a:rPr>
                <a:t>Interesting hard (high-p</a:t>
              </a:r>
              <a:r>
                <a:rPr lang="en-US" sz="1600" b="1" baseline="-25000">
                  <a:solidFill>
                    <a:srgbClr val="990099"/>
                  </a:solidFill>
                </a:rPr>
                <a:t>T</a:t>
              </a:r>
              <a:r>
                <a:rPr lang="en-US" sz="1600" b="1">
                  <a:solidFill>
                    <a:srgbClr val="990099"/>
                  </a:solidFill>
                </a:rPr>
                <a:t>) events are rare</a:t>
              </a:r>
            </a:p>
          </p:txBody>
        </p:sp>
        <p:sp>
          <p:nvSpPr>
            <p:cNvPr id="66576" name="Line 12"/>
            <p:cNvSpPr>
              <a:spLocks noChangeShapeType="1"/>
            </p:cNvSpPr>
            <p:nvPr/>
          </p:nvSpPr>
          <p:spPr bwMode="auto">
            <a:xfrm flipH="1">
              <a:off x="2160" y="2688"/>
              <a:ext cx="672" cy="0"/>
            </a:xfrm>
            <a:prstGeom prst="line">
              <a:avLst/>
            </a:prstGeom>
            <a:noFill/>
            <a:ln w="38100">
              <a:solidFill>
                <a:srgbClr val="990099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563" name="Text Box 13"/>
          <p:cNvSpPr txBox="1">
            <a:spLocks noChangeArrowheads="1"/>
          </p:cNvSpPr>
          <p:nvPr/>
        </p:nvSpPr>
        <p:spPr bwMode="auto">
          <a:xfrm>
            <a:off x="5105400" y="6361113"/>
            <a:ext cx="3949700" cy="369887"/>
          </a:xfrm>
          <a:prstGeom prst="rect">
            <a:avLst/>
          </a:prstGeom>
          <a:solidFill>
            <a:srgbClr val="FF99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b="1">
                <a:sym typeface="Wingdings" charset="2"/>
              </a:rPr>
              <a:t> very powerful detectors needed</a:t>
            </a:r>
            <a:endParaRPr lang="en-US" b="1"/>
          </a:p>
        </p:txBody>
      </p:sp>
      <p:sp>
        <p:nvSpPr>
          <p:cNvPr id="66564" name="Rectangle 3"/>
          <p:cNvSpPr>
            <a:spLocks noGrp="1"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fr-FR" sz="320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6965-6D04-2E4F-B0F8-5207CA477C91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5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ASP2012 - SH Connell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B19E-F3DF-9643-8450-968D5352C12C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12614" y="1336120"/>
            <a:ext cx="883138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SA-CERN would like to receive applications for students.</a:t>
            </a:r>
          </a:p>
          <a:p>
            <a:r>
              <a:rPr lang="en-US" dirty="0"/>
              <a:t>There are a limited number of positions available within SA-CERN for applications originating from Africa.</a:t>
            </a:r>
          </a:p>
          <a:p>
            <a:r>
              <a:rPr lang="en-US" dirty="0"/>
              <a:t>Please send</a:t>
            </a:r>
          </a:p>
          <a:p>
            <a:r>
              <a:rPr lang="en-US" dirty="0"/>
              <a:t> 1. Letter of Motivation</a:t>
            </a:r>
          </a:p>
          <a:p>
            <a:r>
              <a:rPr lang="en-US" dirty="0"/>
              <a:t> 2. CV</a:t>
            </a:r>
          </a:p>
          <a:p>
            <a:r>
              <a:rPr lang="en-US" dirty="0"/>
              <a:t> 3. Degree Transcripts</a:t>
            </a:r>
          </a:p>
          <a:p>
            <a:r>
              <a:rPr lang="en-US" dirty="0"/>
              <a:t> 4. Two Referee Reports in support of the application.</a:t>
            </a:r>
          </a:p>
          <a:p>
            <a:endParaRPr lang="en-US" dirty="0"/>
          </a:p>
          <a:p>
            <a:r>
              <a:rPr lang="en-US" b="1" dirty="0"/>
              <a:t>SA-CERN has groups involved in</a:t>
            </a:r>
            <a:r>
              <a:rPr lang="en-US" dirty="0"/>
              <a:t> </a:t>
            </a:r>
          </a:p>
          <a:p>
            <a:r>
              <a:rPr lang="en-US" dirty="0"/>
              <a:t> 1. </a:t>
            </a:r>
            <a:r>
              <a:rPr lang="en-US" b="1" dirty="0"/>
              <a:t>Theory</a:t>
            </a:r>
            <a:r>
              <a:rPr lang="en-US" dirty="0"/>
              <a:t> (Particle Physics, Nuclear Physics)  contact Steven </a:t>
            </a:r>
            <a:r>
              <a:rPr lang="en-US" dirty="0" err="1"/>
              <a:t>Karataglides</a:t>
            </a:r>
            <a:r>
              <a:rPr lang="en-US" dirty="0"/>
              <a:t> &lt;</a:t>
            </a:r>
            <a:r>
              <a:rPr lang="en-US" u="sng" dirty="0">
                <a:hlinkClick r:id="rId2"/>
              </a:rPr>
              <a:t>stevenka@uj.ac.za&gt;</a:t>
            </a:r>
          </a:p>
          <a:p>
            <a:r>
              <a:rPr lang="en-US" dirty="0"/>
              <a:t> 2. </a:t>
            </a:r>
            <a:r>
              <a:rPr lang="en-US" b="1" dirty="0"/>
              <a:t>ISOLDE</a:t>
            </a:r>
            <a:r>
              <a:rPr lang="en-US" dirty="0"/>
              <a:t> (Materials Science), ISOLDE (Nuclear Physics) contact </a:t>
            </a:r>
            <a:r>
              <a:rPr lang="en-US" dirty="0" err="1"/>
              <a:t>Krish</a:t>
            </a:r>
            <a:r>
              <a:rPr lang="en-US" dirty="0"/>
              <a:t> </a:t>
            </a:r>
            <a:r>
              <a:rPr lang="en-US" dirty="0" err="1"/>
              <a:t>Bharuth</a:t>
            </a:r>
            <a:r>
              <a:rPr lang="en-US" dirty="0"/>
              <a:t>-Ram &lt;</a:t>
            </a:r>
            <a:r>
              <a:rPr lang="en-US" u="sng" dirty="0">
                <a:hlinkClick r:id="rId3"/>
              </a:rPr>
              <a:t>kbr@tlabs.ac.za&gt;</a:t>
            </a:r>
          </a:p>
          <a:p>
            <a:r>
              <a:rPr lang="en-US" dirty="0"/>
              <a:t> 3. </a:t>
            </a:r>
            <a:r>
              <a:rPr lang="en-US" b="1" dirty="0"/>
              <a:t>ALICE</a:t>
            </a:r>
            <a:r>
              <a:rPr lang="en-US" dirty="0"/>
              <a:t> contact Jean </a:t>
            </a:r>
            <a:r>
              <a:rPr lang="en-US" dirty="0" err="1"/>
              <a:t>Cleymans</a:t>
            </a:r>
            <a:r>
              <a:rPr lang="en-US" dirty="0"/>
              <a:t> &lt;</a:t>
            </a:r>
            <a:r>
              <a:rPr lang="en-US" u="sng" dirty="0">
                <a:hlinkClick r:id="rId4"/>
              </a:rPr>
              <a:t>Jean.Cleymans@uct.ac.za&gt;</a:t>
            </a:r>
          </a:p>
          <a:p>
            <a:r>
              <a:rPr lang="en-US" dirty="0"/>
              <a:t> 4. </a:t>
            </a:r>
            <a:r>
              <a:rPr lang="en-US" b="1" dirty="0"/>
              <a:t>ATLAS</a:t>
            </a:r>
            <a:r>
              <a:rPr lang="en-US" dirty="0"/>
              <a:t> contact Simon Connell &lt;</a:t>
            </a:r>
            <a:r>
              <a:rPr lang="en-US" u="sng" dirty="0">
                <a:hlinkClick r:id="rId5"/>
              </a:rPr>
              <a:t>shconnell@uj.ac.za&gt;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78121"/>
            <a:ext cx="7772400" cy="354319"/>
          </a:xfrm>
          <a:prstGeom prst="rect">
            <a:avLst/>
          </a:prstGeom>
        </p:spPr>
        <p:txBody>
          <a:bodyPr>
            <a:normAutofit fontScale="450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 smtClean="0"/>
              <a:t>SA-CERN Programme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28058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ERSPECTOR-DATA" val="&lt;?xml version='1.0' encoding='utf-8'?&gt;&#10;&lt;Perspector majorVersion=&quot;1&quot; minorVersion=&quot;500&quot;&gt;&lt;Scene frameLeft=&quot;71.8446578979492&quot; frameTop=&quot;92.2330093383789&quot; frameWidth=&quot;512.621337890625&quot; frameHeight=&quot;378.640777587891&quot; frameOrientationIsPortrait=&quot;0&quot; light1Strength=&quot;0.3&quot; light1Direction=&quot;0.000000,-0.400000,1.000000&quot; light2Strength=&quot;0&quot; light3Strength=&quot;0&quot; light4Strength=&quot;0&quot;&gt;&lt;Camera/&gt;&lt;BaseCamera/&gt;&lt;DefaultTextFormat&gt;{\rtf1\ansi\ansicpg1252\deff0\deflang1033{\fonttbl{\f0\fnil\fcharset0 Arial;}}&#10;{\colortbl ;\red0\green0\blue0;}&#10;\viewkind4\uc1\pard\cf1\fs36\par&#10;}&#10;&lt;/DefaultTextFormat&gt;&lt;Shape id=&quot;0&quot; type=&quot;LeftCone&quot;&gt;&lt;Position position=&quot;16.365665,-6.514972,-40.104889&quot; size=&quot;221.939545,128.354248,128.354248&quot; rotation=&quot;-32.246302,-9.478816,-39.455708&quot; location=&quot;16.365665,-14.710879,-37.873962&quot; rotationMatrix=&quot;0.708865,-0.349941,-0.612415,0.545857,0.822049,0.162097,0.446710,-0.449196,0.773740&quot; center=&quot;0.371947,-0.334338,-21.866501&quot; rightOffset=&quot;1.787787,1.376673,1.126622&quot; topOffset=&quot;-0.684976,1.221973,-0.406227&quot; farOffset=&quot;0.767610,0.018026,-1.240113&quot;/&gt;&lt;DisplayProperties&gt;&lt;Fill color=&quot;#00ccff&quot;/&gt;&lt;Line color=&quot;#3366ff&quot;/&gt;&lt;Font color=&quot;#000000&quot; colorSchemeIndex=&quot;2&quot;/&gt;&lt;Shine shininess=&quot;90&quot;/&gt;&lt;/DisplayProperties&gt;&lt;Text&gt;&lt;/Text&gt;&lt;/Shape&gt;&lt;/Scene&gt;&lt;/Perspector&gt;&#10;"/>
  <p:tag name="PERSPECTOR-QUALITYLEVEL" val="3"/>
  <p:tag name="PERSPECTOR-TYPE" val="BMP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9793</TotalTime>
  <Words>3491</Words>
  <Application>Microsoft Macintosh PowerPoint</Application>
  <PresentationFormat>On-screen Show (4:3)</PresentationFormat>
  <Paragraphs>681</Paragraphs>
  <Slides>90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90</vt:i4>
      </vt:variant>
    </vt:vector>
  </HeadingPairs>
  <TitlesOfParts>
    <vt:vector size="93" baseType="lpstr">
      <vt:lpstr>Default Design</vt:lpstr>
      <vt:lpstr>Equation</vt:lpstr>
      <vt:lpstr>Microsoft Equation</vt:lpstr>
      <vt:lpstr>PowerPoint Presentation</vt:lpstr>
      <vt:lpstr>The LHC Project</vt:lpstr>
      <vt:lpstr>PowerPoint Presentation</vt:lpstr>
      <vt:lpstr>PowerPoint Presentation</vt:lpstr>
      <vt:lpstr>ATLAS Detector</vt:lpstr>
      <vt:lpstr>CMS Detector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Cross section, Luminosity, Reaction Rate</vt:lpstr>
      <vt:lpstr>Luminosity</vt:lpstr>
      <vt:lpstr>Luminosity measurements …</vt:lpstr>
      <vt:lpstr>PowerPoint Presentation</vt:lpstr>
      <vt:lpstr>PowerPoint Presentation</vt:lpstr>
      <vt:lpstr>Rapidity, pseudo-rapidity</vt:lpstr>
      <vt:lpstr>PowerPoint Presentation</vt:lpstr>
      <vt:lpstr>PowerPoint Presentation</vt:lpstr>
      <vt:lpstr>Isolation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Particle ID and Kinematics</vt:lpstr>
      <vt:lpstr>Alignment</vt:lpstr>
      <vt:lpstr>Materials in the front of the ATLAS calorimeter</vt:lpstr>
      <vt:lpstr>Electron identification: Track/Cluster matching</vt:lpstr>
      <vt:lpstr>Electron identification</vt:lpstr>
      <vt:lpstr>Photon identification</vt:lpstr>
      <vt:lpstr>Photon identification</vt:lpstr>
      <vt:lpstr>Muon identification</vt:lpstr>
      <vt:lpstr>Muon Identification</vt:lpstr>
      <vt:lpstr>Muon Identification</vt:lpstr>
      <vt:lpstr>Hadronic tau identification</vt:lpstr>
      <vt:lpstr>Hadronic tau identification</vt:lpstr>
      <vt:lpstr>Jet and Missing ET identification</vt:lpstr>
      <vt:lpstr>Jet and Missing ET identification</vt:lpstr>
      <vt:lpstr>Jet Reconstruction</vt:lpstr>
      <vt:lpstr>Missing ET Reconstruction</vt:lpstr>
      <vt:lpstr>Fake Missing ET</vt:lpstr>
      <vt:lpstr>Fake Missing ET</vt:lpstr>
      <vt:lpstr>Jet energy scale</vt:lpstr>
      <vt:lpstr>Jet Reconstruction</vt:lpstr>
      <vt:lpstr>Missing ET Reconstruction</vt:lpstr>
      <vt:lpstr>Missing ET performance</vt:lpstr>
      <vt:lpstr>Flavor tagging</vt:lpstr>
      <vt:lpstr>PowerPoint Presentation</vt:lpstr>
      <vt:lpstr>Simpler b-taggers</vt:lpstr>
      <vt:lpstr>Simpler b-taggers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Cosmic Commissioning of ATLAS, CMS,  ALICE and LHC-b</vt:lpstr>
      <vt:lpstr>Commissioning Example: CMS – 25 Performance papers published</vt:lpstr>
      <vt:lpstr>Collisions at 7 and 8 TeV!</vt:lpstr>
      <vt:lpstr>LHC Detectors are well-described in simulation e.g. Tracking - Material</vt:lpstr>
      <vt:lpstr>Commissioning with Beam : Tracking- Resonances</vt:lpstr>
      <vt:lpstr>Commissioning with Beam : Tracking-ECALs</vt:lpstr>
      <vt:lpstr>Commissioning with Beam:  Understanding Muons, b-tagging, Triggers</vt:lpstr>
      <vt:lpstr>Combining All Information: Particle Flow</vt:lpstr>
      <vt:lpstr>PowerPoint Presentation</vt:lpstr>
      <vt:lpstr>PowerPoint Presentation</vt:lpstr>
      <vt:lpstr>Beam Commissioning: Calorimetry</vt:lpstr>
      <vt:lpstr>50 Years of Particle Physics; e.g. CMS</vt:lpstr>
      <vt:lpstr>Rediscovering the SM and Beyond</vt:lpstr>
      <vt:lpstr>PowerPoint Presentation</vt:lpstr>
      <vt:lpstr>Putting it all together…</vt:lpstr>
      <vt:lpstr>PowerPoint Presentation</vt:lpstr>
      <vt:lpstr>SM Higgs production and decay modes</vt:lpstr>
      <vt:lpstr>PowerPoint Presentation</vt:lpstr>
      <vt:lpstr>H  gg</vt:lpstr>
      <vt:lpstr>PowerPoint Presentation</vt:lpstr>
      <vt:lpstr>PowerPoint Presentation</vt:lpstr>
      <vt:lpstr>PowerPoint Presentation</vt:lpstr>
      <vt:lpstr>H  4 leptons   combined results</vt:lpstr>
      <vt:lpstr>ATLAS “Excess”</vt:lpstr>
      <vt:lpstr>5s Confidence limit ---  DISCOVERY !</vt:lpstr>
      <vt:lpstr>PowerPoint Presentation</vt:lpstr>
      <vt:lpstr>PowerPoint Presentation</vt:lpstr>
      <vt:lpstr>PowerPoint Presentation</vt:lpstr>
    </vt:vector>
  </TitlesOfParts>
  <Company>University of the Witwatersrand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Simon Connell</dc:creator>
  <cp:lastModifiedBy>Simon Connell</cp:lastModifiedBy>
  <cp:revision>142</cp:revision>
  <dcterms:created xsi:type="dcterms:W3CDTF">2006-03-02T20:35:39Z</dcterms:created>
  <dcterms:modified xsi:type="dcterms:W3CDTF">2012-07-24T08:16:26Z</dcterms:modified>
</cp:coreProperties>
</file>