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4"/>
  </p:notesMasterIdLst>
  <p:sldIdLst>
    <p:sldId id="293" r:id="rId2"/>
    <p:sldId id="294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C642E6-C0F6-1B47-9727-720FDD049B5F}" type="datetimeFigureOut">
              <a:rPr lang="en-US" smtClean="0"/>
              <a:pPr/>
              <a:t>7/18/12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450087-E37F-6E45-992E-2395FF687B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A0EE-5D89-8A4F-842F-C2803B22DCC3}" type="datetimeFigureOut">
              <a:rPr lang="en-US" smtClean="0"/>
              <a:pPr/>
              <a:t>7/18/12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645FF-E159-584E-B124-30BF8D6E4E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A0EE-5D89-8A4F-842F-C2803B22DCC3}" type="datetimeFigureOut">
              <a:rPr lang="en-US" smtClean="0"/>
              <a:pPr/>
              <a:t>7/18/12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645FF-E159-584E-B124-30BF8D6E4E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A0EE-5D89-8A4F-842F-C2803B22DCC3}" type="datetimeFigureOut">
              <a:rPr lang="en-US" smtClean="0"/>
              <a:pPr/>
              <a:t>7/18/12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645FF-E159-584E-B124-30BF8D6E4E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A0EE-5D89-8A4F-842F-C2803B22DCC3}" type="datetimeFigureOut">
              <a:rPr lang="en-US" smtClean="0"/>
              <a:pPr/>
              <a:t>7/18/12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645FF-E159-584E-B124-30BF8D6E4E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A0EE-5D89-8A4F-842F-C2803B22DCC3}" type="datetimeFigureOut">
              <a:rPr lang="en-US" smtClean="0"/>
              <a:pPr/>
              <a:t>7/18/12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645FF-E159-584E-B124-30BF8D6E4E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A0EE-5D89-8A4F-842F-C2803B22DCC3}" type="datetimeFigureOut">
              <a:rPr lang="en-US" smtClean="0"/>
              <a:pPr/>
              <a:t>7/18/12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645FF-E159-584E-B124-30BF8D6E4E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A0EE-5D89-8A4F-842F-C2803B22DCC3}" type="datetimeFigureOut">
              <a:rPr lang="en-US" smtClean="0"/>
              <a:pPr/>
              <a:t>7/18/12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645FF-E159-584E-B124-30BF8D6E4E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A0EE-5D89-8A4F-842F-C2803B22DCC3}" type="datetimeFigureOut">
              <a:rPr lang="en-US" smtClean="0"/>
              <a:pPr/>
              <a:t>7/18/12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645FF-E159-584E-B124-30BF8D6E4E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A0EE-5D89-8A4F-842F-C2803B22DCC3}" type="datetimeFigureOut">
              <a:rPr lang="en-US" smtClean="0"/>
              <a:pPr/>
              <a:t>7/18/12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645FF-E159-584E-B124-30BF8D6E4E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A0EE-5D89-8A4F-842F-C2803B22DCC3}" type="datetimeFigureOut">
              <a:rPr lang="en-US" smtClean="0"/>
              <a:pPr/>
              <a:t>7/18/12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645FF-E159-584E-B124-30BF8D6E4E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A0EE-5D89-8A4F-842F-C2803B22DCC3}" type="datetimeFigureOut">
              <a:rPr lang="en-US" smtClean="0"/>
              <a:pPr/>
              <a:t>7/18/12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645FF-E159-584E-B124-30BF8D6E4E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4A0EE-5D89-8A4F-842F-C2803B22DCC3}" type="datetimeFigureOut">
              <a:rPr lang="en-US" smtClean="0"/>
              <a:pPr/>
              <a:t>7/18/12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645FF-E159-584E-B124-30BF8D6E4E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703"/>
            <a:ext cx="8229600" cy="47586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Exercise 34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778" y="512572"/>
            <a:ext cx="8411022" cy="5940491"/>
          </a:xfrm>
        </p:spPr>
        <p:txBody>
          <a:bodyPr>
            <a:noAutofit/>
          </a:bodyPr>
          <a:lstStyle/>
          <a:p>
            <a:r>
              <a:rPr lang="en-US" sz="1600" dirty="0" smtClean="0"/>
              <a:t>List the 3 conditions for a sustained fusion and explain why these conditions are satisfied in the sun.</a:t>
            </a:r>
          </a:p>
          <a:p>
            <a:pPr lvl="1"/>
            <a:r>
              <a:rPr lang="en-US" sz="1600" dirty="0" smtClean="0">
                <a:solidFill>
                  <a:srgbClr val="0000FF"/>
                </a:solidFill>
              </a:rPr>
              <a:t>High temperature of the plasma for the plasma ions to have the speed needed to over the Coulomb barrier</a:t>
            </a:r>
          </a:p>
          <a:p>
            <a:pPr lvl="1"/>
            <a:r>
              <a:rPr lang="en-US" sz="1600" dirty="0" smtClean="0">
                <a:solidFill>
                  <a:srgbClr val="0000FF"/>
                </a:solidFill>
              </a:rPr>
              <a:t>High plasma density for frequent collisions between ions</a:t>
            </a:r>
          </a:p>
          <a:p>
            <a:pPr lvl="1"/>
            <a:r>
              <a:rPr lang="en-US" sz="1600" dirty="0" smtClean="0">
                <a:solidFill>
                  <a:srgbClr val="0000FF"/>
                </a:solidFill>
              </a:rPr>
              <a:t>Confinement. The plasma of the reacting nuclei must remain together for a sufficiently long time</a:t>
            </a:r>
          </a:p>
          <a:p>
            <a:pPr lvl="1">
              <a:buNone/>
            </a:pPr>
            <a:endParaRPr lang="en-US" sz="1600" dirty="0" smtClean="0">
              <a:solidFill>
                <a:srgbClr val="0000FF"/>
              </a:solidFill>
            </a:endParaRPr>
          </a:p>
          <a:p>
            <a:pPr lvl="1">
              <a:buNone/>
            </a:pPr>
            <a:r>
              <a:rPr lang="en-US" sz="1600" dirty="0" smtClean="0">
                <a:solidFill>
                  <a:srgbClr val="0000FF"/>
                </a:solidFill>
              </a:rPr>
              <a:t>These conditions are satisfied in the sun. Extremely high temperature, a large source of hydrogen as fuel and the gravitational confinement</a:t>
            </a:r>
          </a:p>
          <a:p>
            <a:r>
              <a:rPr lang="en-US" sz="1600" dirty="0" smtClean="0"/>
              <a:t>List 2 fusion cycles that generate energy in the sun</a:t>
            </a:r>
          </a:p>
          <a:p>
            <a:pPr lvl="1"/>
            <a:r>
              <a:rPr lang="en-US" sz="1600" dirty="0" err="1" smtClean="0">
                <a:solidFill>
                  <a:srgbClr val="0000FF"/>
                </a:solidFill>
              </a:rPr>
              <a:t>p-p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 err="1" smtClean="0">
                <a:solidFill>
                  <a:srgbClr val="0000FF"/>
                </a:solidFill>
              </a:rPr>
              <a:t>cylce</a:t>
            </a:r>
            <a:r>
              <a:rPr lang="en-US" sz="1600" dirty="0" smtClean="0">
                <a:solidFill>
                  <a:srgbClr val="0000FF"/>
                </a:solidFill>
              </a:rPr>
              <a:t> and CNO cycle</a:t>
            </a:r>
          </a:p>
          <a:p>
            <a:r>
              <a:rPr lang="en-US" sz="1600" dirty="0" smtClean="0"/>
              <a:t>Explain why fusion is not possible a room temperature</a:t>
            </a:r>
          </a:p>
          <a:p>
            <a:pPr lvl="1"/>
            <a:r>
              <a:rPr lang="en-US" sz="1600" dirty="0" smtClean="0">
                <a:solidFill>
                  <a:srgbClr val="0000FF"/>
                </a:solidFill>
              </a:rPr>
              <a:t>Not high speed of the plasma ions to overcome the Coulomb barrier of the ion repulsions</a:t>
            </a:r>
          </a:p>
          <a:p>
            <a:r>
              <a:rPr lang="en-US" sz="1600" dirty="0" smtClean="0"/>
              <a:t>Explain how the high temperature helps overcome the Coulomb barrier in fusion. Use your knowledge of statistical mechanics.</a:t>
            </a:r>
          </a:p>
          <a:p>
            <a:pPr lvl="1"/>
            <a:r>
              <a:rPr lang="en-US" sz="1600" dirty="0" smtClean="0">
                <a:solidFill>
                  <a:srgbClr val="0000FF"/>
                </a:solidFill>
              </a:rPr>
              <a:t>The </a:t>
            </a:r>
            <a:r>
              <a:rPr lang="en-US" sz="1600" dirty="0" err="1" smtClean="0">
                <a:solidFill>
                  <a:srgbClr val="0000FF"/>
                </a:solidFill>
              </a:rPr>
              <a:t>Boltzman</a:t>
            </a:r>
            <a:r>
              <a:rPr lang="en-US" sz="1600" dirty="0" smtClean="0">
                <a:solidFill>
                  <a:srgbClr val="0000FF"/>
                </a:solidFill>
              </a:rPr>
              <a:t> factor. The velocity distribution of ions as function of temperature ~ exp(-E/KT)</a:t>
            </a:r>
          </a:p>
          <a:p>
            <a:r>
              <a:rPr lang="en-US" sz="1600" dirty="0" smtClean="0"/>
              <a:t>Explain why fusion has not being used successfully as a source of energy on Earth</a:t>
            </a:r>
          </a:p>
          <a:p>
            <a:r>
              <a:rPr lang="en-US" sz="1600" dirty="0" smtClean="0"/>
              <a:t>What are breakeven and ignition in fusion reactors?</a:t>
            </a:r>
          </a:p>
          <a:p>
            <a:pPr lvl="1"/>
            <a:r>
              <a:rPr lang="en-US" sz="1600" dirty="0" smtClean="0">
                <a:solidFill>
                  <a:srgbClr val="0000FF"/>
                </a:solidFill>
              </a:rPr>
              <a:t>Breakeven when energy input equals energy output, no loss no gain</a:t>
            </a:r>
          </a:p>
          <a:p>
            <a:pPr lvl="1"/>
            <a:r>
              <a:rPr lang="en-US" sz="1600" dirty="0" smtClean="0">
                <a:solidFill>
                  <a:srgbClr val="0000FF"/>
                </a:solidFill>
              </a:rPr>
              <a:t>Ignition when fusion is self-sustained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882"/>
            <a:ext cx="8229600" cy="2955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Exercise 34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38604"/>
            <a:ext cx="8229600" cy="5455301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Describe the motivation and the objectives of ITER. Explain how ITER plans to achieve the 3 conditions for sustained fusion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Motivation : to provide electrical energy from man-made self-sustained fusion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Thru magnetic and laser confinement, laser hearting and D-D and D-T fusions</a:t>
            </a:r>
          </a:p>
          <a:p>
            <a:endParaRPr lang="en-US" dirty="0" smtClean="0"/>
          </a:p>
          <a:p>
            <a:r>
              <a:rPr lang="en-US" dirty="0" smtClean="0"/>
              <a:t>What are the possible fusion reactions  that can be used to generate fusion energy on Earth?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D-T might be the first to be used due to high Q-value. The T will requirement Li to be produced since we have light source of natural T on Earth.</a:t>
            </a:r>
          </a:p>
          <a:p>
            <a:r>
              <a:rPr lang="en-US" dirty="0" smtClean="0"/>
              <a:t>Explain the different methods of confinement fusion. What is responsible for confinement in the sun?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Generally 3 methods. Gravitational such as in the sun. For fusion reactors on Earth, use magnetic confinement (</a:t>
            </a:r>
            <a:r>
              <a:rPr lang="en-US" dirty="0" err="1" smtClean="0">
                <a:solidFill>
                  <a:srgbClr val="0000FF"/>
                </a:solidFill>
              </a:rPr>
              <a:t>toroidal</a:t>
            </a:r>
            <a:r>
              <a:rPr lang="en-US" dirty="0" smtClean="0">
                <a:solidFill>
                  <a:srgbClr val="0000FF"/>
                </a:solidFill>
              </a:rPr>
              <a:t> and </a:t>
            </a:r>
            <a:r>
              <a:rPr lang="en-US" dirty="0" err="1" smtClean="0">
                <a:solidFill>
                  <a:srgbClr val="0000FF"/>
                </a:solidFill>
              </a:rPr>
              <a:t>poloidal</a:t>
            </a:r>
            <a:r>
              <a:rPr lang="en-US" dirty="0" smtClean="0">
                <a:solidFill>
                  <a:srgbClr val="0000FF"/>
                </a:solidFill>
              </a:rPr>
              <a:t> fields) and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inertial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confinement</a:t>
            </a:r>
          </a:p>
          <a:p>
            <a:r>
              <a:rPr lang="en-US" dirty="0" smtClean="0"/>
              <a:t>Are there any disadvantages for fusion reactors? Explain.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Yes. Large release of neutrons and helium waste</a:t>
            </a:r>
          </a:p>
          <a:p>
            <a:r>
              <a:rPr lang="en-US" dirty="0" smtClean="0"/>
              <a:t>Why would we be interested in fusion reactors when we have already mastered fission reactors? Explain. 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Fusion reactors relatively non-polluting, safe and the oceans supplying the source of fuel, D. Furthermore, fusion can release more energy than fission per kilogram of starting m</a:t>
            </a:r>
            <a:r>
              <a:rPr lang="en-US" dirty="0" smtClean="0"/>
              <a:t>aterials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3620" y="5178242"/>
            <a:ext cx="870675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References</a:t>
            </a:r>
          </a:p>
          <a:p>
            <a:endParaRPr lang="en-US" b="1" dirty="0" smtClean="0">
              <a:solidFill>
                <a:srgbClr val="008000"/>
              </a:solidFill>
            </a:endParaRPr>
          </a:p>
          <a:p>
            <a:r>
              <a:rPr lang="en-US" b="1" dirty="0" smtClean="0">
                <a:solidFill>
                  <a:srgbClr val="008000"/>
                </a:solidFill>
              </a:rPr>
              <a:t>Concepts of Modern Physics, 5</a:t>
            </a:r>
            <a:r>
              <a:rPr lang="en-US" b="1" baseline="30000" dirty="0" smtClean="0">
                <a:solidFill>
                  <a:srgbClr val="008000"/>
                </a:solidFill>
              </a:rPr>
              <a:t>th</a:t>
            </a:r>
            <a:r>
              <a:rPr lang="en-US" b="1" dirty="0" smtClean="0">
                <a:solidFill>
                  <a:srgbClr val="008000"/>
                </a:solidFill>
              </a:rPr>
              <a:t> edition, Arthur </a:t>
            </a:r>
            <a:r>
              <a:rPr lang="en-US" b="1" dirty="0" err="1" smtClean="0">
                <a:solidFill>
                  <a:srgbClr val="008000"/>
                </a:solidFill>
              </a:rPr>
              <a:t>Beiser</a:t>
            </a:r>
            <a:r>
              <a:rPr lang="en-US" b="1" dirty="0" smtClean="0">
                <a:solidFill>
                  <a:srgbClr val="008000"/>
                </a:solidFill>
              </a:rPr>
              <a:t>, 1995, McGraw-Hill, Chapter 12</a:t>
            </a:r>
          </a:p>
          <a:p>
            <a:endParaRPr lang="en-US" b="1" dirty="0" smtClean="0">
              <a:solidFill>
                <a:srgbClr val="008000"/>
              </a:solidFill>
            </a:endParaRPr>
          </a:p>
          <a:p>
            <a:r>
              <a:rPr lang="en-US" b="1" dirty="0" smtClean="0">
                <a:solidFill>
                  <a:srgbClr val="008000"/>
                </a:solidFill>
              </a:rPr>
              <a:t>Introductory Nuclear Physics, Kenneth S. </a:t>
            </a:r>
            <a:r>
              <a:rPr lang="en-US" b="1" dirty="0" err="1" smtClean="0">
                <a:solidFill>
                  <a:srgbClr val="008000"/>
                </a:solidFill>
              </a:rPr>
              <a:t>Krane</a:t>
            </a:r>
            <a:r>
              <a:rPr lang="en-US" b="1" dirty="0" smtClean="0">
                <a:solidFill>
                  <a:srgbClr val="008000"/>
                </a:solidFill>
              </a:rPr>
              <a:t>, 1988, John Wiley &amp; Sons, Inc. Chapter 20</a:t>
            </a:r>
          </a:p>
          <a:p>
            <a:endParaRPr lang="en-US" b="1" dirty="0" smtClean="0">
              <a:solidFill>
                <a:srgbClr val="008000"/>
              </a:solidFill>
            </a:endParaRPr>
          </a:p>
          <a:p>
            <a:endParaRPr lang="en-US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" presetClass="entr" presetSubtype="4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2" presetClass="entr" presetSubtype="4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2" presetClass="entr" presetSubtype="4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2" presetClass="entr" presetSubtype="4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500"/>
                            </p:stCondLst>
                            <p:childTnLst>
                              <p:par>
                                <p:cTn id="90" presetID="2" presetClass="entr" presetSubtype="4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000"/>
                            </p:stCondLst>
                            <p:childTnLst>
                              <p:par>
                                <p:cTn id="95" presetID="2" presetClass="entr" presetSubtype="4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500"/>
                            </p:stCondLst>
                            <p:childTnLst>
                              <p:par>
                                <p:cTn id="100" presetID="2" presetClass="entr" presetSubtype="4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000"/>
                            </p:stCondLst>
                            <p:childTnLst>
                              <p:par>
                                <p:cTn id="105" presetID="2" presetClass="entr" presetSubtype="4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500"/>
                            </p:stCondLst>
                            <p:childTnLst>
                              <p:par>
                                <p:cTn id="110" presetID="2" presetClass="entr" presetSubtype="4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15" presetID="2" presetClass="entr" presetSubtype="4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500"/>
                            </p:stCondLst>
                            <p:childTnLst>
                              <p:par>
                                <p:cTn id="120" presetID="2" presetClass="entr" presetSubtype="4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52246</TotalTime>
  <Words>476</Words>
  <Application>Microsoft Macintosh PowerPoint</Application>
  <PresentationFormat>On-screen Show (4:3)</PresentationFormat>
  <Paragraphs>35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Exercise 34</vt:lpstr>
      <vt:lpstr>Exercise 34</vt:lpstr>
    </vt:vector>
  </TitlesOfParts>
  <Company>BNL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Ketevi Assamagan</dc:creator>
  <cp:lastModifiedBy>Ketevi Assamagan</cp:lastModifiedBy>
  <cp:revision>66</cp:revision>
  <dcterms:created xsi:type="dcterms:W3CDTF">2012-07-18T06:47:21Z</dcterms:created>
  <dcterms:modified xsi:type="dcterms:W3CDTF">2012-07-18T07:06:30Z</dcterms:modified>
</cp:coreProperties>
</file>