
<file path=[Content_Types].xml><?xml version="1.0" encoding="utf-8"?>
<Types xmlns="http://schemas.openxmlformats.org/package/2006/content-types">
  <Override PartName="/ppt/slides/slide41.xml" ContentType="application/vnd.openxmlformats-officedocument.presentationml.slide+xml"/>
  <Override PartName="/ppt/embeddings/Microsoft_Equation82.bin" ContentType="application/vnd.openxmlformats-officedocument.oleObject"/>
  <Override PartName="/ppt/slides/slide50.xml" ContentType="application/vnd.openxmlformats-officedocument.presentationml.slide+xml"/>
  <Override PartName="/ppt/slides/slide18.xml" ContentType="application/vnd.openxmlformats-officedocument.presentationml.slide+xml"/>
  <Override PartName="/ppt/embeddings/Microsoft_Equation59.bin" ContentType="application/vnd.openxmlformats-officedocument.oleObject"/>
  <Override PartName="/ppt/embeddings/Microsoft_Equation3.bin" ContentType="application/vnd.openxmlformats-officedocument.oleObject"/>
  <Override PartName="/ppt/slides/slide60.xml" ContentType="application/vnd.openxmlformats-officedocument.presentationml.slide+xml"/>
  <Override PartName="/ppt/slides/slide28.xml" ContentType="application/vnd.openxmlformats-officedocument.presentationml.slide+xml"/>
  <Override PartName="/ppt/embeddings/Microsoft_Equation69.bin" ContentType="application/vnd.openxmlformats-officedocument.oleObject"/>
  <Override PartName="/ppt/slides/slide37.xml" ContentType="application/vnd.openxmlformats-officedocument.presentationml.slide+xml"/>
  <Override PartName="/ppt/slides/slide70.xml" ContentType="application/vnd.openxmlformats-officedocument.presentationml.slide+xml"/>
  <Override PartName="/ppt/slides/slide9.xml" ContentType="application/vnd.openxmlformats-officedocument.presentationml.slide+xml"/>
  <Override PartName="/ppt/embeddings/Microsoft_Equation10.bin" ContentType="application/vnd.openxmlformats-officedocument.oleObject"/>
  <Override PartName="/ppt/embeddings/Microsoft_Equation78.bin" ContentType="application/vnd.openxmlformats-officedocument.oleObject"/>
  <Override PartName="/ppt/slides/slide47.xml" ContentType="application/vnd.openxmlformats-officedocument.presentationml.slide+xml"/>
  <Override PartName="/ppt/embeddings/Microsoft_Equation20.bin" ContentType="application/vnd.openxmlformats-officedocument.oleObject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Default Extension="vml" ContentType="application/vnd.openxmlformats-officedocument.vmlDrawing"/>
  <Override PartName="/ppt/embeddings/Microsoft_Equation9.bin" ContentType="application/vnd.openxmlformats-officedocument.oleObject"/>
  <Override PartName="/ppt/slides/slide66.xml" ContentType="application/vnd.openxmlformats-officedocument.presentationml.slide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slides/slide75.xml" ContentType="application/vnd.openxmlformats-officedocument.presentationml.slide+xml"/>
  <Override PartName="/ppt/embeddings/Microsoft_Equation16.bin" ContentType="application/vnd.openxmlformats-officedocument.oleObject"/>
  <Override PartName="/ppt/embeddings/Microsoft_Equation35.bin" ContentType="application/vnd.openxmlformats-officedocument.oleObject"/>
  <Override PartName="/ppt/tags/tag7.xml" ContentType="application/vnd.openxmlformats-officedocument.presentationml.tags+xml"/>
  <Default Extension="jpeg" ContentType="image/jpeg"/>
  <Override PartName="/ppt/embeddings/Microsoft_Equation45.bin" ContentType="application/vnd.openxmlformats-officedocument.oleObject"/>
  <Override PartName="/ppt/slides/slide13.xml" ContentType="application/vnd.openxmlformats-officedocument.presentationml.slide+xml"/>
  <Override PartName="/ppt/embeddings/Microsoft_Equation54.bin" ContentType="application/vnd.openxmlformats-officedocument.oleObject"/>
  <Override PartName="/ppt/slides/slide23.xml" ContentType="application/vnd.openxmlformats-officedocument.presentationml.slide+xml"/>
  <Override PartName="/ppt/embeddings/Microsoft_Equation64.bin" ContentType="application/vnd.openxmlformats-officedocument.oleObject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embeddings/Microsoft_Equation73.bin" ContentType="application/vnd.openxmlformats-officedocument.oleObject"/>
  <Override PartName="/ppt/slideLayouts/slideLayout5.xml" ContentType="application/vnd.openxmlformats-officedocument.presentationml.slideLayout+xml"/>
  <Override PartName="/ppt/slides/slide42.xml" ContentType="application/vnd.openxmlformats-officedocument.presentationml.slide+xml"/>
  <Override PartName="/ppt/embeddings/Microsoft_Equation83.bin" ContentType="application/vnd.openxmlformats-officedocument.oleObject"/>
  <Override PartName="/ppt/slides/slide51.xml" ContentType="application/vnd.openxmlformats-officedocument.presentationml.slide+xml"/>
  <Override PartName="/ppt/slides/slide1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61.xml" ContentType="application/vnd.openxmlformats-officedocument.presentationml.slide+xml"/>
  <Override PartName="/ppt/embeddings/Microsoft_Equation4.bin" ContentType="application/vnd.openxmlformats-officedocument.oleObject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71.xml" ContentType="application/vnd.openxmlformats-officedocument.presentationml.slide+xml"/>
  <Override PartName="/ppt/embeddings/Microsoft_Equation79.bin" ContentType="application/vnd.openxmlformats-officedocument.oleObject"/>
  <Override PartName="/ppt/embeddings/Microsoft_Equation11.bin" ContentType="application/vnd.openxmlformats-officedocument.oleObject"/>
  <Override PartName="/ppt/slides/slide48.xml" ContentType="application/vnd.openxmlformats-officedocument.presentationml.slide+xml"/>
  <Override PartName="/ppt/embeddings/Microsoft_Equation21.bin" ContentType="application/vnd.openxmlformats-officedocument.oleObject"/>
  <Override PartName="/ppt/slides/slide57.xml" ContentType="application/vnd.openxmlformats-officedocument.presentationml.slide+xml"/>
  <Override PartName="/ppt/embeddings/Microsoft_Equation30.bin" ContentType="application/vnd.openxmlformats-officedocument.oleObject"/>
  <Override PartName="/ppt/tags/tag2.xml" ContentType="application/vnd.openxmlformats-officedocument.presentationml.tags+xml"/>
  <Override PartName="/ppt/slides/slide67.xml" ContentType="application/vnd.openxmlformats-officedocument.presentationml.slide+xml"/>
  <Override PartName="/ppt/theme/theme2.xml" ContentType="application/vnd.openxmlformats-officedocument.theme+xml"/>
  <Override PartName="/ppt/embeddings/Microsoft_Equation40.bin" ContentType="application/vnd.openxmlformats-officedocument.oleObject"/>
  <Override PartName="/ppt/slides/slide76.xml" ContentType="application/vnd.openxmlformats-officedocument.presentationml.slide+xml"/>
  <Override PartName="/ppt/notesSlides/notesSlide3.xml" ContentType="application/vnd.openxmlformats-officedocument.presentationml.notesSlide+xml"/>
  <Default Extension="emf" ContentType="image/x-emf"/>
  <Override PartName="/ppt/embeddings/Microsoft_Equation17.bin" ContentType="application/vnd.openxmlformats-officedocument.oleObject"/>
  <Override PartName="/ppt/embeddings/Microsoft_Equation26.bin" ContentType="application/vnd.openxmlformats-officedocument.oleObject"/>
  <Override PartName="/ppt/embeddings/Microsoft_Equation36.bin" ContentType="application/vnd.openxmlformats-officedocument.oleObject"/>
  <Override PartName="/ppt/tags/tag8.xml" ContentType="application/vnd.openxmlformats-officedocument.presentationml.tags+xml"/>
  <Override PartName="/ppt/embeddings/Microsoft_Equation46.bin" ContentType="application/vnd.openxmlformats-officedocument.oleObject"/>
  <Override PartName="/ppt/slides/slide14.xml" ContentType="application/vnd.openxmlformats-officedocument.presentationml.slide+xml"/>
  <Override PartName="/ppt/embeddings/Microsoft_Equation55.bin" ContentType="application/vnd.openxmlformats-officedocument.oleObject"/>
  <Override PartName="/ppt/slides/slide24.xml" ContentType="application/vnd.openxmlformats-officedocument.presentationml.slide+xml"/>
  <Default Extension="bin" ContentType="application/vnd.openxmlformats-officedocument.presentationml.printerSettings"/>
  <Override PartName="/ppt/embeddings/Microsoft_Equation65.bin" ContentType="application/vnd.openxmlformats-officedocument.oleObject"/>
  <Override PartName="/ppt/slides/slide33.xml" ContentType="application/vnd.openxmlformats-officedocument.presentationml.slide+xml"/>
  <Override PartName="/ppt/slides/slide5.xml" ContentType="application/vnd.openxmlformats-officedocument.presentationml.slide+xml"/>
  <Default Extension="xml" ContentType="application/xml"/>
  <Override PartName="/ppt/slideLayouts/slideLayout6.xml" ContentType="application/vnd.openxmlformats-officedocument.presentationml.slideLayout+xml"/>
  <Override PartName="/ppt/tableStyles.xml" ContentType="application/vnd.openxmlformats-officedocument.presentationml.tableStyles+xml"/>
  <Override PartName="/ppt/slides/slide43.xml" ContentType="application/vnd.openxmlformats-officedocument.presentationml.slide+xml"/>
  <Override PartName="/ppt/embeddings/Microsoft_Equation74.bin" ContentType="application/vnd.openxmlformats-officedocument.oleObject"/>
  <Override PartName="/ppt/embeddings/Microsoft_Equation84.bin" ContentType="application/vnd.openxmlformats-officedocument.oleObject"/>
  <Override PartName="/ppt/slides/slide52.xml" ContentType="application/vnd.openxmlformats-officedocument.presentationml.slide+xml"/>
  <Override PartName="/ppt/embeddings/Microsoft_Equation5.bin" ContentType="application/vnd.openxmlformats-officedocument.oleObject"/>
  <Override PartName="/ppt/slides/slide62.xml" ContentType="application/vnd.openxmlformats-officedocument.presentationml.slide+xml"/>
  <Override PartName="/ppt/slideLayouts/slideLayout11.xml" ContentType="application/vnd.openxmlformats-officedocument.presentationml.slideLayout+xml"/>
  <Override PartName="/docProps/app.xml" ContentType="application/vnd.openxmlformats-officedocument.extended-properties+xml"/>
  <Override PartName="/ppt/slides/slide39.xml" ContentType="application/vnd.openxmlformats-officedocument.presentationml.slide+xml"/>
  <Override PartName="/ppt/embeddings/Microsoft_Equation12.bin" ContentType="application/vnd.openxmlformats-officedocument.oleObject"/>
  <Override PartName="/ppt/slides/slide49.xml" ContentType="application/vnd.openxmlformats-officedocument.presentationml.slide+xml"/>
  <Override PartName="/ppt/embeddings/Microsoft_Equation22.bin" ContentType="application/vnd.openxmlformats-officedocument.oleObject"/>
  <Override PartName="/ppt/slides/slide58.xml" ContentType="application/vnd.openxmlformats-officedocument.presentationml.slide+xml"/>
  <Override PartName="/docProps/core.xml" ContentType="application/vnd.openxmlformats-package.core-properties+xml"/>
  <Override PartName="/ppt/embeddings/Microsoft_Equation31.bin" ContentType="application/vnd.openxmlformats-officedocument.oleObject"/>
  <Override PartName="/ppt/tags/tag3.xml" ContentType="application/vnd.openxmlformats-officedocument.presentationml.tags+xml"/>
  <Override PartName="/ppt/slides/slide68.xml" ContentType="application/vnd.openxmlformats-officedocument.presentationml.slide+xml"/>
  <Override PartName="/ppt/theme/theme3.xml" ContentType="application/vnd.openxmlformats-officedocument.theme+xml"/>
  <Override PartName="/ppt/embeddings/Microsoft_Equation41.bin" ContentType="application/vnd.openxmlformats-officedocument.oleObject"/>
  <Override PartName="/ppt/slides/slide77.xml" ContentType="application/vnd.openxmlformats-officedocument.presentationml.slide+xml"/>
  <Override PartName="/ppt/notesSlides/notesSlide4.xml" ContentType="application/vnd.openxmlformats-officedocument.presentationml.notesSlide+xml"/>
  <Override PartName="/ppt/embeddings/Microsoft_Equation50.bin" ContentType="application/vnd.openxmlformats-officedocument.oleObject"/>
  <Override PartName="/ppt/embeddings/Microsoft_Equation18.bin" ContentType="application/vnd.openxmlformats-officedocument.oleObject"/>
  <Override PartName="/ppt/embeddings/Microsoft_Equation27.bin" ContentType="application/vnd.openxmlformats-officedocument.oleObject"/>
  <Override PartName="/ppt/embeddings/Microsoft_Equation60.bin" ContentType="application/vnd.openxmlformats-officedocument.oleObject"/>
  <Override PartName="/ppt/embeddings/Microsoft_Equation37.bin" ContentType="application/vnd.openxmlformats-officedocument.oleObject"/>
  <Override PartName="/ppt/slideLayouts/slideLayout1.xml" ContentType="application/vnd.openxmlformats-officedocument.presentationml.slideLayout+xml"/>
  <Override PartName="/ppt/embeddings/Microsoft_Equation47.bin" ContentType="application/vnd.openxmlformats-officedocument.oleObject"/>
  <Override PartName="/ppt/slides/slide15.xml" ContentType="application/vnd.openxmlformats-officedocument.presentationml.slide+xml"/>
  <Override PartName="/ppt/embeddings/Microsoft_Equation56.bin" ContentType="application/vnd.openxmlformats-officedocument.oleObject"/>
  <Override PartName="/ppt/slides/slide25.xml" ContentType="application/vnd.openxmlformats-officedocument.presentationml.slide+xml"/>
  <Override PartName="/ppt/embeddings/Microsoft_Equation66.bin" ContentType="application/vnd.openxmlformats-officedocument.oleObject"/>
  <Override PartName="/ppt/slides/slide34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embeddings/Microsoft_Equation75.bin" ContentType="application/vnd.openxmlformats-officedocument.oleObject"/>
  <Override PartName="/ppt/slides/slide44.xml" ContentType="application/vnd.openxmlformats-officedocument.presentationml.slide+xml"/>
  <Override PartName="/ppt/embeddings/Microsoft_Equation85.bin" ContentType="application/vnd.openxmlformats-officedocument.oleObject"/>
  <Override PartName="/ppt/slides/slide53.xml" ContentType="application/vnd.openxmlformats-officedocument.presentationml.slide+xml"/>
  <Override PartName="/ppt/embeddings/Microsoft_Equation6.bin" ContentType="application/vnd.openxmlformats-officedocument.oleObject"/>
  <Override PartName="/ppt/slides/slide63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72.xml" ContentType="application/vnd.openxmlformats-officedocument.presentationml.slide+xml"/>
  <Override PartName="/ppt/embeddings/Microsoft_Equation13.bin" ContentType="application/vnd.openxmlformats-officedocument.oleObject"/>
  <Override PartName="/ppt/embeddings/Microsoft_Equation23.bin" ContentType="application/vnd.openxmlformats-officedocument.oleObject"/>
  <Override PartName="/ppt/slides/slide59.xml" ContentType="application/vnd.openxmlformats-officedocument.presentationml.slide+xml"/>
  <Override PartName="/ppt/embeddings/Microsoft_Equation32.bin" ContentType="application/vnd.openxmlformats-officedocument.oleObject"/>
  <Override PartName="/ppt/tags/tag4.xml" ContentType="application/vnd.openxmlformats-officedocument.presentationml.tags+xml"/>
  <Override PartName="/ppt/slides/slide69.xml" ContentType="application/vnd.openxmlformats-officedocument.presentationml.slide+xml"/>
  <Override PartName="/ppt/embeddings/Microsoft_Equation42.bin" ContentType="application/vnd.openxmlformats-officedocument.oleObject"/>
  <Override PartName="/ppt/slides/slide78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10.xml" ContentType="application/vnd.openxmlformats-officedocument.presentationml.slide+xml"/>
  <Override PartName="/ppt/embeddings/Microsoft_Equation51.bin" ContentType="application/vnd.openxmlformats-officedocument.oleObject"/>
  <Override PartName="/ppt/embeddings/Microsoft_Equation19.bin" ContentType="application/vnd.openxmlformats-officedocument.oleObject"/>
  <Override PartName="/ppt/slides/slide20.xml" ContentType="application/vnd.openxmlformats-officedocument.presentationml.slide+xml"/>
  <Override PartName="/ppt/embeddings/Microsoft_Equation28.bin" ContentType="application/vnd.openxmlformats-officedocument.oleObject"/>
  <Override PartName="/ppt/embeddings/Microsoft_Equation61.bin" ContentType="application/vnd.openxmlformats-officedocument.oleObject"/>
  <Override PartName="/ppt/slides/slide1.xml" ContentType="application/vnd.openxmlformats-officedocument.presentationml.slide+xml"/>
  <Override PartName="/ppt/embeddings/Microsoft_Equation38.bin" ContentType="application/vnd.openxmlformats-officedocument.oleObject"/>
  <Override PartName="/ppt/slideLayouts/slideLayout2.xml" ContentType="application/vnd.openxmlformats-officedocument.presentationml.slideLayout+xml"/>
  <Override PartName="/ppt/embeddings/Microsoft_Equation70.bin" ContentType="application/vnd.openxmlformats-officedocument.oleObject"/>
  <Override PartName="/ppt/embeddings/Microsoft_Equation80.bin" ContentType="application/vnd.openxmlformats-officedocument.oleObject"/>
  <Override PartName="/ppt/embeddings/Microsoft_Equation48.bin" ContentType="application/vnd.openxmlformats-officedocument.oleObject"/>
  <Override PartName="/ppt/slides/slide16.xml" ContentType="application/vnd.openxmlformats-officedocument.presentationml.slide+xml"/>
  <Override PartName="/ppt/embeddings/Microsoft_Equation57.bin" ContentType="application/vnd.openxmlformats-officedocument.oleObject"/>
  <Override PartName="/ppt/viewProps.xml" ContentType="application/vnd.openxmlformats-officedocument.presentationml.viewProps+xml"/>
  <Override PartName="/ppt/embeddings/Microsoft_Equation1.bin" ContentType="application/vnd.openxmlformats-officedocument.oleObject"/>
  <Default Extension="rels" ContentType="application/vnd.openxmlformats-package.relationships+xml"/>
  <Override PartName="/ppt/slides/slide26.xml" ContentType="application/vnd.openxmlformats-officedocument.presentationml.slide+xml"/>
  <Default Extension="pict" ContentType="image/pict"/>
  <Override PartName="/ppt/embeddings/Microsoft_Equation67.bin" ContentType="application/vnd.openxmlformats-officedocument.oleObject"/>
  <Default Extension="wmf" ContentType="image/x-wmf"/>
  <Override PartName="/ppt/slides/slide7.xml" ContentType="application/vnd.openxmlformats-officedocument.presentationml.slide+xml"/>
  <Override PartName="/ppt/slides/slide35.xml" ContentType="application/vnd.openxmlformats-officedocument.presentationml.slide+xml"/>
  <Override PartName="/ppt/slideLayouts/slideLayout8.xml" ContentType="application/vnd.openxmlformats-officedocument.presentationml.slideLayout+xml"/>
  <Override PartName="/ppt/embeddings/Microsoft_Equation76.bin" ContentType="application/vnd.openxmlformats-officedocument.oleObject"/>
  <Override PartName="/ppt/slides/slide45.xml" ContentType="application/vnd.openxmlformats-officedocument.presentationml.slide+xml"/>
  <Override PartName="/ppt/embeddings/Microsoft_Equation86.bin" ContentType="application/vnd.openxmlformats-officedocument.oleObject"/>
  <Override PartName="/ppt/slides/slide54.xml" ContentType="application/vnd.openxmlformats-officedocument.presentationml.slide+xml"/>
  <Override PartName="/ppt/embeddings/Microsoft_Equation7.bin" ContentType="application/vnd.openxmlformats-officedocument.oleObject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s/slide73.xml" ContentType="application/vnd.openxmlformats-officedocument.presentationml.slide+xml"/>
  <Override PartName="/ppt/presentation.xml" ContentType="application/vnd.openxmlformats-officedocument.presentationml.presentation.main+xml"/>
  <Override PartName="/ppt/embeddings/Microsoft_Equation14.bin" ContentType="application/vnd.openxmlformats-officedocument.oleObject"/>
  <Override PartName="/ppt/embeddings/Microsoft_Equation24.bin" ContentType="application/vnd.openxmlformats-officedocument.oleObject"/>
  <Override PartName="/ppt/embeddings/Microsoft_Equation33.bin" ContentType="application/vnd.openxmlformats-officedocument.oleObject"/>
  <Override PartName="/ppt/tags/tag5.xml" ContentType="application/vnd.openxmlformats-officedocument.presentationml.tags+xml"/>
  <Override PartName="/ppt/embeddings/Microsoft_Equation43.bin" ContentType="application/vnd.openxmlformats-officedocument.oleObject"/>
  <Override PartName="/ppt/slides/slide79.xml" ContentType="application/vnd.openxmlformats-officedocument.presentationml.slide+xml"/>
  <Override PartName="/ppt/slides/slide11.xml" ContentType="application/vnd.openxmlformats-officedocument.presentationml.slide+xml"/>
  <Override PartName="/ppt/embeddings/Microsoft_Equation52.bin" ContentType="application/vnd.openxmlformats-officedocument.oleObject"/>
  <Override PartName="/ppt/slides/slide21.xml" ContentType="application/vnd.openxmlformats-officedocument.presentationml.slide+xml"/>
  <Override PartName="/ppt/embeddings/Microsoft_Equation29.bin" ContentType="application/vnd.openxmlformats-officedocument.oleObject"/>
  <Override PartName="/ppt/embeddings/Microsoft_Equation62.bin" ContentType="application/vnd.openxmlformats-officedocument.oleObject"/>
  <Override PartName="/ppt/slides/slide30.xml" ContentType="application/vnd.openxmlformats-officedocument.presentationml.slide+xml"/>
  <Override PartName="/ppt/slides/slide2.xml" ContentType="application/vnd.openxmlformats-officedocument.presentationml.slide+xml"/>
  <Override PartName="/ppt/embeddings/Microsoft_Equation39.bin" ContentType="application/vnd.openxmlformats-officedocument.oleObject"/>
  <Override PartName="/ppt/handoutMasters/handoutMaster1.xml" ContentType="application/vnd.openxmlformats-officedocument.presentationml.handoutMaster+xml"/>
  <Override PartName="/ppt/slideLayouts/slideLayout3.xml" ContentType="application/vnd.openxmlformats-officedocument.presentationml.slideLayout+xml"/>
  <Override PartName="/ppt/slides/slide40.xml" ContentType="application/vnd.openxmlformats-officedocument.presentationml.slide+xml"/>
  <Override PartName="/ppt/embeddings/Microsoft_Equation71.bin" ContentType="application/vnd.openxmlformats-officedocument.oleObject"/>
  <Override PartName="/ppt/embeddings/Microsoft_Equation49.bin" ContentType="application/vnd.openxmlformats-officedocument.oleObject"/>
  <Override PartName="/ppt/embeddings/Microsoft_Equation81.bin" ContentType="application/vnd.openxmlformats-officedocument.oleObject"/>
  <Override PartName="/ppt/slides/slide17.xml" ContentType="application/vnd.openxmlformats-officedocument.presentationml.slide+xml"/>
  <Override PartName="/ppt/embeddings/Microsoft_Equation58.bin" ContentType="application/vnd.openxmlformats-officedocument.oleObject"/>
  <Override PartName="/ppt/embeddings/Microsoft_Equation2.bin" ContentType="application/vnd.openxmlformats-officedocument.oleObject"/>
  <Override PartName="/ppt/slides/slide27.xml" ContentType="application/vnd.openxmlformats-officedocument.presentationml.slide+xml"/>
  <Override PartName="/ppt/embeddings/Microsoft_Equation68.bin" ContentType="application/vnd.openxmlformats-officedocument.oleObject"/>
  <Override PartName="/ppt/slides/slide36.xml" ContentType="application/vnd.openxmlformats-officedocument.presentationml.slide+xml"/>
  <Override PartName="/ppt/slides/slide8.xml" ContentType="application/vnd.openxmlformats-officedocument.presentationml.slide+xml"/>
  <Override PartName="/ppt/embeddings/Microsoft_Equation77.bin" ContentType="application/vnd.openxmlformats-officedocument.oleObject"/>
  <Override PartName="/ppt/slideLayouts/slideLayout9.xml" ContentType="application/vnd.openxmlformats-officedocument.presentationml.slideLayout+xml"/>
  <Default Extension="pdf" ContentType="application/pdf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embeddings/Microsoft_Equation8.bin" ContentType="application/vnd.openxmlformats-officedocument.oleObject"/>
  <Override PartName="/ppt/slides/slide6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74.xml" ContentType="application/vnd.openxmlformats-officedocument.presentationml.slide+xml"/>
  <Override PartName="/ppt/embeddings/Microsoft_Equation15.bin" ContentType="application/vnd.openxmlformats-officedocument.oleObject"/>
  <Override PartName="/ppt/embeddings/Microsoft_Equation25.bin" ContentType="application/vnd.openxmlformats-officedocument.oleObject"/>
  <Override PartName="/ppt/embeddings/Microsoft_Equation34.bin" ContentType="application/vnd.openxmlformats-officedocument.oleObject"/>
  <Override PartName="/ppt/tags/tag6.xml" ContentType="application/vnd.openxmlformats-officedocument.presentationml.tags+xml"/>
  <Override PartName="/ppt/embeddings/Microsoft_Equation44.bin" ContentType="application/vnd.openxmlformats-officedocument.oleObject"/>
  <Override PartName="/ppt/slides/slide12.xml" ContentType="application/vnd.openxmlformats-officedocument.presentationml.slide+xml"/>
  <Override PartName="/ppt/embeddings/Microsoft_Equation53.bin" ContentType="application/vnd.openxmlformats-officedocument.oleObject"/>
  <Override PartName="/ppt/slides/slide22.xml" ContentType="application/vnd.openxmlformats-officedocument.presentationml.slide+xml"/>
  <Override PartName="/ppt/embeddings/Microsoft_Equation63.bin" ContentType="application/vnd.openxmlformats-officedocument.oleObject"/>
  <Override PartName="/ppt/slides/slide31.xml" ContentType="application/vnd.openxmlformats-officedocument.presentationml.slide+xml"/>
  <Override PartName="/ppt/slides/slide3.xml" ContentType="application/vnd.openxmlformats-officedocument.presentationml.slide+xml"/>
  <Override PartName="/ppt/embeddings/Microsoft_Equation72.bin" ContentType="application/vnd.openxmlformats-officedocument.oleObject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60" r:id="rId1"/>
  </p:sldMasterIdLst>
  <p:notesMasterIdLst>
    <p:notesMasterId r:id="rId81"/>
  </p:notesMasterIdLst>
  <p:handoutMasterIdLst>
    <p:handoutMasterId r:id="rId82"/>
  </p:handoutMasterIdLst>
  <p:sldIdLst>
    <p:sldId id="256" r:id="rId2"/>
    <p:sldId id="261" r:id="rId3"/>
    <p:sldId id="346" r:id="rId4"/>
    <p:sldId id="347" r:id="rId5"/>
    <p:sldId id="348" r:id="rId6"/>
    <p:sldId id="349" r:id="rId7"/>
    <p:sldId id="350" r:id="rId8"/>
    <p:sldId id="351" r:id="rId9"/>
    <p:sldId id="352" r:id="rId10"/>
    <p:sldId id="353" r:id="rId11"/>
    <p:sldId id="354" r:id="rId12"/>
    <p:sldId id="265" r:id="rId13"/>
    <p:sldId id="264" r:id="rId14"/>
    <p:sldId id="268" r:id="rId15"/>
    <p:sldId id="267" r:id="rId16"/>
    <p:sldId id="269" r:id="rId17"/>
    <p:sldId id="271" r:id="rId18"/>
    <p:sldId id="272" r:id="rId19"/>
    <p:sldId id="273" r:id="rId20"/>
    <p:sldId id="275" r:id="rId21"/>
    <p:sldId id="276" r:id="rId22"/>
    <p:sldId id="277" r:id="rId23"/>
    <p:sldId id="274" r:id="rId24"/>
    <p:sldId id="278" r:id="rId25"/>
    <p:sldId id="283" r:id="rId26"/>
    <p:sldId id="282" r:id="rId27"/>
    <p:sldId id="281" r:id="rId28"/>
    <p:sldId id="285" r:id="rId29"/>
    <p:sldId id="286" r:id="rId30"/>
    <p:sldId id="287" r:id="rId31"/>
    <p:sldId id="288" r:id="rId32"/>
    <p:sldId id="289" r:id="rId33"/>
    <p:sldId id="292" r:id="rId34"/>
    <p:sldId id="293" r:id="rId35"/>
    <p:sldId id="294" r:id="rId36"/>
    <p:sldId id="296" r:id="rId37"/>
    <p:sldId id="299" r:id="rId38"/>
    <p:sldId id="305" r:id="rId39"/>
    <p:sldId id="333" r:id="rId40"/>
    <p:sldId id="300" r:id="rId41"/>
    <p:sldId id="301" r:id="rId42"/>
    <p:sldId id="302" r:id="rId43"/>
    <p:sldId id="304" r:id="rId44"/>
    <p:sldId id="306" r:id="rId45"/>
    <p:sldId id="307" r:id="rId46"/>
    <p:sldId id="308" r:id="rId47"/>
    <p:sldId id="309" r:id="rId48"/>
    <p:sldId id="310" r:id="rId49"/>
    <p:sldId id="311" r:id="rId50"/>
    <p:sldId id="312" r:id="rId51"/>
    <p:sldId id="313" r:id="rId52"/>
    <p:sldId id="314" r:id="rId53"/>
    <p:sldId id="315" r:id="rId54"/>
    <p:sldId id="316" r:id="rId55"/>
    <p:sldId id="317" r:id="rId56"/>
    <p:sldId id="318" r:id="rId57"/>
    <p:sldId id="319" r:id="rId58"/>
    <p:sldId id="320" r:id="rId59"/>
    <p:sldId id="321" r:id="rId60"/>
    <p:sldId id="322" r:id="rId61"/>
    <p:sldId id="323" r:id="rId62"/>
    <p:sldId id="324" r:id="rId63"/>
    <p:sldId id="325" r:id="rId64"/>
    <p:sldId id="328" r:id="rId65"/>
    <p:sldId id="330" r:id="rId66"/>
    <p:sldId id="331" r:id="rId67"/>
    <p:sldId id="332" r:id="rId68"/>
    <p:sldId id="334" r:id="rId69"/>
    <p:sldId id="335" r:id="rId70"/>
    <p:sldId id="337" r:id="rId71"/>
    <p:sldId id="336" r:id="rId72"/>
    <p:sldId id="338" r:id="rId73"/>
    <p:sldId id="327" r:id="rId74"/>
    <p:sldId id="326" r:id="rId75"/>
    <p:sldId id="340" r:id="rId76"/>
    <p:sldId id="339" r:id="rId77"/>
    <p:sldId id="341" r:id="rId78"/>
    <p:sldId id="342" r:id="rId79"/>
    <p:sldId id="344" r:id="rId8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02AB9"/>
    <a:srgbClr val="004CEA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789" autoAdjust="0"/>
    <p:restoredTop sz="99190" autoAdjust="0"/>
  </p:normalViewPr>
  <p:slideViewPr>
    <p:cSldViewPr snapToObjects="1">
      <p:cViewPr>
        <p:scale>
          <a:sx n="100" d="100"/>
          <a:sy n="100" d="100"/>
        </p:scale>
        <p:origin x="-57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notesMaster" Target="notesMasters/notesMaster1.xml"/><Relationship Id="rId82" Type="http://schemas.openxmlformats.org/officeDocument/2006/relationships/handoutMaster" Target="handoutMasters/handoutMaster1.xml"/><Relationship Id="rId83" Type="http://schemas.openxmlformats.org/officeDocument/2006/relationships/printerSettings" Target="printerSettings/printerSettings1.bin"/><Relationship Id="rId84" Type="http://schemas.openxmlformats.org/officeDocument/2006/relationships/presProps" Target="presProps.xml"/><Relationship Id="rId85" Type="http://schemas.openxmlformats.org/officeDocument/2006/relationships/viewProps" Target="viewProps.xml"/><Relationship Id="rId86" Type="http://schemas.openxmlformats.org/officeDocument/2006/relationships/theme" Target="theme/theme1.xml"/><Relationship Id="rId8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ict"/><Relationship Id="rId2" Type="http://schemas.openxmlformats.org/officeDocument/2006/relationships/image" Target="../media/image52.pict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ict"/><Relationship Id="rId2" Type="http://schemas.openxmlformats.org/officeDocument/2006/relationships/image" Target="../media/image52.pict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ict"/><Relationship Id="rId2" Type="http://schemas.openxmlformats.org/officeDocument/2006/relationships/image" Target="../media/image52.pict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ict"/><Relationship Id="rId4" Type="http://schemas.openxmlformats.org/officeDocument/2006/relationships/image" Target="../media/image62.pict"/><Relationship Id="rId1" Type="http://schemas.openxmlformats.org/officeDocument/2006/relationships/image" Target="../media/image59.pict"/><Relationship Id="rId2" Type="http://schemas.openxmlformats.org/officeDocument/2006/relationships/image" Target="../media/image60.pict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pict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pict"/><Relationship Id="rId2" Type="http://schemas.openxmlformats.org/officeDocument/2006/relationships/image" Target="../media/image74.pict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pict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pict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ict"/><Relationship Id="rId4" Type="http://schemas.openxmlformats.org/officeDocument/2006/relationships/image" Target="../media/image88.pict"/><Relationship Id="rId5" Type="http://schemas.openxmlformats.org/officeDocument/2006/relationships/image" Target="../media/image89.pict"/><Relationship Id="rId6" Type="http://schemas.openxmlformats.org/officeDocument/2006/relationships/image" Target="../media/image90.pict"/><Relationship Id="rId1" Type="http://schemas.openxmlformats.org/officeDocument/2006/relationships/image" Target="../media/image86.pict"/><Relationship Id="rId2" Type="http://schemas.openxmlformats.org/officeDocument/2006/relationships/image" Target="../media/image73.pict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ict"/><Relationship Id="rId4" Type="http://schemas.openxmlformats.org/officeDocument/2006/relationships/image" Target="../media/image95.pict"/><Relationship Id="rId5" Type="http://schemas.openxmlformats.org/officeDocument/2006/relationships/image" Target="../media/image96.pict"/><Relationship Id="rId6" Type="http://schemas.openxmlformats.org/officeDocument/2006/relationships/image" Target="../media/image97.pict"/><Relationship Id="rId7" Type="http://schemas.openxmlformats.org/officeDocument/2006/relationships/image" Target="../media/image98.pict"/><Relationship Id="rId8" Type="http://schemas.openxmlformats.org/officeDocument/2006/relationships/image" Target="../media/image99.pict"/><Relationship Id="rId1" Type="http://schemas.openxmlformats.org/officeDocument/2006/relationships/image" Target="../media/image92.pict"/><Relationship Id="rId2" Type="http://schemas.openxmlformats.org/officeDocument/2006/relationships/image" Target="../media/image93.pict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4" Type="http://schemas.openxmlformats.org/officeDocument/2006/relationships/image" Target="../media/image12.wmf"/><Relationship Id="rId1" Type="http://schemas.openxmlformats.org/officeDocument/2006/relationships/image" Target="../media/image9.wmf"/><Relationship Id="rId2" Type="http://schemas.openxmlformats.org/officeDocument/2006/relationships/image" Target="../media/image10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ict"/><Relationship Id="rId4" Type="http://schemas.openxmlformats.org/officeDocument/2006/relationships/image" Target="../media/image104.pict"/><Relationship Id="rId1" Type="http://schemas.openxmlformats.org/officeDocument/2006/relationships/image" Target="../media/image101.pict"/><Relationship Id="rId2" Type="http://schemas.openxmlformats.org/officeDocument/2006/relationships/image" Target="../media/image102.pict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ict"/><Relationship Id="rId4" Type="http://schemas.openxmlformats.org/officeDocument/2006/relationships/image" Target="../media/image108.pict"/><Relationship Id="rId1" Type="http://schemas.openxmlformats.org/officeDocument/2006/relationships/image" Target="../media/image105.pict"/><Relationship Id="rId2" Type="http://schemas.openxmlformats.org/officeDocument/2006/relationships/image" Target="../media/image106.pict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0.pict"/><Relationship Id="rId2" Type="http://schemas.openxmlformats.org/officeDocument/2006/relationships/image" Target="../media/image111.pict"/><Relationship Id="rId3" Type="http://schemas.openxmlformats.org/officeDocument/2006/relationships/image" Target="../media/image112.pict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4.pict"/><Relationship Id="rId2" Type="http://schemas.openxmlformats.org/officeDocument/2006/relationships/image" Target="../media/image97.pict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pict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pict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ict"/><Relationship Id="rId4" Type="http://schemas.openxmlformats.org/officeDocument/2006/relationships/image" Target="../media/image23.pict"/><Relationship Id="rId1" Type="http://schemas.openxmlformats.org/officeDocument/2006/relationships/image" Target="../media/image20.pict"/><Relationship Id="rId2" Type="http://schemas.openxmlformats.org/officeDocument/2006/relationships/image" Target="../media/image21.pict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ict"/><Relationship Id="rId4" Type="http://schemas.openxmlformats.org/officeDocument/2006/relationships/image" Target="../media/image23.pict"/><Relationship Id="rId5" Type="http://schemas.openxmlformats.org/officeDocument/2006/relationships/image" Target="../media/image24.pict"/><Relationship Id="rId1" Type="http://schemas.openxmlformats.org/officeDocument/2006/relationships/image" Target="../media/image20.pict"/><Relationship Id="rId2" Type="http://schemas.openxmlformats.org/officeDocument/2006/relationships/image" Target="../media/image21.pict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ict"/><Relationship Id="rId4" Type="http://schemas.openxmlformats.org/officeDocument/2006/relationships/image" Target="../media/image23.pict"/><Relationship Id="rId5" Type="http://schemas.openxmlformats.org/officeDocument/2006/relationships/image" Target="../media/image24.pict"/><Relationship Id="rId1" Type="http://schemas.openxmlformats.org/officeDocument/2006/relationships/image" Target="../media/image20.pict"/><Relationship Id="rId2" Type="http://schemas.openxmlformats.org/officeDocument/2006/relationships/image" Target="../media/image21.pict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ict"/><Relationship Id="rId4" Type="http://schemas.openxmlformats.org/officeDocument/2006/relationships/image" Target="../media/image28.pict"/><Relationship Id="rId5" Type="http://schemas.openxmlformats.org/officeDocument/2006/relationships/image" Target="../media/image29.pict"/><Relationship Id="rId1" Type="http://schemas.openxmlformats.org/officeDocument/2006/relationships/image" Target="../media/image25.pict"/><Relationship Id="rId2" Type="http://schemas.openxmlformats.org/officeDocument/2006/relationships/image" Target="../media/image26.pict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ict"/><Relationship Id="rId4" Type="http://schemas.openxmlformats.org/officeDocument/2006/relationships/image" Target="../media/image33.pict"/><Relationship Id="rId5" Type="http://schemas.openxmlformats.org/officeDocument/2006/relationships/image" Target="../media/image34.pict"/><Relationship Id="rId6" Type="http://schemas.openxmlformats.org/officeDocument/2006/relationships/image" Target="../media/image35.pict"/><Relationship Id="rId1" Type="http://schemas.openxmlformats.org/officeDocument/2006/relationships/image" Target="../media/image30.pict"/><Relationship Id="rId2" Type="http://schemas.openxmlformats.org/officeDocument/2006/relationships/image" Target="../media/image31.pict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ict"/><Relationship Id="rId4" Type="http://schemas.openxmlformats.org/officeDocument/2006/relationships/image" Target="../media/image40.pict"/><Relationship Id="rId5" Type="http://schemas.openxmlformats.org/officeDocument/2006/relationships/image" Target="../media/image41.pict"/><Relationship Id="rId6" Type="http://schemas.openxmlformats.org/officeDocument/2006/relationships/image" Target="../media/image42.pict"/><Relationship Id="rId1" Type="http://schemas.openxmlformats.org/officeDocument/2006/relationships/image" Target="../media/image38.pict"/><Relationship Id="rId2" Type="http://schemas.openxmlformats.org/officeDocument/2006/relationships/image" Target="../media/image30.pict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ict"/><Relationship Id="rId4" Type="http://schemas.openxmlformats.org/officeDocument/2006/relationships/image" Target="../media/image28.pict"/><Relationship Id="rId1" Type="http://schemas.openxmlformats.org/officeDocument/2006/relationships/image" Target="../media/image45.pict"/><Relationship Id="rId2" Type="http://schemas.openxmlformats.org/officeDocument/2006/relationships/image" Target="../media/image26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731CF-98C2-6C40-8995-2BDCF5F922BC}" type="datetimeFigureOut">
              <a:rPr lang="en-US" smtClean="0"/>
              <a:pPr/>
              <a:t>7/10/12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1C1E64-0B02-9A4C-8658-5977F1C9DE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DB7AF-2402-094D-ACED-1DB47FDF2062}" type="datetimeFigureOut">
              <a:rPr lang="en-US" smtClean="0"/>
              <a:pPr/>
              <a:t>7/10/12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E4DF7C-45B5-C142-A82E-8E296B2DC3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 w="12700">
            <a:miter lim="800000"/>
            <a:headEnd/>
            <a:tailEnd/>
          </a:ln>
        </p:spPr>
        <p:txBody>
          <a:bodyPr/>
          <a:lstStyle/>
          <a:p>
            <a:fld id="{AF8EAF05-F4FA-D444-A6A3-BAA5757B517D}" type="datetime1">
              <a:rPr lang="en-US"/>
              <a:pPr/>
              <a:t>7/10/12</a:t>
            </a:fld>
            <a:endParaRPr lang="en-US"/>
          </a:p>
        </p:txBody>
      </p:sp>
      <p:sp>
        <p:nvSpPr>
          <p:cNvPr id="6553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 w="12700"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Times" charset="0"/>
              </a:rPr>
              <a:t>Test</a:t>
            </a:r>
          </a:p>
        </p:txBody>
      </p:sp>
      <p:sp>
        <p:nvSpPr>
          <p:cNvPr id="6554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12700">
            <a:miter lim="800000"/>
            <a:headEnd/>
            <a:tailEnd/>
          </a:ln>
        </p:spPr>
        <p:txBody>
          <a:bodyPr/>
          <a:lstStyle/>
          <a:p>
            <a:fld id="{3DB95430-8E10-7743-8ED8-90ACAD9B7A7A}" type="slidenum">
              <a:rPr lang="en-US"/>
              <a:pPr/>
              <a:t>71</a:t>
            </a:fld>
            <a:endParaRPr lang="en-US"/>
          </a:p>
        </p:txBody>
      </p:sp>
      <p:sp>
        <p:nvSpPr>
          <p:cNvPr id="655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55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5587"/>
            <a:ext cx="5486400" cy="4112926"/>
          </a:xfrm>
          <a:noFill/>
        </p:spPr>
        <p:txBody>
          <a:bodyPr/>
          <a:lstStyle/>
          <a:p>
            <a:pPr eaLnBrk="1" hangingPunct="1"/>
            <a:endParaRPr lang="en-US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 w="12700">
            <a:miter lim="800000"/>
            <a:headEnd/>
            <a:tailEnd/>
          </a:ln>
        </p:spPr>
        <p:txBody>
          <a:bodyPr/>
          <a:lstStyle/>
          <a:p>
            <a:fld id="{AF8EAF05-F4FA-D444-A6A3-BAA5757B517D}" type="datetime1">
              <a:rPr lang="en-US"/>
              <a:pPr/>
              <a:t>7/10/12</a:t>
            </a:fld>
            <a:endParaRPr lang="en-US"/>
          </a:p>
        </p:txBody>
      </p:sp>
      <p:sp>
        <p:nvSpPr>
          <p:cNvPr id="6553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 w="12700"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Times" charset="0"/>
              </a:rPr>
              <a:t>Test</a:t>
            </a:r>
          </a:p>
        </p:txBody>
      </p:sp>
      <p:sp>
        <p:nvSpPr>
          <p:cNvPr id="6554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12700">
            <a:miter lim="800000"/>
            <a:headEnd/>
            <a:tailEnd/>
          </a:ln>
        </p:spPr>
        <p:txBody>
          <a:bodyPr/>
          <a:lstStyle/>
          <a:p>
            <a:fld id="{3DB95430-8E10-7743-8ED8-90ACAD9B7A7A}" type="slidenum">
              <a:rPr lang="en-US"/>
              <a:pPr/>
              <a:t>72</a:t>
            </a:fld>
            <a:endParaRPr lang="en-US"/>
          </a:p>
        </p:txBody>
      </p:sp>
      <p:sp>
        <p:nvSpPr>
          <p:cNvPr id="655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55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5587"/>
            <a:ext cx="5486400" cy="4112926"/>
          </a:xfrm>
          <a:noFill/>
        </p:spPr>
        <p:txBody>
          <a:bodyPr/>
          <a:lstStyle/>
          <a:p>
            <a:pPr eaLnBrk="1" hangingPunct="1"/>
            <a:endParaRPr lang="en-US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 w="12700">
            <a:miter lim="800000"/>
            <a:headEnd/>
            <a:tailEnd/>
          </a:ln>
        </p:spPr>
        <p:txBody>
          <a:bodyPr/>
          <a:lstStyle/>
          <a:p>
            <a:fld id="{17C68A19-D496-574C-81A5-EA76CEF92B04}" type="datetime1">
              <a:rPr lang="en-US"/>
              <a:pPr/>
              <a:t>7/10/12</a:t>
            </a:fld>
            <a:endParaRPr lang="en-US"/>
          </a:p>
        </p:txBody>
      </p:sp>
      <p:sp>
        <p:nvSpPr>
          <p:cNvPr id="6451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 w="12700"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Times" charset="0"/>
              </a:rPr>
              <a:t>Test</a:t>
            </a:r>
          </a:p>
        </p:txBody>
      </p:sp>
      <p:sp>
        <p:nvSpPr>
          <p:cNvPr id="6451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12700">
            <a:miter lim="800000"/>
            <a:headEnd/>
            <a:tailEnd/>
          </a:ln>
        </p:spPr>
        <p:txBody>
          <a:bodyPr/>
          <a:lstStyle/>
          <a:p>
            <a:fld id="{0FB2A4A0-3B33-8040-9AB6-3F0D6E8DFAC6}" type="slidenum">
              <a:rPr lang="en-US"/>
              <a:pPr/>
              <a:t>73</a:t>
            </a:fld>
            <a:endParaRPr lang="en-US"/>
          </a:p>
        </p:txBody>
      </p:sp>
      <p:sp>
        <p:nvSpPr>
          <p:cNvPr id="645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 w="12700">
            <a:miter lim="800000"/>
            <a:headEnd/>
            <a:tailEnd/>
          </a:ln>
        </p:spPr>
        <p:txBody>
          <a:bodyPr/>
          <a:lstStyle/>
          <a:p>
            <a:fld id="{17C68A19-D496-574C-81A5-EA76CEF92B04}" type="datetime1">
              <a:rPr lang="en-US"/>
              <a:pPr/>
              <a:t>7/10/12</a:t>
            </a:fld>
            <a:endParaRPr lang="en-US"/>
          </a:p>
        </p:txBody>
      </p:sp>
      <p:sp>
        <p:nvSpPr>
          <p:cNvPr id="6451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 w="12700"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Times" charset="0"/>
              </a:rPr>
              <a:t>Test</a:t>
            </a:r>
          </a:p>
        </p:txBody>
      </p:sp>
      <p:sp>
        <p:nvSpPr>
          <p:cNvPr id="6451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12700">
            <a:miter lim="800000"/>
            <a:headEnd/>
            <a:tailEnd/>
          </a:ln>
        </p:spPr>
        <p:txBody>
          <a:bodyPr/>
          <a:lstStyle/>
          <a:p>
            <a:fld id="{0FB2A4A0-3B33-8040-9AB6-3F0D6E8DFAC6}" type="slidenum">
              <a:rPr lang="en-US"/>
              <a:pPr/>
              <a:t>74</a:t>
            </a:fld>
            <a:endParaRPr lang="en-US"/>
          </a:p>
        </p:txBody>
      </p:sp>
      <p:sp>
        <p:nvSpPr>
          <p:cNvPr id="645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 w="12700">
            <a:miter lim="800000"/>
            <a:headEnd/>
            <a:tailEnd/>
          </a:ln>
        </p:spPr>
        <p:txBody>
          <a:bodyPr/>
          <a:lstStyle/>
          <a:p>
            <a:fld id="{17C68A19-D496-574C-81A5-EA76CEF92B04}" type="datetime1">
              <a:rPr lang="en-US"/>
              <a:pPr/>
              <a:t>7/10/12</a:t>
            </a:fld>
            <a:endParaRPr lang="en-US"/>
          </a:p>
        </p:txBody>
      </p:sp>
      <p:sp>
        <p:nvSpPr>
          <p:cNvPr id="6451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 w="12700"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Times" charset="0"/>
              </a:rPr>
              <a:t>Test</a:t>
            </a:r>
          </a:p>
        </p:txBody>
      </p:sp>
      <p:sp>
        <p:nvSpPr>
          <p:cNvPr id="6451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12700">
            <a:miter lim="800000"/>
            <a:headEnd/>
            <a:tailEnd/>
          </a:ln>
        </p:spPr>
        <p:txBody>
          <a:bodyPr/>
          <a:lstStyle/>
          <a:p>
            <a:fld id="{0FB2A4A0-3B33-8040-9AB6-3F0D6E8DFAC6}" type="slidenum">
              <a:rPr lang="en-US"/>
              <a:pPr/>
              <a:t>79</a:t>
            </a:fld>
            <a:endParaRPr lang="en-US"/>
          </a:p>
        </p:txBody>
      </p:sp>
      <p:sp>
        <p:nvSpPr>
          <p:cNvPr id="645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1513" cy="6170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170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08413" cy="5180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066800"/>
            <a:ext cx="3810000" cy="5180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0813" cy="760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0813" cy="5180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7543800" y="64008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97CCCF-424A-304E-A351-6F93D137BA2B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-106" charset="0"/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marL="431800" indent="-2159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06" charset="2"/>
        <a:defRPr sz="3600" b="1">
          <a:solidFill>
            <a:srgbClr val="000000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2pPr>
      <a:lvl3pPr marL="647700" indent="-2159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06" charset="2"/>
        <a:defRPr sz="3600" b="1">
          <a:solidFill>
            <a:srgbClr val="000000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3pPr>
      <a:lvl4pPr marL="863600" indent="-2159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06" charset="2"/>
        <a:defRPr sz="3600" b="1">
          <a:solidFill>
            <a:srgbClr val="000000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4pPr>
      <a:lvl5pPr marL="1079500" indent="-2159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06" charset="2"/>
        <a:defRPr sz="3600" b="1">
          <a:solidFill>
            <a:srgbClr val="000000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5pPr>
      <a:lvl6pPr marL="1536700" indent="-2159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06" charset="2"/>
        <a:defRPr sz="3600" b="1">
          <a:solidFill>
            <a:srgbClr val="000000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6pPr>
      <a:lvl7pPr marL="1993900" indent="-2159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06" charset="2"/>
        <a:defRPr sz="3600" b="1">
          <a:solidFill>
            <a:srgbClr val="000000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7pPr>
      <a:lvl8pPr marL="2451100" indent="-2159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06" charset="2"/>
        <a:defRPr sz="3600" b="1">
          <a:solidFill>
            <a:srgbClr val="000000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8pPr>
      <a:lvl9pPr marL="2908300" indent="-2159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06" charset="2"/>
        <a:defRPr sz="3600" b="1">
          <a:solidFill>
            <a:srgbClr val="000000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9pPr>
    </p:titleStyle>
    <p:bodyStyle>
      <a:lvl1pPr marL="341313" indent="-341313" algn="l" defTabSz="457200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itchFamily="-10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57200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itchFamily="-106" charset="0"/>
        <a:buChar char="–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itchFamily="-10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itchFamily="-106" charset="0"/>
        <a:buChar char="–"/>
        <a:defRPr sz="2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itchFamily="-106" charset="0"/>
        <a:buChar char="»"/>
        <a:defRPr sz="2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itchFamily="-106" charset="0"/>
        <a:buChar char="»"/>
        <a:defRPr sz="2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itchFamily="-106" charset="0"/>
        <a:buChar char="»"/>
        <a:defRPr sz="2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itchFamily="-106" charset="0"/>
        <a:buChar char="»"/>
        <a:defRPr sz="2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itchFamily="-106" charset="0"/>
        <a:buChar char="»"/>
        <a:defRPr sz="2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oleObject" Target="../embeddings/Microsoft_Equation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oleObject" Target="../embeddings/Microsoft_Equation3.bin"/><Relationship Id="rId6" Type="http://schemas.openxmlformats.org/officeDocument/2006/relationships/oleObject" Target="../embeddings/Microsoft_Equation4.bin"/><Relationship Id="rId7" Type="http://schemas.openxmlformats.org/officeDocument/2006/relationships/oleObject" Target="../embeddings/Microsoft_Equation5.bin"/><Relationship Id="rId8" Type="http://schemas.openxmlformats.org/officeDocument/2006/relationships/oleObject" Target="../embeddings/Microsoft_Equation6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df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7.bin"/><Relationship Id="rId4" Type="http://schemas.openxmlformats.org/officeDocument/2006/relationships/oleObject" Target="../embeddings/Microsoft_Equation8.bin"/><Relationship Id="rId5" Type="http://schemas.openxmlformats.org/officeDocument/2006/relationships/oleObject" Target="../embeddings/Microsoft_Equation9.bin"/><Relationship Id="rId6" Type="http://schemas.openxmlformats.org/officeDocument/2006/relationships/oleObject" Target="../embeddings/Microsoft_Equation10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1.bin"/><Relationship Id="rId4" Type="http://schemas.openxmlformats.org/officeDocument/2006/relationships/oleObject" Target="../embeddings/Microsoft_Equation12.bin"/><Relationship Id="rId5" Type="http://schemas.openxmlformats.org/officeDocument/2006/relationships/oleObject" Target="../embeddings/Microsoft_Equation13.bin"/><Relationship Id="rId6" Type="http://schemas.openxmlformats.org/officeDocument/2006/relationships/oleObject" Target="../embeddings/Microsoft_Equation14.bin"/><Relationship Id="rId7" Type="http://schemas.openxmlformats.org/officeDocument/2006/relationships/oleObject" Target="../embeddings/Microsoft_Equation15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6.bin"/><Relationship Id="rId4" Type="http://schemas.openxmlformats.org/officeDocument/2006/relationships/oleObject" Target="../embeddings/Microsoft_Equation17.bin"/><Relationship Id="rId5" Type="http://schemas.openxmlformats.org/officeDocument/2006/relationships/oleObject" Target="../embeddings/Microsoft_Equation18.bin"/><Relationship Id="rId6" Type="http://schemas.openxmlformats.org/officeDocument/2006/relationships/oleObject" Target="../embeddings/Microsoft_Equation19.bin"/><Relationship Id="rId7" Type="http://schemas.openxmlformats.org/officeDocument/2006/relationships/oleObject" Target="../embeddings/Microsoft_Equation20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1.bin"/><Relationship Id="rId4" Type="http://schemas.openxmlformats.org/officeDocument/2006/relationships/oleObject" Target="../embeddings/Microsoft_Equation22.bin"/><Relationship Id="rId5" Type="http://schemas.openxmlformats.org/officeDocument/2006/relationships/oleObject" Target="../embeddings/Microsoft_Equation23.bin"/><Relationship Id="rId6" Type="http://schemas.openxmlformats.org/officeDocument/2006/relationships/oleObject" Target="../embeddings/Microsoft_Equation24.bin"/><Relationship Id="rId7" Type="http://schemas.openxmlformats.org/officeDocument/2006/relationships/oleObject" Target="../embeddings/Microsoft_Equation25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oleObject" Target="../embeddings/Microsoft_Equation26.bin"/><Relationship Id="rId6" Type="http://schemas.openxmlformats.org/officeDocument/2006/relationships/oleObject" Target="../embeddings/Microsoft_Equation27.bin"/><Relationship Id="rId7" Type="http://schemas.openxmlformats.org/officeDocument/2006/relationships/oleObject" Target="../embeddings/Microsoft_Equation28.bin"/><Relationship Id="rId8" Type="http://schemas.openxmlformats.org/officeDocument/2006/relationships/oleObject" Target="../embeddings/Microsoft_Equation29.bin"/><Relationship Id="rId9" Type="http://schemas.openxmlformats.org/officeDocument/2006/relationships/oleObject" Target="../embeddings/Microsoft_Equation30.bin"/><Relationship Id="rId10" Type="http://schemas.openxmlformats.org/officeDocument/2006/relationships/oleObject" Target="../embeddings/Microsoft_Equation31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oleObject" Target="../embeddings/Microsoft_Equation32.bin"/><Relationship Id="rId6" Type="http://schemas.openxmlformats.org/officeDocument/2006/relationships/oleObject" Target="../embeddings/Microsoft_Equation33.bin"/><Relationship Id="rId7" Type="http://schemas.openxmlformats.org/officeDocument/2006/relationships/oleObject" Target="../embeddings/Microsoft_Equation34.bin"/><Relationship Id="rId8" Type="http://schemas.openxmlformats.org/officeDocument/2006/relationships/oleObject" Target="../embeddings/Microsoft_Equation35.bin"/><Relationship Id="rId9" Type="http://schemas.openxmlformats.org/officeDocument/2006/relationships/oleObject" Target="../embeddings/Microsoft_Equation36.bin"/><Relationship Id="rId10" Type="http://schemas.openxmlformats.org/officeDocument/2006/relationships/oleObject" Target="../embeddings/Microsoft_Equation37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8.bin"/><Relationship Id="rId4" Type="http://schemas.openxmlformats.org/officeDocument/2006/relationships/image" Target="../media/image47.png"/><Relationship Id="rId5" Type="http://schemas.openxmlformats.org/officeDocument/2006/relationships/oleObject" Target="../embeddings/Microsoft_Equation39.bin"/><Relationship Id="rId6" Type="http://schemas.openxmlformats.org/officeDocument/2006/relationships/oleObject" Target="../embeddings/Microsoft_Equation40.bin"/><Relationship Id="rId7" Type="http://schemas.openxmlformats.org/officeDocument/2006/relationships/oleObject" Target="../embeddings/Microsoft_Equation41.bin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oleObject" Target="../embeddings/Microsoft_Equation42.bin"/><Relationship Id="rId5" Type="http://schemas.openxmlformats.org/officeDocument/2006/relationships/oleObject" Target="../embeddings/Microsoft_Equation43.bin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oleObject" Target="../embeddings/Microsoft_Equation44.bin"/><Relationship Id="rId5" Type="http://schemas.openxmlformats.org/officeDocument/2006/relationships/oleObject" Target="../embeddings/Microsoft_Equation45.bin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oleObject" Target="../embeddings/Microsoft_Equation46.bin"/><Relationship Id="rId5" Type="http://schemas.openxmlformats.org/officeDocument/2006/relationships/oleObject" Target="../embeddings/Microsoft_Equation47.bin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55.emf"/><Relationship Id="rId5" Type="http://schemas.openxmlformats.org/officeDocument/2006/relationships/image" Target="../media/image56.emf"/><Relationship Id="rId6" Type="http://schemas.openxmlformats.org/officeDocument/2006/relationships/image" Target="../media/image57.png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48.bin"/><Relationship Id="rId4" Type="http://schemas.openxmlformats.org/officeDocument/2006/relationships/oleObject" Target="../embeddings/Microsoft_Equation49.bin"/><Relationship Id="rId5" Type="http://schemas.openxmlformats.org/officeDocument/2006/relationships/oleObject" Target="../embeddings/Microsoft_Equation50.bin"/><Relationship Id="rId6" Type="http://schemas.openxmlformats.org/officeDocument/2006/relationships/oleObject" Target="../embeddings/Microsoft_Equation51.bin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oleObject" Target="../embeddings/Microsoft_Equation52.bin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69.png"/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1.png"/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oleObject" Target="../embeddings/Microsoft_Equation53.bin"/><Relationship Id="rId5" Type="http://schemas.openxmlformats.org/officeDocument/2006/relationships/oleObject" Target="../embeddings/Microsoft_Equation54.bin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oleObject" Target="../embeddings/Microsoft_Equation55.bin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oleObject" Target="../embeddings/Microsoft_Equation56.bin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57.bin"/><Relationship Id="rId4" Type="http://schemas.openxmlformats.org/officeDocument/2006/relationships/oleObject" Target="../embeddings/Microsoft_Equation58.bin"/><Relationship Id="rId5" Type="http://schemas.openxmlformats.org/officeDocument/2006/relationships/oleObject" Target="../embeddings/Microsoft_Equation59.bin"/><Relationship Id="rId6" Type="http://schemas.openxmlformats.org/officeDocument/2006/relationships/oleObject" Target="../embeddings/Microsoft_Equation60.bin"/><Relationship Id="rId7" Type="http://schemas.openxmlformats.org/officeDocument/2006/relationships/oleObject" Target="../embeddings/Microsoft_Equation61.bin"/><Relationship Id="rId8" Type="http://schemas.openxmlformats.org/officeDocument/2006/relationships/oleObject" Target="../embeddings/Microsoft_Equation62.bin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png"/></Relationships>
</file>

<file path=ppt/slides/_rels/slide55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Microsoft_Equation70.bin"/><Relationship Id="rId12" Type="http://schemas.openxmlformats.org/officeDocument/2006/relationships/oleObject" Target="../embeddings/Microsoft_Equation71.bin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00.png"/><Relationship Id="rId4" Type="http://schemas.openxmlformats.org/officeDocument/2006/relationships/oleObject" Target="../embeddings/Microsoft_Equation63.bin"/><Relationship Id="rId5" Type="http://schemas.openxmlformats.org/officeDocument/2006/relationships/oleObject" Target="../embeddings/Microsoft_Equation64.bin"/><Relationship Id="rId6" Type="http://schemas.openxmlformats.org/officeDocument/2006/relationships/oleObject" Target="../embeddings/Microsoft_Equation65.bin"/><Relationship Id="rId7" Type="http://schemas.openxmlformats.org/officeDocument/2006/relationships/oleObject" Target="../embeddings/Microsoft_Equation66.bin"/><Relationship Id="rId8" Type="http://schemas.openxmlformats.org/officeDocument/2006/relationships/oleObject" Target="../embeddings/Microsoft_Equation67.bin"/><Relationship Id="rId9" Type="http://schemas.openxmlformats.org/officeDocument/2006/relationships/oleObject" Target="../embeddings/Microsoft_Equation68.bin"/><Relationship Id="rId10" Type="http://schemas.openxmlformats.org/officeDocument/2006/relationships/oleObject" Target="../embeddings/Microsoft_Equation69.bin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72.bin"/><Relationship Id="rId4" Type="http://schemas.openxmlformats.org/officeDocument/2006/relationships/oleObject" Target="../embeddings/Microsoft_Equation73.bin"/><Relationship Id="rId5" Type="http://schemas.openxmlformats.org/officeDocument/2006/relationships/oleObject" Target="../embeddings/Microsoft_Equation74.bin"/><Relationship Id="rId6" Type="http://schemas.openxmlformats.org/officeDocument/2006/relationships/oleObject" Target="../embeddings/Microsoft_Equation75.bin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09.emf"/><Relationship Id="rId5" Type="http://schemas.openxmlformats.org/officeDocument/2006/relationships/oleObject" Target="../embeddings/Microsoft_Equation76.bin"/><Relationship Id="rId6" Type="http://schemas.openxmlformats.org/officeDocument/2006/relationships/oleObject" Target="../embeddings/Microsoft_Equation77.bin"/><Relationship Id="rId7" Type="http://schemas.openxmlformats.org/officeDocument/2006/relationships/oleObject" Target="../embeddings/Microsoft_Equation78.bin"/><Relationship Id="rId8" Type="http://schemas.openxmlformats.org/officeDocument/2006/relationships/oleObject" Target="../embeddings/Microsoft_Equation79.bin"/><Relationship Id="rId1" Type="http://schemas.openxmlformats.org/officeDocument/2006/relationships/vmlDrawing" Target="../drawings/vmlDrawing21.vml"/><Relationship Id="rId2" Type="http://schemas.openxmlformats.org/officeDocument/2006/relationships/tags" Target="../tags/tag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4" Type="http://schemas.openxmlformats.org/officeDocument/2006/relationships/oleObject" Target="../embeddings/Microsoft_Equation80.bin"/><Relationship Id="rId5" Type="http://schemas.openxmlformats.org/officeDocument/2006/relationships/oleObject" Target="../embeddings/Microsoft_Equation81.bin"/><Relationship Id="rId6" Type="http://schemas.openxmlformats.org/officeDocument/2006/relationships/oleObject" Target="../embeddings/Microsoft_Equation82.bin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4" Type="http://schemas.openxmlformats.org/officeDocument/2006/relationships/oleObject" Target="../embeddings/Microsoft_Equation83.bin"/><Relationship Id="rId5" Type="http://schemas.openxmlformats.org/officeDocument/2006/relationships/oleObject" Target="../embeddings/Microsoft_Equation84.bin"/><Relationship Id="rId1" Type="http://schemas.openxmlformats.org/officeDocument/2006/relationships/vmlDrawing" Target="../drawings/vmlDrawing23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w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Relationship Id="rId3" Type="http://schemas.openxmlformats.org/officeDocument/2006/relationships/image" Target="../media/image116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oleObject" Target="../embeddings/Microsoft_Equation85.bin"/><Relationship Id="rId1" Type="http://schemas.openxmlformats.org/officeDocument/2006/relationships/vmlDrawing" Target="../drawings/vmlDrawing24.vml"/><Relationship Id="rId2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oleObject" Target="../embeddings/Microsoft_Equation86.bin"/><Relationship Id="rId1" Type="http://schemas.openxmlformats.org/officeDocument/2006/relationships/vmlDrawing" Target="../drawings/vmlDrawing25.vml"/><Relationship Id="rId2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7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8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9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1.png"/><Relationship Id="rId3" Type="http://schemas.openxmlformats.org/officeDocument/2006/relationships/image" Target="../media/image117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4" Type="http://schemas.openxmlformats.org/officeDocument/2006/relationships/image" Target="../media/image123.png"/><Relationship Id="rId5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5.pdf"/><Relationship Id="rId3" Type="http://schemas.openxmlformats.org/officeDocument/2006/relationships/image" Target="../media/image12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127.jpeg"/><Relationship Id="rId5" Type="http://schemas.openxmlformats.org/officeDocument/2006/relationships/image" Target="../media/image128.png"/><Relationship Id="rId6" Type="http://schemas.openxmlformats.org/officeDocument/2006/relationships/image" Target="../media/image129.png"/><Relationship Id="rId1" Type="http://schemas.openxmlformats.org/officeDocument/2006/relationships/tags" Target="../tags/tag8.xml"/><Relationship Id="rId2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0.jpe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1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eg"/><Relationship Id="rId4" Type="http://schemas.openxmlformats.org/officeDocument/2006/relationships/image" Target="../media/image13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3.jpe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4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5.jpe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6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2AB9"/>
                </a:solidFill>
              </a:rPr>
              <a:t>Nucleon Form Factors</a:t>
            </a:r>
            <a:endParaRPr lang="en-US" dirty="0">
              <a:solidFill>
                <a:srgbClr val="002AB9"/>
              </a:solidFill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2209800"/>
          </a:xfrm>
        </p:spPr>
        <p:txBody>
          <a:bodyPr/>
          <a:lstStyle/>
          <a:p>
            <a:pPr eaLnBrk="1" hangingPunct="1"/>
            <a:endParaRPr lang="en-US" sz="2000" i="1" dirty="0" smtClean="0">
              <a:solidFill>
                <a:schemeClr val="accent5">
                  <a:lumMod val="75000"/>
                </a:schemeClr>
              </a:solidFill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5257800"/>
            <a:ext cx="6612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99% of the content of this talk is courtesy of Mark Jones (</a:t>
            </a:r>
            <a:r>
              <a:rPr lang="en-US" dirty="0" err="1" smtClean="0"/>
              <a:t>JLab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accent2"/>
                </a:solidFill>
                <a:ea typeface="ＭＳ Ｐゴシック" pitchFamily="1" charset="-128"/>
                <a:cs typeface="ＭＳ Ｐゴシック" pitchFamily="1" charset="-128"/>
              </a:rPr>
              <a:t>Elastic Form </a:t>
            </a:r>
            <a:r>
              <a:rPr lang="en-US" dirty="0" smtClean="0">
                <a:solidFill>
                  <a:schemeClr val="accent2"/>
                </a:solidFill>
                <a:ea typeface="ＭＳ Ｐゴシック" pitchFamily="1" charset="-128"/>
                <a:cs typeface="ＭＳ Ｐゴシック" pitchFamily="1" charset="-128"/>
              </a:rPr>
              <a:t>Factors</a:t>
            </a:r>
            <a:endParaRPr lang="en-US" dirty="0">
              <a:solidFill>
                <a:schemeClr val="accent2"/>
              </a:solidFill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762000" y="1143000"/>
            <a:ext cx="78314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Elastic scattering cross section from an extended target:</a:t>
            </a:r>
          </a:p>
        </p:txBody>
      </p:sp>
      <p:graphicFrame>
        <p:nvGraphicFramePr>
          <p:cNvPr id="24578" name="Object 5"/>
          <p:cNvGraphicFramePr>
            <a:graphicFrameLocks noChangeAspect="1"/>
          </p:cNvGraphicFramePr>
          <p:nvPr/>
        </p:nvGraphicFramePr>
        <p:xfrm>
          <a:off x="2895600" y="1752600"/>
          <a:ext cx="3124200" cy="1016000"/>
        </p:xfrm>
        <a:graphic>
          <a:graphicData uri="http://schemas.openxmlformats.org/presentationml/2006/ole">
            <p:oleObj spid="_x0000_s126978" name="Equation" r:id="rId3" imgW="1523880" imgH="495000" progId="Equation.3">
              <p:embed/>
            </p:oleObj>
          </a:graphicData>
        </a:graphic>
      </p:graphicFrame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822325" y="3011488"/>
            <a:ext cx="78644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In the example of a heavy, spin-0 nucleus, the form factor is the Fourier transform of the charge distribution</a:t>
            </a:r>
          </a:p>
        </p:txBody>
      </p:sp>
      <p:graphicFrame>
        <p:nvGraphicFramePr>
          <p:cNvPr id="24579" name="Object 7"/>
          <p:cNvGraphicFramePr>
            <a:graphicFrameLocks noChangeAspect="1"/>
          </p:cNvGraphicFramePr>
          <p:nvPr/>
        </p:nvGraphicFramePr>
        <p:xfrm>
          <a:off x="2895600" y="4038600"/>
          <a:ext cx="3124200" cy="619125"/>
        </p:xfrm>
        <a:graphic>
          <a:graphicData uri="http://schemas.openxmlformats.org/presentationml/2006/ole">
            <p:oleObj spid="_x0000_s126979" name="Equation" r:id="rId4" imgW="1409400" imgH="279360" progId="Equation.3">
              <p:embed/>
            </p:oleObj>
          </a:graphicData>
        </a:graphic>
      </p:graphicFrame>
      <p:sp>
        <p:nvSpPr>
          <p:cNvPr id="24583" name="Text Box 8"/>
          <p:cNvSpPr txBox="1">
            <a:spLocks noChangeArrowheads="1"/>
          </p:cNvSpPr>
          <p:nvPr/>
        </p:nvSpPr>
        <p:spPr bwMode="auto">
          <a:xfrm>
            <a:off x="838200" y="4953000"/>
            <a:ext cx="78644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Spin 0 particles (</a:t>
            </a:r>
            <a:r>
              <a:rPr lang="en-US" sz="2000" dirty="0" err="1">
                <a:latin typeface="Symbol" pitchFamily="1" charset="2"/>
              </a:rPr>
              <a:t>p</a:t>
            </a:r>
            <a:r>
              <a:rPr lang="en-US" sz="2000" baseline="30000" dirty="0" err="1"/>
              <a:t>+</a:t>
            </a:r>
            <a:r>
              <a:rPr lang="en-US" sz="2000" dirty="0" err="1"/>
              <a:t>,K</a:t>
            </a:r>
            <a:r>
              <a:rPr lang="en-US" sz="2000" baseline="30000" dirty="0"/>
              <a:t>+</a:t>
            </a:r>
            <a:r>
              <a:rPr lang="en-US" sz="2000" dirty="0"/>
              <a:t>) have only charge form factor (</a:t>
            </a:r>
            <a:r>
              <a:rPr lang="en-US" sz="2000" b="1" i="1" dirty="0">
                <a:solidFill>
                  <a:srgbClr val="CC00CC"/>
                </a:solidFill>
              </a:rPr>
              <a:t>F</a:t>
            </a:r>
            <a:r>
              <a:rPr lang="en-US" sz="2000" dirty="0"/>
              <a:t>)</a:t>
            </a:r>
          </a:p>
          <a:p>
            <a:r>
              <a:rPr lang="en-US" sz="2000" dirty="0"/>
              <a:t>Spin ½ particles (nucleon) have electric (</a:t>
            </a:r>
            <a:r>
              <a:rPr lang="en-US" sz="2000" b="1" i="1" dirty="0">
                <a:solidFill>
                  <a:srgbClr val="CC00CC"/>
                </a:solidFill>
              </a:rPr>
              <a:t>G</a:t>
            </a:r>
            <a:r>
              <a:rPr lang="en-US" sz="2000" b="1" i="1" baseline="-25000" dirty="0">
                <a:solidFill>
                  <a:srgbClr val="CC00CC"/>
                </a:solidFill>
              </a:rPr>
              <a:t>E</a:t>
            </a:r>
            <a:r>
              <a:rPr lang="en-US" sz="2000" dirty="0"/>
              <a:t>) and magnetic (</a:t>
            </a:r>
            <a:r>
              <a:rPr lang="en-US" sz="2000" b="1" i="1" dirty="0">
                <a:solidFill>
                  <a:srgbClr val="CC00CC"/>
                </a:solidFill>
              </a:rPr>
              <a:t>G</a:t>
            </a:r>
            <a:r>
              <a:rPr lang="en-US" sz="2000" b="1" i="1" baseline="-25000" dirty="0">
                <a:solidFill>
                  <a:srgbClr val="CC00CC"/>
                </a:solidFill>
              </a:rPr>
              <a:t>M</a:t>
            </a:r>
            <a:r>
              <a:rPr lang="en-US" sz="2000" dirty="0"/>
              <a:t>) form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accent2"/>
                </a:solidFill>
                <a:ea typeface="ＭＳ Ｐゴシック" pitchFamily="1" charset="-128"/>
                <a:cs typeface="ＭＳ Ｐゴシック" pitchFamily="1" charset="-128"/>
              </a:rPr>
              <a:t>Example: Proton G</a:t>
            </a:r>
            <a:r>
              <a:rPr lang="en-US" baseline="-25000" dirty="0">
                <a:solidFill>
                  <a:schemeClr val="accent2"/>
                </a:solidFill>
                <a:ea typeface="ＭＳ Ｐゴシック" pitchFamily="1" charset="-128"/>
                <a:cs typeface="ＭＳ Ｐゴシック" pitchFamily="1" charset="-128"/>
              </a:rPr>
              <a:t>M</a:t>
            </a:r>
          </a:p>
        </p:txBody>
      </p:sp>
      <p:pic>
        <p:nvPicPr>
          <p:cNvPr id="80900" name="Picture 4" descr="g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990600"/>
            <a:ext cx="4605338" cy="3451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80901" name="Picture 5" descr="rh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276600"/>
            <a:ext cx="3919538" cy="2938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5609" name="Text Box 6"/>
          <p:cNvSpPr txBox="1">
            <a:spLocks noChangeArrowheads="1"/>
          </p:cNvSpPr>
          <p:nvPr/>
        </p:nvSpPr>
        <p:spPr bwMode="auto">
          <a:xfrm>
            <a:off x="4876800" y="1219200"/>
            <a:ext cx="3962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/>
              <a:t>Proton magnetic form-factor consistent with </a:t>
            </a:r>
            <a:r>
              <a:rPr lang="en-US" sz="2000" i="1">
                <a:solidFill>
                  <a:srgbClr val="FF0000"/>
                </a:solidFill>
              </a:rPr>
              <a:t>dipole</a:t>
            </a: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 sz="2000"/>
              <a:t>form</a:t>
            </a:r>
          </a:p>
        </p:txBody>
      </p:sp>
      <p:graphicFrame>
        <p:nvGraphicFramePr>
          <p:cNvPr id="25602" name="Object 8"/>
          <p:cNvGraphicFramePr>
            <a:graphicFrameLocks noChangeAspect="1"/>
          </p:cNvGraphicFramePr>
          <p:nvPr/>
        </p:nvGraphicFramePr>
        <p:xfrm>
          <a:off x="2684463" y="1676400"/>
          <a:ext cx="1584325" cy="646113"/>
        </p:xfrm>
        <a:graphic>
          <a:graphicData uri="http://schemas.openxmlformats.org/presentationml/2006/ole">
            <p:oleObj spid="_x0000_s128002" name="Equation" r:id="rId5" imgW="1028520" imgH="419040" progId="Equation.3">
              <p:embed/>
            </p:oleObj>
          </a:graphicData>
        </a:graphic>
      </p:graphicFrame>
      <p:sp>
        <p:nvSpPr>
          <p:cNvPr id="25610" name="Line 9"/>
          <p:cNvSpPr>
            <a:spLocks noChangeShapeType="1"/>
          </p:cNvSpPr>
          <p:nvPr/>
        </p:nvSpPr>
        <p:spPr bwMode="auto">
          <a:xfrm flipH="1">
            <a:off x="2362200" y="2362200"/>
            <a:ext cx="838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5603" name="Object 10"/>
          <p:cNvGraphicFramePr>
            <a:graphicFrameLocks noChangeAspect="1"/>
          </p:cNvGraphicFramePr>
          <p:nvPr/>
        </p:nvGraphicFramePr>
        <p:xfrm>
          <a:off x="5616575" y="1981200"/>
          <a:ext cx="2254250" cy="884238"/>
        </p:xfrm>
        <a:graphic>
          <a:graphicData uri="http://schemas.openxmlformats.org/presentationml/2006/ole">
            <p:oleObj spid="_x0000_s128003" name="Equation" r:id="rId6" imgW="1295280" imgH="507960" progId="Equation.3">
              <p:embed/>
            </p:oleObj>
          </a:graphicData>
        </a:graphic>
      </p:graphicFrame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1066800" y="3200400"/>
            <a:ext cx="14224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SLAC data</a:t>
            </a:r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 flipV="1">
            <a:off x="2286000" y="29718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228600" y="4772025"/>
            <a:ext cx="3694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Inverse Fourier transform gives</a:t>
            </a:r>
          </a:p>
        </p:txBody>
      </p:sp>
      <p:graphicFrame>
        <p:nvGraphicFramePr>
          <p:cNvPr id="25604" name="Object 14"/>
          <p:cNvGraphicFramePr>
            <a:graphicFrameLocks noChangeAspect="1"/>
          </p:cNvGraphicFramePr>
          <p:nvPr/>
        </p:nvGraphicFramePr>
        <p:xfrm>
          <a:off x="1066800" y="5334000"/>
          <a:ext cx="2209800" cy="552450"/>
        </p:xfrm>
        <a:graphic>
          <a:graphicData uri="http://schemas.openxmlformats.org/presentationml/2006/ole">
            <p:oleObj spid="_x0000_s128004" name="Equation" r:id="rId7" imgW="965160" imgH="241200" progId="Equation.3">
              <p:embed/>
            </p:oleObj>
          </a:graphicData>
        </a:graphic>
      </p:graphicFrame>
      <p:graphicFrame>
        <p:nvGraphicFramePr>
          <p:cNvPr id="25605" name="Object 15"/>
          <p:cNvGraphicFramePr>
            <a:graphicFrameLocks noChangeAspect="1"/>
          </p:cNvGraphicFramePr>
          <p:nvPr/>
        </p:nvGraphicFramePr>
        <p:xfrm>
          <a:off x="6477000" y="3962400"/>
          <a:ext cx="914400" cy="457200"/>
        </p:xfrm>
        <a:graphic>
          <a:graphicData uri="http://schemas.openxmlformats.org/presentationml/2006/ole">
            <p:oleObj spid="_x0000_s128005" name="Equation" r:id="rId8" imgW="406080" imgH="203040" progId="Equation.3">
              <p:embed/>
            </p:oleObj>
          </a:graphicData>
        </a:graphic>
      </p:graphicFrame>
      <p:sp>
        <p:nvSpPr>
          <p:cNvPr id="25614" name="Line 16"/>
          <p:cNvSpPr>
            <a:spLocks noChangeShapeType="1"/>
          </p:cNvSpPr>
          <p:nvPr/>
        </p:nvSpPr>
        <p:spPr bwMode="auto">
          <a:xfrm flipH="1">
            <a:off x="5867400" y="44958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history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3581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1918, Rutherford discovers the proton</a:t>
            </a:r>
          </a:p>
          <a:p>
            <a:r>
              <a:rPr lang="en-US" sz="2800" dirty="0" smtClean="0"/>
              <a:t>1932, Chadwick discovers the neutron and measures the mass as 938 +/- 1.8 </a:t>
            </a:r>
            <a:r>
              <a:rPr lang="en-US" sz="2800" dirty="0" err="1" smtClean="0"/>
              <a:t>MeV</a:t>
            </a:r>
            <a:endParaRPr lang="en-US" sz="2800" dirty="0" smtClean="0"/>
          </a:p>
          <a:p>
            <a:r>
              <a:rPr lang="en-US" sz="2800" dirty="0" smtClean="0"/>
              <a:t>1933, Frisch and Stern measure the proton’s magnetic moment = 2.6 +/- 0.3 </a:t>
            </a:r>
            <a:r>
              <a:rPr lang="en-US" sz="2800" dirty="0" err="1" smtClean="0">
                <a:latin typeface="Symbol" pitchFamily="18" charset="2"/>
              </a:rPr>
              <a:t>m</a:t>
            </a:r>
            <a:r>
              <a:rPr lang="en-US" sz="2800" baseline="-25000" dirty="0" err="1" smtClean="0"/>
              <a:t>B</a:t>
            </a:r>
            <a:r>
              <a:rPr lang="en-US" sz="2800" dirty="0" smtClean="0"/>
              <a:t> = 1 + </a:t>
            </a:r>
            <a:r>
              <a:rPr lang="en-US" sz="2800" dirty="0" err="1" smtClean="0">
                <a:latin typeface="Symbol" pitchFamily="18" charset="2"/>
              </a:rPr>
              <a:t>k</a:t>
            </a:r>
            <a:r>
              <a:rPr lang="en-US" sz="2800" baseline="-25000" dirty="0" err="1" smtClean="0"/>
              <a:t>p</a:t>
            </a:r>
            <a:endParaRPr lang="en-US" sz="2800" baseline="-25000" dirty="0" smtClean="0">
              <a:latin typeface="Symbol" pitchFamily="18" charset="2"/>
            </a:endParaRPr>
          </a:p>
          <a:p>
            <a:r>
              <a:rPr lang="en-US" sz="2800" dirty="0" smtClean="0"/>
              <a:t>1940, Alvarez and Bloch measure the neutron’s magnetic moment = 1.93 +/- 0.02</a:t>
            </a:r>
            <a:r>
              <a:rPr lang="en-US" sz="2800" dirty="0" smtClean="0">
                <a:latin typeface="Symbol" pitchFamily="18" charset="2"/>
              </a:rPr>
              <a:t> </a:t>
            </a:r>
            <a:r>
              <a:rPr lang="en-US" sz="2800" dirty="0" err="1" smtClean="0">
                <a:latin typeface="Symbol" pitchFamily="18" charset="2"/>
              </a:rPr>
              <a:t>m</a:t>
            </a:r>
            <a:r>
              <a:rPr lang="en-US" sz="2800" baseline="-25000" dirty="0" err="1" smtClean="0"/>
              <a:t>B</a:t>
            </a:r>
            <a:r>
              <a:rPr lang="en-US" sz="2800" dirty="0" smtClean="0"/>
              <a:t> =</a:t>
            </a:r>
            <a:r>
              <a:rPr lang="en-US" sz="2800" dirty="0" smtClean="0">
                <a:latin typeface="Symbol" pitchFamily="18" charset="2"/>
              </a:rPr>
              <a:t> </a:t>
            </a:r>
            <a:r>
              <a:rPr lang="en-US" sz="2800" dirty="0" err="1" smtClean="0">
                <a:latin typeface="Symbol" pitchFamily="18" charset="2"/>
              </a:rPr>
              <a:t>k</a:t>
            </a:r>
            <a:r>
              <a:rPr lang="en-US" sz="2800" baseline="-25000" dirty="0" err="1" smtClean="0"/>
              <a:t>n</a:t>
            </a:r>
            <a:endParaRPr lang="en-US" sz="2800" dirty="0" smtClean="0"/>
          </a:p>
          <a:p>
            <a:pPr>
              <a:buNone/>
            </a:pPr>
            <a:endParaRPr lang="en-US" sz="2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5638800"/>
            <a:ext cx="402205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5959475"/>
            <a:ext cx="4820941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history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3581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1918, Rutherford discovers the proton</a:t>
            </a:r>
          </a:p>
          <a:p>
            <a:r>
              <a:rPr lang="en-US" sz="2800" dirty="0" smtClean="0"/>
              <a:t>1932, Chadwick discovers the neutron and measures the mass as 938 +/- 1.8 </a:t>
            </a:r>
            <a:r>
              <a:rPr lang="en-US" sz="2800" dirty="0" err="1" smtClean="0"/>
              <a:t>MeV</a:t>
            </a:r>
            <a:endParaRPr lang="en-US" sz="2800" dirty="0" smtClean="0"/>
          </a:p>
          <a:p>
            <a:r>
              <a:rPr lang="en-US" sz="2800" dirty="0" smtClean="0"/>
              <a:t>1933, Frisch and Stern measure the proton’s magnetic moment = 2.6 +/- 0.3 </a:t>
            </a:r>
            <a:r>
              <a:rPr lang="en-US" sz="2800" dirty="0" err="1" smtClean="0">
                <a:latin typeface="Symbol" pitchFamily="18" charset="2"/>
              </a:rPr>
              <a:t>m</a:t>
            </a:r>
            <a:r>
              <a:rPr lang="en-US" sz="2800" baseline="-25000" dirty="0" err="1" smtClean="0"/>
              <a:t>B</a:t>
            </a:r>
            <a:r>
              <a:rPr lang="en-US" sz="2800" dirty="0" smtClean="0"/>
              <a:t> = 1 + </a:t>
            </a:r>
            <a:r>
              <a:rPr lang="en-US" sz="2800" dirty="0" err="1" smtClean="0">
                <a:latin typeface="Symbol" pitchFamily="18" charset="2"/>
              </a:rPr>
              <a:t>k</a:t>
            </a:r>
            <a:r>
              <a:rPr lang="en-US" sz="2800" baseline="-25000" dirty="0" err="1" smtClean="0"/>
              <a:t>p</a:t>
            </a:r>
            <a:endParaRPr lang="en-US" sz="2800" baseline="-25000" dirty="0" smtClean="0">
              <a:latin typeface="Symbol" pitchFamily="18" charset="2"/>
            </a:endParaRPr>
          </a:p>
          <a:p>
            <a:r>
              <a:rPr lang="en-US" sz="2800" dirty="0" smtClean="0"/>
              <a:t>1940, Alvarez and Bloch measure the neutron’s magnetic moment = 1.93 +/- 0.02</a:t>
            </a:r>
            <a:r>
              <a:rPr lang="en-US" sz="2800" dirty="0" smtClean="0">
                <a:latin typeface="Symbol" pitchFamily="18" charset="2"/>
              </a:rPr>
              <a:t> </a:t>
            </a:r>
            <a:r>
              <a:rPr lang="en-US" sz="2800" dirty="0" err="1" smtClean="0">
                <a:latin typeface="Symbol" pitchFamily="18" charset="2"/>
              </a:rPr>
              <a:t>m</a:t>
            </a:r>
            <a:r>
              <a:rPr lang="en-US" sz="2800" baseline="-25000" dirty="0" err="1" smtClean="0"/>
              <a:t>B</a:t>
            </a:r>
            <a:r>
              <a:rPr lang="en-US" sz="2800" dirty="0" smtClean="0"/>
              <a:t> =</a:t>
            </a:r>
            <a:r>
              <a:rPr lang="en-US" sz="2800" dirty="0" smtClean="0">
                <a:latin typeface="Symbol" pitchFamily="18" charset="2"/>
              </a:rPr>
              <a:t> </a:t>
            </a:r>
            <a:r>
              <a:rPr lang="en-US" sz="2800" dirty="0" err="1" smtClean="0">
                <a:latin typeface="Symbol" pitchFamily="18" charset="2"/>
              </a:rPr>
              <a:t>k</a:t>
            </a:r>
            <a:r>
              <a:rPr lang="en-US" sz="2800" baseline="-25000" dirty="0" err="1" smtClean="0"/>
              <a:t>n</a:t>
            </a:r>
            <a:endParaRPr lang="en-US" sz="2800" dirty="0" smtClean="0"/>
          </a:p>
          <a:p>
            <a:pPr>
              <a:buNone/>
            </a:pPr>
            <a:endParaRPr lang="en-US" sz="2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5638800"/>
            <a:ext cx="402205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5959475"/>
            <a:ext cx="4820941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 6"/>
          <p:cNvGrpSpPr/>
          <p:nvPr/>
        </p:nvGrpSpPr>
        <p:grpSpPr>
          <a:xfrm>
            <a:off x="457200" y="4267200"/>
            <a:ext cx="8305800" cy="1077218"/>
            <a:chOff x="457200" y="4876800"/>
            <a:chExt cx="8305800" cy="1077218"/>
          </a:xfrm>
        </p:grpSpPr>
        <p:sp>
          <p:nvSpPr>
            <p:cNvPr id="8" name="TextBox 7"/>
            <p:cNvSpPr txBox="1"/>
            <p:nvPr/>
          </p:nvSpPr>
          <p:spPr>
            <a:xfrm>
              <a:off x="457200" y="4876800"/>
              <a:ext cx="8305800" cy="1077218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3200" dirty="0" smtClean="0"/>
                <a:t>Proton and neutron have anomalous magnetic moments                a finite size.</a:t>
              </a:r>
            </a:p>
          </p:txBody>
        </p:sp>
        <p:sp>
          <p:nvSpPr>
            <p:cNvPr id="9" name="Right Arrow 8"/>
            <p:cNvSpPr/>
            <p:nvPr/>
          </p:nvSpPr>
          <p:spPr>
            <a:xfrm>
              <a:off x="4267200" y="5562600"/>
              <a:ext cx="106680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0813" cy="1016159"/>
          </a:xfrm>
          <a:solidFill>
            <a:schemeClr val="accent5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Electron as probe of nucleon elastic form factors</a:t>
            </a:r>
            <a:endParaRPr lang="en-US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41045"/>
          <a:stretch>
            <a:fillRect/>
          </a:stretch>
        </p:blipFill>
        <p:spPr bwMode="auto">
          <a:xfrm>
            <a:off x="304800" y="1138598"/>
            <a:ext cx="7239000" cy="335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14400" y="2209800"/>
            <a:ext cx="1295400" cy="830997"/>
          </a:xfrm>
          <a:prstGeom prst="rect">
            <a:avLst/>
          </a:prstGeom>
          <a:solidFill>
            <a:srgbClr val="FFFF00">
              <a:alpha val="48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Known QED coupling</a:t>
            </a:r>
            <a:endParaRPr lang="en-US" sz="1600" dirty="0"/>
          </a:p>
        </p:txBody>
      </p:sp>
      <p:cxnSp>
        <p:nvCxnSpPr>
          <p:cNvPr id="6" name="Curved Connector 5"/>
          <p:cNvCxnSpPr/>
          <p:nvPr/>
        </p:nvCxnSpPr>
        <p:spPr>
          <a:xfrm>
            <a:off x="2209800" y="2667000"/>
            <a:ext cx="990600" cy="304800"/>
          </a:xfrm>
          <a:prstGeom prst="curvedConnector3">
            <a:avLst>
              <a:gd name="adj1" fmla="val 50000"/>
            </a:avLst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0813" cy="1016159"/>
          </a:xfrm>
          <a:solidFill>
            <a:schemeClr val="accent5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Electron as probe of nucleon elastic form factors</a:t>
            </a:r>
            <a:endParaRPr lang="en-US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41045"/>
          <a:stretch>
            <a:fillRect/>
          </a:stretch>
        </p:blipFill>
        <p:spPr bwMode="auto">
          <a:xfrm>
            <a:off x="304800" y="1138598"/>
            <a:ext cx="7239000" cy="335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14400" y="2209800"/>
            <a:ext cx="1295400" cy="830997"/>
          </a:xfrm>
          <a:prstGeom prst="rect">
            <a:avLst/>
          </a:prstGeom>
          <a:solidFill>
            <a:srgbClr val="FFFF00">
              <a:alpha val="48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Known QED coupling</a:t>
            </a:r>
            <a:endParaRPr lang="en-US" sz="1600" dirty="0"/>
          </a:p>
        </p:txBody>
      </p:sp>
      <p:cxnSp>
        <p:nvCxnSpPr>
          <p:cNvPr id="6" name="Curved Connector 5"/>
          <p:cNvCxnSpPr/>
          <p:nvPr/>
        </p:nvCxnSpPr>
        <p:spPr>
          <a:xfrm>
            <a:off x="2209800" y="2667000"/>
            <a:ext cx="990600" cy="304800"/>
          </a:xfrm>
          <a:prstGeom prst="curvedConnector3">
            <a:avLst>
              <a:gd name="adj1" fmla="val 50000"/>
            </a:avLst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58000" y="1942981"/>
            <a:ext cx="1828800" cy="800219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Unknown</a:t>
            </a:r>
            <a:r>
              <a:rPr lang="en-US" sz="2800" dirty="0" smtClean="0">
                <a:solidFill>
                  <a:srgbClr val="FF0000"/>
                </a:solidFill>
                <a:latin typeface="Symbol" pitchFamily="18" charset="2"/>
              </a:rPr>
              <a:t> g</a:t>
            </a:r>
            <a:r>
              <a:rPr lang="en-US" sz="2800" baseline="30000" dirty="0" smtClean="0">
                <a:solidFill>
                  <a:srgbClr val="FF0000"/>
                </a:solidFill>
                <a:latin typeface="Symbol" pitchFamily="18" charset="2"/>
              </a:rPr>
              <a:t>*</a:t>
            </a:r>
            <a:r>
              <a:rPr lang="en-US" sz="2800" dirty="0" smtClean="0">
                <a:solidFill>
                  <a:srgbClr val="0070C0"/>
                </a:solidFill>
                <a:latin typeface="Symbol" pitchFamily="18" charset="2"/>
              </a:rPr>
              <a:t>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coupling</a:t>
            </a:r>
            <a:endParaRPr lang="en-US" dirty="0"/>
          </a:p>
        </p:txBody>
      </p:sp>
      <p:cxnSp>
        <p:nvCxnSpPr>
          <p:cNvPr id="8" name="Curved Connector 7"/>
          <p:cNvCxnSpPr/>
          <p:nvPr/>
        </p:nvCxnSpPr>
        <p:spPr>
          <a:xfrm rot="10800000" flipV="1">
            <a:off x="5181600" y="2381310"/>
            <a:ext cx="1600200" cy="514290"/>
          </a:xfrm>
          <a:prstGeom prst="curvedConnector3">
            <a:avLst>
              <a:gd name="adj1" fmla="val 67316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41045"/>
          <a:stretch>
            <a:fillRect/>
          </a:stretch>
        </p:blipFill>
        <p:spPr bwMode="auto">
          <a:xfrm>
            <a:off x="304800" y="1138598"/>
            <a:ext cx="7239000" cy="335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 bwMode="auto">
          <a:xfrm>
            <a:off x="990600" y="4267200"/>
            <a:ext cx="6858000" cy="2190928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-10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itchFamily="-106" charset="0"/>
              <a:ea typeface="Arial Unicode MS" pitchFamily="-106" charset="0"/>
              <a:cs typeface="Arial Unicode MS" pitchFamily="-10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0813" cy="1016159"/>
          </a:xfrm>
          <a:solidFill>
            <a:schemeClr val="accent5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Electron as probe of nucleon elastic form factors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209800"/>
            <a:ext cx="1295400" cy="830997"/>
          </a:xfrm>
          <a:prstGeom prst="rect">
            <a:avLst/>
          </a:prstGeom>
          <a:solidFill>
            <a:srgbClr val="FFFF00">
              <a:alpha val="48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Known QED coupling</a:t>
            </a:r>
            <a:endParaRPr lang="en-US" sz="1600" dirty="0"/>
          </a:p>
        </p:txBody>
      </p:sp>
      <p:cxnSp>
        <p:nvCxnSpPr>
          <p:cNvPr id="6" name="Curved Connector 5"/>
          <p:cNvCxnSpPr/>
          <p:nvPr/>
        </p:nvCxnSpPr>
        <p:spPr>
          <a:xfrm>
            <a:off x="2209800" y="2667000"/>
            <a:ext cx="990600" cy="304800"/>
          </a:xfrm>
          <a:prstGeom prst="curvedConnector3">
            <a:avLst>
              <a:gd name="adj1" fmla="val 50000"/>
            </a:avLst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58000" y="1942981"/>
            <a:ext cx="1828800" cy="800219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Unknown</a:t>
            </a:r>
            <a:r>
              <a:rPr lang="en-US" sz="2800" dirty="0" smtClean="0">
                <a:solidFill>
                  <a:srgbClr val="FF0000"/>
                </a:solidFill>
                <a:latin typeface="Symbol" pitchFamily="18" charset="2"/>
              </a:rPr>
              <a:t> g</a:t>
            </a:r>
            <a:r>
              <a:rPr lang="en-US" sz="2800" baseline="30000" dirty="0" smtClean="0">
                <a:solidFill>
                  <a:srgbClr val="FF0000"/>
                </a:solidFill>
                <a:latin typeface="Symbol" pitchFamily="18" charset="2"/>
              </a:rPr>
              <a:t>*</a:t>
            </a:r>
            <a:r>
              <a:rPr lang="en-US" sz="2800" dirty="0" smtClean="0">
                <a:solidFill>
                  <a:srgbClr val="0070C0"/>
                </a:solidFill>
                <a:latin typeface="Symbol" pitchFamily="18" charset="2"/>
              </a:rPr>
              <a:t>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coupling</a:t>
            </a:r>
            <a:endParaRPr lang="en-US" dirty="0"/>
          </a:p>
        </p:txBody>
      </p:sp>
      <p:cxnSp>
        <p:nvCxnSpPr>
          <p:cNvPr id="8" name="Curved Connector 7"/>
          <p:cNvCxnSpPr/>
          <p:nvPr/>
        </p:nvCxnSpPr>
        <p:spPr>
          <a:xfrm rot="10800000" flipV="1">
            <a:off x="5181600" y="2381310"/>
            <a:ext cx="1600200" cy="514290"/>
          </a:xfrm>
          <a:prstGeom prst="curvedConnector3">
            <a:avLst>
              <a:gd name="adj1" fmla="val 67316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59567" y="4267200"/>
            <a:ext cx="1966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Nucleon vertex:</a:t>
            </a:r>
            <a:endParaRPr lang="en-US" sz="2000" dirty="0"/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282700" y="4495800"/>
            <a:ext cx="6413500" cy="82021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62403" y="5257800"/>
            <a:ext cx="5970557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Elastic Form Factors:</a:t>
            </a:r>
          </a:p>
          <a:p>
            <a:r>
              <a:rPr lang="en-US" sz="2400" i="1" dirty="0" smtClean="0">
                <a:solidFill>
                  <a:srgbClr val="002AB9"/>
                </a:solidFill>
              </a:rPr>
              <a:t>       F</a:t>
            </a:r>
            <a:r>
              <a:rPr lang="en-US" sz="2400" i="1" baseline="-25000" dirty="0" smtClean="0">
                <a:solidFill>
                  <a:srgbClr val="002AB9"/>
                </a:solidFill>
              </a:rPr>
              <a:t>1</a:t>
            </a:r>
            <a:r>
              <a:rPr lang="en-US" sz="2400" i="1" dirty="0" smtClean="0">
                <a:solidFill>
                  <a:srgbClr val="002AB9"/>
                </a:solidFill>
              </a:rPr>
              <a:t> </a:t>
            </a:r>
            <a:r>
              <a:rPr lang="en-US" sz="2400" dirty="0" smtClean="0"/>
              <a:t>is </a:t>
            </a:r>
            <a:r>
              <a:rPr lang="en-US" sz="2400" dirty="0" err="1" smtClean="0"/>
              <a:t>helicity</a:t>
            </a:r>
            <a:r>
              <a:rPr lang="en-US" sz="2400" dirty="0" smtClean="0"/>
              <a:t> conserving (no spin flip)</a:t>
            </a:r>
          </a:p>
          <a:p>
            <a:r>
              <a:rPr lang="en-US" sz="2400" i="1" dirty="0" smtClean="0">
                <a:solidFill>
                  <a:srgbClr val="FF0000"/>
                </a:solidFill>
              </a:rPr>
              <a:t>       F</a:t>
            </a:r>
            <a:r>
              <a:rPr lang="en-US" sz="2400" i="1" baseline="-25000" dirty="0" smtClean="0">
                <a:solidFill>
                  <a:srgbClr val="FF0000"/>
                </a:solidFill>
              </a:rPr>
              <a:t>2</a:t>
            </a:r>
            <a:r>
              <a:rPr lang="en-US" sz="2400" i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is </a:t>
            </a:r>
            <a:r>
              <a:rPr lang="en-US" sz="2400" dirty="0" err="1" smtClean="0"/>
              <a:t>helicity</a:t>
            </a:r>
            <a:r>
              <a:rPr lang="en-US" sz="2400" dirty="0" smtClean="0"/>
              <a:t> non-conserving (spin flip)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Arrow Connector 17"/>
          <p:cNvCxnSpPr/>
          <p:nvPr/>
        </p:nvCxnSpPr>
        <p:spPr>
          <a:xfrm rot="2387991" flipV="1">
            <a:off x="2417819" y="1943143"/>
            <a:ext cx="1034904" cy="842742"/>
          </a:xfrm>
          <a:prstGeom prst="straightConnector1">
            <a:avLst/>
          </a:prstGeom>
          <a:ln w="635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 rot="2387991">
            <a:off x="3390028" y="2383456"/>
            <a:ext cx="1241885" cy="936797"/>
          </a:xfrm>
          <a:custGeom>
            <a:avLst/>
            <a:gdLst>
              <a:gd name="connsiteX0" fmla="*/ 0 w 2262187"/>
              <a:gd name="connsiteY0" fmla="*/ 257175 h 592931"/>
              <a:gd name="connsiteX1" fmla="*/ 214312 w 2262187"/>
              <a:gd name="connsiteY1" fmla="*/ 42862 h 592931"/>
              <a:gd name="connsiteX2" fmla="*/ 314325 w 2262187"/>
              <a:gd name="connsiteY2" fmla="*/ 71437 h 592931"/>
              <a:gd name="connsiteX3" fmla="*/ 228600 w 2262187"/>
              <a:gd name="connsiteY3" fmla="*/ 471487 h 592931"/>
              <a:gd name="connsiteX4" fmla="*/ 385762 w 2262187"/>
              <a:gd name="connsiteY4" fmla="*/ 471487 h 592931"/>
              <a:gd name="connsiteX5" fmla="*/ 542925 w 2262187"/>
              <a:gd name="connsiteY5" fmla="*/ 157162 h 592931"/>
              <a:gd name="connsiteX6" fmla="*/ 642937 w 2262187"/>
              <a:gd name="connsiteY6" fmla="*/ 42862 h 592931"/>
              <a:gd name="connsiteX7" fmla="*/ 700087 w 2262187"/>
              <a:gd name="connsiteY7" fmla="*/ 114300 h 592931"/>
              <a:gd name="connsiteX8" fmla="*/ 600075 w 2262187"/>
              <a:gd name="connsiteY8" fmla="*/ 471487 h 592931"/>
              <a:gd name="connsiteX9" fmla="*/ 671512 w 2262187"/>
              <a:gd name="connsiteY9" fmla="*/ 500062 h 592931"/>
              <a:gd name="connsiteX10" fmla="*/ 900112 w 2262187"/>
              <a:gd name="connsiteY10" fmla="*/ 100012 h 592931"/>
              <a:gd name="connsiteX11" fmla="*/ 1028700 w 2262187"/>
              <a:gd name="connsiteY11" fmla="*/ 85725 h 592931"/>
              <a:gd name="connsiteX12" fmla="*/ 942975 w 2262187"/>
              <a:gd name="connsiteY12" fmla="*/ 428625 h 592931"/>
              <a:gd name="connsiteX13" fmla="*/ 1028700 w 2262187"/>
              <a:gd name="connsiteY13" fmla="*/ 528637 h 592931"/>
              <a:gd name="connsiteX14" fmla="*/ 1200150 w 2262187"/>
              <a:gd name="connsiteY14" fmla="*/ 157162 h 592931"/>
              <a:gd name="connsiteX15" fmla="*/ 1343025 w 2262187"/>
              <a:gd name="connsiteY15" fmla="*/ 42862 h 592931"/>
              <a:gd name="connsiteX16" fmla="*/ 1357312 w 2262187"/>
              <a:gd name="connsiteY16" fmla="*/ 171450 h 592931"/>
              <a:gd name="connsiteX17" fmla="*/ 1243012 w 2262187"/>
              <a:gd name="connsiteY17" fmla="*/ 528637 h 592931"/>
              <a:gd name="connsiteX18" fmla="*/ 1385887 w 2262187"/>
              <a:gd name="connsiteY18" fmla="*/ 485775 h 592931"/>
              <a:gd name="connsiteX19" fmla="*/ 1600200 w 2262187"/>
              <a:gd name="connsiteY19" fmla="*/ 100012 h 592931"/>
              <a:gd name="connsiteX20" fmla="*/ 1728787 w 2262187"/>
              <a:gd name="connsiteY20" fmla="*/ 42862 h 592931"/>
              <a:gd name="connsiteX21" fmla="*/ 1643062 w 2262187"/>
              <a:gd name="connsiteY21" fmla="*/ 328612 h 592931"/>
              <a:gd name="connsiteX22" fmla="*/ 1600200 w 2262187"/>
              <a:gd name="connsiteY22" fmla="*/ 514350 h 592931"/>
              <a:gd name="connsiteX23" fmla="*/ 1685925 w 2262187"/>
              <a:gd name="connsiteY23" fmla="*/ 542925 h 592931"/>
              <a:gd name="connsiteX24" fmla="*/ 1857375 w 2262187"/>
              <a:gd name="connsiteY24" fmla="*/ 214312 h 592931"/>
              <a:gd name="connsiteX25" fmla="*/ 1985962 w 2262187"/>
              <a:gd name="connsiteY25" fmla="*/ 100012 h 592931"/>
              <a:gd name="connsiteX26" fmla="*/ 2043112 w 2262187"/>
              <a:gd name="connsiteY26" fmla="*/ 214312 h 592931"/>
              <a:gd name="connsiteX27" fmla="*/ 2000250 w 2262187"/>
              <a:gd name="connsiteY27" fmla="*/ 542925 h 592931"/>
              <a:gd name="connsiteX28" fmla="*/ 2228850 w 2262187"/>
              <a:gd name="connsiteY28" fmla="*/ 314325 h 592931"/>
              <a:gd name="connsiteX29" fmla="*/ 2200275 w 2262187"/>
              <a:gd name="connsiteY29" fmla="*/ 314325 h 592931"/>
              <a:gd name="connsiteX30" fmla="*/ 2200275 w 2262187"/>
              <a:gd name="connsiteY30" fmla="*/ 314325 h 592931"/>
              <a:gd name="connsiteX31" fmla="*/ 2143125 w 2262187"/>
              <a:gd name="connsiteY31" fmla="*/ 285750 h 592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262187" h="592931">
                <a:moveTo>
                  <a:pt x="0" y="257175"/>
                </a:moveTo>
                <a:cubicBezTo>
                  <a:pt x="80962" y="165496"/>
                  <a:pt x="161925" y="73818"/>
                  <a:pt x="214312" y="42862"/>
                </a:cubicBezTo>
                <a:cubicBezTo>
                  <a:pt x="266699" y="11906"/>
                  <a:pt x="311944" y="0"/>
                  <a:pt x="314325" y="71437"/>
                </a:cubicBezTo>
                <a:cubicBezTo>
                  <a:pt x="316706" y="142874"/>
                  <a:pt x="216694" y="404812"/>
                  <a:pt x="228600" y="471487"/>
                </a:cubicBezTo>
                <a:cubicBezTo>
                  <a:pt x="240506" y="538162"/>
                  <a:pt x="333375" y="523874"/>
                  <a:pt x="385762" y="471487"/>
                </a:cubicBezTo>
                <a:cubicBezTo>
                  <a:pt x="438149" y="419100"/>
                  <a:pt x="500063" y="228599"/>
                  <a:pt x="542925" y="157162"/>
                </a:cubicBezTo>
                <a:cubicBezTo>
                  <a:pt x="585787" y="85725"/>
                  <a:pt x="616743" y="50006"/>
                  <a:pt x="642937" y="42862"/>
                </a:cubicBezTo>
                <a:cubicBezTo>
                  <a:pt x="669131" y="35718"/>
                  <a:pt x="707231" y="42863"/>
                  <a:pt x="700087" y="114300"/>
                </a:cubicBezTo>
                <a:cubicBezTo>
                  <a:pt x="692943" y="185737"/>
                  <a:pt x="604837" y="407193"/>
                  <a:pt x="600075" y="471487"/>
                </a:cubicBezTo>
                <a:cubicBezTo>
                  <a:pt x="595313" y="535781"/>
                  <a:pt x="621506" y="561975"/>
                  <a:pt x="671512" y="500062"/>
                </a:cubicBezTo>
                <a:cubicBezTo>
                  <a:pt x="721518" y="438150"/>
                  <a:pt x="840581" y="169068"/>
                  <a:pt x="900112" y="100012"/>
                </a:cubicBezTo>
                <a:cubicBezTo>
                  <a:pt x="959643" y="30956"/>
                  <a:pt x="1021556" y="30956"/>
                  <a:pt x="1028700" y="85725"/>
                </a:cubicBezTo>
                <a:cubicBezTo>
                  <a:pt x="1035844" y="140494"/>
                  <a:pt x="942975" y="354806"/>
                  <a:pt x="942975" y="428625"/>
                </a:cubicBezTo>
                <a:cubicBezTo>
                  <a:pt x="942975" y="502444"/>
                  <a:pt x="985838" y="573881"/>
                  <a:pt x="1028700" y="528637"/>
                </a:cubicBezTo>
                <a:cubicBezTo>
                  <a:pt x="1071563" y="483393"/>
                  <a:pt x="1147763" y="238125"/>
                  <a:pt x="1200150" y="157162"/>
                </a:cubicBezTo>
                <a:cubicBezTo>
                  <a:pt x="1252538" y="76200"/>
                  <a:pt x="1316831" y="40481"/>
                  <a:pt x="1343025" y="42862"/>
                </a:cubicBezTo>
                <a:cubicBezTo>
                  <a:pt x="1369219" y="45243"/>
                  <a:pt x="1373981" y="90488"/>
                  <a:pt x="1357312" y="171450"/>
                </a:cubicBezTo>
                <a:cubicBezTo>
                  <a:pt x="1340643" y="252413"/>
                  <a:pt x="1238250" y="476250"/>
                  <a:pt x="1243012" y="528637"/>
                </a:cubicBezTo>
                <a:cubicBezTo>
                  <a:pt x="1247774" y="581024"/>
                  <a:pt x="1326356" y="557213"/>
                  <a:pt x="1385887" y="485775"/>
                </a:cubicBezTo>
                <a:cubicBezTo>
                  <a:pt x="1445418" y="414338"/>
                  <a:pt x="1543050" y="173831"/>
                  <a:pt x="1600200" y="100012"/>
                </a:cubicBezTo>
                <a:cubicBezTo>
                  <a:pt x="1657350" y="26193"/>
                  <a:pt x="1721643" y="4762"/>
                  <a:pt x="1728787" y="42862"/>
                </a:cubicBezTo>
                <a:cubicBezTo>
                  <a:pt x="1735931" y="80962"/>
                  <a:pt x="1664493" y="250031"/>
                  <a:pt x="1643062" y="328612"/>
                </a:cubicBezTo>
                <a:cubicBezTo>
                  <a:pt x="1621631" y="407193"/>
                  <a:pt x="1593056" y="478631"/>
                  <a:pt x="1600200" y="514350"/>
                </a:cubicBezTo>
                <a:cubicBezTo>
                  <a:pt x="1607344" y="550069"/>
                  <a:pt x="1643063" y="592931"/>
                  <a:pt x="1685925" y="542925"/>
                </a:cubicBezTo>
                <a:cubicBezTo>
                  <a:pt x="1728787" y="492919"/>
                  <a:pt x="1807369" y="288131"/>
                  <a:pt x="1857375" y="214312"/>
                </a:cubicBezTo>
                <a:cubicBezTo>
                  <a:pt x="1907381" y="140493"/>
                  <a:pt x="1955006" y="100012"/>
                  <a:pt x="1985962" y="100012"/>
                </a:cubicBezTo>
                <a:cubicBezTo>
                  <a:pt x="2016918" y="100012"/>
                  <a:pt x="2040731" y="140493"/>
                  <a:pt x="2043112" y="214312"/>
                </a:cubicBezTo>
                <a:cubicBezTo>
                  <a:pt x="2045493" y="288131"/>
                  <a:pt x="1969294" y="526256"/>
                  <a:pt x="2000250" y="542925"/>
                </a:cubicBezTo>
                <a:cubicBezTo>
                  <a:pt x="2031206" y="559594"/>
                  <a:pt x="2195513" y="352425"/>
                  <a:pt x="2228850" y="314325"/>
                </a:cubicBezTo>
                <a:cubicBezTo>
                  <a:pt x="2262187" y="276225"/>
                  <a:pt x="2200275" y="314325"/>
                  <a:pt x="2200275" y="314325"/>
                </a:cubicBezTo>
                <a:lnTo>
                  <a:pt x="2200275" y="314325"/>
                </a:lnTo>
                <a:lnTo>
                  <a:pt x="2143125" y="285750"/>
                </a:lnTo>
              </a:path>
            </a:pathLst>
          </a:custGeom>
          <a:ln w="539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04800" y="1066800"/>
            <a:ext cx="173459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Incident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Electron beam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22061" y="2971800"/>
            <a:ext cx="535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en-US" sz="3600" baseline="30000" dirty="0" smtClean="0">
                <a:solidFill>
                  <a:srgbClr val="FF0000"/>
                </a:solidFill>
                <a:latin typeface="Symbol" pitchFamily="18" charset="2"/>
              </a:rPr>
              <a:t>*</a:t>
            </a:r>
            <a:endParaRPr lang="en-US" sz="3600" baseline="30000" dirty="0">
              <a:solidFill>
                <a:srgbClr val="FF0000"/>
              </a:solidFill>
              <a:latin typeface="Symbol" pitchFamily="18" charset="2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18587991" flipV="1">
            <a:off x="3118564" y="1442312"/>
            <a:ext cx="1805875" cy="206981"/>
          </a:xfrm>
          <a:prstGeom prst="straightConnector1">
            <a:avLst/>
          </a:prstGeom>
          <a:ln w="63500">
            <a:solidFill>
              <a:srgbClr val="00206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2387991" flipV="1">
            <a:off x="2637117" y="1343091"/>
            <a:ext cx="2483770" cy="2040904"/>
          </a:xfrm>
          <a:prstGeom prst="straightConnector1">
            <a:avLst/>
          </a:prstGeom>
          <a:ln w="63500">
            <a:solidFill>
              <a:srgbClr val="7030A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 rot="2387991">
            <a:off x="3911029" y="1429610"/>
            <a:ext cx="620943" cy="722350"/>
          </a:xfrm>
          <a:custGeom>
            <a:avLst/>
            <a:gdLst>
              <a:gd name="connsiteX0" fmla="*/ 496455 w 1006764"/>
              <a:gd name="connsiteY0" fmla="*/ 1002144 h 1002144"/>
              <a:gd name="connsiteX1" fmla="*/ 66964 w 1006764"/>
              <a:gd name="connsiteY1" fmla="*/ 143163 h 1002144"/>
              <a:gd name="connsiteX2" fmla="*/ 94673 w 1006764"/>
              <a:gd name="connsiteY2" fmla="*/ 143163 h 1002144"/>
              <a:gd name="connsiteX3" fmla="*/ 302491 w 1006764"/>
              <a:gd name="connsiteY3" fmla="*/ 392544 h 1002144"/>
              <a:gd name="connsiteX0" fmla="*/ 438727 w 949036"/>
              <a:gd name="connsiteY0" fmla="*/ 1002144 h 1002144"/>
              <a:gd name="connsiteX1" fmla="*/ 9236 w 949036"/>
              <a:gd name="connsiteY1" fmla="*/ 143163 h 1002144"/>
              <a:gd name="connsiteX2" fmla="*/ 494145 w 949036"/>
              <a:gd name="connsiteY2" fmla="*/ 143163 h 1002144"/>
              <a:gd name="connsiteX3" fmla="*/ 244763 w 949036"/>
              <a:gd name="connsiteY3" fmla="*/ 392544 h 1002144"/>
              <a:gd name="connsiteX0" fmla="*/ 438727 w 949036"/>
              <a:gd name="connsiteY0" fmla="*/ 1002144 h 1145308"/>
              <a:gd name="connsiteX1" fmla="*/ 9236 w 949036"/>
              <a:gd name="connsiteY1" fmla="*/ 143163 h 1145308"/>
              <a:gd name="connsiteX2" fmla="*/ 494145 w 949036"/>
              <a:gd name="connsiteY2" fmla="*/ 143163 h 1145308"/>
              <a:gd name="connsiteX3" fmla="*/ 244763 w 949036"/>
              <a:gd name="connsiteY3" fmla="*/ 621144 h 1145308"/>
              <a:gd name="connsiteX0" fmla="*/ 491837 w 1002146"/>
              <a:gd name="connsiteY0" fmla="*/ 938645 h 1081809"/>
              <a:gd name="connsiteX1" fmla="*/ 921328 w 1002146"/>
              <a:gd name="connsiteY1" fmla="*/ 252845 h 1081809"/>
              <a:gd name="connsiteX2" fmla="*/ 62346 w 1002146"/>
              <a:gd name="connsiteY2" fmla="*/ 79664 h 1081809"/>
              <a:gd name="connsiteX3" fmla="*/ 547255 w 1002146"/>
              <a:gd name="connsiteY3" fmla="*/ 79664 h 1081809"/>
              <a:gd name="connsiteX4" fmla="*/ 297873 w 1002146"/>
              <a:gd name="connsiteY4" fmla="*/ 557645 h 1081809"/>
              <a:gd name="connsiteX0" fmla="*/ 491837 w 992910"/>
              <a:gd name="connsiteY0" fmla="*/ 938645 h 938645"/>
              <a:gd name="connsiteX1" fmla="*/ 921328 w 992910"/>
              <a:gd name="connsiteY1" fmla="*/ 252845 h 938645"/>
              <a:gd name="connsiteX2" fmla="*/ 62346 w 992910"/>
              <a:gd name="connsiteY2" fmla="*/ 79664 h 938645"/>
              <a:gd name="connsiteX3" fmla="*/ 547255 w 992910"/>
              <a:gd name="connsiteY3" fmla="*/ 79664 h 938645"/>
              <a:gd name="connsiteX0" fmla="*/ 429491 w 930564"/>
              <a:gd name="connsiteY0" fmla="*/ 858981 h 858981"/>
              <a:gd name="connsiteX1" fmla="*/ 858982 w 930564"/>
              <a:gd name="connsiteY1" fmla="*/ 173181 h 858981"/>
              <a:gd name="connsiteX2" fmla="*/ 0 w 930564"/>
              <a:gd name="connsiteY2" fmla="*/ 0 h 858981"/>
              <a:gd name="connsiteX0" fmla="*/ 429491 w 473364"/>
              <a:gd name="connsiteY0" fmla="*/ 858981 h 858981"/>
              <a:gd name="connsiteX1" fmla="*/ 401782 w 473364"/>
              <a:gd name="connsiteY1" fmla="*/ 173181 h 858981"/>
              <a:gd name="connsiteX2" fmla="*/ 0 w 473364"/>
              <a:gd name="connsiteY2" fmla="*/ 0 h 85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3364" h="858981">
                <a:moveTo>
                  <a:pt x="429491" y="858981"/>
                </a:moveTo>
                <a:cubicBezTo>
                  <a:pt x="399473" y="808181"/>
                  <a:pt x="473364" y="316344"/>
                  <a:pt x="401782" y="173181"/>
                </a:cubicBezTo>
                <a:cubicBezTo>
                  <a:pt x="330200" y="30018"/>
                  <a:pt x="62346" y="28864"/>
                  <a:pt x="0" y="0"/>
                </a:cubicBezTo>
              </a:path>
            </a:pathLst>
          </a:custGeom>
          <a:ln w="44450"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4511461" y="1149390"/>
            <a:ext cx="931414" cy="923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latin typeface="Symbol" pitchFamily="18" charset="2"/>
              </a:rPr>
              <a:t>Q</a:t>
            </a:r>
            <a:r>
              <a:rPr lang="en-US" sz="3200" baseline="-25000" dirty="0" err="1" smtClean="0"/>
              <a:t>e</a:t>
            </a:r>
            <a:endParaRPr lang="en-US" sz="3200" baseline="-25000" dirty="0"/>
          </a:p>
        </p:txBody>
      </p:sp>
      <p:sp>
        <p:nvSpPr>
          <p:cNvPr id="37" name="Oval 36"/>
          <p:cNvSpPr/>
          <p:nvPr/>
        </p:nvSpPr>
        <p:spPr>
          <a:xfrm>
            <a:off x="4419600" y="32004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>
            <a:endCxn id="37" idx="5"/>
          </p:cNvCxnSpPr>
          <p:nvPr/>
        </p:nvCxnSpPr>
        <p:spPr>
          <a:xfrm rot="10800000" flipV="1">
            <a:off x="4679764" y="3428999"/>
            <a:ext cx="44637" cy="3156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648200" y="762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Scattered electron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029200" y="3163669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Fixed nucleon target with mass M</a:t>
            </a:r>
            <a:endParaRPr lang="en-US" dirty="0"/>
          </a:p>
        </p:txBody>
      </p:sp>
      <p:sp>
        <p:nvSpPr>
          <p:cNvPr id="47" name="Title 4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Electron-Nucleon Scattering kinematics</a:t>
            </a:r>
            <a:endParaRPr lang="en-US" sz="3200" dirty="0"/>
          </a:p>
        </p:txBody>
      </p:sp>
      <p:sp>
        <p:nvSpPr>
          <p:cNvPr id="33" name="TextBox 32"/>
          <p:cNvSpPr txBox="1"/>
          <p:nvPr/>
        </p:nvSpPr>
        <p:spPr>
          <a:xfrm>
            <a:off x="457200" y="4114800"/>
            <a:ext cx="3429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Virtual  photon kinematics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43400" y="35814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Symbol" pitchFamily="18" charset="2"/>
              </a:rPr>
              <a:t>N</a:t>
            </a:r>
            <a:endParaRPr lang="en-US" sz="3200" dirty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448235" y="2362200"/>
          <a:ext cx="1532965" cy="457200"/>
        </p:xfrm>
        <a:graphic>
          <a:graphicData uri="http://schemas.openxmlformats.org/presentationml/2006/ole">
            <p:oleObj spid="_x0000_s34818" name="Equation" r:id="rId3" imgW="723900" imgH="215900" progId="Equation.3">
              <p:embed/>
            </p:oleObj>
          </a:graphicData>
        </a:graphic>
      </p:graphicFrame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5764213" y="1295400"/>
          <a:ext cx="1587500" cy="457200"/>
        </p:xfrm>
        <a:graphic>
          <a:graphicData uri="http://schemas.openxmlformats.org/presentationml/2006/ole">
            <p:oleObj spid="_x0000_s34819" name="Equation" r:id="rId4" imgW="749300" imgH="215900" progId="Equation.3">
              <p:embed/>
            </p:oleObj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/>
        </p:nvGraphicFramePr>
        <p:xfrm>
          <a:off x="1860884" y="4724400"/>
          <a:ext cx="4235116" cy="457200"/>
        </p:xfrm>
        <a:graphic>
          <a:graphicData uri="http://schemas.openxmlformats.org/presentationml/2006/ole">
            <p:oleObj spid="_x0000_s34820" name="Equation" r:id="rId5" imgW="2235200" imgH="241300" progId="Equation.3">
              <p:embed/>
            </p:oleObj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6400800" y="4724400"/>
            <a:ext cx="91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</a:t>
            </a:r>
            <a:r>
              <a:rPr lang="en-US" i="1" baseline="-25000" dirty="0" smtClean="0"/>
              <a:t>e</a:t>
            </a:r>
            <a:r>
              <a:rPr lang="en-US" i="1" dirty="0" smtClean="0"/>
              <a:t> = 0</a:t>
            </a:r>
            <a:endParaRPr lang="en-US" i="1" dirty="0"/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1905000" y="5394325"/>
          <a:ext cx="1420813" cy="336550"/>
        </p:xfrm>
        <a:graphic>
          <a:graphicData uri="http://schemas.openxmlformats.org/presentationml/2006/ole">
            <p:oleObj spid="_x0000_s34821" name="Equation" r:id="rId6" imgW="749300" imgH="177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Arrow Connector 17"/>
          <p:cNvCxnSpPr/>
          <p:nvPr/>
        </p:nvCxnSpPr>
        <p:spPr>
          <a:xfrm rot="2387991" flipV="1">
            <a:off x="2417819" y="1943143"/>
            <a:ext cx="1034904" cy="842742"/>
          </a:xfrm>
          <a:prstGeom prst="straightConnector1">
            <a:avLst/>
          </a:prstGeom>
          <a:ln w="635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 rot="2387991">
            <a:off x="3390028" y="2383456"/>
            <a:ext cx="1241885" cy="936797"/>
          </a:xfrm>
          <a:custGeom>
            <a:avLst/>
            <a:gdLst>
              <a:gd name="connsiteX0" fmla="*/ 0 w 2262187"/>
              <a:gd name="connsiteY0" fmla="*/ 257175 h 592931"/>
              <a:gd name="connsiteX1" fmla="*/ 214312 w 2262187"/>
              <a:gd name="connsiteY1" fmla="*/ 42862 h 592931"/>
              <a:gd name="connsiteX2" fmla="*/ 314325 w 2262187"/>
              <a:gd name="connsiteY2" fmla="*/ 71437 h 592931"/>
              <a:gd name="connsiteX3" fmla="*/ 228600 w 2262187"/>
              <a:gd name="connsiteY3" fmla="*/ 471487 h 592931"/>
              <a:gd name="connsiteX4" fmla="*/ 385762 w 2262187"/>
              <a:gd name="connsiteY4" fmla="*/ 471487 h 592931"/>
              <a:gd name="connsiteX5" fmla="*/ 542925 w 2262187"/>
              <a:gd name="connsiteY5" fmla="*/ 157162 h 592931"/>
              <a:gd name="connsiteX6" fmla="*/ 642937 w 2262187"/>
              <a:gd name="connsiteY6" fmla="*/ 42862 h 592931"/>
              <a:gd name="connsiteX7" fmla="*/ 700087 w 2262187"/>
              <a:gd name="connsiteY7" fmla="*/ 114300 h 592931"/>
              <a:gd name="connsiteX8" fmla="*/ 600075 w 2262187"/>
              <a:gd name="connsiteY8" fmla="*/ 471487 h 592931"/>
              <a:gd name="connsiteX9" fmla="*/ 671512 w 2262187"/>
              <a:gd name="connsiteY9" fmla="*/ 500062 h 592931"/>
              <a:gd name="connsiteX10" fmla="*/ 900112 w 2262187"/>
              <a:gd name="connsiteY10" fmla="*/ 100012 h 592931"/>
              <a:gd name="connsiteX11" fmla="*/ 1028700 w 2262187"/>
              <a:gd name="connsiteY11" fmla="*/ 85725 h 592931"/>
              <a:gd name="connsiteX12" fmla="*/ 942975 w 2262187"/>
              <a:gd name="connsiteY12" fmla="*/ 428625 h 592931"/>
              <a:gd name="connsiteX13" fmla="*/ 1028700 w 2262187"/>
              <a:gd name="connsiteY13" fmla="*/ 528637 h 592931"/>
              <a:gd name="connsiteX14" fmla="*/ 1200150 w 2262187"/>
              <a:gd name="connsiteY14" fmla="*/ 157162 h 592931"/>
              <a:gd name="connsiteX15" fmla="*/ 1343025 w 2262187"/>
              <a:gd name="connsiteY15" fmla="*/ 42862 h 592931"/>
              <a:gd name="connsiteX16" fmla="*/ 1357312 w 2262187"/>
              <a:gd name="connsiteY16" fmla="*/ 171450 h 592931"/>
              <a:gd name="connsiteX17" fmla="*/ 1243012 w 2262187"/>
              <a:gd name="connsiteY17" fmla="*/ 528637 h 592931"/>
              <a:gd name="connsiteX18" fmla="*/ 1385887 w 2262187"/>
              <a:gd name="connsiteY18" fmla="*/ 485775 h 592931"/>
              <a:gd name="connsiteX19" fmla="*/ 1600200 w 2262187"/>
              <a:gd name="connsiteY19" fmla="*/ 100012 h 592931"/>
              <a:gd name="connsiteX20" fmla="*/ 1728787 w 2262187"/>
              <a:gd name="connsiteY20" fmla="*/ 42862 h 592931"/>
              <a:gd name="connsiteX21" fmla="*/ 1643062 w 2262187"/>
              <a:gd name="connsiteY21" fmla="*/ 328612 h 592931"/>
              <a:gd name="connsiteX22" fmla="*/ 1600200 w 2262187"/>
              <a:gd name="connsiteY22" fmla="*/ 514350 h 592931"/>
              <a:gd name="connsiteX23" fmla="*/ 1685925 w 2262187"/>
              <a:gd name="connsiteY23" fmla="*/ 542925 h 592931"/>
              <a:gd name="connsiteX24" fmla="*/ 1857375 w 2262187"/>
              <a:gd name="connsiteY24" fmla="*/ 214312 h 592931"/>
              <a:gd name="connsiteX25" fmla="*/ 1985962 w 2262187"/>
              <a:gd name="connsiteY25" fmla="*/ 100012 h 592931"/>
              <a:gd name="connsiteX26" fmla="*/ 2043112 w 2262187"/>
              <a:gd name="connsiteY26" fmla="*/ 214312 h 592931"/>
              <a:gd name="connsiteX27" fmla="*/ 2000250 w 2262187"/>
              <a:gd name="connsiteY27" fmla="*/ 542925 h 592931"/>
              <a:gd name="connsiteX28" fmla="*/ 2228850 w 2262187"/>
              <a:gd name="connsiteY28" fmla="*/ 314325 h 592931"/>
              <a:gd name="connsiteX29" fmla="*/ 2200275 w 2262187"/>
              <a:gd name="connsiteY29" fmla="*/ 314325 h 592931"/>
              <a:gd name="connsiteX30" fmla="*/ 2200275 w 2262187"/>
              <a:gd name="connsiteY30" fmla="*/ 314325 h 592931"/>
              <a:gd name="connsiteX31" fmla="*/ 2143125 w 2262187"/>
              <a:gd name="connsiteY31" fmla="*/ 285750 h 592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262187" h="592931">
                <a:moveTo>
                  <a:pt x="0" y="257175"/>
                </a:moveTo>
                <a:cubicBezTo>
                  <a:pt x="80962" y="165496"/>
                  <a:pt x="161925" y="73818"/>
                  <a:pt x="214312" y="42862"/>
                </a:cubicBezTo>
                <a:cubicBezTo>
                  <a:pt x="266699" y="11906"/>
                  <a:pt x="311944" y="0"/>
                  <a:pt x="314325" y="71437"/>
                </a:cubicBezTo>
                <a:cubicBezTo>
                  <a:pt x="316706" y="142874"/>
                  <a:pt x="216694" y="404812"/>
                  <a:pt x="228600" y="471487"/>
                </a:cubicBezTo>
                <a:cubicBezTo>
                  <a:pt x="240506" y="538162"/>
                  <a:pt x="333375" y="523874"/>
                  <a:pt x="385762" y="471487"/>
                </a:cubicBezTo>
                <a:cubicBezTo>
                  <a:pt x="438149" y="419100"/>
                  <a:pt x="500063" y="228599"/>
                  <a:pt x="542925" y="157162"/>
                </a:cubicBezTo>
                <a:cubicBezTo>
                  <a:pt x="585787" y="85725"/>
                  <a:pt x="616743" y="50006"/>
                  <a:pt x="642937" y="42862"/>
                </a:cubicBezTo>
                <a:cubicBezTo>
                  <a:pt x="669131" y="35718"/>
                  <a:pt x="707231" y="42863"/>
                  <a:pt x="700087" y="114300"/>
                </a:cubicBezTo>
                <a:cubicBezTo>
                  <a:pt x="692943" y="185737"/>
                  <a:pt x="604837" y="407193"/>
                  <a:pt x="600075" y="471487"/>
                </a:cubicBezTo>
                <a:cubicBezTo>
                  <a:pt x="595313" y="535781"/>
                  <a:pt x="621506" y="561975"/>
                  <a:pt x="671512" y="500062"/>
                </a:cubicBezTo>
                <a:cubicBezTo>
                  <a:pt x="721518" y="438150"/>
                  <a:pt x="840581" y="169068"/>
                  <a:pt x="900112" y="100012"/>
                </a:cubicBezTo>
                <a:cubicBezTo>
                  <a:pt x="959643" y="30956"/>
                  <a:pt x="1021556" y="30956"/>
                  <a:pt x="1028700" y="85725"/>
                </a:cubicBezTo>
                <a:cubicBezTo>
                  <a:pt x="1035844" y="140494"/>
                  <a:pt x="942975" y="354806"/>
                  <a:pt x="942975" y="428625"/>
                </a:cubicBezTo>
                <a:cubicBezTo>
                  <a:pt x="942975" y="502444"/>
                  <a:pt x="985838" y="573881"/>
                  <a:pt x="1028700" y="528637"/>
                </a:cubicBezTo>
                <a:cubicBezTo>
                  <a:pt x="1071563" y="483393"/>
                  <a:pt x="1147763" y="238125"/>
                  <a:pt x="1200150" y="157162"/>
                </a:cubicBezTo>
                <a:cubicBezTo>
                  <a:pt x="1252538" y="76200"/>
                  <a:pt x="1316831" y="40481"/>
                  <a:pt x="1343025" y="42862"/>
                </a:cubicBezTo>
                <a:cubicBezTo>
                  <a:pt x="1369219" y="45243"/>
                  <a:pt x="1373981" y="90488"/>
                  <a:pt x="1357312" y="171450"/>
                </a:cubicBezTo>
                <a:cubicBezTo>
                  <a:pt x="1340643" y="252413"/>
                  <a:pt x="1238250" y="476250"/>
                  <a:pt x="1243012" y="528637"/>
                </a:cubicBezTo>
                <a:cubicBezTo>
                  <a:pt x="1247774" y="581024"/>
                  <a:pt x="1326356" y="557213"/>
                  <a:pt x="1385887" y="485775"/>
                </a:cubicBezTo>
                <a:cubicBezTo>
                  <a:pt x="1445418" y="414338"/>
                  <a:pt x="1543050" y="173831"/>
                  <a:pt x="1600200" y="100012"/>
                </a:cubicBezTo>
                <a:cubicBezTo>
                  <a:pt x="1657350" y="26193"/>
                  <a:pt x="1721643" y="4762"/>
                  <a:pt x="1728787" y="42862"/>
                </a:cubicBezTo>
                <a:cubicBezTo>
                  <a:pt x="1735931" y="80962"/>
                  <a:pt x="1664493" y="250031"/>
                  <a:pt x="1643062" y="328612"/>
                </a:cubicBezTo>
                <a:cubicBezTo>
                  <a:pt x="1621631" y="407193"/>
                  <a:pt x="1593056" y="478631"/>
                  <a:pt x="1600200" y="514350"/>
                </a:cubicBezTo>
                <a:cubicBezTo>
                  <a:pt x="1607344" y="550069"/>
                  <a:pt x="1643063" y="592931"/>
                  <a:pt x="1685925" y="542925"/>
                </a:cubicBezTo>
                <a:cubicBezTo>
                  <a:pt x="1728787" y="492919"/>
                  <a:pt x="1807369" y="288131"/>
                  <a:pt x="1857375" y="214312"/>
                </a:cubicBezTo>
                <a:cubicBezTo>
                  <a:pt x="1907381" y="140493"/>
                  <a:pt x="1955006" y="100012"/>
                  <a:pt x="1985962" y="100012"/>
                </a:cubicBezTo>
                <a:cubicBezTo>
                  <a:pt x="2016918" y="100012"/>
                  <a:pt x="2040731" y="140493"/>
                  <a:pt x="2043112" y="214312"/>
                </a:cubicBezTo>
                <a:cubicBezTo>
                  <a:pt x="2045493" y="288131"/>
                  <a:pt x="1969294" y="526256"/>
                  <a:pt x="2000250" y="542925"/>
                </a:cubicBezTo>
                <a:cubicBezTo>
                  <a:pt x="2031206" y="559594"/>
                  <a:pt x="2195513" y="352425"/>
                  <a:pt x="2228850" y="314325"/>
                </a:cubicBezTo>
                <a:cubicBezTo>
                  <a:pt x="2262187" y="276225"/>
                  <a:pt x="2200275" y="314325"/>
                  <a:pt x="2200275" y="314325"/>
                </a:cubicBezTo>
                <a:lnTo>
                  <a:pt x="2200275" y="314325"/>
                </a:lnTo>
                <a:lnTo>
                  <a:pt x="2143125" y="285750"/>
                </a:lnTo>
              </a:path>
            </a:pathLst>
          </a:custGeom>
          <a:ln w="539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04800" y="1066800"/>
            <a:ext cx="173459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Incident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Electron beam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22061" y="2971800"/>
            <a:ext cx="535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en-US" sz="3600" baseline="30000" dirty="0" smtClean="0">
                <a:solidFill>
                  <a:srgbClr val="FF0000"/>
                </a:solidFill>
                <a:latin typeface="Symbol" pitchFamily="18" charset="2"/>
              </a:rPr>
              <a:t>*</a:t>
            </a:r>
            <a:endParaRPr lang="en-US" sz="3600" baseline="30000" dirty="0">
              <a:solidFill>
                <a:srgbClr val="FF0000"/>
              </a:solidFill>
              <a:latin typeface="Symbol" pitchFamily="18" charset="2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18587991" flipV="1">
            <a:off x="3118564" y="1442312"/>
            <a:ext cx="1805875" cy="206981"/>
          </a:xfrm>
          <a:prstGeom prst="straightConnector1">
            <a:avLst/>
          </a:prstGeom>
          <a:ln w="63500">
            <a:solidFill>
              <a:srgbClr val="00206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2387991" flipV="1">
            <a:off x="2637117" y="1343091"/>
            <a:ext cx="2483770" cy="2040904"/>
          </a:xfrm>
          <a:prstGeom prst="straightConnector1">
            <a:avLst/>
          </a:prstGeom>
          <a:ln w="63500">
            <a:solidFill>
              <a:srgbClr val="7030A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 rot="2387991">
            <a:off x="3911029" y="1429610"/>
            <a:ext cx="620943" cy="722350"/>
          </a:xfrm>
          <a:custGeom>
            <a:avLst/>
            <a:gdLst>
              <a:gd name="connsiteX0" fmla="*/ 496455 w 1006764"/>
              <a:gd name="connsiteY0" fmla="*/ 1002144 h 1002144"/>
              <a:gd name="connsiteX1" fmla="*/ 66964 w 1006764"/>
              <a:gd name="connsiteY1" fmla="*/ 143163 h 1002144"/>
              <a:gd name="connsiteX2" fmla="*/ 94673 w 1006764"/>
              <a:gd name="connsiteY2" fmla="*/ 143163 h 1002144"/>
              <a:gd name="connsiteX3" fmla="*/ 302491 w 1006764"/>
              <a:gd name="connsiteY3" fmla="*/ 392544 h 1002144"/>
              <a:gd name="connsiteX0" fmla="*/ 438727 w 949036"/>
              <a:gd name="connsiteY0" fmla="*/ 1002144 h 1002144"/>
              <a:gd name="connsiteX1" fmla="*/ 9236 w 949036"/>
              <a:gd name="connsiteY1" fmla="*/ 143163 h 1002144"/>
              <a:gd name="connsiteX2" fmla="*/ 494145 w 949036"/>
              <a:gd name="connsiteY2" fmla="*/ 143163 h 1002144"/>
              <a:gd name="connsiteX3" fmla="*/ 244763 w 949036"/>
              <a:gd name="connsiteY3" fmla="*/ 392544 h 1002144"/>
              <a:gd name="connsiteX0" fmla="*/ 438727 w 949036"/>
              <a:gd name="connsiteY0" fmla="*/ 1002144 h 1145308"/>
              <a:gd name="connsiteX1" fmla="*/ 9236 w 949036"/>
              <a:gd name="connsiteY1" fmla="*/ 143163 h 1145308"/>
              <a:gd name="connsiteX2" fmla="*/ 494145 w 949036"/>
              <a:gd name="connsiteY2" fmla="*/ 143163 h 1145308"/>
              <a:gd name="connsiteX3" fmla="*/ 244763 w 949036"/>
              <a:gd name="connsiteY3" fmla="*/ 621144 h 1145308"/>
              <a:gd name="connsiteX0" fmla="*/ 491837 w 1002146"/>
              <a:gd name="connsiteY0" fmla="*/ 938645 h 1081809"/>
              <a:gd name="connsiteX1" fmla="*/ 921328 w 1002146"/>
              <a:gd name="connsiteY1" fmla="*/ 252845 h 1081809"/>
              <a:gd name="connsiteX2" fmla="*/ 62346 w 1002146"/>
              <a:gd name="connsiteY2" fmla="*/ 79664 h 1081809"/>
              <a:gd name="connsiteX3" fmla="*/ 547255 w 1002146"/>
              <a:gd name="connsiteY3" fmla="*/ 79664 h 1081809"/>
              <a:gd name="connsiteX4" fmla="*/ 297873 w 1002146"/>
              <a:gd name="connsiteY4" fmla="*/ 557645 h 1081809"/>
              <a:gd name="connsiteX0" fmla="*/ 491837 w 992910"/>
              <a:gd name="connsiteY0" fmla="*/ 938645 h 938645"/>
              <a:gd name="connsiteX1" fmla="*/ 921328 w 992910"/>
              <a:gd name="connsiteY1" fmla="*/ 252845 h 938645"/>
              <a:gd name="connsiteX2" fmla="*/ 62346 w 992910"/>
              <a:gd name="connsiteY2" fmla="*/ 79664 h 938645"/>
              <a:gd name="connsiteX3" fmla="*/ 547255 w 992910"/>
              <a:gd name="connsiteY3" fmla="*/ 79664 h 938645"/>
              <a:gd name="connsiteX0" fmla="*/ 429491 w 930564"/>
              <a:gd name="connsiteY0" fmla="*/ 858981 h 858981"/>
              <a:gd name="connsiteX1" fmla="*/ 858982 w 930564"/>
              <a:gd name="connsiteY1" fmla="*/ 173181 h 858981"/>
              <a:gd name="connsiteX2" fmla="*/ 0 w 930564"/>
              <a:gd name="connsiteY2" fmla="*/ 0 h 858981"/>
              <a:gd name="connsiteX0" fmla="*/ 429491 w 473364"/>
              <a:gd name="connsiteY0" fmla="*/ 858981 h 858981"/>
              <a:gd name="connsiteX1" fmla="*/ 401782 w 473364"/>
              <a:gd name="connsiteY1" fmla="*/ 173181 h 858981"/>
              <a:gd name="connsiteX2" fmla="*/ 0 w 473364"/>
              <a:gd name="connsiteY2" fmla="*/ 0 h 85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3364" h="858981">
                <a:moveTo>
                  <a:pt x="429491" y="858981"/>
                </a:moveTo>
                <a:cubicBezTo>
                  <a:pt x="399473" y="808181"/>
                  <a:pt x="473364" y="316344"/>
                  <a:pt x="401782" y="173181"/>
                </a:cubicBezTo>
                <a:cubicBezTo>
                  <a:pt x="330200" y="30018"/>
                  <a:pt x="62346" y="28864"/>
                  <a:pt x="0" y="0"/>
                </a:cubicBezTo>
              </a:path>
            </a:pathLst>
          </a:custGeom>
          <a:ln w="44450"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4511461" y="1149390"/>
            <a:ext cx="931414" cy="923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latin typeface="Symbol" pitchFamily="18" charset="2"/>
              </a:rPr>
              <a:t>Q</a:t>
            </a:r>
            <a:r>
              <a:rPr lang="en-US" sz="3200" baseline="-25000" dirty="0" err="1" smtClean="0"/>
              <a:t>e</a:t>
            </a:r>
            <a:endParaRPr lang="en-US" sz="3200" baseline="-25000" dirty="0"/>
          </a:p>
        </p:txBody>
      </p:sp>
      <p:sp>
        <p:nvSpPr>
          <p:cNvPr id="37" name="Oval 36"/>
          <p:cNvSpPr/>
          <p:nvPr/>
        </p:nvSpPr>
        <p:spPr>
          <a:xfrm>
            <a:off x="4419600" y="32004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>
            <a:endCxn id="37" idx="5"/>
          </p:cNvCxnSpPr>
          <p:nvPr/>
        </p:nvCxnSpPr>
        <p:spPr>
          <a:xfrm rot="10800000" flipV="1">
            <a:off x="4679764" y="3428999"/>
            <a:ext cx="44637" cy="3156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648200" y="762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Scattered electron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029200" y="3163669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Fixed nucleon target with mass M</a:t>
            </a:r>
            <a:endParaRPr lang="en-US" dirty="0"/>
          </a:p>
        </p:txBody>
      </p:sp>
      <p:sp>
        <p:nvSpPr>
          <p:cNvPr id="47" name="Title 4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Electron-Nucleon Scattering kinematics</a:t>
            </a:r>
            <a:endParaRPr lang="en-US" sz="3200" dirty="0"/>
          </a:p>
        </p:txBody>
      </p:sp>
      <p:sp>
        <p:nvSpPr>
          <p:cNvPr id="33" name="TextBox 32"/>
          <p:cNvSpPr txBox="1"/>
          <p:nvPr/>
        </p:nvSpPr>
        <p:spPr>
          <a:xfrm>
            <a:off x="457200" y="4114800"/>
            <a:ext cx="3429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Virtual  photon kinematics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43400" y="35814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Symbol" pitchFamily="18" charset="2"/>
              </a:rPr>
              <a:t>N</a:t>
            </a:r>
            <a:endParaRPr lang="en-US" sz="3200" dirty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448235" y="2362200"/>
          <a:ext cx="1532965" cy="457200"/>
        </p:xfrm>
        <a:graphic>
          <a:graphicData uri="http://schemas.openxmlformats.org/presentationml/2006/ole">
            <p:oleObj spid="_x0000_s35842" name="Equation" r:id="rId3" imgW="723900" imgH="215900" progId="Equation.3">
              <p:embed/>
            </p:oleObj>
          </a:graphicData>
        </a:graphic>
      </p:graphicFrame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5764213" y="1295400"/>
          <a:ext cx="1587500" cy="457200"/>
        </p:xfrm>
        <a:graphic>
          <a:graphicData uri="http://schemas.openxmlformats.org/presentationml/2006/ole">
            <p:oleObj spid="_x0000_s35843" name="Equation" r:id="rId4" imgW="749300" imgH="215900" progId="Equation.3">
              <p:embed/>
            </p:oleObj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/>
        </p:nvGraphicFramePr>
        <p:xfrm>
          <a:off x="1524000" y="4572000"/>
          <a:ext cx="4235116" cy="457200"/>
        </p:xfrm>
        <a:graphic>
          <a:graphicData uri="http://schemas.openxmlformats.org/presentationml/2006/ole">
            <p:oleObj spid="_x0000_s35844" name="Equation" r:id="rId5" imgW="2235200" imgH="241300" progId="Equation.3">
              <p:embed/>
            </p:oleObj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6096000" y="4572000"/>
            <a:ext cx="91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</a:t>
            </a:r>
            <a:r>
              <a:rPr lang="en-US" i="1" baseline="-25000" dirty="0" smtClean="0"/>
              <a:t>e</a:t>
            </a:r>
            <a:r>
              <a:rPr lang="en-US" i="1" dirty="0" smtClean="0"/>
              <a:t> = 0</a:t>
            </a:r>
            <a:endParaRPr lang="en-US" i="1" dirty="0"/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1600200" y="5105400"/>
          <a:ext cx="1420813" cy="336550"/>
        </p:xfrm>
        <a:graphic>
          <a:graphicData uri="http://schemas.openxmlformats.org/presentationml/2006/ole">
            <p:oleObj spid="_x0000_s35845" name="Equation" r:id="rId6" imgW="749300" imgH="177800" progId="Equation.3">
              <p:embed/>
            </p:oleObj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457200" y="54864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 smtClean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en-US" sz="3600" u="sng" baseline="30000" dirty="0" smtClean="0">
                <a:solidFill>
                  <a:srgbClr val="FF0000"/>
                </a:solidFill>
                <a:latin typeface="Symbol" pitchFamily="18" charset="2"/>
              </a:rPr>
              <a:t>*</a:t>
            </a:r>
            <a:r>
              <a:rPr lang="en-US" sz="3600" u="sng" dirty="0" smtClean="0">
                <a:solidFill>
                  <a:srgbClr val="0070C0"/>
                </a:solidFill>
                <a:latin typeface="Symbol" pitchFamily="18" charset="2"/>
              </a:rPr>
              <a:t>N</a:t>
            </a:r>
            <a:r>
              <a:rPr lang="en-US" sz="3600" u="sng" dirty="0" smtClean="0">
                <a:latin typeface="Symbol" pitchFamily="18" charset="2"/>
              </a:rPr>
              <a:t> </a:t>
            </a:r>
            <a:r>
              <a:rPr lang="en-US" sz="2400" u="sng" dirty="0" smtClean="0"/>
              <a:t>center of mass energy</a:t>
            </a:r>
            <a:endParaRPr lang="en-US" sz="2400" u="sng" dirty="0">
              <a:solidFill>
                <a:srgbClr val="FF0000"/>
              </a:solidFill>
            </a:endParaRPr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/>
        </p:nvGraphicFramePr>
        <p:xfrm>
          <a:off x="4861749" y="5547921"/>
          <a:ext cx="3291651" cy="624279"/>
        </p:xfrm>
        <a:graphic>
          <a:graphicData uri="http://schemas.openxmlformats.org/presentationml/2006/ole">
            <p:oleObj spid="_x0000_s35846" name="Equation" r:id="rId7" imgW="1473200" imgH="279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Arrow Connector 17"/>
          <p:cNvCxnSpPr/>
          <p:nvPr/>
        </p:nvCxnSpPr>
        <p:spPr>
          <a:xfrm rot="2387991" flipV="1">
            <a:off x="2417819" y="1943143"/>
            <a:ext cx="1034904" cy="842742"/>
          </a:xfrm>
          <a:prstGeom prst="straightConnector1">
            <a:avLst/>
          </a:prstGeom>
          <a:ln w="635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4800" y="1066800"/>
            <a:ext cx="173459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Incident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Electron beam</a:t>
            </a:r>
            <a:endParaRPr lang="en-US" sz="2400" dirty="0">
              <a:solidFill>
                <a:srgbClr val="7030A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18587991" flipV="1">
            <a:off x="3118564" y="1442312"/>
            <a:ext cx="1805875" cy="206981"/>
          </a:xfrm>
          <a:prstGeom prst="straightConnector1">
            <a:avLst/>
          </a:prstGeom>
          <a:ln w="63500">
            <a:solidFill>
              <a:srgbClr val="00206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2387991" flipV="1">
            <a:off x="2637117" y="1343091"/>
            <a:ext cx="2483770" cy="2040904"/>
          </a:xfrm>
          <a:prstGeom prst="straightConnector1">
            <a:avLst/>
          </a:prstGeom>
          <a:ln w="63500">
            <a:solidFill>
              <a:srgbClr val="7030A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 rot="2387991">
            <a:off x="3911029" y="1429610"/>
            <a:ext cx="620943" cy="722350"/>
          </a:xfrm>
          <a:custGeom>
            <a:avLst/>
            <a:gdLst>
              <a:gd name="connsiteX0" fmla="*/ 496455 w 1006764"/>
              <a:gd name="connsiteY0" fmla="*/ 1002144 h 1002144"/>
              <a:gd name="connsiteX1" fmla="*/ 66964 w 1006764"/>
              <a:gd name="connsiteY1" fmla="*/ 143163 h 1002144"/>
              <a:gd name="connsiteX2" fmla="*/ 94673 w 1006764"/>
              <a:gd name="connsiteY2" fmla="*/ 143163 h 1002144"/>
              <a:gd name="connsiteX3" fmla="*/ 302491 w 1006764"/>
              <a:gd name="connsiteY3" fmla="*/ 392544 h 1002144"/>
              <a:gd name="connsiteX0" fmla="*/ 438727 w 949036"/>
              <a:gd name="connsiteY0" fmla="*/ 1002144 h 1002144"/>
              <a:gd name="connsiteX1" fmla="*/ 9236 w 949036"/>
              <a:gd name="connsiteY1" fmla="*/ 143163 h 1002144"/>
              <a:gd name="connsiteX2" fmla="*/ 494145 w 949036"/>
              <a:gd name="connsiteY2" fmla="*/ 143163 h 1002144"/>
              <a:gd name="connsiteX3" fmla="*/ 244763 w 949036"/>
              <a:gd name="connsiteY3" fmla="*/ 392544 h 1002144"/>
              <a:gd name="connsiteX0" fmla="*/ 438727 w 949036"/>
              <a:gd name="connsiteY0" fmla="*/ 1002144 h 1145308"/>
              <a:gd name="connsiteX1" fmla="*/ 9236 w 949036"/>
              <a:gd name="connsiteY1" fmla="*/ 143163 h 1145308"/>
              <a:gd name="connsiteX2" fmla="*/ 494145 w 949036"/>
              <a:gd name="connsiteY2" fmla="*/ 143163 h 1145308"/>
              <a:gd name="connsiteX3" fmla="*/ 244763 w 949036"/>
              <a:gd name="connsiteY3" fmla="*/ 621144 h 1145308"/>
              <a:gd name="connsiteX0" fmla="*/ 491837 w 1002146"/>
              <a:gd name="connsiteY0" fmla="*/ 938645 h 1081809"/>
              <a:gd name="connsiteX1" fmla="*/ 921328 w 1002146"/>
              <a:gd name="connsiteY1" fmla="*/ 252845 h 1081809"/>
              <a:gd name="connsiteX2" fmla="*/ 62346 w 1002146"/>
              <a:gd name="connsiteY2" fmla="*/ 79664 h 1081809"/>
              <a:gd name="connsiteX3" fmla="*/ 547255 w 1002146"/>
              <a:gd name="connsiteY3" fmla="*/ 79664 h 1081809"/>
              <a:gd name="connsiteX4" fmla="*/ 297873 w 1002146"/>
              <a:gd name="connsiteY4" fmla="*/ 557645 h 1081809"/>
              <a:gd name="connsiteX0" fmla="*/ 491837 w 992910"/>
              <a:gd name="connsiteY0" fmla="*/ 938645 h 938645"/>
              <a:gd name="connsiteX1" fmla="*/ 921328 w 992910"/>
              <a:gd name="connsiteY1" fmla="*/ 252845 h 938645"/>
              <a:gd name="connsiteX2" fmla="*/ 62346 w 992910"/>
              <a:gd name="connsiteY2" fmla="*/ 79664 h 938645"/>
              <a:gd name="connsiteX3" fmla="*/ 547255 w 992910"/>
              <a:gd name="connsiteY3" fmla="*/ 79664 h 938645"/>
              <a:gd name="connsiteX0" fmla="*/ 429491 w 930564"/>
              <a:gd name="connsiteY0" fmla="*/ 858981 h 858981"/>
              <a:gd name="connsiteX1" fmla="*/ 858982 w 930564"/>
              <a:gd name="connsiteY1" fmla="*/ 173181 h 858981"/>
              <a:gd name="connsiteX2" fmla="*/ 0 w 930564"/>
              <a:gd name="connsiteY2" fmla="*/ 0 h 858981"/>
              <a:gd name="connsiteX0" fmla="*/ 429491 w 473364"/>
              <a:gd name="connsiteY0" fmla="*/ 858981 h 858981"/>
              <a:gd name="connsiteX1" fmla="*/ 401782 w 473364"/>
              <a:gd name="connsiteY1" fmla="*/ 173181 h 858981"/>
              <a:gd name="connsiteX2" fmla="*/ 0 w 473364"/>
              <a:gd name="connsiteY2" fmla="*/ 0 h 85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3364" h="858981">
                <a:moveTo>
                  <a:pt x="429491" y="858981"/>
                </a:moveTo>
                <a:cubicBezTo>
                  <a:pt x="399473" y="808181"/>
                  <a:pt x="473364" y="316344"/>
                  <a:pt x="401782" y="173181"/>
                </a:cubicBezTo>
                <a:cubicBezTo>
                  <a:pt x="330200" y="30018"/>
                  <a:pt x="62346" y="28864"/>
                  <a:pt x="0" y="0"/>
                </a:cubicBezTo>
              </a:path>
            </a:pathLst>
          </a:custGeom>
          <a:ln w="44450"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4511461" y="1149390"/>
            <a:ext cx="931414" cy="923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latin typeface="Symbol" pitchFamily="18" charset="2"/>
              </a:rPr>
              <a:t>Q</a:t>
            </a:r>
            <a:r>
              <a:rPr lang="en-US" sz="3200" baseline="-25000" dirty="0" err="1" smtClean="0"/>
              <a:t>e</a:t>
            </a:r>
            <a:endParaRPr lang="en-US" sz="3200" baseline="-25000" dirty="0"/>
          </a:p>
        </p:txBody>
      </p:sp>
      <p:sp>
        <p:nvSpPr>
          <p:cNvPr id="43" name="TextBox 42"/>
          <p:cNvSpPr txBox="1"/>
          <p:nvPr/>
        </p:nvSpPr>
        <p:spPr>
          <a:xfrm>
            <a:off x="4648200" y="762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Scattered electron</a:t>
            </a:r>
            <a:endParaRPr lang="en-US" dirty="0"/>
          </a:p>
        </p:txBody>
      </p:sp>
      <p:sp>
        <p:nvSpPr>
          <p:cNvPr id="47" name="Title 4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Electron-Nucleon Scattering kinematics</a:t>
            </a:r>
            <a:endParaRPr lang="en-US" sz="3200" dirty="0"/>
          </a:p>
        </p:txBody>
      </p:sp>
      <p:sp>
        <p:nvSpPr>
          <p:cNvPr id="33" name="TextBox 32"/>
          <p:cNvSpPr txBox="1"/>
          <p:nvPr/>
        </p:nvSpPr>
        <p:spPr>
          <a:xfrm>
            <a:off x="457200" y="4114800"/>
            <a:ext cx="3429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Virtual  photon kinematics</a:t>
            </a:r>
            <a:endParaRPr lang="en-US" u="sng" dirty="0">
              <a:solidFill>
                <a:srgbClr val="FF0000"/>
              </a:solidFill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448235" y="2362200"/>
          <a:ext cx="1532965" cy="457200"/>
        </p:xfrm>
        <a:graphic>
          <a:graphicData uri="http://schemas.openxmlformats.org/presentationml/2006/ole">
            <p:oleObj spid="_x0000_s36866" name="Equation" r:id="rId3" imgW="723900" imgH="215900" progId="Equation.3">
              <p:embed/>
            </p:oleObj>
          </a:graphicData>
        </a:graphic>
      </p:graphicFrame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5764213" y="1295400"/>
          <a:ext cx="1587500" cy="457200"/>
        </p:xfrm>
        <a:graphic>
          <a:graphicData uri="http://schemas.openxmlformats.org/presentationml/2006/ole">
            <p:oleObj spid="_x0000_s36867" name="Equation" r:id="rId4" imgW="749300" imgH="215900" progId="Equation.3">
              <p:embed/>
            </p:oleObj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/>
        </p:nvGraphicFramePr>
        <p:xfrm>
          <a:off x="1524000" y="4572000"/>
          <a:ext cx="4235116" cy="457200"/>
        </p:xfrm>
        <a:graphic>
          <a:graphicData uri="http://schemas.openxmlformats.org/presentationml/2006/ole">
            <p:oleObj spid="_x0000_s36868" name="Equation" r:id="rId5" imgW="2235200" imgH="241300" progId="Equation.3">
              <p:embed/>
            </p:oleObj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6096000" y="4572000"/>
            <a:ext cx="91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</a:t>
            </a:r>
            <a:r>
              <a:rPr lang="en-US" i="1" baseline="-25000" dirty="0" smtClean="0"/>
              <a:t>e</a:t>
            </a:r>
            <a:r>
              <a:rPr lang="en-US" i="1" dirty="0" smtClean="0"/>
              <a:t> = 0</a:t>
            </a:r>
            <a:endParaRPr lang="en-US" i="1" dirty="0"/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1600200" y="5105400"/>
          <a:ext cx="1420813" cy="336550"/>
        </p:xfrm>
        <a:graphic>
          <a:graphicData uri="http://schemas.openxmlformats.org/presentationml/2006/ole">
            <p:oleObj spid="_x0000_s36869" name="Equation" r:id="rId6" imgW="749300" imgH="177800" progId="Equation.3">
              <p:embed/>
            </p:oleObj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457200" y="54864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 smtClean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en-US" sz="3600" u="sng" baseline="30000" dirty="0" smtClean="0">
                <a:solidFill>
                  <a:srgbClr val="FF0000"/>
                </a:solidFill>
                <a:latin typeface="Symbol" pitchFamily="18" charset="2"/>
              </a:rPr>
              <a:t>*</a:t>
            </a:r>
            <a:r>
              <a:rPr lang="en-US" sz="3600" u="sng" dirty="0" smtClean="0">
                <a:solidFill>
                  <a:srgbClr val="0070C0"/>
                </a:solidFill>
                <a:latin typeface="Symbol" pitchFamily="18" charset="2"/>
              </a:rPr>
              <a:t>N</a:t>
            </a:r>
            <a:r>
              <a:rPr lang="en-US" sz="3600" u="sng" dirty="0" smtClean="0">
                <a:latin typeface="Symbol" pitchFamily="18" charset="2"/>
              </a:rPr>
              <a:t> </a:t>
            </a:r>
            <a:r>
              <a:rPr lang="en-US" sz="2400" u="sng" dirty="0" smtClean="0"/>
              <a:t>center of mass energy</a:t>
            </a:r>
            <a:endParaRPr lang="en-US" sz="2400" u="sng" dirty="0">
              <a:solidFill>
                <a:srgbClr val="FF0000"/>
              </a:solidFill>
            </a:endParaRPr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/>
        </p:nvGraphicFramePr>
        <p:xfrm>
          <a:off x="4861749" y="5547921"/>
          <a:ext cx="3291651" cy="624279"/>
        </p:xfrm>
        <a:graphic>
          <a:graphicData uri="http://schemas.openxmlformats.org/presentationml/2006/ole">
            <p:oleObj spid="_x0000_s36870" name="Equation" r:id="rId7" imgW="1473200" imgH="279400" progId="Equation.3">
              <p:embed/>
            </p:oleObj>
          </a:graphicData>
        </a:graphic>
      </p:graphicFrame>
      <p:sp>
        <p:nvSpPr>
          <p:cNvPr id="30" name="Oval 29"/>
          <p:cNvSpPr/>
          <p:nvPr/>
        </p:nvSpPr>
        <p:spPr>
          <a:xfrm>
            <a:off x="4343400" y="2971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endCxn id="30" idx="5"/>
          </p:cNvCxnSpPr>
          <p:nvPr/>
        </p:nvCxnSpPr>
        <p:spPr>
          <a:xfrm rot="10800000" flipV="1">
            <a:off x="4603564" y="3200399"/>
            <a:ext cx="44637" cy="3156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7-Point Star 34"/>
          <p:cNvSpPr/>
          <p:nvPr/>
        </p:nvSpPr>
        <p:spPr>
          <a:xfrm>
            <a:off x="4191000" y="2731135"/>
            <a:ext cx="620943" cy="850265"/>
          </a:xfrm>
          <a:prstGeom prst="star7">
            <a:avLst>
              <a:gd name="adj" fmla="val 22842"/>
              <a:gd name="hf" fmla="val 102572"/>
              <a:gd name="vf" fmla="val 10521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Left Brace 35"/>
          <p:cNvSpPr/>
          <p:nvPr/>
        </p:nvSpPr>
        <p:spPr>
          <a:xfrm>
            <a:off x="4876800" y="1981200"/>
            <a:ext cx="1524000" cy="2362200"/>
          </a:xfrm>
          <a:prstGeom prst="leftBrace">
            <a:avLst>
              <a:gd name="adj1" fmla="val 8333"/>
              <a:gd name="adj2" fmla="val 48746"/>
            </a:avLst>
          </a:prstGeom>
          <a:ln w="57150" cap="rnd"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4800600" y="2667000"/>
            <a:ext cx="91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Final </a:t>
            </a:r>
          </a:p>
          <a:p>
            <a:endParaRPr lang="en-US" i="1" dirty="0" smtClean="0"/>
          </a:p>
          <a:p>
            <a:r>
              <a:rPr lang="en-US" i="1" dirty="0" smtClean="0"/>
              <a:t>States</a:t>
            </a:r>
            <a:endParaRPr lang="en-US" i="1" dirty="0"/>
          </a:p>
        </p:txBody>
      </p:sp>
      <p:sp>
        <p:nvSpPr>
          <p:cNvPr id="40" name="TextBox 39"/>
          <p:cNvSpPr txBox="1"/>
          <p:nvPr/>
        </p:nvSpPr>
        <p:spPr>
          <a:xfrm>
            <a:off x="5791200" y="20574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Elastic </a:t>
            </a:r>
          </a:p>
          <a:p>
            <a:r>
              <a:rPr lang="en-US" dirty="0" smtClean="0"/>
              <a:t>scattering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791200" y="2819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Inelastic </a:t>
            </a:r>
          </a:p>
          <a:p>
            <a:r>
              <a:rPr lang="en-US" dirty="0" smtClean="0"/>
              <a:t>scattering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010400" y="20574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W =</a:t>
            </a:r>
            <a:r>
              <a:rPr lang="en-US" sz="2800" dirty="0" smtClean="0">
                <a:solidFill>
                  <a:srgbClr val="0070C0"/>
                </a:solidFill>
              </a:rPr>
              <a:t> M</a:t>
            </a:r>
            <a:r>
              <a:rPr lang="en-US" sz="2800" dirty="0" smtClean="0">
                <a:solidFill>
                  <a:srgbClr val="00B050"/>
                </a:solidFill>
              </a:rPr>
              <a:t> 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010400" y="28956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W &gt;</a:t>
            </a:r>
            <a:r>
              <a:rPr lang="en-US" sz="2800" dirty="0" smtClean="0">
                <a:solidFill>
                  <a:srgbClr val="0070C0"/>
                </a:solidFill>
              </a:rPr>
              <a:t> M + m</a:t>
            </a:r>
            <a:r>
              <a:rPr lang="en-US" sz="2800" baseline="-25000" dirty="0" smtClean="0">
                <a:solidFill>
                  <a:srgbClr val="0070C0"/>
                </a:solidFill>
                <a:latin typeface="Symbol" pitchFamily="18" charset="2"/>
              </a:rPr>
              <a:t>p</a:t>
            </a:r>
            <a:r>
              <a:rPr lang="en-US" sz="2800" dirty="0" smtClean="0">
                <a:solidFill>
                  <a:srgbClr val="00B050"/>
                </a:solidFill>
              </a:rPr>
              <a:t> 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086600" y="35052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W =</a:t>
            </a:r>
            <a:r>
              <a:rPr lang="en-US" sz="2800" dirty="0" smtClean="0">
                <a:solidFill>
                  <a:srgbClr val="0070C0"/>
                </a:solidFill>
              </a:rPr>
              <a:t> M</a:t>
            </a:r>
            <a:r>
              <a:rPr lang="en-US" sz="2800" baseline="-25000" dirty="0" smtClean="0">
                <a:solidFill>
                  <a:srgbClr val="0070C0"/>
                </a:solidFill>
              </a:rPr>
              <a:t>R</a:t>
            </a:r>
            <a:r>
              <a:rPr lang="en-US" sz="2800" dirty="0" smtClean="0">
                <a:solidFill>
                  <a:srgbClr val="00B050"/>
                </a:solidFill>
              </a:rPr>
              <a:t> 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91200" y="3505200"/>
            <a:ext cx="1451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Resonance</a:t>
            </a:r>
          </a:p>
          <a:p>
            <a:r>
              <a:rPr lang="en-US" dirty="0" smtClean="0"/>
              <a:t>scattering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3505200" y="2438400"/>
            <a:ext cx="489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W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10668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Overview of nucleon form factor measurements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2743200"/>
            <a:ext cx="8382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800" dirty="0" smtClean="0"/>
              <a:t>Review articles </a:t>
            </a:r>
          </a:p>
          <a:p>
            <a:pPr marL="342900" indent="-342900"/>
            <a:endParaRPr lang="en-US" sz="1600" b="1" dirty="0" smtClean="0"/>
          </a:p>
          <a:p>
            <a:pPr marL="342900" indent="-342900"/>
            <a:r>
              <a:rPr lang="en-US" sz="1600" b="1" dirty="0" smtClean="0"/>
              <a:t>	     </a:t>
            </a:r>
            <a:r>
              <a:rPr lang="en-US" sz="1600" dirty="0" smtClean="0"/>
              <a:t>C. F. </a:t>
            </a:r>
            <a:r>
              <a:rPr lang="en-US" sz="1600" dirty="0" err="1" smtClean="0"/>
              <a:t>Perdrisat</a:t>
            </a:r>
            <a:r>
              <a:rPr lang="en-US" sz="1600" dirty="0" smtClean="0"/>
              <a:t>, V. Punjabi, M.  Vanderhaeghen</a:t>
            </a:r>
            <a:r>
              <a:rPr lang="en-US" sz="1600" b="1" dirty="0" smtClean="0"/>
              <a:t>Prog.Part.Nucl.Phys.59:694,2007</a:t>
            </a:r>
            <a:endParaRPr lang="en-US" sz="1600" dirty="0" smtClean="0"/>
          </a:p>
          <a:p>
            <a:pPr marL="342900" indent="-342900"/>
            <a:endParaRPr lang="en-US" sz="1600" dirty="0" smtClean="0"/>
          </a:p>
          <a:p>
            <a:pPr marL="342900" indent="-342900"/>
            <a:r>
              <a:rPr lang="en-US" sz="1600" dirty="0" smtClean="0"/>
              <a:t>          J. Arrington, C.  D. Roberts, J. M. </a:t>
            </a:r>
            <a:r>
              <a:rPr lang="en-US" sz="1600" dirty="0" err="1" smtClean="0"/>
              <a:t>Zanotti</a:t>
            </a:r>
            <a:r>
              <a:rPr lang="en-US" sz="1600" dirty="0" smtClean="0"/>
              <a:t>, </a:t>
            </a:r>
            <a:r>
              <a:rPr lang="en-US" sz="1600" b="1" dirty="0" smtClean="0"/>
              <a:t>J.Phys.G34:S23-S52,2007</a:t>
            </a:r>
          </a:p>
          <a:p>
            <a:pPr marL="342900" indent="-342900"/>
            <a:endParaRPr lang="en-US" sz="1600" b="1" dirty="0" smtClean="0"/>
          </a:p>
          <a:p>
            <a:pPr marL="342900" indent="-342900"/>
            <a:endParaRPr lang="en-US" sz="1600" b="1" dirty="0" smtClean="0"/>
          </a:p>
          <a:p>
            <a:pPr marL="342900" indent="-342900"/>
            <a:endParaRPr lang="en-US" sz="1600" b="1" dirty="0" smtClean="0"/>
          </a:p>
          <a:p>
            <a:pPr marL="342900" indent="-342900"/>
            <a:endParaRPr lang="en-US" sz="1600" b="1" dirty="0" smtClean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2197" y="4419600"/>
            <a:ext cx="7133603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4876800"/>
            <a:ext cx="700573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Electron-Nucleon Cross Section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0668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Single photon exchange  (Born) approximation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773238" y="1679575"/>
          <a:ext cx="6126162" cy="1520825"/>
        </p:xfrm>
        <a:graphic>
          <a:graphicData uri="http://schemas.openxmlformats.org/presentationml/2006/ole">
            <p:oleObj spid="_x0000_s38914" name="Equation" r:id="rId3" imgW="3429000" imgH="850900" progId="Equation.3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6214110" y="1143000"/>
          <a:ext cx="1786890" cy="400050"/>
        </p:xfrm>
        <a:graphic>
          <a:graphicData uri="http://schemas.openxmlformats.org/presentationml/2006/ole">
            <p:oleObj spid="_x0000_s38915" name="Equation" r:id="rId4" imgW="850900" imgH="190500" progId="Equation.3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2819400" y="3479800"/>
          <a:ext cx="4132263" cy="482600"/>
        </p:xfrm>
        <a:graphic>
          <a:graphicData uri="http://schemas.openxmlformats.org/presentationml/2006/ole">
            <p:oleObj spid="_x0000_s38916" name="Equation" r:id="rId5" imgW="1739900" imgH="203200" progId="Equation.3">
              <p:embed/>
            </p:oleObj>
          </a:graphicData>
        </a:graphic>
      </p:graphicFrame>
      <p:graphicFrame>
        <p:nvGraphicFramePr>
          <p:cNvPr id="37894" name="Object 6"/>
          <p:cNvGraphicFramePr>
            <a:graphicFrameLocks noChangeAspect="1"/>
          </p:cNvGraphicFramePr>
          <p:nvPr/>
        </p:nvGraphicFramePr>
        <p:xfrm>
          <a:off x="2819400" y="4165600"/>
          <a:ext cx="4041775" cy="482600"/>
        </p:xfrm>
        <a:graphic>
          <a:graphicData uri="http://schemas.openxmlformats.org/presentationml/2006/ole">
            <p:oleObj spid="_x0000_s38917" name="Equation" r:id="rId6" imgW="1701800" imgH="203200" progId="Equation.3">
              <p:embed/>
            </p:oleObj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609600" y="5029200"/>
            <a:ext cx="2743200" cy="646331"/>
            <a:chOff x="457200" y="5715000"/>
            <a:chExt cx="2743200" cy="646331"/>
          </a:xfrm>
        </p:grpSpPr>
        <p:sp>
          <p:nvSpPr>
            <p:cNvPr id="13" name="TextBox 12"/>
            <p:cNvSpPr txBox="1"/>
            <p:nvPr/>
          </p:nvSpPr>
          <p:spPr>
            <a:xfrm>
              <a:off x="457200" y="5715000"/>
              <a:ext cx="1676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/>
                <a:t>Low Q</a:t>
              </a:r>
              <a:r>
                <a:rPr lang="en-US" sz="3600" baseline="30000" dirty="0" smtClean="0"/>
                <a:t>2</a:t>
              </a:r>
              <a:r>
                <a:rPr lang="en-US" sz="3600" dirty="0" smtClean="0"/>
                <a:t> </a:t>
              </a:r>
              <a:endParaRPr lang="en-US" sz="3600" dirty="0"/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2057400" y="5867400"/>
              <a:ext cx="1143000" cy="4572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38918" name="Object 6"/>
          <p:cNvGraphicFramePr>
            <a:graphicFrameLocks noChangeAspect="1"/>
          </p:cNvGraphicFramePr>
          <p:nvPr/>
        </p:nvGraphicFramePr>
        <p:xfrm>
          <a:off x="3733800" y="5105400"/>
          <a:ext cx="2881313" cy="727075"/>
        </p:xfrm>
        <a:graphic>
          <a:graphicData uri="http://schemas.openxmlformats.org/presentationml/2006/ole">
            <p:oleObj spid="_x0000_s38918" name="Equation" r:id="rId7" imgW="1612900" imgH="406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76400"/>
            <a:ext cx="602562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Up-Down Arrow 10"/>
          <p:cNvSpPr/>
          <p:nvPr/>
        </p:nvSpPr>
        <p:spPr>
          <a:xfrm>
            <a:off x="7315200" y="1828800"/>
            <a:ext cx="304800" cy="6096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52400" y="9144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Proton is an extended charge potential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733800" y="1143000"/>
            <a:ext cx="1219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715000" y="3124200"/>
            <a:ext cx="3276600" cy="707886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Proton has a </a:t>
            </a:r>
          </a:p>
          <a:p>
            <a:r>
              <a:rPr lang="en-US" sz="2000" dirty="0" smtClean="0"/>
              <a:t>radius of 0.80 x 10</a:t>
            </a:r>
            <a:r>
              <a:rPr lang="en-US" sz="2000" baseline="30000" dirty="0" smtClean="0"/>
              <a:t>-13</a:t>
            </a:r>
            <a:r>
              <a:rPr lang="en-US" sz="2000" dirty="0" smtClean="0"/>
              <a:t> cm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3429000" y="5943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fm</a:t>
            </a:r>
            <a:r>
              <a:rPr lang="en-US" baseline="30000" dirty="0" smtClean="0"/>
              <a:t>-2</a:t>
            </a:r>
            <a:endParaRPr lang="en-US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6096000" y="6019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= 0.5 GeV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cxnSp>
        <p:nvCxnSpPr>
          <p:cNvPr id="23" name="Curved Connector 22"/>
          <p:cNvCxnSpPr/>
          <p:nvPr/>
        </p:nvCxnSpPr>
        <p:spPr>
          <a:xfrm rot="10800000">
            <a:off x="5562600" y="5867400"/>
            <a:ext cx="609600" cy="3048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6400800"/>
            <a:ext cx="34480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6019800" y="5410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“Dipole” shape</a:t>
            </a:r>
            <a:endParaRPr lang="en-US" dirty="0"/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Form Factor Measurements</a:t>
            </a:r>
            <a:endParaRPr lang="en-US" dirty="0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2790092" y="1143000"/>
          <a:ext cx="715108" cy="387350"/>
        </p:xfrm>
        <a:graphic>
          <a:graphicData uri="http://schemas.openxmlformats.org/presentationml/2006/ole">
            <p:oleObj spid="_x0000_s40962" name="Equation" r:id="rId5" imgW="304800" imgH="165100" progId="Equation.3">
              <p:embed/>
            </p:oleObj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/>
        </p:nvGraphicFramePr>
        <p:xfrm>
          <a:off x="5232400" y="990600"/>
          <a:ext cx="3371850" cy="685800"/>
        </p:xfrm>
        <a:graphic>
          <a:graphicData uri="http://schemas.openxmlformats.org/presentationml/2006/ole">
            <p:oleObj spid="_x0000_s40963" name="Equation" r:id="rId6" imgW="1498600" imgH="304800" progId="Equation.3">
              <p:embed/>
            </p:oleObj>
          </a:graphicData>
        </a:graphic>
      </p:graphicFrame>
      <p:graphicFrame>
        <p:nvGraphicFramePr>
          <p:cNvPr id="40964" name="Object 4"/>
          <p:cNvGraphicFramePr>
            <a:graphicFrameLocks noChangeAspect="1"/>
          </p:cNvGraphicFramePr>
          <p:nvPr/>
        </p:nvGraphicFramePr>
        <p:xfrm>
          <a:off x="6324600" y="2425700"/>
          <a:ext cx="1879600" cy="482600"/>
        </p:xfrm>
        <a:graphic>
          <a:graphicData uri="http://schemas.openxmlformats.org/presentationml/2006/ole">
            <p:oleObj spid="_x0000_s40964" name="Equation" r:id="rId7" imgW="939800" imgH="241300" progId="Equation.3">
              <p:embed/>
            </p:oleObj>
          </a:graphicData>
        </a:graphic>
      </p:graphicFrame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6172200" y="4102100"/>
          <a:ext cx="1879600" cy="457200"/>
        </p:xfrm>
        <a:graphic>
          <a:graphicData uri="http://schemas.openxmlformats.org/presentationml/2006/ole">
            <p:oleObj spid="_x0000_s40965" name="Equation" r:id="rId8" imgW="939800" imgH="228600" progId="Equation.3">
              <p:embed/>
            </p:oleObj>
          </a:graphicData>
        </a:graphic>
      </p:graphicFrame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6070600" y="4559300"/>
          <a:ext cx="2082800" cy="939800"/>
        </p:xfrm>
        <a:graphic>
          <a:graphicData uri="http://schemas.openxmlformats.org/presentationml/2006/ole">
            <p:oleObj spid="_x0000_s40966" name="Equation" r:id="rId9" imgW="1041400" imgH="469900" progId="Equation.3">
              <p:embed/>
            </p:oleObj>
          </a:graphicData>
        </a:graphic>
      </p:graphicFrame>
      <p:graphicFrame>
        <p:nvGraphicFramePr>
          <p:cNvPr id="40969" name="Object 9"/>
          <p:cNvGraphicFramePr>
            <a:graphicFrameLocks noChangeAspect="1"/>
          </p:cNvGraphicFramePr>
          <p:nvPr/>
        </p:nvGraphicFramePr>
        <p:xfrm>
          <a:off x="457200" y="2159000"/>
          <a:ext cx="914400" cy="355600"/>
        </p:xfrm>
        <a:graphic>
          <a:graphicData uri="http://schemas.openxmlformats.org/presentationml/2006/ole">
            <p:oleObj spid="_x0000_s40969" name="Equation" r:id="rId10" imgW="457200" imgH="177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" y="10668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center of mass of the </a:t>
            </a:r>
            <a:r>
              <a:rPr lang="en-US" sz="2400" dirty="0" err="1" smtClean="0"/>
              <a:t>eN</a:t>
            </a:r>
            <a:r>
              <a:rPr lang="en-US" sz="2400" dirty="0" smtClean="0"/>
              <a:t> system (</a:t>
            </a:r>
            <a:r>
              <a:rPr lang="en-US" sz="2400" dirty="0" err="1" smtClean="0"/>
              <a:t>Breit</a:t>
            </a:r>
            <a:r>
              <a:rPr lang="en-US" sz="2400" dirty="0" smtClean="0"/>
              <a:t> frame), </a:t>
            </a:r>
          </a:p>
          <a:p>
            <a:r>
              <a:rPr lang="en-US" sz="2400" dirty="0" smtClean="0"/>
              <a:t> no energy transfer  </a:t>
            </a:r>
            <a:r>
              <a:rPr lang="en-US" sz="2400" dirty="0" err="1" smtClean="0">
                <a:latin typeface="Symbol" pitchFamily="18" charset="2"/>
              </a:rPr>
              <a:t>n</a:t>
            </a:r>
            <a:r>
              <a:rPr lang="en-US" sz="2400" baseline="-25000" dirty="0" err="1" smtClean="0"/>
              <a:t>CM</a:t>
            </a:r>
            <a:r>
              <a:rPr lang="en-US" sz="2400" dirty="0" smtClean="0"/>
              <a:t> = 0 so </a:t>
            </a:r>
            <a:endParaRPr lang="en-US" sz="2400" dirty="0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505200"/>
            <a:ext cx="31750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429000"/>
            <a:ext cx="3094166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TextBox 29"/>
          <p:cNvSpPr txBox="1"/>
          <p:nvPr/>
        </p:nvSpPr>
        <p:spPr>
          <a:xfrm>
            <a:off x="1219200" y="2133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 charge distribution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562600" y="21336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 magnetization distribution</a:t>
            </a: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0813" cy="990600"/>
          </a:xfrm>
          <a:solidFill>
            <a:schemeClr val="accent3"/>
          </a:solidFill>
        </p:spPr>
        <p:txBody>
          <a:bodyPr/>
          <a:lstStyle/>
          <a:p>
            <a:r>
              <a:rPr lang="en-US" dirty="0" err="1" smtClean="0"/>
              <a:t>Sach’s</a:t>
            </a:r>
            <a:r>
              <a:rPr lang="en-US" dirty="0" smtClean="0"/>
              <a:t> Electric and Magnetic Form Factors</a:t>
            </a:r>
            <a:endParaRPr lang="en-US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4800600" y="1447800"/>
          <a:ext cx="980621" cy="438150"/>
        </p:xfrm>
        <a:graphic>
          <a:graphicData uri="http://schemas.openxmlformats.org/presentationml/2006/ole">
            <p:oleObj spid="_x0000_s41986" name="Equation" r:id="rId5" imgW="596900" imgH="266700" progId="Equation.3">
              <p:embed/>
            </p:oleObj>
          </a:graphicData>
        </a:graphic>
      </p:graphicFrame>
      <p:graphicFrame>
        <p:nvGraphicFramePr>
          <p:cNvPr id="41987" name="Object 3"/>
          <p:cNvGraphicFramePr>
            <a:graphicFrameLocks noChangeAspect="1"/>
          </p:cNvGraphicFramePr>
          <p:nvPr/>
        </p:nvGraphicFramePr>
        <p:xfrm>
          <a:off x="381000" y="2203450"/>
          <a:ext cx="714375" cy="387350"/>
        </p:xfrm>
        <a:graphic>
          <a:graphicData uri="http://schemas.openxmlformats.org/presentationml/2006/ole">
            <p:oleObj spid="_x0000_s41987" name="Equation" r:id="rId6" imgW="304800" imgH="165100" progId="Equation.3">
              <p:embed/>
            </p:oleObj>
          </a:graphicData>
        </a:graphic>
      </p:graphicFrame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4772025" y="2189163"/>
          <a:ext cx="714375" cy="417512"/>
        </p:xfrm>
        <a:graphic>
          <a:graphicData uri="http://schemas.openxmlformats.org/presentationml/2006/ole">
            <p:oleObj spid="_x0000_s41988" name="Equation" r:id="rId7" imgW="304800" imgH="177800" progId="Equation.3">
              <p:embed/>
            </p:oleObj>
          </a:graphicData>
        </a:graphic>
      </p:graphicFrame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847725" y="2890838"/>
          <a:ext cx="2743200" cy="542925"/>
        </p:xfrm>
        <a:graphic>
          <a:graphicData uri="http://schemas.openxmlformats.org/presentationml/2006/ole">
            <p:oleObj spid="_x0000_s41989" name="Equation" r:id="rId8" imgW="1219200" imgH="241300" progId="Equation.3">
              <p:embed/>
            </p:oleObj>
          </a:graphicData>
        </a:graphic>
      </p:graphicFrame>
      <p:graphicFrame>
        <p:nvGraphicFramePr>
          <p:cNvPr id="41990" name="Object 6"/>
          <p:cNvGraphicFramePr>
            <a:graphicFrameLocks noChangeAspect="1"/>
          </p:cNvGraphicFramePr>
          <p:nvPr/>
        </p:nvGraphicFramePr>
        <p:xfrm>
          <a:off x="4833938" y="2886075"/>
          <a:ext cx="2828925" cy="542925"/>
        </p:xfrm>
        <a:graphic>
          <a:graphicData uri="http://schemas.openxmlformats.org/presentationml/2006/ole">
            <p:oleObj spid="_x0000_s41990" name="Equation" r:id="rId9" imgW="1257300" imgH="241300" progId="Equation.3">
              <p:embed/>
            </p:oleObj>
          </a:graphicData>
        </a:graphic>
      </p:graphicFrame>
      <p:graphicFrame>
        <p:nvGraphicFramePr>
          <p:cNvPr id="41991" name="Object 7"/>
          <p:cNvGraphicFramePr>
            <a:graphicFrameLocks noChangeAspect="1"/>
          </p:cNvGraphicFramePr>
          <p:nvPr/>
        </p:nvGraphicFramePr>
        <p:xfrm>
          <a:off x="1981200" y="4368800"/>
          <a:ext cx="5147887" cy="1803400"/>
        </p:xfrm>
        <a:graphic>
          <a:graphicData uri="http://schemas.openxmlformats.org/presentationml/2006/ole">
            <p:oleObj spid="_x0000_s41991" name="Equation" r:id="rId10" imgW="1993900" imgH="698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Electron-Nucleon Cross Section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0668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Single photon exchange  (Born) approximation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828800" y="1679575"/>
          <a:ext cx="6013450" cy="1520825"/>
        </p:xfrm>
        <a:graphic>
          <a:graphicData uri="http://schemas.openxmlformats.org/presentationml/2006/ole">
            <p:oleObj spid="_x0000_s37891" name="Equation" r:id="rId3" imgW="3365500" imgH="850900" progId="Equation.3">
              <p:embed/>
            </p:oleObj>
          </a:graphicData>
        </a:graphic>
      </p:graphicFrame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5118808"/>
            <a:ext cx="7620000" cy="74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6214110" y="1143000"/>
          <a:ext cx="1786890" cy="400050"/>
        </p:xfrm>
        <a:graphic>
          <a:graphicData uri="http://schemas.openxmlformats.org/presentationml/2006/ole">
            <p:oleObj spid="_x0000_s37892" name="Equation" r:id="rId5" imgW="850900" imgH="190500" progId="Equation.3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2819400" y="3479800"/>
          <a:ext cx="4132263" cy="482600"/>
        </p:xfrm>
        <a:graphic>
          <a:graphicData uri="http://schemas.openxmlformats.org/presentationml/2006/ole">
            <p:oleObj spid="_x0000_s37893" name="Equation" r:id="rId6" imgW="1739900" imgH="203200" progId="Equation.3">
              <p:embed/>
            </p:oleObj>
          </a:graphicData>
        </a:graphic>
      </p:graphicFrame>
      <p:graphicFrame>
        <p:nvGraphicFramePr>
          <p:cNvPr id="37894" name="Object 6"/>
          <p:cNvGraphicFramePr>
            <a:graphicFrameLocks noChangeAspect="1"/>
          </p:cNvGraphicFramePr>
          <p:nvPr/>
        </p:nvGraphicFramePr>
        <p:xfrm>
          <a:off x="2819400" y="4165600"/>
          <a:ext cx="4041775" cy="482600"/>
        </p:xfrm>
        <a:graphic>
          <a:graphicData uri="http://schemas.openxmlformats.org/presentationml/2006/ole">
            <p:oleObj spid="_x0000_s37894" name="Equation" r:id="rId7" imgW="17018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828800"/>
            <a:ext cx="3862388" cy="4763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286000"/>
            <a:ext cx="4344506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3048000"/>
            <a:ext cx="25487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Curved Connector 11"/>
          <p:cNvCxnSpPr/>
          <p:nvPr/>
        </p:nvCxnSpPr>
        <p:spPr>
          <a:xfrm rot="10800000" flipV="1">
            <a:off x="1752600" y="3810000"/>
            <a:ext cx="4648200" cy="1752600"/>
          </a:xfrm>
          <a:prstGeom prst="curvedConnector3">
            <a:avLst>
              <a:gd name="adj1" fmla="val 20492"/>
            </a:avLst>
          </a:prstGeom>
          <a:ln w="53975"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rot="10800000" flipV="1">
            <a:off x="3505200" y="4038600"/>
            <a:ext cx="4800600" cy="685800"/>
          </a:xfrm>
          <a:prstGeom prst="curvedConnector3">
            <a:avLst>
              <a:gd name="adj1" fmla="val -794"/>
            </a:avLst>
          </a:prstGeom>
          <a:ln w="57150">
            <a:solidFill>
              <a:srgbClr val="FF0000"/>
            </a:solidFill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543800" y="45720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Slope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29200" y="51816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Intercept</a:t>
            </a:r>
            <a:endParaRPr lang="en-US" sz="2800" dirty="0">
              <a:solidFill>
                <a:srgbClr val="00B0F0"/>
              </a:solidFill>
            </a:endParaRPr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1066800"/>
            <a:ext cx="7620000" cy="74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Elastic cross section in G</a:t>
            </a:r>
            <a:r>
              <a:rPr lang="en-US" baseline="-25000" dirty="0" smtClean="0"/>
              <a:t>E</a:t>
            </a:r>
            <a:r>
              <a:rPr lang="en-US" dirty="0" smtClean="0"/>
              <a:t> and G</a:t>
            </a:r>
            <a:r>
              <a:rPr lang="en-US" baseline="-25000" dirty="0" smtClean="0"/>
              <a:t>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Proton Form Factors: </a:t>
            </a:r>
            <a:r>
              <a:rPr lang="en-US" dirty="0" err="1" smtClean="0"/>
              <a:t>G</a:t>
            </a:r>
            <a:r>
              <a:rPr lang="en-US" sz="3200" baseline="-25000" dirty="0" err="1" smtClean="0"/>
              <a:t>Mp</a:t>
            </a:r>
            <a:r>
              <a:rPr lang="en-US" dirty="0" smtClean="0"/>
              <a:t> and </a:t>
            </a:r>
            <a:r>
              <a:rPr lang="en-US" dirty="0" err="1" smtClean="0"/>
              <a:t>G</a:t>
            </a:r>
            <a:r>
              <a:rPr lang="en-US" sz="3200" baseline="-25000" dirty="0" err="1" smtClean="0"/>
              <a:t>Ep</a:t>
            </a:r>
            <a:endParaRPr lang="en-US" dirty="0"/>
          </a:p>
        </p:txBody>
      </p:sp>
      <p:pic>
        <p:nvPicPr>
          <p:cNvPr id="4" name="Content Placeholder 4" descr="gmn_gd_sl4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0" y="838200"/>
            <a:ext cx="4357251" cy="5638796"/>
          </a:xfrm>
        </p:spPr>
      </p:pic>
      <p:sp>
        <p:nvSpPr>
          <p:cNvPr id="5" name="TextBox 4"/>
          <p:cNvSpPr txBox="1"/>
          <p:nvPr/>
        </p:nvSpPr>
        <p:spPr>
          <a:xfrm>
            <a:off x="4648200" y="1066800"/>
            <a:ext cx="419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Experiments from the 1960s to 1990s gave a cumulative data set</a:t>
            </a:r>
            <a:endParaRPr lang="en-US" sz="2000" dirty="0"/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4778375" y="1905000"/>
          <a:ext cx="3679825" cy="482600"/>
        </p:xfrm>
        <a:graphic>
          <a:graphicData uri="http://schemas.openxmlformats.org/presentationml/2006/ole">
            <p:oleObj spid="_x0000_s48130" name="Equation" r:id="rId4" imgW="1549400" imgH="203200" progId="Equation.3">
              <p:embed/>
            </p:oleObj>
          </a:graphicData>
        </a:graphic>
      </p:graphicFrame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5791200" y="2514600"/>
          <a:ext cx="1676400" cy="785149"/>
        </p:xfrm>
        <a:graphic>
          <a:graphicData uri="http://schemas.openxmlformats.org/presentationml/2006/ole">
            <p:oleObj spid="_x0000_s48131" name="Equation" r:id="rId5" imgW="1003300" imgH="4699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Proton Form Factors: </a:t>
            </a:r>
            <a:r>
              <a:rPr lang="en-US" dirty="0" err="1" smtClean="0"/>
              <a:t>G</a:t>
            </a:r>
            <a:r>
              <a:rPr lang="en-US" sz="3200" baseline="-25000" dirty="0" err="1" smtClean="0"/>
              <a:t>Mp</a:t>
            </a:r>
            <a:r>
              <a:rPr lang="en-US" dirty="0" smtClean="0"/>
              <a:t> and </a:t>
            </a:r>
            <a:r>
              <a:rPr lang="en-US" dirty="0" err="1" smtClean="0"/>
              <a:t>G</a:t>
            </a:r>
            <a:r>
              <a:rPr lang="en-US" sz="3200" baseline="-25000" dirty="0" err="1" smtClean="0"/>
              <a:t>Ep</a:t>
            </a:r>
            <a:endParaRPr lang="en-US" dirty="0"/>
          </a:p>
        </p:txBody>
      </p:sp>
      <p:pic>
        <p:nvPicPr>
          <p:cNvPr id="4" name="Content Placeholder 4" descr="gmn_gd_sl4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0" y="838200"/>
            <a:ext cx="4357251" cy="5638796"/>
          </a:xfrm>
        </p:spPr>
      </p:pic>
      <p:sp>
        <p:nvSpPr>
          <p:cNvPr id="5" name="TextBox 4"/>
          <p:cNvSpPr txBox="1"/>
          <p:nvPr/>
        </p:nvSpPr>
        <p:spPr>
          <a:xfrm>
            <a:off x="4648200" y="1066800"/>
            <a:ext cx="419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Experiments from the 1960s to 1990s gave a cumulative data set</a:t>
            </a:r>
            <a:endParaRPr lang="en-US" sz="2000" dirty="0"/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4778375" y="1905000"/>
          <a:ext cx="3679825" cy="482600"/>
        </p:xfrm>
        <a:graphic>
          <a:graphicData uri="http://schemas.openxmlformats.org/presentationml/2006/ole">
            <p:oleObj spid="_x0000_s47106" name="Equation" r:id="rId4" imgW="1549400" imgH="203200" progId="Equation.3">
              <p:embed/>
            </p:oleObj>
          </a:graphicData>
        </a:graphic>
      </p:graphicFrame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5791200" y="2514600"/>
          <a:ext cx="1676400" cy="785149"/>
        </p:xfrm>
        <a:graphic>
          <a:graphicData uri="http://schemas.openxmlformats.org/presentationml/2006/ole">
            <p:oleObj spid="_x0000_s47107" name="Equation" r:id="rId5" imgW="1003300" imgH="469900" progId="Equation.3">
              <p:embed/>
            </p:oleObj>
          </a:graphicData>
        </a:graphic>
      </p:graphicFrame>
      <p:sp>
        <p:nvSpPr>
          <p:cNvPr id="8" name="Right Arrow 7"/>
          <p:cNvSpPr/>
          <p:nvPr/>
        </p:nvSpPr>
        <p:spPr>
          <a:xfrm rot="2668326">
            <a:off x="2136948" y="1595859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53000" y="35052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At large Q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, G</a:t>
            </a:r>
            <a:r>
              <a:rPr lang="en-US" sz="2400" baseline="-25000" dirty="0" smtClean="0"/>
              <a:t>E</a:t>
            </a:r>
            <a:r>
              <a:rPr lang="en-US" sz="2400" dirty="0" smtClean="0"/>
              <a:t> contribution is smaller so difficult to extract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877669"/>
            <a:ext cx="2971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r>
              <a:rPr lang="en-US" baseline="-25000" dirty="0" smtClean="0"/>
              <a:t>E</a:t>
            </a:r>
            <a:r>
              <a:rPr lang="en-US" dirty="0" smtClean="0"/>
              <a:t>  contribution to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is</a:t>
            </a:r>
          </a:p>
          <a:p>
            <a:r>
              <a:rPr lang="en-US" dirty="0" smtClean="0"/>
              <a:t> small then large error bars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Proton Form Factors: </a:t>
            </a:r>
            <a:r>
              <a:rPr lang="en-US" dirty="0" err="1" smtClean="0"/>
              <a:t>G</a:t>
            </a:r>
            <a:r>
              <a:rPr lang="en-US" sz="3200" baseline="-25000" dirty="0" err="1" smtClean="0"/>
              <a:t>Mp</a:t>
            </a:r>
            <a:r>
              <a:rPr lang="en-US" dirty="0" smtClean="0"/>
              <a:t> and </a:t>
            </a:r>
            <a:r>
              <a:rPr lang="en-US" dirty="0" err="1" smtClean="0"/>
              <a:t>G</a:t>
            </a:r>
            <a:r>
              <a:rPr lang="en-US" sz="3200" baseline="-25000" dirty="0" err="1" smtClean="0"/>
              <a:t>Ep</a:t>
            </a:r>
            <a:endParaRPr lang="en-US" dirty="0"/>
          </a:p>
        </p:txBody>
      </p:sp>
      <p:pic>
        <p:nvPicPr>
          <p:cNvPr id="4" name="Content Placeholder 4" descr="gmn_gd_sl4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0" y="838200"/>
            <a:ext cx="4357251" cy="5638796"/>
          </a:xfrm>
        </p:spPr>
      </p:pic>
      <p:sp>
        <p:nvSpPr>
          <p:cNvPr id="5" name="TextBox 4"/>
          <p:cNvSpPr txBox="1"/>
          <p:nvPr/>
        </p:nvSpPr>
        <p:spPr>
          <a:xfrm>
            <a:off x="4648200" y="1066800"/>
            <a:ext cx="419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Experiments from the 1960s to 1990s gave a cumulative data set</a:t>
            </a:r>
            <a:endParaRPr lang="en-US" sz="2000" dirty="0"/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4778375" y="1905000"/>
          <a:ext cx="3679825" cy="482600"/>
        </p:xfrm>
        <a:graphic>
          <a:graphicData uri="http://schemas.openxmlformats.org/presentationml/2006/ole">
            <p:oleObj spid="_x0000_s46082" name="Equation" r:id="rId4" imgW="1549400" imgH="203200" progId="Equation.3">
              <p:embed/>
            </p:oleObj>
          </a:graphicData>
        </a:graphic>
      </p:graphicFrame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5791200" y="2514600"/>
          <a:ext cx="1676400" cy="785149"/>
        </p:xfrm>
        <a:graphic>
          <a:graphicData uri="http://schemas.openxmlformats.org/presentationml/2006/ole">
            <p:oleObj spid="_x0000_s46083" name="Equation" r:id="rId5" imgW="1003300" imgH="469900" progId="Equation.3">
              <p:embed/>
            </p:oleObj>
          </a:graphicData>
        </a:graphic>
      </p:graphicFrame>
      <p:sp>
        <p:nvSpPr>
          <p:cNvPr id="8" name="Right Arrow 7"/>
          <p:cNvSpPr/>
          <p:nvPr/>
        </p:nvSpPr>
        <p:spPr>
          <a:xfrm rot="2668326">
            <a:off x="2136948" y="1595859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53000" y="35052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At large Q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, G</a:t>
            </a:r>
            <a:r>
              <a:rPr lang="en-US" sz="2400" baseline="-25000" dirty="0" smtClean="0"/>
              <a:t>E</a:t>
            </a:r>
            <a:r>
              <a:rPr lang="en-US" sz="2400" dirty="0" smtClean="0"/>
              <a:t> contribution is smaller so difficult to extract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914400"/>
            <a:ext cx="2895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GE &gt; 1 then large error bars and spread in data.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4927937"/>
            <a:ext cx="4419600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</a:t>
            </a:r>
            <a:r>
              <a:rPr lang="en-US" sz="2000" baseline="-25000" dirty="0" smtClean="0"/>
              <a:t>M </a:t>
            </a:r>
            <a:r>
              <a:rPr lang="en-US" sz="2000" dirty="0" smtClean="0"/>
              <a:t>measured to 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= 30</a:t>
            </a:r>
          </a:p>
          <a:p>
            <a:endParaRPr lang="en-US" sz="2000" dirty="0" smtClean="0"/>
          </a:p>
          <a:p>
            <a:r>
              <a:rPr lang="en-US" sz="2000" dirty="0" smtClean="0"/>
              <a:t>G</a:t>
            </a:r>
            <a:r>
              <a:rPr lang="en-US" sz="2000" baseline="-25000" dirty="0" smtClean="0"/>
              <a:t>E</a:t>
            </a:r>
            <a:r>
              <a:rPr lang="en-US" sz="2000" dirty="0" smtClean="0"/>
              <a:t> measured well only to 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= 1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066800"/>
            <a:ext cx="4191000" cy="561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876800" y="1600200"/>
            <a:ext cx="4267200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Symbol" pitchFamily="18" charset="2"/>
              </a:rPr>
              <a:t>s</a:t>
            </a:r>
            <a:r>
              <a:rPr lang="en-US" sz="2800" baseline="-25000" dirty="0" err="1" smtClean="0"/>
              <a:t>elastic</a:t>
            </a:r>
            <a:r>
              <a:rPr lang="en-US" sz="2800" baseline="-25000" dirty="0" smtClean="0"/>
              <a:t> </a:t>
            </a:r>
            <a:r>
              <a:rPr lang="en-US" sz="2800" dirty="0" smtClean="0"/>
              <a:t>/</a:t>
            </a:r>
            <a:r>
              <a:rPr lang="en-US" sz="2800" dirty="0" err="1" smtClean="0">
                <a:latin typeface="Symbol" pitchFamily="18" charset="2"/>
              </a:rPr>
              <a:t>s</a:t>
            </a:r>
            <a:r>
              <a:rPr lang="en-US" sz="2800" baseline="-25000" dirty="0" err="1" smtClean="0"/>
              <a:t>Mott</a:t>
            </a:r>
            <a:r>
              <a:rPr lang="en-US" baseline="-25000" dirty="0" smtClean="0"/>
              <a:t> </a:t>
            </a:r>
            <a:r>
              <a:rPr lang="en-US" dirty="0" smtClean="0"/>
              <a:t>drops dramatically</a:t>
            </a:r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r>
              <a:rPr lang="en-US" sz="2400" dirty="0" smtClean="0"/>
              <a:t>At W = 2 </a:t>
            </a:r>
            <a:r>
              <a:rPr lang="en-US" sz="2400" dirty="0" err="1" smtClean="0"/>
              <a:t>GeV</a:t>
            </a:r>
            <a:endParaRPr lang="en-US" sz="2400" dirty="0" smtClean="0"/>
          </a:p>
          <a:p>
            <a:pPr lvl="1"/>
            <a:r>
              <a:rPr lang="en-US" sz="2800" dirty="0" err="1" smtClean="0">
                <a:latin typeface="Symbol" pitchFamily="18" charset="2"/>
              </a:rPr>
              <a:t>s</a:t>
            </a:r>
            <a:r>
              <a:rPr lang="en-US" sz="2800" baseline="-25000" dirty="0" err="1" smtClean="0"/>
              <a:t>inel</a:t>
            </a:r>
            <a:r>
              <a:rPr lang="en-US" sz="2800" dirty="0" smtClean="0"/>
              <a:t>/</a:t>
            </a:r>
            <a:r>
              <a:rPr lang="en-US" sz="2800" dirty="0" err="1" smtClean="0">
                <a:latin typeface="Symbol" pitchFamily="18" charset="2"/>
              </a:rPr>
              <a:t>s</a:t>
            </a:r>
            <a:r>
              <a:rPr lang="en-US" sz="2800" baseline="-25000" dirty="0" err="1" smtClean="0"/>
              <a:t>Mott</a:t>
            </a:r>
            <a:r>
              <a:rPr lang="en-US" sz="2800" baseline="-25000" dirty="0" smtClean="0"/>
              <a:t> </a:t>
            </a:r>
            <a:r>
              <a:rPr lang="en-US" dirty="0" smtClean="0"/>
              <a:t>drops less steeply</a:t>
            </a:r>
          </a:p>
          <a:p>
            <a:pPr lvl="1"/>
            <a:endParaRPr lang="en-US" dirty="0" smtClean="0"/>
          </a:p>
          <a:p>
            <a:r>
              <a:rPr lang="en-US" sz="2400" dirty="0" smtClean="0"/>
              <a:t>At W=3 and 3.5</a:t>
            </a:r>
            <a:r>
              <a:rPr lang="en-US" sz="2400" dirty="0" smtClean="0">
                <a:latin typeface="Symbol" pitchFamily="18" charset="2"/>
              </a:rPr>
              <a:t> </a:t>
            </a:r>
          </a:p>
          <a:p>
            <a:pPr lvl="1"/>
            <a:r>
              <a:rPr lang="en-US" sz="2800" dirty="0" err="1" smtClean="0">
                <a:latin typeface="Symbol" pitchFamily="18" charset="2"/>
              </a:rPr>
              <a:t>s</a:t>
            </a:r>
            <a:r>
              <a:rPr lang="en-US" sz="2800" baseline="-25000" dirty="0" err="1" smtClean="0"/>
              <a:t>inel</a:t>
            </a:r>
            <a:r>
              <a:rPr lang="en-US" sz="2800" dirty="0" smtClean="0"/>
              <a:t>/</a:t>
            </a:r>
            <a:r>
              <a:rPr lang="en-US" sz="2800" dirty="0" err="1" smtClean="0">
                <a:latin typeface="Symbol" pitchFamily="18" charset="2"/>
              </a:rPr>
              <a:t>s</a:t>
            </a:r>
            <a:r>
              <a:rPr lang="en-US" sz="2800" baseline="-25000" dirty="0" err="1" smtClean="0"/>
              <a:t>Mott</a:t>
            </a:r>
            <a:r>
              <a:rPr lang="en-US" sz="2800" baseline="-25000" dirty="0" smtClean="0"/>
              <a:t>  </a:t>
            </a:r>
            <a:r>
              <a:rPr lang="en-US" dirty="0" smtClean="0"/>
              <a:t>almost constant</a:t>
            </a:r>
          </a:p>
          <a:p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953000" y="99060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As Q</a:t>
            </a:r>
            <a:r>
              <a:rPr lang="en-US" sz="2800" u="sng" baseline="30000" dirty="0" smtClean="0"/>
              <a:t>2</a:t>
            </a:r>
            <a:r>
              <a:rPr lang="en-US" sz="2800" u="sng" dirty="0" smtClean="0"/>
              <a:t> increases</a:t>
            </a:r>
            <a:endParaRPr lang="en-US" sz="2800" u="sng" dirty="0"/>
          </a:p>
        </p:txBody>
      </p:sp>
      <p:sp>
        <p:nvSpPr>
          <p:cNvPr id="41" name="TextBox 40"/>
          <p:cNvSpPr txBox="1"/>
          <p:nvPr/>
        </p:nvSpPr>
        <p:spPr>
          <a:xfrm>
            <a:off x="5257800" y="4876800"/>
            <a:ext cx="3352800" cy="1077218"/>
          </a:xfrm>
          <a:prstGeom prst="rect">
            <a:avLst/>
          </a:prstGeom>
          <a:solidFill>
            <a:srgbClr val="FFFF00">
              <a:alpha val="33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Point object inside the proton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838200"/>
          </a:xfrm>
          <a:solidFill>
            <a:schemeClr val="accent5">
              <a:alpha val="31000"/>
            </a:schemeClr>
          </a:solidFill>
        </p:spPr>
        <p:txBody>
          <a:bodyPr>
            <a:normAutofit/>
          </a:bodyPr>
          <a:lstStyle/>
          <a:p>
            <a:r>
              <a:rPr lang="en-US" sz="2800" dirty="0" smtClean="0"/>
              <a:t>Q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dependence of elastic and inelastic cross sections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solidFill>
            <a:srgbClr val="7030A0">
              <a:alpha val="29000"/>
            </a:srgbClr>
          </a:solidFill>
        </p:spPr>
        <p:txBody>
          <a:bodyPr>
            <a:normAutofit/>
          </a:bodyPr>
          <a:lstStyle/>
          <a:p>
            <a:r>
              <a:rPr lang="en-US" dirty="0" smtClean="0"/>
              <a:t>Asymptotic freedom to confinement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95400"/>
            <a:ext cx="822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“point-like” objects in the nucleon are eventually identified as quarks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Theory of Quantum </a:t>
            </a:r>
            <a:r>
              <a:rPr lang="en-US" sz="2400" dirty="0" err="1" smtClean="0"/>
              <a:t>Chromodynamics</a:t>
            </a:r>
            <a:r>
              <a:rPr lang="en-US" sz="2400" dirty="0" smtClean="0"/>
              <a:t> (QCD) with gluons mediating the strong force.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At high energies , the quarks are asymptotically free and </a:t>
            </a:r>
            <a:r>
              <a:rPr lang="en-US" sz="2400" dirty="0" err="1" smtClean="0"/>
              <a:t>perturbative</a:t>
            </a:r>
            <a:r>
              <a:rPr lang="en-US" sz="2400" dirty="0" smtClean="0"/>
              <a:t> QCD approaches can be used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Nucleon Form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Nucleon form factors describe the distribution of charge and magnetization in the nucleon</a:t>
            </a:r>
          </a:p>
          <a:p>
            <a:pPr lvl="1"/>
            <a:r>
              <a:rPr lang="en-US" dirty="0" smtClean="0"/>
              <a:t>This is naturally related to the fact that nucleons are made of quarks </a:t>
            </a:r>
          </a:p>
          <a:p>
            <a:r>
              <a:rPr lang="en-US" dirty="0" smtClean="0"/>
              <a:t>Why measure nucleon form factors?</a:t>
            </a:r>
          </a:p>
          <a:p>
            <a:pPr lvl="1"/>
            <a:r>
              <a:rPr lang="en-US" dirty="0" smtClean="0"/>
              <a:t>Understand structure of the nucleon at short and long distances</a:t>
            </a:r>
          </a:p>
          <a:p>
            <a:pPr lvl="1"/>
            <a:r>
              <a:rPr lang="en-US" dirty="0" smtClean="0"/>
              <a:t>Understand the nature of the strong interaction (Quantum </a:t>
            </a:r>
            <a:r>
              <a:rPr lang="en-US" dirty="0" err="1" smtClean="0"/>
              <a:t>Chromodynoamics</a:t>
            </a:r>
            <a:r>
              <a:rPr lang="en-US" dirty="0" smtClean="0"/>
              <a:t>) at different distance scales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solidFill>
            <a:srgbClr val="7030A0">
              <a:alpha val="29000"/>
            </a:srgbClr>
          </a:solidFill>
        </p:spPr>
        <p:txBody>
          <a:bodyPr>
            <a:normAutofit/>
          </a:bodyPr>
          <a:lstStyle/>
          <a:p>
            <a:r>
              <a:rPr lang="en-US" dirty="0" smtClean="0"/>
              <a:t>Asymptotic freedom to confinement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95400"/>
            <a:ext cx="8229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“point-like” objects in the nucleon are eventually identified as quarks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Theory of Quantum </a:t>
            </a:r>
            <a:r>
              <a:rPr lang="en-US" sz="2000" dirty="0" err="1" smtClean="0"/>
              <a:t>Chromodynamics</a:t>
            </a:r>
            <a:r>
              <a:rPr lang="en-US" sz="2000" dirty="0" smtClean="0"/>
              <a:t> (QCD) with gluons mediating the strong force.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At high energies , the quarks are asymptotically free and </a:t>
            </a:r>
            <a:r>
              <a:rPr lang="en-US" sz="2000" dirty="0" err="1" smtClean="0"/>
              <a:t>perturbative</a:t>
            </a:r>
            <a:r>
              <a:rPr lang="en-US" sz="2000" dirty="0" smtClean="0"/>
              <a:t> QCD approaches can be used.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876800" y="34290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erlin Sans FB" pitchFamily="34" charset="0"/>
              </a:rPr>
              <a:t> Confinement</a:t>
            </a:r>
            <a:endParaRPr lang="en-US" sz="2400" dirty="0">
              <a:latin typeface="Berlin Sans FB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32766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erlin Sans FB" pitchFamily="34" charset="0"/>
              </a:rPr>
              <a:t>No free quarks </a:t>
            </a:r>
            <a:endParaRPr lang="en-US" sz="2400" dirty="0">
              <a:latin typeface="Berlin Sans FB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4191000"/>
            <a:ext cx="7239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The QCD strong coupling increases as the quarks separate from each other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err="1" smtClean="0"/>
              <a:t>Quantatitive</a:t>
            </a:r>
            <a:r>
              <a:rPr lang="en-US" sz="2000" dirty="0" smtClean="0"/>
              <a:t> QCD description of nucleon’s properties remains a puzzle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Study of nucleon elastic form factors is a window see how the QCD strong coupling changes 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12" name="Left-Right Arrow 11"/>
          <p:cNvSpPr/>
          <p:nvPr/>
        </p:nvSpPr>
        <p:spPr>
          <a:xfrm>
            <a:off x="2514600" y="3429000"/>
            <a:ext cx="2133600" cy="609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  <a:solidFill>
            <a:schemeClr val="accent4">
              <a:lumMod val="60000"/>
              <a:lumOff val="40000"/>
              <a:alpha val="21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Elastic FF in </a:t>
            </a:r>
            <a:r>
              <a:rPr lang="en-US" dirty="0" err="1" smtClean="0"/>
              <a:t>perturbative</a:t>
            </a:r>
            <a:r>
              <a:rPr lang="en-US" dirty="0" smtClean="0"/>
              <a:t> QCD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066801"/>
            <a:ext cx="3352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Infinite momentum frame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Nucleon looks like three </a:t>
            </a:r>
            <a:r>
              <a:rPr lang="en-US" dirty="0" err="1" smtClean="0"/>
              <a:t>massless</a:t>
            </a:r>
            <a:r>
              <a:rPr lang="en-US" dirty="0" smtClean="0"/>
              <a:t> quarks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Energy shared by two hard gluon exchanges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Gluon coupling is 1/Q</a:t>
            </a:r>
            <a:r>
              <a:rPr lang="en-US" baseline="30000" dirty="0" smtClean="0"/>
              <a:t>2</a:t>
            </a:r>
          </a:p>
          <a:p>
            <a:endParaRPr lang="en-US" dirty="0"/>
          </a:p>
        </p:txBody>
      </p:sp>
      <p:grpSp>
        <p:nvGrpSpPr>
          <p:cNvPr id="3" name="Group 71"/>
          <p:cNvGrpSpPr/>
          <p:nvPr/>
        </p:nvGrpSpPr>
        <p:grpSpPr>
          <a:xfrm>
            <a:off x="3962400" y="1066800"/>
            <a:ext cx="4648200" cy="3645932"/>
            <a:chOff x="3962400" y="1066800"/>
            <a:chExt cx="4648200" cy="3645932"/>
          </a:xfrm>
        </p:grpSpPr>
        <p:sp>
          <p:nvSpPr>
            <p:cNvPr id="7" name="TextBox 6"/>
            <p:cNvSpPr txBox="1"/>
            <p:nvPr/>
          </p:nvSpPr>
          <p:spPr>
            <a:xfrm>
              <a:off x="6248400" y="1066800"/>
              <a:ext cx="663603" cy="869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solidFill>
                    <a:srgbClr val="FF0000"/>
                  </a:solidFill>
                  <a:latin typeface="Symbol" pitchFamily="18" charset="2"/>
                </a:rPr>
                <a:t>g</a:t>
              </a:r>
              <a:r>
                <a:rPr lang="en-US" sz="3600" baseline="30000" dirty="0" smtClean="0">
                  <a:solidFill>
                    <a:srgbClr val="FF0000"/>
                  </a:solidFill>
                  <a:latin typeface="Symbol" pitchFamily="18" charset="2"/>
                </a:rPr>
                <a:t>*</a:t>
              </a:r>
              <a:endParaRPr lang="en-US" sz="3600" baseline="30000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rot="5400000">
              <a:off x="5041822" y="1282778"/>
              <a:ext cx="1260216" cy="1133061"/>
            </a:xfrm>
            <a:custGeom>
              <a:avLst/>
              <a:gdLst>
                <a:gd name="connsiteX0" fmla="*/ 0 w 2262187"/>
                <a:gd name="connsiteY0" fmla="*/ 257175 h 592931"/>
                <a:gd name="connsiteX1" fmla="*/ 214312 w 2262187"/>
                <a:gd name="connsiteY1" fmla="*/ 42862 h 592931"/>
                <a:gd name="connsiteX2" fmla="*/ 314325 w 2262187"/>
                <a:gd name="connsiteY2" fmla="*/ 71437 h 592931"/>
                <a:gd name="connsiteX3" fmla="*/ 228600 w 2262187"/>
                <a:gd name="connsiteY3" fmla="*/ 471487 h 592931"/>
                <a:gd name="connsiteX4" fmla="*/ 385762 w 2262187"/>
                <a:gd name="connsiteY4" fmla="*/ 471487 h 592931"/>
                <a:gd name="connsiteX5" fmla="*/ 542925 w 2262187"/>
                <a:gd name="connsiteY5" fmla="*/ 157162 h 592931"/>
                <a:gd name="connsiteX6" fmla="*/ 642937 w 2262187"/>
                <a:gd name="connsiteY6" fmla="*/ 42862 h 592931"/>
                <a:gd name="connsiteX7" fmla="*/ 700087 w 2262187"/>
                <a:gd name="connsiteY7" fmla="*/ 114300 h 592931"/>
                <a:gd name="connsiteX8" fmla="*/ 600075 w 2262187"/>
                <a:gd name="connsiteY8" fmla="*/ 471487 h 592931"/>
                <a:gd name="connsiteX9" fmla="*/ 671512 w 2262187"/>
                <a:gd name="connsiteY9" fmla="*/ 500062 h 592931"/>
                <a:gd name="connsiteX10" fmla="*/ 900112 w 2262187"/>
                <a:gd name="connsiteY10" fmla="*/ 100012 h 592931"/>
                <a:gd name="connsiteX11" fmla="*/ 1028700 w 2262187"/>
                <a:gd name="connsiteY11" fmla="*/ 85725 h 592931"/>
                <a:gd name="connsiteX12" fmla="*/ 942975 w 2262187"/>
                <a:gd name="connsiteY12" fmla="*/ 428625 h 592931"/>
                <a:gd name="connsiteX13" fmla="*/ 1028700 w 2262187"/>
                <a:gd name="connsiteY13" fmla="*/ 528637 h 592931"/>
                <a:gd name="connsiteX14" fmla="*/ 1200150 w 2262187"/>
                <a:gd name="connsiteY14" fmla="*/ 157162 h 592931"/>
                <a:gd name="connsiteX15" fmla="*/ 1343025 w 2262187"/>
                <a:gd name="connsiteY15" fmla="*/ 42862 h 592931"/>
                <a:gd name="connsiteX16" fmla="*/ 1357312 w 2262187"/>
                <a:gd name="connsiteY16" fmla="*/ 171450 h 592931"/>
                <a:gd name="connsiteX17" fmla="*/ 1243012 w 2262187"/>
                <a:gd name="connsiteY17" fmla="*/ 528637 h 592931"/>
                <a:gd name="connsiteX18" fmla="*/ 1385887 w 2262187"/>
                <a:gd name="connsiteY18" fmla="*/ 485775 h 592931"/>
                <a:gd name="connsiteX19" fmla="*/ 1600200 w 2262187"/>
                <a:gd name="connsiteY19" fmla="*/ 100012 h 592931"/>
                <a:gd name="connsiteX20" fmla="*/ 1728787 w 2262187"/>
                <a:gd name="connsiteY20" fmla="*/ 42862 h 592931"/>
                <a:gd name="connsiteX21" fmla="*/ 1643062 w 2262187"/>
                <a:gd name="connsiteY21" fmla="*/ 328612 h 592931"/>
                <a:gd name="connsiteX22" fmla="*/ 1600200 w 2262187"/>
                <a:gd name="connsiteY22" fmla="*/ 514350 h 592931"/>
                <a:gd name="connsiteX23" fmla="*/ 1685925 w 2262187"/>
                <a:gd name="connsiteY23" fmla="*/ 542925 h 592931"/>
                <a:gd name="connsiteX24" fmla="*/ 1857375 w 2262187"/>
                <a:gd name="connsiteY24" fmla="*/ 214312 h 592931"/>
                <a:gd name="connsiteX25" fmla="*/ 1985962 w 2262187"/>
                <a:gd name="connsiteY25" fmla="*/ 100012 h 592931"/>
                <a:gd name="connsiteX26" fmla="*/ 2043112 w 2262187"/>
                <a:gd name="connsiteY26" fmla="*/ 214312 h 592931"/>
                <a:gd name="connsiteX27" fmla="*/ 2000250 w 2262187"/>
                <a:gd name="connsiteY27" fmla="*/ 542925 h 592931"/>
                <a:gd name="connsiteX28" fmla="*/ 2228850 w 2262187"/>
                <a:gd name="connsiteY28" fmla="*/ 314325 h 592931"/>
                <a:gd name="connsiteX29" fmla="*/ 2200275 w 2262187"/>
                <a:gd name="connsiteY29" fmla="*/ 314325 h 592931"/>
                <a:gd name="connsiteX30" fmla="*/ 2200275 w 2262187"/>
                <a:gd name="connsiteY30" fmla="*/ 314325 h 592931"/>
                <a:gd name="connsiteX31" fmla="*/ 2143125 w 2262187"/>
                <a:gd name="connsiteY31" fmla="*/ 285750 h 59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262187" h="592931">
                  <a:moveTo>
                    <a:pt x="0" y="257175"/>
                  </a:moveTo>
                  <a:cubicBezTo>
                    <a:pt x="80962" y="165496"/>
                    <a:pt x="161925" y="73818"/>
                    <a:pt x="214312" y="42862"/>
                  </a:cubicBezTo>
                  <a:cubicBezTo>
                    <a:pt x="266699" y="11906"/>
                    <a:pt x="311944" y="0"/>
                    <a:pt x="314325" y="71437"/>
                  </a:cubicBezTo>
                  <a:cubicBezTo>
                    <a:pt x="316706" y="142874"/>
                    <a:pt x="216694" y="404812"/>
                    <a:pt x="228600" y="471487"/>
                  </a:cubicBezTo>
                  <a:cubicBezTo>
                    <a:pt x="240506" y="538162"/>
                    <a:pt x="333375" y="523874"/>
                    <a:pt x="385762" y="471487"/>
                  </a:cubicBezTo>
                  <a:cubicBezTo>
                    <a:pt x="438149" y="419100"/>
                    <a:pt x="500063" y="228599"/>
                    <a:pt x="542925" y="157162"/>
                  </a:cubicBezTo>
                  <a:cubicBezTo>
                    <a:pt x="585787" y="85725"/>
                    <a:pt x="616743" y="50006"/>
                    <a:pt x="642937" y="42862"/>
                  </a:cubicBezTo>
                  <a:cubicBezTo>
                    <a:pt x="669131" y="35718"/>
                    <a:pt x="707231" y="42863"/>
                    <a:pt x="700087" y="114300"/>
                  </a:cubicBezTo>
                  <a:cubicBezTo>
                    <a:pt x="692943" y="185737"/>
                    <a:pt x="604837" y="407193"/>
                    <a:pt x="600075" y="471487"/>
                  </a:cubicBezTo>
                  <a:cubicBezTo>
                    <a:pt x="595313" y="535781"/>
                    <a:pt x="621506" y="561975"/>
                    <a:pt x="671512" y="500062"/>
                  </a:cubicBezTo>
                  <a:cubicBezTo>
                    <a:pt x="721518" y="438150"/>
                    <a:pt x="840581" y="169068"/>
                    <a:pt x="900112" y="100012"/>
                  </a:cubicBezTo>
                  <a:cubicBezTo>
                    <a:pt x="959643" y="30956"/>
                    <a:pt x="1021556" y="30956"/>
                    <a:pt x="1028700" y="85725"/>
                  </a:cubicBezTo>
                  <a:cubicBezTo>
                    <a:pt x="1035844" y="140494"/>
                    <a:pt x="942975" y="354806"/>
                    <a:pt x="942975" y="428625"/>
                  </a:cubicBezTo>
                  <a:cubicBezTo>
                    <a:pt x="942975" y="502444"/>
                    <a:pt x="985838" y="573881"/>
                    <a:pt x="1028700" y="528637"/>
                  </a:cubicBezTo>
                  <a:cubicBezTo>
                    <a:pt x="1071563" y="483393"/>
                    <a:pt x="1147763" y="238125"/>
                    <a:pt x="1200150" y="157162"/>
                  </a:cubicBezTo>
                  <a:cubicBezTo>
                    <a:pt x="1252538" y="76200"/>
                    <a:pt x="1316831" y="40481"/>
                    <a:pt x="1343025" y="42862"/>
                  </a:cubicBezTo>
                  <a:cubicBezTo>
                    <a:pt x="1369219" y="45243"/>
                    <a:pt x="1373981" y="90488"/>
                    <a:pt x="1357312" y="171450"/>
                  </a:cubicBezTo>
                  <a:cubicBezTo>
                    <a:pt x="1340643" y="252413"/>
                    <a:pt x="1238250" y="476250"/>
                    <a:pt x="1243012" y="528637"/>
                  </a:cubicBezTo>
                  <a:cubicBezTo>
                    <a:pt x="1247774" y="581024"/>
                    <a:pt x="1326356" y="557213"/>
                    <a:pt x="1385887" y="485775"/>
                  </a:cubicBezTo>
                  <a:cubicBezTo>
                    <a:pt x="1445418" y="414338"/>
                    <a:pt x="1543050" y="173831"/>
                    <a:pt x="1600200" y="100012"/>
                  </a:cubicBezTo>
                  <a:cubicBezTo>
                    <a:pt x="1657350" y="26193"/>
                    <a:pt x="1721643" y="4762"/>
                    <a:pt x="1728787" y="42862"/>
                  </a:cubicBezTo>
                  <a:cubicBezTo>
                    <a:pt x="1735931" y="80962"/>
                    <a:pt x="1664493" y="250031"/>
                    <a:pt x="1643062" y="328612"/>
                  </a:cubicBezTo>
                  <a:cubicBezTo>
                    <a:pt x="1621631" y="407193"/>
                    <a:pt x="1593056" y="478631"/>
                    <a:pt x="1600200" y="514350"/>
                  </a:cubicBezTo>
                  <a:cubicBezTo>
                    <a:pt x="1607344" y="550069"/>
                    <a:pt x="1643063" y="592931"/>
                    <a:pt x="1685925" y="542925"/>
                  </a:cubicBezTo>
                  <a:cubicBezTo>
                    <a:pt x="1728787" y="492919"/>
                    <a:pt x="1807369" y="288131"/>
                    <a:pt x="1857375" y="214312"/>
                  </a:cubicBezTo>
                  <a:cubicBezTo>
                    <a:pt x="1907381" y="140493"/>
                    <a:pt x="1955006" y="100012"/>
                    <a:pt x="1985962" y="100012"/>
                  </a:cubicBezTo>
                  <a:cubicBezTo>
                    <a:pt x="2016918" y="100012"/>
                    <a:pt x="2040731" y="140493"/>
                    <a:pt x="2043112" y="214312"/>
                  </a:cubicBezTo>
                  <a:cubicBezTo>
                    <a:pt x="2045493" y="288131"/>
                    <a:pt x="1969294" y="526256"/>
                    <a:pt x="2000250" y="542925"/>
                  </a:cubicBezTo>
                  <a:cubicBezTo>
                    <a:pt x="2031206" y="559594"/>
                    <a:pt x="2195513" y="352425"/>
                    <a:pt x="2228850" y="314325"/>
                  </a:cubicBezTo>
                  <a:cubicBezTo>
                    <a:pt x="2262187" y="276225"/>
                    <a:pt x="2200275" y="314325"/>
                    <a:pt x="2200275" y="314325"/>
                  </a:cubicBezTo>
                  <a:lnTo>
                    <a:pt x="2200275" y="314325"/>
                  </a:lnTo>
                  <a:lnTo>
                    <a:pt x="2143125" y="285750"/>
                  </a:lnTo>
                </a:path>
              </a:pathLst>
            </a:cu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18"/>
            <p:cNvGrpSpPr/>
            <p:nvPr/>
          </p:nvGrpSpPr>
          <p:grpSpPr>
            <a:xfrm>
              <a:off x="4191000" y="2039007"/>
              <a:ext cx="849797" cy="2049517"/>
              <a:chOff x="4724400" y="3581400"/>
              <a:chExt cx="685801" cy="1524000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4724400" y="3581400"/>
                <a:ext cx="533400" cy="1524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" name="Group 11"/>
              <p:cNvGrpSpPr/>
              <p:nvPr/>
            </p:nvGrpSpPr>
            <p:grpSpPr>
              <a:xfrm>
                <a:off x="4876800" y="3733800"/>
                <a:ext cx="381000" cy="369332"/>
                <a:chOff x="5943600" y="3810000"/>
                <a:chExt cx="381000" cy="369332"/>
              </a:xfrm>
            </p:grpSpPr>
            <p:sp>
              <p:nvSpPr>
                <p:cNvPr id="10" name="Oval 9"/>
                <p:cNvSpPr/>
                <p:nvPr/>
              </p:nvSpPr>
              <p:spPr>
                <a:xfrm>
                  <a:off x="5943600" y="3810000"/>
                  <a:ext cx="304800" cy="304800"/>
                </a:xfrm>
                <a:prstGeom prst="ellipse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5943600" y="3810000"/>
                  <a:ext cx="381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u</a:t>
                  </a:r>
                  <a:endParaRPr lang="en-US" dirty="0"/>
                </a:p>
              </p:txBody>
            </p:sp>
          </p:grpSp>
          <p:grpSp>
            <p:nvGrpSpPr>
              <p:cNvPr id="12" name="Group 12"/>
              <p:cNvGrpSpPr/>
              <p:nvPr/>
            </p:nvGrpSpPr>
            <p:grpSpPr>
              <a:xfrm>
                <a:off x="4953000" y="4038600"/>
                <a:ext cx="381000" cy="381000"/>
                <a:chOff x="4724400" y="3886200"/>
                <a:chExt cx="381000" cy="381000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4724400" y="3962400"/>
                  <a:ext cx="304800" cy="304800"/>
                </a:xfrm>
                <a:prstGeom prst="ellipse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4724400" y="3886200"/>
                  <a:ext cx="381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u</a:t>
                  </a:r>
                  <a:endParaRPr lang="en-US" dirty="0"/>
                </a:p>
              </p:txBody>
            </p:sp>
          </p:grpSp>
          <p:sp>
            <p:nvSpPr>
              <p:cNvPr id="17" name="Oval 16"/>
              <p:cNvSpPr/>
              <p:nvPr/>
            </p:nvSpPr>
            <p:spPr>
              <a:xfrm>
                <a:off x="4795158" y="4498208"/>
                <a:ext cx="348342" cy="235822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800600" y="4419600"/>
                <a:ext cx="609601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</a:t>
                </a:r>
                <a:endParaRPr lang="en-US" dirty="0"/>
              </a:p>
            </p:txBody>
          </p:sp>
        </p:grpSp>
        <p:grpSp>
          <p:nvGrpSpPr>
            <p:cNvPr id="13" name="Group 19"/>
            <p:cNvGrpSpPr/>
            <p:nvPr/>
          </p:nvGrpSpPr>
          <p:grpSpPr>
            <a:xfrm>
              <a:off x="7684604" y="2141483"/>
              <a:ext cx="849797" cy="2049517"/>
              <a:chOff x="4724400" y="3581400"/>
              <a:chExt cx="685801" cy="15240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4724400" y="3581400"/>
                <a:ext cx="533400" cy="1524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1"/>
              <p:cNvGrpSpPr/>
              <p:nvPr/>
            </p:nvGrpSpPr>
            <p:grpSpPr>
              <a:xfrm>
                <a:off x="4876800" y="3733800"/>
                <a:ext cx="381000" cy="369332"/>
                <a:chOff x="5943600" y="3810000"/>
                <a:chExt cx="381000" cy="369332"/>
              </a:xfrm>
            </p:grpSpPr>
            <p:sp>
              <p:nvSpPr>
                <p:cNvPr id="28" name="Oval 27"/>
                <p:cNvSpPr/>
                <p:nvPr/>
              </p:nvSpPr>
              <p:spPr>
                <a:xfrm>
                  <a:off x="5943600" y="3810000"/>
                  <a:ext cx="304800" cy="304800"/>
                </a:xfrm>
                <a:prstGeom prst="ellipse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5943600" y="3810000"/>
                  <a:ext cx="381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u</a:t>
                  </a:r>
                  <a:endParaRPr lang="en-US" dirty="0"/>
                </a:p>
              </p:txBody>
            </p:sp>
          </p:grpSp>
          <p:grpSp>
            <p:nvGrpSpPr>
              <p:cNvPr id="19" name="Group 12"/>
              <p:cNvGrpSpPr/>
              <p:nvPr/>
            </p:nvGrpSpPr>
            <p:grpSpPr>
              <a:xfrm>
                <a:off x="4953000" y="4038600"/>
                <a:ext cx="381000" cy="381000"/>
                <a:chOff x="4724400" y="3886200"/>
                <a:chExt cx="381000" cy="381000"/>
              </a:xfrm>
            </p:grpSpPr>
            <p:sp>
              <p:nvSpPr>
                <p:cNvPr id="26" name="Oval 25"/>
                <p:cNvSpPr/>
                <p:nvPr/>
              </p:nvSpPr>
              <p:spPr>
                <a:xfrm>
                  <a:off x="4724400" y="3962400"/>
                  <a:ext cx="304800" cy="304800"/>
                </a:xfrm>
                <a:prstGeom prst="ellipse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4724400" y="3886200"/>
                  <a:ext cx="381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u</a:t>
                  </a:r>
                  <a:endParaRPr lang="en-US" dirty="0"/>
                </a:p>
              </p:txBody>
            </p:sp>
          </p:grpSp>
          <p:sp>
            <p:nvSpPr>
              <p:cNvPr id="24" name="Oval 23"/>
              <p:cNvSpPr/>
              <p:nvPr/>
            </p:nvSpPr>
            <p:spPr>
              <a:xfrm>
                <a:off x="4795158" y="4498208"/>
                <a:ext cx="348342" cy="235822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800600" y="4419600"/>
                <a:ext cx="609601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</a:t>
                </a:r>
                <a:endParaRPr lang="en-US" dirty="0"/>
              </a:p>
            </p:txBody>
          </p:sp>
        </p:grpSp>
        <p:cxnSp>
          <p:nvCxnSpPr>
            <p:cNvPr id="31" name="Straight Connector 30"/>
            <p:cNvCxnSpPr>
              <a:stCxn id="11" idx="3"/>
            </p:cNvCxnSpPr>
            <p:nvPr/>
          </p:nvCxnSpPr>
          <p:spPr>
            <a:xfrm flipV="1">
              <a:off x="4851952" y="2448910"/>
              <a:ext cx="3021495" cy="43392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4757530" y="2961290"/>
              <a:ext cx="3021495" cy="43392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4757530" y="3473669"/>
              <a:ext cx="3021495" cy="43392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Elbow Connector 59"/>
            <p:cNvCxnSpPr/>
            <p:nvPr/>
          </p:nvCxnSpPr>
          <p:spPr>
            <a:xfrm rot="16200000" flipH="1">
              <a:off x="5952454" y="2505746"/>
              <a:ext cx="512379" cy="377687"/>
            </a:xfrm>
            <a:prstGeom prst="bentConnector3">
              <a:avLst>
                <a:gd name="adj1" fmla="val 50000"/>
              </a:avLst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Elbow Connector 65"/>
            <p:cNvCxnSpPr/>
            <p:nvPr/>
          </p:nvCxnSpPr>
          <p:spPr>
            <a:xfrm rot="16200000" flipH="1">
              <a:off x="6562054" y="3039146"/>
              <a:ext cx="512379" cy="377687"/>
            </a:xfrm>
            <a:prstGeom prst="bentConnector3">
              <a:avLst>
                <a:gd name="adj1" fmla="val 50000"/>
              </a:avLst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6400800" y="25146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gluon</a:t>
              </a:r>
              <a:endParaRPr lang="en-US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96000" y="31242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gluon</a:t>
              </a:r>
              <a:endParaRPr lang="en-US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962400" y="4191000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Proton</a:t>
              </a:r>
              <a:endParaRPr lang="en-US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391400" y="4343400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Proton</a:t>
              </a:r>
              <a:endParaRPr lang="en-US" dirty="0"/>
            </a:p>
          </p:txBody>
        </p:sp>
      </p:grpSp>
      <p:pic>
        <p:nvPicPr>
          <p:cNvPr id="74" name="Picture 73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33400" y="2895600"/>
            <a:ext cx="2971800" cy="60960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228600" y="37338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F</a:t>
            </a:r>
            <a:r>
              <a:rPr lang="en-US" baseline="-25000" dirty="0" smtClean="0"/>
              <a:t>2 </a:t>
            </a:r>
            <a:r>
              <a:rPr lang="en-US" dirty="0" smtClean="0"/>
              <a:t>requires an </a:t>
            </a:r>
            <a:r>
              <a:rPr lang="en-US" dirty="0" err="1" smtClean="0"/>
              <a:t>helicity</a:t>
            </a:r>
            <a:r>
              <a:rPr lang="en-US" dirty="0" smtClean="0"/>
              <a:t> flip the spin of the quark. Assuming the L = 0</a:t>
            </a:r>
            <a:endParaRPr lang="en-US" dirty="0"/>
          </a:p>
        </p:txBody>
      </p:sp>
      <p:pic>
        <p:nvPicPr>
          <p:cNvPr id="39" name="Picture 38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 bwMode="auto">
          <a:xfrm>
            <a:off x="531365" y="5029200"/>
            <a:ext cx="2975869" cy="610435"/>
          </a:xfrm>
          <a:prstGeom prst="rect">
            <a:avLst/>
          </a:prstGeom>
          <a:noFill/>
          <a:ln/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5943600"/>
            <a:ext cx="4336096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36" y="762000"/>
            <a:ext cx="9079264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229600" cy="685800"/>
          </a:xfrm>
          <a:prstGeom prst="rect">
            <a:avLst/>
          </a:prstGeom>
          <a:solidFill>
            <a:schemeClr val="accent4">
              <a:lumMod val="60000"/>
              <a:lumOff val="40000"/>
              <a:alpha val="38000"/>
            </a:schemeClr>
          </a:solidFill>
        </p:spPr>
        <p:txBody>
          <a:bodyPr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Electron as probe of nucleon structure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/>
          <p:nvPr/>
        </p:nvGrpSpPr>
        <p:grpSpPr>
          <a:xfrm>
            <a:off x="762000" y="1600200"/>
            <a:ext cx="4680875" cy="3200400"/>
            <a:chOff x="1676400" y="1295400"/>
            <a:chExt cx="4680875" cy="3200400"/>
          </a:xfrm>
        </p:grpSpPr>
        <p:sp>
          <p:nvSpPr>
            <p:cNvPr id="3" name="Oval 2"/>
            <p:cNvSpPr/>
            <p:nvPr/>
          </p:nvSpPr>
          <p:spPr>
            <a:xfrm>
              <a:off x="5029200" y="3505200"/>
              <a:ext cx="1295400" cy="990600"/>
            </a:xfrm>
            <a:prstGeom prst="ellipse">
              <a:avLst/>
            </a:prstGeom>
            <a:solidFill>
              <a:srgbClr val="FFFF00">
                <a:alpha val="42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 rot="2387991" flipV="1">
              <a:off x="3332219" y="2595678"/>
              <a:ext cx="1034904" cy="842742"/>
            </a:xfrm>
            <a:prstGeom prst="straightConnector1">
              <a:avLst/>
            </a:prstGeom>
            <a:ln w="635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 4"/>
            <p:cNvSpPr/>
            <p:nvPr/>
          </p:nvSpPr>
          <p:spPr>
            <a:xfrm rot="2387991">
              <a:off x="4304428" y="3035991"/>
              <a:ext cx="1241885" cy="936797"/>
            </a:xfrm>
            <a:custGeom>
              <a:avLst/>
              <a:gdLst>
                <a:gd name="connsiteX0" fmla="*/ 0 w 2262187"/>
                <a:gd name="connsiteY0" fmla="*/ 257175 h 592931"/>
                <a:gd name="connsiteX1" fmla="*/ 214312 w 2262187"/>
                <a:gd name="connsiteY1" fmla="*/ 42862 h 592931"/>
                <a:gd name="connsiteX2" fmla="*/ 314325 w 2262187"/>
                <a:gd name="connsiteY2" fmla="*/ 71437 h 592931"/>
                <a:gd name="connsiteX3" fmla="*/ 228600 w 2262187"/>
                <a:gd name="connsiteY3" fmla="*/ 471487 h 592931"/>
                <a:gd name="connsiteX4" fmla="*/ 385762 w 2262187"/>
                <a:gd name="connsiteY4" fmla="*/ 471487 h 592931"/>
                <a:gd name="connsiteX5" fmla="*/ 542925 w 2262187"/>
                <a:gd name="connsiteY5" fmla="*/ 157162 h 592931"/>
                <a:gd name="connsiteX6" fmla="*/ 642937 w 2262187"/>
                <a:gd name="connsiteY6" fmla="*/ 42862 h 592931"/>
                <a:gd name="connsiteX7" fmla="*/ 700087 w 2262187"/>
                <a:gd name="connsiteY7" fmla="*/ 114300 h 592931"/>
                <a:gd name="connsiteX8" fmla="*/ 600075 w 2262187"/>
                <a:gd name="connsiteY8" fmla="*/ 471487 h 592931"/>
                <a:gd name="connsiteX9" fmla="*/ 671512 w 2262187"/>
                <a:gd name="connsiteY9" fmla="*/ 500062 h 592931"/>
                <a:gd name="connsiteX10" fmla="*/ 900112 w 2262187"/>
                <a:gd name="connsiteY10" fmla="*/ 100012 h 592931"/>
                <a:gd name="connsiteX11" fmla="*/ 1028700 w 2262187"/>
                <a:gd name="connsiteY11" fmla="*/ 85725 h 592931"/>
                <a:gd name="connsiteX12" fmla="*/ 942975 w 2262187"/>
                <a:gd name="connsiteY12" fmla="*/ 428625 h 592931"/>
                <a:gd name="connsiteX13" fmla="*/ 1028700 w 2262187"/>
                <a:gd name="connsiteY13" fmla="*/ 528637 h 592931"/>
                <a:gd name="connsiteX14" fmla="*/ 1200150 w 2262187"/>
                <a:gd name="connsiteY14" fmla="*/ 157162 h 592931"/>
                <a:gd name="connsiteX15" fmla="*/ 1343025 w 2262187"/>
                <a:gd name="connsiteY15" fmla="*/ 42862 h 592931"/>
                <a:gd name="connsiteX16" fmla="*/ 1357312 w 2262187"/>
                <a:gd name="connsiteY16" fmla="*/ 171450 h 592931"/>
                <a:gd name="connsiteX17" fmla="*/ 1243012 w 2262187"/>
                <a:gd name="connsiteY17" fmla="*/ 528637 h 592931"/>
                <a:gd name="connsiteX18" fmla="*/ 1385887 w 2262187"/>
                <a:gd name="connsiteY18" fmla="*/ 485775 h 592931"/>
                <a:gd name="connsiteX19" fmla="*/ 1600200 w 2262187"/>
                <a:gd name="connsiteY19" fmla="*/ 100012 h 592931"/>
                <a:gd name="connsiteX20" fmla="*/ 1728787 w 2262187"/>
                <a:gd name="connsiteY20" fmla="*/ 42862 h 592931"/>
                <a:gd name="connsiteX21" fmla="*/ 1643062 w 2262187"/>
                <a:gd name="connsiteY21" fmla="*/ 328612 h 592931"/>
                <a:gd name="connsiteX22" fmla="*/ 1600200 w 2262187"/>
                <a:gd name="connsiteY22" fmla="*/ 514350 h 592931"/>
                <a:gd name="connsiteX23" fmla="*/ 1685925 w 2262187"/>
                <a:gd name="connsiteY23" fmla="*/ 542925 h 592931"/>
                <a:gd name="connsiteX24" fmla="*/ 1857375 w 2262187"/>
                <a:gd name="connsiteY24" fmla="*/ 214312 h 592931"/>
                <a:gd name="connsiteX25" fmla="*/ 1985962 w 2262187"/>
                <a:gd name="connsiteY25" fmla="*/ 100012 h 592931"/>
                <a:gd name="connsiteX26" fmla="*/ 2043112 w 2262187"/>
                <a:gd name="connsiteY26" fmla="*/ 214312 h 592931"/>
                <a:gd name="connsiteX27" fmla="*/ 2000250 w 2262187"/>
                <a:gd name="connsiteY27" fmla="*/ 542925 h 592931"/>
                <a:gd name="connsiteX28" fmla="*/ 2228850 w 2262187"/>
                <a:gd name="connsiteY28" fmla="*/ 314325 h 592931"/>
                <a:gd name="connsiteX29" fmla="*/ 2200275 w 2262187"/>
                <a:gd name="connsiteY29" fmla="*/ 314325 h 592931"/>
                <a:gd name="connsiteX30" fmla="*/ 2200275 w 2262187"/>
                <a:gd name="connsiteY30" fmla="*/ 314325 h 592931"/>
                <a:gd name="connsiteX31" fmla="*/ 2143125 w 2262187"/>
                <a:gd name="connsiteY31" fmla="*/ 285750 h 59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262187" h="592931">
                  <a:moveTo>
                    <a:pt x="0" y="257175"/>
                  </a:moveTo>
                  <a:cubicBezTo>
                    <a:pt x="80962" y="165496"/>
                    <a:pt x="161925" y="73818"/>
                    <a:pt x="214312" y="42862"/>
                  </a:cubicBezTo>
                  <a:cubicBezTo>
                    <a:pt x="266699" y="11906"/>
                    <a:pt x="311944" y="0"/>
                    <a:pt x="314325" y="71437"/>
                  </a:cubicBezTo>
                  <a:cubicBezTo>
                    <a:pt x="316706" y="142874"/>
                    <a:pt x="216694" y="404812"/>
                    <a:pt x="228600" y="471487"/>
                  </a:cubicBezTo>
                  <a:cubicBezTo>
                    <a:pt x="240506" y="538162"/>
                    <a:pt x="333375" y="523874"/>
                    <a:pt x="385762" y="471487"/>
                  </a:cubicBezTo>
                  <a:cubicBezTo>
                    <a:pt x="438149" y="419100"/>
                    <a:pt x="500063" y="228599"/>
                    <a:pt x="542925" y="157162"/>
                  </a:cubicBezTo>
                  <a:cubicBezTo>
                    <a:pt x="585787" y="85725"/>
                    <a:pt x="616743" y="50006"/>
                    <a:pt x="642937" y="42862"/>
                  </a:cubicBezTo>
                  <a:cubicBezTo>
                    <a:pt x="669131" y="35718"/>
                    <a:pt x="707231" y="42863"/>
                    <a:pt x="700087" y="114300"/>
                  </a:cubicBezTo>
                  <a:cubicBezTo>
                    <a:pt x="692943" y="185737"/>
                    <a:pt x="604837" y="407193"/>
                    <a:pt x="600075" y="471487"/>
                  </a:cubicBezTo>
                  <a:cubicBezTo>
                    <a:pt x="595313" y="535781"/>
                    <a:pt x="621506" y="561975"/>
                    <a:pt x="671512" y="500062"/>
                  </a:cubicBezTo>
                  <a:cubicBezTo>
                    <a:pt x="721518" y="438150"/>
                    <a:pt x="840581" y="169068"/>
                    <a:pt x="900112" y="100012"/>
                  </a:cubicBezTo>
                  <a:cubicBezTo>
                    <a:pt x="959643" y="30956"/>
                    <a:pt x="1021556" y="30956"/>
                    <a:pt x="1028700" y="85725"/>
                  </a:cubicBezTo>
                  <a:cubicBezTo>
                    <a:pt x="1035844" y="140494"/>
                    <a:pt x="942975" y="354806"/>
                    <a:pt x="942975" y="428625"/>
                  </a:cubicBezTo>
                  <a:cubicBezTo>
                    <a:pt x="942975" y="502444"/>
                    <a:pt x="985838" y="573881"/>
                    <a:pt x="1028700" y="528637"/>
                  </a:cubicBezTo>
                  <a:cubicBezTo>
                    <a:pt x="1071563" y="483393"/>
                    <a:pt x="1147763" y="238125"/>
                    <a:pt x="1200150" y="157162"/>
                  </a:cubicBezTo>
                  <a:cubicBezTo>
                    <a:pt x="1252538" y="76200"/>
                    <a:pt x="1316831" y="40481"/>
                    <a:pt x="1343025" y="42862"/>
                  </a:cubicBezTo>
                  <a:cubicBezTo>
                    <a:pt x="1369219" y="45243"/>
                    <a:pt x="1373981" y="90488"/>
                    <a:pt x="1357312" y="171450"/>
                  </a:cubicBezTo>
                  <a:cubicBezTo>
                    <a:pt x="1340643" y="252413"/>
                    <a:pt x="1238250" y="476250"/>
                    <a:pt x="1243012" y="528637"/>
                  </a:cubicBezTo>
                  <a:cubicBezTo>
                    <a:pt x="1247774" y="581024"/>
                    <a:pt x="1326356" y="557213"/>
                    <a:pt x="1385887" y="485775"/>
                  </a:cubicBezTo>
                  <a:cubicBezTo>
                    <a:pt x="1445418" y="414338"/>
                    <a:pt x="1543050" y="173831"/>
                    <a:pt x="1600200" y="100012"/>
                  </a:cubicBezTo>
                  <a:cubicBezTo>
                    <a:pt x="1657350" y="26193"/>
                    <a:pt x="1721643" y="4762"/>
                    <a:pt x="1728787" y="42862"/>
                  </a:cubicBezTo>
                  <a:cubicBezTo>
                    <a:pt x="1735931" y="80962"/>
                    <a:pt x="1664493" y="250031"/>
                    <a:pt x="1643062" y="328612"/>
                  </a:cubicBezTo>
                  <a:cubicBezTo>
                    <a:pt x="1621631" y="407193"/>
                    <a:pt x="1593056" y="478631"/>
                    <a:pt x="1600200" y="514350"/>
                  </a:cubicBezTo>
                  <a:cubicBezTo>
                    <a:pt x="1607344" y="550069"/>
                    <a:pt x="1643063" y="592931"/>
                    <a:pt x="1685925" y="542925"/>
                  </a:cubicBezTo>
                  <a:cubicBezTo>
                    <a:pt x="1728787" y="492919"/>
                    <a:pt x="1807369" y="288131"/>
                    <a:pt x="1857375" y="214312"/>
                  </a:cubicBezTo>
                  <a:cubicBezTo>
                    <a:pt x="1907381" y="140493"/>
                    <a:pt x="1955006" y="100012"/>
                    <a:pt x="1985962" y="100012"/>
                  </a:cubicBezTo>
                  <a:cubicBezTo>
                    <a:pt x="2016918" y="100012"/>
                    <a:pt x="2040731" y="140493"/>
                    <a:pt x="2043112" y="214312"/>
                  </a:cubicBezTo>
                  <a:cubicBezTo>
                    <a:pt x="2045493" y="288131"/>
                    <a:pt x="1969294" y="526256"/>
                    <a:pt x="2000250" y="542925"/>
                  </a:cubicBezTo>
                  <a:cubicBezTo>
                    <a:pt x="2031206" y="559594"/>
                    <a:pt x="2195513" y="352425"/>
                    <a:pt x="2228850" y="314325"/>
                  </a:cubicBezTo>
                  <a:cubicBezTo>
                    <a:pt x="2262187" y="276225"/>
                    <a:pt x="2200275" y="314325"/>
                    <a:pt x="2200275" y="314325"/>
                  </a:cubicBezTo>
                  <a:lnTo>
                    <a:pt x="2200275" y="314325"/>
                  </a:lnTo>
                  <a:lnTo>
                    <a:pt x="2143125" y="285750"/>
                  </a:lnTo>
                </a:path>
              </a:pathLst>
            </a:cu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676400" y="2286000"/>
              <a:ext cx="16002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7030A0"/>
                  </a:solidFill>
                </a:rPr>
                <a:t>Incident</a:t>
              </a:r>
            </a:p>
            <a:p>
              <a:r>
                <a:rPr lang="en-US" sz="2800" dirty="0" smtClean="0">
                  <a:solidFill>
                    <a:srgbClr val="7030A0"/>
                  </a:solidFill>
                </a:rPr>
                <a:t>Electron beam</a:t>
              </a:r>
              <a:endParaRPr lang="en-US" sz="2800" dirty="0">
                <a:solidFill>
                  <a:srgbClr val="7030A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36461" y="3624335"/>
              <a:ext cx="5355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solidFill>
                    <a:srgbClr val="FF0000"/>
                  </a:solidFill>
                  <a:latin typeface="Symbol" pitchFamily="18" charset="2"/>
                </a:rPr>
                <a:t>g</a:t>
              </a:r>
              <a:r>
                <a:rPr lang="en-US" sz="3600" baseline="30000" dirty="0" smtClean="0">
                  <a:solidFill>
                    <a:srgbClr val="FF0000"/>
                  </a:solidFill>
                  <a:latin typeface="Symbol" pitchFamily="18" charset="2"/>
                </a:rPr>
                <a:t>*</a:t>
              </a:r>
              <a:endParaRPr lang="en-US" sz="3600" baseline="30000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rot="18587991" flipV="1">
              <a:off x="4032964" y="2094847"/>
              <a:ext cx="1805875" cy="206981"/>
            </a:xfrm>
            <a:prstGeom prst="straightConnector1">
              <a:avLst/>
            </a:prstGeom>
            <a:ln w="63500">
              <a:solidFill>
                <a:srgbClr val="00206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2387991" flipV="1">
              <a:off x="3551517" y="1995626"/>
              <a:ext cx="2483770" cy="2040904"/>
            </a:xfrm>
            <a:prstGeom prst="straightConnector1">
              <a:avLst/>
            </a:prstGeom>
            <a:ln w="63500">
              <a:solidFill>
                <a:srgbClr val="7030A0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 rot="2387991">
              <a:off x="4825429" y="2082145"/>
              <a:ext cx="620943" cy="722350"/>
            </a:xfrm>
            <a:custGeom>
              <a:avLst/>
              <a:gdLst>
                <a:gd name="connsiteX0" fmla="*/ 496455 w 1006764"/>
                <a:gd name="connsiteY0" fmla="*/ 1002144 h 1002144"/>
                <a:gd name="connsiteX1" fmla="*/ 66964 w 1006764"/>
                <a:gd name="connsiteY1" fmla="*/ 143163 h 1002144"/>
                <a:gd name="connsiteX2" fmla="*/ 94673 w 1006764"/>
                <a:gd name="connsiteY2" fmla="*/ 143163 h 1002144"/>
                <a:gd name="connsiteX3" fmla="*/ 302491 w 1006764"/>
                <a:gd name="connsiteY3" fmla="*/ 392544 h 1002144"/>
                <a:gd name="connsiteX0" fmla="*/ 438727 w 949036"/>
                <a:gd name="connsiteY0" fmla="*/ 1002144 h 1002144"/>
                <a:gd name="connsiteX1" fmla="*/ 9236 w 949036"/>
                <a:gd name="connsiteY1" fmla="*/ 143163 h 1002144"/>
                <a:gd name="connsiteX2" fmla="*/ 494145 w 949036"/>
                <a:gd name="connsiteY2" fmla="*/ 143163 h 1002144"/>
                <a:gd name="connsiteX3" fmla="*/ 244763 w 949036"/>
                <a:gd name="connsiteY3" fmla="*/ 392544 h 1002144"/>
                <a:gd name="connsiteX0" fmla="*/ 438727 w 949036"/>
                <a:gd name="connsiteY0" fmla="*/ 1002144 h 1145308"/>
                <a:gd name="connsiteX1" fmla="*/ 9236 w 949036"/>
                <a:gd name="connsiteY1" fmla="*/ 143163 h 1145308"/>
                <a:gd name="connsiteX2" fmla="*/ 494145 w 949036"/>
                <a:gd name="connsiteY2" fmla="*/ 143163 h 1145308"/>
                <a:gd name="connsiteX3" fmla="*/ 244763 w 949036"/>
                <a:gd name="connsiteY3" fmla="*/ 621144 h 1145308"/>
                <a:gd name="connsiteX0" fmla="*/ 491837 w 1002146"/>
                <a:gd name="connsiteY0" fmla="*/ 938645 h 1081809"/>
                <a:gd name="connsiteX1" fmla="*/ 921328 w 1002146"/>
                <a:gd name="connsiteY1" fmla="*/ 252845 h 1081809"/>
                <a:gd name="connsiteX2" fmla="*/ 62346 w 1002146"/>
                <a:gd name="connsiteY2" fmla="*/ 79664 h 1081809"/>
                <a:gd name="connsiteX3" fmla="*/ 547255 w 1002146"/>
                <a:gd name="connsiteY3" fmla="*/ 79664 h 1081809"/>
                <a:gd name="connsiteX4" fmla="*/ 297873 w 1002146"/>
                <a:gd name="connsiteY4" fmla="*/ 557645 h 1081809"/>
                <a:gd name="connsiteX0" fmla="*/ 491837 w 992910"/>
                <a:gd name="connsiteY0" fmla="*/ 938645 h 938645"/>
                <a:gd name="connsiteX1" fmla="*/ 921328 w 992910"/>
                <a:gd name="connsiteY1" fmla="*/ 252845 h 938645"/>
                <a:gd name="connsiteX2" fmla="*/ 62346 w 992910"/>
                <a:gd name="connsiteY2" fmla="*/ 79664 h 938645"/>
                <a:gd name="connsiteX3" fmla="*/ 547255 w 992910"/>
                <a:gd name="connsiteY3" fmla="*/ 79664 h 938645"/>
                <a:gd name="connsiteX0" fmla="*/ 429491 w 930564"/>
                <a:gd name="connsiteY0" fmla="*/ 858981 h 858981"/>
                <a:gd name="connsiteX1" fmla="*/ 858982 w 930564"/>
                <a:gd name="connsiteY1" fmla="*/ 173181 h 858981"/>
                <a:gd name="connsiteX2" fmla="*/ 0 w 930564"/>
                <a:gd name="connsiteY2" fmla="*/ 0 h 858981"/>
                <a:gd name="connsiteX0" fmla="*/ 429491 w 473364"/>
                <a:gd name="connsiteY0" fmla="*/ 858981 h 858981"/>
                <a:gd name="connsiteX1" fmla="*/ 401782 w 473364"/>
                <a:gd name="connsiteY1" fmla="*/ 173181 h 858981"/>
                <a:gd name="connsiteX2" fmla="*/ 0 w 473364"/>
                <a:gd name="connsiteY2" fmla="*/ 0 h 85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3364" h="858981">
                  <a:moveTo>
                    <a:pt x="429491" y="858981"/>
                  </a:moveTo>
                  <a:cubicBezTo>
                    <a:pt x="399473" y="808181"/>
                    <a:pt x="473364" y="316344"/>
                    <a:pt x="401782" y="173181"/>
                  </a:cubicBezTo>
                  <a:cubicBezTo>
                    <a:pt x="330200" y="30018"/>
                    <a:pt x="62346" y="28864"/>
                    <a:pt x="0" y="0"/>
                  </a:cubicBezTo>
                </a:path>
              </a:pathLst>
            </a:custGeom>
            <a:ln w="4445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25861" y="1801925"/>
              <a:ext cx="931414" cy="9239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err="1" smtClean="0">
                  <a:latin typeface="Symbol" pitchFamily="18" charset="2"/>
                </a:rPr>
                <a:t>Q</a:t>
              </a:r>
              <a:r>
                <a:rPr lang="en-US" sz="3200" baseline="-25000" dirty="0" err="1" smtClean="0"/>
                <a:t>e</a:t>
              </a:r>
              <a:endParaRPr lang="en-US" sz="3200" baseline="-25000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5334000" y="3852934"/>
              <a:ext cx="381000" cy="4142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>
              <a:endCxn id="12" idx="5"/>
            </p:cNvCxnSpPr>
            <p:nvPr/>
          </p:nvCxnSpPr>
          <p:spPr>
            <a:xfrm rot="16200000" flipH="1">
              <a:off x="5586506" y="4133833"/>
              <a:ext cx="124998" cy="20397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5791200" y="3657600"/>
              <a:ext cx="304800" cy="38100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34000" y="38862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791200" y="3657600"/>
              <a:ext cx="2286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</p:grp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Form Factors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14400" y="990600"/>
            <a:ext cx="71612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 free neutron target - use the deuteron (proton + neutron)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914400" y="5181600"/>
            <a:ext cx="60984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Measure </a:t>
            </a:r>
            <a:r>
              <a:rPr lang="en-US" sz="2000" i="1" dirty="0" err="1" smtClean="0"/>
              <a:t>eD</a:t>
            </a:r>
            <a:r>
              <a:rPr lang="en-US" sz="2000" i="1" dirty="0" smtClean="0"/>
              <a:t> </a:t>
            </a:r>
            <a:r>
              <a:rPr lang="en-US" sz="2000" i="1" dirty="0" err="1" smtClean="0">
                <a:sym typeface="Wingdings"/>
              </a:rPr>
              <a:t></a:t>
            </a:r>
            <a:r>
              <a:rPr lang="en-US" sz="2000" i="1" dirty="0" smtClean="0">
                <a:sym typeface="Wingdings"/>
              </a:rPr>
              <a:t> </a:t>
            </a:r>
            <a:r>
              <a:rPr lang="en-US" sz="2000" i="1" dirty="0" err="1" smtClean="0">
                <a:sym typeface="Wingdings"/>
              </a:rPr>
              <a:t>eX</a:t>
            </a:r>
            <a:r>
              <a:rPr lang="en-US" sz="2000" dirty="0" smtClean="0">
                <a:sym typeface="Wingdings"/>
              </a:rPr>
              <a:t> cross section</a:t>
            </a:r>
          </a:p>
          <a:p>
            <a:r>
              <a:rPr lang="en-US" sz="2000" dirty="0" smtClean="0"/>
              <a:t>Detect only electron at </a:t>
            </a:r>
            <a:r>
              <a:rPr lang="en-US" sz="2000" i="1" dirty="0" err="1" smtClean="0"/>
              <a:t>E</a:t>
            </a:r>
            <a:r>
              <a:rPr lang="en-US" sz="2000" i="1" baseline="-25000" dirty="0" err="1" smtClean="0"/>
              <a:t>e</a:t>
            </a:r>
            <a:r>
              <a:rPr lang="en-US" sz="2000" i="1" dirty="0" smtClean="0"/>
              <a:t>′</a:t>
            </a:r>
            <a:r>
              <a:rPr lang="en-US" sz="2000" dirty="0" smtClean="0"/>
              <a:t> and </a:t>
            </a:r>
            <a:r>
              <a:rPr lang="en-US" sz="2000" i="1" dirty="0" err="1" smtClean="0"/>
              <a:t>θ</a:t>
            </a:r>
            <a:r>
              <a:rPr lang="en-US" sz="2000" i="1" baseline="-25000" dirty="0" err="1" smtClean="0"/>
              <a:t>e</a:t>
            </a:r>
            <a:r>
              <a:rPr lang="en-US" sz="2000" i="1" dirty="0" smtClean="0"/>
              <a:t> </a:t>
            </a:r>
          </a:p>
          <a:p>
            <a:r>
              <a:rPr lang="en-US" sz="2000" dirty="0" smtClean="0"/>
              <a:t>when </a:t>
            </a:r>
            <a:r>
              <a:rPr lang="en-US" sz="2000" i="1" dirty="0" smtClean="0"/>
              <a:t>W = M </a:t>
            </a:r>
            <a:r>
              <a:rPr lang="en-US" sz="2000" dirty="0" smtClean="0"/>
              <a:t>or </a:t>
            </a:r>
            <a:r>
              <a:rPr lang="en-US" sz="2000" i="1" dirty="0" smtClean="0"/>
              <a:t>Q</a:t>
            </a:r>
            <a:r>
              <a:rPr lang="en-US" sz="2000" i="1" baseline="30000" dirty="0" smtClean="0"/>
              <a:t>2</a:t>
            </a:r>
            <a:r>
              <a:rPr lang="en-US" sz="2000" i="1" dirty="0" smtClean="0"/>
              <a:t> = 2M</a:t>
            </a:r>
            <a:r>
              <a:rPr lang="en-US" sz="2000" dirty="0" smtClean="0"/>
              <a:t>ν , Quasi-elastic kinematics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d(e,e</a:t>
            </a:r>
            <a:r>
              <a:rPr lang="en-US" dirty="0" smtClean="0"/>
              <a:t>’) Inclusive Cross Section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981200" y="1066800"/>
          <a:ext cx="4800600" cy="1143000"/>
        </p:xfrm>
        <a:graphic>
          <a:graphicData uri="http://schemas.openxmlformats.org/presentationml/2006/ole">
            <p:oleObj spid="_x0000_s58370" name="Equation" r:id="rId3" imgW="1866900" imgH="444500" progId="Equation.3">
              <p:embed/>
            </p:oleObj>
          </a:graphicData>
        </a:graphic>
      </p:graphicFrame>
      <p:graphicFrame>
        <p:nvGraphicFramePr>
          <p:cNvPr id="58371" name="Object 3"/>
          <p:cNvGraphicFramePr>
            <a:graphicFrameLocks noChangeAspect="1"/>
          </p:cNvGraphicFramePr>
          <p:nvPr/>
        </p:nvGraphicFramePr>
        <p:xfrm>
          <a:off x="2895600" y="2514600"/>
          <a:ext cx="3332162" cy="970446"/>
        </p:xfrm>
        <a:graphic>
          <a:graphicData uri="http://schemas.openxmlformats.org/presentationml/2006/ole">
            <p:oleObj spid="_x0000_s58371" name="Equation" r:id="rId4" imgW="1612900" imgH="469900" progId="Equation.3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1066800" y="3697069"/>
            <a:ext cx="693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T</a:t>
            </a:r>
            <a:r>
              <a:rPr lang="en-US" dirty="0" smtClean="0"/>
              <a:t> and R</a:t>
            </a:r>
            <a:r>
              <a:rPr lang="en-US" baseline="-25000" dirty="0" smtClean="0"/>
              <a:t>L</a:t>
            </a:r>
            <a:r>
              <a:rPr lang="en-US" dirty="0" smtClean="0"/>
              <a:t> are the transverse and longitudinal response functions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43000" y="4278868"/>
            <a:ext cx="647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Assume Plane Wave Impulse Approximation</a:t>
            </a:r>
            <a:endParaRPr lang="en-US" dirty="0"/>
          </a:p>
        </p:txBody>
      </p:sp>
      <p:graphicFrame>
        <p:nvGraphicFramePr>
          <p:cNvPr id="58372" name="Object 4"/>
          <p:cNvGraphicFramePr>
            <a:graphicFrameLocks noChangeAspect="1"/>
          </p:cNvGraphicFramePr>
          <p:nvPr/>
        </p:nvGraphicFramePr>
        <p:xfrm>
          <a:off x="3200400" y="4800600"/>
          <a:ext cx="2597150" cy="420688"/>
        </p:xfrm>
        <a:graphic>
          <a:graphicData uri="http://schemas.openxmlformats.org/presentationml/2006/ole">
            <p:oleObj spid="_x0000_s58372" name="Equation" r:id="rId5" imgW="1257300" imgH="203200" progId="Equation.3">
              <p:embed/>
            </p:oleObj>
          </a:graphicData>
        </a:graphic>
      </p:graphicFrame>
      <p:graphicFrame>
        <p:nvGraphicFramePr>
          <p:cNvPr id="58373" name="Object 5"/>
          <p:cNvGraphicFramePr>
            <a:graphicFrameLocks noChangeAspect="1"/>
          </p:cNvGraphicFramePr>
          <p:nvPr/>
        </p:nvGraphicFramePr>
        <p:xfrm>
          <a:off x="3265488" y="5446713"/>
          <a:ext cx="2466975" cy="420687"/>
        </p:xfrm>
        <a:graphic>
          <a:graphicData uri="http://schemas.openxmlformats.org/presentationml/2006/ole">
            <p:oleObj spid="_x0000_s58373" name="Equation" r:id="rId6" imgW="1193800" imgH="203200" progId="Equation.3">
              <p:embed/>
            </p:oleObj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Extracting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Mn</a:t>
            </a:r>
            <a:endParaRPr lang="en-US" baseline="-25000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5419725" cy="4196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371600" y="2743200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09600" y="2743200"/>
            <a:ext cx="167640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33400" y="4724400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r>
              <a:rPr lang="en-US" baseline="-25000" dirty="0" smtClean="0"/>
              <a:t>E</a:t>
            </a:r>
            <a:endParaRPr lang="en-US" baseline="-250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33400" y="4572000"/>
            <a:ext cx="76200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7200" y="838200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/>
              <a:t>Measure cross sections  at several energies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Separate R</a:t>
            </a:r>
            <a:r>
              <a:rPr lang="en-US" sz="2800" baseline="-25000" dirty="0" smtClean="0"/>
              <a:t>T</a:t>
            </a:r>
            <a:r>
              <a:rPr lang="en-US" sz="2800" dirty="0" smtClean="0"/>
              <a:t> and R</a:t>
            </a:r>
            <a:r>
              <a:rPr lang="en-US" sz="2800" baseline="-25000" dirty="0" smtClean="0"/>
              <a:t>L</a:t>
            </a:r>
            <a:r>
              <a:rPr lang="en-US" sz="2800" dirty="0" smtClean="0"/>
              <a:t> as function of W</a:t>
            </a:r>
            <a:r>
              <a:rPr lang="en-US" sz="2800" baseline="30000" dirty="0" smtClean="0"/>
              <a:t>2</a:t>
            </a:r>
            <a:endParaRPr lang="en-US" sz="2800" baseline="30000" dirty="0"/>
          </a:p>
        </p:txBody>
      </p:sp>
      <p:sp>
        <p:nvSpPr>
          <p:cNvPr id="9" name="Rectangle 8"/>
          <p:cNvSpPr/>
          <p:nvPr/>
        </p:nvSpPr>
        <p:spPr>
          <a:xfrm>
            <a:off x="5562600" y="1981200"/>
            <a:ext cx="3124200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Solid line is fit</a:t>
            </a:r>
          </a:p>
          <a:p>
            <a:r>
              <a:rPr lang="en-US" i="1" dirty="0" err="1" smtClean="0"/>
              <a:t>μG</a:t>
            </a:r>
            <a:r>
              <a:rPr lang="en-US" i="1" baseline="-25000" dirty="0" err="1" smtClean="0"/>
              <a:t>Mn</a:t>
            </a:r>
            <a:r>
              <a:rPr lang="en-US" i="1" dirty="0" smtClean="0"/>
              <a:t>/G</a:t>
            </a:r>
            <a:r>
              <a:rPr lang="en-US" i="1" baseline="-25000" dirty="0" smtClean="0"/>
              <a:t>D</a:t>
            </a:r>
            <a:r>
              <a:rPr lang="en-US" i="1" dirty="0" smtClean="0"/>
              <a:t> = 0.967 ± 0.03 </a:t>
            </a:r>
          </a:p>
          <a:p>
            <a:endParaRPr lang="en-US" i="1" dirty="0" smtClean="0"/>
          </a:p>
          <a:p>
            <a:r>
              <a:rPr lang="en-US" i="1" dirty="0" smtClean="0"/>
              <a:t>(G</a:t>
            </a:r>
            <a:r>
              <a:rPr lang="en-US" i="1" baseline="-25000" dirty="0" smtClean="0"/>
              <a:t>En</a:t>
            </a:r>
            <a:r>
              <a:rPr lang="en-US" i="1" dirty="0" smtClean="0"/>
              <a:t>/G</a:t>
            </a:r>
            <a:r>
              <a:rPr lang="en-US" i="1" baseline="-25000" dirty="0" smtClean="0"/>
              <a:t>D</a:t>
            </a:r>
            <a:r>
              <a:rPr lang="en-US" i="1" dirty="0" smtClean="0"/>
              <a:t>)</a:t>
            </a:r>
            <a:r>
              <a:rPr lang="en-US" i="1" baseline="30000" dirty="0" smtClean="0"/>
              <a:t>2</a:t>
            </a:r>
            <a:r>
              <a:rPr lang="en-US" i="1" dirty="0" smtClean="0"/>
              <a:t>= 0.164 ± 0.154</a:t>
            </a:r>
            <a:endParaRPr lang="en-US" i="1" dirty="0"/>
          </a:p>
        </p:txBody>
      </p:sp>
      <p:sp>
        <p:nvSpPr>
          <p:cNvPr id="10" name="Rectangle 9"/>
          <p:cNvSpPr/>
          <p:nvPr/>
        </p:nvSpPr>
        <p:spPr>
          <a:xfrm>
            <a:off x="5638800" y="3505200"/>
            <a:ext cx="32004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Dotted line shows sensitivity to Neutron form factor</a:t>
            </a:r>
          </a:p>
          <a:p>
            <a:endParaRPr lang="en-US" dirty="0" smtClean="0"/>
          </a:p>
          <a:p>
            <a:r>
              <a:rPr lang="en-US" dirty="0" smtClean="0"/>
              <a:t>Reduce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Mn</a:t>
            </a:r>
            <a:r>
              <a:rPr lang="en-US" dirty="0" smtClean="0"/>
              <a:t> by80%</a:t>
            </a:r>
          </a:p>
          <a:p>
            <a:endParaRPr lang="en-US" dirty="0" smtClean="0"/>
          </a:p>
          <a:p>
            <a:r>
              <a:rPr lang="en-US" dirty="0" smtClean="0"/>
              <a:t>Set  </a:t>
            </a:r>
            <a:r>
              <a:rPr lang="en-US" i="1" dirty="0" smtClean="0"/>
              <a:t>(</a:t>
            </a:r>
            <a:r>
              <a:rPr lang="en-US" i="1" dirty="0" err="1" smtClean="0"/>
              <a:t>G</a:t>
            </a:r>
            <a:r>
              <a:rPr lang="en-US" i="1" baseline="-25000" dirty="0" err="1" smtClean="0"/>
              <a:t>En</a:t>
            </a:r>
            <a:r>
              <a:rPr lang="en-US" i="1" dirty="0" smtClean="0"/>
              <a:t>/G</a:t>
            </a:r>
            <a:r>
              <a:rPr lang="en-US" i="1" baseline="-25000" dirty="0" smtClean="0"/>
              <a:t>D</a:t>
            </a:r>
            <a:r>
              <a:rPr lang="en-US" i="1" dirty="0" smtClean="0"/>
              <a:t>)=</a:t>
            </a:r>
            <a:r>
              <a:rPr lang="en-US" dirty="0" smtClean="0"/>
              <a:t>1.5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rot="10800000">
            <a:off x="3886200" y="3733800"/>
            <a:ext cx="1752600" cy="8382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10800000">
            <a:off x="3276600" y="4724400"/>
            <a:ext cx="2362200" cy="36933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Neutron Magnetic Form Factor: </a:t>
            </a:r>
            <a:r>
              <a:rPr lang="en-US" dirty="0" err="1" smtClean="0"/>
              <a:t>G</a:t>
            </a:r>
            <a:r>
              <a:rPr lang="en-US" sz="4000" baseline="-25000" dirty="0" err="1" smtClean="0"/>
              <a:t>Mn</a:t>
            </a:r>
            <a:endParaRPr lang="en-US" baseline="-25000" dirty="0"/>
          </a:p>
        </p:txBody>
      </p:sp>
      <p:pic>
        <p:nvPicPr>
          <p:cNvPr id="4" name="Content Placeholder 3" descr="gmn_gd_old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066800"/>
            <a:ext cx="5029201" cy="3886200"/>
          </a:xfrm>
        </p:spPr>
      </p:pic>
      <p:sp>
        <p:nvSpPr>
          <p:cNvPr id="6" name="TextBox 5"/>
          <p:cNvSpPr txBox="1"/>
          <p:nvPr/>
        </p:nvSpPr>
        <p:spPr>
          <a:xfrm>
            <a:off x="4876800" y="990600"/>
            <a:ext cx="403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Extract </a:t>
            </a:r>
            <a:r>
              <a:rPr lang="en-US" sz="2000" dirty="0" err="1" smtClean="0"/>
              <a:t>G</a:t>
            </a:r>
            <a:r>
              <a:rPr lang="en-US" sz="2000" baseline="-25000" dirty="0" err="1" smtClean="0"/>
              <a:t>Mn</a:t>
            </a:r>
            <a:r>
              <a:rPr lang="en-US" sz="2000" dirty="0"/>
              <a:t> </a:t>
            </a:r>
            <a:r>
              <a:rPr lang="en-US" sz="2000" dirty="0" smtClean="0"/>
              <a:t>from inclusive </a:t>
            </a:r>
            <a:r>
              <a:rPr lang="en-US" sz="2000" dirty="0" err="1" smtClean="0"/>
              <a:t>d(e,e</a:t>
            </a:r>
            <a:r>
              <a:rPr lang="en-US" sz="2000" dirty="0" smtClean="0"/>
              <a:t>’) </a:t>
            </a:r>
            <a:r>
              <a:rPr lang="en-US" sz="2000" dirty="0" err="1" smtClean="0"/>
              <a:t>quasielastic</a:t>
            </a:r>
            <a:r>
              <a:rPr lang="en-US" sz="2000" dirty="0" smtClean="0"/>
              <a:t> scattering cross section data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029200" y="2357497"/>
            <a:ext cx="3657600" cy="2062103"/>
          </a:xfrm>
          <a:prstGeom prst="rect">
            <a:avLst/>
          </a:prstGeom>
          <a:solidFill>
            <a:schemeClr val="accent1">
              <a:lumMod val="60000"/>
              <a:lumOff val="40000"/>
              <a:alpha val="4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Difficulties:</a:t>
            </a:r>
          </a:p>
          <a:p>
            <a:pPr>
              <a:buClr>
                <a:srgbClr val="FF0000"/>
              </a:buClr>
              <a:buSzPct val="132000"/>
              <a:buFont typeface="Wingdings" pitchFamily="2" charset="2"/>
              <a:buChar char="§"/>
            </a:pPr>
            <a:r>
              <a:rPr lang="en-US" sz="2800" dirty="0"/>
              <a:t> </a:t>
            </a:r>
            <a:r>
              <a:rPr lang="en-US" sz="2400" dirty="0" smtClean="0"/>
              <a:t>Subtraction of large proton contribution</a:t>
            </a:r>
          </a:p>
          <a:p>
            <a:pPr>
              <a:buClr>
                <a:srgbClr val="FF0000"/>
              </a:buClr>
              <a:buSzPct val="132000"/>
              <a:buFont typeface="Wingdings" pitchFamily="2" charset="2"/>
              <a:buChar char="§"/>
            </a:pPr>
            <a:r>
              <a:rPr lang="en-US" sz="2400" dirty="0"/>
              <a:t> </a:t>
            </a:r>
            <a:r>
              <a:rPr lang="en-US" sz="2400" dirty="0" smtClean="0"/>
              <a:t>Sensitive to deuteron model</a:t>
            </a:r>
            <a:endParaRPr lang="en-US" sz="2400" dirty="0"/>
          </a:p>
        </p:txBody>
      </p:sp>
      <p:graphicFrame>
        <p:nvGraphicFramePr>
          <p:cNvPr id="61442" name="Object 2"/>
          <p:cNvGraphicFramePr>
            <a:graphicFrameLocks noChangeAspect="1"/>
          </p:cNvGraphicFramePr>
          <p:nvPr/>
        </p:nvGraphicFramePr>
        <p:xfrm>
          <a:off x="2051050" y="4927600"/>
          <a:ext cx="4591050" cy="473075"/>
        </p:xfrm>
        <a:graphic>
          <a:graphicData uri="http://schemas.openxmlformats.org/presentationml/2006/ole">
            <p:oleObj spid="_x0000_s61442" name="Equation" r:id="rId4" imgW="22225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1066800"/>
            <a:ext cx="8153400" cy="34778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400" dirty="0" smtClean="0"/>
              <a:t>High current continuous-wave electron beams</a:t>
            </a:r>
          </a:p>
          <a:p>
            <a:r>
              <a:rPr lang="en-US" sz="2400" dirty="0" smtClean="0"/>
              <a:t>	• Double arm detection </a:t>
            </a:r>
          </a:p>
          <a:p>
            <a:r>
              <a:rPr lang="en-US" sz="2400" dirty="0" smtClean="0"/>
              <a:t>	• Reduces random background so coincidence quasi-free deuteron experiments are possible</a:t>
            </a:r>
          </a:p>
          <a:p>
            <a:r>
              <a:rPr lang="en-US" sz="2400" dirty="0" smtClean="0"/>
              <a:t>• Polarized electron beams </a:t>
            </a:r>
          </a:p>
          <a:p>
            <a:r>
              <a:rPr lang="en-US" sz="2400" dirty="0" smtClean="0"/>
              <a:t>	• Recoil polarization from </a:t>
            </a:r>
            <a:r>
              <a:rPr lang="en-US" sz="2400" baseline="30000" dirty="0" smtClean="0"/>
              <a:t>1</a:t>
            </a:r>
            <a:r>
              <a:rPr lang="en-US" sz="2400" dirty="0" smtClean="0"/>
              <a:t>H and 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H</a:t>
            </a:r>
          </a:p>
          <a:p>
            <a:r>
              <a:rPr lang="en-US" sz="2400" dirty="0" smtClean="0"/>
              <a:t>• Highly polarized, dense 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He, 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H and </a:t>
            </a:r>
            <a:r>
              <a:rPr lang="en-US" sz="2400" baseline="30000" dirty="0" smtClean="0"/>
              <a:t>1</a:t>
            </a:r>
            <a:r>
              <a:rPr lang="en-US" sz="2400" dirty="0" smtClean="0"/>
              <a:t>H targets </a:t>
            </a:r>
          </a:p>
          <a:p>
            <a:r>
              <a:rPr lang="en-US" sz="2400" dirty="0" smtClean="0"/>
              <a:t>	•Beam-Target Asymmetry </a:t>
            </a:r>
          </a:p>
          <a:p>
            <a:r>
              <a:rPr lang="en-US" sz="2400" dirty="0" smtClean="0"/>
              <a:t>	• Polarized 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He, 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H as polarized neutron target.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improve FF measurements?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1066800"/>
            <a:ext cx="8153400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Theory of electron quasi-free scattering on 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He and 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H</a:t>
            </a:r>
          </a:p>
          <a:p>
            <a:pPr>
              <a:buFont typeface="Wingdings" charset="2"/>
              <a:buChar char="à"/>
            </a:pPr>
            <a:r>
              <a:rPr lang="en-US" sz="2400" dirty="0" smtClean="0"/>
              <a:t>Determine kinematics which reduce sensitivity to nuclear effects </a:t>
            </a:r>
          </a:p>
          <a:p>
            <a:pPr>
              <a:buFont typeface="Wingdings" charset="2"/>
              <a:buChar char="à"/>
            </a:pPr>
            <a:r>
              <a:rPr lang="en-US" sz="2400" dirty="0" smtClean="0"/>
              <a:t> Determine which observables are sensitive to form factors</a:t>
            </a:r>
          </a:p>
          <a:p>
            <a:r>
              <a:rPr lang="en-US" sz="2400" dirty="0" err="1" smtClean="0"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 smtClean="0"/>
              <a:t>Use model to extract form factors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improve FF measurements?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Detect neutron in coincidence with electron</a:t>
            </a:r>
          </a:p>
          <a:p>
            <a:r>
              <a:rPr lang="en-US" dirty="0" smtClean="0"/>
              <a:t>Detect neutron at energy and angle expected for a “free” neutron.  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i="1" dirty="0" smtClean="0"/>
              <a:t>Sensitive to detection efficiency</a:t>
            </a:r>
          </a:p>
          <a:p>
            <a:r>
              <a:rPr lang="en-US" dirty="0" smtClean="0"/>
              <a:t>In same experimental setup measure d(</a:t>
            </a:r>
            <a:r>
              <a:rPr lang="en-US" dirty="0" err="1" smtClean="0"/>
              <a:t>e,e’p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Theory predicts that </a:t>
            </a:r>
          </a:p>
          <a:p>
            <a:pPr>
              <a:buNone/>
            </a:pPr>
            <a:r>
              <a:rPr lang="en-US" dirty="0" smtClean="0"/>
              <a:t>                          R =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(</a:t>
            </a:r>
            <a:r>
              <a:rPr lang="en-US" dirty="0" err="1" smtClean="0"/>
              <a:t>e,e’n</a:t>
            </a:r>
            <a:r>
              <a:rPr lang="en-US" dirty="0" smtClean="0"/>
              <a:t>)/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(</a:t>
            </a:r>
            <a:r>
              <a:rPr lang="en-US" dirty="0" err="1" smtClean="0"/>
              <a:t>e,e’p</a:t>
            </a:r>
            <a:r>
              <a:rPr lang="en-US" dirty="0" smtClean="0"/>
              <a:t>) </a:t>
            </a:r>
          </a:p>
          <a:p>
            <a:pPr>
              <a:buNone/>
            </a:pPr>
            <a:r>
              <a:rPr lang="en-US" dirty="0" smtClean="0"/>
              <a:t>     is less sensitive to deuteron </a:t>
            </a:r>
            <a:r>
              <a:rPr lang="en-US" dirty="0" err="1" smtClean="0"/>
              <a:t>wavefunction</a:t>
            </a:r>
            <a:r>
              <a:rPr lang="en-US" dirty="0" smtClean="0"/>
              <a:t> model and final state interactions compared predictions of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(</a:t>
            </a:r>
            <a:r>
              <a:rPr lang="en-US" dirty="0" err="1" smtClean="0"/>
              <a:t>e,e’n</a:t>
            </a:r>
            <a:r>
              <a:rPr lang="en-US" dirty="0" smtClean="0"/>
              <a:t>)</a:t>
            </a:r>
          </a:p>
          <a:p>
            <a:r>
              <a:rPr lang="en-US" dirty="0" smtClean="0"/>
              <a:t>R</a:t>
            </a:r>
            <a:r>
              <a:rPr lang="en-US" baseline="-25000" dirty="0" smtClean="0"/>
              <a:t>PWIA</a:t>
            </a:r>
            <a:r>
              <a:rPr lang="en-US" dirty="0" smtClean="0"/>
              <a:t> = </a:t>
            </a:r>
            <a:r>
              <a:rPr lang="en-US" dirty="0" err="1" smtClean="0">
                <a:latin typeface="Symbol" pitchFamily="18" charset="2"/>
              </a:rPr>
              <a:t>s</a:t>
            </a:r>
            <a:r>
              <a:rPr lang="en-US" baseline="-25000" dirty="0" err="1" smtClean="0"/>
              <a:t>en</a:t>
            </a:r>
            <a:r>
              <a:rPr lang="en-US" dirty="0" smtClean="0"/>
              <a:t>/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baseline="-25000" dirty="0" smtClean="0"/>
              <a:t>ep</a:t>
            </a:r>
            <a:r>
              <a:rPr lang="en-US" dirty="0" smtClean="0"/>
              <a:t> = R(1-D)  </a:t>
            </a:r>
          </a:p>
          <a:p>
            <a:pPr>
              <a:buNone/>
            </a:pPr>
            <a:r>
              <a:rPr lang="en-US" dirty="0" smtClean="0"/>
              <a:t>                                          </a:t>
            </a:r>
            <a:r>
              <a:rPr lang="en-US" i="1" dirty="0" smtClean="0"/>
              <a:t> D is calculated from theory </a:t>
            </a:r>
            <a:endParaRPr lang="en-US" i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G</a:t>
            </a:r>
            <a:r>
              <a:rPr lang="en-US" baseline="-25000" dirty="0" smtClean="0"/>
              <a:t>M</a:t>
            </a:r>
            <a:r>
              <a:rPr lang="en-US" dirty="0" smtClean="0"/>
              <a:t> using </a:t>
            </a:r>
            <a:r>
              <a:rPr lang="en-US" dirty="0" err="1" smtClean="0"/>
              <a:t>d(e,e’n</a:t>
            </a:r>
            <a:r>
              <a:rPr lang="en-US" dirty="0" smtClean="0"/>
              <a:t>) reaction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>
                <a:solidFill>
                  <a:srgbClr val="800000"/>
                </a:solidFill>
                <a:ea typeface="ＭＳ Ｐゴシック" pitchFamily="1" charset="-128"/>
                <a:cs typeface="ＭＳ Ｐゴシック" pitchFamily="1" charset="-128"/>
              </a:rPr>
              <a:t>Strong Interactions – the right theory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ea typeface="ＭＳ Ｐゴシック" pitchFamily="1" charset="-128"/>
                <a:cs typeface="ＭＳ Ｐゴシック" pitchFamily="1" charset="-128"/>
              </a:rPr>
              <a:t>Strong </a:t>
            </a:r>
            <a:r>
              <a:rPr lang="en-US" dirty="0" smtClean="0">
                <a:ea typeface="ＭＳ Ｐゴシック" pitchFamily="1" charset="-128"/>
                <a:cs typeface="ＭＳ Ｐゴシック" pitchFamily="1" charset="-128"/>
              </a:rPr>
              <a:t>interactions </a:t>
            </a:r>
            <a:r>
              <a:rPr lang="en-US" dirty="0" smtClean="0">
                <a:ea typeface="ＭＳ Ｐゴシック" pitchFamily="1" charset="-128"/>
                <a:cs typeface="ＭＳ Ｐゴシック" pitchFamily="1" charset="-128"/>
                <a:sym typeface="Wingdings"/>
              </a:rPr>
              <a:t> </a:t>
            </a:r>
            <a:r>
              <a:rPr lang="en-US" dirty="0" smtClean="0">
                <a:solidFill>
                  <a:srgbClr val="FF0000"/>
                </a:solidFill>
                <a:ea typeface="ＭＳ Ｐゴシック" pitchFamily="1" charset="-128"/>
                <a:cs typeface="ＭＳ Ｐゴシック" pitchFamily="1" charset="-128"/>
              </a:rPr>
              <a:t>Quantum</a:t>
            </a:r>
            <a:r>
              <a:rPr lang="en-US" dirty="0" smtClean="0">
                <a:ea typeface="ＭＳ Ｐゴシック" pitchFamily="1" charset="-128"/>
                <a:cs typeface="ＭＳ Ｐゴシック" pitchFamily="1" charset="-128"/>
              </a:rPr>
              <a:t> </a:t>
            </a:r>
            <a:r>
              <a:rPr lang="en-US" dirty="0" smtClean="0">
                <a:solidFill>
                  <a:srgbClr val="0000FF"/>
                </a:solidFill>
                <a:ea typeface="ＭＳ Ｐゴシック" pitchFamily="1" charset="-128"/>
                <a:cs typeface="ＭＳ Ｐゴシック" pitchFamily="1" charset="-128"/>
              </a:rPr>
              <a:t>Chromo</a:t>
            </a:r>
            <a:r>
              <a:rPr lang="en-US" dirty="0" smtClean="0">
                <a:solidFill>
                  <a:srgbClr val="008000"/>
                </a:solidFill>
                <a:ea typeface="ＭＳ Ｐゴシック" pitchFamily="1" charset="-128"/>
                <a:cs typeface="ＭＳ Ｐゴシック" pitchFamily="1" charset="-128"/>
              </a:rPr>
              <a:t>dynamics </a:t>
            </a:r>
            <a:r>
              <a:rPr lang="en-US" b="1" dirty="0" smtClean="0">
                <a:solidFill>
                  <a:srgbClr val="0000FF"/>
                </a:solidFill>
                <a:ea typeface="ＭＳ Ｐゴシック" pitchFamily="1" charset="-128"/>
                <a:cs typeface="ＭＳ Ｐゴシック" pitchFamily="1" charset="-128"/>
              </a:rPr>
              <a:t>(</a:t>
            </a:r>
            <a:r>
              <a:rPr lang="en-US" b="1" dirty="0" smtClean="0">
                <a:solidFill>
                  <a:srgbClr val="FF0000"/>
                </a:solidFill>
                <a:ea typeface="ＭＳ Ｐゴシック" pitchFamily="1" charset="-128"/>
                <a:cs typeface="ＭＳ Ｐゴシック" pitchFamily="1" charset="-128"/>
              </a:rPr>
              <a:t>Q</a:t>
            </a:r>
            <a:r>
              <a:rPr lang="en-US" b="1" dirty="0" smtClean="0">
                <a:solidFill>
                  <a:srgbClr val="0000FF"/>
                </a:solidFill>
                <a:ea typeface="ＭＳ Ｐゴシック" pitchFamily="1" charset="-128"/>
                <a:cs typeface="ＭＳ Ｐゴシック" pitchFamily="1" charset="-128"/>
              </a:rPr>
              <a:t>C</a:t>
            </a:r>
            <a:r>
              <a:rPr lang="en-US" b="1" dirty="0" smtClean="0">
                <a:solidFill>
                  <a:srgbClr val="008000"/>
                </a:solidFill>
                <a:ea typeface="ＭＳ Ｐゴシック" pitchFamily="1" charset="-128"/>
                <a:cs typeface="ＭＳ Ｐゴシック" pitchFamily="1" charset="-128"/>
              </a:rPr>
              <a:t>D</a:t>
            </a:r>
            <a:r>
              <a:rPr lang="en-US" b="1" dirty="0" smtClean="0">
                <a:solidFill>
                  <a:srgbClr val="0000FF"/>
                </a:solidFill>
                <a:ea typeface="ＭＳ Ｐゴシック" pitchFamily="1" charset="-128"/>
                <a:cs typeface="ＭＳ Ｐゴシック" pitchFamily="1" charset="-128"/>
              </a:rPr>
              <a:t>)</a:t>
            </a:r>
          </a:p>
          <a:p>
            <a:pPr eaLnBrk="1" hangingPunct="1"/>
            <a:r>
              <a:rPr lang="en-US" dirty="0" smtClean="0">
                <a:ea typeface="ＭＳ Ｐゴシック" pitchFamily="1" charset="-128"/>
                <a:cs typeface="ＭＳ Ｐゴシック" pitchFamily="1" charset="-128"/>
              </a:rPr>
              <a:t>Protons and neutrons made of quarks (mostly up and down)</a:t>
            </a:r>
          </a:p>
          <a:p>
            <a:pPr lvl="1"/>
            <a:r>
              <a:rPr lang="en-US" dirty="0" smtClean="0">
                <a:ea typeface="ＭＳ Ｐゴシック" pitchFamily="1" charset="-128"/>
                <a:cs typeface="ＭＳ Ｐゴシック" pitchFamily="1" charset="-128"/>
              </a:rPr>
              <a:t>Quarks carry “color” charge</a:t>
            </a:r>
          </a:p>
          <a:p>
            <a:pPr lvl="1"/>
            <a:r>
              <a:rPr lang="en-US" dirty="0" smtClean="0">
                <a:ea typeface="ＭＳ Ｐゴシック" pitchFamily="1" charset="-128"/>
                <a:cs typeface="ＭＳ Ｐゴシック" pitchFamily="1" charset="-128"/>
              </a:rPr>
              <a:t>Gluons are the mediators of the strong force </a:t>
            </a:r>
            <a:endParaRPr lang="en-US" dirty="0" smtClean="0">
              <a:solidFill>
                <a:schemeClr val="tx1"/>
              </a:solidFill>
              <a:ea typeface="ＭＳ Ｐゴシック" pitchFamily="1" charset="-128"/>
              <a:cs typeface="ＭＳ Ｐゴシック" pitchFamily="1" charset="-128"/>
            </a:endParaRPr>
          </a:p>
          <a:p>
            <a:pPr eaLnBrk="1" hangingPunct="1"/>
            <a:r>
              <a:rPr lang="en-US" dirty="0">
                <a:ea typeface="ＭＳ Ｐゴシック" pitchFamily="1" charset="-128"/>
                <a:cs typeface="ＭＳ Ｐゴシック" pitchFamily="1" charset="-128"/>
              </a:rPr>
              <a:t>3 important points</a:t>
            </a:r>
            <a:r>
              <a:rPr lang="en-US" dirty="0" smtClean="0">
                <a:ea typeface="ＭＳ Ｐゴシック" pitchFamily="1" charset="-128"/>
                <a:cs typeface="ＭＳ Ｐゴシック" pitchFamily="1" charset="-128"/>
              </a:rPr>
              <a:t> about QCD</a:t>
            </a: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US" dirty="0"/>
              <a:t>We </a:t>
            </a:r>
            <a:r>
              <a:rPr lang="en-US" i="1" dirty="0">
                <a:solidFill>
                  <a:srgbClr val="FF0000"/>
                </a:solidFill>
              </a:rPr>
              <a:t>cannot </a:t>
            </a:r>
            <a:r>
              <a:rPr lang="en-US" dirty="0"/>
              <a:t>solve</a:t>
            </a:r>
            <a:r>
              <a:rPr lang="en-US" dirty="0" smtClean="0"/>
              <a:t> QCD </a:t>
            </a:r>
            <a:r>
              <a:rPr lang="en-US" dirty="0"/>
              <a:t>“exactly”</a:t>
            </a: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US" dirty="0"/>
              <a:t>We </a:t>
            </a:r>
            <a:r>
              <a:rPr lang="en-US" i="1" dirty="0">
                <a:solidFill>
                  <a:schemeClr val="accent2"/>
                </a:solidFill>
              </a:rPr>
              <a:t>can</a:t>
            </a:r>
            <a:r>
              <a:rPr lang="en-US" dirty="0"/>
              <a:t> solve</a:t>
            </a:r>
            <a:r>
              <a:rPr lang="en-US" dirty="0" smtClean="0"/>
              <a:t> QCD </a:t>
            </a:r>
            <a:r>
              <a:rPr lang="en-US" dirty="0"/>
              <a:t>approximately but only in certain special circumstances</a:t>
            </a: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US" dirty="0"/>
              <a:t>We </a:t>
            </a:r>
            <a:r>
              <a:rPr lang="en-US" i="1" dirty="0">
                <a:solidFill>
                  <a:srgbClr val="FF33CC"/>
                </a:solidFill>
              </a:rPr>
              <a:t>can</a:t>
            </a:r>
            <a:r>
              <a:rPr lang="en-US" dirty="0"/>
              <a:t> solve</a:t>
            </a:r>
            <a:r>
              <a:rPr lang="en-US" dirty="0" smtClean="0"/>
              <a:t> QCD </a:t>
            </a:r>
            <a:r>
              <a:rPr lang="en-US" dirty="0"/>
              <a:t>numerically. Eventually. If we had a lot of computing power. </a:t>
            </a:r>
          </a:p>
          <a:p>
            <a:pPr lvl="2" eaLnBrk="1" hangingPunct="1"/>
            <a:r>
              <a:rPr lang="en-US" dirty="0">
                <a:ea typeface="ＭＳ Ｐゴシック" pitchFamily="1" charset="-128"/>
              </a:rPr>
              <a:t>We need more and faster computers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mn_gd_sl4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76600" y="1600200"/>
            <a:ext cx="5620870" cy="43434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Neutron Magnetic Form Factor: </a:t>
            </a:r>
            <a:r>
              <a:rPr lang="en-US" dirty="0" err="1" smtClean="0"/>
              <a:t>G</a:t>
            </a:r>
            <a:r>
              <a:rPr lang="en-US" sz="4000" baseline="-25000" dirty="0" err="1" smtClean="0"/>
              <a:t>Mn</a:t>
            </a:r>
            <a:endParaRPr lang="en-US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600200"/>
            <a:ext cx="2819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dirty="0" smtClean="0"/>
              <a:t>Detect neutron in coincidence</a:t>
            </a:r>
          </a:p>
          <a:p>
            <a:pPr>
              <a:buFont typeface="Wingdings" pitchFamily="2" charset="2"/>
              <a:buChar char="§"/>
            </a:pPr>
            <a:endParaRPr lang="en-US" sz="2400" dirty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But still sensitive to the deuteron model</a:t>
            </a:r>
          </a:p>
          <a:p>
            <a:pPr>
              <a:buFont typeface="Wingdings" pitchFamily="2" charset="2"/>
              <a:buChar char="§"/>
            </a:pPr>
            <a:endParaRPr lang="en-US" sz="2400" dirty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Need to know absolute neutron cross section efficiency  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1295400" y="1143000"/>
            <a:ext cx="1414016" cy="431274"/>
          </a:xfrm>
          <a:prstGeom prst="rect">
            <a:avLst/>
          </a:prstGeom>
          <a:gradFill flip="none" rotWithShape="1">
            <a:gsLst>
              <a:gs pos="0">
                <a:srgbClr val="0064C8"/>
              </a:gs>
              <a:gs pos="100000">
                <a:srgbClr val="FFFFFF"/>
              </a:gs>
            </a:gsLst>
            <a:lin ang="5400000" scaled="1"/>
            <a:tileRect/>
          </a:gradFill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mn_gd_sl4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76600" y="1600200"/>
            <a:ext cx="5620870" cy="4343399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Neutron Magnetic Form Factor: </a:t>
            </a:r>
            <a:r>
              <a:rPr lang="en-US" dirty="0" err="1" smtClean="0"/>
              <a:t>G</a:t>
            </a:r>
            <a:r>
              <a:rPr lang="en-US" sz="4000" baseline="-25000" dirty="0" err="1" smtClean="0"/>
              <a:t>Mn</a:t>
            </a:r>
            <a:endParaRPr lang="en-US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752600"/>
            <a:ext cx="2819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Measure ratio of quasi-elastic n/p from deuterium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Sensitivity to deuteron model cancels in the ratio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Proton and neutron detected in same detector simultaneously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Need to know absolute neutron detection efficiency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1219200" y="1143000"/>
            <a:ext cx="990600" cy="560678"/>
          </a:xfrm>
          <a:prstGeom prst="rect">
            <a:avLst/>
          </a:prstGeom>
          <a:gradFill flip="none" rotWithShape="1">
            <a:gsLst>
              <a:gs pos="0">
                <a:srgbClr val="0064C8"/>
              </a:gs>
              <a:gs pos="100000">
                <a:srgbClr val="FFFFFF"/>
              </a:gs>
            </a:gsLst>
            <a:lin ang="54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9" name="Right Arrow 8"/>
          <p:cNvSpPr/>
          <p:nvPr/>
        </p:nvSpPr>
        <p:spPr>
          <a:xfrm>
            <a:off x="685800" y="5486400"/>
            <a:ext cx="6096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556260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Bonn used </a:t>
            </a:r>
            <a:r>
              <a:rPr lang="en-US" sz="2000" i="1" dirty="0" err="1" smtClean="0"/>
              <a:t>p(</a:t>
            </a:r>
            <a:r>
              <a:rPr lang="en-US" sz="2000" i="1" dirty="0" err="1" smtClean="0">
                <a:latin typeface="Symbol" charset="2"/>
                <a:cs typeface="Symbol" charset="2"/>
              </a:rPr>
              <a:t>g,p</a:t>
            </a:r>
            <a:r>
              <a:rPr lang="en-US" sz="2000" i="1" dirty="0" err="1" smtClean="0"/>
              <a:t>+)n</a:t>
            </a:r>
            <a:r>
              <a:rPr lang="en-US" sz="2000" i="1" dirty="0" smtClean="0"/>
              <a:t> </a:t>
            </a:r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mn_gd_sl4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76600" y="1600200"/>
            <a:ext cx="5620870" cy="4343399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Neutron Magnetic Form Factor: </a:t>
            </a:r>
            <a:r>
              <a:rPr lang="en-US" dirty="0" err="1" smtClean="0"/>
              <a:t>G</a:t>
            </a:r>
            <a:r>
              <a:rPr lang="en-US" sz="4000" baseline="-25000" dirty="0" err="1" smtClean="0"/>
              <a:t>Mn</a:t>
            </a:r>
            <a:endParaRPr lang="en-US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600200"/>
            <a:ext cx="2819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Measure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Sensitivity to deuteron model cancels in the ratio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Proton and neutron detected in same detector simultaneously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Need to know absolute neutron detection efficiency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1447799" y="1295400"/>
            <a:ext cx="1165842" cy="659865"/>
          </a:xfrm>
          <a:prstGeom prst="rect">
            <a:avLst/>
          </a:prstGeom>
          <a:gradFill flip="none" rotWithShape="1">
            <a:gsLst>
              <a:gs pos="0">
                <a:srgbClr val="0064C8"/>
              </a:gs>
              <a:gs pos="100000">
                <a:srgbClr val="FFFFFF"/>
              </a:gs>
            </a:gsLst>
            <a:lin ang="54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9" name="Right Arrow 8"/>
          <p:cNvSpPr/>
          <p:nvPr/>
        </p:nvSpPr>
        <p:spPr>
          <a:xfrm>
            <a:off x="609600" y="5077968"/>
            <a:ext cx="6096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609600" y="5562600"/>
            <a:ext cx="6096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371600" y="5562600"/>
            <a:ext cx="35595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NIKHEF and Mainz used </a:t>
            </a:r>
            <a:r>
              <a:rPr lang="en-US" i="1" dirty="0" err="1" smtClean="0"/>
              <a:t>p(n,p)n</a:t>
            </a:r>
            <a:endParaRPr lang="en-US" i="1" dirty="0" smtClean="0"/>
          </a:p>
          <a:p>
            <a:r>
              <a:rPr lang="en-US" dirty="0"/>
              <a:t>w</a:t>
            </a:r>
            <a:r>
              <a:rPr lang="en-US" dirty="0" smtClean="0"/>
              <a:t>ith tagged neutron beam at PSI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295400" y="50862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Bonn used </a:t>
            </a:r>
            <a:r>
              <a:rPr lang="en-US" sz="2000" i="1" dirty="0" err="1" smtClean="0"/>
              <a:t>p(</a:t>
            </a:r>
            <a:r>
              <a:rPr lang="en-US" sz="2000" i="1" dirty="0" err="1" smtClean="0">
                <a:latin typeface="Symbol" charset="2"/>
                <a:cs typeface="Symbol" charset="2"/>
              </a:rPr>
              <a:t>g,p</a:t>
            </a:r>
            <a:r>
              <a:rPr lang="en-US" sz="2000" i="1" dirty="0" err="1" smtClean="0"/>
              <a:t>+)n</a:t>
            </a:r>
            <a:r>
              <a:rPr lang="en-US" sz="2000" i="1" dirty="0" smtClean="0"/>
              <a:t> </a:t>
            </a:r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Neutron Magnetic Form Factor: </a:t>
            </a:r>
            <a:r>
              <a:rPr lang="en-US" dirty="0" err="1" smtClean="0"/>
              <a:t>G</a:t>
            </a:r>
            <a:r>
              <a:rPr lang="en-US" sz="4000" baseline="-25000" dirty="0" err="1" smtClean="0"/>
              <a:t>Mn</a:t>
            </a:r>
            <a:endParaRPr lang="en-US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524000"/>
            <a:ext cx="29718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dirty="0" smtClean="0"/>
              <a:t>Measured                  with CLAS in Hall B at </a:t>
            </a:r>
            <a:r>
              <a:rPr lang="en-US" sz="2400" dirty="0" err="1" smtClean="0"/>
              <a:t>JLab</a:t>
            </a:r>
            <a:endParaRPr lang="en-US" sz="2400" dirty="0" smtClean="0"/>
          </a:p>
          <a:p>
            <a:pP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 Simultaneously have </a:t>
            </a:r>
            <a:r>
              <a:rPr lang="en-US" sz="2400" baseline="30000" dirty="0" smtClean="0"/>
              <a:t>1</a:t>
            </a:r>
            <a:r>
              <a:rPr lang="en-US" sz="2400" dirty="0" smtClean="0"/>
              <a:t>H and 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H targets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 bwMode="auto">
          <a:xfrm>
            <a:off x="2057400" y="1447800"/>
            <a:ext cx="914400" cy="517549"/>
          </a:xfrm>
          <a:prstGeom prst="rect">
            <a:avLst/>
          </a:prstGeom>
          <a:gradFill flip="none" rotWithShape="1">
            <a:gsLst>
              <a:gs pos="0">
                <a:srgbClr val="0064C8"/>
              </a:gs>
              <a:gs pos="100000">
                <a:srgbClr val="FFFFFF"/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724400" y="5715000"/>
            <a:ext cx="3411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CLAS data from W. Brooks and J. </a:t>
            </a:r>
            <a:r>
              <a:rPr lang="en-US" sz="1600" i="1" dirty="0" err="1" smtClean="0"/>
              <a:t>Lachniet</a:t>
            </a:r>
            <a:r>
              <a:rPr lang="en-US" sz="1600" i="1" dirty="0" smtClean="0"/>
              <a:t>, NPA 755 (2005)</a:t>
            </a:r>
            <a:endParaRPr lang="en-US" sz="1600" i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124200" y="1132332"/>
            <a:ext cx="5733288" cy="4430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Factors from Cross 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Focused on cross section measurements to extract proton and neutron form factors.</a:t>
            </a:r>
          </a:p>
          <a:p>
            <a:pPr lvl="1"/>
            <a:r>
              <a:rPr lang="en-US" dirty="0" smtClean="0"/>
              <a:t>Proton </a:t>
            </a:r>
            <a:r>
              <a:rPr lang="en-US" i="1" dirty="0" smtClean="0"/>
              <a:t>G</a:t>
            </a:r>
            <a:r>
              <a:rPr lang="en-US" i="1" baseline="-25000" dirty="0" smtClean="0"/>
              <a:t>M</a:t>
            </a:r>
            <a:r>
              <a:rPr lang="en-US" dirty="0" smtClean="0"/>
              <a:t> measured to </a:t>
            </a:r>
            <a:r>
              <a:rPr lang="en-US" i="1" dirty="0" smtClean="0"/>
              <a:t>Q</a:t>
            </a:r>
            <a:r>
              <a:rPr lang="en-US" i="1" baseline="30000" dirty="0" smtClean="0"/>
              <a:t>2</a:t>
            </a:r>
            <a:r>
              <a:rPr lang="en-US" i="1" dirty="0" smtClean="0"/>
              <a:t> = 30 GeV</a:t>
            </a:r>
            <a:r>
              <a:rPr lang="en-US" i="1" baseline="30000" dirty="0" smtClean="0"/>
              <a:t>2</a:t>
            </a:r>
            <a:r>
              <a:rPr lang="en-US" i="1" dirty="0" smtClean="0"/>
              <a:t> </a:t>
            </a:r>
          </a:p>
          <a:p>
            <a:pPr lvl="1"/>
            <a:r>
              <a:rPr lang="en-US" dirty="0" smtClean="0"/>
              <a:t>Neutron </a:t>
            </a:r>
            <a:r>
              <a:rPr lang="en-US" i="1" dirty="0" smtClean="0"/>
              <a:t>G</a:t>
            </a:r>
            <a:r>
              <a:rPr lang="en-US" i="1" baseline="-25000" dirty="0" smtClean="0"/>
              <a:t>M</a:t>
            </a:r>
            <a:r>
              <a:rPr lang="en-US" dirty="0" smtClean="0"/>
              <a:t> measured to </a:t>
            </a:r>
            <a:r>
              <a:rPr lang="en-US" i="1" dirty="0" smtClean="0"/>
              <a:t>Q</a:t>
            </a:r>
            <a:r>
              <a:rPr lang="en-US" i="1" baseline="30000" dirty="0" smtClean="0"/>
              <a:t>2</a:t>
            </a:r>
            <a:r>
              <a:rPr lang="en-US" i="1" dirty="0" smtClean="0"/>
              <a:t> = 4.5 GeV</a:t>
            </a:r>
            <a:r>
              <a:rPr lang="en-US" i="1" baseline="30000" dirty="0" smtClean="0"/>
              <a:t>2</a:t>
            </a:r>
          </a:p>
          <a:p>
            <a:pPr lvl="1"/>
            <a:r>
              <a:rPr lang="en-US" dirty="0" smtClean="0"/>
              <a:t>Discrepancy in neutron </a:t>
            </a:r>
            <a:r>
              <a:rPr lang="en-US" i="1" dirty="0" smtClean="0"/>
              <a:t>G</a:t>
            </a:r>
            <a:r>
              <a:rPr lang="en-US" i="1" baseline="-25000" dirty="0" smtClean="0"/>
              <a:t>M</a:t>
            </a:r>
            <a:r>
              <a:rPr lang="en-US" dirty="0" smtClean="0"/>
              <a:t> near </a:t>
            </a:r>
            <a:r>
              <a:rPr lang="en-US" i="1" dirty="0" smtClean="0"/>
              <a:t>Q</a:t>
            </a:r>
            <a:r>
              <a:rPr lang="en-US" i="1" baseline="30000" dirty="0" smtClean="0"/>
              <a:t>2</a:t>
            </a:r>
            <a:r>
              <a:rPr lang="en-US" i="1" dirty="0" smtClean="0"/>
              <a:t> = 1.0 GeV</a:t>
            </a:r>
            <a:r>
              <a:rPr lang="en-US" i="1" baseline="30000" dirty="0" smtClean="0"/>
              <a:t>2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Need new experimental observable to make better measurements of neutron electric form factor and proton electric form factor above </a:t>
            </a:r>
            <a:r>
              <a:rPr lang="en-US" i="1" dirty="0" smtClean="0"/>
              <a:t>Q</a:t>
            </a:r>
            <a:r>
              <a:rPr lang="en-US" i="1" baseline="30000" dirty="0" smtClean="0"/>
              <a:t>2</a:t>
            </a:r>
            <a:r>
              <a:rPr lang="en-US" i="1" dirty="0" smtClean="0"/>
              <a:t> = 1 GeV</a:t>
            </a:r>
            <a:r>
              <a:rPr lang="en-US" i="1" baseline="30000" dirty="0" smtClean="0"/>
              <a:t>2</a:t>
            </a:r>
          </a:p>
          <a:p>
            <a:pPr lvl="1"/>
            <a:r>
              <a:rPr lang="en-US" dirty="0" smtClean="0"/>
              <a:t>Spin observables sensitive to </a:t>
            </a:r>
            <a:r>
              <a:rPr lang="en-US" i="1" dirty="0" err="1" smtClean="0"/>
              <a:t>G</a:t>
            </a:r>
            <a:r>
              <a:rPr lang="en-US" i="1" baseline="-25000" dirty="0" err="1" smtClean="0"/>
              <a:t>E</a:t>
            </a:r>
            <a:r>
              <a:rPr lang="en-US" i="1" dirty="0" err="1" smtClean="0"/>
              <a:t>xG</a:t>
            </a:r>
            <a:r>
              <a:rPr lang="en-US" i="1" baseline="-25000" dirty="0" err="1" smtClean="0"/>
              <a:t>M</a:t>
            </a:r>
            <a:r>
              <a:rPr lang="en-US" dirty="0" smtClean="0"/>
              <a:t> and </a:t>
            </a:r>
            <a:r>
              <a:rPr lang="en-US" i="1" dirty="0" smtClean="0"/>
              <a:t>G</a:t>
            </a:r>
            <a:r>
              <a:rPr lang="en-US" i="1" baseline="-25000" dirty="0" smtClean="0"/>
              <a:t>M</a:t>
            </a:r>
            <a:r>
              <a:rPr lang="en-US" i="1" dirty="0" smtClean="0"/>
              <a:t> </a:t>
            </a:r>
          </a:p>
          <a:p>
            <a:pPr lvl="1"/>
            <a:r>
              <a:rPr lang="en-US" dirty="0" smtClean="0"/>
              <a:t>Get the relative sign of </a:t>
            </a:r>
            <a:r>
              <a:rPr lang="en-US" i="1" dirty="0" smtClean="0"/>
              <a:t>G</a:t>
            </a:r>
            <a:r>
              <a:rPr lang="en-US" i="1" baseline="-25000" dirty="0" smtClean="0"/>
              <a:t>E</a:t>
            </a:r>
            <a:r>
              <a:rPr lang="en-US" dirty="0" smtClean="0"/>
              <a:t> and </a:t>
            </a:r>
            <a:r>
              <a:rPr lang="en-US" i="1" dirty="0" smtClean="0"/>
              <a:t>G</a:t>
            </a:r>
            <a:r>
              <a:rPr lang="en-US" i="1" baseline="-25000" dirty="0" smtClean="0"/>
              <a:t>M</a:t>
            </a:r>
            <a:endParaRPr lang="en-US" i="1" baseline="-250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Form Factors from Spin Observables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914401"/>
            <a:ext cx="8610600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 Polarized beam on polarized nucleon (Beam-Target Asymmetries)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Polarized proton target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Polarized neutron target using polarized </a:t>
            </a:r>
            <a:r>
              <a:rPr lang="en-US" baseline="30000" dirty="0" smtClean="0"/>
              <a:t>3</a:t>
            </a:r>
            <a:r>
              <a:rPr lang="en-US" dirty="0" smtClean="0"/>
              <a:t>He and deuterium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Electron storage rings use internal gas target (windowless). Target polarized by atomic beam source method or spin exchange optical pumping.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Linear electron accelerators use external gas target (window)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3He gas targets by spin exchange  or </a:t>
            </a:r>
            <a:r>
              <a:rPr lang="en-US" dirty="0" err="1" smtClean="0"/>
              <a:t>metastability</a:t>
            </a:r>
            <a:r>
              <a:rPr lang="en-US" dirty="0" smtClean="0"/>
              <a:t> optical pumping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Solid polarized deuterium or hydrogen</a:t>
            </a:r>
          </a:p>
          <a:p>
            <a:pPr lvl="2"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400" dirty="0" smtClean="0"/>
              <a:t>Polarized beam on </a:t>
            </a:r>
            <a:r>
              <a:rPr lang="en-US" sz="2400" dirty="0" err="1" smtClean="0"/>
              <a:t>unpolarized</a:t>
            </a:r>
            <a:r>
              <a:rPr lang="en-US" sz="2400" dirty="0" smtClean="0"/>
              <a:t> target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Spin of scattered nucleon measured by secondary scattering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Linear electron accelerators on high density hydrogen and deuterium targets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143000"/>
            <a:ext cx="715447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4800" y="2209800"/>
            <a:ext cx="20574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Helicity</a:t>
            </a:r>
            <a:r>
              <a:rPr lang="en-US" dirty="0" smtClean="0"/>
              <a:t> flipped periodically (rapidly)</a:t>
            </a:r>
            <a:endParaRPr lang="en-US" dirty="0"/>
          </a:p>
        </p:txBody>
      </p:sp>
      <p:grpSp>
        <p:nvGrpSpPr>
          <p:cNvPr id="3" name="Group 7"/>
          <p:cNvGrpSpPr/>
          <p:nvPr/>
        </p:nvGrpSpPr>
        <p:grpSpPr>
          <a:xfrm rot="19835916">
            <a:off x="1627620" y="2935900"/>
            <a:ext cx="1295400" cy="762000"/>
            <a:chOff x="1524000" y="2819400"/>
            <a:chExt cx="1295400" cy="762000"/>
          </a:xfrm>
        </p:grpSpPr>
        <p:sp>
          <p:nvSpPr>
            <p:cNvPr id="6" name="Right Arrow 5"/>
            <p:cNvSpPr/>
            <p:nvPr/>
          </p:nvSpPr>
          <p:spPr>
            <a:xfrm>
              <a:off x="1524000" y="2819400"/>
              <a:ext cx="1295400" cy="762000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752600" y="297180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h</a:t>
              </a:r>
              <a:r>
                <a:rPr lang="en-US" sz="2800" baseline="30000" dirty="0" smtClean="0"/>
                <a:t>+</a:t>
              </a:r>
              <a:endParaRPr lang="en-US" sz="2800" baseline="30000" dirty="0"/>
            </a:p>
          </p:txBody>
        </p:sp>
      </p:grpSp>
      <p:grpSp>
        <p:nvGrpSpPr>
          <p:cNvPr id="4" name="Group 11"/>
          <p:cNvGrpSpPr/>
          <p:nvPr/>
        </p:nvGrpSpPr>
        <p:grpSpPr>
          <a:xfrm rot="9108792">
            <a:off x="2210994" y="3666222"/>
            <a:ext cx="1139855" cy="676697"/>
            <a:chOff x="2084820" y="3697901"/>
            <a:chExt cx="1295400" cy="762000"/>
          </a:xfrm>
        </p:grpSpPr>
        <p:sp>
          <p:nvSpPr>
            <p:cNvPr id="10" name="Right Arrow 9"/>
            <p:cNvSpPr/>
            <p:nvPr/>
          </p:nvSpPr>
          <p:spPr>
            <a:xfrm>
              <a:off x="2084820" y="3697901"/>
              <a:ext cx="1295400" cy="762000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 rot="10800000">
              <a:off x="2313420" y="3850301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h</a:t>
              </a:r>
              <a:r>
                <a:rPr lang="en-US" sz="2800" baseline="30000" dirty="0" smtClean="0"/>
                <a:t>-</a:t>
              </a:r>
              <a:endParaRPr lang="en-US" sz="2800" baseline="300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248400" y="1143000"/>
            <a:ext cx="28956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Nucleon polarized at </a:t>
            </a:r>
            <a:r>
              <a:rPr lang="en-US" sz="2400" dirty="0" smtClean="0">
                <a:latin typeface="Symbol" pitchFamily="18" charset="2"/>
              </a:rPr>
              <a:t>q</a:t>
            </a:r>
            <a:r>
              <a:rPr lang="en-US" sz="2400" dirty="0" smtClean="0"/>
              <a:t>* and </a:t>
            </a:r>
            <a:r>
              <a:rPr lang="en-US" sz="2400" dirty="0" smtClean="0">
                <a:latin typeface="Symbol" pitchFamily="18" charset="2"/>
              </a:rPr>
              <a:t>f</a:t>
            </a:r>
            <a:r>
              <a:rPr lang="en-US" sz="2400" dirty="0" smtClean="0"/>
              <a:t>* </a:t>
            </a:r>
          </a:p>
          <a:p>
            <a:r>
              <a:rPr lang="en-US" sz="2400" dirty="0" smtClean="0"/>
              <a:t>relative to the momentum transfer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76200" y="4546937"/>
            <a:ext cx="25908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85%  longitudinally polarized electron beam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Beam-Target Spin Asymmetry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9600" y="1143000"/>
            <a:ext cx="715447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4800" y="2209800"/>
            <a:ext cx="20574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Helicity</a:t>
            </a:r>
            <a:r>
              <a:rPr lang="en-US" dirty="0" smtClean="0"/>
              <a:t> flipped periodically (rapidly)</a:t>
            </a:r>
            <a:endParaRPr lang="en-US" dirty="0"/>
          </a:p>
        </p:txBody>
      </p:sp>
      <p:grpSp>
        <p:nvGrpSpPr>
          <p:cNvPr id="3" name="Group 7"/>
          <p:cNvGrpSpPr/>
          <p:nvPr/>
        </p:nvGrpSpPr>
        <p:grpSpPr>
          <a:xfrm rot="19835916">
            <a:off x="1627620" y="2935900"/>
            <a:ext cx="1295400" cy="762000"/>
            <a:chOff x="1524000" y="2819400"/>
            <a:chExt cx="1295400" cy="762000"/>
          </a:xfrm>
        </p:grpSpPr>
        <p:sp>
          <p:nvSpPr>
            <p:cNvPr id="6" name="Right Arrow 5"/>
            <p:cNvSpPr/>
            <p:nvPr/>
          </p:nvSpPr>
          <p:spPr>
            <a:xfrm>
              <a:off x="1524000" y="2819400"/>
              <a:ext cx="1295400" cy="762000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752600" y="297180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h</a:t>
              </a:r>
              <a:r>
                <a:rPr lang="en-US" sz="2800" baseline="30000" dirty="0" smtClean="0"/>
                <a:t>+</a:t>
              </a:r>
              <a:endParaRPr lang="en-US" sz="2800" baseline="30000" dirty="0"/>
            </a:p>
          </p:txBody>
        </p:sp>
      </p:grpSp>
      <p:grpSp>
        <p:nvGrpSpPr>
          <p:cNvPr id="4" name="Group 11"/>
          <p:cNvGrpSpPr/>
          <p:nvPr/>
        </p:nvGrpSpPr>
        <p:grpSpPr>
          <a:xfrm rot="9108792">
            <a:off x="2210994" y="3666222"/>
            <a:ext cx="1139855" cy="676697"/>
            <a:chOff x="2084820" y="3697901"/>
            <a:chExt cx="1295400" cy="762000"/>
          </a:xfrm>
        </p:grpSpPr>
        <p:sp>
          <p:nvSpPr>
            <p:cNvPr id="10" name="Right Arrow 9"/>
            <p:cNvSpPr/>
            <p:nvPr/>
          </p:nvSpPr>
          <p:spPr>
            <a:xfrm>
              <a:off x="2084820" y="3697901"/>
              <a:ext cx="1295400" cy="762000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 rot="10800000">
              <a:off x="2313420" y="3850301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h</a:t>
              </a:r>
              <a:r>
                <a:rPr lang="en-US" sz="2800" baseline="30000" dirty="0" smtClean="0"/>
                <a:t>-</a:t>
              </a:r>
              <a:endParaRPr lang="en-US" sz="2800" baseline="300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248400" y="1143000"/>
            <a:ext cx="28956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Nucleon polarized at </a:t>
            </a:r>
            <a:r>
              <a:rPr lang="en-US" sz="2400" dirty="0" smtClean="0">
                <a:latin typeface="Symbol" pitchFamily="18" charset="2"/>
              </a:rPr>
              <a:t>q</a:t>
            </a:r>
            <a:r>
              <a:rPr lang="en-US" sz="2400" dirty="0" smtClean="0"/>
              <a:t>* and </a:t>
            </a:r>
            <a:r>
              <a:rPr lang="en-US" sz="2400" dirty="0" smtClean="0">
                <a:latin typeface="Symbol" pitchFamily="18" charset="2"/>
              </a:rPr>
              <a:t>f</a:t>
            </a:r>
            <a:r>
              <a:rPr lang="en-US" sz="2400" dirty="0" smtClean="0"/>
              <a:t>* </a:t>
            </a:r>
          </a:p>
          <a:p>
            <a:r>
              <a:rPr lang="en-US" sz="2400" dirty="0" smtClean="0"/>
              <a:t>relative to the momentum transfer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76200" y="4546937"/>
            <a:ext cx="25908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85%  longitudinally polarized electron beam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2809875" y="5354638"/>
          <a:ext cx="5572125" cy="820737"/>
        </p:xfrm>
        <a:graphic>
          <a:graphicData uri="http://schemas.openxmlformats.org/presentationml/2006/ole">
            <p:oleObj spid="_x0000_s74754" name="Equation" r:id="rId4" imgW="2844800" imgH="419100" progId="Equation.3">
              <p:embed/>
            </p:oleObj>
          </a:graphicData>
        </a:graphic>
      </p:graphicFrame>
      <p:graphicFrame>
        <p:nvGraphicFramePr>
          <p:cNvPr id="74755" name="Object 3"/>
          <p:cNvGraphicFramePr>
            <a:graphicFrameLocks noChangeAspect="1"/>
          </p:cNvGraphicFramePr>
          <p:nvPr/>
        </p:nvGraphicFramePr>
        <p:xfrm>
          <a:off x="6662738" y="3886200"/>
          <a:ext cx="1643062" cy="746125"/>
        </p:xfrm>
        <a:graphic>
          <a:graphicData uri="http://schemas.openxmlformats.org/presentationml/2006/ole">
            <p:oleObj spid="_x0000_s74755" name="Equation" r:id="rId5" imgW="838200" imgH="381000" progId="Equation.3">
              <p:embed/>
            </p:oleObj>
          </a:graphicData>
        </a:graphic>
      </p:graphicFrame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Beam-Target Spin Asymmetry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219200"/>
            <a:ext cx="7693486" cy="515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solidFill>
            <a:schemeClr val="accent5"/>
          </a:solidFill>
        </p:spPr>
        <p:txBody>
          <a:bodyPr>
            <a:normAutofit/>
          </a:bodyPr>
          <a:lstStyle/>
          <a:p>
            <a:r>
              <a:rPr lang="en-US" dirty="0" smtClean="0"/>
              <a:t>Polarized </a:t>
            </a:r>
            <a:r>
              <a:rPr lang="en-US" baseline="30000" dirty="0" smtClean="0"/>
              <a:t>3</a:t>
            </a:r>
            <a:r>
              <a:rPr lang="en-US" dirty="0" smtClean="0"/>
              <a:t>He as </a:t>
            </a:r>
            <a:br>
              <a:rPr lang="en-US" dirty="0" smtClean="0"/>
            </a:br>
            <a:r>
              <a:rPr lang="en-US" dirty="0" smtClean="0"/>
              <a:t>a polarized neutron target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5257800"/>
            <a:ext cx="433746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2743200"/>
            <a:ext cx="524680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0200" y="1066800"/>
            <a:ext cx="5463841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914400" y="4191000"/>
            <a:ext cx="678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He polarization of the neutron is larger than the proton  </a:t>
            </a:r>
          </a:p>
          <a:p>
            <a:pPr algn="ctr"/>
            <a:r>
              <a:rPr lang="en-US" sz="3600" dirty="0" err="1" smtClean="0"/>
              <a:t>P</a:t>
            </a:r>
            <a:r>
              <a:rPr lang="en-US" sz="3600" baseline="-25000" dirty="0" err="1" smtClean="0"/>
              <a:t>n</a:t>
            </a:r>
            <a:r>
              <a:rPr lang="en-US" sz="3600" dirty="0" smtClean="0"/>
              <a:t> &gt;&gt; P</a:t>
            </a:r>
            <a:r>
              <a:rPr lang="en-US" sz="3600" baseline="-25000" dirty="0" smtClean="0"/>
              <a:t>p</a:t>
            </a:r>
            <a:endParaRPr lang="en-US" sz="3600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28194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PWIA</a:t>
            </a:r>
            <a:endParaRPr lang="en-US" sz="2800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458912" y="2133600"/>
          <a:ext cx="5856288" cy="431800"/>
        </p:xfrm>
        <a:graphic>
          <a:graphicData uri="http://schemas.openxmlformats.org/presentationml/2006/ole">
            <p:oleObj spid="_x0000_s76802" name="Equation" r:id="rId6" imgW="2755900" imgH="203200" progId="Equation.3">
              <p:embed/>
            </p:oleObj>
          </a:graphicData>
        </a:graphic>
      </p:graphicFrame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baseline="-25000" dirty="0" smtClean="0"/>
              <a:t>T</a:t>
            </a:r>
            <a:r>
              <a:rPr lang="en-US" dirty="0" smtClean="0"/>
              <a:t> in quasi-elastic </a:t>
            </a:r>
            <a:r>
              <a:rPr lang="en-US" baseline="30000" dirty="0" smtClean="0"/>
              <a:t>3</a:t>
            </a:r>
            <a:r>
              <a:rPr lang="en-US" dirty="0" smtClean="0"/>
              <a:t>He(e,e’)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800000"/>
                </a:solidFill>
                <a:ea typeface="ＭＳ Ｐゴシック" pitchFamily="1" charset="-128"/>
                <a:cs typeface="ＭＳ Ｐゴシック" pitchFamily="1" charset="-128"/>
              </a:rPr>
              <a:t>QCD and “Asymptotic freedom”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1" charset="-128"/>
                <a:cs typeface="ＭＳ Ｐゴシック" pitchFamily="1" charset="-128"/>
              </a:rPr>
              <a:t>The forces we are familiar with on a day-to-day basis (gravity, EM) have one thing in common: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i="1" dirty="0" smtClean="0">
                <a:solidFill>
                  <a:srgbClr val="0000FF"/>
                </a:solidFill>
              </a:rPr>
              <a:t>They get weaker as things get further apart!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ea typeface="ＭＳ Ｐゴシック" pitchFamily="1" charset="-128"/>
              <a:cs typeface="ＭＳ Ｐゴシック" pitchFamily="1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1" charset="-128"/>
                <a:cs typeface="ＭＳ Ｐゴシック" pitchFamily="1" charset="-128"/>
              </a:rPr>
              <a:t>The strong force (QCD) is not like that!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The force between quarks gets weaker as they get closer together </a:t>
            </a:r>
            <a:r>
              <a:rPr lang="en-US" dirty="0" smtClean="0">
                <a:sym typeface="Wingdings" pitchFamily="1" charset="2"/>
              </a:rPr>
              <a:t> they are “asymptotically free”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ym typeface="Wingdings" pitchFamily="1" charset="2"/>
              </a:rPr>
              <a:t>As you pull quarks apart the force gets stronger – so strong in fact that particles are created out of the vacuum as you pull two quarks apart: you’ll never find a “free quark”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838200"/>
            <a:ext cx="736682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191000"/>
            <a:ext cx="4224824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4038600"/>
            <a:ext cx="379381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28600" y="4038600"/>
            <a:ext cx="3962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Meson Exchange Coupling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12192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</a:t>
            </a:r>
            <a:r>
              <a:rPr lang="en-US" sz="3200" baseline="-25000" dirty="0" smtClean="0"/>
              <a:t>T</a:t>
            </a:r>
            <a:r>
              <a:rPr lang="en-US" sz="3200" dirty="0" smtClean="0"/>
              <a:t> %</a:t>
            </a:r>
            <a:endParaRPr lang="en-US" sz="32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914400" y="6019800"/>
            <a:ext cx="3657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Coupling to correlated nucleon pairs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486400" y="5943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Coupling to in-flight mesons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33600" y="33528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Symbol" pitchFamily="18" charset="2"/>
              </a:rPr>
              <a:t>u</a:t>
            </a:r>
            <a:r>
              <a:rPr lang="en-US" sz="2400" dirty="0" smtClean="0"/>
              <a:t> ( </a:t>
            </a:r>
            <a:r>
              <a:rPr lang="en-US" sz="2400" dirty="0" err="1" smtClean="0"/>
              <a:t>MeV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5791200" y="33528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Symbol" pitchFamily="18" charset="2"/>
              </a:rPr>
              <a:t>u</a:t>
            </a:r>
            <a:r>
              <a:rPr lang="en-US" sz="2400" dirty="0" smtClean="0"/>
              <a:t> ( </a:t>
            </a:r>
            <a:r>
              <a:rPr lang="en-US" sz="2400" dirty="0" err="1" smtClean="0"/>
              <a:t>MeV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Extracting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Mn</a:t>
            </a:r>
            <a:r>
              <a:rPr lang="en-US" dirty="0" smtClean="0"/>
              <a:t> from A</a:t>
            </a:r>
            <a:r>
              <a:rPr lang="en-US" baseline="-25000" dirty="0" smtClean="0"/>
              <a:t>T</a:t>
            </a:r>
            <a:r>
              <a:rPr lang="en-US" dirty="0" smtClean="0"/>
              <a:t> in </a:t>
            </a:r>
            <a:r>
              <a:rPr lang="en-US" baseline="30000" dirty="0" smtClean="0"/>
              <a:t>3</a:t>
            </a:r>
            <a:r>
              <a:rPr lang="en-US" dirty="0" smtClean="0"/>
              <a:t>He(e,e)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mn_gd_sl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371600"/>
            <a:ext cx="6611470" cy="5108864"/>
          </a:xfr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Neutron Magnetic Form Factor: </a:t>
            </a:r>
            <a:r>
              <a:rPr lang="en-US" sz="3200" dirty="0" err="1" smtClean="0"/>
              <a:t>G</a:t>
            </a:r>
            <a:r>
              <a:rPr lang="en-US" baseline="-25000" dirty="0" err="1" smtClean="0"/>
              <a:t>Mn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0" kern="1200" dirty="0" smtClean="0">
                <a:solidFill>
                  <a:schemeClr val="tx1"/>
                </a:solidFill>
              </a:rPr>
              <a:t>Neutron Magnetic Form Factor: </a:t>
            </a:r>
            <a:r>
              <a:rPr lang="en-US" b="0" kern="1200" dirty="0" err="1" smtClean="0">
                <a:solidFill>
                  <a:schemeClr val="tx1"/>
                </a:solidFill>
              </a:rPr>
              <a:t>G</a:t>
            </a:r>
            <a:r>
              <a:rPr lang="en-US" sz="3200" b="0" kern="1200" baseline="-25000" dirty="0" err="1" smtClean="0">
                <a:solidFill>
                  <a:schemeClr val="tx1"/>
                </a:solidFill>
              </a:rPr>
              <a:t>Mn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352800" y="1143000"/>
            <a:ext cx="5791200" cy="536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28600" y="1600200"/>
            <a:ext cx="3657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400" dirty="0" smtClean="0"/>
              <a:t>New results using the  BLAST detector at MIT-Bates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Electron ring and internal gas target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Use inclusive</a:t>
            </a:r>
          </a:p>
          <a:p>
            <a:r>
              <a:rPr lang="en-US" sz="2400" dirty="0" smtClean="0"/>
              <a:t>which is sensitive to </a:t>
            </a:r>
          </a:p>
          <a:p>
            <a:r>
              <a:rPr lang="en-US" sz="2400" dirty="0" err="1" smtClean="0"/>
              <a:t>G</a:t>
            </a:r>
            <a:r>
              <a:rPr lang="en-US" sz="2400" baseline="-25000" dirty="0" err="1" smtClean="0"/>
              <a:t>Mn</a:t>
            </a:r>
            <a:r>
              <a:rPr lang="en-US" sz="2400" dirty="0" err="1" smtClean="0"/>
              <a:t>/G</a:t>
            </a:r>
            <a:r>
              <a:rPr lang="en-US" sz="2400" baseline="-25000" dirty="0" err="1" smtClean="0"/>
              <a:t>Mp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362200" y="4231821"/>
          <a:ext cx="952500" cy="340179"/>
        </p:xfrm>
        <a:graphic>
          <a:graphicData uri="http://schemas.openxmlformats.org/presentationml/2006/ole">
            <p:oleObj spid="_x0000_s79874" name="Equation" r:id="rId4" imgW="533400" imgH="190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52400" y="76200"/>
            <a:ext cx="5637213" cy="760413"/>
          </a:xfrm>
        </p:spPr>
        <p:txBody>
          <a:bodyPr/>
          <a:lstStyle/>
          <a:p>
            <a:r>
              <a:rPr lang="en-US" dirty="0" err="1" smtClean="0"/>
              <a:t>G</a:t>
            </a:r>
            <a:r>
              <a:rPr lang="en-US" baseline="-25000" dirty="0" err="1" smtClean="0"/>
              <a:t>En</a:t>
            </a:r>
            <a:r>
              <a:rPr lang="en-US" dirty="0" smtClean="0"/>
              <a:t> from </a:t>
            </a:r>
            <a:r>
              <a:rPr lang="en-US" dirty="0" err="1" smtClean="0"/>
              <a:t>quasielastic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80898" name="Object 2"/>
          <p:cNvGraphicFramePr>
            <a:graphicFrameLocks noChangeAspect="1"/>
          </p:cNvGraphicFramePr>
          <p:nvPr/>
        </p:nvGraphicFramePr>
        <p:xfrm>
          <a:off x="5286375" y="152400"/>
          <a:ext cx="1922463" cy="533400"/>
        </p:xfrm>
        <a:graphic>
          <a:graphicData uri="http://schemas.openxmlformats.org/presentationml/2006/ole">
            <p:oleObj spid="_x0000_s80898" name="Equation" r:id="rId3" imgW="685800" imgH="190500" progId="Equation.3">
              <p:embed/>
            </p:oleObj>
          </a:graphicData>
        </a:graphic>
      </p:graphicFrame>
      <p:graphicFrame>
        <p:nvGraphicFramePr>
          <p:cNvPr id="80899" name="Object 3"/>
          <p:cNvGraphicFramePr>
            <a:graphicFrameLocks noChangeAspect="1"/>
          </p:cNvGraphicFramePr>
          <p:nvPr/>
        </p:nvGraphicFramePr>
        <p:xfrm>
          <a:off x="577361" y="1082676"/>
          <a:ext cx="7652239" cy="1127124"/>
        </p:xfrm>
        <a:graphic>
          <a:graphicData uri="http://schemas.openxmlformats.org/presentationml/2006/ole">
            <p:oleObj spid="_x0000_s80899" name="Equation" r:id="rId4" imgW="2844800" imgH="41910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468001" y="2768024"/>
            <a:ext cx="14486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>
                <a:latin typeface="Symbol" charset="2"/>
                <a:cs typeface="Symbol" charset="2"/>
              </a:rPr>
              <a:t>q</a:t>
            </a:r>
            <a:r>
              <a:rPr lang="en-US" sz="3200" i="1" dirty="0" smtClean="0">
                <a:latin typeface="Symbol" charset="2"/>
                <a:cs typeface="Symbol" charset="2"/>
              </a:rPr>
              <a:t>*=90</a:t>
            </a:r>
            <a:r>
              <a:rPr lang="en-US" sz="3200" i="1" baseline="30000" dirty="0" smtClean="0">
                <a:latin typeface="Symbol" charset="2"/>
                <a:cs typeface="Symbol" charset="2"/>
              </a:rPr>
              <a:t>o</a:t>
            </a:r>
            <a:r>
              <a:rPr lang="en-US" sz="3200" i="1" dirty="0" smtClean="0">
                <a:latin typeface="Symbol" charset="2"/>
                <a:cs typeface="Symbol" charset="2"/>
              </a:rPr>
              <a:t>       </a:t>
            </a:r>
            <a:r>
              <a:rPr lang="en-US" sz="3200" i="1" baseline="30000" dirty="0" smtClean="0">
                <a:latin typeface="Symbol" charset="2"/>
                <a:cs typeface="Symbol" charset="2"/>
              </a:rPr>
              <a:t>             </a:t>
            </a:r>
            <a:endParaRPr lang="en-US" sz="3200" i="1" baseline="30000" dirty="0">
              <a:latin typeface="Symbol" charset="2"/>
              <a:cs typeface="Symbol" charset="2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4338638" y="2794000"/>
          <a:ext cx="3433762" cy="558800"/>
        </p:xfrm>
        <a:graphic>
          <a:graphicData uri="http://schemas.openxmlformats.org/presentationml/2006/ole">
            <p:oleObj spid="_x0000_s80901" name="Equation" r:id="rId5" imgW="1092200" imgH="177800" progId="Equation.3">
              <p:embed/>
            </p:oleObj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447800" y="3530024"/>
            <a:ext cx="12434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>
                <a:latin typeface="Symbol" charset="2"/>
                <a:cs typeface="Symbol" charset="2"/>
              </a:rPr>
              <a:t>q</a:t>
            </a:r>
            <a:r>
              <a:rPr lang="en-US" sz="3200" i="1" dirty="0" smtClean="0">
                <a:latin typeface="Symbol" charset="2"/>
                <a:cs typeface="Symbol" charset="2"/>
              </a:rPr>
              <a:t>*=0</a:t>
            </a:r>
            <a:r>
              <a:rPr lang="en-US" sz="3200" i="1" baseline="30000" dirty="0" smtClean="0">
                <a:latin typeface="Symbol" charset="2"/>
                <a:cs typeface="Symbol" charset="2"/>
              </a:rPr>
              <a:t>o</a:t>
            </a:r>
            <a:r>
              <a:rPr lang="en-US" sz="3200" i="1" dirty="0" smtClean="0">
                <a:latin typeface="Symbol" charset="2"/>
                <a:cs typeface="Symbol" charset="2"/>
              </a:rPr>
              <a:t>       </a:t>
            </a:r>
            <a:r>
              <a:rPr lang="en-US" sz="3200" i="1" baseline="30000" dirty="0" smtClean="0">
                <a:latin typeface="Symbol" charset="2"/>
                <a:cs typeface="Symbol" charset="2"/>
              </a:rPr>
              <a:t>             </a:t>
            </a:r>
            <a:endParaRPr lang="en-US" sz="3200" i="1" baseline="30000" dirty="0">
              <a:latin typeface="Symbol" charset="2"/>
              <a:cs typeface="Symbol" charset="2"/>
            </a:endParaRPr>
          </a:p>
        </p:txBody>
      </p:sp>
      <p:graphicFrame>
        <p:nvGraphicFramePr>
          <p:cNvPr id="80902" name="Object 6"/>
          <p:cNvGraphicFramePr>
            <a:graphicFrameLocks noChangeAspect="1"/>
          </p:cNvGraphicFramePr>
          <p:nvPr/>
        </p:nvGraphicFramePr>
        <p:xfrm>
          <a:off x="4965700" y="3632200"/>
          <a:ext cx="2036763" cy="558800"/>
        </p:xfrm>
        <a:graphic>
          <a:graphicData uri="http://schemas.openxmlformats.org/presentationml/2006/ole">
            <p:oleObj spid="_x0000_s80902" name="Equation" r:id="rId6" imgW="647700" imgH="177800" progId="Equation.3">
              <p:embed/>
            </p:oleObj>
          </a:graphicData>
        </a:graphic>
      </p:graphicFrame>
      <p:graphicFrame>
        <p:nvGraphicFramePr>
          <p:cNvPr id="80903" name="Object 7"/>
          <p:cNvGraphicFramePr>
            <a:graphicFrameLocks noChangeAspect="1"/>
          </p:cNvGraphicFramePr>
          <p:nvPr/>
        </p:nvGraphicFramePr>
        <p:xfrm>
          <a:off x="2895600" y="5003800"/>
          <a:ext cx="3195637" cy="558800"/>
        </p:xfrm>
        <a:graphic>
          <a:graphicData uri="http://schemas.openxmlformats.org/presentationml/2006/ole">
            <p:oleObj spid="_x0000_s80903" name="Equation" r:id="rId7" imgW="1016000" imgH="177800" progId="Equation.3">
              <p:embed/>
            </p:oleObj>
          </a:graphicData>
        </a:graphic>
      </p:graphicFrame>
      <p:graphicFrame>
        <p:nvGraphicFramePr>
          <p:cNvPr id="80906" name="Object 10"/>
          <p:cNvGraphicFramePr>
            <a:graphicFrameLocks noChangeAspect="1"/>
          </p:cNvGraphicFramePr>
          <p:nvPr/>
        </p:nvGraphicFramePr>
        <p:xfrm>
          <a:off x="7296150" y="152400"/>
          <a:ext cx="1566863" cy="533400"/>
        </p:xfrm>
        <a:graphic>
          <a:graphicData uri="http://schemas.openxmlformats.org/presentationml/2006/ole">
            <p:oleObj spid="_x0000_s80906" name="Equation" r:id="rId8" imgW="558800" imgH="190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mn_gd_sl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19200"/>
            <a:ext cx="5620868" cy="4343397"/>
          </a:xfrm>
        </p:spPr>
      </p:pic>
      <p:sp>
        <p:nvSpPr>
          <p:cNvPr id="13" name="TextBox 12"/>
          <p:cNvSpPr txBox="1"/>
          <p:nvPr/>
        </p:nvSpPr>
        <p:spPr>
          <a:xfrm>
            <a:off x="5410200" y="3048000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 smtClean="0"/>
              <a:t>NIKHEF used electron storage ring with internal gas target.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34000" y="4114800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 err="1" smtClean="0"/>
              <a:t>JLab</a:t>
            </a:r>
            <a:r>
              <a:rPr lang="en-US" sz="2000" dirty="0" smtClean="0"/>
              <a:t> used solid </a:t>
            </a:r>
            <a:r>
              <a:rPr lang="en-US" sz="2000" baseline="30000" dirty="0" smtClean="0"/>
              <a:t>15</a:t>
            </a:r>
            <a:r>
              <a:rPr lang="en-US" sz="2000" dirty="0" smtClean="0"/>
              <a:t>ND</a:t>
            </a:r>
            <a:r>
              <a:rPr lang="en-US" sz="2000" baseline="-25000" dirty="0" smtClean="0"/>
              <a:t>3 </a:t>
            </a:r>
            <a:r>
              <a:rPr lang="en-US" sz="2000" dirty="0" smtClean="0"/>
              <a:t>target</a:t>
            </a:r>
          </a:p>
          <a:p>
            <a:r>
              <a:rPr lang="en-US" sz="2000" dirty="0" smtClean="0"/>
              <a:t>Measured to 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= 1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5410200" y="22860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PWIA with </a:t>
            </a:r>
            <a:r>
              <a:rPr lang="en-US" sz="2400" dirty="0" smtClean="0">
                <a:latin typeface="Symbol" pitchFamily="18" charset="2"/>
              </a:rPr>
              <a:t>Q</a:t>
            </a:r>
            <a:r>
              <a:rPr lang="en-US" sz="2400" dirty="0" smtClean="0"/>
              <a:t>* = 90</a:t>
            </a:r>
            <a:r>
              <a:rPr lang="en-US" sz="2400" baseline="30000" dirty="0" smtClean="0"/>
              <a:t>o</a:t>
            </a:r>
            <a:endParaRPr lang="en-US" sz="2400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5334000" y="5105400"/>
            <a:ext cx="32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 smtClean="0"/>
              <a:t>MIT-Bates used internal gas target and large acceptance BLAST detector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0" y="990600"/>
            <a:ext cx="2895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Quasi-free Helium-3 and Deuterium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Electric Form Factor: </a:t>
            </a:r>
            <a:r>
              <a:rPr lang="en-US" dirty="0" err="1" smtClean="0"/>
              <a:t>G</a:t>
            </a:r>
            <a:r>
              <a:rPr lang="en-US" sz="4000" baseline="-25000" dirty="0" err="1" smtClean="0"/>
              <a:t>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lt2.png"/>
          <p:cNvPicPr>
            <a:picLocks noChangeAspect="1"/>
          </p:cNvPicPr>
          <p:nvPr/>
        </p:nvPicPr>
        <p:blipFill>
          <a:blip r:embed="rId3"/>
          <a:srcRect l="6409"/>
          <a:stretch>
            <a:fillRect/>
          </a:stretch>
        </p:blipFill>
        <p:spPr>
          <a:xfrm>
            <a:off x="247526" y="1066800"/>
            <a:ext cx="6951800" cy="2667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365760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One-photon exchange (Born) approximation: </a:t>
            </a:r>
            <a:r>
              <a:rPr lang="en-US" sz="2800" dirty="0" smtClean="0"/>
              <a:t>P</a:t>
            </a:r>
            <a:r>
              <a:rPr lang="en-US" sz="2800" baseline="-25000" dirty="0" smtClean="0"/>
              <a:t>N</a:t>
            </a:r>
            <a:r>
              <a:rPr lang="en-US" sz="2800" dirty="0" smtClean="0"/>
              <a:t> = 0</a:t>
            </a:r>
            <a:endParaRPr lang="en-US" sz="2800" dirty="0"/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4761706" y="1409700"/>
            <a:ext cx="762794" cy="2293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Recoil Polarization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6426200" y="1905794"/>
            <a:ext cx="2565400" cy="2672489"/>
            <a:chOff x="6426200" y="1905794"/>
            <a:chExt cx="2565400" cy="2672489"/>
          </a:xfrm>
        </p:grpSpPr>
        <p:sp>
          <p:nvSpPr>
            <p:cNvPr id="25" name="Rectangle 24"/>
            <p:cNvSpPr/>
            <p:nvPr/>
          </p:nvSpPr>
          <p:spPr bwMode="auto">
            <a:xfrm>
              <a:off x="6426200" y="1905794"/>
              <a:ext cx="2565400" cy="2672489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-10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-106" charset="0"/>
                <a:ea typeface="Arial Unicode MS" pitchFamily="-106" charset="0"/>
                <a:cs typeface="Arial Unicode MS" pitchFamily="-106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629400" y="1981200"/>
              <a:ext cx="19415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Components of </a:t>
              </a:r>
              <a:endParaRPr lang="en-US" sz="2000" dirty="0"/>
            </a:p>
          </p:txBody>
        </p:sp>
        <p:graphicFrame>
          <p:nvGraphicFramePr>
            <p:cNvPr id="18" name="Object 17"/>
            <p:cNvGraphicFramePr>
              <a:graphicFrameLocks noChangeAspect="1"/>
            </p:cNvGraphicFramePr>
            <p:nvPr/>
          </p:nvGraphicFramePr>
          <p:xfrm>
            <a:off x="8594621" y="1981200"/>
            <a:ext cx="247824" cy="323604"/>
          </p:xfrm>
          <a:graphic>
            <a:graphicData uri="http://schemas.openxmlformats.org/presentationml/2006/ole">
              <p:oleObj spid="_x0000_s83970" name="Equation" r:id="rId4" imgW="127000" imgH="165100" progId="Equation.3">
                <p:embed/>
              </p:oleObj>
            </a:graphicData>
          </a:graphic>
        </p:graphicFrame>
        <p:cxnSp>
          <p:nvCxnSpPr>
            <p:cNvPr id="21" name="Straight Connector 20"/>
            <p:cNvCxnSpPr/>
            <p:nvPr/>
          </p:nvCxnSpPr>
          <p:spPr bwMode="auto">
            <a:xfrm>
              <a:off x="6629400" y="2362200"/>
              <a:ext cx="2213045" cy="1588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23" name="Object 22"/>
            <p:cNvGraphicFramePr>
              <a:graphicFrameLocks noChangeAspect="1"/>
            </p:cNvGraphicFramePr>
            <p:nvPr/>
          </p:nvGraphicFramePr>
          <p:xfrm>
            <a:off x="6635750" y="2514600"/>
            <a:ext cx="2279650" cy="2063683"/>
          </p:xfrm>
          <a:graphic>
            <a:graphicData uri="http://schemas.openxmlformats.org/presentationml/2006/ole">
              <p:oleObj spid="_x0000_s83971" name="Equation" r:id="rId5" imgW="1206500" imgH="1092200" progId="Equation.3">
                <p:embed/>
              </p:oleObj>
            </a:graphicData>
          </a:graphic>
        </p:graphicFrame>
      </p:grpSp>
      <p:graphicFrame>
        <p:nvGraphicFramePr>
          <p:cNvPr id="83972" name="Object 4"/>
          <p:cNvGraphicFramePr>
            <a:graphicFrameLocks noChangeAspect="1"/>
          </p:cNvGraphicFramePr>
          <p:nvPr/>
        </p:nvGraphicFramePr>
        <p:xfrm>
          <a:off x="5410200" y="1066800"/>
          <a:ext cx="247650" cy="323850"/>
        </p:xfrm>
        <a:graphic>
          <a:graphicData uri="http://schemas.openxmlformats.org/presentationml/2006/ole">
            <p:oleObj spid="_x0000_s83972" name="Equation" r:id="rId6" imgW="127000" imgH="165100" progId="Equation.3">
              <p:embed/>
            </p:oleObj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6426200" y="4927600"/>
          <a:ext cx="1879600" cy="711200"/>
        </p:xfrm>
        <a:graphic>
          <a:graphicData uri="http://schemas.openxmlformats.org/presentationml/2006/ole">
            <p:oleObj spid="_x0000_s83973" name="Equation" r:id="rId7" imgW="939800" imgH="355600" progId="Equation.3">
              <p:embed/>
            </p:oleObj>
          </a:graphicData>
        </a:graphic>
      </p:graphicFrame>
      <p:graphicFrame>
        <p:nvGraphicFramePr>
          <p:cNvPr id="83974" name="Object 6"/>
          <p:cNvGraphicFramePr>
            <a:graphicFrameLocks noChangeAspect="1"/>
          </p:cNvGraphicFramePr>
          <p:nvPr/>
        </p:nvGraphicFramePr>
        <p:xfrm>
          <a:off x="1092200" y="4191000"/>
          <a:ext cx="4268788" cy="477838"/>
        </p:xfrm>
        <a:graphic>
          <a:graphicData uri="http://schemas.openxmlformats.org/presentationml/2006/ole">
            <p:oleObj spid="_x0000_s83974" name="Equation" r:id="rId8" imgW="1930400" imgH="215900" progId="Equation.3">
              <p:embed/>
            </p:oleObj>
          </a:graphicData>
        </a:graphic>
      </p:graphicFrame>
      <p:graphicFrame>
        <p:nvGraphicFramePr>
          <p:cNvPr id="83975" name="Object 7"/>
          <p:cNvGraphicFramePr>
            <a:graphicFrameLocks noChangeAspect="1"/>
          </p:cNvGraphicFramePr>
          <p:nvPr/>
        </p:nvGraphicFramePr>
        <p:xfrm>
          <a:off x="1066800" y="4779962"/>
          <a:ext cx="4214813" cy="477838"/>
        </p:xfrm>
        <a:graphic>
          <a:graphicData uri="http://schemas.openxmlformats.org/presentationml/2006/ole">
            <p:oleObj spid="_x0000_s83975" name="Equation" r:id="rId9" imgW="1905000" imgH="215900" progId="Equation.3">
              <p:embed/>
            </p:oleObj>
          </a:graphicData>
        </a:graphic>
      </p:graphicFrame>
      <p:graphicFrame>
        <p:nvGraphicFramePr>
          <p:cNvPr id="83976" name="Object 8"/>
          <p:cNvGraphicFramePr>
            <a:graphicFrameLocks noChangeAspect="1"/>
          </p:cNvGraphicFramePr>
          <p:nvPr/>
        </p:nvGraphicFramePr>
        <p:xfrm>
          <a:off x="2046287" y="5486400"/>
          <a:ext cx="3287713" cy="871538"/>
        </p:xfrm>
        <a:graphic>
          <a:graphicData uri="http://schemas.openxmlformats.org/presentationml/2006/ole">
            <p:oleObj spid="_x0000_s83976" name="Equation" r:id="rId10" imgW="1485900" imgH="393700" progId="Equation.3">
              <p:embed/>
            </p:oleObj>
          </a:graphicData>
        </a:graphic>
      </p:graphicFrame>
      <p:graphicFrame>
        <p:nvGraphicFramePr>
          <p:cNvPr id="83977" name="Object 9"/>
          <p:cNvGraphicFramePr>
            <a:graphicFrameLocks noChangeAspect="1"/>
          </p:cNvGraphicFramePr>
          <p:nvPr/>
        </p:nvGraphicFramePr>
        <p:xfrm>
          <a:off x="1774825" y="1130300"/>
          <a:ext cx="296863" cy="349250"/>
        </p:xfrm>
        <a:graphic>
          <a:graphicData uri="http://schemas.openxmlformats.org/presentationml/2006/ole">
            <p:oleObj spid="_x0000_s83977" name="Equation" r:id="rId11" imgW="152400" imgH="177800" progId="Equation.3">
              <p:embed/>
            </p:oleObj>
          </a:graphicData>
        </a:graphic>
      </p:graphicFrame>
      <p:graphicFrame>
        <p:nvGraphicFramePr>
          <p:cNvPr id="83978" name="Object 10"/>
          <p:cNvGraphicFramePr>
            <a:graphicFrameLocks noChangeAspect="1"/>
          </p:cNvGraphicFramePr>
          <p:nvPr/>
        </p:nvGraphicFramePr>
        <p:xfrm>
          <a:off x="1403350" y="3155950"/>
          <a:ext cx="247650" cy="349250"/>
        </p:xfrm>
        <a:graphic>
          <a:graphicData uri="http://schemas.openxmlformats.org/presentationml/2006/ole">
            <p:oleObj spid="_x0000_s83978" name="Equation" r:id="rId12" imgW="127000" imgH="177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1143000"/>
            <a:ext cx="853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Measure proton spin by secondary scattering on a nucleus ( </a:t>
            </a:r>
            <a:r>
              <a:rPr lang="en-US" sz="2000" baseline="30000" dirty="0" smtClean="0"/>
              <a:t>12</a:t>
            </a:r>
            <a:r>
              <a:rPr lang="en-US" sz="2000" dirty="0" smtClean="0"/>
              <a:t>C, CH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, H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…)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An asymmetry in the scattering is caused by the spin-orbit part of the nucleon-nucleon potential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400" y="3200400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000" dirty="0" smtClean="0"/>
              <a:t>Only components of S that perpendicular to the momentum vector produce an asymmetry</a:t>
            </a:r>
            <a:r>
              <a:rPr lang="en-US" sz="2000" dirty="0" smtClean="0">
                <a:latin typeface="Symbol" pitchFamily="18" charset="2"/>
              </a:rPr>
              <a:t> 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1000" y="4800600"/>
            <a:ext cx="7467600" cy="1477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 </a:t>
            </a:r>
          </a:p>
          <a:p>
            <a:pPr>
              <a:buFont typeface="Wingdings" pitchFamily="2" charset="2"/>
              <a:buChar char="Ø"/>
            </a:pPr>
            <a:endParaRPr lang="en-US" sz="2400" i="1" dirty="0" smtClean="0"/>
          </a:p>
          <a:p>
            <a:pPr>
              <a:buFont typeface="Wingdings" pitchFamily="2" charset="2"/>
              <a:buChar char="Ø"/>
            </a:pPr>
            <a:r>
              <a:rPr lang="en-US" sz="2400" i="1" dirty="0" smtClean="0"/>
              <a:t>A</a:t>
            </a:r>
            <a:r>
              <a:rPr lang="en-US" dirty="0" smtClean="0"/>
              <a:t> is the analyzer power of the scattering material.  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Polarimetry</a:t>
            </a:r>
            <a:r>
              <a:rPr lang="en-US" dirty="0" smtClean="0"/>
              <a:t> basics</a:t>
            </a:r>
            <a:endParaRPr 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981200" y="2590800"/>
          <a:ext cx="1498600" cy="381000"/>
        </p:xfrm>
        <a:graphic>
          <a:graphicData uri="http://schemas.openxmlformats.org/presentationml/2006/ole">
            <p:oleObj spid="_x0000_s84994" name="Equation" r:id="rId3" imgW="749300" imgH="190500" progId="Equation.3">
              <p:embed/>
            </p:oleObj>
          </a:graphicData>
        </a:graphic>
      </p:graphicFrame>
      <p:graphicFrame>
        <p:nvGraphicFramePr>
          <p:cNvPr id="84995" name="Object 3"/>
          <p:cNvGraphicFramePr>
            <a:graphicFrameLocks noChangeAspect="1"/>
          </p:cNvGraphicFramePr>
          <p:nvPr/>
        </p:nvGraphicFramePr>
        <p:xfrm>
          <a:off x="5232400" y="2565400"/>
          <a:ext cx="1244600" cy="406400"/>
        </p:xfrm>
        <a:graphic>
          <a:graphicData uri="http://schemas.openxmlformats.org/presentationml/2006/ole">
            <p:oleObj spid="_x0000_s84995" name="Equation" r:id="rId4" imgW="622300" imgH="203200" progId="Equation.3">
              <p:embed/>
            </p:oleObj>
          </a:graphicData>
        </a:graphic>
      </p:graphicFrame>
      <p:graphicFrame>
        <p:nvGraphicFramePr>
          <p:cNvPr id="84996" name="Object 4"/>
          <p:cNvGraphicFramePr>
            <a:graphicFrameLocks noChangeAspect="1"/>
          </p:cNvGraphicFramePr>
          <p:nvPr/>
        </p:nvGraphicFramePr>
        <p:xfrm>
          <a:off x="685800" y="4098925"/>
          <a:ext cx="3073400" cy="889000"/>
        </p:xfrm>
        <a:graphic>
          <a:graphicData uri="http://schemas.openxmlformats.org/presentationml/2006/ole">
            <p:oleObj spid="_x0000_s84996" name="Equation" r:id="rId5" imgW="1536700" imgH="444500" progId="Equation.3">
              <p:embed/>
            </p:oleObj>
          </a:graphicData>
        </a:graphic>
      </p:graphicFrame>
      <p:graphicFrame>
        <p:nvGraphicFramePr>
          <p:cNvPr id="84997" name="Object 5"/>
          <p:cNvGraphicFramePr>
            <a:graphicFrameLocks noChangeAspect="1"/>
          </p:cNvGraphicFramePr>
          <p:nvPr/>
        </p:nvGraphicFramePr>
        <p:xfrm>
          <a:off x="4254500" y="4098925"/>
          <a:ext cx="3098800" cy="889000"/>
        </p:xfrm>
        <a:graphic>
          <a:graphicData uri="http://schemas.openxmlformats.org/presentationml/2006/ole">
            <p:oleObj spid="_x0000_s84997" name="Equation" r:id="rId6" imgW="1549400" imgH="444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Arrow 10"/>
          <p:cNvSpPr/>
          <p:nvPr/>
        </p:nvSpPr>
        <p:spPr>
          <a:xfrm>
            <a:off x="990600" y="3276600"/>
            <a:ext cx="1066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990600" y="3505200"/>
            <a:ext cx="762000" cy="2286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Up Arrow 14"/>
          <p:cNvSpPr/>
          <p:nvPr/>
        </p:nvSpPr>
        <p:spPr>
          <a:xfrm>
            <a:off x="762000" y="2743200"/>
            <a:ext cx="228600" cy="76200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614276" y="2133600"/>
            <a:ext cx="2286000" cy="19812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2819400" y="3429000"/>
            <a:ext cx="762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9"/>
          <p:cNvGrpSpPr/>
          <p:nvPr/>
        </p:nvGrpSpPr>
        <p:grpSpPr>
          <a:xfrm rot="20332754">
            <a:off x="2514600" y="2567325"/>
            <a:ext cx="990600" cy="990600"/>
            <a:chOff x="3124200" y="2743200"/>
            <a:chExt cx="990600" cy="990600"/>
          </a:xfrm>
        </p:grpSpPr>
        <p:sp>
          <p:nvSpPr>
            <p:cNvPr id="19" name="Right Arrow 18"/>
            <p:cNvSpPr/>
            <p:nvPr/>
          </p:nvSpPr>
          <p:spPr>
            <a:xfrm>
              <a:off x="3352800" y="3505200"/>
              <a:ext cx="762000" cy="228600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Up Arrow 19"/>
            <p:cNvSpPr/>
            <p:nvPr/>
          </p:nvSpPr>
          <p:spPr>
            <a:xfrm>
              <a:off x="3124200" y="2743200"/>
              <a:ext cx="228600" cy="762000"/>
            </a:xfrm>
            <a:prstGeom prst="up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ight Arrow 21"/>
          <p:cNvSpPr/>
          <p:nvPr/>
        </p:nvSpPr>
        <p:spPr>
          <a:xfrm>
            <a:off x="5791200" y="3657600"/>
            <a:ext cx="838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0"/>
          <p:cNvGrpSpPr/>
          <p:nvPr/>
        </p:nvGrpSpPr>
        <p:grpSpPr>
          <a:xfrm rot="19286924">
            <a:off x="5257800" y="2667000"/>
            <a:ext cx="990600" cy="990600"/>
            <a:chOff x="5867400" y="2743200"/>
            <a:chExt cx="990600" cy="990600"/>
          </a:xfrm>
        </p:grpSpPr>
        <p:sp>
          <p:nvSpPr>
            <p:cNvPr id="26" name="Right Arrow 25"/>
            <p:cNvSpPr/>
            <p:nvPr/>
          </p:nvSpPr>
          <p:spPr>
            <a:xfrm>
              <a:off x="6096000" y="3505200"/>
              <a:ext cx="762000" cy="228600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Up Arrow 26"/>
            <p:cNvSpPr/>
            <p:nvPr/>
          </p:nvSpPr>
          <p:spPr>
            <a:xfrm>
              <a:off x="5867400" y="2743200"/>
              <a:ext cx="228600" cy="762000"/>
            </a:xfrm>
            <a:prstGeom prst="up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0" y="4191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view 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33400" y="2209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Target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52400" y="2819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</a:t>
            </a:r>
            <a:r>
              <a:rPr lang="en-US" sz="2400" baseline="-25000" dirty="0" smtClean="0"/>
              <a:t>T</a:t>
            </a:r>
            <a:endParaRPr lang="en-US" sz="2400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2971800" y="2133600"/>
            <a:ext cx="1600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Magnetic field into page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7162800" y="2057400"/>
            <a:ext cx="1752600" cy="205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7467600" y="16764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Analyzer</a:t>
            </a:r>
            <a:endParaRPr lang="en-US" dirty="0"/>
          </a:p>
        </p:txBody>
      </p:sp>
      <p:sp>
        <p:nvSpPr>
          <p:cNvPr id="43" name="Arc 42"/>
          <p:cNvSpPr/>
          <p:nvPr/>
        </p:nvSpPr>
        <p:spPr>
          <a:xfrm>
            <a:off x="6096000" y="3352800"/>
            <a:ext cx="457200" cy="533400"/>
          </a:xfrm>
          <a:prstGeom prst="arc">
            <a:avLst/>
          </a:prstGeom>
          <a:ln w="539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5105400" y="190500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Spin </a:t>
            </a:r>
            <a:r>
              <a:rPr lang="en-US" dirty="0" err="1" smtClean="0"/>
              <a:t>precesses</a:t>
            </a:r>
            <a:r>
              <a:rPr lang="en-US" dirty="0" smtClean="0"/>
              <a:t> relative to momentum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1066800" y="37338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</a:t>
            </a:r>
            <a:r>
              <a:rPr lang="en-US" sz="2400" baseline="-25000" dirty="0" smtClean="0"/>
              <a:t>L</a:t>
            </a:r>
            <a:endParaRPr lang="en-US" sz="2400" baseline="-25000" dirty="0"/>
          </a:p>
        </p:txBody>
      </p:sp>
      <p:sp>
        <p:nvSpPr>
          <p:cNvPr id="49" name="Up Arrow 48"/>
          <p:cNvSpPr/>
          <p:nvPr/>
        </p:nvSpPr>
        <p:spPr>
          <a:xfrm>
            <a:off x="7086600" y="2514600"/>
            <a:ext cx="304800" cy="1219200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icture 50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391400" y="2667000"/>
            <a:ext cx="517500" cy="382500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304800" y="13716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Neutron traveling through a magnet field</a:t>
            </a:r>
            <a:endParaRPr lang="en-US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 rotation in magnetic field</a:t>
            </a:r>
            <a:endParaRPr lang="en-US" dirty="0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5105400" y="3987107"/>
          <a:ext cx="1381743" cy="416716"/>
        </p:xfrm>
        <a:graphic>
          <a:graphicData uri="http://schemas.openxmlformats.org/presentationml/2006/ole">
            <p:oleObj spid="_x0000_s86018" name="Equation" r:id="rId5" imgW="800100" imgH="241300" progId="Equation.3">
              <p:embed/>
            </p:oleObj>
          </a:graphicData>
        </a:graphic>
      </p:graphicFrame>
      <p:graphicFrame>
        <p:nvGraphicFramePr>
          <p:cNvPr id="86019" name="Object 3"/>
          <p:cNvGraphicFramePr>
            <a:graphicFrameLocks noChangeAspect="1"/>
          </p:cNvGraphicFramePr>
          <p:nvPr/>
        </p:nvGraphicFramePr>
        <p:xfrm>
          <a:off x="6584950" y="2906713"/>
          <a:ext cx="238125" cy="261937"/>
        </p:xfrm>
        <a:graphic>
          <a:graphicData uri="http://schemas.openxmlformats.org/presentationml/2006/ole">
            <p:oleObj spid="_x0000_s86019" name="Equation" r:id="rId6" imgW="114300" imgH="127000" progId="Equation.3">
              <p:embed/>
            </p:oleObj>
          </a:graphicData>
        </a:graphic>
      </p:graphicFrame>
      <p:graphicFrame>
        <p:nvGraphicFramePr>
          <p:cNvPr id="86020" name="Object 4"/>
          <p:cNvGraphicFramePr>
            <a:graphicFrameLocks noChangeAspect="1"/>
          </p:cNvGraphicFramePr>
          <p:nvPr/>
        </p:nvGraphicFramePr>
        <p:xfrm>
          <a:off x="2309813" y="4592638"/>
          <a:ext cx="3748087" cy="517525"/>
        </p:xfrm>
        <a:graphic>
          <a:graphicData uri="http://schemas.openxmlformats.org/presentationml/2006/ole">
            <p:oleObj spid="_x0000_s86020" name="Equation" r:id="rId7" imgW="1473200" imgH="203200" progId="Equation.3">
              <p:embed/>
            </p:oleObj>
          </a:graphicData>
        </a:graphic>
      </p:graphicFrame>
      <p:graphicFrame>
        <p:nvGraphicFramePr>
          <p:cNvPr id="86021" name="Object 5"/>
          <p:cNvGraphicFramePr>
            <a:graphicFrameLocks noChangeAspect="1"/>
          </p:cNvGraphicFramePr>
          <p:nvPr/>
        </p:nvGraphicFramePr>
        <p:xfrm>
          <a:off x="2232025" y="5119688"/>
          <a:ext cx="4168775" cy="1131887"/>
        </p:xfrm>
        <a:graphic>
          <a:graphicData uri="http://schemas.openxmlformats.org/presentationml/2006/ole">
            <p:oleObj spid="_x0000_s86021" name="Equation" r:id="rId8" imgW="1638300" imgH="444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14600"/>
            <a:ext cx="6145364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0" y="3810000"/>
            <a:ext cx="609600" cy="15081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dirty="0" smtClean="0"/>
              <a:t> %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" y="990600"/>
            <a:ext cx="8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Measure asymmetry </a:t>
            </a:r>
            <a:r>
              <a:rPr lang="en-US" sz="2400" dirty="0" smtClean="0">
                <a:latin typeface="Symbol" pitchFamily="18" charset="2"/>
              </a:rPr>
              <a:t>S </a:t>
            </a:r>
            <a:r>
              <a:rPr lang="en-US" sz="2400" dirty="0" smtClean="0"/>
              <a:t>at different precession angles </a:t>
            </a:r>
            <a:r>
              <a:rPr lang="en-US" sz="2400" dirty="0" smtClean="0">
                <a:latin typeface="Symbol" pitchFamily="18" charset="2"/>
              </a:rPr>
              <a:t>c </a:t>
            </a:r>
            <a:r>
              <a:rPr lang="en-US" sz="2400" dirty="0" smtClean="0"/>
              <a:t>by varying magnet field.</a:t>
            </a:r>
            <a:endParaRPr lang="en-US" sz="24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Extracting Neutron G</a:t>
            </a:r>
            <a:r>
              <a:rPr lang="en-US" baseline="-25000" dirty="0" smtClean="0"/>
              <a:t>E</a:t>
            </a:r>
            <a:r>
              <a:rPr lang="en-US" dirty="0" smtClean="0"/>
              <a:t>/G</a:t>
            </a:r>
            <a:r>
              <a:rPr lang="en-US" baseline="-25000" dirty="0" smtClean="0"/>
              <a:t>M</a:t>
            </a:r>
            <a:endParaRPr lang="en-US" dirty="0"/>
          </a:p>
        </p:txBody>
      </p:sp>
      <p:graphicFrame>
        <p:nvGraphicFramePr>
          <p:cNvPr id="87042" name="Object 2"/>
          <p:cNvGraphicFramePr>
            <a:graphicFrameLocks noChangeAspect="1"/>
          </p:cNvGraphicFramePr>
          <p:nvPr/>
        </p:nvGraphicFramePr>
        <p:xfrm>
          <a:off x="2411413" y="1936750"/>
          <a:ext cx="4232275" cy="452438"/>
        </p:xfrm>
        <a:graphic>
          <a:graphicData uri="http://schemas.openxmlformats.org/presentationml/2006/ole">
            <p:oleObj spid="_x0000_s87042" name="Equation" r:id="rId4" imgW="1663700" imgH="177800" progId="Equation.3">
              <p:embed/>
            </p:oleObj>
          </a:graphicData>
        </a:graphic>
      </p:graphicFrame>
      <p:graphicFrame>
        <p:nvGraphicFramePr>
          <p:cNvPr id="87043" name="Object 3"/>
          <p:cNvGraphicFramePr>
            <a:graphicFrameLocks noChangeAspect="1"/>
          </p:cNvGraphicFramePr>
          <p:nvPr/>
        </p:nvGraphicFramePr>
        <p:xfrm>
          <a:off x="5908675" y="4119563"/>
          <a:ext cx="2778125" cy="452437"/>
        </p:xfrm>
        <a:graphic>
          <a:graphicData uri="http://schemas.openxmlformats.org/presentationml/2006/ole">
            <p:oleObj spid="_x0000_s87043" name="Equation" r:id="rId5" imgW="1092200" imgH="177800" progId="Equation.3">
              <p:embed/>
            </p:oleObj>
          </a:graphicData>
        </a:graphic>
      </p:graphicFrame>
      <p:graphicFrame>
        <p:nvGraphicFramePr>
          <p:cNvPr id="87044" name="Object 4"/>
          <p:cNvGraphicFramePr>
            <a:graphicFrameLocks noChangeAspect="1"/>
          </p:cNvGraphicFramePr>
          <p:nvPr/>
        </p:nvGraphicFramePr>
        <p:xfrm>
          <a:off x="6189663" y="5018087"/>
          <a:ext cx="2420937" cy="1001713"/>
        </p:xfrm>
        <a:graphic>
          <a:graphicData uri="http://schemas.openxmlformats.org/presentationml/2006/ole">
            <p:oleObj spid="_x0000_s87044" name="Equation" r:id="rId6" imgW="952500" imgH="3937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mn_gd_sl4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905000"/>
            <a:ext cx="5620867" cy="4343397"/>
          </a:xfrm>
        </p:spPr>
      </p:pic>
      <p:sp>
        <p:nvSpPr>
          <p:cNvPr id="8" name="TextBox 7"/>
          <p:cNvSpPr txBox="1"/>
          <p:nvPr/>
        </p:nvSpPr>
        <p:spPr>
          <a:xfrm>
            <a:off x="5181600" y="35814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At Mainz, </a:t>
            </a:r>
          </a:p>
          <a:p>
            <a:r>
              <a:rPr lang="en-US" sz="2400" dirty="0" smtClean="0"/>
              <a:t>	Q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0.15 to 0.8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257800" y="4724400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 smtClean="0"/>
              <a:t>At JLab, </a:t>
            </a:r>
          </a:p>
          <a:p>
            <a:r>
              <a:rPr lang="da-DK" sz="2400" dirty="0" smtClean="0"/>
              <a:t>	Q</a:t>
            </a:r>
            <a:r>
              <a:rPr lang="da-DK" sz="2400" baseline="30000" dirty="0" smtClean="0"/>
              <a:t>2</a:t>
            </a:r>
            <a:r>
              <a:rPr lang="da-DK" sz="2400" dirty="0" smtClean="0"/>
              <a:t>= 0.45, 1.13, 1.45 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257800" y="18288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PWIA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447800" y="12954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Recoil Polarization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1219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400" dirty="0" smtClean="0"/>
              <a:t>Quasi-free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90114" name="Object 2"/>
          <p:cNvGraphicFramePr>
            <a:graphicFrameLocks noChangeAspect="1"/>
          </p:cNvGraphicFramePr>
          <p:nvPr/>
        </p:nvGraphicFramePr>
        <p:xfrm>
          <a:off x="7162800" y="1177925"/>
          <a:ext cx="1566863" cy="461963"/>
        </p:xfrm>
        <a:graphic>
          <a:graphicData uri="http://schemas.openxmlformats.org/presentationml/2006/ole">
            <p:oleObj spid="_x0000_s90114" name="Equation" r:id="rId4" imgW="558800" imgH="165100" progId="Equation.3">
              <p:embed/>
            </p:oleObj>
          </a:graphicData>
        </a:graphic>
      </p:graphicFrame>
      <p:graphicFrame>
        <p:nvGraphicFramePr>
          <p:cNvPr id="90115" name="Object 3"/>
          <p:cNvGraphicFramePr>
            <a:graphicFrameLocks noChangeAspect="1"/>
          </p:cNvGraphicFramePr>
          <p:nvPr/>
        </p:nvGraphicFramePr>
        <p:xfrm>
          <a:off x="5638800" y="2438400"/>
          <a:ext cx="3287712" cy="871538"/>
        </p:xfrm>
        <a:graphic>
          <a:graphicData uri="http://schemas.openxmlformats.org/presentationml/2006/ole">
            <p:oleObj spid="_x0000_s90115" name="Equation" r:id="rId5" imgW="1485900" imgH="393700" progId="Equation.3">
              <p:embed/>
            </p:oleObj>
          </a:graphicData>
        </a:graphic>
      </p:graphicFrame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Electric Form Factor: </a:t>
            </a:r>
            <a:r>
              <a:rPr lang="en-US" dirty="0" err="1" smtClean="0"/>
              <a:t>G</a:t>
            </a:r>
            <a:r>
              <a:rPr lang="en-US" sz="4000" baseline="-25000" dirty="0" err="1" smtClean="0"/>
              <a:t>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  <a:ea typeface="ＭＳ Ｐゴシック" pitchFamily="1" charset="-128"/>
                <a:cs typeface="ＭＳ Ｐゴシック" pitchFamily="1" charset="-128"/>
              </a:rPr>
              <a:t>QCD vs. QED</a:t>
            </a:r>
            <a:endParaRPr lang="en-US" dirty="0">
              <a:solidFill>
                <a:schemeClr val="accent2"/>
              </a:solidFill>
              <a:ea typeface="ＭＳ Ｐゴシック" pitchFamily="1" charset="-128"/>
              <a:cs typeface="ＭＳ Ｐゴシック" pitchFamily="1" charset="-128"/>
            </a:endParaRPr>
          </a:p>
        </p:txBody>
      </p:sp>
      <p:pic>
        <p:nvPicPr>
          <p:cNvPr id="21507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981200" y="1828800"/>
            <a:ext cx="5099050" cy="3522663"/>
          </a:xfrm>
          <a:noFill/>
        </p:spPr>
      </p:pic>
      <p:sp>
        <p:nvSpPr>
          <p:cNvPr id="21508" name="Text Box 9"/>
          <p:cNvSpPr txBox="1">
            <a:spLocks noChangeArrowheads="1"/>
          </p:cNvSpPr>
          <p:nvPr/>
        </p:nvSpPr>
        <p:spPr bwMode="auto">
          <a:xfrm>
            <a:off x="6019800" y="1905000"/>
            <a:ext cx="854075" cy="4667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QED</a:t>
            </a:r>
          </a:p>
        </p:txBody>
      </p:sp>
      <p:sp>
        <p:nvSpPr>
          <p:cNvPr id="21509" name="Text Box 10"/>
          <p:cNvSpPr txBox="1">
            <a:spLocks noChangeArrowheads="1"/>
          </p:cNvSpPr>
          <p:nvPr/>
        </p:nvSpPr>
        <p:spPr bwMode="auto">
          <a:xfrm>
            <a:off x="5943600" y="3733800"/>
            <a:ext cx="871538" cy="4667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QCD</a:t>
            </a:r>
          </a:p>
        </p:txBody>
      </p:sp>
      <p:sp>
        <p:nvSpPr>
          <p:cNvPr id="21510" name="Text Box 12"/>
          <p:cNvSpPr txBox="1">
            <a:spLocks noChangeArrowheads="1"/>
          </p:cNvSpPr>
          <p:nvPr/>
        </p:nvSpPr>
        <p:spPr bwMode="auto">
          <a:xfrm>
            <a:off x="228600" y="838200"/>
            <a:ext cx="8534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Quantum Electrodynamics:</a:t>
            </a:r>
          </a:p>
          <a:p>
            <a:pPr lvl="1"/>
            <a:r>
              <a:rPr lang="en-US" sz="2000"/>
              <a:t>Relatively weak coupling lends itself to study using perturbative calculations</a:t>
            </a:r>
          </a:p>
        </p:txBody>
      </p:sp>
      <p:sp>
        <p:nvSpPr>
          <p:cNvPr id="21511" name="Text Box 13"/>
          <p:cNvSpPr txBox="1">
            <a:spLocks noChangeArrowheads="1"/>
          </p:cNvSpPr>
          <p:nvPr/>
        </p:nvSpPr>
        <p:spPr bwMode="auto">
          <a:xfrm>
            <a:off x="381000" y="5257800"/>
            <a:ext cx="815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Quantum Chromodynamics:</a:t>
            </a:r>
          </a:p>
          <a:p>
            <a:pPr lvl="1"/>
            <a:r>
              <a:rPr lang="en-US" sz="2000"/>
              <a:t>Interactions get stronger as you get further away! </a:t>
            </a:r>
            <a:r>
              <a:rPr lang="en-US" sz="2000">
                <a:sym typeface="Wingdings" pitchFamily="1" charset="2"/>
              </a:rPr>
              <a:t> “confinement”</a:t>
            </a:r>
          </a:p>
          <a:p>
            <a:pPr lvl="1"/>
            <a:r>
              <a:rPr lang="en-US" sz="2000">
                <a:sym typeface="Wingdings" pitchFamily="1" charset="2"/>
              </a:rPr>
              <a:t>Perturbative techniques only work at small distance scales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Form Factors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981200"/>
            <a:ext cx="4648200" cy="4302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66800"/>
            <a:ext cx="4452256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5800" y="4312920"/>
            <a:ext cx="756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G</a:t>
            </a:r>
            <a:r>
              <a:rPr lang="en-US" sz="2800" baseline="-25000" dirty="0" err="1" smtClean="0"/>
              <a:t>En</a:t>
            </a:r>
            <a:endParaRPr lang="en-US" sz="28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7467600" y="1719590"/>
            <a:ext cx="796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G</a:t>
            </a:r>
            <a:r>
              <a:rPr lang="en-US" sz="2800" baseline="-25000" dirty="0" err="1" smtClean="0"/>
              <a:t>Mn</a:t>
            </a:r>
            <a:endParaRPr lang="en-US" sz="2800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424544" y="5334000"/>
            <a:ext cx="3918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Additional polarized target data at large Q</a:t>
            </a:r>
            <a:r>
              <a:rPr lang="en-US" baseline="30000" dirty="0" smtClean="0"/>
              <a:t>2 </a:t>
            </a:r>
            <a:r>
              <a:rPr lang="en-US" dirty="0" smtClean="0"/>
              <a:t>(Hall A at </a:t>
            </a:r>
            <a:r>
              <a:rPr lang="en-US" dirty="0" err="1" smtClean="0"/>
              <a:t>JLab</a:t>
            </a:r>
            <a:r>
              <a:rPr lang="en-US" dirty="0" smtClean="0"/>
              <a:t>)</a:t>
            </a:r>
            <a:endParaRPr lang="en-US" baseline="30000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 rot="5400000" flipH="1" flipV="1">
            <a:off x="2095500" y="4152900"/>
            <a:ext cx="1524000" cy="8382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Recoil Polarization and Proton</a:t>
            </a:r>
            <a:endParaRPr lang="en-US" dirty="0"/>
          </a:p>
        </p:txBody>
      </p:sp>
      <p:pic>
        <p:nvPicPr>
          <p:cNvPr id="4" name="Content Placeholder 4" descr="gmn_gd_sl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914404"/>
            <a:ext cx="4357251" cy="5638796"/>
          </a:xfrm>
        </p:spPr>
      </p:pic>
      <p:sp>
        <p:nvSpPr>
          <p:cNvPr id="5" name="TextBox 4"/>
          <p:cNvSpPr txBox="1"/>
          <p:nvPr/>
        </p:nvSpPr>
        <p:spPr>
          <a:xfrm>
            <a:off x="4572000" y="1371600"/>
            <a:ext cx="4267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Recall: proton  G</a:t>
            </a:r>
            <a:r>
              <a:rPr lang="en-US" dirty="0" smtClean="0"/>
              <a:t>E</a:t>
            </a:r>
            <a:r>
              <a:rPr lang="en-US" sz="2000" dirty="0" smtClean="0"/>
              <a:t> not terribly well measured at large 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using cross sections</a:t>
            </a:r>
          </a:p>
          <a:p>
            <a:endParaRPr lang="en-US" sz="2000" dirty="0" smtClean="0"/>
          </a:p>
          <a:p>
            <a:r>
              <a:rPr lang="en-US" sz="2000" dirty="0" smtClean="0"/>
              <a:t>Like the neutron – polarization techniques can be used to increase precision</a:t>
            </a:r>
          </a:p>
          <a:p>
            <a:endParaRPr lang="en-US" sz="2000" dirty="0" smtClean="0"/>
          </a:p>
          <a:p>
            <a:r>
              <a:rPr lang="en-US" sz="2000" dirty="0" err="1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In particular, recoil polarization techniques pursued in the case of the proton</a:t>
            </a:r>
            <a:endParaRPr lang="en-US" sz="20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rot="10800000" flipV="1">
            <a:off x="3352800" y="1828800"/>
            <a:ext cx="1219200" cy="4572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Proton G</a:t>
            </a:r>
            <a:r>
              <a:rPr lang="en-US" baseline="-25000" dirty="0" smtClean="0"/>
              <a:t>E</a:t>
            </a:r>
            <a:r>
              <a:rPr lang="en-US" dirty="0" smtClean="0"/>
              <a:t>/G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pic>
        <p:nvPicPr>
          <p:cNvPr id="4" name="Picture 3" descr="gep_reanalysi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066800"/>
            <a:ext cx="5086350" cy="4901055"/>
          </a:xfrm>
          <a:prstGeom prst="rect">
            <a:avLst/>
          </a:prstGeom>
        </p:spPr>
      </p:pic>
      <p:graphicFrame>
        <p:nvGraphicFramePr>
          <p:cNvPr id="93186" name="Object 2"/>
          <p:cNvGraphicFramePr>
            <a:graphicFrameLocks noChangeAspect="1"/>
          </p:cNvGraphicFramePr>
          <p:nvPr/>
        </p:nvGraphicFramePr>
        <p:xfrm>
          <a:off x="5715000" y="1371600"/>
          <a:ext cx="3287712" cy="871538"/>
        </p:xfrm>
        <a:graphic>
          <a:graphicData uri="http://schemas.openxmlformats.org/presentationml/2006/ole">
            <p:oleObj spid="_x0000_s93186" name="Equation" r:id="rId4" imgW="1485900" imgH="393700" progId="Equation.3">
              <p:embed/>
            </p:oleObj>
          </a:graphicData>
        </a:graphic>
      </p:graphicFrame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ep_reanalysi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066800"/>
            <a:ext cx="5086350" cy="49010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Proton G</a:t>
            </a:r>
            <a:r>
              <a:rPr lang="en-US" baseline="-25000" dirty="0" smtClean="0"/>
              <a:t>E</a:t>
            </a:r>
            <a:r>
              <a:rPr lang="en-US" dirty="0" smtClean="0"/>
              <a:t>/G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graphicFrame>
        <p:nvGraphicFramePr>
          <p:cNvPr id="93186" name="Object 2"/>
          <p:cNvGraphicFramePr>
            <a:graphicFrameLocks noChangeAspect="1"/>
          </p:cNvGraphicFramePr>
          <p:nvPr/>
        </p:nvGraphicFramePr>
        <p:xfrm>
          <a:off x="5715000" y="1371600"/>
          <a:ext cx="3287712" cy="871538"/>
        </p:xfrm>
        <a:graphic>
          <a:graphicData uri="http://schemas.openxmlformats.org/presentationml/2006/ole">
            <p:oleObj spid="_x0000_s95234" name="Equation" r:id="rId4" imgW="1485900" imgH="3937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19800" y="2819400"/>
            <a:ext cx="2754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 section measurements</a:t>
            </a:r>
            <a:endParaRPr lang="en-US" dirty="0"/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 bwMode="auto">
          <a:xfrm rot="10800000">
            <a:off x="3276600" y="2243138"/>
            <a:ext cx="2743200" cy="8994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6096000" y="4038600"/>
            <a:ext cx="2284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Recoil polarization measurements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 bwMode="auto">
          <a:xfrm rot="10800000">
            <a:off x="3276600" y="3465732"/>
            <a:ext cx="2819400" cy="89603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ep_reanalysi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66800"/>
            <a:ext cx="5086350" cy="49010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Proton G</a:t>
            </a:r>
            <a:r>
              <a:rPr lang="en-US" baseline="-25000" dirty="0" smtClean="0"/>
              <a:t>E</a:t>
            </a:r>
            <a:r>
              <a:rPr lang="en-US" dirty="0" smtClean="0"/>
              <a:t>/G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rot="5400000">
            <a:off x="2743200" y="2895600"/>
            <a:ext cx="1066800" cy="1588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791200" y="12954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Why the discrepancy between cross section extraction and recoil polarization?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91200" y="2895600"/>
            <a:ext cx="304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Recoil polarization data from different experiments, different experimental halls (A and C)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technique robust and consistent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791200" y="463927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 section technique checked with dedicated experiment in Hall 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505200" y="2667000"/>
            <a:ext cx="3843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?</a:t>
            </a:r>
            <a:endParaRPr lang="en-US" sz="280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001000" cy="94456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err="1" smtClean="0"/>
              <a:t>Radiative</a:t>
            </a:r>
            <a:r>
              <a:rPr lang="en-US" dirty="0" smtClean="0"/>
              <a:t> contributions </a:t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 err="1" smtClean="0"/>
              <a:t>ep</a:t>
            </a:r>
            <a:r>
              <a:rPr lang="en-US" dirty="0" smtClean="0"/>
              <a:t> elastic cross sections</a:t>
            </a:r>
            <a:endParaRPr lang="en-US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05000"/>
            <a:ext cx="4029075" cy="4356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990600" y="1295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 side contributions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53000" y="1828800"/>
            <a:ext cx="381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Born term, Single virtual photon exchange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Virtual photon exchange between beam and scattered electron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Virtual photon self energy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Virtual photon loop in beam or scattered electron 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Internal radiation of a real photon by the beam or scattered electron</a:t>
            </a:r>
          </a:p>
          <a:p>
            <a:pPr marL="342900" indent="-342900">
              <a:buFont typeface="+mj-lt"/>
              <a:buAutoNum type="alphaLcParenR"/>
            </a:pPr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001000" cy="94456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err="1" smtClean="0"/>
              <a:t>Radiative</a:t>
            </a:r>
            <a:r>
              <a:rPr lang="en-US" dirty="0" smtClean="0"/>
              <a:t> contributions </a:t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 err="1" smtClean="0"/>
              <a:t>ep</a:t>
            </a:r>
            <a:r>
              <a:rPr lang="en-US" dirty="0" smtClean="0"/>
              <a:t> elastic cross sections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295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Proton side contributions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53000" y="1828800"/>
            <a:ext cx="3810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Internal real photon emission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Virtual photon exchange between incoming and outgoing proton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Virtual photon loop in incoming or outgoing proton 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Two virtual or multi-photon exchange between electron and proton</a:t>
            </a:r>
          </a:p>
          <a:p>
            <a:pPr marL="342900" indent="-342900">
              <a:buFont typeface="+mj-lt"/>
              <a:buAutoNum type="alphaLcParenR"/>
            </a:pPr>
            <a:endParaRPr lang="en-US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52600"/>
            <a:ext cx="3267075" cy="4338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19200"/>
            <a:ext cx="4156075" cy="519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001000" cy="94456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err="1" smtClean="0"/>
              <a:t>Radiative</a:t>
            </a:r>
            <a:r>
              <a:rPr lang="en-US" dirty="0" smtClean="0"/>
              <a:t> contributions </a:t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 err="1" smtClean="0"/>
              <a:t>ep</a:t>
            </a:r>
            <a:r>
              <a:rPr lang="en-US" dirty="0" smtClean="0"/>
              <a:t> elastic cross sections</a:t>
            </a:r>
            <a:endParaRPr lang="en-US" dirty="0"/>
          </a:p>
        </p:txBody>
      </p:sp>
      <p:sp>
        <p:nvSpPr>
          <p:cNvPr id="6" name="Right Brace 5"/>
          <p:cNvSpPr/>
          <p:nvPr/>
        </p:nvSpPr>
        <p:spPr>
          <a:xfrm>
            <a:off x="4419600" y="1524000"/>
            <a:ext cx="609600" cy="1905000"/>
          </a:xfrm>
          <a:prstGeom prst="rightBrace">
            <a:avLst/>
          </a:prstGeom>
          <a:ln w="603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94493" y="1752600"/>
            <a:ext cx="3305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Symbol" pitchFamily="18" charset="2"/>
              </a:rPr>
              <a:t>s</a:t>
            </a:r>
            <a:r>
              <a:rPr lang="en-US" sz="2000" baseline="-25000" dirty="0" err="1" smtClean="0"/>
              <a:t>Born</a:t>
            </a:r>
            <a:r>
              <a:rPr lang="en-US" sz="2000" dirty="0" smtClean="0"/>
              <a:t>  after </a:t>
            </a:r>
          </a:p>
          <a:p>
            <a:r>
              <a:rPr lang="en-US" sz="2000" dirty="0" err="1" smtClean="0"/>
              <a:t>radiative</a:t>
            </a:r>
            <a:r>
              <a:rPr lang="en-US" sz="2000" dirty="0" smtClean="0"/>
              <a:t> corrections for</a:t>
            </a:r>
          </a:p>
          <a:p>
            <a:r>
              <a:rPr lang="en-US" sz="2000" dirty="0" smtClean="0"/>
              <a:t>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=</a:t>
            </a:r>
            <a:r>
              <a:rPr lang="en-US" sz="2000" dirty="0" smtClean="0">
                <a:solidFill>
                  <a:srgbClr val="00B050"/>
                </a:solidFill>
              </a:rPr>
              <a:t> 1.75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0070C0"/>
                </a:solidFill>
              </a:rPr>
              <a:t>3.25</a:t>
            </a:r>
            <a:r>
              <a:rPr lang="en-US" sz="2000" dirty="0" smtClean="0"/>
              <a:t> and </a:t>
            </a:r>
            <a:r>
              <a:rPr lang="en-US" sz="2000" dirty="0" smtClean="0">
                <a:solidFill>
                  <a:srgbClr val="FF0000"/>
                </a:solidFill>
              </a:rPr>
              <a:t>5</a:t>
            </a:r>
            <a:r>
              <a:rPr lang="en-US" sz="2000" dirty="0" smtClean="0"/>
              <a:t> GeV</a:t>
            </a:r>
            <a:r>
              <a:rPr lang="en-US" sz="2000" baseline="30000" dirty="0" smtClean="0"/>
              <a:t>2</a:t>
            </a:r>
            <a:endParaRPr lang="en-US" sz="2000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5094493" y="3886200"/>
            <a:ext cx="3305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Symbol" pitchFamily="18" charset="2"/>
              </a:rPr>
              <a:t>s</a:t>
            </a:r>
            <a:r>
              <a:rPr lang="en-US" sz="2000" baseline="-25000" dirty="0" err="1" smtClean="0"/>
              <a:t>Measured</a:t>
            </a:r>
            <a:r>
              <a:rPr lang="en-US" sz="2000" dirty="0" smtClean="0"/>
              <a:t>  before </a:t>
            </a:r>
          </a:p>
          <a:p>
            <a:r>
              <a:rPr lang="en-US" sz="2000" dirty="0" err="1" smtClean="0"/>
              <a:t>radiative</a:t>
            </a:r>
            <a:r>
              <a:rPr lang="en-US" sz="2000" dirty="0" smtClean="0"/>
              <a:t> corrections for</a:t>
            </a:r>
          </a:p>
          <a:p>
            <a:r>
              <a:rPr lang="en-US" sz="2000" dirty="0" smtClean="0"/>
              <a:t>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=</a:t>
            </a:r>
            <a:r>
              <a:rPr lang="en-US" sz="2000" dirty="0" smtClean="0">
                <a:solidFill>
                  <a:srgbClr val="00B050"/>
                </a:solidFill>
              </a:rPr>
              <a:t> 1.75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0070C0"/>
                </a:solidFill>
              </a:rPr>
              <a:t>3.25</a:t>
            </a:r>
            <a:r>
              <a:rPr lang="en-US" sz="2000" dirty="0" smtClean="0"/>
              <a:t> and </a:t>
            </a:r>
            <a:r>
              <a:rPr lang="en-US" sz="2000" dirty="0" smtClean="0">
                <a:solidFill>
                  <a:srgbClr val="FF0000"/>
                </a:solidFill>
              </a:rPr>
              <a:t>5</a:t>
            </a:r>
            <a:r>
              <a:rPr lang="en-US" sz="2000" dirty="0" smtClean="0"/>
              <a:t> GeV</a:t>
            </a:r>
            <a:r>
              <a:rPr lang="en-US" sz="2000" baseline="30000" dirty="0" smtClean="0"/>
              <a:t>2</a:t>
            </a:r>
            <a:endParaRPr lang="en-US" sz="2000" baseline="30000" dirty="0"/>
          </a:p>
        </p:txBody>
      </p:sp>
      <p:sp>
        <p:nvSpPr>
          <p:cNvPr id="11" name="Right Brace 10"/>
          <p:cNvSpPr/>
          <p:nvPr/>
        </p:nvSpPr>
        <p:spPr>
          <a:xfrm>
            <a:off x="4419600" y="3657600"/>
            <a:ext cx="609600" cy="1905000"/>
          </a:xfrm>
          <a:prstGeom prst="rightBrace">
            <a:avLst/>
          </a:prstGeom>
          <a:ln w="603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00200" y="6243935"/>
            <a:ext cx="6463578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Possible missing element: 2-photon exchange</a:t>
            </a:r>
            <a:endParaRPr lang="en-US" sz="2400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0"/>
            <a:ext cx="8229600" cy="8382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Why the discrepancy in 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/G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253589" y="1981200"/>
            <a:ext cx="3738011" cy="2514599"/>
            <a:chOff x="5405989" y="2362200"/>
            <a:chExt cx="3738011" cy="2514599"/>
          </a:xfrm>
        </p:grpSpPr>
        <p:sp>
          <p:nvSpPr>
            <p:cNvPr id="7" name="TextBox 6"/>
            <p:cNvSpPr txBox="1"/>
            <p:nvPr/>
          </p:nvSpPr>
          <p:spPr>
            <a:xfrm>
              <a:off x="5638800" y="2362200"/>
              <a:ext cx="32766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Neglected 2</a:t>
              </a:r>
              <a:r>
                <a:rPr lang="en-US" sz="2000" dirty="0" smtClean="0">
                  <a:latin typeface="Symbol" pitchFamily="18" charset="2"/>
                </a:rPr>
                <a:t>g</a:t>
              </a:r>
              <a:r>
                <a:rPr lang="en-US" sz="2000" dirty="0" smtClean="0"/>
                <a:t> contributions to the </a:t>
              </a:r>
              <a:r>
                <a:rPr lang="en-US" sz="2000" dirty="0" err="1" smtClean="0"/>
                <a:t>ep</a:t>
              </a:r>
              <a:r>
                <a:rPr lang="en-US" sz="2000" dirty="0" smtClean="0"/>
                <a:t> elastic cross section could explain the difference</a:t>
              </a:r>
              <a:endParaRPr lang="en-US" sz="2000" dirty="0"/>
            </a:p>
          </p:txBody>
        </p:sp>
        <p:pic>
          <p:nvPicPr>
            <p:cNvPr id="8" name="Picture 7" descr="twogam_diag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05989" y="3622232"/>
              <a:ext cx="3738011" cy="1254567"/>
            </a:xfrm>
            <a:prstGeom prst="rect">
              <a:avLst/>
            </a:prstGeom>
          </p:spPr>
        </p:pic>
      </p:grpSp>
      <p:pic>
        <p:nvPicPr>
          <p:cNvPr id="9" name="Picture 8" descr="gep_reanalysi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066801"/>
            <a:ext cx="4744854" cy="45720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 bwMode="auto">
          <a:xfrm rot="5400000">
            <a:off x="2667794" y="2895600"/>
            <a:ext cx="1066800" cy="1588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arrow"/>
            <a:tailEnd type="arrow"/>
          </a:ln>
          <a:effectLst/>
        </p:spPr>
      </p:cxn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  <a:solidFill>
            <a:schemeClr val="accent3"/>
          </a:solidFill>
        </p:spPr>
        <p:txBody>
          <a:bodyPr>
            <a:normAutofit/>
          </a:bodyPr>
          <a:lstStyle/>
          <a:p>
            <a:r>
              <a:rPr lang="en-US" dirty="0" smtClean="0"/>
              <a:t>Calculations of 2</a:t>
            </a:r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 effects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1524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Effects predicted to change cross sections but small effect on polarization observables:</a:t>
            </a:r>
          </a:p>
          <a:p>
            <a:pPr lvl="4"/>
            <a:r>
              <a:rPr lang="en-US" sz="2400" dirty="0" err="1" smtClean="0"/>
              <a:t>Hadronic</a:t>
            </a:r>
            <a:r>
              <a:rPr lang="en-US" sz="2400" dirty="0" smtClean="0"/>
              <a:t> Model of Blunden, </a:t>
            </a:r>
            <a:r>
              <a:rPr lang="en-US" sz="2400" dirty="0" err="1" smtClean="0"/>
              <a:t>Melnitchouk</a:t>
            </a:r>
            <a:r>
              <a:rPr lang="en-US" sz="2400" dirty="0" smtClean="0"/>
              <a:t> and </a:t>
            </a:r>
            <a:r>
              <a:rPr lang="en-US" sz="2400" dirty="0" err="1" smtClean="0"/>
              <a:t>Tjon</a:t>
            </a:r>
            <a:endParaRPr lang="en-US" sz="2400" dirty="0" smtClean="0"/>
          </a:p>
          <a:p>
            <a:pPr lvl="4"/>
            <a:r>
              <a:rPr lang="en-US" sz="2400" dirty="0" smtClean="0"/>
              <a:t>GPD model of Chen,  </a:t>
            </a:r>
            <a:r>
              <a:rPr lang="en-US" sz="2400" dirty="0" err="1" smtClean="0"/>
              <a:t>Afanasev</a:t>
            </a:r>
            <a:r>
              <a:rPr lang="en-US" sz="2400" dirty="0" smtClean="0"/>
              <a:t>, Brodsky, Carlson and </a:t>
            </a:r>
            <a:r>
              <a:rPr lang="en-US" sz="2400" dirty="0" err="1" smtClean="0"/>
              <a:t>Vanderhaeghen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46482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But no significant 2</a:t>
            </a:r>
            <a:r>
              <a:rPr lang="en-US" sz="2400" dirty="0" smtClean="0">
                <a:latin typeface="Symbol" pitchFamily="18" charset="2"/>
              </a:rPr>
              <a:t>g</a:t>
            </a:r>
            <a:r>
              <a:rPr lang="en-US" sz="2400" dirty="0" smtClean="0"/>
              <a:t> effect predicted in calculation of Y. </a:t>
            </a:r>
            <a:r>
              <a:rPr lang="en-US" sz="2400" dirty="0" err="1" smtClean="0"/>
              <a:t>Bystritskiy</a:t>
            </a:r>
            <a:r>
              <a:rPr lang="en-US" sz="2400" dirty="0" smtClean="0"/>
              <a:t>, E. </a:t>
            </a:r>
            <a:r>
              <a:rPr lang="en-US" sz="2400" dirty="0" err="1" smtClean="0"/>
              <a:t>Kureav</a:t>
            </a:r>
            <a:r>
              <a:rPr lang="en-US" sz="2400" dirty="0" smtClean="0"/>
              <a:t> and E. </a:t>
            </a:r>
            <a:r>
              <a:rPr lang="en-US" sz="2400" dirty="0" err="1" smtClean="0"/>
              <a:t>Tomasi-Gustafsson</a:t>
            </a:r>
            <a:r>
              <a:rPr lang="en-US" sz="2400" dirty="0" smtClean="0"/>
              <a:t> </a:t>
            </a:r>
          </a:p>
        </p:txBody>
      </p:sp>
      <p:pic>
        <p:nvPicPr>
          <p:cNvPr id="7" name="Picture 6" descr="twogam_dia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914400"/>
            <a:ext cx="3738011" cy="1254567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371600" y="5638800"/>
            <a:ext cx="6143625" cy="1143000"/>
            <a:chOff x="914400" y="5638800"/>
            <a:chExt cx="6143625" cy="1143000"/>
          </a:xfrm>
        </p:grpSpPr>
        <p:sp>
          <p:nvSpPr>
            <p:cNvPr id="9" name="Rectangle 8"/>
            <p:cNvSpPr/>
            <p:nvPr/>
          </p:nvSpPr>
          <p:spPr bwMode="auto">
            <a:xfrm>
              <a:off x="914400" y="5638800"/>
              <a:ext cx="6143625" cy="1143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-10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-106" charset="0"/>
                <a:ea typeface="Arial Unicode MS" pitchFamily="-106" charset="0"/>
                <a:cs typeface="Arial Unicode MS" pitchFamily="-106" charset="0"/>
              </a:endParaRPr>
            </a:p>
          </p:txBody>
        </p:sp>
        <p:pic>
          <p:nvPicPr>
            <p:cNvPr id="5427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14400" y="5715000"/>
              <a:ext cx="5867400" cy="302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4276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14400" y="6096000"/>
              <a:ext cx="6143625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4277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14400" y="6477000"/>
              <a:ext cx="5715000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accent2"/>
                </a:solidFill>
                <a:ea typeface="ＭＳ Ｐゴシック" pitchFamily="1" charset="-128"/>
                <a:cs typeface="ＭＳ Ｐゴシック" pitchFamily="1" charset="-128"/>
              </a:rPr>
              <a:t>QCD at Short and Long Distances</a:t>
            </a:r>
          </a:p>
        </p:txBody>
      </p:sp>
      <p:pic>
        <p:nvPicPr>
          <p:cNvPr id="22531" name="Picture 6" descr="qcd_running_coupli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600200"/>
            <a:ext cx="3810000" cy="3786187"/>
          </a:xfrm>
          <a:noFill/>
        </p:spPr>
      </p:pic>
      <p:sp>
        <p:nvSpPr>
          <p:cNvPr id="22532" name="Text Box 8"/>
          <p:cNvSpPr txBox="1">
            <a:spLocks noChangeArrowheads="1"/>
          </p:cNvSpPr>
          <p:nvPr/>
        </p:nvSpPr>
        <p:spPr bwMode="auto">
          <a:xfrm>
            <a:off x="533400" y="914400"/>
            <a:ext cx="40386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400" u="sng" dirty="0"/>
              <a:t>Short </a:t>
            </a:r>
            <a:r>
              <a:rPr lang="en-US" sz="2400" u="sng" dirty="0" smtClean="0"/>
              <a:t>distances</a:t>
            </a:r>
          </a:p>
          <a:p>
            <a:r>
              <a:rPr lang="en-US" sz="2000" dirty="0" smtClean="0">
                <a:sym typeface="Wingdings" pitchFamily="1" charset="2"/>
              </a:rPr>
              <a:t> </a:t>
            </a:r>
            <a:r>
              <a:rPr lang="en-US" sz="2000" dirty="0" smtClean="0"/>
              <a:t>Quarks </a:t>
            </a:r>
            <a:r>
              <a:rPr lang="en-US" sz="2000" dirty="0"/>
              <a:t>behave as if they are almost unbound </a:t>
            </a:r>
          </a:p>
          <a:p>
            <a:pPr lvl="1"/>
            <a:r>
              <a:rPr lang="en-US" sz="2000" dirty="0"/>
              <a:t>    </a:t>
            </a:r>
            <a:r>
              <a:rPr lang="en-US" sz="2000" b="1" i="1" dirty="0">
                <a:solidFill>
                  <a:srgbClr val="FF0000"/>
                </a:solidFill>
              </a:rPr>
              <a:t>asymptotic freedom</a:t>
            </a:r>
          </a:p>
          <a:p>
            <a:r>
              <a:rPr lang="en-US" sz="2000" dirty="0" smtClean="0">
                <a:sym typeface="Wingdings" pitchFamily="1" charset="2"/>
              </a:rPr>
              <a:t> </a:t>
            </a:r>
            <a:r>
              <a:rPr lang="en-US" sz="2000" dirty="0" smtClean="0"/>
              <a:t>Quark</a:t>
            </a:r>
            <a:r>
              <a:rPr lang="en-US" sz="2000" dirty="0"/>
              <a:t>-quark interaction relatively weak</a:t>
            </a:r>
          </a:p>
          <a:p>
            <a:pPr lvl="1"/>
            <a:r>
              <a:rPr lang="en-US" sz="2000" dirty="0"/>
              <a:t>     </a:t>
            </a:r>
            <a:r>
              <a:rPr lang="en-US" sz="2000" b="1" i="1" dirty="0">
                <a:solidFill>
                  <a:srgbClr val="FF0000"/>
                </a:solidFill>
              </a:rPr>
              <a:t>perturbative QCD </a:t>
            </a:r>
          </a:p>
          <a:p>
            <a:pPr lvl="1"/>
            <a:r>
              <a:rPr lang="en-US" sz="2000" b="1" i="1" dirty="0">
                <a:solidFill>
                  <a:srgbClr val="FF0000"/>
                </a:solidFill>
              </a:rPr>
              <a:t>            (pQCD)</a:t>
            </a:r>
          </a:p>
          <a:p>
            <a:pPr lvl="1"/>
            <a:endParaRPr lang="en-US" sz="2000" b="1" i="1" dirty="0">
              <a:solidFill>
                <a:srgbClr val="FF0000"/>
              </a:solidFill>
            </a:endParaRPr>
          </a:p>
          <a:p>
            <a:r>
              <a:rPr lang="en-US" sz="2400" u="sng" dirty="0"/>
              <a:t>Long distances</a:t>
            </a:r>
          </a:p>
          <a:p>
            <a:r>
              <a:rPr lang="en-US" sz="2000" dirty="0" smtClean="0">
                <a:sym typeface="Wingdings" pitchFamily="1" charset="2"/>
              </a:rPr>
              <a:t> </a:t>
            </a:r>
            <a:r>
              <a:rPr lang="en-US" sz="2000" dirty="0" smtClean="0"/>
              <a:t>Quarks </a:t>
            </a:r>
            <a:r>
              <a:rPr lang="en-US" sz="2000" dirty="0"/>
              <a:t>are strongly </a:t>
            </a:r>
            <a:r>
              <a:rPr lang="en-US" sz="2000" dirty="0" smtClean="0"/>
              <a:t>bound and QCD </a:t>
            </a:r>
            <a:r>
              <a:rPr lang="en-US" sz="2000" dirty="0"/>
              <a:t>calculations difficult</a:t>
            </a:r>
          </a:p>
          <a:p>
            <a:r>
              <a:rPr lang="en-US" sz="2000" dirty="0" smtClean="0">
                <a:sym typeface="Wingdings" pitchFamily="1" charset="2"/>
              </a:rPr>
              <a:t> </a:t>
            </a:r>
            <a:r>
              <a:rPr lang="en-US" sz="2000" dirty="0" smtClean="0"/>
              <a:t>Effective </a:t>
            </a:r>
            <a:r>
              <a:rPr lang="en-US" sz="2000" dirty="0"/>
              <a:t>models often used</a:t>
            </a:r>
          </a:p>
          <a:p>
            <a:r>
              <a:rPr lang="en-US" sz="2000" dirty="0" smtClean="0">
                <a:sym typeface="Wingdings" pitchFamily="1" charset="2"/>
              </a:rPr>
              <a:t> ”Exact” </a:t>
            </a:r>
            <a:r>
              <a:rPr lang="en-US" sz="2000" dirty="0">
                <a:sym typeface="Wingdings" pitchFamily="1" charset="2"/>
              </a:rPr>
              <a:t>numerical techniques</a:t>
            </a:r>
            <a:endParaRPr lang="en-US" sz="2000" dirty="0"/>
          </a:p>
          <a:p>
            <a:pPr lvl="1"/>
            <a:r>
              <a:rPr lang="en-US" b="1" i="1" dirty="0">
                <a:solidFill>
                  <a:srgbClr val="FF0000"/>
                </a:solidFill>
              </a:rPr>
              <a:t>    Lattice QCD</a:t>
            </a:r>
          </a:p>
          <a:p>
            <a:endParaRPr lang="en-US" dirty="0">
              <a:latin typeface="Times" pitchFamily="1" charset="0"/>
            </a:endParaRPr>
          </a:p>
        </p:txBody>
      </p:sp>
      <p:sp>
        <p:nvSpPr>
          <p:cNvPr id="22533" name="Text Box 9"/>
          <p:cNvSpPr txBox="1">
            <a:spLocks noChangeArrowheads="1"/>
          </p:cNvSpPr>
          <p:nvPr/>
        </p:nvSpPr>
        <p:spPr bwMode="auto">
          <a:xfrm>
            <a:off x="5562600" y="1066800"/>
            <a:ext cx="2038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Running of </a:t>
            </a:r>
            <a:r>
              <a:rPr lang="en-US" dirty="0">
                <a:latin typeface="Symbol" pitchFamily="1" charset="2"/>
              </a:rPr>
              <a:t>a</a:t>
            </a:r>
            <a:r>
              <a:rPr lang="en-US" baseline="-25000" dirty="0"/>
              <a:t>s</a:t>
            </a:r>
          </a:p>
        </p:txBody>
      </p:sp>
      <p:sp>
        <p:nvSpPr>
          <p:cNvPr id="22534" name="Text Box 10"/>
          <p:cNvSpPr txBox="1">
            <a:spLocks noChangeArrowheads="1"/>
          </p:cNvSpPr>
          <p:nvPr/>
        </p:nvSpPr>
        <p:spPr bwMode="auto">
          <a:xfrm>
            <a:off x="5562600" y="5486400"/>
            <a:ext cx="271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i="1"/>
              <a:t>from Particle Data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Two Photon Exchange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81600" y="1601212"/>
            <a:ext cx="35814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/>
              <a:t>Measure G</a:t>
            </a:r>
            <a:r>
              <a:rPr lang="en-US" sz="2400" baseline="-25000" dirty="0" smtClean="0"/>
              <a:t>E</a:t>
            </a:r>
            <a:r>
              <a:rPr lang="en-US" sz="2400" dirty="0" smtClean="0"/>
              <a:t>/G</a:t>
            </a:r>
            <a:r>
              <a:rPr lang="en-US" sz="2400" baseline="-25000" dirty="0" smtClean="0"/>
              <a:t>M</a:t>
            </a:r>
            <a:r>
              <a:rPr lang="en-US" sz="2400" dirty="0" smtClean="0"/>
              <a:t> as function of </a:t>
            </a:r>
            <a:r>
              <a:rPr lang="en-US" sz="2400" dirty="0" err="1" smtClean="0">
                <a:latin typeface="Symbol" pitchFamily="18" charset="2"/>
              </a:rPr>
              <a:t>e</a:t>
            </a:r>
            <a:r>
              <a:rPr lang="en-US" sz="2400" dirty="0" smtClean="0"/>
              <a:t> using polarization transfer technique</a:t>
            </a:r>
            <a:endParaRPr lang="en-US" sz="2400" dirty="0" smtClean="0">
              <a:latin typeface="Symbol" pitchFamily="18" charset="2"/>
            </a:endParaRPr>
          </a:p>
          <a:p>
            <a:pPr>
              <a:buFont typeface="Wingdings" pitchFamily="2" charset="2"/>
              <a:buChar char="q"/>
            </a:pPr>
            <a:endParaRPr lang="en-US" sz="2400" dirty="0" smtClean="0"/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Look for deviations from a constant</a:t>
            </a:r>
          </a:p>
          <a:p>
            <a:pPr>
              <a:buFont typeface="Wingdings" pitchFamily="2" charset="2"/>
              <a:buChar char="q"/>
            </a:pPr>
            <a:endParaRPr lang="en-US" sz="2400" dirty="0" smtClean="0"/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Experiment completed in Jan 08</a:t>
            </a:r>
            <a:endParaRPr lang="en-US" sz="2400" dirty="0"/>
          </a:p>
        </p:txBody>
      </p:sp>
      <p:pic>
        <p:nvPicPr>
          <p:cNvPr id="6" name="Picture 5" descr="2gamma_fig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37647" t="57273" r="20000" b="5455"/>
              <a:stretch>
                <a:fillRect/>
              </a:stretch>
            </p:blipFill>
          </mc:Choice>
          <mc:Fallback>
            <p:blipFill>
              <a:blip r:embed="rId3"/>
              <a:srcRect l="37647" t="57273" r="20000" b="5455"/>
              <a:stretch>
                <a:fillRect/>
              </a:stretch>
            </p:blipFill>
          </mc:Fallback>
        </mc:AlternateContent>
        <p:spPr>
          <a:xfrm rot="16200000">
            <a:off x="511985" y="664383"/>
            <a:ext cx="4081433" cy="46482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7200" y="5029200"/>
            <a:ext cx="4581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M. </a:t>
            </a:r>
            <a:r>
              <a:rPr lang="en-US" b="1" dirty="0" err="1" smtClean="0"/>
              <a:t>Meziane</a:t>
            </a:r>
            <a:r>
              <a:rPr lang="en-US" b="1" dirty="0" smtClean="0"/>
              <a:t> et al. PRL 106, 132501 (2011)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5562600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No evidence for any deviation from 1-photon exchange picture within </a:t>
            </a:r>
            <a:r>
              <a:rPr lang="en-US" sz="2400" i="1" smtClean="0"/>
              <a:t>experimental uncertainties</a:t>
            </a:r>
            <a:endParaRPr lang="en-US" sz="2400" i="1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Measuring Two </a:t>
            </a:r>
            <a:r>
              <a:rPr lang="en-US" dirty="0"/>
              <a:t>Photon Exchange</a:t>
            </a: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10600" y="6489700"/>
            <a:ext cx="384175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23A71FD5-8FA5-8942-B69B-0E9405A9CC33}" type="slidenum">
              <a:rPr lang="en-US" sz="1000">
                <a:solidFill>
                  <a:schemeClr val="bg1"/>
                </a:solidFill>
                <a:latin typeface="Arial" charset="0"/>
              </a:rPr>
              <a:pPr/>
              <a:t>71</a:t>
            </a:fld>
            <a:endParaRPr lang="en-US" sz="100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400301" y="1919287"/>
            <a:ext cx="4610099" cy="2347913"/>
            <a:chOff x="3024" y="672"/>
            <a:chExt cx="2591" cy="124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024" y="720"/>
              <a:ext cx="864" cy="1200"/>
              <a:chOff x="3024" y="720"/>
              <a:chExt cx="864" cy="1200"/>
            </a:xfrm>
          </p:grpSpPr>
          <p:pic>
            <p:nvPicPr>
              <p:cNvPr id="12307" name="Picture 5" descr="qed_diagrams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168" y="720"/>
                <a:ext cx="615" cy="1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308" name="Rectangle 6"/>
              <p:cNvSpPr>
                <a:spLocks noChangeArrowheads="1"/>
              </p:cNvSpPr>
              <p:nvPr/>
            </p:nvSpPr>
            <p:spPr bwMode="auto">
              <a:xfrm>
                <a:off x="3024" y="1248"/>
                <a:ext cx="864" cy="67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3168" y="672"/>
              <a:ext cx="2447" cy="981"/>
              <a:chOff x="3168" y="672"/>
              <a:chExt cx="2447" cy="981"/>
            </a:xfrm>
          </p:grpSpPr>
          <p:pic>
            <p:nvPicPr>
              <p:cNvPr id="12305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840" y="672"/>
                <a:ext cx="1775" cy="6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306" name="Picture 9" descr="txp_fig"/>
              <p:cNvPicPr>
                <a:picLocks noChangeAspect="1" noChangeArrowheads="1"/>
              </p:cNvPicPr>
              <p:nvPr>
                <p:custDataLst>
                  <p:tags r:id="rId1"/>
                </p:custDataLst>
              </p:nvPr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168" y="1344"/>
                <a:ext cx="2443" cy="3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12293" name="Text Box 12"/>
          <p:cNvSpPr txBox="1">
            <a:spLocks noChangeArrowheads="1"/>
          </p:cNvSpPr>
          <p:nvPr/>
        </p:nvSpPr>
        <p:spPr bwMode="auto">
          <a:xfrm>
            <a:off x="493713" y="909637"/>
            <a:ext cx="77597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400" b="1" dirty="0" smtClean="0">
                <a:ea typeface="Arial" charset="0"/>
                <a:cs typeface="Arial" charset="0"/>
              </a:rPr>
              <a:t>Compare positron and electron elastic scattering:</a:t>
            </a:r>
          </a:p>
          <a:p>
            <a:pPr eaLnBrk="1" hangingPunct="1">
              <a:spcBef>
                <a:spcPct val="0"/>
              </a:spcBef>
            </a:pPr>
            <a:r>
              <a:rPr lang="en-US" sz="2400" dirty="0" smtClean="0">
                <a:ea typeface="Arial" charset="0"/>
                <a:cs typeface="Arial" charset="0"/>
              </a:rPr>
              <a:t> </a:t>
            </a:r>
            <a:r>
              <a:rPr lang="en-US" sz="2400" b="1" dirty="0" err="1">
                <a:ea typeface="Arial" charset="0"/>
                <a:cs typeface="Arial" charset="0"/>
              </a:rPr>
              <a:t>e</a:t>
            </a:r>
            <a:r>
              <a:rPr lang="en-US" sz="2800" b="1" baseline="30000" dirty="0" err="1">
                <a:ea typeface="Arial" charset="0"/>
                <a:cs typeface="Arial" charset="0"/>
              </a:rPr>
              <a:t>+</a:t>
            </a:r>
            <a:r>
              <a:rPr lang="en-US" sz="2400" b="1" dirty="0" err="1">
                <a:ea typeface="Arial" charset="0"/>
                <a:cs typeface="Arial" charset="0"/>
              </a:rPr>
              <a:t>-p</a:t>
            </a:r>
            <a:r>
              <a:rPr lang="en-US" sz="2400" b="1" dirty="0">
                <a:ea typeface="Arial" charset="0"/>
                <a:cs typeface="Arial" charset="0"/>
              </a:rPr>
              <a:t> vs. </a:t>
            </a:r>
            <a:r>
              <a:rPr lang="en-US" sz="2400" b="1" dirty="0" err="1">
                <a:ea typeface="Arial" charset="0"/>
                <a:cs typeface="Arial" charset="0"/>
              </a:rPr>
              <a:t>e</a:t>
            </a:r>
            <a:r>
              <a:rPr lang="en-US" sz="3200" b="1" baseline="30000" dirty="0" err="1">
                <a:ea typeface="Arial" charset="0"/>
                <a:cs typeface="Arial" charset="0"/>
              </a:rPr>
              <a:t>-</a:t>
            </a:r>
            <a:r>
              <a:rPr lang="en-US" sz="2400" b="1" dirty="0" err="1">
                <a:ea typeface="Arial" charset="0"/>
                <a:cs typeface="Arial" charset="0"/>
              </a:rPr>
              <a:t>-p</a:t>
            </a:r>
            <a:r>
              <a:rPr lang="en-US" sz="2400" b="1" dirty="0">
                <a:ea typeface="Arial" charset="0"/>
                <a:cs typeface="Arial" charset="0"/>
              </a:rPr>
              <a:t> elastic scattering</a:t>
            </a:r>
          </a:p>
        </p:txBody>
      </p:sp>
      <p:sp>
        <p:nvSpPr>
          <p:cNvPr id="12294" name="Text Box 20"/>
          <p:cNvSpPr txBox="1">
            <a:spLocks noChangeArrowheads="1"/>
          </p:cNvSpPr>
          <p:nvPr/>
        </p:nvSpPr>
        <p:spPr bwMode="auto">
          <a:xfrm>
            <a:off x="2667000" y="4140200"/>
            <a:ext cx="3962400" cy="20320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0"/>
              </a:spcBef>
            </a:pPr>
            <a:r>
              <a:rPr lang="en-US" sz="2000" b="1" u="sng" dirty="0">
                <a:ea typeface="Arial" charset="0"/>
                <a:cs typeface="Arial" charset="0"/>
              </a:rPr>
              <a:t>Three new </a:t>
            </a:r>
            <a:r>
              <a:rPr lang="en-US" sz="2000" b="1" u="sng" dirty="0" err="1">
                <a:ea typeface="Arial" charset="0"/>
                <a:cs typeface="Arial" charset="0"/>
              </a:rPr>
              <a:t>e+/e</a:t>
            </a:r>
            <a:r>
              <a:rPr lang="en-US" sz="2000" b="1" u="sng" dirty="0">
                <a:ea typeface="Arial" charset="0"/>
                <a:cs typeface="Arial" charset="0"/>
              </a:rPr>
              <a:t>- experiments</a:t>
            </a:r>
          </a:p>
          <a:p>
            <a:pPr algn="ctr" eaLnBrk="1" hangingPunct="1">
              <a:spcBef>
                <a:spcPct val="0"/>
              </a:spcBef>
            </a:pPr>
            <a:endParaRPr lang="en-US" sz="1600" b="1" dirty="0">
              <a:ea typeface="Arial" charset="0"/>
              <a:cs typeface="Arial" charset="0"/>
            </a:endParaRPr>
          </a:p>
          <a:p>
            <a:pPr algn="ctr" eaLnBrk="1" hangingPunct="1">
              <a:spcBef>
                <a:spcPct val="0"/>
              </a:spcBef>
            </a:pPr>
            <a:r>
              <a:rPr lang="en-US" sz="1800" b="1" dirty="0">
                <a:ea typeface="Arial" charset="0"/>
                <a:cs typeface="Arial" charset="0"/>
              </a:rPr>
              <a:t>BINP Novosibirsk</a:t>
            </a:r>
            <a:r>
              <a:rPr lang="en-US" sz="1800" dirty="0">
                <a:ea typeface="Arial" charset="0"/>
                <a:cs typeface="Arial" charset="0"/>
              </a:rPr>
              <a:t> – internal target</a:t>
            </a:r>
          </a:p>
          <a:p>
            <a:pPr algn="ctr" eaLnBrk="1" hangingPunct="1">
              <a:spcBef>
                <a:spcPct val="0"/>
              </a:spcBef>
            </a:pPr>
            <a:endParaRPr lang="en-US" sz="1800" dirty="0">
              <a:ea typeface="Arial" charset="0"/>
              <a:cs typeface="Arial" charset="0"/>
            </a:endParaRPr>
          </a:p>
          <a:p>
            <a:pPr algn="ctr" eaLnBrk="1" hangingPunct="1">
              <a:spcBef>
                <a:spcPct val="0"/>
              </a:spcBef>
            </a:pPr>
            <a:r>
              <a:rPr lang="en-US" sz="1800" b="1" dirty="0" err="1">
                <a:ea typeface="Arial" charset="0"/>
                <a:cs typeface="Arial" charset="0"/>
              </a:rPr>
              <a:t>JLab</a:t>
            </a:r>
            <a:r>
              <a:rPr lang="en-US" sz="1800" dirty="0">
                <a:ea typeface="Arial" charset="0"/>
                <a:cs typeface="Arial" charset="0"/>
              </a:rPr>
              <a:t> – mixed </a:t>
            </a:r>
            <a:r>
              <a:rPr lang="en-US" sz="1800" dirty="0" err="1">
                <a:ea typeface="Arial" charset="0"/>
                <a:cs typeface="Arial" charset="0"/>
              </a:rPr>
              <a:t>e+/e</a:t>
            </a:r>
            <a:r>
              <a:rPr lang="en-US" sz="1800" dirty="0">
                <a:ea typeface="Arial" charset="0"/>
                <a:cs typeface="Arial" charset="0"/>
              </a:rPr>
              <a:t>- beam, CLAS</a:t>
            </a:r>
          </a:p>
          <a:p>
            <a:pPr algn="ctr" eaLnBrk="1" hangingPunct="1">
              <a:spcBef>
                <a:spcPct val="0"/>
              </a:spcBef>
            </a:pPr>
            <a:endParaRPr lang="en-US" sz="1800" dirty="0">
              <a:ea typeface="Arial" charset="0"/>
              <a:cs typeface="Arial" charset="0"/>
            </a:endParaRPr>
          </a:p>
          <a:p>
            <a:pPr algn="ctr" eaLnBrk="1" hangingPunct="1">
              <a:spcBef>
                <a:spcPct val="0"/>
              </a:spcBef>
            </a:pPr>
            <a:r>
              <a:rPr lang="en-US" sz="1800" b="1" dirty="0">
                <a:ea typeface="Arial" charset="0"/>
                <a:cs typeface="Arial" charset="0"/>
              </a:rPr>
              <a:t>DESY (OLYMPUS)</a:t>
            </a:r>
            <a:r>
              <a:rPr lang="en-US" sz="1800" dirty="0">
                <a:ea typeface="Arial" charset="0"/>
                <a:cs typeface="Arial" charset="0"/>
              </a:rPr>
              <a:t> - internal target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Measuring Two </a:t>
            </a:r>
            <a:r>
              <a:rPr lang="en-US" dirty="0"/>
              <a:t>Photon Exchange</a:t>
            </a: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10600" y="6489700"/>
            <a:ext cx="384175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23A71FD5-8FA5-8942-B69B-0E9405A9CC33}" type="slidenum">
              <a:rPr lang="en-US" sz="1000">
                <a:solidFill>
                  <a:schemeClr val="bg1"/>
                </a:solidFill>
                <a:latin typeface="Arial" charset="0"/>
              </a:rPr>
              <a:pPr/>
              <a:t>72</a:t>
            </a:fld>
            <a:endParaRPr lang="en-US" sz="100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034423" y="2286000"/>
            <a:ext cx="5128377" cy="4038600"/>
            <a:chOff x="4827635" y="2995613"/>
            <a:chExt cx="4092528" cy="3061310"/>
          </a:xfrm>
        </p:grpSpPr>
        <p:pic>
          <p:nvPicPr>
            <p:cNvPr id="12297" name="Picture 21" descr="showall_final_sigtp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27635" y="3489936"/>
              <a:ext cx="4073525" cy="2566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8" name="Line 13"/>
            <p:cNvSpPr>
              <a:spLocks noChangeShapeType="1"/>
            </p:cNvSpPr>
            <p:nvPr/>
          </p:nvSpPr>
          <p:spPr bwMode="auto">
            <a:xfrm flipH="1">
              <a:off x="8078788" y="3246438"/>
              <a:ext cx="152400" cy="66833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9" name="Text Box 14"/>
            <p:cNvSpPr txBox="1">
              <a:spLocks noChangeArrowheads="1"/>
            </p:cNvSpPr>
            <p:nvPr/>
          </p:nvSpPr>
          <p:spPr bwMode="auto">
            <a:xfrm>
              <a:off x="5143500" y="2995613"/>
              <a:ext cx="3776663" cy="256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1" hangingPunct="1">
                <a:spcBef>
                  <a:spcPct val="0"/>
                </a:spcBef>
              </a:pPr>
              <a:r>
                <a:rPr lang="en-US" sz="1600" b="1">
                  <a:solidFill>
                    <a:srgbClr val="FF0000"/>
                  </a:solidFill>
                  <a:ea typeface="Arial" charset="0"/>
                  <a:cs typeface="Arial" charset="0"/>
                </a:rPr>
                <a:t>Rosenbluth data with TPE correction</a:t>
              </a:r>
            </a:p>
          </p:txBody>
        </p:sp>
        <p:sp>
          <p:nvSpPr>
            <p:cNvPr id="12300" name="Text Box 15"/>
            <p:cNvSpPr txBox="1">
              <a:spLocks noChangeArrowheads="1"/>
            </p:cNvSpPr>
            <p:nvPr/>
          </p:nvSpPr>
          <p:spPr bwMode="auto">
            <a:xfrm>
              <a:off x="5573713" y="4848225"/>
              <a:ext cx="2170112" cy="256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sz="1600" b="1">
                  <a:solidFill>
                    <a:srgbClr val="002060"/>
                  </a:solidFill>
                  <a:ea typeface="Arial" charset="0"/>
                  <a:cs typeface="Arial" charset="0"/>
                </a:rPr>
                <a:t>Polarization transfer</a:t>
              </a:r>
            </a:p>
          </p:txBody>
        </p:sp>
        <p:sp>
          <p:nvSpPr>
            <p:cNvPr id="12301" name="Line 16"/>
            <p:cNvSpPr>
              <a:spLocks noChangeShapeType="1"/>
            </p:cNvSpPr>
            <p:nvPr/>
          </p:nvSpPr>
          <p:spPr bwMode="auto">
            <a:xfrm flipV="1">
              <a:off x="6557963" y="4252913"/>
              <a:ext cx="762000" cy="6096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Rectangle 31"/>
          <p:cNvSpPr>
            <a:spLocks noChangeArrowheads="1"/>
          </p:cNvSpPr>
          <p:nvPr/>
        </p:nvSpPr>
        <p:spPr bwMode="auto">
          <a:xfrm>
            <a:off x="1600200" y="990600"/>
            <a:ext cx="6461125" cy="1016000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p="http://schemas.openxmlformats.org/presentationml/2006/main" xmlns:a="http://schemas.openxmlformats.org/drawingml/2006/main" xmlns:a14="http://schemas.microsoft.com/office/drawing/2010/main" xmlns:mv="urn:schemas-microsoft-com:mac:vml" xmlns:mc="http://schemas.openxmlformats.org/markup-compatibility/2006" xmlns:r="http://schemas.openxmlformats.org/officeDocument/2006/relationship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spcAft>
                <a:spcPct val="10000"/>
              </a:spcAft>
              <a:buClr>
                <a:srgbClr val="005395"/>
              </a:buClr>
              <a:defRPr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IF</a:t>
            </a:r>
            <a:r>
              <a:rPr lang="en-US" sz="2000" b="1" dirty="0">
                <a:latin typeface="Arial" pitchFamily="34" charset="0"/>
              </a:rPr>
              <a:t> TPE corrections </a:t>
            </a:r>
            <a:r>
              <a:rPr lang="en-US" sz="2000" b="1" u="sng" dirty="0">
                <a:latin typeface="Arial" pitchFamily="34" charset="0"/>
              </a:rPr>
              <a:t>fully explain</a:t>
            </a:r>
            <a:r>
              <a:rPr lang="en-US" sz="2000" b="1" dirty="0">
                <a:latin typeface="Arial" pitchFamily="34" charset="0"/>
              </a:rPr>
              <a:t> the discrepancy,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THEN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</a:t>
            </a:r>
            <a:r>
              <a:rPr lang="en-US" sz="2000" b="1" dirty="0">
                <a:latin typeface="Arial" pitchFamily="34" charset="0"/>
              </a:rPr>
              <a:t>they are constrained well enough that they do not limit our extractions of the form factor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8600" y="5486400"/>
            <a:ext cx="4766072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Still awaiting experimental verification…</a:t>
            </a:r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363" y="763588"/>
            <a:ext cx="74866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/>
              <a:t>Nucleon Form Factors:</a:t>
            </a:r>
            <a:r>
              <a:rPr lang="en-US" sz="3200" dirty="0" smtClean="0"/>
              <a:t> 15 years ago</a:t>
            </a:r>
            <a:endParaRPr lang="en-US" sz="3200" dirty="0"/>
          </a:p>
        </p:txBody>
      </p:sp>
      <p:sp>
        <p:nvSpPr>
          <p:cNvPr id="11269" name="Text Box 14"/>
          <p:cNvSpPr txBox="1">
            <a:spLocks noChangeArrowheads="1"/>
          </p:cNvSpPr>
          <p:nvPr/>
        </p:nvSpPr>
        <p:spPr bwMode="auto">
          <a:xfrm>
            <a:off x="2198688" y="904875"/>
            <a:ext cx="1778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u="sng">
                <a:solidFill>
                  <a:srgbClr val="0000FF"/>
                </a:solidFill>
              </a:rPr>
              <a:t>Proton</a:t>
            </a:r>
          </a:p>
        </p:txBody>
      </p:sp>
      <p:sp>
        <p:nvSpPr>
          <p:cNvPr id="11270" name="Text Box 15"/>
          <p:cNvSpPr txBox="1">
            <a:spLocks noChangeArrowheads="1"/>
          </p:cNvSpPr>
          <p:nvPr/>
        </p:nvSpPr>
        <p:spPr bwMode="auto">
          <a:xfrm>
            <a:off x="5894388" y="900113"/>
            <a:ext cx="1778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u="sng">
                <a:solidFill>
                  <a:srgbClr val="0000FF"/>
                </a:solidFill>
              </a:rPr>
              <a:t>Neutron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363" y="763588"/>
            <a:ext cx="74866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363" y="763588"/>
            <a:ext cx="74866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/>
              <a:t>Nucleon Form Factors: Present status</a:t>
            </a:r>
          </a:p>
        </p:txBody>
      </p:sp>
      <p:sp>
        <p:nvSpPr>
          <p:cNvPr id="11269" name="Text Box 14"/>
          <p:cNvSpPr txBox="1">
            <a:spLocks noChangeArrowheads="1"/>
          </p:cNvSpPr>
          <p:nvPr/>
        </p:nvSpPr>
        <p:spPr bwMode="auto">
          <a:xfrm>
            <a:off x="2198688" y="904875"/>
            <a:ext cx="1778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u="sng">
                <a:solidFill>
                  <a:srgbClr val="0000FF"/>
                </a:solidFill>
              </a:rPr>
              <a:t>Proton</a:t>
            </a:r>
          </a:p>
        </p:txBody>
      </p:sp>
      <p:sp>
        <p:nvSpPr>
          <p:cNvPr id="11270" name="Text Box 15"/>
          <p:cNvSpPr txBox="1">
            <a:spLocks noChangeArrowheads="1"/>
          </p:cNvSpPr>
          <p:nvPr/>
        </p:nvSpPr>
        <p:spPr bwMode="auto">
          <a:xfrm>
            <a:off x="5894388" y="900113"/>
            <a:ext cx="1778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u="sng">
                <a:solidFill>
                  <a:srgbClr val="0000FF"/>
                </a:solidFill>
              </a:rPr>
              <a:t>Neutron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0813" cy="957263"/>
          </a:xfrm>
          <a:solidFill>
            <a:schemeClr val="accent3"/>
          </a:solidFill>
        </p:spPr>
        <p:txBody>
          <a:bodyPr/>
          <a:lstStyle/>
          <a:p>
            <a:r>
              <a:rPr lang="en-US" dirty="0" smtClean="0"/>
              <a:t>What have we learned from new form factor data?</a:t>
            </a:r>
            <a:endParaRPr lang="en-US" dirty="0"/>
          </a:p>
        </p:txBody>
      </p:sp>
      <p:pic>
        <p:nvPicPr>
          <p:cNvPr id="13" name="Picture 4" descr="proton_density_lge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286000"/>
            <a:ext cx="4027488" cy="383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384175" y="1033463"/>
            <a:ext cx="8302625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 information on proton structure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Tx/>
              <a:buFontTx/>
              <a:buChar char="–"/>
              <a:tabLst/>
              <a:defRPr/>
            </a:pP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G</a:t>
            </a:r>
            <a:r>
              <a:rPr kumimoji="0" lang="en-US" sz="2000" b="1" i="0" u="none" strike="noStrike" kern="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E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(Q</a:t>
            </a:r>
            <a:r>
              <a:rPr kumimoji="0" lang="en-US" sz="2000" b="1" i="0" u="none" strike="noStrike" kern="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2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) 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Arial" charset="0"/>
                <a:cs typeface="Arial" charset="0"/>
              </a:rPr>
              <a:t>≠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G</a:t>
            </a:r>
            <a:r>
              <a:rPr kumimoji="0" lang="en-US" sz="2000" b="1" i="0" u="none" strike="noStrike" kern="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M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(Q</a:t>
            </a:r>
            <a:r>
              <a:rPr kumimoji="0" lang="en-US" sz="2000" b="1" i="0" u="none" strike="noStrike" kern="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2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)  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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different charge, magnetization distributions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n-lt"/>
              <a:ea typeface="ＭＳ Ｐゴシック" charset="-128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457825" y="2347912"/>
            <a:ext cx="3457575" cy="7762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dirty="0"/>
              <a:t>Model-dependent extraction of charge, magnetization distribution of proton:</a:t>
            </a:r>
          </a:p>
          <a:p>
            <a:r>
              <a:rPr lang="en-US" sz="1100" b="1" dirty="0"/>
              <a:t>J. Kelly, Phys. Rev. C 66, 065203 (2002)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92869" y="1138535"/>
            <a:ext cx="4850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Quark Orbital Angular Momentum</a:t>
            </a:r>
            <a:endParaRPr lang="en-US" sz="2400" i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667000"/>
            <a:ext cx="4876800" cy="37731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52413" y="1562100"/>
            <a:ext cx="8653462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Clr>
                <a:srgbClr val="1F497D"/>
              </a:buClr>
              <a:buFont typeface="Wingdings" charset="2"/>
              <a:buNone/>
            </a:pPr>
            <a:r>
              <a:rPr lang="en-US" sz="2400" b="1" dirty="0">
                <a:latin typeface="Calibri" charset="0"/>
              </a:rPr>
              <a:t>Many calculations able to reproduce the falloff in G</a:t>
            </a:r>
            <a:r>
              <a:rPr lang="en-US" sz="2400" b="1" baseline="-25000" dirty="0">
                <a:latin typeface="Calibri" charset="0"/>
              </a:rPr>
              <a:t>E</a:t>
            </a:r>
            <a:r>
              <a:rPr lang="en-US" sz="2400" b="1" dirty="0">
                <a:latin typeface="Calibri" charset="0"/>
              </a:rPr>
              <a:t>/G</a:t>
            </a:r>
            <a:r>
              <a:rPr lang="en-US" sz="2400" b="1" baseline="-25000" dirty="0">
                <a:latin typeface="Calibri" charset="0"/>
              </a:rPr>
              <a:t>M</a:t>
            </a:r>
            <a:endParaRPr lang="en-US" sz="2400" b="1" i="1" dirty="0">
              <a:latin typeface="Calibri" charset="0"/>
            </a:endParaRPr>
          </a:p>
          <a:p>
            <a:pPr marL="742950" lvl="1" indent="-285750" eaLnBrk="1" hangingPunct="1">
              <a:spcBef>
                <a:spcPct val="20000"/>
              </a:spcBef>
              <a:buClr>
                <a:srgbClr val="1F497D"/>
              </a:buClr>
              <a:buFontTx/>
              <a:buChar char="–"/>
            </a:pPr>
            <a:r>
              <a:rPr lang="en-US" sz="2000" b="1" dirty="0">
                <a:latin typeface="Calibri" charset="0"/>
              </a:rPr>
              <a:t>Descriptions differ in details, but nearly all were directly or indirectly related to quark angular momentum</a:t>
            </a: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6019800" y="4079875"/>
            <a:ext cx="19002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S. </a:t>
            </a:r>
            <a:r>
              <a:rPr lang="en-US" sz="1600" b="1" dirty="0" err="1">
                <a:solidFill>
                  <a:srgbClr val="002060"/>
                </a:solidFill>
              </a:rPr>
              <a:t>Boffi</a:t>
            </a:r>
            <a:r>
              <a:rPr lang="en-US" sz="1600" b="1" dirty="0">
                <a:solidFill>
                  <a:srgbClr val="002060"/>
                </a:solidFill>
              </a:rPr>
              <a:t>, </a:t>
            </a:r>
            <a:r>
              <a:rPr lang="en-US" sz="1600" b="1" i="1" dirty="0">
                <a:solidFill>
                  <a:srgbClr val="002060"/>
                </a:solidFill>
              </a:rPr>
              <a:t>et al.</a:t>
            </a:r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838200" y="6397625"/>
            <a:ext cx="6453187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b="1" i="1" dirty="0"/>
              <a:t>C. </a:t>
            </a:r>
            <a:r>
              <a:rPr lang="en-US" sz="1400" b="1" i="1" dirty="0" err="1"/>
              <a:t>Perdrisat</a:t>
            </a:r>
            <a:r>
              <a:rPr lang="en-US" sz="1400" b="1" i="1" dirty="0"/>
              <a:t>, V. Punjabi, and M. </a:t>
            </a:r>
            <a:r>
              <a:rPr lang="en-US" sz="1400" b="1" i="1" dirty="0" err="1"/>
              <a:t>Vanderhaeghen</a:t>
            </a:r>
            <a:r>
              <a:rPr lang="en-US" sz="1400" b="1" i="1" dirty="0"/>
              <a:t>, PPNP 59 (2007)</a:t>
            </a:r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5867400" y="5832475"/>
            <a:ext cx="23542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b="1" dirty="0"/>
              <a:t>G.A. Miller, M. Frank</a:t>
            </a:r>
            <a:endParaRPr lang="en-US" sz="1600" b="1" i="1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943600" y="5451475"/>
            <a:ext cx="23542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FF00FF"/>
                </a:solidFill>
              </a:rPr>
              <a:t>F. Gross, P. </a:t>
            </a:r>
            <a:r>
              <a:rPr lang="en-US" sz="1600" b="1" dirty="0" err="1">
                <a:solidFill>
                  <a:srgbClr val="FF00FF"/>
                </a:solidFill>
              </a:rPr>
              <a:t>Agbakpe</a:t>
            </a:r>
            <a:endParaRPr lang="en-US" sz="1600" b="1" i="1" dirty="0">
              <a:solidFill>
                <a:srgbClr val="FF00FF"/>
              </a:solidFill>
            </a:endParaRP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5943600" y="5148263"/>
            <a:ext cx="23542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P. Chung, F. </a:t>
            </a:r>
            <a:r>
              <a:rPr lang="en-US" sz="1600" b="1" dirty="0" err="1">
                <a:solidFill>
                  <a:srgbClr val="FF0000"/>
                </a:solidFill>
              </a:rPr>
              <a:t>Coester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5943600" y="4843462"/>
            <a:ext cx="21304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F. </a:t>
            </a:r>
            <a:r>
              <a:rPr lang="en-US" sz="1600" b="1" dirty="0" err="1">
                <a:solidFill>
                  <a:srgbClr val="0070C0"/>
                </a:solidFill>
              </a:rPr>
              <a:t>Cardarelli</a:t>
            </a:r>
            <a:r>
              <a:rPr lang="en-US" sz="1600" b="1" dirty="0">
                <a:solidFill>
                  <a:srgbClr val="0070C0"/>
                </a:solidFill>
              </a:rPr>
              <a:t>, </a:t>
            </a:r>
            <a:r>
              <a:rPr lang="en-US" sz="1600" b="1" i="1" dirty="0">
                <a:solidFill>
                  <a:srgbClr val="0070C0"/>
                </a:solidFill>
              </a:rPr>
              <a:t>et al.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0813" cy="957263"/>
          </a:xfrm>
          <a:solidFill>
            <a:schemeClr val="accent3"/>
          </a:solidFill>
        </p:spPr>
        <p:txBody>
          <a:bodyPr/>
          <a:lstStyle/>
          <a:p>
            <a:r>
              <a:rPr lang="en-US" dirty="0" smtClean="0"/>
              <a:t>What have we learned from new form factor data?</a:t>
            </a:r>
            <a:endParaRPr lang="en-US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685800" y="76200"/>
            <a:ext cx="7770813" cy="957263"/>
          </a:xfrm>
          <a:prstGeom prst="rect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-106" charset="0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have we learned from new form factor data?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28600" y="1219200"/>
            <a:ext cx="525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Transverse Spatial Distributions</a:t>
            </a:r>
            <a:endParaRPr kumimoji="0" lang="en-US" sz="2600" b="1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8" descr="show_nucle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676400"/>
            <a:ext cx="3657600" cy="456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28601" y="1930400"/>
            <a:ext cx="495300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Simple picture: Fourier transform of the spatial distribution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Tx/>
              <a:buFontTx/>
              <a:buChar char="–"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Relativistic case: model dependent “boost” corrections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Model-independent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relation found between form factors and transverse spatial distribution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9000" y="2133600"/>
            <a:ext cx="83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15200" y="4355068"/>
            <a:ext cx="96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neutron</a:t>
            </a:r>
            <a:endParaRPr lang="en-US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06375" y="4574738"/>
            <a:ext cx="4683125" cy="12926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lvl="1">
              <a:spcBef>
                <a:spcPct val="10000"/>
              </a:spcBef>
              <a:spcAft>
                <a:spcPct val="10000"/>
              </a:spcAft>
              <a:buClr>
                <a:srgbClr val="2461AA"/>
              </a:buClr>
            </a:pPr>
            <a:r>
              <a:rPr lang="en-US" sz="1800" b="1" dirty="0" err="1">
                <a:latin typeface="Symbol" charset="2"/>
              </a:rPr>
              <a:t>r</a:t>
            </a:r>
            <a:r>
              <a:rPr lang="en-US" sz="1800" b="1" baseline="-25000" dirty="0" err="1">
                <a:latin typeface="Symbol" charset="2"/>
                <a:sym typeface="Symbol" charset="2"/>
              </a:rPr>
              <a:t></a:t>
            </a:r>
            <a:r>
              <a:rPr lang="en-US" sz="1800" b="1" dirty="0" err="1"/>
              <a:t>(b,x</a:t>
            </a:r>
            <a:r>
              <a:rPr lang="en-US" sz="1800" b="1" dirty="0"/>
              <a:t>) = </a:t>
            </a:r>
            <a:r>
              <a:rPr lang="en-US" sz="1800" b="1" dirty="0">
                <a:ea typeface="Arial" charset="0"/>
                <a:cs typeface="Arial" charset="0"/>
              </a:rPr>
              <a:t>∑ </a:t>
            </a:r>
            <a:r>
              <a:rPr lang="en-US" sz="1800" b="1" dirty="0" err="1">
                <a:ea typeface="Arial" charset="0"/>
                <a:cs typeface="Arial" charset="0"/>
              </a:rPr>
              <a:t>e</a:t>
            </a:r>
            <a:r>
              <a:rPr lang="en-US" sz="1800" b="1" baseline="-25000" dirty="0" err="1">
                <a:ea typeface="Arial" charset="0"/>
                <a:cs typeface="Arial" charset="0"/>
              </a:rPr>
              <a:t>q</a:t>
            </a:r>
            <a:r>
              <a:rPr lang="en-US" sz="1800" b="1" dirty="0">
                <a:ea typeface="Arial" charset="0"/>
                <a:cs typeface="Arial" charset="0"/>
              </a:rPr>
              <a:t> </a:t>
            </a:r>
            <a:r>
              <a:rPr lang="en-US" sz="2400" b="1" dirty="0">
                <a:ea typeface="Arial" charset="0"/>
                <a:cs typeface="Arial" charset="0"/>
              </a:rPr>
              <a:t>∫ </a:t>
            </a:r>
            <a:r>
              <a:rPr lang="en-US" sz="1800" b="1" dirty="0" err="1">
                <a:ea typeface="Arial" charset="0"/>
                <a:cs typeface="Arial" charset="0"/>
              </a:rPr>
              <a:t>dx</a:t>
            </a:r>
            <a:r>
              <a:rPr lang="en-US" sz="1800" b="1" dirty="0">
                <a:ea typeface="Arial" charset="0"/>
                <a:cs typeface="Arial" charset="0"/>
              </a:rPr>
              <a:t> </a:t>
            </a:r>
            <a:r>
              <a:rPr lang="en-US" sz="1800" b="1" dirty="0" err="1">
                <a:ea typeface="Arial" charset="0"/>
                <a:cs typeface="Arial" charset="0"/>
              </a:rPr>
              <a:t>q(x,b</a:t>
            </a:r>
            <a:r>
              <a:rPr lang="en-US" sz="1800" b="1" dirty="0">
                <a:ea typeface="Arial" charset="0"/>
                <a:cs typeface="Arial" charset="0"/>
              </a:rPr>
              <a:t>) =  </a:t>
            </a:r>
            <a:r>
              <a:rPr lang="en-US" sz="1800" b="1" dirty="0">
                <a:solidFill>
                  <a:srgbClr val="CC0000"/>
                </a:solidFill>
                <a:ea typeface="Arial" charset="0"/>
                <a:cs typeface="Arial" charset="0"/>
              </a:rPr>
              <a:t>transverse density distribution in infinite momentum frame (IMF) for quarks with </a:t>
            </a:r>
            <a:r>
              <a:rPr lang="en-US" sz="1800" b="1" dirty="0" smtClean="0">
                <a:solidFill>
                  <a:srgbClr val="CC0000"/>
                </a:solidFill>
                <a:ea typeface="Arial" charset="0"/>
                <a:cs typeface="Arial" charset="0"/>
              </a:rPr>
              <a:t>momentum </a:t>
            </a:r>
            <a:r>
              <a:rPr lang="en-US" sz="1800" b="1" dirty="0" err="1" smtClean="0">
                <a:solidFill>
                  <a:srgbClr val="CC0000"/>
                </a:solidFill>
                <a:ea typeface="Arial" charset="0"/>
                <a:cs typeface="Arial" charset="0"/>
              </a:rPr>
              <a:t>x</a:t>
            </a:r>
            <a:endParaRPr lang="en-US" sz="1800" b="1" dirty="0" smtClean="0">
              <a:solidFill>
                <a:srgbClr val="CC0000"/>
              </a:solidFill>
              <a:ea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20483" name="TextBox 7"/>
          <p:cNvSpPr txBox="1">
            <a:spLocks noChangeArrowheads="1"/>
          </p:cNvSpPr>
          <p:nvPr/>
        </p:nvSpPr>
        <p:spPr bwMode="auto">
          <a:xfrm>
            <a:off x="323850" y="4657725"/>
            <a:ext cx="1574800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chemeClr val="accent1"/>
                </a:solidFill>
              </a:rPr>
              <a:t>Slide from G. Cates</a:t>
            </a:r>
          </a:p>
        </p:txBody>
      </p:sp>
      <p:sp>
        <p:nvSpPr>
          <p:cNvPr id="20484" name="Text Box 12"/>
          <p:cNvSpPr txBox="1">
            <a:spLocks noChangeArrowheads="1"/>
          </p:cNvSpPr>
          <p:nvPr/>
        </p:nvSpPr>
        <p:spPr bwMode="auto">
          <a:xfrm>
            <a:off x="1431925" y="2327275"/>
            <a:ext cx="1298575" cy="493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2600" b="1"/>
              <a:t>Q</a:t>
            </a:r>
            <a:r>
              <a:rPr lang="en-US" sz="2600" b="1" baseline="30000"/>
              <a:t>4</a:t>
            </a:r>
            <a:r>
              <a:rPr lang="en-US" sz="2600" b="1"/>
              <a:t>F</a:t>
            </a:r>
            <a:r>
              <a:rPr lang="en-US" sz="2600" b="1" baseline="-25000"/>
              <a:t>2</a:t>
            </a:r>
            <a:r>
              <a:rPr lang="en-US" sz="2600" b="1" baseline="30000"/>
              <a:t>q</a:t>
            </a:r>
            <a:r>
              <a:rPr lang="en-US" sz="2600" b="1"/>
              <a:t>/</a:t>
            </a:r>
            <a:r>
              <a:rPr lang="en-US" sz="2600" b="1">
                <a:latin typeface="Symbol" charset="2"/>
              </a:rPr>
              <a:t>k</a:t>
            </a:r>
            <a:endParaRPr lang="en-US" sz="2600" b="1"/>
          </a:p>
        </p:txBody>
      </p:sp>
      <p:sp>
        <p:nvSpPr>
          <p:cNvPr id="20485" name="Text Box 12"/>
          <p:cNvSpPr txBox="1">
            <a:spLocks noChangeArrowheads="1"/>
          </p:cNvSpPr>
          <p:nvPr/>
        </p:nvSpPr>
        <p:spPr bwMode="auto">
          <a:xfrm>
            <a:off x="1550988" y="4052888"/>
            <a:ext cx="1179512" cy="492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2600" b="1"/>
              <a:t>Q</a:t>
            </a:r>
            <a:r>
              <a:rPr lang="en-US" sz="2600" b="1" baseline="30000"/>
              <a:t>4 </a:t>
            </a:r>
            <a:r>
              <a:rPr lang="en-US" sz="2600" b="1"/>
              <a:t>F</a:t>
            </a:r>
            <a:r>
              <a:rPr lang="en-US" sz="2600" b="1" baseline="-25000"/>
              <a:t>1</a:t>
            </a:r>
            <a:r>
              <a:rPr lang="en-US" sz="2600" b="1" baseline="30000"/>
              <a:t>q</a:t>
            </a:r>
            <a:endParaRPr lang="en-US" sz="2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363" y="1066800"/>
            <a:ext cx="6390688" cy="487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Future form factor measurements</a:t>
            </a:r>
            <a:endParaRPr lang="en-US" sz="3200" dirty="0"/>
          </a:p>
        </p:txBody>
      </p:sp>
      <p:sp>
        <p:nvSpPr>
          <p:cNvPr id="11269" name="Text Box 14"/>
          <p:cNvSpPr txBox="1">
            <a:spLocks noChangeArrowheads="1"/>
          </p:cNvSpPr>
          <p:nvPr/>
        </p:nvSpPr>
        <p:spPr bwMode="auto">
          <a:xfrm>
            <a:off x="1600200" y="1143000"/>
            <a:ext cx="1778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u="sng" dirty="0">
                <a:solidFill>
                  <a:srgbClr val="0000FF"/>
                </a:solidFill>
              </a:rPr>
              <a:t>Proton</a:t>
            </a:r>
          </a:p>
        </p:txBody>
      </p:sp>
      <p:sp>
        <p:nvSpPr>
          <p:cNvPr id="11270" name="Text Box 15"/>
          <p:cNvSpPr txBox="1">
            <a:spLocks noChangeArrowheads="1"/>
          </p:cNvSpPr>
          <p:nvPr/>
        </p:nvSpPr>
        <p:spPr bwMode="auto">
          <a:xfrm>
            <a:off x="4800600" y="1143000"/>
            <a:ext cx="1778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u="sng" dirty="0">
                <a:solidFill>
                  <a:srgbClr val="0000FF"/>
                </a:solidFill>
              </a:rPr>
              <a:t>Neutron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0" y="1219200"/>
            <a:ext cx="20574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JLab</a:t>
            </a:r>
            <a:r>
              <a:rPr lang="en-US" dirty="0" smtClean="0"/>
              <a:t> 12 </a:t>
            </a:r>
            <a:r>
              <a:rPr lang="en-US" dirty="0" err="1" smtClean="0"/>
              <a:t>GeV</a:t>
            </a:r>
            <a:r>
              <a:rPr lang="en-US" dirty="0" smtClean="0"/>
              <a:t> Upgrade will allow us to extend form factor measurements to even larger Q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1524000" y="5943600"/>
            <a:ext cx="1939925" cy="369888"/>
          </a:xfrm>
          <a:prstGeom prst="rect">
            <a:avLst/>
          </a:prstGeom>
          <a:solidFill>
            <a:srgbClr val="008000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FFCC00"/>
                </a:solidFill>
              </a:rPr>
              <a:t>8.5 </a:t>
            </a:r>
            <a:r>
              <a:rPr lang="en-US" sz="1800" b="1">
                <a:solidFill>
                  <a:srgbClr val="FFCC00"/>
                </a:solidFill>
                <a:sym typeface="Wingdings" charset="2"/>
              </a:rPr>
              <a:t> </a:t>
            </a:r>
            <a:r>
              <a:rPr lang="en-US" sz="1800" b="1">
                <a:solidFill>
                  <a:srgbClr val="FFCC00"/>
                </a:solidFill>
              </a:rPr>
              <a:t>14.5 GeV</a:t>
            </a:r>
            <a:r>
              <a:rPr lang="en-US" sz="1800" b="1" baseline="30000">
                <a:solidFill>
                  <a:srgbClr val="FFCC00"/>
                </a:solidFill>
              </a:rPr>
              <a:t>2</a:t>
            </a:r>
            <a:endParaRPr lang="en-US" sz="1800" b="1">
              <a:solidFill>
                <a:srgbClr val="FFCC00"/>
              </a:solidFill>
            </a:endParaRPr>
          </a:p>
        </p:txBody>
      </p:sp>
      <p:sp>
        <p:nvSpPr>
          <p:cNvPr id="9" name="Text Box 26"/>
          <p:cNvSpPr txBox="1">
            <a:spLocks noChangeArrowheads="1"/>
          </p:cNvSpPr>
          <p:nvPr/>
        </p:nvSpPr>
        <p:spPr bwMode="auto">
          <a:xfrm>
            <a:off x="6591300" y="3048000"/>
            <a:ext cx="2095500" cy="369887"/>
          </a:xfrm>
          <a:prstGeom prst="rect">
            <a:avLst/>
          </a:prstGeom>
          <a:solidFill>
            <a:srgbClr val="008000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b="1" dirty="0">
                <a:solidFill>
                  <a:srgbClr val="FFCC00"/>
                </a:solidFill>
              </a:rPr>
              <a:t>4.5 </a:t>
            </a:r>
            <a:r>
              <a:rPr lang="en-US" sz="1800" b="1" dirty="0" err="1">
                <a:solidFill>
                  <a:srgbClr val="FFCC00"/>
                </a:solidFill>
                <a:sym typeface="Wingdings" charset="2"/>
              </a:rPr>
              <a:t></a:t>
            </a:r>
            <a:r>
              <a:rPr lang="en-US" sz="1800" b="1" dirty="0">
                <a:solidFill>
                  <a:srgbClr val="FFCC00"/>
                </a:solidFill>
                <a:sym typeface="Wingdings" charset="2"/>
              </a:rPr>
              <a:t> </a:t>
            </a:r>
            <a:r>
              <a:rPr lang="en-US" sz="1800" b="1" dirty="0">
                <a:solidFill>
                  <a:srgbClr val="FFCC00"/>
                </a:solidFill>
              </a:rPr>
              <a:t>13.5+ GeV</a:t>
            </a:r>
            <a:r>
              <a:rPr lang="en-US" sz="1800" b="1" baseline="30000" dirty="0">
                <a:solidFill>
                  <a:srgbClr val="FFCC00"/>
                </a:solidFill>
              </a:rPr>
              <a:t>2</a:t>
            </a:r>
            <a:endParaRPr lang="en-US" sz="1800" b="1" dirty="0">
              <a:solidFill>
                <a:srgbClr val="FFCC00"/>
              </a:solidFill>
            </a:endParaRPr>
          </a:p>
        </p:txBody>
      </p:sp>
      <p:sp>
        <p:nvSpPr>
          <p:cNvPr id="10" name="Text Box 26"/>
          <p:cNvSpPr txBox="1">
            <a:spLocks noChangeArrowheads="1"/>
          </p:cNvSpPr>
          <p:nvPr/>
        </p:nvSpPr>
        <p:spPr bwMode="auto">
          <a:xfrm>
            <a:off x="6364288" y="5486400"/>
            <a:ext cx="1941512" cy="369888"/>
          </a:xfrm>
          <a:prstGeom prst="rect">
            <a:avLst/>
          </a:prstGeom>
          <a:solidFill>
            <a:srgbClr val="008000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b="1" dirty="0">
                <a:solidFill>
                  <a:srgbClr val="FFCC00"/>
                </a:solidFill>
              </a:rPr>
              <a:t>3.5 </a:t>
            </a:r>
            <a:r>
              <a:rPr lang="en-US" sz="1800" b="1" dirty="0" err="1">
                <a:solidFill>
                  <a:srgbClr val="FFCC00"/>
                </a:solidFill>
                <a:sym typeface="Wingdings" charset="2"/>
              </a:rPr>
              <a:t></a:t>
            </a:r>
            <a:r>
              <a:rPr lang="en-US" sz="1800" b="1" dirty="0">
                <a:solidFill>
                  <a:srgbClr val="FFCC00"/>
                </a:solidFill>
                <a:sym typeface="Wingdings" charset="2"/>
              </a:rPr>
              <a:t> </a:t>
            </a:r>
            <a:r>
              <a:rPr lang="en-US" sz="1800" b="1" dirty="0">
                <a:solidFill>
                  <a:srgbClr val="FFCC00"/>
                </a:solidFill>
              </a:rPr>
              <a:t>10.5 GeV</a:t>
            </a:r>
            <a:r>
              <a:rPr lang="en-US" sz="1800" b="1" baseline="30000" dirty="0">
                <a:solidFill>
                  <a:srgbClr val="FFCC00"/>
                </a:solidFill>
              </a:rPr>
              <a:t>2</a:t>
            </a:r>
            <a:endParaRPr lang="en-US" sz="18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parton_n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2435225"/>
            <a:ext cx="344805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accent2"/>
                </a:solidFill>
                <a:ea typeface="ＭＳ Ｐゴシック" pitchFamily="1" charset="-128"/>
                <a:cs typeface="ＭＳ Ｐゴシック" pitchFamily="1" charset="-128"/>
              </a:rPr>
              <a:t>Electron Scattering and QCD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28600" y="990600"/>
            <a:ext cx="870267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</a:rPr>
              <a:t>Goal: </a:t>
            </a:r>
          </a:p>
          <a:p>
            <a:r>
              <a:rPr lang="en-US" sz="2000" dirty="0" smtClean="0"/>
              <a:t>Understand the transition </a:t>
            </a:r>
            <a:r>
              <a:rPr lang="en-US" sz="2000" dirty="0"/>
              <a:t>from confinement (strongly interacting quarks) to the perturbative regime (weakly interacting quarks)</a:t>
            </a:r>
          </a:p>
          <a:p>
            <a:endParaRPr lang="en-US" sz="2000" dirty="0" smtClean="0"/>
          </a:p>
          <a:p>
            <a:r>
              <a:rPr lang="en-US" sz="2000" dirty="0" smtClean="0"/>
              <a:t>Tool </a:t>
            </a:r>
            <a:r>
              <a:rPr lang="en-US" sz="2000" dirty="0" smtClean="0">
                <a:sym typeface="Wingdings"/>
              </a:rPr>
              <a:t> e</a:t>
            </a:r>
            <a:r>
              <a:rPr lang="en-US" sz="2000" dirty="0" smtClean="0"/>
              <a:t>lectron scattering</a:t>
            </a:r>
          </a:p>
          <a:p>
            <a:pPr lvl="1"/>
            <a:r>
              <a:rPr lang="en-US" sz="2000" dirty="0"/>
              <a:t>	</a:t>
            </a:r>
            <a:r>
              <a:rPr lang="en-US" sz="2000" dirty="0">
                <a:sym typeface="Wingdings" pitchFamily="1" charset="2"/>
              </a:rPr>
              <a:t> </a:t>
            </a:r>
            <a:r>
              <a:rPr lang="en-US" sz="2000" dirty="0"/>
              <a:t>Well understood probe (QED!)</a:t>
            </a:r>
          </a:p>
          <a:p>
            <a:pPr lvl="1"/>
            <a:r>
              <a:rPr lang="en-US" sz="2000" dirty="0"/>
              <a:t>  </a:t>
            </a:r>
            <a:r>
              <a:rPr lang="en-US" sz="2000" dirty="0" smtClean="0"/>
              <a:t>	</a:t>
            </a:r>
            <a:endParaRPr lang="en-US" sz="2000" dirty="0"/>
          </a:p>
        </p:txBody>
      </p:sp>
      <p:sp>
        <p:nvSpPr>
          <p:cNvPr id="23558" name="Text Box 7"/>
          <p:cNvSpPr txBox="1">
            <a:spLocks noChangeArrowheads="1"/>
          </p:cNvSpPr>
          <p:nvPr/>
        </p:nvSpPr>
        <p:spPr bwMode="auto">
          <a:xfrm>
            <a:off x="5791200" y="297180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e</a:t>
            </a:r>
            <a:r>
              <a:rPr lang="en-US" dirty="0"/>
              <a:t>-</a:t>
            </a:r>
          </a:p>
        </p:txBody>
      </p:sp>
      <p:sp>
        <p:nvSpPr>
          <p:cNvPr id="23559" name="Text Box 8"/>
          <p:cNvSpPr txBox="1">
            <a:spLocks noChangeArrowheads="1"/>
          </p:cNvSpPr>
          <p:nvPr/>
        </p:nvSpPr>
        <p:spPr bwMode="auto">
          <a:xfrm>
            <a:off x="8458200" y="243840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e</a:t>
            </a:r>
            <a:r>
              <a:rPr lang="en-US" dirty="0"/>
              <a:t>-</a:t>
            </a:r>
          </a:p>
        </p:txBody>
      </p:sp>
      <p:sp>
        <p:nvSpPr>
          <p:cNvPr id="23560" name="Oval 9"/>
          <p:cNvSpPr>
            <a:spLocks noChangeArrowheads="1"/>
          </p:cNvSpPr>
          <p:nvPr/>
        </p:nvSpPr>
        <p:spPr bwMode="auto">
          <a:xfrm>
            <a:off x="7162800" y="2667000"/>
            <a:ext cx="9144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1" name="Line 10"/>
          <p:cNvSpPr>
            <a:spLocks noChangeShapeType="1"/>
          </p:cNvSpPr>
          <p:nvPr/>
        </p:nvSpPr>
        <p:spPr bwMode="auto">
          <a:xfrm>
            <a:off x="5029200" y="2743200"/>
            <a:ext cx="2133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3" name="Line 12"/>
          <p:cNvSpPr>
            <a:spLocks noChangeShapeType="1"/>
          </p:cNvSpPr>
          <p:nvPr/>
        </p:nvSpPr>
        <p:spPr bwMode="auto">
          <a:xfrm>
            <a:off x="5486400" y="3581400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parton_n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2435225"/>
            <a:ext cx="344805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accent2"/>
                </a:solidFill>
                <a:ea typeface="ＭＳ Ｐゴシック" pitchFamily="1" charset="-128"/>
                <a:cs typeface="ＭＳ Ｐゴシック" pitchFamily="1" charset="-128"/>
              </a:rPr>
              <a:t>Electron Scattering and QCD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28600" y="990600"/>
            <a:ext cx="870267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</a:rPr>
              <a:t>Goal: </a:t>
            </a:r>
          </a:p>
          <a:p>
            <a:r>
              <a:rPr lang="en-US" sz="2000" dirty="0" smtClean="0"/>
              <a:t>Understand the transition </a:t>
            </a:r>
            <a:r>
              <a:rPr lang="en-US" sz="2000" dirty="0"/>
              <a:t>from confinement (strongly interacting quarks) to the perturbative regime (weakly interacting quarks)</a:t>
            </a:r>
          </a:p>
          <a:p>
            <a:endParaRPr lang="en-US" sz="2000" dirty="0" smtClean="0"/>
          </a:p>
          <a:p>
            <a:r>
              <a:rPr lang="en-US" sz="2000" dirty="0" smtClean="0"/>
              <a:t>Tool </a:t>
            </a:r>
            <a:r>
              <a:rPr lang="en-US" sz="2000" dirty="0" smtClean="0">
                <a:sym typeface="Wingdings"/>
              </a:rPr>
              <a:t> e</a:t>
            </a:r>
            <a:r>
              <a:rPr lang="en-US" sz="2000" dirty="0" smtClean="0"/>
              <a:t>lectron scattering</a:t>
            </a:r>
          </a:p>
          <a:p>
            <a:pPr lvl="1"/>
            <a:r>
              <a:rPr lang="en-US" sz="2000" dirty="0"/>
              <a:t>	</a:t>
            </a:r>
            <a:r>
              <a:rPr lang="en-US" sz="2000" dirty="0">
                <a:sym typeface="Wingdings" pitchFamily="1" charset="2"/>
              </a:rPr>
              <a:t> </a:t>
            </a:r>
            <a:r>
              <a:rPr lang="en-US" sz="2000" dirty="0"/>
              <a:t>Well understood probe (QED!)</a:t>
            </a:r>
          </a:p>
          <a:p>
            <a:pPr lvl="1"/>
            <a:r>
              <a:rPr lang="en-US" sz="2000" dirty="0"/>
              <a:t>  	</a:t>
            </a:r>
            <a:r>
              <a:rPr lang="en-US" sz="2000" dirty="0">
                <a:sym typeface="Wingdings" pitchFamily="1" charset="2"/>
              </a:rPr>
              <a:t> More powerful tool with </a:t>
            </a:r>
          </a:p>
          <a:p>
            <a:pPr lvl="1"/>
            <a:r>
              <a:rPr lang="en-US" sz="2000" dirty="0">
                <a:sym typeface="Wingdings" pitchFamily="1" charset="2"/>
              </a:rPr>
              <a:t>           development of intense, </a:t>
            </a:r>
          </a:p>
          <a:p>
            <a:pPr lvl="1"/>
            <a:r>
              <a:rPr lang="en-US" sz="2000" dirty="0">
                <a:sym typeface="Wingdings" pitchFamily="1" charset="2"/>
              </a:rPr>
              <a:t>           CW beams in 1990’s</a:t>
            </a:r>
            <a:endParaRPr lang="en-US" sz="2000" dirty="0"/>
          </a:p>
        </p:txBody>
      </p:sp>
      <p:sp>
        <p:nvSpPr>
          <p:cNvPr id="23557" name="Text Box 6"/>
          <p:cNvSpPr txBox="1">
            <a:spLocks noChangeArrowheads="1"/>
          </p:cNvSpPr>
          <p:nvPr/>
        </p:nvSpPr>
        <p:spPr bwMode="auto">
          <a:xfrm>
            <a:off x="914400" y="3962400"/>
            <a:ext cx="3808413" cy="1016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Luminosity:</a:t>
            </a:r>
          </a:p>
          <a:p>
            <a:r>
              <a:rPr lang="en-US" sz="2000"/>
              <a:t>(SLAC, 1978) ~ 8 x 10</a:t>
            </a:r>
            <a:r>
              <a:rPr lang="en-US" sz="2000" baseline="30000"/>
              <a:t>31</a:t>
            </a:r>
            <a:r>
              <a:rPr lang="en-US" sz="2000"/>
              <a:t> cm</a:t>
            </a:r>
            <a:r>
              <a:rPr lang="en-US" sz="2000" baseline="30000"/>
              <a:t>-2</a:t>
            </a:r>
            <a:r>
              <a:rPr lang="en-US" sz="2000"/>
              <a:t>-s</a:t>
            </a:r>
            <a:r>
              <a:rPr lang="en-US" sz="2000" baseline="30000"/>
              <a:t>-1</a:t>
            </a:r>
          </a:p>
          <a:p>
            <a:r>
              <a:rPr lang="en-US" sz="2000"/>
              <a:t>(JLab, 2000) ~ 4 x 10</a:t>
            </a:r>
            <a:r>
              <a:rPr lang="en-US" sz="2000" baseline="30000"/>
              <a:t>38</a:t>
            </a:r>
            <a:r>
              <a:rPr lang="en-US" sz="2000"/>
              <a:t> cm</a:t>
            </a:r>
            <a:r>
              <a:rPr lang="en-US" sz="2000" baseline="30000"/>
              <a:t>-2</a:t>
            </a:r>
            <a:r>
              <a:rPr lang="en-US" sz="2000"/>
              <a:t>-s</a:t>
            </a:r>
            <a:r>
              <a:rPr lang="en-US" sz="2000" baseline="30000"/>
              <a:t>-1</a:t>
            </a:r>
            <a:endParaRPr lang="en-US" sz="2000" baseline="30000">
              <a:latin typeface="Times" pitchFamily="1" charset="0"/>
            </a:endParaRPr>
          </a:p>
        </p:txBody>
      </p:sp>
      <p:sp>
        <p:nvSpPr>
          <p:cNvPr id="23558" name="Text Box 7"/>
          <p:cNvSpPr txBox="1">
            <a:spLocks noChangeArrowheads="1"/>
          </p:cNvSpPr>
          <p:nvPr/>
        </p:nvSpPr>
        <p:spPr bwMode="auto">
          <a:xfrm>
            <a:off x="5791200" y="297180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e</a:t>
            </a:r>
            <a:r>
              <a:rPr lang="en-US" dirty="0"/>
              <a:t>-</a:t>
            </a:r>
          </a:p>
        </p:txBody>
      </p:sp>
      <p:sp>
        <p:nvSpPr>
          <p:cNvPr id="23559" name="Text Box 8"/>
          <p:cNvSpPr txBox="1">
            <a:spLocks noChangeArrowheads="1"/>
          </p:cNvSpPr>
          <p:nvPr/>
        </p:nvSpPr>
        <p:spPr bwMode="auto">
          <a:xfrm>
            <a:off x="8458200" y="243840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e</a:t>
            </a:r>
            <a:r>
              <a:rPr lang="en-US" dirty="0"/>
              <a:t>-</a:t>
            </a:r>
          </a:p>
        </p:txBody>
      </p:sp>
      <p:sp>
        <p:nvSpPr>
          <p:cNvPr id="23560" name="Oval 9"/>
          <p:cNvSpPr>
            <a:spLocks noChangeArrowheads="1"/>
          </p:cNvSpPr>
          <p:nvPr/>
        </p:nvSpPr>
        <p:spPr bwMode="auto">
          <a:xfrm>
            <a:off x="7162800" y="2667000"/>
            <a:ext cx="9144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1" name="Line 10"/>
          <p:cNvSpPr>
            <a:spLocks noChangeShapeType="1"/>
          </p:cNvSpPr>
          <p:nvPr/>
        </p:nvSpPr>
        <p:spPr bwMode="auto">
          <a:xfrm>
            <a:off x="5029200" y="2743200"/>
            <a:ext cx="2133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2" name="Text Box 11"/>
          <p:cNvSpPr txBox="1">
            <a:spLocks noChangeArrowheads="1"/>
          </p:cNvSpPr>
          <p:nvPr/>
        </p:nvSpPr>
        <p:spPr bwMode="auto">
          <a:xfrm>
            <a:off x="1371814" y="5181600"/>
            <a:ext cx="5867186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Observables:</a:t>
            </a:r>
          </a:p>
          <a:p>
            <a:r>
              <a:rPr lang="en-US" sz="2000" b="1" i="1" dirty="0">
                <a:solidFill>
                  <a:srgbClr val="FF0000"/>
                </a:solidFill>
              </a:rPr>
              <a:t>Form factors </a:t>
            </a:r>
            <a:r>
              <a:rPr lang="en-US" sz="2000" dirty="0">
                <a:sym typeface="Wingdings" pitchFamily="1" charset="2"/>
              </a:rPr>
              <a:t> nucleons and mesons stay intact</a:t>
            </a:r>
          </a:p>
          <a:p>
            <a:r>
              <a:rPr lang="en-US" sz="2000" dirty="0">
                <a:sym typeface="Wingdings" pitchFamily="1" charset="2"/>
              </a:rPr>
              <a:t>Structure functions  excited, inelastic response</a:t>
            </a:r>
            <a:endParaRPr lang="en-US" sz="2000" dirty="0"/>
          </a:p>
        </p:txBody>
      </p:sp>
      <p:sp>
        <p:nvSpPr>
          <p:cNvPr id="23563" name="Line 12"/>
          <p:cNvSpPr>
            <a:spLocks noChangeShapeType="1"/>
          </p:cNvSpPr>
          <p:nvPr/>
        </p:nvSpPr>
        <p:spPr bwMode="auto">
          <a:xfrm>
            <a:off x="5486400" y="3581400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" val="template"/>
  <p:tag name="SOURCE" val="TPT1  equation F_1(Q^2) \propto 1/Q^4  template TPT1  env TPENV1  fore 0  back 16777215  eqnno 2"/>
  <p:tag name="FILENAME" val="TP_tmp"/>
  <p:tag name="ORIGWIDTH" val="69"/>
  <p:tag name="PICTUREFILESIZE" val="5564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" val="template"/>
  <p:tag name="SOURCE" val="TPT1  equation F_2(Q^2) \propto 1/Q^6  template TPT1  env TPENV1  fore 0  back 16777215  eqnno 2"/>
  <p:tag name="FILENAME" val="TP_tmp"/>
  <p:tag name="ORIGWIDTH" val="69"/>
  <p:tag name="PICTUREFILESIZE" val="5564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" val="latex"/>
  <p:tag name="SOURCE" val="\documentclass[amsmath,amssymb]{article}&#10;\usepackage[usenames]{color}&#10;&#10;\pagestyle{empty}&#10;\begin{document}&#10;\pagecolor[rgb]{1,1,1}%&#10;\color[rgb]{0,0,0}&#10;&#10;\setcounter{equation}{1}&#10;\addtocounter{equation}{-1}&#10;&#10;$\mbox{d}(e,e^{\prime}n)$&#10;&#10;\end{document}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36"/>
  <p:tag name="PICTUREFILESIZE" val="1980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" val="latex"/>
  <p:tag name="SOURCE" val="\documentclass[amsmath,amssymb]{article}&#10;\usepackage[usenames]{color}&#10;&#10;\pagestyle{empty}&#10;\begin{document}&#10;\pagecolor[rgb]{1,1,1}%&#10;\color[rgb]{0,0,0}&#10;&#10;\setcounter{equation}{1}&#10;\addtocounter{equation}{-1}&#10;&#10;$\frac{\sigma(e,e^{\prime}n)}{\sigma(e,e^{\prime}p)} $ &#10;\end{document}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30"/>
  <p:tag name="PICTUREFILESIZE" val="2600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" val="latex"/>
  <p:tag name="SOURCE" val="\documentclass[amsmath,amssymb]{article}&#10;\usepackage[usenames]{color}&#10;&#10;\pagestyle{empty}&#10;\begin{document}&#10;\pagecolor[rgb]{1,1,1}%&#10;\color[rgb]{0,0,0}&#10;&#10;\setcounter{equation}{1}&#10;\addtocounter{equation}{-1}&#10;&#10;$\frac{\sigma(e,e^{\prime}n)}{\sigma(e,e^{\prime}p)} $ &#10;\end{document}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30"/>
  <p:tag name="PICTUREFILESIZE" val="2600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" val="latex"/>
  <p:tag name="SOURCE" val="\documentclass[amsmath,amssymb]{article}&#10;\usepackage[usenames]{color}&#10;&#10;\pagestyle{empty}&#10;\begin{document}&#10;\pagecolor[rgb]{1,1,1}%&#10;\color[rgb]{0,0,0}&#10;&#10;\setcounter{equation}{1}&#10;\addtocounter{equation}{-1}&#10;&#10;$\frac{\sigma(e,e^{\prime}n)}{\sigma(e,e^{\prime}p)} $ &#10;\end{document}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30"/>
  <p:tag name="PICTUREFILESIZE" val="2600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EXPOINT" val="template"/>
  <p:tag name="SOURCE" val="TPT1  equation P_T^{\it pol}  template TPT1  env TPENV1  fore 0  back 16777215  eqnno 14"/>
  <p:tag name="FILENAME" val="TP_tmp"/>
  <p:tag name="ORIGWIDTH" val="20"/>
  <p:tag name="PICTUREFILESIZE" val="2160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SOURCE" val="\documentclass{slides}\pagestyle{empty}&#10;\begin{document}&#10;$\frac{\sigma_{e^+}}{\sigma_{e^-}} = \frac{(A_{1\gamma}&#10; + A_{2\gamma})^2}{(A_{1\gamma} - A_{2\gamma})^2} &#10;\approx 1 + 4Re{A_{2\gamma}}{A_{1\gamma}}$&#10;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96"/>
  <p:tag name="BOXFONT" val="10"/>
  <p:tag name="BOXWRAP" val="False"/>
  <p:tag name="WORKAROUNDTRANSPARENCYBUG" val="False"/>
  <p:tag name="ALLOWFONTSUBSTITUTION" val="False"/>
  <p:tag name="BITMAPFORMAT" val="pngmono"/>
  <p:tag name="ORIGWIDTH" val="349"/>
  <p:tag name="PICTUREFILESIZE" val="23599"/>
</p:tagLst>
</file>

<file path=ppt/theme/theme1.xml><?xml version="1.0" encoding="utf-8"?>
<a:theme xmlns:a="http://schemas.openxmlformats.org/drawingml/2006/main" name="Default Design">
  <a:themeElements>
    <a:clrScheme name="Default Design 3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Default Desig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-106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  <a:ea typeface="Arial Unicode MS" pitchFamily="-106" charset="0"/>
            <a:cs typeface="Arial Unicode MS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-106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  <a:ea typeface="Arial Unicode MS" pitchFamily="-106" charset="0"/>
            <a:cs typeface="Arial Unicode MS" pitchFamily="-10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13193</TotalTime>
  <Words>3393</Words>
  <Application>Microsoft Macintosh PowerPoint</Application>
  <PresentationFormat>On-screen Show (4:3)</PresentationFormat>
  <Paragraphs>547</Paragraphs>
  <Slides>79</Slides>
  <Notes>5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1" baseType="lpstr">
      <vt:lpstr>Default Design</vt:lpstr>
      <vt:lpstr>Equation</vt:lpstr>
      <vt:lpstr>Nucleon Form Factors</vt:lpstr>
      <vt:lpstr>Slide 2</vt:lpstr>
      <vt:lpstr>Nucleon Form Factors</vt:lpstr>
      <vt:lpstr>Strong Interactions – the right theory</vt:lpstr>
      <vt:lpstr>QCD and “Asymptotic freedom”</vt:lpstr>
      <vt:lpstr>QCD vs. QED</vt:lpstr>
      <vt:lpstr>QCD at Short and Long Distances</vt:lpstr>
      <vt:lpstr>Electron Scattering and QCD</vt:lpstr>
      <vt:lpstr>Electron Scattering and QCD</vt:lpstr>
      <vt:lpstr>Elastic Form Factors</vt:lpstr>
      <vt:lpstr>Example: Proton GM</vt:lpstr>
      <vt:lpstr>Brief history</vt:lpstr>
      <vt:lpstr>Brief history</vt:lpstr>
      <vt:lpstr>Electron as probe of nucleon elastic form factors</vt:lpstr>
      <vt:lpstr>Electron as probe of nucleon elastic form factors</vt:lpstr>
      <vt:lpstr>Electron as probe of nucleon elastic form factors</vt:lpstr>
      <vt:lpstr>Electron-Nucleon Scattering kinematics</vt:lpstr>
      <vt:lpstr>Electron-Nucleon Scattering kinematics</vt:lpstr>
      <vt:lpstr>Electron-Nucleon Scattering kinematics</vt:lpstr>
      <vt:lpstr>Electron-Nucleon Cross Section</vt:lpstr>
      <vt:lpstr>Early Form Factor Measurements</vt:lpstr>
      <vt:lpstr>Sach’s Electric and Magnetic Form Factors</vt:lpstr>
      <vt:lpstr>Electron-Nucleon Cross Section</vt:lpstr>
      <vt:lpstr>Elastic cross section in GE and GM</vt:lpstr>
      <vt:lpstr>Proton Form Factors: GMp and GEp</vt:lpstr>
      <vt:lpstr>Proton Form Factors: GMp and GEp</vt:lpstr>
      <vt:lpstr>Proton Form Factors: GMp and GEp</vt:lpstr>
      <vt:lpstr>Q2 dependence of elastic and inelastic cross sections</vt:lpstr>
      <vt:lpstr>Asymptotic freedom to confinement</vt:lpstr>
      <vt:lpstr>Asymptotic freedom to confinement</vt:lpstr>
      <vt:lpstr>Elastic FF in perturbative QCD</vt:lpstr>
      <vt:lpstr>Slide 32</vt:lpstr>
      <vt:lpstr>Neutron Form Factors</vt:lpstr>
      <vt:lpstr>d(e,e’) Inclusive Cross Section</vt:lpstr>
      <vt:lpstr>Extracting GMn</vt:lpstr>
      <vt:lpstr>Neutron Magnetic Form Factor: GMn</vt:lpstr>
      <vt:lpstr>How to improve FF measurements?</vt:lpstr>
      <vt:lpstr>How to improve FF measurements?</vt:lpstr>
      <vt:lpstr>Neutron GM using d(e,e’n) reaction</vt:lpstr>
      <vt:lpstr>Neutron Magnetic Form Factor: GMn</vt:lpstr>
      <vt:lpstr>Neutron Magnetic Form Factor: GMn</vt:lpstr>
      <vt:lpstr>Neutron Magnetic Form Factor: GMn</vt:lpstr>
      <vt:lpstr>Neutron Magnetic Form Factor: GMn</vt:lpstr>
      <vt:lpstr>Form Factors from Cross Sections</vt:lpstr>
      <vt:lpstr>Form Factors from Spin Observables</vt:lpstr>
      <vt:lpstr>Beam-Target Spin Asymmetry</vt:lpstr>
      <vt:lpstr>Beam-Target Spin Asymmetry</vt:lpstr>
      <vt:lpstr>Polarized 3He as  a polarized neutron target</vt:lpstr>
      <vt:lpstr>AT in quasi-elastic 3He(e,e’)</vt:lpstr>
      <vt:lpstr>Extracting GMn from AT in 3He(e,e)</vt:lpstr>
      <vt:lpstr>Neutron Magnetic Form Factor: GMn</vt:lpstr>
      <vt:lpstr>Neutron Magnetic Form Factor: GMn</vt:lpstr>
      <vt:lpstr>GEn from quasielastic </vt:lpstr>
      <vt:lpstr>Neutron Electric Form Factor: GEn</vt:lpstr>
      <vt:lpstr>Recoil Polarization</vt:lpstr>
      <vt:lpstr>Polarimetry basics</vt:lpstr>
      <vt:lpstr>Spin rotation in magnetic field</vt:lpstr>
      <vt:lpstr>Extracting Neutron GE/GM</vt:lpstr>
      <vt:lpstr>Neutron Electric Form Factor: GEn</vt:lpstr>
      <vt:lpstr>Neutron Form Factors</vt:lpstr>
      <vt:lpstr>Recoil Polarization and Proton</vt:lpstr>
      <vt:lpstr>Proton GE/GM</vt:lpstr>
      <vt:lpstr>Proton GE/GM</vt:lpstr>
      <vt:lpstr>Proton GE/GM</vt:lpstr>
      <vt:lpstr>Radiative contributions  to ep elastic cross sections</vt:lpstr>
      <vt:lpstr>Radiative contributions  to ep elastic cross sections</vt:lpstr>
      <vt:lpstr>Radiative contributions  to ep elastic cross sections</vt:lpstr>
      <vt:lpstr>Slide 68</vt:lpstr>
      <vt:lpstr>Calculations of 2g effects</vt:lpstr>
      <vt:lpstr>Measuring Two Photon Exchange</vt:lpstr>
      <vt:lpstr>Measuring Two Photon Exchange</vt:lpstr>
      <vt:lpstr>Measuring Two Photon Exchange</vt:lpstr>
      <vt:lpstr>Nucleon Form Factors: 15 years ago</vt:lpstr>
      <vt:lpstr>Nucleon Form Factors: Present status</vt:lpstr>
      <vt:lpstr>What have we learned from new form factor data?</vt:lpstr>
      <vt:lpstr>What have we learned from new form factor data?</vt:lpstr>
      <vt:lpstr>Slide 77</vt:lpstr>
      <vt:lpstr>Slide 78</vt:lpstr>
      <vt:lpstr>Future form factor measurements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Detailed Study of the Nuclear Dependence of the EMC Effect and Short Range Correlations</dc:title>
  <dc:subject/>
  <dc:creator>Dave Gaskell</dc:creator>
  <cp:keywords/>
  <dc:description/>
  <cp:lastModifiedBy>Ketevi Assamagan</cp:lastModifiedBy>
  <cp:revision>566</cp:revision>
  <cp:lastPrinted>2012-05-14T08:12:44Z</cp:lastPrinted>
  <dcterms:created xsi:type="dcterms:W3CDTF">2012-07-10T13:59:10Z</dcterms:created>
  <dcterms:modified xsi:type="dcterms:W3CDTF">2012-07-10T14:03:39Z</dcterms:modified>
  <cp:category/>
</cp:coreProperties>
</file>